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63" r:id="rId3"/>
    <p:sldId id="467" r:id="rId4"/>
    <p:sldId id="477" r:id="rId5"/>
    <p:sldId id="478" r:id="rId6"/>
    <p:sldId id="479" r:id="rId7"/>
    <p:sldId id="480" r:id="rId8"/>
    <p:sldId id="481" r:id="rId9"/>
    <p:sldId id="482" r:id="rId10"/>
    <p:sldId id="483" r:id="rId11"/>
    <p:sldId id="484" r:id="rId12"/>
    <p:sldId id="485" r:id="rId13"/>
    <p:sldId id="486" r:id="rId14"/>
    <p:sldId id="487" r:id="rId15"/>
    <p:sldId id="488" r:id="rId16"/>
    <p:sldId id="489" r:id="rId17"/>
    <p:sldId id="499" r:id="rId18"/>
    <p:sldId id="490" r:id="rId19"/>
    <p:sldId id="492" r:id="rId20"/>
    <p:sldId id="493" r:id="rId21"/>
    <p:sldId id="500" r:id="rId22"/>
    <p:sldId id="501" r:id="rId23"/>
    <p:sldId id="502" r:id="rId24"/>
    <p:sldId id="503" r:id="rId25"/>
    <p:sldId id="497" r:id="rId26"/>
    <p:sldId id="504" r:id="rId27"/>
    <p:sldId id="498" r:id="rId28"/>
    <p:sldId id="505" r:id="rId29"/>
    <p:sldId id="506" r:id="rId30"/>
    <p:sldId id="507" r:id="rId31"/>
    <p:sldId id="508" r:id="rId32"/>
    <p:sldId id="509" r:id="rId33"/>
    <p:sldId id="510" r:id="rId34"/>
    <p:sldId id="511" r:id="rId35"/>
    <p:sldId id="512" r:id="rId36"/>
    <p:sldId id="513" r:id="rId37"/>
    <p:sldId id="514" r:id="rId38"/>
    <p:sldId id="515" r:id="rId39"/>
    <p:sldId id="516" r:id="rId40"/>
    <p:sldId id="517" r:id="rId41"/>
    <p:sldId id="518" r:id="rId42"/>
    <p:sldId id="519" r:id="rId43"/>
    <p:sldId id="520" r:id="rId44"/>
    <p:sldId id="521" r:id="rId45"/>
    <p:sldId id="522" r:id="rId46"/>
    <p:sldId id="523" r:id="rId47"/>
    <p:sldId id="524" r:id="rId48"/>
    <p:sldId id="525" r:id="rId49"/>
    <p:sldId id="526" r:id="rId50"/>
    <p:sldId id="527" r:id="rId51"/>
    <p:sldId id="528" r:id="rId52"/>
    <p:sldId id="529" r:id="rId53"/>
    <p:sldId id="530" r:id="rId54"/>
    <p:sldId id="531" r:id="rId55"/>
    <p:sldId id="532" r:id="rId56"/>
    <p:sldId id="533" r:id="rId57"/>
    <p:sldId id="534" r:id="rId58"/>
    <p:sldId id="535" r:id="rId59"/>
    <p:sldId id="536" r:id="rId60"/>
    <p:sldId id="537" r:id="rId61"/>
    <p:sldId id="538" r:id="rId62"/>
    <p:sldId id="539" r:id="rId63"/>
    <p:sldId id="540" r:id="rId64"/>
    <p:sldId id="541" r:id="rId65"/>
  </p:sldIdLst>
  <p:sldSz cx="9144000" cy="6858000" type="screen4x3"/>
  <p:notesSz cx="6858000" cy="9313863"/>
  <p:embeddedFontLst>
    <p:embeddedFont>
      <p:font typeface="Calibri" panose="020F0502020204030204" pitchFamily="34" charset="0"/>
      <p:regular r:id="rId68"/>
      <p:bold r:id="rId69"/>
      <p:italic r:id="rId70"/>
      <p:boldItalic r:id="rId71"/>
    </p:embeddedFont>
    <p:embeddedFont>
      <p:font typeface="Monotype Sorts" panose="05000000000000000000" charset="2"/>
      <p:regular r:id="rId7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  <a:srgbClr val="ED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58" autoAdjust="0"/>
    <p:restoredTop sz="65198" autoAdjust="0"/>
  </p:normalViewPr>
  <p:slideViewPr>
    <p:cSldViewPr>
      <p:cViewPr varScale="1">
        <p:scale>
          <a:sx n="51" d="100"/>
          <a:sy n="51" d="100"/>
        </p:scale>
        <p:origin x="78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1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3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0"/>
            <a:ext cx="2972421" cy="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5" y="0"/>
            <a:ext cx="2970869" cy="46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3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5" y="8846261"/>
            <a:ext cx="2970869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70" rIns="93937" bIns="4697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31A139-209A-4712-BAEF-44E0F7900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4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0"/>
            <a:ext cx="2972421" cy="464421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585" y="0"/>
            <a:ext cx="2970869" cy="464421"/>
          </a:xfrm>
          <a:prstGeom prst="rect">
            <a:avLst/>
          </a:prstGeom>
        </p:spPr>
        <p:txBody>
          <a:bodyPr vert="horz" lIns="93937" tIns="46970" rIns="93937" bIns="4697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F8F2E20-F309-4DD8-8ECE-A2B0510216DC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698500"/>
            <a:ext cx="4659312" cy="3495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70" rIns="93937" bIns="4697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4" y="4424726"/>
            <a:ext cx="5485158" cy="4189329"/>
          </a:xfrm>
          <a:prstGeom prst="rect">
            <a:avLst/>
          </a:prstGeom>
        </p:spPr>
        <p:txBody>
          <a:bodyPr vert="horz" lIns="93937" tIns="46970" rIns="93937" bIns="4697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8846261"/>
            <a:ext cx="2972421" cy="466012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585" y="8846261"/>
            <a:ext cx="2970869" cy="466012"/>
          </a:xfrm>
          <a:prstGeom prst="rect">
            <a:avLst/>
          </a:prstGeom>
        </p:spPr>
        <p:txBody>
          <a:bodyPr vert="horz" lIns="93937" tIns="46970" rIns="93937" bIns="4697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AF9D6CD-BD63-4F31-85B9-678DE67FB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07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1A5B09-0952-4457-8B9F-315D8D3F4241}" type="slidenum">
              <a:rPr lang="en-US"/>
              <a:pPr eaLnBrk="1" hangingPunct="1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35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CD9B06-00D4-452A-B55E-6B655A7E0024}" type="slidenum">
              <a:rPr lang="en-US"/>
              <a:pPr eaLnBrk="1" hangingPunct="1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29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CD69DF7-9234-4FB4-B821-C2E5732DCC7D}" type="slidenum">
              <a:rPr lang="en-US"/>
              <a:pPr eaLnBrk="1" hangingPunct="1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9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031141-2442-47DB-9131-BB89DFEF1805}" type="slidenum">
              <a:rPr lang="en-US"/>
              <a:pPr eaLnBrk="1"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89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472435-C9F7-48E5-B05D-0F47A46467F3}" type="slidenum">
              <a:rPr lang="en-US"/>
              <a:pPr eaLnBrk="1" hangingPunct="1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1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19E6454-11DA-45E9-AC8A-A8CF8B866DE9}" type="slidenum">
              <a:rPr lang="en-US"/>
              <a:pPr eaLnBrk="1" hangingPunct="1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2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8CA5A45-4AC8-4564-A597-2396E48C837D}" type="slidenum">
              <a:rPr lang="en-US"/>
              <a:pPr eaLnBrk="1" hangingPunct="1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8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1B7F75F-47EC-4B3D-A8F0-2B7C943FBDEE}" type="slidenum">
              <a:rPr lang="en-US"/>
              <a:pPr eaLnBrk="1" hangingPunct="1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83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0243A0-6ECE-465C-AC26-9E513A34A714}" type="slidenum">
              <a:rPr lang="en-US"/>
              <a:pPr eaLnBrk="1" hangingPunct="1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0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7429" indent="-291325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6937" indent="-23305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1377" indent="-23305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39150" indent="-233059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8584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8020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77455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891" indent="-233059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71CF6B-C332-4077-960F-24E5EA8629F5}" type="slidenum">
              <a:rPr lang="en-US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6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B90A42-823D-4C6A-826E-B644087909B4}" type="slidenum">
              <a:rPr lang="en-US"/>
              <a:pPr eaLnBrk="1" hangingPunct="1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3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497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Slides 23-24</a:t>
            </a:r>
            <a:r>
              <a:rPr lang="en-US" baseline="0" dirty="0" smtClean="0"/>
              <a:t> were originally hidden, intended to be done on the whiteboard, but we were out of time, so I </a:t>
            </a:r>
            <a:r>
              <a:rPr lang="en-US" baseline="0" dirty="0" err="1" smtClean="0"/>
              <a:t>unhid</a:t>
            </a:r>
            <a:r>
              <a:rPr lang="en-US" baseline="0" dirty="0" smtClean="0"/>
              <a:t> them and showed them quickly.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08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50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5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DF4000A-5F40-4FAC-80D6-4FF14CBD9DD9}" type="slidenum">
              <a:rPr lang="en-US"/>
              <a:pPr eaLnBrk="1" hangingPunct="1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7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 will prove some of these (most are done in the book)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AB04751-EE48-408B-B537-B050A8D95F59}" type="slidenum">
              <a:rPr lang="en-US"/>
              <a:pPr eaLnBrk="1" hangingPunct="1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25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DDA28B5-73CE-4C9E-AB0A-1DF4E1CA4057}" type="slidenum">
              <a:rPr lang="en-US"/>
              <a:pPr eaLnBrk="1" hangingPunct="1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189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3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A85E7A-1B5F-4544-BEFD-A433131819E0}" type="slidenum">
              <a:rPr lang="en-US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380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504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89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21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Note that this attempt at reduction fails!  </a:t>
            </a:r>
          </a:p>
          <a:p>
            <a:endParaRPr lang="en-US" smtClean="0"/>
          </a:p>
          <a:p>
            <a:r>
              <a:rPr lang="en-US" smtClean="0"/>
              <a:t>Correct reduction on next slide.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BEA69C-0F99-4359-9FFD-D3DF2D4F286A}" type="slidenum">
              <a:rPr lang="en-US"/>
              <a:pPr eaLnBrk="1" hangingPunct="1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966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392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87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16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 halts </a:t>
            </a:r>
            <a:r>
              <a:rPr lang="en-US" smtClean="0">
                <a:sym typeface="Wingdings" panose="05000000000000000000" pitchFamily="2" charset="2"/>
              </a:rPr>
              <a:t> M# Accepts all strings.  So Oracle rejects</a:t>
            </a:r>
          </a:p>
          <a:p>
            <a:r>
              <a:rPr lang="en-US" smtClean="0">
                <a:sym typeface="Wingdings" panose="05000000000000000000" pitchFamily="2" charset="2"/>
              </a:rPr>
              <a:t>M does not halt on w M# accepts nothing, So Oracle accepts.</a:t>
            </a:r>
          </a:p>
          <a:p>
            <a:endParaRPr lang="en-US" smtClean="0">
              <a:sym typeface="Wingdings" panose="05000000000000000000" pitchFamily="2" charset="2"/>
            </a:endParaRPr>
          </a:p>
          <a:p>
            <a:r>
              <a:rPr lang="en-US" smtClean="0">
                <a:sym typeface="Wingdings" panose="05000000000000000000" pitchFamily="2" charset="2"/>
              </a:rPr>
              <a:t>So a strict Mapping reduction does not apply.  By the Reduction R coupled with </a:t>
            </a:r>
            <a:r>
              <a:rPr lang="en-US" smtClean="0">
                <a:sym typeface="Symbol" panose="05050102010706020507" pitchFamily="18" charset="2"/>
              </a:rPr>
              <a:t>, works fine.</a:t>
            </a: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35239D-6F70-4AD3-8257-F76139DC9523}" type="slidenum">
              <a:rPr lang="en-US"/>
              <a:pPr eaLnBrk="1" hangingPunct="1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16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508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Ask students how they would do it?</a:t>
            </a:r>
          </a:p>
          <a:p>
            <a:endParaRPr lang="en-US" smtClean="0"/>
          </a:p>
          <a:p>
            <a:r>
              <a:rPr lang="en-US" smtClean="0"/>
              <a:t>Can easily determine this one by examining the description of M.</a:t>
            </a:r>
          </a:p>
          <a:p>
            <a:r>
              <a:rPr lang="en-US" smtClean="0"/>
              <a:t>--------------------</a:t>
            </a:r>
          </a:p>
          <a:p>
            <a:r>
              <a:rPr lang="en-US" smtClean="0"/>
              <a:t>Second one: Ask students how they would do it?</a:t>
            </a:r>
          </a:p>
          <a:p>
            <a:endParaRPr lang="en-US" smtClean="0"/>
          </a:p>
          <a:p>
            <a:r>
              <a:rPr lang="en-US" smtClean="0"/>
              <a:t>Again, we have the description.  We can run the UTM to simulate three steps of M on W.</a:t>
            </a:r>
          </a:p>
          <a:p>
            <a:r>
              <a:rPr lang="en-US" smtClean="0"/>
              <a:t>--------------------------</a:t>
            </a:r>
          </a:p>
          <a:p>
            <a:r>
              <a:rPr lang="en-US" smtClean="0"/>
              <a:t>Ask students how they would do it?</a:t>
            </a:r>
          </a:p>
          <a:p>
            <a:endParaRPr lang="en-US" smtClean="0"/>
          </a:p>
          <a:p>
            <a:r>
              <a:rPr lang="en-US" smtClean="0"/>
              <a:t>Do a breadth-first search of states you can reach from p.  If you reach an already-seen one, backtrack.  If you reach q, halt and accept.  If nothing else to try, halt and reject.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9C91EF-0FF8-4FEB-96DA-284536DB6B46}" type="slidenum">
              <a:rPr lang="en-US"/>
              <a:pPr eaLnBrk="1" hangingPunct="1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29AF982-616E-449C-BD2A-5860F6E54127}" type="slidenum">
              <a:rPr lang="en-US"/>
              <a:pPr eaLnBrk="1" hangingPunct="1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686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We compare decision problems to language membership problems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0B6A942-F99D-4451-83BC-A50BE9B1BDD2}" type="slidenum">
              <a:rPr lang="en-US"/>
              <a:pPr eaLnBrk="1" hangingPunct="1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846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969671-55B7-46D7-ACAB-02516CB645E1}" type="slidenum">
              <a:rPr lang="en-US"/>
              <a:pPr eaLnBrk="1" hangingPunct="1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681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161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Cases 1-5.  Domain of P is the set of SD languages, and P is non-trivial.</a:t>
            </a:r>
          </a:p>
          <a:p>
            <a:endParaRPr lang="en-US" smtClean="0"/>
          </a:p>
          <a:p>
            <a:r>
              <a:rPr lang="en-US" smtClean="0"/>
              <a:t>Cases 6-8.  Domain is not languages but machines.  So Rice's Theorem says nothing.  All of these happen to be decidable</a:t>
            </a:r>
          </a:p>
          <a:p>
            <a:endParaRPr lang="en-US" smtClean="0"/>
          </a:p>
          <a:p>
            <a:r>
              <a:rPr lang="en-US" smtClean="0"/>
              <a:t>9 is stated in terms of M, but it is really about languages.  So Rice's Theorem applies.</a:t>
            </a:r>
          </a:p>
          <a:p>
            <a:endParaRPr lang="en-US" smtClean="0"/>
          </a:p>
          <a:p>
            <a:r>
              <a:rPr lang="en-US" smtClean="0"/>
              <a:t>10.  The problem domain is the set of </a:t>
            </a:r>
            <a:r>
              <a:rPr lang="en-US" b="1" smtClean="0"/>
              <a:t>pairs</a:t>
            </a:r>
            <a:r>
              <a:rPr lang="en-US" smtClean="0"/>
              <a:t> of SD languages, so the theorem does not apply.  It turns out to be undecidable, but Rice's theorem does not show it.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D74BFD-4ABC-4FF5-AF64-5D874ED4C626}" type="slidenum">
              <a:rPr lang="en-US"/>
              <a:pPr eaLnBrk="1" hangingPunct="1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67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219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&lt;M, w&gt; is in H, then M halts on w, so M# makes it to 1.5  So it then accepts x iff x is in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.  </a:t>
            </a:r>
          </a:p>
          <a:p>
            <a:r>
              <a:rPr lang="en-US" smtClean="0"/>
              <a:t>So M# accepts A</a:t>
            </a:r>
            <a:r>
              <a:rPr lang="en-US" baseline="30000" smtClean="0"/>
              <a:t>n</a:t>
            </a:r>
            <a:r>
              <a:rPr lang="en-US" smtClean="0"/>
              <a:t>B</a:t>
            </a:r>
            <a:r>
              <a:rPr lang="en-US" baseline="30000" smtClean="0"/>
              <a:t>n</a:t>
            </a:r>
            <a:r>
              <a:rPr lang="en-US" smtClean="0"/>
              <a:t>, which is not regular.  So Oracle(&lt;M#&gt;) rejects. 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If &lt;M, w&gt; is not in H, then M does not halt on w, so M# is stuck in step 1.4, therefore, it accepts nothing.  </a:t>
            </a:r>
          </a:p>
          <a:p>
            <a:r>
              <a:rPr lang="en-US" smtClean="0"/>
              <a:t>Thus Oracle(&lt;M#&gt; accepts.  </a:t>
            </a:r>
          </a:p>
          <a:p>
            <a:endParaRPr lang="en-US" smtClean="0"/>
          </a:p>
          <a:p>
            <a:r>
              <a:rPr lang="en-US" smtClean="0"/>
              <a:t>So it is another backwards one.  We need NOT also (next slide)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7282BB-9241-4DF1-929A-93F7457B56BE}" type="slidenum">
              <a:rPr lang="en-US"/>
              <a:pPr eaLnBrk="1" hangingPunct="1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851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This is the same reduction as on the previous slide, but now we flip.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4200C0A-ED82-40F7-923A-9280D0387186}" type="slidenum">
              <a:rPr lang="en-US"/>
              <a:pPr eaLnBrk="1" hangingPunct="1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0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392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65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91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F69457-FB3C-441E-B260-1F55540971E9}" type="slidenum">
              <a:rPr lang="en-US"/>
              <a:pPr eaLnBrk="1" hangingPunct="1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55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315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33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585AED2-725E-4B3B-B6E6-475DEACFBE0D}" type="slidenum">
              <a:rPr lang="en-US"/>
              <a:pPr eaLnBrk="1" hangingPunct="1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719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DD64F6-EE7F-4535-8243-7ECE5AE13034}" type="slidenum">
              <a:rPr lang="en-US"/>
              <a:pPr eaLnBrk="1" hangingPunct="1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081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350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767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360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If M </a:t>
            </a:r>
            <a:r>
              <a:rPr lang="en-US" b="1" smtClean="0"/>
              <a:t>does halt</a:t>
            </a:r>
            <a:r>
              <a:rPr lang="en-US" smtClean="0"/>
              <a:t> on W, we'll eventually discover it.  But how can we discover that it </a:t>
            </a:r>
            <a:r>
              <a:rPr lang="en-US" i="1" smtClean="0"/>
              <a:t>does not</a:t>
            </a:r>
            <a:r>
              <a:rPr lang="en-US" smtClean="0"/>
              <a:t> halt on w?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B13EE6-05CE-4653-B276-4DC5E9CD08E2}" type="slidenum">
              <a:rPr lang="en-US"/>
              <a:pPr eaLnBrk="1" hangingPunct="1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825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217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Obtainself exists (Recursion Theorem, chapter 25, something we won't get to in this course). </a:t>
            </a:r>
          </a:p>
          <a:p>
            <a:endParaRPr lang="en-US" smtClean="0"/>
          </a:p>
          <a:p>
            <a:r>
              <a:rPr lang="en-US" smtClean="0"/>
              <a:t>Basically it says that given any TM, there is an equivalent TM that can write its own description on one of its tape.</a:t>
            </a:r>
          </a:p>
          <a:p>
            <a:endParaRPr lang="en-US" smtClean="0"/>
          </a:p>
          <a:p>
            <a:r>
              <a:rPr lang="en-US" smtClean="0"/>
              <a:t>It is equivalent to a "Program that prints itself"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1BA46B-FD4C-4DD1-B55B-872BE6951D14}" type="slidenum">
              <a:rPr lang="en-US"/>
              <a:pPr eaLnBrk="1" hangingPunct="1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2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B945F86-E017-4CBC-A47C-8820DE1C18C9}" type="slidenum">
              <a:rPr lang="en-US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56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7785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978E1D3-C652-487D-B1F8-DD96FFDBF5BF}" type="slidenum">
              <a:rPr lang="en-US"/>
              <a:pPr eaLnBrk="1" hangingPunct="1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910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0D6B72-21E7-4DCA-8117-03C0ADFBC30C}" type="slidenum">
              <a:rPr lang="en-US"/>
              <a:pPr eaLnBrk="1" hangingPunct="1"/>
              <a:t>62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*.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In neither case either is L(M#) = 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</a:t>
            </a: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So Oracle makes no distinction between the two cases.</a:t>
            </a:r>
          </a:p>
        </p:txBody>
      </p:sp>
    </p:spTree>
    <p:extLst>
      <p:ext uri="{BB962C8B-B14F-4D97-AF65-F5344CB8AC3E}">
        <p14:creationId xmlns:p14="http://schemas.microsoft.com/office/powerpoint/2010/main" val="386253581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E22CDC-40B0-4A1A-9033-E869D2713C9F}" type="slidenum">
              <a:rPr lang="en-US"/>
              <a:pPr eaLnBrk="1" hangingPunct="1"/>
              <a:t>63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If &lt;M, w&gt; is in </a:t>
            </a:r>
            <a:r>
              <a:rPr lang="en-US" smtClean="0">
                <a:sym typeface="Symbol" panose="05050102010706020507" pitchFamily="18" charset="2"/>
              </a:rPr>
              <a:t></a:t>
            </a:r>
            <a:r>
              <a:rPr lang="en-US" smtClean="0"/>
              <a:t>H, L(M#) = </a:t>
            </a:r>
            <a:r>
              <a:rPr lang="en-US" smtClean="0">
                <a:sym typeface="Symbol" panose="05050102010706020507" pitchFamily="18" charset="2"/>
              </a:rPr>
              <a:t>.  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If &lt;M, w&gt; is not in </a:t>
            </a:r>
            <a:r>
              <a:rPr lang="en-US" smtClean="0"/>
              <a:t>H, L(M#) is </a:t>
            </a:r>
            <a:r>
              <a:rPr lang="en-US" smtClean="0">
                <a:sym typeface="Symbol" panose="05050102010706020507" pitchFamily="18" charset="2"/>
              </a:rPr>
              <a:t>A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B</a:t>
            </a:r>
            <a:r>
              <a:rPr lang="en-US" baseline="30000" smtClean="0">
                <a:sym typeface="Symbol" panose="05050102010706020507" pitchFamily="18" charset="2"/>
              </a:rPr>
              <a:t>n</a:t>
            </a:r>
            <a:r>
              <a:rPr lang="en-US" smtClean="0">
                <a:sym typeface="Symbol" panose="05050102010706020507" pitchFamily="18" charset="2"/>
              </a:rPr>
              <a:t>.   So Oracle gets it backwards.</a:t>
            </a:r>
          </a:p>
          <a:p>
            <a:pPr eaLnBrk="1" hangingPunct="1"/>
            <a:endParaRPr lang="en-US" smtClean="0">
              <a:sym typeface="Symbol" panose="05050102010706020507" pitchFamily="18" charset="2"/>
            </a:endParaRPr>
          </a:p>
          <a:p>
            <a:pPr eaLnBrk="1" hangingPunct="1"/>
            <a:r>
              <a:rPr lang="en-US" smtClean="0">
                <a:sym typeface="Symbol" panose="05050102010706020507" pitchFamily="18" charset="2"/>
              </a:rPr>
              <a:t>Can we just use NOT?  No because SD languages are not closed under complement!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6029297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D6CD-BD63-4F31-85B9-678DE67FBD6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28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4BF1FF6-ED51-411C-B8F1-4A8CC4DDA4BA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9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R will transform any input of the form &lt;M, w&gt; into a new string, &lt;M#&gt;, suitable for input to </a:t>
            </a:r>
            <a:r>
              <a:rPr lang="en-US" i="1" dirty="0" smtClean="0"/>
              <a:t>Oracle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 build a new TM M# such that M# halts on </a:t>
            </a:r>
            <a:r>
              <a:rPr lang="en-US" dirty="0" smtClean="0">
                <a:sym typeface="Symbol" panose="05050102010706020507" pitchFamily="18" charset="2"/>
              </a:rPr>
              <a:t> iff M halts on w.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To simplify the construction, we make M# ignore its own input, so it either always halts or never halts.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ym typeface="Symbol" panose="05050102010706020507" pitchFamily="18" charset="2"/>
              </a:rPr>
              <a:t>So M# erases its tape, writes w on the tape, moves the tape head left, then acts like M on w.</a:t>
            </a:r>
            <a:endParaRPr 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910564-F426-4F8D-97D9-0A52E46BB65E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5483" indent="-28672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6896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5655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4414" indent="-229379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3172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930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0689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9448" indent="-2293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7E988A-A33F-4108-A727-AA7E0CFB135E}" type="slidenum">
              <a:rPr lang="en-US"/>
              <a:pPr eaLnBrk="1" hangingPunct="1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2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BB4D-AFDF-4F28-940F-F94AEC7E8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1849-8734-4D34-B80E-FA6FABE8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2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B6B0-42C7-4A4E-BDB2-12F8BFC45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4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79899-4000-4ACE-A00A-5E29E5968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7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F8003-7AF3-4C3E-8919-1BCA1C986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56C9F-05FF-4C6B-849C-4B76F195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6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D377-27E8-4579-83D8-1A189FBA3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F3259-64F4-4461-9EFB-20D397AD0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4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238CD-3E92-4BFD-A1B6-D1BF10362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5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0CF5-1CAB-49A1-ACAF-A049C07A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9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EFEFA-287B-48B7-867F-0B8A31013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1174828-1664-482F-8B1E-5D309C1EF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ovetailing_(computer_science)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685800" y="1524000"/>
            <a:ext cx="815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>
                <a:solidFill>
                  <a:schemeClr val="tx2"/>
                </a:solidFill>
              </a:rPr>
              <a:t>MA/CSSE 474</a:t>
            </a:r>
            <a:br>
              <a:rPr lang="en-US" sz="4400" b="1" dirty="0">
                <a:solidFill>
                  <a:schemeClr val="tx2"/>
                </a:solidFill>
              </a:rPr>
            </a:br>
            <a:r>
              <a:rPr lang="en-US" sz="4400" b="1" dirty="0">
                <a:solidFill>
                  <a:schemeClr val="tx2"/>
                </a:solidFill>
              </a:rPr>
              <a:t>Theory of Computation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52400" y="3641683"/>
            <a:ext cx="899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000" dirty="0" smtClean="0">
                <a:solidFill>
                  <a:schemeClr val="tx2"/>
                </a:solidFill>
              </a:rPr>
              <a:t>Reduction and </a:t>
            </a:r>
            <a:r>
              <a:rPr lang="en-US" sz="4000" dirty="0" err="1" smtClean="0">
                <a:solidFill>
                  <a:schemeClr val="tx2"/>
                </a:solidFill>
              </a:rPr>
              <a:t>Undecidabiluity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Block Diagram of </a:t>
            </a:r>
            <a:r>
              <a:rPr lang="en-US" sz="3600" b="1" i="1">
                <a:solidFill>
                  <a:schemeClr val="tx2"/>
                </a:solidFill>
              </a:rPr>
              <a:t>C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9699" name="Picture 7" descr="Fig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3820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 </a:t>
            </a:r>
            <a:r>
              <a:rPr lang="en-US" sz="2400" dirty="0" smtClean="0"/>
              <a:t>IN both places where M# appears in this diagram, it should be &lt;M#&gt;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6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i="1" dirty="0"/>
              <a:t>R</a:t>
            </a:r>
            <a:r>
              <a:rPr lang="en-US" dirty="0"/>
              <a:t> must construct &lt;</a:t>
            </a:r>
            <a:r>
              <a:rPr lang="en-US" i="1" dirty="0"/>
              <a:t>M#</a:t>
            </a:r>
            <a:r>
              <a:rPr lang="en-US" dirty="0"/>
              <a:t>&gt; from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&gt;.  Suppose </a:t>
            </a:r>
            <a:r>
              <a:rPr lang="en-US" i="1" dirty="0"/>
              <a:t>w</a:t>
            </a:r>
            <a:r>
              <a:rPr lang="en-US" dirty="0"/>
              <a:t> = </a:t>
            </a:r>
            <a:r>
              <a:rPr lang="en-US" dirty="0">
                <a:latin typeface="Courier New" panose="02070309020205020404" pitchFamily="49" charset="0"/>
              </a:rPr>
              <a:t>aba</a:t>
            </a:r>
            <a:r>
              <a:rPr lang="en-US" dirty="0"/>
              <a:t>.  </a:t>
            </a:r>
          </a:p>
          <a:p>
            <a:pPr eaLnBrk="1" hangingPunct="1"/>
            <a:endParaRPr lang="en-US" sz="1000" i="1" dirty="0"/>
          </a:p>
          <a:p>
            <a:pPr eaLnBrk="1" hangingPunct="1"/>
            <a:r>
              <a:rPr lang="en-US" i="1" smtClean="0"/>
              <a:t>                                                M</a:t>
            </a:r>
            <a:r>
              <a:rPr lang="en-US" i="1"/>
              <a:t>#</a:t>
            </a:r>
            <a:r>
              <a:rPr lang="en-US"/>
              <a:t> will be: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eaLnBrk="1" hangingPunct="1"/>
            <a:r>
              <a:rPr lang="en-US" dirty="0"/>
              <a:t>So the procedure for constructing </a:t>
            </a:r>
            <a:r>
              <a:rPr lang="en-US" i="1" dirty="0"/>
              <a:t>M#</a:t>
            </a:r>
            <a:r>
              <a:rPr lang="en-US" dirty="0"/>
              <a:t> is: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1. Write: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		</a:t>
            </a:r>
          </a:p>
          <a:p>
            <a:pPr eaLnBrk="1" hangingPunct="1"/>
            <a:r>
              <a:rPr lang="en-US" dirty="0"/>
              <a:t>			    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2. For each character </a:t>
            </a:r>
            <a:r>
              <a:rPr lang="en-US" i="1" dirty="0"/>
              <a:t>x</a:t>
            </a:r>
            <a:r>
              <a:rPr lang="en-US" dirty="0"/>
              <a:t> in </a:t>
            </a:r>
            <a:r>
              <a:rPr lang="en-US" i="1" dirty="0"/>
              <a:t>w</a:t>
            </a:r>
            <a:r>
              <a:rPr lang="en-US" dirty="0"/>
              <a:t> do:</a:t>
            </a:r>
          </a:p>
          <a:p>
            <a:pPr lvl="1" eaLnBrk="1" hangingPunct="1"/>
            <a:r>
              <a:rPr lang="en-US" dirty="0"/>
              <a:t>    2.1. Write </a:t>
            </a:r>
            <a:r>
              <a:rPr lang="en-US" i="1" dirty="0"/>
              <a:t>x.</a:t>
            </a:r>
            <a:endParaRPr lang="en-US" dirty="0"/>
          </a:p>
          <a:p>
            <a:pPr lvl="1" eaLnBrk="1" hangingPunct="1"/>
            <a:r>
              <a:rPr lang="en-US" dirty="0"/>
              <a:t>    2.2. If</a:t>
            </a:r>
            <a:r>
              <a:rPr lang="en-US" i="1" dirty="0"/>
              <a:t> x</a:t>
            </a:r>
            <a:r>
              <a:rPr lang="en-US" dirty="0"/>
              <a:t> is not the last character in </a:t>
            </a:r>
            <a:r>
              <a:rPr lang="en-US" i="1" dirty="0"/>
              <a:t>w</a:t>
            </a:r>
            <a:r>
              <a:rPr lang="en-US" dirty="0"/>
              <a:t>, write R.</a:t>
            </a:r>
          </a:p>
          <a:p>
            <a:pPr eaLnBrk="1" hangingPunct="1"/>
            <a:r>
              <a:rPr lang="en-US" dirty="0"/>
              <a:t>3. Write </a:t>
            </a:r>
            <a:r>
              <a:rPr lang="en-US" dirty="0" err="1"/>
              <a:t>L</a:t>
            </a:r>
            <a:r>
              <a:rPr lang="en-US" baseline="-25000" dirty="0" err="1">
                <a:latin typeface="Monotype Sorts" panose="05000000000000000000" charset="2"/>
              </a:rPr>
              <a:t>q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.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i="1">
                <a:solidFill>
                  <a:schemeClr val="tx2"/>
                </a:solidFill>
              </a:rPr>
              <a:t>R </a:t>
            </a:r>
            <a:r>
              <a:rPr lang="en-US" sz="3100" b="1">
                <a:solidFill>
                  <a:schemeClr val="tx2"/>
                </a:solidFill>
              </a:rPr>
              <a:t>Can Be Implemented as a Turing Machine</a:t>
            </a:r>
          </a:p>
        </p:txBody>
      </p:sp>
      <p:pic>
        <p:nvPicPr>
          <p:cNvPr id="30724" name="Picture 9" descr="Theorem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3999"/>
            <a:ext cx="2971800" cy="23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Theorem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1870558" cy="12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/>
              <a:t>R</a:t>
            </a:r>
            <a:r>
              <a:rPr lang="en-US" sz="2400"/>
              <a:t> can be implemented as a Turing machine.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C</a:t>
            </a:r>
            <a:r>
              <a:rPr lang="en-US" sz="2400"/>
              <a:t> is correct.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So, if </a:t>
            </a:r>
            <a:r>
              <a:rPr lang="en-US" sz="2400" i="1"/>
              <a:t>Oracle</a:t>
            </a:r>
            <a:r>
              <a:rPr lang="en-US" sz="2400"/>
              <a:t> exists: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	C</a:t>
            </a:r>
            <a:r>
              <a:rPr lang="en-US" sz="2400"/>
              <a:t> = 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R</a:t>
            </a:r>
            <a:r>
              <a:rPr lang="en-US" sz="2400"/>
              <a:t>(&lt;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&gt;)) decides H.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But no machine to decide H can exist.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 neither does </a:t>
            </a:r>
            <a:r>
              <a:rPr lang="en-US" sz="2400" i="1"/>
              <a:t>Oracle</a:t>
            </a:r>
            <a:r>
              <a:rPr lang="en-US" sz="2400"/>
              <a:t>. 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Conclusion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0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If we could decide whether </a:t>
            </a:r>
            <a:r>
              <a:rPr lang="en-US" sz="2200" i="1"/>
              <a:t>M</a:t>
            </a:r>
            <a:r>
              <a:rPr lang="en-US" sz="2200"/>
              <a:t> halts on the specific string </a:t>
            </a:r>
            <a:r>
              <a:rPr lang="en-US" sz="2200">
                <a:sym typeface="Symbol" panose="05050102010706020507" pitchFamily="18" charset="2"/>
              </a:rPr>
              <a:t></a:t>
            </a:r>
            <a:r>
              <a:rPr lang="en-US" sz="2200"/>
              <a:t>, we</a:t>
            </a:r>
          </a:p>
          <a:p>
            <a:pPr eaLnBrk="1" hangingPunct="1"/>
            <a:r>
              <a:rPr lang="en-US" sz="2200"/>
              <a:t>could solve the more general problem of  deciding whether </a:t>
            </a:r>
            <a:r>
              <a:rPr lang="en-US" sz="2200" i="1"/>
              <a:t>M</a:t>
            </a:r>
          </a:p>
          <a:p>
            <a:pPr eaLnBrk="1" hangingPunct="1"/>
            <a:r>
              <a:rPr lang="en-US" sz="2200"/>
              <a:t>halts on an arbitrary input.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Clearly, the other way around is true: If we could solve H we </a:t>
            </a:r>
          </a:p>
          <a:p>
            <a:pPr eaLnBrk="1" hangingPunct="1"/>
            <a:r>
              <a:rPr lang="en-US" sz="2200"/>
              <a:t>could decide whether </a:t>
            </a:r>
            <a:r>
              <a:rPr lang="en-US" sz="2200" i="1"/>
              <a:t>M</a:t>
            </a:r>
            <a:r>
              <a:rPr lang="en-US" sz="2200"/>
              <a:t> halts on any one particular string.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we used reduction to show that H undecidable implies </a:t>
            </a:r>
          </a:p>
          <a:p>
            <a:pPr eaLnBrk="1" hangingPunct="1"/>
            <a:r>
              <a:rPr lang="en-US" sz="2200"/>
              <a:t>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200"/>
              <a:t> undecidable; this is not at all obvious.</a:t>
            </a: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This Result is Somewhat Surprising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21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             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(?</a:t>
            </a:r>
            <a:r>
              <a:rPr lang="en-US" sz="2000" i="1" dirty="0"/>
              <a:t>Oracle</a:t>
            </a:r>
            <a:r>
              <a:rPr lang="en-US" sz="2000" dirty="0"/>
              <a:t>) 	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>
                <a:sym typeface="Symbol" panose="05050102010706020507" pitchFamily="18" charset="2"/>
              </a:rPr>
              <a:t>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</a:t>
            </a:r>
            <a:r>
              <a:rPr lang="en-US" sz="2000" i="1" dirty="0"/>
              <a:t>,</a:t>
            </a:r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…,</a:t>
            </a:r>
            <a:r>
              <a:rPr lang="en-US" sz="2000" dirty="0" err="1">
                <a:latin typeface="Courier New" panose="02070309020205020404" pitchFamily="49" charset="0"/>
              </a:rPr>
              <a:t>aaa</a:t>
            </a:r>
            <a:endParaRPr lang="en-US" sz="2000" dirty="0">
              <a:latin typeface="Courier New" panose="02070309020205020404" pitchFamily="49" charset="0"/>
            </a:endParaRP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 contains strings of the form:</a:t>
            </a:r>
          </a:p>
          <a:p>
            <a:pPr eaLnBrk="1" hangingPunct="1"/>
            <a:r>
              <a:rPr lang="en-US" sz="2000" dirty="0"/>
              <a:t>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</a:t>
            </a:r>
            <a:r>
              <a:rPr lang="en-US" sz="2000" dirty="0"/>
              <a:t>),(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00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q</a:t>
            </a:r>
            <a:r>
              <a:rPr lang="en-US" sz="2000" dirty="0">
                <a:latin typeface="Courier New" panose="02070309020205020404" pitchFamily="49" charset="0"/>
              </a:rPr>
              <a:t>01</a:t>
            </a:r>
            <a:r>
              <a:rPr lang="en-US" sz="2000" i="1" dirty="0"/>
              <a:t>,</a:t>
            </a:r>
            <a:r>
              <a:rPr lang="en-US" sz="2000" i="1" dirty="0">
                <a:latin typeface="Courier New" panose="02070309020205020404" pitchFamily="49" charset="0"/>
              </a:rPr>
              <a:t>a</a:t>
            </a:r>
            <a:r>
              <a:rPr lang="en-US" sz="2000" dirty="0">
                <a:latin typeface="Courier New" panose="02070309020205020404" pitchFamily="49" charset="0"/>
              </a:rPr>
              <a:t>10</a:t>
            </a:r>
            <a:r>
              <a:rPr lang="en-US" sz="2000" dirty="0"/>
              <a:t>,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),</a:t>
            </a:r>
            <a:r>
              <a:rPr lang="en-US" sz="2000" i="1" dirty="0"/>
              <a:t>…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The language on which some </a:t>
            </a:r>
            <a:r>
              <a:rPr lang="en-US" sz="2000" i="1" dirty="0"/>
              <a:t>M</a:t>
            </a:r>
            <a:r>
              <a:rPr lang="en-US" sz="2000" dirty="0"/>
              <a:t> halts contains strings of some arbitrary form, for example,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(letting </a:t>
            </a:r>
            <a:r>
              <a:rPr lang="en-US" sz="2000" dirty="0">
                <a:sym typeface="Symbol" panose="05050102010706020507" pitchFamily="18" charset="2"/>
              </a:rPr>
              <a:t></a:t>
            </a:r>
            <a:r>
              <a:rPr lang="en-US" sz="2000" dirty="0"/>
              <a:t> = {</a:t>
            </a:r>
            <a:r>
              <a:rPr lang="en-US" sz="2000" dirty="0">
                <a:latin typeface="Courier New" panose="02070309020205020404" pitchFamily="49" charset="0"/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latin typeface="Courier New" panose="02070309020205020404" pitchFamily="49" charset="0"/>
              </a:rPr>
              <a:t>b</a:t>
            </a:r>
            <a:r>
              <a:rPr lang="en-US" sz="2000" dirty="0"/>
              <a:t>}):  </a:t>
            </a:r>
            <a:r>
              <a:rPr lang="en-US" sz="2000" dirty="0" err="1">
                <a:latin typeface="Courier New" panose="02070309020205020404" pitchFamily="49" charset="0"/>
              </a:rPr>
              <a:t>aaaba</a:t>
            </a:r>
            <a:endParaRPr lang="en-US" sz="2000" dirty="0">
              <a:latin typeface="Courier New" panose="02070309020205020404" pitchFamily="49" charset="0"/>
            </a:endParaRP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Languages </a:t>
            </a:r>
            <a:r>
              <a:rPr lang="en-US" sz="3100" b="1" dirty="0">
                <a:solidFill>
                  <a:schemeClr val="tx2"/>
                </a:solidFill>
              </a:rPr>
              <a:t>Are We Dealing 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3352800" y="1447800"/>
            <a:ext cx="0" cy="838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838200" y="1054100"/>
            <a:ext cx="80772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		                  </a:t>
            </a:r>
            <a:r>
              <a:rPr lang="en-US" i="1"/>
              <a:t>R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H</a:t>
            </a:r>
            <a:r>
              <a:rPr lang="en-US" baseline="-25000">
                <a:sym typeface="Symbol" panose="05050102010706020507" pitchFamily="18" charset="2"/>
              </a:rPr>
              <a:t></a:t>
            </a:r>
            <a:r>
              <a:rPr lang="en-US">
                <a:sym typeface="Symbol" panose="05050102010706020507" pitchFamily="18" charset="2"/>
              </a:rPr>
              <a:t>  </a:t>
            </a:r>
            <a:r>
              <a:rPr lang="en-US"/>
              <a:t>{&lt;</a:t>
            </a:r>
            <a:r>
              <a:rPr lang="en-US" i="1"/>
              <a:t>M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}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i="1"/>
              <a:t>R</a:t>
            </a:r>
            <a:r>
              <a:rPr lang="en-US"/>
              <a:t> is a reduction from H to H</a:t>
            </a:r>
            <a:r>
              <a:rPr lang="en-US">
                <a:sym typeface="Symbol" panose="05050102010706020507" pitchFamily="18" charset="2"/>
              </a:rPr>
              <a:t>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(x) operates as follows:</a:t>
            </a:r>
          </a:p>
          <a:p>
            <a:pPr lvl="1" eaLnBrk="1" hangingPunct="1"/>
            <a:r>
              <a:rPr lang="en-US"/>
              <a:t>        1.1. Erase the tape.</a:t>
            </a:r>
          </a:p>
          <a:p>
            <a:pPr lvl="1" eaLnBrk="1" hangingPunct="1"/>
            <a:r>
              <a:rPr lang="en-US"/>
              <a:t>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Oracle</a:t>
            </a:r>
            <a:r>
              <a:rPr lang="en-US"/>
              <a:t> (the hypothesized machine to decide H</a:t>
            </a:r>
            <a:r>
              <a:rPr lang="en-US" baseline="-25000">
                <a:sym typeface="Symbol" panose="05050102010706020507" pitchFamily="18" charset="2"/>
              </a:rPr>
              <a:t></a:t>
            </a:r>
            <a:r>
              <a:rPr lang="en-US"/>
              <a:t>). 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R</a:t>
            </a:r>
            <a:r>
              <a:rPr lang="en-US"/>
              <a:t> (the machine that builds </a:t>
            </a:r>
            <a:r>
              <a:rPr lang="en-US" i="1"/>
              <a:t>M#</a:t>
            </a:r>
            <a:r>
              <a:rPr lang="en-US"/>
              <a:t>. Actually exists).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C</a:t>
            </a:r>
            <a:r>
              <a:rPr lang="en-US"/>
              <a:t> (the composition of </a:t>
            </a:r>
            <a:r>
              <a:rPr lang="en-US" i="1"/>
              <a:t>R</a:t>
            </a:r>
            <a:r>
              <a:rPr lang="en-US"/>
              <a:t> with </a:t>
            </a:r>
            <a:r>
              <a:rPr lang="en-US" i="1"/>
              <a:t>Oracle</a:t>
            </a:r>
            <a:r>
              <a:rPr lang="en-US"/>
              <a:t>).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M#</a:t>
            </a:r>
            <a:r>
              <a:rPr lang="en-US"/>
              <a:t> (the machine we will pass as input to </a:t>
            </a:r>
            <a:r>
              <a:rPr lang="en-US" i="1"/>
              <a:t>Oracle</a:t>
            </a:r>
            <a:r>
              <a:rPr lang="en-US"/>
              <a:t>).  Note that we never run it.</a:t>
            </a:r>
            <a:endParaRPr lang="en-US" i="1"/>
          </a:p>
          <a:p>
            <a:pPr eaLnBrk="1" hangingPunct="1"/>
            <a:r>
              <a:rPr lang="en-US"/>
              <a:t>● </a:t>
            </a:r>
            <a:r>
              <a:rPr lang="en-US" i="1"/>
              <a:t>M</a:t>
            </a:r>
            <a:r>
              <a:rPr lang="en-US"/>
              <a:t> (the machine whose membership in H we are interested in determining; </a:t>
            </a:r>
          </a:p>
          <a:p>
            <a:pPr eaLnBrk="1" hangingPunct="1"/>
            <a:r>
              <a:rPr lang="en-US"/>
              <a:t>   thus also an input to </a:t>
            </a:r>
            <a:r>
              <a:rPr lang="en-US" i="1"/>
              <a:t>R</a:t>
            </a:r>
            <a:r>
              <a:rPr lang="en-US"/>
              <a:t>).</a:t>
            </a: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 dirty="0" smtClean="0">
                <a:solidFill>
                  <a:schemeClr val="tx2"/>
                </a:solidFill>
              </a:rPr>
              <a:t>Different Machines </a:t>
            </a:r>
            <a:r>
              <a:rPr lang="en-US" sz="3100" b="1" dirty="0">
                <a:solidFill>
                  <a:schemeClr val="tx2"/>
                </a:solidFill>
              </a:rPr>
              <a:t>Are We Dealing With?</a:t>
            </a:r>
            <a:r>
              <a:rPr lang="en-US" sz="31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4820" name="Line 8"/>
          <p:cNvSpPr>
            <a:spLocks noChangeShapeType="1"/>
          </p:cNvSpPr>
          <p:nvPr/>
        </p:nvSpPr>
        <p:spPr bwMode="auto">
          <a:xfrm>
            <a:off x="3352800" y="14478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Block Diagram of </a:t>
            </a:r>
            <a:r>
              <a:rPr lang="en-US" sz="3600" b="1" i="1">
                <a:solidFill>
                  <a:schemeClr val="tx2"/>
                </a:solidFill>
              </a:rPr>
              <a:t>C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5843" name="Picture 7" descr="Fig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8382000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54102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Note:  </a:t>
            </a:r>
            <a:r>
              <a:rPr lang="en-US" sz="2400" dirty="0" smtClean="0"/>
              <a:t>IN both places where M# appears in this diagram, it should be &lt;M#&gt;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91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let L = {&lt;M&gt; | M is a TM that halts when its input is epsilon}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if L is decidable, let the following function decide L: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boolean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M);   </a:t>
            </a:r>
            <a:r>
              <a:rPr lang="en-US" sz="2200" dirty="0">
                <a:latin typeface="Arial" charset="0"/>
              </a:rPr>
              <a:t>// defined in </a:t>
            </a:r>
            <a:r>
              <a:rPr lang="en-US" sz="2200" dirty="0" err="1">
                <a:latin typeface="Arial" charset="0"/>
              </a:rPr>
              <a:t>magic.h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  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decides H using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// .: </a:t>
            </a:r>
            <a:r>
              <a:rPr lang="en-US" sz="2200" dirty="0" err="1">
                <a:latin typeface="Arial" charset="0"/>
              </a:rPr>
              <a:t>HaltsOn</a:t>
            </a:r>
            <a:r>
              <a:rPr lang="en-US" sz="2200" dirty="0">
                <a:latin typeface="Arial" charset="0"/>
              </a:rPr>
              <a:t> reduces to </a:t>
            </a:r>
            <a:r>
              <a:rPr lang="en-US" sz="2200" dirty="0" err="1">
                <a:latin typeface="Arial" charset="0"/>
              </a:rPr>
              <a:t>HaltsOnEpsilon</a:t>
            </a:r>
            <a:r>
              <a:rPr lang="en-US" sz="2200" dirty="0">
                <a:latin typeface="Arial" charset="0"/>
              </a:rPr>
              <a:t>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bool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(TM M, string w)    {  </a:t>
            </a: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 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void wrapper(string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iDontCare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) {</a:t>
            </a:r>
            <a:r>
              <a:rPr lang="en-US" sz="2200" dirty="0">
                <a:latin typeface="Arial" charset="0"/>
              </a:rPr>
              <a:t>// a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	M(w);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	   } {</a:t>
            </a:r>
            <a:r>
              <a:rPr lang="en-US" sz="2200" dirty="0">
                <a:latin typeface="Arial" charset="0"/>
              </a:rPr>
              <a:t>// end of nested TM </a:t>
            </a:r>
            <a:endParaRPr lang="en-US" sz="2200" b="1" dirty="0">
              <a:solidFill>
                <a:schemeClr val="accent5">
                  <a:lumMod val="50000"/>
                </a:schemeClr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     return </a:t>
            </a:r>
            <a:r>
              <a:rPr lang="en-US" sz="22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haltsOnEpsilon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(wrapper); </a:t>
            </a:r>
          </a:p>
          <a:p>
            <a:pPr marL="342900" indent="-342900">
              <a:defRPr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 }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-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Another Way to View the Reduction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685800" y="5684838"/>
            <a:ext cx="8229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If HaltsOnEpsilon is a decision procedure, so is HaltsOn.</a:t>
            </a:r>
          </a:p>
          <a:p>
            <a:pPr eaLnBrk="1" hangingPunct="1"/>
            <a:r>
              <a:rPr lang="en-US" sz="2400"/>
              <a:t>But of course HaltsOn is not, so neither is HaltsOnEpslipn</a:t>
            </a:r>
          </a:p>
        </p:txBody>
      </p:sp>
    </p:spTree>
    <p:extLst>
      <p:ext uri="{BB962C8B-B14F-4D97-AF65-F5344CB8AC3E}">
        <p14:creationId xmlns:p14="http://schemas.microsoft.com/office/powerpoint/2010/main" val="280724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2296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declaration of the reduction “from” and “to” languages.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A clear description of </a:t>
            </a:r>
            <a:r>
              <a:rPr lang="en-US" sz="2400" i="1" smtClean="0"/>
              <a:t>R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If </a:t>
            </a:r>
            <a:r>
              <a:rPr lang="en-US" sz="2400" i="1" smtClean="0"/>
              <a:t>R</a:t>
            </a:r>
            <a:r>
              <a:rPr lang="en-US" sz="2400" smtClean="0"/>
              <a:t> is doing anything nontrivial, argue that it can be    implemented as a TM.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Note that machine diagrams are not necessary or even sufficient in these proofs.  Use them as thought devices, where needed.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Run through the logic that demonstrates how the “from” language is being decided by the composition of </a:t>
            </a:r>
            <a:r>
              <a:rPr lang="en-US" sz="2400" i="1" smtClean="0"/>
              <a:t>R</a:t>
            </a:r>
            <a:r>
              <a:rPr lang="en-US" sz="2400" smtClean="0"/>
              <a:t> and </a:t>
            </a:r>
            <a:r>
              <a:rPr lang="en-US" sz="2400" i="1" smtClean="0"/>
              <a:t>Oracle</a:t>
            </a:r>
            <a:r>
              <a:rPr lang="en-US" sz="2400" smtClean="0"/>
              <a:t>.  You must do both accepting and rejecting cases.</a:t>
            </a:r>
          </a:p>
          <a:p>
            <a:pPr eaLnBrk="1" hangingPunct="1">
              <a:lnSpc>
                <a:spcPct val="80000"/>
              </a:lnSpc>
              <a:spcBef>
                <a:spcPct val="40000"/>
              </a:spcBef>
            </a:pPr>
            <a:r>
              <a:rPr lang="en-US" sz="2400" smtClean="0"/>
              <a:t>Declare that the reduction proves that your “to” language is not in D.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639762"/>
          </a:xfrm>
          <a:noFill/>
        </p:spPr>
        <p:txBody>
          <a:bodyPr/>
          <a:lstStyle/>
          <a:p>
            <a:pPr eaLnBrk="1" hangingPunct="1"/>
            <a:r>
              <a:rPr lang="en-US" sz="3200" b="1" smtClean="0"/>
              <a:t>Important Elements in a Reduction Proof</a:t>
            </a:r>
          </a:p>
        </p:txBody>
      </p:sp>
    </p:spTree>
    <p:extLst>
      <p:ext uri="{BB962C8B-B14F-4D97-AF65-F5344CB8AC3E}">
        <p14:creationId xmlns:p14="http://schemas.microsoft.com/office/powerpoint/2010/main" val="9716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838200" y="1196975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The right way to use reduction to show that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is not in D: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1. Given that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is not in D,				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endParaRPr lang="en-US" sz="2000"/>
          </a:p>
          <a:p>
            <a:pPr eaLnBrk="1" hangingPunct="1"/>
            <a:r>
              <a:rPr lang="en-US" sz="2000"/>
              <a:t>2. Reduce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to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, i.e., show how to solve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    (the known one) in terms of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	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endParaRPr lang="en-US" sz="2000"/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pPr eaLnBrk="1" hangingPunct="1"/>
            <a:r>
              <a:rPr lang="en-US" sz="2000"/>
              <a:t>Doing it wrong by reducing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(the unknown one) to </a:t>
            </a:r>
            <a:r>
              <a:rPr lang="en-US" sz="2000" i="1"/>
              <a:t>L</a:t>
            </a:r>
            <a:r>
              <a:rPr lang="en-US" sz="2000" baseline="-25000"/>
              <a:t>1</a:t>
            </a:r>
            <a:r>
              <a:rPr lang="en-US" sz="2000"/>
              <a:t>: 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there exists a machine 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 that solves </a:t>
            </a:r>
            <a:r>
              <a:rPr lang="en-US" sz="2000" i="1"/>
              <a:t>H</a:t>
            </a:r>
            <a:r>
              <a:rPr lang="en-US" sz="2000"/>
              <a:t>, then we could build a </a:t>
            </a:r>
          </a:p>
          <a:p>
            <a:pPr eaLnBrk="1" hangingPunct="1"/>
            <a:r>
              <a:rPr lang="en-US" sz="2000"/>
              <a:t>machine that solves </a:t>
            </a:r>
            <a:r>
              <a:rPr lang="en-US" sz="2000" i="1"/>
              <a:t>L</a:t>
            </a:r>
            <a:r>
              <a:rPr lang="en-US" sz="2000" baseline="-25000"/>
              <a:t>2</a:t>
            </a:r>
            <a:r>
              <a:rPr lang="en-US" sz="2000"/>
              <a:t> as follows: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1. Return (</a:t>
            </a:r>
            <a:r>
              <a:rPr lang="en-US" sz="2000" i="1"/>
              <a:t>M</a:t>
            </a:r>
            <a:r>
              <a:rPr lang="en-US" sz="2000" baseline="-25000"/>
              <a:t>1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>
                <a:sym typeface="Symbol" panose="05050102010706020507" pitchFamily="18" charset="2"/>
              </a:rPr>
              <a:t></a:t>
            </a:r>
            <a:r>
              <a:rPr lang="en-US" sz="2000"/>
              <a:t>&gt;)).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This proves nothing.  It’s an argument of the form: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		If </a:t>
            </a:r>
            <a:r>
              <a:rPr lang="en-US" sz="2000" i="1"/>
              <a:t>False</a:t>
            </a:r>
            <a:r>
              <a:rPr lang="en-US" sz="2000"/>
              <a:t> then …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Most Common Mistake: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Doing the Reduction Backwards</a:t>
            </a:r>
          </a:p>
        </p:txBody>
      </p:sp>
      <p:sp>
        <p:nvSpPr>
          <p:cNvPr id="38916" name="Line 7"/>
          <p:cNvSpPr>
            <a:spLocks noChangeShapeType="1"/>
          </p:cNvSpPr>
          <p:nvPr/>
        </p:nvSpPr>
        <p:spPr bwMode="auto">
          <a:xfrm>
            <a:off x="7467600" y="2133600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Your Questions?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533400"/>
            <a:ext cx="3581400" cy="4648200"/>
          </a:xfrm>
        </p:spPr>
        <p:txBody>
          <a:bodyPr/>
          <a:lstStyle/>
          <a:p>
            <a:r>
              <a:rPr lang="en-US" sz="2400" smtClean="0"/>
              <a:t>Previous class days' material</a:t>
            </a:r>
          </a:p>
          <a:p>
            <a:r>
              <a:rPr lang="en-US" sz="2400" smtClean="0"/>
              <a:t>Reading Assignments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533400"/>
            <a:ext cx="449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HW 14 problems</a:t>
            </a:r>
          </a:p>
          <a:p>
            <a:pPr>
              <a:lnSpc>
                <a:spcPct val="95000"/>
              </a:lnSpc>
              <a:defRPr/>
            </a:pPr>
            <a:r>
              <a:rPr lang="en-US" sz="2400" kern="0" dirty="0" smtClean="0"/>
              <a:t>Anything else</a:t>
            </a:r>
          </a:p>
          <a:p>
            <a:pPr>
              <a:lnSpc>
                <a:spcPct val="95000"/>
              </a:lnSpc>
              <a:defRPr/>
            </a:pPr>
            <a:endParaRPr lang="en-US" sz="2400" kern="0" dirty="0"/>
          </a:p>
          <a:p>
            <a:pPr>
              <a:lnSpc>
                <a:spcPct val="95000"/>
              </a:lnSpc>
              <a:defRPr/>
            </a:pPr>
            <a:endParaRPr lang="en-US" sz="2400" kern="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981200"/>
            <a:ext cx="6007208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308" y="2075795"/>
            <a:ext cx="2209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 honor of the week's big events: </a:t>
            </a:r>
          </a:p>
          <a:p>
            <a:r>
              <a:rPr lang="en-US" sz="2800" dirty="0" smtClean="0">
                <a:solidFill>
                  <a:srgbClr val="3333FF"/>
                </a:solidFill>
              </a:rPr>
              <a:t>The Beatles' Ed Sullivan 50</a:t>
            </a:r>
            <a:r>
              <a:rPr lang="en-US" sz="2800" baseline="30000" dirty="0" smtClean="0">
                <a:solidFill>
                  <a:srgbClr val="3333FF"/>
                </a:solidFill>
              </a:rPr>
              <a:t>th</a:t>
            </a:r>
            <a:r>
              <a:rPr lang="en-US" sz="2800" dirty="0" smtClean="0">
                <a:solidFill>
                  <a:srgbClr val="3333FF"/>
                </a:solidFill>
              </a:rPr>
              <a:t> anniversary, and Valentine's Day</a:t>
            </a:r>
            <a:endParaRPr lang="en-US" sz="28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5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80772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H</a:t>
            </a:r>
            <a:r>
              <a:rPr lang="en-US" sz="2400" baseline="-25000"/>
              <a:t>ANY</a:t>
            </a:r>
            <a:r>
              <a:rPr lang="en-US" sz="2400"/>
              <a:t> is in SD.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by exhibiting a TM </a:t>
            </a:r>
            <a:r>
              <a:rPr lang="en-US" sz="2400" i="1"/>
              <a:t>T</a:t>
            </a:r>
            <a:r>
              <a:rPr lang="en-US" sz="2400"/>
              <a:t> that semidecides it.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What about simply trying all the strings in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 one at a time</a:t>
            </a:r>
          </a:p>
          <a:p>
            <a:pPr eaLnBrk="1" hangingPunct="1"/>
            <a:r>
              <a:rPr lang="en-US" sz="2400"/>
              <a:t>until one halts?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457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= 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there exists at least one string on which TM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halts}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763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838200" y="1066800"/>
            <a:ext cx="80772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(&lt;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1. Use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dovetailing</a:t>
            </a:r>
            <a:r>
              <a:rPr lang="en-US" sz="2200" dirty="0">
                <a:latin typeface="Arial" charset="0"/>
              </a:rPr>
              <a:t>* to try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on all of the elements of </a:t>
            </a:r>
            <a:r>
              <a:rPr lang="en-US" sz="2200" dirty="0">
                <a:latin typeface="Arial" charset="0"/>
                <a:sym typeface="Symbol" pitchFamily="18" charset="2"/>
              </a:rPr>
              <a:t></a:t>
            </a:r>
            <a:r>
              <a:rPr lang="en-US" sz="2200" dirty="0">
                <a:latin typeface="Arial" charset="0"/>
              </a:rPr>
              <a:t>*: </a:t>
            </a:r>
          </a:p>
          <a:p>
            <a:pPr marL="342900" indent="-342900">
              <a:defRPr/>
            </a:pP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[3]	</a:t>
            </a:r>
            <a:r>
              <a:rPr lang="en-US" sz="2200" dirty="0">
                <a:latin typeface="Courier New" pitchFamily="49" charset="0"/>
              </a:rPr>
              <a:t>b</a:t>
            </a:r>
            <a:r>
              <a:rPr lang="en-US" sz="2200" dirty="0">
                <a:latin typeface="Arial" charset="0"/>
              </a:rPr>
              <a:t>   [2]	</a:t>
            </a:r>
            <a:r>
              <a:rPr lang="en-US" sz="2200" dirty="0" err="1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  <a:sym typeface="Symbol" pitchFamily="18" charset="2"/>
              </a:rPr>
              <a:t></a:t>
            </a:r>
            <a:r>
              <a:rPr lang="en-US" sz="2200" dirty="0">
                <a:latin typeface="Arial" charset="0"/>
              </a:rPr>
              <a:t>   [5]	</a:t>
            </a:r>
            <a:r>
              <a:rPr lang="en-US" sz="2200" dirty="0">
                <a:latin typeface="Courier New" pitchFamily="49" charset="0"/>
              </a:rPr>
              <a:t>a</a:t>
            </a:r>
            <a:r>
              <a:rPr lang="en-US" sz="2200" dirty="0">
                <a:latin typeface="Arial" charset="0"/>
              </a:rPr>
              <a:t>   [4]	</a:t>
            </a:r>
            <a:r>
              <a:rPr lang="en-US" sz="2200" u="sng" dirty="0">
                <a:latin typeface="Courier New" pitchFamily="49" charset="0"/>
              </a:rPr>
              <a:t>b</a:t>
            </a:r>
            <a:r>
              <a:rPr lang="en-US" sz="2200" u="sng" dirty="0">
                <a:latin typeface="Arial" charset="0"/>
              </a:rPr>
              <a:t>   [3]</a:t>
            </a:r>
            <a:r>
              <a:rPr lang="en-US" sz="2200" dirty="0">
                <a:latin typeface="Arial" charset="0"/>
              </a:rPr>
              <a:t>	</a:t>
            </a:r>
            <a:r>
              <a:rPr lang="en-US" sz="2200" dirty="0" err="1">
                <a:latin typeface="Courier New" pitchFamily="49" charset="0"/>
              </a:rPr>
              <a:t>aa</a:t>
            </a:r>
            <a:r>
              <a:rPr lang="en-US" sz="2200" dirty="0">
                <a:latin typeface="Arial" charset="0"/>
              </a:rPr>
              <a:t>   [2]   </a:t>
            </a:r>
            <a:r>
              <a:rPr lang="en-US" sz="2200" dirty="0" err="1">
                <a:latin typeface="Courier New" pitchFamily="49" charset="0"/>
              </a:rPr>
              <a:t>ab</a:t>
            </a:r>
            <a:r>
              <a:rPr lang="en-US" sz="2200" dirty="0">
                <a:latin typeface="Arial" charset="0"/>
              </a:rPr>
              <a:t>   [1]</a:t>
            </a:r>
            <a:endParaRPr lang="en-US" sz="2200" dirty="0">
              <a:latin typeface="Arial" charset="0"/>
              <a:sym typeface="Symbol" pitchFamily="18" charset="2"/>
            </a:endParaRPr>
          </a:p>
          <a:p>
            <a:pPr marL="342900" indent="-342900">
              <a:defRPr/>
            </a:pPr>
            <a:endParaRPr lang="en-US" sz="22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dirty="0">
                <a:latin typeface="Arial" charset="0"/>
              </a:rPr>
              <a:t>    2. If any instance of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halts, halt and accept.</a:t>
            </a:r>
          </a:p>
          <a:p>
            <a:pPr marL="342900" indent="-342900">
              <a:defRPr/>
            </a:pPr>
            <a:endParaRPr lang="en-US" sz="22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will accept iff </a:t>
            </a:r>
            <a:r>
              <a:rPr lang="en-US" sz="2200" i="1" dirty="0">
                <a:latin typeface="Arial" charset="0"/>
              </a:rPr>
              <a:t>M</a:t>
            </a:r>
            <a:r>
              <a:rPr lang="en-US" sz="2200" dirty="0">
                <a:latin typeface="Arial" charset="0"/>
              </a:rPr>
              <a:t> halts on at least one string.  So </a:t>
            </a:r>
            <a:r>
              <a:rPr lang="en-US" sz="2200" i="1" dirty="0">
                <a:latin typeface="Arial" charset="0"/>
              </a:rPr>
              <a:t>T</a:t>
            </a:r>
            <a:r>
              <a:rPr lang="en-US" sz="2200" dirty="0">
                <a:latin typeface="Arial" charset="0"/>
              </a:rPr>
              <a:t> </a:t>
            </a:r>
          </a:p>
          <a:p>
            <a:pPr marL="342900" indent="-342900">
              <a:defRPr/>
            </a:pPr>
            <a:r>
              <a:rPr lang="en-US" sz="2200" dirty="0" err="1">
                <a:latin typeface="Arial" charset="0"/>
              </a:rPr>
              <a:t>semidecides</a:t>
            </a:r>
            <a:r>
              <a:rPr lang="en-US" sz="2200" dirty="0">
                <a:latin typeface="Arial" charset="0"/>
              </a:rPr>
              <a:t> H</a:t>
            </a:r>
            <a:r>
              <a:rPr lang="en-US" sz="2200" baseline="-25000" dirty="0">
                <a:latin typeface="Arial" charset="0"/>
              </a:rPr>
              <a:t>ANY.</a:t>
            </a:r>
            <a:r>
              <a:rPr lang="en-US" sz="2200" dirty="0">
                <a:latin typeface="Arial" charset="0"/>
              </a:rPr>
              <a:t> </a:t>
            </a:r>
          </a:p>
        </p:txBody>
      </p:sp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in SD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914400" y="6172200"/>
            <a:ext cx="7620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* </a:t>
            </a:r>
            <a:r>
              <a:rPr lang="en-US" sz="2000" b="1">
                <a:hlinkClick r:id="rId3"/>
              </a:rPr>
              <a:t>http://en.wikipedia.org/wiki/Dovetailing_(computer_science)</a:t>
            </a:r>
            <a:r>
              <a:rPr lang="en-US" sz="20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03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not in 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810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458200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dirty="0"/>
              <a:t>		     H = {&lt;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: TM M halts on input string </a:t>
            </a:r>
            <a:r>
              <a:rPr lang="en-US" i="1" dirty="0"/>
              <a:t>w</a:t>
            </a:r>
            <a:r>
              <a:rPr lang="en-US" dirty="0"/>
              <a:t>}</a:t>
            </a:r>
          </a:p>
          <a:p>
            <a:pPr eaLnBrk="1" hangingPunct="1"/>
            <a:r>
              <a:rPr lang="en-US" sz="1000" dirty="0"/>
              <a:t>							 </a:t>
            </a:r>
          </a:p>
          <a:p>
            <a:pPr eaLnBrk="1" hangingPunct="1"/>
            <a:r>
              <a:rPr lang="en-US" dirty="0"/>
              <a:t>		            </a:t>
            </a:r>
            <a:r>
              <a:rPr lang="en-US" i="1" dirty="0"/>
              <a:t>R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dirty="0"/>
              <a:t>(?</a:t>
            </a:r>
            <a:r>
              <a:rPr lang="en-US" i="1" dirty="0"/>
              <a:t>Oracle</a:t>
            </a:r>
            <a:r>
              <a:rPr lang="en-US" dirty="0"/>
              <a:t>)    H</a:t>
            </a:r>
            <a:r>
              <a:rPr lang="en-US" baseline="-25000" dirty="0"/>
              <a:t>ANY</a:t>
            </a:r>
            <a:r>
              <a:rPr lang="en-US" dirty="0"/>
              <a:t> = {&lt;</a:t>
            </a:r>
            <a:r>
              <a:rPr lang="en-US" i="1" dirty="0"/>
              <a:t>M</a:t>
            </a:r>
            <a:r>
              <a:rPr lang="en-US" dirty="0"/>
              <a:t>&gt; : there exists at least one string on which TM </a:t>
            </a:r>
            <a:r>
              <a:rPr lang="en-US" i="1" dirty="0"/>
              <a:t>M </a:t>
            </a:r>
            <a:r>
              <a:rPr lang="en-US" dirty="0"/>
              <a:t>halts}</a:t>
            </a:r>
          </a:p>
          <a:p>
            <a:pPr eaLnBrk="1" hangingPunct="1"/>
            <a:endParaRPr lang="en-US" sz="800" i="1" dirty="0"/>
          </a:p>
          <a:p>
            <a:pPr eaLnBrk="1" hangingPunct="1"/>
            <a:r>
              <a:rPr lang="en-US" i="1" dirty="0"/>
              <a:t>    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 = </a:t>
            </a:r>
          </a:p>
          <a:p>
            <a:pPr eaLnBrk="1" hangingPunct="1"/>
            <a:r>
              <a:rPr lang="en-US" dirty="0"/>
              <a:t>        1. Construct &lt;</a:t>
            </a:r>
            <a:r>
              <a:rPr lang="en-US" i="1" dirty="0"/>
              <a:t>M#</a:t>
            </a:r>
            <a:r>
              <a:rPr lang="en-US" dirty="0"/>
              <a:t>&gt;, where </a:t>
            </a:r>
            <a:r>
              <a:rPr lang="en-US" i="1" dirty="0"/>
              <a:t>M#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operates as follows:</a:t>
            </a:r>
          </a:p>
          <a:p>
            <a:pPr lvl="1" eaLnBrk="1" hangingPunct="1"/>
            <a:r>
              <a:rPr lang="en-US" dirty="0"/>
              <a:t>            1.1. Examine </a:t>
            </a:r>
            <a:r>
              <a:rPr lang="en-US" i="1" dirty="0"/>
              <a:t>x</a:t>
            </a:r>
            <a:r>
              <a:rPr lang="en-US" dirty="0"/>
              <a:t>.</a:t>
            </a:r>
          </a:p>
          <a:p>
            <a:pPr lvl="1" eaLnBrk="1" hangingPunct="1"/>
            <a:r>
              <a:rPr lang="en-US" dirty="0"/>
              <a:t>            1.2. If </a:t>
            </a:r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i="1" dirty="0"/>
              <a:t>w</a:t>
            </a:r>
            <a:r>
              <a:rPr lang="en-US" dirty="0"/>
              <a:t>, run </a:t>
            </a:r>
            <a:r>
              <a:rPr lang="en-US" i="1" dirty="0"/>
              <a:t>M</a:t>
            </a:r>
            <a:r>
              <a:rPr lang="en-US" dirty="0"/>
              <a:t> on </a:t>
            </a:r>
            <a:r>
              <a:rPr lang="en-US" i="1" dirty="0"/>
              <a:t>w</a:t>
            </a:r>
            <a:r>
              <a:rPr lang="en-US" dirty="0"/>
              <a:t>, else loop.</a:t>
            </a:r>
          </a:p>
          <a:p>
            <a:pPr eaLnBrk="1" hangingPunct="1"/>
            <a:r>
              <a:rPr lang="en-US" dirty="0"/>
              <a:t>        2. Return &lt;</a:t>
            </a:r>
            <a:r>
              <a:rPr lang="en-US" i="1" dirty="0"/>
              <a:t>M#</a:t>
            </a:r>
            <a:r>
              <a:rPr lang="en-US" dirty="0"/>
              <a:t>&gt;.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If </a:t>
            </a:r>
            <a:r>
              <a:rPr lang="en-US" i="1" dirty="0"/>
              <a:t>Oracle</a:t>
            </a:r>
            <a:r>
              <a:rPr lang="en-US" dirty="0"/>
              <a:t> exists, then </a:t>
            </a:r>
            <a:r>
              <a:rPr lang="en-US" i="1" dirty="0"/>
              <a:t>C</a:t>
            </a:r>
            <a:r>
              <a:rPr lang="en-US" dirty="0"/>
              <a:t> = </a:t>
            </a:r>
            <a:r>
              <a:rPr lang="en-US" i="1" dirty="0"/>
              <a:t>Oracle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(&lt;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&gt;)) decides H: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R</a:t>
            </a:r>
            <a:r>
              <a:rPr lang="en-US" dirty="0"/>
              <a:t> can be implemented as a Turing machine.  </a:t>
            </a:r>
            <a:endParaRPr lang="en-US" i="1" dirty="0"/>
          </a:p>
          <a:p>
            <a:pPr eaLnBrk="1" hangingPunct="1"/>
            <a:r>
              <a:rPr lang="en-US" dirty="0"/>
              <a:t>    ● </a:t>
            </a:r>
            <a:r>
              <a:rPr lang="en-US" i="1" dirty="0"/>
              <a:t>C</a:t>
            </a:r>
            <a:r>
              <a:rPr lang="en-US" dirty="0"/>
              <a:t> is correct: The only string on which </a:t>
            </a:r>
            <a:r>
              <a:rPr lang="en-US" i="1" dirty="0"/>
              <a:t>M#</a:t>
            </a:r>
            <a:r>
              <a:rPr lang="en-US" dirty="0"/>
              <a:t> can halt is </a:t>
            </a:r>
            <a:r>
              <a:rPr lang="en-US" i="1" dirty="0"/>
              <a:t>w</a:t>
            </a:r>
            <a:r>
              <a:rPr lang="en-US" dirty="0"/>
              <a:t>.  So: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halts on </a:t>
            </a:r>
            <a:r>
              <a:rPr lang="en-US" i="1" dirty="0"/>
              <a:t>w.  </a:t>
            </a:r>
            <a:r>
              <a:rPr lang="en-US" dirty="0"/>
              <a:t>So </a:t>
            </a:r>
            <a:r>
              <a:rPr lang="en-US" i="1" dirty="0"/>
              <a:t>M#</a:t>
            </a:r>
            <a:r>
              <a:rPr lang="en-US" dirty="0"/>
              <a:t> halts on </a:t>
            </a:r>
            <a:r>
              <a:rPr lang="en-US" i="1" dirty="0"/>
              <a:t>w</a:t>
            </a:r>
            <a:r>
              <a:rPr lang="en-US" dirty="0"/>
              <a:t>.  There exists at least one </a:t>
            </a:r>
          </a:p>
          <a:p>
            <a:pPr eaLnBrk="1" hangingPunct="1"/>
            <a:r>
              <a:rPr lang="en-US" dirty="0"/>
              <a:t>           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accepts.</a:t>
            </a:r>
          </a:p>
          <a:p>
            <a:pPr eaLnBrk="1" hangingPunct="1"/>
            <a:r>
              <a:rPr lang="en-US" dirty="0"/>
              <a:t>        ● &lt;</a:t>
            </a:r>
            <a:r>
              <a:rPr lang="en-US" i="1" dirty="0"/>
              <a:t>M</a:t>
            </a:r>
            <a:r>
              <a:rPr lang="en-US" dirty="0"/>
              <a:t>, </a:t>
            </a:r>
            <a:r>
              <a:rPr lang="en-US" i="1" dirty="0"/>
              <a:t>w</a:t>
            </a:r>
            <a:r>
              <a:rPr lang="en-US" dirty="0"/>
              <a:t>&gt; </a:t>
            </a:r>
            <a:r>
              <a:rPr lang="en-US" dirty="0">
                <a:sym typeface="Symbol" panose="05050102010706020507" pitchFamily="18" charset="2"/>
              </a:rPr>
              <a:t></a:t>
            </a:r>
            <a:r>
              <a:rPr lang="en-US" dirty="0"/>
              <a:t> H: </a:t>
            </a:r>
            <a:r>
              <a:rPr lang="en-US" i="1" dirty="0"/>
              <a:t>M</a:t>
            </a:r>
            <a:r>
              <a:rPr lang="en-US" dirty="0"/>
              <a:t> does not halt on </a:t>
            </a:r>
            <a:r>
              <a:rPr lang="en-US" i="1" dirty="0"/>
              <a:t>w</a:t>
            </a:r>
            <a:r>
              <a:rPr lang="en-US" dirty="0"/>
              <a:t>, so neither does </a:t>
            </a:r>
            <a:r>
              <a:rPr lang="en-US" i="1" dirty="0"/>
              <a:t>M#</a:t>
            </a:r>
            <a:r>
              <a:rPr lang="en-US" dirty="0"/>
              <a:t>. So there exists </a:t>
            </a:r>
          </a:p>
          <a:p>
            <a:pPr eaLnBrk="1" hangingPunct="1"/>
            <a:r>
              <a:rPr lang="en-US" dirty="0"/>
              <a:t>            no string on which </a:t>
            </a:r>
            <a:r>
              <a:rPr lang="en-US" i="1" dirty="0"/>
              <a:t>M#</a:t>
            </a:r>
            <a:r>
              <a:rPr lang="en-US" dirty="0"/>
              <a:t> halts.  </a:t>
            </a:r>
            <a:r>
              <a:rPr lang="en-US" i="1" dirty="0"/>
              <a:t>Oracle</a:t>
            </a:r>
            <a:r>
              <a:rPr lang="en-US" dirty="0"/>
              <a:t> rejects.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But no machine to decide H can exist, so neither does </a:t>
            </a:r>
            <a:r>
              <a:rPr lang="en-US" i="1" dirty="0"/>
              <a:t>Oracle</a:t>
            </a:r>
            <a:r>
              <a:rPr lang="en-US" dirty="0"/>
              <a:t>. </a:t>
            </a: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Hidden: H</a:t>
            </a:r>
            <a:r>
              <a:rPr lang="en-US" sz="3400" b="1" baseline="-25000">
                <a:solidFill>
                  <a:schemeClr val="tx2"/>
                </a:solidFill>
              </a:rPr>
              <a:t>ANY</a:t>
            </a:r>
            <a:r>
              <a:rPr lang="en-US" sz="3400" b="1">
                <a:solidFill>
                  <a:schemeClr val="tx2"/>
                </a:solidFill>
              </a:rPr>
              <a:t>  is not in D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8" name="Line 9"/>
          <p:cNvSpPr>
            <a:spLocks noChangeShapeType="1"/>
          </p:cNvSpPr>
          <p:nvPr/>
        </p:nvSpPr>
        <p:spPr bwMode="auto">
          <a:xfrm>
            <a:off x="2743200" y="1447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3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Hidden: (Another </a:t>
            </a:r>
            <a:r>
              <a:rPr lang="en-US" sz="3600" b="1" i="1">
                <a:solidFill>
                  <a:schemeClr val="tx2"/>
                </a:solidFill>
              </a:rPr>
              <a:t>R</a:t>
            </a:r>
            <a:r>
              <a:rPr lang="en-US" sz="3600" b="1">
                <a:solidFill>
                  <a:schemeClr val="tx2"/>
                </a:solidFill>
              </a:rPr>
              <a:t> That Works)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458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b="1" i="1"/>
              <a:t>Proof:</a:t>
            </a:r>
            <a:r>
              <a:rPr lang="en-US"/>
              <a:t>  We show that H</a:t>
            </a:r>
            <a:r>
              <a:rPr lang="en-US" baseline="-25000"/>
              <a:t>ANY</a:t>
            </a:r>
            <a:r>
              <a:rPr lang="en-US"/>
              <a:t> is not in D by reduction from H: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		     H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M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>							 </a:t>
            </a:r>
          </a:p>
          <a:p>
            <a:pPr eaLnBrk="1" hangingPunct="1"/>
            <a:r>
              <a:rPr lang="en-US"/>
              <a:t>		      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   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at least one string on which TM </a:t>
            </a:r>
            <a:r>
              <a:rPr lang="en-US" i="1"/>
              <a:t>M </a:t>
            </a:r>
          </a:p>
          <a:p>
            <a:pPr eaLnBrk="1" hangingPunct="1"/>
            <a:r>
              <a:rPr lang="en-US" i="1"/>
              <a:t>		                            </a:t>
            </a:r>
            <a:r>
              <a:rPr lang="en-US"/>
              <a:t>halts}</a:t>
            </a:r>
          </a:p>
          <a:p>
            <a:pPr eaLnBrk="1" hangingPunct="1"/>
            <a:endParaRPr lang="en-US" sz="8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         1.1. Erase the tape.</a:t>
            </a:r>
          </a:p>
          <a:p>
            <a:pPr lvl="1" eaLnBrk="1" hangingPunct="1"/>
            <a:r>
              <a:rPr lang="en-US"/>
              <a:t>            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           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halts on everything or nothing.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everything.  So it halts on at </a:t>
            </a:r>
          </a:p>
          <a:p>
            <a:pPr eaLnBrk="1" hangingPunct="1"/>
            <a:r>
              <a:rPr lang="en-US"/>
              <a:t>            least one string.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, so </a:t>
            </a:r>
            <a:r>
              <a:rPr lang="en-US" i="1"/>
              <a:t>M#</a:t>
            </a:r>
            <a:r>
              <a:rPr lang="en-US"/>
              <a:t> halts on nothing. So it does not </a:t>
            </a:r>
          </a:p>
          <a:p>
            <a:pPr eaLnBrk="1" hangingPunct="1"/>
            <a:r>
              <a:rPr lang="en-US"/>
              <a:t>            halt on at least one string.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22532" name="Line 8"/>
          <p:cNvSpPr>
            <a:spLocks noChangeShapeType="1"/>
          </p:cNvSpPr>
          <p:nvPr/>
        </p:nvSpPr>
        <p:spPr bwMode="auto">
          <a:xfrm>
            <a:off x="26670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0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Wingdings" panose="05000000000000000000" pitchFamily="2" charset="2"/>
              </a:rPr>
              <a:t>1.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Choose an undecidable language to reduce from.</a:t>
            </a:r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ym typeface="Wingdings" panose="05000000000000000000" pitchFamily="2" charset="2"/>
              </a:rPr>
              <a:t>2. </a:t>
            </a:r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Define the reduction </a:t>
            </a:r>
            <a:r>
              <a:rPr lang="en-US" sz="2400" i="1"/>
              <a:t>R</a:t>
            </a:r>
            <a:r>
              <a:rPr lang="en-US" sz="2400"/>
              <a:t>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3. Show that </a:t>
            </a:r>
            <a:r>
              <a:rPr lang="en-US" sz="2400" i="1"/>
              <a:t>C</a:t>
            </a:r>
            <a:r>
              <a:rPr lang="en-US" sz="2400"/>
              <a:t> (the composition of </a:t>
            </a:r>
            <a:r>
              <a:rPr lang="en-US" sz="2400" i="1"/>
              <a:t>R</a:t>
            </a:r>
            <a:r>
              <a:rPr lang="en-US" sz="2400"/>
              <a:t> with </a:t>
            </a:r>
            <a:r>
              <a:rPr lang="en-US" sz="2400" i="1"/>
              <a:t>Oracle</a:t>
            </a:r>
            <a:r>
              <a:rPr lang="en-US" sz="2400"/>
              <a:t>) is   </a:t>
            </a:r>
          </a:p>
          <a:p>
            <a:pPr eaLnBrk="1" hangingPunct="1"/>
            <a:r>
              <a:rPr lang="en-US" sz="2400"/>
              <a:t>    correct.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>
              <a:sym typeface="Wingdings" panose="05000000000000000000" pitchFamily="2" charset="2"/>
            </a:endParaRPr>
          </a:p>
          <a:p>
            <a:pPr eaLnBrk="1" hangingPunct="1"/>
            <a:r>
              <a:rPr lang="en-US" sz="2400">
                <a:solidFill>
                  <a:srgbClr val="FF0000"/>
                </a:solidFill>
                <a:sym typeface="Wingdings" panose="05000000000000000000" pitchFamily="2" charset="2"/>
              </a:rPr>
              <a:t></a:t>
            </a:r>
            <a:r>
              <a:rPr lang="en-US" sz="2400"/>
              <a:t> indicates where we make choices.</a:t>
            </a: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Steps in a Reduction Proof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3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620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Undecidable Problems 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(Languages That Aren’t In D)</a:t>
            </a:r>
          </a:p>
        </p:txBody>
      </p:sp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762000" y="1143000"/>
          <a:ext cx="8153400" cy="5119687"/>
        </p:xfrm>
        <a:graphic>
          <a:graphicData uri="http://schemas.openxmlformats.org/drawingml/2006/table">
            <a:tbl>
              <a:tblPr/>
              <a:tblGrid>
                <a:gridCol w="4648200"/>
                <a:gridCol w="3505200"/>
              </a:tblGrid>
              <a:tr h="3666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Problem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 Language View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                 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does not halt on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w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}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 on the empty tape?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halts on 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7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there any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there exists at least one string on which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halts 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Does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all strings?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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132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 TMs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and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 the same languages?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EqTMs 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{&lt;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: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=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)}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41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 the language that TM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accepts regular?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TMreg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=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{&lt;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&gt;: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is regular}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6440488"/>
            <a:ext cx="8382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Next: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We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examine proofs of 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some of these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(some 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also done in the book)</a:t>
            </a:r>
          </a:p>
          <a:p>
            <a:pPr>
              <a:defRPr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0" y="1130300"/>
            <a:ext cx="80772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H</a:t>
            </a:r>
            <a:r>
              <a:rPr lang="en-US" sz="1700" baseline="-25000"/>
              <a:t>ALL</a:t>
            </a:r>
            <a:r>
              <a:rPr lang="en-US" sz="1700"/>
              <a:t> is not in D by reduction from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H</a:t>
            </a:r>
            <a:r>
              <a:rPr lang="en-US" sz="1700" baseline="-25000"/>
              <a:t>ALL</a:t>
            </a:r>
            <a:r>
              <a:rPr lang="en-US" sz="1700"/>
              <a:t> = {&lt;</a:t>
            </a:r>
            <a:r>
              <a:rPr lang="en-US" sz="1700" i="1"/>
              <a:t>M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all inputs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operates as follows:</a:t>
            </a:r>
          </a:p>
          <a:p>
            <a:pPr lvl="1" eaLnBrk="1" hangingPunct="1"/>
            <a:r>
              <a:rPr lang="en-US" sz="1700"/>
              <a:t>           1.1. Erase the tape.</a:t>
            </a:r>
          </a:p>
          <a:p>
            <a:pPr lvl="1" eaLnBrk="1" hangingPunct="1"/>
            <a:r>
              <a:rPr lang="en-US" sz="1700"/>
              <a:t>           1.2. Run </a:t>
            </a:r>
            <a:r>
              <a:rPr lang="en-US" sz="1700" i="1"/>
              <a:t>M</a:t>
            </a:r>
            <a:r>
              <a:rPr lang="en-US" sz="1700"/>
              <a:t>.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</a:t>
            </a:r>
            <a:r>
              <a:rPr lang="en-US" sz="1700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&gt;)) decides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halts on everything or nothing, depending on whether </a:t>
            </a:r>
            <a:r>
              <a:rPr lang="en-US" sz="1700" i="1"/>
              <a:t>M</a:t>
            </a:r>
            <a:r>
              <a:rPr lang="en-US" sz="1700"/>
              <a:t> </a:t>
            </a:r>
          </a:p>
          <a:p>
            <a:pPr eaLnBrk="1" hangingPunct="1"/>
            <a:r>
              <a:rPr lang="en-US" sz="1700"/>
              <a:t>       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.  So: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all inputs.  </a:t>
            </a:r>
            <a:r>
              <a:rPr lang="en-US" sz="1700" i="1"/>
              <a:t>Oracle</a:t>
            </a:r>
            <a:r>
              <a:rPr lang="en-US" sz="1700"/>
              <a:t> accepts.</a:t>
            </a:r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>
                <a:sym typeface="Symbol" panose="05050102010706020507" pitchFamily="18" charset="2"/>
              </a:rPr>
              <a:t>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halts on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But no machine to decide H</a:t>
            </a:r>
            <a:r>
              <a:rPr lang="en-US" sz="1700" baseline="-25000">
                <a:sym typeface="Symbol" panose="05050102010706020507" pitchFamily="18" charset="2"/>
              </a:rPr>
              <a:t></a:t>
            </a:r>
            <a:r>
              <a:rPr lang="en-US" sz="1700"/>
              <a:t>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H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TM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halts on all inputs}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60" name="Line 4"/>
          <p:cNvSpPr>
            <a:spLocks noChangeShapeType="1"/>
          </p:cNvSpPr>
          <p:nvPr/>
        </p:nvSpPr>
        <p:spPr bwMode="auto">
          <a:xfrm>
            <a:off x="3657600" y="18288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We next define a new language: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A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Note that A is different from H since it is possible that </a:t>
            </a:r>
            <a:r>
              <a:rPr lang="en-US" sz="2400" i="1"/>
              <a:t>M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halts but does not accept.  An alternative definition of A is: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A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w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</a:t>
            </a:r>
            <a:r>
              <a:rPr lang="en-US" sz="2400"/>
              <a:t>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)}.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Membership Question for TMs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897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762000" y="762000"/>
            <a:ext cx="80772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1700"/>
              <a:t>We show that A is not in D by reduction from H. </a:t>
            </a:r>
          </a:p>
          <a:p>
            <a:pPr eaLnBrk="1" hangingPunct="1"/>
            <a:r>
              <a:rPr lang="en-US" sz="1000"/>
              <a:t> </a:t>
            </a:r>
          </a:p>
          <a:p>
            <a:pPr eaLnBrk="1" hangingPunct="1"/>
            <a:r>
              <a:rPr lang="en-US" sz="1700"/>
              <a:t>			H = {&lt;</a:t>
            </a:r>
            <a:r>
              <a:rPr lang="en-US" sz="1700" i="1"/>
              <a:t>M, w</a:t>
            </a:r>
            <a:r>
              <a:rPr lang="en-US" sz="1700"/>
              <a:t>&gt; : TM </a:t>
            </a:r>
            <a:r>
              <a:rPr lang="en-US" sz="1700" i="1"/>
              <a:t>M</a:t>
            </a:r>
            <a:r>
              <a:rPr lang="en-US" sz="1700"/>
              <a:t> halts on input string </a:t>
            </a:r>
            <a:r>
              <a:rPr lang="en-US" sz="1700" i="1"/>
              <a:t>w</a:t>
            </a:r>
            <a:r>
              <a:rPr lang="en-US" sz="1700"/>
              <a:t>}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			           </a:t>
            </a:r>
            <a:r>
              <a:rPr lang="en-US" sz="1700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700"/>
              <a:t>(?</a:t>
            </a:r>
            <a:r>
              <a:rPr lang="en-US" sz="1700" i="1"/>
              <a:t>Oracle</a:t>
            </a:r>
            <a:r>
              <a:rPr lang="en-US" sz="1700"/>
              <a:t>)		A = {&lt;</a:t>
            </a:r>
            <a:r>
              <a:rPr lang="en-US" sz="1700" i="1"/>
              <a:t>M, w </a:t>
            </a:r>
            <a:r>
              <a:rPr lang="en-US" sz="1700"/>
              <a:t>&gt; : </a:t>
            </a:r>
            <a:r>
              <a:rPr lang="en-US" sz="1700" i="1"/>
              <a:t>w</a:t>
            </a:r>
            <a:r>
              <a:rPr lang="en-US" sz="1700"/>
              <a:t>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</a:t>
            </a:r>
            <a:r>
              <a:rPr lang="en-US" sz="1700" i="1"/>
              <a:t>L</a:t>
            </a:r>
            <a:r>
              <a:rPr lang="en-US" sz="1700"/>
              <a:t>(</a:t>
            </a:r>
            <a:r>
              <a:rPr lang="en-US" sz="1700" i="1"/>
              <a:t>M</a:t>
            </a:r>
            <a:r>
              <a:rPr lang="en-US" sz="1700"/>
              <a:t>) 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sz="1700" i="1"/>
              <a:t>    R</a:t>
            </a:r>
            <a:r>
              <a:rPr lang="en-US" sz="1700"/>
              <a:t>(&lt;</a:t>
            </a:r>
            <a:r>
              <a:rPr lang="en-US" sz="1700" i="1"/>
              <a:t>M, w</a:t>
            </a:r>
            <a:r>
              <a:rPr lang="en-US" sz="1700"/>
              <a:t>&gt;) = </a:t>
            </a:r>
          </a:p>
          <a:p>
            <a:pPr eaLnBrk="1" hangingPunct="1"/>
            <a:r>
              <a:rPr lang="en-US" sz="1700"/>
              <a:t>       1. Construct the description &lt;</a:t>
            </a:r>
            <a:r>
              <a:rPr lang="en-US" sz="1700" i="1"/>
              <a:t>M#</a:t>
            </a:r>
            <a:r>
              <a:rPr lang="en-US" sz="1700"/>
              <a:t>&gt;, where </a:t>
            </a:r>
            <a:r>
              <a:rPr lang="en-US" sz="1700" i="1"/>
              <a:t>M#</a:t>
            </a:r>
            <a:r>
              <a:rPr lang="en-US" sz="1700"/>
              <a:t>(</a:t>
            </a:r>
            <a:r>
              <a:rPr lang="en-US" sz="1700" i="1"/>
              <a:t>x</a:t>
            </a:r>
            <a:r>
              <a:rPr lang="en-US" sz="1700"/>
              <a:t>)  operates as follows:</a:t>
            </a:r>
          </a:p>
          <a:p>
            <a:pPr lvl="1" eaLnBrk="1" hangingPunct="1"/>
            <a:r>
              <a:rPr lang="en-US" sz="1700"/>
              <a:t>          1.1. Erase the tape.		</a:t>
            </a:r>
          </a:p>
          <a:p>
            <a:pPr lvl="1" eaLnBrk="1" hangingPunct="1"/>
            <a:r>
              <a:rPr lang="en-US" sz="1700"/>
              <a:t>          1.2. Write </a:t>
            </a:r>
            <a:r>
              <a:rPr lang="en-US" sz="1700" i="1"/>
              <a:t>w</a:t>
            </a:r>
            <a:r>
              <a:rPr lang="en-US" sz="1700"/>
              <a:t> on the tape.</a:t>
            </a:r>
          </a:p>
          <a:p>
            <a:pPr lvl="1" eaLnBrk="1" hangingPunct="1"/>
            <a:r>
              <a:rPr lang="en-US" sz="1700"/>
              <a:t>		   1.3. Run </a:t>
            </a:r>
            <a:r>
              <a:rPr lang="en-US" sz="1700" i="1"/>
              <a:t>M</a:t>
            </a:r>
            <a:r>
              <a:rPr lang="en-US" sz="1700"/>
              <a:t> on </a:t>
            </a:r>
            <a:r>
              <a:rPr lang="en-US" sz="1700" i="1"/>
              <a:t>w</a:t>
            </a:r>
            <a:r>
              <a:rPr lang="en-US" sz="1700"/>
              <a:t>. 	</a:t>
            </a:r>
          </a:p>
          <a:p>
            <a:pPr lvl="1" eaLnBrk="1" hangingPunct="1"/>
            <a:r>
              <a:rPr lang="en-US" sz="1700"/>
              <a:t>	     1.4. </a:t>
            </a:r>
            <a:r>
              <a:rPr lang="en-US" sz="1700" b="1"/>
              <a:t>Accept</a:t>
            </a:r>
          </a:p>
          <a:p>
            <a:pPr eaLnBrk="1" hangingPunct="1"/>
            <a:r>
              <a:rPr lang="en-US" sz="1700"/>
              <a:t>       2. Return &lt;</a:t>
            </a:r>
            <a:r>
              <a:rPr lang="en-US" sz="1700" i="1"/>
              <a:t>M#, w</a:t>
            </a:r>
            <a:r>
              <a:rPr lang="en-US" sz="1700"/>
              <a:t>&gt;.</a:t>
            </a:r>
          </a:p>
          <a:p>
            <a:pPr eaLnBrk="1" hangingPunct="1"/>
            <a:endParaRPr lang="en-US" sz="1700"/>
          </a:p>
          <a:p>
            <a:pPr eaLnBrk="1" hangingPunct="1"/>
            <a:r>
              <a:rPr lang="en-US" sz="1700"/>
              <a:t>If </a:t>
            </a:r>
            <a:r>
              <a:rPr lang="en-US" sz="1700" i="1"/>
              <a:t>Oracle</a:t>
            </a:r>
            <a:r>
              <a:rPr lang="en-US" sz="1700"/>
              <a:t> exists, then </a:t>
            </a:r>
            <a:r>
              <a:rPr lang="en-US" sz="1700" i="1"/>
              <a:t>C</a:t>
            </a:r>
            <a:r>
              <a:rPr lang="en-US" sz="1700"/>
              <a:t> = </a:t>
            </a:r>
            <a:r>
              <a:rPr lang="en-US" sz="1700" i="1"/>
              <a:t>Oracle</a:t>
            </a:r>
            <a:r>
              <a:rPr lang="en-US" sz="1700"/>
              <a:t>(</a:t>
            </a:r>
            <a:r>
              <a:rPr lang="en-US" sz="1700" i="1"/>
              <a:t>R</a:t>
            </a:r>
            <a:r>
              <a:rPr lang="en-US" sz="1700"/>
              <a:t>(&lt;</a:t>
            </a:r>
            <a:r>
              <a:rPr lang="en-US" sz="1700" i="1"/>
              <a:t>M</a:t>
            </a:r>
            <a:r>
              <a:rPr lang="en-US" sz="1700"/>
              <a:t>, </a:t>
            </a:r>
            <a:r>
              <a:rPr lang="en-US" sz="1700" i="1"/>
              <a:t>w</a:t>
            </a:r>
            <a:r>
              <a:rPr lang="en-US" sz="1700"/>
              <a:t>&gt;)) decides H: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R</a:t>
            </a:r>
            <a:r>
              <a:rPr lang="en-US" sz="1700"/>
              <a:t> can be implemented as a Turing machine.</a:t>
            </a:r>
            <a:endParaRPr lang="en-US" sz="1700" i="1"/>
          </a:p>
          <a:p>
            <a:pPr eaLnBrk="1" hangingPunct="1"/>
            <a:r>
              <a:rPr lang="en-US"/>
              <a:t>    ● </a:t>
            </a:r>
            <a:r>
              <a:rPr lang="en-US" sz="1700" i="1"/>
              <a:t>C</a:t>
            </a:r>
            <a:r>
              <a:rPr lang="en-US" sz="1700"/>
              <a:t> is correct:  </a:t>
            </a:r>
            <a:r>
              <a:rPr lang="en-US" sz="1700" i="1"/>
              <a:t>M#</a:t>
            </a:r>
            <a:r>
              <a:rPr lang="en-US" sz="1700"/>
              <a:t>  accepts everything or nothing.  So: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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halts on </a:t>
            </a:r>
            <a:r>
              <a:rPr lang="en-US" sz="1700" i="1"/>
              <a:t>w</a:t>
            </a:r>
            <a:r>
              <a:rPr lang="en-US" sz="1700"/>
              <a:t>, so </a:t>
            </a:r>
            <a:r>
              <a:rPr lang="en-US" sz="1700" i="1"/>
              <a:t>M#</a:t>
            </a:r>
            <a:r>
              <a:rPr lang="en-US" sz="1700"/>
              <a:t> accepts everything.  In particular, it </a:t>
            </a:r>
          </a:p>
          <a:p>
            <a:pPr eaLnBrk="1" hangingPunct="1"/>
            <a:r>
              <a:rPr lang="en-US" sz="1700"/>
              <a:t>            accepts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Oracle</a:t>
            </a:r>
            <a:r>
              <a:rPr lang="en-US" sz="1700"/>
              <a:t> accepts.</a:t>
            </a:r>
            <a:r>
              <a:rPr lang="en-US"/>
              <a:t> </a:t>
            </a:r>
            <a:endParaRPr lang="en-US" sz="1700"/>
          </a:p>
          <a:p>
            <a:pPr eaLnBrk="1" hangingPunct="1"/>
            <a:r>
              <a:rPr lang="en-US"/>
              <a:t>        ● </a:t>
            </a:r>
            <a:r>
              <a:rPr lang="en-US" sz="1700"/>
              <a:t>&lt;</a:t>
            </a:r>
            <a:r>
              <a:rPr lang="en-US" sz="1700" i="1"/>
              <a:t>M, w </a:t>
            </a:r>
            <a:r>
              <a:rPr lang="en-US" sz="1700"/>
              <a:t>&gt; </a:t>
            </a:r>
            <a:r>
              <a:rPr lang="en-US" sz="1700">
                <a:sym typeface="Symbol" panose="05050102010706020507" pitchFamily="18" charset="2"/>
              </a:rPr>
              <a:t></a:t>
            </a:r>
            <a:r>
              <a:rPr lang="en-US" sz="1700"/>
              <a:t> H: </a:t>
            </a:r>
            <a:r>
              <a:rPr lang="en-US" sz="1700" i="1"/>
              <a:t>M</a:t>
            </a:r>
            <a:r>
              <a:rPr lang="en-US" sz="1700"/>
              <a:t> does not halt on </a:t>
            </a:r>
            <a:r>
              <a:rPr lang="en-US" sz="1700" i="1"/>
              <a:t>w</a:t>
            </a:r>
            <a:r>
              <a:rPr lang="en-US" sz="1700"/>
              <a:t>.  </a:t>
            </a:r>
            <a:r>
              <a:rPr lang="en-US" sz="1700" i="1"/>
              <a:t>M#</a:t>
            </a:r>
            <a:r>
              <a:rPr lang="en-US" sz="1700"/>
              <a:t> gets stuck in step 1.3 and so </a:t>
            </a:r>
          </a:p>
          <a:p>
            <a:pPr eaLnBrk="1" hangingPunct="1"/>
            <a:r>
              <a:rPr lang="en-US" sz="1700"/>
              <a:t>            accepts nothing.  </a:t>
            </a:r>
            <a:r>
              <a:rPr lang="en-US" sz="1700" i="1"/>
              <a:t>Oracle</a:t>
            </a:r>
            <a:r>
              <a:rPr lang="en-US" sz="1700"/>
              <a:t> rejects.</a:t>
            </a:r>
            <a:r>
              <a:rPr lang="en-US"/>
              <a:t> </a:t>
            </a:r>
          </a:p>
          <a:p>
            <a:pPr eaLnBrk="1" hangingPunct="1"/>
            <a:r>
              <a:rPr lang="en-US" sz="1700"/>
              <a:t>But no machine to decide H can exist, so neither does </a:t>
            </a:r>
            <a:r>
              <a:rPr lang="en-US" sz="1700" i="1"/>
              <a:t>Oracle</a:t>
            </a:r>
            <a:r>
              <a:rPr lang="en-US" sz="1700"/>
              <a:t>. </a:t>
            </a:r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900" b="1">
                <a:solidFill>
                  <a:schemeClr val="tx2"/>
                </a:solidFill>
              </a:rPr>
              <a:t>A = {&lt;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,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&gt; : </a:t>
            </a:r>
            <a:r>
              <a:rPr lang="en-US" sz="2900" b="1" i="1">
                <a:solidFill>
                  <a:schemeClr val="tx2"/>
                </a:solidFill>
              </a:rPr>
              <a:t>w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>
                <a:solidFill>
                  <a:schemeClr val="tx2"/>
                </a:solidFill>
                <a:sym typeface="Symbol" panose="05050102010706020507" pitchFamily="18" charset="2"/>
              </a:rPr>
              <a:t></a:t>
            </a:r>
            <a:r>
              <a:rPr lang="en-US" sz="2900" b="1">
                <a:solidFill>
                  <a:schemeClr val="tx2"/>
                </a:solidFill>
              </a:rPr>
              <a:t> </a:t>
            </a:r>
            <a:r>
              <a:rPr lang="en-US" sz="2900" b="1" i="1">
                <a:solidFill>
                  <a:schemeClr val="tx2"/>
                </a:solidFill>
              </a:rPr>
              <a:t>L</a:t>
            </a:r>
            <a:r>
              <a:rPr lang="en-US" sz="2900" b="1">
                <a:solidFill>
                  <a:schemeClr val="tx2"/>
                </a:solidFill>
              </a:rPr>
              <a:t>(</a:t>
            </a:r>
            <a:r>
              <a:rPr lang="en-US" sz="2900" b="1" i="1">
                <a:solidFill>
                  <a:schemeClr val="tx2"/>
                </a:solidFill>
              </a:rPr>
              <a:t>M</a:t>
            </a:r>
            <a:r>
              <a:rPr lang="en-US" sz="2900" b="1">
                <a:solidFill>
                  <a:schemeClr val="tx2"/>
                </a:solidFill>
              </a:rPr>
              <a:t>)}</a:t>
            </a:r>
            <a:r>
              <a:rPr lang="en-US" sz="29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2" name="Line 9"/>
          <p:cNvSpPr>
            <a:spLocks noChangeShapeType="1"/>
          </p:cNvSpPr>
          <p:nvPr/>
        </p:nvSpPr>
        <p:spPr bwMode="auto">
          <a:xfrm>
            <a:off x="3657600" y="15240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Reducing </a:t>
            </a:r>
            <a:r>
              <a:rPr lang="en-US" b="1" i="1" smtClean="0"/>
              <a:t>Language</a:t>
            </a:r>
            <a:r>
              <a:rPr lang="en-US" b="1" smtClean="0"/>
              <a:t> L</a:t>
            </a:r>
            <a:r>
              <a:rPr lang="en-US" b="1" baseline="-25000" smtClean="0"/>
              <a:t>1</a:t>
            </a:r>
            <a:r>
              <a:rPr lang="en-US" b="1" smtClean="0"/>
              <a:t> to L</a:t>
            </a:r>
            <a:r>
              <a:rPr lang="en-US" b="1" baseline="-25000" smtClean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Language L</a:t>
            </a:r>
            <a:r>
              <a:rPr lang="en-US" baseline="-25000" dirty="0" smtClean="0"/>
              <a:t>1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)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reducible</a:t>
            </a:r>
            <a:r>
              <a:rPr lang="en-US" b="1" dirty="0" smtClean="0"/>
              <a:t> </a:t>
            </a:r>
            <a:r>
              <a:rPr lang="en-US" dirty="0" smtClean="0"/>
              <a:t>to language L</a:t>
            </a:r>
            <a:r>
              <a:rPr lang="en-US" baseline="-25000" dirty="0" smtClean="0"/>
              <a:t>2</a:t>
            </a:r>
            <a:r>
              <a:rPr lang="en-US" dirty="0" smtClean="0"/>
              <a:t> (over alphabet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)</a:t>
            </a:r>
            <a:r>
              <a:rPr lang="en-US" dirty="0" smtClean="0"/>
              <a:t> and we write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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if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is a Turing-computable function </a:t>
            </a:r>
            <a:br>
              <a:rPr lang="en-US" dirty="0" smtClean="0"/>
            </a:br>
            <a:r>
              <a:rPr lang="en-US" dirty="0" smtClean="0"/>
              <a:t>f : </a:t>
            </a:r>
            <a:r>
              <a:rPr lang="en-US" dirty="0" smtClean="0">
                <a:sym typeface="Symbol"/>
              </a:rPr>
              <a:t>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 </a:t>
            </a:r>
            <a:r>
              <a:rPr lang="en-US" dirty="0" smtClean="0">
                <a:sym typeface="Symbol"/>
              </a:rPr>
              <a:t> 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/>
              <a:t>* such that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ym typeface="Symbol"/>
              </a:rPr>
              <a:t></a:t>
            </a:r>
            <a:r>
              <a:rPr lang="en-US" dirty="0" smtClean="0"/>
              <a:t>x</a:t>
            </a:r>
            <a:r>
              <a:rPr lang="en-US" dirty="0" smtClean="0">
                <a:sym typeface="Symbol"/>
              </a:rPr>
              <a:t>  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/>
              <a:t>*, x</a:t>
            </a:r>
            <a:r>
              <a:rPr lang="en-US" dirty="0" smtClean="0">
                <a:sym typeface="Symbol"/>
              </a:rPr>
              <a:t>  L</a:t>
            </a:r>
            <a:r>
              <a:rPr lang="en-US" baseline="-25000" dirty="0" smtClean="0">
                <a:sym typeface="Symbol"/>
              </a:rPr>
              <a:t>1</a:t>
            </a:r>
            <a:r>
              <a:rPr lang="en-US" dirty="0" smtClean="0">
                <a:sym typeface="Symbol"/>
              </a:rPr>
              <a:t>  if and only if f(x)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L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13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i="1"/>
              <a:t>Theorem:</a:t>
            </a:r>
            <a:r>
              <a:rPr lang="en-US" sz="2400"/>
              <a:t>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A</a:t>
            </a:r>
            <a:r>
              <a:rPr lang="en-US" sz="2400" baseline="-25000"/>
              <a:t>ANY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at least one string} </a:t>
            </a:r>
          </a:p>
          <a:p>
            <a:pPr eaLnBrk="1" hangingPunct="1"/>
            <a:r>
              <a:rPr lang="en-US" sz="2400"/>
              <a:t>	</a:t>
            </a:r>
          </a:p>
          <a:p>
            <a:pPr eaLnBrk="1" hangingPunct="1"/>
            <a:r>
              <a:rPr lang="en-US" sz="2400"/>
              <a:t>			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ANY</a:t>
            </a:r>
            <a:r>
              <a:rPr lang="en-US" sz="2400"/>
              <a:t>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Theorem: </a:t>
            </a:r>
            <a:r>
              <a:rPr lang="en-US" sz="2400"/>
              <a:t>A</a:t>
            </a:r>
            <a:r>
              <a:rPr lang="en-US" sz="2400" baseline="-25000"/>
              <a:t>ALL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 is not in D.  </a:t>
            </a:r>
          </a:p>
          <a:p>
            <a:pPr eaLnBrk="1" hangingPunct="1"/>
            <a:endParaRPr lang="en-US" sz="2400" b="1" i="1"/>
          </a:p>
          <a:p>
            <a:pPr eaLnBrk="1" hangingPunct="1"/>
            <a:r>
              <a:rPr lang="en-US" sz="2400" b="1" i="1"/>
              <a:t>Proof:</a:t>
            </a:r>
            <a:r>
              <a:rPr lang="en-US" sz="2400"/>
              <a:t> Analogous to that for H</a:t>
            </a:r>
            <a:r>
              <a:rPr lang="en-US" sz="2400" baseline="-25000"/>
              <a:t>ALL</a:t>
            </a:r>
            <a:r>
              <a:rPr lang="en-US" sz="2400"/>
              <a:t>. 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>
                <a:solidFill>
                  <a:schemeClr val="tx2"/>
                </a:solidFill>
              </a:rPr>
              <a:t>, A</a:t>
            </a:r>
            <a:r>
              <a:rPr lang="en-US" sz="3600" b="1" baseline="-25000">
                <a:solidFill>
                  <a:schemeClr val="tx2"/>
                </a:solidFill>
              </a:rPr>
              <a:t>ANY</a:t>
            </a:r>
            <a:r>
              <a:rPr lang="en-US" sz="3600" b="1">
                <a:solidFill>
                  <a:schemeClr val="tx2"/>
                </a:solidFill>
              </a:rPr>
              <a:t>, and A</a:t>
            </a:r>
            <a:r>
              <a:rPr lang="en-US" sz="3600" b="1" baseline="-25000">
                <a:solidFill>
                  <a:schemeClr val="tx2"/>
                </a:solidFill>
              </a:rPr>
              <a:t>ALL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13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838200" y="2498725"/>
            <a:ext cx="8077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Suppose we could show that rights don’t “leak”.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Then we could encode configurations of TMs in this framework:</a:t>
            </a:r>
          </a:p>
          <a:p>
            <a:pPr eaLnBrk="1" hangingPunct="1"/>
            <a:r>
              <a:rPr lang="en-US" sz="2800">
                <a:solidFill>
                  <a:srgbClr val="FF0000"/>
                </a:solidFill>
              </a:rPr>
              <a:t>	</a:t>
            </a:r>
            <a:r>
              <a:rPr lang="en-US"/>
              <a:t/>
            </a:r>
            <a:br>
              <a:rPr lang="en-US"/>
            </a:br>
            <a:r>
              <a:rPr lang="en-US"/>
              <a:t>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a	b	b	</a:t>
            </a:r>
            <a:r>
              <a:rPr lang="en-US">
                <a:latin typeface="Monotype Sorts" panose="05000000000000000000" charset="2"/>
              </a:rPr>
              <a:t>q</a:t>
            </a:r>
            <a:r>
              <a:rPr lang="en-US"/>
              <a:t>	...</a:t>
            </a:r>
          </a:p>
          <a:p>
            <a:pPr eaLnBrk="1" hangingPunct="1"/>
            <a:r>
              <a:rPr lang="en-US"/>
              <a:t/>
            </a:r>
            <a:br>
              <a:rPr lang="en-US"/>
            </a:br>
            <a:r>
              <a:rPr lang="en-US"/>
              <a:t>			</a:t>
            </a:r>
            <a:r>
              <a:rPr lang="en-US" i="1"/>
              <a:t>q</a:t>
            </a:r>
            <a:r>
              <a:rPr lang="en-US" baseline="-25000"/>
              <a:t>5</a:t>
            </a:r>
            <a:endParaRPr lang="en-US" sz="2800" baseline="-25000">
              <a:solidFill>
                <a:srgbClr val="FF0000"/>
              </a:solidFill>
            </a:endParaRP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Are Security Properties Decidable?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275693" name="Group 237"/>
          <p:cNvGraphicFramePr>
            <a:graphicFrameLocks noGrp="1"/>
          </p:cNvGraphicFramePr>
          <p:nvPr/>
        </p:nvGraphicFramePr>
        <p:xfrm>
          <a:off x="1143000" y="911225"/>
          <a:ext cx="6858000" cy="1524000"/>
        </p:xfrm>
        <a:graphic>
          <a:graphicData uri="http://schemas.openxmlformats.org/drawingml/2006/table">
            <a:tbl>
              <a:tblPr/>
              <a:tblGrid>
                <a:gridCol w="1143000"/>
                <a:gridCol w="1028700"/>
                <a:gridCol w="1179513"/>
                <a:gridCol w="1049337"/>
                <a:gridCol w="1085850"/>
                <a:gridCol w="685800"/>
                <a:gridCol w="6858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file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execute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75857" name="Group 401"/>
          <p:cNvGraphicFramePr>
            <a:graphicFrameLocks noGrp="1"/>
          </p:cNvGraphicFramePr>
          <p:nvPr/>
        </p:nvGraphicFramePr>
        <p:xfrm>
          <a:off x="1524000" y="4960938"/>
          <a:ext cx="4000500" cy="1524000"/>
        </p:xfrm>
        <a:graphic>
          <a:graphicData uri="http://schemas.openxmlformats.org/drawingml/2006/table">
            <a:tbl>
              <a:tblPr/>
              <a:tblGrid>
                <a:gridCol w="514350"/>
                <a:gridCol w="800100"/>
                <a:gridCol w="857250"/>
                <a:gridCol w="914400"/>
                <a:gridCol w="914400"/>
              </a:tblGrid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Sorts" pitchFamily="2" charset="2"/>
                          <a:cs typeface="Times New Roman" pitchFamily="18" charset="0"/>
                        </a:rPr>
                        <a:t>q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6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n-US" sz="1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own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14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88" name="Line 402"/>
          <p:cNvSpPr>
            <a:spLocks noChangeShapeType="1"/>
          </p:cNvSpPr>
          <p:nvPr/>
        </p:nvSpPr>
        <p:spPr bwMode="auto">
          <a:xfrm>
            <a:off x="1295400" y="36576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89" name="Line 403"/>
          <p:cNvSpPr>
            <a:spLocks noChangeShapeType="1"/>
          </p:cNvSpPr>
          <p:nvPr/>
        </p:nvSpPr>
        <p:spPr bwMode="auto">
          <a:xfrm>
            <a:off x="1295400" y="4114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0" name="Line 404"/>
          <p:cNvSpPr>
            <a:spLocks noChangeShapeType="1"/>
          </p:cNvSpPr>
          <p:nvPr/>
        </p:nvSpPr>
        <p:spPr bwMode="auto">
          <a:xfrm>
            <a:off x="1676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1" name="Line 405"/>
          <p:cNvSpPr>
            <a:spLocks noChangeShapeType="1"/>
          </p:cNvSpPr>
          <p:nvPr/>
        </p:nvSpPr>
        <p:spPr bwMode="auto">
          <a:xfrm>
            <a:off x="23622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2" name="Line 406"/>
          <p:cNvSpPr>
            <a:spLocks noChangeShapeType="1"/>
          </p:cNvSpPr>
          <p:nvPr/>
        </p:nvSpPr>
        <p:spPr bwMode="auto">
          <a:xfrm>
            <a:off x="32766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3" name="Line 407"/>
          <p:cNvSpPr>
            <a:spLocks noChangeShapeType="1"/>
          </p:cNvSpPr>
          <p:nvPr/>
        </p:nvSpPr>
        <p:spPr bwMode="auto">
          <a:xfrm>
            <a:off x="41148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4" name="Line 408"/>
          <p:cNvSpPr>
            <a:spLocks noChangeShapeType="1"/>
          </p:cNvSpPr>
          <p:nvPr/>
        </p:nvSpPr>
        <p:spPr bwMode="auto">
          <a:xfrm>
            <a:off x="49530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5" name="Line 409"/>
          <p:cNvSpPr>
            <a:spLocks noChangeShapeType="1"/>
          </p:cNvSpPr>
          <p:nvPr/>
        </p:nvSpPr>
        <p:spPr bwMode="auto">
          <a:xfrm>
            <a:off x="5867400" y="3657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96" name="Line 410"/>
          <p:cNvSpPr>
            <a:spLocks noChangeShapeType="1"/>
          </p:cNvSpPr>
          <p:nvPr/>
        </p:nvSpPr>
        <p:spPr bwMode="auto">
          <a:xfrm flipV="1">
            <a:off x="3733800" y="4114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914400" y="1066800"/>
            <a:ext cx="792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4191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9"/>
          <p:cNvSpPr>
            <a:spLocks noChangeArrowheads="1"/>
          </p:cNvSpPr>
          <p:nvPr/>
        </p:nvSpPr>
        <p:spPr bwMode="auto">
          <a:xfrm>
            <a:off x="1752600" y="2057400"/>
            <a:ext cx="59436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1828800" y="5867400"/>
            <a:ext cx="495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Oracle for EqTMs</a:t>
            </a:r>
          </a:p>
        </p:txBody>
      </p:sp>
      <p:sp>
        <p:nvSpPr>
          <p:cNvPr id="30727" name="Line 12"/>
          <p:cNvSpPr>
            <a:spLocks noChangeShapeType="1"/>
          </p:cNvSpPr>
          <p:nvPr/>
        </p:nvSpPr>
        <p:spPr bwMode="auto">
          <a:xfrm>
            <a:off x="1828800" y="1752600"/>
            <a:ext cx="91440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1371600" y="1143000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/>
              <a:t>M</a:t>
            </a:r>
          </a:p>
        </p:txBody>
      </p:sp>
      <p:sp>
        <p:nvSpPr>
          <p:cNvPr id="30729" name="Line 14"/>
          <p:cNvSpPr>
            <a:spLocks noChangeShapeType="1"/>
          </p:cNvSpPr>
          <p:nvPr/>
        </p:nvSpPr>
        <p:spPr bwMode="auto">
          <a:xfrm flipH="1">
            <a:off x="6553200" y="1676400"/>
            <a:ext cx="990600" cy="2819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Text Box 15"/>
          <p:cNvSpPr txBox="1">
            <a:spLocks noChangeArrowheads="1"/>
          </p:cNvSpPr>
          <p:nvPr/>
        </p:nvSpPr>
        <p:spPr bwMode="auto">
          <a:xfrm>
            <a:off x="7467600" y="1143000"/>
            <a:ext cx="68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46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3058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  A</a:t>
            </a:r>
            <a:r>
              <a:rPr lang="en-US" sz="2000" baseline="-25000"/>
              <a:t>ANY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there exists at least one string on which TM </a:t>
            </a:r>
            <a:r>
              <a:rPr lang="en-US" sz="2000" i="1"/>
              <a:t>M </a:t>
            </a:r>
          </a:p>
          <a:p>
            <a:pPr eaLnBrk="1" hangingPunct="1"/>
            <a:r>
              <a:rPr lang="en-US" sz="2000" i="1"/>
              <a:t>					</a:t>
            </a:r>
            <a:r>
              <a:rPr lang="en-US" sz="2000"/>
              <a:t>halts}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ANY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    ●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So:</a:t>
            </a:r>
          </a:p>
          <a:p>
            <a:pPr lvl="1"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ANY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=?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?		Oops.</a:t>
            </a:r>
          </a:p>
          <a:p>
            <a:pPr lvl="1"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ANY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657600" y="1524000"/>
            <a:ext cx="0" cy="990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			A</a:t>
            </a:r>
            <a:r>
              <a:rPr lang="en-US" sz="2000" baseline="-25000"/>
              <a:t>ALL</a:t>
            </a:r>
            <a:r>
              <a:rPr lang="en-US" sz="2000"/>
              <a:t> =    {&lt;</a:t>
            </a:r>
            <a:r>
              <a:rPr lang="en-US" sz="2000" i="1"/>
              <a:t>M</a:t>
            </a:r>
            <a:r>
              <a:rPr lang="en-US" sz="2000"/>
              <a:t>&gt; 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>
                <a:sym typeface="Symbol" panose="05050102010706020507" pitchFamily="18" charset="2"/>
              </a:rPr>
              <a:t></a:t>
            </a:r>
            <a:r>
              <a:rPr lang="en-US" sz="2000"/>
              <a:t>*}</a:t>
            </a:r>
          </a:p>
          <a:p>
            <a:pPr eaLnBrk="1" hangingPunct="1"/>
            <a:r>
              <a:rPr lang="en-US" sz="2000"/>
              <a:t/>
            </a:r>
            <a:br>
              <a:rPr lang="en-US" sz="2000"/>
            </a:br>
            <a:r>
              <a:rPr lang="en-US" sz="2000"/>
              <a:t>		        </a:t>
            </a:r>
            <a:r>
              <a:rPr lang="en-US" sz="2000" i="1"/>
              <a:t>R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(</a:t>
            </a:r>
            <a:r>
              <a:rPr lang="en-US" sz="2000" i="1"/>
              <a:t>Oracle</a:t>
            </a:r>
            <a:r>
              <a:rPr lang="en-US" sz="2000"/>
              <a:t>) 	EqTMs = {&lt;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, 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&gt;: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a</a:t>
            </a:r>
            <a:r>
              <a:rPr lang="en-US" sz="2000"/>
              <a:t>)=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 i="1" baseline="-25000"/>
              <a:t>b</a:t>
            </a:r>
            <a:r>
              <a:rPr lang="en-US" sz="2000"/>
              <a:t>)}</a:t>
            </a:r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 = </a:t>
            </a:r>
          </a:p>
          <a:p>
            <a:pPr eaLnBrk="1" hangingPunct="1"/>
            <a:r>
              <a:rPr lang="en-US" sz="2000"/>
              <a:t>        1. Construct the description of </a:t>
            </a:r>
            <a:r>
              <a:rPr lang="en-US" sz="2000" i="1"/>
              <a:t>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):</a:t>
            </a:r>
          </a:p>
          <a:p>
            <a:pPr lvl="1" eaLnBrk="1" hangingPunct="1"/>
            <a:r>
              <a:rPr lang="en-US" sz="2000"/>
              <a:t>            1.1. Accept.</a:t>
            </a:r>
          </a:p>
          <a:p>
            <a:pPr eaLnBrk="1" hangingPunct="1"/>
            <a:r>
              <a:rPr lang="en-US" sz="2000"/>
              <a:t>        2. Return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			  </a:t>
            </a:r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&gt;)) decides A</a:t>
            </a:r>
            <a:r>
              <a:rPr lang="en-US" sz="2000" baseline="-25000"/>
              <a:t>ALL</a:t>
            </a:r>
            <a:r>
              <a:rPr lang="en-US" sz="2000"/>
              <a:t>:</a:t>
            </a:r>
            <a:endParaRPr lang="en-US" sz="2000" i="1"/>
          </a:p>
          <a:p>
            <a:pPr eaLnBrk="1" hangingPunct="1"/>
            <a:r>
              <a:rPr lang="en-US" sz="2000"/>
              <a:t>    ●  </a:t>
            </a:r>
            <a:r>
              <a:rPr lang="en-US" sz="2000" i="1"/>
              <a:t>C</a:t>
            </a:r>
            <a:r>
              <a:rPr lang="en-US" sz="2000"/>
              <a:t> is correct:  </a:t>
            </a:r>
            <a:r>
              <a:rPr lang="en-US" sz="2000" i="1"/>
              <a:t>M#</a:t>
            </a:r>
            <a:r>
              <a:rPr lang="en-US" sz="2000"/>
              <a:t> accepts everything.  So if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), </a:t>
            </a:r>
            <a:r>
              <a:rPr lang="en-US" sz="2000" i="1"/>
              <a:t>M</a:t>
            </a:r>
            <a:r>
              <a:rPr lang="en-US" sz="2000"/>
              <a:t> must </a:t>
            </a:r>
          </a:p>
          <a:p>
            <a:pPr eaLnBrk="1" hangingPunct="1"/>
            <a:r>
              <a:rPr lang="en-US" sz="2000"/>
              <a:t>       also accept everything.  So: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=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accepts.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A</a:t>
            </a:r>
            <a:r>
              <a:rPr lang="en-US" sz="2000" baseline="-25000"/>
              <a:t>ALL</a:t>
            </a:r>
            <a:r>
              <a:rPr lang="en-US" sz="2000"/>
              <a:t>: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) </a:t>
            </a:r>
            <a:r>
              <a:rPr lang="en-US" sz="2000">
                <a:sym typeface="Symbol" panose="05050102010706020507" pitchFamily="18" charset="2"/>
              </a:rPr>
              <a:t></a:t>
            </a:r>
            <a:r>
              <a:rPr lang="en-US" sz="2000"/>
              <a:t>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M#</a:t>
            </a:r>
            <a:r>
              <a:rPr lang="en-US" sz="2000"/>
              <a:t>).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But no machine to decide A</a:t>
            </a:r>
            <a:r>
              <a:rPr lang="en-US" sz="2000" baseline="-25000"/>
              <a:t>ALL</a:t>
            </a:r>
            <a:r>
              <a:rPr lang="en-US" sz="2000"/>
              <a:t>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EqTMs={&lt;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,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&gt;: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a</a:t>
            </a:r>
            <a:r>
              <a:rPr lang="en-US" sz="3200" b="1">
                <a:solidFill>
                  <a:schemeClr val="tx2"/>
                </a:solidFill>
              </a:rPr>
              <a:t>)=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 i="1" baseline="-25000">
                <a:solidFill>
                  <a:schemeClr val="tx2"/>
                </a:solidFill>
              </a:rPr>
              <a:t>b</a:t>
            </a:r>
            <a:r>
              <a:rPr lang="en-US" sz="3200" b="1">
                <a:solidFill>
                  <a:schemeClr val="tx2"/>
                </a:solidFill>
              </a:rPr>
              <a:t>)}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3657600" y="1524000"/>
            <a:ext cx="0" cy="685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Consider the problem of virus detection.  Suppose that a</a:t>
            </a:r>
          </a:p>
          <a:p>
            <a:pPr eaLnBrk="1" hangingPunct="1"/>
            <a:r>
              <a:rPr lang="en-US" sz="2400"/>
              <a:t>new virus </a:t>
            </a:r>
            <a:r>
              <a:rPr lang="en-US" sz="2400" i="1"/>
              <a:t>V</a:t>
            </a:r>
            <a:r>
              <a:rPr lang="en-US" sz="2400"/>
              <a:t> is discovered and its code is &lt;</a:t>
            </a:r>
            <a:r>
              <a:rPr lang="en-US" sz="2400" i="1"/>
              <a:t>V</a:t>
            </a:r>
            <a:r>
              <a:rPr lang="en-US" sz="2400"/>
              <a:t>&gt;.</a:t>
            </a:r>
          </a:p>
          <a:p>
            <a:pPr eaLnBrk="1" hangingPunct="1"/>
            <a:r>
              <a:rPr lang="en-US" sz="2400"/>
              <a:t>  </a:t>
            </a:r>
          </a:p>
          <a:p>
            <a:pPr eaLnBrk="1" hangingPunct="1"/>
            <a:r>
              <a:rPr lang="en-US"/>
              <a:t>● </a:t>
            </a:r>
            <a:r>
              <a:rPr lang="en-US" sz="2400"/>
              <a:t>Is it sufficient for antivirus software to check solely for </a:t>
            </a:r>
          </a:p>
          <a:p>
            <a:pPr eaLnBrk="1" hangingPunct="1"/>
            <a:r>
              <a:rPr lang="en-US" sz="2400"/>
              <a:t>   occurrences of &lt;</a:t>
            </a:r>
            <a:r>
              <a:rPr lang="en-US" sz="2400" i="1"/>
              <a:t>V</a:t>
            </a:r>
            <a:r>
              <a:rPr lang="en-US" sz="2400"/>
              <a:t>&gt;?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/>
              <a:t>● </a:t>
            </a:r>
            <a:r>
              <a:rPr lang="en-US" sz="2400"/>
              <a:t>Is it possible for it to check for equivalence to </a:t>
            </a:r>
            <a:r>
              <a:rPr lang="en-US" sz="2400" i="1"/>
              <a:t>V</a:t>
            </a:r>
            <a:r>
              <a:rPr lang="en-US" sz="2400"/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 Practical Consequence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8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Recall that a mapping reduction from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to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a computable function </a:t>
            </a:r>
            <a:r>
              <a:rPr lang="en-US" sz="2400" i="1"/>
              <a:t>f</a:t>
            </a:r>
            <a:r>
              <a:rPr lang="en-US" sz="2400"/>
              <a:t> where: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b="1">
                <a:sym typeface="Symbol" panose="05050102010706020507" pitchFamily="18" charset="2"/>
              </a:rPr>
              <a:t>	 </a:t>
            </a:r>
            <a:r>
              <a:rPr lang="en-US" sz="2400">
                <a:sym typeface="Symbol" panose="05050102010706020507" pitchFamily="18" charset="2"/>
              </a:rPr>
              <a:t>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 b="1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When we use a mapping reduction, we return: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Oracle</a:t>
            </a:r>
            <a:r>
              <a:rPr lang="en-US" sz="2400"/>
              <a:t>(</a:t>
            </a:r>
            <a:r>
              <a:rPr lang="en-US" sz="2400" i="1"/>
              <a:t>f</a:t>
            </a:r>
            <a:r>
              <a:rPr lang="en-US" sz="2400"/>
              <a:t>(</a:t>
            </a:r>
            <a:r>
              <a:rPr lang="en-US" sz="2400" i="1"/>
              <a:t>x</a:t>
            </a:r>
            <a:r>
              <a:rPr lang="en-US" sz="2400"/>
              <a:t>))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Sometimes we need a more general ability to use </a:t>
            </a:r>
            <a:r>
              <a:rPr lang="en-US" sz="2400" i="1"/>
              <a:t>Oracle</a:t>
            </a:r>
          </a:p>
          <a:p>
            <a:pPr eaLnBrk="1" hangingPunct="1"/>
            <a:r>
              <a:rPr lang="en-US" sz="2400"/>
              <a:t>as a subroutine and then to do other computations after it</a:t>
            </a:r>
          </a:p>
          <a:p>
            <a:pPr eaLnBrk="1" hangingPunct="1"/>
            <a:r>
              <a:rPr lang="en-US" sz="2400"/>
              <a:t>returns.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Sometimes Mapping Reducibility Isn’t Right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lvl="1" eaLnBrk="1" hangingPunct="1"/>
            <a:r>
              <a:rPr lang="en-US"/>
              <a:t>   	1.1. Erase the tape. 			</a:t>
            </a:r>
          </a:p>
          <a:p>
            <a:pPr lvl="1" eaLnBrk="1" hangingPunct="1"/>
            <a:r>
              <a:rPr lang="en-US"/>
              <a:t>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1.4. Accept.</a:t>
            </a:r>
          </a:p>
          <a:p>
            <a:pPr eaLnBrk="1" hangingPunct="1"/>
            <a:r>
              <a:rPr lang="en-US"/>
              <a:t>    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M#</a:t>
            </a:r>
            <a:r>
              <a:rPr lang="en-US"/>
              <a:t> ignores its own input.  It accepts everything or nothing, </a:t>
            </a:r>
          </a:p>
          <a:p>
            <a:pPr eaLnBrk="1" hangingPunct="1"/>
            <a:r>
              <a:rPr lang="en-US"/>
              <a:t>        depending on whether it makes it to step 1.4.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  </a:t>
            </a:r>
            <a:r>
              <a:rPr lang="en-US" i="1"/>
              <a:t>Oracle</a:t>
            </a:r>
            <a:r>
              <a:rPr lang="en-US"/>
              <a:t>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  </a:t>
            </a:r>
            <a:r>
              <a:rPr lang="en-US" i="1"/>
              <a:t>Oracle</a:t>
            </a:r>
            <a:r>
              <a:rPr lang="en-US"/>
              <a:t>: </a:t>
            </a:r>
          </a:p>
          <a:p>
            <a:pPr eaLnBrk="1" hangingPunct="1"/>
            <a:r>
              <a:rPr lang="en-US"/>
              <a:t>        </a:t>
            </a:r>
          </a:p>
          <a:p>
            <a:pPr eaLnBrk="1" hangingPunct="1"/>
            <a:r>
              <a:rPr lang="en-US"/>
              <a:t>Problem:   </a:t>
            </a:r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762000" y="762000"/>
            <a:ext cx="80772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 = {&lt; 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: TM </a:t>
            </a:r>
            <a:r>
              <a:rPr lang="en-US" i="1"/>
              <a:t>M</a:t>
            </a:r>
            <a:r>
              <a:rPr lang="en-US"/>
              <a:t> halts on input string </a:t>
            </a:r>
            <a:r>
              <a:rPr lang="en-US" i="1"/>
              <a:t>w</a:t>
            </a:r>
            <a:r>
              <a:rPr lang="en-US"/>
              <a:t>}</a:t>
            </a:r>
          </a:p>
          <a:p>
            <a:pPr eaLnBrk="1" hangingPunct="1"/>
            <a:r>
              <a:rPr lang="en-US" sz="1000"/>
              <a:t/>
            </a:r>
            <a:br>
              <a:rPr lang="en-US" sz="1000"/>
            </a:br>
            <a:r>
              <a:rPr lang="en-US"/>
              <a:t>			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accepts no even length strings}</a:t>
            </a:r>
          </a:p>
          <a:p>
            <a:pPr eaLnBrk="1" hangingPunct="1"/>
            <a:endParaRPr lang="en-US" i="1"/>
          </a:p>
          <a:p>
            <a:pPr eaLnBrk="1" hangingPunct="1"/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	1. Construct the description &lt;</a:t>
            </a:r>
            <a:r>
              <a:rPr lang="en-US" i="1"/>
              <a:t>M#</a:t>
            </a:r>
            <a:r>
              <a:rPr lang="en-US"/>
              <a:t>&gt;, where </a:t>
            </a:r>
            <a:r>
              <a:rPr lang="en-US" i="1"/>
              <a:t>M#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) operates as follows:</a:t>
            </a:r>
          </a:p>
          <a:p>
            <a:pPr eaLnBrk="1" hangingPunct="1"/>
            <a:r>
              <a:rPr lang="en-US"/>
              <a:t>		1.1. Erase the tape. 			</a:t>
            </a:r>
          </a:p>
          <a:p>
            <a:pPr eaLnBrk="1" hangingPunct="1"/>
            <a:r>
              <a:rPr lang="en-US"/>
              <a:t>    	       	1.2. Write </a:t>
            </a:r>
            <a:r>
              <a:rPr lang="en-US" i="1"/>
              <a:t>w</a:t>
            </a:r>
            <a:r>
              <a:rPr lang="en-US"/>
              <a:t> on the tape.</a:t>
            </a:r>
          </a:p>
          <a:p>
            <a:pPr lvl="1" eaLnBrk="1" hangingPunct="1"/>
            <a:r>
              <a:rPr lang="en-US"/>
              <a:t> 		1.3. Run </a:t>
            </a:r>
            <a:r>
              <a:rPr lang="en-US" i="1"/>
              <a:t>M</a:t>
            </a:r>
            <a:r>
              <a:rPr lang="en-US"/>
              <a:t> on </a:t>
            </a:r>
            <a:r>
              <a:rPr lang="en-US" i="1"/>
              <a:t>w</a:t>
            </a:r>
            <a:r>
              <a:rPr lang="en-US"/>
              <a:t>.</a:t>
            </a:r>
          </a:p>
          <a:p>
            <a:pPr lvl="1" eaLnBrk="1" hangingPunct="1"/>
            <a:r>
              <a:rPr lang="en-US"/>
              <a:t>		1.4. Accept.  </a:t>
            </a:r>
          </a:p>
          <a:p>
            <a:pPr eaLnBrk="1" hangingPunct="1"/>
            <a:r>
              <a:rPr lang="en-US"/>
              <a:t>    	2. Return &lt;</a:t>
            </a:r>
            <a:r>
              <a:rPr lang="en-US" i="1"/>
              <a:t>M#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&gt;)) decides H: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and </a:t>
            </a:r>
            <a:r>
              <a:rPr lang="en-US">
                <a:sym typeface="Symbol" panose="05050102010706020507" pitchFamily="18" charset="2"/>
              </a:rPr>
              <a:t></a:t>
            </a:r>
            <a:r>
              <a:rPr lang="en-US"/>
              <a:t> can be implemented as Turing machines.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halts on </a:t>
            </a:r>
            <a:r>
              <a:rPr lang="en-US" i="1"/>
              <a:t>w.</a:t>
            </a:r>
            <a:r>
              <a:rPr lang="en-US"/>
              <a:t> </a:t>
            </a:r>
            <a:r>
              <a:rPr lang="en-US" i="1"/>
              <a:t>M#</a:t>
            </a:r>
            <a:r>
              <a:rPr lang="en-US"/>
              <a:t> accepts everything, including some </a:t>
            </a:r>
          </a:p>
          <a:p>
            <a:pPr eaLnBrk="1" hangingPunct="1"/>
            <a:r>
              <a:rPr lang="en-US"/>
              <a:t>           even length strings.  </a:t>
            </a:r>
            <a:r>
              <a:rPr lang="en-US" i="1"/>
              <a:t>Oracle</a:t>
            </a:r>
            <a:r>
              <a:rPr lang="en-US"/>
              <a:t> rejects so </a:t>
            </a:r>
            <a:r>
              <a:rPr lang="en-US" i="1"/>
              <a:t>C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w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H: </a:t>
            </a:r>
            <a:r>
              <a:rPr lang="en-US" i="1"/>
              <a:t>M</a:t>
            </a:r>
            <a:r>
              <a:rPr lang="en-US"/>
              <a:t> does not halt on </a:t>
            </a:r>
            <a:r>
              <a:rPr lang="en-US" i="1"/>
              <a:t>w</a:t>
            </a:r>
            <a:r>
              <a:rPr lang="en-US"/>
              <a:t>.  </a:t>
            </a:r>
            <a:r>
              <a:rPr lang="en-US" i="1"/>
              <a:t>M#</a:t>
            </a:r>
            <a:r>
              <a:rPr lang="en-US"/>
              <a:t> gets stuck.  So it accepts</a:t>
            </a:r>
          </a:p>
          <a:p>
            <a:pPr eaLnBrk="1" hangingPunct="1"/>
            <a:r>
              <a:rPr lang="en-US"/>
              <a:t>           nothing, so no even length strings.  </a:t>
            </a:r>
            <a:r>
              <a:rPr lang="en-US" i="1"/>
              <a:t>Oracle</a:t>
            </a:r>
            <a:r>
              <a:rPr lang="en-US"/>
              <a:t>  accepts.  So </a:t>
            </a:r>
            <a:r>
              <a:rPr lang="en-US" i="1"/>
              <a:t>C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{&lt;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&gt; : </a:t>
            </a:r>
            <a:r>
              <a:rPr lang="en-US" sz="3400" b="1" i="1">
                <a:solidFill>
                  <a:schemeClr val="tx2"/>
                </a:solidFill>
              </a:rPr>
              <a:t>M</a:t>
            </a:r>
            <a:r>
              <a:rPr lang="en-US" sz="3400" b="1">
                <a:solidFill>
                  <a:schemeClr val="tx2"/>
                </a:solidFill>
              </a:rPr>
              <a:t> accepts no even length strings}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05200" y="11430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2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990600" y="1054100"/>
            <a:ext cx="807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contains an even number of states}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Are All Questions about TMs Undecidable?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990600" y="22098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halts on </a:t>
            </a:r>
            <a:r>
              <a:rPr lang="en-US" sz="2400" i="1"/>
              <a:t>w</a:t>
            </a:r>
            <a:r>
              <a:rPr lang="en-US" sz="2400"/>
              <a:t> within 3 steps}. 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990600" y="3417888"/>
            <a:ext cx="80772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Let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q</a:t>
            </a:r>
            <a:r>
              <a:rPr lang="en-US" sz="2400"/>
              <a:t>&gt; : there is some configuration</a:t>
            </a:r>
          </a:p>
          <a:p>
            <a:pPr eaLnBrk="1" hangingPunct="1"/>
            <a:r>
              <a:rPr lang="en-US" sz="2400"/>
              <a:t> </a:t>
            </a:r>
          </a:p>
          <a:p>
            <a:pPr eaLnBrk="1" hangingPunct="1"/>
            <a:r>
              <a:rPr lang="en-US" sz="2400"/>
              <a:t>		              (</a:t>
            </a:r>
            <a:r>
              <a:rPr lang="en-US" sz="2400" i="1"/>
              <a:t>p</a:t>
            </a:r>
            <a:r>
              <a:rPr lang="en-US" sz="2400"/>
              <a:t>, </a:t>
            </a:r>
            <a:r>
              <a:rPr lang="en-US" sz="2400" i="1"/>
              <a:t>u</a:t>
            </a:r>
            <a:r>
              <a:rPr lang="en-US" sz="2400" i="1" u="sng"/>
              <a:t>a</a:t>
            </a:r>
            <a:r>
              <a:rPr lang="en-US" sz="2400" i="1"/>
              <a:t>v</a:t>
            </a:r>
            <a:r>
              <a:rPr lang="en-US" sz="2400"/>
              <a:t>) of </a:t>
            </a:r>
            <a:r>
              <a:rPr lang="en-US" sz="2400" i="1"/>
              <a:t>M</a:t>
            </a:r>
            <a:r>
              <a:rPr lang="en-US" sz="2400"/>
              <a:t>, with </a:t>
            </a:r>
            <a:r>
              <a:rPr lang="en-US" sz="2400" i="1"/>
              <a:t>p</a:t>
            </a:r>
            <a:r>
              <a:rPr lang="en-US" sz="2400"/>
              <a:t> </a:t>
            </a:r>
            <a:r>
              <a:rPr lang="en-US" sz="2400">
                <a:sym typeface="Symbol" panose="05050102010706020507" pitchFamily="18" charset="2"/>
              </a:rPr>
              <a:t></a:t>
            </a:r>
            <a:r>
              <a:rPr lang="en-US" sz="2400"/>
              <a:t> </a:t>
            </a:r>
            <a:r>
              <a:rPr lang="en-US" sz="2400" i="1"/>
              <a:t>q</a:t>
            </a:r>
            <a:r>
              <a:rPr lang="en-US" sz="2400"/>
              <a:t>,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            that yields a configuration whose state is </a:t>
            </a:r>
            <a:r>
              <a:rPr lang="en-US" sz="2400" i="1"/>
              <a:t>q </a:t>
            </a:r>
            <a:r>
              <a:rPr lang="en-US" sz="2400"/>
              <a:t>}.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Is </a:t>
            </a:r>
            <a:r>
              <a:rPr lang="en-US" sz="2400" i="1"/>
              <a:t>L</a:t>
            </a:r>
            <a:r>
              <a:rPr lang="en-US" sz="2400" i="1" baseline="-25000"/>
              <a:t>q</a:t>
            </a:r>
            <a:r>
              <a:rPr lang="en-US" sz="2400"/>
              <a:t> decidable? </a:t>
            </a:r>
          </a:p>
        </p:txBody>
      </p:sp>
    </p:spTree>
    <p:extLst>
      <p:ext uri="{BB962C8B-B14F-4D97-AF65-F5344CB8AC3E}">
        <p14:creationId xmlns:p14="http://schemas.microsoft.com/office/powerpoint/2010/main" val="32663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83058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Showing that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is not in D: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    (known not to be in D)     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in D          But </a:t>
            </a:r>
            <a:r>
              <a:rPr lang="en-US" sz="2400" i="1"/>
              <a:t>L</a:t>
            </a:r>
            <a:r>
              <a:rPr lang="en-US" sz="2400" baseline="-25000"/>
              <a:t>1</a:t>
            </a:r>
            <a:r>
              <a:rPr lang="en-US" sz="2400"/>
              <a:t> not in D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		</a:t>
            </a:r>
            <a:r>
              <a:rPr lang="en-US" sz="2400" i="1"/>
              <a:t>R</a:t>
            </a:r>
            <a:r>
              <a:rPr lang="en-US" sz="2400"/>
              <a:t>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   (a new language whose   if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in D         So </a:t>
            </a:r>
            <a:r>
              <a:rPr lang="en-US" sz="2400" i="1"/>
              <a:t>L</a:t>
            </a:r>
            <a:r>
              <a:rPr lang="en-US" sz="2400" baseline="-25000"/>
              <a:t>2</a:t>
            </a:r>
            <a:r>
              <a:rPr lang="en-US" sz="2400"/>
              <a:t> not in D</a:t>
            </a:r>
          </a:p>
          <a:p>
            <a:pPr eaLnBrk="1" hangingPunct="1"/>
            <a:r>
              <a:rPr lang="en-US" sz="2400"/>
              <a:t>         decidability we are</a:t>
            </a:r>
          </a:p>
          <a:p>
            <a:pPr eaLnBrk="1" hangingPunct="1"/>
            <a:r>
              <a:rPr lang="en-US" sz="2400"/>
              <a:t>         trying to determine)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Reduction and (Un)decidability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5562600" y="2590800"/>
            <a:ext cx="0" cy="8382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7620000" y="2590800"/>
            <a:ext cx="0" cy="84772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2362200" y="2819400"/>
            <a:ext cx="0" cy="7334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6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Is There a Pattern?</a:t>
            </a:r>
          </a:p>
        </p:txBody>
      </p:sp>
      <p:sp>
        <p:nvSpPr>
          <p:cNvPr id="18435" name="Text Box 113"/>
          <p:cNvSpPr txBox="1">
            <a:spLocks noChangeArrowheads="1"/>
          </p:cNvSpPr>
          <p:nvPr/>
        </p:nvSpPr>
        <p:spPr bwMode="auto">
          <a:xfrm>
            <a:off x="533400" y="990600"/>
            <a:ext cx="8458200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some particular string </a:t>
            </a:r>
            <a:r>
              <a:rPr lang="en-US" sz="2400" i="1"/>
              <a:t>w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any strings at all?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Does </a:t>
            </a:r>
            <a:r>
              <a:rPr lang="en-US" sz="2400" i="1"/>
              <a:t>L</a:t>
            </a:r>
            <a:r>
              <a:rPr lang="en-US" sz="2400"/>
              <a:t> contain all strings over some alphabet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?</a:t>
            </a:r>
          </a:p>
          <a:p>
            <a:pPr lvl="1" eaLnBrk="1" hangingPunct="1">
              <a:spcAft>
                <a:spcPct val="40000"/>
              </a:spcAft>
            </a:pPr>
            <a:endParaRPr lang="en-US" sz="2400"/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     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 i="1"/>
              <a:t>w</a:t>
            </a:r>
            <a:r>
              <a:rPr lang="en-US" sz="2400"/>
              <a:t>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>
                <a:sym typeface="Symbol" panose="05050102010706020507" pitchFamily="18" charset="2"/>
              </a:rPr>
              <a:t></a:t>
            </a:r>
            <a:r>
              <a:rPr lang="en-US" sz="2400"/>
              <a:t>     = {&lt;</a:t>
            </a:r>
            <a:r>
              <a:rPr lang="en-US" sz="2400" i="1"/>
              <a:t>M</a:t>
            </a:r>
            <a:r>
              <a:rPr lang="en-US" sz="2400"/>
              <a:t>&gt; :      TM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lvl="1" eaLnBrk="1" hangingPunct="1"/>
            <a:r>
              <a:rPr lang="en-US" sz="2400"/>
              <a:t>● A</a:t>
            </a:r>
            <a:r>
              <a:rPr lang="en-US" sz="2400" baseline="-25000"/>
              <a:t>ANY</a:t>
            </a:r>
            <a:r>
              <a:rPr lang="en-US" sz="2800"/>
              <a:t> </a:t>
            </a:r>
            <a:r>
              <a:rPr lang="en-US" sz="2400"/>
              <a:t>= {&lt;</a:t>
            </a:r>
            <a:r>
              <a:rPr lang="en-US" sz="2400" i="1"/>
              <a:t>M</a:t>
            </a:r>
            <a:r>
              <a:rPr lang="en-US" sz="2400"/>
              <a:t>&gt; :      there exists at least one string that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 	                                  TM </a:t>
            </a:r>
            <a:r>
              <a:rPr lang="en-US" sz="2400" i="1"/>
              <a:t>M</a:t>
            </a:r>
            <a:r>
              <a:rPr lang="en-US" sz="2400"/>
              <a:t> accepts}.</a:t>
            </a:r>
          </a:p>
          <a:p>
            <a:pPr lvl="1" eaLnBrk="1" hangingPunct="1">
              <a:spcAft>
                <a:spcPct val="40000"/>
              </a:spcAft>
            </a:pPr>
            <a:r>
              <a:rPr lang="en-US" sz="2400"/>
              <a:t>● A</a:t>
            </a:r>
            <a:r>
              <a:rPr lang="en-US" sz="2400" baseline="-25000"/>
              <a:t>ALL</a:t>
            </a:r>
            <a:r>
              <a:rPr lang="en-US" sz="2400"/>
              <a:t>  = {&lt;</a:t>
            </a:r>
            <a:r>
              <a:rPr lang="en-US" sz="2400" i="1"/>
              <a:t>M</a:t>
            </a:r>
            <a:r>
              <a:rPr lang="en-US" sz="2400"/>
              <a:t>&gt; :     TM </a:t>
            </a:r>
            <a:r>
              <a:rPr lang="en-US" sz="2400" i="1"/>
              <a:t>M</a:t>
            </a:r>
            <a:r>
              <a:rPr lang="en-US" sz="2400"/>
              <a:t> accepts all inputs}.</a:t>
            </a:r>
          </a:p>
        </p:txBody>
      </p:sp>
    </p:spTree>
    <p:extLst>
      <p:ext uri="{BB962C8B-B14F-4D97-AF65-F5344CB8AC3E}">
        <p14:creationId xmlns:p14="http://schemas.microsoft.com/office/powerpoint/2010/main" val="14907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/>
          <p:cNvSpPr>
            <a:spLocks noChangeArrowheads="1"/>
          </p:cNvSpPr>
          <p:nvPr/>
        </p:nvSpPr>
        <p:spPr bwMode="auto">
          <a:xfrm>
            <a:off x="457200" y="76200"/>
            <a:ext cx="876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Rice’s Theorem</a:t>
            </a:r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457200" y="990600"/>
            <a:ext cx="85344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sz="2400"/>
              <a:t>No nontrivial property of the SD languages is decidable.</a:t>
            </a:r>
          </a:p>
          <a:p>
            <a:pPr lvl="1" eaLnBrk="1" hangingPunct="1"/>
            <a:r>
              <a:rPr lang="en-US" sz="2400"/>
              <a:t>  </a:t>
            </a:r>
          </a:p>
          <a:p>
            <a:pPr lvl="1" algn="ctr" eaLnBrk="1" hangingPunct="1"/>
            <a:r>
              <a:rPr lang="en-US" sz="2400"/>
              <a:t>or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Any language that can be described as:</a:t>
            </a:r>
          </a:p>
          <a:p>
            <a:pPr lvl="1" eaLnBrk="1" hangingPunct="1"/>
            <a:r>
              <a:rPr lang="en-US" sz="2400"/>
              <a:t> </a:t>
            </a:r>
          </a:p>
          <a:p>
            <a:pPr lvl="1" eaLnBrk="1" hangingPunct="1"/>
            <a:r>
              <a:rPr lang="en-US" sz="2400"/>
              <a:t>	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)) = </a:t>
            </a:r>
            <a:r>
              <a:rPr lang="en-US" sz="2400" i="1"/>
              <a:t>True</a:t>
            </a:r>
            <a:r>
              <a:rPr lang="en-US" sz="2400"/>
              <a:t>}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for any nontrivial property </a:t>
            </a:r>
            <a:r>
              <a:rPr lang="en-US" sz="2400" i="1"/>
              <a:t>P</a:t>
            </a:r>
            <a:r>
              <a:rPr lang="en-US" sz="2400"/>
              <a:t>, is not in D.  </a:t>
            </a:r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A </a:t>
            </a:r>
            <a:r>
              <a:rPr lang="en-US" sz="2400" b="1" i="1"/>
              <a:t>nontrivial property</a:t>
            </a:r>
            <a:r>
              <a:rPr lang="en-US" sz="2400"/>
              <a:t> is one that is not simply:</a:t>
            </a:r>
          </a:p>
          <a:p>
            <a:pPr lvl="1" eaLnBrk="1" hangingPunct="1"/>
            <a:endParaRPr lang="en-US" sz="2400"/>
          </a:p>
          <a:p>
            <a:pPr lvl="1" eaLnBrk="1" hangingPunct="1">
              <a:buFontTx/>
              <a:buChar char="•"/>
            </a:pPr>
            <a:r>
              <a:rPr lang="en-US" sz="2400" i="1"/>
              <a:t>True</a:t>
            </a:r>
            <a:r>
              <a:rPr lang="en-US" sz="2400"/>
              <a:t> for all languages, or</a:t>
            </a:r>
          </a:p>
          <a:p>
            <a:pPr lvl="1" eaLnBrk="1" hangingPunct="1">
              <a:buFontTx/>
              <a:buChar char="•"/>
            </a:pPr>
            <a:r>
              <a:rPr lang="en-US" sz="2400" i="1"/>
              <a:t>False</a:t>
            </a:r>
            <a:r>
              <a:rPr lang="en-US" sz="2400"/>
              <a:t> for all languages.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181600"/>
            <a:ext cx="2590800" cy="1446213"/>
          </a:xfrm>
          <a:prstGeom prst="rect">
            <a:avLst/>
          </a:prstGeom>
          <a:noFill/>
          <a:ln w="34925">
            <a:solidFill>
              <a:srgbClr val="387B8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Because of time constraints, we will skip the proof of this theorem.</a:t>
            </a:r>
          </a:p>
        </p:txBody>
      </p:sp>
    </p:spTree>
    <p:extLst>
      <p:ext uri="{BB962C8B-B14F-4D97-AF65-F5344CB8AC3E}">
        <p14:creationId xmlns:p14="http://schemas.microsoft.com/office/powerpoint/2010/main" val="2937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483" name="Text Box 15"/>
          <p:cNvSpPr txBox="1">
            <a:spLocks noChangeArrowheads="1"/>
          </p:cNvSpPr>
          <p:nvPr/>
        </p:nvSpPr>
        <p:spPr bwMode="auto">
          <a:xfrm>
            <a:off x="762000" y="1069975"/>
            <a:ext cx="8001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To use Rice’s Theorem to show that a language </a:t>
            </a:r>
            <a:r>
              <a:rPr lang="en-US" sz="2400" i="1"/>
              <a:t>L</a:t>
            </a:r>
            <a:r>
              <a:rPr lang="en-US" sz="2400"/>
              <a:t> is not in D we must: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Specify property </a:t>
            </a:r>
            <a:r>
              <a:rPr lang="en-US" sz="2400" i="1"/>
              <a:t>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the domain of </a:t>
            </a:r>
            <a:r>
              <a:rPr lang="en-US" sz="2400" i="1"/>
              <a:t>P</a:t>
            </a:r>
            <a:r>
              <a:rPr lang="en-US" sz="2400"/>
              <a:t> is the SD languages.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● Show that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true of at least one language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false of at least one language</a:t>
            </a:r>
          </a:p>
          <a:p>
            <a:pPr eaLnBrk="1" hangingPunct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4490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Applying Rice’s Theorem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1069975"/>
            <a:ext cx="8001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40000"/>
              </a:spcAft>
            </a:pPr>
            <a:r>
              <a:rPr lang="en-US" sz="2400"/>
              <a:t>1.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only even length strings}.  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2.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an odd number of strings}.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3.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contains all strings that start with </a:t>
            </a:r>
            <a:r>
              <a:rPr lang="en-US" sz="2400">
                <a:latin typeface="Courier New" panose="02070309020205020404" pitchFamily="49" charset="0"/>
              </a:rPr>
              <a:t>a</a:t>
            </a:r>
            <a:r>
              <a:rPr lang="en-US" sz="2400"/>
              <a:t>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4.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infinite}.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5.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6.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contains an even number of states}.</a:t>
            </a:r>
          </a:p>
          <a:p>
            <a:pPr eaLnBrk="1" hangingPunct="1"/>
            <a:r>
              <a:rPr lang="en-US" sz="2400"/>
              <a:t>7.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has an odd number of symbols in its tape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		 alphabet}.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8.  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 within 100 steps}.</a:t>
            </a:r>
          </a:p>
          <a:p>
            <a:pPr eaLnBrk="1" hangingPunct="1">
              <a:spcAft>
                <a:spcPct val="40000"/>
              </a:spcAft>
            </a:pPr>
            <a:r>
              <a:rPr lang="en-US" sz="2400"/>
              <a:t>9.   {&lt;</a:t>
            </a:r>
            <a:r>
              <a:rPr lang="en-US" sz="2400" i="1"/>
              <a:t>M</a:t>
            </a:r>
            <a:r>
              <a:rPr lang="en-US" sz="2400"/>
              <a:t>&gt;: </a:t>
            </a:r>
            <a:r>
              <a:rPr lang="en-US" sz="2400" i="1"/>
              <a:t>M</a:t>
            </a:r>
            <a:r>
              <a:rPr lang="en-US" sz="2400"/>
              <a:t> accepts </a:t>
            </a:r>
            <a:r>
              <a:rPr lang="en-US" sz="2400">
                <a:sym typeface="Symbol" panose="05050102010706020507" pitchFamily="18" charset="2"/>
              </a:rPr>
              <a:t></a:t>
            </a:r>
            <a:r>
              <a:rPr lang="en-US" sz="2400"/>
              <a:t>}.</a:t>
            </a:r>
          </a:p>
          <a:p>
            <a:pPr eaLnBrk="1" hangingPunct="1"/>
            <a:r>
              <a:rPr lang="en-US" sz="2400"/>
              <a:t>10. {&lt;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, 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a</a:t>
            </a:r>
            <a:r>
              <a:rPr lang="en-US" sz="2400"/>
              <a:t>) =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 i="1" baseline="-25000"/>
              <a:t>b</a:t>
            </a:r>
            <a:r>
              <a:rPr lang="en-US" sz="2400"/>
              <a:t>)}.</a:t>
            </a:r>
          </a:p>
        </p:txBody>
      </p:sp>
    </p:spTree>
    <p:extLst>
      <p:ext uri="{BB962C8B-B14F-4D97-AF65-F5344CB8AC3E}">
        <p14:creationId xmlns:p14="http://schemas.microsoft.com/office/powerpoint/2010/main" val="37241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"/>
          <p:cNvSpPr>
            <a:spLocks noChangeArrowheads="1"/>
          </p:cNvSpPr>
          <p:nvPr/>
        </p:nvSpPr>
        <p:spPr bwMode="auto">
          <a:xfrm>
            <a:off x="533400" y="1524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Given a TM 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, is </a:t>
            </a:r>
            <a:r>
              <a:rPr lang="en-US" sz="3200" b="1" i="1">
                <a:solidFill>
                  <a:schemeClr val="tx2"/>
                </a:solidFill>
              </a:rPr>
              <a:t>L</a:t>
            </a:r>
            <a:r>
              <a:rPr lang="en-US" sz="3200" b="1">
                <a:solidFill>
                  <a:schemeClr val="tx2"/>
                </a:solidFill>
              </a:rPr>
              <a:t>(</a:t>
            </a:r>
            <a:r>
              <a:rPr lang="en-US" sz="3200" b="1" i="1">
                <a:solidFill>
                  <a:schemeClr val="tx2"/>
                </a:solidFill>
              </a:rPr>
              <a:t>M</a:t>
            </a:r>
            <a:r>
              <a:rPr lang="en-US" sz="3200" b="1">
                <a:solidFill>
                  <a:schemeClr val="tx2"/>
                </a:solidFill>
              </a:rPr>
              <a:t>) Regular?</a:t>
            </a:r>
            <a:r>
              <a:rPr lang="en-US" sz="32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85800" y="990600"/>
            <a:ext cx="807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The problem:  Is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regular?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As a language:  Is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regular} in D?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No, by Rice’s Theorem: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= </a:t>
            </a:r>
            <a:r>
              <a:rPr lang="en-US" sz="2400" i="1"/>
              <a:t>True</a:t>
            </a:r>
            <a:r>
              <a:rPr lang="en-US" sz="2400"/>
              <a:t> if </a:t>
            </a:r>
            <a:r>
              <a:rPr lang="en-US" sz="2400" i="1"/>
              <a:t>L</a:t>
            </a:r>
            <a:r>
              <a:rPr lang="en-US" sz="2400"/>
              <a:t> is regular and </a:t>
            </a:r>
            <a:r>
              <a:rPr lang="en-US" sz="2400" i="1"/>
              <a:t>False</a:t>
            </a:r>
            <a:r>
              <a:rPr lang="en-US" sz="2400"/>
              <a:t> otherwise.</a:t>
            </a:r>
          </a:p>
          <a:p>
            <a:pPr eaLnBrk="1" hangingPunct="1"/>
            <a:r>
              <a:rPr lang="en-US" sz="2400"/>
              <a:t>    ● The domain of </a:t>
            </a:r>
            <a:r>
              <a:rPr lang="en-US" sz="2400" i="1"/>
              <a:t>P</a:t>
            </a:r>
            <a:r>
              <a:rPr lang="en-US" sz="2400"/>
              <a:t> is the set of SD languages since it is</a:t>
            </a:r>
          </a:p>
          <a:p>
            <a:pPr eaLnBrk="1" hangingPunct="1"/>
            <a:r>
              <a:rPr lang="en-US" sz="2400"/>
              <a:t>       the set of languages accepted by some TM.</a:t>
            </a:r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P</a:t>
            </a:r>
            <a:r>
              <a:rPr lang="en-US" sz="2400"/>
              <a:t> is nontrivial: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  </a:t>
            </a:r>
            <a:r>
              <a:rPr lang="en-US" sz="2400" i="1"/>
              <a:t>P</a:t>
            </a:r>
            <a:r>
              <a:rPr lang="en-US" sz="2400"/>
              <a:t>(</a:t>
            </a:r>
            <a:r>
              <a:rPr lang="en-US" sz="2400" b="1">
                <a:latin typeface="Courier New" panose="02070309020205020404" pitchFamily="49" charset="0"/>
              </a:rPr>
              <a:t>a</a:t>
            </a:r>
            <a:r>
              <a:rPr lang="en-US" sz="2400"/>
              <a:t>*) = </a:t>
            </a:r>
            <a:r>
              <a:rPr lang="en-US" sz="2400" i="1"/>
              <a:t>True</a:t>
            </a:r>
            <a:r>
              <a:rPr lang="en-US" sz="2400"/>
              <a:t>.</a:t>
            </a:r>
            <a:endParaRPr lang="en-US" sz="2400" i="1"/>
          </a:p>
          <a:p>
            <a:pPr lvl="1" eaLnBrk="1" hangingPunct="1"/>
            <a:r>
              <a:rPr lang="en-US" sz="2400" i="1">
                <a:cs typeface="Arial" panose="020B0604020202020204" pitchFamily="34" charset="0"/>
              </a:rPr>
              <a:t>          ♦</a:t>
            </a:r>
            <a:r>
              <a:rPr lang="en-US" sz="2400" i="1"/>
              <a:t> P</a:t>
            </a:r>
            <a:r>
              <a:rPr lang="en-US" sz="2400"/>
              <a:t>(A</a:t>
            </a:r>
            <a:r>
              <a:rPr lang="en-US" sz="2400" baseline="30000"/>
              <a:t>n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) = </a:t>
            </a:r>
            <a:r>
              <a:rPr lang="en-US" sz="2400" i="1"/>
              <a:t>False</a:t>
            </a:r>
            <a:r>
              <a:rPr lang="en-US" sz="240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1600" y="5334000"/>
            <a:ext cx="3657600" cy="1200150"/>
          </a:xfrm>
          <a:prstGeom prst="rect">
            <a:avLst/>
          </a:prstGeom>
          <a:noFill/>
          <a:ln w="3492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We can also show it directly, using reduction.</a:t>
            </a:r>
          </a:p>
          <a:p>
            <a:pPr>
              <a:defRPr/>
            </a:pPr>
            <a:r>
              <a:rPr lang="en-US" sz="2400" dirty="0">
                <a:latin typeface="Arial" charset="0"/>
              </a:rPr>
              <a:t>(Next slide)</a:t>
            </a:r>
          </a:p>
        </p:txBody>
      </p:sp>
    </p:spTree>
    <p:extLst>
      <p:ext uri="{BB962C8B-B14F-4D97-AF65-F5344CB8AC3E}">
        <p14:creationId xmlns:p14="http://schemas.microsoft.com/office/powerpoint/2010/main" val="5399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Given a Turing Machine 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, 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Regular?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555" name="Text Box 7"/>
          <p:cNvSpPr txBox="1">
            <a:spLocks noChangeArrowheads="1"/>
          </p:cNvSpPr>
          <p:nvPr/>
        </p:nvSpPr>
        <p:spPr bwMode="auto">
          <a:xfrm>
            <a:off x="838200" y="762000"/>
            <a:ext cx="8077200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			H = {&lt;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 : TM </a:t>
            </a:r>
            <a:r>
              <a:rPr lang="en-US" sz="2200" i="1"/>
              <a:t>M</a:t>
            </a:r>
            <a:r>
              <a:rPr lang="en-US" sz="2200"/>
              <a:t> halts on input string </a:t>
            </a:r>
            <a:r>
              <a:rPr lang="en-US" sz="2200" i="1"/>
              <a:t>w</a:t>
            </a:r>
            <a:r>
              <a:rPr lang="en-US" sz="2200"/>
              <a:t>}</a:t>
            </a:r>
          </a:p>
          <a:p>
            <a:pPr eaLnBrk="1" hangingPunct="1"/>
            <a:r>
              <a:rPr lang="en-US" sz="2200"/>
              <a:t/>
            </a:r>
            <a:br>
              <a:rPr lang="en-US" sz="2200"/>
            </a:br>
            <a:r>
              <a:rPr lang="en-US" sz="2200"/>
              <a:t>			   </a:t>
            </a:r>
            <a:r>
              <a:rPr lang="en-US" sz="2200" i="1"/>
              <a:t>R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 i="1"/>
              <a:t>Oracle</a:t>
            </a:r>
            <a:r>
              <a:rPr lang="en-US" sz="2200"/>
              <a:t>) 	</a:t>
            </a:r>
            <a:r>
              <a:rPr lang="en-US" sz="2200" i="1"/>
              <a:t>L</a:t>
            </a:r>
            <a:r>
              <a:rPr lang="en-US" sz="2200" baseline="-25000"/>
              <a:t>2</a:t>
            </a:r>
            <a:r>
              <a:rPr lang="en-US" sz="2200"/>
              <a:t> = {&lt;</a:t>
            </a:r>
            <a:r>
              <a:rPr lang="en-US" sz="2200" i="1"/>
              <a:t>M</a:t>
            </a:r>
            <a:r>
              <a:rPr lang="en-US" sz="2200"/>
              <a:t>&gt; : </a:t>
            </a:r>
            <a:r>
              <a:rPr lang="en-US" sz="2200" i="1"/>
              <a:t>L</a:t>
            </a:r>
            <a:r>
              <a:rPr lang="en-US" sz="2200"/>
              <a:t>(</a:t>
            </a:r>
            <a:r>
              <a:rPr lang="en-US" sz="2200" i="1"/>
              <a:t>M</a:t>
            </a:r>
            <a:r>
              <a:rPr lang="en-US" sz="2200"/>
              <a:t>) is regular}</a:t>
            </a:r>
          </a:p>
          <a:p>
            <a:pPr eaLnBrk="1" hangingPunct="1"/>
            <a:endParaRPr lang="en-US" sz="2200" i="1"/>
          </a:p>
          <a:p>
            <a:pPr eaLnBrk="1" hangingPunct="1"/>
            <a:r>
              <a:rPr lang="en-US" sz="2200" i="1"/>
              <a:t>R</a:t>
            </a:r>
            <a:r>
              <a:rPr lang="en-US" sz="2200"/>
              <a:t>(&lt;</a:t>
            </a:r>
            <a:r>
              <a:rPr lang="en-US" sz="2200" i="1"/>
              <a:t>M</a:t>
            </a:r>
            <a:r>
              <a:rPr lang="en-US" sz="2200"/>
              <a:t>, </a:t>
            </a:r>
            <a:r>
              <a:rPr lang="en-US" sz="2200" i="1"/>
              <a:t>w</a:t>
            </a:r>
            <a:r>
              <a:rPr lang="en-US" sz="2200"/>
              <a:t>&gt;) =</a:t>
            </a:r>
          </a:p>
          <a:p>
            <a:pPr eaLnBrk="1" hangingPunct="1"/>
            <a:r>
              <a:rPr lang="en-US" sz="2200"/>
              <a:t>    1. Construct </a:t>
            </a:r>
            <a:r>
              <a:rPr lang="en-US" sz="2200" i="1"/>
              <a:t>M</a:t>
            </a:r>
            <a:r>
              <a:rPr lang="en-US" sz="2200"/>
              <a:t>#(</a:t>
            </a:r>
            <a:r>
              <a:rPr lang="en-US" sz="2200" i="1"/>
              <a:t>x</a:t>
            </a:r>
            <a:r>
              <a:rPr lang="en-US" sz="2200"/>
              <a:t>):</a:t>
            </a:r>
          </a:p>
          <a:p>
            <a:pPr lvl="1" eaLnBrk="1" hangingPunct="1"/>
            <a:r>
              <a:rPr lang="en-US" sz="2200"/>
              <a:t>        1.1. Copy its input </a:t>
            </a:r>
            <a:r>
              <a:rPr lang="en-US" sz="2200" i="1"/>
              <a:t>x</a:t>
            </a:r>
            <a:r>
              <a:rPr lang="en-US" sz="2200"/>
              <a:t> to another track for later.</a:t>
            </a:r>
          </a:p>
          <a:p>
            <a:pPr lvl="1" eaLnBrk="1" hangingPunct="1"/>
            <a:r>
              <a:rPr lang="en-US" sz="2200"/>
              <a:t>        1.2. Erase the tape.</a:t>
            </a:r>
          </a:p>
          <a:p>
            <a:pPr lvl="1" eaLnBrk="1" hangingPunct="1"/>
            <a:r>
              <a:rPr lang="en-US" sz="2200"/>
              <a:t>        1.3. Write </a:t>
            </a:r>
            <a:r>
              <a:rPr lang="en-US" sz="2200" i="1"/>
              <a:t>w</a:t>
            </a:r>
            <a:r>
              <a:rPr lang="en-US" sz="2200"/>
              <a:t> on the tape. </a:t>
            </a:r>
          </a:p>
          <a:p>
            <a:pPr lvl="1" eaLnBrk="1" hangingPunct="1"/>
            <a:r>
              <a:rPr lang="en-US" sz="2200"/>
              <a:t>        1.4. Run </a:t>
            </a:r>
            <a:r>
              <a:rPr lang="en-US" sz="2200" i="1"/>
              <a:t>M</a:t>
            </a:r>
            <a:r>
              <a:rPr lang="en-US" sz="2200"/>
              <a:t> on </a:t>
            </a:r>
            <a:r>
              <a:rPr lang="en-US" sz="2200" i="1"/>
              <a:t>w.</a:t>
            </a:r>
            <a:r>
              <a:rPr lang="en-US" sz="2200"/>
              <a:t> </a:t>
            </a:r>
          </a:p>
          <a:p>
            <a:pPr lvl="1" eaLnBrk="1" hangingPunct="1"/>
            <a:r>
              <a:rPr lang="en-US" sz="2200"/>
              <a:t>        1.5. Put </a:t>
            </a:r>
            <a:r>
              <a:rPr lang="en-US" sz="2200" i="1"/>
              <a:t>x</a:t>
            </a:r>
            <a:r>
              <a:rPr lang="en-US" sz="2200"/>
              <a:t> back on the tape.</a:t>
            </a:r>
          </a:p>
          <a:p>
            <a:pPr lvl="1" eaLnBrk="1" hangingPunct="1"/>
            <a:r>
              <a:rPr lang="en-US" sz="2200"/>
              <a:t>        1.6. If </a:t>
            </a:r>
            <a:r>
              <a:rPr lang="en-US" sz="2200" i="1"/>
              <a:t>x</a:t>
            </a:r>
            <a:r>
              <a:rPr lang="en-US" sz="2200"/>
              <a:t> </a:t>
            </a:r>
            <a:r>
              <a:rPr lang="en-US" sz="2200">
                <a:sym typeface="Symbol" panose="05050102010706020507" pitchFamily="18" charset="2"/>
              </a:rPr>
              <a:t></a:t>
            </a:r>
            <a:r>
              <a:rPr lang="en-US" sz="2200"/>
              <a:t>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then accept, else reject.</a:t>
            </a:r>
          </a:p>
          <a:p>
            <a:pPr lvl="1" eaLnBrk="1" hangingPunct="1"/>
            <a:r>
              <a:rPr lang="en-US" sz="2200"/>
              <a:t>    2. Return &lt;</a:t>
            </a:r>
            <a:r>
              <a:rPr lang="en-US" sz="2200" i="1"/>
              <a:t>M</a:t>
            </a:r>
            <a:r>
              <a:rPr lang="en-US" sz="2200"/>
              <a:t>#&gt;.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Problem:</a:t>
            </a:r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>
            <a:off x="3733800" y="12954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24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But We Can Flip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6083" name="Text Box 425"/>
          <p:cNvSpPr txBox="1">
            <a:spLocks noChangeArrowheads="1"/>
          </p:cNvSpPr>
          <p:nvPr/>
        </p:nvSpPr>
        <p:spPr bwMode="auto">
          <a:xfrm>
            <a:off x="609600" y="609600"/>
            <a:ext cx="85344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1.1. Save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for later.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1.2. Erase the tape.	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	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w.</a:t>
            </a:r>
            <a:r>
              <a:rPr lang="en-US" sz="2000" dirty="0">
                <a:latin typeface="Arial" charset="0"/>
              </a:rPr>
              <a:t> 	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reject.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800100" lvl="1" indent="-342900">
              <a:defRPr/>
            </a:pPr>
            <a:endParaRPr lang="en-US" sz="2000" dirty="0">
              <a:latin typeface="Arial" charset="0"/>
            </a:endParaRP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If Oracle decides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baseline="-25000" dirty="0">
                <a:latin typeface="Arial" charset="0"/>
              </a:rPr>
              <a:t>2</a:t>
            </a:r>
            <a:r>
              <a:rPr lang="en-US" sz="2000" dirty="0">
                <a:latin typeface="Arial" charset="0"/>
              </a:rPr>
              <a:t>, then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  <a:sym typeface="Symbol" pitchFamily="18" charset="2"/>
              </a:rPr>
              <a:t></a:t>
            </a:r>
            <a:r>
              <a:rPr lang="en-US" sz="2000" i="1" dirty="0">
                <a:latin typeface="Arial" charset="0"/>
                <a:sym typeface="Symbol" pitchFamily="18" charset="2"/>
              </a:rPr>
              <a:t>Oracle</a:t>
            </a:r>
            <a:r>
              <a:rPr lang="en-US" sz="2000" dirty="0">
                <a:latin typeface="Arial" charset="0"/>
                <a:sym typeface="Symbol" pitchFamily="18" charset="2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</a:t>
            </a:r>
            <a:r>
              <a:rPr lang="en-US" sz="2000" dirty="0">
                <a:latin typeface="Arial" charset="0"/>
                <a:sym typeface="Symbol" pitchFamily="18" charset="2"/>
              </a:rPr>
              <a:t>) decides</a:t>
            </a:r>
            <a:r>
              <a:rPr lang="en-US" sz="2000" dirty="0">
                <a:latin typeface="Arial" charset="0"/>
              </a:rPr>
              <a:t> H: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makes it to step 1.5.  Then it accepts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iff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	  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.  So </a:t>
            </a:r>
            <a:r>
              <a:rPr lang="en-US" sz="2000" i="1" dirty="0">
                <a:latin typeface="Arial" charset="0"/>
              </a:rPr>
              <a:t>M#</a:t>
            </a:r>
            <a:r>
              <a:rPr lang="en-US" sz="2000" dirty="0">
                <a:latin typeface="Arial" charset="0"/>
              </a:rPr>
              <a:t> accepts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, which is not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rejects.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accepts.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	●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</a:t>
            </a:r>
            <a:r>
              <a:rPr lang="en-US" sz="2000" dirty="0">
                <a:latin typeface="Arial" charset="0"/>
                <a:sym typeface="Symbol" pitchFamily="18" charset="2"/>
              </a:rPr>
              <a:t></a:t>
            </a:r>
            <a:r>
              <a:rPr lang="en-US" sz="2000" dirty="0">
                <a:latin typeface="Arial" charset="0"/>
              </a:rPr>
              <a:t> H: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 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 gets stuck in step 1.4.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It accepts nothing. 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#) = </a:t>
            </a:r>
            <a:r>
              <a:rPr lang="en-US" sz="2000" dirty="0">
                <a:latin typeface="Arial" charset="0"/>
                <a:sym typeface="Symbol" pitchFamily="18" charset="2"/>
              </a:rPr>
              <a:t></a:t>
            </a:r>
            <a:r>
              <a:rPr lang="en-US" sz="2000" dirty="0">
                <a:latin typeface="Arial" charset="0"/>
              </a:rPr>
              <a:t>, which is regular.  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	   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accepts. 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rejects.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But no machine to decide H can exist, so neither does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656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Or, Doing it Without Flipping 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25604" name="Freeform 6"/>
          <p:cNvSpPr>
            <a:spLocks/>
          </p:cNvSpPr>
          <p:nvPr/>
        </p:nvSpPr>
        <p:spPr bwMode="auto">
          <a:xfrm>
            <a:off x="2743200" y="1600200"/>
            <a:ext cx="4038600" cy="1447800"/>
          </a:xfrm>
          <a:custGeom>
            <a:avLst/>
            <a:gdLst>
              <a:gd name="T0" fmla="*/ 0 w 2016"/>
              <a:gd name="T1" fmla="*/ 2147483647 h 816"/>
              <a:gd name="T2" fmla="*/ 2147483647 w 2016"/>
              <a:gd name="T3" fmla="*/ 2147483647 h 816"/>
              <a:gd name="T4" fmla="*/ 2147483647 w 2016"/>
              <a:gd name="T5" fmla="*/ 2147483647 h 816"/>
              <a:gd name="T6" fmla="*/ 2147483647 w 2016"/>
              <a:gd name="T7" fmla="*/ 2147483647 h 816"/>
              <a:gd name="T8" fmla="*/ 2147483647 w 2016"/>
              <a:gd name="T9" fmla="*/ 2147483647 h 816"/>
              <a:gd name="T10" fmla="*/ 2147483647 w 2016"/>
              <a:gd name="T11" fmla="*/ 0 h 8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16"/>
              <a:gd name="T19" fmla="*/ 0 h 816"/>
              <a:gd name="T20" fmla="*/ 2016 w 2016"/>
              <a:gd name="T21" fmla="*/ 816 h 8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16" h="816">
                <a:moveTo>
                  <a:pt x="0" y="768"/>
                </a:moveTo>
                <a:cubicBezTo>
                  <a:pt x="124" y="768"/>
                  <a:pt x="248" y="768"/>
                  <a:pt x="480" y="768"/>
                </a:cubicBezTo>
                <a:cubicBezTo>
                  <a:pt x="712" y="768"/>
                  <a:pt x="1152" y="816"/>
                  <a:pt x="1392" y="768"/>
                </a:cubicBezTo>
                <a:cubicBezTo>
                  <a:pt x="1632" y="720"/>
                  <a:pt x="1824" y="592"/>
                  <a:pt x="1920" y="480"/>
                </a:cubicBezTo>
                <a:cubicBezTo>
                  <a:pt x="2016" y="368"/>
                  <a:pt x="1992" y="176"/>
                  <a:pt x="1968" y="96"/>
                </a:cubicBezTo>
                <a:cubicBezTo>
                  <a:pt x="1944" y="16"/>
                  <a:pt x="1860" y="8"/>
                  <a:pt x="177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Line 8"/>
          <p:cNvSpPr>
            <a:spLocks noChangeShapeType="1"/>
          </p:cNvSpPr>
          <p:nvPr/>
        </p:nvSpPr>
        <p:spPr bwMode="auto">
          <a:xfrm flipH="1">
            <a:off x="6096000" y="1600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Any Nonregular Language Will Work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5344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 b="1">
                <a:solidFill>
                  <a:srgbClr val="FF0000"/>
                </a:solidFill>
              </a:rPr>
              <a:t>WW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decides H:</a:t>
            </a:r>
            <a:endParaRPr lang="en-US" sz="2000" i="1"/>
          </a:p>
          <a:p>
            <a:pPr eaLnBrk="1" hangingPunct="1"/>
            <a:r>
              <a:rPr lang="en-US" sz="2000"/>
              <a:t>    ● </a:t>
            </a:r>
            <a:r>
              <a:rPr lang="en-US" sz="2000" i="1"/>
              <a:t>C</a:t>
            </a:r>
            <a:r>
              <a:rPr lang="en-US" sz="2000"/>
              <a:t> is correct: </a:t>
            </a:r>
            <a:r>
              <a:rPr lang="en-US" sz="2000" i="1"/>
              <a:t>M</a:t>
            </a:r>
            <a:r>
              <a:rPr lang="en-US" sz="2000"/>
              <a:t># immediately accepts all strings </a:t>
            </a:r>
            <a:r>
              <a:rPr lang="en-US" sz="2000">
                <a:solidFill>
                  <a:srgbClr val="FF0000"/>
                </a:solidFill>
              </a:rPr>
              <a:t>WW</a:t>
            </a:r>
            <a:r>
              <a:rPr lang="en-US" sz="2000"/>
              <a:t>:  </a:t>
            </a:r>
          </a:p>
          <a:p>
            <a:pPr lvl="1" eaLnBrk="1" hangingPunct="1"/>
            <a:r>
              <a:rPr lang="en-US" sz="2000"/>
              <a:t>    	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 accepts everything else in step 1.5.  So</a:t>
            </a:r>
          </a:p>
          <a:p>
            <a:pPr lvl="1" eaLnBrk="1" hangingPunct="1"/>
            <a:r>
              <a:rPr lang="en-US" sz="2000"/>
              <a:t>	  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</a:t>
            </a:r>
            <a:r>
              <a:rPr lang="en-US" sz="2000">
                <a:sym typeface="Symbol" panose="05050102010706020507" pitchFamily="18" charset="2"/>
              </a:rPr>
              <a:t>*</a:t>
            </a:r>
            <a:r>
              <a:rPr lang="en-US" sz="2000"/>
              <a:t>, which is regular.  </a:t>
            </a:r>
            <a:r>
              <a:rPr lang="en-US" sz="2000" i="1"/>
              <a:t>Oracle</a:t>
            </a:r>
            <a:r>
              <a:rPr lang="en-US" sz="2000"/>
              <a:t>  accepts.</a:t>
            </a:r>
            <a:endParaRPr lang="en-US" sz="2000" i="1"/>
          </a:p>
          <a:p>
            <a:pPr lvl="1" eaLnBrk="1" hangingPunct="1"/>
            <a:r>
              <a:rPr lang="en-US" sz="2000"/>
              <a:t>		    </a:t>
            </a:r>
          </a:p>
          <a:p>
            <a:pPr lvl="1" eaLnBrk="1" hangingPunct="1"/>
            <a:r>
              <a:rPr lang="en-US" sz="2000"/>
              <a:t>      	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H: </a:t>
            </a:r>
            <a:r>
              <a:rPr lang="en-US" sz="2000" i="1"/>
              <a:t>M</a:t>
            </a:r>
            <a:r>
              <a:rPr lang="en-US" sz="2000"/>
              <a:t># gets stuck in step 1.4, so it accepts nothing</a:t>
            </a:r>
          </a:p>
          <a:p>
            <a:pPr lvl="1" eaLnBrk="1" hangingPunct="1"/>
            <a:r>
              <a:rPr lang="en-US" sz="2000"/>
              <a:t>          else.   </a:t>
            </a:r>
            <a:r>
              <a:rPr lang="en-US" sz="2000" i="1"/>
              <a:t>L</a:t>
            </a:r>
            <a:r>
              <a:rPr lang="en-US" sz="2000"/>
              <a:t>(</a:t>
            </a:r>
            <a:r>
              <a:rPr lang="en-US" sz="2000" i="1"/>
              <a:t>M</a:t>
            </a:r>
            <a:r>
              <a:rPr lang="en-US" sz="2000"/>
              <a:t>#) = WW, which is not regular.  </a:t>
            </a:r>
            <a:r>
              <a:rPr lang="en-US" sz="2000" i="1"/>
              <a:t>Oracle</a:t>
            </a:r>
            <a:r>
              <a:rPr lang="en-US" sz="2000"/>
              <a:t> rejects.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But no machine to decide 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79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100" b="1">
                <a:solidFill>
                  <a:schemeClr val="tx2"/>
                </a:solidFill>
              </a:rPr>
              <a:t>Is </a:t>
            </a:r>
            <a:r>
              <a:rPr lang="en-US" sz="3100" b="1" i="1">
                <a:solidFill>
                  <a:schemeClr val="tx2"/>
                </a:solidFill>
              </a:rPr>
              <a:t>L</a:t>
            </a:r>
            <a:r>
              <a:rPr lang="en-US" sz="3100" b="1">
                <a:solidFill>
                  <a:schemeClr val="tx2"/>
                </a:solidFill>
              </a:rPr>
              <a:t>(</a:t>
            </a:r>
            <a:r>
              <a:rPr lang="en-US" sz="3100" b="1" i="1">
                <a:solidFill>
                  <a:schemeClr val="tx2"/>
                </a:solidFill>
              </a:rPr>
              <a:t>M</a:t>
            </a:r>
            <a:r>
              <a:rPr lang="en-US" sz="3100" b="1">
                <a:solidFill>
                  <a:schemeClr val="tx2"/>
                </a:solidFill>
              </a:rPr>
              <a:t>) Context-free?</a:t>
            </a:r>
            <a:r>
              <a:rPr lang="en-US" sz="31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990600"/>
            <a:ext cx="8534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How about:    </a:t>
            </a:r>
            <a:r>
              <a:rPr lang="en-US" sz="2400" i="1"/>
              <a:t>L</a:t>
            </a:r>
            <a:r>
              <a:rPr lang="en-US" sz="2400" baseline="-25000"/>
              <a:t>3</a:t>
            </a:r>
            <a:r>
              <a:rPr lang="en-US" sz="2400"/>
              <a:t> = 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is context-free}?</a:t>
            </a:r>
          </a:p>
          <a:p>
            <a:pPr eaLnBrk="1" hangingPunct="1"/>
            <a:endParaRPr lang="en-US" sz="2400" i="1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85344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=</a:t>
            </a:r>
          </a:p>
          <a:p>
            <a:pPr eaLnBrk="1" hangingPunct="1"/>
            <a:r>
              <a:rPr lang="en-US" sz="2000"/>
              <a:t>    1. Construct the description &lt;</a:t>
            </a:r>
            <a:r>
              <a:rPr lang="en-US" sz="2000" i="1"/>
              <a:t>M</a:t>
            </a:r>
            <a:r>
              <a:rPr lang="en-US" sz="2000"/>
              <a:t>#&gt;, where </a:t>
            </a:r>
            <a:r>
              <a:rPr lang="en-US" sz="2000" i="1"/>
              <a:t>M</a:t>
            </a:r>
            <a:r>
              <a:rPr lang="en-US" sz="2000"/>
              <a:t>#(</a:t>
            </a:r>
            <a:r>
              <a:rPr lang="en-US" sz="2000" i="1"/>
              <a:t>x</a:t>
            </a:r>
            <a:r>
              <a:rPr lang="en-US" sz="2000"/>
              <a:t>) operates as follows:</a:t>
            </a:r>
          </a:p>
          <a:p>
            <a:pPr lvl="1" eaLnBrk="1" hangingPunct="1"/>
            <a:r>
              <a:rPr lang="en-US" sz="2000"/>
              <a:t>    	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C</a:t>
            </a:r>
            <a:r>
              <a:rPr lang="en-US" sz="2000" baseline="30000"/>
              <a:t>n</a:t>
            </a:r>
            <a:r>
              <a:rPr lang="en-US" sz="2000"/>
              <a:t> then accept, else: 	</a:t>
            </a:r>
          </a:p>
          <a:p>
            <a:pPr lvl="1" eaLnBrk="1" hangingPunct="1"/>
            <a:r>
              <a:rPr lang="en-US" sz="2000"/>
              <a:t>    	1.2. Erase the tape.		</a:t>
            </a:r>
          </a:p>
          <a:p>
            <a:pPr lvl="1" eaLnBrk="1" hangingPunct="1"/>
            <a:r>
              <a:rPr lang="en-US" sz="2000"/>
              <a:t>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	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w.</a:t>
            </a:r>
            <a:r>
              <a:rPr lang="en-US" sz="2000"/>
              <a:t> 	</a:t>
            </a:r>
          </a:p>
          <a:p>
            <a:pPr lvl="1" eaLnBrk="1" hangingPunct="1"/>
            <a:r>
              <a:rPr lang="en-US" sz="2000"/>
              <a:t>	1.5. Accept</a:t>
            </a:r>
          </a:p>
          <a:p>
            <a:pPr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</p:txBody>
      </p:sp>
    </p:spTree>
    <p:extLst>
      <p:ext uri="{BB962C8B-B14F-4D97-AF65-F5344CB8AC3E}">
        <p14:creationId xmlns:p14="http://schemas.microsoft.com/office/powerpoint/2010/main" val="2014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sz="2200" dirty="0" smtClean="0"/>
              <a:t>Choose </a:t>
            </a:r>
            <a:r>
              <a:rPr lang="en-US" sz="2200" dirty="0"/>
              <a:t>a language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1</a:t>
            </a:r>
            <a:r>
              <a:rPr lang="en-US" dirty="0" smtClean="0"/>
              <a:t> </a:t>
            </a:r>
            <a:r>
              <a:rPr lang="en-US" sz="2200" dirty="0"/>
              <a:t>that is already known not to be in D, </a:t>
            </a:r>
            <a:endParaRPr lang="en-US" sz="2200" dirty="0" smtClean="0"/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200" dirty="0" smtClean="0"/>
              <a:t>Assume a TM </a:t>
            </a:r>
            <a:r>
              <a:rPr lang="en-US" sz="2200" i="1" dirty="0" smtClean="0"/>
              <a:t>Oracle </a:t>
            </a:r>
            <a:r>
              <a:rPr lang="en-US" sz="2200" dirty="0" smtClean="0"/>
              <a:t> that decides L</a:t>
            </a:r>
            <a:r>
              <a:rPr lang="en-US" sz="2200" baseline="-25000" dirty="0" smtClean="0"/>
              <a:t>2</a:t>
            </a:r>
            <a:r>
              <a:rPr lang="en-US" dirty="0" smtClean="0"/>
              <a:t>     </a:t>
            </a:r>
          </a:p>
          <a:p>
            <a:pPr marL="914400" lvl="1" indent="-457200" eaLnBrk="1" hangingPunct="1">
              <a:buFont typeface="+mj-lt"/>
              <a:buAutoNum type="alphaUcPeriod"/>
            </a:pPr>
            <a:r>
              <a:rPr lang="en-US" sz="2400" dirty="0" smtClean="0"/>
              <a:t>show  </a:t>
            </a:r>
            <a:r>
              <a:rPr lang="en-US" sz="2200" dirty="0"/>
              <a:t>that </a:t>
            </a:r>
            <a:r>
              <a:rPr lang="en-US" sz="2200" i="1" dirty="0"/>
              <a:t>L</a:t>
            </a:r>
            <a:r>
              <a:rPr lang="en-US" sz="2200" baseline="-25000" dirty="0"/>
              <a:t>1  </a:t>
            </a:r>
            <a:r>
              <a:rPr lang="en-US" sz="2200" dirty="0"/>
              <a:t>can be reduced to </a:t>
            </a:r>
            <a:r>
              <a:rPr lang="en-US" sz="2200" i="1" dirty="0" smtClean="0"/>
              <a:t>L</a:t>
            </a:r>
            <a:r>
              <a:rPr lang="en-US" sz="2200" baseline="-25000" dirty="0" smtClean="0"/>
              <a:t>2</a:t>
            </a:r>
          </a:p>
          <a:p>
            <a:pPr marL="0" indent="0" eaLnBrk="1" hangingPunct="1"/>
            <a:r>
              <a:rPr lang="en-US" sz="2200" b="1" dirty="0" smtClean="0">
                <a:solidFill>
                  <a:schemeClr val="accent5">
                    <a:lumMod val="50000"/>
                  </a:schemeClr>
                </a:solidFill>
              </a:rPr>
              <a:t>Details: </a:t>
            </a:r>
          </a:p>
          <a:p>
            <a:pPr eaLnBrk="1" hangingPunct="1"/>
            <a:r>
              <a:rPr lang="en-US" sz="2200" dirty="0"/>
              <a:t>2</a:t>
            </a:r>
            <a:r>
              <a:rPr lang="en-US" sz="2200" dirty="0" smtClean="0"/>
              <a:t>. </a:t>
            </a:r>
            <a:r>
              <a:rPr lang="en-US" sz="2200" dirty="0"/>
              <a:t>Define the reduction </a:t>
            </a:r>
            <a:r>
              <a:rPr lang="en-US" sz="2200" i="1" dirty="0"/>
              <a:t>R.</a:t>
            </a:r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3. </a:t>
            </a:r>
            <a:r>
              <a:rPr lang="en-US" sz="2200" dirty="0"/>
              <a:t>Describe the composition </a:t>
            </a:r>
            <a:r>
              <a:rPr lang="en-US" sz="2200" i="1" dirty="0"/>
              <a:t>C</a:t>
            </a:r>
            <a:r>
              <a:rPr lang="en-US" sz="2200" dirty="0"/>
              <a:t> of </a:t>
            </a:r>
            <a:r>
              <a:rPr lang="en-US" sz="2200" i="1" dirty="0"/>
              <a:t>R</a:t>
            </a:r>
            <a:r>
              <a:rPr lang="en-US" sz="2200" dirty="0"/>
              <a:t> with </a:t>
            </a:r>
            <a:r>
              <a:rPr lang="en-US" sz="2200" i="1" dirty="0" smtClean="0"/>
              <a:t>Oracle</a:t>
            </a:r>
            <a:r>
              <a:rPr lang="en-US" sz="2200" dirty="0" smtClean="0"/>
              <a:t>.</a:t>
            </a:r>
            <a:endParaRPr lang="en-US" sz="2200" dirty="0"/>
          </a:p>
          <a:p>
            <a:pPr eaLnBrk="1" hangingPunct="1"/>
            <a:endParaRPr lang="en-US" sz="1200" dirty="0"/>
          </a:p>
          <a:p>
            <a:pPr eaLnBrk="1" hangingPunct="1"/>
            <a:r>
              <a:rPr lang="en-US" sz="2200" dirty="0" smtClean="0"/>
              <a:t>4. </a:t>
            </a:r>
            <a:r>
              <a:rPr lang="en-US" sz="2200" dirty="0"/>
              <a:t>Show that </a:t>
            </a:r>
            <a:r>
              <a:rPr lang="en-US" sz="2200" i="1" dirty="0"/>
              <a:t>C</a:t>
            </a:r>
            <a:r>
              <a:rPr lang="en-US" sz="2200" dirty="0"/>
              <a:t> </a:t>
            </a:r>
            <a:r>
              <a:rPr lang="en-US" sz="2200" dirty="0" smtClean="0"/>
              <a:t>correctly decides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 iff </a:t>
            </a:r>
            <a:r>
              <a:rPr lang="en-US" sz="2200" i="1" dirty="0"/>
              <a:t>Oracle</a:t>
            </a:r>
            <a:r>
              <a:rPr lang="en-US" sz="2200" dirty="0"/>
              <a:t> exists.  We </a:t>
            </a:r>
          </a:p>
          <a:p>
            <a:pPr eaLnBrk="1" hangingPunct="1"/>
            <a:r>
              <a:rPr lang="en-US" sz="2200" dirty="0"/>
              <a:t>    do this by showing: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R</a:t>
            </a:r>
            <a:r>
              <a:rPr lang="en-US" sz="2200" dirty="0"/>
              <a:t> can be implemented by Turing machines,</a:t>
            </a:r>
            <a:endParaRPr lang="en-US" sz="2200" i="1" dirty="0"/>
          </a:p>
          <a:p>
            <a:pPr eaLnBrk="1" hangingPunct="1"/>
            <a:r>
              <a:rPr lang="en-US" dirty="0"/>
              <a:t>     ● </a:t>
            </a:r>
            <a:r>
              <a:rPr lang="en-US" sz="2200" i="1" dirty="0"/>
              <a:t>C</a:t>
            </a:r>
            <a:r>
              <a:rPr lang="en-US" sz="2200" dirty="0"/>
              <a:t> is correct: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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accepts, and</a:t>
            </a:r>
          </a:p>
          <a:p>
            <a:pPr eaLnBrk="1" hangingPunct="1"/>
            <a:r>
              <a:rPr lang="en-US" dirty="0"/>
              <a:t>         ● </a:t>
            </a:r>
            <a:r>
              <a:rPr lang="en-US" sz="2200" dirty="0"/>
              <a:t>If </a:t>
            </a:r>
            <a:r>
              <a:rPr lang="en-US" sz="2200" i="1" dirty="0"/>
              <a:t>x</a:t>
            </a:r>
            <a:r>
              <a:rPr lang="en-US" sz="2200" dirty="0"/>
              <a:t> </a:t>
            </a:r>
            <a:r>
              <a:rPr lang="en-US" sz="2200" dirty="0">
                <a:sym typeface="Symbol" panose="05050102010706020507" pitchFamily="18" charset="2"/>
              </a:rPr>
              <a:t></a:t>
            </a:r>
            <a:r>
              <a:rPr lang="en-US" sz="2200" dirty="0"/>
              <a:t> </a:t>
            </a:r>
            <a:r>
              <a:rPr lang="en-US" sz="2200" i="1" dirty="0"/>
              <a:t>L</a:t>
            </a:r>
            <a:r>
              <a:rPr lang="en-US" sz="2200" baseline="-25000" dirty="0"/>
              <a:t>1</a:t>
            </a:r>
            <a:r>
              <a:rPr lang="en-US" sz="2200" dirty="0"/>
              <a:t>, then </a:t>
            </a:r>
            <a:r>
              <a:rPr lang="en-US" sz="2200" i="1" dirty="0"/>
              <a:t>C</a:t>
            </a:r>
            <a:r>
              <a:rPr lang="en-US" sz="2200" dirty="0"/>
              <a:t>(</a:t>
            </a:r>
            <a:r>
              <a:rPr lang="en-US" sz="2200" i="1" dirty="0"/>
              <a:t>x</a:t>
            </a:r>
            <a:r>
              <a:rPr lang="en-US" sz="2200" dirty="0"/>
              <a:t>) rejects.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chemeClr val="tx2"/>
                </a:solidFill>
              </a:rPr>
              <a:t>To </a:t>
            </a:r>
            <a:r>
              <a:rPr lang="en-US" sz="3600" b="1" dirty="0" smtClean="0">
                <a:solidFill>
                  <a:schemeClr val="tx2"/>
                </a:solidFill>
              </a:rPr>
              <a:t>Show L2 undecidable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1200" y="4766608"/>
            <a:ext cx="3276600" cy="193899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Follow this outline in proofs that you submit..  We will see many examples in the next few sessions.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644676"/>
            <a:ext cx="4800600" cy="830997"/>
          </a:xfrm>
          <a:prstGeom prst="rect">
            <a:avLst/>
          </a:prstGeom>
          <a:solidFill>
            <a:srgbClr val="EDF6F7"/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First Reduction Example:  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4"/>
                </a:solidFill>
              </a:rPr>
              <a:t>H</a:t>
            </a:r>
            <a:r>
              <a:rPr lang="en-US" sz="2400" baseline="-250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>
                <a:solidFill>
                  <a:schemeClr val="accent4"/>
                </a:solidFill>
              </a:rPr>
              <a:t> = {&lt;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&gt; : TM </a:t>
            </a:r>
            <a:r>
              <a:rPr lang="en-US" sz="2400" i="1" dirty="0">
                <a:solidFill>
                  <a:schemeClr val="accent4"/>
                </a:solidFill>
              </a:rPr>
              <a:t>M</a:t>
            </a:r>
            <a:r>
              <a:rPr lang="en-US" sz="2400" dirty="0">
                <a:solidFill>
                  <a:schemeClr val="accent4"/>
                </a:solidFill>
              </a:rPr>
              <a:t> halts on </a:t>
            </a:r>
            <a:r>
              <a:rPr lang="en-US" sz="2400" dirty="0">
                <a:solidFill>
                  <a:schemeClr val="accent4"/>
                </a:solidFill>
                <a:sym typeface="Symbol" panose="05050102010706020507" pitchFamily="18" charset="2"/>
              </a:rPr>
              <a:t></a:t>
            </a:r>
            <a:r>
              <a:rPr lang="en-US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7278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772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1.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halt?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2. Might </a:t>
            </a:r>
            <a:r>
              <a:rPr lang="en-US" sz="2200" i="1"/>
              <a:t>P</a:t>
            </a:r>
            <a:r>
              <a:rPr lang="en-US" sz="2200"/>
              <a:t> get into an infinite loop on some input?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3.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output a 0?  Or anything at</a:t>
            </a:r>
          </a:p>
          <a:p>
            <a:pPr eaLnBrk="1" hangingPunct="1"/>
            <a:r>
              <a:rPr lang="en-US" sz="2200"/>
              <a:t>    all?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4. Are </a:t>
            </a:r>
            <a:r>
              <a:rPr lang="en-US" sz="2200" i="1"/>
              <a:t>P</a:t>
            </a:r>
            <a:r>
              <a:rPr lang="en-US" sz="2200" baseline="-25000"/>
              <a:t>1</a:t>
            </a:r>
            <a:r>
              <a:rPr lang="en-US" sz="2200"/>
              <a:t> and </a:t>
            </a:r>
            <a:r>
              <a:rPr lang="en-US" sz="2200" i="1"/>
              <a:t>P</a:t>
            </a:r>
            <a:r>
              <a:rPr lang="en-US" sz="2200" baseline="-25000"/>
              <a:t>2</a:t>
            </a:r>
            <a:r>
              <a:rPr lang="en-US" sz="2200"/>
              <a:t> equivalent?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5. Does </a:t>
            </a:r>
            <a:r>
              <a:rPr lang="en-US" sz="2200" i="1"/>
              <a:t>P</a:t>
            </a:r>
            <a:r>
              <a:rPr lang="en-US" sz="2200"/>
              <a:t>, when running on </a:t>
            </a:r>
            <a:r>
              <a:rPr lang="en-US" sz="2200" i="1"/>
              <a:t>x</a:t>
            </a:r>
            <a:r>
              <a:rPr lang="en-US" sz="2200"/>
              <a:t>, ever assign a value to </a:t>
            </a:r>
            <a:r>
              <a:rPr lang="en-US" sz="2200" i="1"/>
              <a:t>n</a:t>
            </a:r>
            <a:r>
              <a:rPr lang="en-US" sz="2200"/>
              <a:t>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6. Does </a:t>
            </a:r>
            <a:r>
              <a:rPr lang="en-US" sz="2200" i="1"/>
              <a:t>P</a:t>
            </a:r>
            <a:r>
              <a:rPr lang="en-US" sz="2200"/>
              <a:t> ever reach </a:t>
            </a:r>
            <a:r>
              <a:rPr lang="en-US" sz="2200" i="1"/>
              <a:t>S</a:t>
            </a:r>
            <a:r>
              <a:rPr lang="en-US" sz="2200"/>
              <a:t> on any input (in other words, can we</a:t>
            </a:r>
          </a:p>
          <a:p>
            <a:pPr eaLnBrk="1" hangingPunct="1"/>
            <a:r>
              <a:rPr lang="en-US" sz="2200"/>
              <a:t>    chop it out?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200"/>
              <a:t>7. Does </a:t>
            </a:r>
            <a:r>
              <a:rPr lang="en-US" sz="2200" i="1"/>
              <a:t>P</a:t>
            </a:r>
            <a:r>
              <a:rPr lang="en-US" sz="2200"/>
              <a:t> reach </a:t>
            </a:r>
            <a:r>
              <a:rPr lang="en-US" sz="2200" i="1"/>
              <a:t>S</a:t>
            </a:r>
            <a:r>
              <a:rPr lang="en-US" sz="2200"/>
              <a:t> on every input (in other words, can we </a:t>
            </a:r>
          </a:p>
          <a:p>
            <a:pPr eaLnBrk="1" hangingPunct="1"/>
            <a:r>
              <a:rPr lang="en-US" sz="2200"/>
              <a:t>    guarantee that </a:t>
            </a:r>
            <a:r>
              <a:rPr lang="en-US" sz="2200" i="1"/>
              <a:t>S</a:t>
            </a:r>
            <a:r>
              <a:rPr lang="en-US" sz="2200"/>
              <a:t> happens)?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Patent Office check prior art?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/>
              <a:t>● </a:t>
            </a:r>
            <a:r>
              <a:rPr lang="en-US" sz="2200"/>
              <a:t>Can the CS department buy the definitive grading program?</a:t>
            </a: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76200"/>
            <a:ext cx="8915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Practical Impact of These Results</a:t>
            </a:r>
          </a:p>
        </p:txBody>
      </p:sp>
    </p:spTree>
    <p:extLst>
      <p:ext uri="{BB962C8B-B14F-4D97-AF65-F5344CB8AC3E}">
        <p14:creationId xmlns:p14="http://schemas.microsoft.com/office/powerpoint/2010/main" val="21006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5800" y="152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400" b="1">
                <a:solidFill>
                  <a:schemeClr val="tx2"/>
                </a:solidFill>
              </a:rPr>
              <a:t>Turing Machine Questions Can be Reduced to Program Questions</a:t>
            </a:r>
            <a:r>
              <a:rPr lang="en-US" sz="3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38200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ym typeface="Symbol" panose="05050102010706020507" pitchFamily="18" charset="2"/>
              </a:rPr>
              <a:t>EqPrograms =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{&lt;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&gt; :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 and 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 are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programs and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a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P</a:t>
            </a:r>
            <a:r>
              <a:rPr lang="en-US" sz="2400" baseline="-25000">
                <a:sym typeface="Symbol" panose="05050102010706020507" pitchFamily="18" charset="2"/>
              </a:rPr>
              <a:t>b</a:t>
            </a:r>
            <a:r>
              <a:rPr lang="en-US" sz="2400">
                <a:sym typeface="Symbol" panose="05050102010706020507" pitchFamily="18" charset="2"/>
              </a:rPr>
              <a:t>)}.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We can build, in any programming language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, </a:t>
            </a:r>
            <a:r>
              <a:rPr lang="en-US" sz="2400" i="1">
                <a:sym typeface="Symbol" panose="05050102010706020507" pitchFamily="18" charset="2"/>
              </a:rPr>
              <a:t>SimUM</a:t>
            </a:r>
            <a:r>
              <a:rPr lang="en-US" sz="2400">
                <a:sym typeface="Symbol" panose="05050102010706020507" pitchFamily="18" charset="2"/>
              </a:rPr>
              <a:t>:  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is a </a:t>
            </a:r>
            <a:r>
              <a:rPr lang="en-US" sz="2400" i="1">
                <a:sym typeface="Symbol" panose="05050102010706020507" pitchFamily="18" charset="2"/>
              </a:rPr>
              <a:t>PL</a:t>
            </a:r>
            <a:r>
              <a:rPr lang="en-US" sz="2400">
                <a:sym typeface="Symbol" panose="05050102010706020507" pitchFamily="18" charset="2"/>
              </a:rPr>
              <a:t> program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that implements the Universal TM U and so can simulate an arbitrary TM. 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endParaRPr lang="en-US" sz="1000" i="1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570774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,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 reaches </a:t>
            </a:r>
            <a:r>
              <a:rPr lang="en-US" sz="3600" b="1" i="1">
                <a:solidFill>
                  <a:schemeClr val="tx2"/>
                </a:solidFill>
              </a:rPr>
              <a:t>q</a:t>
            </a:r>
            <a:r>
              <a:rPr lang="en-US" sz="3600" b="1">
                <a:solidFill>
                  <a:schemeClr val="tx2"/>
                </a:solidFill>
              </a:rPr>
              <a:t> on some input}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685800" y="815975"/>
            <a:ext cx="824547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			H</a:t>
            </a:r>
            <a:r>
              <a:rPr lang="en-US" baseline="-25000"/>
              <a:t>ANY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&gt; : there exists some string on which TM </a:t>
            </a:r>
            <a:r>
              <a:rPr lang="en-US" i="1"/>
              <a:t>M</a:t>
            </a:r>
            <a:r>
              <a:rPr lang="en-US"/>
              <a:t> halts}</a:t>
            </a:r>
          </a:p>
          <a:p>
            <a:pPr eaLnBrk="1" hangingPunct="1"/>
            <a:r>
              <a:rPr lang="en-US" sz="1000"/>
              <a:t> 	</a:t>
            </a:r>
          </a:p>
          <a:p>
            <a:pPr eaLnBrk="1" hangingPunct="1"/>
            <a:r>
              <a:rPr lang="en-US"/>
              <a:t>	   			    </a:t>
            </a:r>
            <a:r>
              <a:rPr lang="en-US" i="1"/>
              <a:t>R 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/>
              <a:t>(?</a:t>
            </a:r>
            <a:r>
              <a:rPr lang="en-US" i="1"/>
              <a:t>Oracle</a:t>
            </a:r>
            <a:r>
              <a:rPr lang="en-US"/>
              <a:t>) 	</a:t>
            </a:r>
            <a:r>
              <a:rPr lang="en-US" i="1"/>
              <a:t>L</a:t>
            </a:r>
            <a:r>
              <a:rPr lang="en-US" baseline="-25000"/>
              <a:t>2</a:t>
            </a:r>
            <a:r>
              <a:rPr lang="en-US"/>
              <a:t> = {&lt;</a:t>
            </a:r>
            <a:r>
              <a:rPr lang="en-US" i="1"/>
              <a:t>M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&gt; : </a:t>
            </a:r>
            <a:r>
              <a:rPr lang="en-US" i="1"/>
              <a:t>M</a:t>
            </a:r>
            <a:r>
              <a:rPr lang="en-US"/>
              <a:t> reaches </a:t>
            </a:r>
            <a:r>
              <a:rPr lang="en-US" i="1"/>
              <a:t>q</a:t>
            </a:r>
            <a:r>
              <a:rPr lang="en-US"/>
              <a:t> on some input}</a:t>
            </a:r>
          </a:p>
          <a:p>
            <a:pPr eaLnBrk="1" hangingPunct="1"/>
            <a:endParaRPr lang="en-US" sz="1000" i="1"/>
          </a:p>
          <a:p>
            <a:pPr eaLnBrk="1" hangingPunct="1"/>
            <a:r>
              <a:rPr lang="en-US" i="1"/>
              <a:t>    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 = </a:t>
            </a:r>
          </a:p>
          <a:p>
            <a:pPr eaLnBrk="1" hangingPunct="1"/>
            <a:r>
              <a:rPr lang="en-US"/>
              <a:t>        1. Build &lt;</a:t>
            </a:r>
            <a:r>
              <a:rPr lang="en-US" i="1"/>
              <a:t>M</a:t>
            </a:r>
            <a:r>
              <a:rPr lang="en-US"/>
              <a:t>#&gt; so that </a:t>
            </a:r>
            <a:r>
              <a:rPr lang="en-US" i="1"/>
              <a:t>M</a:t>
            </a:r>
            <a:r>
              <a:rPr lang="en-US"/>
              <a:t># is identical to </a:t>
            </a:r>
            <a:r>
              <a:rPr lang="en-US" i="1"/>
              <a:t>M</a:t>
            </a:r>
            <a:r>
              <a:rPr lang="en-US"/>
              <a:t> except that, if </a:t>
            </a:r>
            <a:r>
              <a:rPr lang="en-US" i="1"/>
              <a:t>M</a:t>
            </a:r>
            <a:r>
              <a:rPr lang="en-US"/>
              <a:t> has a transition </a:t>
            </a:r>
          </a:p>
          <a:p>
            <a:pPr eaLnBrk="1" hangingPunct="1"/>
            <a:r>
              <a:rPr lang="en-US"/>
              <a:t>            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 and </a:t>
            </a:r>
            <a:r>
              <a:rPr lang="en-US" i="1"/>
              <a:t>q</a:t>
            </a:r>
            <a:r>
              <a:rPr lang="en-US" baseline="-25000"/>
              <a:t>2</a:t>
            </a:r>
            <a:r>
              <a:rPr lang="en-US"/>
              <a:t> is a halting state other than </a:t>
            </a:r>
            <a:r>
              <a:rPr lang="en-US" i="1"/>
              <a:t>h</a:t>
            </a:r>
            <a:r>
              <a:rPr lang="en-US"/>
              <a:t>, replace that  </a:t>
            </a:r>
          </a:p>
          <a:p>
            <a:pPr eaLnBrk="1" hangingPunct="1"/>
            <a:r>
              <a:rPr lang="en-US"/>
              <a:t>            transition with:</a:t>
            </a:r>
          </a:p>
          <a:p>
            <a:pPr eaLnBrk="1" hangingPunct="1"/>
            <a:r>
              <a:rPr lang="en-US"/>
              <a:t> 		((</a:t>
            </a:r>
            <a:r>
              <a:rPr lang="en-US" i="1"/>
              <a:t>q</a:t>
            </a:r>
            <a:r>
              <a:rPr lang="en-US" baseline="-25000"/>
              <a:t>1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1</a:t>
            </a:r>
            <a:r>
              <a:rPr lang="en-US"/>
              <a:t>), (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c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 i="1"/>
              <a:t>d</a:t>
            </a:r>
            <a:r>
              <a:rPr lang="en-US"/>
              <a:t>)).</a:t>
            </a:r>
          </a:p>
          <a:p>
            <a:pPr eaLnBrk="1" hangingPunct="1"/>
            <a:r>
              <a:rPr lang="en-US"/>
              <a:t>        2. Return &lt;</a:t>
            </a:r>
            <a:r>
              <a:rPr lang="en-US" i="1"/>
              <a:t>M</a:t>
            </a:r>
            <a:r>
              <a:rPr lang="en-US"/>
              <a:t>#, </a:t>
            </a:r>
            <a:r>
              <a:rPr lang="en-US" i="1"/>
              <a:t>h</a:t>
            </a:r>
            <a:r>
              <a:rPr lang="en-US"/>
              <a:t>&gt;.</a:t>
            </a:r>
          </a:p>
          <a:p>
            <a:pPr eaLnBrk="1" hangingPunct="1"/>
            <a:r>
              <a:rPr lang="en-US" sz="1000"/>
              <a:t>			  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Oracle</a:t>
            </a:r>
            <a:r>
              <a:rPr lang="en-US"/>
              <a:t> exists, then </a:t>
            </a:r>
            <a:r>
              <a:rPr lang="en-US" i="1"/>
              <a:t>C</a:t>
            </a:r>
            <a:r>
              <a:rPr lang="en-US"/>
              <a:t> = </a:t>
            </a:r>
            <a:r>
              <a:rPr lang="en-US" i="1"/>
              <a:t>Oracle</a:t>
            </a:r>
            <a:r>
              <a:rPr lang="en-US"/>
              <a:t>(</a:t>
            </a:r>
            <a:r>
              <a:rPr lang="en-US" i="1"/>
              <a:t>R</a:t>
            </a:r>
            <a:r>
              <a:rPr lang="en-US"/>
              <a:t>(&lt;</a:t>
            </a:r>
            <a:r>
              <a:rPr lang="en-US" i="1"/>
              <a:t>M</a:t>
            </a:r>
            <a:r>
              <a:rPr lang="en-US"/>
              <a:t>&gt;)) decides H</a:t>
            </a:r>
            <a:r>
              <a:rPr lang="en-US" baseline="-25000"/>
              <a:t>ANY</a:t>
            </a:r>
            <a:r>
              <a:rPr lang="en-US"/>
              <a:t>: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R</a:t>
            </a:r>
            <a:r>
              <a:rPr lang="en-US"/>
              <a:t> can be implemented as a Turing machine.</a:t>
            </a:r>
            <a:endParaRPr lang="en-US" i="1"/>
          </a:p>
          <a:p>
            <a:pPr eaLnBrk="1" hangingPunct="1"/>
            <a:r>
              <a:rPr lang="en-US"/>
              <a:t>    ● </a:t>
            </a:r>
            <a:r>
              <a:rPr lang="en-US" i="1"/>
              <a:t>C</a:t>
            </a:r>
            <a:r>
              <a:rPr lang="en-US"/>
              <a:t> is correct:  </a:t>
            </a:r>
            <a:r>
              <a:rPr lang="en-US" i="1"/>
              <a:t>M</a:t>
            </a:r>
            <a:r>
              <a:rPr lang="en-US"/>
              <a:t># will reach the halting state </a:t>
            </a:r>
            <a:r>
              <a:rPr lang="en-US" i="1"/>
              <a:t>h</a:t>
            </a:r>
            <a:r>
              <a:rPr lang="en-US"/>
              <a:t> iff </a:t>
            </a:r>
            <a:r>
              <a:rPr lang="en-US" i="1"/>
              <a:t>M</a:t>
            </a:r>
            <a:r>
              <a:rPr lang="en-US"/>
              <a:t> would reach some </a:t>
            </a:r>
          </a:p>
          <a:p>
            <a:pPr eaLnBrk="1" hangingPunct="1"/>
            <a:r>
              <a:rPr lang="en-US"/>
              <a:t>       halting state.  So: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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some string on which </a:t>
            </a:r>
            <a:r>
              <a:rPr lang="en-US" i="1"/>
              <a:t>M</a:t>
            </a:r>
            <a:r>
              <a:rPr lang="en-US"/>
              <a:t> halts.  So there is some </a:t>
            </a:r>
          </a:p>
          <a:p>
            <a:pPr eaLnBrk="1" hangingPunct="1"/>
            <a:r>
              <a:rPr lang="en-US"/>
              <a:t>           string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accepts.</a:t>
            </a:r>
          </a:p>
          <a:p>
            <a:pPr eaLnBrk="1" hangingPunct="1"/>
            <a:r>
              <a:rPr lang="en-US"/>
              <a:t>        ● &lt;</a:t>
            </a:r>
            <a:r>
              <a:rPr lang="en-US" i="1"/>
              <a:t>M</a:t>
            </a:r>
            <a:r>
              <a:rPr lang="en-US"/>
              <a:t>&gt; </a:t>
            </a:r>
            <a:r>
              <a:rPr lang="en-US">
                <a:sym typeface="Symbol" panose="05050102010706020507" pitchFamily="18" charset="2"/>
              </a:rPr>
              <a:t></a:t>
            </a:r>
            <a:r>
              <a:rPr lang="en-US"/>
              <a:t> H</a:t>
            </a:r>
            <a:r>
              <a:rPr lang="en-US" baseline="-25000"/>
              <a:t>ANY</a:t>
            </a:r>
            <a:r>
              <a:rPr lang="en-US"/>
              <a:t>: There is no string on which </a:t>
            </a:r>
            <a:r>
              <a:rPr lang="en-US" i="1"/>
              <a:t>M</a:t>
            </a:r>
            <a:r>
              <a:rPr lang="en-US"/>
              <a:t> halts.  So there is no string </a:t>
            </a:r>
          </a:p>
          <a:p>
            <a:pPr eaLnBrk="1" hangingPunct="1"/>
            <a:r>
              <a:rPr lang="en-US"/>
              <a:t>           on which </a:t>
            </a:r>
            <a:r>
              <a:rPr lang="en-US" i="1"/>
              <a:t>M</a:t>
            </a:r>
            <a:r>
              <a:rPr lang="en-US"/>
              <a:t># reaches state </a:t>
            </a:r>
            <a:r>
              <a:rPr lang="en-US" i="1"/>
              <a:t>h</a:t>
            </a:r>
            <a:r>
              <a:rPr lang="en-US"/>
              <a:t>.  </a:t>
            </a:r>
            <a:r>
              <a:rPr lang="en-US" i="1"/>
              <a:t>Oracle</a:t>
            </a:r>
            <a:r>
              <a:rPr lang="en-US"/>
              <a:t> rejects.</a:t>
            </a:r>
          </a:p>
          <a:p>
            <a:pPr eaLnBrk="1" hangingPunct="1"/>
            <a:r>
              <a:rPr lang="en-US"/>
              <a:t>But no machine to decide H</a:t>
            </a:r>
            <a:r>
              <a:rPr lang="en-US" baseline="-25000"/>
              <a:t>ANY</a:t>
            </a:r>
            <a:r>
              <a:rPr lang="en-US"/>
              <a:t> can exist, so neither does </a:t>
            </a:r>
            <a:r>
              <a:rPr lang="en-US" i="1"/>
              <a:t>Oracle</a:t>
            </a:r>
            <a:r>
              <a:rPr lang="en-US"/>
              <a:t>. </a:t>
            </a:r>
          </a:p>
        </p:txBody>
      </p:sp>
      <p:sp>
        <p:nvSpPr>
          <p:cNvPr id="30724" name="Line 10"/>
          <p:cNvSpPr>
            <a:spLocks noChangeShapeType="1"/>
          </p:cNvSpPr>
          <p:nvPr/>
        </p:nvSpPr>
        <p:spPr bwMode="auto">
          <a:xfrm>
            <a:off x="3657600" y="1219200"/>
            <a:ext cx="0" cy="457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3124200"/>
            <a:ext cx="2362200" cy="1200150"/>
          </a:xfrm>
          <a:prstGeom prst="rect">
            <a:avLst/>
          </a:prstGeom>
          <a:solidFill>
            <a:schemeClr val="accent1"/>
          </a:solidFill>
          <a:ln w="34925">
            <a:solidFill>
              <a:schemeClr val="accent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 good example, but the term is flying by, so we will skip it for now.</a:t>
            </a:r>
          </a:p>
        </p:txBody>
      </p:sp>
    </p:spTree>
    <p:extLst>
      <p:ext uri="{BB962C8B-B14F-4D97-AF65-F5344CB8AC3E}">
        <p14:creationId xmlns:p14="http://schemas.microsoft.com/office/powerpoint/2010/main" val="39179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914400" y="762000"/>
            <a:ext cx="53340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How many Turing machines does it take to change a light bulb?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One.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How can you tell whether your Turing machine is the one?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You can’t.</a:t>
            </a:r>
          </a:p>
          <a:p>
            <a:pPr eaLnBrk="1" hangingPunct="1">
              <a:spcBef>
                <a:spcPct val="50000"/>
              </a:spcBef>
            </a:pPr>
            <a:endParaRPr lang="en-US" sz="2400"/>
          </a:p>
          <a:p>
            <a:pPr eaLnBrk="1" hangingPunct="1">
              <a:spcBef>
                <a:spcPct val="50000"/>
              </a:spcBef>
            </a:pPr>
            <a:r>
              <a:rPr lang="en-US" sz="2400"/>
              <a:t>	</a:t>
            </a:r>
            <a:endParaRPr lang="en-US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47800"/>
            <a:ext cx="1190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477000" y="6019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 Tim Nodine</a:t>
            </a:r>
          </a:p>
        </p:txBody>
      </p:sp>
    </p:spTree>
    <p:extLst>
      <p:ext uri="{BB962C8B-B14F-4D97-AF65-F5344CB8AC3E}">
        <p14:creationId xmlns:p14="http://schemas.microsoft.com/office/powerpoint/2010/main" val="398886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Side Road with a purpose: obtainSelf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From Section 25.3:</a:t>
            </a:r>
          </a:p>
          <a:p>
            <a:pPr>
              <a:buFontTx/>
              <a:buNone/>
            </a:pPr>
            <a:r>
              <a:rPr lang="en-US" sz="2400" smtClean="0"/>
              <a:t>In section 25.3, the author proves the existence of a very useful computable function: </a:t>
            </a:r>
            <a:r>
              <a:rPr lang="en-US" sz="2400" i="1" smtClean="0"/>
              <a:t>obtainSelf</a:t>
            </a:r>
            <a:r>
              <a:rPr lang="en-US" sz="2400" smtClean="0"/>
              <a:t>. When called as a subroutine by any Turing machine M, </a:t>
            </a:r>
            <a:r>
              <a:rPr lang="en-US" sz="2400" i="1" smtClean="0"/>
              <a:t>obtainSelf</a:t>
            </a:r>
            <a:r>
              <a:rPr lang="en-US" sz="2400" smtClean="0"/>
              <a:t> writes &lt;M&gt; onto M's tape.</a:t>
            </a:r>
          </a:p>
          <a:p>
            <a:pPr>
              <a:buFontTx/>
              <a:buNone/>
            </a:pPr>
            <a:endParaRPr lang="en-US" sz="2400" smtClean="0"/>
          </a:p>
          <a:p>
            <a:pPr>
              <a:buFontTx/>
              <a:buNone/>
            </a:pPr>
            <a:r>
              <a:rPr lang="en-US" sz="2400" smtClean="0"/>
              <a:t>Related to quines</a:t>
            </a:r>
          </a:p>
        </p:txBody>
      </p:sp>
    </p:spTree>
    <p:extLst>
      <p:ext uri="{BB962C8B-B14F-4D97-AF65-F5344CB8AC3E}">
        <p14:creationId xmlns:p14="http://schemas.microsoft.com/office/powerpoint/2010/main" val="30050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quines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572000"/>
          </a:xfrm>
        </p:spPr>
        <p:txBody>
          <a:bodyPr/>
          <a:lstStyle/>
          <a:p>
            <a: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main(){char q=34, n=10,*a="main() {char q=34,n=10,*a=%c%s%c; printf(a,q,a,q,n);}%c";printf(a,q,a,q,n);}</a:t>
            </a:r>
            <a:br>
              <a:rPr lang="pt-B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pt-B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((lambda (x) (list x (list 'quote x)))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  <a:t> (quote (lambda (x) (list x (list 'quote x)))))</a:t>
            </a:r>
            <a:br>
              <a:rPr lang="fr-FR" sz="220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fr-FR" sz="220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2200" smtClean="0">
                <a:cs typeface="Courier New" panose="02070309020205020404" pitchFamily="49" charset="0"/>
              </a:rPr>
              <a:t>Quine's paradox and a related sentence:</a:t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fr-FR" sz="2200" smtClean="0">
                <a:cs typeface="Courier New" panose="02070309020205020404" pitchFamily="49" charset="0"/>
              </a:rPr>
              <a:t/>
            </a:r>
            <a:br>
              <a:rPr lang="fr-FR" sz="2200" smtClean="0">
                <a:cs typeface="Courier New" panose="02070309020205020404" pitchFamily="49" charset="0"/>
              </a:rPr>
            </a:br>
            <a:r>
              <a:rPr lang="en-US" sz="2400" smtClean="0"/>
              <a:t>"Yields falsehood when preceded by its quotation" yields falsehood when preceded by its quotation.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"quoted and followed by itself is a quine." quoted and followed by itself is a quine. </a:t>
            </a:r>
          </a:p>
          <a:p>
            <a:endParaRPr lang="en-US" sz="2400" smtClean="0"/>
          </a:p>
          <a:p>
            <a:endParaRPr lang="en-US" sz="2200" smtClean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sz="2000"/>
              <a:t>There is an uncountable number of non-SD languages, but only a</a:t>
            </a:r>
          </a:p>
          <a:p>
            <a:pPr algn="just" eaLnBrk="1" hangingPunct="1"/>
            <a:r>
              <a:rPr lang="en-US" sz="2000"/>
              <a:t>countably infinite number of TM’s (hence SD languages).  </a:t>
            </a:r>
            <a:r>
              <a:rPr lang="en-US" sz="2000">
                <a:sym typeface="Symbol" panose="05050102010706020507" pitchFamily="18" charset="2"/>
              </a:rPr>
              <a:t></a:t>
            </a:r>
            <a:r>
              <a:rPr lang="en-US" sz="2000"/>
              <a:t>The class</a:t>
            </a:r>
          </a:p>
          <a:p>
            <a:pPr algn="just" eaLnBrk="1" hangingPunct="1"/>
            <a:r>
              <a:rPr lang="en-US" sz="2000"/>
              <a:t>of non-SD languages is </a:t>
            </a:r>
            <a:r>
              <a:rPr lang="en-US" sz="2000" u="sng"/>
              <a:t>much</a:t>
            </a:r>
            <a:r>
              <a:rPr lang="en-US" sz="2000"/>
              <a:t> bigger than that of SD languages!</a:t>
            </a:r>
          </a:p>
          <a:p>
            <a:pPr algn="just" eaLnBrk="1" hangingPunct="1"/>
            <a:endParaRPr lang="en-US" sz="2000"/>
          </a:p>
          <a:p>
            <a:pPr algn="just" eaLnBrk="1" hangingPunct="1"/>
            <a:endParaRPr lang="en-US" sz="20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4820" name="Picture 8" descr="Par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85975"/>
            <a:ext cx="47244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/>
              <a:t>Intuition: </a:t>
            </a:r>
            <a:r>
              <a:rPr lang="en-US" sz="2400"/>
              <a:t>Non-SD languages usually involve either infinite</a:t>
            </a:r>
          </a:p>
          <a:p>
            <a:pPr eaLnBrk="1" hangingPunct="1"/>
            <a:r>
              <a:rPr lang="en-US" sz="2400"/>
              <a:t>search (where testing each potential member could loop forever) or determining whether the a TM will infinite loop.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 Examples: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   </a:t>
            </a:r>
            <a:r>
              <a:rPr lang="en-US" sz="2400"/>
              <a:t>H = {&lt;</a:t>
            </a:r>
            <a:r>
              <a:rPr lang="en-US" sz="2400" i="1"/>
              <a:t>M</a:t>
            </a:r>
            <a:r>
              <a:rPr lang="en-US" sz="2400"/>
              <a:t>, </a:t>
            </a:r>
            <a:r>
              <a:rPr lang="en-US" sz="2400" i="1"/>
              <a:t>w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does </a:t>
            </a:r>
            <a:r>
              <a:rPr lang="en-US" sz="2400" i="1"/>
              <a:t>not</a:t>
            </a:r>
            <a:r>
              <a:rPr lang="en-US" sz="2400"/>
              <a:t> halt on </a:t>
            </a:r>
            <a:r>
              <a:rPr lang="en-US" sz="2400" i="1"/>
              <a:t>w</a:t>
            </a:r>
            <a:r>
              <a:rPr lang="en-US" sz="2400"/>
              <a:t>}.  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   </a:t>
            </a:r>
            <a:r>
              <a:rPr lang="en-US" sz="2400"/>
              <a:t>{&lt;</a:t>
            </a:r>
            <a:r>
              <a:rPr lang="en-US" sz="2400" i="1"/>
              <a:t>M</a:t>
            </a:r>
            <a:r>
              <a:rPr lang="en-US" sz="2400"/>
              <a:t>&gt; : </a:t>
            </a:r>
            <a:r>
              <a:rPr lang="en-US" sz="2400" i="1"/>
              <a:t>L</a:t>
            </a:r>
            <a:r>
              <a:rPr lang="en-US" sz="2400"/>
              <a:t>(</a:t>
            </a:r>
            <a:r>
              <a:rPr lang="en-US" sz="2400" i="1"/>
              <a:t>M</a:t>
            </a:r>
            <a:r>
              <a:rPr lang="en-US" sz="2400"/>
              <a:t>) = </a:t>
            </a:r>
            <a:r>
              <a:rPr lang="en-US" sz="2400">
                <a:sym typeface="Symbol" panose="05050102010706020507" pitchFamily="18" charset="2"/>
              </a:rPr>
              <a:t></a:t>
            </a:r>
            <a:r>
              <a:rPr lang="en-US" sz="2400"/>
              <a:t>*}.  </a:t>
            </a:r>
          </a:p>
          <a:p>
            <a:pPr eaLnBrk="1" hangingPunct="1">
              <a:buFontTx/>
              <a:buChar char="•"/>
            </a:pPr>
            <a:endParaRPr lang="en-US" sz="2400"/>
          </a:p>
          <a:p>
            <a:pPr eaLnBrk="1" hangingPunct="1">
              <a:buFontTx/>
              <a:buChar char="•"/>
            </a:pPr>
            <a:r>
              <a:rPr lang="en-US" sz="2400">
                <a:sym typeface="Symbol" panose="05050102010706020507" pitchFamily="18" charset="2"/>
              </a:rPr>
              <a:t>   </a:t>
            </a:r>
            <a:r>
              <a:rPr lang="en-US" sz="2400"/>
              <a:t>{&lt;</a:t>
            </a:r>
            <a:r>
              <a:rPr lang="en-US" sz="2400" i="1"/>
              <a:t>M</a:t>
            </a:r>
            <a:r>
              <a:rPr lang="en-US" sz="2400"/>
              <a:t>&gt; : TM </a:t>
            </a:r>
            <a:r>
              <a:rPr lang="en-US" sz="2400" i="1"/>
              <a:t>M</a:t>
            </a:r>
            <a:r>
              <a:rPr lang="en-US" sz="2400"/>
              <a:t> halts on nothing}.  </a:t>
            </a:r>
          </a:p>
          <a:p>
            <a:pPr eaLnBrk="1" hangingPunct="1"/>
            <a:endParaRPr lang="en-US" sz="2400" b="1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Non-SD Languages </a:t>
            </a:r>
          </a:p>
        </p:txBody>
      </p:sp>
    </p:spTree>
    <p:extLst>
      <p:ext uri="{BB962C8B-B14F-4D97-AF65-F5344CB8AC3E}">
        <p14:creationId xmlns:p14="http://schemas.microsoft.com/office/powerpoint/2010/main" val="24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38200" y="1295400"/>
            <a:ext cx="80772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    ● Contradiction</a:t>
            </a:r>
          </a:p>
          <a:p>
            <a:pPr eaLnBrk="1" hangingPunct="1"/>
            <a:endParaRPr lang="en-US" sz="2400" i="1"/>
          </a:p>
          <a:p>
            <a:pPr eaLnBrk="1" hangingPunct="1"/>
            <a:r>
              <a:rPr lang="en-US" sz="2400"/>
              <a:t>    ● </a:t>
            </a:r>
            <a:r>
              <a:rPr lang="en-US" sz="2400" i="1"/>
              <a:t>L</a:t>
            </a:r>
            <a:r>
              <a:rPr lang="en-US" sz="2400"/>
              <a:t> is the complement of an SD/D Language.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    ● Reduction from a known non-SD language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Proving Languages are not SD </a:t>
            </a:r>
          </a:p>
        </p:txBody>
      </p:sp>
    </p:spTree>
    <p:extLst>
      <p:ext uri="{BB962C8B-B14F-4D97-AF65-F5344CB8AC3E}">
        <p14:creationId xmlns:p14="http://schemas.microsoft.com/office/powerpoint/2010/main" val="260124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/>
              <a:t>Theorem:</a:t>
            </a:r>
            <a:r>
              <a:rPr lang="en-US" sz="2000"/>
              <a:t> TM</a:t>
            </a:r>
            <a:r>
              <a:rPr lang="en-US" sz="2000" baseline="-25000"/>
              <a:t>MIN</a:t>
            </a:r>
            <a:r>
              <a:rPr lang="en-US" sz="2000"/>
              <a:t> = </a:t>
            </a:r>
          </a:p>
          <a:p>
            <a:pPr eaLnBrk="1" hangingPunct="1"/>
            <a:r>
              <a:rPr lang="en-US" sz="2000"/>
              <a:t>   {&lt;</a:t>
            </a:r>
            <a:r>
              <a:rPr lang="en-US" sz="2000" i="1"/>
              <a:t>M</a:t>
            </a:r>
            <a:r>
              <a:rPr lang="en-US" sz="2000"/>
              <a:t>&gt;: Turing machine </a:t>
            </a:r>
            <a:r>
              <a:rPr lang="en-US" sz="2000" i="1"/>
              <a:t>M</a:t>
            </a:r>
            <a:r>
              <a:rPr lang="en-US" sz="2000"/>
              <a:t> is minimal} is not in SD.</a:t>
            </a:r>
          </a:p>
          <a:p>
            <a:pPr eaLnBrk="1" hangingPunct="1"/>
            <a:endParaRPr lang="en-US" sz="2000" b="1" i="1"/>
          </a:p>
          <a:p>
            <a:pPr eaLnBrk="1" hangingPunct="1"/>
            <a:r>
              <a:rPr lang="en-US" sz="2000" b="1" i="1"/>
              <a:t>Proof:</a:t>
            </a:r>
            <a:r>
              <a:rPr lang="en-US" sz="2000"/>
              <a:t> If TM</a:t>
            </a:r>
            <a:r>
              <a:rPr lang="en-US" sz="2000" baseline="-25000"/>
              <a:t>MIN</a:t>
            </a:r>
            <a:r>
              <a:rPr lang="en-US" sz="2000"/>
              <a:t> were in SD, then there would exist some Turing </a:t>
            </a:r>
          </a:p>
          <a:p>
            <a:pPr eaLnBrk="1" hangingPunct="1"/>
            <a:r>
              <a:rPr lang="en-US" sz="2000"/>
              <a:t>machine </a:t>
            </a:r>
            <a:r>
              <a:rPr lang="en-US" sz="2000" i="1"/>
              <a:t>ENUM</a:t>
            </a:r>
            <a:r>
              <a:rPr lang="en-US" sz="2000"/>
              <a:t> that enumerates its elements.  Define the following </a:t>
            </a:r>
          </a:p>
          <a:p>
            <a:pPr eaLnBrk="1" hangingPunct="1"/>
            <a:r>
              <a:rPr lang="en-US" sz="2000"/>
              <a:t>Turing machine:</a:t>
            </a:r>
            <a:endParaRPr lang="en-US" sz="2000" i="1"/>
          </a:p>
          <a:p>
            <a:pPr eaLnBrk="1" hangingPunct="1"/>
            <a:endParaRPr lang="en-US" sz="2000" i="1"/>
          </a:p>
          <a:p>
            <a:pPr eaLnBrk="1" hangingPunct="1"/>
            <a:r>
              <a:rPr lang="en-US" sz="2000" i="1"/>
              <a:t>    M#</a:t>
            </a:r>
            <a:r>
              <a:rPr lang="en-US" sz="2000"/>
              <a:t>(</a:t>
            </a:r>
            <a:r>
              <a:rPr lang="en-US" sz="2000" i="1"/>
              <a:t>x</a:t>
            </a:r>
            <a:r>
              <a:rPr lang="en-US" sz="2000"/>
              <a:t>) =</a:t>
            </a:r>
          </a:p>
          <a:p>
            <a:pPr eaLnBrk="1" hangingPunct="1"/>
            <a:r>
              <a:rPr lang="en-US" sz="2000"/>
              <a:t>        1. Invoke </a:t>
            </a:r>
            <a:r>
              <a:rPr lang="en-US" sz="2000" i="1"/>
              <a:t>obtainSelf</a:t>
            </a:r>
            <a:r>
              <a:rPr lang="en-US" sz="2000"/>
              <a:t> to produce &lt;</a:t>
            </a:r>
            <a:r>
              <a:rPr lang="en-US" sz="2000" i="1"/>
              <a:t>M#</a:t>
            </a:r>
            <a:r>
              <a:rPr lang="en-US" sz="2000"/>
              <a:t>&gt;.</a:t>
            </a:r>
          </a:p>
          <a:p>
            <a:pPr eaLnBrk="1" hangingPunct="1"/>
            <a:r>
              <a:rPr lang="en-US" sz="2000"/>
              <a:t>        2. Run </a:t>
            </a:r>
            <a:r>
              <a:rPr lang="en-US" sz="2000" i="1"/>
              <a:t>ENUM</a:t>
            </a:r>
            <a:r>
              <a:rPr lang="en-US" sz="2000"/>
              <a:t> until it generates the description of some Turing </a:t>
            </a:r>
          </a:p>
          <a:p>
            <a:pPr eaLnBrk="1" hangingPunct="1"/>
            <a:r>
              <a:rPr lang="en-US" sz="2000"/>
              <a:t>            machine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whose description is longer than |&lt;</a:t>
            </a:r>
            <a:r>
              <a:rPr lang="en-US" sz="2000" i="1"/>
              <a:t>M#</a:t>
            </a:r>
            <a:r>
              <a:rPr lang="en-US" sz="2000"/>
              <a:t>&gt;|.</a:t>
            </a:r>
          </a:p>
          <a:p>
            <a:pPr eaLnBrk="1" hangingPunct="1"/>
            <a:r>
              <a:rPr lang="en-US" sz="2000"/>
              <a:t>        3. Invoke </a:t>
            </a:r>
            <a:r>
              <a:rPr lang="en-US" sz="2000" i="1"/>
              <a:t>U</a:t>
            </a:r>
            <a:r>
              <a:rPr lang="en-US" sz="2000"/>
              <a:t> on the string 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, </a:t>
            </a:r>
            <a:r>
              <a:rPr lang="en-US" sz="2000" i="1"/>
              <a:t>x</a:t>
            </a:r>
            <a:r>
              <a:rPr lang="en-US" sz="2000"/>
              <a:t>&gt;.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Since TM</a:t>
            </a:r>
            <a:r>
              <a:rPr lang="en-US" sz="2000" baseline="-25000"/>
              <a:t>MIN</a:t>
            </a:r>
            <a:r>
              <a:rPr lang="en-US" sz="2000"/>
              <a:t> is infinite, </a:t>
            </a:r>
            <a:r>
              <a:rPr lang="en-US" sz="2000" i="1"/>
              <a:t>ENUM</a:t>
            </a:r>
            <a:r>
              <a:rPr lang="en-US" sz="2000"/>
              <a:t> must eventually generate a string that </a:t>
            </a:r>
          </a:p>
          <a:p>
            <a:pPr eaLnBrk="1" hangingPunct="1"/>
            <a:r>
              <a:rPr lang="en-US" sz="2000"/>
              <a:t>is longer than |&lt;</a:t>
            </a:r>
            <a:r>
              <a:rPr lang="en-US" sz="2000" i="1"/>
              <a:t>M#</a:t>
            </a:r>
            <a:r>
              <a:rPr lang="en-US" sz="2000"/>
              <a:t>&gt;|.  So </a:t>
            </a:r>
            <a:r>
              <a:rPr lang="en-US" sz="2000" i="1"/>
              <a:t>M#</a:t>
            </a:r>
            <a:r>
              <a:rPr lang="en-US" sz="2000"/>
              <a:t> makes it to step 3 and thus M# is</a:t>
            </a:r>
          </a:p>
          <a:p>
            <a:pPr eaLnBrk="1" hangingPunct="1"/>
            <a:r>
              <a:rPr lang="en-US" sz="2000"/>
              <a:t>Equivalent to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since it simulates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.  But, since |&lt;</a:t>
            </a:r>
            <a:r>
              <a:rPr lang="en-US" sz="2000" i="1"/>
              <a:t>M#</a:t>
            </a:r>
            <a:r>
              <a:rPr lang="en-US" sz="2000"/>
              <a:t>&gt;| &lt; |&lt;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&gt;|, </a:t>
            </a:r>
            <a:r>
              <a:rPr lang="en-US" sz="2000" i="1"/>
              <a:t>M</a:t>
            </a:r>
            <a:r>
              <a:rPr lang="en-US" sz="2000" i="1">
                <a:sym typeface="Symbol" panose="05050102010706020507" pitchFamily="18" charset="2"/>
              </a:rPr>
              <a:t></a:t>
            </a:r>
            <a:r>
              <a:rPr lang="en-US" sz="2000"/>
              <a:t> </a:t>
            </a:r>
          </a:p>
          <a:p>
            <a:pPr eaLnBrk="1" hangingPunct="1"/>
            <a:r>
              <a:rPr lang="en-US" sz="2000"/>
              <a:t>cannot be minimal.  </a:t>
            </a:r>
          </a:p>
          <a:p>
            <a:pPr eaLnBrk="1" hangingPunct="1"/>
            <a:r>
              <a:rPr lang="en-US" sz="2000"/>
              <a:t>But M#'s description was generated by </a:t>
            </a:r>
            <a:r>
              <a:rPr lang="en-US" sz="2000" i="1"/>
              <a:t>ENUM</a:t>
            </a:r>
            <a:r>
              <a:rPr lang="en-US" sz="2000"/>
              <a:t>.  Contradiction. 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 Contradiction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38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762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Mapping Reductions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685800" y="990600"/>
            <a:ext cx="83820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is </a:t>
            </a:r>
            <a:r>
              <a:rPr lang="en-US" sz="2400" i="1">
                <a:sym typeface="Symbol" panose="05050102010706020507" pitchFamily="18" charset="2"/>
              </a:rPr>
              <a:t>mapping reducible</a:t>
            </a:r>
            <a:r>
              <a:rPr lang="en-US" sz="2400">
                <a:sym typeface="Symbol" panose="05050102010706020507" pitchFamily="18" charset="2"/>
              </a:rPr>
              <a:t> to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 (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</a:t>
            </a:r>
            <a:r>
              <a:rPr lang="en-US" sz="2400" baseline="-25000">
                <a:sym typeface="Symbol" panose="05050102010706020507" pitchFamily="18" charset="2"/>
              </a:rPr>
              <a:t>M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 iff there exists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some computable function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 such that: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	 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* 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 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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).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To decide whether 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1</a:t>
            </a:r>
            <a:r>
              <a:rPr lang="en-US" sz="2400">
                <a:sym typeface="Symbol" panose="05050102010706020507" pitchFamily="18" charset="2"/>
              </a:rPr>
              <a:t>, we transform it, using </a:t>
            </a:r>
            <a:r>
              <a:rPr lang="en-US" sz="2400" i="1">
                <a:sym typeface="Symbol" panose="05050102010706020507" pitchFamily="18" charset="2"/>
              </a:rPr>
              <a:t>f</a:t>
            </a:r>
            <a:r>
              <a:rPr lang="en-US" sz="2400">
                <a:sym typeface="Symbol" panose="05050102010706020507" pitchFamily="18" charset="2"/>
              </a:rPr>
              <a:t>, 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into a new object and ask whether that object is in </a:t>
            </a:r>
            <a:r>
              <a:rPr lang="en-US" sz="2400" i="1">
                <a:sym typeface="Symbol" panose="05050102010706020507" pitchFamily="18" charset="2"/>
              </a:rPr>
              <a:t>L</a:t>
            </a:r>
            <a:r>
              <a:rPr lang="en-US" sz="2400" baseline="-25000">
                <a:sym typeface="Symbol" panose="05050102010706020507" pitchFamily="18" charset="2"/>
              </a:rPr>
              <a:t>2</a:t>
            </a:r>
            <a:r>
              <a:rPr lang="en-US" sz="240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Example:</a:t>
            </a:r>
          </a:p>
          <a:p>
            <a:pPr eaLnBrk="1" hangingPunct="1"/>
            <a:endParaRPr lang="en-US" sz="2400" i="1">
              <a:sym typeface="Symbol" panose="05050102010706020507" pitchFamily="18" charset="2"/>
            </a:endParaRPr>
          </a:p>
          <a:p>
            <a:pPr eaLnBrk="1" hangingPunct="1"/>
            <a:r>
              <a:rPr lang="en-US" sz="2400" i="1">
                <a:sym typeface="Symbol" panose="05050102010706020507" pitchFamily="18" charset="2"/>
              </a:rPr>
              <a:t>     DecideNIM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 = </a:t>
            </a:r>
            <a:r>
              <a:rPr lang="en-US" sz="2400" i="1">
                <a:sym typeface="Symbol" panose="05050102010706020507" pitchFamily="18" charset="2"/>
              </a:rPr>
              <a:t>XOR-solve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transform</a:t>
            </a:r>
            <a:r>
              <a:rPr lang="en-US" sz="2400">
                <a:sym typeface="Symbol" panose="05050102010706020507" pitchFamily="18" charset="2"/>
              </a:rPr>
              <a:t>(</a:t>
            </a:r>
            <a:r>
              <a:rPr lang="en-US" sz="2400" i="1">
                <a:sym typeface="Symbol" panose="05050102010706020507" pitchFamily="18" charset="2"/>
              </a:rPr>
              <a:t>x</a:t>
            </a:r>
            <a:r>
              <a:rPr lang="en-US" sz="2400">
                <a:sym typeface="Symbol" panose="05050102010706020507" pitchFamily="18" charset="2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6207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85800" y="1054100"/>
            <a:ext cx="8458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/>
              <a:t>Suppose we want to know whether </a:t>
            </a:r>
            <a:r>
              <a:rPr lang="en-US" sz="2400" i="1"/>
              <a:t>L</a:t>
            </a:r>
            <a:r>
              <a:rPr lang="en-US" sz="2400"/>
              <a:t> is in SD and we know:</a:t>
            </a:r>
          </a:p>
          <a:p>
            <a:pPr eaLnBrk="1" hangingPunct="1"/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in SD, and</a:t>
            </a:r>
          </a:p>
          <a:p>
            <a:pPr eaLnBrk="1" hangingPunct="1"/>
            <a:r>
              <a:rPr lang="en-US" sz="2400">
                <a:sym typeface="Symbol" panose="05050102010706020507" pitchFamily="18" charset="2"/>
              </a:rPr>
              <a:t>    </a:t>
            </a:r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</a:t>
            </a:r>
            <a:r>
              <a:rPr lang="en-US" sz="2400"/>
              <a:t>At least one of </a:t>
            </a:r>
            <a:r>
              <a:rPr lang="en-US" sz="2400" i="1"/>
              <a:t>L</a:t>
            </a:r>
            <a:r>
              <a:rPr lang="en-US" sz="2400"/>
              <a:t> or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 i="1"/>
              <a:t>L</a:t>
            </a:r>
            <a:r>
              <a:rPr lang="en-US" sz="2400"/>
              <a:t> is not in D.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Then we can conclude that </a:t>
            </a:r>
            <a:r>
              <a:rPr lang="en-US" sz="2400" i="1"/>
              <a:t>L</a:t>
            </a:r>
            <a:r>
              <a:rPr lang="en-US" sz="2400"/>
              <a:t> is not in SD, because, if it were,</a:t>
            </a:r>
          </a:p>
          <a:p>
            <a:pPr eaLnBrk="1" hangingPunct="1"/>
            <a:r>
              <a:rPr lang="en-US" sz="2400"/>
              <a:t>it would force both itself and its complement into D, which we</a:t>
            </a:r>
          </a:p>
          <a:p>
            <a:pPr eaLnBrk="1" hangingPunct="1"/>
            <a:r>
              <a:rPr lang="en-US" sz="2400"/>
              <a:t>know cannot be true.  </a:t>
            </a:r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Example:</a:t>
            </a:r>
            <a:endParaRPr lang="en-US" sz="2400">
              <a:sym typeface="Symbol" panose="05050102010706020507" pitchFamily="18" charset="2"/>
            </a:endParaRPr>
          </a:p>
          <a:p>
            <a:pPr eaLnBrk="1" hangingPunct="1"/>
            <a:r>
              <a:rPr lang="en-US" sz="2400"/>
              <a:t>●</a:t>
            </a:r>
            <a:r>
              <a:rPr lang="en-US" sz="2400">
                <a:sym typeface="Symbol" panose="05050102010706020507" pitchFamily="18" charset="2"/>
              </a:rPr>
              <a:t> </a:t>
            </a:r>
            <a:r>
              <a:rPr lang="en-US" sz="2400"/>
              <a:t>H (since 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(</a:t>
            </a:r>
            <a:r>
              <a:rPr lang="en-US" sz="2400">
                <a:sym typeface="Symbol" panose="05050102010706020507" pitchFamily="18" charset="2"/>
              </a:rPr>
              <a:t></a:t>
            </a:r>
            <a:r>
              <a:rPr lang="en-US" sz="2400"/>
              <a:t>H) = H is in SD and not in D)</a:t>
            </a:r>
          </a:p>
          <a:p>
            <a:pPr eaLnBrk="1" hangingPunct="1"/>
            <a:endParaRPr lang="en-US" sz="2400"/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The Complement of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 is in SD/D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13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200"/>
              <a:t>A</a:t>
            </a:r>
            <a:r>
              <a:rPr lang="en-US" sz="2200" baseline="-25000"/>
              <a:t>anbn</a:t>
            </a:r>
            <a:r>
              <a:rPr lang="en-US" sz="2200"/>
              <a:t> contains strings that look like: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q00,a00,q01,a00,</a:t>
            </a:r>
            <a:r>
              <a:rPr lang="en-US" sz="2200">
                <a:latin typeface="Courier New" panose="02070309020205020404" pitchFamily="49" charset="0"/>
                <a:sym typeface="Symbol" panose="05050102010706020507" pitchFamily="18" charset="2"/>
              </a:rPr>
              <a:t></a:t>
            </a:r>
            <a:r>
              <a:rPr lang="en-US" sz="2200"/>
              <a:t>),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q00,a01,q00,a10,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q00,a10,q01,a01,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q00,a11,q01,a10,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q01,a00,q00,a01,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q01,a01,q01,a10,</a:t>
            </a:r>
            <a:r>
              <a:rPr lang="en-US" sz="2200">
                <a:sym typeface="Symbol" panose="05050102010706020507" pitchFamily="18" charset="2"/>
              </a:rPr>
              <a:t>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q01,a10,q01,a11,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), </a:t>
            </a:r>
          </a:p>
          <a:p>
            <a:pPr eaLnBrk="1" hangingPunct="1"/>
            <a:r>
              <a:rPr lang="en-US" sz="2200"/>
              <a:t>(</a:t>
            </a:r>
            <a:r>
              <a:rPr lang="en-US" sz="2200">
                <a:latin typeface="Courier New" panose="02070309020205020404" pitchFamily="49" charset="0"/>
              </a:rPr>
              <a:t>q01,a11,q11,a01,</a:t>
            </a:r>
            <a:r>
              <a:rPr lang="en-US" sz="2200">
                <a:sym typeface="Symbol" panose="05050102010706020507" pitchFamily="18" charset="2"/>
              </a:rPr>
              <a:t></a:t>
            </a:r>
            <a:r>
              <a:rPr lang="en-US" sz="2200"/>
              <a:t>)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It does not contain strings like </a:t>
            </a:r>
            <a:r>
              <a:rPr lang="en-US" sz="2200">
                <a:latin typeface="Courier New" panose="02070309020205020404" pitchFamily="49" charset="0"/>
              </a:rPr>
              <a:t>aaabbb</a:t>
            </a:r>
            <a:r>
              <a:rPr lang="en-US" sz="2200"/>
              <a:t>.  </a:t>
            </a:r>
          </a:p>
          <a:p>
            <a:pPr eaLnBrk="1" hangingPunct="1"/>
            <a:endParaRPr lang="en-US" sz="2200"/>
          </a:p>
          <a:p>
            <a:pPr eaLnBrk="1" hangingPunct="1"/>
            <a:r>
              <a:rPr lang="en-US" sz="2200"/>
              <a:t>But A</a:t>
            </a:r>
            <a:r>
              <a:rPr lang="en-US" sz="2200" baseline="30000"/>
              <a:t>n</a:t>
            </a:r>
            <a:r>
              <a:rPr lang="en-US" sz="2200"/>
              <a:t>B</a:t>
            </a:r>
            <a:r>
              <a:rPr lang="en-US" sz="2200" baseline="30000"/>
              <a:t>n</a:t>
            </a:r>
            <a:r>
              <a:rPr lang="en-US" sz="2200"/>
              <a:t> does.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</a:rPr>
              <a:t>A</a:t>
            </a:r>
            <a:r>
              <a:rPr lang="en-US" sz="3600" b="1" baseline="-25000">
                <a:solidFill>
                  <a:schemeClr val="tx2"/>
                </a:solidFill>
              </a:rPr>
              <a:t>anbn</a:t>
            </a:r>
            <a:r>
              <a:rPr lang="en-US" sz="3600" b="1">
                <a:solidFill>
                  <a:schemeClr val="tx2"/>
                </a:solidFill>
              </a:rPr>
              <a:t> = {&lt;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&gt; : </a:t>
            </a:r>
            <a:r>
              <a:rPr lang="en-US" sz="3600" b="1" i="1">
                <a:solidFill>
                  <a:schemeClr val="tx2"/>
                </a:solidFill>
              </a:rPr>
              <a:t>L</a:t>
            </a:r>
            <a:r>
              <a:rPr lang="en-US" sz="3600" b="1">
                <a:solidFill>
                  <a:schemeClr val="tx2"/>
                </a:solidFill>
              </a:rPr>
              <a:t>(</a:t>
            </a:r>
            <a:r>
              <a:rPr lang="en-US" sz="3600" b="1" i="1">
                <a:solidFill>
                  <a:schemeClr val="tx2"/>
                </a:solidFill>
              </a:rPr>
              <a:t>M</a:t>
            </a:r>
            <a:r>
              <a:rPr lang="en-US" sz="3600" b="1">
                <a:solidFill>
                  <a:schemeClr val="tx2"/>
                </a:solidFill>
              </a:rPr>
              <a:t>) = A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B</a:t>
            </a:r>
            <a:r>
              <a:rPr lang="en-US" sz="3600" b="1" baseline="30000">
                <a:solidFill>
                  <a:schemeClr val="tx2"/>
                </a:solidFill>
              </a:rPr>
              <a:t>n</a:t>
            </a:r>
            <a:r>
              <a:rPr lang="en-US" sz="3600" b="1">
                <a:solidFill>
                  <a:schemeClr val="tx2"/>
                </a:solidFill>
              </a:rPr>
              <a:t>}</a:t>
            </a:r>
            <a:r>
              <a:rPr lang="en-US" sz="36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What’s wrong with this proof that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</a:t>
            </a:r>
            <a:r>
              <a:rPr lang="en-US" sz="2000" b="1" baseline="-25000" dirty="0" err="1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anbn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 is not in SD?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	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   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1000" dirty="0">
                <a:latin typeface="Arial" charset="0"/>
              </a:rPr>
              <a:t/>
            </a:r>
            <a:br>
              <a:rPr lang="en-US" sz="1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         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1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 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      	1.1. Erase the tape.	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		1.2.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		1.3.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		1.4. Accept.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40964" name="Line 6"/>
          <p:cNvSpPr>
            <a:spLocks noChangeShapeType="1"/>
          </p:cNvSpPr>
          <p:nvPr/>
        </p:nvSpPr>
        <p:spPr bwMode="auto">
          <a:xfrm>
            <a:off x="4191000" y="2057400"/>
            <a:ext cx="0" cy="533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838200" y="1054100"/>
            <a:ext cx="80772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What about</a:t>
            </a:r>
            <a:r>
              <a:rPr lang="en-US" sz="2000" dirty="0">
                <a:latin typeface="Arial" charset="0"/>
              </a:rPr>
              <a:t>:   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 = 	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 : TM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does not halt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/>
            </a:r>
            <a:br>
              <a:rPr lang="en-US" sz="2000" dirty="0">
                <a:latin typeface="Arial" charset="0"/>
              </a:rPr>
            </a:br>
            <a:r>
              <a:rPr lang="en-US" sz="2000" dirty="0">
                <a:latin typeface="Arial" charset="0"/>
              </a:rPr>
              <a:t>				 </a:t>
            </a:r>
            <a:r>
              <a:rPr lang="en-US" sz="2000" i="1" dirty="0">
                <a:latin typeface="Arial" charset="0"/>
              </a:rPr>
              <a:t>R 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(?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) 	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-25000" dirty="0" err="1">
                <a:latin typeface="Arial" charset="0"/>
              </a:rPr>
              <a:t>anbn</a:t>
            </a:r>
            <a:r>
              <a:rPr lang="en-US" sz="2000" dirty="0">
                <a:latin typeface="Arial" charset="0"/>
              </a:rPr>
              <a:t> = {&lt;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&gt; : </a:t>
            </a:r>
            <a:r>
              <a:rPr lang="en-US" sz="2000" i="1" dirty="0">
                <a:latin typeface="Arial" charset="0"/>
              </a:rPr>
              <a:t>L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) =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}</a:t>
            </a:r>
          </a:p>
          <a:p>
            <a:pPr marL="342900" indent="-342900">
              <a:defRPr/>
            </a:pPr>
            <a:endParaRPr lang="en-US" sz="2000" i="1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 =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1. Construct the description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#&gt;, where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#(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) operates as follows: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1.1 Copy the input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to another track for later.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1.2. Erase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1.3. Write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1.4. Run 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 on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1.5. Put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back on the tape.</a:t>
            </a:r>
          </a:p>
          <a:p>
            <a:pPr marL="800100" lvl="1" indent="-342900">
              <a:defRPr/>
            </a:pPr>
            <a:r>
              <a:rPr lang="en-US" sz="2000" dirty="0">
                <a:latin typeface="Arial" charset="0"/>
              </a:rPr>
              <a:t>        1.6. If </a:t>
            </a:r>
            <a:r>
              <a:rPr lang="en-US" sz="2000" i="1" dirty="0">
                <a:latin typeface="Arial" charset="0"/>
              </a:rPr>
              <a:t>x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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 err="1">
                <a:latin typeface="Arial" charset="0"/>
              </a:rPr>
              <a:t>B</a:t>
            </a:r>
            <a:r>
              <a:rPr lang="en-US" sz="2000" baseline="30000" dirty="0" err="1">
                <a:latin typeface="Arial" charset="0"/>
              </a:rPr>
              <a:t>n</a:t>
            </a:r>
            <a:r>
              <a:rPr lang="en-US" sz="2000" dirty="0">
                <a:latin typeface="Arial" charset="0"/>
              </a:rPr>
              <a:t> then accept, else loop. </a:t>
            </a: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    2. Return 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#&gt;.</a:t>
            </a:r>
          </a:p>
          <a:p>
            <a:pPr marL="342900" indent="-342900">
              <a:defRPr/>
            </a:pPr>
            <a:endParaRPr lang="en-US" sz="2000" dirty="0">
              <a:latin typeface="Arial" charset="0"/>
            </a:endParaRPr>
          </a:p>
          <a:p>
            <a:pPr marL="342900" indent="-342900">
              <a:defRPr/>
            </a:pPr>
            <a:r>
              <a:rPr lang="en-US" sz="2000" dirty="0">
                <a:latin typeface="Arial" charset="0"/>
              </a:rPr>
              <a:t>If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 exists, </a:t>
            </a:r>
            <a:r>
              <a:rPr lang="en-US" sz="2000" i="1" dirty="0">
                <a:latin typeface="Arial" charset="0"/>
              </a:rPr>
              <a:t>C</a:t>
            </a:r>
            <a:r>
              <a:rPr lang="en-US" sz="2000" dirty="0">
                <a:latin typeface="Arial" charset="0"/>
              </a:rPr>
              <a:t> = </a:t>
            </a:r>
            <a:r>
              <a:rPr lang="en-US" sz="2000" i="1" dirty="0">
                <a:latin typeface="Arial" charset="0"/>
              </a:rPr>
              <a:t>Oracle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R</a:t>
            </a:r>
            <a:r>
              <a:rPr lang="en-US" sz="2000" dirty="0">
                <a:latin typeface="Arial" charset="0"/>
              </a:rPr>
              <a:t>(&lt;</a:t>
            </a:r>
            <a:r>
              <a:rPr lang="en-US" sz="2000" i="1" dirty="0">
                <a:latin typeface="Arial" charset="0"/>
              </a:rPr>
              <a:t>M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i="1" dirty="0">
                <a:latin typeface="Arial" charset="0"/>
              </a:rPr>
              <a:t>w</a:t>
            </a:r>
            <a:r>
              <a:rPr lang="en-US" sz="2000" dirty="0">
                <a:latin typeface="Arial" charset="0"/>
              </a:rPr>
              <a:t>&gt;)) </a:t>
            </a:r>
            <a:r>
              <a:rPr lang="en-US" sz="2000" dirty="0" err="1">
                <a:latin typeface="Arial" charset="0"/>
              </a:rPr>
              <a:t>semidecides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  <a:sym typeface="Symbol" pitchFamily="18" charset="2"/>
              </a:rPr>
              <a:t></a:t>
            </a:r>
            <a:r>
              <a:rPr lang="en-US" sz="2000" dirty="0">
                <a:latin typeface="Arial" charset="0"/>
              </a:rPr>
              <a:t>H:</a:t>
            </a:r>
          </a:p>
        </p:txBody>
      </p:sp>
      <p:sp>
        <p:nvSpPr>
          <p:cNvPr id="41987" name="Rectangle 10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988" name="Line 11"/>
          <p:cNvSpPr>
            <a:spLocks noChangeShapeType="1"/>
          </p:cNvSpPr>
          <p:nvPr/>
        </p:nvSpPr>
        <p:spPr bwMode="auto">
          <a:xfrm>
            <a:off x="4343400" y="1447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685800" y="762000"/>
            <a:ext cx="80772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 reduces 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to A</a:t>
            </a:r>
            <a:r>
              <a:rPr lang="en-US" sz="2000" baseline="-25000"/>
              <a:t>anbn</a:t>
            </a:r>
            <a:r>
              <a:rPr lang="en-US" sz="2000"/>
              <a:t>:</a:t>
            </a:r>
          </a:p>
          <a:p>
            <a:pPr eaLnBrk="1" hangingPunct="1"/>
            <a:r>
              <a:rPr lang="en-US" sz="2000"/>
              <a:t>    	    1. Construct the description &lt;</a:t>
            </a:r>
            <a:r>
              <a:rPr lang="en-US" sz="2000" i="1"/>
              <a:t>M</a:t>
            </a:r>
            <a:r>
              <a:rPr lang="en-US" sz="2000"/>
              <a:t>#&gt;:</a:t>
            </a:r>
          </a:p>
          <a:p>
            <a:pPr lvl="1" eaLnBrk="1" hangingPunct="1"/>
            <a:r>
              <a:rPr lang="en-US" sz="2000"/>
              <a:t>         1.1. If </a:t>
            </a:r>
            <a:r>
              <a:rPr lang="en-US" sz="2000" i="1"/>
              <a:t>x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then accept.  Else:	</a:t>
            </a:r>
          </a:p>
          <a:p>
            <a:pPr lvl="1" eaLnBrk="1" hangingPunct="1"/>
            <a:r>
              <a:rPr lang="en-US" sz="2000"/>
              <a:t>         1.2. Erase the tape.		</a:t>
            </a:r>
          </a:p>
          <a:p>
            <a:pPr lvl="1" eaLnBrk="1" hangingPunct="1"/>
            <a:r>
              <a:rPr lang="en-US" sz="2000"/>
              <a:t>         1.3. Write </a:t>
            </a:r>
            <a:r>
              <a:rPr lang="en-US" sz="2000" i="1"/>
              <a:t>w</a:t>
            </a:r>
            <a:r>
              <a:rPr lang="en-US" sz="2000"/>
              <a:t> on the tape.</a:t>
            </a:r>
          </a:p>
          <a:p>
            <a:pPr lvl="1" eaLnBrk="1" hangingPunct="1"/>
            <a:r>
              <a:rPr lang="en-US" sz="2000"/>
              <a:t>         1.4. Run </a:t>
            </a:r>
            <a:r>
              <a:rPr lang="en-US" sz="2000" i="1"/>
              <a:t>M</a:t>
            </a:r>
            <a:r>
              <a:rPr lang="en-US" sz="2000"/>
              <a:t> on </a:t>
            </a:r>
            <a:r>
              <a:rPr lang="en-US" sz="2000" i="1"/>
              <a:t>w</a:t>
            </a:r>
            <a:r>
              <a:rPr lang="en-US" sz="2000"/>
              <a:t>.</a:t>
            </a:r>
          </a:p>
          <a:p>
            <a:pPr lvl="1" eaLnBrk="1" hangingPunct="1"/>
            <a:r>
              <a:rPr lang="en-US" sz="2000"/>
              <a:t>         1.5. Accept.</a:t>
            </a:r>
          </a:p>
          <a:p>
            <a:pPr lvl="1" eaLnBrk="1" hangingPunct="1"/>
            <a:r>
              <a:rPr lang="en-US" sz="2000"/>
              <a:t>    2. Return &lt;</a:t>
            </a:r>
            <a:r>
              <a:rPr lang="en-US" sz="2000" i="1"/>
              <a:t>M</a:t>
            </a:r>
            <a:r>
              <a:rPr lang="en-US" sz="2000"/>
              <a:t>#&gt;.</a:t>
            </a:r>
          </a:p>
          <a:p>
            <a:pPr lvl="1" eaLnBrk="1" hangingPunct="1"/>
            <a:endParaRPr lang="en-US" sz="2000"/>
          </a:p>
          <a:p>
            <a:pPr eaLnBrk="1" hangingPunct="1"/>
            <a:r>
              <a:rPr lang="en-US" sz="2000"/>
              <a:t>If </a:t>
            </a:r>
            <a:r>
              <a:rPr lang="en-US" sz="2000" i="1"/>
              <a:t>Oracle</a:t>
            </a:r>
            <a:r>
              <a:rPr lang="en-US" sz="2000"/>
              <a:t> exists, then </a:t>
            </a:r>
            <a:r>
              <a:rPr lang="en-US" sz="2000" i="1"/>
              <a:t>C</a:t>
            </a:r>
            <a:r>
              <a:rPr lang="en-US" sz="2000"/>
              <a:t> = </a:t>
            </a:r>
            <a:r>
              <a:rPr lang="en-US" sz="2000" i="1"/>
              <a:t>Oracle</a:t>
            </a:r>
            <a:r>
              <a:rPr lang="en-US" sz="2000"/>
              <a:t>(</a:t>
            </a:r>
            <a:r>
              <a:rPr lang="en-US" sz="2000" i="1"/>
              <a:t>R</a:t>
            </a:r>
            <a:r>
              <a:rPr lang="en-US" sz="2000"/>
              <a:t>(&lt;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&gt;)) semidecides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</a:t>
            </a:r>
            <a:endParaRPr lang="en-US" sz="2000" i="1"/>
          </a:p>
          <a:p>
            <a:pPr eaLnBrk="1" hangingPunct="1"/>
            <a:r>
              <a:rPr lang="en-US" sz="2000"/>
              <a:t>     </a:t>
            </a:r>
            <a:r>
              <a:rPr lang="en-US" sz="2000" i="1"/>
              <a:t>M</a:t>
            </a:r>
            <a:r>
              <a:rPr lang="en-US" sz="2000"/>
              <a:t># immediately accepts all strings in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.  If </a:t>
            </a:r>
            <a:r>
              <a:rPr lang="en-US" sz="2000" i="1"/>
              <a:t>M</a:t>
            </a:r>
            <a:r>
              <a:rPr lang="en-US" sz="2000"/>
              <a:t> does not halt on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w</a:t>
            </a:r>
            <a:r>
              <a:rPr lang="en-US" sz="2000"/>
              <a:t>, those are the only strings </a:t>
            </a:r>
            <a:r>
              <a:rPr lang="en-US" sz="2000" i="1"/>
              <a:t>M</a:t>
            </a:r>
            <a:r>
              <a:rPr lang="en-US" sz="2000"/>
              <a:t># accepts.  If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</a:t>
            </a:r>
          </a:p>
          <a:p>
            <a:pPr eaLnBrk="1" hangingPunct="1"/>
            <a:r>
              <a:rPr lang="en-US" sz="2000"/>
              <a:t>	</a:t>
            </a:r>
            <a:r>
              <a:rPr lang="en-US" sz="2000" i="1"/>
              <a:t>M</a:t>
            </a:r>
            <a:r>
              <a:rPr lang="en-US" sz="2000"/>
              <a:t>#  accepts everything: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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does not halt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strings in</a:t>
            </a:r>
          </a:p>
          <a:p>
            <a:pPr eaLnBrk="1" hangingPunct="1"/>
            <a:r>
              <a:rPr lang="en-US" sz="2000"/>
              <a:t>		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in step 1.1.  Then it gets stuck in step 1.4, so it accepts</a:t>
            </a:r>
          </a:p>
          <a:p>
            <a:pPr eaLnBrk="1" hangingPunct="1"/>
            <a:r>
              <a:rPr lang="en-US" sz="2000"/>
              <a:t>		 nothing else.  It is an A</a:t>
            </a:r>
            <a:r>
              <a:rPr lang="en-US" sz="2000" baseline="30000"/>
              <a:t>n</a:t>
            </a:r>
            <a:r>
              <a:rPr lang="en-US" sz="2000"/>
              <a:t>B</a:t>
            </a:r>
            <a:r>
              <a:rPr lang="en-US" sz="2000" baseline="30000"/>
              <a:t>n</a:t>
            </a:r>
            <a:r>
              <a:rPr lang="en-US" sz="2000"/>
              <a:t>  acceptor</a:t>
            </a:r>
            <a:r>
              <a:rPr lang="en-US" sz="2000" b="1"/>
              <a:t>.  </a:t>
            </a:r>
            <a:r>
              <a:rPr lang="en-US" sz="2000" b="1" i="1"/>
              <a:t>Oracle</a:t>
            </a:r>
            <a:r>
              <a:rPr lang="en-US" sz="2000" b="1"/>
              <a:t> accepts</a:t>
            </a:r>
            <a:r>
              <a:rPr lang="en-US" sz="2000"/>
              <a:t>.</a:t>
            </a:r>
          </a:p>
          <a:p>
            <a:pPr eaLnBrk="1" hangingPunct="1"/>
            <a:r>
              <a:rPr lang="en-US" sz="2000"/>
              <a:t>        ● &lt;</a:t>
            </a:r>
            <a:r>
              <a:rPr lang="en-US" sz="2000" i="1"/>
              <a:t>M</a:t>
            </a:r>
            <a:r>
              <a:rPr lang="en-US" sz="2000"/>
              <a:t>, </a:t>
            </a:r>
            <a:r>
              <a:rPr lang="en-US" sz="2000" i="1"/>
              <a:t>w</a:t>
            </a:r>
            <a:r>
              <a:rPr lang="en-US" sz="2000"/>
              <a:t>&gt; </a:t>
            </a:r>
            <a:r>
              <a:rPr lang="en-US" sz="2000">
                <a:sym typeface="Symbol" panose="05050102010706020507" pitchFamily="18" charset="2"/>
              </a:rPr>
              <a:t>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H: </a:t>
            </a:r>
            <a:r>
              <a:rPr lang="en-US" sz="2000" i="1"/>
              <a:t>M</a:t>
            </a:r>
            <a:r>
              <a:rPr lang="en-US" sz="2000"/>
              <a:t> halts on </a:t>
            </a:r>
            <a:r>
              <a:rPr lang="en-US" sz="2000" i="1"/>
              <a:t>w</a:t>
            </a:r>
            <a:r>
              <a:rPr lang="en-US" sz="2000"/>
              <a:t>, so </a:t>
            </a:r>
            <a:r>
              <a:rPr lang="en-US" sz="2000" i="1"/>
              <a:t>M</a:t>
            </a:r>
            <a:r>
              <a:rPr lang="en-US" sz="2000"/>
              <a:t># accepts everything</a:t>
            </a:r>
            <a:r>
              <a:rPr lang="en-US" sz="2000" b="1"/>
              <a:t>.  </a:t>
            </a:r>
            <a:br>
              <a:rPr lang="en-US" sz="2000" b="1"/>
            </a:br>
            <a:r>
              <a:rPr lang="en-US" sz="2000" b="1"/>
              <a:t>       </a:t>
            </a:r>
            <a:r>
              <a:rPr lang="en-US" sz="2000" b="1" i="1"/>
              <a:t>Oracle </a:t>
            </a:r>
            <a:r>
              <a:rPr lang="en-US" sz="2000" b="1"/>
              <a:t>does not  accept.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000"/>
              <a:t>But no machine to semidecide </a:t>
            </a:r>
            <a:r>
              <a:rPr lang="en-US" sz="2000">
                <a:sym typeface="Symbol" panose="05050102010706020507" pitchFamily="18" charset="2"/>
              </a:rPr>
              <a:t></a:t>
            </a:r>
            <a:r>
              <a:rPr lang="en-US" sz="2000"/>
              <a:t>H can exist, so neither does </a:t>
            </a:r>
            <a:r>
              <a:rPr lang="en-US" sz="2000" i="1"/>
              <a:t>Oracle</a:t>
            </a:r>
            <a:r>
              <a:rPr lang="en-US" sz="2000"/>
              <a:t>. 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533400" y="762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chemeClr val="tx2"/>
                </a:solidFill>
              </a:rPr>
              <a:t>A</a:t>
            </a:r>
            <a:r>
              <a:rPr lang="en-US" sz="3500" b="1" baseline="-25000">
                <a:solidFill>
                  <a:schemeClr val="tx2"/>
                </a:solidFill>
              </a:rPr>
              <a:t>anbn</a:t>
            </a:r>
            <a:r>
              <a:rPr lang="en-US" sz="3500" b="1">
                <a:solidFill>
                  <a:schemeClr val="tx2"/>
                </a:solidFill>
              </a:rPr>
              <a:t> = {&lt;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&gt; : </a:t>
            </a:r>
            <a:r>
              <a:rPr lang="en-US" sz="3500" b="1" i="1">
                <a:solidFill>
                  <a:schemeClr val="tx2"/>
                </a:solidFill>
              </a:rPr>
              <a:t>L</a:t>
            </a:r>
            <a:r>
              <a:rPr lang="en-US" sz="3500" b="1">
                <a:solidFill>
                  <a:schemeClr val="tx2"/>
                </a:solidFill>
              </a:rPr>
              <a:t>(</a:t>
            </a:r>
            <a:r>
              <a:rPr lang="en-US" sz="3500" b="1" i="1">
                <a:solidFill>
                  <a:schemeClr val="tx2"/>
                </a:solidFill>
              </a:rPr>
              <a:t>M</a:t>
            </a:r>
            <a:r>
              <a:rPr lang="en-US" sz="3500" b="1">
                <a:solidFill>
                  <a:schemeClr val="tx2"/>
                </a:solidFill>
              </a:rPr>
              <a:t>) = A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B</a:t>
            </a:r>
            <a:r>
              <a:rPr lang="en-US" sz="3500" b="1" baseline="30000">
                <a:solidFill>
                  <a:schemeClr val="tx2"/>
                </a:solidFill>
              </a:rPr>
              <a:t>n</a:t>
            </a:r>
            <a:r>
              <a:rPr lang="en-US" sz="3500" b="1">
                <a:solidFill>
                  <a:schemeClr val="tx2"/>
                </a:solidFill>
              </a:rPr>
              <a:t>} is not SD</a:t>
            </a:r>
            <a:r>
              <a:rPr lang="en-US" sz="350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19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838200" y="914400"/>
            <a:ext cx="80772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1</a:t>
            </a:r>
            <a:r>
              <a:rPr lang="en-US" sz="2800" dirty="0"/>
              <a:t>. </a:t>
            </a:r>
            <a:r>
              <a:rPr lang="en-US" sz="2800" b="1" dirty="0"/>
              <a:t>H</a:t>
            </a:r>
            <a:r>
              <a:rPr lang="en-US" sz="2800" b="1" baseline="-25000" dirty="0">
                <a:sym typeface="Symbol" panose="05050102010706020507" pitchFamily="18" charset="2"/>
              </a:rPr>
              <a:t></a:t>
            </a:r>
            <a:r>
              <a:rPr lang="en-US" sz="2800" b="1" dirty="0"/>
              <a:t> is in SD</a:t>
            </a:r>
            <a:r>
              <a:rPr lang="en-US" sz="2800" b="1" i="1" dirty="0"/>
              <a:t>.</a:t>
            </a:r>
            <a:r>
              <a:rPr lang="en-US" sz="2800" b="1" dirty="0"/>
              <a:t>  </a:t>
            </a:r>
            <a:r>
              <a:rPr lang="en-US" sz="2800" b="1" i="1" dirty="0"/>
              <a:t>T</a:t>
            </a:r>
            <a:r>
              <a:rPr lang="en-US" sz="2800" b="1" dirty="0"/>
              <a:t> semidecides it: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    T</a:t>
            </a:r>
            <a:r>
              <a:rPr lang="en-US" sz="2800" dirty="0"/>
              <a:t>(&lt;</a:t>
            </a:r>
            <a:r>
              <a:rPr lang="en-US" sz="2800" i="1" dirty="0"/>
              <a:t>M</a:t>
            </a:r>
            <a:r>
              <a:rPr lang="en-US" sz="2800" dirty="0"/>
              <a:t>&gt;) = </a:t>
            </a:r>
          </a:p>
          <a:p>
            <a:pPr eaLnBrk="1" hangingPunct="1"/>
            <a:r>
              <a:rPr lang="en-US" sz="2800" dirty="0"/>
              <a:t>        1. Run </a:t>
            </a:r>
            <a:r>
              <a:rPr lang="en-US" sz="2800" i="1" dirty="0"/>
              <a:t>M</a:t>
            </a:r>
            <a:r>
              <a:rPr lang="en-US" sz="2800" dirty="0"/>
              <a:t>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        2. Accept.</a:t>
            </a:r>
          </a:p>
          <a:p>
            <a:pPr eaLnBrk="1" hangingPunct="1"/>
            <a:endParaRPr lang="en-US" sz="2800" i="1" dirty="0"/>
          </a:p>
          <a:p>
            <a:pPr eaLnBrk="1" hangingPunct="1"/>
            <a:r>
              <a:rPr lang="en-US" sz="2800" i="1" dirty="0"/>
              <a:t>T</a:t>
            </a:r>
            <a:r>
              <a:rPr lang="en-US" sz="2800" dirty="0"/>
              <a:t> accepts &lt;</a:t>
            </a:r>
            <a:r>
              <a:rPr lang="en-US" sz="2800" i="1" dirty="0"/>
              <a:t>M</a:t>
            </a:r>
            <a:r>
              <a:rPr lang="en-US" sz="2800" dirty="0"/>
              <a:t>&gt; iff </a:t>
            </a:r>
            <a:r>
              <a:rPr lang="en-US" sz="2800" i="1" dirty="0"/>
              <a:t>M</a:t>
            </a:r>
            <a:r>
              <a:rPr lang="en-US" sz="2800" dirty="0"/>
              <a:t> halts on </a:t>
            </a:r>
            <a:r>
              <a:rPr lang="en-US" sz="28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, so </a:t>
            </a:r>
            <a:r>
              <a:rPr lang="en-US" sz="2800" i="1" dirty="0"/>
              <a:t>T</a:t>
            </a:r>
            <a:r>
              <a:rPr lang="en-US" sz="2800" dirty="0"/>
              <a:t> semidecides H</a:t>
            </a:r>
            <a:r>
              <a:rPr lang="en-US" sz="2800" baseline="-25000" dirty="0">
                <a:sym typeface="Symbol" panose="05050102010706020507" pitchFamily="18" charset="2"/>
              </a:rPr>
              <a:t>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* 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Recall:  </a:t>
            </a:r>
            <a:r>
              <a:rPr lang="en-US" sz="2800" dirty="0"/>
              <a:t>"M halts on w" is a short way of saying "M, when started with input w, eventually halts"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57200" y="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show </a:t>
            </a:r>
            <a:r>
              <a:rPr lang="en-US" sz="3600" b="1" dirty="0">
                <a:solidFill>
                  <a:schemeClr val="tx2"/>
                </a:solidFill>
              </a:rPr>
              <a:t>H</a:t>
            </a:r>
            <a:r>
              <a:rPr lang="en-US" sz="36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in SD but not in D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838200" y="914400"/>
            <a:ext cx="8077200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i="1" dirty="0"/>
              <a:t>2. Theorem:</a:t>
            </a:r>
            <a:r>
              <a:rPr lang="en-US" sz="2000" dirty="0"/>
              <a:t> </a:t>
            </a:r>
            <a:r>
              <a:rPr lang="en-US" sz="2000" b="1" dirty="0"/>
              <a:t>H</a:t>
            </a:r>
            <a:r>
              <a:rPr lang="en-US" sz="2000" b="1" baseline="-25000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 =  {&lt;</a:t>
            </a:r>
            <a:r>
              <a:rPr lang="en-US" sz="2000" b="1" i="1" dirty="0"/>
              <a:t>M</a:t>
            </a:r>
            <a:r>
              <a:rPr lang="en-US" sz="2000" b="1" dirty="0"/>
              <a:t>&gt; : TM </a:t>
            </a:r>
            <a:r>
              <a:rPr lang="en-US" sz="2000" b="1" i="1" dirty="0"/>
              <a:t>M</a:t>
            </a:r>
            <a:r>
              <a:rPr lang="en-US" sz="2000" b="1" dirty="0"/>
              <a:t> halts on </a:t>
            </a:r>
            <a:r>
              <a:rPr lang="en-US" sz="2000" b="1" dirty="0">
                <a:sym typeface="Symbol" panose="05050102010706020507" pitchFamily="18" charset="2"/>
              </a:rPr>
              <a:t></a:t>
            </a:r>
            <a:r>
              <a:rPr lang="en-US" sz="2000" b="1" dirty="0"/>
              <a:t>} is not in D.  </a:t>
            </a:r>
          </a:p>
          <a:p>
            <a:pPr eaLnBrk="1" hangingPunct="1"/>
            <a:endParaRPr lang="en-US" sz="2000" b="1" i="1" dirty="0"/>
          </a:p>
          <a:p>
            <a:pPr eaLnBrk="1" hangingPunct="1"/>
            <a:r>
              <a:rPr lang="en-US" sz="2000" b="1" i="1" dirty="0"/>
              <a:t>Proof:</a:t>
            </a:r>
            <a:r>
              <a:rPr lang="en-US" sz="2000" dirty="0"/>
              <a:t> by reduction from H: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H = {&lt;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input string </a:t>
            </a:r>
            <a:r>
              <a:rPr lang="en-US" sz="2000" i="1" dirty="0"/>
              <a:t>w</a:t>
            </a:r>
            <a:r>
              <a:rPr lang="en-US" sz="2000" dirty="0"/>
              <a:t>}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			   </a:t>
            </a:r>
            <a:r>
              <a:rPr lang="en-US" sz="2000" i="1" dirty="0"/>
              <a:t>R 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(?</a:t>
            </a:r>
            <a:r>
              <a:rPr lang="en-US" sz="2000" b="1" i="1" dirty="0">
                <a:solidFill>
                  <a:srgbClr val="FF0000"/>
                </a:solidFill>
              </a:rPr>
              <a:t>Oracle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dirty="0"/>
              <a:t>	 H</a:t>
            </a:r>
            <a:r>
              <a:rPr lang="en-US" sz="2000" baseline="-25000" dirty="0">
                <a:sym typeface="Symbol" panose="05050102010706020507" pitchFamily="18" charset="2"/>
              </a:rPr>
              <a:t>  </a:t>
            </a:r>
            <a:r>
              <a:rPr lang="en-US" sz="2000" dirty="0"/>
              <a:t>{&lt;</a:t>
            </a:r>
            <a:r>
              <a:rPr lang="en-US" sz="2000" i="1" dirty="0"/>
              <a:t>M</a:t>
            </a:r>
            <a:r>
              <a:rPr lang="en-US" sz="2000" dirty="0"/>
              <a:t>&gt; : TM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}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i="1" dirty="0"/>
              <a:t>R</a:t>
            </a:r>
            <a:r>
              <a:rPr lang="en-US" sz="2000" dirty="0"/>
              <a:t> is a mapping reduction from H to H</a:t>
            </a:r>
            <a:r>
              <a:rPr lang="en-US" sz="2000" baseline="-25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:</a:t>
            </a:r>
            <a:endParaRPr lang="en-US" sz="2000" i="1" dirty="0"/>
          </a:p>
          <a:p>
            <a:pPr eaLnBrk="1" hangingPunct="1"/>
            <a:r>
              <a:rPr lang="en-US" sz="2000" i="1" dirty="0"/>
              <a:t>   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533400" y="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500" b="1" dirty="0" smtClean="0">
                <a:solidFill>
                  <a:schemeClr val="tx2"/>
                </a:solidFill>
              </a:rPr>
              <a:t>Hidden: H</a:t>
            </a:r>
            <a:r>
              <a:rPr lang="en-US" sz="3500" b="1" baseline="-25000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 = {&lt;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&gt; : TM </a:t>
            </a:r>
            <a:r>
              <a:rPr lang="en-US" sz="3500" b="1" i="1" dirty="0">
                <a:solidFill>
                  <a:schemeClr val="tx2"/>
                </a:solidFill>
              </a:rPr>
              <a:t>M</a:t>
            </a:r>
            <a:r>
              <a:rPr lang="en-US" sz="3500" b="1" dirty="0">
                <a:solidFill>
                  <a:schemeClr val="tx2"/>
                </a:solidFill>
              </a:rPr>
              <a:t> halts on </a:t>
            </a:r>
            <a:r>
              <a:rPr lang="en-US" sz="3500" b="1" dirty="0">
                <a:solidFill>
                  <a:schemeClr val="tx2"/>
                </a:solidFill>
                <a:sym typeface="Symbol" panose="05050102010706020507" pitchFamily="18" charset="2"/>
              </a:rPr>
              <a:t></a:t>
            </a:r>
            <a:r>
              <a:rPr lang="en-US" sz="3500" b="1" dirty="0">
                <a:solidFill>
                  <a:schemeClr val="tx2"/>
                </a:solidFill>
              </a:rPr>
              <a:t>}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27652" name="Line 8"/>
          <p:cNvSpPr>
            <a:spLocks noChangeShapeType="1"/>
          </p:cNvSpPr>
          <p:nvPr/>
        </p:nvSpPr>
        <p:spPr bwMode="auto">
          <a:xfrm>
            <a:off x="3352800" y="2590800"/>
            <a:ext cx="0" cy="762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28600" y="6477000"/>
            <a:ext cx="576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/>
              <a:t>*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4400" y="1371600"/>
            <a:ext cx="38862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 smtClean="0">
                <a:sym typeface="Symbol" panose="05050102010706020507" pitchFamily="18" charset="2"/>
              </a:rPr>
              <a:t></a:t>
            </a:r>
            <a:r>
              <a:rPr lang="en-US" dirty="0" smtClean="0">
                <a:sym typeface="Symbol" panose="05050102010706020507" pitchFamily="18" charset="2"/>
              </a:rPr>
              <a:t> ≤ H </a:t>
            </a:r>
            <a:r>
              <a:rPr lang="en-US" b="1" dirty="0" smtClean="0">
                <a:sym typeface="Symbol" panose="05050102010706020507" pitchFamily="18" charset="2"/>
              </a:rPr>
              <a:t>is intuitive, the other way not so obvious.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172200" y="2743200"/>
            <a:ext cx="2438400" cy="175432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that such a reduction takes something of the form &lt;</a:t>
            </a:r>
            <a:r>
              <a:rPr lang="en-US" dirty="0" err="1" smtClean="0"/>
              <a:t>M.w</a:t>
            </a:r>
            <a:r>
              <a:rPr lang="en-US" dirty="0" smtClean="0"/>
              <a:t>&gt; as input, and produces &lt;M#&gt; as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054100"/>
            <a:ext cx="80772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i="1" dirty="0"/>
              <a:t> 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 = </a:t>
            </a:r>
          </a:p>
          <a:p>
            <a:pPr eaLnBrk="1" hangingPunct="1"/>
            <a:r>
              <a:rPr lang="en-US" sz="2000" dirty="0"/>
              <a:t>        1. Construct &lt;</a:t>
            </a:r>
            <a:r>
              <a:rPr lang="en-US" sz="2000" i="1" dirty="0"/>
              <a:t>M#</a:t>
            </a:r>
            <a:r>
              <a:rPr lang="en-US" sz="2000" dirty="0"/>
              <a:t>&gt;, where </a:t>
            </a:r>
            <a:r>
              <a:rPr lang="en-US" sz="2000" i="1" dirty="0"/>
              <a:t>M#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) operates as follows:</a:t>
            </a:r>
          </a:p>
          <a:p>
            <a:pPr lvl="1" eaLnBrk="1" hangingPunct="1"/>
            <a:r>
              <a:rPr lang="en-US" sz="2000" dirty="0"/>
              <a:t>            1.1. Erase the tape.</a:t>
            </a:r>
          </a:p>
          <a:p>
            <a:pPr lvl="1" eaLnBrk="1" hangingPunct="1"/>
            <a:r>
              <a:rPr lang="en-US" sz="2000" dirty="0"/>
              <a:t>            1.2. Write </a:t>
            </a:r>
            <a:r>
              <a:rPr lang="en-US" sz="2000" i="1" dirty="0"/>
              <a:t>w</a:t>
            </a:r>
            <a:r>
              <a:rPr lang="en-US" sz="2000" dirty="0"/>
              <a:t> on the tape and move the head to the left end.</a:t>
            </a:r>
          </a:p>
          <a:p>
            <a:pPr lvl="1" eaLnBrk="1" hangingPunct="1"/>
            <a:r>
              <a:rPr lang="en-US" sz="2000" dirty="0"/>
              <a:t>            1.3. Run </a:t>
            </a:r>
            <a:r>
              <a:rPr lang="en-US" sz="2000" i="1" dirty="0"/>
              <a:t>M</a:t>
            </a:r>
            <a:r>
              <a:rPr lang="en-US" sz="2000" dirty="0"/>
              <a:t> on </a:t>
            </a:r>
            <a:r>
              <a:rPr lang="en-US" sz="2000" i="1" dirty="0"/>
              <a:t>w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dirty="0"/>
              <a:t>        2. Return &lt;</a:t>
            </a:r>
            <a:r>
              <a:rPr lang="en-US" sz="2000" i="1" dirty="0"/>
              <a:t>M#</a:t>
            </a:r>
            <a:r>
              <a:rPr lang="en-US" sz="2000" dirty="0"/>
              <a:t>&gt;.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If </a:t>
            </a:r>
            <a:r>
              <a:rPr lang="en-US" sz="2000" i="1" dirty="0"/>
              <a:t>Oracle</a:t>
            </a:r>
            <a:r>
              <a:rPr lang="en-US" sz="2000" dirty="0"/>
              <a:t> exists, </a:t>
            </a:r>
            <a:r>
              <a:rPr lang="en-US" sz="2000" i="1" dirty="0"/>
              <a:t>C</a:t>
            </a:r>
            <a:r>
              <a:rPr lang="en-US" sz="2000" dirty="0"/>
              <a:t> = </a:t>
            </a:r>
            <a:r>
              <a:rPr lang="en-US" sz="2000" i="1" dirty="0"/>
              <a:t>Oracle</a:t>
            </a:r>
            <a:r>
              <a:rPr lang="en-US" sz="2000" dirty="0"/>
              <a:t>(</a:t>
            </a:r>
            <a:r>
              <a:rPr lang="en-US" sz="2000" i="1" dirty="0"/>
              <a:t>R</a:t>
            </a:r>
            <a:r>
              <a:rPr lang="en-US" sz="2000" dirty="0"/>
              <a:t>(&lt;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&gt;)) decides H:</a:t>
            </a:r>
          </a:p>
          <a:p>
            <a:pPr eaLnBrk="1" hangingPunct="1"/>
            <a:endParaRPr lang="en-US" sz="2000" i="1" dirty="0"/>
          </a:p>
          <a:p>
            <a:pPr eaLnBrk="1" hangingPunct="1"/>
            <a:r>
              <a:rPr lang="en-US" sz="2000" dirty="0"/>
              <a:t>    ● </a:t>
            </a:r>
            <a:r>
              <a:rPr lang="en-US" sz="2000" i="1" dirty="0"/>
              <a:t>C</a:t>
            </a:r>
            <a:r>
              <a:rPr lang="en-US" sz="2000" dirty="0"/>
              <a:t> is correct: </a:t>
            </a:r>
            <a:r>
              <a:rPr lang="en-US" sz="2000" i="1" dirty="0"/>
              <a:t>M#</a:t>
            </a:r>
            <a:r>
              <a:rPr lang="en-US" sz="2000" dirty="0"/>
              <a:t> ignores its own input.  It halts on everything or </a:t>
            </a:r>
          </a:p>
          <a:p>
            <a:pPr eaLnBrk="1" hangingPunct="1"/>
            <a:r>
              <a:rPr lang="en-US" sz="2000" dirty="0"/>
              <a:t>       nothing.  So: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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halts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everything.  In </a:t>
            </a:r>
          </a:p>
          <a:p>
            <a:pPr eaLnBrk="1" hangingPunct="1"/>
            <a:r>
              <a:rPr lang="en-US" sz="2000" dirty="0"/>
              <a:t>          particular, it halts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accepts.</a:t>
            </a:r>
          </a:p>
          <a:p>
            <a:pPr eaLnBrk="1" hangingPunct="1"/>
            <a:r>
              <a:rPr lang="en-US" sz="2000" dirty="0"/>
              <a:t>        ● &lt;</a:t>
            </a:r>
            <a:r>
              <a:rPr lang="en-US" sz="2000" i="1" dirty="0"/>
              <a:t>M</a:t>
            </a:r>
            <a:r>
              <a:rPr lang="en-US" sz="2000" dirty="0"/>
              <a:t>, </a:t>
            </a:r>
            <a:r>
              <a:rPr lang="en-US" sz="2000" i="1" dirty="0"/>
              <a:t>w</a:t>
            </a:r>
            <a:r>
              <a:rPr lang="en-US" sz="2000" dirty="0"/>
              <a:t>&gt; </a:t>
            </a:r>
            <a:r>
              <a:rPr lang="en-US" sz="2000" dirty="0">
                <a:sym typeface="Symbol" panose="05050102010706020507" pitchFamily="18" charset="2"/>
              </a:rPr>
              <a:t></a:t>
            </a:r>
            <a:r>
              <a:rPr lang="en-US" sz="2000" dirty="0"/>
              <a:t> </a:t>
            </a:r>
            <a:r>
              <a:rPr lang="en-US" sz="2000" i="1" dirty="0"/>
              <a:t>H</a:t>
            </a:r>
            <a:r>
              <a:rPr lang="en-US" sz="2000" dirty="0"/>
              <a:t>: </a:t>
            </a:r>
            <a:r>
              <a:rPr lang="en-US" sz="2000" i="1" dirty="0"/>
              <a:t>M</a:t>
            </a:r>
            <a:r>
              <a:rPr lang="en-US" sz="2000" dirty="0"/>
              <a:t> does not halt on </a:t>
            </a:r>
            <a:r>
              <a:rPr lang="en-US" sz="2000" i="1" dirty="0"/>
              <a:t>w</a:t>
            </a:r>
            <a:r>
              <a:rPr lang="en-US" sz="2000" dirty="0"/>
              <a:t>, so </a:t>
            </a:r>
            <a:r>
              <a:rPr lang="en-US" sz="2000" i="1" dirty="0"/>
              <a:t>M#</a:t>
            </a:r>
            <a:r>
              <a:rPr lang="en-US" sz="2000" dirty="0"/>
              <a:t> halts on nothing and </a:t>
            </a:r>
          </a:p>
          <a:p>
            <a:pPr eaLnBrk="1" hangingPunct="1"/>
            <a:r>
              <a:rPr lang="en-US" sz="2000" dirty="0"/>
              <a:t>          thus not on </a:t>
            </a:r>
            <a:r>
              <a:rPr lang="en-US" sz="2000" dirty="0">
                <a:sym typeface="Symbol" panose="05050102010706020507" pitchFamily="18" charset="2"/>
              </a:rPr>
              <a:t></a:t>
            </a:r>
            <a:r>
              <a:rPr lang="en-US" sz="2000" dirty="0"/>
              <a:t>.  </a:t>
            </a:r>
            <a:r>
              <a:rPr lang="en-US" sz="2000" i="1" dirty="0"/>
              <a:t>Oracle</a:t>
            </a:r>
            <a:r>
              <a:rPr lang="en-US" sz="2000" dirty="0"/>
              <a:t> rejects.</a:t>
            </a:r>
          </a:p>
          <a:p>
            <a:pPr eaLnBrk="1" hangingPunct="1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533400" y="76200"/>
            <a:ext cx="861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smtClean="0">
                <a:solidFill>
                  <a:schemeClr val="tx2"/>
                </a:solidFill>
              </a:rPr>
              <a:t>Hidden: Proof</a:t>
            </a:r>
            <a:r>
              <a:rPr lang="en-US" sz="3600" b="1" dirty="0">
                <a:solidFill>
                  <a:schemeClr val="tx2"/>
                </a:solidFill>
              </a:rPr>
              <a:t>, Continued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77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11385</TotalTime>
  <Words>3866</Words>
  <Application>Microsoft Office PowerPoint</Application>
  <PresentationFormat>On-screen Show (4:3)</PresentationFormat>
  <Paragraphs>1018</Paragraphs>
  <Slides>64</Slides>
  <Notes>64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2" baseType="lpstr">
      <vt:lpstr>Calibri</vt:lpstr>
      <vt:lpstr>Symbol</vt:lpstr>
      <vt:lpstr>Wingdings</vt:lpstr>
      <vt:lpstr>Arial</vt:lpstr>
      <vt:lpstr>Times New Roman</vt:lpstr>
      <vt:lpstr>Monotype Sorts</vt:lpstr>
      <vt:lpstr>Courier New</vt:lpstr>
      <vt:lpstr>Default Design</vt:lpstr>
      <vt:lpstr>PowerPoint Presentation</vt:lpstr>
      <vt:lpstr>Your Questions?</vt:lpstr>
      <vt:lpstr>Reducing Language L1 to L2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Elements in a Reduction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Side Road with a purpose: obtainSelf</vt:lpstr>
      <vt:lpstr>Some quines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oih</dc:creator>
  <cp:lastModifiedBy>Claude Anderson</cp:lastModifiedBy>
  <cp:revision>617</cp:revision>
  <cp:lastPrinted>2014-02-13T12:03:35Z</cp:lastPrinted>
  <dcterms:created xsi:type="dcterms:W3CDTF">2007-01-18T00:38:26Z</dcterms:created>
  <dcterms:modified xsi:type="dcterms:W3CDTF">2014-02-13T22:24:29Z</dcterms:modified>
</cp:coreProperties>
</file>