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0"/>
  </p:notesMasterIdLst>
  <p:handoutMasterIdLst>
    <p:handoutMasterId r:id="rId41"/>
  </p:handoutMasterIdLst>
  <p:sldIdLst>
    <p:sldId id="256" r:id="rId2"/>
    <p:sldId id="508" r:id="rId3"/>
    <p:sldId id="465" r:id="rId4"/>
    <p:sldId id="471" r:id="rId5"/>
    <p:sldId id="474" r:id="rId6"/>
    <p:sldId id="475" r:id="rId7"/>
    <p:sldId id="476" r:id="rId8"/>
    <p:sldId id="477" r:id="rId9"/>
    <p:sldId id="478" r:id="rId10"/>
    <p:sldId id="479" r:id="rId11"/>
    <p:sldId id="480" r:id="rId12"/>
    <p:sldId id="481" r:id="rId13"/>
    <p:sldId id="482" r:id="rId14"/>
    <p:sldId id="483" r:id="rId15"/>
    <p:sldId id="484" r:id="rId16"/>
    <p:sldId id="485" r:id="rId17"/>
    <p:sldId id="486" r:id="rId18"/>
    <p:sldId id="487" r:id="rId19"/>
    <p:sldId id="488" r:id="rId20"/>
    <p:sldId id="489" r:id="rId21"/>
    <p:sldId id="490" r:id="rId22"/>
    <p:sldId id="491" r:id="rId23"/>
    <p:sldId id="492" r:id="rId24"/>
    <p:sldId id="493" r:id="rId25"/>
    <p:sldId id="494" r:id="rId26"/>
    <p:sldId id="495" r:id="rId27"/>
    <p:sldId id="496" r:id="rId28"/>
    <p:sldId id="497" r:id="rId29"/>
    <p:sldId id="498" r:id="rId30"/>
    <p:sldId id="499" r:id="rId31"/>
    <p:sldId id="500" r:id="rId32"/>
    <p:sldId id="501" r:id="rId33"/>
    <p:sldId id="502" r:id="rId34"/>
    <p:sldId id="503" r:id="rId35"/>
    <p:sldId id="504" r:id="rId36"/>
    <p:sldId id="505" r:id="rId37"/>
    <p:sldId id="506" r:id="rId38"/>
    <p:sldId id="507" r:id="rId39"/>
  </p:sldIdLst>
  <p:sldSz cx="9144000" cy="6858000" type="screen4x3"/>
  <p:notesSz cx="7315200" cy="9601200"/>
  <p:embeddedFontLst>
    <p:embeddedFont>
      <p:font typeface="Monotype Sorts" panose="05000000000000000000" charset="2"/>
      <p:regular r:id="rId42"/>
    </p:embeddedFont>
    <p:embeddedFont>
      <p:font typeface="Calibri" panose="020F0502020204030204" pitchFamily="34" charset="0"/>
      <p:regular r:id="rId43"/>
      <p:bold r:id="rId44"/>
      <p:italic r:id="rId45"/>
      <p:boldItalic r:id="rId46"/>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658" autoAdjust="0"/>
    <p:restoredTop sz="79306" autoAdjust="0"/>
  </p:normalViewPr>
  <p:slideViewPr>
    <p:cSldViewPr>
      <p:cViewPr varScale="1">
        <p:scale>
          <a:sx n="67" d="100"/>
          <a:sy n="67" d="100"/>
        </p:scale>
        <p:origin x="90" y="90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02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3714" name="Rectangle 2"/>
          <p:cNvSpPr>
            <a:spLocks noGrp="1" noChangeArrowheads="1"/>
          </p:cNvSpPr>
          <p:nvPr>
            <p:ph type="hdr" sz="quarter"/>
          </p:nvPr>
        </p:nvSpPr>
        <p:spPr bwMode="auto">
          <a:xfrm>
            <a:off x="5" y="0"/>
            <a:ext cx="3170582" cy="478748"/>
          </a:xfrm>
          <a:prstGeom prst="rect">
            <a:avLst/>
          </a:prstGeom>
          <a:noFill/>
          <a:ln w="9525">
            <a:noFill/>
            <a:miter lim="800000"/>
            <a:headEnd/>
            <a:tailEnd/>
          </a:ln>
          <a:effectLst/>
        </p:spPr>
        <p:txBody>
          <a:bodyPr vert="horz" wrap="square" lIns="98374" tIns="49188" rIns="98374" bIns="49188" numCol="1" anchor="t" anchorCtr="0" compatLnSpc="1">
            <a:prstTxWarp prst="textNoShape">
              <a:avLst/>
            </a:prstTxWarp>
          </a:bodyPr>
          <a:lstStyle>
            <a:lvl1pPr>
              <a:defRPr sz="1300">
                <a:latin typeface="Arial" pitchFamily="34" charset="0"/>
              </a:defRPr>
            </a:lvl1pPr>
          </a:lstStyle>
          <a:p>
            <a:pPr>
              <a:defRPr/>
            </a:pPr>
            <a:endParaRPr lang="en-US"/>
          </a:p>
        </p:txBody>
      </p:sp>
      <p:sp>
        <p:nvSpPr>
          <p:cNvPr id="243715" name="Rectangle 3"/>
          <p:cNvSpPr>
            <a:spLocks noGrp="1" noChangeArrowheads="1"/>
          </p:cNvSpPr>
          <p:nvPr>
            <p:ph type="dt" sz="quarter" idx="1"/>
          </p:nvPr>
        </p:nvSpPr>
        <p:spPr bwMode="auto">
          <a:xfrm>
            <a:off x="4144620" y="0"/>
            <a:ext cx="3168927" cy="478748"/>
          </a:xfrm>
          <a:prstGeom prst="rect">
            <a:avLst/>
          </a:prstGeom>
          <a:noFill/>
          <a:ln w="9525">
            <a:noFill/>
            <a:miter lim="800000"/>
            <a:headEnd/>
            <a:tailEnd/>
          </a:ln>
          <a:effectLst/>
        </p:spPr>
        <p:txBody>
          <a:bodyPr vert="horz" wrap="square" lIns="98374" tIns="49188" rIns="98374" bIns="49188" numCol="1" anchor="t" anchorCtr="0" compatLnSpc="1">
            <a:prstTxWarp prst="textNoShape">
              <a:avLst/>
            </a:prstTxWarp>
          </a:bodyPr>
          <a:lstStyle>
            <a:lvl1pPr algn="r">
              <a:defRPr sz="1300">
                <a:latin typeface="Arial" pitchFamily="34" charset="0"/>
              </a:defRPr>
            </a:lvl1pPr>
          </a:lstStyle>
          <a:p>
            <a:pPr>
              <a:defRPr/>
            </a:pPr>
            <a:endParaRPr lang="en-US"/>
          </a:p>
        </p:txBody>
      </p:sp>
      <p:sp>
        <p:nvSpPr>
          <p:cNvPr id="243716" name="Rectangle 4"/>
          <p:cNvSpPr>
            <a:spLocks noGrp="1" noChangeArrowheads="1"/>
          </p:cNvSpPr>
          <p:nvPr>
            <p:ph type="ftr" sz="quarter" idx="2"/>
          </p:nvPr>
        </p:nvSpPr>
        <p:spPr bwMode="auto">
          <a:xfrm>
            <a:off x="5" y="9119173"/>
            <a:ext cx="3170582" cy="480388"/>
          </a:xfrm>
          <a:prstGeom prst="rect">
            <a:avLst/>
          </a:prstGeom>
          <a:noFill/>
          <a:ln w="9525">
            <a:noFill/>
            <a:miter lim="800000"/>
            <a:headEnd/>
            <a:tailEnd/>
          </a:ln>
          <a:effectLst/>
        </p:spPr>
        <p:txBody>
          <a:bodyPr vert="horz" wrap="square" lIns="98374" tIns="49188" rIns="98374" bIns="49188" numCol="1" anchor="b" anchorCtr="0" compatLnSpc="1">
            <a:prstTxWarp prst="textNoShape">
              <a:avLst/>
            </a:prstTxWarp>
          </a:bodyPr>
          <a:lstStyle>
            <a:lvl1pPr>
              <a:defRPr sz="1300">
                <a:latin typeface="Arial" pitchFamily="34" charset="0"/>
              </a:defRPr>
            </a:lvl1pPr>
          </a:lstStyle>
          <a:p>
            <a:pPr>
              <a:defRPr/>
            </a:pPr>
            <a:endParaRPr lang="en-US"/>
          </a:p>
        </p:txBody>
      </p:sp>
      <p:sp>
        <p:nvSpPr>
          <p:cNvPr id="243717" name="Rectangle 5"/>
          <p:cNvSpPr>
            <a:spLocks noGrp="1" noChangeArrowheads="1"/>
          </p:cNvSpPr>
          <p:nvPr>
            <p:ph type="sldNum" sz="quarter" idx="3"/>
          </p:nvPr>
        </p:nvSpPr>
        <p:spPr bwMode="auto">
          <a:xfrm>
            <a:off x="4144620" y="9119173"/>
            <a:ext cx="3168927" cy="480388"/>
          </a:xfrm>
          <a:prstGeom prst="rect">
            <a:avLst/>
          </a:prstGeom>
          <a:noFill/>
          <a:ln w="9525">
            <a:noFill/>
            <a:miter lim="800000"/>
            <a:headEnd/>
            <a:tailEnd/>
          </a:ln>
          <a:effectLst/>
        </p:spPr>
        <p:txBody>
          <a:bodyPr vert="horz" wrap="square" lIns="98374" tIns="49188" rIns="98374" bIns="49188" numCol="1" anchor="b" anchorCtr="0" compatLnSpc="1">
            <a:prstTxWarp prst="textNoShape">
              <a:avLst/>
            </a:prstTxWarp>
          </a:bodyPr>
          <a:lstStyle>
            <a:lvl1pPr algn="r">
              <a:defRPr sz="1300">
                <a:latin typeface="Arial" pitchFamily="34" charset="0"/>
              </a:defRPr>
            </a:lvl1pPr>
          </a:lstStyle>
          <a:p>
            <a:pPr>
              <a:defRPr/>
            </a:pPr>
            <a:fld id="{E831A139-209A-4712-BAEF-44E0F79001BE}" type="slidenum">
              <a:rPr lang="en-US"/>
              <a:pPr>
                <a:defRPr/>
              </a:pPr>
              <a:t>‹#›</a:t>
            </a:fld>
            <a:endParaRPr lang="en-US"/>
          </a:p>
        </p:txBody>
      </p:sp>
    </p:spTree>
    <p:extLst>
      <p:ext uri="{BB962C8B-B14F-4D97-AF65-F5344CB8AC3E}">
        <p14:creationId xmlns:p14="http://schemas.microsoft.com/office/powerpoint/2010/main" val="2392744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170582" cy="478748"/>
          </a:xfrm>
          <a:prstGeom prst="rect">
            <a:avLst/>
          </a:prstGeom>
        </p:spPr>
        <p:txBody>
          <a:bodyPr vert="horz" lIns="98374" tIns="49188" rIns="98374" bIns="49188" rtlCol="0"/>
          <a:lstStyle>
            <a:lvl1pPr algn="l">
              <a:defRPr sz="1300">
                <a:latin typeface="Arial" pitchFamily="34" charset="0"/>
              </a:defRPr>
            </a:lvl1pPr>
          </a:lstStyle>
          <a:p>
            <a:pPr>
              <a:defRPr/>
            </a:pPr>
            <a:endParaRPr lang="en-US"/>
          </a:p>
        </p:txBody>
      </p:sp>
      <p:sp>
        <p:nvSpPr>
          <p:cNvPr id="3" name="Date Placeholder 2"/>
          <p:cNvSpPr>
            <a:spLocks noGrp="1"/>
          </p:cNvSpPr>
          <p:nvPr>
            <p:ph type="dt" idx="1"/>
          </p:nvPr>
        </p:nvSpPr>
        <p:spPr>
          <a:xfrm>
            <a:off x="4144620" y="0"/>
            <a:ext cx="3168927" cy="478748"/>
          </a:xfrm>
          <a:prstGeom prst="rect">
            <a:avLst/>
          </a:prstGeom>
        </p:spPr>
        <p:txBody>
          <a:bodyPr vert="horz" lIns="98374" tIns="49188" rIns="98374" bIns="49188" rtlCol="0"/>
          <a:lstStyle>
            <a:lvl1pPr algn="r">
              <a:defRPr sz="1300">
                <a:latin typeface="Arial" pitchFamily="34" charset="0"/>
              </a:defRPr>
            </a:lvl1pPr>
          </a:lstStyle>
          <a:p>
            <a:pPr>
              <a:defRPr/>
            </a:pPr>
            <a:fld id="{0F8F2E20-F309-4DD8-8ECE-A2B0510216DC}" type="datetimeFigureOut">
              <a:rPr lang="en-US"/>
              <a:pPr>
                <a:defRPr/>
              </a:pPr>
              <a:t>2/11/2016</a:t>
            </a:fld>
            <a:endParaRPr lang="en-US"/>
          </a:p>
        </p:txBody>
      </p:sp>
      <p:sp>
        <p:nvSpPr>
          <p:cNvPr id="4" name="Slide Image Placeholder 3"/>
          <p:cNvSpPr>
            <a:spLocks noGrp="1" noRot="1" noChangeAspect="1"/>
          </p:cNvSpPr>
          <p:nvPr>
            <p:ph type="sldImg" idx="2"/>
          </p:nvPr>
        </p:nvSpPr>
        <p:spPr>
          <a:xfrm>
            <a:off x="1255713" y="719138"/>
            <a:ext cx="4805362" cy="3603625"/>
          </a:xfrm>
          <a:prstGeom prst="rect">
            <a:avLst/>
          </a:prstGeom>
          <a:noFill/>
          <a:ln w="12700">
            <a:solidFill>
              <a:prstClr val="black"/>
            </a:solidFill>
          </a:ln>
        </p:spPr>
        <p:txBody>
          <a:bodyPr vert="horz" lIns="98374" tIns="49188" rIns="98374" bIns="49188" rtlCol="0" anchor="ctr"/>
          <a:lstStyle/>
          <a:p>
            <a:pPr lvl="0"/>
            <a:endParaRPr lang="en-US" noProof="0" smtClean="0"/>
          </a:p>
        </p:txBody>
      </p:sp>
      <p:sp>
        <p:nvSpPr>
          <p:cNvPr id="5" name="Notes Placeholder 4"/>
          <p:cNvSpPr>
            <a:spLocks noGrp="1"/>
          </p:cNvSpPr>
          <p:nvPr>
            <p:ph type="body" sz="quarter" idx="3"/>
          </p:nvPr>
        </p:nvSpPr>
        <p:spPr>
          <a:xfrm>
            <a:off x="732185" y="4561230"/>
            <a:ext cx="5850835" cy="4318572"/>
          </a:xfrm>
          <a:prstGeom prst="rect">
            <a:avLst/>
          </a:prstGeom>
        </p:spPr>
        <p:txBody>
          <a:bodyPr vert="horz" lIns="98374" tIns="49188" rIns="98374" bIns="4918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5" y="9119173"/>
            <a:ext cx="3170582" cy="480388"/>
          </a:xfrm>
          <a:prstGeom prst="rect">
            <a:avLst/>
          </a:prstGeom>
        </p:spPr>
        <p:txBody>
          <a:bodyPr vert="horz" lIns="98374" tIns="49188" rIns="98374" bIns="49188" rtlCol="0" anchor="b"/>
          <a:lstStyle>
            <a:lvl1pPr algn="l">
              <a:defRPr sz="13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4144620" y="9119173"/>
            <a:ext cx="3168927" cy="480388"/>
          </a:xfrm>
          <a:prstGeom prst="rect">
            <a:avLst/>
          </a:prstGeom>
        </p:spPr>
        <p:txBody>
          <a:bodyPr vert="horz" lIns="98374" tIns="49188" rIns="98374" bIns="49188" rtlCol="0" anchor="b"/>
          <a:lstStyle>
            <a:lvl1pPr algn="r">
              <a:defRPr sz="1300">
                <a:latin typeface="Arial" pitchFamily="34" charset="0"/>
              </a:defRPr>
            </a:lvl1pPr>
          </a:lstStyle>
          <a:p>
            <a:pPr>
              <a:defRPr/>
            </a:pPr>
            <a:fld id="{2AF9D6CD-BD63-4F31-85B9-678DE67FBD67}" type="slidenum">
              <a:rPr lang="en-US"/>
              <a:pPr>
                <a:defRPr/>
              </a:pPr>
              <a:t>‹#›</a:t>
            </a:fld>
            <a:endParaRPr lang="en-US"/>
          </a:p>
        </p:txBody>
      </p:sp>
    </p:spTree>
    <p:extLst>
      <p:ext uri="{BB962C8B-B14F-4D97-AF65-F5344CB8AC3E}">
        <p14:creationId xmlns:p14="http://schemas.microsoft.com/office/powerpoint/2010/main" val="561211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AF9D6CD-BD63-4F31-85B9-678DE67FBD67}" type="slidenum">
              <a:rPr lang="en-US" smtClean="0"/>
              <a:pPr>
                <a:defRPr/>
              </a:pPr>
              <a:t>1</a:t>
            </a:fld>
            <a:endParaRPr lang="en-US"/>
          </a:p>
        </p:txBody>
      </p:sp>
    </p:spTree>
    <p:extLst>
      <p:ext uri="{BB962C8B-B14F-4D97-AF65-F5344CB8AC3E}">
        <p14:creationId xmlns:p14="http://schemas.microsoft.com/office/powerpoint/2010/main" val="1512607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A7C033-DC07-4D7E-8FE4-19480CD06CFA}" type="slidenum">
              <a:rPr lang="en-US"/>
              <a:pPr eaLnBrk="1" hangingPunct="1"/>
              <a:t>10</a:t>
            </a:fld>
            <a:endParaRPr lang="en-US"/>
          </a:p>
        </p:txBody>
      </p:sp>
    </p:spTree>
    <p:extLst>
      <p:ext uri="{BB962C8B-B14F-4D97-AF65-F5344CB8AC3E}">
        <p14:creationId xmlns:p14="http://schemas.microsoft.com/office/powerpoint/2010/main" val="3016947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Represent this as (q0)</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543058-F770-4C3D-A03A-1B87E9D5C30A}" type="slidenum">
              <a:rPr lang="en-US"/>
              <a:pPr eaLnBrk="1" hangingPunct="1"/>
              <a:t>11</a:t>
            </a:fld>
            <a:endParaRPr lang="en-US"/>
          </a:p>
        </p:txBody>
      </p:sp>
    </p:spTree>
    <p:extLst>
      <p:ext uri="{BB962C8B-B14F-4D97-AF65-F5344CB8AC3E}">
        <p14:creationId xmlns:p14="http://schemas.microsoft.com/office/powerpoint/2010/main" val="3033324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Is the language of TM encodings regular, CF?  </a:t>
            </a:r>
          </a:p>
          <a:p>
            <a:r>
              <a:rPr lang="en-US" dirty="0" smtClean="0"/>
              <a:t>No in both cases, because we need to make sure that the encodings of all state representations</a:t>
            </a:r>
            <a:r>
              <a:rPr lang="en-US" baseline="0" dirty="0" smtClean="0"/>
              <a:t> have the same number of bits</a:t>
            </a:r>
            <a:endParaRPr lang="en-US"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31C235-39C0-4ECA-8228-15FADFF3B0DA}" type="slidenum">
              <a:rPr lang="en-US"/>
              <a:pPr eaLnBrk="1" hangingPunct="1"/>
              <a:t>12</a:t>
            </a:fld>
            <a:endParaRPr lang="en-US"/>
          </a:p>
        </p:txBody>
      </p:sp>
    </p:spTree>
    <p:extLst>
      <p:ext uri="{BB962C8B-B14F-4D97-AF65-F5344CB8AC3E}">
        <p14:creationId xmlns:p14="http://schemas.microsoft.com/office/powerpoint/2010/main" val="1262992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sym typeface="Symbol" panose="05050102010706020507" pitchFamily="18" charset="2"/>
              </a:rPr>
              <a:t>Details on next slide:</a:t>
            </a:r>
          </a:p>
          <a:p>
            <a:endParaRPr lang="en-US" dirty="0" smtClean="0">
              <a:sym typeface="Symbol" panose="05050102010706020507" pitchFamily="18" charset="2"/>
            </a:endParaRPr>
          </a:p>
          <a:p>
            <a:r>
              <a:rPr lang="en-US" dirty="0" smtClean="0">
                <a:sym typeface="Symbol" panose="05050102010706020507" pitchFamily="18" charset="2"/>
              </a:rPr>
              <a:t></a:t>
            </a:r>
            <a:r>
              <a:rPr lang="en-US" dirty="0" smtClean="0"/>
              <a:t>= {(, ), a, q, y, n,, h,  I, 1, comma, </a:t>
            </a:r>
            <a:r>
              <a:rPr lang="en-US" dirty="0" err="1" smtClean="0"/>
              <a:t>rightArrow</a:t>
            </a:r>
            <a:r>
              <a:rPr lang="en-US" dirty="0" smtClean="0"/>
              <a:t>, </a:t>
            </a:r>
            <a:r>
              <a:rPr lang="en-US" dirty="0" err="1" smtClean="0"/>
              <a:t>leftArow</a:t>
            </a:r>
            <a:r>
              <a:rPr lang="en-US" dirty="0" smtClean="0"/>
              <a:t>}</a:t>
            </a:r>
          </a:p>
          <a:p>
            <a:endParaRPr lang="en-US" dirty="0" smtClean="0"/>
          </a:p>
          <a:p>
            <a:r>
              <a:rPr lang="en-US" dirty="0" smtClean="0"/>
              <a:t>Lexicographically generate all strings in </a:t>
            </a:r>
            <a:r>
              <a:rPr lang="en-US" dirty="0" smtClean="0">
                <a:sym typeface="Symbol" panose="05050102010706020507" pitchFamily="18" charset="2"/>
              </a:rPr>
              <a:t>*. Check each to see if it is a valid TM encoding; if so, add it to the list.</a:t>
            </a:r>
            <a:endParaRPr lang="en-US" dirty="0" smtClean="0"/>
          </a:p>
          <a:p>
            <a:endParaRPr lang="en-US" dirty="0" smtClean="0"/>
          </a:p>
          <a:p>
            <a:endParaRPr lang="en-US" dirty="0"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82BCE4-8DC2-4FDB-877B-7657405694B9}" type="slidenum">
              <a:rPr lang="en-US"/>
              <a:pPr eaLnBrk="1" hangingPunct="1"/>
              <a:t>13</a:t>
            </a:fld>
            <a:endParaRPr lang="en-US"/>
          </a:p>
        </p:txBody>
      </p:sp>
    </p:spTree>
    <p:extLst>
      <p:ext uri="{BB962C8B-B14F-4D97-AF65-F5344CB8AC3E}">
        <p14:creationId xmlns:p14="http://schemas.microsoft.com/office/powerpoint/2010/main" val="2074707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0852">
              <a:defRPr/>
            </a:pPr>
            <a:r>
              <a:rPr lang="en-US" sz="1300" dirty="0"/>
              <a:t>Note that the </a:t>
            </a:r>
            <a:r>
              <a:rPr lang="en-US" sz="1300" dirty="0" err="1"/>
              <a:t>i</a:t>
            </a:r>
            <a:r>
              <a:rPr lang="en-US" sz="1300" baseline="30000" dirty="0" err="1"/>
              <a:t>th</a:t>
            </a:r>
            <a:r>
              <a:rPr lang="en-US" sz="1300" dirty="0"/>
              <a:t> TM may be functionally the same machine as the </a:t>
            </a:r>
            <a:r>
              <a:rPr lang="en-US" sz="1300" dirty="0" err="1"/>
              <a:t>j</a:t>
            </a:r>
            <a:r>
              <a:rPr lang="en-US" sz="1300" baseline="30000" dirty="0" err="1"/>
              <a:t>th</a:t>
            </a:r>
            <a:r>
              <a:rPr lang="en-US" sz="1300" baseline="30000" dirty="0"/>
              <a:t> </a:t>
            </a:r>
            <a:r>
              <a:rPr lang="en-US" sz="1300" dirty="0"/>
              <a:t>TM, with the states numbered differently</a:t>
            </a:r>
          </a:p>
          <a:p>
            <a:endParaRPr lang="en-US" dirty="0"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6436EA-6B78-4283-B5AD-92E220C6645A}" type="slidenum">
              <a:rPr lang="en-US"/>
              <a:pPr eaLnBrk="1" hangingPunct="1"/>
              <a:t>14</a:t>
            </a:fld>
            <a:endParaRPr lang="en-US"/>
          </a:p>
        </p:txBody>
      </p:sp>
    </p:spTree>
    <p:extLst>
      <p:ext uri="{BB962C8B-B14F-4D97-AF65-F5344CB8AC3E}">
        <p14:creationId xmlns:p14="http://schemas.microsoft.com/office/powerpoint/2010/main" val="3676762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FD3814-F123-4704-BDF1-E3F40D294D09}" type="slidenum">
              <a:rPr lang="en-US"/>
              <a:pPr eaLnBrk="1" hangingPunct="1"/>
              <a:t>15</a:t>
            </a:fld>
            <a:endParaRPr lang="en-US"/>
          </a:p>
        </p:txBody>
      </p:sp>
    </p:spTree>
    <p:extLst>
      <p:ext uri="{BB962C8B-B14F-4D97-AF65-F5344CB8AC3E}">
        <p14:creationId xmlns:p14="http://schemas.microsoft.com/office/powerpoint/2010/main" val="532926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2C05EE-B0B3-4758-BCDA-BEDFDA8120B5}" type="slidenum">
              <a:rPr lang="en-US"/>
              <a:pPr eaLnBrk="1" hangingPunct="1"/>
              <a:t>16</a:t>
            </a:fld>
            <a:endParaRPr lang="en-US"/>
          </a:p>
        </p:txBody>
      </p:sp>
    </p:spTree>
    <p:extLst>
      <p:ext uri="{BB962C8B-B14F-4D97-AF65-F5344CB8AC3E}">
        <p14:creationId xmlns:p14="http://schemas.microsoft.com/office/powerpoint/2010/main" val="3172921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BF3067-8F6C-424B-9AE8-1C0753353996}" type="slidenum">
              <a:rPr lang="en-US"/>
              <a:pPr eaLnBrk="1" hangingPunct="1"/>
              <a:t>17</a:t>
            </a:fld>
            <a:endParaRPr lang="en-US"/>
          </a:p>
        </p:txBody>
      </p:sp>
    </p:spTree>
    <p:extLst>
      <p:ext uri="{BB962C8B-B14F-4D97-AF65-F5344CB8AC3E}">
        <p14:creationId xmlns:p14="http://schemas.microsoft.com/office/powerpoint/2010/main" val="2104957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D18F98-DBCC-416C-BFBE-884B8AED0F28}" type="slidenum">
              <a:rPr lang="en-US"/>
              <a:pPr eaLnBrk="1" hangingPunct="1"/>
              <a:t>18</a:t>
            </a:fld>
            <a:endParaRPr lang="en-US"/>
          </a:p>
        </p:txBody>
      </p:sp>
    </p:spTree>
    <p:extLst>
      <p:ext uri="{BB962C8B-B14F-4D97-AF65-F5344CB8AC3E}">
        <p14:creationId xmlns:p14="http://schemas.microsoft.com/office/powerpoint/2010/main" val="2632812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DAB6E1-0997-4E9B-B013-DC623846CA48}" type="slidenum">
              <a:rPr lang="en-US"/>
              <a:pPr eaLnBrk="1" hangingPunct="1"/>
              <a:t>19</a:t>
            </a:fld>
            <a:endParaRPr lang="en-US"/>
          </a:p>
        </p:txBody>
      </p:sp>
    </p:spTree>
    <p:extLst>
      <p:ext uri="{BB962C8B-B14F-4D97-AF65-F5344CB8AC3E}">
        <p14:creationId xmlns:p14="http://schemas.microsoft.com/office/powerpoint/2010/main" val="639105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latin typeface="Arial" panose="020B0604020202020204"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defRPr>
            </a:lvl1pPr>
            <a:lvl2pPr marL="803675" indent="-305084">
              <a:spcBef>
                <a:spcPct val="30000"/>
              </a:spcBef>
              <a:defRPr sz="1400">
                <a:solidFill>
                  <a:schemeClr val="tx1"/>
                </a:solidFill>
                <a:latin typeface="Calibri" panose="020F0502020204030204" pitchFamily="34" charset="0"/>
              </a:defRPr>
            </a:lvl2pPr>
            <a:lvl3pPr marL="1242996" indent="-244066">
              <a:spcBef>
                <a:spcPct val="30000"/>
              </a:spcBef>
              <a:defRPr sz="1400">
                <a:solidFill>
                  <a:schemeClr val="tx1"/>
                </a:solidFill>
                <a:latin typeface="Calibri" panose="020F0502020204030204" pitchFamily="34" charset="0"/>
              </a:defRPr>
            </a:lvl3pPr>
            <a:lvl4pPr marL="1739844" indent="-244066">
              <a:spcBef>
                <a:spcPct val="30000"/>
              </a:spcBef>
              <a:defRPr sz="1400">
                <a:solidFill>
                  <a:schemeClr val="tx1"/>
                </a:solidFill>
                <a:latin typeface="Calibri" panose="020F0502020204030204" pitchFamily="34" charset="0"/>
              </a:defRPr>
            </a:lvl4pPr>
            <a:lvl5pPr marL="2240182" indent="-244066">
              <a:spcBef>
                <a:spcPct val="30000"/>
              </a:spcBef>
              <a:defRPr sz="1400">
                <a:solidFill>
                  <a:schemeClr val="tx1"/>
                </a:solidFill>
                <a:latin typeface="Calibri" panose="020F0502020204030204" pitchFamily="34" charset="0"/>
              </a:defRPr>
            </a:lvl5pPr>
            <a:lvl6pPr marL="2742260" indent="-244066" eaLnBrk="0" fontAlgn="base" hangingPunct="0">
              <a:spcBef>
                <a:spcPct val="30000"/>
              </a:spcBef>
              <a:spcAft>
                <a:spcPct val="0"/>
              </a:spcAft>
              <a:defRPr sz="1400">
                <a:solidFill>
                  <a:schemeClr val="tx1"/>
                </a:solidFill>
                <a:latin typeface="Calibri" panose="020F0502020204030204" pitchFamily="34" charset="0"/>
              </a:defRPr>
            </a:lvl6pPr>
            <a:lvl7pPr marL="3244340" indent="-244066" eaLnBrk="0" fontAlgn="base" hangingPunct="0">
              <a:spcBef>
                <a:spcPct val="30000"/>
              </a:spcBef>
              <a:spcAft>
                <a:spcPct val="0"/>
              </a:spcAft>
              <a:defRPr sz="1400">
                <a:solidFill>
                  <a:schemeClr val="tx1"/>
                </a:solidFill>
                <a:latin typeface="Calibri" panose="020F0502020204030204" pitchFamily="34" charset="0"/>
              </a:defRPr>
            </a:lvl7pPr>
            <a:lvl8pPr marL="3746418" indent="-244066" eaLnBrk="0" fontAlgn="base" hangingPunct="0">
              <a:spcBef>
                <a:spcPct val="30000"/>
              </a:spcBef>
              <a:spcAft>
                <a:spcPct val="0"/>
              </a:spcAft>
              <a:defRPr sz="1400">
                <a:solidFill>
                  <a:schemeClr val="tx1"/>
                </a:solidFill>
                <a:latin typeface="Calibri" panose="020F0502020204030204" pitchFamily="34" charset="0"/>
              </a:defRPr>
            </a:lvl8pPr>
            <a:lvl9pPr marL="4248498" indent="-244066"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0B71CF6B-C332-4077-960F-24E5EA8629F5}" type="slidenum">
              <a:rPr lang="en-US" sz="1300">
                <a:latin typeface="Arial" panose="020B0604020202020204" pitchFamily="34" charset="0"/>
              </a:rPr>
              <a:pPr>
                <a:spcBef>
                  <a:spcPct val="0"/>
                </a:spcBef>
              </a:pPr>
              <a:t>2</a:t>
            </a:fld>
            <a:endParaRPr lang="en-US" sz="1300">
              <a:latin typeface="Arial" panose="020B0604020202020204" pitchFamily="34" charset="0"/>
            </a:endParaRPr>
          </a:p>
        </p:txBody>
      </p:sp>
    </p:spTree>
    <p:extLst>
      <p:ext uri="{BB962C8B-B14F-4D97-AF65-F5344CB8AC3E}">
        <p14:creationId xmlns:p14="http://schemas.microsoft.com/office/powerpoint/2010/main" val="1631461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There are</a:t>
            </a:r>
            <a:r>
              <a:rPr lang="en-US" baseline="0" dirty="0" smtClean="0"/>
              <a:t> two potential errors in this picture:  </a:t>
            </a:r>
          </a:p>
          <a:p>
            <a:pPr marL="240213" indent="-240213">
              <a:buAutoNum type="arabicPeriod"/>
            </a:pPr>
            <a:r>
              <a:rPr lang="en-US" baseline="0" dirty="0" smtClean="0"/>
              <a:t>On track 2, the 1 should be one space farther left</a:t>
            </a:r>
          </a:p>
          <a:p>
            <a:pPr marL="240213" indent="-240213">
              <a:buAutoNum type="arabicPeriod"/>
            </a:pPr>
            <a:r>
              <a:rPr lang="en-US" baseline="0" dirty="0" smtClean="0"/>
              <a:t>On the bottom row, some blanks should be zeroes.  </a:t>
            </a:r>
          </a:p>
          <a:p>
            <a:pPr marL="240213" indent="-240213">
              <a:buAutoNum type="arabicPeriod"/>
            </a:pPr>
            <a:endParaRPr lang="en-US" dirty="0"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7A135A-F0A3-4260-85A6-3DC0262D3A90}" type="slidenum">
              <a:rPr lang="en-US"/>
              <a:pPr eaLnBrk="1" hangingPunct="1"/>
              <a:t>20</a:t>
            </a:fld>
            <a:endParaRPr lang="en-US"/>
          </a:p>
        </p:txBody>
      </p:sp>
    </p:spTree>
    <p:extLst>
      <p:ext uri="{BB962C8B-B14F-4D97-AF65-F5344CB8AC3E}">
        <p14:creationId xmlns:p14="http://schemas.microsoft.com/office/powerpoint/2010/main" val="332761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If M would halt in k steps, for each of those steps, U has to scan through the encoding of M to find the right transition, so O(k |&lt;M&gt;|), plus the time for simulating the k-state machine.</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4042AB-C24F-4E55-8EA6-2ECDD99855F2}" type="slidenum">
              <a:rPr lang="en-US"/>
              <a:pPr eaLnBrk="1" hangingPunct="1"/>
              <a:t>21</a:t>
            </a:fld>
            <a:endParaRPr lang="en-US"/>
          </a:p>
        </p:txBody>
      </p:sp>
    </p:spTree>
    <p:extLst>
      <p:ext uri="{BB962C8B-B14F-4D97-AF65-F5344CB8AC3E}">
        <p14:creationId xmlns:p14="http://schemas.microsoft.com/office/powerpoint/2010/main" val="1766702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CE670E-84BD-47BF-8407-B36D7F3B8C57}" type="slidenum">
              <a:rPr lang="en-US"/>
              <a:pPr eaLnBrk="1" hangingPunct="1"/>
              <a:t>22</a:t>
            </a:fld>
            <a:endParaRPr lang="en-US"/>
          </a:p>
        </p:txBody>
      </p:sp>
    </p:spTree>
    <p:extLst>
      <p:ext uri="{BB962C8B-B14F-4D97-AF65-F5344CB8AC3E}">
        <p14:creationId xmlns:p14="http://schemas.microsoft.com/office/powerpoint/2010/main" val="1702662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CBE7F7-6203-4230-B969-E54E1B8362B7}" type="slidenum">
              <a:rPr lang="en-US"/>
              <a:pPr eaLnBrk="1" hangingPunct="1"/>
              <a:t>23</a:t>
            </a:fld>
            <a:endParaRPr lang="en-US"/>
          </a:p>
        </p:txBody>
      </p:sp>
    </p:spTree>
    <p:extLst>
      <p:ext uri="{BB962C8B-B14F-4D97-AF65-F5344CB8AC3E}">
        <p14:creationId xmlns:p14="http://schemas.microsoft.com/office/powerpoint/2010/main" val="33087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 should we keep going, looking for a more powerful computational model?</a:t>
            </a:r>
          </a:p>
          <a:p>
            <a:r>
              <a:rPr lang="en-US" dirty="0" smtClean="0"/>
              <a:t>Any model where a machine is describable by a finite string is going to suffer the counting constraint listed on this slide.</a:t>
            </a:r>
          </a:p>
          <a:p>
            <a:endParaRPr lang="en-US" dirty="0" smtClean="0"/>
          </a:p>
          <a:p>
            <a:r>
              <a:rPr lang="en-US" dirty="0" smtClean="0"/>
              <a:t>Is there some COMPUTATIONAL problem that can't be implemented by a TM?</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8F1355-49F9-4C90-AEC9-C3B5BEC4123F}" type="slidenum">
              <a:rPr lang="en-US"/>
              <a:pPr eaLnBrk="1" hangingPunct="1"/>
              <a:t>24</a:t>
            </a:fld>
            <a:endParaRPr lang="en-US"/>
          </a:p>
        </p:txBody>
      </p:sp>
    </p:spTree>
    <p:extLst>
      <p:ext uri="{BB962C8B-B14F-4D97-AF65-F5344CB8AC3E}">
        <p14:creationId xmlns:p14="http://schemas.microsoft.com/office/powerpoint/2010/main" val="840201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In the early 20</a:t>
            </a:r>
            <a:r>
              <a:rPr lang="en-US" baseline="30000" smtClean="0"/>
              <a:t>th</a:t>
            </a:r>
            <a:r>
              <a:rPr lang="en-US" smtClean="0"/>
              <a:t> century, mathematicians, led by David Hilbert, laid out plans to solve the major mathematical problems of the day.  See "Hilbert's problems."  There were 23 of them.  About 2/3 are resolved; a few were stated in a way that is to vague to determine whether they are resolved.</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5D1914-26F1-4774-9ED9-A94A2313F7CB}" type="slidenum">
              <a:rPr lang="en-US"/>
              <a:pPr eaLnBrk="1" hangingPunct="1"/>
              <a:t>25</a:t>
            </a:fld>
            <a:endParaRPr lang="en-US"/>
          </a:p>
        </p:txBody>
      </p:sp>
    </p:spTree>
    <p:extLst>
      <p:ext uri="{BB962C8B-B14F-4D97-AF65-F5344CB8AC3E}">
        <p14:creationId xmlns:p14="http://schemas.microsoft.com/office/powerpoint/2010/main" val="4132186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Godel showed that if a decidable set of axioms is consistent, then there must be true statements that are not provable form the axioms.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012B9F-EBCF-45B0-9100-53D7BA19FCCF}" type="slidenum">
              <a:rPr lang="en-US"/>
              <a:pPr eaLnBrk="1" hangingPunct="1"/>
              <a:t>26</a:t>
            </a:fld>
            <a:endParaRPr lang="en-US"/>
          </a:p>
        </p:txBody>
      </p:sp>
    </p:spTree>
    <p:extLst>
      <p:ext uri="{BB962C8B-B14F-4D97-AF65-F5344CB8AC3E}">
        <p14:creationId xmlns:p14="http://schemas.microsoft.com/office/powerpoint/2010/main" val="3397389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8594B4-5451-41F0-93FD-1709DFA783A7}" type="slidenum">
              <a:rPr lang="en-US"/>
              <a:pPr eaLnBrk="1" hangingPunct="1"/>
              <a:t>27</a:t>
            </a:fld>
            <a:endParaRPr lang="en-US"/>
          </a:p>
        </p:txBody>
      </p:sp>
    </p:spTree>
    <p:extLst>
      <p:ext uri="{BB962C8B-B14F-4D97-AF65-F5344CB8AC3E}">
        <p14:creationId xmlns:p14="http://schemas.microsoft.com/office/powerpoint/2010/main" val="866892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133E64-31A0-419C-9094-FAC4A1EC7903}" type="slidenum">
              <a:rPr lang="en-US"/>
              <a:pPr eaLnBrk="1" hangingPunct="1"/>
              <a:t>28</a:t>
            </a:fld>
            <a:endParaRPr lang="en-US"/>
          </a:p>
        </p:txBody>
      </p:sp>
    </p:spTree>
    <p:extLst>
      <p:ext uri="{BB962C8B-B14F-4D97-AF65-F5344CB8AC3E}">
        <p14:creationId xmlns:p14="http://schemas.microsoft.com/office/powerpoint/2010/main" val="2307781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C88DE5-6DF8-4661-B255-03AB74164885}" type="slidenum">
              <a:rPr lang="en-US"/>
              <a:pPr eaLnBrk="1" hangingPunct="1"/>
              <a:t>29</a:t>
            </a:fld>
            <a:endParaRPr lang="en-US"/>
          </a:p>
        </p:txBody>
      </p:sp>
    </p:spTree>
    <p:extLst>
      <p:ext uri="{BB962C8B-B14F-4D97-AF65-F5344CB8AC3E}">
        <p14:creationId xmlns:p14="http://schemas.microsoft.com/office/powerpoint/2010/main" val="422438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Ask students how they would use multiple tapes to do multiplication of unary numbers.</a:t>
            </a:r>
          </a:p>
          <a:p>
            <a:pPr>
              <a:spcBef>
                <a:spcPct val="0"/>
              </a:spcBef>
            </a:pPr>
            <a:endParaRPr lang="en-US" dirty="0" smtClean="0"/>
          </a:p>
          <a:p>
            <a:pPr>
              <a:spcBef>
                <a:spcPct val="0"/>
              </a:spcBef>
            </a:pPr>
            <a:r>
              <a:rPr lang="en-US" dirty="0" smtClean="0"/>
              <a:t>Give them a few minutes.</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292" indent="-313958" eaLnBrk="0" hangingPunct="0">
              <a:defRPr>
                <a:solidFill>
                  <a:schemeClr val="tx1"/>
                </a:solidFill>
                <a:latin typeface="Arial" panose="020B0604020202020204" pitchFamily="34" charset="0"/>
              </a:defRPr>
            </a:lvl2pPr>
            <a:lvl3pPr marL="1255833" indent="-251166" eaLnBrk="0" hangingPunct="0">
              <a:defRPr>
                <a:solidFill>
                  <a:schemeClr val="tx1"/>
                </a:solidFill>
                <a:latin typeface="Arial" panose="020B0604020202020204" pitchFamily="34" charset="0"/>
              </a:defRPr>
            </a:lvl3pPr>
            <a:lvl4pPr marL="1758166" indent="-251166" eaLnBrk="0" hangingPunct="0">
              <a:defRPr>
                <a:solidFill>
                  <a:schemeClr val="tx1"/>
                </a:solidFill>
                <a:latin typeface="Arial" panose="020B0604020202020204" pitchFamily="34" charset="0"/>
              </a:defRPr>
            </a:lvl4pPr>
            <a:lvl5pPr marL="2260499" indent="-251166" eaLnBrk="0" hangingPunct="0">
              <a:defRPr>
                <a:solidFill>
                  <a:schemeClr val="tx1"/>
                </a:solidFill>
                <a:latin typeface="Arial" panose="020B0604020202020204" pitchFamily="34" charset="0"/>
              </a:defRPr>
            </a:lvl5pPr>
            <a:lvl6pPr marL="2762833" indent="-251166" eaLnBrk="0" fontAlgn="base" hangingPunct="0">
              <a:spcBef>
                <a:spcPct val="0"/>
              </a:spcBef>
              <a:spcAft>
                <a:spcPct val="0"/>
              </a:spcAft>
              <a:defRPr>
                <a:solidFill>
                  <a:schemeClr val="tx1"/>
                </a:solidFill>
                <a:latin typeface="Arial" panose="020B0604020202020204" pitchFamily="34" charset="0"/>
              </a:defRPr>
            </a:lvl6pPr>
            <a:lvl7pPr marL="3265166" indent="-251166" eaLnBrk="0" fontAlgn="base" hangingPunct="0">
              <a:spcBef>
                <a:spcPct val="0"/>
              </a:spcBef>
              <a:spcAft>
                <a:spcPct val="0"/>
              </a:spcAft>
              <a:defRPr>
                <a:solidFill>
                  <a:schemeClr val="tx1"/>
                </a:solidFill>
                <a:latin typeface="Arial" panose="020B0604020202020204" pitchFamily="34" charset="0"/>
              </a:defRPr>
            </a:lvl7pPr>
            <a:lvl8pPr marL="3767498" indent="-251166" eaLnBrk="0" fontAlgn="base" hangingPunct="0">
              <a:spcBef>
                <a:spcPct val="0"/>
              </a:spcBef>
              <a:spcAft>
                <a:spcPct val="0"/>
              </a:spcAft>
              <a:defRPr>
                <a:solidFill>
                  <a:schemeClr val="tx1"/>
                </a:solidFill>
                <a:latin typeface="Arial" panose="020B0604020202020204" pitchFamily="34" charset="0"/>
              </a:defRPr>
            </a:lvl8pPr>
            <a:lvl9pPr marL="4269832" indent="-251166"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6652B2-A8F8-4C5C-B990-4B97AB530F82}" type="slidenum">
              <a:rPr lang="en-US"/>
              <a:pPr eaLnBrk="1" hangingPunct="1"/>
              <a:t>3</a:t>
            </a:fld>
            <a:endParaRPr lang="en-US"/>
          </a:p>
        </p:txBody>
      </p:sp>
    </p:spTree>
    <p:extLst>
      <p:ext uri="{BB962C8B-B14F-4D97-AF65-F5344CB8AC3E}">
        <p14:creationId xmlns:p14="http://schemas.microsoft.com/office/powerpoint/2010/main" val="2347656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38CF76-F1EC-4108-AA96-E7109330520D}" type="slidenum">
              <a:rPr lang="en-US"/>
              <a:pPr eaLnBrk="1" hangingPunct="1"/>
              <a:t>30</a:t>
            </a:fld>
            <a:endParaRPr lang="en-US"/>
          </a:p>
        </p:txBody>
      </p:sp>
    </p:spTree>
    <p:extLst>
      <p:ext uri="{BB962C8B-B14F-4D97-AF65-F5344CB8AC3E}">
        <p14:creationId xmlns:p14="http://schemas.microsoft.com/office/powerpoint/2010/main" val="1398160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As most of you know, Lisp (and its cousin Scheme) was invented partially as an implementation of the lambda calculus.</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46474E-E121-4259-ACB1-AE8944B4351D}" type="slidenum">
              <a:rPr lang="en-US"/>
              <a:pPr eaLnBrk="1" hangingPunct="1"/>
              <a:t>31</a:t>
            </a:fld>
            <a:endParaRPr lang="en-US"/>
          </a:p>
        </p:txBody>
      </p:sp>
    </p:spTree>
    <p:extLst>
      <p:ext uri="{BB962C8B-B14F-4D97-AF65-F5344CB8AC3E}">
        <p14:creationId xmlns:p14="http://schemas.microsoft.com/office/powerpoint/2010/main" val="2217112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9C356E-A951-4E7A-84E4-7F63B1D82303}" type="slidenum">
              <a:rPr lang="en-US"/>
              <a:pPr eaLnBrk="1" hangingPunct="1"/>
              <a:t>32</a:t>
            </a:fld>
            <a:endParaRPr lang="en-US"/>
          </a:p>
        </p:txBody>
      </p:sp>
    </p:spTree>
    <p:extLst>
      <p:ext uri="{BB962C8B-B14F-4D97-AF65-F5344CB8AC3E}">
        <p14:creationId xmlns:p14="http://schemas.microsoft.com/office/powerpoint/2010/main" val="259529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As most of you know, Lisp was invented partially as am implementation of the lambda calculus.</a:t>
            </a:r>
          </a:p>
          <a:p>
            <a:pPr eaLnBrk="1" hangingPunct="1"/>
            <a:endParaRPr lang="en-US" dirty="0" smtClean="0"/>
          </a:p>
          <a:p>
            <a:pPr eaLnBrk="1" hangingPunct="1"/>
            <a:r>
              <a:rPr lang="en-US" dirty="0" smtClean="0"/>
              <a:t>John McCarthy, its inventor died two years ago (January 2012)</a:t>
            </a:r>
          </a:p>
          <a:p>
            <a:pPr eaLnBrk="1" hangingPunct="1"/>
            <a:endParaRPr lang="en-US" dirty="0" smtClean="0"/>
          </a:p>
          <a:p>
            <a:pPr eaLnBrk="1" hangingPunct="1"/>
            <a:r>
              <a:rPr lang="en-US" dirty="0" smtClean="0"/>
              <a:t>Knights of the Lambda Calculus emblem.</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2785B8-4DEF-4EFF-AAD6-8544A0B29564}" type="slidenum">
              <a:rPr lang="en-US"/>
              <a:pPr eaLnBrk="1" hangingPunct="1"/>
              <a:t>33</a:t>
            </a:fld>
            <a:endParaRPr lang="en-US"/>
          </a:p>
        </p:txBody>
      </p:sp>
    </p:spTree>
    <p:extLst>
      <p:ext uri="{BB962C8B-B14F-4D97-AF65-F5344CB8AC3E}">
        <p14:creationId xmlns:p14="http://schemas.microsoft.com/office/powerpoint/2010/main" val="4235957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0CD9E1-1E0A-46BF-BC36-660890B9943A}" type="slidenum">
              <a:rPr lang="en-US"/>
              <a:pPr eaLnBrk="1" hangingPunct="1"/>
              <a:t>34</a:t>
            </a:fld>
            <a:endParaRPr lang="en-US"/>
          </a:p>
        </p:txBody>
      </p:sp>
    </p:spTree>
    <p:extLst>
      <p:ext uri="{BB962C8B-B14F-4D97-AF65-F5344CB8AC3E}">
        <p14:creationId xmlns:p14="http://schemas.microsoft.com/office/powerpoint/2010/main" val="41773465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4D0C0D-30F9-40F4-97E2-10C461A356AA}" type="slidenum">
              <a:rPr lang="en-US"/>
              <a:pPr eaLnBrk="1" hangingPunct="1"/>
              <a:t>35</a:t>
            </a:fld>
            <a:endParaRPr lang="en-US"/>
          </a:p>
        </p:txBody>
      </p:sp>
    </p:spTree>
    <p:extLst>
      <p:ext uri="{BB962C8B-B14F-4D97-AF65-F5344CB8AC3E}">
        <p14:creationId xmlns:p14="http://schemas.microsoft.com/office/powerpoint/2010/main" val="4144564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098AAF-9203-4618-BA25-3366272A30BD}" type="slidenum">
              <a:rPr lang="en-US"/>
              <a:pPr eaLnBrk="1" hangingPunct="1"/>
              <a:t>36</a:t>
            </a:fld>
            <a:endParaRPr lang="en-US"/>
          </a:p>
        </p:txBody>
      </p:sp>
    </p:spTree>
    <p:extLst>
      <p:ext uri="{BB962C8B-B14F-4D97-AF65-F5344CB8AC3E}">
        <p14:creationId xmlns:p14="http://schemas.microsoft.com/office/powerpoint/2010/main" val="18071264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843605-FCBB-4EEE-ABEF-78C05BF8ADE2}" type="slidenum">
              <a:rPr lang="en-US"/>
              <a:pPr eaLnBrk="1" hangingPunct="1"/>
              <a:t>37</a:t>
            </a:fld>
            <a:endParaRPr lang="en-US"/>
          </a:p>
        </p:txBody>
      </p:sp>
    </p:spTree>
    <p:extLst>
      <p:ext uri="{BB962C8B-B14F-4D97-AF65-F5344CB8AC3E}">
        <p14:creationId xmlns:p14="http://schemas.microsoft.com/office/powerpoint/2010/main" val="1876611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Talk about the Wolfram-Cook controversy.</a:t>
            </a:r>
          </a:p>
          <a:p>
            <a:pPr eaLnBrk="1" hangingPunct="1"/>
            <a:endParaRPr lang="en-US" smtClean="0"/>
          </a:p>
          <a:p>
            <a:pPr eaLnBrk="1" hangingPunct="1"/>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71B5AD-9624-4F65-9578-0D7DB09A422D}" type="slidenum">
              <a:rPr lang="en-US"/>
              <a:pPr eaLnBrk="1" hangingPunct="1"/>
              <a:t>38</a:t>
            </a:fld>
            <a:endParaRPr lang="en-US"/>
          </a:p>
        </p:txBody>
      </p:sp>
    </p:spTree>
    <p:extLst>
      <p:ext uri="{BB962C8B-B14F-4D97-AF65-F5344CB8AC3E}">
        <p14:creationId xmlns:p14="http://schemas.microsoft.com/office/powerpoint/2010/main" val="23858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F46899-8571-4220-8AB7-724438445947}" type="slidenum">
              <a:rPr lang="en-US"/>
              <a:pPr eaLnBrk="1" hangingPunct="1"/>
              <a:t>4</a:t>
            </a:fld>
            <a:endParaRPr lang="en-US"/>
          </a:p>
        </p:txBody>
      </p:sp>
    </p:spTree>
    <p:extLst>
      <p:ext uri="{BB962C8B-B14F-4D97-AF65-F5344CB8AC3E}">
        <p14:creationId xmlns:p14="http://schemas.microsoft.com/office/powerpoint/2010/main" val="1982454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One issue.</a:t>
            </a:r>
          </a:p>
          <a:p>
            <a:pPr>
              <a:spcBef>
                <a:spcPct val="0"/>
              </a:spcBef>
            </a:pPr>
            <a:endParaRPr lang="en-US" smtClean="0"/>
          </a:p>
          <a:p>
            <a:pPr>
              <a:spcBef>
                <a:spcPct val="0"/>
              </a:spcBef>
            </a:pPr>
            <a:r>
              <a:rPr lang="en-US" smtClean="0"/>
              <a:t>There is no limit on the number of states or tape symbols that a TM can have.  </a:t>
            </a:r>
          </a:p>
          <a:p>
            <a:pPr>
              <a:spcBef>
                <a:spcPct val="0"/>
              </a:spcBef>
            </a:pPr>
            <a:r>
              <a:rPr lang="en-US" smtClean="0"/>
              <a:t>But we want to be able to encode </a:t>
            </a:r>
            <a:r>
              <a:rPr lang="en-US" i="1" smtClean="0"/>
              <a:t>any </a:t>
            </a:r>
            <a:r>
              <a:rPr lang="en-US" smtClean="0"/>
              <a:t>TM with a finite number of symbols.</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EAD204-6EE3-4E13-ABE8-4E6853C0B598}" type="slidenum">
              <a:rPr lang="en-US"/>
              <a:pPr eaLnBrk="1" hangingPunct="1"/>
              <a:t>5</a:t>
            </a:fld>
            <a:endParaRPr lang="en-US"/>
          </a:p>
        </p:txBody>
      </p:sp>
    </p:spTree>
    <p:extLst>
      <p:ext uri="{BB962C8B-B14F-4D97-AF65-F5344CB8AC3E}">
        <p14:creationId xmlns:p14="http://schemas.microsoft.com/office/powerpoint/2010/main" val="279535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39B6B2-56D1-4F4D-A7D1-716FEF4310D7}" type="slidenum">
              <a:rPr lang="en-US"/>
              <a:pPr eaLnBrk="1" hangingPunct="1"/>
              <a:t>6</a:t>
            </a:fld>
            <a:endParaRPr lang="en-US"/>
          </a:p>
        </p:txBody>
      </p:sp>
    </p:spTree>
    <p:extLst>
      <p:ext uri="{BB962C8B-B14F-4D97-AF65-F5344CB8AC3E}">
        <p14:creationId xmlns:p14="http://schemas.microsoft.com/office/powerpoint/2010/main" val="202329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0825AE-16A4-45B7-BE46-438A824CB9F3}" type="slidenum">
              <a:rPr lang="en-US"/>
              <a:pPr eaLnBrk="1" hangingPunct="1"/>
              <a:t>7</a:t>
            </a:fld>
            <a:endParaRPr lang="en-US"/>
          </a:p>
        </p:txBody>
      </p:sp>
    </p:spTree>
    <p:extLst>
      <p:ext uri="{BB962C8B-B14F-4D97-AF65-F5344CB8AC3E}">
        <p14:creationId xmlns:p14="http://schemas.microsoft.com/office/powerpoint/2010/main" val="416432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8FE362-8EDC-4743-8E0C-1B95F651387A}" type="slidenum">
              <a:rPr lang="en-US"/>
              <a:pPr eaLnBrk="1" hangingPunct="1"/>
              <a:t>8</a:t>
            </a:fld>
            <a:endParaRPr lang="en-US"/>
          </a:p>
        </p:txBody>
      </p:sp>
    </p:spTree>
    <p:extLst>
      <p:ext uri="{BB962C8B-B14F-4D97-AF65-F5344CB8AC3E}">
        <p14:creationId xmlns:p14="http://schemas.microsoft.com/office/powerpoint/2010/main" val="2496183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B2030F-741B-44AF-AE1F-77586D3FC0FB}" type="slidenum">
              <a:rPr lang="en-US"/>
              <a:pPr eaLnBrk="1" hangingPunct="1"/>
              <a:t>9</a:t>
            </a:fld>
            <a:endParaRPr lang="en-US"/>
          </a:p>
        </p:txBody>
      </p:sp>
    </p:spTree>
    <p:extLst>
      <p:ext uri="{BB962C8B-B14F-4D97-AF65-F5344CB8AC3E}">
        <p14:creationId xmlns:p14="http://schemas.microsoft.com/office/powerpoint/2010/main" val="1363146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E0BB4D-AFDF-4F28-940F-F94AEC7E8186}" type="slidenum">
              <a:rPr lang="en-US"/>
              <a:pPr>
                <a:defRPr/>
              </a:pPr>
              <a:t>‹#›</a:t>
            </a:fld>
            <a:endParaRPr lang="en-US"/>
          </a:p>
        </p:txBody>
      </p:sp>
    </p:spTree>
    <p:extLst>
      <p:ext uri="{BB962C8B-B14F-4D97-AF65-F5344CB8AC3E}">
        <p14:creationId xmlns:p14="http://schemas.microsoft.com/office/powerpoint/2010/main" val="301716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D11849-8734-4D34-B80E-FA6FABE877B2}" type="slidenum">
              <a:rPr lang="en-US"/>
              <a:pPr>
                <a:defRPr/>
              </a:pPr>
              <a:t>‹#›</a:t>
            </a:fld>
            <a:endParaRPr lang="en-US"/>
          </a:p>
        </p:txBody>
      </p:sp>
    </p:spTree>
    <p:extLst>
      <p:ext uri="{BB962C8B-B14F-4D97-AF65-F5344CB8AC3E}">
        <p14:creationId xmlns:p14="http://schemas.microsoft.com/office/powerpoint/2010/main" val="2621220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B4B6B0-42C7-4A4E-BDB2-12F8BFC451C3}" type="slidenum">
              <a:rPr lang="en-US"/>
              <a:pPr>
                <a:defRPr/>
              </a:pPr>
              <a:t>‹#›</a:t>
            </a:fld>
            <a:endParaRPr lang="en-US"/>
          </a:p>
        </p:txBody>
      </p:sp>
    </p:spTree>
    <p:extLst>
      <p:ext uri="{BB962C8B-B14F-4D97-AF65-F5344CB8AC3E}">
        <p14:creationId xmlns:p14="http://schemas.microsoft.com/office/powerpoint/2010/main" val="390524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679899-4000-4ACE-A00A-5E29E5968D3E}" type="slidenum">
              <a:rPr lang="en-US"/>
              <a:pPr>
                <a:defRPr/>
              </a:pPr>
              <a:t>‹#›</a:t>
            </a:fld>
            <a:endParaRPr lang="en-US"/>
          </a:p>
        </p:txBody>
      </p:sp>
    </p:spTree>
    <p:extLst>
      <p:ext uri="{BB962C8B-B14F-4D97-AF65-F5344CB8AC3E}">
        <p14:creationId xmlns:p14="http://schemas.microsoft.com/office/powerpoint/2010/main" val="318667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CF8003-7AF3-4C3E-8919-1BCA1C986FAA}" type="slidenum">
              <a:rPr lang="en-US"/>
              <a:pPr>
                <a:defRPr/>
              </a:pPr>
              <a:t>‹#›</a:t>
            </a:fld>
            <a:endParaRPr lang="en-US"/>
          </a:p>
        </p:txBody>
      </p:sp>
    </p:spTree>
    <p:extLst>
      <p:ext uri="{BB962C8B-B14F-4D97-AF65-F5344CB8AC3E}">
        <p14:creationId xmlns:p14="http://schemas.microsoft.com/office/powerpoint/2010/main" val="309039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556C9F-05FF-4C6B-849C-4B76F1953597}" type="slidenum">
              <a:rPr lang="en-US"/>
              <a:pPr>
                <a:defRPr/>
              </a:pPr>
              <a:t>‹#›</a:t>
            </a:fld>
            <a:endParaRPr lang="en-US"/>
          </a:p>
        </p:txBody>
      </p:sp>
    </p:spTree>
    <p:extLst>
      <p:ext uri="{BB962C8B-B14F-4D97-AF65-F5344CB8AC3E}">
        <p14:creationId xmlns:p14="http://schemas.microsoft.com/office/powerpoint/2010/main" val="1686667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D3DD377-27E8-4579-83D8-1A189FBA3428}" type="slidenum">
              <a:rPr lang="en-US"/>
              <a:pPr>
                <a:defRPr/>
              </a:pPr>
              <a:t>‹#›</a:t>
            </a:fld>
            <a:endParaRPr lang="en-US"/>
          </a:p>
        </p:txBody>
      </p:sp>
    </p:spTree>
    <p:extLst>
      <p:ext uri="{BB962C8B-B14F-4D97-AF65-F5344CB8AC3E}">
        <p14:creationId xmlns:p14="http://schemas.microsoft.com/office/powerpoint/2010/main" val="322716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CF3259-64F4-4461-9EFB-20D397AD03AC}" type="slidenum">
              <a:rPr lang="en-US"/>
              <a:pPr>
                <a:defRPr/>
              </a:pPr>
              <a:t>‹#›</a:t>
            </a:fld>
            <a:endParaRPr lang="en-US"/>
          </a:p>
        </p:txBody>
      </p:sp>
    </p:spTree>
    <p:extLst>
      <p:ext uri="{BB962C8B-B14F-4D97-AF65-F5344CB8AC3E}">
        <p14:creationId xmlns:p14="http://schemas.microsoft.com/office/powerpoint/2010/main" val="394824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57238CD-3E92-4BFD-A1B6-D1BF10362BF0}" type="slidenum">
              <a:rPr lang="en-US"/>
              <a:pPr>
                <a:defRPr/>
              </a:pPr>
              <a:t>‹#›</a:t>
            </a:fld>
            <a:endParaRPr lang="en-US"/>
          </a:p>
        </p:txBody>
      </p:sp>
    </p:spTree>
    <p:extLst>
      <p:ext uri="{BB962C8B-B14F-4D97-AF65-F5344CB8AC3E}">
        <p14:creationId xmlns:p14="http://schemas.microsoft.com/office/powerpoint/2010/main" val="229885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F50CF5-1CAB-49A1-ACAF-A049C07A3237}" type="slidenum">
              <a:rPr lang="en-US"/>
              <a:pPr>
                <a:defRPr/>
              </a:pPr>
              <a:t>‹#›</a:t>
            </a:fld>
            <a:endParaRPr lang="en-US"/>
          </a:p>
        </p:txBody>
      </p:sp>
    </p:spTree>
    <p:extLst>
      <p:ext uri="{BB962C8B-B14F-4D97-AF65-F5344CB8AC3E}">
        <p14:creationId xmlns:p14="http://schemas.microsoft.com/office/powerpoint/2010/main" val="408289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8EFEFA-287B-48B7-867F-0B8A31013CF0}" type="slidenum">
              <a:rPr lang="en-US"/>
              <a:pPr>
                <a:defRPr/>
              </a:pPr>
              <a:t>‹#›</a:t>
            </a:fld>
            <a:endParaRPr lang="en-US"/>
          </a:p>
        </p:txBody>
      </p:sp>
    </p:spTree>
    <p:extLst>
      <p:ext uri="{BB962C8B-B14F-4D97-AF65-F5344CB8AC3E}">
        <p14:creationId xmlns:p14="http://schemas.microsoft.com/office/powerpoint/2010/main" val="2014259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81174828-1664-482F-8B1E-5D309C1EF3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math.com/students/wonders/life/life.html"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hyperlink" Target="http://mathworld.wolfram.com/Rule110.html" TargetMode="External"/><Relationship Id="rId7"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hyperlink" Target="http://en.wikipedia.org/wiki/A_New_Kind_of_Science"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4"/>
          <p:cNvSpPr>
            <a:spLocks noChangeArrowheads="1"/>
          </p:cNvSpPr>
          <p:nvPr/>
        </p:nvSpPr>
        <p:spPr bwMode="auto">
          <a:xfrm>
            <a:off x="685800" y="1524000"/>
            <a:ext cx="8153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b="1" dirty="0">
                <a:solidFill>
                  <a:schemeClr val="tx2"/>
                </a:solidFill>
              </a:rPr>
              <a:t>MA/CSSE 474</a:t>
            </a:r>
            <a:br>
              <a:rPr lang="en-US" sz="4400" b="1" dirty="0">
                <a:solidFill>
                  <a:schemeClr val="tx2"/>
                </a:solidFill>
              </a:rPr>
            </a:br>
            <a:r>
              <a:rPr lang="en-US" sz="4400" b="1" dirty="0">
                <a:solidFill>
                  <a:schemeClr val="tx2"/>
                </a:solidFill>
              </a:rPr>
              <a:t>Theory of Computation</a:t>
            </a:r>
          </a:p>
        </p:txBody>
      </p:sp>
      <p:sp>
        <p:nvSpPr>
          <p:cNvPr id="4099" name="Text Box 5"/>
          <p:cNvSpPr txBox="1">
            <a:spLocks noChangeArrowheads="1"/>
          </p:cNvSpPr>
          <p:nvPr/>
        </p:nvSpPr>
        <p:spPr bwMode="auto">
          <a:xfrm>
            <a:off x="152400" y="3641683"/>
            <a:ext cx="8991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dirty="0" smtClean="0">
                <a:solidFill>
                  <a:schemeClr val="tx2"/>
                </a:solidFill>
              </a:rPr>
              <a:t>Universal Turing Machine</a:t>
            </a:r>
          </a:p>
          <a:p>
            <a:pPr algn="ctr" eaLnBrk="1" hangingPunct="1"/>
            <a:r>
              <a:rPr lang="en-US" sz="4000" dirty="0" smtClean="0">
                <a:solidFill>
                  <a:schemeClr val="tx2"/>
                </a:solidFill>
              </a:rPr>
              <a:t>Church-Turing </a:t>
            </a:r>
            <a:r>
              <a:rPr lang="en-US" sz="4000" dirty="0" smtClean="0">
                <a:solidFill>
                  <a:schemeClr val="tx2"/>
                </a:solidFill>
              </a:rPr>
              <a:t>Thesis</a:t>
            </a:r>
          </a:p>
          <a:p>
            <a:pPr algn="ctr" eaLnBrk="1" hangingPunct="1"/>
            <a:r>
              <a:rPr lang="en-US" sz="2000" dirty="0" smtClean="0">
                <a:solidFill>
                  <a:schemeClr val="tx2"/>
                </a:solidFill>
              </a:rPr>
              <a:t>(Winter 2016, these slides were also used for Day 33)</a:t>
            </a:r>
            <a:endParaRPr lang="en-US" sz="20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1"/>
          <p:cNvSpPr txBox="1">
            <a:spLocks noChangeArrowheads="1"/>
          </p:cNvSpPr>
          <p:nvPr/>
        </p:nvSpPr>
        <p:spPr bwMode="auto">
          <a:xfrm>
            <a:off x="685800" y="1066800"/>
            <a:ext cx="83058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t>The transitions:    </a:t>
            </a:r>
            <a:r>
              <a:rPr lang="en-US" sz="2400" dirty="0"/>
              <a:t>	(state, input, state, output, move)</a:t>
            </a:r>
          </a:p>
          <a:p>
            <a:pPr eaLnBrk="1" hangingPunct="1"/>
            <a:endParaRPr lang="en-US" sz="2400" i="1" dirty="0"/>
          </a:p>
          <a:p>
            <a:pPr eaLnBrk="1" hangingPunct="1"/>
            <a:r>
              <a:rPr lang="en-US" sz="2400" dirty="0"/>
              <a:t>		Example:  	  (</a:t>
            </a:r>
            <a:r>
              <a:rPr lang="en-US" sz="2400" dirty="0">
                <a:latin typeface="Courier New" panose="02070309020205020404" pitchFamily="49" charset="0"/>
              </a:rPr>
              <a:t>q000</a:t>
            </a:r>
            <a:r>
              <a:rPr lang="en-US" sz="2400" dirty="0" smtClean="0"/>
              <a:t>, </a:t>
            </a:r>
            <a:r>
              <a:rPr lang="en-US" sz="2400" dirty="0" smtClean="0">
                <a:latin typeface="Courier New" panose="02070309020205020404" pitchFamily="49" charset="0"/>
              </a:rPr>
              <a:t>a000</a:t>
            </a:r>
            <a:r>
              <a:rPr lang="en-US" sz="2400" dirty="0" smtClean="0"/>
              <a:t>, </a:t>
            </a:r>
            <a:r>
              <a:rPr lang="en-US" sz="2400" dirty="0" smtClean="0">
                <a:latin typeface="Courier New" panose="02070309020205020404" pitchFamily="49" charset="0"/>
              </a:rPr>
              <a:t>q110</a:t>
            </a:r>
            <a:r>
              <a:rPr lang="en-US" sz="2400" dirty="0" smtClean="0"/>
              <a:t>, </a:t>
            </a:r>
            <a:r>
              <a:rPr lang="en-US" sz="2400" dirty="0" smtClean="0">
                <a:latin typeface="Courier New" panose="02070309020205020404" pitchFamily="49" charset="0"/>
              </a:rPr>
              <a:t>a000</a:t>
            </a:r>
            <a:r>
              <a:rPr lang="en-US" sz="2400" dirty="0" smtClean="0"/>
              <a:t>, </a:t>
            </a:r>
            <a:r>
              <a:rPr lang="en-US" sz="2400" dirty="0" smtClean="0">
                <a:sym typeface="Symbol" panose="05050102010706020507" pitchFamily="18" charset="2"/>
              </a:rPr>
              <a:t></a:t>
            </a:r>
            <a:r>
              <a:rPr lang="en-US" sz="2400" dirty="0"/>
              <a:t>)</a:t>
            </a:r>
          </a:p>
          <a:p>
            <a:pPr eaLnBrk="1" hangingPunct="1"/>
            <a:endParaRPr lang="en-US" sz="2400" dirty="0"/>
          </a:p>
          <a:p>
            <a:pPr eaLnBrk="1" hangingPunct="1"/>
            <a:r>
              <a:rPr lang="en-US" sz="2400" dirty="0"/>
              <a:t>Specify </a:t>
            </a:r>
            <a:r>
              <a:rPr lang="en-US" sz="2400" i="1" dirty="0"/>
              <a:t>s</a:t>
            </a:r>
            <a:r>
              <a:rPr lang="en-US" sz="2400" dirty="0"/>
              <a:t> as </a:t>
            </a:r>
            <a:r>
              <a:rPr lang="en-US" sz="2400" dirty="0">
                <a:latin typeface="Courier New" panose="02070309020205020404" pitchFamily="49" charset="0"/>
              </a:rPr>
              <a:t>q000</a:t>
            </a:r>
            <a:r>
              <a:rPr lang="en-US" sz="2400" i="1" dirty="0"/>
              <a:t>.</a:t>
            </a:r>
          </a:p>
          <a:p>
            <a:pPr eaLnBrk="1" hangingPunct="1"/>
            <a:endParaRPr lang="en-US" sz="2400" dirty="0"/>
          </a:p>
          <a:p>
            <a:pPr eaLnBrk="1" hangingPunct="1"/>
            <a:r>
              <a:rPr lang="en-US" sz="2400" dirty="0"/>
              <a:t>Specify </a:t>
            </a:r>
            <a:r>
              <a:rPr lang="en-US" sz="2400" i="1" dirty="0"/>
              <a:t>H</a:t>
            </a:r>
            <a:r>
              <a:rPr lang="en-US" sz="2400" dirty="0" smtClean="0"/>
              <a:t>.  </a:t>
            </a:r>
            <a:endParaRPr lang="en-US" sz="2400" dirty="0"/>
          </a:p>
          <a:p>
            <a:pPr eaLnBrk="1" hangingPunct="1"/>
            <a:endParaRPr lang="en-US" sz="2400" dirty="0"/>
          </a:p>
          <a:p>
            <a:pPr eaLnBrk="1" hangingPunct="1"/>
            <a:r>
              <a:rPr lang="en-US" dirty="0"/>
              <a:t>     </a:t>
            </a:r>
            <a:endParaRPr lang="en-US" sz="1000" dirty="0"/>
          </a:p>
        </p:txBody>
      </p:sp>
      <p:sp>
        <p:nvSpPr>
          <p:cNvPr id="43011" name="Rectangle 1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300" b="1">
                <a:solidFill>
                  <a:schemeClr val="tx2"/>
                </a:solidFill>
              </a:rPr>
              <a:t>Encoding a Turing Machine </a:t>
            </a:r>
            <a:r>
              <a:rPr lang="en-US" sz="3300" b="1" i="1">
                <a:solidFill>
                  <a:schemeClr val="tx2"/>
                </a:solidFill>
              </a:rPr>
              <a:t>M</a:t>
            </a:r>
            <a:r>
              <a:rPr lang="en-US" sz="3300" b="1">
                <a:solidFill>
                  <a:schemeClr val="tx2"/>
                </a:solidFill>
              </a:rPr>
              <a:t>, Continued</a:t>
            </a:r>
          </a:p>
        </p:txBody>
      </p:sp>
    </p:spTree>
    <p:extLst>
      <p:ext uri="{BB962C8B-B14F-4D97-AF65-F5344CB8AC3E}">
        <p14:creationId xmlns:p14="http://schemas.microsoft.com/office/powerpoint/2010/main" val="4145523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85800" y="1066800"/>
            <a:ext cx="6172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t>We will treat this as a special case:</a:t>
            </a:r>
          </a:p>
          <a:p>
            <a:pPr eaLnBrk="1" hangingPunct="1"/>
            <a:endParaRPr lang="en-US" sz="2400"/>
          </a:p>
        </p:txBody>
      </p:sp>
      <p:sp>
        <p:nvSpPr>
          <p:cNvPr id="44035" name="Rectangle 3"/>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300" b="1">
                <a:solidFill>
                  <a:schemeClr val="tx2"/>
                </a:solidFill>
              </a:rPr>
              <a:t>A Special Case</a:t>
            </a:r>
          </a:p>
        </p:txBody>
      </p:sp>
      <p:pic>
        <p:nvPicPr>
          <p:cNvPr id="44036" name="Picture 6" descr="Fig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514600"/>
            <a:ext cx="18415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885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
          <p:cNvSpPr>
            <a:spLocks noChangeArrowheads="1"/>
          </p:cNvSpPr>
          <p:nvPr/>
        </p:nvSpPr>
        <p:spPr bwMode="auto">
          <a:xfrm>
            <a:off x="685800" y="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An Encoding Example</a:t>
            </a:r>
          </a:p>
        </p:txBody>
      </p:sp>
      <p:sp>
        <p:nvSpPr>
          <p:cNvPr id="45059" name="Text Box 10"/>
          <p:cNvSpPr txBox="1">
            <a:spLocks noChangeArrowheads="1"/>
          </p:cNvSpPr>
          <p:nvPr/>
        </p:nvSpPr>
        <p:spPr bwMode="auto">
          <a:xfrm>
            <a:off x="838200" y="838200"/>
            <a:ext cx="76962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a:t>Consider </a:t>
            </a:r>
            <a:r>
              <a:rPr lang="en-US" sz="2000" i="1" dirty="0"/>
              <a:t>M</a:t>
            </a:r>
            <a:r>
              <a:rPr lang="en-US" sz="2000" dirty="0"/>
              <a:t> = </a:t>
            </a:r>
            <a:r>
              <a:rPr lang="en-US" sz="2000" dirty="0" smtClean="0"/>
              <a:t>( { </a:t>
            </a:r>
            <a:r>
              <a:rPr lang="en-US" sz="2000" i="1" dirty="0" smtClean="0"/>
              <a:t>s</a:t>
            </a:r>
            <a:r>
              <a:rPr lang="en-US" sz="2000" dirty="0"/>
              <a:t>, </a:t>
            </a:r>
            <a:r>
              <a:rPr lang="en-US" sz="2000" i="1" dirty="0"/>
              <a:t>q</a:t>
            </a:r>
            <a:r>
              <a:rPr lang="en-US" sz="2000" dirty="0"/>
              <a:t>, </a:t>
            </a:r>
            <a:r>
              <a:rPr lang="en-US" sz="2000" i="1" dirty="0" smtClean="0"/>
              <a:t>h </a:t>
            </a:r>
            <a:r>
              <a:rPr lang="en-US" sz="2000" dirty="0" smtClean="0"/>
              <a:t>}, { </a:t>
            </a:r>
            <a:r>
              <a:rPr lang="en-US" sz="2000" dirty="0" smtClean="0">
                <a:latin typeface="Courier New" panose="02070309020205020404" pitchFamily="49" charset="0"/>
              </a:rPr>
              <a:t>a</a:t>
            </a:r>
            <a:r>
              <a:rPr lang="en-US" sz="2000" dirty="0"/>
              <a:t>, </a:t>
            </a:r>
            <a:r>
              <a:rPr lang="en-US" sz="2000" dirty="0">
                <a:latin typeface="Courier New" panose="02070309020205020404" pitchFamily="49" charset="0"/>
              </a:rPr>
              <a:t>b</a:t>
            </a:r>
            <a:r>
              <a:rPr lang="en-US" dirty="0"/>
              <a:t>, </a:t>
            </a:r>
            <a:r>
              <a:rPr lang="en-US" sz="2000" dirty="0" smtClean="0">
                <a:latin typeface="Courier New" panose="02070309020205020404" pitchFamily="49" charset="0"/>
              </a:rPr>
              <a:t>c </a:t>
            </a:r>
            <a:r>
              <a:rPr lang="en-US" sz="2000" dirty="0" smtClean="0"/>
              <a:t>}, { </a:t>
            </a:r>
            <a:r>
              <a:rPr lang="en-US" sz="2000" dirty="0" smtClean="0">
                <a:latin typeface="Monotype Sorts" panose="05000000000000000000" charset="2"/>
              </a:rPr>
              <a:t>q</a:t>
            </a:r>
            <a:r>
              <a:rPr lang="en-US" sz="2000" dirty="0"/>
              <a:t>, </a:t>
            </a:r>
            <a:r>
              <a:rPr lang="en-US" sz="2000" dirty="0">
                <a:latin typeface="Courier New" panose="02070309020205020404" pitchFamily="49" charset="0"/>
              </a:rPr>
              <a:t>a</a:t>
            </a:r>
            <a:r>
              <a:rPr lang="en-US" sz="2000" dirty="0"/>
              <a:t>, </a:t>
            </a:r>
            <a:r>
              <a:rPr lang="en-US" sz="2000" dirty="0">
                <a:latin typeface="Courier New" panose="02070309020205020404" pitchFamily="49" charset="0"/>
              </a:rPr>
              <a:t>b</a:t>
            </a:r>
            <a:r>
              <a:rPr lang="en-US" sz="2000" dirty="0"/>
              <a:t>, </a:t>
            </a:r>
            <a:r>
              <a:rPr lang="en-US" sz="2000" dirty="0" smtClean="0">
                <a:latin typeface="Courier New" panose="02070309020205020404" pitchFamily="49" charset="0"/>
              </a:rPr>
              <a:t>c </a:t>
            </a:r>
            <a:r>
              <a:rPr lang="en-US" sz="2000" dirty="0" smtClean="0"/>
              <a:t>}, </a:t>
            </a:r>
            <a:r>
              <a:rPr lang="en-US" sz="2000" dirty="0">
                <a:sym typeface="Symbol" panose="05050102010706020507" pitchFamily="18" charset="2"/>
              </a:rPr>
              <a:t></a:t>
            </a:r>
            <a:r>
              <a:rPr lang="en-US" sz="2000" dirty="0"/>
              <a:t>, </a:t>
            </a:r>
            <a:r>
              <a:rPr lang="en-US" sz="2000" i="1" dirty="0"/>
              <a:t>s</a:t>
            </a:r>
            <a:r>
              <a:rPr lang="en-US" sz="2000" dirty="0"/>
              <a:t>, </a:t>
            </a:r>
            <a:r>
              <a:rPr lang="en-US" sz="2000" dirty="0" smtClean="0"/>
              <a:t>{ </a:t>
            </a:r>
            <a:r>
              <a:rPr lang="en-US" sz="2000" i="1" dirty="0" smtClean="0"/>
              <a:t>h </a:t>
            </a:r>
            <a:r>
              <a:rPr lang="en-US" sz="2000" dirty="0" smtClean="0"/>
              <a:t>} ):</a:t>
            </a:r>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r>
              <a:rPr lang="en-US" sz="2000" dirty="0"/>
              <a:t>&lt;</a:t>
            </a:r>
            <a:r>
              <a:rPr lang="en-US" sz="2000" i="1" dirty="0"/>
              <a:t>M</a:t>
            </a:r>
            <a:r>
              <a:rPr lang="en-US" sz="2000" dirty="0"/>
              <a:t>&gt; = (</a:t>
            </a:r>
            <a:r>
              <a:rPr lang="en-US" sz="2000" dirty="0" smtClean="0">
                <a:latin typeface="Courier New" panose="02070309020205020404" pitchFamily="49" charset="0"/>
              </a:rPr>
              <a:t>q00,a00,q01,a00</a:t>
            </a:r>
            <a:r>
              <a:rPr lang="en-US" sz="2000" dirty="0">
                <a:latin typeface="Courier New" panose="02070309020205020404" pitchFamily="49" charset="0"/>
              </a:rPr>
              <a:t>,</a:t>
            </a:r>
            <a:r>
              <a:rPr lang="en-US" sz="2000" dirty="0">
                <a:sym typeface="Symbol" panose="05050102010706020507" pitchFamily="18" charset="2"/>
              </a:rPr>
              <a:t></a:t>
            </a:r>
            <a:r>
              <a:rPr lang="en-US" sz="2000" dirty="0"/>
              <a:t>), </a:t>
            </a:r>
            <a:r>
              <a:rPr lang="en-US" sz="2000" dirty="0" smtClean="0"/>
              <a:t> (</a:t>
            </a:r>
            <a:r>
              <a:rPr lang="en-US" sz="2000" dirty="0">
                <a:latin typeface="Courier New" panose="02070309020205020404" pitchFamily="49" charset="0"/>
              </a:rPr>
              <a:t>q00,a01,q00,a10,</a:t>
            </a:r>
            <a:r>
              <a:rPr lang="en-US" sz="2000" dirty="0">
                <a:sym typeface="Symbol" panose="05050102010706020507" pitchFamily="18" charset="2"/>
              </a:rPr>
              <a:t></a:t>
            </a:r>
            <a:r>
              <a:rPr lang="en-US" sz="2000" dirty="0"/>
              <a:t>), </a:t>
            </a:r>
          </a:p>
          <a:p>
            <a:pPr eaLnBrk="1" hangingPunct="1"/>
            <a:r>
              <a:rPr lang="en-US" sz="2000" dirty="0"/>
              <a:t>           (</a:t>
            </a:r>
            <a:r>
              <a:rPr lang="en-US" sz="2000" dirty="0">
                <a:latin typeface="Courier New" panose="02070309020205020404" pitchFamily="49" charset="0"/>
              </a:rPr>
              <a:t>q00,a10,q01,a01,</a:t>
            </a:r>
            <a:r>
              <a:rPr lang="en-US" sz="2000" dirty="0"/>
              <a:t> </a:t>
            </a:r>
            <a:r>
              <a:rPr lang="en-US" sz="2000" dirty="0">
                <a:sym typeface="Symbol" panose="05050102010706020507" pitchFamily="18" charset="2"/>
              </a:rPr>
              <a:t></a:t>
            </a:r>
            <a:r>
              <a:rPr lang="en-US" sz="2000" dirty="0"/>
              <a:t>), (</a:t>
            </a:r>
            <a:r>
              <a:rPr lang="en-US" sz="2000" dirty="0">
                <a:latin typeface="Courier New" panose="02070309020205020404" pitchFamily="49" charset="0"/>
              </a:rPr>
              <a:t>q00,a11,q01,a10,</a:t>
            </a:r>
            <a:r>
              <a:rPr lang="en-US" sz="2000" dirty="0">
                <a:sym typeface="Symbol" panose="05050102010706020507" pitchFamily="18" charset="2"/>
              </a:rPr>
              <a:t></a:t>
            </a:r>
            <a:r>
              <a:rPr lang="en-US" sz="2000" dirty="0"/>
              <a:t>), </a:t>
            </a:r>
          </a:p>
          <a:p>
            <a:pPr eaLnBrk="1" hangingPunct="1"/>
            <a:r>
              <a:rPr lang="en-US" sz="2000" dirty="0"/>
              <a:t>           (</a:t>
            </a:r>
            <a:r>
              <a:rPr lang="en-US" sz="2000" dirty="0">
                <a:latin typeface="Courier New" panose="02070309020205020404" pitchFamily="49" charset="0"/>
              </a:rPr>
              <a:t>q01,a00,q00,a01,</a:t>
            </a:r>
            <a:r>
              <a:rPr lang="en-US" sz="2000" dirty="0">
                <a:sym typeface="Symbol" panose="05050102010706020507" pitchFamily="18" charset="2"/>
              </a:rPr>
              <a:t></a:t>
            </a:r>
            <a:r>
              <a:rPr lang="en-US" sz="2000" dirty="0" smtClean="0"/>
              <a:t>),  </a:t>
            </a:r>
            <a:r>
              <a:rPr lang="en-US" sz="2000" dirty="0"/>
              <a:t>(</a:t>
            </a:r>
            <a:r>
              <a:rPr lang="en-US" sz="2000" dirty="0">
                <a:latin typeface="Courier New" panose="02070309020205020404" pitchFamily="49" charset="0"/>
              </a:rPr>
              <a:t>q01,a01,q01,a10,</a:t>
            </a:r>
            <a:r>
              <a:rPr lang="en-US" sz="2000" dirty="0">
                <a:sym typeface="Symbol" panose="05050102010706020507" pitchFamily="18" charset="2"/>
              </a:rPr>
              <a:t></a:t>
            </a:r>
            <a:r>
              <a:rPr lang="en-US" sz="2000" dirty="0"/>
              <a:t>), </a:t>
            </a:r>
          </a:p>
          <a:p>
            <a:pPr eaLnBrk="1" hangingPunct="1"/>
            <a:r>
              <a:rPr lang="en-US" sz="2000" dirty="0"/>
              <a:t>           (</a:t>
            </a:r>
            <a:r>
              <a:rPr lang="en-US" sz="2000" dirty="0">
                <a:latin typeface="Courier New" panose="02070309020205020404" pitchFamily="49" charset="0"/>
              </a:rPr>
              <a:t>q01,a10,q01,a11,</a:t>
            </a:r>
            <a:r>
              <a:rPr lang="en-US" sz="2000" dirty="0">
                <a:sym typeface="Symbol" panose="05050102010706020507" pitchFamily="18" charset="2"/>
              </a:rPr>
              <a:t></a:t>
            </a:r>
            <a:r>
              <a:rPr lang="en-US" sz="2000" dirty="0"/>
              <a:t>), </a:t>
            </a:r>
            <a:r>
              <a:rPr lang="en-US" sz="2000" dirty="0" smtClean="0"/>
              <a:t> (</a:t>
            </a:r>
            <a:r>
              <a:rPr lang="en-US" sz="2000" dirty="0">
                <a:latin typeface="Courier New" panose="02070309020205020404" pitchFamily="49" charset="0"/>
              </a:rPr>
              <a:t>q01,a11,h10,a01,</a:t>
            </a:r>
            <a:r>
              <a:rPr lang="en-US" sz="2000" dirty="0">
                <a:sym typeface="Symbol" panose="05050102010706020507" pitchFamily="18" charset="2"/>
              </a:rPr>
              <a:t></a:t>
            </a:r>
            <a:r>
              <a:rPr lang="en-US" sz="2000" dirty="0"/>
              <a:t>)</a:t>
            </a:r>
          </a:p>
        </p:txBody>
      </p:sp>
      <p:graphicFrame>
        <p:nvGraphicFramePr>
          <p:cNvPr id="43565" name="Group 557"/>
          <p:cNvGraphicFramePr>
            <a:graphicFrameLocks noGrp="1"/>
          </p:cNvGraphicFramePr>
          <p:nvPr>
            <p:extLst>
              <p:ext uri="{D42A27DB-BD31-4B8C-83A1-F6EECF244321}">
                <p14:modId xmlns:p14="http://schemas.microsoft.com/office/powerpoint/2010/main" val="1762367577"/>
              </p:ext>
            </p:extLst>
          </p:nvPr>
        </p:nvGraphicFramePr>
        <p:xfrm>
          <a:off x="1143000" y="1524000"/>
          <a:ext cx="2857500" cy="3128964"/>
        </p:xfrm>
        <a:graphic>
          <a:graphicData uri="http://schemas.openxmlformats.org/drawingml/2006/table">
            <a:tbl>
              <a:tblPr/>
              <a:tblGrid>
                <a:gridCol w="800100"/>
                <a:gridCol w="914400"/>
                <a:gridCol w="1143000"/>
              </a:tblGrid>
              <a:tr h="3048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state</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symbol</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onotype Sorts" pitchFamily="2" charset="2"/>
                        </a:rPr>
                        <a:t>q</a:t>
                      </a:r>
                      <a:endParaRPr kumimoji="0" lang="el-GR" sz="1400" b="0" i="0" u="none" strike="noStrike" cap="none" normalizeH="0" baseline="0" smtClean="0">
                        <a:ln>
                          <a:noFill/>
                        </a:ln>
                        <a:solidFill>
                          <a:schemeClr val="tx1"/>
                        </a:solidFill>
                        <a:effectLst/>
                        <a:latin typeface="Monotype Sort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q</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Monotype Sorts" pitchFamily="2" charset="2"/>
                          <a:cs typeface="Times New Roman" pitchFamily="18" charset="0"/>
                        </a:rPr>
                        <a:t>q</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a</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s</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ourier New" pitchFamily="49" charset="0"/>
                          <a:cs typeface="Times New Roman" pitchFamily="18" charset="0"/>
                        </a:rPr>
                        <a:t>b</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b</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q</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ourier New" pitchFamily="49" charset="0"/>
                          <a:cs typeface="Times New Roman" pitchFamily="18" charset="0"/>
                        </a:rPr>
                        <a:t>a</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c</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q</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ourier New" pitchFamily="49" charset="0"/>
                          <a:cs typeface="Times New Roman" pitchFamily="18" charset="0"/>
                        </a:rPr>
                        <a:t>b</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q</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onotype Sorts" pitchFamily="2" charset="2"/>
                        </a:rPr>
                        <a:t>q</a:t>
                      </a:r>
                      <a:endParaRPr kumimoji="0" lang="el-GR" sz="1400" b="0" i="0" u="none" strike="noStrike" cap="none" normalizeH="0" baseline="0" smtClean="0">
                        <a:ln>
                          <a:noFill/>
                        </a:ln>
                        <a:solidFill>
                          <a:schemeClr val="tx1"/>
                        </a:solidFill>
                        <a:effectLst/>
                        <a:latin typeface="Monotype Sort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s</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ourier New" pitchFamily="49" charset="0"/>
                          <a:cs typeface="Times New Roman" pitchFamily="18" charset="0"/>
                        </a:rPr>
                        <a:t>a</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q</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a</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q</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ourier New" pitchFamily="49" charset="0"/>
                          <a:cs typeface="Times New Roman" pitchFamily="18" charset="0"/>
                        </a:rPr>
                        <a:t>b</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q</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b</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q</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ourier New" pitchFamily="49" charset="0"/>
                          <a:cs typeface="Times New Roman" pitchFamily="18" charset="0"/>
                        </a:rPr>
                        <a:t>b</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q</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c</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h</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ourier New" pitchFamily="49" charset="0"/>
                          <a:cs typeface="Times New Roman" pitchFamily="18" charset="0"/>
                        </a:rPr>
                        <a:t>a</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3564" name="Group 556"/>
          <p:cNvGraphicFramePr>
            <a:graphicFrameLocks noGrp="1"/>
          </p:cNvGraphicFramePr>
          <p:nvPr/>
        </p:nvGraphicFramePr>
        <p:xfrm>
          <a:off x="4419600" y="1524000"/>
          <a:ext cx="2667000" cy="2438400"/>
        </p:xfrm>
        <a:graphic>
          <a:graphicData uri="http://schemas.openxmlformats.org/drawingml/2006/table">
            <a:tbl>
              <a:tblPr/>
              <a:tblGrid>
                <a:gridCol w="1265238"/>
                <a:gridCol w="1401762"/>
              </a:tblGrid>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state/symbol</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representation</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q00</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q</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q01</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h</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h10</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onotype Sorts" pitchFamily="2" charset="2"/>
                          <a:cs typeface="Times New Roman" pitchFamily="18" charset="0"/>
                        </a:rPr>
                        <a:t>q</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a00</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a</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a01</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b</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a10</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c</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a11</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7391400" y="2057400"/>
            <a:ext cx="1600200" cy="2862322"/>
          </a:xfrm>
          <a:prstGeom prst="rect">
            <a:avLst/>
          </a:prstGeom>
          <a:solidFill>
            <a:schemeClr val="accent5"/>
          </a:solidFill>
        </p:spPr>
        <p:txBody>
          <a:bodyPr wrap="square" rtlCol="0">
            <a:spAutoFit/>
          </a:bodyPr>
          <a:lstStyle/>
          <a:p>
            <a:r>
              <a:rPr lang="en-US" dirty="0" smtClean="0"/>
              <a:t>Decision problem:  Given a string w, is there a TM M such that w=&lt;M&gt; ? </a:t>
            </a:r>
          </a:p>
          <a:p>
            <a:endParaRPr lang="en-US" dirty="0"/>
          </a:p>
          <a:p>
            <a:r>
              <a:rPr lang="en-US" dirty="0" smtClean="0"/>
              <a:t>Is this problem decidable?</a:t>
            </a:r>
            <a:endParaRPr lang="en-US" dirty="0"/>
          </a:p>
        </p:txBody>
      </p:sp>
    </p:spTree>
    <p:extLst>
      <p:ext uri="{BB962C8B-B14F-4D97-AF65-F5344CB8AC3E}">
        <p14:creationId xmlns:p14="http://schemas.microsoft.com/office/powerpoint/2010/main" val="640739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Enumerating Turing Machines</a:t>
            </a:r>
          </a:p>
        </p:txBody>
      </p:sp>
      <p:sp>
        <p:nvSpPr>
          <p:cNvPr id="46083" name="Text Box 11"/>
          <p:cNvSpPr txBox="1">
            <a:spLocks noChangeArrowheads="1"/>
          </p:cNvSpPr>
          <p:nvPr/>
        </p:nvSpPr>
        <p:spPr bwMode="auto">
          <a:xfrm>
            <a:off x="838200" y="990600"/>
            <a:ext cx="80772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i="1"/>
              <a:t>Theorem:</a:t>
            </a:r>
            <a:r>
              <a:rPr lang="en-US" sz="2400"/>
              <a:t> There exists an infinite lexicographic enumeration of:</a:t>
            </a:r>
          </a:p>
          <a:p>
            <a:pPr eaLnBrk="1" hangingPunct="1"/>
            <a:endParaRPr lang="en-US" sz="2400"/>
          </a:p>
          <a:p>
            <a:pPr eaLnBrk="1" hangingPunct="1"/>
            <a:r>
              <a:rPr lang="en-US" sz="2400"/>
              <a:t>    (a) All syntactically valid TMs.</a:t>
            </a:r>
          </a:p>
          <a:p>
            <a:pPr eaLnBrk="1" hangingPunct="1"/>
            <a:endParaRPr lang="en-US" sz="2400"/>
          </a:p>
          <a:p>
            <a:pPr eaLnBrk="1" hangingPunct="1"/>
            <a:r>
              <a:rPr lang="en-US" sz="2400"/>
              <a:t>    (b) All syntactically valid TMs with specific input alphabet </a:t>
            </a:r>
            <a:r>
              <a:rPr lang="en-US" sz="2400">
                <a:sym typeface="Symbol" panose="05050102010706020507" pitchFamily="18" charset="2"/>
              </a:rPr>
              <a:t></a:t>
            </a:r>
            <a:r>
              <a:rPr lang="en-US" sz="2400"/>
              <a:t>.</a:t>
            </a:r>
          </a:p>
          <a:p>
            <a:pPr eaLnBrk="1" hangingPunct="1"/>
            <a:endParaRPr lang="en-US" sz="2400"/>
          </a:p>
          <a:p>
            <a:pPr eaLnBrk="1" hangingPunct="1"/>
            <a:r>
              <a:rPr lang="en-US" sz="2400"/>
              <a:t>    (c) All syntactically valid TMs with specific input alphabet </a:t>
            </a:r>
            <a:r>
              <a:rPr lang="en-US" sz="2400">
                <a:sym typeface="Symbol" panose="05050102010706020507" pitchFamily="18" charset="2"/>
              </a:rPr>
              <a:t></a:t>
            </a:r>
            <a:r>
              <a:rPr lang="en-US" sz="2400"/>
              <a:t> and specific tape alphabet </a:t>
            </a:r>
            <a:r>
              <a:rPr lang="en-US" sz="2400">
                <a:sym typeface="Symbol" panose="05050102010706020507" pitchFamily="18" charset="2"/>
              </a:rPr>
              <a:t></a:t>
            </a:r>
            <a:r>
              <a:rPr lang="en-US" sz="2400"/>
              <a:t>.       </a:t>
            </a:r>
          </a:p>
          <a:p>
            <a:pPr eaLnBrk="1" hangingPunct="1"/>
            <a:r>
              <a:rPr lang="en-US" sz="2400"/>
              <a:t>        </a:t>
            </a:r>
            <a:endParaRPr lang="en-US" sz="2400" b="1" i="1"/>
          </a:p>
        </p:txBody>
      </p:sp>
    </p:spTree>
    <p:extLst>
      <p:ext uri="{BB962C8B-B14F-4D97-AF65-F5344CB8AC3E}">
        <p14:creationId xmlns:p14="http://schemas.microsoft.com/office/powerpoint/2010/main" val="2305889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Enumerating Turing Machines</a:t>
            </a:r>
          </a:p>
        </p:txBody>
      </p:sp>
      <p:sp>
        <p:nvSpPr>
          <p:cNvPr id="47107" name="Text Box 3"/>
          <p:cNvSpPr txBox="1">
            <a:spLocks noChangeArrowheads="1"/>
          </p:cNvSpPr>
          <p:nvPr/>
        </p:nvSpPr>
        <p:spPr bwMode="auto">
          <a:xfrm>
            <a:off x="838200" y="990600"/>
            <a:ext cx="8077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i="1" dirty="0"/>
              <a:t>Proof:</a:t>
            </a:r>
            <a:r>
              <a:rPr lang="en-US" sz="2400" dirty="0"/>
              <a:t> Fix </a:t>
            </a:r>
            <a:r>
              <a:rPr lang="en-US" sz="2400" dirty="0">
                <a:sym typeface="Symbol" panose="05050102010706020507" pitchFamily="18" charset="2"/>
              </a:rPr>
              <a:t></a:t>
            </a:r>
            <a:r>
              <a:rPr lang="en-US" sz="2400" dirty="0"/>
              <a:t> = {</a:t>
            </a:r>
            <a:r>
              <a:rPr lang="en-US" sz="2400" dirty="0">
                <a:latin typeface="Courier New" panose="02070309020205020404" pitchFamily="49" charset="0"/>
              </a:rPr>
              <a:t>(</a:t>
            </a:r>
            <a:r>
              <a:rPr lang="en-US" sz="2400" dirty="0"/>
              <a:t>,</a:t>
            </a:r>
            <a:r>
              <a:rPr lang="en-US" sz="2400" i="1" dirty="0"/>
              <a:t> </a:t>
            </a:r>
            <a:r>
              <a:rPr lang="en-US" sz="2400" dirty="0">
                <a:latin typeface="Courier New" panose="02070309020205020404" pitchFamily="49" charset="0"/>
              </a:rPr>
              <a:t>)</a:t>
            </a:r>
            <a:r>
              <a:rPr lang="en-US" sz="2400" i="1" dirty="0"/>
              <a:t>, </a:t>
            </a:r>
            <a:r>
              <a:rPr lang="en-US" sz="2400" dirty="0">
                <a:latin typeface="Courier New" panose="02070309020205020404" pitchFamily="49" charset="0"/>
              </a:rPr>
              <a:t>a</a:t>
            </a:r>
            <a:r>
              <a:rPr lang="en-US" sz="2400" i="1" dirty="0"/>
              <a:t>, </a:t>
            </a:r>
            <a:r>
              <a:rPr lang="en-US" sz="2400" dirty="0">
                <a:latin typeface="Courier New" panose="02070309020205020404" pitchFamily="49" charset="0"/>
              </a:rPr>
              <a:t>q</a:t>
            </a:r>
            <a:r>
              <a:rPr lang="en-US" sz="2400" i="1" dirty="0"/>
              <a:t>, </a:t>
            </a:r>
            <a:r>
              <a:rPr lang="en-US" sz="2400" dirty="0">
                <a:latin typeface="Courier New" panose="02070309020205020404" pitchFamily="49" charset="0"/>
              </a:rPr>
              <a:t>y</a:t>
            </a:r>
            <a:r>
              <a:rPr lang="en-US" sz="2400" i="1" dirty="0"/>
              <a:t>, </a:t>
            </a:r>
            <a:r>
              <a:rPr lang="en-US" sz="2400" dirty="0">
                <a:latin typeface="Courier New" panose="02070309020205020404" pitchFamily="49" charset="0"/>
              </a:rPr>
              <a:t>n</a:t>
            </a:r>
            <a:r>
              <a:rPr lang="en-US" sz="2400" i="1" dirty="0" smtClean="0"/>
              <a:t>, h, </a:t>
            </a:r>
            <a:r>
              <a:rPr lang="en-US" sz="2400" dirty="0">
                <a:latin typeface="Courier New" panose="02070309020205020404" pitchFamily="49" charset="0"/>
              </a:rPr>
              <a:t>0</a:t>
            </a:r>
            <a:r>
              <a:rPr lang="en-US" sz="2400" i="1" dirty="0"/>
              <a:t>, </a:t>
            </a:r>
            <a:r>
              <a:rPr lang="en-US" sz="2400" dirty="0">
                <a:latin typeface="Courier New" panose="02070309020205020404" pitchFamily="49" charset="0"/>
              </a:rPr>
              <a:t>1</a:t>
            </a:r>
            <a:r>
              <a:rPr lang="en-US" sz="2400" i="1" dirty="0"/>
              <a:t>,</a:t>
            </a:r>
            <a:r>
              <a:rPr lang="en-US" sz="2400" dirty="0"/>
              <a:t> comma, </a:t>
            </a:r>
            <a:r>
              <a:rPr lang="en-US" sz="2400" dirty="0">
                <a:sym typeface="Symbol" panose="05050102010706020507" pitchFamily="18" charset="2"/>
              </a:rPr>
              <a:t></a:t>
            </a:r>
            <a:r>
              <a:rPr lang="en-US" sz="2400" dirty="0"/>
              <a:t>, </a:t>
            </a:r>
            <a:r>
              <a:rPr lang="en-US" sz="2400" dirty="0" smtClean="0">
                <a:sym typeface="Symbol" panose="05050102010706020507" pitchFamily="18" charset="2"/>
              </a:rPr>
              <a:t> </a:t>
            </a:r>
            <a:r>
              <a:rPr lang="en-US" sz="2400" dirty="0" smtClean="0"/>
              <a:t>}, </a:t>
            </a:r>
            <a:r>
              <a:rPr lang="en-US" sz="2400" dirty="0"/>
              <a:t>ordered as listed.  Then:</a:t>
            </a:r>
          </a:p>
          <a:p>
            <a:pPr eaLnBrk="1" hangingPunct="1"/>
            <a:r>
              <a:rPr lang="en-US" sz="2400" dirty="0"/>
              <a:t>    1. Lexicographically enumerate the strings in </a:t>
            </a:r>
            <a:r>
              <a:rPr lang="en-US" sz="2400" dirty="0">
                <a:sym typeface="Symbol" panose="05050102010706020507" pitchFamily="18" charset="2"/>
              </a:rPr>
              <a:t></a:t>
            </a:r>
            <a:r>
              <a:rPr lang="en-US" sz="2400" dirty="0"/>
              <a:t>*.</a:t>
            </a:r>
          </a:p>
          <a:p>
            <a:pPr eaLnBrk="1" hangingPunct="1"/>
            <a:r>
              <a:rPr lang="en-US" sz="2400" dirty="0"/>
              <a:t>    2. As each string </a:t>
            </a:r>
            <a:r>
              <a:rPr lang="en-US" sz="2400" i="1" dirty="0"/>
              <a:t>s</a:t>
            </a:r>
            <a:r>
              <a:rPr lang="en-US" sz="2400" dirty="0"/>
              <a:t> is generated, check to see whether</a:t>
            </a:r>
          </a:p>
          <a:p>
            <a:pPr eaLnBrk="1" hangingPunct="1"/>
            <a:r>
              <a:rPr lang="en-US" sz="2400" dirty="0"/>
              <a:t>	    it is a syntactically valid Turing machine description.</a:t>
            </a:r>
          </a:p>
          <a:p>
            <a:pPr eaLnBrk="1" hangingPunct="1"/>
            <a:r>
              <a:rPr lang="en-US" sz="2400" dirty="0"/>
              <a:t>  	    If it is, output it.</a:t>
            </a:r>
          </a:p>
          <a:p>
            <a:pPr eaLnBrk="1" hangingPunct="1"/>
            <a:endParaRPr lang="en-US" sz="2400" dirty="0"/>
          </a:p>
          <a:p>
            <a:pPr eaLnBrk="1" hangingPunct="1"/>
            <a:r>
              <a:rPr lang="en-US" sz="2400" dirty="0"/>
              <a:t>To restrict the enumeration to symbols in sets </a:t>
            </a:r>
            <a:r>
              <a:rPr lang="en-US" sz="2400" dirty="0">
                <a:sym typeface="Symbol" panose="05050102010706020507" pitchFamily="18" charset="2"/>
              </a:rPr>
              <a:t></a:t>
            </a:r>
            <a:r>
              <a:rPr lang="en-US" sz="2400" dirty="0"/>
              <a:t> and </a:t>
            </a:r>
            <a:r>
              <a:rPr lang="en-US" sz="2400" dirty="0">
                <a:sym typeface="Symbol" panose="05050102010706020507" pitchFamily="18" charset="2"/>
              </a:rPr>
              <a:t></a:t>
            </a:r>
            <a:r>
              <a:rPr lang="en-US" sz="2400" dirty="0"/>
              <a:t>, check, in step 2, that only alphabets of the appropriate sizes are allowed.</a:t>
            </a:r>
          </a:p>
          <a:p>
            <a:pPr eaLnBrk="1" hangingPunct="1"/>
            <a:endParaRPr lang="en-US" sz="2400" dirty="0"/>
          </a:p>
          <a:p>
            <a:pPr eaLnBrk="1" hangingPunct="1"/>
            <a:r>
              <a:rPr lang="en-US" sz="2400" dirty="0"/>
              <a:t>We can now talk about the </a:t>
            </a:r>
            <a:r>
              <a:rPr lang="en-US" sz="2400" dirty="0" err="1"/>
              <a:t>i</a:t>
            </a:r>
            <a:r>
              <a:rPr lang="en-US" sz="2400" baseline="30000" dirty="0" err="1"/>
              <a:t>th</a:t>
            </a:r>
            <a:r>
              <a:rPr lang="en-US" sz="2400" dirty="0"/>
              <a:t> Turing machine. </a:t>
            </a:r>
            <a:endParaRPr lang="en-US" sz="2400" dirty="0" smtClean="0"/>
          </a:p>
          <a:p>
            <a:pPr eaLnBrk="1" hangingPunct="1"/>
            <a:endParaRPr lang="en-US" sz="2400" dirty="0" smtClean="0"/>
          </a:p>
          <a:p>
            <a:pPr eaLnBrk="1" hangingPunct="1"/>
            <a:r>
              <a:rPr lang="en-US" sz="2400" dirty="0" smtClean="0"/>
              <a:t>Can the </a:t>
            </a:r>
            <a:r>
              <a:rPr lang="en-US" sz="2400" dirty="0" err="1"/>
              <a:t>i</a:t>
            </a:r>
            <a:r>
              <a:rPr lang="en-US" sz="2400" baseline="30000" dirty="0" err="1"/>
              <a:t>th</a:t>
            </a:r>
            <a:r>
              <a:rPr lang="en-US" sz="2400" baseline="30000" dirty="0"/>
              <a:t> </a:t>
            </a:r>
            <a:r>
              <a:rPr lang="en-US" sz="2400" dirty="0" smtClean="0"/>
              <a:t>and </a:t>
            </a:r>
            <a:r>
              <a:rPr lang="en-US" sz="2400" dirty="0" err="1" smtClean="0"/>
              <a:t>j</a:t>
            </a:r>
            <a:r>
              <a:rPr lang="en-US" sz="2400" baseline="30000" dirty="0" err="1" smtClean="0"/>
              <a:t>th</a:t>
            </a:r>
            <a:r>
              <a:rPr lang="en-US" sz="2400" baseline="30000" dirty="0" smtClean="0"/>
              <a:t> </a:t>
            </a:r>
            <a:r>
              <a:rPr lang="en-US" sz="2400" dirty="0" smtClean="0"/>
              <a:t>TMs ever be the same machine?</a:t>
            </a:r>
            <a:endParaRPr lang="en-US" sz="2400" dirty="0"/>
          </a:p>
        </p:txBody>
      </p:sp>
    </p:spTree>
    <p:extLst>
      <p:ext uri="{BB962C8B-B14F-4D97-AF65-F5344CB8AC3E}">
        <p14:creationId xmlns:p14="http://schemas.microsoft.com/office/powerpoint/2010/main" val="1518893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6"/>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Another Win of Encoding</a:t>
            </a:r>
            <a:r>
              <a:rPr lang="en-US" sz="3600">
                <a:solidFill>
                  <a:schemeClr val="tx2"/>
                </a:solidFill>
              </a:rPr>
              <a:t> </a:t>
            </a:r>
          </a:p>
        </p:txBody>
      </p:sp>
      <p:sp>
        <p:nvSpPr>
          <p:cNvPr id="48131" name="Text Box 17"/>
          <p:cNvSpPr txBox="1">
            <a:spLocks noChangeArrowheads="1"/>
          </p:cNvSpPr>
          <p:nvPr/>
        </p:nvSpPr>
        <p:spPr bwMode="auto">
          <a:xfrm>
            <a:off x="838200" y="990600"/>
            <a:ext cx="8077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a:t>One big win of defining a way to encode any Turing machine </a:t>
            </a:r>
            <a:r>
              <a:rPr lang="en-US" sz="2400" i="1" dirty="0"/>
              <a:t>M</a:t>
            </a:r>
            <a:r>
              <a:rPr lang="en-US" sz="2400" dirty="0"/>
              <a:t>:  </a:t>
            </a:r>
          </a:p>
          <a:p>
            <a:pPr eaLnBrk="1" hangingPunct="1"/>
            <a:endParaRPr lang="en-US" sz="2400" dirty="0"/>
          </a:p>
          <a:p>
            <a:pPr eaLnBrk="1" hangingPunct="1"/>
            <a:r>
              <a:rPr lang="en-US" sz="2400" dirty="0"/>
              <a:t>● We can talk about </a:t>
            </a:r>
            <a:r>
              <a:rPr lang="en-US" sz="2400" dirty="0" smtClean="0"/>
              <a:t>operations whose input and output are programs </a:t>
            </a:r>
            <a:r>
              <a:rPr lang="en-US" sz="2400" dirty="0"/>
              <a:t>(TMs).  </a:t>
            </a:r>
          </a:p>
          <a:p>
            <a:pPr eaLnBrk="1" hangingPunct="1"/>
            <a:endParaRPr lang="en-US" sz="2000" dirty="0"/>
          </a:p>
        </p:txBody>
      </p:sp>
      <p:pic>
        <p:nvPicPr>
          <p:cNvPr id="48132" name="Picture 20" descr="Fig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379787"/>
            <a:ext cx="79248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511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8"/>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Example of a Transforming TM </a:t>
            </a:r>
            <a:r>
              <a:rPr lang="en-US" sz="3600" b="1" i="1">
                <a:solidFill>
                  <a:schemeClr val="tx2"/>
                </a:solidFill>
              </a:rPr>
              <a:t>T</a:t>
            </a:r>
            <a:r>
              <a:rPr lang="en-US" sz="3600" b="1">
                <a:solidFill>
                  <a:schemeClr val="tx2"/>
                </a:solidFill>
              </a:rPr>
              <a:t>:</a:t>
            </a:r>
            <a:r>
              <a:rPr lang="en-US" sz="3600">
                <a:solidFill>
                  <a:schemeClr val="tx2"/>
                </a:solidFill>
              </a:rPr>
              <a:t> </a:t>
            </a:r>
          </a:p>
        </p:txBody>
      </p:sp>
      <p:sp>
        <p:nvSpPr>
          <p:cNvPr id="49155" name="Text Box 9"/>
          <p:cNvSpPr txBox="1">
            <a:spLocks noChangeArrowheads="1"/>
          </p:cNvSpPr>
          <p:nvPr/>
        </p:nvSpPr>
        <p:spPr bwMode="auto">
          <a:xfrm>
            <a:off x="838200" y="1055688"/>
            <a:ext cx="80772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i="1" dirty="0">
                <a:sym typeface="Symbol" panose="05050102010706020507" pitchFamily="18" charset="2"/>
              </a:rPr>
              <a:t>Input:</a:t>
            </a:r>
            <a:r>
              <a:rPr lang="en-US" sz="2400" dirty="0">
                <a:sym typeface="Symbol" panose="05050102010706020507" pitchFamily="18" charset="2"/>
              </a:rPr>
              <a:t> a TM </a:t>
            </a:r>
            <a:r>
              <a:rPr lang="en-US" sz="2400" i="1" dirty="0">
                <a:sym typeface="Symbol" panose="05050102010706020507" pitchFamily="18" charset="2"/>
              </a:rPr>
              <a:t>M</a:t>
            </a:r>
            <a:r>
              <a:rPr lang="en-US" sz="2400" baseline="-25000" dirty="0">
                <a:sym typeface="Symbol" panose="05050102010706020507" pitchFamily="18" charset="2"/>
              </a:rPr>
              <a:t>1</a:t>
            </a:r>
            <a:r>
              <a:rPr lang="en-US" sz="2400" dirty="0">
                <a:sym typeface="Symbol" panose="05050102010706020507" pitchFamily="18" charset="2"/>
              </a:rPr>
              <a:t> that reads its input tape and performs some operation </a:t>
            </a:r>
            <a:r>
              <a:rPr lang="en-US" sz="2400" i="1" dirty="0">
                <a:sym typeface="Symbol" panose="05050102010706020507" pitchFamily="18" charset="2"/>
              </a:rPr>
              <a:t>P</a:t>
            </a:r>
            <a:r>
              <a:rPr lang="en-US" sz="2400" dirty="0">
                <a:sym typeface="Symbol" panose="05050102010706020507" pitchFamily="18" charset="2"/>
              </a:rPr>
              <a:t> on it.  </a:t>
            </a:r>
          </a:p>
          <a:p>
            <a:pPr eaLnBrk="1" hangingPunct="1"/>
            <a:endParaRPr lang="en-US" sz="2400" b="1" i="1" dirty="0">
              <a:sym typeface="Symbol" panose="05050102010706020507" pitchFamily="18" charset="2"/>
            </a:endParaRPr>
          </a:p>
          <a:p>
            <a:pPr eaLnBrk="1" hangingPunct="1"/>
            <a:r>
              <a:rPr lang="en-US" sz="2400" b="1" i="1" dirty="0">
                <a:sym typeface="Symbol" panose="05050102010706020507" pitchFamily="18" charset="2"/>
              </a:rPr>
              <a:t>Output:</a:t>
            </a:r>
            <a:r>
              <a:rPr lang="en-US" sz="2400" dirty="0">
                <a:sym typeface="Symbol" panose="05050102010706020507" pitchFamily="18" charset="2"/>
              </a:rPr>
              <a:t> a TM </a:t>
            </a:r>
            <a:r>
              <a:rPr lang="en-US" sz="2400" i="1" dirty="0">
                <a:sym typeface="Symbol" panose="05050102010706020507" pitchFamily="18" charset="2"/>
              </a:rPr>
              <a:t>M</a:t>
            </a:r>
            <a:r>
              <a:rPr lang="en-US" sz="2400" baseline="-25000" dirty="0">
                <a:sym typeface="Symbol" panose="05050102010706020507" pitchFamily="18" charset="2"/>
              </a:rPr>
              <a:t>2</a:t>
            </a:r>
            <a:r>
              <a:rPr lang="en-US" sz="2400" dirty="0">
                <a:sym typeface="Symbol" panose="05050102010706020507" pitchFamily="18" charset="2"/>
              </a:rPr>
              <a:t> that performs </a:t>
            </a:r>
            <a:r>
              <a:rPr lang="en-US" sz="2400" i="1" dirty="0">
                <a:sym typeface="Symbol" panose="05050102010706020507" pitchFamily="18" charset="2"/>
              </a:rPr>
              <a:t>P</a:t>
            </a:r>
            <a:r>
              <a:rPr lang="en-US" sz="2400" dirty="0">
                <a:sym typeface="Symbol" panose="05050102010706020507" pitchFamily="18" charset="2"/>
              </a:rPr>
              <a:t> on an empty input tape</a:t>
            </a:r>
            <a:r>
              <a:rPr lang="en-US" sz="2000" dirty="0">
                <a:sym typeface="Symbol" panose="05050102010706020507" pitchFamily="18" charset="2"/>
              </a:rPr>
              <a:t>.</a:t>
            </a:r>
          </a:p>
          <a:p>
            <a:pPr eaLnBrk="1" hangingPunct="1"/>
            <a:endParaRPr lang="en-US" sz="2000" dirty="0">
              <a:sym typeface="Symbol" panose="05050102010706020507" pitchFamily="18" charset="2"/>
            </a:endParaRPr>
          </a:p>
        </p:txBody>
      </p:sp>
      <p:pic>
        <p:nvPicPr>
          <p:cNvPr id="49156" name="Picture 12"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43200"/>
            <a:ext cx="81534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290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Encoding Multiple Inputs</a:t>
            </a:r>
            <a:r>
              <a:rPr lang="en-US" sz="3600">
                <a:solidFill>
                  <a:schemeClr val="tx2"/>
                </a:solidFill>
              </a:rPr>
              <a:t> </a:t>
            </a:r>
          </a:p>
        </p:txBody>
      </p:sp>
      <p:sp>
        <p:nvSpPr>
          <p:cNvPr id="50179" name="Text Box 3"/>
          <p:cNvSpPr txBox="1">
            <a:spLocks noChangeArrowheads="1"/>
          </p:cNvSpPr>
          <p:nvPr/>
        </p:nvSpPr>
        <p:spPr bwMode="auto">
          <a:xfrm>
            <a:off x="685800" y="1143000"/>
            <a:ext cx="83820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a:t>Let: </a:t>
            </a:r>
          </a:p>
          <a:p>
            <a:pPr eaLnBrk="1" hangingPunct="1"/>
            <a:endParaRPr lang="en-US" sz="2000" dirty="0"/>
          </a:p>
          <a:p>
            <a:pPr eaLnBrk="1" hangingPunct="1"/>
            <a:r>
              <a:rPr lang="en-US" sz="2000" dirty="0"/>
              <a:t>		&lt;</a:t>
            </a:r>
            <a:r>
              <a:rPr lang="en-US" sz="2000" i="1" dirty="0"/>
              <a:t>x</a:t>
            </a:r>
            <a:r>
              <a:rPr lang="en-US" sz="2000" baseline="-25000" dirty="0"/>
              <a:t>1</a:t>
            </a:r>
            <a:r>
              <a:rPr lang="en-US" sz="2000" dirty="0"/>
              <a:t>, </a:t>
            </a:r>
            <a:r>
              <a:rPr lang="en-US" sz="2000" i="1" dirty="0"/>
              <a:t>x</a:t>
            </a:r>
            <a:r>
              <a:rPr lang="en-US" sz="2000" baseline="-25000" dirty="0"/>
              <a:t>2</a:t>
            </a:r>
            <a:r>
              <a:rPr lang="en-US" sz="2000" dirty="0"/>
              <a:t>, </a:t>
            </a:r>
            <a:r>
              <a:rPr lang="en-US" sz="2000" dirty="0" smtClean="0"/>
              <a:t>…, </a:t>
            </a:r>
            <a:r>
              <a:rPr lang="en-US" sz="2000" i="1" dirty="0" err="1" smtClean="0"/>
              <a:t>x</a:t>
            </a:r>
            <a:r>
              <a:rPr lang="en-US" sz="2000" i="1" baseline="-25000" dirty="0" err="1" smtClean="0"/>
              <a:t>n</a:t>
            </a:r>
            <a:r>
              <a:rPr lang="en-US" sz="2000" dirty="0"/>
              <a:t>&gt; </a:t>
            </a:r>
          </a:p>
          <a:p>
            <a:pPr eaLnBrk="1" hangingPunct="1"/>
            <a:endParaRPr lang="en-US" sz="2000" dirty="0"/>
          </a:p>
          <a:p>
            <a:pPr eaLnBrk="1" hangingPunct="1"/>
            <a:r>
              <a:rPr lang="en-US" sz="2000" dirty="0"/>
              <a:t>mean </a:t>
            </a:r>
            <a:endParaRPr lang="en-US" sz="2000" dirty="0" smtClean="0"/>
          </a:p>
          <a:p>
            <a:pPr eaLnBrk="1" hangingPunct="1"/>
            <a:r>
              <a:rPr lang="en-US" sz="2400" dirty="0" smtClean="0"/>
              <a:t>      a </a:t>
            </a:r>
            <a:r>
              <a:rPr lang="en-US" sz="2400" dirty="0"/>
              <a:t>single string that encodes the sequence of </a:t>
            </a:r>
            <a:endParaRPr lang="en-US" sz="2400" dirty="0" smtClean="0"/>
          </a:p>
          <a:p>
            <a:pPr eaLnBrk="1" hangingPunct="1"/>
            <a:r>
              <a:rPr lang="en-US" sz="2400" dirty="0" smtClean="0"/>
              <a:t>      individual values </a:t>
            </a:r>
            <a:r>
              <a:rPr lang="en-US" sz="2400" i="1" dirty="0" smtClean="0"/>
              <a:t>x</a:t>
            </a:r>
            <a:r>
              <a:rPr lang="en-US" sz="2400" baseline="-25000" dirty="0" smtClean="0"/>
              <a:t>1</a:t>
            </a:r>
            <a:r>
              <a:rPr lang="en-US" sz="2400" dirty="0"/>
              <a:t>, </a:t>
            </a:r>
            <a:r>
              <a:rPr lang="en-US" sz="2400" i="1" dirty="0"/>
              <a:t>x</a:t>
            </a:r>
            <a:r>
              <a:rPr lang="en-US" sz="2400" baseline="-25000" dirty="0"/>
              <a:t>2</a:t>
            </a:r>
            <a:r>
              <a:rPr lang="en-US" sz="2400" dirty="0"/>
              <a:t>, </a:t>
            </a:r>
            <a:r>
              <a:rPr lang="en-US" sz="2400" dirty="0" smtClean="0"/>
              <a:t>…, </a:t>
            </a:r>
            <a:r>
              <a:rPr lang="en-US" sz="2400" i="1" dirty="0" err="1" smtClean="0"/>
              <a:t>x</a:t>
            </a:r>
            <a:r>
              <a:rPr lang="en-US" sz="2400" i="1" baseline="-25000" dirty="0" err="1" smtClean="0"/>
              <a:t>n</a:t>
            </a:r>
            <a:endParaRPr lang="en-US" sz="2400" dirty="0"/>
          </a:p>
        </p:txBody>
      </p:sp>
    </p:spTree>
    <p:extLst>
      <p:ext uri="{BB962C8B-B14F-4D97-AF65-F5344CB8AC3E}">
        <p14:creationId xmlns:p14="http://schemas.microsoft.com/office/powerpoint/2010/main" val="4258429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838200" y="990600"/>
            <a:ext cx="8077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a:t>On input &lt;</a:t>
            </a:r>
            <a:r>
              <a:rPr lang="en-US" sz="2400" i="1" dirty="0"/>
              <a:t>M</a:t>
            </a:r>
            <a:r>
              <a:rPr lang="en-US" sz="2400" dirty="0"/>
              <a:t>, </a:t>
            </a:r>
            <a:r>
              <a:rPr lang="en-US" sz="2400" i="1" dirty="0"/>
              <a:t>w</a:t>
            </a:r>
            <a:r>
              <a:rPr lang="en-US" sz="2400" dirty="0"/>
              <a:t>&gt;, </a:t>
            </a:r>
            <a:r>
              <a:rPr lang="en-US" sz="2400" i="1" dirty="0"/>
              <a:t>U</a:t>
            </a:r>
            <a:r>
              <a:rPr lang="en-US" sz="2400" dirty="0"/>
              <a:t> </a:t>
            </a:r>
            <a:r>
              <a:rPr lang="en-US" sz="2400" dirty="0" smtClean="0"/>
              <a:t>must simulate M's action on w:</a:t>
            </a:r>
            <a:endParaRPr lang="en-US" sz="2400" dirty="0"/>
          </a:p>
          <a:p>
            <a:pPr eaLnBrk="1" hangingPunct="1"/>
            <a:endParaRPr lang="en-US" sz="2400" dirty="0"/>
          </a:p>
          <a:p>
            <a:pPr eaLnBrk="1" hangingPunct="1"/>
            <a:r>
              <a:rPr lang="en-US" sz="2400" dirty="0"/>
              <a:t>    ● Halt iff </a:t>
            </a:r>
            <a:r>
              <a:rPr lang="en-US" sz="2400" i="1" dirty="0"/>
              <a:t>M</a:t>
            </a:r>
            <a:r>
              <a:rPr lang="en-US" sz="2400" dirty="0"/>
              <a:t> halts on </a:t>
            </a:r>
            <a:r>
              <a:rPr lang="en-US" sz="2400" i="1" dirty="0"/>
              <a:t>w</a:t>
            </a:r>
            <a:r>
              <a:rPr lang="en-US" sz="2400" dirty="0"/>
              <a:t>.</a:t>
            </a:r>
          </a:p>
          <a:p>
            <a:pPr eaLnBrk="1" hangingPunct="1"/>
            <a:endParaRPr lang="en-US" sz="2400" dirty="0"/>
          </a:p>
          <a:p>
            <a:pPr eaLnBrk="1" hangingPunct="1"/>
            <a:r>
              <a:rPr lang="en-US" sz="2400" dirty="0"/>
              <a:t>    ● If </a:t>
            </a:r>
            <a:r>
              <a:rPr lang="en-US" sz="2400" i="1" dirty="0"/>
              <a:t>M</a:t>
            </a:r>
            <a:r>
              <a:rPr lang="en-US" sz="2400" dirty="0"/>
              <a:t> is a deciding or </a:t>
            </a:r>
            <a:r>
              <a:rPr lang="en-US" sz="2400" dirty="0" err="1"/>
              <a:t>semideciding</a:t>
            </a:r>
            <a:r>
              <a:rPr lang="en-US" sz="2400" dirty="0"/>
              <a:t> machine, then:</a:t>
            </a:r>
          </a:p>
          <a:p>
            <a:pPr lvl="1" eaLnBrk="1" hangingPunct="1"/>
            <a:r>
              <a:rPr lang="en-US" sz="2400" dirty="0"/>
              <a:t>        ● If </a:t>
            </a:r>
            <a:r>
              <a:rPr lang="en-US" sz="2400" i="1" dirty="0"/>
              <a:t>M</a:t>
            </a:r>
            <a:r>
              <a:rPr lang="en-US" sz="2400" dirty="0"/>
              <a:t> accepts, accept.</a:t>
            </a:r>
          </a:p>
          <a:p>
            <a:pPr lvl="1" eaLnBrk="1" hangingPunct="1"/>
            <a:r>
              <a:rPr lang="en-US" sz="2400" dirty="0"/>
              <a:t>        ● If </a:t>
            </a:r>
            <a:r>
              <a:rPr lang="en-US" sz="2400" i="1" dirty="0"/>
              <a:t>M</a:t>
            </a:r>
            <a:r>
              <a:rPr lang="en-US" sz="2400" dirty="0"/>
              <a:t> rejects, reject.</a:t>
            </a:r>
          </a:p>
          <a:p>
            <a:pPr lvl="1" eaLnBrk="1" hangingPunct="1"/>
            <a:endParaRPr lang="en-US" sz="2400" dirty="0"/>
          </a:p>
          <a:p>
            <a:pPr eaLnBrk="1" hangingPunct="1"/>
            <a:r>
              <a:rPr lang="en-US" sz="2400" dirty="0"/>
              <a:t>    ● If </a:t>
            </a:r>
            <a:r>
              <a:rPr lang="en-US" sz="2400" i="1" dirty="0"/>
              <a:t>M</a:t>
            </a:r>
            <a:r>
              <a:rPr lang="en-US" sz="2400" dirty="0"/>
              <a:t> computes a function, then </a:t>
            </a:r>
            <a:r>
              <a:rPr lang="en-US" sz="2400" dirty="0" smtClean="0"/>
              <a:t/>
            </a:r>
            <a:br>
              <a:rPr lang="en-US" sz="2400" dirty="0" smtClean="0"/>
            </a:br>
            <a:r>
              <a:rPr lang="en-US" sz="2400" dirty="0" smtClean="0"/>
              <a:t>    </a:t>
            </a:r>
            <a:r>
              <a:rPr lang="en-US" sz="2400" i="1" dirty="0" smtClean="0"/>
              <a:t>U</a:t>
            </a:r>
            <a:r>
              <a:rPr lang="en-US" sz="2400" dirty="0"/>
              <a:t>(&lt;</a:t>
            </a:r>
            <a:r>
              <a:rPr lang="en-US" sz="2400" i="1" dirty="0"/>
              <a:t>M</a:t>
            </a:r>
            <a:r>
              <a:rPr lang="en-US" sz="2400" dirty="0"/>
              <a:t>, </a:t>
            </a:r>
            <a:r>
              <a:rPr lang="en-US" sz="2400" i="1" dirty="0"/>
              <a:t>w</a:t>
            </a:r>
            <a:r>
              <a:rPr lang="en-US" sz="2400" dirty="0"/>
              <a:t>&gt;) must equal </a:t>
            </a:r>
            <a:r>
              <a:rPr lang="en-US" sz="2400" i="1" dirty="0" smtClean="0"/>
              <a:t>M</a:t>
            </a:r>
            <a:r>
              <a:rPr lang="en-US" sz="2400" dirty="0" smtClean="0"/>
              <a:t>(</a:t>
            </a:r>
            <a:r>
              <a:rPr lang="en-US" sz="2400" i="1" dirty="0" smtClean="0"/>
              <a:t>w</a:t>
            </a:r>
            <a:r>
              <a:rPr lang="en-US" sz="2400" dirty="0"/>
              <a:t>).</a:t>
            </a:r>
          </a:p>
          <a:p>
            <a:pPr eaLnBrk="1" hangingPunct="1"/>
            <a:endParaRPr lang="en-US" sz="2400" i="1" dirty="0"/>
          </a:p>
        </p:txBody>
      </p:sp>
      <p:sp>
        <p:nvSpPr>
          <p:cNvPr id="51203"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Specification of the Universal TM</a:t>
            </a:r>
            <a:endParaRPr lang="en-US" sz="3600">
              <a:solidFill>
                <a:schemeClr val="tx2"/>
              </a:solidFill>
            </a:endParaRPr>
          </a:p>
        </p:txBody>
      </p:sp>
    </p:spTree>
    <p:extLst>
      <p:ext uri="{BB962C8B-B14F-4D97-AF65-F5344CB8AC3E}">
        <p14:creationId xmlns:p14="http://schemas.microsoft.com/office/powerpoint/2010/main" val="1432588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838200" y="990600"/>
            <a:ext cx="8077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i="1" dirty="0"/>
              <a:t>U</a:t>
            </a:r>
            <a:r>
              <a:rPr lang="en-US" sz="2400" dirty="0"/>
              <a:t> will use 3 tapes:</a:t>
            </a:r>
          </a:p>
          <a:p>
            <a:pPr eaLnBrk="1" hangingPunct="1"/>
            <a:endParaRPr lang="en-US" sz="2400" dirty="0"/>
          </a:p>
          <a:p>
            <a:pPr eaLnBrk="1" hangingPunct="1"/>
            <a:r>
              <a:rPr lang="en-US" sz="2400" dirty="0"/>
              <a:t>    ● Tape 1: </a:t>
            </a:r>
            <a:r>
              <a:rPr lang="en-US" sz="2400" i="1" dirty="0"/>
              <a:t>M</a:t>
            </a:r>
            <a:r>
              <a:rPr lang="en-US" sz="2400" dirty="0"/>
              <a:t>’s </a:t>
            </a:r>
            <a:r>
              <a:rPr lang="en-US" sz="2400" dirty="0" smtClean="0"/>
              <a:t>tape (using the alphabet encoding).  </a:t>
            </a:r>
            <a:endParaRPr lang="en-US" sz="2400" dirty="0"/>
          </a:p>
          <a:p>
            <a:pPr eaLnBrk="1" hangingPunct="1"/>
            <a:endParaRPr lang="en-US" sz="2400" dirty="0"/>
          </a:p>
          <a:p>
            <a:pPr eaLnBrk="1" hangingPunct="1"/>
            <a:endParaRPr lang="en-US" sz="2400" dirty="0"/>
          </a:p>
          <a:p>
            <a:pPr eaLnBrk="1" hangingPunct="1"/>
            <a:r>
              <a:rPr lang="en-US" sz="2400" dirty="0"/>
              <a:t>    ● Tape 2: &lt;</a:t>
            </a:r>
            <a:r>
              <a:rPr lang="en-US" sz="2400" i="1" dirty="0"/>
              <a:t>M</a:t>
            </a:r>
            <a:r>
              <a:rPr lang="en-US" sz="2400" dirty="0"/>
              <a:t>&gt;, the “program” that </a:t>
            </a:r>
            <a:r>
              <a:rPr lang="en-US" sz="2400" i="1" dirty="0"/>
              <a:t>U</a:t>
            </a:r>
            <a:r>
              <a:rPr lang="en-US" sz="2400" dirty="0"/>
              <a:t> is running.</a:t>
            </a:r>
          </a:p>
          <a:p>
            <a:pPr eaLnBrk="1" hangingPunct="1"/>
            <a:endParaRPr lang="en-US" sz="2400" dirty="0"/>
          </a:p>
          <a:p>
            <a:pPr eaLnBrk="1" hangingPunct="1"/>
            <a:endParaRPr lang="en-US" sz="2400" dirty="0"/>
          </a:p>
          <a:p>
            <a:pPr eaLnBrk="1" hangingPunct="1"/>
            <a:r>
              <a:rPr lang="en-US" sz="2400" dirty="0"/>
              <a:t>    ● Tape 3: </a:t>
            </a:r>
            <a:r>
              <a:rPr lang="en-US" sz="2400" i="1" dirty="0"/>
              <a:t>M</a:t>
            </a:r>
            <a:r>
              <a:rPr lang="en-US" sz="2400" dirty="0"/>
              <a:t>’s state.</a:t>
            </a:r>
          </a:p>
        </p:txBody>
      </p:sp>
      <p:sp>
        <p:nvSpPr>
          <p:cNvPr id="52227" name="Rectangle 3"/>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How </a:t>
            </a:r>
            <a:r>
              <a:rPr lang="en-US" sz="3600" b="1" i="1">
                <a:solidFill>
                  <a:schemeClr val="tx2"/>
                </a:solidFill>
              </a:rPr>
              <a:t>U</a:t>
            </a:r>
            <a:r>
              <a:rPr lang="en-US" sz="3600" b="1">
                <a:solidFill>
                  <a:schemeClr val="tx2"/>
                </a:solidFill>
              </a:rPr>
              <a:t> Works</a:t>
            </a:r>
          </a:p>
        </p:txBody>
      </p:sp>
    </p:spTree>
    <p:extLst>
      <p:ext uri="{BB962C8B-B14F-4D97-AF65-F5344CB8AC3E}">
        <p14:creationId xmlns:p14="http://schemas.microsoft.com/office/powerpoint/2010/main" val="3051722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229600" cy="1143000"/>
          </a:xfrm>
        </p:spPr>
        <p:txBody>
          <a:bodyPr/>
          <a:lstStyle/>
          <a:p>
            <a:r>
              <a:rPr lang="en-US" smtClean="0"/>
              <a:t>Your Questions?</a:t>
            </a:r>
          </a:p>
        </p:txBody>
      </p:sp>
      <p:sp>
        <p:nvSpPr>
          <p:cNvPr id="6147" name="Content Placeholder 2"/>
          <p:cNvSpPr>
            <a:spLocks noGrp="1"/>
          </p:cNvSpPr>
          <p:nvPr>
            <p:ph idx="1"/>
          </p:nvPr>
        </p:nvSpPr>
        <p:spPr>
          <a:xfrm>
            <a:off x="609600" y="533400"/>
            <a:ext cx="3581400" cy="4648200"/>
          </a:xfrm>
        </p:spPr>
        <p:txBody>
          <a:bodyPr/>
          <a:lstStyle/>
          <a:p>
            <a:r>
              <a:rPr lang="en-US" sz="2400" smtClean="0"/>
              <a:t>Previous class days' material</a:t>
            </a:r>
          </a:p>
          <a:p>
            <a:r>
              <a:rPr lang="en-US" sz="2400" smtClean="0"/>
              <a:t>Reading Assignments</a:t>
            </a:r>
          </a:p>
        </p:txBody>
      </p:sp>
      <p:sp>
        <p:nvSpPr>
          <p:cNvPr id="8" name="Content Placeholder 2"/>
          <p:cNvSpPr txBox="1">
            <a:spLocks/>
          </p:cNvSpPr>
          <p:nvPr/>
        </p:nvSpPr>
        <p:spPr bwMode="auto">
          <a:xfrm>
            <a:off x="5638800" y="533400"/>
            <a:ext cx="4495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5000"/>
              </a:lnSpc>
              <a:defRPr/>
            </a:pPr>
            <a:r>
              <a:rPr lang="en-US" sz="2400" kern="0" dirty="0" smtClean="0"/>
              <a:t>HW 14 problems</a:t>
            </a:r>
          </a:p>
          <a:p>
            <a:pPr>
              <a:lnSpc>
                <a:spcPct val="95000"/>
              </a:lnSpc>
              <a:defRPr/>
            </a:pPr>
            <a:r>
              <a:rPr lang="en-US" sz="2400" kern="0" dirty="0" smtClean="0"/>
              <a:t>Tuesday's exam</a:t>
            </a:r>
          </a:p>
          <a:p>
            <a:pPr>
              <a:lnSpc>
                <a:spcPct val="95000"/>
              </a:lnSpc>
              <a:defRPr/>
            </a:pPr>
            <a:r>
              <a:rPr lang="en-US" sz="2400" kern="0" dirty="0" smtClean="0"/>
              <a:t>Anything else</a:t>
            </a:r>
          </a:p>
          <a:p>
            <a:pPr>
              <a:lnSpc>
                <a:spcPct val="95000"/>
              </a:lnSpc>
              <a:defRPr/>
            </a:pPr>
            <a:endParaRPr lang="en-US" sz="2400" kern="0" dirty="0"/>
          </a:p>
          <a:p>
            <a:pPr>
              <a:lnSpc>
                <a:spcPct val="95000"/>
              </a:lnSpc>
              <a:defRPr/>
            </a:pPr>
            <a:endParaRPr lang="en-US" sz="2400" kern="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28" y="2590800"/>
            <a:ext cx="8043672" cy="2506944"/>
          </a:xfrm>
          <a:prstGeom prst="rect">
            <a:avLst/>
          </a:prstGeom>
        </p:spPr>
      </p:pic>
    </p:spTree>
    <p:extLst>
      <p:ext uri="{BB962C8B-B14F-4D97-AF65-F5344CB8AC3E}">
        <p14:creationId xmlns:p14="http://schemas.microsoft.com/office/powerpoint/2010/main" val="335395072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Universal TM</a:t>
            </a:r>
            <a:r>
              <a:rPr lang="en-US" sz="3600">
                <a:solidFill>
                  <a:schemeClr val="tx2"/>
                </a:solidFill>
              </a:rPr>
              <a:t> </a:t>
            </a:r>
          </a:p>
        </p:txBody>
      </p:sp>
      <p:sp>
        <p:nvSpPr>
          <p:cNvPr id="53251" name="Text Box 4"/>
          <p:cNvSpPr txBox="1">
            <a:spLocks noChangeArrowheads="1"/>
          </p:cNvSpPr>
          <p:nvPr/>
        </p:nvSpPr>
        <p:spPr bwMode="auto">
          <a:xfrm>
            <a:off x="990600" y="990600"/>
            <a:ext cx="80772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000" dirty="0"/>
          </a:p>
          <a:p>
            <a:pPr eaLnBrk="1" hangingPunct="1"/>
            <a:endParaRPr lang="en-US" sz="2000" dirty="0"/>
          </a:p>
          <a:p>
            <a:pPr eaLnBrk="1" hangingPunct="1"/>
            <a:endParaRPr lang="en-US" sz="2000" dirty="0">
              <a:solidFill>
                <a:srgbClr val="FF0000"/>
              </a:solidFill>
            </a:endParaRPr>
          </a:p>
          <a:p>
            <a:pPr eaLnBrk="1" hangingPunct="1"/>
            <a:r>
              <a:rPr lang="en-US" sz="2000" dirty="0"/>
              <a:t>  </a:t>
            </a:r>
          </a:p>
          <a:p>
            <a:pPr eaLnBrk="1" hangingPunct="1"/>
            <a:endParaRPr lang="en-US" sz="2000" dirty="0"/>
          </a:p>
          <a:p>
            <a:pPr eaLnBrk="1" hangingPunct="1"/>
            <a:endParaRPr lang="en-US" sz="2000" dirty="0"/>
          </a:p>
          <a:p>
            <a:pPr eaLnBrk="1" hangingPunct="1"/>
            <a:r>
              <a:rPr lang="en-US" sz="2000" dirty="0"/>
              <a:t>Initialization of </a:t>
            </a:r>
            <a:r>
              <a:rPr lang="en-US" sz="2000" i="1" dirty="0" smtClean="0"/>
              <a:t>U (start with &lt;</a:t>
            </a:r>
            <a:r>
              <a:rPr lang="en-US" sz="2000" i="1" dirty="0" err="1" smtClean="0"/>
              <a:t>M,w</a:t>
            </a:r>
            <a:r>
              <a:rPr lang="en-US" sz="2000" i="1" dirty="0" smtClean="0"/>
              <a:t>&gt; on tape 1, other tapes blank)</a:t>
            </a:r>
            <a:r>
              <a:rPr lang="en-US" sz="2000" dirty="0" smtClean="0"/>
              <a:t>:</a:t>
            </a:r>
            <a:endParaRPr lang="en-US" sz="2000" dirty="0"/>
          </a:p>
          <a:p>
            <a:pPr eaLnBrk="1" hangingPunct="1"/>
            <a:r>
              <a:rPr lang="en-US" sz="2000" dirty="0"/>
              <a:t>    1. Copy &lt;</a:t>
            </a:r>
            <a:r>
              <a:rPr lang="en-US" sz="2000" i="1" dirty="0"/>
              <a:t>M</a:t>
            </a:r>
            <a:r>
              <a:rPr lang="en-US" sz="2000" dirty="0"/>
              <a:t>&gt; onto tape 2.</a:t>
            </a:r>
          </a:p>
          <a:p>
            <a:pPr eaLnBrk="1" hangingPunct="1"/>
            <a:r>
              <a:rPr lang="en-US" sz="2000" dirty="0"/>
              <a:t>    2. Look at &lt;</a:t>
            </a:r>
            <a:r>
              <a:rPr lang="en-US" sz="2000" i="1" dirty="0"/>
              <a:t>M</a:t>
            </a:r>
            <a:r>
              <a:rPr lang="en-US" sz="2000" dirty="0"/>
              <a:t>&gt;, figure out what </a:t>
            </a:r>
            <a:r>
              <a:rPr lang="en-US" sz="2000" i="1" dirty="0"/>
              <a:t>i</a:t>
            </a:r>
            <a:r>
              <a:rPr lang="en-US" sz="2000" dirty="0"/>
              <a:t> is, and write the encoding of state </a:t>
            </a:r>
          </a:p>
          <a:p>
            <a:pPr eaLnBrk="1" hangingPunct="1"/>
            <a:r>
              <a:rPr lang="en-US" sz="2000" dirty="0"/>
              <a:t>        </a:t>
            </a:r>
            <a:r>
              <a:rPr lang="en-US" sz="2000" i="1" dirty="0"/>
              <a:t>s</a:t>
            </a:r>
            <a:r>
              <a:rPr lang="en-US" sz="2000" dirty="0"/>
              <a:t> on tape 3.</a:t>
            </a:r>
          </a:p>
          <a:p>
            <a:pPr eaLnBrk="1" hangingPunct="1"/>
            <a:endParaRPr lang="en-US" sz="2000" dirty="0"/>
          </a:p>
          <a:p>
            <a:pPr eaLnBrk="1" hangingPunct="1"/>
            <a:r>
              <a:rPr lang="en-US" sz="2000" dirty="0"/>
              <a:t>After initialization:</a:t>
            </a:r>
          </a:p>
          <a:p>
            <a:pPr eaLnBrk="1" hangingPunct="1"/>
            <a:endParaRPr lang="en-US" sz="2000" dirty="0"/>
          </a:p>
        </p:txBody>
      </p:sp>
      <p:graphicFrame>
        <p:nvGraphicFramePr>
          <p:cNvPr id="53252" name="Object 2"/>
          <p:cNvGraphicFramePr>
            <a:graphicFrameLocks noChangeAspect="1"/>
          </p:cNvGraphicFramePr>
          <p:nvPr/>
        </p:nvGraphicFramePr>
        <p:xfrm>
          <a:off x="1447800" y="838200"/>
          <a:ext cx="6705600" cy="1866900"/>
        </p:xfrm>
        <a:graphic>
          <a:graphicData uri="http://schemas.openxmlformats.org/presentationml/2006/ole">
            <mc:AlternateContent xmlns:mc="http://schemas.openxmlformats.org/markup-compatibility/2006">
              <mc:Choice xmlns:v="urn:schemas-microsoft-com:vml" Requires="v">
                <p:oleObj spid="_x0000_s2076" name="CorelPhotoPaint.Image.10" r:id="rId4" imgW="4577718" imgH="1274067" progId="CorelPhotoPaint.Image.10">
                  <p:embed/>
                </p:oleObj>
              </mc:Choice>
              <mc:Fallback>
                <p:oleObj name="CorelPhotoPaint.Image.10" r:id="rId4" imgW="4577718" imgH="1274067" progId="CorelPhotoPaint.Image.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838200"/>
                        <a:ext cx="67056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3" name="Object 3"/>
          <p:cNvGraphicFramePr>
            <a:graphicFrameLocks noChangeAspect="1"/>
          </p:cNvGraphicFramePr>
          <p:nvPr/>
        </p:nvGraphicFramePr>
        <p:xfrm>
          <a:off x="1447800" y="4800600"/>
          <a:ext cx="6705600" cy="1822450"/>
        </p:xfrm>
        <a:graphic>
          <a:graphicData uri="http://schemas.openxmlformats.org/presentationml/2006/ole">
            <mc:AlternateContent xmlns:mc="http://schemas.openxmlformats.org/markup-compatibility/2006">
              <mc:Choice xmlns:v="urn:schemas-microsoft-com:vml" Requires="v">
                <p:oleObj spid="_x0000_s2077" name="CorelPhotoPaint.Image.10" r:id="rId6" imgW="4583813" imgH="1246318" progId="CorelPhotoPaint.Image.10">
                  <p:embed/>
                </p:oleObj>
              </mc:Choice>
              <mc:Fallback>
                <p:oleObj name="CorelPhotoPaint.Image.10" r:id="rId6" imgW="4583813" imgH="1246318" progId="CorelPhotoPaint.Image.1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4800600"/>
                        <a:ext cx="67056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79772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Operation of </a:t>
            </a:r>
            <a:r>
              <a:rPr lang="en-US" sz="3600" b="1" i="1">
                <a:solidFill>
                  <a:schemeClr val="tx2"/>
                </a:solidFill>
              </a:rPr>
              <a:t>U</a:t>
            </a:r>
            <a:r>
              <a:rPr lang="en-US" sz="3600">
                <a:solidFill>
                  <a:schemeClr val="tx2"/>
                </a:solidFill>
              </a:rPr>
              <a:t> </a:t>
            </a:r>
          </a:p>
        </p:txBody>
      </p:sp>
      <p:sp>
        <p:nvSpPr>
          <p:cNvPr id="54275" name="Text Box 5"/>
          <p:cNvSpPr txBox="1">
            <a:spLocks noChangeArrowheads="1"/>
          </p:cNvSpPr>
          <p:nvPr/>
        </p:nvSpPr>
        <p:spPr bwMode="auto">
          <a:xfrm>
            <a:off x="685800" y="990600"/>
            <a:ext cx="83820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dirty="0"/>
          </a:p>
          <a:p>
            <a:pPr eaLnBrk="1" hangingPunct="1"/>
            <a:endParaRPr lang="en-US" dirty="0"/>
          </a:p>
          <a:p>
            <a:pPr eaLnBrk="1" hangingPunct="1"/>
            <a:endParaRPr lang="en-US" dirty="0"/>
          </a:p>
          <a:p>
            <a:pPr eaLnBrk="1" hangingPunct="1"/>
            <a:endParaRPr lang="en-US" sz="2400" dirty="0">
              <a:solidFill>
                <a:srgbClr val="FF0000"/>
              </a:solidFill>
            </a:endParaRPr>
          </a:p>
          <a:p>
            <a:pPr eaLnBrk="1" hangingPunct="1"/>
            <a:endParaRPr lang="en-US" dirty="0"/>
          </a:p>
          <a:p>
            <a:pPr eaLnBrk="1" hangingPunct="1"/>
            <a:endParaRPr lang="en-US" dirty="0"/>
          </a:p>
          <a:p>
            <a:pPr eaLnBrk="1" hangingPunct="1"/>
            <a:endParaRPr lang="en-US" dirty="0"/>
          </a:p>
          <a:p>
            <a:pPr eaLnBrk="1" hangingPunct="1"/>
            <a:r>
              <a:rPr lang="en-US" sz="2000" dirty="0"/>
              <a:t>Simulate the steps of </a:t>
            </a:r>
            <a:r>
              <a:rPr lang="en-US" sz="2000" i="1" dirty="0"/>
              <a:t>M </a:t>
            </a:r>
            <a:r>
              <a:rPr lang="en-US" sz="2000" dirty="0"/>
              <a:t>:</a:t>
            </a:r>
          </a:p>
          <a:p>
            <a:pPr eaLnBrk="1" hangingPunct="1"/>
            <a:r>
              <a:rPr lang="en-US" sz="2000" dirty="0"/>
              <a:t>1. Until </a:t>
            </a:r>
            <a:r>
              <a:rPr lang="en-US" sz="2000" i="1" dirty="0"/>
              <a:t>M</a:t>
            </a:r>
            <a:r>
              <a:rPr lang="en-US" sz="2000" dirty="0"/>
              <a:t> would halt do:</a:t>
            </a:r>
          </a:p>
          <a:p>
            <a:pPr lvl="1" eaLnBrk="1" hangingPunct="1"/>
            <a:r>
              <a:rPr lang="en-US" sz="2000" dirty="0"/>
              <a:t>    1.1 Scan tape 2 for a quintuple that matches the current state, </a:t>
            </a:r>
          </a:p>
          <a:p>
            <a:pPr lvl="1" eaLnBrk="1" hangingPunct="1"/>
            <a:r>
              <a:rPr lang="en-US" sz="2000" dirty="0"/>
              <a:t>          </a:t>
            </a:r>
            <a:r>
              <a:rPr lang="en-US" sz="2000" dirty="0" smtClean="0"/>
              <a:t>tape symbol </a:t>
            </a:r>
            <a:r>
              <a:rPr lang="en-US" sz="2000" dirty="0"/>
              <a:t>pair. </a:t>
            </a:r>
          </a:p>
          <a:p>
            <a:pPr lvl="1" eaLnBrk="1" hangingPunct="1"/>
            <a:r>
              <a:rPr lang="en-US" sz="2000" dirty="0"/>
              <a:t>    1.2 Perform the associated action, by changing tapes 1 and 3.  If </a:t>
            </a:r>
          </a:p>
          <a:p>
            <a:pPr lvl="1" eaLnBrk="1" hangingPunct="1"/>
            <a:r>
              <a:rPr lang="en-US" sz="2000" dirty="0"/>
              <a:t>          necessary, extend the tape.</a:t>
            </a:r>
          </a:p>
          <a:p>
            <a:pPr lvl="1" eaLnBrk="1" hangingPunct="1"/>
            <a:r>
              <a:rPr lang="en-US" sz="2000" dirty="0"/>
              <a:t>    1.3 If no matching quintuple found, halt.  Else loop.</a:t>
            </a:r>
          </a:p>
          <a:p>
            <a:pPr eaLnBrk="1" hangingPunct="1"/>
            <a:r>
              <a:rPr lang="en-US" sz="2000" dirty="0"/>
              <a:t>2. Report the same result </a:t>
            </a:r>
            <a:r>
              <a:rPr lang="en-US" sz="2000" i="1" dirty="0"/>
              <a:t>M</a:t>
            </a:r>
            <a:r>
              <a:rPr lang="en-US" sz="2000" dirty="0"/>
              <a:t> would report.</a:t>
            </a:r>
          </a:p>
          <a:p>
            <a:pPr eaLnBrk="1" hangingPunct="1"/>
            <a:endParaRPr lang="en-US" sz="1000" dirty="0"/>
          </a:p>
          <a:p>
            <a:pPr eaLnBrk="1" hangingPunct="1"/>
            <a:r>
              <a:rPr lang="en-US" sz="2000" dirty="0"/>
              <a:t>How long does </a:t>
            </a:r>
            <a:r>
              <a:rPr lang="en-US" sz="2000" i="1" dirty="0"/>
              <a:t>U</a:t>
            </a:r>
            <a:r>
              <a:rPr lang="en-US" sz="2000" dirty="0"/>
              <a:t> take?</a:t>
            </a:r>
          </a:p>
        </p:txBody>
      </p:sp>
      <p:graphicFrame>
        <p:nvGraphicFramePr>
          <p:cNvPr id="54276" name="Object 2"/>
          <p:cNvGraphicFramePr>
            <a:graphicFrameLocks noChangeAspect="1"/>
          </p:cNvGraphicFramePr>
          <p:nvPr/>
        </p:nvGraphicFramePr>
        <p:xfrm>
          <a:off x="1066800" y="914400"/>
          <a:ext cx="6705600" cy="1822450"/>
        </p:xfrm>
        <a:graphic>
          <a:graphicData uri="http://schemas.openxmlformats.org/presentationml/2006/ole">
            <mc:AlternateContent xmlns:mc="http://schemas.openxmlformats.org/markup-compatibility/2006">
              <mc:Choice xmlns:v="urn:schemas-microsoft-com:vml" Requires="v">
                <p:oleObj spid="_x0000_s3087" name="CorelPhotoPaint.Image.10" r:id="rId4" imgW="4583813" imgH="1246318" progId="CorelPhotoPaint.Image.10">
                  <p:embed/>
                </p:oleObj>
              </mc:Choice>
              <mc:Fallback>
                <p:oleObj name="CorelPhotoPaint.Image.10" r:id="rId4" imgW="4583813" imgH="1246318" progId="CorelPhotoPaint.Image.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914400"/>
                        <a:ext cx="67056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40725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a:solidFill>
                  <a:schemeClr val="tx2"/>
                </a:solidFill>
              </a:rPr>
              <a:t> </a:t>
            </a:r>
            <a:r>
              <a:rPr lang="en-US" sz="3000" b="1">
                <a:solidFill>
                  <a:schemeClr val="tx2"/>
                </a:solidFill>
              </a:rPr>
              <a:t>If A Universal Machine is Such a Good Idea …</a:t>
            </a:r>
            <a:r>
              <a:rPr lang="en-US" sz="3000">
                <a:solidFill>
                  <a:schemeClr val="tx2"/>
                </a:solidFill>
              </a:rPr>
              <a:t> </a:t>
            </a:r>
          </a:p>
        </p:txBody>
      </p:sp>
      <p:sp>
        <p:nvSpPr>
          <p:cNvPr id="55299" name="Text Box 5"/>
          <p:cNvSpPr txBox="1">
            <a:spLocks noChangeArrowheads="1"/>
          </p:cNvSpPr>
          <p:nvPr/>
        </p:nvSpPr>
        <p:spPr bwMode="auto">
          <a:xfrm>
            <a:off x="838200" y="1054100"/>
            <a:ext cx="8077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solidFill>
                  <a:srgbClr val="000000"/>
                </a:solidFill>
                <a:cs typeface="Times New Roman" panose="02020603050405020304" pitchFamily="18" charset="0"/>
              </a:rPr>
              <a:t>Could we define a Universal Finite State Machine?</a:t>
            </a:r>
          </a:p>
          <a:p>
            <a:pPr eaLnBrk="1" hangingPunct="1"/>
            <a:r>
              <a:rPr lang="en-US" sz="2400">
                <a:solidFill>
                  <a:srgbClr val="000000"/>
                </a:solidFill>
                <a:cs typeface="Times New Roman" panose="02020603050405020304" pitchFamily="18" charset="0"/>
              </a:rPr>
              <a:t>  </a:t>
            </a:r>
          </a:p>
          <a:p>
            <a:pPr eaLnBrk="1" hangingPunct="1"/>
            <a:r>
              <a:rPr lang="en-US" sz="2400">
                <a:solidFill>
                  <a:srgbClr val="000000"/>
                </a:solidFill>
                <a:cs typeface="Times New Roman" panose="02020603050405020304" pitchFamily="18" charset="0"/>
              </a:rPr>
              <a:t>Such a FSM would accept the language:</a:t>
            </a:r>
          </a:p>
          <a:p>
            <a:pPr eaLnBrk="1" hangingPunct="1"/>
            <a:endParaRPr lang="en-US" sz="2400">
              <a:solidFill>
                <a:srgbClr val="000000"/>
              </a:solidFill>
              <a:cs typeface="Times New Roman" panose="02020603050405020304" pitchFamily="18" charset="0"/>
            </a:endParaRPr>
          </a:p>
          <a:p>
            <a:pPr eaLnBrk="1" hangingPunct="1"/>
            <a:r>
              <a:rPr lang="en-US" sz="2400">
                <a:solidFill>
                  <a:srgbClr val="000000"/>
                </a:solidFill>
                <a:cs typeface="Times New Roman" panose="02020603050405020304" pitchFamily="18" charset="0"/>
              </a:rPr>
              <a:t>	</a:t>
            </a:r>
            <a:r>
              <a:rPr lang="en-US" sz="2400" i="1">
                <a:solidFill>
                  <a:srgbClr val="000000"/>
                </a:solidFill>
                <a:cs typeface="Times New Roman" panose="02020603050405020304" pitchFamily="18" charset="0"/>
              </a:rPr>
              <a:t>L</a:t>
            </a:r>
            <a:r>
              <a:rPr lang="en-US" sz="2400">
                <a:solidFill>
                  <a:srgbClr val="000000"/>
                </a:solidFill>
                <a:cs typeface="Times New Roman" panose="02020603050405020304" pitchFamily="18" charset="0"/>
              </a:rPr>
              <a:t> = {&lt;</a:t>
            </a:r>
            <a:r>
              <a:rPr lang="en-US" sz="2400" i="1">
                <a:solidFill>
                  <a:srgbClr val="000000"/>
                </a:solidFill>
                <a:cs typeface="Times New Roman" panose="02020603050405020304" pitchFamily="18" charset="0"/>
              </a:rPr>
              <a:t>F</a:t>
            </a:r>
            <a:r>
              <a:rPr lang="en-US" sz="2400">
                <a:solidFill>
                  <a:srgbClr val="000000"/>
                </a:solidFill>
                <a:cs typeface="Times New Roman" panose="02020603050405020304" pitchFamily="18" charset="0"/>
              </a:rPr>
              <a:t>, </a:t>
            </a:r>
            <a:r>
              <a:rPr lang="en-US" sz="2400" i="1">
                <a:solidFill>
                  <a:srgbClr val="000000"/>
                </a:solidFill>
                <a:cs typeface="Times New Roman" panose="02020603050405020304" pitchFamily="18" charset="0"/>
              </a:rPr>
              <a:t>w</a:t>
            </a:r>
            <a:r>
              <a:rPr lang="en-US" sz="2400">
                <a:solidFill>
                  <a:srgbClr val="000000"/>
                </a:solidFill>
                <a:cs typeface="Times New Roman" panose="02020603050405020304" pitchFamily="18" charset="0"/>
              </a:rPr>
              <a:t>&gt; : </a:t>
            </a:r>
            <a:r>
              <a:rPr lang="en-US" sz="2400" i="1">
                <a:solidFill>
                  <a:srgbClr val="000000"/>
                </a:solidFill>
                <a:cs typeface="Times New Roman" panose="02020603050405020304" pitchFamily="18" charset="0"/>
              </a:rPr>
              <a:t>F</a:t>
            </a:r>
            <a:r>
              <a:rPr lang="en-US" sz="2400">
                <a:solidFill>
                  <a:srgbClr val="000000"/>
                </a:solidFill>
                <a:cs typeface="Times New Roman" panose="02020603050405020304" pitchFamily="18" charset="0"/>
              </a:rPr>
              <a:t> is a FSM, and </a:t>
            </a:r>
            <a:r>
              <a:rPr lang="en-US" sz="2400" i="1">
                <a:solidFill>
                  <a:srgbClr val="000000"/>
                </a:solidFill>
                <a:cs typeface="Times New Roman" panose="02020603050405020304" pitchFamily="18" charset="0"/>
              </a:rPr>
              <a:t>w</a:t>
            </a:r>
            <a:r>
              <a:rPr lang="en-US" sz="2400">
                <a:solidFill>
                  <a:srgbClr val="000000"/>
                </a:solidFill>
                <a:cs typeface="Times New Roman" panose="02020603050405020304" pitchFamily="18" charset="0"/>
              </a:rPr>
              <a:t> </a:t>
            </a:r>
            <a:r>
              <a:rPr lang="en-US" sz="24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US" sz="2400">
                <a:solidFill>
                  <a:srgbClr val="000000"/>
                </a:solidFill>
                <a:cs typeface="Times New Roman" panose="02020603050405020304" pitchFamily="18" charset="0"/>
              </a:rPr>
              <a:t> </a:t>
            </a:r>
            <a:r>
              <a:rPr lang="en-US" sz="2400" i="1">
                <a:solidFill>
                  <a:srgbClr val="000000"/>
                </a:solidFill>
                <a:cs typeface="Times New Roman" panose="02020603050405020304" pitchFamily="18" charset="0"/>
              </a:rPr>
              <a:t>L</a:t>
            </a:r>
            <a:r>
              <a:rPr lang="en-US" sz="2400">
                <a:solidFill>
                  <a:srgbClr val="000000"/>
                </a:solidFill>
                <a:cs typeface="Times New Roman" panose="02020603050405020304" pitchFamily="18" charset="0"/>
              </a:rPr>
              <a:t>(</a:t>
            </a:r>
            <a:r>
              <a:rPr lang="en-US" sz="2400" i="1">
                <a:solidFill>
                  <a:srgbClr val="000000"/>
                </a:solidFill>
                <a:cs typeface="Times New Roman" panose="02020603050405020304" pitchFamily="18" charset="0"/>
              </a:rPr>
              <a:t>F</a:t>
            </a:r>
            <a:r>
              <a:rPr lang="en-US" sz="2400">
                <a:solidFill>
                  <a:srgbClr val="000000"/>
                </a:solidFill>
                <a:cs typeface="Times New Roman" panose="02020603050405020304" pitchFamily="18" charset="0"/>
              </a:rPr>
              <a:t>) }</a:t>
            </a:r>
          </a:p>
        </p:txBody>
      </p:sp>
    </p:spTree>
    <p:extLst>
      <p:ext uri="{BB962C8B-B14F-4D97-AF65-F5344CB8AC3E}">
        <p14:creationId xmlns:p14="http://schemas.microsoft.com/office/powerpoint/2010/main" val="3114232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838200" y="2130425"/>
            <a:ext cx="8153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b="1">
                <a:solidFill>
                  <a:schemeClr val="tx2"/>
                </a:solidFill>
              </a:rPr>
              <a:t>The Church-Turing Thesis</a:t>
            </a:r>
          </a:p>
        </p:txBody>
      </p:sp>
    </p:spTree>
    <p:extLst>
      <p:ext uri="{BB962C8B-B14F-4D97-AF65-F5344CB8AC3E}">
        <p14:creationId xmlns:p14="http://schemas.microsoft.com/office/powerpoint/2010/main" val="3468593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ChangeArrowheads="1"/>
          </p:cNvSpPr>
          <p:nvPr/>
        </p:nvSpPr>
        <p:spPr bwMode="auto">
          <a:xfrm>
            <a:off x="7620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Are We Done?</a:t>
            </a:r>
          </a:p>
        </p:txBody>
      </p:sp>
      <p:sp>
        <p:nvSpPr>
          <p:cNvPr id="17411" name="Text Box 7"/>
          <p:cNvSpPr txBox="1">
            <a:spLocks noChangeArrowheads="1"/>
          </p:cNvSpPr>
          <p:nvPr/>
        </p:nvSpPr>
        <p:spPr bwMode="auto">
          <a:xfrm>
            <a:off x="838200" y="990600"/>
            <a:ext cx="80772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200"/>
              <a:t>FSM </a:t>
            </a:r>
            <a:r>
              <a:rPr lang="en-US" sz="2200">
                <a:sym typeface="Symbol" panose="05050102010706020507" pitchFamily="18" charset="2"/>
              </a:rPr>
              <a:t></a:t>
            </a:r>
            <a:r>
              <a:rPr lang="en-US" sz="2200"/>
              <a:t> PDA </a:t>
            </a:r>
            <a:r>
              <a:rPr lang="en-US" sz="2200">
                <a:sym typeface="Symbol" panose="05050102010706020507" pitchFamily="18" charset="2"/>
              </a:rPr>
              <a:t></a:t>
            </a:r>
            <a:r>
              <a:rPr lang="en-US" sz="2200"/>
              <a:t> Turing machine</a:t>
            </a:r>
          </a:p>
          <a:p>
            <a:pPr eaLnBrk="1" hangingPunct="1"/>
            <a:endParaRPr lang="en-US" sz="2200"/>
          </a:p>
          <a:p>
            <a:pPr eaLnBrk="1" hangingPunct="1"/>
            <a:r>
              <a:rPr lang="en-US" sz="2200"/>
              <a:t>Is this the end of the line?</a:t>
            </a:r>
          </a:p>
          <a:p>
            <a:pPr eaLnBrk="1" hangingPunct="1"/>
            <a:endParaRPr lang="en-US" sz="2200"/>
          </a:p>
          <a:p>
            <a:pPr eaLnBrk="1" hangingPunct="1"/>
            <a:r>
              <a:rPr lang="en-US" sz="2200"/>
              <a:t>There are still problems we cannot solve with a TM:</a:t>
            </a:r>
          </a:p>
          <a:p>
            <a:pPr eaLnBrk="1" hangingPunct="1"/>
            <a:endParaRPr lang="en-US" sz="2200"/>
          </a:p>
          <a:p>
            <a:pPr eaLnBrk="1" hangingPunct="1"/>
            <a:r>
              <a:rPr lang="en-US"/>
              <a:t>    ● </a:t>
            </a:r>
            <a:r>
              <a:rPr lang="en-US" sz="2200"/>
              <a:t>There is a countably infinite number of Turing machines </a:t>
            </a:r>
          </a:p>
          <a:p>
            <a:pPr eaLnBrk="1" hangingPunct="1"/>
            <a:r>
              <a:rPr lang="en-US" sz="2200"/>
              <a:t>      since we can lexicographically enumerate all the strings </a:t>
            </a:r>
          </a:p>
          <a:p>
            <a:pPr eaLnBrk="1" hangingPunct="1"/>
            <a:r>
              <a:rPr lang="en-US" sz="2200"/>
              <a:t>      that correspond to syntactically legal Turing machines.</a:t>
            </a:r>
          </a:p>
          <a:p>
            <a:pPr eaLnBrk="1" hangingPunct="1"/>
            <a:endParaRPr lang="en-US" sz="2200"/>
          </a:p>
          <a:p>
            <a:pPr eaLnBrk="1" hangingPunct="1"/>
            <a:r>
              <a:rPr lang="en-US"/>
              <a:t>    ● </a:t>
            </a:r>
            <a:r>
              <a:rPr lang="en-US" sz="2200"/>
              <a:t>There is an uncountably infinite number of languages over </a:t>
            </a:r>
          </a:p>
          <a:p>
            <a:pPr eaLnBrk="1" hangingPunct="1"/>
            <a:r>
              <a:rPr lang="en-US" sz="2200"/>
              <a:t>      any nonempty alphabet.  </a:t>
            </a:r>
          </a:p>
          <a:p>
            <a:pPr eaLnBrk="1" hangingPunct="1"/>
            <a:endParaRPr lang="en-US"/>
          </a:p>
          <a:p>
            <a:pPr eaLnBrk="1" hangingPunct="1"/>
            <a:r>
              <a:rPr lang="en-US"/>
              <a:t>    ● </a:t>
            </a:r>
            <a:r>
              <a:rPr lang="en-US" sz="2200"/>
              <a:t>So there are more languages than there are Turing </a:t>
            </a:r>
          </a:p>
          <a:p>
            <a:pPr eaLnBrk="1" hangingPunct="1"/>
            <a:r>
              <a:rPr lang="en-US" sz="2200"/>
              <a:t>      machines.</a:t>
            </a:r>
          </a:p>
        </p:txBody>
      </p:sp>
    </p:spTree>
    <p:extLst>
      <p:ext uri="{BB962C8B-B14F-4D97-AF65-F5344CB8AC3E}">
        <p14:creationId xmlns:p14="http://schemas.microsoft.com/office/powerpoint/2010/main" val="3315257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15962"/>
          </a:xfrm>
        </p:spPr>
        <p:txBody>
          <a:bodyPr/>
          <a:lstStyle/>
          <a:p>
            <a:r>
              <a:rPr lang="en-US" sz="3600" b="1" smtClean="0"/>
              <a:t>What Can Algorithms Do?</a:t>
            </a:r>
          </a:p>
        </p:txBody>
      </p:sp>
      <p:sp>
        <p:nvSpPr>
          <p:cNvPr id="24579" name="Rectangle 3"/>
          <p:cNvSpPr>
            <a:spLocks noGrp="1" noChangeArrowheads="1"/>
          </p:cNvSpPr>
          <p:nvPr>
            <p:ph type="body" idx="1"/>
          </p:nvPr>
        </p:nvSpPr>
        <p:spPr>
          <a:xfrm>
            <a:off x="838200" y="1600200"/>
            <a:ext cx="7848600" cy="4525963"/>
          </a:xfrm>
        </p:spPr>
        <p:txBody>
          <a:bodyPr/>
          <a:lstStyle/>
          <a:p>
            <a:pPr marL="609600" indent="-609600">
              <a:lnSpc>
                <a:spcPct val="80000"/>
              </a:lnSpc>
              <a:buFontTx/>
              <a:buAutoNum type="arabicPeriod"/>
              <a:defRPr/>
            </a:pPr>
            <a:r>
              <a:rPr lang="en-US" sz="2400" dirty="0" smtClean="0"/>
              <a:t>Can we come up with a system of axioms that makes all true statements be theorems  (I.e. provable from the axioms)? </a:t>
            </a:r>
          </a:p>
          <a:p>
            <a:pPr marL="800100" lvl="2" indent="0">
              <a:lnSpc>
                <a:spcPct val="80000"/>
              </a:lnSpc>
              <a:buFontTx/>
              <a:buNone/>
              <a:defRPr/>
            </a:pPr>
            <a:r>
              <a:rPr lang="en-US" sz="2000" dirty="0" smtClean="0"/>
              <a:t>The set of axioms can be infinite, but it must be decidable</a:t>
            </a:r>
          </a:p>
          <a:p>
            <a:pPr marL="609600" indent="-609600">
              <a:lnSpc>
                <a:spcPct val="80000"/>
              </a:lnSpc>
              <a:buFontTx/>
              <a:buAutoNum type="arabicPeriod"/>
              <a:defRPr/>
            </a:pPr>
            <a:endParaRPr lang="en-US" sz="2400" dirty="0" smtClean="0"/>
          </a:p>
          <a:p>
            <a:pPr marL="609600" indent="-609600">
              <a:lnSpc>
                <a:spcPct val="80000"/>
              </a:lnSpc>
              <a:buFontTx/>
              <a:buAutoNum type="arabicPeriod"/>
              <a:defRPr/>
            </a:pPr>
            <a:endParaRPr lang="en-US" sz="2400" dirty="0" smtClean="0"/>
          </a:p>
          <a:p>
            <a:pPr marL="609600" indent="-609600">
              <a:lnSpc>
                <a:spcPct val="80000"/>
              </a:lnSpc>
              <a:buFontTx/>
              <a:buAutoNum type="arabicPeriod"/>
              <a:defRPr/>
            </a:pPr>
            <a:endParaRPr lang="en-US" sz="2400" dirty="0" smtClean="0"/>
          </a:p>
          <a:p>
            <a:pPr marL="609600" indent="-609600">
              <a:lnSpc>
                <a:spcPct val="80000"/>
              </a:lnSpc>
              <a:buFontTx/>
              <a:buAutoNum type="arabicPeriod"/>
              <a:defRPr/>
            </a:pPr>
            <a:r>
              <a:rPr lang="en-US" sz="2400" dirty="0" smtClean="0"/>
              <a:t>Can we always decide whether, given a set of axioms, a statement is a theorem or not?</a:t>
            </a:r>
          </a:p>
          <a:p>
            <a:pPr marL="609600" indent="-609600">
              <a:lnSpc>
                <a:spcPct val="80000"/>
              </a:lnSpc>
              <a:buFontTx/>
              <a:buAutoNum type="arabicPeriod"/>
              <a:defRPr/>
            </a:pPr>
            <a:endParaRPr lang="en-US" sz="2400" dirty="0"/>
          </a:p>
          <a:p>
            <a:pPr marL="0" indent="0">
              <a:lnSpc>
                <a:spcPct val="80000"/>
              </a:lnSpc>
              <a:buFontTx/>
              <a:buNone/>
              <a:defRPr/>
            </a:pPr>
            <a:endParaRPr lang="en-US" sz="2400" dirty="0" smtClean="0"/>
          </a:p>
          <a:p>
            <a:pPr marL="0" indent="0">
              <a:lnSpc>
                <a:spcPct val="80000"/>
              </a:lnSpc>
              <a:buFontTx/>
              <a:buNone/>
              <a:defRPr/>
            </a:pPr>
            <a:r>
              <a:rPr lang="en-US" sz="2400" dirty="0" smtClean="0"/>
              <a:t>In the early 20</a:t>
            </a:r>
            <a:r>
              <a:rPr lang="en-US" sz="2400" baseline="30000" dirty="0" smtClean="0"/>
              <a:t>th</a:t>
            </a:r>
            <a:r>
              <a:rPr lang="en-US" sz="2400" dirty="0" smtClean="0"/>
              <a:t> century, it was widely believed that the answer to both questions was "yes."</a:t>
            </a:r>
          </a:p>
        </p:txBody>
      </p:sp>
    </p:spTree>
    <p:extLst>
      <p:ext uri="{BB962C8B-B14F-4D97-AF65-F5344CB8AC3E}">
        <p14:creationId xmlns:p14="http://schemas.microsoft.com/office/powerpoint/2010/main" val="1393378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715962"/>
          </a:xfrm>
        </p:spPr>
        <p:txBody>
          <a:bodyPr/>
          <a:lstStyle/>
          <a:p>
            <a:r>
              <a:rPr lang="en-US" sz="3600" b="1" smtClean="0"/>
              <a:t>G</a:t>
            </a:r>
            <a:r>
              <a:rPr lang="en-US" sz="3600" b="1" smtClean="0">
                <a:cs typeface="Arial" panose="020B0604020202020204" pitchFamily="34" charset="0"/>
              </a:rPr>
              <a:t>ödel’s Incompleteness Theorem</a:t>
            </a:r>
          </a:p>
        </p:txBody>
      </p:sp>
      <p:sp>
        <p:nvSpPr>
          <p:cNvPr id="19459" name="Text Box 4"/>
          <p:cNvSpPr txBox="1">
            <a:spLocks noChangeArrowheads="1"/>
          </p:cNvSpPr>
          <p:nvPr/>
        </p:nvSpPr>
        <p:spPr bwMode="auto">
          <a:xfrm>
            <a:off x="838200" y="1219200"/>
            <a:ext cx="8077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a:t>Kurt Gödel showed, in the proof of his Incompleteness Theorem [Gödel 1931], that the answer to question 1 is no.  In particular, he showed that there exists no decidable axiomatization of Peano arithmetic  that is both consistent and complete. </a:t>
            </a:r>
          </a:p>
          <a:p>
            <a:pPr eaLnBrk="1" hangingPunct="1">
              <a:spcBef>
                <a:spcPct val="50000"/>
              </a:spcBef>
            </a:pPr>
            <a:endParaRPr lang="en-US" sz="2400"/>
          </a:p>
          <a:p>
            <a:pPr eaLnBrk="1" hangingPunct="1">
              <a:spcBef>
                <a:spcPct val="50000"/>
              </a:spcBef>
            </a:pPr>
            <a:endParaRPr lang="en-US" sz="2400"/>
          </a:p>
          <a:p>
            <a:pPr eaLnBrk="1" hangingPunct="1">
              <a:spcBef>
                <a:spcPct val="50000"/>
              </a:spcBef>
            </a:pPr>
            <a:r>
              <a:rPr lang="en-US" sz="2400"/>
              <a:t>Complete: All true statements in the language of the theory are theorems</a:t>
            </a:r>
          </a:p>
        </p:txBody>
      </p:sp>
    </p:spTree>
    <p:extLst>
      <p:ext uri="{BB962C8B-B14F-4D97-AF65-F5344CB8AC3E}">
        <p14:creationId xmlns:p14="http://schemas.microsoft.com/office/powerpoint/2010/main" val="367999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ChangeArrowheads="1"/>
          </p:cNvSpPr>
          <p:nvPr/>
        </p:nvSpPr>
        <p:spPr bwMode="auto">
          <a:xfrm>
            <a:off x="457200" y="762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Entscheidungsproblem</a:t>
            </a:r>
            <a:r>
              <a:rPr lang="en-US" sz="3600">
                <a:solidFill>
                  <a:schemeClr val="tx2"/>
                </a:solidFill>
              </a:rPr>
              <a:t> </a:t>
            </a:r>
          </a:p>
        </p:txBody>
      </p:sp>
      <p:sp>
        <p:nvSpPr>
          <p:cNvPr id="4105" name="Text Box 9"/>
          <p:cNvSpPr txBox="1">
            <a:spLocks noChangeArrowheads="1"/>
          </p:cNvSpPr>
          <p:nvPr/>
        </p:nvSpPr>
        <p:spPr bwMode="auto">
          <a:xfrm>
            <a:off x="457200" y="1143000"/>
            <a:ext cx="8382000" cy="5662613"/>
          </a:xfrm>
          <a:prstGeom prst="rect">
            <a:avLst/>
          </a:prstGeom>
          <a:noFill/>
          <a:ln w="9525">
            <a:noFill/>
            <a:miter lim="800000"/>
            <a:headEnd/>
            <a:tailEnd/>
          </a:ln>
          <a:effectLst/>
        </p:spPr>
        <p:txBody>
          <a:bodyPr>
            <a:spAutoFit/>
          </a:bodyPr>
          <a:lstStyle/>
          <a:p>
            <a:pPr marL="800100" lvl="1" indent="-342900">
              <a:defRPr/>
            </a:pPr>
            <a:r>
              <a:rPr lang="en-US" sz="2200" dirty="0">
                <a:latin typeface="Arial" charset="0"/>
              </a:rPr>
              <a:t>From Wikipedia: The </a:t>
            </a:r>
            <a:r>
              <a:rPr lang="en-US" sz="2200" dirty="0" err="1">
                <a:latin typeface="Arial" charset="0"/>
              </a:rPr>
              <a:t>Entscheidungsproblem</a:t>
            </a:r>
            <a:r>
              <a:rPr lang="en-US" sz="2200" dirty="0">
                <a:latin typeface="Arial" charset="0"/>
              </a:rPr>
              <a:t> ("decision problem", David Hilbert 1928) asks for an algorithm that will take as input a description of a formal language and a mathematical statement in the language, and produce as output either "True" or "False" according to whether the statement is true or false. The algorithm need not justify its answer, nor provide a proof, so long as it is always correct.</a:t>
            </a:r>
          </a:p>
          <a:p>
            <a:pPr marL="800100" lvl="1" indent="-342900">
              <a:defRPr/>
            </a:pPr>
            <a:endParaRPr lang="en-US" sz="2200" dirty="0">
              <a:latin typeface="Arial" charset="0"/>
            </a:endParaRPr>
          </a:p>
          <a:p>
            <a:pPr marL="800100" lvl="1" indent="-342900">
              <a:defRPr/>
            </a:pPr>
            <a:r>
              <a:rPr lang="en-US" sz="2200" dirty="0">
                <a:latin typeface="Arial" charset="0"/>
              </a:rPr>
              <a:t>Three equivalent formulations:</a:t>
            </a:r>
          </a:p>
          <a:p>
            <a:pPr marL="914400" lvl="1" indent="-457200">
              <a:buFont typeface="+mj-lt"/>
              <a:buAutoNum type="arabicPeriod"/>
              <a:defRPr/>
            </a:pPr>
            <a:r>
              <a:rPr lang="en-US" sz="2200" dirty="0">
                <a:latin typeface="Arial" charset="0"/>
              </a:rPr>
              <a:t>Does there exist an algorithm to decide, given an arbitrary sentence </a:t>
            </a:r>
            <a:r>
              <a:rPr lang="en-US" sz="2200" i="1" dirty="0">
                <a:latin typeface="Arial" charset="0"/>
              </a:rPr>
              <a:t>w</a:t>
            </a:r>
            <a:r>
              <a:rPr lang="en-US" sz="2200" dirty="0">
                <a:latin typeface="Arial" charset="0"/>
              </a:rPr>
              <a:t> in first order logic, whether </a:t>
            </a:r>
            <a:r>
              <a:rPr lang="en-US" sz="2200" i="1" dirty="0">
                <a:latin typeface="Arial" charset="0"/>
              </a:rPr>
              <a:t>w</a:t>
            </a:r>
            <a:r>
              <a:rPr lang="en-US" sz="2200" dirty="0">
                <a:latin typeface="Arial" charset="0"/>
              </a:rPr>
              <a:t> is valid?</a:t>
            </a:r>
          </a:p>
          <a:p>
            <a:pPr marL="914400" lvl="1" indent="-457200">
              <a:buFont typeface="+mj-lt"/>
              <a:buAutoNum type="arabicPeriod"/>
              <a:defRPr/>
            </a:pPr>
            <a:r>
              <a:rPr lang="en-US" sz="2200" dirty="0">
                <a:latin typeface="Arial" charset="0"/>
              </a:rPr>
              <a:t>Given a set of axioms </a:t>
            </a:r>
            <a:r>
              <a:rPr lang="en-US" sz="2200" i="1" dirty="0">
                <a:latin typeface="Arial" charset="0"/>
              </a:rPr>
              <a:t>A</a:t>
            </a:r>
            <a:r>
              <a:rPr lang="en-US" sz="2200" dirty="0">
                <a:latin typeface="Arial" charset="0"/>
              </a:rPr>
              <a:t> and a sentence </a:t>
            </a:r>
            <a:r>
              <a:rPr lang="en-US" sz="2200" i="1" dirty="0">
                <a:latin typeface="Arial" charset="0"/>
              </a:rPr>
              <a:t>w</a:t>
            </a:r>
            <a:r>
              <a:rPr lang="en-US" sz="2200" dirty="0">
                <a:latin typeface="Arial" charset="0"/>
              </a:rPr>
              <a:t>, does there exist an algorithm to decide whether </a:t>
            </a:r>
            <a:r>
              <a:rPr lang="en-US" sz="2200" i="1" dirty="0">
                <a:latin typeface="Arial" charset="0"/>
              </a:rPr>
              <a:t>w</a:t>
            </a:r>
            <a:r>
              <a:rPr lang="en-US" sz="2200" dirty="0">
                <a:latin typeface="Arial" charset="0"/>
              </a:rPr>
              <a:t> is entailed by </a:t>
            </a:r>
            <a:r>
              <a:rPr lang="en-US" sz="2200" i="1" dirty="0">
                <a:latin typeface="Arial" charset="0"/>
              </a:rPr>
              <a:t>A</a:t>
            </a:r>
            <a:r>
              <a:rPr lang="en-US" sz="2200" dirty="0">
                <a:latin typeface="Arial" charset="0"/>
              </a:rPr>
              <a:t>?</a:t>
            </a:r>
          </a:p>
          <a:p>
            <a:pPr marL="914400" lvl="1" indent="-457200">
              <a:buFont typeface="+mj-lt"/>
              <a:buAutoNum type="arabicPeriod"/>
              <a:defRPr/>
            </a:pPr>
            <a:r>
              <a:rPr lang="en-US" sz="2200" dirty="0">
                <a:latin typeface="Arial" charset="0"/>
              </a:rPr>
              <a:t>Given a set of axioms, </a:t>
            </a:r>
            <a:r>
              <a:rPr lang="en-US" sz="2200" i="1" dirty="0">
                <a:latin typeface="Arial" charset="0"/>
              </a:rPr>
              <a:t>A</a:t>
            </a:r>
            <a:r>
              <a:rPr lang="en-US" sz="2200" dirty="0">
                <a:latin typeface="Arial" charset="0"/>
              </a:rPr>
              <a:t>, and a sentence, </a:t>
            </a:r>
            <a:r>
              <a:rPr lang="en-US" sz="2200" i="1" dirty="0">
                <a:latin typeface="Arial" charset="0"/>
              </a:rPr>
              <a:t>w</a:t>
            </a:r>
            <a:r>
              <a:rPr lang="en-US" sz="2200" dirty="0">
                <a:latin typeface="Arial" charset="0"/>
              </a:rPr>
              <a:t>, does there exist an algorithm to decide whether </a:t>
            </a:r>
            <a:r>
              <a:rPr lang="en-US" sz="2200" i="1" dirty="0">
                <a:latin typeface="Arial" charset="0"/>
              </a:rPr>
              <a:t>w</a:t>
            </a:r>
            <a:r>
              <a:rPr lang="en-US" sz="2200" dirty="0">
                <a:latin typeface="Arial" charset="0"/>
              </a:rPr>
              <a:t> can be proved from </a:t>
            </a:r>
            <a:r>
              <a:rPr lang="en-US" sz="2200" i="1" dirty="0">
                <a:latin typeface="Arial" charset="0"/>
              </a:rPr>
              <a:t>A</a:t>
            </a:r>
            <a:r>
              <a:rPr lang="en-US" sz="2200" dirty="0">
                <a:latin typeface="Arial" charset="0"/>
              </a:rPr>
              <a:t>?</a:t>
            </a:r>
          </a:p>
          <a:p>
            <a:pPr marL="800100" lvl="1" indent="-342900">
              <a:defRPr/>
            </a:pPr>
            <a:endParaRPr lang="en-US" sz="1000" dirty="0">
              <a:latin typeface="Arial" charset="0"/>
            </a:endParaRPr>
          </a:p>
        </p:txBody>
      </p:sp>
    </p:spTree>
    <p:extLst>
      <p:ext uri="{BB962C8B-B14F-4D97-AF65-F5344CB8AC3E}">
        <p14:creationId xmlns:p14="http://schemas.microsoft.com/office/powerpoint/2010/main" val="2411357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57200" y="762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Entscheidungsproblem</a:t>
            </a:r>
            <a:r>
              <a:rPr lang="en-US" sz="3600">
                <a:solidFill>
                  <a:schemeClr val="tx2"/>
                </a:solidFill>
              </a:rPr>
              <a:t> </a:t>
            </a:r>
          </a:p>
        </p:txBody>
      </p:sp>
      <p:sp>
        <p:nvSpPr>
          <p:cNvPr id="21507" name="Text Box 3"/>
          <p:cNvSpPr txBox="1">
            <a:spLocks noChangeArrowheads="1"/>
          </p:cNvSpPr>
          <p:nvPr/>
        </p:nvSpPr>
        <p:spPr bwMode="auto">
          <a:xfrm>
            <a:off x="762000" y="990600"/>
            <a:ext cx="80772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200"/>
              <a:t>To answer the question, in any of these forms, requires formalizing the definition of an algorithm:</a:t>
            </a:r>
          </a:p>
          <a:p>
            <a:pPr eaLnBrk="1" hangingPunct="1"/>
            <a:endParaRPr lang="en-US" sz="1000"/>
          </a:p>
          <a:p>
            <a:pPr eaLnBrk="1" hangingPunct="1"/>
            <a:r>
              <a:rPr lang="en-US"/>
              <a:t>    ● </a:t>
            </a:r>
            <a:r>
              <a:rPr lang="en-US" sz="2200"/>
              <a:t>Turing: Turing machines.</a:t>
            </a:r>
          </a:p>
          <a:p>
            <a:pPr eaLnBrk="1" hangingPunct="1"/>
            <a:endParaRPr lang="en-US" sz="2200"/>
          </a:p>
          <a:p>
            <a:pPr eaLnBrk="1" hangingPunct="1"/>
            <a:r>
              <a:rPr lang="en-US"/>
              <a:t>    ● </a:t>
            </a:r>
            <a:r>
              <a:rPr lang="en-US" sz="2200"/>
              <a:t>Church: lambda calculus.  </a:t>
            </a:r>
          </a:p>
          <a:p>
            <a:pPr eaLnBrk="1" hangingPunct="1"/>
            <a:endParaRPr lang="en-US" sz="1000"/>
          </a:p>
          <a:p>
            <a:pPr eaLnBrk="1" hangingPunct="1"/>
            <a:endParaRPr lang="en-US" sz="2200"/>
          </a:p>
          <a:p>
            <a:pPr eaLnBrk="1" hangingPunct="1"/>
            <a:endParaRPr lang="en-US" sz="2200"/>
          </a:p>
          <a:p>
            <a:pPr eaLnBrk="1" hangingPunct="1"/>
            <a:endParaRPr lang="en-US" sz="2200"/>
          </a:p>
          <a:p>
            <a:pPr eaLnBrk="1" hangingPunct="1"/>
            <a:endParaRPr lang="en-US" sz="2200"/>
          </a:p>
          <a:p>
            <a:pPr eaLnBrk="1" hangingPunct="1"/>
            <a:endParaRPr lang="en-US" sz="2200"/>
          </a:p>
          <a:p>
            <a:pPr eaLnBrk="1" hangingPunct="1"/>
            <a:endParaRPr lang="en-US" sz="2200"/>
          </a:p>
          <a:p>
            <a:pPr eaLnBrk="1" hangingPunct="1"/>
            <a:r>
              <a:rPr lang="en-US" sz="2200"/>
              <a:t>Turing proved that Turing machines and the lambda calculus are equivalent.</a:t>
            </a:r>
          </a:p>
        </p:txBody>
      </p:sp>
    </p:spTree>
    <p:extLst>
      <p:ext uri="{BB962C8B-B14F-4D97-AF65-F5344CB8AC3E}">
        <p14:creationId xmlns:p14="http://schemas.microsoft.com/office/powerpoint/2010/main" val="2927796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ChangeArrowheads="1"/>
          </p:cNvSpPr>
          <p:nvPr/>
        </p:nvSpPr>
        <p:spPr bwMode="auto">
          <a:xfrm>
            <a:off x="685800" y="2286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Church's Thesis</a:t>
            </a:r>
            <a:br>
              <a:rPr lang="en-US" sz="3600" b="1">
                <a:solidFill>
                  <a:schemeClr val="tx2"/>
                </a:solidFill>
              </a:rPr>
            </a:br>
            <a:r>
              <a:rPr lang="en-US" sz="3600" b="1">
                <a:solidFill>
                  <a:schemeClr val="tx2"/>
                </a:solidFill>
              </a:rPr>
              <a:t>(Church-Turing Thesis)</a:t>
            </a:r>
          </a:p>
        </p:txBody>
      </p:sp>
      <p:sp>
        <p:nvSpPr>
          <p:cNvPr id="22531" name="Text Box 14"/>
          <p:cNvSpPr txBox="1">
            <a:spLocks noChangeArrowheads="1"/>
          </p:cNvSpPr>
          <p:nvPr/>
        </p:nvSpPr>
        <p:spPr bwMode="auto">
          <a:xfrm>
            <a:off x="914400" y="1482725"/>
            <a:ext cx="77724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t>All formalisms powerful enough to describe everything we think of as a computational algorithm are equivalent. </a:t>
            </a:r>
          </a:p>
          <a:p>
            <a:pPr eaLnBrk="1" hangingPunct="1"/>
            <a:endParaRPr lang="en-US" sz="2400"/>
          </a:p>
          <a:p>
            <a:pPr eaLnBrk="1" hangingPunct="1"/>
            <a:endParaRPr lang="en-US" sz="2400"/>
          </a:p>
          <a:p>
            <a:pPr eaLnBrk="1" hangingPunct="1"/>
            <a:endParaRPr lang="en-US" sz="2400"/>
          </a:p>
          <a:p>
            <a:pPr eaLnBrk="1" hangingPunct="1"/>
            <a:r>
              <a:rPr lang="en-US" sz="2400"/>
              <a:t>This isn’t a formal statement, so we can’t prove it.  But many different computational models have been proposed and they all turn out to be equivalent.</a:t>
            </a:r>
          </a:p>
        </p:txBody>
      </p:sp>
    </p:spTree>
    <p:extLst>
      <p:ext uri="{BB962C8B-B14F-4D97-AF65-F5344CB8AC3E}">
        <p14:creationId xmlns:p14="http://schemas.microsoft.com/office/powerpoint/2010/main" val="2417544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
          <p:cNvSpPr>
            <a:spLocks noChangeArrowheads="1"/>
          </p:cNvSpPr>
          <p:nvPr/>
        </p:nvSpPr>
        <p:spPr bwMode="auto">
          <a:xfrm>
            <a:off x="685800" y="76200"/>
            <a:ext cx="845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dirty="0">
                <a:solidFill>
                  <a:schemeClr val="tx2"/>
                </a:solidFill>
              </a:rPr>
              <a:t>Another Two Tape Example: Addition</a:t>
            </a:r>
          </a:p>
        </p:txBody>
      </p:sp>
      <p:pic>
        <p:nvPicPr>
          <p:cNvPr id="29699" name="Picture 15"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6858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6" descr="Exampl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438400"/>
            <a:ext cx="6629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7" descr="Exampl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3553" y="4038600"/>
            <a:ext cx="662940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71600" y="6019800"/>
            <a:ext cx="7086600" cy="646331"/>
          </a:xfrm>
          <a:prstGeom prst="rect">
            <a:avLst/>
          </a:prstGeom>
          <a:noFill/>
        </p:spPr>
        <p:txBody>
          <a:bodyPr wrap="square" rtlCol="0">
            <a:spAutoFit/>
          </a:bodyPr>
          <a:lstStyle/>
          <a:p>
            <a:r>
              <a:rPr lang="en-US" dirty="0" smtClean="0"/>
              <a:t>Exercise:  Use multiple tapes to multiply two non-negative integers  represented in binary.  Description can be high-level.</a:t>
            </a:r>
            <a:endParaRPr lang="en-US" dirty="0"/>
          </a:p>
        </p:txBody>
      </p:sp>
    </p:spTree>
    <p:extLst>
      <p:ext uri="{BB962C8B-B14F-4D97-AF65-F5344CB8AC3E}">
        <p14:creationId xmlns:p14="http://schemas.microsoft.com/office/powerpoint/2010/main" val="865448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1"/>
          <p:cNvSpPr txBox="1">
            <a:spLocks noChangeArrowheads="1"/>
          </p:cNvSpPr>
          <p:nvPr/>
        </p:nvSpPr>
        <p:spPr bwMode="auto">
          <a:xfrm>
            <a:off x="685800" y="914400"/>
            <a:ext cx="8305800"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Examples of equivalent formalisms: </a:t>
            </a:r>
          </a:p>
          <a:p>
            <a:pPr eaLnBrk="1" hangingPunct="1"/>
            <a:endParaRPr lang="en-US" sz="1000"/>
          </a:p>
          <a:p>
            <a:pPr eaLnBrk="1" hangingPunct="1"/>
            <a:r>
              <a:rPr lang="en-US"/>
              <a:t>    ● Modern computers (with unbounded memory)</a:t>
            </a:r>
          </a:p>
          <a:p>
            <a:pPr eaLnBrk="1" hangingPunct="1"/>
            <a:endParaRPr lang="en-US" sz="1000"/>
          </a:p>
          <a:p>
            <a:pPr eaLnBrk="1" hangingPunct="1"/>
            <a:r>
              <a:rPr lang="en-US"/>
              <a:t>    ● Lambda calculus</a:t>
            </a:r>
          </a:p>
          <a:p>
            <a:pPr eaLnBrk="1" hangingPunct="1"/>
            <a:endParaRPr lang="en-US" sz="1000"/>
          </a:p>
          <a:p>
            <a:pPr eaLnBrk="1" hangingPunct="1"/>
            <a:r>
              <a:rPr lang="en-US"/>
              <a:t>    ● Partial recursive functions</a:t>
            </a:r>
          </a:p>
          <a:p>
            <a:pPr eaLnBrk="1" hangingPunct="1"/>
            <a:endParaRPr lang="en-US" sz="1000"/>
          </a:p>
          <a:p>
            <a:pPr eaLnBrk="1" hangingPunct="1"/>
            <a:r>
              <a:rPr lang="en-US"/>
              <a:t>    ● Tag systems (FSM plus FIFO queue)</a:t>
            </a:r>
          </a:p>
          <a:p>
            <a:pPr eaLnBrk="1" hangingPunct="1"/>
            <a:endParaRPr lang="en-US" sz="1000"/>
          </a:p>
          <a:p>
            <a:pPr eaLnBrk="1" hangingPunct="1"/>
            <a:r>
              <a:rPr lang="en-US"/>
              <a:t>    ● Unrestricted grammars:</a:t>
            </a:r>
          </a:p>
          <a:p>
            <a:pPr eaLnBrk="1" hangingPunct="1"/>
            <a:endParaRPr lang="en-US" sz="1000"/>
          </a:p>
          <a:p>
            <a:pPr eaLnBrk="1" hangingPunct="1"/>
            <a:r>
              <a:rPr lang="en-US"/>
              <a:t>            </a:t>
            </a:r>
            <a:r>
              <a:rPr lang="en-US">
                <a:latin typeface="Courier New" panose="02070309020205020404" pitchFamily="49" charset="0"/>
              </a:rPr>
              <a:t>a</a:t>
            </a:r>
            <a:r>
              <a:rPr lang="en-US" i="1"/>
              <a:t>S</a:t>
            </a:r>
            <a:r>
              <a:rPr lang="en-US">
                <a:latin typeface="Courier New" panose="02070309020205020404" pitchFamily="49" charset="0"/>
              </a:rPr>
              <a:t>a</a:t>
            </a:r>
            <a:r>
              <a:rPr lang="en-US"/>
              <a:t> </a:t>
            </a:r>
            <a:r>
              <a:rPr lang="en-US">
                <a:sym typeface="Symbol" panose="05050102010706020507" pitchFamily="18" charset="2"/>
              </a:rPr>
              <a:t></a:t>
            </a:r>
            <a:r>
              <a:rPr lang="en-US"/>
              <a:t> </a:t>
            </a:r>
            <a:r>
              <a:rPr lang="en-US" i="1"/>
              <a:t>B</a:t>
            </a:r>
          </a:p>
          <a:p>
            <a:pPr eaLnBrk="1" hangingPunct="1"/>
            <a:endParaRPr lang="en-US" sz="1000"/>
          </a:p>
          <a:p>
            <a:pPr eaLnBrk="1" hangingPunct="1"/>
            <a:r>
              <a:rPr lang="en-US"/>
              <a:t>    ● Post production systems</a:t>
            </a:r>
          </a:p>
          <a:p>
            <a:pPr eaLnBrk="1" hangingPunct="1"/>
            <a:endParaRPr lang="en-US" sz="1000"/>
          </a:p>
          <a:p>
            <a:pPr eaLnBrk="1" hangingPunct="1"/>
            <a:r>
              <a:rPr lang="en-US"/>
              <a:t>    ● Markov algorithms</a:t>
            </a:r>
          </a:p>
          <a:p>
            <a:pPr eaLnBrk="1" hangingPunct="1"/>
            <a:endParaRPr lang="en-US" sz="1000"/>
          </a:p>
          <a:p>
            <a:pPr eaLnBrk="1" hangingPunct="1"/>
            <a:r>
              <a:rPr lang="en-US"/>
              <a:t>    ● Conway’s Game of Life</a:t>
            </a:r>
          </a:p>
          <a:p>
            <a:pPr eaLnBrk="1" hangingPunct="1"/>
            <a:endParaRPr lang="en-US" sz="1000"/>
          </a:p>
          <a:p>
            <a:pPr eaLnBrk="1" hangingPunct="1"/>
            <a:r>
              <a:rPr lang="en-US"/>
              <a:t>    ● One dimensional cellular automata</a:t>
            </a:r>
          </a:p>
          <a:p>
            <a:pPr eaLnBrk="1" hangingPunct="1"/>
            <a:endParaRPr lang="en-US" sz="1000"/>
          </a:p>
          <a:p>
            <a:pPr eaLnBrk="1" hangingPunct="1"/>
            <a:r>
              <a:rPr lang="en-US"/>
              <a:t>    ● DNA-based computing </a:t>
            </a:r>
          </a:p>
          <a:p>
            <a:pPr eaLnBrk="1" hangingPunct="1"/>
            <a:endParaRPr lang="en-US" sz="1000"/>
          </a:p>
          <a:p>
            <a:pPr eaLnBrk="1" hangingPunct="1"/>
            <a:r>
              <a:rPr lang="en-US"/>
              <a:t>    ● Lindenmayer systems</a:t>
            </a:r>
          </a:p>
        </p:txBody>
      </p:sp>
      <p:sp>
        <p:nvSpPr>
          <p:cNvPr id="23555" name="Rectangle 12"/>
          <p:cNvSpPr>
            <a:spLocks noChangeArrowheads="1"/>
          </p:cNvSpPr>
          <p:nvPr/>
        </p:nvSpPr>
        <p:spPr bwMode="auto">
          <a:xfrm>
            <a:off x="685800" y="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Church-Turing Thesis</a:t>
            </a:r>
            <a:r>
              <a:rPr lang="en-US" sz="3600">
                <a:solidFill>
                  <a:schemeClr val="tx2"/>
                </a:solidFill>
              </a:rPr>
              <a:t> </a:t>
            </a:r>
          </a:p>
        </p:txBody>
      </p:sp>
    </p:spTree>
    <p:extLst>
      <p:ext uri="{BB962C8B-B14F-4D97-AF65-F5344CB8AC3E}">
        <p14:creationId xmlns:p14="http://schemas.microsoft.com/office/powerpoint/2010/main" val="986481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ChangeArrowheads="1"/>
          </p:cNvSpPr>
          <p:nvPr/>
        </p:nvSpPr>
        <p:spPr bwMode="auto">
          <a:xfrm>
            <a:off x="685800" y="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Lambda Calculus</a:t>
            </a:r>
            <a:r>
              <a:rPr lang="en-US" sz="3600">
                <a:solidFill>
                  <a:schemeClr val="tx2"/>
                </a:solidFill>
              </a:rPr>
              <a:t> </a:t>
            </a:r>
          </a:p>
        </p:txBody>
      </p:sp>
      <p:sp>
        <p:nvSpPr>
          <p:cNvPr id="24579" name="Text Box 10"/>
          <p:cNvSpPr txBox="1">
            <a:spLocks noChangeArrowheads="1"/>
          </p:cNvSpPr>
          <p:nvPr/>
        </p:nvSpPr>
        <p:spPr bwMode="auto">
          <a:xfrm>
            <a:off x="685800" y="762000"/>
            <a:ext cx="8001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200"/>
              <a:t>The successor function:</a:t>
            </a:r>
          </a:p>
          <a:p>
            <a:pPr eaLnBrk="1" hangingPunct="1"/>
            <a:endParaRPr lang="en-US" sz="2200"/>
          </a:p>
          <a:p>
            <a:pPr eaLnBrk="1" hangingPunct="1"/>
            <a:r>
              <a:rPr lang="en-US" sz="2200"/>
              <a:t>	(λ </a:t>
            </a:r>
            <a:r>
              <a:rPr lang="en-US" sz="2200" i="1"/>
              <a:t>x</a:t>
            </a:r>
            <a:r>
              <a:rPr lang="en-US" sz="2200"/>
              <a:t>. </a:t>
            </a:r>
            <a:r>
              <a:rPr lang="en-US" sz="2200" i="1"/>
              <a:t>x</a:t>
            </a:r>
            <a:r>
              <a:rPr lang="en-US" sz="2200"/>
              <a:t> + 1) 3 = 4</a:t>
            </a:r>
          </a:p>
          <a:p>
            <a:pPr eaLnBrk="1" hangingPunct="1"/>
            <a:endParaRPr lang="en-US" sz="2200"/>
          </a:p>
          <a:p>
            <a:pPr eaLnBrk="1" hangingPunct="1"/>
            <a:r>
              <a:rPr lang="en-US" sz="2200"/>
              <a:t>	Addition:    </a:t>
            </a:r>
            <a:r>
              <a:rPr lang="en-US" sz="2200" i="1"/>
              <a:t>(λ x. λ y. x + y) </a:t>
            </a:r>
            <a:r>
              <a:rPr lang="en-US" sz="2200"/>
              <a:t>3 4</a:t>
            </a:r>
          </a:p>
          <a:p>
            <a:pPr eaLnBrk="1" hangingPunct="1"/>
            <a:endParaRPr lang="en-US" sz="2200"/>
          </a:p>
          <a:p>
            <a:pPr eaLnBrk="1" hangingPunct="1"/>
            <a:r>
              <a:rPr lang="en-US" sz="2200"/>
              <a:t>This expression is evaluated by binding 3 to </a:t>
            </a:r>
            <a:r>
              <a:rPr lang="en-US" sz="2200" i="1"/>
              <a:t>x</a:t>
            </a:r>
            <a:r>
              <a:rPr lang="en-US" sz="2200"/>
              <a:t> to create the new function (</a:t>
            </a:r>
            <a:r>
              <a:rPr lang="en-US" sz="2200" i="1"/>
              <a:t>λ y. </a:t>
            </a:r>
            <a:r>
              <a:rPr lang="en-US" sz="2200"/>
              <a:t>3</a:t>
            </a:r>
            <a:r>
              <a:rPr lang="en-US" sz="2200" i="1"/>
              <a:t> + y</a:t>
            </a:r>
            <a:r>
              <a:rPr lang="en-US" sz="2200"/>
              <a:t>), which is applied to 4 to return 7.</a:t>
            </a:r>
          </a:p>
          <a:p>
            <a:pPr eaLnBrk="1" hangingPunct="1"/>
            <a:endParaRPr lang="en-US" sz="2200"/>
          </a:p>
          <a:p>
            <a:pPr eaLnBrk="1" hangingPunct="1"/>
            <a:r>
              <a:rPr lang="en-US" sz="2200"/>
              <a:t>In the pure lambda calculus, there is no built in number data type.  All expressions are functions.  But the natural numbers can be defined as lambda calculus functions.  So the lambda calculus can effectively describe numeric functions.</a:t>
            </a:r>
          </a:p>
        </p:txBody>
      </p:sp>
    </p:spTree>
    <p:extLst>
      <p:ext uri="{BB962C8B-B14F-4D97-AF65-F5344CB8AC3E}">
        <p14:creationId xmlns:p14="http://schemas.microsoft.com/office/powerpoint/2010/main" val="24293680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p:cNvSpPr>
            <a:spLocks noChangeArrowheads="1"/>
          </p:cNvSpPr>
          <p:nvPr/>
        </p:nvSpPr>
        <p:spPr bwMode="auto">
          <a:xfrm>
            <a:off x="685800" y="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Lambda Calculus</a:t>
            </a:r>
            <a:r>
              <a:rPr lang="en-US" sz="3600">
                <a:solidFill>
                  <a:schemeClr val="tx2"/>
                </a:solidFill>
              </a:rPr>
              <a:t> </a:t>
            </a:r>
          </a:p>
        </p:txBody>
      </p:sp>
      <p:sp>
        <p:nvSpPr>
          <p:cNvPr id="25603" name="Text Box 10"/>
          <p:cNvSpPr txBox="1">
            <a:spLocks noChangeArrowheads="1"/>
          </p:cNvSpPr>
          <p:nvPr/>
        </p:nvSpPr>
        <p:spPr bwMode="auto">
          <a:xfrm>
            <a:off x="609600" y="990600"/>
            <a:ext cx="80010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a:r>
              <a:rPr lang="en-US" sz="2000">
                <a:latin typeface="Courier New" panose="02070309020205020404" pitchFamily="49" charset="0"/>
                <a:cs typeface="Courier New" panose="02070309020205020404" pitchFamily="49" charset="0"/>
              </a:rPr>
              <a:t>&gt; (define Y</a:t>
            </a:r>
          </a:p>
          <a:p>
            <a:pPr eaLnBrk="1"/>
            <a:r>
              <a:rPr lang="en-US" sz="2000">
                <a:latin typeface="Courier New" panose="02070309020205020404" pitchFamily="49" charset="0"/>
                <a:cs typeface="Courier New" panose="02070309020205020404" pitchFamily="49" charset="0"/>
              </a:rPr>
              <a:t>    (lambda (f)</a:t>
            </a:r>
          </a:p>
          <a:p>
            <a:pPr eaLnBrk="1"/>
            <a:r>
              <a:rPr lang="en-US" sz="2000">
                <a:latin typeface="Courier New" panose="02070309020205020404" pitchFamily="49" charset="0"/>
                <a:cs typeface="Courier New" panose="02070309020205020404" pitchFamily="49" charset="0"/>
              </a:rPr>
              <a:t>      ((lambda (x) (f (lambda (y) ((x x) y))))</a:t>
            </a:r>
          </a:p>
          <a:p>
            <a:pPr eaLnBrk="1"/>
            <a:r>
              <a:rPr lang="en-US" sz="2000">
                <a:latin typeface="Courier New" panose="02070309020205020404" pitchFamily="49" charset="0"/>
                <a:cs typeface="Courier New" panose="02070309020205020404" pitchFamily="49" charset="0"/>
              </a:rPr>
              <a:t>       (lambda (x) (f (lambda (y) ((x x) y)))))))</a:t>
            </a:r>
          </a:p>
          <a:p>
            <a:pPr eaLnBrk="1"/>
            <a:r>
              <a:rPr lang="en-US" sz="2000">
                <a:latin typeface="Courier New" panose="02070309020205020404" pitchFamily="49" charset="0"/>
                <a:cs typeface="Courier New" panose="02070309020205020404" pitchFamily="49" charset="0"/>
              </a:rPr>
              <a:t>&gt; (define H</a:t>
            </a:r>
          </a:p>
          <a:p>
            <a:pPr eaLnBrk="1"/>
            <a:r>
              <a:rPr lang="en-US" sz="2000">
                <a:latin typeface="Courier New" panose="02070309020205020404" pitchFamily="49" charset="0"/>
                <a:cs typeface="Courier New" panose="02070309020205020404" pitchFamily="49" charset="0"/>
              </a:rPr>
              <a:t>    (lambda (g)</a:t>
            </a:r>
          </a:p>
          <a:p>
            <a:pPr eaLnBrk="1"/>
            <a:r>
              <a:rPr lang="en-US" sz="2000">
                <a:latin typeface="Courier New" panose="02070309020205020404" pitchFamily="49" charset="0"/>
                <a:cs typeface="Courier New" panose="02070309020205020404" pitchFamily="49" charset="0"/>
              </a:rPr>
              <a:t>      (lambda (n)</a:t>
            </a:r>
          </a:p>
          <a:p>
            <a:pPr eaLnBrk="1"/>
            <a:r>
              <a:rPr lang="en-US" sz="2000">
                <a:latin typeface="Courier New" panose="02070309020205020404" pitchFamily="49" charset="0"/>
                <a:cs typeface="Courier New" panose="02070309020205020404" pitchFamily="49" charset="0"/>
              </a:rPr>
              <a:t>        (if (zero? n)</a:t>
            </a:r>
          </a:p>
          <a:p>
            <a:pPr eaLnBrk="1"/>
            <a:r>
              <a:rPr lang="en-US" sz="2000">
                <a:latin typeface="Courier New" panose="02070309020205020404" pitchFamily="49" charset="0"/>
                <a:cs typeface="Courier New" panose="02070309020205020404" pitchFamily="49" charset="0"/>
              </a:rPr>
              <a:t>            1</a:t>
            </a:r>
          </a:p>
          <a:p>
            <a:pPr eaLnBrk="1"/>
            <a:r>
              <a:rPr lang="en-US" sz="2000">
                <a:latin typeface="Courier New" panose="02070309020205020404" pitchFamily="49" charset="0"/>
                <a:cs typeface="Courier New" panose="02070309020205020404" pitchFamily="49" charset="0"/>
              </a:rPr>
              <a:t>            (* n (g (- n 1)))))))</a:t>
            </a:r>
          </a:p>
          <a:p>
            <a:pPr eaLnBrk="1"/>
            <a:r>
              <a:rPr lang="en-US" sz="2000">
                <a:latin typeface="Courier New" panose="02070309020205020404" pitchFamily="49" charset="0"/>
                <a:cs typeface="Courier New" panose="02070309020205020404" pitchFamily="49" charset="0"/>
              </a:rPr>
              <a:t>&gt; ((Y H) 5)</a:t>
            </a:r>
          </a:p>
          <a:p>
            <a:pPr eaLnBrk="1"/>
            <a:r>
              <a:rPr lang="en-US" sz="2000">
                <a:latin typeface="Courier New" panose="02070309020205020404" pitchFamily="49" charset="0"/>
                <a:cs typeface="Courier New" panose="02070309020205020404" pitchFamily="49" charset="0"/>
              </a:rPr>
              <a:t>120</a:t>
            </a:r>
          </a:p>
          <a:p>
            <a:pPr eaLnBrk="1"/>
            <a:r>
              <a:rPr lang="en-US" sz="2000">
                <a:latin typeface="Courier New" panose="02070309020205020404" pitchFamily="49" charset="0"/>
                <a:cs typeface="Courier New" panose="02070309020205020404" pitchFamily="49" charset="0"/>
              </a:rPr>
              <a:t>&gt; </a:t>
            </a:r>
          </a:p>
        </p:txBody>
      </p:sp>
    </p:spTree>
    <p:extLst>
      <p:ext uri="{BB962C8B-B14F-4D97-AF65-F5344CB8AC3E}">
        <p14:creationId xmlns:p14="http://schemas.microsoft.com/office/powerpoint/2010/main" val="2826429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ChangeArrowheads="1"/>
          </p:cNvSpPr>
          <p:nvPr/>
        </p:nvSpPr>
        <p:spPr bwMode="auto">
          <a:xfrm>
            <a:off x="685800" y="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sz="3600" b="1" dirty="0" smtClean="0">
                <a:solidFill>
                  <a:schemeClr val="tx2"/>
                </a:solidFill>
              </a:rPr>
              <a:t>Λ</a:t>
            </a:r>
            <a:r>
              <a:rPr lang="en-US" sz="3600" b="1" dirty="0" smtClean="0">
                <a:solidFill>
                  <a:schemeClr val="tx2"/>
                </a:solidFill>
              </a:rPr>
              <a:t>-Calculus in Scheme</a:t>
            </a:r>
            <a:endParaRPr lang="en-US" sz="3600" dirty="0">
              <a:solidFill>
                <a:schemeClr val="tx2"/>
              </a:solidFill>
            </a:endParaRPr>
          </a:p>
        </p:txBody>
      </p:sp>
      <p:sp>
        <p:nvSpPr>
          <p:cNvPr id="43018" name="Text Box 10"/>
          <p:cNvSpPr txBox="1">
            <a:spLocks noChangeArrowheads="1"/>
          </p:cNvSpPr>
          <p:nvPr/>
        </p:nvSpPr>
        <p:spPr bwMode="auto">
          <a:xfrm>
            <a:off x="685800" y="762000"/>
            <a:ext cx="8001000" cy="4186238"/>
          </a:xfrm>
          <a:prstGeom prst="rect">
            <a:avLst/>
          </a:prstGeom>
          <a:noFill/>
          <a:ln w="9525">
            <a:noFill/>
            <a:miter lim="800000"/>
            <a:headEnd/>
            <a:tailEnd/>
          </a:ln>
          <a:effectLst/>
        </p:spPr>
        <p:txBody>
          <a:bodyPr>
            <a:spAutoFit/>
          </a:bodyPr>
          <a:lstStyle/>
          <a:p>
            <a:pPr marL="342900" indent="-342900">
              <a:defRPr/>
            </a:pPr>
            <a:endParaRPr lang="en-US" sz="2200" dirty="0">
              <a:latin typeface="Arial" charset="0"/>
            </a:endParaRPr>
          </a:p>
          <a:p>
            <a:pPr marL="342900" indent="-342900">
              <a:defRPr/>
            </a:pPr>
            <a:endParaRPr lang="en-US" sz="2200" dirty="0">
              <a:latin typeface="Arial" charset="0"/>
            </a:endParaRPr>
          </a:p>
          <a:p>
            <a:pPr hangingPunct="0">
              <a:defRPr/>
            </a:pPr>
            <a:r>
              <a:rPr lang="en-US" sz="2000" dirty="0">
                <a:latin typeface="Courier New" pitchFamily="49" charset="0"/>
                <a:cs typeface="Courier New" pitchFamily="49" charset="0"/>
              </a:rPr>
              <a:t>&gt; (((lambda (f)</a:t>
            </a:r>
          </a:p>
          <a:p>
            <a:pPr hangingPunct="0">
              <a:defRPr/>
            </a:pPr>
            <a:r>
              <a:rPr lang="en-US" sz="2000" dirty="0">
                <a:latin typeface="Courier New" pitchFamily="49" charset="0"/>
                <a:cs typeface="Courier New" pitchFamily="49" charset="0"/>
              </a:rPr>
              <a:t>      ((lambda (x) (f (lambda (y) ((x </a:t>
            </a:r>
            <a:r>
              <a:rPr lang="en-US" sz="2000" dirty="0" err="1">
                <a:latin typeface="Courier New" pitchFamily="49" charset="0"/>
                <a:cs typeface="Courier New" pitchFamily="49" charset="0"/>
              </a:rPr>
              <a:t>x</a:t>
            </a:r>
            <a:r>
              <a:rPr lang="en-US" sz="2000" dirty="0">
                <a:latin typeface="Courier New" pitchFamily="49" charset="0"/>
                <a:cs typeface="Courier New" pitchFamily="49" charset="0"/>
              </a:rPr>
              <a:t>) y))))</a:t>
            </a:r>
          </a:p>
          <a:p>
            <a:pPr hangingPunct="0">
              <a:defRPr/>
            </a:pPr>
            <a:r>
              <a:rPr lang="en-US" sz="2000" dirty="0">
                <a:latin typeface="Courier New" pitchFamily="49" charset="0"/>
                <a:cs typeface="Courier New" pitchFamily="49" charset="0"/>
              </a:rPr>
              <a:t>       (lambda (x) (f (lambda (y) ((x </a:t>
            </a:r>
            <a:r>
              <a:rPr lang="en-US" sz="2000" dirty="0" err="1">
                <a:latin typeface="Courier New" pitchFamily="49" charset="0"/>
                <a:cs typeface="Courier New" pitchFamily="49" charset="0"/>
              </a:rPr>
              <a:t>x</a:t>
            </a:r>
            <a:r>
              <a:rPr lang="en-US" sz="2000" dirty="0">
                <a:latin typeface="Courier New" pitchFamily="49" charset="0"/>
                <a:cs typeface="Courier New" pitchFamily="49" charset="0"/>
              </a:rPr>
              <a:t>) y))))))</a:t>
            </a:r>
          </a:p>
          <a:p>
            <a:pPr hangingPunct="0">
              <a:defRPr/>
            </a:pPr>
            <a:r>
              <a:rPr lang="en-US" sz="2000" dirty="0">
                <a:latin typeface="Courier New" pitchFamily="49" charset="0"/>
                <a:cs typeface="Courier New" pitchFamily="49" charset="0"/>
              </a:rPr>
              <a:t>    (lambda (g)</a:t>
            </a:r>
          </a:p>
          <a:p>
            <a:pPr hangingPunct="0">
              <a:defRPr/>
            </a:pPr>
            <a:r>
              <a:rPr lang="en-US" sz="2000" dirty="0">
                <a:latin typeface="Courier New" pitchFamily="49" charset="0"/>
                <a:cs typeface="Courier New" pitchFamily="49" charset="0"/>
              </a:rPr>
              <a:t>      (lambda (n)</a:t>
            </a:r>
          </a:p>
          <a:p>
            <a:pPr hangingPunct="0">
              <a:defRPr/>
            </a:pPr>
            <a:r>
              <a:rPr lang="en-US" sz="2000" dirty="0">
                <a:latin typeface="Courier New" pitchFamily="49" charset="0"/>
                <a:cs typeface="Courier New" pitchFamily="49" charset="0"/>
              </a:rPr>
              <a:t>        (if (zero? n)</a:t>
            </a:r>
          </a:p>
          <a:p>
            <a:pPr hangingPunct="0">
              <a:defRPr/>
            </a:pPr>
            <a:r>
              <a:rPr lang="en-US" sz="2000" dirty="0">
                <a:latin typeface="Courier New" pitchFamily="49" charset="0"/>
                <a:cs typeface="Courier New" pitchFamily="49" charset="0"/>
              </a:rPr>
              <a:t>            1</a:t>
            </a:r>
          </a:p>
          <a:p>
            <a:pPr hangingPunct="0">
              <a:defRPr/>
            </a:pPr>
            <a:r>
              <a:rPr lang="en-US" sz="2000" dirty="0">
                <a:latin typeface="Courier New" pitchFamily="49" charset="0"/>
                <a:cs typeface="Courier New" pitchFamily="49" charset="0"/>
              </a:rPr>
              <a:t>            (* n (g (- n 1)))))))</a:t>
            </a:r>
          </a:p>
          <a:p>
            <a:pPr hangingPunct="0">
              <a:defRPr/>
            </a:pPr>
            <a:r>
              <a:rPr lang="en-US" sz="2000" dirty="0">
                <a:latin typeface="Courier New" pitchFamily="49" charset="0"/>
                <a:cs typeface="Courier New" pitchFamily="49" charset="0"/>
              </a:rPr>
              <a:t>   5)</a:t>
            </a:r>
          </a:p>
          <a:p>
            <a:pPr hangingPunct="0">
              <a:defRPr/>
            </a:pPr>
            <a:r>
              <a:rPr lang="en-US" sz="2000" dirty="0">
                <a:latin typeface="Courier New" pitchFamily="49" charset="0"/>
                <a:cs typeface="Courier New" pitchFamily="49" charset="0"/>
              </a:rPr>
              <a:t>120</a:t>
            </a:r>
          </a:p>
          <a:p>
            <a:pPr marL="342900" indent="-342900">
              <a:defRPr/>
            </a:pPr>
            <a:endParaRPr lang="en-US" sz="2200" dirty="0">
              <a:latin typeface="Arial" charset="0"/>
            </a:endParaRPr>
          </a:p>
        </p:txBody>
      </p:sp>
      <p:pic>
        <p:nvPicPr>
          <p:cNvPr id="93186" name="Picture 2" descr="http://upload.wikimedia.org/wikipedia/en/thumb/8/83/Lambda.svg/500px-Lambd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429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371600" y="1143000"/>
            <a:ext cx="6781800" cy="1200150"/>
          </a:xfrm>
          <a:prstGeom prst="rect">
            <a:avLst/>
          </a:prstGeom>
          <a:noFill/>
        </p:spPr>
        <p:txBody>
          <a:bodyPr>
            <a:spAutoFit/>
          </a:bodyPr>
          <a:lstStyle/>
          <a:p>
            <a:pPr algn="r">
              <a:defRPr/>
            </a:pPr>
            <a:r>
              <a:rPr lang="en-US" sz="2400" b="1" dirty="0">
                <a:solidFill>
                  <a:schemeClr val="accent5">
                    <a:lumMod val="25000"/>
                  </a:schemeClr>
                </a:solidFill>
                <a:latin typeface="Arial" charset="0"/>
              </a:rPr>
              <a:t>The Applicative Y </a:t>
            </a:r>
            <a:r>
              <a:rPr lang="en-US" sz="2400" b="1" dirty="0" err="1">
                <a:solidFill>
                  <a:schemeClr val="accent5">
                    <a:lumMod val="25000"/>
                  </a:schemeClr>
                </a:solidFill>
                <a:latin typeface="Arial" charset="0"/>
              </a:rPr>
              <a:t>Combinator</a:t>
            </a:r>
            <a:endParaRPr lang="en-US" sz="2400" b="1" dirty="0">
              <a:solidFill>
                <a:schemeClr val="accent5">
                  <a:lumMod val="25000"/>
                </a:schemeClr>
              </a:solidFill>
              <a:latin typeface="Arial" charset="0"/>
            </a:endParaRPr>
          </a:p>
          <a:p>
            <a:pPr algn="r">
              <a:defRPr/>
            </a:pPr>
            <a:endParaRPr lang="en-US" sz="1600" dirty="0">
              <a:latin typeface="Arial" charset="0"/>
            </a:endParaRPr>
          </a:p>
          <a:p>
            <a:pPr algn="r">
              <a:defRPr/>
            </a:pPr>
            <a:endParaRPr lang="en-US" sz="1600" dirty="0">
              <a:latin typeface="Arial" charset="0"/>
            </a:endParaRPr>
          </a:p>
          <a:p>
            <a:pPr algn="r">
              <a:defRPr/>
            </a:pPr>
            <a:endParaRPr lang="en-US" sz="1600" dirty="0">
              <a:latin typeface="Arial" charset="0"/>
            </a:endParaRPr>
          </a:p>
        </p:txBody>
      </p:sp>
    </p:spTree>
    <p:extLst>
      <p:ext uri="{BB962C8B-B14F-4D97-AF65-F5344CB8AC3E}">
        <p14:creationId xmlns:p14="http://schemas.microsoft.com/office/powerpoint/2010/main" val="2302746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Tag Systems</a:t>
            </a:r>
            <a:r>
              <a:rPr lang="en-US" sz="3600">
                <a:solidFill>
                  <a:schemeClr val="tx2"/>
                </a:solidFill>
              </a:rPr>
              <a:t> </a:t>
            </a:r>
          </a:p>
        </p:txBody>
      </p:sp>
      <p:sp>
        <p:nvSpPr>
          <p:cNvPr id="27651" name="Text Box 11"/>
          <p:cNvSpPr txBox="1">
            <a:spLocks noChangeArrowheads="1"/>
          </p:cNvSpPr>
          <p:nvPr/>
        </p:nvSpPr>
        <p:spPr bwMode="auto">
          <a:xfrm>
            <a:off x="838200" y="990600"/>
            <a:ext cx="8077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t>A tag system (or a Post machine) is an FSM augmented with a FIFO queue.</a:t>
            </a:r>
          </a:p>
          <a:p>
            <a:pPr eaLnBrk="1" hangingPunct="1"/>
            <a:endParaRPr lang="en-US" sz="2400"/>
          </a:p>
          <a:p>
            <a:pPr eaLnBrk="1" hangingPunct="1"/>
            <a:r>
              <a:rPr lang="en-US" sz="2400"/>
              <a:t>Simple for WW:</a:t>
            </a:r>
          </a:p>
          <a:p>
            <a:pPr eaLnBrk="1" hangingPunct="1"/>
            <a:r>
              <a:rPr lang="en-US" sz="2400"/>
              <a:t>Not so simple for PalEven</a:t>
            </a:r>
          </a:p>
        </p:txBody>
      </p:sp>
    </p:spTree>
    <p:extLst>
      <p:ext uri="{BB962C8B-B14F-4D97-AF65-F5344CB8AC3E}">
        <p14:creationId xmlns:p14="http://schemas.microsoft.com/office/powerpoint/2010/main" val="19375733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6"/>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Power of Tag Systems</a:t>
            </a:r>
            <a:r>
              <a:rPr lang="en-US" sz="3600">
                <a:solidFill>
                  <a:schemeClr val="tx2"/>
                </a:solidFill>
              </a:rPr>
              <a:t> </a:t>
            </a:r>
          </a:p>
        </p:txBody>
      </p:sp>
      <p:sp>
        <p:nvSpPr>
          <p:cNvPr id="28675" name="Text Box 17"/>
          <p:cNvSpPr txBox="1">
            <a:spLocks noChangeArrowheads="1"/>
          </p:cNvSpPr>
          <p:nvPr/>
        </p:nvSpPr>
        <p:spPr bwMode="auto">
          <a:xfrm>
            <a:off x="838200" y="990600"/>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a:t>Tag systems are equivalent in power to Turing machines because the TM’s tape can be simulated with the FIFO queue.</a:t>
            </a:r>
          </a:p>
          <a:p>
            <a:pPr eaLnBrk="1" hangingPunct="1"/>
            <a:endParaRPr lang="en-US" sz="2400" dirty="0"/>
          </a:p>
          <a:p>
            <a:pPr eaLnBrk="1" hangingPunct="1"/>
            <a:endParaRPr lang="en-US" sz="2400" dirty="0"/>
          </a:p>
          <a:p>
            <a:pPr eaLnBrk="1" hangingPunct="1"/>
            <a:r>
              <a:rPr lang="en-US" sz="2400" dirty="0"/>
              <a:t>Suppose that we </a:t>
            </a:r>
            <a:r>
              <a:rPr lang="en-US" sz="2400" dirty="0" smtClean="0"/>
              <a:t>put </a:t>
            </a:r>
            <a:r>
              <a:rPr lang="en-US" sz="2400" dirty="0" err="1" smtClean="0">
                <a:latin typeface="Courier New" panose="02070309020205020404" pitchFamily="49" charset="0"/>
              </a:rPr>
              <a:t>abcde</a:t>
            </a:r>
            <a:r>
              <a:rPr lang="en-US" sz="2400" dirty="0" smtClean="0"/>
              <a:t> into </a:t>
            </a:r>
            <a:r>
              <a:rPr lang="en-US" sz="2400" dirty="0"/>
              <a:t>the queue:</a:t>
            </a:r>
          </a:p>
          <a:p>
            <a:pPr eaLnBrk="1" hangingPunct="1"/>
            <a:endParaRPr lang="en-US" sz="2400" dirty="0"/>
          </a:p>
          <a:p>
            <a:pPr eaLnBrk="1" hangingPunct="1"/>
            <a:r>
              <a:rPr lang="en-US" sz="2400" dirty="0"/>
              <a:t>			</a:t>
            </a:r>
            <a:r>
              <a:rPr lang="en-US" sz="2400" dirty="0">
                <a:latin typeface="Courier New" panose="02070309020205020404" pitchFamily="49" charset="0"/>
              </a:rPr>
              <a:t>a b c d e</a:t>
            </a:r>
          </a:p>
          <a:p>
            <a:pPr eaLnBrk="1" hangingPunct="1"/>
            <a:r>
              <a:rPr lang="en-US" sz="2400" dirty="0"/>
              <a:t/>
            </a:r>
            <a:br>
              <a:rPr lang="en-US" sz="2400" dirty="0"/>
            </a:br>
            <a:r>
              <a:rPr lang="en-US" sz="2400" dirty="0"/>
              <a:t>To read the queue, we must remove the </a:t>
            </a:r>
            <a:r>
              <a:rPr lang="en-US" sz="2400" dirty="0">
                <a:latin typeface="Courier New" panose="02070309020205020404" pitchFamily="49" charset="0"/>
              </a:rPr>
              <a:t>a</a:t>
            </a:r>
            <a:r>
              <a:rPr lang="en-US" sz="2400" dirty="0"/>
              <a:t> first.</a:t>
            </a:r>
          </a:p>
          <a:p>
            <a:pPr eaLnBrk="1" hangingPunct="1"/>
            <a:endParaRPr lang="en-US" sz="2400" dirty="0"/>
          </a:p>
          <a:p>
            <a:pPr eaLnBrk="1" hangingPunct="1"/>
            <a:r>
              <a:rPr lang="en-US" sz="2400" dirty="0"/>
              <a:t>But suppose we want to remove </a:t>
            </a:r>
            <a:r>
              <a:rPr lang="en-US" sz="2400" dirty="0">
                <a:latin typeface="Courier New" panose="02070309020205020404" pitchFamily="49" charset="0"/>
              </a:rPr>
              <a:t>e</a:t>
            </a:r>
            <a:r>
              <a:rPr lang="en-US" sz="2400" dirty="0"/>
              <a:t> first:</a:t>
            </a:r>
          </a:p>
        </p:txBody>
      </p:sp>
      <p:sp>
        <p:nvSpPr>
          <p:cNvPr id="28676" name="Line 18"/>
          <p:cNvSpPr>
            <a:spLocks noChangeShapeType="1"/>
          </p:cNvSpPr>
          <p:nvPr/>
        </p:nvSpPr>
        <p:spPr bwMode="auto">
          <a:xfrm>
            <a:off x="2133600" y="35814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7" name="Line 19"/>
          <p:cNvSpPr>
            <a:spLocks noChangeShapeType="1"/>
          </p:cNvSpPr>
          <p:nvPr/>
        </p:nvSpPr>
        <p:spPr bwMode="auto">
          <a:xfrm>
            <a:off x="2133600" y="39624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8" name="Line 20"/>
          <p:cNvSpPr>
            <a:spLocks noChangeShapeType="1"/>
          </p:cNvSpPr>
          <p:nvPr/>
        </p:nvSpPr>
        <p:spPr bwMode="auto">
          <a:xfrm>
            <a:off x="26670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9" name="Line 21"/>
          <p:cNvSpPr>
            <a:spLocks noChangeShapeType="1"/>
          </p:cNvSpPr>
          <p:nvPr/>
        </p:nvSpPr>
        <p:spPr bwMode="auto">
          <a:xfrm>
            <a:off x="30480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0" name="Line 22"/>
          <p:cNvSpPr>
            <a:spLocks noChangeShapeType="1"/>
          </p:cNvSpPr>
          <p:nvPr/>
        </p:nvSpPr>
        <p:spPr bwMode="auto">
          <a:xfrm>
            <a:off x="34290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1" name="Line 23"/>
          <p:cNvSpPr>
            <a:spLocks noChangeShapeType="1"/>
          </p:cNvSpPr>
          <p:nvPr/>
        </p:nvSpPr>
        <p:spPr bwMode="auto">
          <a:xfrm>
            <a:off x="37338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2" name="Line 24"/>
          <p:cNvSpPr>
            <a:spLocks noChangeShapeType="1"/>
          </p:cNvSpPr>
          <p:nvPr/>
        </p:nvSpPr>
        <p:spPr bwMode="auto">
          <a:xfrm>
            <a:off x="41148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3" name="Line 25"/>
          <p:cNvSpPr>
            <a:spLocks noChangeShapeType="1"/>
          </p:cNvSpPr>
          <p:nvPr/>
        </p:nvSpPr>
        <p:spPr bwMode="auto">
          <a:xfrm>
            <a:off x="44958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3436363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Power of Tag Systems</a:t>
            </a:r>
            <a:r>
              <a:rPr lang="en-US" sz="3600">
                <a:solidFill>
                  <a:schemeClr val="tx2"/>
                </a:solidFill>
              </a:rPr>
              <a:t> </a:t>
            </a:r>
          </a:p>
        </p:txBody>
      </p:sp>
      <p:sp>
        <p:nvSpPr>
          <p:cNvPr id="29699" name="Text Box 3"/>
          <p:cNvSpPr txBox="1">
            <a:spLocks noChangeArrowheads="1"/>
          </p:cNvSpPr>
          <p:nvPr/>
        </p:nvSpPr>
        <p:spPr bwMode="auto">
          <a:xfrm>
            <a:off x="838200" y="990600"/>
            <a:ext cx="80772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t>Tag systems are equivalent in power to Turing machines because the TM’s tape can be simulated with the FIFO queue.</a:t>
            </a:r>
          </a:p>
          <a:p>
            <a:pPr eaLnBrk="1" hangingPunct="1"/>
            <a:endParaRPr lang="en-US" sz="2400"/>
          </a:p>
          <a:p>
            <a:pPr eaLnBrk="1" hangingPunct="1"/>
            <a:endParaRPr lang="en-US" sz="2400"/>
          </a:p>
          <a:p>
            <a:pPr eaLnBrk="1" hangingPunct="1"/>
            <a:r>
              <a:rPr lang="en-US" sz="2400"/>
              <a:t>Suppose that we push </a:t>
            </a:r>
            <a:r>
              <a:rPr lang="en-US" sz="2400">
                <a:latin typeface="Courier New" panose="02070309020205020404" pitchFamily="49" charset="0"/>
              </a:rPr>
              <a:t>abcde</a:t>
            </a:r>
            <a:r>
              <a:rPr lang="en-US" sz="2400"/>
              <a:t> onto the queue:</a:t>
            </a:r>
          </a:p>
          <a:p>
            <a:pPr eaLnBrk="1" hangingPunct="1"/>
            <a:endParaRPr lang="en-US" sz="2400"/>
          </a:p>
          <a:p>
            <a:pPr eaLnBrk="1" hangingPunct="1"/>
            <a:r>
              <a:rPr lang="en-US" sz="2400"/>
              <a:t>			</a:t>
            </a:r>
            <a:r>
              <a:rPr lang="en-US" sz="2400">
                <a:latin typeface="Courier New" panose="02070309020205020404" pitchFamily="49" charset="0"/>
              </a:rPr>
              <a:t>a b c d e</a:t>
            </a:r>
          </a:p>
          <a:p>
            <a:pPr eaLnBrk="1" hangingPunct="1"/>
            <a:r>
              <a:rPr lang="en-US" sz="2400"/>
              <a:t/>
            </a:r>
            <a:br>
              <a:rPr lang="en-US" sz="2400"/>
            </a:br>
            <a:r>
              <a:rPr lang="en-US" sz="2400"/>
              <a:t>To read the queue, we must remove the </a:t>
            </a:r>
            <a:r>
              <a:rPr lang="en-US" sz="2400">
                <a:latin typeface="Courier New" panose="02070309020205020404" pitchFamily="49" charset="0"/>
              </a:rPr>
              <a:t>a</a:t>
            </a:r>
            <a:r>
              <a:rPr lang="en-US" sz="2400"/>
              <a:t> first.</a:t>
            </a:r>
          </a:p>
          <a:p>
            <a:pPr eaLnBrk="1" hangingPunct="1"/>
            <a:endParaRPr lang="en-US" sz="2400"/>
          </a:p>
          <a:p>
            <a:pPr eaLnBrk="1" hangingPunct="1"/>
            <a:r>
              <a:rPr lang="en-US" sz="2400"/>
              <a:t>But suppose we want to remove </a:t>
            </a:r>
            <a:r>
              <a:rPr lang="en-US" sz="2400">
                <a:latin typeface="Courier New" panose="02070309020205020404" pitchFamily="49" charset="0"/>
              </a:rPr>
              <a:t>e</a:t>
            </a:r>
            <a:r>
              <a:rPr lang="en-US" sz="2400"/>
              <a:t> first:</a:t>
            </a:r>
          </a:p>
          <a:p>
            <a:pPr eaLnBrk="1" hangingPunct="1"/>
            <a:endParaRPr lang="en-US" sz="2400"/>
          </a:p>
          <a:p>
            <a:pPr eaLnBrk="1" hangingPunct="1"/>
            <a:r>
              <a:rPr lang="en-US" sz="2400"/>
              <a:t>		</a:t>
            </a:r>
            <a:r>
              <a:rPr lang="en-US" sz="2400">
                <a:solidFill>
                  <a:srgbClr val="FF0000"/>
                </a:solidFill>
              </a:rPr>
              <a:t>Treat the queue as a loop.</a:t>
            </a:r>
          </a:p>
        </p:txBody>
      </p:sp>
      <p:sp>
        <p:nvSpPr>
          <p:cNvPr id="29700" name="Line 4"/>
          <p:cNvSpPr>
            <a:spLocks noChangeShapeType="1"/>
          </p:cNvSpPr>
          <p:nvPr/>
        </p:nvSpPr>
        <p:spPr bwMode="auto">
          <a:xfrm>
            <a:off x="2133600" y="35814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1" name="Line 5"/>
          <p:cNvSpPr>
            <a:spLocks noChangeShapeType="1"/>
          </p:cNvSpPr>
          <p:nvPr/>
        </p:nvSpPr>
        <p:spPr bwMode="auto">
          <a:xfrm>
            <a:off x="2133600" y="39624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2" name="Line 6"/>
          <p:cNvSpPr>
            <a:spLocks noChangeShapeType="1"/>
          </p:cNvSpPr>
          <p:nvPr/>
        </p:nvSpPr>
        <p:spPr bwMode="auto">
          <a:xfrm>
            <a:off x="26670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3" name="Line 7"/>
          <p:cNvSpPr>
            <a:spLocks noChangeShapeType="1"/>
          </p:cNvSpPr>
          <p:nvPr/>
        </p:nvSpPr>
        <p:spPr bwMode="auto">
          <a:xfrm>
            <a:off x="30480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4" name="Line 8"/>
          <p:cNvSpPr>
            <a:spLocks noChangeShapeType="1"/>
          </p:cNvSpPr>
          <p:nvPr/>
        </p:nvSpPr>
        <p:spPr bwMode="auto">
          <a:xfrm>
            <a:off x="34290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5" name="Line 9"/>
          <p:cNvSpPr>
            <a:spLocks noChangeShapeType="1"/>
          </p:cNvSpPr>
          <p:nvPr/>
        </p:nvSpPr>
        <p:spPr bwMode="auto">
          <a:xfrm>
            <a:off x="37338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6" name="Line 10"/>
          <p:cNvSpPr>
            <a:spLocks noChangeShapeType="1"/>
          </p:cNvSpPr>
          <p:nvPr/>
        </p:nvSpPr>
        <p:spPr bwMode="auto">
          <a:xfrm>
            <a:off x="41148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7" name="Line 11"/>
          <p:cNvSpPr>
            <a:spLocks noChangeShapeType="1"/>
          </p:cNvSpPr>
          <p:nvPr/>
        </p:nvSpPr>
        <p:spPr bwMode="auto">
          <a:xfrm>
            <a:off x="44958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586806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Game of Life</a:t>
            </a:r>
            <a:r>
              <a:rPr lang="en-US" sz="3600">
                <a:solidFill>
                  <a:schemeClr val="tx2"/>
                </a:solidFill>
              </a:rPr>
              <a:t> </a:t>
            </a:r>
          </a:p>
        </p:txBody>
      </p:sp>
      <p:sp>
        <p:nvSpPr>
          <p:cNvPr id="30723" name="Text Box 5"/>
          <p:cNvSpPr txBox="1">
            <a:spLocks noChangeArrowheads="1"/>
          </p:cNvSpPr>
          <p:nvPr/>
        </p:nvSpPr>
        <p:spPr bwMode="auto">
          <a:xfrm>
            <a:off x="838200" y="1066800"/>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a:hlinkClick r:id="rId3"/>
              </a:rPr>
              <a:t>Playing the game</a:t>
            </a:r>
            <a:endParaRPr lang="en-US" sz="2000"/>
          </a:p>
        </p:txBody>
      </p:sp>
      <p:sp>
        <p:nvSpPr>
          <p:cNvPr id="30724" name="Text Box 11"/>
          <p:cNvSpPr txBox="1">
            <a:spLocks noChangeArrowheads="1"/>
          </p:cNvSpPr>
          <p:nvPr/>
        </p:nvSpPr>
        <p:spPr bwMode="auto">
          <a:xfrm>
            <a:off x="914400" y="2971800"/>
            <a:ext cx="80772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a:t>At each step of the computation, the value for each cell is determined by computing the number of neighbors (up to a max of 8) it currently has, according to the following rules:</a:t>
            </a:r>
          </a:p>
          <a:p>
            <a:pPr eaLnBrk="1" hangingPunct="1"/>
            <a:r>
              <a:rPr lang="en-US"/>
              <a:t>    ● </a:t>
            </a:r>
            <a:r>
              <a:rPr lang="en-US" sz="2000"/>
              <a:t>A dead cell with exactly three live neighbors becomes a live cell   </a:t>
            </a:r>
          </a:p>
          <a:p>
            <a:pPr eaLnBrk="1" hangingPunct="1"/>
            <a:r>
              <a:rPr lang="en-US" sz="2000"/>
              <a:t>      (birth). </a:t>
            </a:r>
            <a:endParaRPr lang="en-US"/>
          </a:p>
          <a:p>
            <a:pPr eaLnBrk="1" hangingPunct="1"/>
            <a:r>
              <a:rPr lang="en-US"/>
              <a:t>    ● </a:t>
            </a:r>
            <a:r>
              <a:rPr lang="en-US" sz="2000"/>
              <a:t>A live cell with two or three live neighbors stays alive (survival).</a:t>
            </a:r>
          </a:p>
          <a:p>
            <a:pPr eaLnBrk="1" hangingPunct="1"/>
            <a:r>
              <a:rPr lang="en-US"/>
              <a:t>    ● </a:t>
            </a:r>
            <a:r>
              <a:rPr lang="en-US" sz="2000"/>
              <a:t>In all other cases, a cell dies or remains dead (overcrowding or </a:t>
            </a:r>
          </a:p>
          <a:p>
            <a:pPr eaLnBrk="1" hangingPunct="1"/>
            <a:r>
              <a:rPr lang="en-US" sz="2000"/>
              <a:t>       loneliness).</a:t>
            </a:r>
          </a:p>
          <a:p>
            <a:pPr eaLnBrk="1" hangingPunct="1"/>
            <a:endParaRPr lang="en-US" sz="1000"/>
          </a:p>
          <a:p>
            <a:pPr eaLnBrk="1" hangingPunct="1"/>
            <a:endParaRPr lang="en-US" sz="2000"/>
          </a:p>
          <a:p>
            <a:pPr eaLnBrk="1" hangingPunct="1"/>
            <a:r>
              <a:rPr lang="en-US" sz="2000"/>
              <a:t>We’ll say that a game halts iff it reaches some stable configuration.</a:t>
            </a:r>
          </a:p>
        </p:txBody>
      </p:sp>
      <p:pic>
        <p:nvPicPr>
          <p:cNvPr id="30725" name="Picture 12" descr="Fig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808038"/>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2953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Elementary Cellular Automata</a:t>
            </a:r>
            <a:r>
              <a:rPr lang="en-US" sz="3600">
                <a:solidFill>
                  <a:schemeClr val="tx2"/>
                </a:solidFill>
              </a:rPr>
              <a:t> </a:t>
            </a:r>
          </a:p>
        </p:txBody>
      </p:sp>
      <p:sp>
        <p:nvSpPr>
          <p:cNvPr id="31747" name="Text Box 5"/>
          <p:cNvSpPr txBox="1">
            <a:spLocks noChangeArrowheads="1"/>
          </p:cNvSpPr>
          <p:nvPr/>
        </p:nvSpPr>
        <p:spPr bwMode="auto">
          <a:xfrm>
            <a:off x="838200" y="31242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hlinkClick r:id="rId3"/>
              </a:rPr>
              <a:t>Wolfram’s Rule 110</a:t>
            </a:r>
            <a:r>
              <a:rPr lang="en-US" sz="2400"/>
              <a:t> is a universal </a:t>
            </a:r>
            <a:br>
              <a:rPr lang="en-US" sz="2400"/>
            </a:br>
            <a:r>
              <a:rPr lang="en-US" sz="2400"/>
              <a:t>computer,  if you can figure out how to encode the </a:t>
            </a:r>
            <a:br>
              <a:rPr lang="en-US" sz="2400"/>
            </a:br>
            <a:r>
              <a:rPr lang="en-US" sz="2400"/>
              <a:t>program and the input in the initial configuration:</a:t>
            </a:r>
          </a:p>
        </p:txBody>
      </p:sp>
      <p:pic>
        <p:nvPicPr>
          <p:cNvPr id="31748" name="Picture 6" descr="Fig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47800"/>
            <a:ext cx="50625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Fig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3" y="4343400"/>
            <a:ext cx="8510587"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5"/>
          <p:cNvSpPr txBox="1">
            <a:spLocks noChangeArrowheads="1"/>
          </p:cNvSpPr>
          <p:nvPr/>
        </p:nvSpPr>
        <p:spPr bwMode="auto">
          <a:xfrm>
            <a:off x="838200" y="5638800"/>
            <a:ext cx="8153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t>For some fascinating pictures, look up </a:t>
            </a:r>
            <a:r>
              <a:rPr lang="en-US" dirty="0">
                <a:solidFill>
                  <a:srgbClr val="00B050"/>
                </a:solidFill>
              </a:rPr>
              <a:t>Rule 110</a:t>
            </a:r>
            <a:r>
              <a:rPr lang="en-US" dirty="0"/>
              <a:t>.  </a:t>
            </a:r>
            <a:br>
              <a:rPr lang="en-US" dirty="0"/>
            </a:br>
            <a:r>
              <a:rPr lang="en-US" dirty="0"/>
              <a:t>Conjectured in 1985 to be Turing complete, proved in 2000 by Matthew Cook</a:t>
            </a:r>
            <a:r>
              <a:rPr lang="en-US" dirty="0" smtClean="0"/>
              <a:t>.</a:t>
            </a:r>
          </a:p>
          <a:p>
            <a:pPr eaLnBrk="1" hangingPunct="1"/>
            <a:r>
              <a:rPr lang="en-US" dirty="0"/>
              <a:t>Also: </a:t>
            </a:r>
            <a:r>
              <a:rPr lang="en-US" dirty="0">
                <a:hlinkClick r:id="rId6"/>
              </a:rPr>
              <a:t>http://</a:t>
            </a:r>
            <a:r>
              <a:rPr lang="en-US" dirty="0" smtClean="0">
                <a:hlinkClick r:id="rId6"/>
              </a:rPr>
              <a:t>en.wikipedia.org/wiki/A_New_Kind_of_Science</a:t>
            </a:r>
            <a:r>
              <a:rPr lang="en-US" dirty="0" smtClean="0"/>
              <a:t> </a:t>
            </a:r>
            <a:endParaRPr lang="en-US" dirty="0"/>
          </a:p>
        </p:txBody>
      </p:sp>
      <p:pic>
        <p:nvPicPr>
          <p:cNvPr id="3175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6300" y="1014413"/>
            <a:ext cx="2959100"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581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838200" y="2130425"/>
            <a:ext cx="8153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b="1">
                <a:solidFill>
                  <a:schemeClr val="tx2"/>
                </a:solidFill>
              </a:rPr>
              <a:t>Universal Turing Machine</a:t>
            </a:r>
          </a:p>
        </p:txBody>
      </p:sp>
    </p:spTree>
    <p:extLst>
      <p:ext uri="{BB962C8B-B14F-4D97-AF65-F5344CB8AC3E}">
        <p14:creationId xmlns:p14="http://schemas.microsoft.com/office/powerpoint/2010/main" val="523990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7620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dirty="0">
                <a:solidFill>
                  <a:schemeClr val="tx2"/>
                </a:solidFill>
              </a:rPr>
              <a:t>The Universal Turing </a:t>
            </a:r>
            <a:r>
              <a:rPr lang="en-US" sz="3600" b="1" dirty="0" smtClean="0">
                <a:solidFill>
                  <a:schemeClr val="tx2"/>
                </a:solidFill>
              </a:rPr>
              <a:t>Machine U</a:t>
            </a:r>
            <a:endParaRPr lang="en-US" sz="3600" b="1" dirty="0">
              <a:solidFill>
                <a:schemeClr val="tx2"/>
              </a:solidFill>
            </a:endParaRPr>
          </a:p>
        </p:txBody>
      </p:sp>
      <p:sp>
        <p:nvSpPr>
          <p:cNvPr id="37891" name="Text Box 3"/>
          <p:cNvSpPr txBox="1">
            <a:spLocks noChangeArrowheads="1"/>
          </p:cNvSpPr>
          <p:nvPr/>
        </p:nvSpPr>
        <p:spPr bwMode="auto">
          <a:xfrm>
            <a:off x="838200" y="990600"/>
            <a:ext cx="8077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smtClean="0"/>
              <a:t>    U, when given descriptions of a TM M and an input string w,  does what M would do when given input w.</a:t>
            </a:r>
          </a:p>
          <a:p>
            <a:pPr eaLnBrk="1" hangingPunct="1"/>
            <a:endParaRPr lang="en-US" sz="2400" dirty="0"/>
          </a:p>
          <a:p>
            <a:pPr eaLnBrk="1" hangingPunct="1"/>
            <a:r>
              <a:rPr lang="en-US" sz="2400" b="1" dirty="0" smtClean="0"/>
              <a:t>To </a:t>
            </a:r>
            <a:r>
              <a:rPr lang="en-US" sz="2400" b="1" dirty="0"/>
              <a:t>define the Universal Turing Machine </a:t>
            </a:r>
            <a:r>
              <a:rPr lang="en-US" sz="2400" b="1" i="1" dirty="0"/>
              <a:t>U</a:t>
            </a:r>
            <a:r>
              <a:rPr lang="en-US" sz="2400" b="1" dirty="0"/>
              <a:t> we need to:</a:t>
            </a:r>
          </a:p>
          <a:p>
            <a:pPr eaLnBrk="1" hangingPunct="1"/>
            <a:endParaRPr lang="en-US" sz="2400" dirty="0"/>
          </a:p>
          <a:p>
            <a:pPr eaLnBrk="1" hangingPunct="1"/>
            <a:r>
              <a:rPr lang="en-US" sz="2400" dirty="0"/>
              <a:t>1. Define an encoding </a:t>
            </a:r>
            <a:r>
              <a:rPr lang="en-US" sz="2400" dirty="0" smtClean="0"/>
              <a:t>scheme for </a:t>
            </a:r>
            <a:r>
              <a:rPr lang="en-US" sz="2400" dirty="0"/>
              <a:t>TMs.</a:t>
            </a:r>
          </a:p>
          <a:p>
            <a:pPr eaLnBrk="1" hangingPunct="1"/>
            <a:endParaRPr lang="en-US" sz="2400" dirty="0"/>
          </a:p>
          <a:p>
            <a:pPr eaLnBrk="1" hangingPunct="1"/>
            <a:r>
              <a:rPr lang="en-US" sz="2400" dirty="0"/>
              <a:t>2. Describe the operation of </a:t>
            </a:r>
            <a:r>
              <a:rPr lang="en-US" sz="2400" i="1" dirty="0"/>
              <a:t>U</a:t>
            </a:r>
            <a:r>
              <a:rPr lang="en-US" sz="2400" dirty="0"/>
              <a:t> </a:t>
            </a:r>
            <a:r>
              <a:rPr lang="en-US" sz="2400" dirty="0" smtClean="0"/>
              <a:t>when it is given </a:t>
            </a:r>
            <a:r>
              <a:rPr lang="en-US" sz="2400" dirty="0"/>
              <a:t>input </a:t>
            </a:r>
            <a:r>
              <a:rPr lang="en-US" sz="2400" dirty="0" smtClean="0"/>
              <a:t/>
            </a:r>
            <a:br>
              <a:rPr lang="en-US" sz="2400" dirty="0" smtClean="0"/>
            </a:br>
            <a:r>
              <a:rPr lang="en-US" sz="2400" dirty="0" smtClean="0"/>
              <a:t>&lt;</a:t>
            </a:r>
            <a:r>
              <a:rPr lang="en-US" sz="2400" i="1" dirty="0"/>
              <a:t>M</a:t>
            </a:r>
            <a:r>
              <a:rPr lang="en-US" sz="2400" dirty="0"/>
              <a:t>, </a:t>
            </a:r>
            <a:r>
              <a:rPr lang="en-US" sz="2400" i="1" dirty="0"/>
              <a:t>w</a:t>
            </a:r>
            <a:r>
              <a:rPr lang="en-US" sz="2400" dirty="0"/>
              <a:t>&gt;, the </a:t>
            </a:r>
            <a:r>
              <a:rPr lang="en-US" sz="2400" dirty="0" smtClean="0"/>
              <a:t>encoding </a:t>
            </a:r>
            <a:r>
              <a:rPr lang="en-US" sz="2400" dirty="0"/>
              <a:t>of:</a:t>
            </a:r>
          </a:p>
          <a:p>
            <a:pPr eaLnBrk="1" hangingPunct="1"/>
            <a:endParaRPr lang="en-US" sz="2400" dirty="0"/>
          </a:p>
          <a:p>
            <a:pPr lvl="1" eaLnBrk="1" hangingPunct="1"/>
            <a:r>
              <a:rPr lang="en-US" sz="2400" dirty="0"/>
              <a:t>    ● a TM </a:t>
            </a:r>
            <a:r>
              <a:rPr lang="en-US" sz="2400" i="1" dirty="0"/>
              <a:t>M</a:t>
            </a:r>
            <a:r>
              <a:rPr lang="en-US" sz="2400" dirty="0"/>
              <a:t>, and</a:t>
            </a:r>
          </a:p>
          <a:p>
            <a:pPr lvl="1" eaLnBrk="1" hangingPunct="1"/>
            <a:endParaRPr lang="en-US" sz="2400" dirty="0"/>
          </a:p>
          <a:p>
            <a:pPr lvl="1" eaLnBrk="1" hangingPunct="1"/>
            <a:r>
              <a:rPr lang="en-US" sz="2400" dirty="0"/>
              <a:t>    ● an input string </a:t>
            </a:r>
            <a:r>
              <a:rPr lang="en-US" sz="2400" i="1" dirty="0"/>
              <a:t>w</a:t>
            </a:r>
            <a:r>
              <a:rPr lang="en-US" sz="2400" dirty="0"/>
              <a:t>.</a:t>
            </a:r>
          </a:p>
        </p:txBody>
      </p:sp>
    </p:spTree>
    <p:extLst>
      <p:ext uri="{BB962C8B-B14F-4D97-AF65-F5344CB8AC3E}">
        <p14:creationId xmlns:p14="http://schemas.microsoft.com/office/powerpoint/2010/main" val="3242040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8"/>
          <p:cNvSpPr>
            <a:spLocks noChangeArrowheads="1"/>
          </p:cNvSpPr>
          <p:nvPr/>
        </p:nvSpPr>
        <p:spPr bwMode="auto">
          <a:xfrm>
            <a:off x="457200" y="762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Encoding a Turing Machine </a:t>
            </a:r>
            <a:r>
              <a:rPr lang="en-US" sz="3600" b="1" i="1">
                <a:solidFill>
                  <a:schemeClr val="tx2"/>
                </a:solidFill>
              </a:rPr>
              <a:t>M</a:t>
            </a:r>
            <a:endParaRPr lang="en-US" sz="3600" b="1">
              <a:solidFill>
                <a:schemeClr val="tx2"/>
              </a:solidFill>
            </a:endParaRPr>
          </a:p>
        </p:txBody>
      </p:sp>
      <p:sp>
        <p:nvSpPr>
          <p:cNvPr id="38915" name="Text Box 9"/>
          <p:cNvSpPr txBox="1">
            <a:spLocks noChangeArrowheads="1"/>
          </p:cNvSpPr>
          <p:nvPr/>
        </p:nvSpPr>
        <p:spPr bwMode="auto">
          <a:xfrm>
            <a:off x="762000" y="1212850"/>
            <a:ext cx="80772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200"/>
              <a:t>We need to describe </a:t>
            </a:r>
            <a:r>
              <a:rPr lang="en-US" sz="2200" i="1"/>
              <a:t>M</a:t>
            </a:r>
            <a:r>
              <a:rPr lang="en-US" sz="2200"/>
              <a:t> = (</a:t>
            </a:r>
            <a:r>
              <a:rPr lang="en-US" sz="2200" i="1"/>
              <a:t>K</a:t>
            </a:r>
            <a:r>
              <a:rPr lang="en-US" sz="2200"/>
              <a:t>, </a:t>
            </a:r>
            <a:r>
              <a:rPr lang="en-US" sz="2200">
                <a:sym typeface="Symbol" panose="05050102010706020507" pitchFamily="18" charset="2"/>
              </a:rPr>
              <a:t></a:t>
            </a:r>
            <a:r>
              <a:rPr lang="en-US" sz="2200"/>
              <a:t>, </a:t>
            </a:r>
            <a:r>
              <a:rPr lang="en-US" sz="2200">
                <a:sym typeface="Symbol" panose="05050102010706020507" pitchFamily="18" charset="2"/>
              </a:rPr>
              <a:t></a:t>
            </a:r>
            <a:r>
              <a:rPr lang="en-US" sz="2200"/>
              <a:t>, </a:t>
            </a:r>
            <a:r>
              <a:rPr lang="en-US" sz="2200">
                <a:sym typeface="Symbol" panose="05050102010706020507" pitchFamily="18" charset="2"/>
              </a:rPr>
              <a:t></a:t>
            </a:r>
            <a:r>
              <a:rPr lang="en-US" sz="2200"/>
              <a:t>, </a:t>
            </a:r>
            <a:r>
              <a:rPr lang="en-US" sz="2200" i="1"/>
              <a:t>s</a:t>
            </a:r>
            <a:r>
              <a:rPr lang="en-US" sz="2200"/>
              <a:t>, </a:t>
            </a:r>
            <a:r>
              <a:rPr lang="en-US" sz="2200" i="1"/>
              <a:t>H</a:t>
            </a:r>
            <a:r>
              <a:rPr lang="en-US" sz="2200"/>
              <a:t>) as a string: </a:t>
            </a:r>
          </a:p>
          <a:p>
            <a:pPr eaLnBrk="1" hangingPunct="1"/>
            <a:r>
              <a:rPr lang="en-US" sz="2200"/>
              <a:t> </a:t>
            </a:r>
          </a:p>
          <a:p>
            <a:pPr lvl="1" eaLnBrk="1" hangingPunct="1">
              <a:buFontTx/>
              <a:buChar char="•"/>
            </a:pPr>
            <a:r>
              <a:rPr lang="en-US" sz="2200"/>
              <a:t>The states</a:t>
            </a:r>
          </a:p>
          <a:p>
            <a:pPr lvl="1" eaLnBrk="1" hangingPunct="1">
              <a:buFontTx/>
              <a:buChar char="•"/>
            </a:pPr>
            <a:endParaRPr lang="en-US" sz="2200"/>
          </a:p>
          <a:p>
            <a:pPr lvl="1" eaLnBrk="1" hangingPunct="1">
              <a:buFontTx/>
              <a:buChar char="•"/>
            </a:pPr>
            <a:r>
              <a:rPr lang="en-US" sz="2200"/>
              <a:t>The tape alphabet</a:t>
            </a:r>
          </a:p>
          <a:p>
            <a:pPr lvl="1" eaLnBrk="1" hangingPunct="1">
              <a:buFontTx/>
              <a:buChar char="•"/>
            </a:pPr>
            <a:endParaRPr lang="en-US" sz="2200"/>
          </a:p>
          <a:p>
            <a:pPr lvl="1" eaLnBrk="1" hangingPunct="1">
              <a:buFontTx/>
              <a:buChar char="•"/>
            </a:pPr>
            <a:r>
              <a:rPr lang="en-US" sz="2200"/>
              <a:t>The transitions</a:t>
            </a:r>
          </a:p>
          <a:p>
            <a:pPr lvl="1" eaLnBrk="1" hangingPunct="1"/>
            <a:endParaRPr lang="en-US" sz="2200"/>
          </a:p>
        </p:txBody>
      </p:sp>
    </p:spTree>
    <p:extLst>
      <p:ext uri="{BB962C8B-B14F-4D97-AF65-F5344CB8AC3E}">
        <p14:creationId xmlns:p14="http://schemas.microsoft.com/office/powerpoint/2010/main" val="3105817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57200" y="762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Encoding the States</a:t>
            </a:r>
          </a:p>
        </p:txBody>
      </p:sp>
      <p:sp>
        <p:nvSpPr>
          <p:cNvPr id="39939" name="Text Box 3"/>
          <p:cNvSpPr txBox="1">
            <a:spLocks noChangeArrowheads="1"/>
          </p:cNvSpPr>
          <p:nvPr/>
        </p:nvSpPr>
        <p:spPr bwMode="auto">
          <a:xfrm>
            <a:off x="762000" y="1066800"/>
            <a:ext cx="8077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sz="2000" dirty="0"/>
              <a:t> </a:t>
            </a:r>
            <a:r>
              <a:rPr lang="en-US" sz="2400" dirty="0"/>
              <a:t>Let </a:t>
            </a:r>
            <a:r>
              <a:rPr lang="en-US" sz="2400" i="1" dirty="0"/>
              <a:t>i</a:t>
            </a:r>
            <a:r>
              <a:rPr lang="en-US" sz="2400" dirty="0"/>
              <a:t> be </a:t>
            </a:r>
            <a:r>
              <a:rPr lang="en-US" sz="2400" dirty="0">
                <a:sym typeface="Symbol" panose="05050102010706020507" pitchFamily="18" charset="2"/>
              </a:rPr>
              <a:t>log</a:t>
            </a:r>
            <a:r>
              <a:rPr lang="en-US" sz="2400" baseline="-25000" dirty="0">
                <a:sym typeface="Symbol" panose="05050102010706020507" pitchFamily="18" charset="2"/>
              </a:rPr>
              <a:t>2</a:t>
            </a:r>
            <a:r>
              <a:rPr lang="en-US" sz="2400" dirty="0">
                <a:sym typeface="Symbol" panose="05050102010706020507" pitchFamily="18" charset="2"/>
              </a:rPr>
              <a:t>(</a:t>
            </a:r>
            <a:r>
              <a:rPr lang="en-US" sz="2400" dirty="0"/>
              <a:t>|</a:t>
            </a:r>
            <a:r>
              <a:rPr lang="en-US" sz="2400" i="1" dirty="0"/>
              <a:t>K</a:t>
            </a:r>
            <a:r>
              <a:rPr lang="en-US" sz="2400" dirty="0"/>
              <a:t>|</a:t>
            </a:r>
            <a:r>
              <a:rPr lang="en-US" sz="2400" dirty="0">
                <a:sym typeface="Symbol" panose="05050102010706020507" pitchFamily="18" charset="2"/>
              </a:rPr>
              <a:t>). </a:t>
            </a:r>
            <a:r>
              <a:rPr lang="en-US" sz="2400" dirty="0"/>
              <a:t>  </a:t>
            </a:r>
            <a:r>
              <a:rPr lang="en-US" sz="2400" dirty="0" smtClean="0"/>
              <a:t/>
            </a:r>
            <a:br>
              <a:rPr lang="en-US" sz="2400" dirty="0" smtClean="0"/>
            </a:br>
            <a:r>
              <a:rPr lang="en-US" sz="2400" dirty="0" smtClean="0"/>
              <a:t>Each state is encoded by a letter and a string of i binary digits.</a:t>
            </a:r>
            <a:endParaRPr lang="en-US" sz="2400" dirty="0"/>
          </a:p>
          <a:p>
            <a:pPr eaLnBrk="1" hangingPunct="1">
              <a:buFontTx/>
              <a:buChar char="•"/>
            </a:pPr>
            <a:endParaRPr lang="en-US" sz="2400" dirty="0"/>
          </a:p>
          <a:p>
            <a:pPr eaLnBrk="1" hangingPunct="1">
              <a:buFontTx/>
              <a:buChar char="•"/>
            </a:pPr>
            <a:r>
              <a:rPr lang="en-US" sz="2400" dirty="0"/>
              <a:t> Number the states from 0 to |</a:t>
            </a:r>
            <a:r>
              <a:rPr lang="en-US" sz="2400" i="1" dirty="0"/>
              <a:t>K</a:t>
            </a:r>
            <a:r>
              <a:rPr lang="en-US" sz="2400" dirty="0"/>
              <a:t>|-1 in binary:  </a:t>
            </a:r>
          </a:p>
          <a:p>
            <a:pPr lvl="1" eaLnBrk="1" hangingPunct="1"/>
            <a:r>
              <a:rPr lang="en-US" sz="2400" dirty="0"/>
              <a:t> </a:t>
            </a:r>
            <a:r>
              <a:rPr lang="en-US" sz="2400" dirty="0">
                <a:sym typeface="Symbol" panose="05050102010706020507" pitchFamily="18" charset="2"/>
              </a:rPr>
              <a:t> T</a:t>
            </a:r>
            <a:r>
              <a:rPr lang="en-US" sz="2400" dirty="0" smtClean="0"/>
              <a:t>he </a:t>
            </a:r>
            <a:r>
              <a:rPr lang="en-US" sz="2400" dirty="0"/>
              <a:t>start </a:t>
            </a:r>
            <a:r>
              <a:rPr lang="en-US" sz="2400" dirty="0" smtClean="0"/>
              <a:t>state, s, is numbered 0</a:t>
            </a:r>
            <a:r>
              <a:rPr lang="en-US" sz="2400" dirty="0"/>
              <a:t>.  </a:t>
            </a:r>
          </a:p>
          <a:p>
            <a:pPr lvl="1" eaLnBrk="1" hangingPunct="1"/>
            <a:r>
              <a:rPr lang="en-US" sz="2400" dirty="0"/>
              <a:t> </a:t>
            </a:r>
            <a:r>
              <a:rPr lang="en-US" sz="2400" dirty="0">
                <a:sym typeface="Symbol" panose="05050102010706020507" pitchFamily="18" charset="2"/>
              </a:rPr>
              <a:t> </a:t>
            </a:r>
            <a:r>
              <a:rPr lang="en-US" sz="2400" dirty="0"/>
              <a:t>Number the </a:t>
            </a:r>
            <a:r>
              <a:rPr lang="en-US" sz="2400" dirty="0" smtClean="0"/>
              <a:t>other states </a:t>
            </a:r>
            <a:r>
              <a:rPr lang="en-US" sz="2400" dirty="0"/>
              <a:t>in any order. </a:t>
            </a:r>
          </a:p>
          <a:p>
            <a:pPr lvl="1" eaLnBrk="1" hangingPunct="1"/>
            <a:r>
              <a:rPr lang="en-US" sz="2400" dirty="0"/>
              <a:t> </a:t>
            </a:r>
          </a:p>
          <a:p>
            <a:pPr eaLnBrk="1" hangingPunct="1">
              <a:buFontTx/>
              <a:buChar char="•"/>
            </a:pPr>
            <a:r>
              <a:rPr lang="en-US" sz="2400" dirty="0"/>
              <a:t> If </a:t>
            </a:r>
            <a:r>
              <a:rPr lang="en-US" sz="2400" i="1" dirty="0"/>
              <a:t>t</a:t>
            </a:r>
            <a:r>
              <a:rPr lang="en-US" sz="2400" dirty="0">
                <a:sym typeface="Symbol" panose="05050102010706020507" pitchFamily="18" charset="2"/>
              </a:rPr>
              <a:t></a:t>
            </a:r>
            <a:r>
              <a:rPr lang="en-US" sz="2400" dirty="0"/>
              <a:t> is the binary number assigned to state </a:t>
            </a:r>
            <a:r>
              <a:rPr lang="en-US" sz="2400" i="1" dirty="0"/>
              <a:t>t</a:t>
            </a:r>
            <a:r>
              <a:rPr lang="en-US" sz="2400" dirty="0"/>
              <a:t>, then:</a:t>
            </a:r>
          </a:p>
          <a:p>
            <a:pPr lvl="1" eaLnBrk="1" hangingPunct="1"/>
            <a:r>
              <a:rPr lang="en-US" sz="2400" dirty="0"/>
              <a:t> </a:t>
            </a:r>
            <a:r>
              <a:rPr lang="en-US" sz="2400" dirty="0">
                <a:sym typeface="Symbol" panose="05050102010706020507" pitchFamily="18" charset="2"/>
              </a:rPr>
              <a:t> </a:t>
            </a:r>
            <a:r>
              <a:rPr lang="en-US" sz="2400" dirty="0"/>
              <a:t>If </a:t>
            </a:r>
            <a:r>
              <a:rPr lang="en-US" sz="2400" i="1" dirty="0"/>
              <a:t>t</a:t>
            </a:r>
            <a:r>
              <a:rPr lang="en-US" sz="2400" dirty="0"/>
              <a:t> is the halting state </a:t>
            </a:r>
            <a:r>
              <a:rPr lang="en-US" sz="2400" i="1" dirty="0"/>
              <a:t>y</a:t>
            </a:r>
            <a:r>
              <a:rPr lang="en-US" sz="2400" dirty="0"/>
              <a:t>, assign it the string </a:t>
            </a:r>
            <a:r>
              <a:rPr lang="en-US" sz="2400" dirty="0" err="1">
                <a:latin typeface="Courier New" panose="02070309020205020404" pitchFamily="49" charset="0"/>
              </a:rPr>
              <a:t>y</a:t>
            </a:r>
            <a:r>
              <a:rPr lang="en-US" sz="2400" i="1" dirty="0" err="1"/>
              <a:t>t</a:t>
            </a:r>
            <a:r>
              <a:rPr lang="en-US" sz="2400" dirty="0">
                <a:sym typeface="Symbol" panose="05050102010706020507" pitchFamily="18" charset="2"/>
              </a:rPr>
              <a:t></a:t>
            </a:r>
            <a:r>
              <a:rPr lang="en-US" sz="2400" dirty="0"/>
              <a:t>.</a:t>
            </a:r>
          </a:p>
          <a:p>
            <a:pPr lvl="1" eaLnBrk="1" hangingPunct="1"/>
            <a:r>
              <a:rPr lang="en-US" sz="2400" dirty="0"/>
              <a:t> </a:t>
            </a:r>
            <a:r>
              <a:rPr lang="en-US" sz="2400" dirty="0">
                <a:sym typeface="Symbol" panose="05050102010706020507" pitchFamily="18" charset="2"/>
              </a:rPr>
              <a:t> </a:t>
            </a:r>
            <a:r>
              <a:rPr lang="en-US" sz="2400" dirty="0"/>
              <a:t>If </a:t>
            </a:r>
            <a:r>
              <a:rPr lang="en-US" sz="2400" i="1" dirty="0"/>
              <a:t>t</a:t>
            </a:r>
            <a:r>
              <a:rPr lang="en-US" sz="2400" dirty="0"/>
              <a:t> is the halting state </a:t>
            </a:r>
            <a:r>
              <a:rPr lang="en-US" sz="2400" i="1" dirty="0"/>
              <a:t>n</a:t>
            </a:r>
            <a:r>
              <a:rPr lang="en-US" sz="2400" dirty="0"/>
              <a:t>, assign it the string </a:t>
            </a:r>
            <a:r>
              <a:rPr lang="en-US" sz="2400" dirty="0" err="1">
                <a:latin typeface="Courier New" panose="02070309020205020404" pitchFamily="49" charset="0"/>
              </a:rPr>
              <a:t>n</a:t>
            </a:r>
            <a:r>
              <a:rPr lang="en-US" sz="2400" i="1" dirty="0" err="1"/>
              <a:t>t</a:t>
            </a:r>
            <a:r>
              <a:rPr lang="en-US" sz="2400" dirty="0">
                <a:sym typeface="Symbol" panose="05050102010706020507" pitchFamily="18" charset="2"/>
              </a:rPr>
              <a:t></a:t>
            </a:r>
            <a:r>
              <a:rPr lang="en-US" sz="2400" dirty="0" smtClean="0"/>
              <a:t>.</a:t>
            </a:r>
          </a:p>
          <a:p>
            <a:pPr lvl="1" eaLnBrk="1" hangingPunct="1"/>
            <a:r>
              <a:rPr lang="en-US" sz="2400" dirty="0"/>
              <a:t> </a:t>
            </a:r>
            <a:r>
              <a:rPr lang="en-US" sz="2400" dirty="0">
                <a:sym typeface="Symbol" panose="05050102010706020507" pitchFamily="18" charset="2"/>
              </a:rPr>
              <a:t> </a:t>
            </a:r>
            <a:r>
              <a:rPr lang="en-US" sz="2400" dirty="0"/>
              <a:t>If </a:t>
            </a:r>
            <a:r>
              <a:rPr lang="en-US" sz="2400" i="1" dirty="0"/>
              <a:t>t</a:t>
            </a:r>
            <a:r>
              <a:rPr lang="en-US" sz="2400" dirty="0"/>
              <a:t> is the halting state </a:t>
            </a:r>
            <a:r>
              <a:rPr lang="en-US" sz="2400" i="1" dirty="0" smtClean="0"/>
              <a:t>h</a:t>
            </a:r>
            <a:r>
              <a:rPr lang="en-US" sz="2400" dirty="0" smtClean="0"/>
              <a:t>, </a:t>
            </a:r>
            <a:r>
              <a:rPr lang="en-US" sz="2400" dirty="0"/>
              <a:t>assign it the string </a:t>
            </a:r>
            <a:r>
              <a:rPr lang="en-US" sz="2400" dirty="0" err="1" smtClean="0">
                <a:latin typeface="Courier New" panose="02070309020205020404" pitchFamily="49" charset="0"/>
              </a:rPr>
              <a:t>h</a:t>
            </a:r>
            <a:r>
              <a:rPr lang="en-US" sz="2400" i="1" dirty="0" err="1" smtClean="0"/>
              <a:t>t</a:t>
            </a:r>
            <a:r>
              <a:rPr lang="en-US" sz="2400" dirty="0">
                <a:sym typeface="Symbol" panose="05050102010706020507" pitchFamily="18" charset="2"/>
              </a:rPr>
              <a:t></a:t>
            </a:r>
            <a:r>
              <a:rPr lang="en-US" sz="2400" dirty="0"/>
              <a:t>.</a:t>
            </a:r>
          </a:p>
          <a:p>
            <a:pPr lvl="1" eaLnBrk="1" hangingPunct="1"/>
            <a:r>
              <a:rPr lang="en-US" sz="2400" dirty="0" smtClean="0">
                <a:sym typeface="Symbol" panose="05050102010706020507" pitchFamily="18" charset="2"/>
              </a:rPr>
              <a:t>  </a:t>
            </a:r>
            <a:r>
              <a:rPr lang="en-US" sz="2400" dirty="0"/>
              <a:t>If </a:t>
            </a:r>
            <a:r>
              <a:rPr lang="en-US" sz="2400" i="1" dirty="0"/>
              <a:t>t</a:t>
            </a:r>
            <a:r>
              <a:rPr lang="en-US" sz="2400" dirty="0"/>
              <a:t> is any other state, 	assign it the string </a:t>
            </a:r>
            <a:r>
              <a:rPr lang="en-US" sz="2400" dirty="0" err="1">
                <a:latin typeface="Courier New" panose="02070309020205020404" pitchFamily="49" charset="0"/>
              </a:rPr>
              <a:t>q</a:t>
            </a:r>
            <a:r>
              <a:rPr lang="en-US" sz="2400" i="1" dirty="0" err="1"/>
              <a:t>t</a:t>
            </a:r>
            <a:r>
              <a:rPr lang="en-US" sz="2400" dirty="0">
                <a:sym typeface="Symbol" panose="05050102010706020507" pitchFamily="18" charset="2"/>
              </a:rPr>
              <a:t></a:t>
            </a:r>
            <a:r>
              <a:rPr lang="en-US" sz="2400" dirty="0"/>
              <a:t>.</a:t>
            </a:r>
          </a:p>
          <a:p>
            <a:pPr lvl="1" eaLnBrk="1" hangingPunct="1"/>
            <a:r>
              <a:rPr lang="en-US" sz="2400" dirty="0"/>
              <a:t> 	</a:t>
            </a:r>
          </a:p>
        </p:txBody>
      </p:sp>
    </p:spTree>
    <p:extLst>
      <p:ext uri="{BB962C8B-B14F-4D97-AF65-F5344CB8AC3E}">
        <p14:creationId xmlns:p14="http://schemas.microsoft.com/office/powerpoint/2010/main" val="1485541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57200" y="762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Example of Encoding the States</a:t>
            </a:r>
          </a:p>
        </p:txBody>
      </p:sp>
      <p:sp>
        <p:nvSpPr>
          <p:cNvPr id="40963" name="Text Box 3"/>
          <p:cNvSpPr txBox="1">
            <a:spLocks noChangeArrowheads="1"/>
          </p:cNvSpPr>
          <p:nvPr/>
        </p:nvSpPr>
        <p:spPr bwMode="auto">
          <a:xfrm>
            <a:off x="762000" y="1219200"/>
            <a:ext cx="8077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a:t>Suppose </a:t>
            </a:r>
            <a:r>
              <a:rPr lang="en-US" sz="2400" i="1" dirty="0"/>
              <a:t>M</a:t>
            </a:r>
            <a:r>
              <a:rPr lang="en-US" sz="2400" dirty="0"/>
              <a:t> has 9 states.</a:t>
            </a:r>
          </a:p>
          <a:p>
            <a:pPr eaLnBrk="1" hangingPunct="1"/>
            <a:endParaRPr lang="en-US" sz="2400" dirty="0"/>
          </a:p>
          <a:p>
            <a:pPr eaLnBrk="1" hangingPunct="1"/>
            <a:r>
              <a:rPr lang="en-US" sz="2400" i="1" dirty="0"/>
              <a:t>i</a:t>
            </a:r>
            <a:r>
              <a:rPr lang="en-US" sz="2400" dirty="0"/>
              <a:t> = 4</a:t>
            </a:r>
          </a:p>
          <a:p>
            <a:pPr eaLnBrk="1" hangingPunct="1"/>
            <a:endParaRPr lang="en-US" sz="2400" dirty="0"/>
          </a:p>
          <a:p>
            <a:pPr eaLnBrk="1" hangingPunct="1"/>
            <a:r>
              <a:rPr lang="en-US" sz="2400" i="1" dirty="0"/>
              <a:t>s</a:t>
            </a:r>
            <a:r>
              <a:rPr lang="en-US" sz="2400" dirty="0"/>
              <a:t> = </a:t>
            </a:r>
            <a:r>
              <a:rPr lang="en-US" sz="2400" dirty="0">
                <a:latin typeface="Courier New" panose="02070309020205020404" pitchFamily="49" charset="0"/>
              </a:rPr>
              <a:t>q0000</a:t>
            </a:r>
            <a:r>
              <a:rPr lang="en-US" sz="2400" dirty="0"/>
              <a:t>, </a:t>
            </a:r>
          </a:p>
          <a:p>
            <a:pPr eaLnBrk="1" hangingPunct="1"/>
            <a:endParaRPr lang="en-US" sz="2400" dirty="0"/>
          </a:p>
          <a:p>
            <a:pPr eaLnBrk="1" hangingPunct="1"/>
            <a:r>
              <a:rPr lang="en-US" sz="2400" dirty="0"/>
              <a:t>Remaining states </a:t>
            </a:r>
            <a:r>
              <a:rPr lang="en-US" sz="2400" dirty="0" smtClean="0"/>
              <a:t>(suppose that </a:t>
            </a:r>
            <a:r>
              <a:rPr lang="en-US" sz="2400" i="1" dirty="0" smtClean="0"/>
              <a:t>y</a:t>
            </a:r>
            <a:r>
              <a:rPr lang="en-US" sz="2400" dirty="0" smtClean="0"/>
              <a:t> </a:t>
            </a:r>
            <a:r>
              <a:rPr lang="en-US" sz="2400" dirty="0"/>
              <a:t>is 3 and </a:t>
            </a:r>
            <a:r>
              <a:rPr lang="en-US" sz="2400" i="1" dirty="0"/>
              <a:t>n</a:t>
            </a:r>
            <a:r>
              <a:rPr lang="en-US" sz="2400" dirty="0"/>
              <a:t> is 4):	</a:t>
            </a:r>
          </a:p>
          <a:p>
            <a:pPr lvl="1" eaLnBrk="1" hangingPunct="1"/>
            <a:endParaRPr lang="en-US" sz="2400" dirty="0"/>
          </a:p>
          <a:p>
            <a:pPr lvl="1" eaLnBrk="1" hangingPunct="1"/>
            <a:r>
              <a:rPr lang="en-US" sz="2400" dirty="0"/>
              <a:t>	</a:t>
            </a:r>
            <a:r>
              <a:rPr lang="en-US" sz="2400" dirty="0" smtClean="0">
                <a:latin typeface="Courier New" panose="02070309020205020404" pitchFamily="49" charset="0"/>
              </a:rPr>
              <a:t>q0001</a:t>
            </a:r>
            <a:r>
              <a:rPr lang="en-US" sz="2400" dirty="0" smtClean="0"/>
              <a:t>     </a:t>
            </a:r>
            <a:r>
              <a:rPr lang="en-US" sz="2400" dirty="0" smtClean="0">
                <a:latin typeface="Courier New" panose="02070309020205020404" pitchFamily="49" charset="0"/>
              </a:rPr>
              <a:t>q0010</a:t>
            </a:r>
            <a:r>
              <a:rPr lang="en-US" sz="2400" dirty="0" smtClean="0"/>
              <a:t>     </a:t>
            </a:r>
            <a:r>
              <a:rPr lang="en-US" sz="2400" dirty="0" smtClean="0">
                <a:latin typeface="Courier New" panose="02070309020205020404" pitchFamily="49" charset="0"/>
              </a:rPr>
              <a:t>y0011</a:t>
            </a:r>
            <a:r>
              <a:rPr lang="en-US" sz="2400" dirty="0" smtClean="0"/>
              <a:t>     </a:t>
            </a:r>
            <a:r>
              <a:rPr lang="en-US" sz="2400" dirty="0" smtClean="0">
                <a:latin typeface="Courier New" panose="02070309020205020404" pitchFamily="49" charset="0"/>
              </a:rPr>
              <a:t>n0100</a:t>
            </a:r>
            <a:r>
              <a:rPr lang="en-US" sz="2400" dirty="0" smtClean="0"/>
              <a:t>  </a:t>
            </a:r>
            <a:endParaRPr lang="en-US" sz="2400" dirty="0"/>
          </a:p>
          <a:p>
            <a:pPr lvl="1" eaLnBrk="1" hangingPunct="1"/>
            <a:r>
              <a:rPr lang="en-US" sz="2400" dirty="0">
                <a:latin typeface="Courier New" panose="02070309020205020404" pitchFamily="49" charset="0"/>
              </a:rPr>
              <a:t>	</a:t>
            </a:r>
            <a:r>
              <a:rPr lang="en-US" sz="2400" dirty="0" smtClean="0">
                <a:latin typeface="Courier New" panose="02070309020205020404" pitchFamily="49" charset="0"/>
              </a:rPr>
              <a:t>q0101</a:t>
            </a:r>
            <a:r>
              <a:rPr lang="en-US" sz="2400" dirty="0" smtClean="0"/>
              <a:t>     </a:t>
            </a:r>
            <a:r>
              <a:rPr lang="en-US" sz="2400" dirty="0" smtClean="0">
                <a:latin typeface="Courier New" panose="02070309020205020404" pitchFamily="49" charset="0"/>
              </a:rPr>
              <a:t>q0110</a:t>
            </a:r>
            <a:r>
              <a:rPr lang="en-US" sz="2400" dirty="0" smtClean="0"/>
              <a:t>     </a:t>
            </a:r>
            <a:r>
              <a:rPr lang="en-US" sz="2400" dirty="0" smtClean="0">
                <a:latin typeface="Courier New" panose="02070309020205020404" pitchFamily="49" charset="0"/>
              </a:rPr>
              <a:t>q0111</a:t>
            </a:r>
            <a:r>
              <a:rPr lang="en-US" sz="2400" dirty="0" smtClean="0"/>
              <a:t>     </a:t>
            </a:r>
            <a:r>
              <a:rPr lang="en-US" sz="2400" dirty="0" smtClean="0">
                <a:latin typeface="Courier New" panose="02070309020205020404" pitchFamily="49" charset="0"/>
              </a:rPr>
              <a:t>q1000</a:t>
            </a:r>
            <a:endParaRPr lang="en-US" sz="2400" dirty="0">
              <a:latin typeface="Courier New" panose="02070309020205020404" pitchFamily="49" charset="0"/>
            </a:endParaRPr>
          </a:p>
        </p:txBody>
      </p:sp>
    </p:spTree>
    <p:extLst>
      <p:ext uri="{BB962C8B-B14F-4D97-AF65-F5344CB8AC3E}">
        <p14:creationId xmlns:p14="http://schemas.microsoft.com/office/powerpoint/2010/main" val="3720849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300" b="1">
                <a:solidFill>
                  <a:schemeClr val="tx2"/>
                </a:solidFill>
              </a:rPr>
              <a:t>Encoding a Turing Machine </a:t>
            </a:r>
            <a:r>
              <a:rPr lang="en-US" sz="3300" b="1" i="1">
                <a:solidFill>
                  <a:schemeClr val="tx2"/>
                </a:solidFill>
              </a:rPr>
              <a:t>M</a:t>
            </a:r>
            <a:r>
              <a:rPr lang="en-US" sz="3300" b="1">
                <a:solidFill>
                  <a:schemeClr val="tx2"/>
                </a:solidFill>
              </a:rPr>
              <a:t>, Continued</a:t>
            </a:r>
          </a:p>
        </p:txBody>
      </p:sp>
      <p:sp>
        <p:nvSpPr>
          <p:cNvPr id="41987" name="Text Box 14"/>
          <p:cNvSpPr txBox="1">
            <a:spLocks noChangeArrowheads="1"/>
          </p:cNvSpPr>
          <p:nvPr/>
        </p:nvSpPr>
        <p:spPr bwMode="auto">
          <a:xfrm>
            <a:off x="1066800" y="937517"/>
            <a:ext cx="73914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t>The tape alphabet:</a:t>
            </a:r>
          </a:p>
          <a:p>
            <a:pPr eaLnBrk="1" hangingPunct="1"/>
            <a:endParaRPr lang="en-US" sz="2400" dirty="0"/>
          </a:p>
          <a:p>
            <a:pPr eaLnBrk="1" hangingPunct="1"/>
            <a:r>
              <a:rPr lang="en-US" sz="2400" dirty="0"/>
              <a:t>	</a:t>
            </a:r>
            <a:r>
              <a:rPr lang="en-US" sz="2400" dirty="0" smtClean="0"/>
              <a:t>Let </a:t>
            </a:r>
            <a:r>
              <a:rPr lang="en-US" sz="2400" i="1" dirty="0"/>
              <a:t>j</a:t>
            </a:r>
            <a:r>
              <a:rPr lang="en-US" sz="2400" dirty="0"/>
              <a:t> be </a:t>
            </a:r>
            <a:r>
              <a:rPr lang="en-US" sz="2400" dirty="0">
                <a:sym typeface="Symbol" panose="05050102010706020507" pitchFamily="18" charset="2"/>
              </a:rPr>
              <a:t></a:t>
            </a:r>
            <a:r>
              <a:rPr lang="en-US" sz="2400" dirty="0"/>
              <a:t>log</a:t>
            </a:r>
            <a:r>
              <a:rPr lang="en-US" sz="2400" baseline="-25000" dirty="0"/>
              <a:t>2</a:t>
            </a:r>
            <a:r>
              <a:rPr lang="en-US" sz="2400" dirty="0" smtClean="0"/>
              <a:t>(| Γ</a:t>
            </a:r>
            <a:r>
              <a:rPr lang="en-US" sz="2400" i="1" dirty="0" smtClean="0"/>
              <a:t> </a:t>
            </a:r>
            <a:r>
              <a:rPr lang="en-US" sz="2400" dirty="0" smtClean="0"/>
              <a:t>|)</a:t>
            </a:r>
            <a:r>
              <a:rPr lang="en-US" sz="2400" dirty="0">
                <a:sym typeface="Symbol" panose="05050102010706020507" pitchFamily="18" charset="2"/>
              </a:rPr>
              <a:t></a:t>
            </a:r>
            <a:r>
              <a:rPr lang="en-US" sz="2400" dirty="0" smtClean="0"/>
              <a:t>.</a:t>
            </a:r>
          </a:p>
          <a:p>
            <a:pPr eaLnBrk="1" hangingPunct="1"/>
            <a:r>
              <a:rPr lang="en-US" sz="2400" dirty="0"/>
              <a:t>	</a:t>
            </a:r>
            <a:r>
              <a:rPr lang="en-US" sz="2400" dirty="0" smtClean="0"/>
              <a:t>Each tape alphabet symbol is encoded as</a:t>
            </a:r>
          </a:p>
          <a:p>
            <a:pPr eaLnBrk="1" hangingPunct="1"/>
            <a:r>
              <a:rPr lang="en-US" sz="2400" dirty="0" smtClean="0">
                <a:latin typeface="Courier New" panose="02070309020205020404" pitchFamily="49" charset="0"/>
              </a:rPr>
              <a:t>       a</a:t>
            </a:r>
            <a:r>
              <a:rPr lang="en-US" sz="2400" i="1" dirty="0" smtClean="0"/>
              <a:t>y</a:t>
            </a:r>
            <a:r>
              <a:rPr lang="en-US" sz="2400" dirty="0" smtClean="0"/>
              <a:t>  for some </a:t>
            </a:r>
            <a:r>
              <a:rPr lang="en-US" sz="2400" i="1" dirty="0" smtClean="0"/>
              <a:t>y</a:t>
            </a:r>
            <a:r>
              <a:rPr lang="en-US" sz="2400" dirty="0" smtClean="0"/>
              <a:t> </a:t>
            </a:r>
            <a:r>
              <a:rPr lang="en-US" sz="2400" dirty="0">
                <a:sym typeface="Symbol" panose="05050102010706020507" pitchFamily="18" charset="2"/>
              </a:rPr>
              <a:t></a:t>
            </a:r>
            <a:r>
              <a:rPr lang="en-US" sz="2400" dirty="0"/>
              <a:t> {</a:t>
            </a:r>
            <a:r>
              <a:rPr lang="en-US" sz="2400" dirty="0">
                <a:latin typeface="Courier New" panose="02070309020205020404" pitchFamily="49" charset="0"/>
              </a:rPr>
              <a:t>0</a:t>
            </a:r>
            <a:r>
              <a:rPr lang="en-US" sz="2400" dirty="0"/>
              <a:t>, </a:t>
            </a:r>
            <a:r>
              <a:rPr lang="en-US" sz="2400" dirty="0">
                <a:latin typeface="Courier New" panose="02070309020205020404" pitchFamily="49" charset="0"/>
              </a:rPr>
              <a:t>1</a:t>
            </a:r>
            <a:r>
              <a:rPr lang="en-US" sz="2400" dirty="0"/>
              <a:t>}</a:t>
            </a:r>
            <a:r>
              <a:rPr lang="en-US" sz="2400" baseline="30000" dirty="0"/>
              <a:t>+</a:t>
            </a:r>
            <a:r>
              <a:rPr lang="en-US" sz="2400" dirty="0"/>
              <a:t>, </a:t>
            </a:r>
            <a:r>
              <a:rPr lang="en-US" sz="2400" dirty="0" smtClean="0"/>
              <a:t>|</a:t>
            </a:r>
            <a:r>
              <a:rPr lang="en-US" sz="2400" i="1" dirty="0"/>
              <a:t>y</a:t>
            </a:r>
            <a:r>
              <a:rPr lang="en-US" sz="2400" dirty="0"/>
              <a:t>| = </a:t>
            </a:r>
            <a:r>
              <a:rPr lang="en-US" sz="2400" i="1" dirty="0" smtClean="0"/>
              <a:t>j</a:t>
            </a:r>
          </a:p>
          <a:p>
            <a:pPr eaLnBrk="1" hangingPunct="1"/>
            <a:endParaRPr lang="en-US" sz="2400" i="1" dirty="0" smtClean="0"/>
          </a:p>
          <a:p>
            <a:pPr eaLnBrk="1" hangingPunct="1"/>
            <a:r>
              <a:rPr lang="en-US" sz="2400" i="1" dirty="0"/>
              <a:t> </a:t>
            </a:r>
            <a:r>
              <a:rPr lang="en-US" sz="2400" i="1" dirty="0" smtClean="0"/>
              <a:t>          The blank symbol gets the j-character </a:t>
            </a:r>
            <a:br>
              <a:rPr lang="en-US" sz="2400" i="1" dirty="0" smtClean="0"/>
            </a:br>
            <a:r>
              <a:rPr lang="en-US" sz="2400" i="1" dirty="0" smtClean="0"/>
              <a:t>           representation of 0</a:t>
            </a:r>
            <a:endParaRPr lang="en-US" sz="2400" dirty="0"/>
          </a:p>
          <a:p>
            <a:pPr eaLnBrk="1" hangingPunct="1"/>
            <a:endParaRPr lang="en-US" sz="2400" dirty="0"/>
          </a:p>
          <a:p>
            <a:pPr eaLnBrk="1" hangingPunct="1"/>
            <a:r>
              <a:rPr lang="en-US" sz="2400" dirty="0"/>
              <a:t>		</a:t>
            </a:r>
          </a:p>
          <a:p>
            <a:pPr eaLnBrk="1" hangingPunct="1"/>
            <a:r>
              <a:rPr lang="en-US" sz="2400" b="1" dirty="0"/>
              <a:t>Example:  </a:t>
            </a:r>
            <a:r>
              <a:rPr lang="el-GR" sz="2400" dirty="0">
                <a:sym typeface="Symbol" panose="05050102010706020507" pitchFamily="18" charset="2"/>
              </a:rPr>
              <a:t>Γ</a:t>
            </a:r>
            <a:r>
              <a:rPr lang="en-US" sz="2400" dirty="0" smtClean="0"/>
              <a:t> </a:t>
            </a:r>
            <a:r>
              <a:rPr lang="en-US" sz="2400" dirty="0"/>
              <a:t>= </a:t>
            </a:r>
            <a:r>
              <a:rPr lang="en-US" sz="2400" dirty="0" smtClean="0"/>
              <a:t>{ </a:t>
            </a:r>
            <a:r>
              <a:rPr lang="en-US" sz="2400" dirty="0" smtClean="0">
                <a:latin typeface="Monotype Sorts" panose="05000000000000000000" charset="2"/>
              </a:rPr>
              <a:t>q</a:t>
            </a:r>
            <a:r>
              <a:rPr lang="en-US" sz="2400" dirty="0"/>
              <a:t>, </a:t>
            </a:r>
            <a:r>
              <a:rPr lang="en-US" sz="2400" dirty="0">
                <a:latin typeface="Courier New" panose="02070309020205020404" pitchFamily="49" charset="0"/>
              </a:rPr>
              <a:t>a</a:t>
            </a:r>
            <a:r>
              <a:rPr lang="en-US" sz="2400" dirty="0"/>
              <a:t>, </a:t>
            </a:r>
            <a:r>
              <a:rPr lang="en-US" sz="2400" dirty="0">
                <a:latin typeface="Courier New" panose="02070309020205020404" pitchFamily="49" charset="0"/>
              </a:rPr>
              <a:t>b</a:t>
            </a:r>
            <a:r>
              <a:rPr lang="en-US" sz="2400" dirty="0"/>
              <a:t>, </a:t>
            </a:r>
            <a:r>
              <a:rPr lang="en-US" sz="2400" dirty="0" smtClean="0">
                <a:latin typeface="Courier New" panose="02070309020205020404" pitchFamily="49" charset="0"/>
              </a:rPr>
              <a:t>c </a:t>
            </a:r>
            <a:r>
              <a:rPr lang="en-US" sz="2400" dirty="0" smtClean="0"/>
              <a:t>}.    </a:t>
            </a:r>
            <a:r>
              <a:rPr lang="en-US" sz="2400" i="1" dirty="0"/>
              <a:t>j</a:t>
            </a:r>
            <a:r>
              <a:rPr lang="en-US" sz="2400" dirty="0"/>
              <a:t> = 2.</a:t>
            </a:r>
          </a:p>
          <a:p>
            <a:pPr eaLnBrk="1" hangingPunct="1"/>
            <a:endParaRPr lang="en-US" sz="2400" dirty="0"/>
          </a:p>
          <a:p>
            <a:pPr eaLnBrk="1" hangingPunct="1"/>
            <a:r>
              <a:rPr lang="en-US" sz="2400" dirty="0"/>
              <a:t>	</a:t>
            </a:r>
            <a:r>
              <a:rPr lang="en-US" sz="2400" dirty="0">
                <a:latin typeface="Monotype Sorts" panose="05000000000000000000" charset="2"/>
              </a:rPr>
              <a:t>q</a:t>
            </a:r>
            <a:r>
              <a:rPr lang="en-US" sz="2400" dirty="0"/>
              <a:t> = 	</a:t>
            </a:r>
            <a:r>
              <a:rPr lang="en-US" sz="2400" dirty="0">
                <a:latin typeface="Courier New" panose="02070309020205020404" pitchFamily="49" charset="0"/>
              </a:rPr>
              <a:t>a00</a:t>
            </a:r>
          </a:p>
          <a:p>
            <a:pPr eaLnBrk="1" hangingPunct="1"/>
            <a:r>
              <a:rPr lang="en-US" sz="2400" dirty="0"/>
              <a:t>	</a:t>
            </a:r>
            <a:r>
              <a:rPr lang="en-US" sz="2400" dirty="0">
                <a:latin typeface="Courier New" panose="02070309020205020404" pitchFamily="49" charset="0"/>
              </a:rPr>
              <a:t>a</a:t>
            </a:r>
            <a:r>
              <a:rPr lang="en-US" sz="2400" dirty="0"/>
              <a:t> = 	</a:t>
            </a:r>
            <a:r>
              <a:rPr lang="en-US" sz="2400" dirty="0">
                <a:latin typeface="Courier New" panose="02070309020205020404" pitchFamily="49" charset="0"/>
              </a:rPr>
              <a:t>a01</a:t>
            </a:r>
          </a:p>
          <a:p>
            <a:pPr eaLnBrk="1" hangingPunct="1"/>
            <a:r>
              <a:rPr lang="en-US" sz="2400" dirty="0"/>
              <a:t>	</a:t>
            </a:r>
            <a:r>
              <a:rPr lang="en-US" sz="2400" dirty="0">
                <a:latin typeface="Courier New" panose="02070309020205020404" pitchFamily="49" charset="0"/>
              </a:rPr>
              <a:t>b</a:t>
            </a:r>
            <a:r>
              <a:rPr lang="en-US" sz="2400" dirty="0"/>
              <a:t> = 	</a:t>
            </a:r>
            <a:r>
              <a:rPr lang="en-US" sz="2400" dirty="0">
                <a:latin typeface="Courier New" panose="02070309020205020404" pitchFamily="49" charset="0"/>
              </a:rPr>
              <a:t>a10</a:t>
            </a:r>
          </a:p>
          <a:p>
            <a:pPr eaLnBrk="1" hangingPunct="1"/>
            <a:r>
              <a:rPr lang="en-US" sz="2400" dirty="0"/>
              <a:t>	</a:t>
            </a:r>
            <a:r>
              <a:rPr lang="en-US" sz="2400" dirty="0">
                <a:latin typeface="Courier New" panose="02070309020205020404" pitchFamily="49" charset="0"/>
              </a:rPr>
              <a:t>c</a:t>
            </a:r>
            <a:r>
              <a:rPr lang="en-US" sz="2400" dirty="0"/>
              <a:t> = 	</a:t>
            </a:r>
            <a:r>
              <a:rPr lang="en-US" sz="2400" dirty="0">
                <a:latin typeface="Courier New" panose="02070309020205020404" pitchFamily="49" charset="0"/>
              </a:rPr>
              <a:t>a11</a:t>
            </a:r>
          </a:p>
        </p:txBody>
      </p:sp>
    </p:spTree>
    <p:extLst>
      <p:ext uri="{BB962C8B-B14F-4D97-AF65-F5344CB8AC3E}">
        <p14:creationId xmlns:p14="http://schemas.microsoft.com/office/powerpoint/2010/main" val="2159217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12987</TotalTime>
  <Words>2406</Words>
  <Application>Microsoft Office PowerPoint</Application>
  <PresentationFormat>On-screen Show (4:3)</PresentationFormat>
  <Paragraphs>481</Paragraphs>
  <Slides>38</Slides>
  <Notes>38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6" baseType="lpstr">
      <vt:lpstr>Arial</vt:lpstr>
      <vt:lpstr>Symbol</vt:lpstr>
      <vt:lpstr>Monotype Sorts</vt:lpstr>
      <vt:lpstr>Calibri</vt:lpstr>
      <vt:lpstr>Courier New</vt:lpstr>
      <vt:lpstr>Times New Roman</vt:lpstr>
      <vt:lpstr>Default Design</vt:lpstr>
      <vt:lpstr>CorelPhotoPaint.Image.10</vt:lpstr>
      <vt:lpstr>PowerPoint Presentation</vt:lpstr>
      <vt:lpstr>Your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Algorithms Do?</vt:lpstr>
      <vt:lpstr>Gödel’s Incompleteness Theorem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oih</dc:creator>
  <cp:lastModifiedBy>Claude Anderson</cp:lastModifiedBy>
  <cp:revision>607</cp:revision>
  <cp:lastPrinted>2016-02-08T13:41:56Z</cp:lastPrinted>
  <dcterms:created xsi:type="dcterms:W3CDTF">2007-01-18T00:38:26Z</dcterms:created>
  <dcterms:modified xsi:type="dcterms:W3CDTF">2016-02-11T20:12:40Z</dcterms:modified>
</cp:coreProperties>
</file>