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2"/>
  </p:notesMasterIdLst>
  <p:handoutMasterIdLst>
    <p:handoutMasterId r:id="rId63"/>
  </p:handoutMasterIdLst>
  <p:sldIdLst>
    <p:sldId id="256" r:id="rId2"/>
    <p:sldId id="503" r:id="rId3"/>
    <p:sldId id="682" r:id="rId4"/>
    <p:sldId id="683" r:id="rId5"/>
    <p:sldId id="685" r:id="rId6"/>
    <p:sldId id="652" r:id="rId7"/>
    <p:sldId id="690" r:id="rId8"/>
    <p:sldId id="691" r:id="rId9"/>
    <p:sldId id="692" r:id="rId10"/>
    <p:sldId id="693" r:id="rId11"/>
    <p:sldId id="694" r:id="rId12"/>
    <p:sldId id="660" r:id="rId13"/>
    <p:sldId id="661" r:id="rId14"/>
    <p:sldId id="659" r:id="rId15"/>
    <p:sldId id="662" r:id="rId16"/>
    <p:sldId id="663" r:id="rId17"/>
    <p:sldId id="664" r:id="rId18"/>
    <p:sldId id="665" r:id="rId19"/>
    <p:sldId id="666" r:id="rId20"/>
    <p:sldId id="667" r:id="rId21"/>
    <p:sldId id="668" r:id="rId22"/>
    <p:sldId id="669" r:id="rId23"/>
    <p:sldId id="670" r:id="rId24"/>
    <p:sldId id="671" r:id="rId25"/>
    <p:sldId id="672" r:id="rId26"/>
    <p:sldId id="673" r:id="rId27"/>
    <p:sldId id="674" r:id="rId28"/>
    <p:sldId id="686" r:id="rId29"/>
    <p:sldId id="695" r:id="rId30"/>
    <p:sldId id="696" r:id="rId31"/>
    <p:sldId id="675" r:id="rId32"/>
    <p:sldId id="676" r:id="rId33"/>
    <p:sldId id="677" r:id="rId34"/>
    <p:sldId id="678" r:id="rId35"/>
    <p:sldId id="679" r:id="rId36"/>
    <p:sldId id="680" r:id="rId37"/>
    <p:sldId id="681" r:id="rId38"/>
    <p:sldId id="564" r:id="rId39"/>
    <p:sldId id="565" r:id="rId40"/>
    <p:sldId id="566" r:id="rId41"/>
    <p:sldId id="567" r:id="rId42"/>
    <p:sldId id="568" r:id="rId43"/>
    <p:sldId id="569" r:id="rId44"/>
    <p:sldId id="611" r:id="rId45"/>
    <p:sldId id="570" r:id="rId46"/>
    <p:sldId id="571" r:id="rId47"/>
    <p:sldId id="572" r:id="rId48"/>
    <p:sldId id="573" r:id="rId49"/>
    <p:sldId id="574" r:id="rId50"/>
    <p:sldId id="575" r:id="rId51"/>
    <p:sldId id="576" r:id="rId52"/>
    <p:sldId id="577" r:id="rId53"/>
    <p:sldId id="578" r:id="rId54"/>
    <p:sldId id="579" r:id="rId55"/>
    <p:sldId id="617" r:id="rId56"/>
    <p:sldId id="580" r:id="rId57"/>
    <p:sldId id="582" r:id="rId58"/>
    <p:sldId id="604" r:id="rId59"/>
    <p:sldId id="605" r:id="rId60"/>
    <p:sldId id="606" r:id="rId61"/>
  </p:sldIdLst>
  <p:sldSz cx="9144000" cy="6858000" type="screen4x3"/>
  <p:notesSz cx="7315200" cy="9601200"/>
  <p:embeddedFontLst>
    <p:embeddedFont>
      <p:font typeface="Calibri" panose="020F0502020204030204" pitchFamily="34" charset="0"/>
      <p:regular r:id="rId64"/>
      <p:bold r:id="rId65"/>
      <p:italic r:id="rId66"/>
      <p:boldItalic r:id="rId67"/>
    </p:embeddedFont>
    <p:embeddedFont>
      <p:font typeface="Monotype Sorts" panose="05000000000000000000" charset="2"/>
      <p:regular r:id="rId68"/>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49" autoAdjust="0"/>
    <p:restoredTop sz="85250" autoAdjust="0"/>
  </p:normalViewPr>
  <p:slideViewPr>
    <p:cSldViewPr>
      <p:cViewPr varScale="1">
        <p:scale>
          <a:sx n="76" d="100"/>
          <a:sy n="76" d="100"/>
        </p:scale>
        <p:origin x="96" y="2850"/>
      </p:cViewPr>
      <p:guideLst>
        <p:guide orient="horz" pos="2160"/>
        <p:guide pos="2880"/>
      </p:guideLst>
    </p:cSldViewPr>
  </p:slideViewPr>
  <p:notesTextViewPr>
    <p:cViewPr>
      <p:scale>
        <a:sx n="3" d="2"/>
        <a:sy n="3" d="2"/>
      </p:scale>
      <p:origin x="0" y="0"/>
    </p:cViewPr>
  </p:notesTextViewPr>
  <p:sorterViewPr>
    <p:cViewPr>
      <p:scale>
        <a:sx n="105" d="100"/>
        <a:sy n="105" d="100"/>
      </p:scale>
      <p:origin x="0" y="-200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124"/>
          </a:xfrm>
          <a:prstGeom prst="rect">
            <a:avLst/>
          </a:prstGeom>
        </p:spPr>
        <p:txBody>
          <a:bodyPr vert="horz" lIns="95119" tIns="47561" rIns="95119" bIns="4756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4143587" y="0"/>
            <a:ext cx="3169920" cy="481124"/>
          </a:xfrm>
          <a:prstGeom prst="rect">
            <a:avLst/>
          </a:prstGeom>
        </p:spPr>
        <p:txBody>
          <a:bodyPr vert="horz" lIns="95119" tIns="47561" rIns="95119" bIns="47561" rtlCol="0"/>
          <a:lstStyle>
            <a:lvl1pPr algn="r" eaLnBrk="1" hangingPunct="1">
              <a:defRPr sz="1200">
                <a:latin typeface="Arial" charset="0"/>
              </a:defRPr>
            </a:lvl1pPr>
          </a:lstStyle>
          <a:p>
            <a:pPr>
              <a:defRPr/>
            </a:pPr>
            <a:fld id="{D80BDB6A-396C-4A62-AADC-40E5948D6121}" type="datetimeFigureOut">
              <a:rPr lang="en-US"/>
              <a:pPr>
                <a:defRPr/>
              </a:pPr>
              <a:t>4/24/2018</a:t>
            </a:fld>
            <a:endParaRPr lang="en-US"/>
          </a:p>
        </p:txBody>
      </p:sp>
      <p:sp>
        <p:nvSpPr>
          <p:cNvPr id="4" name="Footer Placeholder 3"/>
          <p:cNvSpPr>
            <a:spLocks noGrp="1"/>
          </p:cNvSpPr>
          <p:nvPr>
            <p:ph type="ftr" sz="quarter" idx="2"/>
          </p:nvPr>
        </p:nvSpPr>
        <p:spPr>
          <a:xfrm>
            <a:off x="0" y="9118441"/>
            <a:ext cx="3169920" cy="481124"/>
          </a:xfrm>
          <a:prstGeom prst="rect">
            <a:avLst/>
          </a:prstGeom>
        </p:spPr>
        <p:txBody>
          <a:bodyPr vert="horz" lIns="95119" tIns="47561" rIns="95119" bIns="47561"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143587" y="9118441"/>
            <a:ext cx="3169920" cy="481124"/>
          </a:xfrm>
          <a:prstGeom prst="rect">
            <a:avLst/>
          </a:prstGeom>
        </p:spPr>
        <p:txBody>
          <a:bodyPr vert="horz" wrap="square" lIns="95119" tIns="47561" rIns="95119" bIns="47561" numCol="1" anchor="b" anchorCtr="0" compatLnSpc="1">
            <a:prstTxWarp prst="textNoShape">
              <a:avLst/>
            </a:prstTxWarp>
          </a:bodyPr>
          <a:lstStyle>
            <a:lvl1pPr algn="r" eaLnBrk="1" hangingPunct="1">
              <a:defRPr sz="1200"/>
            </a:lvl1pPr>
          </a:lstStyle>
          <a:p>
            <a:pPr>
              <a:defRPr/>
            </a:pPr>
            <a:fld id="{F952E531-1716-4577-83E2-1814263B0928}" type="slidenum">
              <a:rPr lang="en-US"/>
              <a:pPr>
                <a:defRPr/>
              </a:pPr>
              <a:t>‹#›</a:t>
            </a:fld>
            <a:endParaRPr lang="en-US"/>
          </a:p>
        </p:txBody>
      </p:sp>
    </p:spTree>
    <p:extLst>
      <p:ext uri="{BB962C8B-B14F-4D97-AF65-F5344CB8AC3E}">
        <p14:creationId xmlns:p14="http://schemas.microsoft.com/office/powerpoint/2010/main" val="157839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124"/>
          </a:xfrm>
          <a:prstGeom prst="rect">
            <a:avLst/>
          </a:prstGeom>
        </p:spPr>
        <p:txBody>
          <a:bodyPr vert="horz" lIns="95119" tIns="47561" rIns="95119" bIns="4756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4143587" y="0"/>
            <a:ext cx="3169920" cy="481124"/>
          </a:xfrm>
          <a:prstGeom prst="rect">
            <a:avLst/>
          </a:prstGeom>
        </p:spPr>
        <p:txBody>
          <a:bodyPr vert="horz" lIns="95119" tIns="47561" rIns="95119" bIns="47561" rtlCol="0"/>
          <a:lstStyle>
            <a:lvl1pPr algn="r" eaLnBrk="1" hangingPunct="1">
              <a:defRPr sz="1200">
                <a:latin typeface="Arial" charset="0"/>
              </a:defRPr>
            </a:lvl1pPr>
          </a:lstStyle>
          <a:p>
            <a:pPr>
              <a:defRPr/>
            </a:pPr>
            <a:fld id="{504A55EC-1300-4936-BDFB-6741522DDC76}" type="datetimeFigureOut">
              <a:rPr lang="en-US"/>
              <a:pPr>
                <a:defRPr/>
              </a:pPr>
              <a:t>4/24/2018</a:t>
            </a:fld>
            <a:endParaRPr lang="en-US"/>
          </a:p>
        </p:txBody>
      </p:sp>
      <p:sp>
        <p:nvSpPr>
          <p:cNvPr id="4" name="Slide Image Placeholder 3"/>
          <p:cNvSpPr>
            <a:spLocks noGrp="1" noRot="1" noChangeAspect="1"/>
          </p:cNvSpPr>
          <p:nvPr>
            <p:ph type="sldImg" idx="2"/>
          </p:nvPr>
        </p:nvSpPr>
        <p:spPr>
          <a:xfrm>
            <a:off x="1257300" y="717550"/>
            <a:ext cx="4802188" cy="3600450"/>
          </a:xfrm>
          <a:prstGeom prst="rect">
            <a:avLst/>
          </a:prstGeom>
          <a:noFill/>
          <a:ln w="12700">
            <a:solidFill>
              <a:prstClr val="black"/>
            </a:solidFill>
          </a:ln>
        </p:spPr>
        <p:txBody>
          <a:bodyPr vert="horz" lIns="95119" tIns="47561" rIns="95119" bIns="47561" rtlCol="0" anchor="ctr"/>
          <a:lstStyle/>
          <a:p>
            <a:pPr lvl="0"/>
            <a:endParaRPr lang="en-US" noProof="0" smtClean="0"/>
          </a:p>
        </p:txBody>
      </p:sp>
      <p:sp>
        <p:nvSpPr>
          <p:cNvPr id="5" name="Notes Placeholder 4"/>
          <p:cNvSpPr>
            <a:spLocks noGrp="1"/>
          </p:cNvSpPr>
          <p:nvPr>
            <p:ph type="body" sz="quarter" idx="3"/>
          </p:nvPr>
        </p:nvSpPr>
        <p:spPr>
          <a:xfrm>
            <a:off x="731520" y="4560857"/>
            <a:ext cx="5852160" cy="4321930"/>
          </a:xfrm>
          <a:prstGeom prst="rect">
            <a:avLst/>
          </a:prstGeom>
        </p:spPr>
        <p:txBody>
          <a:bodyPr vert="horz" lIns="95119" tIns="47561" rIns="95119" bIns="475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441"/>
            <a:ext cx="3169920" cy="481124"/>
          </a:xfrm>
          <a:prstGeom prst="rect">
            <a:avLst/>
          </a:prstGeom>
        </p:spPr>
        <p:txBody>
          <a:bodyPr vert="horz" lIns="95119" tIns="47561" rIns="95119" bIns="47561"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143587" y="9118441"/>
            <a:ext cx="3169920" cy="481124"/>
          </a:xfrm>
          <a:prstGeom prst="rect">
            <a:avLst/>
          </a:prstGeom>
        </p:spPr>
        <p:txBody>
          <a:bodyPr vert="horz" wrap="square" lIns="95119" tIns="47561" rIns="95119" bIns="47561" numCol="1" anchor="b" anchorCtr="0" compatLnSpc="1">
            <a:prstTxWarp prst="textNoShape">
              <a:avLst/>
            </a:prstTxWarp>
          </a:bodyPr>
          <a:lstStyle>
            <a:lvl1pPr algn="r" eaLnBrk="1" hangingPunct="1">
              <a:defRPr sz="1200"/>
            </a:lvl1pPr>
          </a:lstStyle>
          <a:p>
            <a:pPr>
              <a:defRPr/>
            </a:pPr>
            <a:fld id="{7F1F8E89-726D-4E79-BF90-D0C61D4F1FF1}" type="slidenum">
              <a:rPr lang="en-US"/>
              <a:pPr>
                <a:defRPr/>
              </a:pPr>
              <a:t>‹#›</a:t>
            </a:fld>
            <a:endParaRPr lang="en-US"/>
          </a:p>
        </p:txBody>
      </p:sp>
    </p:spTree>
    <p:extLst>
      <p:ext uri="{BB962C8B-B14F-4D97-AF65-F5344CB8AC3E}">
        <p14:creationId xmlns:p14="http://schemas.microsoft.com/office/powerpoint/2010/main" val="4213437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Exam next Friday!</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0385" indent="-293875">
              <a:spcBef>
                <a:spcPct val="30000"/>
              </a:spcBef>
              <a:defRPr sz="1300">
                <a:solidFill>
                  <a:schemeClr val="tx1"/>
                </a:solidFill>
                <a:latin typeface="Calibri" panose="020F0502020204030204" pitchFamily="34" charset="0"/>
              </a:defRPr>
            </a:lvl2pPr>
            <a:lvl3pPr marL="1187123" indent="-234105">
              <a:spcBef>
                <a:spcPct val="30000"/>
              </a:spcBef>
              <a:defRPr sz="1300">
                <a:solidFill>
                  <a:schemeClr val="tx1"/>
                </a:solidFill>
                <a:latin typeface="Calibri" panose="020F0502020204030204" pitchFamily="34" charset="0"/>
              </a:defRPr>
            </a:lvl3pPr>
            <a:lvl4pPr marL="1661973" indent="-234105">
              <a:spcBef>
                <a:spcPct val="30000"/>
              </a:spcBef>
              <a:defRPr sz="1300">
                <a:solidFill>
                  <a:schemeClr val="tx1"/>
                </a:solidFill>
                <a:latin typeface="Calibri" panose="020F0502020204030204" pitchFamily="34" charset="0"/>
              </a:defRPr>
            </a:lvl4pPr>
            <a:lvl5pPr marL="2138481" indent="-234105">
              <a:spcBef>
                <a:spcPct val="30000"/>
              </a:spcBef>
              <a:defRPr sz="1300">
                <a:solidFill>
                  <a:schemeClr val="tx1"/>
                </a:solidFill>
                <a:latin typeface="Calibri" panose="020F0502020204030204" pitchFamily="34" charset="0"/>
              </a:defRPr>
            </a:lvl5pPr>
            <a:lvl6pPr marL="2616651" indent="-234105" eaLnBrk="0" fontAlgn="base" hangingPunct="0">
              <a:spcBef>
                <a:spcPct val="30000"/>
              </a:spcBef>
              <a:spcAft>
                <a:spcPct val="0"/>
              </a:spcAft>
              <a:defRPr sz="1300">
                <a:solidFill>
                  <a:schemeClr val="tx1"/>
                </a:solidFill>
                <a:latin typeface="Calibri" panose="020F0502020204030204" pitchFamily="34" charset="0"/>
              </a:defRPr>
            </a:lvl6pPr>
            <a:lvl7pPr marL="3094821" indent="-234105" eaLnBrk="0" fontAlgn="base" hangingPunct="0">
              <a:spcBef>
                <a:spcPct val="30000"/>
              </a:spcBef>
              <a:spcAft>
                <a:spcPct val="0"/>
              </a:spcAft>
              <a:defRPr sz="1300">
                <a:solidFill>
                  <a:schemeClr val="tx1"/>
                </a:solidFill>
                <a:latin typeface="Calibri" panose="020F0502020204030204" pitchFamily="34" charset="0"/>
              </a:defRPr>
            </a:lvl7pPr>
            <a:lvl8pPr marL="3572991" indent="-234105" eaLnBrk="0" fontAlgn="base" hangingPunct="0">
              <a:spcBef>
                <a:spcPct val="30000"/>
              </a:spcBef>
              <a:spcAft>
                <a:spcPct val="0"/>
              </a:spcAft>
              <a:defRPr sz="1300">
                <a:solidFill>
                  <a:schemeClr val="tx1"/>
                </a:solidFill>
                <a:latin typeface="Calibri" panose="020F0502020204030204" pitchFamily="34" charset="0"/>
              </a:defRPr>
            </a:lvl8pPr>
            <a:lvl9pPr marL="4051160" indent="-23410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A478E58-7552-457F-9074-3478C642DEA2}" type="slidenum">
              <a:rPr lang="en-US" sz="1200">
                <a:latin typeface="Arial" panose="020B0604020202020204" pitchFamily="34" charset="0"/>
              </a:rPr>
              <a:pPr>
                <a:spcBef>
                  <a:spcPct val="0"/>
                </a:spcBef>
              </a:pPr>
              <a:t>1</a:t>
            </a:fld>
            <a:endParaRPr lang="en-US" sz="1200">
              <a:latin typeface="Arial" panose="020B0604020202020204" pitchFamily="34" charset="0"/>
            </a:endParaRPr>
          </a:p>
        </p:txBody>
      </p:sp>
    </p:spTree>
    <p:extLst>
      <p:ext uri="{BB962C8B-B14F-4D97-AF65-F5344CB8AC3E}">
        <p14:creationId xmlns:p14="http://schemas.microsoft.com/office/powerpoint/2010/main" val="256571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1213" indent="-311150">
              <a:spcBef>
                <a:spcPct val="30000"/>
              </a:spcBef>
              <a:defRPr sz="1200">
                <a:solidFill>
                  <a:schemeClr val="tx1"/>
                </a:solidFill>
                <a:latin typeface="Calibri" panose="020F0502020204030204" pitchFamily="34" charset="0"/>
              </a:defRPr>
            </a:lvl2pPr>
            <a:lvl3pPr marL="1249363" indent="-247650">
              <a:spcBef>
                <a:spcPct val="30000"/>
              </a:spcBef>
              <a:defRPr sz="1200">
                <a:solidFill>
                  <a:schemeClr val="tx1"/>
                </a:solidFill>
                <a:latin typeface="Calibri" panose="020F0502020204030204" pitchFamily="34" charset="0"/>
              </a:defRPr>
            </a:lvl3pPr>
            <a:lvl4pPr marL="1749425" indent="-247650">
              <a:spcBef>
                <a:spcPct val="30000"/>
              </a:spcBef>
              <a:defRPr sz="1200">
                <a:solidFill>
                  <a:schemeClr val="tx1"/>
                </a:solidFill>
                <a:latin typeface="Calibri" panose="020F0502020204030204" pitchFamily="34" charset="0"/>
              </a:defRPr>
            </a:lvl4pPr>
            <a:lvl5pPr marL="2249488" indent="-247650">
              <a:spcBef>
                <a:spcPct val="30000"/>
              </a:spcBef>
              <a:defRPr sz="1200">
                <a:solidFill>
                  <a:schemeClr val="tx1"/>
                </a:solidFill>
                <a:latin typeface="Calibri" panose="020F0502020204030204" pitchFamily="34" charset="0"/>
              </a:defRPr>
            </a:lvl5pPr>
            <a:lvl6pPr marL="2706688" indent="-247650" eaLnBrk="0" fontAlgn="base" hangingPunct="0">
              <a:spcBef>
                <a:spcPct val="30000"/>
              </a:spcBef>
              <a:spcAft>
                <a:spcPct val="0"/>
              </a:spcAft>
              <a:defRPr sz="1200">
                <a:solidFill>
                  <a:schemeClr val="tx1"/>
                </a:solidFill>
                <a:latin typeface="Calibri" panose="020F0502020204030204" pitchFamily="34" charset="0"/>
              </a:defRPr>
            </a:lvl6pPr>
            <a:lvl7pPr marL="3163888" indent="-247650" eaLnBrk="0" fontAlgn="base" hangingPunct="0">
              <a:spcBef>
                <a:spcPct val="30000"/>
              </a:spcBef>
              <a:spcAft>
                <a:spcPct val="0"/>
              </a:spcAft>
              <a:defRPr sz="1200">
                <a:solidFill>
                  <a:schemeClr val="tx1"/>
                </a:solidFill>
                <a:latin typeface="Calibri" panose="020F0502020204030204" pitchFamily="34" charset="0"/>
              </a:defRPr>
            </a:lvl7pPr>
            <a:lvl8pPr marL="3621088" indent="-247650" eaLnBrk="0" fontAlgn="base" hangingPunct="0">
              <a:spcBef>
                <a:spcPct val="30000"/>
              </a:spcBef>
              <a:spcAft>
                <a:spcPct val="0"/>
              </a:spcAft>
              <a:defRPr sz="1200">
                <a:solidFill>
                  <a:schemeClr val="tx1"/>
                </a:solidFill>
                <a:latin typeface="Calibri" panose="020F0502020204030204" pitchFamily="34" charset="0"/>
              </a:defRPr>
            </a:lvl8pPr>
            <a:lvl9pPr marL="4078288" indent="-2476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73F792-4840-4B6C-B246-278BB9A735EE}" type="slidenum">
              <a:rPr lang="en-US" altLang="en-US" sz="1300" smtClean="0">
                <a:latin typeface="Arial" panose="020B0604020202020204" pitchFamily="34" charset="0"/>
              </a:rPr>
              <a:pPr>
                <a:spcBef>
                  <a:spcPct val="0"/>
                </a:spcBef>
              </a:pPr>
              <a:t>10</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134164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1213" indent="-311150">
              <a:spcBef>
                <a:spcPct val="30000"/>
              </a:spcBef>
              <a:defRPr sz="1200">
                <a:solidFill>
                  <a:schemeClr val="tx1"/>
                </a:solidFill>
                <a:latin typeface="Calibri" panose="020F0502020204030204" pitchFamily="34" charset="0"/>
              </a:defRPr>
            </a:lvl2pPr>
            <a:lvl3pPr marL="1249363" indent="-247650">
              <a:spcBef>
                <a:spcPct val="30000"/>
              </a:spcBef>
              <a:defRPr sz="1200">
                <a:solidFill>
                  <a:schemeClr val="tx1"/>
                </a:solidFill>
                <a:latin typeface="Calibri" panose="020F0502020204030204" pitchFamily="34" charset="0"/>
              </a:defRPr>
            </a:lvl3pPr>
            <a:lvl4pPr marL="1749425" indent="-247650">
              <a:spcBef>
                <a:spcPct val="30000"/>
              </a:spcBef>
              <a:defRPr sz="1200">
                <a:solidFill>
                  <a:schemeClr val="tx1"/>
                </a:solidFill>
                <a:latin typeface="Calibri" panose="020F0502020204030204" pitchFamily="34" charset="0"/>
              </a:defRPr>
            </a:lvl4pPr>
            <a:lvl5pPr marL="2249488" indent="-247650">
              <a:spcBef>
                <a:spcPct val="30000"/>
              </a:spcBef>
              <a:defRPr sz="1200">
                <a:solidFill>
                  <a:schemeClr val="tx1"/>
                </a:solidFill>
                <a:latin typeface="Calibri" panose="020F0502020204030204" pitchFamily="34" charset="0"/>
              </a:defRPr>
            </a:lvl5pPr>
            <a:lvl6pPr marL="2706688" indent="-247650" eaLnBrk="0" fontAlgn="base" hangingPunct="0">
              <a:spcBef>
                <a:spcPct val="30000"/>
              </a:spcBef>
              <a:spcAft>
                <a:spcPct val="0"/>
              </a:spcAft>
              <a:defRPr sz="1200">
                <a:solidFill>
                  <a:schemeClr val="tx1"/>
                </a:solidFill>
                <a:latin typeface="Calibri" panose="020F0502020204030204" pitchFamily="34" charset="0"/>
              </a:defRPr>
            </a:lvl6pPr>
            <a:lvl7pPr marL="3163888" indent="-247650" eaLnBrk="0" fontAlgn="base" hangingPunct="0">
              <a:spcBef>
                <a:spcPct val="30000"/>
              </a:spcBef>
              <a:spcAft>
                <a:spcPct val="0"/>
              </a:spcAft>
              <a:defRPr sz="1200">
                <a:solidFill>
                  <a:schemeClr val="tx1"/>
                </a:solidFill>
                <a:latin typeface="Calibri" panose="020F0502020204030204" pitchFamily="34" charset="0"/>
              </a:defRPr>
            </a:lvl7pPr>
            <a:lvl8pPr marL="3621088" indent="-247650" eaLnBrk="0" fontAlgn="base" hangingPunct="0">
              <a:spcBef>
                <a:spcPct val="30000"/>
              </a:spcBef>
              <a:spcAft>
                <a:spcPct val="0"/>
              </a:spcAft>
              <a:defRPr sz="1200">
                <a:solidFill>
                  <a:schemeClr val="tx1"/>
                </a:solidFill>
                <a:latin typeface="Calibri" panose="020F0502020204030204" pitchFamily="34" charset="0"/>
              </a:defRPr>
            </a:lvl8pPr>
            <a:lvl9pPr marL="4078288" indent="-2476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CD9AC1-717A-43B5-BB78-A27265D98FEF}" type="slidenum">
              <a:rPr lang="en-US" altLang="en-US" sz="1300" smtClean="0">
                <a:latin typeface="Arial" panose="020B0604020202020204" pitchFamily="34" charset="0"/>
              </a:rPr>
              <a:pPr>
                <a:spcBef>
                  <a:spcPct val="0"/>
                </a:spcBef>
              </a:pPr>
              <a:t>11</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141264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E6C04ED-F6B3-439D-BC71-12782D3468D2}"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2442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F3C24-4F33-45E4-9C89-01069B118B02}"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7735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Hidden because time is tight</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3EAD5-D67E-4125-8B8F-318BD98C07CF}"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1454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F35B774-6728-43B6-893D-79F734B532F9}"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1994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8FDB086-E8EB-42E1-BDC5-40D8C0F34784}"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3317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1B92A12-FC5D-4AA7-B047-DC1AA88DDA7E}"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95684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1423AD9-11B1-432E-8E2D-8B9D825EB231}"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1208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93FBEA1-8967-4047-85EB-685018CF5D8F}" type="slidenum">
              <a:rPr lang="en-US" altLang="en-US" smtClean="0">
                <a:latin typeface="Arial" panose="020B0604020202020204" pitchFamily="34" charset="0"/>
              </a:rPr>
              <a:pPr>
                <a:spcBef>
                  <a:spcPct val="0"/>
                </a:spcBef>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0545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5404" indent="-290555">
              <a:spcBef>
                <a:spcPct val="30000"/>
              </a:spcBef>
              <a:defRPr sz="1300">
                <a:solidFill>
                  <a:schemeClr val="tx1"/>
                </a:solidFill>
                <a:latin typeface="Calibri" panose="020F0502020204030204" pitchFamily="34" charset="0"/>
              </a:defRPr>
            </a:lvl2pPr>
            <a:lvl3pPr marL="1183803" indent="-232444">
              <a:spcBef>
                <a:spcPct val="30000"/>
              </a:spcBef>
              <a:defRPr sz="1300">
                <a:solidFill>
                  <a:schemeClr val="tx1"/>
                </a:solidFill>
                <a:latin typeface="Calibri" panose="020F0502020204030204" pitchFamily="34" charset="0"/>
              </a:defRPr>
            </a:lvl3pPr>
            <a:lvl4pPr marL="1656991" indent="-232444">
              <a:spcBef>
                <a:spcPct val="30000"/>
              </a:spcBef>
              <a:defRPr sz="1300">
                <a:solidFill>
                  <a:schemeClr val="tx1"/>
                </a:solidFill>
                <a:latin typeface="Calibri" panose="020F0502020204030204" pitchFamily="34" charset="0"/>
              </a:defRPr>
            </a:lvl4pPr>
            <a:lvl5pPr marL="2133501" indent="-232444">
              <a:spcBef>
                <a:spcPct val="30000"/>
              </a:spcBef>
              <a:defRPr sz="1300">
                <a:solidFill>
                  <a:schemeClr val="tx1"/>
                </a:solidFill>
                <a:latin typeface="Calibri" panose="020F0502020204030204" pitchFamily="34" charset="0"/>
              </a:defRPr>
            </a:lvl5pPr>
            <a:lvl6pPr marL="2611671" indent="-232444" eaLnBrk="0" fontAlgn="base" hangingPunct="0">
              <a:spcBef>
                <a:spcPct val="30000"/>
              </a:spcBef>
              <a:spcAft>
                <a:spcPct val="0"/>
              </a:spcAft>
              <a:defRPr sz="1300">
                <a:solidFill>
                  <a:schemeClr val="tx1"/>
                </a:solidFill>
                <a:latin typeface="Calibri" panose="020F0502020204030204" pitchFamily="34" charset="0"/>
              </a:defRPr>
            </a:lvl6pPr>
            <a:lvl7pPr marL="3089841" indent="-232444" eaLnBrk="0" fontAlgn="base" hangingPunct="0">
              <a:spcBef>
                <a:spcPct val="30000"/>
              </a:spcBef>
              <a:spcAft>
                <a:spcPct val="0"/>
              </a:spcAft>
              <a:defRPr sz="1300">
                <a:solidFill>
                  <a:schemeClr val="tx1"/>
                </a:solidFill>
                <a:latin typeface="Calibri" panose="020F0502020204030204" pitchFamily="34" charset="0"/>
              </a:defRPr>
            </a:lvl7pPr>
            <a:lvl8pPr marL="3568011" indent="-232444" eaLnBrk="0" fontAlgn="base" hangingPunct="0">
              <a:spcBef>
                <a:spcPct val="30000"/>
              </a:spcBef>
              <a:spcAft>
                <a:spcPct val="0"/>
              </a:spcAft>
              <a:defRPr sz="1300">
                <a:solidFill>
                  <a:schemeClr val="tx1"/>
                </a:solidFill>
                <a:latin typeface="Calibri" panose="020F0502020204030204" pitchFamily="34" charset="0"/>
              </a:defRPr>
            </a:lvl8pPr>
            <a:lvl9pPr marL="4046180" indent="-232444"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B71CF6B-C332-4077-960F-24E5EA8629F5}" type="slidenum">
              <a:rPr lang="en-US" sz="1200">
                <a:latin typeface="Arial" panose="020B0604020202020204" pitchFamily="34" charset="0"/>
              </a:rPr>
              <a:pPr>
                <a:spcBef>
                  <a:spcPct val="0"/>
                </a:spcBef>
              </a:pPr>
              <a:t>2</a:t>
            </a:fld>
            <a:endParaRPr lang="en-US" sz="1200">
              <a:latin typeface="Arial" panose="020B0604020202020204" pitchFamily="34" charset="0"/>
            </a:endParaRPr>
          </a:p>
        </p:txBody>
      </p:sp>
    </p:spTree>
    <p:extLst>
      <p:ext uri="{BB962C8B-B14F-4D97-AF65-F5344CB8AC3E}">
        <p14:creationId xmlns:p14="http://schemas.microsoft.com/office/powerpoint/2010/main" val="182516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Slide is animated</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AE811B1-0BAB-4768-AE15-37CC64072DC9}"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994748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 = epsilon, y=abab</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CC0EAD7-C169-4B61-8347-935A470BCB88}" type="slidenum">
              <a:rPr lang="en-US" altLang="en-US" smtClean="0">
                <a:latin typeface="Arial" panose="020B0604020202020204" pitchFamily="34" charset="0"/>
              </a:rPr>
              <a:pPr>
                <a:spcBef>
                  <a:spcPct val="0"/>
                </a:spcBef>
              </a:pPr>
              <a:t>21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91877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 = a, y = a (from the first and second group of a's)</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4FE9F6E-6AA0-4812-9F3B-5ED254D8BD43}" type="slidenum">
              <a:rPr lang="en-US" altLang="en-US" smtClean="0">
                <a:latin typeface="Arial" panose="020B0604020202020204" pitchFamily="34" charset="0"/>
              </a:rPr>
              <a:pPr>
                <a:spcBef>
                  <a:spcPct val="0"/>
                </a:spcBef>
              </a:pPr>
              <a:t>22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218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0C94D14-6D8A-4682-880B-0F8F443E08DD}"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42956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still many cases, but it is easier to show that pumping takes us outside the more restricted language.  And several cases can be grouped.  In particular, all of the cases where v or y overlaps two regions.</a:t>
            </a:r>
          </a:p>
          <a:p>
            <a:endParaRPr lang="en-US" altLang="en-US" smtClean="0"/>
          </a:p>
          <a:p>
            <a:r>
              <a:rPr lang="en-US" altLang="en-US" smtClean="0"/>
              <a:t>|vy| odd.   q=2 makes the pumped string have odd length.</a:t>
            </a:r>
          </a:p>
          <a:p>
            <a:endParaRPr lang="en-US" altLang="en-US" smtClean="0"/>
          </a:p>
          <a:p>
            <a:r>
              <a:rPr lang="en-US" altLang="en-US" smtClean="0"/>
              <a:t>(1,1), (2, 2), (1, 2).  Q=2 Boundary between first and second half of string is now in the first B region.  Not in language.</a:t>
            </a:r>
          </a:p>
          <a:p>
            <a:endParaRPr lang="en-US" altLang="en-US" smtClean="0"/>
          </a:p>
          <a:p>
            <a:r>
              <a:rPr lang="en-US" altLang="en-US" smtClean="0"/>
              <a:t>(3,3),  (4, 4) , (3, 4).  similar, but shifts "half boundary" the other way.</a:t>
            </a:r>
          </a:p>
          <a:p>
            <a:endParaRPr lang="en-US" altLang="en-US" smtClean="0"/>
          </a:p>
          <a:p>
            <a:r>
              <a:rPr lang="en-US" altLang="en-US" smtClean="0"/>
              <a:t>(2, 3)  This is the complex one.  If v and y have different lengths, boundary moves, as before.  </a:t>
            </a:r>
            <a:br>
              <a:rPr lang="en-US" altLang="en-US" smtClean="0"/>
            </a:br>
            <a:r>
              <a:rPr lang="en-US" altLang="en-US" smtClean="0"/>
              <a:t>          If lengths are the same, then q=2 gives more b's in first half and more a's in second half.</a:t>
            </a:r>
          </a:p>
          <a:p>
            <a:endParaRPr lang="en-US" altLang="en-US" smtClean="0"/>
          </a:p>
          <a:p>
            <a:r>
              <a:rPr lang="en-US" altLang="en-US" smtClean="0"/>
              <a:t>(1, 4), (1, 3), (2, 4).  Impossible because |vxy| &lt;= k.</a:t>
            </a:r>
          </a:p>
          <a:p>
            <a:endParaRPr lang="en-US" altLang="en-US" smtClean="0"/>
          </a:p>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8F145ED-4293-4AEC-A9E7-AB161CA6F83D}"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9275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Why?   because </a:t>
            </a:r>
            <a:r>
              <a:rPr lang="en-US" altLang="en-US" smtClean="0">
                <a:latin typeface="Courier New" panose="02070309020205020404" pitchFamily="49" charset="0"/>
              </a:rPr>
              <a:t>10</a:t>
            </a:r>
            <a:r>
              <a:rPr lang="en-US" altLang="en-US" smtClean="0"/>
              <a:t>*</a:t>
            </a:r>
            <a:r>
              <a:rPr lang="en-US" altLang="en-US" smtClean="0">
                <a:latin typeface="Courier New" panose="02070309020205020404" pitchFamily="49" charset="0"/>
              </a:rPr>
              <a:t>#1</a:t>
            </a:r>
            <a:r>
              <a:rPr lang="en-US" altLang="en-US" smtClean="0"/>
              <a:t>*</a:t>
            </a:r>
            <a:r>
              <a:rPr lang="en-US" altLang="en-US" smtClean="0">
                <a:latin typeface="Courier New" panose="02070309020205020404" pitchFamily="49" charset="0"/>
              </a:rPr>
              <a:t>=0</a:t>
            </a:r>
            <a:r>
              <a:rPr lang="en-US" altLang="en-US" smtClean="0"/>
              <a:t>*</a:t>
            </a:r>
            <a:r>
              <a:rPr lang="en-US" altLang="en-US" smtClean="0">
                <a:latin typeface="Courier New" panose="02070309020205020404" pitchFamily="49" charset="0"/>
              </a:rPr>
              <a:t>1* is regular</a:t>
            </a: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3398D9F-B58E-416F-9F89-07B4F06CE9E2}"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24594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E8BEAD-FB04-48E2-9CF2-FADC718F5478}"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31098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3AB2042-BC94-4692-81BE-BA94CF84DC35}"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275438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1213" indent="-311150">
              <a:spcBef>
                <a:spcPct val="30000"/>
              </a:spcBef>
              <a:defRPr sz="1200">
                <a:solidFill>
                  <a:schemeClr val="tx1"/>
                </a:solidFill>
                <a:latin typeface="Calibri" panose="020F0502020204030204" pitchFamily="34" charset="0"/>
              </a:defRPr>
            </a:lvl2pPr>
            <a:lvl3pPr marL="1249363" indent="-247650">
              <a:spcBef>
                <a:spcPct val="30000"/>
              </a:spcBef>
              <a:defRPr sz="1200">
                <a:solidFill>
                  <a:schemeClr val="tx1"/>
                </a:solidFill>
                <a:latin typeface="Calibri" panose="020F0502020204030204" pitchFamily="34" charset="0"/>
              </a:defRPr>
            </a:lvl3pPr>
            <a:lvl4pPr marL="1749425" indent="-247650">
              <a:spcBef>
                <a:spcPct val="30000"/>
              </a:spcBef>
              <a:defRPr sz="1200">
                <a:solidFill>
                  <a:schemeClr val="tx1"/>
                </a:solidFill>
                <a:latin typeface="Calibri" panose="020F0502020204030204" pitchFamily="34" charset="0"/>
              </a:defRPr>
            </a:lvl4pPr>
            <a:lvl5pPr marL="2249488" indent="-247650">
              <a:spcBef>
                <a:spcPct val="30000"/>
              </a:spcBef>
              <a:defRPr sz="1200">
                <a:solidFill>
                  <a:schemeClr val="tx1"/>
                </a:solidFill>
                <a:latin typeface="Calibri" panose="020F0502020204030204" pitchFamily="34" charset="0"/>
              </a:defRPr>
            </a:lvl5pPr>
            <a:lvl6pPr marL="2706688" indent="-247650" eaLnBrk="0" fontAlgn="base" hangingPunct="0">
              <a:spcBef>
                <a:spcPct val="30000"/>
              </a:spcBef>
              <a:spcAft>
                <a:spcPct val="0"/>
              </a:spcAft>
              <a:defRPr sz="1200">
                <a:solidFill>
                  <a:schemeClr val="tx1"/>
                </a:solidFill>
                <a:latin typeface="Calibri" panose="020F0502020204030204" pitchFamily="34" charset="0"/>
              </a:defRPr>
            </a:lvl6pPr>
            <a:lvl7pPr marL="3163888" indent="-247650" eaLnBrk="0" fontAlgn="base" hangingPunct="0">
              <a:spcBef>
                <a:spcPct val="30000"/>
              </a:spcBef>
              <a:spcAft>
                <a:spcPct val="0"/>
              </a:spcAft>
              <a:defRPr sz="1200">
                <a:solidFill>
                  <a:schemeClr val="tx1"/>
                </a:solidFill>
                <a:latin typeface="Calibri" panose="020F0502020204030204" pitchFamily="34" charset="0"/>
              </a:defRPr>
            </a:lvl7pPr>
            <a:lvl8pPr marL="3621088" indent="-247650" eaLnBrk="0" fontAlgn="base" hangingPunct="0">
              <a:spcBef>
                <a:spcPct val="30000"/>
              </a:spcBef>
              <a:spcAft>
                <a:spcPct val="0"/>
              </a:spcAft>
              <a:defRPr sz="1200">
                <a:solidFill>
                  <a:schemeClr val="tx1"/>
                </a:solidFill>
                <a:latin typeface="Calibri" panose="020F0502020204030204" pitchFamily="34" charset="0"/>
              </a:defRPr>
            </a:lvl8pPr>
            <a:lvl9pPr marL="4078288" indent="-2476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3723FD-1BD4-4D71-ACD3-9ABC528F0882}" type="slidenum">
              <a:rPr lang="en-US" altLang="en-US" sz="1300" smtClean="0">
                <a:latin typeface="Arial" panose="020B0604020202020204" pitchFamily="34" charset="0"/>
              </a:rPr>
              <a:pPr>
                <a:spcBef>
                  <a:spcPct val="0"/>
                </a:spcBef>
              </a:pPr>
              <a:t>28</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258084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1213" indent="-311150">
              <a:spcBef>
                <a:spcPct val="30000"/>
              </a:spcBef>
              <a:defRPr sz="1200">
                <a:solidFill>
                  <a:schemeClr val="tx1"/>
                </a:solidFill>
                <a:latin typeface="Calibri" panose="020F0502020204030204" pitchFamily="34" charset="0"/>
              </a:defRPr>
            </a:lvl2pPr>
            <a:lvl3pPr marL="1249363" indent="-247650">
              <a:spcBef>
                <a:spcPct val="30000"/>
              </a:spcBef>
              <a:defRPr sz="1200">
                <a:solidFill>
                  <a:schemeClr val="tx1"/>
                </a:solidFill>
                <a:latin typeface="Calibri" panose="020F0502020204030204" pitchFamily="34" charset="0"/>
              </a:defRPr>
            </a:lvl3pPr>
            <a:lvl4pPr marL="1749425" indent="-247650">
              <a:spcBef>
                <a:spcPct val="30000"/>
              </a:spcBef>
              <a:defRPr sz="1200">
                <a:solidFill>
                  <a:schemeClr val="tx1"/>
                </a:solidFill>
                <a:latin typeface="Calibri" panose="020F0502020204030204" pitchFamily="34" charset="0"/>
              </a:defRPr>
            </a:lvl4pPr>
            <a:lvl5pPr marL="2249488" indent="-247650">
              <a:spcBef>
                <a:spcPct val="30000"/>
              </a:spcBef>
              <a:defRPr sz="1200">
                <a:solidFill>
                  <a:schemeClr val="tx1"/>
                </a:solidFill>
                <a:latin typeface="Calibri" panose="020F0502020204030204" pitchFamily="34" charset="0"/>
              </a:defRPr>
            </a:lvl5pPr>
            <a:lvl6pPr marL="2706688" indent="-247650" eaLnBrk="0" fontAlgn="base" hangingPunct="0">
              <a:spcBef>
                <a:spcPct val="30000"/>
              </a:spcBef>
              <a:spcAft>
                <a:spcPct val="0"/>
              </a:spcAft>
              <a:defRPr sz="1200">
                <a:solidFill>
                  <a:schemeClr val="tx1"/>
                </a:solidFill>
                <a:latin typeface="Calibri" panose="020F0502020204030204" pitchFamily="34" charset="0"/>
              </a:defRPr>
            </a:lvl6pPr>
            <a:lvl7pPr marL="3163888" indent="-247650" eaLnBrk="0" fontAlgn="base" hangingPunct="0">
              <a:spcBef>
                <a:spcPct val="30000"/>
              </a:spcBef>
              <a:spcAft>
                <a:spcPct val="0"/>
              </a:spcAft>
              <a:defRPr sz="1200">
                <a:solidFill>
                  <a:schemeClr val="tx1"/>
                </a:solidFill>
                <a:latin typeface="Calibri" panose="020F0502020204030204" pitchFamily="34" charset="0"/>
              </a:defRPr>
            </a:lvl7pPr>
            <a:lvl8pPr marL="3621088" indent="-247650" eaLnBrk="0" fontAlgn="base" hangingPunct="0">
              <a:spcBef>
                <a:spcPct val="30000"/>
              </a:spcBef>
              <a:spcAft>
                <a:spcPct val="0"/>
              </a:spcAft>
              <a:defRPr sz="1200">
                <a:solidFill>
                  <a:schemeClr val="tx1"/>
                </a:solidFill>
                <a:latin typeface="Calibri" panose="020F0502020204030204" pitchFamily="34" charset="0"/>
              </a:defRPr>
            </a:lvl8pPr>
            <a:lvl9pPr marL="4078288" indent="-2476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5E4260-C8A1-4276-8CD6-4136561225C0}" type="slidenum">
              <a:rPr lang="en-US" altLang="en-US" sz="1300" smtClean="0">
                <a:latin typeface="Arial" panose="020B0604020202020204" pitchFamily="34" charset="0"/>
              </a:rPr>
              <a:pPr>
                <a:spcBef>
                  <a:spcPct val="0"/>
                </a:spcBef>
              </a:pPr>
              <a:t>29</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92930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SURPRISINGLY, it is Context-free!  We can build a PDA </a:t>
            </a:r>
            <a:r>
              <a:rPr lang="en-US" altLang="en-US" i="1" smtClean="0"/>
              <a:t>M</a:t>
            </a:r>
            <a:r>
              <a:rPr lang="en-US" altLang="en-US" smtClean="0"/>
              <a:t> to accept </a:t>
            </a:r>
            <a:r>
              <a:rPr lang="en-US" altLang="en-US" i="1" smtClean="0"/>
              <a:t>L</a:t>
            </a:r>
            <a:r>
              <a:rPr lang="en-US" altLang="en-US" smtClean="0"/>
              <a:t>.  All </a:t>
            </a:r>
            <a:r>
              <a:rPr lang="en-US" altLang="en-US" i="1" smtClean="0"/>
              <a:t>M</a:t>
            </a:r>
            <a:r>
              <a:rPr lang="en-US" altLang="en-US" smtClean="0"/>
              <a:t> has to do is to find one way in which </a:t>
            </a:r>
            <a:r>
              <a:rPr lang="en-US" altLang="en-US" i="1" smtClean="0"/>
              <a:t>x</a:t>
            </a:r>
            <a:r>
              <a:rPr lang="en-US" altLang="en-US" smtClean="0"/>
              <a:t> and </a:t>
            </a:r>
            <a:r>
              <a:rPr lang="en-US" altLang="en-US" i="1" smtClean="0"/>
              <a:t>y</a:t>
            </a:r>
            <a:r>
              <a:rPr lang="en-US" altLang="en-US" smtClean="0"/>
              <a:t> differ.  We sketch its construction:  </a:t>
            </a:r>
            <a:r>
              <a:rPr lang="en-US" altLang="en-US" i="1" smtClean="0"/>
              <a:t>M</a:t>
            </a:r>
            <a:r>
              <a:rPr lang="en-US" altLang="en-US" smtClean="0"/>
              <a:t> starts by pushing a bottom of stack marker Z onto the stack.  Then it nondeterministically chooses to go to state 1 or 2.  From state 1, it pushes the characters of </a:t>
            </a:r>
            <a:r>
              <a:rPr lang="en-US" altLang="en-US" i="1" smtClean="0"/>
              <a:t>x</a:t>
            </a:r>
            <a:r>
              <a:rPr lang="en-US" altLang="en-US" smtClean="0"/>
              <a:t>, then after the # starts popping the characters of </a:t>
            </a:r>
            <a:r>
              <a:rPr lang="en-US" altLang="en-US" i="1" smtClean="0"/>
              <a:t>y</a:t>
            </a:r>
            <a:r>
              <a:rPr lang="en-US" altLang="en-US" smtClean="0"/>
              <a:t>.  It accepts if the two strings are of different lengths.  </a:t>
            </a:r>
          </a:p>
          <a:p>
            <a:endParaRPr lang="en-US" altLang="en-US" smtClean="0"/>
          </a:p>
          <a:p>
            <a:r>
              <a:rPr lang="en-US" altLang="en-US" smtClean="0"/>
              <a:t>From state 2, it must accept if two equal-length strings have at least one different character.  So </a:t>
            </a:r>
            <a:r>
              <a:rPr lang="en-US" altLang="en-US" i="1" smtClean="0"/>
              <a:t>M</a:t>
            </a:r>
            <a:r>
              <a:rPr lang="en-US" altLang="en-US" smtClean="0"/>
              <a:t> starts pushing a % for each character it sees.  It nondeterministically chooses a character on which to stop pushing.  </a:t>
            </a:r>
          </a:p>
          <a:p>
            <a:r>
              <a:rPr lang="en-US" altLang="en-US" smtClean="0"/>
              <a:t>It remembers that character in its state (so it branches and there are two similar branches (one for "0" and one for "1" from here on).  Next it reads the characters up to the # and does nothing with them.  </a:t>
            </a:r>
          </a:p>
          <a:p>
            <a:r>
              <a:rPr lang="en-US" altLang="en-US" smtClean="0"/>
              <a:t>Starting with the first character after the #, it pops one % for each character it reads.  When the stack is empty (actually when it contains Z) it checks to see whether the next input character matches the remembered character.  </a:t>
            </a:r>
          </a:p>
          <a:p>
            <a:r>
              <a:rPr lang="en-US" altLang="en-US" smtClean="0"/>
              <a:t>If it does not, it accepts.</a:t>
            </a:r>
          </a:p>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1D034-313B-4B32-9764-160AE1EAFF13}"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505159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1213" indent="-311150">
              <a:spcBef>
                <a:spcPct val="30000"/>
              </a:spcBef>
              <a:defRPr sz="1200">
                <a:solidFill>
                  <a:schemeClr val="tx1"/>
                </a:solidFill>
                <a:latin typeface="Calibri" panose="020F0502020204030204" pitchFamily="34" charset="0"/>
              </a:defRPr>
            </a:lvl2pPr>
            <a:lvl3pPr marL="1249363" indent="-247650">
              <a:spcBef>
                <a:spcPct val="30000"/>
              </a:spcBef>
              <a:defRPr sz="1200">
                <a:solidFill>
                  <a:schemeClr val="tx1"/>
                </a:solidFill>
                <a:latin typeface="Calibri" panose="020F0502020204030204" pitchFamily="34" charset="0"/>
              </a:defRPr>
            </a:lvl3pPr>
            <a:lvl4pPr marL="1749425" indent="-247650">
              <a:spcBef>
                <a:spcPct val="30000"/>
              </a:spcBef>
              <a:defRPr sz="1200">
                <a:solidFill>
                  <a:schemeClr val="tx1"/>
                </a:solidFill>
                <a:latin typeface="Calibri" panose="020F0502020204030204" pitchFamily="34" charset="0"/>
              </a:defRPr>
            </a:lvl4pPr>
            <a:lvl5pPr marL="2249488" indent="-247650">
              <a:spcBef>
                <a:spcPct val="30000"/>
              </a:spcBef>
              <a:defRPr sz="1200">
                <a:solidFill>
                  <a:schemeClr val="tx1"/>
                </a:solidFill>
                <a:latin typeface="Calibri" panose="020F0502020204030204" pitchFamily="34" charset="0"/>
              </a:defRPr>
            </a:lvl5pPr>
            <a:lvl6pPr marL="2706688" indent="-247650" eaLnBrk="0" fontAlgn="base" hangingPunct="0">
              <a:spcBef>
                <a:spcPct val="30000"/>
              </a:spcBef>
              <a:spcAft>
                <a:spcPct val="0"/>
              </a:spcAft>
              <a:defRPr sz="1200">
                <a:solidFill>
                  <a:schemeClr val="tx1"/>
                </a:solidFill>
                <a:latin typeface="Calibri" panose="020F0502020204030204" pitchFamily="34" charset="0"/>
              </a:defRPr>
            </a:lvl6pPr>
            <a:lvl7pPr marL="3163888" indent="-247650" eaLnBrk="0" fontAlgn="base" hangingPunct="0">
              <a:spcBef>
                <a:spcPct val="30000"/>
              </a:spcBef>
              <a:spcAft>
                <a:spcPct val="0"/>
              </a:spcAft>
              <a:defRPr sz="1200">
                <a:solidFill>
                  <a:schemeClr val="tx1"/>
                </a:solidFill>
                <a:latin typeface="Calibri" panose="020F0502020204030204" pitchFamily="34" charset="0"/>
              </a:defRPr>
            </a:lvl7pPr>
            <a:lvl8pPr marL="3621088" indent="-247650" eaLnBrk="0" fontAlgn="base" hangingPunct="0">
              <a:spcBef>
                <a:spcPct val="30000"/>
              </a:spcBef>
              <a:spcAft>
                <a:spcPct val="0"/>
              </a:spcAft>
              <a:defRPr sz="1200">
                <a:solidFill>
                  <a:schemeClr val="tx1"/>
                </a:solidFill>
                <a:latin typeface="Calibri" panose="020F0502020204030204" pitchFamily="34" charset="0"/>
              </a:defRPr>
            </a:lvl8pPr>
            <a:lvl9pPr marL="4078288" indent="-2476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8039B9-8021-453D-B129-585EED532991}" type="slidenum">
              <a:rPr lang="en-US" altLang="en-US" sz="1300" smtClean="0">
                <a:latin typeface="Arial" panose="020B0604020202020204" pitchFamily="34" charset="0"/>
              </a:rPr>
              <a:pPr>
                <a:spcBef>
                  <a:spcPct val="0"/>
                </a:spcBef>
              </a:pPr>
              <a:t>30</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1221025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DA60A4F-763E-4B1B-9A87-52A85B2F9FCB}" type="slidenum">
              <a:rPr lang="en-US" altLang="en-US" smtClean="0">
                <a:latin typeface="Arial" panose="020B0604020202020204" pitchFamily="34" charset="0"/>
              </a:rPr>
              <a:pPr>
                <a:spcBef>
                  <a:spcPct val="0"/>
                </a:spcBef>
              </a:pPr>
              <a:t>31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7043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124CF8E-A953-4238-A9EB-711FA1430324}"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32561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493B5FD-AFFD-4062-B6C5-3CACA7952FFF}" type="slidenum">
              <a:rPr lang="en-US" altLang="en-US" smtClean="0">
                <a:latin typeface="Arial" panose="020B0604020202020204" pitchFamily="34" charset="0"/>
              </a:rPr>
              <a:pPr>
                <a:spcBef>
                  <a:spcPct val="0"/>
                </a:spcBef>
              </a:pPr>
              <a:t>33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21622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where we ended Day 27 in 201020</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4BE4F97-CB1D-423B-8CBB-1D1721A2E856}" type="slidenum">
              <a:rPr lang="en-US" altLang="en-US" smtClean="0">
                <a:latin typeface="Arial" panose="020B0604020202020204" pitchFamily="34" charset="0"/>
              </a:rPr>
              <a:pPr>
                <a:spcBef>
                  <a:spcPct val="0"/>
                </a:spcBef>
              </a:pPr>
              <a:t>34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6835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Removed from this slide:</a:t>
            </a:r>
          </a:p>
          <a:p>
            <a:endParaRPr lang="en-US" altLang="en-US" smtClean="0"/>
          </a:p>
          <a:p>
            <a:pPr eaLnBrk="1" hangingPunct="1"/>
            <a:r>
              <a:rPr lang="en-US" altLang="en-US" b="1" smtClean="0">
                <a:solidFill>
                  <a:schemeClr val="tx2"/>
                </a:solidFill>
              </a:rPr>
              <a:t>Adding $ Doesn’t Add Power</a:t>
            </a:r>
            <a:r>
              <a:rPr lang="en-US" altLang="en-US" smtClean="0">
                <a:solidFill>
                  <a:schemeClr val="tx2"/>
                </a:solidFill>
              </a:rPr>
              <a:t> </a:t>
            </a:r>
          </a:p>
          <a:p>
            <a:pPr eaLnBrk="1" hangingPunct="1"/>
            <a:r>
              <a:rPr lang="en-US" altLang="en-US" smtClean="0"/>
              <a:t>If L is a deterministic CFL, then L is a CFL</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087B9F5-8954-4642-8225-066B5C86C79C}" type="slidenum">
              <a:rPr lang="en-US" altLang="en-US" smtClean="0">
                <a:latin typeface="Arial" panose="020B0604020202020204" pitchFamily="34" charset="0"/>
              </a:rPr>
              <a:pPr>
                <a:spcBef>
                  <a:spcPct val="0"/>
                </a:spcBef>
              </a:pPr>
              <a:t>35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90872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Solution.  Pick a language that is deterministic</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DD072E0-9A6D-4E77-A0B3-8E467765B8CE}" type="slidenum">
              <a:rPr lang="en-US" altLang="en-US" smtClean="0">
                <a:latin typeface="Arial" panose="020B0604020202020204" pitchFamily="34" charset="0"/>
              </a:rPr>
              <a:pPr>
                <a:spcBef>
                  <a:spcPct val="0"/>
                </a:spcBef>
              </a:pPr>
              <a:t>36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19010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S0 the first language is inherently ambiguous, the second is not, but it is still not deterministic.</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817AB7F-AF99-4610-A2BE-3C9872AC42CC}" type="slidenum">
              <a:rPr lang="en-US" altLang="en-US" smtClean="0">
                <a:latin typeface="Arial" panose="020B0604020202020204" pitchFamily="34" charset="0"/>
              </a:rPr>
              <a:pPr>
                <a:spcBef>
                  <a:spcPct val="0"/>
                </a:spcBef>
              </a:pPr>
              <a:t>37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38879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4B72700-3F7E-4291-B3D7-03EF558B1D8D}" type="slidenum">
              <a:rPr lang="en-US" sz="1200">
                <a:latin typeface="Arial" panose="020B0604020202020204" pitchFamily="34" charset="0"/>
              </a:rPr>
              <a:pPr>
                <a:spcBef>
                  <a:spcPct val="0"/>
                </a:spcBef>
              </a:pPr>
              <a:t>38</a:t>
            </a:fld>
            <a:endParaRPr lang="en-US" sz="1200">
              <a:latin typeface="Arial" panose="020B0604020202020204" pitchFamily="34" charset="0"/>
            </a:endParaRPr>
          </a:p>
        </p:txBody>
      </p:sp>
    </p:spTree>
    <p:extLst>
      <p:ext uri="{BB962C8B-B14F-4D97-AF65-F5344CB8AC3E}">
        <p14:creationId xmlns:p14="http://schemas.microsoft.com/office/powerpoint/2010/main" val="4193505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7608C9-D7B4-45C1-B9EB-9FD4EB1D34C0}" type="slidenum">
              <a:rPr lang="en-US" sz="1200">
                <a:latin typeface="Arial" panose="020B0604020202020204" pitchFamily="34" charset="0"/>
              </a:rPr>
              <a:pPr>
                <a:spcBef>
                  <a:spcPct val="0"/>
                </a:spcBef>
              </a:pPr>
              <a:t>39</a:t>
            </a:fld>
            <a:endParaRPr lang="en-US" sz="1200">
              <a:latin typeface="Arial" panose="020B0604020202020204" pitchFamily="34" charset="0"/>
            </a:endParaRPr>
          </a:p>
        </p:txBody>
      </p:sp>
    </p:spTree>
    <p:extLst>
      <p:ext uri="{BB962C8B-B14F-4D97-AF65-F5344CB8AC3E}">
        <p14:creationId xmlns:p14="http://schemas.microsoft.com/office/powerpoint/2010/main" val="302703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1D034-313B-4B32-9764-160AE1EAFF13}"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494676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FAE99DA-4F38-4643-83F4-289233A2069F}" type="slidenum">
              <a:rPr lang="en-US" sz="1200">
                <a:latin typeface="Arial" panose="020B0604020202020204" pitchFamily="34" charset="0"/>
              </a:rPr>
              <a:pPr>
                <a:spcBef>
                  <a:spcPct val="0"/>
                </a:spcBef>
              </a:pPr>
              <a:t>40</a:t>
            </a:fld>
            <a:endParaRPr lang="en-US" sz="1200">
              <a:latin typeface="Arial" panose="020B0604020202020204" pitchFamily="34" charset="0"/>
            </a:endParaRPr>
          </a:p>
        </p:txBody>
      </p:sp>
    </p:spTree>
    <p:extLst>
      <p:ext uri="{BB962C8B-B14F-4D97-AF65-F5344CB8AC3E}">
        <p14:creationId xmlns:p14="http://schemas.microsoft.com/office/powerpoint/2010/main" val="1443505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  If there are unit productions or epsilon productions, we could get stuck in a loop.</a:t>
            </a:r>
          </a:p>
          <a:p>
            <a:endParaRPr lang="en-US" smtClean="0"/>
          </a:p>
          <a:p>
            <a:r>
              <a:rPr lang="en-US" smtClean="0"/>
              <a:t>2. A PDA can get stuck in a loop.</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80A7004-C2F8-417A-953F-E3593D466100}" type="slidenum">
              <a:rPr lang="en-US" sz="1200">
                <a:latin typeface="Arial" panose="020B0604020202020204" pitchFamily="34" charset="0"/>
              </a:rPr>
              <a:pPr>
                <a:spcBef>
                  <a:spcPct val="0"/>
                </a:spcBef>
              </a:pPr>
              <a:t>41</a:t>
            </a:fld>
            <a:endParaRPr lang="en-US" sz="1200">
              <a:latin typeface="Arial" panose="020B0604020202020204" pitchFamily="34" charset="0"/>
            </a:endParaRPr>
          </a:p>
        </p:txBody>
      </p:sp>
    </p:spTree>
    <p:extLst>
      <p:ext uri="{BB962C8B-B14F-4D97-AF65-F5344CB8AC3E}">
        <p14:creationId xmlns:p14="http://schemas.microsoft.com/office/powerpoint/2010/main" val="3547852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B0BDC9-3EC3-4F6A-98E3-EA91D1100A6E}" type="slidenum">
              <a:rPr lang="en-US" sz="1200">
                <a:latin typeface="Arial" panose="020B0604020202020204" pitchFamily="34" charset="0"/>
              </a:rPr>
              <a:pPr>
                <a:spcBef>
                  <a:spcPct val="0"/>
                </a:spcBef>
              </a:pPr>
              <a:t>42</a:t>
            </a:fld>
            <a:endParaRPr lang="en-US" sz="1200">
              <a:latin typeface="Arial" panose="020B0604020202020204" pitchFamily="34" charset="0"/>
            </a:endParaRPr>
          </a:p>
        </p:txBody>
      </p:sp>
    </p:spTree>
    <p:extLst>
      <p:ext uri="{BB962C8B-B14F-4D97-AF65-F5344CB8AC3E}">
        <p14:creationId xmlns:p14="http://schemas.microsoft.com/office/powerpoint/2010/main" val="3342228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53A4660-9937-42F5-A472-291B03FF1245}" type="slidenum">
              <a:rPr lang="en-US" sz="1200">
                <a:latin typeface="Arial" panose="020B0604020202020204" pitchFamily="34" charset="0"/>
              </a:rPr>
              <a:pPr>
                <a:spcBef>
                  <a:spcPct val="0"/>
                </a:spcBef>
              </a:pPr>
              <a:t>43</a:t>
            </a:fld>
            <a:endParaRPr lang="en-US" sz="1200">
              <a:latin typeface="Arial" panose="020B0604020202020204" pitchFamily="34" charset="0"/>
            </a:endParaRPr>
          </a:p>
        </p:txBody>
      </p:sp>
    </p:spTree>
    <p:extLst>
      <p:ext uri="{BB962C8B-B14F-4D97-AF65-F5344CB8AC3E}">
        <p14:creationId xmlns:p14="http://schemas.microsoft.com/office/powerpoint/2010/main" val="3231982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CB004-2772-424C-A6B8-B3D901C2DB98}" type="slidenum">
              <a:rPr lang="en-US" sz="1200">
                <a:latin typeface="Arial" panose="020B0604020202020204" pitchFamily="34" charset="0"/>
              </a:rPr>
              <a:pPr>
                <a:spcBef>
                  <a:spcPct val="0"/>
                </a:spcBef>
              </a:pPr>
              <a:t>44</a:t>
            </a:fld>
            <a:endParaRPr lang="en-US" sz="1200">
              <a:latin typeface="Arial" panose="020B0604020202020204" pitchFamily="34" charset="0"/>
            </a:endParaRPr>
          </a:p>
        </p:txBody>
      </p:sp>
    </p:spTree>
    <p:extLst>
      <p:ext uri="{BB962C8B-B14F-4D97-AF65-F5344CB8AC3E}">
        <p14:creationId xmlns:p14="http://schemas.microsoft.com/office/powerpoint/2010/main" val="3083444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CYK is more complex but</a:t>
            </a:r>
            <a:r>
              <a:rPr lang="en-US" baseline="0" dirty="0" smtClean="0"/>
              <a:t> more efficient.  </a:t>
            </a:r>
          </a:p>
          <a:p>
            <a:r>
              <a:rPr lang="en-US" baseline="0" dirty="0" smtClean="0"/>
              <a:t>It is a Dynamic Programming algorithm.</a:t>
            </a:r>
          </a:p>
          <a:p>
            <a:r>
              <a:rPr lang="en-US" baseline="0" dirty="0" smtClean="0"/>
              <a:t>If you don't know what that is, take MA/CSSE 473</a:t>
            </a:r>
            <a:endParaRPr 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CB004-2772-424C-A6B8-B3D901C2DB98}" type="slidenum">
              <a:rPr lang="en-US" sz="1200">
                <a:latin typeface="Arial" panose="020B0604020202020204" pitchFamily="34" charset="0"/>
              </a:rPr>
              <a:pPr>
                <a:spcBef>
                  <a:spcPct val="0"/>
                </a:spcBef>
              </a:pPr>
              <a:t>45</a:t>
            </a:fld>
            <a:endParaRPr lang="en-US" sz="1200">
              <a:latin typeface="Arial" panose="020B0604020202020204" pitchFamily="34" charset="0"/>
            </a:endParaRPr>
          </a:p>
        </p:txBody>
      </p:sp>
    </p:spTree>
    <p:extLst>
      <p:ext uri="{BB962C8B-B14F-4D97-AF65-F5344CB8AC3E}">
        <p14:creationId xmlns:p14="http://schemas.microsoft.com/office/powerpoint/2010/main" val="4220123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4DB6A9E-301F-459F-807B-DB455CDED96A}" type="slidenum">
              <a:rPr lang="en-US" sz="1200">
                <a:latin typeface="Arial" panose="020B0604020202020204" pitchFamily="34" charset="0"/>
              </a:rPr>
              <a:pPr>
                <a:spcBef>
                  <a:spcPct val="0"/>
                </a:spcBef>
              </a:pPr>
              <a:t>46</a:t>
            </a:fld>
            <a:endParaRPr lang="en-US" sz="1200">
              <a:latin typeface="Arial" panose="020B0604020202020204" pitchFamily="34" charset="0"/>
            </a:endParaRPr>
          </a:p>
        </p:txBody>
      </p:sp>
    </p:spTree>
    <p:extLst>
      <p:ext uri="{BB962C8B-B14F-4D97-AF65-F5344CB8AC3E}">
        <p14:creationId xmlns:p14="http://schemas.microsoft.com/office/powerpoint/2010/main" val="2134110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991CCF-4FF2-4DA9-812B-CB74B0B8F2A3}" type="slidenum">
              <a:rPr lang="en-US" sz="1200">
                <a:latin typeface="Arial" panose="020B0604020202020204" pitchFamily="34" charset="0"/>
              </a:rPr>
              <a:pPr>
                <a:spcBef>
                  <a:spcPct val="0"/>
                </a:spcBef>
              </a:pPr>
              <a:t>47</a:t>
            </a:fld>
            <a:endParaRPr lang="en-US" sz="1200">
              <a:latin typeface="Arial" panose="020B0604020202020204" pitchFamily="34" charset="0"/>
            </a:endParaRPr>
          </a:p>
        </p:txBody>
      </p:sp>
    </p:spTree>
    <p:extLst>
      <p:ext uri="{BB962C8B-B14F-4D97-AF65-F5344CB8AC3E}">
        <p14:creationId xmlns:p14="http://schemas.microsoft.com/office/powerpoint/2010/main" val="3835921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0B12234-9EA4-469D-BC66-4A7E67BCAEE1}" type="slidenum">
              <a:rPr lang="en-US" sz="1200">
                <a:latin typeface="Arial" panose="020B0604020202020204" pitchFamily="34" charset="0"/>
              </a:rPr>
              <a:pPr>
                <a:spcBef>
                  <a:spcPct val="0"/>
                </a:spcBef>
              </a:pPr>
              <a:t>48</a:t>
            </a:fld>
            <a:endParaRPr lang="en-US" sz="1200">
              <a:latin typeface="Arial" panose="020B0604020202020204" pitchFamily="34" charset="0"/>
            </a:endParaRPr>
          </a:p>
        </p:txBody>
      </p:sp>
    </p:spTree>
    <p:extLst>
      <p:ext uri="{BB962C8B-B14F-4D97-AF65-F5344CB8AC3E}">
        <p14:creationId xmlns:p14="http://schemas.microsoft.com/office/powerpoint/2010/main" val="2762191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C40ABCA-3C3B-43AA-BD25-D2EFC5EFFAB2}" type="slidenum">
              <a:rPr lang="en-US" sz="1200">
                <a:latin typeface="Arial" panose="020B0604020202020204" pitchFamily="34" charset="0"/>
              </a:rPr>
              <a:pPr>
                <a:spcBef>
                  <a:spcPct val="0"/>
                </a:spcBef>
              </a:pPr>
              <a:t>49</a:t>
            </a:fld>
            <a:endParaRPr lang="en-US" sz="1200">
              <a:latin typeface="Arial" panose="020B0604020202020204" pitchFamily="34" charset="0"/>
            </a:endParaRPr>
          </a:p>
        </p:txBody>
      </p:sp>
    </p:spTree>
    <p:extLst>
      <p:ext uri="{BB962C8B-B14F-4D97-AF65-F5344CB8AC3E}">
        <p14:creationId xmlns:p14="http://schemas.microsoft.com/office/powerpoint/2010/main" val="22585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1D034-313B-4B32-9764-160AE1EAFF13}"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72605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27E600A-FA47-4F7C-B2B1-418CF3186982}" type="slidenum">
              <a:rPr lang="en-US" sz="1200">
                <a:latin typeface="Arial" panose="020B0604020202020204" pitchFamily="34" charset="0"/>
              </a:rPr>
              <a:pPr>
                <a:spcBef>
                  <a:spcPct val="0"/>
                </a:spcBef>
              </a:pPr>
              <a:t>50</a:t>
            </a:fld>
            <a:endParaRPr lang="en-US" sz="1200">
              <a:latin typeface="Arial" panose="020B0604020202020204" pitchFamily="34" charset="0"/>
            </a:endParaRPr>
          </a:p>
        </p:txBody>
      </p:sp>
    </p:spTree>
    <p:extLst>
      <p:ext uri="{BB962C8B-B14F-4D97-AF65-F5344CB8AC3E}">
        <p14:creationId xmlns:p14="http://schemas.microsoft.com/office/powerpoint/2010/main" val="30638883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64F8252-5EF6-405A-99B9-3C2EB0FA325F}" type="slidenum">
              <a:rPr lang="en-US" sz="1200">
                <a:latin typeface="Arial" panose="020B0604020202020204" pitchFamily="34" charset="0"/>
              </a:rPr>
              <a:pPr>
                <a:spcBef>
                  <a:spcPct val="0"/>
                </a:spcBef>
              </a:pPr>
              <a:t>51</a:t>
            </a:fld>
            <a:endParaRPr lang="en-US" sz="1200">
              <a:latin typeface="Arial" panose="020B0604020202020204" pitchFamily="34" charset="0"/>
            </a:endParaRPr>
          </a:p>
        </p:txBody>
      </p:sp>
    </p:spTree>
    <p:extLst>
      <p:ext uri="{BB962C8B-B14F-4D97-AF65-F5344CB8AC3E}">
        <p14:creationId xmlns:p14="http://schemas.microsoft.com/office/powerpoint/2010/main" val="2636479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AEE4DF5-4F22-4B29-958F-5820E47DA1EC}" type="slidenum">
              <a:rPr lang="en-US" sz="1200">
                <a:latin typeface="Arial" panose="020B0604020202020204" pitchFamily="34" charset="0"/>
              </a:rPr>
              <a:pPr>
                <a:spcBef>
                  <a:spcPct val="0"/>
                </a:spcBef>
              </a:pPr>
              <a:t>52</a:t>
            </a:fld>
            <a:endParaRPr lang="en-US" sz="1200">
              <a:latin typeface="Arial" panose="020B0604020202020204" pitchFamily="34" charset="0"/>
            </a:endParaRPr>
          </a:p>
        </p:txBody>
      </p:sp>
    </p:spTree>
    <p:extLst>
      <p:ext uri="{BB962C8B-B14F-4D97-AF65-F5344CB8AC3E}">
        <p14:creationId xmlns:p14="http://schemas.microsoft.com/office/powerpoint/2010/main" val="42511331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4A8FE33-7532-4C08-A002-0090C0B57B2C}" type="slidenum">
              <a:rPr lang="en-US" sz="1200">
                <a:latin typeface="Arial" panose="020B0604020202020204" pitchFamily="34" charset="0"/>
              </a:rPr>
              <a:pPr>
                <a:spcBef>
                  <a:spcPct val="0"/>
                </a:spcBef>
              </a:pPr>
              <a:t>53</a:t>
            </a:fld>
            <a:endParaRPr lang="en-US" sz="1200">
              <a:latin typeface="Arial" panose="020B0604020202020204" pitchFamily="34" charset="0"/>
            </a:endParaRPr>
          </a:p>
        </p:txBody>
      </p:sp>
    </p:spTree>
    <p:extLst>
      <p:ext uri="{BB962C8B-B14F-4D97-AF65-F5344CB8AC3E}">
        <p14:creationId xmlns:p14="http://schemas.microsoft.com/office/powerpoint/2010/main" val="448352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CC2DEF2-AD3A-4B3B-A869-3C75F969D8ED}" type="slidenum">
              <a:rPr lang="en-US" sz="1200">
                <a:latin typeface="Arial" panose="020B0604020202020204" pitchFamily="34" charset="0"/>
              </a:rPr>
              <a:pPr>
                <a:spcBef>
                  <a:spcPct val="0"/>
                </a:spcBef>
              </a:pPr>
              <a:t>54</a:t>
            </a:fld>
            <a:endParaRPr lang="en-US" sz="1200">
              <a:latin typeface="Arial" panose="020B0604020202020204" pitchFamily="34" charset="0"/>
            </a:endParaRPr>
          </a:p>
        </p:txBody>
      </p:sp>
    </p:spTree>
    <p:extLst>
      <p:ext uri="{BB962C8B-B14F-4D97-AF65-F5344CB8AC3E}">
        <p14:creationId xmlns:p14="http://schemas.microsoft.com/office/powerpoint/2010/main" val="20617399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F8E89-726D-4E79-BF90-D0C61D4F1FF1}" type="slidenum">
              <a:rPr lang="en-US" smtClean="0"/>
              <a:pPr>
                <a:defRPr/>
              </a:pPr>
              <a:t>55</a:t>
            </a:fld>
            <a:endParaRPr lang="en-US"/>
          </a:p>
        </p:txBody>
      </p:sp>
    </p:spTree>
    <p:extLst>
      <p:ext uri="{BB962C8B-B14F-4D97-AF65-F5344CB8AC3E}">
        <p14:creationId xmlns:p14="http://schemas.microsoft.com/office/powerpoint/2010/main" val="33072720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C21A70A-ADCC-44D1-9910-E3DA6C895EB3}" type="slidenum">
              <a:rPr lang="en-US" sz="1200">
                <a:latin typeface="Arial" panose="020B0604020202020204" pitchFamily="34" charset="0"/>
              </a:rPr>
              <a:pPr>
                <a:spcBef>
                  <a:spcPct val="0"/>
                </a:spcBef>
              </a:pPr>
              <a:t>56</a:t>
            </a:fld>
            <a:endParaRPr lang="en-US" sz="1200">
              <a:latin typeface="Arial" panose="020B0604020202020204" pitchFamily="34" charset="0"/>
            </a:endParaRPr>
          </a:p>
        </p:txBody>
      </p:sp>
    </p:spTree>
    <p:extLst>
      <p:ext uri="{BB962C8B-B14F-4D97-AF65-F5344CB8AC3E}">
        <p14:creationId xmlns:p14="http://schemas.microsoft.com/office/powerpoint/2010/main" val="3578779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C3E0484-3D13-4E1B-83DB-E57F1ECE82C2}" type="slidenum">
              <a:rPr lang="en-US" sz="1200">
                <a:latin typeface="Arial" panose="020B0604020202020204" pitchFamily="34" charset="0"/>
              </a:rPr>
              <a:pPr>
                <a:spcBef>
                  <a:spcPct val="0"/>
                </a:spcBef>
              </a:pPr>
              <a:t>57</a:t>
            </a:fld>
            <a:endParaRPr lang="en-US" sz="1200">
              <a:latin typeface="Arial" panose="020B0604020202020204" pitchFamily="34" charset="0"/>
            </a:endParaRPr>
          </a:p>
        </p:txBody>
      </p:sp>
    </p:spTree>
    <p:extLst>
      <p:ext uri="{BB962C8B-B14F-4D97-AF65-F5344CB8AC3E}">
        <p14:creationId xmlns:p14="http://schemas.microsoft.com/office/powerpoint/2010/main" val="693941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FE3A2CB-B6B1-4379-BB99-55BC2D123237}" type="slidenum">
              <a:rPr lang="en-US" sz="1200">
                <a:latin typeface="Arial" panose="020B0604020202020204" pitchFamily="34" charset="0"/>
              </a:rPr>
              <a:pPr>
                <a:spcBef>
                  <a:spcPct val="0"/>
                </a:spcBef>
              </a:pPr>
              <a:t>58</a:t>
            </a:fld>
            <a:endParaRPr lang="en-US" sz="1200">
              <a:latin typeface="Arial" panose="020B0604020202020204" pitchFamily="34" charset="0"/>
            </a:endParaRPr>
          </a:p>
        </p:txBody>
      </p:sp>
    </p:spTree>
    <p:extLst>
      <p:ext uri="{BB962C8B-B14F-4D97-AF65-F5344CB8AC3E}">
        <p14:creationId xmlns:p14="http://schemas.microsoft.com/office/powerpoint/2010/main" val="32835844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6235E1A-13E1-42C1-AFD6-4F1B0024B345}" type="slidenum">
              <a:rPr lang="en-US" sz="1200">
                <a:latin typeface="Arial" panose="020B0604020202020204" pitchFamily="34" charset="0"/>
              </a:rPr>
              <a:pPr>
                <a:spcBef>
                  <a:spcPct val="0"/>
                </a:spcBef>
              </a:pPr>
              <a:t>59</a:t>
            </a:fld>
            <a:endParaRPr lang="en-US" sz="1200">
              <a:latin typeface="Arial" panose="020B0604020202020204" pitchFamily="34" charset="0"/>
            </a:endParaRPr>
          </a:p>
        </p:txBody>
      </p:sp>
    </p:spTree>
    <p:extLst>
      <p:ext uri="{BB962C8B-B14F-4D97-AF65-F5344CB8AC3E}">
        <p14:creationId xmlns:p14="http://schemas.microsoft.com/office/powerpoint/2010/main" val="255424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Both of these turn out to be equivalent to Turing Machines.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9F0801A-05EF-435C-ABE0-DED8A7A49668}"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0429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C6F9370-D2DD-403B-8193-2BA5B5D841B0}" type="slidenum">
              <a:rPr lang="en-US" sz="1200">
                <a:latin typeface="Arial" panose="020B0604020202020204" pitchFamily="34" charset="0"/>
              </a:rPr>
              <a:pPr>
                <a:spcBef>
                  <a:spcPct val="0"/>
                </a:spcBef>
              </a:pPr>
              <a:t>60</a:t>
            </a:fld>
            <a:endParaRPr lang="en-US" sz="1200">
              <a:latin typeface="Arial" panose="020B0604020202020204" pitchFamily="34" charset="0"/>
            </a:endParaRPr>
          </a:p>
        </p:txBody>
      </p:sp>
    </p:spTree>
    <p:extLst>
      <p:ext uri="{BB962C8B-B14F-4D97-AF65-F5344CB8AC3E}">
        <p14:creationId xmlns:p14="http://schemas.microsoft.com/office/powerpoint/2010/main" val="69032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Do a quick sketch on the board, but don't spend time on the details.  </a:t>
            </a:r>
          </a:p>
          <a:p>
            <a:endParaRPr lang="en-US" altLang="en-US" smtClean="0"/>
          </a:p>
          <a:p>
            <a:r>
              <a:rPr lang="en-US" altLang="en-US" smtClean="0"/>
              <a:t>[201220]  Don't spend time on the details.  We have already discussed them informally and that is enough.</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1213" indent="-311150">
              <a:spcBef>
                <a:spcPct val="30000"/>
              </a:spcBef>
              <a:defRPr sz="1200">
                <a:solidFill>
                  <a:schemeClr val="tx1"/>
                </a:solidFill>
                <a:latin typeface="Calibri" panose="020F0502020204030204" pitchFamily="34" charset="0"/>
              </a:defRPr>
            </a:lvl2pPr>
            <a:lvl3pPr marL="1249363" indent="-247650">
              <a:spcBef>
                <a:spcPct val="30000"/>
              </a:spcBef>
              <a:defRPr sz="1200">
                <a:solidFill>
                  <a:schemeClr val="tx1"/>
                </a:solidFill>
                <a:latin typeface="Calibri" panose="020F0502020204030204" pitchFamily="34" charset="0"/>
              </a:defRPr>
            </a:lvl3pPr>
            <a:lvl4pPr marL="1749425" indent="-247650">
              <a:spcBef>
                <a:spcPct val="30000"/>
              </a:spcBef>
              <a:defRPr sz="1200">
                <a:solidFill>
                  <a:schemeClr val="tx1"/>
                </a:solidFill>
                <a:latin typeface="Calibri" panose="020F0502020204030204" pitchFamily="34" charset="0"/>
              </a:defRPr>
            </a:lvl4pPr>
            <a:lvl5pPr marL="2249488" indent="-247650">
              <a:spcBef>
                <a:spcPct val="30000"/>
              </a:spcBef>
              <a:defRPr sz="1200">
                <a:solidFill>
                  <a:schemeClr val="tx1"/>
                </a:solidFill>
                <a:latin typeface="Calibri" panose="020F0502020204030204" pitchFamily="34" charset="0"/>
              </a:defRPr>
            </a:lvl5pPr>
            <a:lvl6pPr marL="2706688" indent="-247650" eaLnBrk="0" fontAlgn="base" hangingPunct="0">
              <a:spcBef>
                <a:spcPct val="30000"/>
              </a:spcBef>
              <a:spcAft>
                <a:spcPct val="0"/>
              </a:spcAft>
              <a:defRPr sz="1200">
                <a:solidFill>
                  <a:schemeClr val="tx1"/>
                </a:solidFill>
                <a:latin typeface="Calibri" panose="020F0502020204030204" pitchFamily="34" charset="0"/>
              </a:defRPr>
            </a:lvl6pPr>
            <a:lvl7pPr marL="3163888" indent="-247650" eaLnBrk="0" fontAlgn="base" hangingPunct="0">
              <a:spcBef>
                <a:spcPct val="30000"/>
              </a:spcBef>
              <a:spcAft>
                <a:spcPct val="0"/>
              </a:spcAft>
              <a:defRPr sz="1200">
                <a:solidFill>
                  <a:schemeClr val="tx1"/>
                </a:solidFill>
                <a:latin typeface="Calibri" panose="020F0502020204030204" pitchFamily="34" charset="0"/>
              </a:defRPr>
            </a:lvl7pPr>
            <a:lvl8pPr marL="3621088" indent="-247650" eaLnBrk="0" fontAlgn="base" hangingPunct="0">
              <a:spcBef>
                <a:spcPct val="30000"/>
              </a:spcBef>
              <a:spcAft>
                <a:spcPct val="0"/>
              </a:spcAft>
              <a:defRPr sz="1200">
                <a:solidFill>
                  <a:schemeClr val="tx1"/>
                </a:solidFill>
                <a:latin typeface="Calibri" panose="020F0502020204030204" pitchFamily="34" charset="0"/>
              </a:defRPr>
            </a:lvl8pPr>
            <a:lvl9pPr marL="4078288" indent="-2476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7C15A7-EACA-4027-9FDC-77B6F3943700}" type="slidenum">
              <a:rPr lang="en-US" altLang="en-US" sz="1300" smtClean="0">
                <a:latin typeface="Arial" panose="020B0604020202020204" pitchFamily="34" charset="0"/>
              </a:rPr>
              <a:pPr>
                <a:spcBef>
                  <a:spcPct val="0"/>
                </a:spcBef>
              </a:pPr>
              <a:t>7</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4168291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1213" indent="-311150">
              <a:spcBef>
                <a:spcPct val="30000"/>
              </a:spcBef>
              <a:defRPr sz="1200">
                <a:solidFill>
                  <a:schemeClr val="tx1"/>
                </a:solidFill>
                <a:latin typeface="Calibri" panose="020F0502020204030204" pitchFamily="34" charset="0"/>
              </a:defRPr>
            </a:lvl2pPr>
            <a:lvl3pPr marL="1249363" indent="-247650">
              <a:spcBef>
                <a:spcPct val="30000"/>
              </a:spcBef>
              <a:defRPr sz="1200">
                <a:solidFill>
                  <a:schemeClr val="tx1"/>
                </a:solidFill>
                <a:latin typeface="Calibri" panose="020F0502020204030204" pitchFamily="34" charset="0"/>
              </a:defRPr>
            </a:lvl3pPr>
            <a:lvl4pPr marL="1749425" indent="-247650">
              <a:spcBef>
                <a:spcPct val="30000"/>
              </a:spcBef>
              <a:defRPr sz="1200">
                <a:solidFill>
                  <a:schemeClr val="tx1"/>
                </a:solidFill>
                <a:latin typeface="Calibri" panose="020F0502020204030204" pitchFamily="34" charset="0"/>
              </a:defRPr>
            </a:lvl4pPr>
            <a:lvl5pPr marL="2249488" indent="-247650">
              <a:spcBef>
                <a:spcPct val="30000"/>
              </a:spcBef>
              <a:defRPr sz="1200">
                <a:solidFill>
                  <a:schemeClr val="tx1"/>
                </a:solidFill>
                <a:latin typeface="Calibri" panose="020F0502020204030204" pitchFamily="34" charset="0"/>
              </a:defRPr>
            </a:lvl5pPr>
            <a:lvl6pPr marL="2706688" indent="-247650" eaLnBrk="0" fontAlgn="base" hangingPunct="0">
              <a:spcBef>
                <a:spcPct val="30000"/>
              </a:spcBef>
              <a:spcAft>
                <a:spcPct val="0"/>
              </a:spcAft>
              <a:defRPr sz="1200">
                <a:solidFill>
                  <a:schemeClr val="tx1"/>
                </a:solidFill>
                <a:latin typeface="Calibri" panose="020F0502020204030204" pitchFamily="34" charset="0"/>
              </a:defRPr>
            </a:lvl6pPr>
            <a:lvl7pPr marL="3163888" indent="-247650" eaLnBrk="0" fontAlgn="base" hangingPunct="0">
              <a:spcBef>
                <a:spcPct val="30000"/>
              </a:spcBef>
              <a:spcAft>
                <a:spcPct val="0"/>
              </a:spcAft>
              <a:defRPr sz="1200">
                <a:solidFill>
                  <a:schemeClr val="tx1"/>
                </a:solidFill>
                <a:latin typeface="Calibri" panose="020F0502020204030204" pitchFamily="34" charset="0"/>
              </a:defRPr>
            </a:lvl7pPr>
            <a:lvl8pPr marL="3621088" indent="-247650" eaLnBrk="0" fontAlgn="base" hangingPunct="0">
              <a:spcBef>
                <a:spcPct val="30000"/>
              </a:spcBef>
              <a:spcAft>
                <a:spcPct val="0"/>
              </a:spcAft>
              <a:defRPr sz="1200">
                <a:solidFill>
                  <a:schemeClr val="tx1"/>
                </a:solidFill>
                <a:latin typeface="Calibri" panose="020F0502020204030204" pitchFamily="34" charset="0"/>
              </a:defRPr>
            </a:lvl8pPr>
            <a:lvl9pPr marL="4078288" indent="-2476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E2912A-6EB5-4D4C-B5A5-F471A4A7EF8B}" type="slidenum">
              <a:rPr lang="en-US" altLang="en-US" sz="1300" smtClean="0">
                <a:latin typeface="Arial" panose="020B0604020202020204" pitchFamily="34" charset="0"/>
              </a:rPr>
              <a:pPr>
                <a:spcBef>
                  <a:spcPct val="0"/>
                </a:spcBef>
              </a:pPr>
              <a:t>8</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221388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1213" indent="-311150">
              <a:spcBef>
                <a:spcPct val="30000"/>
              </a:spcBef>
              <a:defRPr sz="1200">
                <a:solidFill>
                  <a:schemeClr val="tx1"/>
                </a:solidFill>
                <a:latin typeface="Calibri" panose="020F0502020204030204" pitchFamily="34" charset="0"/>
              </a:defRPr>
            </a:lvl2pPr>
            <a:lvl3pPr marL="1249363" indent="-247650">
              <a:spcBef>
                <a:spcPct val="30000"/>
              </a:spcBef>
              <a:defRPr sz="1200">
                <a:solidFill>
                  <a:schemeClr val="tx1"/>
                </a:solidFill>
                <a:latin typeface="Calibri" panose="020F0502020204030204" pitchFamily="34" charset="0"/>
              </a:defRPr>
            </a:lvl3pPr>
            <a:lvl4pPr marL="1749425" indent="-247650">
              <a:spcBef>
                <a:spcPct val="30000"/>
              </a:spcBef>
              <a:defRPr sz="1200">
                <a:solidFill>
                  <a:schemeClr val="tx1"/>
                </a:solidFill>
                <a:latin typeface="Calibri" panose="020F0502020204030204" pitchFamily="34" charset="0"/>
              </a:defRPr>
            </a:lvl4pPr>
            <a:lvl5pPr marL="2249488" indent="-247650">
              <a:spcBef>
                <a:spcPct val="30000"/>
              </a:spcBef>
              <a:defRPr sz="1200">
                <a:solidFill>
                  <a:schemeClr val="tx1"/>
                </a:solidFill>
                <a:latin typeface="Calibri" panose="020F0502020204030204" pitchFamily="34" charset="0"/>
              </a:defRPr>
            </a:lvl5pPr>
            <a:lvl6pPr marL="2706688" indent="-247650" eaLnBrk="0" fontAlgn="base" hangingPunct="0">
              <a:spcBef>
                <a:spcPct val="30000"/>
              </a:spcBef>
              <a:spcAft>
                <a:spcPct val="0"/>
              </a:spcAft>
              <a:defRPr sz="1200">
                <a:solidFill>
                  <a:schemeClr val="tx1"/>
                </a:solidFill>
                <a:latin typeface="Calibri" panose="020F0502020204030204" pitchFamily="34" charset="0"/>
              </a:defRPr>
            </a:lvl6pPr>
            <a:lvl7pPr marL="3163888" indent="-247650" eaLnBrk="0" fontAlgn="base" hangingPunct="0">
              <a:spcBef>
                <a:spcPct val="30000"/>
              </a:spcBef>
              <a:spcAft>
                <a:spcPct val="0"/>
              </a:spcAft>
              <a:defRPr sz="1200">
                <a:solidFill>
                  <a:schemeClr val="tx1"/>
                </a:solidFill>
                <a:latin typeface="Calibri" panose="020F0502020204030204" pitchFamily="34" charset="0"/>
              </a:defRPr>
            </a:lvl7pPr>
            <a:lvl8pPr marL="3621088" indent="-247650" eaLnBrk="0" fontAlgn="base" hangingPunct="0">
              <a:spcBef>
                <a:spcPct val="30000"/>
              </a:spcBef>
              <a:spcAft>
                <a:spcPct val="0"/>
              </a:spcAft>
              <a:defRPr sz="1200">
                <a:solidFill>
                  <a:schemeClr val="tx1"/>
                </a:solidFill>
                <a:latin typeface="Calibri" panose="020F0502020204030204" pitchFamily="34" charset="0"/>
              </a:defRPr>
            </a:lvl8pPr>
            <a:lvl9pPr marL="4078288" indent="-2476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88D111-98DE-422B-B4CE-139DA2C78389}" type="slidenum">
              <a:rPr lang="en-US" altLang="en-US" sz="1300" smtClean="0">
                <a:latin typeface="Arial" panose="020B0604020202020204" pitchFamily="34" charset="0"/>
              </a:rPr>
              <a:pPr>
                <a:spcBef>
                  <a:spcPct val="0"/>
                </a:spcBef>
              </a:pPr>
              <a:t>9</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141714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8BA47-C690-45D6-A9E3-BC9ADDFE7ADC}" type="slidenum">
              <a:rPr lang="en-US"/>
              <a:pPr>
                <a:defRPr/>
              </a:pPr>
              <a:t>‹#›</a:t>
            </a:fld>
            <a:endParaRPr lang="en-US"/>
          </a:p>
        </p:txBody>
      </p:sp>
    </p:spTree>
    <p:extLst>
      <p:ext uri="{BB962C8B-B14F-4D97-AF65-F5344CB8AC3E}">
        <p14:creationId xmlns:p14="http://schemas.microsoft.com/office/powerpoint/2010/main" val="172446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A6A1D-F253-4205-926E-0556682ED79A}" type="slidenum">
              <a:rPr lang="en-US"/>
              <a:pPr>
                <a:defRPr/>
              </a:pPr>
              <a:t>‹#›</a:t>
            </a:fld>
            <a:endParaRPr lang="en-US"/>
          </a:p>
        </p:txBody>
      </p:sp>
    </p:spTree>
    <p:extLst>
      <p:ext uri="{BB962C8B-B14F-4D97-AF65-F5344CB8AC3E}">
        <p14:creationId xmlns:p14="http://schemas.microsoft.com/office/powerpoint/2010/main" val="31448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F3649-2389-404E-A898-C1B346D455FF}" type="slidenum">
              <a:rPr lang="en-US"/>
              <a:pPr>
                <a:defRPr/>
              </a:pPr>
              <a:t>‹#›</a:t>
            </a:fld>
            <a:endParaRPr lang="en-US"/>
          </a:p>
        </p:txBody>
      </p:sp>
    </p:spTree>
    <p:extLst>
      <p:ext uri="{BB962C8B-B14F-4D97-AF65-F5344CB8AC3E}">
        <p14:creationId xmlns:p14="http://schemas.microsoft.com/office/powerpoint/2010/main" val="21918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73FD1-6CEA-4612-8746-2953DDA797D4}" type="slidenum">
              <a:rPr lang="en-US"/>
              <a:pPr>
                <a:defRPr/>
              </a:pPr>
              <a:t>‹#›</a:t>
            </a:fld>
            <a:endParaRPr lang="en-US"/>
          </a:p>
        </p:txBody>
      </p:sp>
    </p:spTree>
    <p:extLst>
      <p:ext uri="{BB962C8B-B14F-4D97-AF65-F5344CB8AC3E}">
        <p14:creationId xmlns:p14="http://schemas.microsoft.com/office/powerpoint/2010/main" val="145166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13477-707C-4C7C-8DEE-C2ADA0CE2602}" type="slidenum">
              <a:rPr lang="en-US"/>
              <a:pPr>
                <a:defRPr/>
              </a:pPr>
              <a:t>‹#›</a:t>
            </a:fld>
            <a:endParaRPr lang="en-US"/>
          </a:p>
        </p:txBody>
      </p:sp>
    </p:spTree>
    <p:extLst>
      <p:ext uri="{BB962C8B-B14F-4D97-AF65-F5344CB8AC3E}">
        <p14:creationId xmlns:p14="http://schemas.microsoft.com/office/powerpoint/2010/main" val="292296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8DFDAB-563E-4F6F-8169-F501A1BA7DB9}" type="slidenum">
              <a:rPr lang="en-US"/>
              <a:pPr>
                <a:defRPr/>
              </a:pPr>
              <a:t>‹#›</a:t>
            </a:fld>
            <a:endParaRPr lang="en-US"/>
          </a:p>
        </p:txBody>
      </p:sp>
    </p:spTree>
    <p:extLst>
      <p:ext uri="{BB962C8B-B14F-4D97-AF65-F5344CB8AC3E}">
        <p14:creationId xmlns:p14="http://schemas.microsoft.com/office/powerpoint/2010/main" val="211939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0058F2-F758-4CD1-9CAA-469AEE411754}" type="slidenum">
              <a:rPr lang="en-US"/>
              <a:pPr>
                <a:defRPr/>
              </a:pPr>
              <a:t>‹#›</a:t>
            </a:fld>
            <a:endParaRPr lang="en-US"/>
          </a:p>
        </p:txBody>
      </p:sp>
    </p:spTree>
    <p:extLst>
      <p:ext uri="{BB962C8B-B14F-4D97-AF65-F5344CB8AC3E}">
        <p14:creationId xmlns:p14="http://schemas.microsoft.com/office/powerpoint/2010/main" val="270692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9D0C69-57BA-4D73-ABE3-B3A1A7B2C5E4}" type="slidenum">
              <a:rPr lang="en-US"/>
              <a:pPr>
                <a:defRPr/>
              </a:pPr>
              <a:t>‹#›</a:t>
            </a:fld>
            <a:endParaRPr lang="en-US"/>
          </a:p>
        </p:txBody>
      </p:sp>
    </p:spTree>
    <p:extLst>
      <p:ext uri="{BB962C8B-B14F-4D97-AF65-F5344CB8AC3E}">
        <p14:creationId xmlns:p14="http://schemas.microsoft.com/office/powerpoint/2010/main" val="61733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46B2E3-C9D0-467E-AD74-675A085DED16}" type="slidenum">
              <a:rPr lang="en-US"/>
              <a:pPr>
                <a:defRPr/>
              </a:pPr>
              <a:t>‹#›</a:t>
            </a:fld>
            <a:endParaRPr lang="en-US"/>
          </a:p>
        </p:txBody>
      </p:sp>
    </p:spTree>
    <p:extLst>
      <p:ext uri="{BB962C8B-B14F-4D97-AF65-F5344CB8AC3E}">
        <p14:creationId xmlns:p14="http://schemas.microsoft.com/office/powerpoint/2010/main" val="194426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40558-B70F-4B19-B55F-9AB4A8A7DE18}" type="slidenum">
              <a:rPr lang="en-US"/>
              <a:pPr>
                <a:defRPr/>
              </a:pPr>
              <a:t>‹#›</a:t>
            </a:fld>
            <a:endParaRPr lang="en-US"/>
          </a:p>
        </p:txBody>
      </p:sp>
    </p:spTree>
    <p:extLst>
      <p:ext uri="{BB962C8B-B14F-4D97-AF65-F5344CB8AC3E}">
        <p14:creationId xmlns:p14="http://schemas.microsoft.com/office/powerpoint/2010/main" val="83745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FEB541-9676-45F5-BF62-258DD16D758A}" type="slidenum">
              <a:rPr lang="en-US"/>
              <a:pPr>
                <a:defRPr/>
              </a:pPr>
              <a:t>‹#›</a:t>
            </a:fld>
            <a:endParaRPr lang="en-US"/>
          </a:p>
        </p:txBody>
      </p:sp>
    </p:spTree>
    <p:extLst>
      <p:ext uri="{BB962C8B-B14F-4D97-AF65-F5344CB8AC3E}">
        <p14:creationId xmlns:p14="http://schemas.microsoft.com/office/powerpoint/2010/main" val="160422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25533AA-A332-4DAB-AB14-DA7BB68E98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1905000"/>
            <a:ext cx="8763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4400" b="1">
              <a:solidFill>
                <a:schemeClr val="tx2"/>
              </a:solidFill>
            </a:endParaRPr>
          </a:p>
        </p:txBody>
      </p:sp>
      <p:sp>
        <p:nvSpPr>
          <p:cNvPr id="4099" name="Text Box 5"/>
          <p:cNvSpPr txBox="1">
            <a:spLocks noChangeArrowheads="1"/>
          </p:cNvSpPr>
          <p:nvPr/>
        </p:nvSpPr>
        <p:spPr bwMode="auto">
          <a:xfrm>
            <a:off x="457200" y="2743200"/>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dirty="0" smtClean="0">
                <a:solidFill>
                  <a:schemeClr val="tx2"/>
                </a:solidFill>
              </a:rPr>
              <a:t>CFL Hierarchy</a:t>
            </a:r>
          </a:p>
          <a:p>
            <a:pPr algn="ctr" eaLnBrk="1" hangingPunct="1">
              <a:spcBef>
                <a:spcPct val="0"/>
              </a:spcBef>
              <a:buFontTx/>
              <a:buNone/>
            </a:pPr>
            <a:r>
              <a:rPr lang="en-US" sz="3600" dirty="0" smtClean="0">
                <a:solidFill>
                  <a:schemeClr val="tx2"/>
                </a:solidFill>
              </a:rPr>
              <a:t>CFL Decision Problems</a:t>
            </a:r>
            <a:endParaRPr lang="en-US" sz="3600" dirty="0">
              <a:solidFill>
                <a:schemeClr val="tx2"/>
              </a:solidFill>
            </a:endParaRPr>
          </a:p>
        </p:txBody>
      </p:sp>
      <p:sp>
        <p:nvSpPr>
          <p:cNvPr id="6" name="Rectangle 2"/>
          <p:cNvSpPr txBox="1">
            <a:spLocks noChangeArrowheads="1"/>
          </p:cNvSpPr>
          <p:nvPr/>
        </p:nvSpPr>
        <p:spPr>
          <a:xfrm>
            <a:off x="533400" y="1120775"/>
            <a:ext cx="8610600" cy="1470025"/>
          </a:xfrm>
          <a:prstGeom prst="rect">
            <a:avLst/>
          </a:prstGeom>
        </p:spPr>
        <p:txBody>
          <a:bodyPr/>
          <a:lstStyle/>
          <a:p>
            <a:pPr algn="ctr" eaLnBrk="1" hangingPunct="1">
              <a:defRPr/>
            </a:pPr>
            <a:r>
              <a:rPr lang="en-US" sz="4400" b="1" kern="0" dirty="0">
                <a:solidFill>
                  <a:schemeClr val="tx2"/>
                </a:solidFill>
                <a:latin typeface="+mj-lt"/>
                <a:ea typeface="+mj-ea"/>
                <a:cs typeface="+mj-cs"/>
              </a:rPr>
              <a:t>MA/CSSE 474</a:t>
            </a:r>
          </a:p>
          <a:p>
            <a:pPr algn="ctr" eaLnBrk="1" hangingPunct="1">
              <a:defRPr/>
            </a:pPr>
            <a:r>
              <a:rPr lang="en-US" sz="4400" b="1" kern="0" dirty="0">
                <a:solidFill>
                  <a:schemeClr val="tx2"/>
                </a:solidFill>
                <a:latin typeface="+mj-lt"/>
                <a:ea typeface="+mj-ea"/>
                <a:cs typeface="+mj-cs"/>
              </a:rPr>
              <a:t>Theory of Computation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2286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Kleene Star</a:t>
            </a:r>
            <a:r>
              <a:rPr lang="en-US" altLang="en-US" sz="3600">
                <a:solidFill>
                  <a:schemeClr val="tx2"/>
                </a:solidFill>
              </a:rPr>
              <a:t> </a:t>
            </a:r>
          </a:p>
        </p:txBody>
      </p:sp>
      <p:sp>
        <p:nvSpPr>
          <p:cNvPr id="45059" name="Text Box 3"/>
          <p:cNvSpPr txBox="1">
            <a:spLocks noChangeArrowheads="1"/>
          </p:cNvSpPr>
          <p:nvPr/>
        </p:nvSpPr>
        <p:spPr bwMode="auto">
          <a:xfrm>
            <a:off x="685800" y="1066800"/>
            <a:ext cx="8077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r>
              <a:rPr lang="en-US" altLang="en-US" sz="2400" i="1"/>
              <a:t>G</a:t>
            </a:r>
            <a:r>
              <a:rPr lang="en-US" altLang="en-US" sz="2400"/>
              <a:t> = (</a:t>
            </a:r>
            <a:r>
              <a:rPr lang="en-US" altLang="en-US" sz="2400" i="1"/>
              <a:t>V</a:t>
            </a:r>
            <a:r>
              <a:rPr lang="en-US" altLang="en-US" sz="2400"/>
              <a:t>, </a:t>
            </a:r>
            <a:r>
              <a:rPr lang="en-US" altLang="en-US" sz="2400">
                <a:sym typeface="Symbol" panose="05050102010706020507" pitchFamily="18" charset="2"/>
              </a:rPr>
              <a:t></a:t>
            </a:r>
            <a:r>
              <a:rPr lang="en-US" altLang="en-US" sz="2400"/>
              <a:t>, </a:t>
            </a:r>
            <a:r>
              <a:rPr lang="en-US" altLang="en-US" sz="2400" i="1"/>
              <a:t>R</a:t>
            </a:r>
            <a:r>
              <a:rPr lang="en-US" altLang="en-US" sz="2400"/>
              <a:t>, </a:t>
            </a:r>
            <a:r>
              <a:rPr lang="en-US" altLang="en-US" sz="2400" i="1"/>
              <a:t>S</a:t>
            </a:r>
            <a:r>
              <a:rPr lang="en-US" altLang="en-US" sz="2400" baseline="-25000"/>
              <a:t>1</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Assume that </a:t>
            </a:r>
            <a:r>
              <a:rPr lang="en-US" altLang="en-US" sz="2400" i="1"/>
              <a:t>G</a:t>
            </a:r>
            <a:r>
              <a:rPr lang="en-US" altLang="en-US" sz="2400"/>
              <a:t> does not have the nonterminal </a:t>
            </a:r>
            <a:r>
              <a:rPr lang="en-US" altLang="en-US" sz="2400" i="1"/>
              <a:t>S</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Let </a:t>
            </a:r>
            <a:r>
              <a:rPr lang="en-US" altLang="en-US" sz="2400" i="1"/>
              <a:t>L</a:t>
            </a:r>
            <a:r>
              <a:rPr lang="en-US" altLang="en-US" sz="2400"/>
              <a:t> = </a:t>
            </a:r>
            <a:r>
              <a:rPr lang="en-US" altLang="en-US" sz="2400" i="1"/>
              <a:t>L</a:t>
            </a:r>
            <a:r>
              <a:rPr lang="en-US" altLang="en-US" sz="2400"/>
              <a:t>(</a:t>
            </a:r>
            <a:r>
              <a:rPr lang="en-US" altLang="en-US" sz="2400" i="1"/>
              <a:t>G</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We can show that </a:t>
            </a:r>
            <a:r>
              <a:rPr lang="en-US" altLang="en-US" sz="2400" i="1"/>
              <a:t>L</a:t>
            </a:r>
            <a:r>
              <a:rPr lang="en-US" altLang="en-US" sz="2400"/>
              <a:t> is CF by exhibiting a CFG for it:</a:t>
            </a:r>
          </a:p>
          <a:p>
            <a:pPr eaLnBrk="1" hangingPunct="1">
              <a:spcBef>
                <a:spcPct val="0"/>
              </a:spcBef>
              <a:buFontTx/>
              <a:buNone/>
            </a:pPr>
            <a:endParaRPr lang="en-US" altLang="en-US" sz="2400"/>
          </a:p>
          <a:p>
            <a:pPr eaLnBrk="1" hangingPunct="1">
              <a:spcBef>
                <a:spcPct val="0"/>
              </a:spcBef>
              <a:buFontTx/>
              <a:buNone/>
            </a:pPr>
            <a:r>
              <a:rPr lang="en-US" altLang="en-US" sz="2400" i="1"/>
              <a:t> 	G</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baseline="-25000"/>
              <a:t>1</a:t>
            </a:r>
            <a:r>
              <a:rPr lang="en-US" altLang="en-US" sz="2400"/>
              <a:t>, </a:t>
            </a:r>
          </a:p>
          <a:p>
            <a:pPr eaLnBrk="1" hangingPunct="1">
              <a:spcBef>
                <a:spcPct val="0"/>
              </a:spcBef>
              <a:buFontTx/>
              <a:buNone/>
            </a:pPr>
            <a:r>
              <a:rPr lang="en-US" altLang="en-US" sz="2400"/>
              <a:t>            </a:t>
            </a:r>
            <a:r>
              <a:rPr lang="en-US" altLang="en-US" sz="2400" i="1"/>
              <a:t>R</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i="1"/>
              <a:t>S</a:t>
            </a:r>
            <a:r>
              <a:rPr lang="en-US" altLang="en-US" sz="2400" baseline="-25000"/>
              <a:t>1</a:t>
            </a:r>
            <a:r>
              <a:rPr lang="en-US" altLang="en-US" sz="2400"/>
              <a:t>}, </a:t>
            </a:r>
          </a:p>
          <a:p>
            <a:pPr eaLnBrk="1" hangingPunct="1">
              <a:spcBef>
                <a:spcPct val="0"/>
              </a:spcBef>
              <a:buFontTx/>
              <a:buNone/>
            </a:pPr>
            <a:r>
              <a:rPr lang="en-US" altLang="en-US" sz="2400"/>
              <a:t>            </a:t>
            </a:r>
            <a:r>
              <a:rPr lang="en-US" altLang="en-US" sz="2400" i="1"/>
              <a:t>S</a:t>
            </a:r>
            <a:r>
              <a:rPr lang="en-US" altLang="en-US" sz="2400"/>
              <a:t>) </a:t>
            </a:r>
          </a:p>
        </p:txBody>
      </p:sp>
    </p:spTree>
    <p:extLst>
      <p:ext uri="{BB962C8B-B14F-4D97-AF65-F5344CB8AC3E}">
        <p14:creationId xmlns:p14="http://schemas.microsoft.com/office/powerpoint/2010/main" val="26025847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2286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Reverse</a:t>
            </a:r>
            <a:r>
              <a:rPr lang="en-US" altLang="en-US" sz="3600">
                <a:solidFill>
                  <a:schemeClr val="tx2"/>
                </a:solidFill>
              </a:rPr>
              <a:t> </a:t>
            </a:r>
          </a:p>
        </p:txBody>
      </p:sp>
      <p:sp>
        <p:nvSpPr>
          <p:cNvPr id="47107" name="Text Box 3"/>
          <p:cNvSpPr txBox="1">
            <a:spLocks noChangeArrowheads="1"/>
          </p:cNvSpPr>
          <p:nvPr/>
        </p:nvSpPr>
        <p:spPr bwMode="auto">
          <a:xfrm>
            <a:off x="685800" y="1066800"/>
            <a:ext cx="8305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L</a:t>
            </a:r>
            <a:r>
              <a:rPr lang="en-US" altLang="en-US" sz="2000" baseline="30000"/>
              <a:t>R</a:t>
            </a:r>
            <a:r>
              <a:rPr lang="en-US" altLang="en-US" sz="2000"/>
              <a:t>= {</a:t>
            </a:r>
            <a:r>
              <a:rPr lang="en-US" altLang="en-US" sz="2000" i="1"/>
              <a:t>w</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 </a:t>
            </a:r>
            <a:r>
              <a:rPr lang="en-US" altLang="en-US" sz="2000" i="1"/>
              <a:t>w</a:t>
            </a:r>
            <a:r>
              <a:rPr lang="en-US" altLang="en-US" sz="2000"/>
              <a:t> = </a:t>
            </a:r>
            <a:r>
              <a:rPr lang="en-US" altLang="en-US" sz="2000" i="1"/>
              <a:t>x</a:t>
            </a:r>
            <a:r>
              <a:rPr lang="en-US" altLang="en-US" sz="2000" baseline="30000"/>
              <a:t>R</a:t>
            </a:r>
            <a:r>
              <a:rPr lang="en-US" altLang="en-US" sz="2000"/>
              <a:t> for some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L</a:t>
            </a:r>
            <a:r>
              <a:rPr lang="en-US" altLang="en-US" sz="2000"/>
              <a:t>}. </a:t>
            </a:r>
          </a:p>
          <a:p>
            <a:pPr eaLnBrk="1" hangingPunct="1">
              <a:spcBef>
                <a:spcPct val="0"/>
              </a:spcBef>
              <a:buFontTx/>
              <a:buNone/>
            </a:pPr>
            <a:endParaRPr lang="en-US" altLang="en-US" sz="2000"/>
          </a:p>
          <a:p>
            <a:pPr eaLnBrk="1" hangingPunct="1">
              <a:spcBef>
                <a:spcPct val="0"/>
              </a:spcBef>
              <a:buFontTx/>
              <a:buNone/>
            </a:pPr>
            <a:r>
              <a:rPr lang="en-US" altLang="en-US" sz="2000"/>
              <a:t>Let </a:t>
            </a:r>
            <a:r>
              <a:rPr lang="en-US" altLang="en-US" sz="2000" i="1"/>
              <a:t>G</a:t>
            </a:r>
            <a:r>
              <a:rPr lang="en-US" altLang="en-US" sz="2000"/>
              <a:t> = (</a:t>
            </a:r>
            <a:r>
              <a:rPr lang="en-US" altLang="en-US" sz="2000" i="1"/>
              <a:t>V</a:t>
            </a:r>
            <a:r>
              <a:rPr lang="en-US" altLang="en-US" sz="2000"/>
              <a:t>, </a:t>
            </a:r>
            <a:r>
              <a:rPr lang="en-US" altLang="en-US" sz="2000">
                <a:sym typeface="Symbol" panose="05050102010706020507" pitchFamily="18" charset="2"/>
              </a:rPr>
              <a:t></a:t>
            </a:r>
            <a:r>
              <a:rPr lang="en-US" altLang="en-US" sz="2000"/>
              <a:t>, </a:t>
            </a:r>
            <a:r>
              <a:rPr lang="en-US" altLang="en-US" sz="2000" i="1"/>
              <a:t>R</a:t>
            </a:r>
            <a:r>
              <a:rPr lang="en-US" altLang="en-US" sz="2000"/>
              <a:t>, </a:t>
            </a:r>
            <a:r>
              <a:rPr lang="en-US" altLang="en-US" sz="2000" i="1"/>
              <a:t>S</a:t>
            </a:r>
            <a:r>
              <a:rPr lang="en-US" altLang="en-US" sz="2000"/>
              <a:t>) be in Chomsky normal form.</a:t>
            </a:r>
          </a:p>
          <a:p>
            <a:pPr eaLnBrk="1" hangingPunct="1">
              <a:spcBef>
                <a:spcPct val="0"/>
              </a:spcBef>
              <a:buFontTx/>
              <a:buNone/>
            </a:pPr>
            <a:endParaRPr lang="en-US" altLang="en-US" sz="2000"/>
          </a:p>
          <a:p>
            <a:pPr eaLnBrk="1" hangingPunct="1">
              <a:spcBef>
                <a:spcPct val="0"/>
              </a:spcBef>
              <a:buFontTx/>
              <a:buNone/>
            </a:pPr>
            <a:r>
              <a:rPr lang="en-US" altLang="en-US" sz="2000"/>
              <a:t>Every rule in </a:t>
            </a:r>
            <a:r>
              <a:rPr lang="en-US" altLang="en-US" sz="2000" i="1"/>
              <a:t>G</a:t>
            </a:r>
            <a:r>
              <a:rPr lang="en-US" altLang="en-US" sz="2000"/>
              <a:t> is of the form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BC</a:t>
            </a:r>
            <a:r>
              <a:rPr lang="en-US" altLang="en-US" sz="2000"/>
              <a:t> or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 where </a:t>
            </a:r>
            <a:r>
              <a:rPr lang="en-US" altLang="en-US" sz="2000" i="1"/>
              <a:t>X</a:t>
            </a:r>
            <a:r>
              <a:rPr lang="en-US" altLang="en-US" sz="2000"/>
              <a:t>, </a:t>
            </a:r>
            <a:r>
              <a:rPr lang="en-US" altLang="en-US" sz="2000" i="1"/>
              <a:t>B</a:t>
            </a:r>
            <a:r>
              <a:rPr lang="en-US" altLang="en-US" sz="2000"/>
              <a:t>, and </a:t>
            </a:r>
            <a:r>
              <a:rPr lang="en-US" altLang="en-US" sz="2000" i="1"/>
              <a:t>C</a:t>
            </a:r>
            <a:r>
              <a:rPr lang="en-US" altLang="en-US" sz="2000"/>
              <a:t> are elements of </a:t>
            </a:r>
            <a:r>
              <a:rPr lang="en-US" altLang="en-US" sz="2000" i="1"/>
              <a:t>V</a:t>
            </a:r>
            <a:r>
              <a:rPr lang="en-US" altLang="en-US" sz="2000"/>
              <a:t> - </a:t>
            </a:r>
            <a:r>
              <a:rPr lang="en-US" altLang="en-US" sz="2000">
                <a:sym typeface="Symbol" panose="05050102010706020507" pitchFamily="18" charset="2"/>
              </a:rPr>
              <a:t></a:t>
            </a:r>
            <a:r>
              <a:rPr lang="en-US" altLang="en-US" sz="2000"/>
              <a:t> and </a:t>
            </a:r>
            <a:r>
              <a:rPr lang="en-US" altLang="en-US" sz="2000" i="1"/>
              <a:t>a</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2000" i="1"/>
          </a:p>
          <a:p>
            <a:pPr eaLnBrk="1" hangingPunct="1">
              <a:spcBef>
                <a:spcPct val="0"/>
              </a:spcBef>
              <a:buFontTx/>
              <a:buNone/>
            </a:pPr>
            <a:r>
              <a:rPr lang="en-US" altLang="en-US" sz="1800"/>
              <a:t>	●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  </a:t>
            </a:r>
            <a:r>
              <a:rPr lang="en-US" altLang="en-US" sz="2000" i="1"/>
              <a:t>L</a:t>
            </a:r>
            <a:r>
              <a:rPr lang="en-US" altLang="en-US" sz="2000"/>
              <a:t>(</a:t>
            </a:r>
            <a:r>
              <a:rPr lang="en-US" altLang="en-US" sz="2000" i="1"/>
              <a:t>X</a:t>
            </a:r>
            <a:r>
              <a:rPr lang="en-US" altLang="en-US" sz="2000"/>
              <a:t>) = {</a:t>
            </a:r>
            <a:r>
              <a:rPr lang="en-US" altLang="en-US" sz="2000" i="1"/>
              <a:t>a</a:t>
            </a:r>
            <a:r>
              <a:rPr lang="en-US" altLang="en-US" sz="2000"/>
              <a:t>}.  			{</a:t>
            </a:r>
            <a:r>
              <a:rPr lang="en-US" altLang="en-US" sz="2000" i="1"/>
              <a:t>a</a:t>
            </a:r>
            <a:r>
              <a:rPr lang="en-US" altLang="en-US" sz="2000"/>
              <a:t>}</a:t>
            </a:r>
            <a:r>
              <a:rPr lang="en-US" altLang="en-US" sz="2000" baseline="30000"/>
              <a:t>R</a:t>
            </a:r>
            <a:r>
              <a:rPr lang="en-US" altLang="en-US" sz="2000"/>
              <a:t> = {</a:t>
            </a:r>
            <a:r>
              <a:rPr lang="en-US" altLang="en-US" sz="2000" i="1"/>
              <a:t>a</a:t>
            </a:r>
            <a:r>
              <a:rPr lang="en-US" altLang="en-US" sz="2000"/>
              <a:t>}.  </a:t>
            </a:r>
          </a:p>
          <a:p>
            <a:pPr eaLnBrk="1" hangingPunct="1">
              <a:spcBef>
                <a:spcPct val="0"/>
              </a:spcBef>
              <a:buFontTx/>
              <a:buNone/>
            </a:pPr>
            <a:endParaRPr lang="en-US" altLang="en-US" sz="2000" i="1"/>
          </a:p>
          <a:p>
            <a:pPr eaLnBrk="1" hangingPunct="1">
              <a:spcBef>
                <a:spcPct val="0"/>
              </a:spcBef>
              <a:buFontTx/>
              <a:buNone/>
            </a:pPr>
            <a:r>
              <a:rPr lang="en-US" altLang="en-US" sz="1800"/>
              <a:t>	●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BC</a:t>
            </a:r>
            <a:r>
              <a:rPr lang="en-US" altLang="en-US" sz="2000"/>
              <a:t>: </a:t>
            </a:r>
            <a:r>
              <a:rPr lang="en-US" altLang="en-US" sz="2000" i="1"/>
              <a:t>L</a:t>
            </a:r>
            <a:r>
              <a:rPr lang="en-US" altLang="en-US" sz="2000"/>
              <a:t>(</a:t>
            </a:r>
            <a:r>
              <a:rPr lang="en-US" altLang="en-US" sz="2000" i="1"/>
              <a:t>X</a:t>
            </a:r>
            <a:r>
              <a:rPr lang="en-US" altLang="en-US" sz="2000"/>
              <a:t>) = </a:t>
            </a:r>
            <a:r>
              <a:rPr lang="en-US" altLang="en-US" sz="2000" i="1"/>
              <a:t>L</a:t>
            </a:r>
            <a:r>
              <a:rPr lang="en-US" altLang="en-US" sz="2000"/>
              <a:t>(</a:t>
            </a:r>
            <a:r>
              <a:rPr lang="en-US" altLang="en-US" sz="2000" i="1"/>
              <a:t>B</a:t>
            </a:r>
            <a:r>
              <a:rPr lang="en-US" altLang="en-US" sz="2000"/>
              <a:t>)</a:t>
            </a:r>
            <a:r>
              <a:rPr lang="en-US" altLang="en-US" sz="2000" i="1"/>
              <a:t>L</a:t>
            </a:r>
            <a:r>
              <a:rPr lang="en-US" altLang="en-US" sz="2000"/>
              <a:t>(</a:t>
            </a:r>
            <a:r>
              <a:rPr lang="en-US" altLang="en-US" sz="2000" i="1"/>
              <a:t>C</a:t>
            </a:r>
            <a:r>
              <a:rPr lang="en-US" altLang="en-US" sz="2000"/>
              <a:t>).             	(</a:t>
            </a:r>
            <a:r>
              <a:rPr lang="en-US" altLang="en-US" sz="2000" i="1"/>
              <a:t>L</a:t>
            </a:r>
            <a:r>
              <a:rPr lang="en-US" altLang="en-US" sz="2000"/>
              <a:t>(</a:t>
            </a:r>
            <a:r>
              <a:rPr lang="en-US" altLang="en-US" sz="2000" i="1"/>
              <a:t>B</a:t>
            </a:r>
            <a:r>
              <a:rPr lang="en-US" altLang="en-US" sz="2000"/>
              <a:t>)</a:t>
            </a:r>
            <a:r>
              <a:rPr lang="en-US" altLang="en-US" sz="2000" i="1"/>
              <a:t>L</a:t>
            </a:r>
            <a:r>
              <a:rPr lang="en-US" altLang="en-US" sz="2000"/>
              <a:t>(</a:t>
            </a:r>
            <a:r>
              <a:rPr lang="en-US" altLang="en-US" sz="2000" i="1"/>
              <a:t>C</a:t>
            </a:r>
            <a:r>
              <a:rPr lang="en-US" altLang="en-US" sz="2000"/>
              <a:t>))</a:t>
            </a:r>
            <a:r>
              <a:rPr lang="en-US" altLang="en-US" sz="2000" baseline="30000"/>
              <a:t>R</a:t>
            </a:r>
            <a:r>
              <a:rPr lang="en-US" altLang="en-US" sz="2000"/>
              <a:t> = </a:t>
            </a:r>
            <a:r>
              <a:rPr lang="en-US" altLang="en-US" sz="2000" i="1"/>
              <a:t>L</a:t>
            </a:r>
            <a:r>
              <a:rPr lang="en-US" altLang="en-US" sz="2000"/>
              <a:t>(</a:t>
            </a:r>
            <a:r>
              <a:rPr lang="en-US" altLang="en-US" sz="2000" i="1"/>
              <a:t>C</a:t>
            </a:r>
            <a:r>
              <a:rPr lang="en-US" altLang="en-US" sz="2000"/>
              <a:t>)</a:t>
            </a:r>
            <a:r>
              <a:rPr lang="en-US" altLang="en-US" sz="2000" baseline="30000"/>
              <a:t>R</a:t>
            </a:r>
            <a:r>
              <a:rPr lang="en-US" altLang="en-US" sz="2000" i="1"/>
              <a:t>L</a:t>
            </a:r>
            <a:r>
              <a:rPr lang="en-US" altLang="en-US" sz="2000"/>
              <a:t>(</a:t>
            </a:r>
            <a:r>
              <a:rPr lang="en-US" altLang="en-US" sz="2000" i="1"/>
              <a:t>B</a:t>
            </a:r>
            <a:r>
              <a:rPr lang="en-US" altLang="en-US" sz="2000"/>
              <a:t>)</a:t>
            </a:r>
            <a:r>
              <a:rPr lang="en-US" altLang="en-US" sz="2000" baseline="30000"/>
              <a:t>R</a:t>
            </a:r>
            <a:r>
              <a:rPr lang="en-US" altLang="en-US" sz="2000"/>
              <a:t>.  </a:t>
            </a:r>
          </a:p>
          <a:p>
            <a:pPr eaLnBrk="1" hangingPunct="1">
              <a:spcBef>
                <a:spcPct val="0"/>
              </a:spcBef>
              <a:buFontTx/>
              <a:buNone/>
            </a:pPr>
            <a:endParaRPr lang="en-US" altLang="en-US" sz="2000"/>
          </a:p>
          <a:p>
            <a:pPr eaLnBrk="1" hangingPunct="1">
              <a:spcBef>
                <a:spcPct val="0"/>
              </a:spcBef>
              <a:buFontTx/>
              <a:buNone/>
            </a:pPr>
            <a:r>
              <a:rPr lang="en-US" altLang="en-US" sz="2000"/>
              <a:t>Construct, from </a:t>
            </a:r>
            <a:r>
              <a:rPr lang="en-US" altLang="en-US" sz="2000" i="1"/>
              <a:t>G</a:t>
            </a:r>
            <a:r>
              <a:rPr lang="en-US" altLang="en-US" sz="2000"/>
              <a:t>, a new grammar </a:t>
            </a:r>
            <a:r>
              <a:rPr lang="en-US" altLang="en-US" sz="2000" i="1"/>
              <a:t>G</a:t>
            </a:r>
            <a:r>
              <a:rPr lang="en-US" altLang="en-US" sz="2000">
                <a:sym typeface="Symbol" panose="05050102010706020507" pitchFamily="18" charset="2"/>
              </a:rPr>
              <a:t></a:t>
            </a:r>
            <a:r>
              <a:rPr lang="en-US" altLang="en-US" sz="2000"/>
              <a:t>, such that </a:t>
            </a:r>
            <a:r>
              <a:rPr lang="en-US" altLang="en-US" sz="2000" i="1"/>
              <a:t>L</a:t>
            </a:r>
            <a:r>
              <a:rPr lang="en-US" altLang="en-US" sz="2000"/>
              <a:t>(</a:t>
            </a:r>
            <a:r>
              <a:rPr lang="en-US" altLang="en-US" sz="2000" i="1"/>
              <a:t>G</a:t>
            </a:r>
            <a:r>
              <a:rPr lang="en-US" altLang="en-US" sz="2000">
                <a:sym typeface="Symbol" panose="05050102010706020507" pitchFamily="18" charset="2"/>
              </a:rPr>
              <a:t></a:t>
            </a:r>
            <a:r>
              <a:rPr lang="en-US" altLang="en-US" sz="2000"/>
              <a:t>) = </a:t>
            </a:r>
            <a:r>
              <a:rPr lang="en-US" altLang="en-US" sz="2000" i="1"/>
              <a:t>L</a:t>
            </a:r>
            <a:r>
              <a:rPr lang="en-US" altLang="en-US" sz="2000" baseline="30000"/>
              <a:t>R</a:t>
            </a:r>
            <a:r>
              <a:rPr lang="en-US" altLang="en-US" sz="2000"/>
              <a:t>: </a:t>
            </a:r>
          </a:p>
          <a:p>
            <a:pPr eaLnBrk="1" hangingPunct="1">
              <a:spcBef>
                <a:spcPct val="0"/>
              </a:spcBef>
              <a:buFontTx/>
              <a:buNone/>
            </a:pPr>
            <a:r>
              <a:rPr lang="en-US" altLang="en-US" sz="2000"/>
              <a:t>	</a:t>
            </a:r>
            <a:r>
              <a:rPr lang="en-US" altLang="en-US" sz="2000" i="1"/>
              <a:t>G</a:t>
            </a:r>
            <a:r>
              <a:rPr lang="en-US" altLang="en-US" sz="2000">
                <a:sym typeface="Symbol" panose="05050102010706020507" pitchFamily="18" charset="2"/>
              </a:rPr>
              <a:t></a:t>
            </a:r>
            <a:r>
              <a:rPr lang="en-US" altLang="en-US" sz="2000"/>
              <a:t> = (</a:t>
            </a:r>
            <a:r>
              <a:rPr lang="en-US" altLang="en-US" sz="2000" i="1"/>
              <a:t>V</a:t>
            </a:r>
            <a:r>
              <a:rPr lang="en-US" altLang="en-US" sz="2000" i="1" baseline="-25000"/>
              <a:t>G</a:t>
            </a:r>
            <a:r>
              <a:rPr lang="en-US" altLang="en-US" sz="2000"/>
              <a:t>, </a:t>
            </a:r>
            <a:r>
              <a:rPr lang="en-US" altLang="en-US" sz="2000">
                <a:sym typeface="Symbol" panose="05050102010706020507" pitchFamily="18" charset="2"/>
              </a:rPr>
              <a:t></a:t>
            </a:r>
            <a:r>
              <a:rPr lang="en-US" altLang="en-US" sz="2000" i="1" baseline="-25000"/>
              <a:t>G</a:t>
            </a:r>
            <a:r>
              <a:rPr lang="en-US" altLang="en-US" sz="2000"/>
              <a:t>, </a:t>
            </a:r>
            <a:r>
              <a:rPr lang="en-US" altLang="en-US" sz="2000" i="1"/>
              <a:t>R</a:t>
            </a:r>
            <a:r>
              <a:rPr lang="en-US" altLang="en-US" sz="2000">
                <a:sym typeface="Symbol" panose="05050102010706020507" pitchFamily="18" charset="2"/>
              </a:rPr>
              <a:t></a:t>
            </a:r>
            <a:r>
              <a:rPr lang="en-US" altLang="en-US" sz="2000"/>
              <a:t>, </a:t>
            </a:r>
            <a:r>
              <a:rPr lang="en-US" altLang="en-US" sz="2000" i="1"/>
              <a:t>S</a:t>
            </a:r>
            <a:r>
              <a:rPr lang="en-US" altLang="en-US" sz="2000" i="1" baseline="-25000"/>
              <a:t>G</a:t>
            </a:r>
            <a:r>
              <a:rPr lang="en-US" altLang="en-US" sz="2000"/>
              <a:t>), where </a:t>
            </a:r>
            <a:r>
              <a:rPr lang="en-US" altLang="en-US" sz="2000" i="1"/>
              <a:t>R</a:t>
            </a:r>
            <a:r>
              <a:rPr lang="en-US" altLang="en-US" sz="2000">
                <a:sym typeface="Symbol" panose="05050102010706020507" pitchFamily="18" charset="2"/>
              </a:rPr>
              <a:t></a:t>
            </a:r>
            <a:r>
              <a:rPr lang="en-US" altLang="en-US" sz="2000"/>
              <a:t> is constructed as follows:</a:t>
            </a:r>
          </a:p>
          <a:p>
            <a:pPr eaLnBrk="1" hangingPunct="1">
              <a:spcBef>
                <a:spcPct val="0"/>
              </a:spcBef>
              <a:buFontTx/>
              <a:buNone/>
            </a:pPr>
            <a:endParaRPr lang="en-US" altLang="en-US" sz="2000"/>
          </a:p>
          <a:p>
            <a:pPr eaLnBrk="1" hangingPunct="1">
              <a:spcBef>
                <a:spcPct val="0"/>
              </a:spcBef>
              <a:buFontTx/>
              <a:buNone/>
            </a:pPr>
            <a:r>
              <a:rPr lang="en-US" altLang="en-US" sz="1800"/>
              <a:t>    ● </a:t>
            </a:r>
            <a:r>
              <a:rPr lang="en-US" altLang="en-US" sz="2000"/>
              <a:t>For every rule in </a:t>
            </a:r>
            <a:r>
              <a:rPr lang="en-US" altLang="en-US" sz="2000" i="1"/>
              <a:t>G</a:t>
            </a:r>
            <a:r>
              <a:rPr lang="en-US" altLang="en-US" sz="2000"/>
              <a:t> of the form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BC</a:t>
            </a:r>
            <a:r>
              <a:rPr lang="en-US" altLang="en-US" sz="2000"/>
              <a:t>, add to </a:t>
            </a:r>
            <a:r>
              <a:rPr lang="en-US" altLang="en-US" sz="2000" i="1"/>
              <a:t>R</a:t>
            </a:r>
            <a:r>
              <a:rPr lang="en-US" altLang="en-US" sz="2000">
                <a:sym typeface="Symbol" panose="05050102010706020507" pitchFamily="18" charset="2"/>
              </a:rPr>
              <a:t></a:t>
            </a:r>
            <a:r>
              <a:rPr lang="en-US" altLang="en-US" sz="2000"/>
              <a:t> the rule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CB</a:t>
            </a:r>
            <a:r>
              <a:rPr lang="en-US" altLang="en-US" sz="2000"/>
              <a:t>.</a:t>
            </a:r>
          </a:p>
          <a:p>
            <a:pPr eaLnBrk="1" hangingPunct="1">
              <a:spcBef>
                <a:spcPct val="0"/>
              </a:spcBef>
              <a:buFontTx/>
              <a:buNone/>
            </a:pPr>
            <a:endParaRPr lang="en-US" altLang="en-US" sz="2000"/>
          </a:p>
          <a:p>
            <a:pPr eaLnBrk="1" hangingPunct="1">
              <a:spcBef>
                <a:spcPct val="0"/>
              </a:spcBef>
              <a:buFontTx/>
              <a:buNone/>
            </a:pPr>
            <a:r>
              <a:rPr lang="en-US" altLang="en-US" sz="1800"/>
              <a:t>    ● </a:t>
            </a:r>
            <a:r>
              <a:rPr lang="en-US" altLang="en-US" sz="2000"/>
              <a:t>For every rule in </a:t>
            </a:r>
            <a:r>
              <a:rPr lang="en-US" altLang="en-US" sz="2000" i="1"/>
              <a:t>G</a:t>
            </a:r>
            <a:r>
              <a:rPr lang="en-US" altLang="en-US" sz="2000"/>
              <a:t> of the form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 add to </a:t>
            </a:r>
            <a:r>
              <a:rPr lang="en-US" altLang="en-US" sz="2000" i="1"/>
              <a:t>R</a:t>
            </a:r>
            <a:r>
              <a:rPr lang="en-US" altLang="en-US" sz="2000">
                <a:sym typeface="Symbol" panose="05050102010706020507" pitchFamily="18" charset="2"/>
              </a:rPr>
              <a:t></a:t>
            </a:r>
            <a:r>
              <a:rPr lang="en-US" altLang="en-US" sz="2000"/>
              <a:t> the rule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a:t>
            </a:r>
          </a:p>
        </p:txBody>
      </p:sp>
    </p:spTree>
    <p:extLst>
      <p:ext uri="{BB962C8B-B14F-4D97-AF65-F5344CB8AC3E}">
        <p14:creationId xmlns:p14="http://schemas.microsoft.com/office/powerpoint/2010/main" val="8927536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Intersection</a:t>
            </a:r>
            <a:r>
              <a:rPr lang="en-US" altLang="en-US" sz="3600">
                <a:solidFill>
                  <a:schemeClr val="tx2"/>
                </a:solidFill>
              </a:rPr>
              <a:t> </a:t>
            </a:r>
          </a:p>
        </p:txBody>
      </p:sp>
      <p:sp>
        <p:nvSpPr>
          <p:cNvPr id="63491" name="Text Box 3"/>
          <p:cNvSpPr txBox="1">
            <a:spLocks noChangeArrowheads="1"/>
          </p:cNvSpPr>
          <p:nvPr/>
        </p:nvSpPr>
        <p:spPr bwMode="auto">
          <a:xfrm>
            <a:off x="838200" y="990600"/>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context-free languages are not closed under </a:t>
            </a:r>
          </a:p>
          <a:p>
            <a:pPr eaLnBrk="1" hangingPunct="1">
              <a:spcBef>
                <a:spcPct val="0"/>
              </a:spcBef>
              <a:buFontTx/>
              <a:buNone/>
            </a:pPr>
            <a:r>
              <a:rPr lang="en-US" altLang="en-US" sz="2400"/>
              <a:t>intersection:  </a:t>
            </a:r>
          </a:p>
          <a:p>
            <a:pPr eaLnBrk="1" hangingPunct="1">
              <a:spcBef>
                <a:spcPct val="0"/>
              </a:spcBef>
              <a:buFontTx/>
              <a:buNone/>
            </a:pPr>
            <a:endParaRPr lang="en-US" altLang="en-US" sz="2400"/>
          </a:p>
          <a:p>
            <a:pPr eaLnBrk="1" hangingPunct="1">
              <a:spcBef>
                <a:spcPct val="0"/>
              </a:spcBef>
              <a:buFontTx/>
              <a:buNone/>
            </a:pPr>
            <a:r>
              <a:rPr lang="en-US" altLang="en-US" sz="2400"/>
              <a:t>The proof is by counterexample.  Let:</a:t>
            </a:r>
          </a:p>
          <a:p>
            <a:pPr eaLnBrk="1" hangingPunct="1">
              <a:spcBef>
                <a:spcPct val="0"/>
              </a:spcBef>
              <a:buFontTx/>
              <a:buNone/>
            </a:pPr>
            <a:endParaRPr lang="en-US" altLang="en-US" sz="2400" i="1"/>
          </a:p>
          <a:p>
            <a:pPr eaLnBrk="1" hangingPunct="1">
              <a:spcBef>
                <a:spcPct val="0"/>
              </a:spcBef>
              <a:buFontTx/>
              <a:buNone/>
            </a:pPr>
            <a:r>
              <a:rPr lang="en-US" altLang="en-US" sz="2400" i="1"/>
              <a:t>	L</a:t>
            </a:r>
            <a:r>
              <a:rPr lang="en-US" altLang="en-US" sz="2400" baseline="-25000"/>
              <a:t>1</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m</a:t>
            </a:r>
            <a:r>
              <a:rPr lang="en-US" altLang="en-US" sz="2400"/>
              <a:t>: </a:t>
            </a:r>
            <a:r>
              <a:rPr lang="en-US" altLang="en-US" sz="2400" i="1"/>
              <a:t>n</a:t>
            </a:r>
            <a:r>
              <a:rPr lang="en-US" altLang="en-US" sz="2400"/>
              <a:t>, </a:t>
            </a:r>
            <a:r>
              <a:rPr lang="en-US" altLang="en-US" sz="2400" i="1"/>
              <a:t>m</a:t>
            </a:r>
            <a:r>
              <a:rPr lang="en-US" altLang="en-US" sz="2400"/>
              <a:t> </a:t>
            </a:r>
            <a:r>
              <a:rPr lang="en-US" altLang="en-US" sz="2400">
                <a:sym typeface="Symbol" panose="05050102010706020507" pitchFamily="18" charset="2"/>
              </a:rPr>
              <a:t></a:t>
            </a:r>
            <a:r>
              <a:rPr lang="en-US" altLang="en-US" sz="2400"/>
              <a:t> 0}     /* equal </a:t>
            </a:r>
            <a:r>
              <a:rPr lang="en-US" altLang="en-US" sz="2400">
                <a:latin typeface="Courier New" panose="02070309020205020404" pitchFamily="49" charset="0"/>
              </a:rPr>
              <a:t>a</a:t>
            </a:r>
            <a:r>
              <a:rPr lang="en-US" altLang="en-US" sz="2400"/>
              <a:t>’s and </a:t>
            </a:r>
            <a:r>
              <a:rPr lang="en-US" altLang="en-US" sz="2400">
                <a:latin typeface="Courier New" panose="02070309020205020404" pitchFamily="49" charset="0"/>
              </a:rPr>
              <a:t>b</a:t>
            </a:r>
            <a:r>
              <a:rPr lang="en-US" altLang="en-US" sz="2400"/>
              <a:t>’s.</a:t>
            </a:r>
            <a:endParaRPr lang="en-US" altLang="en-US" sz="2400" i="1"/>
          </a:p>
          <a:p>
            <a:pPr eaLnBrk="1" hangingPunct="1">
              <a:spcBef>
                <a:spcPct val="0"/>
              </a:spcBef>
              <a:buFontTx/>
              <a:buNone/>
            </a:pPr>
            <a:r>
              <a:rPr lang="en-US" altLang="en-US" sz="2400" i="1"/>
              <a:t>	L</a:t>
            </a:r>
            <a:r>
              <a:rPr lang="en-US" altLang="en-US" sz="2400" baseline="-25000"/>
              <a:t>2</a:t>
            </a:r>
            <a:r>
              <a:rPr lang="en-US" altLang="en-US" sz="2400"/>
              <a:t> = {</a:t>
            </a:r>
            <a:r>
              <a:rPr lang="en-US" altLang="en-US" sz="2400">
                <a:latin typeface="Courier New" panose="02070309020205020404" pitchFamily="49" charset="0"/>
              </a:rPr>
              <a:t>a</a:t>
            </a:r>
            <a:r>
              <a:rPr lang="en-US" altLang="en-US" sz="2400" i="1" baseline="30000"/>
              <a:t>m</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n</a:t>
            </a:r>
            <a:r>
              <a:rPr lang="en-US" altLang="en-US" sz="2400"/>
              <a:t>: </a:t>
            </a:r>
            <a:r>
              <a:rPr lang="en-US" altLang="en-US" sz="2400" i="1"/>
              <a:t>n</a:t>
            </a:r>
            <a:r>
              <a:rPr lang="en-US" altLang="en-US" sz="2400"/>
              <a:t>, </a:t>
            </a:r>
            <a:r>
              <a:rPr lang="en-US" altLang="en-US" sz="2400" i="1"/>
              <a:t>m</a:t>
            </a:r>
            <a:r>
              <a:rPr lang="en-US" altLang="en-US" sz="2400"/>
              <a:t> </a:t>
            </a:r>
            <a:r>
              <a:rPr lang="en-US" altLang="en-US" sz="2400">
                <a:sym typeface="Symbol" panose="05050102010706020507" pitchFamily="18" charset="2"/>
              </a:rPr>
              <a:t></a:t>
            </a:r>
            <a:r>
              <a:rPr lang="en-US" altLang="en-US" sz="2400"/>
              <a:t> 0}     /* equal </a:t>
            </a:r>
            <a:r>
              <a:rPr lang="en-US" altLang="en-US" sz="2400">
                <a:latin typeface="Courier New" panose="02070309020205020404" pitchFamily="49" charset="0"/>
              </a:rPr>
              <a:t>b</a:t>
            </a:r>
            <a:r>
              <a:rPr lang="en-US" altLang="en-US" sz="2400"/>
              <a:t>’s and </a:t>
            </a:r>
            <a:r>
              <a:rPr lang="en-US" altLang="en-US" sz="2400">
                <a:latin typeface="Courier New" panose="02070309020205020404" pitchFamily="49" charset="0"/>
              </a:rPr>
              <a:t>c</a:t>
            </a:r>
            <a:r>
              <a:rPr lang="en-US" altLang="en-US" sz="2400"/>
              <a:t>’s.</a:t>
            </a:r>
          </a:p>
          <a:p>
            <a:pPr eaLnBrk="1" hangingPunct="1">
              <a:spcBef>
                <a:spcPct val="0"/>
              </a:spcBef>
              <a:buFontTx/>
              <a:buNone/>
            </a:pPr>
            <a:endParaRPr lang="en-US" altLang="en-US" sz="2400"/>
          </a:p>
          <a:p>
            <a:pPr eaLnBrk="1" hangingPunct="1">
              <a:spcBef>
                <a:spcPct val="0"/>
              </a:spcBef>
              <a:buFontTx/>
              <a:buNone/>
            </a:pPr>
            <a:r>
              <a:rPr lang="en-US" altLang="en-US" sz="2400"/>
              <a:t>Both </a:t>
            </a:r>
            <a:r>
              <a:rPr lang="en-US" altLang="en-US" sz="2400" i="1"/>
              <a:t>L</a:t>
            </a:r>
            <a:r>
              <a:rPr lang="en-US" altLang="en-US" sz="2400" baseline="-25000"/>
              <a:t>1</a:t>
            </a:r>
            <a:r>
              <a:rPr lang="en-US" altLang="en-US" sz="2400"/>
              <a:t> and </a:t>
            </a:r>
            <a:r>
              <a:rPr lang="en-US" altLang="en-US" sz="2400" i="1"/>
              <a:t>L</a:t>
            </a:r>
            <a:r>
              <a:rPr lang="en-US" altLang="en-US" sz="2400" baseline="-25000"/>
              <a:t>2</a:t>
            </a:r>
            <a:r>
              <a:rPr lang="en-US" altLang="en-US" sz="2400"/>
              <a:t> are context-free, since there exist </a:t>
            </a:r>
          </a:p>
          <a:p>
            <a:pPr eaLnBrk="1" hangingPunct="1">
              <a:spcBef>
                <a:spcPct val="0"/>
              </a:spcBef>
              <a:buFontTx/>
              <a:buNone/>
            </a:pPr>
            <a:r>
              <a:rPr lang="en-US" altLang="en-US" sz="2400"/>
              <a:t>straightforward context-free grammars for them.</a:t>
            </a:r>
          </a:p>
          <a:p>
            <a:pPr eaLnBrk="1" hangingPunct="1">
              <a:spcBef>
                <a:spcPct val="0"/>
              </a:spcBef>
              <a:buFontTx/>
              <a:buNone/>
            </a:pPr>
            <a:endParaRPr lang="en-US" altLang="en-US" sz="2400"/>
          </a:p>
          <a:p>
            <a:pPr eaLnBrk="1" hangingPunct="1">
              <a:spcBef>
                <a:spcPct val="0"/>
              </a:spcBef>
              <a:buFontTx/>
              <a:buNone/>
            </a:pPr>
            <a:r>
              <a:rPr lang="en-US" altLang="en-US" sz="2400"/>
              <a:t>	But now consider:</a:t>
            </a:r>
          </a:p>
          <a:p>
            <a:pPr eaLnBrk="1" hangingPunct="1">
              <a:spcBef>
                <a:spcPct val="0"/>
              </a:spcBef>
              <a:buFontTx/>
              <a:buNone/>
            </a:pPr>
            <a:r>
              <a:rPr lang="en-US" altLang="en-US" sz="2400"/>
              <a:t>           </a:t>
            </a:r>
            <a:r>
              <a:rPr lang="en-US" altLang="en-US" sz="2400" i="1"/>
              <a:t>L</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baseline="-25000"/>
              <a:t>2</a:t>
            </a:r>
            <a:r>
              <a:rPr lang="en-US" altLang="en-US" sz="2400"/>
              <a:t> </a:t>
            </a:r>
          </a:p>
          <a:p>
            <a:pPr eaLnBrk="1" hangingPunct="1">
              <a:spcBef>
                <a:spcPct val="0"/>
              </a:spcBef>
              <a:buFontTx/>
              <a:buNone/>
            </a:pP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n</a:t>
            </a:r>
            <a:r>
              <a:rPr lang="en-US" altLang="en-US" sz="2400"/>
              <a:t>: </a:t>
            </a:r>
            <a:r>
              <a:rPr lang="en-US" altLang="en-US" sz="2400" i="1"/>
              <a:t>n</a:t>
            </a:r>
            <a:r>
              <a:rPr lang="en-US" altLang="en-US" sz="2400"/>
              <a:t> </a:t>
            </a:r>
            <a:r>
              <a:rPr lang="en-US" altLang="en-US" sz="2400">
                <a:sym typeface="Symbol" panose="05050102010706020507" pitchFamily="18" charset="2"/>
              </a:rPr>
              <a:t></a:t>
            </a:r>
            <a:r>
              <a:rPr lang="en-US" altLang="en-US" sz="2400"/>
              <a:t> 0}</a:t>
            </a:r>
          </a:p>
        </p:txBody>
      </p:sp>
      <p:sp>
        <p:nvSpPr>
          <p:cNvPr id="2" name="TextBox 1"/>
          <p:cNvSpPr txBox="1"/>
          <p:nvPr/>
        </p:nvSpPr>
        <p:spPr>
          <a:xfrm>
            <a:off x="4419600" y="4800600"/>
            <a:ext cx="4495800" cy="1938338"/>
          </a:xfrm>
          <a:prstGeom prst="rect">
            <a:avLst/>
          </a:prstGeom>
          <a:noFill/>
          <a:ln w="28575">
            <a:solidFill>
              <a:schemeClr val="accent1">
                <a:lumMod val="50000"/>
              </a:schemeClr>
            </a:solidFill>
          </a:ln>
        </p:spPr>
        <p:txBody>
          <a:bodyPr>
            <a:spAutoFit/>
          </a:bodyPr>
          <a:lstStyle/>
          <a:p>
            <a:pPr>
              <a:defRPr/>
            </a:pPr>
            <a:r>
              <a:rPr lang="en-US" sz="2000" b="1" dirty="0">
                <a:solidFill>
                  <a:schemeClr val="accent1">
                    <a:lumMod val="50000"/>
                  </a:schemeClr>
                </a:solidFill>
                <a:latin typeface="Arial" charset="0"/>
              </a:rPr>
              <a:t>Recall: Closed under union but not closed under intersection implies not closed under complement.</a:t>
            </a:r>
          </a:p>
          <a:p>
            <a:pPr>
              <a:defRPr/>
            </a:pPr>
            <a:r>
              <a:rPr lang="en-US" sz="2000" b="1" dirty="0">
                <a:solidFill>
                  <a:srgbClr val="FF0000"/>
                </a:solidFill>
                <a:latin typeface="Arial" charset="0"/>
              </a:rPr>
              <a:t>And we saw a specific example of a CFL whose complement was not CF.</a:t>
            </a:r>
          </a:p>
        </p:txBody>
      </p:sp>
    </p:spTree>
    <p:extLst>
      <p:ext uri="{BB962C8B-B14F-4D97-AF65-F5344CB8AC3E}">
        <p14:creationId xmlns:p14="http://schemas.microsoft.com/office/powerpoint/2010/main" val="3650535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Complement</a:t>
            </a:r>
            <a:r>
              <a:rPr lang="en-US" altLang="en-US" sz="3600">
                <a:solidFill>
                  <a:schemeClr val="tx2"/>
                </a:solidFill>
              </a:rPr>
              <a:t> </a:t>
            </a:r>
          </a:p>
        </p:txBody>
      </p:sp>
      <p:sp>
        <p:nvSpPr>
          <p:cNvPr id="65539" name="Text Box 3"/>
          <p:cNvSpPr txBox="1">
            <a:spLocks noChangeArrowheads="1"/>
          </p:cNvSpPr>
          <p:nvPr/>
        </p:nvSpPr>
        <p:spPr bwMode="auto">
          <a:xfrm>
            <a:off x="990600" y="1149350"/>
            <a:ext cx="8077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dirty="0"/>
              <a:t>L</a:t>
            </a:r>
            <a:r>
              <a:rPr lang="en-US" altLang="en-US" sz="2400" baseline="-25000" dirty="0"/>
              <a:t>1</a:t>
            </a:r>
            <a:r>
              <a:rPr lang="en-US" altLang="en-US" sz="2400" dirty="0"/>
              <a:t> </a:t>
            </a:r>
            <a:r>
              <a:rPr lang="en-US" altLang="en-US" sz="2400" dirty="0">
                <a:sym typeface="Symbol" panose="05050102010706020507" pitchFamily="18" charset="2"/>
              </a:rPr>
              <a:t></a:t>
            </a:r>
            <a:r>
              <a:rPr lang="en-US" altLang="en-US" sz="2400" dirty="0"/>
              <a:t> </a:t>
            </a:r>
            <a:r>
              <a:rPr lang="en-US" altLang="en-US" sz="2400" i="1" dirty="0"/>
              <a:t>L</a:t>
            </a:r>
            <a:r>
              <a:rPr lang="en-US" altLang="en-US" sz="2400" baseline="-25000" dirty="0"/>
              <a:t>2</a:t>
            </a:r>
            <a:r>
              <a:rPr lang="en-US" altLang="en-US" sz="2400" dirty="0"/>
              <a:t> = </a:t>
            </a:r>
            <a:r>
              <a:rPr lang="en-US" altLang="en-US" sz="2400" dirty="0">
                <a:sym typeface="Symbol" panose="05050102010706020507" pitchFamily="18" charset="2"/>
              </a:rPr>
              <a:t></a:t>
            </a:r>
            <a:r>
              <a:rPr lang="en-US" altLang="en-US" sz="2400" dirty="0"/>
              <a:t>(</a:t>
            </a:r>
            <a:r>
              <a:rPr lang="en-US" altLang="en-US" sz="2400" dirty="0">
                <a:sym typeface="Symbol" panose="05050102010706020507" pitchFamily="18" charset="2"/>
              </a:rPr>
              <a:t></a:t>
            </a:r>
            <a:r>
              <a:rPr lang="en-US" altLang="en-US" sz="2400" i="1" dirty="0"/>
              <a:t>L</a:t>
            </a:r>
            <a:r>
              <a:rPr lang="en-US" altLang="en-US" sz="2400" baseline="-25000" dirty="0"/>
              <a:t>1</a:t>
            </a:r>
            <a:r>
              <a:rPr lang="en-US" altLang="en-US" sz="2400" dirty="0"/>
              <a:t> </a:t>
            </a:r>
            <a:r>
              <a:rPr lang="en-US" altLang="en-US" sz="2400" dirty="0">
                <a:sym typeface="Symbol" panose="05050102010706020507" pitchFamily="18" charset="2"/>
              </a:rPr>
              <a:t></a:t>
            </a:r>
            <a:r>
              <a:rPr lang="en-US" altLang="en-US" sz="2400" dirty="0"/>
              <a:t> </a:t>
            </a:r>
            <a:r>
              <a:rPr lang="en-US" altLang="en-US" sz="2400" dirty="0">
                <a:sym typeface="Symbol" panose="05050102010706020507" pitchFamily="18" charset="2"/>
              </a:rPr>
              <a:t></a:t>
            </a:r>
            <a:r>
              <a:rPr lang="en-US" altLang="en-US" sz="2400" i="1" dirty="0"/>
              <a:t>L</a:t>
            </a:r>
            <a:r>
              <a:rPr lang="en-US" altLang="en-US" sz="2400" baseline="-25000" dirty="0"/>
              <a:t>2</a:t>
            </a:r>
            <a:r>
              <a:rPr lang="en-US" altLang="en-US" sz="2400" dirty="0"/>
              <a:t>)</a:t>
            </a:r>
          </a:p>
          <a:p>
            <a:pPr eaLnBrk="1" hangingPunct="1">
              <a:spcBef>
                <a:spcPct val="0"/>
              </a:spcBef>
              <a:buFontTx/>
              <a:buNone/>
            </a:pPr>
            <a:endParaRPr lang="en-US" altLang="en-US" sz="2400" dirty="0"/>
          </a:p>
          <a:p>
            <a:pPr eaLnBrk="1" hangingPunct="1">
              <a:spcBef>
                <a:spcPct val="0"/>
              </a:spcBef>
              <a:buFontTx/>
              <a:buNone/>
            </a:pPr>
            <a:r>
              <a:rPr lang="en-US" altLang="en-US" sz="2400" dirty="0"/>
              <a:t>The context-free languages are closed under union, so if they were closed under complement, they would be closed under intersection (which they are not</a:t>
            </a:r>
            <a:r>
              <a:rPr lang="en-US" altLang="en-US" sz="2400" dirty="0" smtClean="0"/>
              <a:t>).</a:t>
            </a:r>
          </a:p>
          <a:p>
            <a:pPr eaLnBrk="1" hangingPunct="1">
              <a:spcBef>
                <a:spcPct val="0"/>
              </a:spcBef>
              <a:buFontTx/>
              <a:buNone/>
            </a:pPr>
            <a:endParaRPr lang="en-US" altLang="en-US" sz="2400" dirty="0" smtClean="0"/>
          </a:p>
          <a:p>
            <a:pPr eaLnBrk="1" hangingPunct="1">
              <a:spcBef>
                <a:spcPct val="0"/>
              </a:spcBef>
              <a:buFontTx/>
              <a:buNone/>
            </a:pPr>
            <a:r>
              <a:rPr lang="en-US" altLang="en-US" sz="2400" b="1" dirty="0" smtClean="0"/>
              <a:t>Alternative approach:</a:t>
            </a:r>
          </a:p>
          <a:p>
            <a:pPr eaLnBrk="1" hangingPunct="1">
              <a:spcBef>
                <a:spcPct val="0"/>
              </a:spcBef>
              <a:buNone/>
            </a:pPr>
            <a:r>
              <a:rPr lang="en-US" altLang="en-US" sz="2400" dirty="0" smtClean="0"/>
              <a:t>In a previous class, we demonstrated that the complement of L </a:t>
            </a:r>
            <a:r>
              <a:rPr lang="en-US" altLang="en-US" sz="2400" dirty="0" smtClean="0"/>
              <a:t>= </a:t>
            </a:r>
            <a:r>
              <a:rPr lang="en-US" altLang="en-US" sz="2400" dirty="0" err="1"/>
              <a:t>A</a:t>
            </a:r>
            <a:r>
              <a:rPr lang="en-US" altLang="en-US" sz="2400" baseline="30000" dirty="0" err="1"/>
              <a:t>n</a:t>
            </a:r>
            <a:r>
              <a:rPr lang="en-US" altLang="en-US" sz="2400" dirty="0" err="1"/>
              <a:t>B</a:t>
            </a:r>
            <a:r>
              <a:rPr lang="en-US" altLang="en-US" sz="2400" baseline="30000" dirty="0" err="1"/>
              <a:t>n</a:t>
            </a:r>
            <a:r>
              <a:rPr lang="en-US" altLang="en-US" sz="2400" dirty="0" err="1"/>
              <a:t>C</a:t>
            </a:r>
            <a:r>
              <a:rPr lang="en-US" altLang="en-US" sz="2400" baseline="30000" dirty="0" err="1"/>
              <a:t>n</a:t>
            </a:r>
            <a:r>
              <a:rPr lang="en-US" altLang="en-US" sz="2400" baseline="30000" dirty="0"/>
              <a:t> </a:t>
            </a:r>
            <a:r>
              <a:rPr lang="en-US" altLang="en-US" sz="2400" dirty="0" smtClean="0"/>
              <a:t> is context-free, while L itself is not context-free, </a:t>
            </a:r>
            <a:endParaRPr lang="en-US" altLang="en-US" sz="2400" dirty="0">
              <a:sym typeface="Symbol" panose="05050102010706020507" pitchFamily="18" charset="2"/>
            </a:endParaRPr>
          </a:p>
        </p:txBody>
      </p:sp>
    </p:spTree>
    <p:extLst>
      <p:ext uri="{BB962C8B-B14F-4D97-AF65-F5344CB8AC3E}">
        <p14:creationId xmlns:p14="http://schemas.microsoft.com/office/powerpoint/2010/main" val="121394250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100" b="1">
                <a:solidFill>
                  <a:schemeClr val="tx2"/>
                </a:solidFill>
              </a:rPr>
              <a:t>What About Intersection and Complement?</a:t>
            </a:r>
            <a:r>
              <a:rPr lang="en-US" altLang="en-US" sz="3000">
                <a:solidFill>
                  <a:schemeClr val="tx2"/>
                </a:solidFill>
              </a:rPr>
              <a:t> </a:t>
            </a:r>
          </a:p>
        </p:txBody>
      </p:sp>
      <p:sp>
        <p:nvSpPr>
          <p:cNvPr id="61443" name="Text Box 3"/>
          <p:cNvSpPr txBox="1">
            <a:spLocks noChangeArrowheads="1"/>
          </p:cNvSpPr>
          <p:nvPr/>
        </p:nvSpPr>
        <p:spPr bwMode="auto">
          <a:xfrm>
            <a:off x="685800" y="990600"/>
            <a:ext cx="8001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t>Closure under complement implies closure under intersection: </a:t>
            </a:r>
          </a:p>
          <a:p>
            <a:pPr eaLnBrk="1" hangingPunct="1">
              <a:spcBef>
                <a:spcPct val="0"/>
              </a:spcBef>
              <a:buFontTx/>
              <a:buNone/>
            </a:pPr>
            <a:endParaRPr lang="en-US" altLang="en-US" sz="1000" i="1"/>
          </a:p>
          <a:p>
            <a:pPr eaLnBrk="1" hangingPunct="1">
              <a:spcBef>
                <a:spcPct val="0"/>
              </a:spcBef>
              <a:buFontTx/>
              <a:buNone/>
            </a:pPr>
            <a:r>
              <a:rPr lang="en-US" altLang="en-US" sz="2200" i="1"/>
              <a:t>		L</a:t>
            </a:r>
            <a:r>
              <a:rPr lang="en-US" altLang="en-US" sz="2200" baseline="-25000"/>
              <a:t>1</a:t>
            </a:r>
            <a:r>
              <a:rPr lang="en-US" altLang="en-US" sz="2200"/>
              <a:t> </a:t>
            </a:r>
            <a:r>
              <a:rPr lang="en-US" altLang="en-US" sz="2200">
                <a:sym typeface="Symbol" panose="05050102010706020507" pitchFamily="18" charset="2"/>
              </a:rPr>
              <a:t></a:t>
            </a:r>
            <a:r>
              <a:rPr lang="en-US" altLang="en-US" sz="2200"/>
              <a:t> </a:t>
            </a:r>
            <a:r>
              <a:rPr lang="en-US" altLang="en-US" sz="2200" i="1"/>
              <a:t>L</a:t>
            </a:r>
            <a:r>
              <a:rPr lang="en-US" altLang="en-US" sz="2200" baseline="-25000"/>
              <a:t>2</a:t>
            </a:r>
            <a:r>
              <a:rPr lang="en-US" altLang="en-US" sz="2200"/>
              <a:t>  = </a:t>
            </a:r>
            <a:r>
              <a:rPr lang="en-US" altLang="en-US" sz="2200">
                <a:sym typeface="Symbol" panose="05050102010706020507" pitchFamily="18" charset="2"/>
              </a:rPr>
              <a:t></a:t>
            </a:r>
            <a:r>
              <a:rPr lang="en-US" altLang="en-US" sz="2200"/>
              <a:t>(</a:t>
            </a:r>
            <a:r>
              <a:rPr lang="en-US" altLang="en-US" sz="2200">
                <a:sym typeface="Symbol" panose="05050102010706020507" pitchFamily="18" charset="2"/>
              </a:rPr>
              <a:t></a:t>
            </a:r>
            <a:r>
              <a:rPr lang="en-US" altLang="en-US" sz="2200" i="1"/>
              <a:t>L</a:t>
            </a:r>
            <a:r>
              <a:rPr lang="en-US" altLang="en-US" sz="2200" baseline="-25000"/>
              <a:t>1</a:t>
            </a:r>
            <a:r>
              <a:rPr lang="en-US" altLang="en-US" sz="2200"/>
              <a:t> </a:t>
            </a:r>
            <a:r>
              <a:rPr lang="en-US" altLang="en-US" sz="2200">
                <a:sym typeface="Symbol" panose="05050102010706020507" pitchFamily="18" charset="2"/>
              </a:rPr>
              <a:t></a:t>
            </a:r>
            <a:r>
              <a:rPr lang="en-US" altLang="en-US" sz="2200"/>
              <a:t> </a:t>
            </a:r>
            <a:r>
              <a:rPr lang="en-US" altLang="en-US" sz="2200">
                <a:sym typeface="Symbol" panose="05050102010706020507" pitchFamily="18" charset="2"/>
              </a:rPr>
              <a:t></a:t>
            </a:r>
            <a:r>
              <a:rPr lang="en-US" altLang="en-US" sz="2200" i="1"/>
              <a:t>L</a:t>
            </a:r>
            <a:r>
              <a:rPr lang="en-US" altLang="en-US" sz="2200" baseline="-25000"/>
              <a:t>2</a:t>
            </a:r>
            <a:r>
              <a:rPr lang="en-US" altLang="en-US" sz="2200"/>
              <a:t>)</a:t>
            </a:r>
          </a:p>
          <a:p>
            <a:pPr eaLnBrk="1" hangingPunct="1">
              <a:spcBef>
                <a:spcPct val="0"/>
              </a:spcBef>
              <a:buFontTx/>
              <a:buNone/>
            </a:pPr>
            <a:endParaRPr lang="en-US" altLang="en-US" sz="1000"/>
          </a:p>
          <a:p>
            <a:pPr eaLnBrk="1" hangingPunct="1">
              <a:spcBef>
                <a:spcPct val="0"/>
              </a:spcBef>
              <a:buFontTx/>
              <a:buNone/>
            </a:pPr>
            <a:r>
              <a:rPr lang="en-US" altLang="en-US" sz="2200"/>
              <a:t>But are the CFLs closed under complement or intersection?</a:t>
            </a:r>
          </a:p>
          <a:p>
            <a:pPr eaLnBrk="1" hangingPunct="1">
              <a:spcBef>
                <a:spcPct val="0"/>
              </a:spcBef>
              <a:buFontTx/>
              <a:buNone/>
            </a:pPr>
            <a:endParaRPr lang="en-US" altLang="en-US" sz="1200"/>
          </a:p>
          <a:p>
            <a:pPr eaLnBrk="1" hangingPunct="1">
              <a:spcBef>
                <a:spcPct val="0"/>
              </a:spcBef>
              <a:buFontTx/>
              <a:buNone/>
            </a:pPr>
            <a:r>
              <a:rPr lang="en-US" altLang="en-US" sz="2200" b="1"/>
              <a:t>We proved closure for regular languages two ways</a:t>
            </a:r>
            <a:r>
              <a:rPr lang="en-US" altLang="en-US" sz="2200"/>
              <a:t>:</a:t>
            </a:r>
          </a:p>
          <a:p>
            <a:pPr eaLnBrk="1" hangingPunct="1">
              <a:spcBef>
                <a:spcPct val="0"/>
              </a:spcBef>
              <a:buFontTx/>
              <a:buNone/>
            </a:pPr>
            <a:r>
              <a:rPr lang="en-US" altLang="en-US" sz="2200"/>
              <a:t>1. Given a DFSM for </a:t>
            </a:r>
            <a:r>
              <a:rPr lang="en-US" altLang="en-US" sz="2200" i="1"/>
              <a:t>L</a:t>
            </a:r>
            <a:r>
              <a:rPr lang="en-US" altLang="en-US" sz="2200"/>
              <a:t>, construct a DFSM for </a:t>
            </a:r>
            <a:r>
              <a:rPr lang="en-US" altLang="en-US" sz="2200">
                <a:sym typeface="Symbol" panose="05050102010706020507" pitchFamily="18" charset="2"/>
              </a:rPr>
              <a:t></a:t>
            </a:r>
            <a:r>
              <a:rPr lang="en-US" altLang="en-US" sz="2200" i="1"/>
              <a:t>L</a:t>
            </a:r>
            <a:r>
              <a:rPr lang="en-US" altLang="en-US" sz="2200"/>
              <a:t> by swapping accepting and rejecting states.  If closed under complement and union, must be closed under intersection.</a:t>
            </a:r>
          </a:p>
          <a:p>
            <a:pPr eaLnBrk="1" hangingPunct="1">
              <a:spcBef>
                <a:spcPct val="0"/>
              </a:spcBef>
              <a:buFontTx/>
              <a:buNone/>
            </a:pPr>
            <a:endParaRPr lang="en-US" altLang="en-US" sz="1000"/>
          </a:p>
          <a:p>
            <a:pPr eaLnBrk="1" hangingPunct="1">
              <a:spcBef>
                <a:spcPct val="0"/>
              </a:spcBef>
              <a:buFontTx/>
              <a:buNone/>
            </a:pPr>
            <a:r>
              <a:rPr lang="en-US" altLang="en-US" sz="2200"/>
              <a:t>2. Given automata for </a:t>
            </a:r>
            <a:r>
              <a:rPr lang="en-US" altLang="en-US" sz="2200" i="1"/>
              <a:t>L</a:t>
            </a:r>
            <a:r>
              <a:rPr lang="en-US" altLang="en-US" sz="2200" baseline="-25000"/>
              <a:t>1</a:t>
            </a:r>
            <a:r>
              <a:rPr lang="en-US" altLang="en-US" sz="2200"/>
              <a:t> and </a:t>
            </a:r>
            <a:r>
              <a:rPr lang="en-US" altLang="en-US" sz="2200" i="1"/>
              <a:t>L</a:t>
            </a:r>
            <a:r>
              <a:rPr lang="en-US" altLang="en-US" sz="2200" baseline="-25000"/>
              <a:t>2</a:t>
            </a:r>
            <a:r>
              <a:rPr lang="en-US" altLang="en-US" sz="2200"/>
              <a:t>, construct an automaton for </a:t>
            </a:r>
            <a:br>
              <a:rPr lang="en-US" altLang="en-US" sz="2200"/>
            </a:br>
            <a:r>
              <a:rPr lang="en-US" altLang="en-US" sz="2200" i="1"/>
              <a:t>L</a:t>
            </a:r>
            <a:r>
              <a:rPr lang="en-US" altLang="en-US" sz="2200" baseline="-25000"/>
              <a:t>1</a:t>
            </a:r>
            <a:r>
              <a:rPr lang="en-US" altLang="en-US" sz="2200"/>
              <a:t> </a:t>
            </a:r>
            <a:r>
              <a:rPr lang="en-US" altLang="en-US" sz="2200">
                <a:sym typeface="Symbol" panose="05050102010706020507" pitchFamily="18" charset="2"/>
              </a:rPr>
              <a:t></a:t>
            </a:r>
            <a:r>
              <a:rPr lang="en-US" altLang="en-US" sz="2200"/>
              <a:t> </a:t>
            </a:r>
            <a:r>
              <a:rPr lang="en-US" altLang="en-US" sz="2200" i="1"/>
              <a:t>L</a:t>
            </a:r>
            <a:r>
              <a:rPr lang="en-US" altLang="en-US" sz="2200" baseline="-25000"/>
              <a:t>2</a:t>
            </a:r>
            <a:r>
              <a:rPr lang="en-US" altLang="en-US" sz="2200"/>
              <a:t> by simulating the parallel operation of the two original machines, using states that are the Cartesian product of the sets of states of  the two original machines.</a:t>
            </a:r>
          </a:p>
          <a:p>
            <a:pPr eaLnBrk="1" hangingPunct="1">
              <a:spcBef>
                <a:spcPct val="0"/>
              </a:spcBef>
              <a:buFontTx/>
              <a:buNone/>
            </a:pPr>
            <a:endParaRPr lang="en-US" altLang="en-US" sz="2200"/>
          </a:p>
          <a:p>
            <a:pPr eaLnBrk="1" hangingPunct="1">
              <a:spcBef>
                <a:spcPct val="0"/>
              </a:spcBef>
              <a:buFontTx/>
              <a:buNone/>
            </a:pPr>
            <a:r>
              <a:rPr lang="en-US" altLang="en-US" sz="2200"/>
              <a:t>Does either work here?</a:t>
            </a:r>
          </a:p>
        </p:txBody>
      </p:sp>
    </p:spTree>
    <p:extLst>
      <p:ext uri="{BB962C8B-B14F-4D97-AF65-F5344CB8AC3E}">
        <p14:creationId xmlns:p14="http://schemas.microsoft.com/office/powerpoint/2010/main" val="131157856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76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Recap: Closure Under Complement</a:t>
            </a:r>
            <a:br>
              <a:rPr lang="en-US" altLang="en-US" sz="3600" b="1">
                <a:solidFill>
                  <a:schemeClr val="tx2"/>
                </a:solidFill>
              </a:rPr>
            </a:br>
            <a:r>
              <a:rPr lang="en-US" altLang="en-US" sz="3600" b="1">
                <a:solidFill>
                  <a:schemeClr val="tx2"/>
                </a:solidFill>
              </a:rPr>
              <a:t>Example</a:t>
            </a:r>
            <a:r>
              <a:rPr lang="en-US" altLang="en-US" sz="3600">
                <a:solidFill>
                  <a:schemeClr val="tx2"/>
                </a:solidFill>
              </a:rPr>
              <a:t> </a:t>
            </a:r>
          </a:p>
        </p:txBody>
      </p:sp>
      <p:sp>
        <p:nvSpPr>
          <p:cNvPr id="67587" name="Text Box 3"/>
          <p:cNvSpPr txBox="1">
            <a:spLocks noChangeArrowheads="1"/>
          </p:cNvSpPr>
          <p:nvPr/>
        </p:nvSpPr>
        <p:spPr bwMode="auto">
          <a:xfrm>
            <a:off x="838200" y="1219200"/>
            <a:ext cx="8077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ym typeface="Symbol" panose="05050102010706020507" pitchFamily="18" charset="2"/>
              </a:rPr>
              <a:t>(</a:t>
            </a:r>
            <a:r>
              <a:rPr lang="en-US" altLang="en-US" sz="2400" dirty="0" err="1"/>
              <a:t>A</a:t>
            </a:r>
            <a:r>
              <a:rPr lang="en-US" altLang="en-US" sz="2400" baseline="30000" dirty="0" err="1"/>
              <a:t>n</a:t>
            </a:r>
            <a:r>
              <a:rPr lang="en-US" altLang="en-US" sz="2400" dirty="0" err="1"/>
              <a:t>B</a:t>
            </a:r>
            <a:r>
              <a:rPr lang="en-US" altLang="en-US" sz="2400" baseline="30000" dirty="0" err="1"/>
              <a:t>n</a:t>
            </a:r>
            <a:r>
              <a:rPr lang="en-US" altLang="en-US" sz="2400" dirty="0" err="1"/>
              <a:t>C</a:t>
            </a:r>
            <a:r>
              <a:rPr lang="en-US" altLang="en-US" sz="2400" baseline="30000" dirty="0" err="1"/>
              <a:t>n</a:t>
            </a:r>
            <a:r>
              <a:rPr lang="en-US" altLang="en-US" sz="2400" baseline="30000" dirty="0"/>
              <a:t>)</a:t>
            </a:r>
            <a:r>
              <a:rPr lang="en-US" altLang="en-US" sz="2400" dirty="0"/>
              <a:t> is context-free:  </a:t>
            </a:r>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dirty="0"/>
              <a:t>But </a:t>
            </a:r>
            <a:r>
              <a:rPr lang="en-US" altLang="en-US" sz="2400" dirty="0">
                <a:sym typeface="Symbol" panose="05050102010706020507" pitchFamily="18" charset="2"/>
              </a:rPr>
              <a:t></a:t>
            </a:r>
            <a:r>
              <a:rPr lang="en-US" altLang="en-US" sz="2400" dirty="0"/>
              <a:t>(</a:t>
            </a:r>
            <a:r>
              <a:rPr lang="en-US" altLang="en-US" sz="2400" dirty="0">
                <a:sym typeface="Symbol" panose="05050102010706020507" pitchFamily="18" charset="2"/>
              </a:rPr>
              <a:t></a:t>
            </a:r>
            <a:r>
              <a:rPr lang="en-US" altLang="en-US" sz="2400" dirty="0" err="1"/>
              <a:t>A</a:t>
            </a:r>
            <a:r>
              <a:rPr lang="en-US" altLang="en-US" sz="2400" baseline="30000" dirty="0" err="1"/>
              <a:t>n</a:t>
            </a:r>
            <a:r>
              <a:rPr lang="en-US" altLang="en-US" sz="2400" dirty="0" err="1"/>
              <a:t>B</a:t>
            </a:r>
            <a:r>
              <a:rPr lang="en-US" altLang="en-US" sz="2400" baseline="30000" dirty="0" err="1"/>
              <a:t>n</a:t>
            </a:r>
            <a:r>
              <a:rPr lang="en-US" altLang="en-US" sz="2400" dirty="0" err="1"/>
              <a:t>C</a:t>
            </a:r>
            <a:r>
              <a:rPr lang="en-US" altLang="en-US" sz="2400" baseline="30000" dirty="0" err="1"/>
              <a:t>n</a:t>
            </a:r>
            <a:r>
              <a:rPr lang="en-US" altLang="en-US" sz="2400" dirty="0"/>
              <a:t>) = </a:t>
            </a:r>
            <a:r>
              <a:rPr lang="en-US" altLang="en-US" sz="2400" dirty="0" err="1"/>
              <a:t>A</a:t>
            </a:r>
            <a:r>
              <a:rPr lang="en-US" altLang="en-US" sz="2400" baseline="30000" dirty="0" err="1"/>
              <a:t>n</a:t>
            </a:r>
            <a:r>
              <a:rPr lang="en-US" altLang="en-US" sz="2400" dirty="0" err="1"/>
              <a:t>B</a:t>
            </a:r>
            <a:r>
              <a:rPr lang="en-US" altLang="en-US" sz="2400" baseline="30000" dirty="0" err="1"/>
              <a:t>n</a:t>
            </a:r>
            <a:r>
              <a:rPr lang="en-US" altLang="en-US" sz="2400" dirty="0" err="1"/>
              <a:t>C</a:t>
            </a:r>
            <a:r>
              <a:rPr lang="en-US" altLang="en-US" sz="2400" baseline="30000" dirty="0" err="1"/>
              <a:t>n</a:t>
            </a:r>
            <a:r>
              <a:rPr lang="en-US" altLang="en-US" sz="2400" dirty="0"/>
              <a:t> is not context-free. </a:t>
            </a:r>
          </a:p>
        </p:txBody>
      </p:sp>
      <p:pic>
        <p:nvPicPr>
          <p:cNvPr id="67588" name="Picture 4" descr="Exampl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9057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4989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Difference</a:t>
            </a:r>
            <a:r>
              <a:rPr lang="en-US" altLang="en-US" sz="3600">
                <a:solidFill>
                  <a:schemeClr val="tx2"/>
                </a:solidFill>
              </a:rPr>
              <a:t> </a:t>
            </a:r>
          </a:p>
        </p:txBody>
      </p:sp>
      <p:sp>
        <p:nvSpPr>
          <p:cNvPr id="69635" name="Text Box 5"/>
          <p:cNvSpPr txBox="1">
            <a:spLocks noChangeArrowheads="1"/>
          </p:cNvSpPr>
          <p:nvPr/>
        </p:nvSpPr>
        <p:spPr bwMode="auto">
          <a:xfrm>
            <a:off x="762000" y="990600"/>
            <a:ext cx="8305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    Are the context-free languages closed under difference?</a:t>
            </a:r>
          </a:p>
          <a:p>
            <a:pPr eaLnBrk="1" hangingPunct="1">
              <a:spcBef>
                <a:spcPct val="0"/>
              </a:spcBef>
              <a:buFontTx/>
              <a:buNone/>
            </a:pPr>
            <a:endParaRPr lang="en-US" altLang="en-US" sz="2400"/>
          </a:p>
          <a:p>
            <a:pPr eaLnBrk="1" hangingPunct="1">
              <a:spcBef>
                <a:spcPct val="0"/>
              </a:spcBef>
              <a:buFontTx/>
              <a:buNone/>
            </a:pPr>
            <a:r>
              <a:rPr lang="en-US" altLang="en-US" sz="2400"/>
              <a:t>		</a:t>
            </a:r>
            <a:r>
              <a:rPr lang="en-US" altLang="en-US" sz="2400">
                <a:sym typeface="Symbol" panose="05050102010706020507" pitchFamily="18" charset="2"/>
              </a:rPr>
              <a:t></a:t>
            </a:r>
            <a:r>
              <a:rPr lang="en-US" altLang="en-US" sz="2400" i="1"/>
              <a:t>L</a:t>
            </a:r>
            <a:r>
              <a:rPr lang="en-US" altLang="en-US" sz="2400"/>
              <a:t> = </a:t>
            </a:r>
            <a:r>
              <a:rPr lang="en-US" altLang="en-US" sz="2400">
                <a:sym typeface="Symbol" panose="05050102010706020507" pitchFamily="18" charset="2"/>
              </a:rPr>
              <a:t></a:t>
            </a:r>
            <a:r>
              <a:rPr lang="en-US" altLang="en-US" sz="2400"/>
              <a:t>* - </a:t>
            </a:r>
            <a:r>
              <a:rPr lang="en-US" altLang="en-US" sz="2400" i="1"/>
              <a:t>L</a:t>
            </a:r>
            <a:r>
              <a:rPr lang="en-US" altLang="en-US" sz="2400"/>
              <a:t>.</a:t>
            </a:r>
          </a:p>
          <a:p>
            <a:pPr eaLnBrk="1" hangingPunct="1">
              <a:spcBef>
                <a:spcPct val="0"/>
              </a:spcBef>
              <a:buFontTx/>
              <a:buNone/>
            </a:pPr>
            <a:endParaRPr lang="en-US" altLang="en-US" sz="2400">
              <a:sym typeface="Symbol" panose="05050102010706020507" pitchFamily="18" charset="2"/>
            </a:endParaRPr>
          </a:p>
          <a:p>
            <a:pPr eaLnBrk="1" hangingPunct="1">
              <a:spcBef>
                <a:spcPct val="0"/>
              </a:spcBef>
              <a:buFontTx/>
              <a:buNone/>
            </a:pPr>
            <a:r>
              <a:rPr lang="en-US" altLang="en-US" sz="2400">
                <a:sym typeface="Symbol" panose="05050102010706020507" pitchFamily="18" charset="2"/>
              </a:rPr>
              <a:t>		</a:t>
            </a:r>
            <a:r>
              <a:rPr lang="en-US" altLang="en-US" sz="2400"/>
              <a:t>* is context-free.  So, if the context-free languages 	were closed under difference, the complement of 	any context-free language would necessarily be 	context-free.  But we just showed that that is not so. </a:t>
            </a:r>
          </a:p>
        </p:txBody>
      </p:sp>
    </p:spTree>
    <p:extLst>
      <p:ext uri="{BB962C8B-B14F-4D97-AF65-F5344CB8AC3E}">
        <p14:creationId xmlns:p14="http://schemas.microsoft.com/office/powerpoint/2010/main" val="117654635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tx2"/>
                </a:solidFill>
              </a:rPr>
              <a:t>The Intersection of a Context-Free Language and a Regular Language is Context-Free</a:t>
            </a:r>
            <a:r>
              <a:rPr lang="en-US" altLang="en-US">
                <a:solidFill>
                  <a:schemeClr val="tx2"/>
                </a:solidFill>
              </a:rPr>
              <a:t> </a:t>
            </a:r>
          </a:p>
        </p:txBody>
      </p:sp>
      <p:sp>
        <p:nvSpPr>
          <p:cNvPr id="15363" name="Text Box 3"/>
          <p:cNvSpPr txBox="1">
            <a:spLocks noChangeArrowheads="1"/>
          </p:cNvSpPr>
          <p:nvPr/>
        </p:nvSpPr>
        <p:spPr bwMode="auto">
          <a:xfrm>
            <a:off x="762000" y="1371600"/>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L</a:t>
            </a:r>
            <a:r>
              <a:rPr lang="en-US" altLang="en-US" sz="2000"/>
              <a:t> = </a:t>
            </a:r>
            <a:r>
              <a:rPr lang="en-US" altLang="en-US" sz="2000" i="1"/>
              <a:t>L</a:t>
            </a:r>
            <a:r>
              <a:rPr lang="en-US" altLang="en-US" sz="2000"/>
              <a:t>(</a:t>
            </a:r>
            <a:r>
              <a:rPr lang="en-US" altLang="en-US" sz="2000" i="1"/>
              <a:t>M</a:t>
            </a:r>
            <a:r>
              <a:rPr lang="en-US" altLang="en-US" sz="2000" baseline="-25000"/>
              <a:t>1</a:t>
            </a:r>
            <a:r>
              <a:rPr lang="en-US" altLang="en-US" sz="2000"/>
              <a:t>), a PDA = (</a:t>
            </a:r>
            <a:r>
              <a:rPr lang="en-US" altLang="en-US" sz="2000" i="1"/>
              <a:t>K</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baseline="-25000"/>
              <a:t>1</a:t>
            </a:r>
            <a:r>
              <a:rPr lang="en-US" altLang="en-US" sz="2000"/>
              <a:t>, </a:t>
            </a:r>
            <a:r>
              <a:rPr lang="en-US" altLang="en-US" sz="2000">
                <a:sym typeface="Symbol" panose="05050102010706020507" pitchFamily="18" charset="2"/>
              </a:rPr>
              <a:t></a:t>
            </a:r>
            <a:r>
              <a:rPr lang="en-US" altLang="en-US" sz="2000" baseline="-25000"/>
              <a:t>1</a:t>
            </a:r>
            <a:r>
              <a:rPr lang="en-US" altLang="en-US" sz="2000"/>
              <a:t>, </a:t>
            </a:r>
            <a:r>
              <a:rPr lang="en-US" altLang="en-US" sz="2000" i="1"/>
              <a:t>s</a:t>
            </a:r>
            <a:r>
              <a:rPr lang="en-US" altLang="en-US" sz="2000" baseline="-25000"/>
              <a:t>1</a:t>
            </a:r>
            <a:r>
              <a:rPr lang="en-US" altLang="en-US" sz="2000"/>
              <a:t>, </a:t>
            </a:r>
            <a:r>
              <a:rPr lang="en-US" altLang="en-US" sz="2000" i="1"/>
              <a:t>A</a:t>
            </a:r>
            <a:r>
              <a:rPr lang="en-US" altLang="en-US" sz="2000" baseline="-25000"/>
              <a:t>1</a:t>
            </a:r>
            <a:r>
              <a:rPr lang="en-US" altLang="en-US" sz="2000"/>
              <a:t>).</a:t>
            </a:r>
            <a:endParaRPr lang="en-US" altLang="en-US" sz="2000" i="1"/>
          </a:p>
          <a:p>
            <a:pPr eaLnBrk="1" hangingPunct="1">
              <a:spcBef>
                <a:spcPct val="0"/>
              </a:spcBef>
              <a:buFontTx/>
              <a:buNone/>
            </a:pPr>
            <a:r>
              <a:rPr lang="en-US" altLang="en-US" sz="2000" i="1"/>
              <a:t>R</a:t>
            </a:r>
            <a:r>
              <a:rPr lang="en-US" altLang="en-US" sz="2000"/>
              <a:t> = </a:t>
            </a:r>
            <a:r>
              <a:rPr lang="en-US" altLang="en-US" sz="2000" i="1"/>
              <a:t>L</a:t>
            </a:r>
            <a:r>
              <a:rPr lang="en-US" altLang="en-US" sz="2000"/>
              <a:t>(</a:t>
            </a:r>
            <a:r>
              <a:rPr lang="en-US" altLang="en-US" sz="2000" i="1"/>
              <a:t>M</a:t>
            </a:r>
            <a:r>
              <a:rPr lang="en-US" altLang="en-US" sz="2000" baseline="-25000"/>
              <a:t>2</a:t>
            </a:r>
            <a:r>
              <a:rPr lang="en-US" altLang="en-US" sz="2000"/>
              <a:t>), a deterministic FSM = (</a:t>
            </a:r>
            <a:r>
              <a:rPr lang="en-US" altLang="en-US" sz="2000" i="1"/>
              <a:t>K</a:t>
            </a:r>
            <a:r>
              <a:rPr lang="en-US" altLang="en-US" sz="2000" baseline="-25000"/>
              <a:t>2</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a:t>
            </a:r>
            <a:r>
              <a:rPr lang="en-US" altLang="en-US" sz="2000" i="1"/>
              <a:t>s</a:t>
            </a:r>
            <a:r>
              <a:rPr lang="en-US" altLang="en-US" sz="2000" baseline="-25000"/>
              <a:t>2</a:t>
            </a:r>
            <a:r>
              <a:rPr lang="en-US" altLang="en-US" sz="2000"/>
              <a:t>, </a:t>
            </a:r>
            <a:r>
              <a:rPr lang="en-US" altLang="en-US" sz="2000" i="1"/>
              <a:t>A</a:t>
            </a:r>
            <a:r>
              <a:rPr lang="en-US" altLang="en-US" sz="2000" baseline="-25000"/>
              <a:t>2</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We construct a new PDA, </a:t>
            </a:r>
            <a:r>
              <a:rPr lang="en-US" altLang="en-US" sz="2000" i="1"/>
              <a:t>M</a:t>
            </a:r>
            <a:r>
              <a:rPr lang="en-US" altLang="en-US" sz="2000" baseline="-25000"/>
              <a:t>3</a:t>
            </a:r>
            <a:r>
              <a:rPr lang="en-US" altLang="en-US" sz="2000"/>
              <a:t>, that accepts </a:t>
            </a:r>
            <a:r>
              <a:rPr lang="en-US" altLang="en-US" sz="2000" i="1"/>
              <a:t>L</a:t>
            </a:r>
            <a:r>
              <a:rPr lang="en-US" altLang="en-US" sz="2000"/>
              <a:t> </a:t>
            </a:r>
            <a:r>
              <a:rPr lang="en-US" altLang="en-US" sz="2000">
                <a:sym typeface="Symbol" panose="05050102010706020507" pitchFamily="18" charset="2"/>
              </a:rPr>
              <a:t></a:t>
            </a:r>
            <a:r>
              <a:rPr lang="en-US" altLang="en-US" sz="2000"/>
              <a:t> </a:t>
            </a:r>
            <a:r>
              <a:rPr lang="en-US" altLang="en-US" sz="2000" i="1"/>
              <a:t>R</a:t>
            </a:r>
            <a:r>
              <a:rPr lang="en-US" altLang="en-US" sz="2000"/>
              <a:t> by simulating the parallel execution of </a:t>
            </a:r>
            <a:r>
              <a:rPr lang="en-US" altLang="en-US" sz="2000" i="1"/>
              <a:t>M</a:t>
            </a:r>
            <a:r>
              <a:rPr lang="en-US" altLang="en-US" sz="2000" baseline="-25000"/>
              <a:t>1</a:t>
            </a:r>
            <a:r>
              <a:rPr lang="en-US" altLang="en-US" sz="2000"/>
              <a:t> and </a:t>
            </a:r>
            <a:r>
              <a:rPr lang="en-US" altLang="en-US" sz="2000" i="1"/>
              <a:t>M</a:t>
            </a:r>
            <a:r>
              <a:rPr lang="en-US" altLang="en-US" sz="2000" baseline="-25000"/>
              <a:t>2</a:t>
            </a:r>
            <a:r>
              <a:rPr lang="en-US" altLang="en-US" sz="2000"/>
              <a:t>.</a:t>
            </a:r>
          </a:p>
          <a:p>
            <a:pPr eaLnBrk="1" hangingPunct="1">
              <a:spcBef>
                <a:spcPct val="0"/>
              </a:spcBef>
              <a:buFontTx/>
              <a:buNone/>
            </a:pPr>
            <a:endParaRPr lang="en-US" altLang="en-US" sz="1000" i="1"/>
          </a:p>
          <a:p>
            <a:pPr eaLnBrk="1" hangingPunct="1">
              <a:spcBef>
                <a:spcPct val="0"/>
              </a:spcBef>
              <a:buFontTx/>
              <a:buNone/>
            </a:pPr>
            <a:r>
              <a:rPr lang="en-US" altLang="en-US" sz="2000" i="1"/>
              <a:t>M</a:t>
            </a:r>
            <a:r>
              <a:rPr lang="en-US" altLang="en-US" sz="2000"/>
              <a:t> = (</a:t>
            </a:r>
            <a:r>
              <a:rPr lang="en-US" altLang="en-US" sz="2000" i="1"/>
              <a:t>K</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i="1"/>
              <a:t>K</a:t>
            </a:r>
            <a:r>
              <a:rPr lang="en-US" altLang="en-US" sz="2000" baseline="-25000"/>
              <a:t>2</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i="1"/>
              <a:t>s</a:t>
            </a:r>
            <a:r>
              <a:rPr lang="en-US" altLang="en-US" sz="2000" baseline="-25000"/>
              <a:t>1</a:t>
            </a:r>
            <a:r>
              <a:rPr lang="en-US" altLang="en-US" sz="2000"/>
              <a:t>, </a:t>
            </a:r>
            <a:r>
              <a:rPr lang="en-US" altLang="en-US" sz="2000" i="1"/>
              <a:t>s</a:t>
            </a:r>
            <a:r>
              <a:rPr lang="en-US" altLang="en-US" sz="2000" baseline="-25000"/>
              <a:t>2</a:t>
            </a:r>
            <a:r>
              <a:rPr lang="en-US" altLang="en-US" sz="2000"/>
              <a:t>], </a:t>
            </a:r>
            <a:r>
              <a:rPr lang="en-US" altLang="en-US" sz="2000" i="1"/>
              <a:t>A</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baseline="-25000"/>
              <a:t>2</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Insert into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For each rule  ((	</a:t>
            </a:r>
            <a:r>
              <a:rPr lang="en-US" altLang="en-US" sz="2000" i="1"/>
              <a:t>q</a:t>
            </a:r>
            <a:r>
              <a:rPr lang="en-US" altLang="en-US" sz="2000" baseline="-25000"/>
              <a:t>1</a:t>
            </a:r>
            <a:r>
              <a:rPr lang="en-US" altLang="en-US" sz="2000"/>
              <a:t>, </a:t>
            </a:r>
            <a:r>
              <a:rPr lang="en-US" altLang="en-US" sz="2000" i="1"/>
              <a:t>a</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a:sym typeface="Symbol" panose="05050102010706020507" pitchFamily="18" charset="2"/>
              </a:rPr>
              <a:t></a:t>
            </a:r>
            <a:r>
              <a:rPr lang="en-US" altLang="en-US" sz="2000"/>
              <a:t>)) in </a:t>
            </a:r>
            <a:r>
              <a:rPr lang="en-US" altLang="en-US" sz="2000">
                <a:sym typeface="Symbol" panose="05050102010706020507" pitchFamily="18" charset="2"/>
              </a:rPr>
              <a:t></a:t>
            </a:r>
            <a:r>
              <a:rPr lang="en-US" altLang="en-US" sz="2000" baseline="-25000"/>
              <a:t>1</a:t>
            </a:r>
            <a:r>
              <a:rPr lang="en-US" altLang="en-US" sz="2000"/>
              <a:t>,</a:t>
            </a:r>
          </a:p>
          <a:p>
            <a:pPr eaLnBrk="1" hangingPunct="1">
              <a:spcBef>
                <a:spcPct val="0"/>
              </a:spcBef>
              <a:buFontTx/>
              <a:buNone/>
            </a:pPr>
            <a:r>
              <a:rPr lang="en-US" altLang="en-US" sz="2000"/>
              <a:t>and each rule  (	</a:t>
            </a:r>
            <a:r>
              <a:rPr lang="en-US" altLang="en-US" sz="2000" i="1"/>
              <a:t>q</a:t>
            </a:r>
            <a:r>
              <a:rPr lang="en-US" altLang="en-US" sz="2000" baseline="-25000"/>
              <a:t>2</a:t>
            </a:r>
            <a:r>
              <a:rPr lang="en-US" altLang="en-US" sz="2000"/>
              <a:t>, </a:t>
            </a:r>
            <a:r>
              <a:rPr lang="en-US" altLang="en-US" sz="2000" i="1"/>
              <a:t>a</a:t>
            </a:r>
            <a:r>
              <a:rPr lang="en-US" altLang="en-US" sz="2000"/>
              <a:t>, </a:t>
            </a:r>
            <a:r>
              <a:rPr lang="en-US" altLang="en-US" sz="2000" i="1"/>
              <a:t>p</a:t>
            </a:r>
            <a:r>
              <a:rPr lang="en-US" altLang="en-US" sz="2000" baseline="-25000"/>
              <a:t>2</a:t>
            </a:r>
            <a:r>
              <a:rPr lang="en-US" altLang="en-US" sz="2000"/>
              <a:t>)            in </a:t>
            </a:r>
            <a:r>
              <a:rPr lang="en-US" altLang="en-US" sz="2000">
                <a:sym typeface="Symbol" panose="05050102010706020507" pitchFamily="18" charset="2"/>
              </a:rPr>
              <a:t></a:t>
            </a:r>
            <a:r>
              <a:rPr lang="en-US" altLang="en-US" sz="2000"/>
              <a:t>, </a:t>
            </a:r>
          </a:p>
          <a:p>
            <a:pPr eaLnBrk="1" hangingPunct="1">
              <a:spcBef>
                <a:spcPct val="0"/>
              </a:spcBef>
              <a:buFontTx/>
              <a:buNone/>
            </a:pPr>
            <a:r>
              <a:rPr lang="en-US" altLang="en-US" sz="2000">
                <a:sym typeface="Symbol" panose="05050102010706020507" pitchFamily="18" charset="2"/>
              </a:rPr>
              <a:t></a:t>
            </a:r>
            <a:r>
              <a:rPr lang="en-US" altLang="en-US" sz="2000"/>
              <a:t>  contains      (([</a:t>
            </a:r>
            <a:r>
              <a:rPr lang="en-US" altLang="en-US" sz="2000" i="1"/>
              <a:t>q</a:t>
            </a:r>
            <a:r>
              <a:rPr lang="en-US" altLang="en-US" sz="2000" baseline="-25000"/>
              <a:t>1</a:t>
            </a:r>
            <a:r>
              <a:rPr lang="en-US" altLang="en-US" sz="2000"/>
              <a:t>, </a:t>
            </a:r>
            <a:r>
              <a:rPr lang="en-US" altLang="en-US" sz="2000" i="1"/>
              <a:t>q</a:t>
            </a:r>
            <a:r>
              <a:rPr lang="en-US" altLang="en-US" sz="2000" baseline="-25000"/>
              <a:t>2</a:t>
            </a:r>
            <a:r>
              <a:rPr lang="en-US" altLang="en-US" sz="2000"/>
              <a:t>]  </a:t>
            </a:r>
            <a:r>
              <a:rPr lang="en-US" altLang="en-US" sz="2000" i="1"/>
              <a:t>a</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i="1"/>
              <a:t>p</a:t>
            </a:r>
            <a:r>
              <a:rPr lang="en-US" altLang="en-US" sz="2000" baseline="-25000"/>
              <a:t>2</a:t>
            </a:r>
            <a:r>
              <a:rPr lang="en-US" altLang="en-US" sz="2000"/>
              <a:t>],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For each rule   ((</a:t>
            </a:r>
            <a:r>
              <a:rPr lang="en-US" altLang="en-US" sz="2000" i="1"/>
              <a:t>q</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a:sym typeface="Symbol" panose="05050102010706020507" pitchFamily="18" charset="2"/>
              </a:rPr>
              <a:t></a:t>
            </a:r>
            <a:r>
              <a:rPr lang="en-US" altLang="en-US" sz="2000"/>
              <a:t>) in </a:t>
            </a:r>
            <a:r>
              <a:rPr lang="en-US" altLang="en-US" sz="2000">
                <a:sym typeface="Symbol" panose="05050102010706020507" pitchFamily="18" charset="2"/>
              </a:rPr>
              <a:t></a:t>
            </a:r>
            <a:r>
              <a:rPr lang="en-US" altLang="en-US" sz="2000" baseline="-25000"/>
              <a:t>1</a:t>
            </a:r>
            <a:r>
              <a:rPr lang="en-US" altLang="en-US" sz="2000"/>
              <a:t>,</a:t>
            </a:r>
          </a:p>
          <a:p>
            <a:pPr eaLnBrk="1" hangingPunct="1">
              <a:spcBef>
                <a:spcPct val="0"/>
              </a:spcBef>
              <a:buFontTx/>
              <a:buNone/>
            </a:pPr>
            <a:r>
              <a:rPr lang="en-US" altLang="en-US" sz="2000"/>
              <a:t>and each state   </a:t>
            </a:r>
            <a:r>
              <a:rPr lang="en-US" altLang="en-US" sz="2000" i="1"/>
              <a:t>q</a:t>
            </a:r>
            <a:r>
              <a:rPr lang="en-US" altLang="en-US" sz="2000" baseline="-25000"/>
              <a:t>2</a:t>
            </a:r>
            <a:r>
              <a:rPr lang="en-US" altLang="en-US" sz="2000"/>
              <a:t> in K</a:t>
            </a:r>
            <a:r>
              <a:rPr lang="en-US" altLang="en-US" sz="2000" baseline="-25000"/>
              <a:t>2</a:t>
            </a:r>
            <a:r>
              <a:rPr lang="en-US" altLang="en-US" sz="2000"/>
              <a:t>, </a:t>
            </a:r>
          </a:p>
          <a:p>
            <a:pPr eaLnBrk="1" hangingPunct="1">
              <a:spcBef>
                <a:spcPct val="0"/>
              </a:spcBef>
              <a:buFontTx/>
              <a:buNone/>
            </a:pPr>
            <a:r>
              <a:rPr lang="en-US" altLang="en-US" sz="2000">
                <a:sym typeface="Symbol" panose="05050102010706020507" pitchFamily="18" charset="2"/>
              </a:rPr>
              <a:t></a:t>
            </a:r>
            <a:r>
              <a:rPr lang="en-US" altLang="en-US" sz="2000"/>
              <a:t>  contains      (([</a:t>
            </a:r>
            <a:r>
              <a:rPr lang="en-US" altLang="en-US" sz="2000" i="1"/>
              <a:t>q</a:t>
            </a:r>
            <a:r>
              <a:rPr lang="en-US" altLang="en-US" sz="2000" baseline="-25000"/>
              <a:t>1</a:t>
            </a:r>
            <a:r>
              <a:rPr lang="en-US" altLang="en-US" sz="2000"/>
              <a:t>, </a:t>
            </a:r>
            <a:r>
              <a:rPr lang="en-US" altLang="en-US" sz="2000" i="1"/>
              <a:t>q</a:t>
            </a:r>
            <a:r>
              <a:rPr lang="en-US" altLang="en-US" sz="2000" baseline="-25000"/>
              <a:t>2</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i="1"/>
              <a:t>q</a:t>
            </a:r>
            <a:r>
              <a:rPr lang="en-US" altLang="en-US" sz="2000" baseline="-25000"/>
              <a:t>2</a:t>
            </a:r>
            <a:r>
              <a:rPr lang="en-US" altLang="en-US" sz="2000"/>
              <a:t>],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This works because: we can get away with only one stack.</a:t>
            </a:r>
          </a:p>
        </p:txBody>
      </p:sp>
      <p:sp>
        <p:nvSpPr>
          <p:cNvPr id="4" name="TextBox 3"/>
          <p:cNvSpPr txBox="1"/>
          <p:nvPr/>
        </p:nvSpPr>
        <p:spPr>
          <a:xfrm>
            <a:off x="6096000" y="2819400"/>
            <a:ext cx="2667000" cy="2554288"/>
          </a:xfrm>
          <a:prstGeom prst="rect">
            <a:avLst/>
          </a:prstGeom>
          <a:noFill/>
          <a:ln w="34925">
            <a:solidFill>
              <a:schemeClr val="accent5">
                <a:lumMod val="50000"/>
              </a:schemeClr>
            </a:solidFill>
          </a:ln>
        </p:spPr>
        <p:txBody>
          <a:bodyPr>
            <a:spAutoFit/>
          </a:bodyPr>
          <a:lstStyle/>
          <a:p>
            <a:pPr>
              <a:defRPr/>
            </a:pPr>
            <a:r>
              <a:rPr lang="en-US" sz="2000" dirty="0">
                <a:latin typeface="Arial" charset="0"/>
              </a:rPr>
              <a:t>I use square brackets for ordered pairs of states from </a:t>
            </a:r>
            <a:r>
              <a:rPr lang="en-US" sz="2000" i="1" dirty="0">
                <a:latin typeface="Arial" charset="0"/>
              </a:rPr>
              <a:t>K</a:t>
            </a:r>
            <a:r>
              <a:rPr lang="en-US" sz="2000" baseline="-25000" dirty="0">
                <a:latin typeface="Arial" charset="0"/>
              </a:rPr>
              <a:t>1</a:t>
            </a:r>
            <a:r>
              <a:rPr lang="en-US" sz="2000" dirty="0">
                <a:latin typeface="Arial" charset="0"/>
              </a:rPr>
              <a:t> </a:t>
            </a:r>
            <a:r>
              <a:rPr lang="en-US" sz="2000" dirty="0">
                <a:latin typeface="Arial" charset="0"/>
                <a:sym typeface="Symbol" pitchFamily="18" charset="2"/>
              </a:rPr>
              <a:t></a:t>
            </a:r>
            <a:r>
              <a:rPr lang="en-US" sz="2000" dirty="0">
                <a:latin typeface="Arial" charset="0"/>
              </a:rPr>
              <a:t> </a:t>
            </a:r>
            <a:r>
              <a:rPr lang="en-US" sz="2000" i="1" dirty="0">
                <a:latin typeface="Arial" charset="0"/>
              </a:rPr>
              <a:t>K</a:t>
            </a:r>
            <a:r>
              <a:rPr lang="en-US" sz="2000" baseline="-25000" dirty="0">
                <a:latin typeface="Arial" charset="0"/>
              </a:rPr>
              <a:t>2</a:t>
            </a:r>
            <a:r>
              <a:rPr lang="en-US" sz="2000" dirty="0">
                <a:latin typeface="Arial" charset="0"/>
              </a:rPr>
              <a:t>, to distinguish them from the tuples that are part of the notations for transitions in M</a:t>
            </a:r>
            <a:r>
              <a:rPr lang="en-US" sz="2000" baseline="-25000" dirty="0">
                <a:latin typeface="Arial" charset="0"/>
              </a:rPr>
              <a:t>1</a:t>
            </a:r>
            <a:r>
              <a:rPr lang="en-US" sz="2000" dirty="0">
                <a:latin typeface="Arial" charset="0"/>
              </a:rPr>
              <a:t>, M</a:t>
            </a:r>
            <a:r>
              <a:rPr lang="en-US" sz="2000" baseline="-25000" dirty="0">
                <a:latin typeface="Arial" charset="0"/>
              </a:rPr>
              <a:t>2</a:t>
            </a:r>
            <a:r>
              <a:rPr lang="en-US" sz="2000" dirty="0">
                <a:latin typeface="Arial" charset="0"/>
              </a:rPr>
              <a:t>, and M.</a:t>
            </a:r>
          </a:p>
        </p:txBody>
      </p:sp>
    </p:spTree>
    <p:extLst>
      <p:ext uri="{BB962C8B-B14F-4D97-AF65-F5344CB8AC3E}">
        <p14:creationId xmlns:p14="http://schemas.microsoft.com/office/powerpoint/2010/main" val="602516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36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xEl>
                                              <p:pRg st="15" end="1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536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762000" y="1447800"/>
            <a:ext cx="8077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t>Theorem:</a:t>
            </a:r>
            <a:r>
              <a:rPr lang="en-US" altLang="en-US" sz="2400"/>
              <a:t> The difference (</a:t>
            </a:r>
            <a:r>
              <a:rPr lang="en-US" altLang="en-US" sz="2400" i="1"/>
              <a:t>L</a:t>
            </a:r>
            <a:r>
              <a:rPr lang="en-US" altLang="en-US" sz="2400" baseline="-25000"/>
              <a:t>1</a:t>
            </a:r>
            <a:r>
              <a:rPr lang="en-US" altLang="en-US" sz="2400"/>
              <a:t> – </a:t>
            </a:r>
            <a:r>
              <a:rPr lang="en-US" altLang="en-US" sz="2400" i="1"/>
              <a:t>L</a:t>
            </a:r>
            <a:r>
              <a:rPr lang="en-US" altLang="en-US" sz="2400" baseline="-25000"/>
              <a:t>2</a:t>
            </a:r>
            <a:r>
              <a:rPr lang="en-US" altLang="en-US" sz="2400"/>
              <a:t>) between a context-free language </a:t>
            </a:r>
            <a:r>
              <a:rPr lang="en-US" altLang="en-US" sz="2400" i="1"/>
              <a:t>L</a:t>
            </a:r>
            <a:r>
              <a:rPr lang="en-US" altLang="en-US" sz="2400" baseline="-25000"/>
              <a:t>1</a:t>
            </a:r>
            <a:r>
              <a:rPr lang="en-US" altLang="en-US" sz="2400"/>
              <a:t> and a regular language </a:t>
            </a:r>
            <a:r>
              <a:rPr lang="en-US" altLang="en-US" sz="2400" i="1"/>
              <a:t>L</a:t>
            </a:r>
            <a:r>
              <a:rPr lang="en-US" altLang="en-US" sz="2400" baseline="-25000"/>
              <a:t>2</a:t>
            </a:r>
            <a:r>
              <a:rPr lang="en-US" altLang="en-US" sz="2400"/>
              <a:t> is context-free.</a:t>
            </a:r>
          </a:p>
          <a:p>
            <a:pPr eaLnBrk="1" hangingPunct="1">
              <a:spcBef>
                <a:spcPct val="0"/>
              </a:spcBef>
              <a:buFontTx/>
              <a:buNone/>
            </a:pPr>
            <a:endParaRPr lang="en-US" altLang="en-US" sz="2400" b="1" i="1"/>
          </a:p>
          <a:p>
            <a:pPr eaLnBrk="1" hangingPunct="1">
              <a:spcBef>
                <a:spcPct val="0"/>
              </a:spcBef>
              <a:buFontTx/>
              <a:buNone/>
            </a:pPr>
            <a:r>
              <a:rPr lang="en-US" altLang="en-US" sz="2400" b="1" i="1"/>
              <a:t>Proof:</a:t>
            </a:r>
            <a:r>
              <a:rPr lang="en-US" altLang="en-US" sz="2400"/>
              <a:t>  </a:t>
            </a:r>
            <a:r>
              <a:rPr lang="en-US" altLang="en-US" sz="2400" i="1"/>
              <a:t>L</a:t>
            </a:r>
            <a:r>
              <a:rPr lang="en-US" altLang="en-US" sz="2400" baseline="-25000"/>
              <a:t>1</a:t>
            </a:r>
            <a:r>
              <a:rPr lang="en-US" altLang="en-US" sz="2400"/>
              <a:t> – </a:t>
            </a:r>
            <a:r>
              <a:rPr lang="en-US" altLang="en-US" sz="2400" i="1"/>
              <a:t>L</a:t>
            </a:r>
            <a:r>
              <a:rPr lang="en-US" altLang="en-US" sz="2400" baseline="-25000"/>
              <a:t>2</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i="1"/>
              <a:t>L</a:t>
            </a:r>
            <a:r>
              <a:rPr lang="en-US" altLang="en-US" sz="2400" baseline="-25000"/>
              <a:t>2</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		  If </a:t>
            </a:r>
            <a:r>
              <a:rPr lang="en-US" altLang="en-US" sz="2400" i="1"/>
              <a:t>L</a:t>
            </a:r>
            <a:r>
              <a:rPr lang="en-US" altLang="en-US" sz="2400" baseline="-25000"/>
              <a:t>2</a:t>
            </a:r>
            <a:r>
              <a:rPr lang="en-US" altLang="en-US" sz="2400"/>
              <a:t> is regular then so is </a:t>
            </a:r>
            <a:r>
              <a:rPr lang="en-US" altLang="en-US" sz="2400">
                <a:sym typeface="Symbol" panose="05050102010706020507" pitchFamily="18" charset="2"/>
              </a:rPr>
              <a:t></a:t>
            </a:r>
            <a:r>
              <a:rPr lang="en-US" altLang="en-US" sz="2400" i="1"/>
              <a:t>L</a:t>
            </a:r>
            <a:r>
              <a:rPr lang="en-US" altLang="en-US" sz="2400" baseline="-25000"/>
              <a:t>2</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		  If </a:t>
            </a:r>
            <a:r>
              <a:rPr lang="en-US" altLang="en-US" sz="2400" i="1"/>
              <a:t>L</a:t>
            </a:r>
            <a:r>
              <a:rPr lang="en-US" altLang="en-US" sz="2400" baseline="-25000"/>
              <a:t>1</a:t>
            </a:r>
            <a:r>
              <a:rPr lang="en-US" altLang="en-US" sz="2400"/>
              <a:t> is context-free, so is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b="1" i="1"/>
          </a:p>
        </p:txBody>
      </p:sp>
      <p:sp>
        <p:nvSpPr>
          <p:cNvPr id="73731" name="Rectangle 4"/>
          <p:cNvSpPr>
            <a:spLocks noChangeArrowheads="1"/>
          </p:cNvSpPr>
          <p:nvPr/>
        </p:nvSpPr>
        <p:spPr bwMode="auto">
          <a:xfrm>
            <a:off x="533400" y="3048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tx2"/>
                </a:solidFill>
              </a:rPr>
              <a:t>The Difference between a Context-Free Language and a Regular Language is Context-Free</a:t>
            </a:r>
            <a:r>
              <a:rPr lang="en-US" altLang="en-US" sz="2800">
                <a:solidFill>
                  <a:schemeClr val="tx2"/>
                </a:solidFill>
              </a:rPr>
              <a:t> </a:t>
            </a:r>
          </a:p>
        </p:txBody>
      </p:sp>
    </p:spTree>
    <p:extLst>
      <p:ext uri="{BB962C8B-B14F-4D97-AF65-F5344CB8AC3E}">
        <p14:creationId xmlns:p14="http://schemas.microsoft.com/office/powerpoint/2010/main" val="350872363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762000" y="1524000"/>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Let: </a:t>
            </a:r>
          </a:p>
          <a:p>
            <a:pPr eaLnBrk="1" hangingPunct="1">
              <a:spcBef>
                <a:spcPct val="0"/>
              </a:spcBef>
              <a:buFontTx/>
              <a:buNone/>
            </a:pPr>
            <a:endParaRPr lang="en-US" altLang="en-US" sz="2400" i="1" dirty="0"/>
          </a:p>
          <a:p>
            <a:pPr eaLnBrk="1" hangingPunct="1">
              <a:spcBef>
                <a:spcPct val="0"/>
              </a:spcBef>
              <a:buFontTx/>
              <a:buNone/>
            </a:pPr>
            <a:r>
              <a:rPr lang="en-US" altLang="en-US" sz="2400" i="1" dirty="0"/>
              <a:t>L</a:t>
            </a:r>
            <a:r>
              <a:rPr lang="en-US" altLang="en-US" sz="2400" dirty="0"/>
              <a:t> = {</a:t>
            </a:r>
            <a:r>
              <a:rPr lang="en-US" altLang="en-US" sz="2400" dirty="0" err="1">
                <a:latin typeface="Courier New" panose="02070309020205020404" pitchFamily="49" charset="0"/>
              </a:rPr>
              <a:t>a</a:t>
            </a:r>
            <a:r>
              <a:rPr lang="en-US" altLang="en-US" sz="2400" i="1" baseline="30000" dirty="0" err="1"/>
              <a:t>n</a:t>
            </a:r>
            <a:r>
              <a:rPr lang="en-US" altLang="en-US" sz="2400" dirty="0" err="1">
                <a:latin typeface="Courier New" panose="02070309020205020404" pitchFamily="49" charset="0"/>
              </a:rPr>
              <a:t>b</a:t>
            </a:r>
            <a:r>
              <a:rPr lang="en-US" altLang="en-US" sz="2400" i="1" baseline="30000" dirty="0" err="1"/>
              <a:t>n</a:t>
            </a:r>
            <a:r>
              <a:rPr lang="en-US" altLang="en-US" sz="2400" dirty="0"/>
              <a:t>: </a:t>
            </a:r>
            <a:r>
              <a:rPr lang="en-US" altLang="en-US" sz="2400" i="1" dirty="0"/>
              <a:t>n</a:t>
            </a:r>
            <a:r>
              <a:rPr lang="en-US" altLang="en-US" sz="2400" dirty="0"/>
              <a:t> </a:t>
            </a:r>
            <a:r>
              <a:rPr lang="en-US" altLang="en-US" sz="2400" dirty="0">
                <a:sym typeface="Symbol" panose="05050102010706020507" pitchFamily="18" charset="2"/>
              </a:rPr>
              <a:t></a:t>
            </a:r>
            <a:r>
              <a:rPr lang="en-US" altLang="en-US" sz="2400" dirty="0"/>
              <a:t> 0 and </a:t>
            </a:r>
            <a:r>
              <a:rPr lang="en-US" altLang="en-US" sz="2400" i="1" dirty="0"/>
              <a:t>n</a:t>
            </a:r>
            <a:r>
              <a:rPr lang="en-US" altLang="en-US" sz="2400" dirty="0"/>
              <a:t> </a:t>
            </a:r>
            <a:r>
              <a:rPr lang="en-US" altLang="en-US" sz="2400" dirty="0">
                <a:sym typeface="Symbol" panose="05050102010706020507" pitchFamily="18" charset="2"/>
              </a:rPr>
              <a:t></a:t>
            </a:r>
            <a:r>
              <a:rPr lang="en-US" altLang="en-US" sz="2400" dirty="0"/>
              <a:t> 1776}.  </a:t>
            </a:r>
          </a:p>
          <a:p>
            <a:pPr eaLnBrk="1" hangingPunct="1">
              <a:spcBef>
                <a:spcPct val="0"/>
              </a:spcBef>
              <a:buFontTx/>
              <a:buNone/>
            </a:pPr>
            <a:endParaRPr lang="en-US" altLang="en-US" sz="2400" dirty="0"/>
          </a:p>
          <a:p>
            <a:pPr eaLnBrk="1" hangingPunct="1">
              <a:spcBef>
                <a:spcPct val="0"/>
              </a:spcBef>
              <a:buFontTx/>
              <a:buNone/>
            </a:pPr>
            <a:r>
              <a:rPr lang="en-US" altLang="en-US" sz="2400" dirty="0"/>
              <a:t>Alternatively:</a:t>
            </a:r>
          </a:p>
          <a:p>
            <a:pPr eaLnBrk="1" hangingPunct="1">
              <a:spcBef>
                <a:spcPct val="0"/>
              </a:spcBef>
              <a:buFontTx/>
              <a:buNone/>
            </a:pPr>
            <a:endParaRPr lang="en-US" altLang="en-US" sz="2400" i="1" dirty="0"/>
          </a:p>
          <a:p>
            <a:pPr eaLnBrk="1" hangingPunct="1">
              <a:spcBef>
                <a:spcPct val="0"/>
              </a:spcBef>
              <a:buFontTx/>
              <a:buNone/>
            </a:pPr>
            <a:r>
              <a:rPr lang="en-US" altLang="en-US" sz="2400" i="1" dirty="0"/>
              <a:t>L</a:t>
            </a:r>
            <a:r>
              <a:rPr lang="en-US" altLang="en-US" sz="2400" dirty="0"/>
              <a:t> = {</a:t>
            </a:r>
            <a:r>
              <a:rPr lang="en-US" altLang="en-US" sz="2400" dirty="0" err="1">
                <a:latin typeface="Courier New" panose="02070309020205020404" pitchFamily="49" charset="0"/>
              </a:rPr>
              <a:t>a</a:t>
            </a:r>
            <a:r>
              <a:rPr lang="en-US" altLang="en-US" sz="2400" i="1" baseline="30000" dirty="0" err="1"/>
              <a:t>n</a:t>
            </a:r>
            <a:r>
              <a:rPr lang="en-US" altLang="en-US" sz="2400" dirty="0" err="1">
                <a:latin typeface="Courier New" panose="02070309020205020404" pitchFamily="49" charset="0"/>
              </a:rPr>
              <a:t>b</a:t>
            </a:r>
            <a:r>
              <a:rPr lang="en-US" altLang="en-US" sz="2400" i="1" baseline="30000" dirty="0" err="1"/>
              <a:t>n</a:t>
            </a:r>
            <a:r>
              <a:rPr lang="en-US" altLang="en-US" sz="2400" dirty="0"/>
              <a:t>: </a:t>
            </a:r>
            <a:r>
              <a:rPr lang="en-US" altLang="en-US" sz="2400" i="1" dirty="0"/>
              <a:t>n</a:t>
            </a:r>
            <a:r>
              <a:rPr lang="en-US" altLang="en-US" sz="2400" dirty="0"/>
              <a:t> </a:t>
            </a:r>
            <a:r>
              <a:rPr lang="en-US" altLang="en-US" sz="2400" dirty="0">
                <a:sym typeface="Symbol" panose="05050102010706020507" pitchFamily="18" charset="2"/>
              </a:rPr>
              <a:t></a:t>
            </a:r>
            <a:r>
              <a:rPr lang="en-US" altLang="en-US" sz="2400" dirty="0"/>
              <a:t> 0} – {</a:t>
            </a:r>
            <a:r>
              <a:rPr lang="en-US" altLang="en-US" sz="2400" dirty="0">
                <a:latin typeface="Courier New" panose="02070309020205020404" pitchFamily="49" charset="0"/>
              </a:rPr>
              <a:t>a</a:t>
            </a:r>
            <a:r>
              <a:rPr lang="en-US" altLang="en-US" sz="2400" baseline="30000" dirty="0"/>
              <a:t>1776</a:t>
            </a:r>
            <a:r>
              <a:rPr lang="en-US" altLang="en-US" sz="2400" dirty="0">
                <a:latin typeface="Courier New" panose="02070309020205020404" pitchFamily="49" charset="0"/>
              </a:rPr>
              <a:t>b</a:t>
            </a:r>
            <a:r>
              <a:rPr lang="en-US" altLang="en-US" sz="2400" baseline="30000" dirty="0"/>
              <a:t>1776</a:t>
            </a:r>
            <a:r>
              <a:rPr lang="en-US" altLang="en-US" sz="2400" dirty="0"/>
              <a:t>}.  </a:t>
            </a:r>
          </a:p>
          <a:p>
            <a:pPr eaLnBrk="1" hangingPunct="1">
              <a:spcBef>
                <a:spcPct val="0"/>
              </a:spcBef>
              <a:buFontTx/>
              <a:buNone/>
            </a:pPr>
            <a:endParaRPr lang="en-US" altLang="en-US" sz="2400" dirty="0"/>
          </a:p>
          <a:p>
            <a:pPr eaLnBrk="1" hangingPunct="1">
              <a:spcBef>
                <a:spcPct val="0"/>
              </a:spcBef>
              <a:buFontTx/>
              <a:buNone/>
            </a:pPr>
            <a:r>
              <a:rPr lang="en-US" altLang="en-US" sz="2400" dirty="0"/>
              <a:t>{</a:t>
            </a:r>
            <a:r>
              <a:rPr lang="en-US" altLang="en-US" sz="2400" dirty="0" err="1">
                <a:latin typeface="Courier New" panose="02070309020205020404" pitchFamily="49" charset="0"/>
              </a:rPr>
              <a:t>a</a:t>
            </a:r>
            <a:r>
              <a:rPr lang="en-US" altLang="en-US" sz="2400" i="1" baseline="30000" dirty="0" err="1"/>
              <a:t>n</a:t>
            </a:r>
            <a:r>
              <a:rPr lang="en-US" altLang="en-US" sz="2400" dirty="0" err="1">
                <a:latin typeface="Courier New" panose="02070309020205020404" pitchFamily="49" charset="0"/>
              </a:rPr>
              <a:t>b</a:t>
            </a:r>
            <a:r>
              <a:rPr lang="en-US" altLang="en-US" sz="2400" i="1" baseline="30000" dirty="0" err="1"/>
              <a:t>n</a:t>
            </a:r>
            <a:r>
              <a:rPr lang="en-US" altLang="en-US" sz="2400" dirty="0"/>
              <a:t>: </a:t>
            </a:r>
            <a:r>
              <a:rPr lang="en-US" altLang="en-US" sz="2400" i="1" dirty="0"/>
              <a:t>n</a:t>
            </a:r>
            <a:r>
              <a:rPr lang="en-US" altLang="en-US" sz="2400" dirty="0"/>
              <a:t> </a:t>
            </a:r>
            <a:r>
              <a:rPr lang="en-US" altLang="en-US" sz="2400" dirty="0">
                <a:sym typeface="Symbol" panose="05050102010706020507" pitchFamily="18" charset="2"/>
              </a:rPr>
              <a:t></a:t>
            </a:r>
            <a:r>
              <a:rPr lang="en-US" altLang="en-US" sz="2400" dirty="0"/>
              <a:t> 0} is context-free.</a:t>
            </a:r>
            <a:br>
              <a:rPr lang="en-US" altLang="en-US" sz="2400" dirty="0"/>
            </a:br>
            <a:r>
              <a:rPr lang="en-US" altLang="en-US" sz="2400" dirty="0"/>
              <a:t>  </a:t>
            </a:r>
          </a:p>
          <a:p>
            <a:pPr eaLnBrk="1" hangingPunct="1">
              <a:spcBef>
                <a:spcPct val="0"/>
              </a:spcBef>
              <a:buFontTx/>
              <a:buNone/>
            </a:pPr>
            <a:r>
              <a:rPr lang="en-US" altLang="en-US" sz="2400" dirty="0"/>
              <a:t>{</a:t>
            </a:r>
            <a:r>
              <a:rPr lang="en-US" altLang="en-US" sz="2400" dirty="0">
                <a:latin typeface="Courier New" panose="02070309020205020404" pitchFamily="49" charset="0"/>
              </a:rPr>
              <a:t>a</a:t>
            </a:r>
            <a:r>
              <a:rPr lang="en-US" altLang="en-US" sz="2400" baseline="30000" dirty="0"/>
              <a:t>1776</a:t>
            </a:r>
            <a:r>
              <a:rPr lang="en-US" altLang="en-US" sz="2400" dirty="0">
                <a:latin typeface="Courier New" panose="02070309020205020404" pitchFamily="49" charset="0"/>
              </a:rPr>
              <a:t>b</a:t>
            </a:r>
            <a:r>
              <a:rPr lang="en-US" altLang="en-US" sz="2400" baseline="30000" dirty="0"/>
              <a:t>1776</a:t>
            </a:r>
            <a:r>
              <a:rPr lang="en-US" altLang="en-US" sz="2400" dirty="0"/>
              <a:t>} is regular</a:t>
            </a:r>
            <a:r>
              <a:rPr lang="en-US" altLang="en-US" sz="2400" dirty="0" smtClean="0"/>
              <a:t>.</a:t>
            </a:r>
          </a:p>
          <a:p>
            <a:pPr eaLnBrk="1" hangingPunct="1">
              <a:spcBef>
                <a:spcPct val="0"/>
              </a:spcBef>
              <a:buFontTx/>
              <a:buNone/>
            </a:pPr>
            <a:endParaRPr lang="en-US" altLang="en-US" sz="2400" dirty="0"/>
          </a:p>
          <a:p>
            <a:pPr eaLnBrk="1" hangingPunct="1">
              <a:spcBef>
                <a:spcPct val="0"/>
              </a:spcBef>
              <a:buFontTx/>
              <a:buNone/>
            </a:pPr>
            <a:r>
              <a:rPr lang="en-US" altLang="en-US" sz="2400" dirty="0" smtClean="0"/>
              <a:t>So the difference is context-free</a:t>
            </a:r>
            <a:endParaRPr lang="en-US" altLang="en-US" sz="2400" dirty="0"/>
          </a:p>
        </p:txBody>
      </p:sp>
      <p:sp>
        <p:nvSpPr>
          <p:cNvPr id="75779" name="Rectangle 3"/>
          <p:cNvSpPr>
            <a:spLocks noChangeArrowheads="1"/>
          </p:cNvSpPr>
          <p:nvPr/>
        </p:nvSpPr>
        <p:spPr bwMode="auto">
          <a:xfrm>
            <a:off x="533400" y="3810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chemeClr val="tx2"/>
                </a:solidFill>
              </a:rPr>
              <a:t>An Example: A Finite Number of Exceptions</a:t>
            </a:r>
            <a:r>
              <a:rPr lang="en-US" altLang="en-US">
                <a:solidFill>
                  <a:schemeClr val="tx2"/>
                </a:solidFill>
              </a:rPr>
              <a:t> </a:t>
            </a:r>
          </a:p>
        </p:txBody>
      </p:sp>
    </p:spTree>
    <p:extLst>
      <p:ext uri="{BB962C8B-B14F-4D97-AF65-F5344CB8AC3E}">
        <p14:creationId xmlns:p14="http://schemas.microsoft.com/office/powerpoint/2010/main" val="330802624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143000"/>
          </a:xfrm>
        </p:spPr>
        <p:txBody>
          <a:bodyPr/>
          <a:lstStyle/>
          <a:p>
            <a:r>
              <a:rPr lang="en-US" smtClean="0"/>
              <a:t>Your Questions?</a:t>
            </a:r>
          </a:p>
        </p:txBody>
      </p:sp>
      <p:sp>
        <p:nvSpPr>
          <p:cNvPr id="6147" name="Content Placeholder 2"/>
          <p:cNvSpPr>
            <a:spLocks noGrp="1"/>
          </p:cNvSpPr>
          <p:nvPr>
            <p:ph idx="1"/>
          </p:nvPr>
        </p:nvSpPr>
        <p:spPr>
          <a:xfrm>
            <a:off x="609600" y="533400"/>
            <a:ext cx="3581400" cy="4648200"/>
          </a:xfrm>
        </p:spPr>
        <p:txBody>
          <a:bodyPr/>
          <a:lstStyle/>
          <a:p>
            <a:r>
              <a:rPr lang="en-US" sz="2400" smtClean="0"/>
              <a:t>Previous class days' material</a:t>
            </a:r>
          </a:p>
          <a:p>
            <a:r>
              <a:rPr lang="en-US" sz="2400" smtClean="0"/>
              <a:t>Reading Assignments</a:t>
            </a:r>
          </a:p>
        </p:txBody>
      </p:sp>
      <p:sp>
        <p:nvSpPr>
          <p:cNvPr id="8" name="Content Placeholder 2"/>
          <p:cNvSpPr txBox="1">
            <a:spLocks/>
          </p:cNvSpPr>
          <p:nvPr/>
        </p:nvSpPr>
        <p:spPr bwMode="auto">
          <a:xfrm>
            <a:off x="609600" y="1905000"/>
            <a:ext cx="449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5000"/>
              </a:lnSpc>
              <a:defRPr/>
            </a:pPr>
            <a:r>
              <a:rPr lang="en-US" sz="2400" kern="0" dirty="0" smtClean="0"/>
              <a:t>HW </a:t>
            </a:r>
            <a:r>
              <a:rPr lang="en-US" sz="2400" kern="0" dirty="0" smtClean="0"/>
              <a:t>13 or 14a problems</a:t>
            </a:r>
            <a:endParaRPr lang="en-US" sz="2400" kern="0" dirty="0" smtClean="0"/>
          </a:p>
          <a:p>
            <a:pPr>
              <a:lnSpc>
                <a:spcPct val="95000"/>
              </a:lnSpc>
              <a:defRPr/>
            </a:pPr>
            <a:r>
              <a:rPr lang="en-US" sz="2400" kern="0" dirty="0" smtClean="0"/>
              <a:t>Anything else</a:t>
            </a:r>
          </a:p>
        </p:txBody>
      </p:sp>
      <p:sp>
        <p:nvSpPr>
          <p:cNvPr id="6150" name="TextBox 1"/>
          <p:cNvSpPr txBox="1">
            <a:spLocks noChangeArrowheads="1"/>
          </p:cNvSpPr>
          <p:nvPr/>
        </p:nvSpPr>
        <p:spPr bwMode="auto">
          <a:xfrm>
            <a:off x="5867400" y="1066800"/>
            <a:ext cx="281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I have included some slides online that we will not have time to do in class, but may be helpful to you anyway.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08" y="3257550"/>
            <a:ext cx="8815692" cy="2762250"/>
          </a:xfrm>
          <a:prstGeom prst="rect">
            <a:avLst/>
          </a:prstGeom>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90600" y="1036638"/>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One Closure Theorem:</a:t>
            </a:r>
          </a:p>
          <a:p>
            <a:pPr eaLnBrk="1" hangingPunct="1">
              <a:spcBef>
                <a:spcPct val="0"/>
              </a:spcBef>
              <a:buFontTx/>
              <a:buNone/>
            </a:pPr>
            <a:endParaRPr lang="en-US" altLang="en-US" sz="2400"/>
          </a:p>
          <a:p>
            <a:pPr eaLnBrk="1" hangingPunct="1">
              <a:spcBef>
                <a:spcPct val="0"/>
              </a:spcBef>
              <a:buFontTx/>
              <a:buNone/>
            </a:pPr>
            <a:r>
              <a:rPr lang="en-US" altLang="en-US" sz="2400"/>
              <a:t>	If </a:t>
            </a:r>
            <a:r>
              <a:rPr lang="en-US" altLang="en-US" sz="2400" i="1"/>
              <a:t>L</a:t>
            </a:r>
            <a:r>
              <a:rPr lang="en-US" altLang="en-US" sz="2400" baseline="-25000"/>
              <a:t>1</a:t>
            </a:r>
            <a:r>
              <a:rPr lang="en-US" altLang="en-US" sz="2400"/>
              <a:t> and </a:t>
            </a:r>
            <a:r>
              <a:rPr lang="en-US" altLang="en-US" sz="2400" i="1"/>
              <a:t>L</a:t>
            </a:r>
            <a:r>
              <a:rPr lang="en-US" altLang="en-US" sz="2400" baseline="-25000"/>
              <a:t>2</a:t>
            </a:r>
            <a:r>
              <a:rPr lang="en-US" altLang="en-US" sz="2400"/>
              <a:t> are context free, then so is </a:t>
            </a:r>
          </a:p>
          <a:p>
            <a:pPr eaLnBrk="1" hangingPunct="1">
              <a:spcBef>
                <a:spcPct val="0"/>
              </a:spcBef>
              <a:buFontTx/>
              <a:buNone/>
            </a:pPr>
            <a:endParaRPr lang="en-US" altLang="en-US" sz="2400"/>
          </a:p>
          <a:p>
            <a:pPr eaLnBrk="1" hangingPunct="1">
              <a:spcBef>
                <a:spcPct val="0"/>
              </a:spcBef>
              <a:buFontTx/>
              <a:buNone/>
            </a:pPr>
            <a:r>
              <a:rPr lang="en-US" altLang="en-US" sz="2400"/>
              <a:t>			</a:t>
            </a:r>
            <a:r>
              <a:rPr lang="en-US" altLang="en-US" sz="2400" i="1"/>
              <a:t>L</a:t>
            </a:r>
            <a:r>
              <a:rPr lang="en-US" altLang="en-US" sz="2400" baseline="-25000"/>
              <a:t>3</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    </a:t>
            </a:r>
            <a:r>
              <a:rPr lang="en-US" altLang="en-US" sz="2400"/>
              <a:t> </a:t>
            </a:r>
            <a:r>
              <a:rPr lang="en-US" altLang="en-US" sz="2400" i="1"/>
              <a:t>L</a:t>
            </a:r>
            <a:r>
              <a:rPr lang="en-US" altLang="en-US" sz="2400" baseline="-25000"/>
              <a:t>2</a:t>
            </a:r>
            <a:r>
              <a:rPr lang="en-US" altLang="en-US" sz="2400"/>
              <a:t>.</a:t>
            </a:r>
          </a:p>
          <a:p>
            <a:pPr eaLnBrk="1" hangingPunct="1">
              <a:spcBef>
                <a:spcPct val="0"/>
              </a:spcBef>
              <a:buFontTx/>
              <a:buNone/>
            </a:pPr>
            <a:r>
              <a:rPr lang="en-US" altLang="en-US" sz="2400"/>
              <a:t/>
            </a:r>
            <a:br>
              <a:rPr lang="en-US" altLang="en-US" sz="2400"/>
            </a:br>
            <a:endParaRPr lang="en-US" altLang="en-US" sz="2400"/>
          </a:p>
          <a:p>
            <a:pPr eaLnBrk="1" hangingPunct="1">
              <a:spcBef>
                <a:spcPct val="0"/>
              </a:spcBef>
              <a:buFontTx/>
              <a:buNone/>
            </a:pPr>
            <a:r>
              <a:rPr lang="en-US" altLang="en-US" sz="2400"/>
              <a:t>But what if </a:t>
            </a:r>
            <a:r>
              <a:rPr lang="en-US" altLang="en-US" sz="2400" i="1"/>
              <a:t>L</a:t>
            </a:r>
            <a:r>
              <a:rPr lang="en-US" altLang="en-US" sz="2400" baseline="-25000"/>
              <a:t>3</a:t>
            </a:r>
            <a:r>
              <a:rPr lang="en-US" altLang="en-US" sz="2400"/>
              <a:t> and </a:t>
            </a:r>
            <a:r>
              <a:rPr lang="en-US" altLang="en-US" sz="2400" i="1"/>
              <a:t>L</a:t>
            </a:r>
            <a:r>
              <a:rPr lang="en-US" altLang="en-US" sz="2400" baseline="-25000"/>
              <a:t>1</a:t>
            </a:r>
            <a:r>
              <a:rPr lang="en-US" altLang="en-US" sz="2400"/>
              <a:t> are context free? What can we say about </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			</a:t>
            </a:r>
            <a:r>
              <a:rPr lang="en-US" altLang="en-US" sz="2400" i="1"/>
              <a:t>L</a:t>
            </a:r>
            <a:r>
              <a:rPr lang="en-US" altLang="en-US" sz="2400" baseline="-25000"/>
              <a:t>3</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Example:</a:t>
            </a:r>
          </a:p>
          <a:p>
            <a:pPr eaLnBrk="1" hangingPunct="1">
              <a:spcBef>
                <a:spcPct val="0"/>
              </a:spcBef>
              <a:buFontTx/>
              <a:buNone/>
            </a:pP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n</a:t>
            </a:r>
            <a:r>
              <a:rPr lang="en-US" altLang="en-US" sz="2400"/>
              <a:t>.</a:t>
            </a:r>
          </a:p>
        </p:txBody>
      </p:sp>
      <p:sp>
        <p:nvSpPr>
          <p:cNvPr id="77827" name="Rectangle 3"/>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Don’t Try to Use Closure Backwards</a:t>
            </a:r>
            <a:r>
              <a:rPr lang="en-US" altLang="en-US" sz="3600">
                <a:solidFill>
                  <a:schemeClr val="tx2"/>
                </a:solidFill>
              </a:rPr>
              <a:t> </a:t>
            </a:r>
          </a:p>
        </p:txBody>
      </p:sp>
      <p:sp>
        <p:nvSpPr>
          <p:cNvPr id="77828" name="Line 4"/>
          <p:cNvSpPr>
            <a:spLocks noChangeShapeType="1"/>
          </p:cNvSpPr>
          <p:nvPr/>
        </p:nvSpPr>
        <p:spPr bwMode="auto">
          <a:xfrm flipV="1">
            <a:off x="3048000" y="2971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29" name="Line 5"/>
          <p:cNvSpPr>
            <a:spLocks noChangeShapeType="1"/>
          </p:cNvSpPr>
          <p:nvPr/>
        </p:nvSpPr>
        <p:spPr bwMode="auto">
          <a:xfrm flipV="1">
            <a:off x="5410200" y="51816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0" name="Line 6"/>
          <p:cNvSpPr>
            <a:spLocks noChangeShapeType="1"/>
          </p:cNvSpPr>
          <p:nvPr/>
        </p:nvSpPr>
        <p:spPr bwMode="auto">
          <a:xfrm>
            <a:off x="4038600" y="2971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1" name="Line 7"/>
          <p:cNvSpPr>
            <a:spLocks noChangeShapeType="1"/>
          </p:cNvSpPr>
          <p:nvPr/>
        </p:nvSpPr>
        <p:spPr bwMode="auto">
          <a:xfrm>
            <a:off x="5334000" y="2971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2" name="Line 8"/>
          <p:cNvSpPr>
            <a:spLocks noChangeShapeType="1"/>
          </p:cNvSpPr>
          <p:nvPr/>
        </p:nvSpPr>
        <p:spPr bwMode="auto">
          <a:xfrm>
            <a:off x="4038600" y="5181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3" name="Line 9"/>
          <p:cNvSpPr>
            <a:spLocks noChangeShapeType="1"/>
          </p:cNvSpPr>
          <p:nvPr/>
        </p:nvSpPr>
        <p:spPr bwMode="auto">
          <a:xfrm>
            <a:off x="2895600" y="5181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076996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8" end="8"/>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8">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685800" y="3810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Using the Closure Theorems with the Pumping Theorem</a:t>
            </a:r>
            <a:r>
              <a:rPr lang="en-US" altLang="en-US" sz="3600">
                <a:solidFill>
                  <a:schemeClr val="tx2"/>
                </a:solidFill>
              </a:rPr>
              <a:t> </a:t>
            </a:r>
          </a:p>
        </p:txBody>
      </p:sp>
      <p:sp>
        <p:nvSpPr>
          <p:cNvPr id="79875" name="Text Box 5"/>
          <p:cNvSpPr txBox="1">
            <a:spLocks noChangeArrowheads="1"/>
          </p:cNvSpPr>
          <p:nvPr/>
        </p:nvSpPr>
        <p:spPr bwMode="auto">
          <a:xfrm>
            <a:off x="609600" y="16764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Let WW = {</a:t>
            </a:r>
            <a:r>
              <a:rPr lang="en-US" altLang="en-US" sz="2400" i="1"/>
              <a:t>tt</a:t>
            </a:r>
            <a:r>
              <a:rPr lang="en-US" altLang="en-US" sz="2400"/>
              <a:t> : </a:t>
            </a:r>
            <a:r>
              <a:rPr lang="en-US" altLang="en-US" sz="2400" i="1"/>
              <a:t>t</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a:t>, </a:t>
            </a:r>
            <a:r>
              <a:rPr lang="en-US" altLang="en-US" sz="2400">
                <a:latin typeface="Courier New" panose="02070309020205020404" pitchFamily="49" charset="0"/>
              </a:rPr>
              <a:t>b</a:t>
            </a:r>
            <a:r>
              <a:rPr lang="en-US" altLang="en-US" sz="2400"/>
              <a:t>}* }.</a:t>
            </a:r>
          </a:p>
          <a:p>
            <a:pPr lvl="1" eaLnBrk="1" hangingPunct="1">
              <a:spcBef>
                <a:spcPct val="0"/>
              </a:spcBef>
              <a:buFontTx/>
              <a:buNone/>
            </a:pPr>
            <a:endParaRPr lang="en-US" altLang="en-US" sz="2400"/>
          </a:p>
          <a:p>
            <a:pPr lvl="1" eaLnBrk="1" hangingPunct="1">
              <a:spcBef>
                <a:spcPct val="0"/>
              </a:spcBef>
              <a:buFontTx/>
              <a:buNone/>
            </a:pPr>
            <a:r>
              <a:rPr lang="en-US" altLang="en-US" sz="2400"/>
              <a:t>Let’s try pumping:   Choose </a:t>
            </a:r>
            <a:r>
              <a:rPr lang="en-US" altLang="en-US" sz="2400" i="1"/>
              <a:t>w</a:t>
            </a:r>
            <a:r>
              <a:rPr lang="en-US" altLang="en-US" sz="2400"/>
              <a:t> = (</a:t>
            </a:r>
            <a:r>
              <a:rPr lang="en-US" altLang="en-US" sz="2400">
                <a:latin typeface="Courier New" panose="02070309020205020404" pitchFamily="49" charset="0"/>
              </a:rPr>
              <a:t>ab</a:t>
            </a:r>
            <a:r>
              <a:rPr lang="en-US" altLang="en-US" sz="2400"/>
              <a:t>)</a:t>
            </a:r>
            <a:r>
              <a:rPr lang="en-US" altLang="en-US" sz="2400" baseline="30000"/>
              <a:t>2</a:t>
            </a:r>
            <a:r>
              <a:rPr lang="en-US" altLang="en-US" sz="2400" i="1" baseline="30000"/>
              <a:t>k</a:t>
            </a:r>
          </a:p>
          <a:p>
            <a:pPr lvl="1" eaLnBrk="1" hangingPunct="1">
              <a:spcBef>
                <a:spcPct val="0"/>
              </a:spcBef>
              <a:buFontTx/>
              <a:buNone/>
            </a:pPr>
            <a:endParaRPr lang="en-US" altLang="en-US" sz="2400"/>
          </a:p>
          <a:p>
            <a:pPr lvl="1" eaLnBrk="1" hangingPunct="1">
              <a:spcBef>
                <a:spcPct val="0"/>
              </a:spcBef>
              <a:buFontTx/>
              <a:buNone/>
            </a:pPr>
            <a:endParaRPr lang="en-US" altLang="en-US" sz="2400"/>
          </a:p>
          <a:p>
            <a:pPr lvl="1" eaLnBrk="1" hangingPunct="1">
              <a:spcBef>
                <a:spcPct val="0"/>
              </a:spcBef>
              <a:buFontTx/>
              <a:buNone/>
            </a:pPr>
            <a:r>
              <a:rPr lang="en-US" altLang="en-US" sz="2400"/>
              <a:t>                       </a:t>
            </a:r>
            <a:r>
              <a:rPr lang="en-US" altLang="en-US" sz="2400" i="1"/>
              <a:t>t</a:t>
            </a:r>
            <a:r>
              <a:rPr lang="en-US" altLang="en-US" sz="2400"/>
              <a:t>                         </a:t>
            </a:r>
            <a:r>
              <a:rPr lang="en-US" altLang="en-US" sz="2400" i="1"/>
              <a:t>t</a:t>
            </a:r>
            <a:endParaRPr lang="en-US" altLang="en-US" sz="2400"/>
          </a:p>
          <a:p>
            <a:pPr lvl="1" eaLnBrk="1" hangingPunct="1">
              <a:spcBef>
                <a:spcPct val="0"/>
              </a:spcBef>
              <a:buFontTx/>
              <a:buNone/>
            </a:pPr>
            <a:r>
              <a:rPr lang="en-US" altLang="en-US" sz="2400"/>
              <a:t>	</a:t>
            </a:r>
            <a:r>
              <a:rPr lang="en-US" altLang="en-US" sz="2400">
                <a:latin typeface="Courier New" panose="02070309020205020404" pitchFamily="49" charset="0"/>
              </a:rPr>
              <a:t>ababab</a:t>
            </a:r>
            <a:r>
              <a:rPr lang="en-US" altLang="en-US" sz="2400"/>
              <a:t>…</a:t>
            </a:r>
            <a:r>
              <a:rPr lang="en-US" altLang="en-US" sz="2400">
                <a:latin typeface="Courier New" panose="02070309020205020404" pitchFamily="49" charset="0"/>
              </a:rPr>
              <a:t>abababababab</a:t>
            </a:r>
            <a:r>
              <a:rPr lang="en-US" altLang="en-US" sz="2400"/>
              <a:t>…</a:t>
            </a:r>
            <a:r>
              <a:rPr lang="en-US" altLang="en-US" sz="2400">
                <a:latin typeface="Courier New" panose="02070309020205020404" pitchFamily="49" charset="0"/>
              </a:rPr>
              <a:t>ababababab</a:t>
            </a:r>
          </a:p>
          <a:p>
            <a:pPr lvl="1" eaLnBrk="1" hangingPunct="1">
              <a:spcBef>
                <a:spcPct val="0"/>
              </a:spcBef>
              <a:buFontTx/>
              <a:buNone/>
            </a:pPr>
            <a:endParaRPr lang="en-US" altLang="en-US" sz="2400"/>
          </a:p>
          <a:p>
            <a:pPr lvl="1" eaLnBrk="1" hangingPunct="1">
              <a:spcBef>
                <a:spcPct val="0"/>
              </a:spcBef>
              <a:buFontTx/>
              <a:buNone/>
            </a:pPr>
            <a:endParaRPr lang="en-US" altLang="en-US" sz="2400"/>
          </a:p>
          <a:p>
            <a:pPr lvl="1" eaLnBrk="1" hangingPunct="1">
              <a:spcBef>
                <a:spcPct val="0"/>
              </a:spcBef>
              <a:buFontTx/>
              <a:buNone/>
            </a:pPr>
            <a:endParaRPr lang="en-US" altLang="en-US" sz="2400"/>
          </a:p>
          <a:p>
            <a:pPr lvl="1" eaLnBrk="1" hangingPunct="1">
              <a:spcBef>
                <a:spcPct val="0"/>
              </a:spcBef>
              <a:buFontTx/>
              <a:buNone/>
            </a:pPr>
            <a:r>
              <a:rPr lang="en-US" altLang="en-US" sz="2400"/>
              <a:t>But this pumps fine with </a:t>
            </a:r>
            <a:r>
              <a:rPr lang="en-US" altLang="en-US" sz="2400" i="1"/>
              <a:t>v</a:t>
            </a:r>
            <a:r>
              <a:rPr lang="en-US" altLang="en-US" sz="2400"/>
              <a:t> =  </a:t>
            </a:r>
            <a:r>
              <a:rPr lang="en-US" altLang="en-US" sz="2400">
                <a:sym typeface="Symbol" panose="05050102010706020507" pitchFamily="18" charset="2"/>
              </a:rPr>
              <a:t> and </a:t>
            </a:r>
            <a:r>
              <a:rPr lang="en-US" altLang="en-US" sz="2400" i="1"/>
              <a:t>y</a:t>
            </a:r>
            <a:r>
              <a:rPr lang="en-US" altLang="en-US" sz="2400"/>
              <a:t> =   </a:t>
            </a:r>
          </a:p>
        </p:txBody>
      </p:sp>
      <p:sp>
        <p:nvSpPr>
          <p:cNvPr id="79876" name="Line 6"/>
          <p:cNvSpPr>
            <a:spLocks noChangeShapeType="1"/>
          </p:cNvSpPr>
          <p:nvPr/>
        </p:nvSpPr>
        <p:spPr bwMode="auto">
          <a:xfrm>
            <a:off x="4343400" y="3886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8486761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685800" y="3048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Exploiting Regions</a:t>
            </a:r>
            <a:r>
              <a:rPr lang="en-US" altLang="en-US" sz="3600">
                <a:solidFill>
                  <a:schemeClr val="tx2"/>
                </a:solidFill>
              </a:rPr>
              <a:t> </a:t>
            </a:r>
          </a:p>
        </p:txBody>
      </p:sp>
      <p:sp>
        <p:nvSpPr>
          <p:cNvPr id="81923" name="Text Box 5"/>
          <p:cNvSpPr txBox="1">
            <a:spLocks noChangeArrowheads="1"/>
          </p:cNvSpPr>
          <p:nvPr/>
        </p:nvSpPr>
        <p:spPr bwMode="auto">
          <a:xfrm>
            <a:off x="609600" y="15240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WW = {</a:t>
            </a:r>
            <a:r>
              <a:rPr lang="en-US" altLang="en-US" sz="2400" i="1"/>
              <a:t>tt</a:t>
            </a:r>
            <a:r>
              <a:rPr lang="en-US" altLang="en-US" sz="2400"/>
              <a:t> : </a:t>
            </a:r>
            <a:r>
              <a:rPr lang="en-US" altLang="en-US" sz="2400" i="1"/>
              <a:t>t</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a:t>, </a:t>
            </a:r>
            <a:r>
              <a:rPr lang="en-US" altLang="en-US" sz="2400">
                <a:latin typeface="Courier New" panose="02070309020205020404" pitchFamily="49" charset="0"/>
              </a:rPr>
              <a:t>b</a:t>
            </a:r>
            <a:r>
              <a:rPr lang="en-US" altLang="en-US" sz="2400"/>
              <a:t>}* }.</a:t>
            </a:r>
          </a:p>
          <a:p>
            <a:pPr lvl="1" eaLnBrk="1" hangingPunct="1">
              <a:spcBef>
                <a:spcPct val="0"/>
              </a:spcBef>
              <a:buFontTx/>
              <a:buNone/>
            </a:pPr>
            <a:endParaRPr lang="en-US" altLang="en-US" sz="2400"/>
          </a:p>
          <a:p>
            <a:pPr lvl="1" eaLnBrk="1" hangingPunct="1">
              <a:spcBef>
                <a:spcPct val="0"/>
              </a:spcBef>
              <a:buFontTx/>
              <a:buNone/>
            </a:pPr>
            <a:r>
              <a:rPr lang="en-US" altLang="en-US" sz="2400"/>
              <a:t>Choose the string </a:t>
            </a:r>
            <a:r>
              <a:rPr lang="en-US" altLang="en-US" sz="2400">
                <a:latin typeface="Courier New" panose="02070309020205020404" pitchFamily="49" charset="0"/>
              </a:rPr>
              <a:t>a</a:t>
            </a:r>
            <a:r>
              <a:rPr lang="en-US" altLang="en-US" sz="2400" i="1" baseline="30000"/>
              <a:t>k</a:t>
            </a:r>
            <a:r>
              <a:rPr lang="en-US" altLang="en-US" sz="2400">
                <a:latin typeface="Courier New" panose="02070309020205020404" pitchFamily="49" charset="0"/>
              </a:rPr>
              <a:t>ba</a:t>
            </a:r>
            <a:r>
              <a:rPr lang="en-US" altLang="en-US" sz="2400" i="1" baseline="30000"/>
              <a:t>k</a:t>
            </a:r>
            <a:r>
              <a:rPr lang="en-US" altLang="en-US" sz="2400">
                <a:latin typeface="Courier New" panose="02070309020205020404" pitchFamily="49" charset="0"/>
              </a:rPr>
              <a:t>b</a:t>
            </a:r>
            <a:r>
              <a:rPr lang="en-US" altLang="en-US" sz="2400"/>
              <a:t>.</a:t>
            </a:r>
          </a:p>
          <a:p>
            <a:pPr lvl="1" eaLnBrk="1" hangingPunct="1">
              <a:spcBef>
                <a:spcPct val="0"/>
              </a:spcBef>
              <a:buFontTx/>
              <a:buNone/>
            </a:pPr>
            <a:endParaRPr lang="en-US" altLang="en-US" sz="2400"/>
          </a:p>
          <a:p>
            <a:pPr lvl="1" eaLnBrk="1" hangingPunct="1">
              <a:spcBef>
                <a:spcPct val="0"/>
              </a:spcBef>
              <a:buFontTx/>
              <a:buNone/>
            </a:pPr>
            <a:r>
              <a:rPr lang="en-US" altLang="en-US" sz="2400"/>
              <a:t>       </a:t>
            </a:r>
            <a:r>
              <a:rPr lang="en-US" altLang="en-US" sz="2400">
                <a:latin typeface="Courier New" panose="02070309020205020404" pitchFamily="49" charset="0"/>
              </a:rPr>
              <a:t>aaaaa</a:t>
            </a:r>
            <a:r>
              <a:rPr lang="en-US" altLang="en-US" sz="2400"/>
              <a:t>…………………</a:t>
            </a:r>
            <a:r>
              <a:rPr lang="en-US" altLang="en-US" sz="2400">
                <a:latin typeface="Courier New" panose="02070309020205020404" pitchFamily="49" charset="0"/>
              </a:rPr>
              <a:t>baaaaaa</a:t>
            </a:r>
            <a:r>
              <a:rPr lang="en-US" altLang="en-US" sz="2400"/>
              <a:t>……………..</a:t>
            </a:r>
            <a:r>
              <a:rPr lang="en-US" altLang="en-US" sz="2400">
                <a:latin typeface="Courier New" panose="02070309020205020404" pitchFamily="49" charset="0"/>
              </a:rPr>
              <a:t>b</a:t>
            </a:r>
            <a:r>
              <a:rPr lang="en-US" altLang="en-US" sz="2400"/>
              <a:t>    </a:t>
            </a:r>
          </a:p>
          <a:p>
            <a:pPr lvl="1" eaLnBrk="1" hangingPunct="1">
              <a:spcBef>
                <a:spcPct val="0"/>
              </a:spcBef>
              <a:buFontTx/>
              <a:buNone/>
            </a:pPr>
            <a:r>
              <a:rPr lang="en-US" altLang="en-US" sz="2400"/>
              <a:t>       		</a:t>
            </a:r>
            <a:r>
              <a:rPr lang="en-US" altLang="en-US" sz="2400" i="1"/>
              <a:t>t</a:t>
            </a:r>
            <a:r>
              <a:rPr lang="en-US" altLang="en-US" sz="2400"/>
              <a:t>				</a:t>
            </a:r>
            <a:r>
              <a:rPr lang="en-US" altLang="en-US" sz="2400" i="1"/>
              <a:t>t</a:t>
            </a:r>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r>
              <a:rPr lang="en-US" altLang="en-US" sz="2400"/>
              <a:t>But this also pumps fine.</a:t>
            </a:r>
          </a:p>
        </p:txBody>
      </p:sp>
      <p:sp>
        <p:nvSpPr>
          <p:cNvPr id="81924" name="Line 6"/>
          <p:cNvSpPr>
            <a:spLocks noChangeShapeType="1"/>
          </p:cNvSpPr>
          <p:nvPr/>
        </p:nvSpPr>
        <p:spPr bwMode="auto">
          <a:xfrm>
            <a:off x="4953000" y="3352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5" name="Line 7"/>
          <p:cNvSpPr>
            <a:spLocks noChangeShapeType="1"/>
          </p:cNvSpPr>
          <p:nvPr/>
        </p:nvSpPr>
        <p:spPr bwMode="auto">
          <a:xfrm>
            <a:off x="1600200" y="37338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869397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Make All Regions “Long”</a:t>
            </a:r>
            <a:r>
              <a:rPr lang="en-US" altLang="en-US" sz="3600">
                <a:solidFill>
                  <a:schemeClr val="tx2"/>
                </a:solidFill>
              </a:rPr>
              <a:t> </a:t>
            </a:r>
          </a:p>
        </p:txBody>
      </p:sp>
      <p:sp>
        <p:nvSpPr>
          <p:cNvPr id="83971" name="Text Box 5"/>
          <p:cNvSpPr txBox="1">
            <a:spLocks noChangeArrowheads="1"/>
          </p:cNvSpPr>
          <p:nvPr/>
        </p:nvSpPr>
        <p:spPr bwMode="auto">
          <a:xfrm>
            <a:off x="609600" y="1295400"/>
            <a:ext cx="8077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200"/>
              <a:t>WW = {</a:t>
            </a:r>
            <a:r>
              <a:rPr lang="en-US" altLang="en-US" sz="2200" i="1"/>
              <a:t>tt</a:t>
            </a:r>
            <a:r>
              <a:rPr lang="en-US" altLang="en-US" sz="2200"/>
              <a:t> : </a:t>
            </a:r>
            <a:r>
              <a:rPr lang="en-US" altLang="en-US" sz="2200" i="1"/>
              <a:t>t</a:t>
            </a:r>
            <a:r>
              <a:rPr lang="en-US" altLang="en-US" sz="2200"/>
              <a:t> </a:t>
            </a:r>
            <a:r>
              <a:rPr lang="en-US" altLang="en-US" sz="2200">
                <a:sym typeface="Symbol" panose="05050102010706020507" pitchFamily="18" charset="2"/>
              </a:rPr>
              <a:t></a:t>
            </a:r>
            <a:r>
              <a:rPr lang="en-US" altLang="en-US" sz="2200"/>
              <a:t> {</a:t>
            </a:r>
            <a:r>
              <a:rPr lang="en-US" altLang="en-US" sz="2200">
                <a:latin typeface="Courier New" panose="02070309020205020404" pitchFamily="49" charset="0"/>
              </a:rPr>
              <a:t>a</a:t>
            </a:r>
            <a:r>
              <a:rPr lang="en-US" altLang="en-US" sz="2200"/>
              <a:t>, </a:t>
            </a:r>
            <a:r>
              <a:rPr lang="en-US" altLang="en-US" sz="2200">
                <a:latin typeface="Courier New" panose="02070309020205020404" pitchFamily="49" charset="0"/>
              </a:rPr>
              <a:t>b</a:t>
            </a:r>
            <a:r>
              <a:rPr lang="en-US" altLang="en-US" sz="2200"/>
              <a:t>}* }.</a:t>
            </a:r>
          </a:p>
          <a:p>
            <a:pPr lvl="1" eaLnBrk="1" hangingPunct="1">
              <a:spcBef>
                <a:spcPct val="0"/>
              </a:spcBef>
              <a:buFontTx/>
              <a:buNone/>
            </a:pPr>
            <a:endParaRPr lang="en-US" altLang="en-US" sz="2200"/>
          </a:p>
          <a:p>
            <a:pPr lvl="1" eaLnBrk="1" hangingPunct="1">
              <a:spcBef>
                <a:spcPct val="0"/>
              </a:spcBef>
              <a:buFontTx/>
              <a:buNone/>
            </a:pPr>
            <a:r>
              <a:rPr lang="en-US" altLang="en-US" sz="2200"/>
              <a:t>Choose the string </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t>.</a:t>
            </a:r>
          </a:p>
          <a:p>
            <a:pPr lvl="1" eaLnBrk="1" hangingPunct="1">
              <a:spcBef>
                <a:spcPct val="0"/>
              </a:spcBef>
              <a:buFontTx/>
              <a:buNone/>
            </a:pPr>
            <a:endParaRPr lang="en-US" altLang="en-US" sz="2200"/>
          </a:p>
          <a:p>
            <a:pPr lvl="1" eaLnBrk="1" hangingPunct="1">
              <a:spcBef>
                <a:spcPct val="0"/>
              </a:spcBef>
              <a:buFontTx/>
              <a:buNone/>
            </a:pPr>
            <a:r>
              <a:rPr lang="en-US" altLang="en-US" sz="2200"/>
              <a:t>   </a:t>
            </a:r>
            <a:r>
              <a:rPr lang="en-US" altLang="en-US" sz="2200">
                <a:latin typeface="Courier New" panose="02070309020205020404" pitchFamily="49" charset="0"/>
              </a:rPr>
              <a:t>aaa</a:t>
            </a:r>
            <a:r>
              <a:rPr lang="en-US" altLang="en-US" sz="2200"/>
              <a:t>….. </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bbaa</a:t>
            </a:r>
            <a:r>
              <a:rPr lang="en-US" altLang="en-US" sz="2200"/>
              <a:t>……</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a:t>
            </a:r>
            <a:r>
              <a:rPr lang="en-US" altLang="en-US" sz="2200"/>
              <a:t>  </a:t>
            </a:r>
          </a:p>
          <a:p>
            <a:pPr lvl="1" eaLnBrk="1" hangingPunct="1">
              <a:spcBef>
                <a:spcPct val="0"/>
              </a:spcBef>
              <a:buFontTx/>
              <a:buNone/>
            </a:pPr>
            <a:r>
              <a:rPr lang="en-US" altLang="en-US" sz="2200"/>
              <a:t>	       </a:t>
            </a:r>
            <a:r>
              <a:rPr lang="en-US" altLang="en-US" sz="2200" i="1"/>
              <a:t>t</a:t>
            </a:r>
            <a:r>
              <a:rPr lang="en-US" altLang="en-US" sz="2200"/>
              <a:t>				</a:t>
            </a:r>
            <a:r>
              <a:rPr lang="en-US" altLang="en-US" sz="2200" i="1"/>
              <a:t>t</a:t>
            </a:r>
            <a:endParaRPr lang="en-US" altLang="en-US" sz="2200"/>
          </a:p>
          <a:p>
            <a:pPr lvl="1" eaLnBrk="1" hangingPunct="1">
              <a:spcBef>
                <a:spcPct val="0"/>
              </a:spcBef>
              <a:buFontTx/>
              <a:buNone/>
            </a:pPr>
            <a:r>
              <a:rPr lang="en-US" altLang="en-US" sz="2200"/>
              <a:t>            1	         2             3              4</a:t>
            </a:r>
          </a:p>
          <a:p>
            <a:pPr lvl="1" eaLnBrk="1" hangingPunct="1">
              <a:spcBef>
                <a:spcPct val="0"/>
              </a:spcBef>
              <a:buFontTx/>
              <a:buNone/>
            </a:pPr>
            <a:endParaRPr lang="en-US" altLang="en-US" sz="2200"/>
          </a:p>
          <a:p>
            <a:pPr lvl="1" eaLnBrk="1" hangingPunct="1">
              <a:spcBef>
                <a:spcPct val="0"/>
              </a:spcBef>
              <a:buFontTx/>
              <a:buNone/>
            </a:pPr>
            <a:r>
              <a:rPr lang="en-US" altLang="en-US" sz="2200"/>
              <a:t>Now we list the possibilities:</a:t>
            </a:r>
          </a:p>
          <a:p>
            <a:pPr lvl="1" eaLnBrk="1" hangingPunct="1">
              <a:spcBef>
                <a:spcPct val="0"/>
              </a:spcBef>
              <a:buFontTx/>
              <a:buNone/>
            </a:pPr>
            <a:r>
              <a:rPr lang="en-US" altLang="en-US" sz="2200"/>
              <a:t>(1, 1), (2, 2), (3, 3), (4, 4), (1, 2), (2, 3), (3, 4), (1, 3), (1, 4), </a:t>
            </a:r>
          </a:p>
          <a:p>
            <a:pPr lvl="1" eaLnBrk="1" hangingPunct="1">
              <a:spcBef>
                <a:spcPct val="0"/>
              </a:spcBef>
              <a:buFontTx/>
              <a:buNone/>
            </a:pPr>
            <a:r>
              <a:rPr lang="en-US" altLang="en-US" sz="2200"/>
              <a:t>(2, 4), (1/2, 2), (1/2, 3), (1/2, 4), (1/2, 2/3),…</a:t>
            </a:r>
          </a:p>
          <a:p>
            <a:pPr lvl="1" eaLnBrk="1" hangingPunct="1">
              <a:spcBef>
                <a:spcPct val="0"/>
              </a:spcBef>
              <a:buFontTx/>
              <a:buNone/>
            </a:pPr>
            <a:endParaRPr lang="en-US" altLang="en-US" sz="2200"/>
          </a:p>
          <a:p>
            <a:pPr lvl="1" eaLnBrk="1" hangingPunct="1">
              <a:spcBef>
                <a:spcPct val="0"/>
              </a:spcBef>
              <a:buFontTx/>
              <a:buNone/>
            </a:pPr>
            <a:r>
              <a:rPr lang="en-US" altLang="en-US" sz="2200"/>
              <a:t>Whenever </a:t>
            </a:r>
            <a:r>
              <a:rPr lang="en-US" altLang="en-US" sz="2200" i="1"/>
              <a:t>v</a:t>
            </a:r>
            <a:r>
              <a:rPr lang="en-US" altLang="en-US" sz="2200"/>
              <a:t> or </a:t>
            </a:r>
            <a:r>
              <a:rPr lang="en-US" altLang="en-US" sz="2200" i="1"/>
              <a:t>y</a:t>
            </a:r>
            <a:r>
              <a:rPr lang="en-US" altLang="en-US" sz="2200"/>
              <a:t> spans regions, we’ll no longer have a string of the same form, but that could be okay given the definition of </a:t>
            </a:r>
            <a:r>
              <a:rPr lang="en-US" altLang="en-US" sz="2200" i="1"/>
              <a:t>L</a:t>
            </a:r>
            <a:r>
              <a:rPr lang="en-US" altLang="en-US" sz="2200"/>
              <a:t>.  Very messy!  There must be a better way!</a:t>
            </a:r>
          </a:p>
        </p:txBody>
      </p:sp>
      <p:sp>
        <p:nvSpPr>
          <p:cNvPr id="83972" name="Line 6"/>
          <p:cNvSpPr>
            <a:spLocks noChangeShapeType="1"/>
          </p:cNvSpPr>
          <p:nvPr/>
        </p:nvSpPr>
        <p:spPr bwMode="auto">
          <a:xfrm>
            <a:off x="1143000" y="33528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3" name="Line 7"/>
          <p:cNvSpPr>
            <a:spLocks noChangeShapeType="1"/>
          </p:cNvSpPr>
          <p:nvPr/>
        </p:nvSpPr>
        <p:spPr bwMode="auto">
          <a:xfrm>
            <a:off x="4267200" y="2971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4" name="Line 8"/>
          <p:cNvSpPr>
            <a:spLocks noChangeShapeType="1"/>
          </p:cNvSpPr>
          <p:nvPr/>
        </p:nvSpPr>
        <p:spPr bwMode="auto">
          <a:xfrm>
            <a:off x="5486400" y="3352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9"/>
          <p:cNvSpPr>
            <a:spLocks noChangeShapeType="1"/>
          </p:cNvSpPr>
          <p:nvPr/>
        </p:nvSpPr>
        <p:spPr bwMode="auto">
          <a:xfrm>
            <a:off x="2743200" y="3352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9524993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100" b="1">
                <a:solidFill>
                  <a:schemeClr val="tx2"/>
                </a:solidFill>
              </a:rPr>
              <a:t>Using Intersection with a Regular Language</a:t>
            </a:r>
            <a:r>
              <a:rPr lang="en-US" altLang="en-US" sz="3100">
                <a:solidFill>
                  <a:schemeClr val="tx2"/>
                </a:solidFill>
              </a:rPr>
              <a:t> </a:t>
            </a:r>
          </a:p>
        </p:txBody>
      </p:sp>
      <p:sp>
        <p:nvSpPr>
          <p:cNvPr id="86019" name="Text Box 7"/>
          <p:cNvSpPr txBox="1">
            <a:spLocks noChangeArrowheads="1"/>
          </p:cNvSpPr>
          <p:nvPr/>
        </p:nvSpPr>
        <p:spPr bwMode="auto">
          <a:xfrm>
            <a:off x="609600" y="1143000"/>
            <a:ext cx="8077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200"/>
              <a:t>WW = {</a:t>
            </a:r>
            <a:r>
              <a:rPr lang="en-US" altLang="en-US" sz="2200" i="1"/>
              <a:t>tt</a:t>
            </a:r>
            <a:r>
              <a:rPr lang="en-US" altLang="en-US" sz="2200"/>
              <a:t> : </a:t>
            </a:r>
            <a:r>
              <a:rPr lang="en-US" altLang="en-US" sz="2200" i="1"/>
              <a:t>t</a:t>
            </a:r>
            <a:r>
              <a:rPr lang="en-US" altLang="en-US" sz="2200"/>
              <a:t> </a:t>
            </a:r>
            <a:r>
              <a:rPr lang="en-US" altLang="en-US" sz="2200">
                <a:sym typeface="Symbol" panose="05050102010706020507" pitchFamily="18" charset="2"/>
              </a:rPr>
              <a:t></a:t>
            </a:r>
            <a:r>
              <a:rPr lang="en-US" altLang="en-US" sz="2200"/>
              <a:t> {</a:t>
            </a:r>
            <a:r>
              <a:rPr lang="en-US" altLang="en-US" sz="2200">
                <a:latin typeface="Courier New" panose="02070309020205020404" pitchFamily="49" charset="0"/>
              </a:rPr>
              <a:t>a</a:t>
            </a:r>
            <a:r>
              <a:rPr lang="en-US" altLang="en-US" sz="2200"/>
              <a:t>, </a:t>
            </a:r>
            <a:r>
              <a:rPr lang="en-US" altLang="en-US" sz="2200">
                <a:latin typeface="Courier New" panose="02070309020205020404" pitchFamily="49" charset="0"/>
              </a:rPr>
              <a:t>b</a:t>
            </a:r>
            <a:r>
              <a:rPr lang="en-US" altLang="en-US" sz="2200"/>
              <a:t>}* }.</a:t>
            </a:r>
          </a:p>
          <a:p>
            <a:pPr lvl="1" eaLnBrk="1" hangingPunct="1">
              <a:spcBef>
                <a:spcPct val="0"/>
              </a:spcBef>
              <a:buFontTx/>
              <a:buNone/>
            </a:pPr>
            <a:endParaRPr lang="en-US" altLang="en-US" sz="2200"/>
          </a:p>
          <a:p>
            <a:pPr lvl="1" eaLnBrk="1" hangingPunct="1">
              <a:spcBef>
                <a:spcPct val="0"/>
              </a:spcBef>
              <a:buFontTx/>
              <a:buNone/>
            </a:pPr>
            <a:r>
              <a:rPr lang="en-US" altLang="en-US" sz="2200"/>
              <a:t>But let’s consider </a:t>
            </a:r>
            <a:r>
              <a:rPr lang="en-US" altLang="en-US" sz="2200" i="1"/>
              <a:t>L'</a:t>
            </a:r>
            <a:r>
              <a:rPr lang="en-US" altLang="en-US" sz="2200"/>
              <a:t> = </a:t>
            </a:r>
            <a:r>
              <a:rPr lang="en-US" altLang="en-US" sz="2200" i="1"/>
              <a:t>L</a:t>
            </a:r>
            <a:r>
              <a:rPr lang="en-US" altLang="en-US" sz="2200"/>
              <a:t> </a:t>
            </a:r>
            <a:r>
              <a:rPr lang="en-US" altLang="en-US" sz="2200">
                <a:sym typeface="Symbol" panose="05050102010706020507" pitchFamily="18" charset="2"/>
              </a:rPr>
              <a:t></a:t>
            </a:r>
            <a:r>
              <a:rPr lang="en-US" altLang="en-US" sz="2200"/>
              <a:t> </a:t>
            </a:r>
            <a:r>
              <a:rPr lang="en-US" altLang="en-US" sz="2200">
                <a:latin typeface="Courier New" panose="02070309020205020404" pitchFamily="49" charset="0"/>
              </a:rPr>
              <a:t>a</a:t>
            </a:r>
            <a:r>
              <a:rPr lang="en-US" altLang="en-US" sz="2200"/>
              <a:t>*</a:t>
            </a:r>
            <a:r>
              <a:rPr lang="en-US" altLang="en-US" sz="2200">
                <a:latin typeface="Courier New" panose="02070309020205020404" pitchFamily="49" charset="0"/>
              </a:rPr>
              <a:t>b</a:t>
            </a:r>
            <a:r>
              <a:rPr lang="en-US" altLang="en-US" sz="2200"/>
              <a:t>*</a:t>
            </a:r>
            <a:r>
              <a:rPr lang="en-US" altLang="en-US" sz="2200">
                <a:latin typeface="Courier New" panose="02070309020205020404" pitchFamily="49" charset="0"/>
              </a:rPr>
              <a:t>a</a:t>
            </a:r>
            <a:r>
              <a:rPr lang="en-US" altLang="en-US" sz="2200"/>
              <a:t>*</a:t>
            </a:r>
            <a:r>
              <a:rPr lang="en-US" altLang="en-US" sz="2200">
                <a:latin typeface="Courier New" panose="02070309020205020404" pitchFamily="49" charset="0"/>
              </a:rPr>
              <a:t>b</a:t>
            </a:r>
            <a:r>
              <a:rPr lang="en-US" altLang="en-US" sz="2200"/>
              <a:t>*.</a:t>
            </a:r>
          </a:p>
          <a:p>
            <a:pPr lvl="1" eaLnBrk="1" hangingPunct="1">
              <a:spcBef>
                <a:spcPct val="0"/>
              </a:spcBef>
              <a:buFontTx/>
              <a:buNone/>
            </a:pPr>
            <a:endParaRPr lang="en-US" altLang="en-US" sz="2200"/>
          </a:p>
          <a:p>
            <a:pPr lvl="1" eaLnBrk="1" hangingPunct="1">
              <a:spcBef>
                <a:spcPct val="0"/>
              </a:spcBef>
              <a:buFontTx/>
              <a:buNone/>
            </a:pPr>
            <a:r>
              <a:rPr lang="en-US" altLang="en-US" sz="2200"/>
              <a:t>Show that </a:t>
            </a:r>
            <a:r>
              <a:rPr lang="en-US" altLang="en-US" sz="2200" i="1"/>
              <a:t>L'</a:t>
            </a:r>
            <a:r>
              <a:rPr lang="en-US" altLang="en-US" sz="2200"/>
              <a:t> is not context-free:  Let </a:t>
            </a:r>
            <a:r>
              <a:rPr lang="en-US" altLang="en-US" sz="2200" i="1"/>
              <a:t>w</a:t>
            </a:r>
            <a:r>
              <a:rPr lang="en-US" altLang="en-US" sz="2200"/>
              <a:t> = </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t>.</a:t>
            </a:r>
          </a:p>
          <a:p>
            <a:pPr lvl="1" eaLnBrk="1" hangingPunct="1">
              <a:spcBef>
                <a:spcPct val="0"/>
              </a:spcBef>
              <a:buFontTx/>
              <a:buNone/>
            </a:pPr>
            <a:endParaRPr lang="en-US" altLang="en-US" sz="2200"/>
          </a:p>
          <a:p>
            <a:pPr lvl="1" eaLnBrk="1" hangingPunct="1">
              <a:spcBef>
                <a:spcPct val="0"/>
              </a:spcBef>
              <a:buFontTx/>
              <a:buNone/>
            </a:pPr>
            <a:r>
              <a:rPr lang="en-US" altLang="en-US" sz="2200"/>
              <a:t>   </a:t>
            </a:r>
            <a:r>
              <a:rPr lang="en-US" altLang="en-US" sz="2200">
                <a:latin typeface="Courier New" panose="02070309020205020404" pitchFamily="49" charset="0"/>
              </a:rPr>
              <a:t>aaa</a:t>
            </a:r>
            <a:r>
              <a:rPr lang="en-US" altLang="en-US" sz="2200"/>
              <a:t>….. </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bbaa</a:t>
            </a:r>
            <a:r>
              <a:rPr lang="en-US" altLang="en-US" sz="2200"/>
              <a:t>……</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a:t>
            </a:r>
            <a:r>
              <a:rPr lang="en-US" altLang="en-US" sz="2200"/>
              <a:t>  </a:t>
            </a:r>
          </a:p>
          <a:p>
            <a:pPr lvl="1" eaLnBrk="1" hangingPunct="1">
              <a:spcBef>
                <a:spcPct val="0"/>
              </a:spcBef>
              <a:buFontTx/>
              <a:buNone/>
            </a:pPr>
            <a:r>
              <a:rPr lang="en-US" altLang="en-US" sz="2200"/>
              <a:t>	       </a:t>
            </a:r>
            <a:r>
              <a:rPr lang="en-US" altLang="en-US" sz="2200" i="1"/>
              <a:t>t</a:t>
            </a:r>
            <a:r>
              <a:rPr lang="en-US" altLang="en-US" sz="2200"/>
              <a:t>				</a:t>
            </a:r>
            <a:r>
              <a:rPr lang="en-US" altLang="en-US" sz="2200" i="1"/>
              <a:t>t</a:t>
            </a:r>
            <a:endParaRPr lang="en-US" altLang="en-US" sz="2200"/>
          </a:p>
          <a:p>
            <a:pPr lvl="1" eaLnBrk="1" hangingPunct="1">
              <a:spcBef>
                <a:spcPct val="0"/>
              </a:spcBef>
              <a:buFontTx/>
              <a:buNone/>
            </a:pPr>
            <a:r>
              <a:rPr lang="en-US" altLang="en-US" sz="2200"/>
              <a:t>            1	         2             3              4</a:t>
            </a:r>
          </a:p>
          <a:p>
            <a:pPr lvl="1" eaLnBrk="1" hangingPunct="1">
              <a:spcBef>
                <a:spcPct val="0"/>
              </a:spcBef>
              <a:buFontTx/>
              <a:buNone/>
            </a:pPr>
            <a:endParaRPr lang="en-US" altLang="en-US" sz="2200"/>
          </a:p>
        </p:txBody>
      </p:sp>
      <p:sp>
        <p:nvSpPr>
          <p:cNvPr id="86020" name="Line 8"/>
          <p:cNvSpPr>
            <a:spLocks noChangeShapeType="1"/>
          </p:cNvSpPr>
          <p:nvPr/>
        </p:nvSpPr>
        <p:spPr bwMode="auto">
          <a:xfrm>
            <a:off x="914400" y="38862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1" name="Line 9"/>
          <p:cNvSpPr>
            <a:spLocks noChangeShapeType="1"/>
          </p:cNvSpPr>
          <p:nvPr/>
        </p:nvSpPr>
        <p:spPr bwMode="auto">
          <a:xfrm>
            <a:off x="4191000" y="3505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2" name="Line 10"/>
          <p:cNvSpPr>
            <a:spLocks noChangeShapeType="1"/>
          </p:cNvSpPr>
          <p:nvPr/>
        </p:nvSpPr>
        <p:spPr bwMode="auto">
          <a:xfrm>
            <a:off x="5486400" y="3886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3" name="Line 11"/>
          <p:cNvSpPr>
            <a:spLocks noChangeShapeType="1"/>
          </p:cNvSpPr>
          <p:nvPr/>
        </p:nvSpPr>
        <p:spPr bwMode="auto">
          <a:xfrm>
            <a:off x="2743200" y="3886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8155854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Another Example</a:t>
            </a:r>
            <a:r>
              <a:rPr lang="en-US" altLang="en-US" sz="3600">
                <a:solidFill>
                  <a:schemeClr val="tx2"/>
                </a:solidFill>
              </a:rPr>
              <a:t> </a:t>
            </a:r>
          </a:p>
        </p:txBody>
      </p:sp>
      <p:sp>
        <p:nvSpPr>
          <p:cNvPr id="24579" name="Text Box 7"/>
          <p:cNvSpPr txBox="1">
            <a:spLocks noChangeArrowheads="1"/>
          </p:cNvSpPr>
          <p:nvPr/>
        </p:nvSpPr>
        <p:spPr bwMode="auto">
          <a:xfrm>
            <a:off x="685800" y="990600"/>
            <a:ext cx="8077200" cy="5632450"/>
          </a:xfrm>
          <a:prstGeom prst="rect">
            <a:avLst/>
          </a:prstGeom>
          <a:noFill/>
          <a:ln w="9525">
            <a:noFill/>
            <a:miter lim="800000"/>
            <a:headEnd/>
            <a:tailEnd/>
          </a:ln>
        </p:spPr>
        <p:txBody>
          <a:bodyPr>
            <a:spAutoFit/>
          </a:bodyPr>
          <a:lstStyle/>
          <a:p>
            <a:pPr marL="342900" indent="-342900">
              <a:defRPr/>
            </a:pPr>
            <a:r>
              <a:rPr lang="en-US" sz="2400" i="1" dirty="0">
                <a:latin typeface="Arial" charset="0"/>
              </a:rPr>
              <a:t>L</a:t>
            </a:r>
            <a:r>
              <a:rPr lang="en-US" sz="2400" dirty="0">
                <a:latin typeface="Arial" charset="0"/>
              </a:rPr>
              <a:t> = {</a:t>
            </a:r>
            <a:r>
              <a:rPr lang="en-US" sz="2400" i="1" dirty="0">
                <a:latin typeface="Arial" charset="0"/>
              </a:rPr>
              <a:t>w</a:t>
            </a:r>
            <a:r>
              <a:rPr lang="en-US" sz="2400" dirty="0">
                <a:latin typeface="Arial" charset="0"/>
              </a:rPr>
              <a:t> : </a:t>
            </a:r>
            <a:r>
              <a:rPr lang="en-US" sz="2400" i="1" dirty="0">
                <a:latin typeface="Arial" charset="0"/>
              </a:rPr>
              <a:t>w</a:t>
            </a:r>
            <a:r>
              <a:rPr lang="en-US" sz="2400" dirty="0">
                <a:latin typeface="Arial" charset="0"/>
              </a:rPr>
              <a:t> can be written as</a:t>
            </a:r>
          </a:p>
          <a:p>
            <a:pPr marL="342900" indent="-342900">
              <a:defRPr/>
            </a:pPr>
            <a:r>
              <a:rPr lang="en-US" sz="2400" dirty="0">
                <a:latin typeface="Arial" charset="0"/>
              </a:rPr>
              <a:t>           	</a:t>
            </a:r>
            <a:r>
              <a:rPr lang="en-US" sz="2400" i="1" dirty="0">
                <a:latin typeface="Arial" charset="0"/>
              </a:rPr>
              <a:t>x</a:t>
            </a:r>
            <a:r>
              <a:rPr lang="en-US" sz="2400" dirty="0">
                <a:latin typeface="Arial" charset="0"/>
              </a:rPr>
              <a:t> # </a:t>
            </a:r>
            <a:r>
              <a:rPr lang="en-US" sz="2400" i="1" dirty="0">
                <a:latin typeface="Arial" charset="0"/>
              </a:rPr>
              <a:t>y</a:t>
            </a:r>
            <a:r>
              <a:rPr lang="en-US" sz="2400" dirty="0">
                <a:latin typeface="Arial" charset="0"/>
              </a:rPr>
              <a:t> = </a:t>
            </a:r>
            <a:r>
              <a:rPr lang="en-US" sz="2400" i="1" dirty="0">
                <a:latin typeface="Arial" charset="0"/>
              </a:rPr>
              <a:t>z</a:t>
            </a:r>
            <a:r>
              <a:rPr lang="en-US" sz="2400" dirty="0">
                <a:latin typeface="Arial" charset="0"/>
              </a:rPr>
              <a:t> : </a:t>
            </a:r>
            <a:endParaRPr lang="en-US" sz="2400" i="1" dirty="0">
              <a:latin typeface="Arial" charset="0"/>
            </a:endParaRPr>
          </a:p>
          <a:p>
            <a:pPr marL="342900" indent="-342900">
              <a:defRPr/>
            </a:pPr>
            <a:r>
              <a:rPr lang="en-US" sz="2400" i="1" dirty="0">
                <a:latin typeface="Arial" charset="0"/>
              </a:rPr>
              <a:t> 			x</a:t>
            </a:r>
            <a:r>
              <a:rPr lang="en-US" sz="2400" dirty="0">
                <a:latin typeface="Arial" charset="0"/>
              </a:rPr>
              <a:t>, </a:t>
            </a:r>
            <a:r>
              <a:rPr lang="en-US" sz="2400" i="1" dirty="0">
                <a:latin typeface="Arial" charset="0"/>
              </a:rPr>
              <a:t>y</a:t>
            </a:r>
            <a:r>
              <a:rPr lang="en-US" sz="2400" dirty="0">
                <a:latin typeface="Arial" charset="0"/>
              </a:rPr>
              <a:t>, </a:t>
            </a:r>
            <a:r>
              <a:rPr lang="en-US" sz="2400" i="1" dirty="0">
                <a:latin typeface="Arial" charset="0"/>
              </a:rPr>
              <a:t>z</a:t>
            </a:r>
            <a:r>
              <a:rPr lang="en-US" sz="2400" dirty="0">
                <a:latin typeface="Arial" charset="0"/>
              </a:rPr>
              <a:t> </a:t>
            </a:r>
            <a:r>
              <a:rPr lang="en-US" sz="2400" dirty="0">
                <a:latin typeface="Arial" charset="0"/>
                <a:sym typeface="Symbol" pitchFamily="18" charset="2"/>
              </a:rPr>
              <a:t></a:t>
            </a:r>
            <a:r>
              <a:rPr lang="en-US" sz="2400" dirty="0">
                <a:latin typeface="Arial" charset="0"/>
              </a:rPr>
              <a:t> {</a:t>
            </a:r>
            <a:r>
              <a:rPr lang="en-US" sz="2400" dirty="0">
                <a:latin typeface="Courier New" pitchFamily="49" charset="0"/>
              </a:rPr>
              <a:t>0</a:t>
            </a:r>
            <a:r>
              <a:rPr lang="en-US" sz="2400" dirty="0">
                <a:latin typeface="Arial" charset="0"/>
              </a:rPr>
              <a:t>, </a:t>
            </a:r>
            <a:r>
              <a:rPr lang="en-US" sz="2400" dirty="0">
                <a:latin typeface="Courier New" pitchFamily="49" charset="0"/>
              </a:rPr>
              <a:t>1</a:t>
            </a:r>
            <a:r>
              <a:rPr lang="en-US" sz="2400" dirty="0">
                <a:latin typeface="Arial" charset="0"/>
              </a:rPr>
              <a:t>}* and, if </a:t>
            </a:r>
            <a:r>
              <a:rPr lang="en-US" sz="2400" i="1" dirty="0">
                <a:latin typeface="Arial" charset="0"/>
              </a:rPr>
              <a:t>x</a:t>
            </a:r>
            <a:r>
              <a:rPr lang="en-US" sz="2400" dirty="0">
                <a:latin typeface="Arial" charset="0"/>
              </a:rPr>
              <a:t>, </a:t>
            </a:r>
            <a:r>
              <a:rPr lang="en-US" sz="2400" i="1" dirty="0">
                <a:latin typeface="Arial" charset="0"/>
              </a:rPr>
              <a:t>y</a:t>
            </a:r>
            <a:r>
              <a:rPr lang="en-US" sz="2400" dirty="0">
                <a:latin typeface="Arial" charset="0"/>
              </a:rPr>
              <a:t>, and </a:t>
            </a:r>
            <a:r>
              <a:rPr lang="en-US" sz="2400" i="1" dirty="0">
                <a:latin typeface="Arial" charset="0"/>
              </a:rPr>
              <a:t>z</a:t>
            </a:r>
            <a:r>
              <a:rPr lang="en-US" sz="2400" dirty="0">
                <a:latin typeface="Arial" charset="0"/>
              </a:rPr>
              <a:t> are</a:t>
            </a:r>
          </a:p>
          <a:p>
            <a:pPr marL="342900" indent="-342900">
              <a:defRPr/>
            </a:pPr>
            <a:r>
              <a:rPr lang="en-US" sz="2400" dirty="0">
                <a:latin typeface="Arial" charset="0"/>
              </a:rPr>
              <a:t>		   	     viewed as binary numbers without </a:t>
            </a:r>
          </a:p>
          <a:p>
            <a:pPr marL="342900" indent="-342900">
              <a:defRPr/>
            </a:pPr>
            <a:r>
              <a:rPr lang="en-US" sz="2400" dirty="0">
                <a:latin typeface="Arial" charset="0"/>
              </a:rPr>
              <a:t>		    	     leading zeros, </a:t>
            </a:r>
            <a:r>
              <a:rPr lang="en-US" sz="2400" i="1" dirty="0" err="1">
                <a:latin typeface="Arial" charset="0"/>
              </a:rPr>
              <a:t>x</a:t>
            </a:r>
            <a:r>
              <a:rPr lang="en-US" sz="2400" i="1" dirty="0" err="1">
                <a:latin typeface="Arial" charset="0"/>
                <a:sym typeface="Symbol" pitchFamily="18" charset="2"/>
              </a:rPr>
              <a:t></a:t>
            </a:r>
            <a:r>
              <a:rPr lang="en-US" sz="2400" i="1" dirty="0" err="1">
                <a:latin typeface="Arial" charset="0"/>
              </a:rPr>
              <a:t>y</a:t>
            </a:r>
            <a:r>
              <a:rPr lang="en-US" sz="2400" dirty="0">
                <a:latin typeface="Arial" charset="0"/>
              </a:rPr>
              <a:t> = </a:t>
            </a:r>
            <a:r>
              <a:rPr lang="en-US" sz="2400" i="1" dirty="0" err="1">
                <a:latin typeface="Arial" charset="0"/>
              </a:rPr>
              <a:t>z</a:t>
            </a:r>
            <a:r>
              <a:rPr lang="en-US" sz="2400" baseline="30000" dirty="0" err="1">
                <a:latin typeface="Arial" charset="0"/>
              </a:rPr>
              <a:t>R</a:t>
            </a:r>
            <a:r>
              <a:rPr lang="en-US" sz="2400" dirty="0">
                <a:latin typeface="Arial" charset="0"/>
              </a:rPr>
              <a:t>}.  </a:t>
            </a:r>
          </a:p>
          <a:p>
            <a:pPr marL="342900" indent="-342900">
              <a:defRPr/>
            </a:pPr>
            <a:endParaRPr lang="en-US" sz="2400" dirty="0">
              <a:latin typeface="Arial" charset="0"/>
            </a:endParaRPr>
          </a:p>
          <a:p>
            <a:pPr marL="342900" indent="-342900">
              <a:defRPr/>
            </a:pPr>
            <a:r>
              <a:rPr lang="en-US" sz="2400" dirty="0">
                <a:latin typeface="Arial" charset="0"/>
              </a:rPr>
              <a:t>For example, </a:t>
            </a:r>
            <a:r>
              <a:rPr lang="en-US" sz="2400" dirty="0">
                <a:latin typeface="Courier New" pitchFamily="49" charset="0"/>
              </a:rPr>
              <a:t>100#1111=001111</a:t>
            </a:r>
            <a:r>
              <a:rPr lang="en-US" sz="2400" dirty="0">
                <a:latin typeface="Arial" charset="0"/>
              </a:rPr>
              <a:t> is in </a:t>
            </a:r>
            <a:r>
              <a:rPr lang="en-US" sz="2400" i="1" dirty="0">
                <a:latin typeface="Arial" charset="0"/>
              </a:rPr>
              <a:t>L</a:t>
            </a:r>
            <a:r>
              <a:rPr lang="en-US" sz="2400" dirty="0">
                <a:latin typeface="Arial" charset="0"/>
              </a:rPr>
              <a:t>.</a:t>
            </a:r>
          </a:p>
          <a:p>
            <a:pPr marL="342900" indent="-342900">
              <a:defRPr/>
            </a:pPr>
            <a:endParaRPr lang="en-US" sz="2400" dirty="0">
              <a:latin typeface="Arial" charset="0"/>
            </a:endParaRPr>
          </a:p>
          <a:p>
            <a:pPr marL="342900" indent="-342900">
              <a:defRPr/>
            </a:pPr>
            <a:r>
              <a:rPr lang="en-US" sz="2400" dirty="0">
                <a:latin typeface="Arial" charset="0"/>
              </a:rPr>
              <a:t>If </a:t>
            </a:r>
            <a:r>
              <a:rPr lang="en-US" sz="2400" i="1" dirty="0">
                <a:latin typeface="Arial" charset="0"/>
              </a:rPr>
              <a:t>L</a:t>
            </a:r>
            <a:r>
              <a:rPr lang="en-US" sz="2400" dirty="0">
                <a:latin typeface="Arial" charset="0"/>
              </a:rPr>
              <a:t> is CF, so is </a:t>
            </a:r>
            <a:r>
              <a:rPr lang="en-US" sz="2400" i="1" dirty="0">
                <a:latin typeface="Arial" charset="0"/>
              </a:rPr>
              <a:t>L</a:t>
            </a:r>
            <a:r>
              <a:rPr lang="en-US" sz="2400" dirty="0">
                <a:latin typeface="Arial" charset="0"/>
                <a:sym typeface="Symbol" pitchFamily="18" charset="2"/>
              </a:rPr>
              <a:t> =</a:t>
            </a:r>
            <a:r>
              <a:rPr lang="en-US" sz="2400" dirty="0">
                <a:latin typeface="Arial" charset="0"/>
              </a:rPr>
              <a:t> </a:t>
            </a:r>
            <a:r>
              <a:rPr lang="en-US" sz="2400" i="1" dirty="0">
                <a:latin typeface="Arial" charset="0"/>
              </a:rPr>
              <a:t>L</a:t>
            </a:r>
            <a:r>
              <a:rPr lang="en-US" sz="2400" dirty="0">
                <a:latin typeface="Arial" charset="0"/>
              </a:rPr>
              <a:t> </a:t>
            </a:r>
            <a:r>
              <a:rPr lang="en-US" sz="2400" dirty="0">
                <a:latin typeface="Arial" charset="0"/>
                <a:sym typeface="Symbol" pitchFamily="18" charset="2"/>
              </a:rPr>
              <a:t></a:t>
            </a:r>
            <a:r>
              <a:rPr lang="en-US" sz="2400" dirty="0">
                <a:latin typeface="Arial" charset="0"/>
              </a:rPr>
              <a:t> </a:t>
            </a:r>
            <a:r>
              <a:rPr lang="en-US" sz="2400" dirty="0">
                <a:latin typeface="Courier New" pitchFamily="49" charset="0"/>
              </a:rPr>
              <a:t>10</a:t>
            </a:r>
            <a:r>
              <a:rPr lang="en-US" sz="2400" dirty="0">
                <a:latin typeface="Arial" charset="0"/>
              </a:rPr>
              <a:t>*</a:t>
            </a:r>
            <a:r>
              <a:rPr lang="en-US" sz="2400" dirty="0">
                <a:latin typeface="Courier New" pitchFamily="49" charset="0"/>
              </a:rPr>
              <a:t>#1</a:t>
            </a:r>
            <a:r>
              <a:rPr lang="en-US" sz="2400" dirty="0">
                <a:latin typeface="Arial" charset="0"/>
              </a:rPr>
              <a:t>*</a:t>
            </a:r>
            <a:r>
              <a:rPr lang="en-US" sz="2400" dirty="0">
                <a:latin typeface="Courier New" pitchFamily="49" charset="0"/>
              </a:rPr>
              <a:t>=0</a:t>
            </a:r>
            <a:r>
              <a:rPr lang="en-US" sz="2400" dirty="0">
                <a:latin typeface="Arial" charset="0"/>
              </a:rPr>
              <a:t>*</a:t>
            </a:r>
            <a:r>
              <a:rPr lang="en-US" sz="2400" dirty="0">
                <a:latin typeface="Courier New" pitchFamily="49" charset="0"/>
              </a:rPr>
              <a:t>1</a:t>
            </a:r>
            <a:r>
              <a:rPr lang="en-US" sz="2400" dirty="0">
                <a:latin typeface="Arial" charset="0"/>
              </a:rPr>
              <a:t>*:</a:t>
            </a:r>
          </a:p>
          <a:p>
            <a:pPr marL="342900" indent="-342900">
              <a:defRPr/>
            </a:pPr>
            <a:endParaRPr lang="en-US" sz="2400" dirty="0">
              <a:latin typeface="Arial" charset="0"/>
            </a:endParaRPr>
          </a:p>
          <a:p>
            <a:pPr marL="342900" indent="-342900">
              <a:defRPr/>
            </a:pPr>
            <a:r>
              <a:rPr lang="en-US" sz="2400" dirty="0">
                <a:latin typeface="Arial" charset="0"/>
              </a:rPr>
              <a:t>Show that L' is not CF.</a:t>
            </a:r>
          </a:p>
          <a:p>
            <a:pPr marL="342900" indent="-342900">
              <a:defRPr/>
            </a:pPr>
            <a:endParaRPr lang="en-US" sz="2400" dirty="0">
              <a:latin typeface="Arial" charset="0"/>
            </a:endParaRPr>
          </a:p>
          <a:p>
            <a:pPr marL="1588" indent="-1588">
              <a:defRPr/>
            </a:pPr>
            <a:r>
              <a:rPr lang="en-US" sz="2400" dirty="0">
                <a:latin typeface="Arial" charset="0"/>
              </a:rPr>
              <a:t>Details are explained in the textbook (Example 13.7), and are worth reading.</a:t>
            </a:r>
          </a:p>
          <a:p>
            <a:pPr marL="342900" indent="-342900">
              <a:defRPr/>
            </a:pPr>
            <a:endParaRPr lang="en-US" sz="2400" dirty="0">
              <a:latin typeface="Arial" charset="0"/>
            </a:endParaRPr>
          </a:p>
        </p:txBody>
      </p:sp>
    </p:spTree>
    <p:extLst>
      <p:ext uri="{BB962C8B-B14F-4D97-AF65-F5344CB8AC3E}">
        <p14:creationId xmlns:p14="http://schemas.microsoft.com/office/powerpoint/2010/main" val="164709570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i="1">
                <a:solidFill>
                  <a:schemeClr val="tx2"/>
                </a:solidFill>
              </a:rPr>
              <a:t>L</a:t>
            </a:r>
            <a:r>
              <a:rPr lang="en-US" altLang="en-US" b="1">
                <a:solidFill>
                  <a:schemeClr val="tx2"/>
                </a:solidFill>
              </a:rPr>
              <a:t> = {</a:t>
            </a:r>
            <a:r>
              <a:rPr lang="en-US" altLang="en-US" b="1" i="1">
                <a:solidFill>
                  <a:schemeClr val="tx2"/>
                </a:solidFill>
              </a:rPr>
              <a:t>w</a:t>
            </a:r>
            <a:r>
              <a:rPr lang="en-US" altLang="en-US" b="1">
                <a:solidFill>
                  <a:schemeClr val="tx2"/>
                </a:solidFill>
              </a:rPr>
              <a:t> </a:t>
            </a:r>
            <a:r>
              <a:rPr lang="en-US" altLang="en-US" b="1">
                <a:solidFill>
                  <a:schemeClr val="tx2"/>
                </a:solidFill>
                <a:sym typeface="Symbol" panose="05050102010706020507" pitchFamily="18" charset="2"/>
              </a:rPr>
              <a:t></a:t>
            </a:r>
            <a:r>
              <a:rPr lang="en-US" altLang="en-US" b="1">
                <a:solidFill>
                  <a:schemeClr val="tx2"/>
                </a:solidFill>
              </a:rPr>
              <a:t> {</a:t>
            </a:r>
            <a:r>
              <a:rPr lang="en-US" altLang="en-US" b="1">
                <a:solidFill>
                  <a:schemeClr val="tx2"/>
                </a:solidFill>
                <a:latin typeface="Courier New" panose="02070309020205020404" pitchFamily="49" charset="0"/>
              </a:rPr>
              <a:t>a</a:t>
            </a:r>
            <a:r>
              <a:rPr lang="en-US" altLang="en-US" b="1">
                <a:solidFill>
                  <a:schemeClr val="tx2"/>
                </a:solidFill>
              </a:rPr>
              <a:t>, </a:t>
            </a:r>
            <a:r>
              <a:rPr lang="en-US" altLang="en-US" b="1">
                <a:solidFill>
                  <a:schemeClr val="tx2"/>
                </a:solidFill>
                <a:latin typeface="Courier New" panose="02070309020205020404" pitchFamily="49" charset="0"/>
              </a:rPr>
              <a:t>b</a:t>
            </a:r>
            <a:r>
              <a:rPr lang="en-US" altLang="en-US" b="1">
                <a:solidFill>
                  <a:schemeClr val="tx2"/>
                </a:solidFill>
              </a:rPr>
              <a:t>, </a:t>
            </a:r>
            <a:r>
              <a:rPr lang="en-US" altLang="en-US" b="1">
                <a:solidFill>
                  <a:schemeClr val="tx2"/>
                </a:solidFill>
                <a:latin typeface="Courier New" panose="02070309020205020404" pitchFamily="49" charset="0"/>
              </a:rPr>
              <a:t>c</a:t>
            </a:r>
            <a:r>
              <a:rPr lang="en-US" altLang="en-US" b="1">
                <a:solidFill>
                  <a:schemeClr val="tx2"/>
                </a:solidFill>
              </a:rPr>
              <a:t>}* : #</a:t>
            </a:r>
            <a:r>
              <a:rPr lang="en-US" altLang="en-US" b="1" baseline="-25000">
                <a:solidFill>
                  <a:schemeClr val="tx2"/>
                </a:solidFill>
                <a:latin typeface="Courier New" panose="02070309020205020404" pitchFamily="49" charset="0"/>
              </a:rPr>
              <a:t>a</a:t>
            </a:r>
            <a:r>
              <a:rPr lang="en-US" altLang="en-US" b="1">
                <a:solidFill>
                  <a:schemeClr val="tx2"/>
                </a:solidFill>
              </a:rPr>
              <a:t>(</a:t>
            </a:r>
            <a:r>
              <a:rPr lang="en-US" altLang="en-US" b="1" i="1">
                <a:solidFill>
                  <a:schemeClr val="tx2"/>
                </a:solidFill>
              </a:rPr>
              <a:t>w</a:t>
            </a:r>
            <a:r>
              <a:rPr lang="en-US" altLang="en-US" b="1">
                <a:solidFill>
                  <a:schemeClr val="tx2"/>
                </a:solidFill>
              </a:rPr>
              <a:t>) = #</a:t>
            </a:r>
            <a:r>
              <a:rPr lang="en-US" altLang="en-US" b="1" baseline="-25000">
                <a:solidFill>
                  <a:schemeClr val="tx2"/>
                </a:solidFill>
                <a:latin typeface="Courier New" panose="02070309020205020404" pitchFamily="49" charset="0"/>
              </a:rPr>
              <a:t>b</a:t>
            </a:r>
            <a:r>
              <a:rPr lang="en-US" altLang="en-US" b="1">
                <a:solidFill>
                  <a:schemeClr val="tx2"/>
                </a:solidFill>
              </a:rPr>
              <a:t>(</a:t>
            </a:r>
            <a:r>
              <a:rPr lang="en-US" altLang="en-US" b="1" i="1">
                <a:solidFill>
                  <a:schemeClr val="tx2"/>
                </a:solidFill>
              </a:rPr>
              <a:t>w</a:t>
            </a:r>
            <a:r>
              <a:rPr lang="en-US" altLang="en-US" b="1">
                <a:solidFill>
                  <a:schemeClr val="tx2"/>
                </a:solidFill>
              </a:rPr>
              <a:t>) = #</a:t>
            </a:r>
            <a:r>
              <a:rPr lang="en-US" altLang="en-US" b="1" baseline="-25000">
                <a:solidFill>
                  <a:schemeClr val="tx2"/>
                </a:solidFill>
                <a:latin typeface="Courier New" panose="02070309020205020404" pitchFamily="49" charset="0"/>
              </a:rPr>
              <a:t>c</a:t>
            </a:r>
            <a:r>
              <a:rPr lang="en-US" altLang="en-US" b="1">
                <a:solidFill>
                  <a:schemeClr val="tx2"/>
                </a:solidFill>
              </a:rPr>
              <a:t>(</a:t>
            </a:r>
            <a:r>
              <a:rPr lang="en-US" altLang="en-US" b="1" i="1">
                <a:solidFill>
                  <a:schemeClr val="tx2"/>
                </a:solidFill>
              </a:rPr>
              <a:t>w</a:t>
            </a:r>
            <a:r>
              <a:rPr lang="en-US" altLang="en-US" b="1">
                <a:solidFill>
                  <a:schemeClr val="tx2"/>
                </a:solidFill>
              </a:rPr>
              <a:t>) }</a:t>
            </a:r>
            <a:r>
              <a:rPr lang="en-US" altLang="en-US">
                <a:solidFill>
                  <a:schemeClr val="tx2"/>
                </a:solidFill>
              </a:rPr>
              <a:t> </a:t>
            </a:r>
          </a:p>
        </p:txBody>
      </p:sp>
      <p:sp>
        <p:nvSpPr>
          <p:cNvPr id="90115" name="Text Box 7"/>
          <p:cNvSpPr txBox="1">
            <a:spLocks noChangeArrowheads="1"/>
          </p:cNvSpPr>
          <p:nvPr/>
        </p:nvSpPr>
        <p:spPr bwMode="auto">
          <a:xfrm>
            <a:off x="533400" y="106680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If </a:t>
            </a:r>
            <a:r>
              <a:rPr lang="en-US" altLang="en-US" sz="2400" i="1"/>
              <a:t>L</a:t>
            </a:r>
            <a:r>
              <a:rPr lang="en-US" altLang="en-US" sz="2400"/>
              <a:t> were context-free, then </a:t>
            </a:r>
            <a:r>
              <a:rPr lang="en-US" altLang="en-US" sz="2400" i="1"/>
              <a:t>L</a:t>
            </a:r>
            <a:r>
              <a:rPr lang="en-US" altLang="en-US" sz="2400">
                <a:sym typeface="Symbol" panose="05050102010706020507" pitchFamily="18" charset="2"/>
              </a:rPr>
              <a:t></a:t>
            </a:r>
            <a:r>
              <a:rPr lang="en-US" altLang="en-US" sz="2400"/>
              <a:t> = </a:t>
            </a:r>
            <a:r>
              <a:rPr lang="en-US" altLang="en-US" sz="2400" i="1"/>
              <a:t>L</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a:t>*</a:t>
            </a:r>
            <a:r>
              <a:rPr lang="en-US" altLang="en-US" sz="2400">
                <a:latin typeface="Courier New" panose="02070309020205020404" pitchFamily="49" charset="0"/>
              </a:rPr>
              <a:t>b</a:t>
            </a:r>
            <a:r>
              <a:rPr lang="en-US" altLang="en-US" sz="2400"/>
              <a:t>*</a:t>
            </a:r>
            <a:r>
              <a:rPr lang="en-US" altLang="en-US" sz="2400">
                <a:latin typeface="Courier New" panose="02070309020205020404" pitchFamily="49" charset="0"/>
              </a:rPr>
              <a:t>c</a:t>
            </a:r>
            <a:r>
              <a:rPr lang="en-US" altLang="en-US" sz="2400"/>
              <a:t>* would also be context-free.  </a:t>
            </a:r>
          </a:p>
          <a:p>
            <a:pPr lvl="1" eaLnBrk="1" hangingPunct="1">
              <a:spcBef>
                <a:spcPct val="0"/>
              </a:spcBef>
              <a:buFontTx/>
              <a:buNone/>
            </a:pPr>
            <a:endParaRPr lang="en-US" altLang="en-US" sz="2400"/>
          </a:p>
          <a:p>
            <a:pPr lvl="1" eaLnBrk="1" hangingPunct="1">
              <a:spcBef>
                <a:spcPct val="0"/>
              </a:spcBef>
              <a:buFontTx/>
              <a:buNone/>
            </a:pPr>
            <a:r>
              <a:rPr lang="en-US" altLang="en-US" sz="2400"/>
              <a:t>But </a:t>
            </a:r>
            <a:r>
              <a:rPr lang="en-US" altLang="en-US" sz="2400" i="1"/>
              <a:t>L</a:t>
            </a:r>
            <a:r>
              <a:rPr lang="en-US" altLang="en-US" sz="2400">
                <a:sym typeface="Symbol" panose="05050102010706020507" pitchFamily="18" charset="2"/>
              </a:rPr>
              <a:t></a:t>
            </a:r>
            <a:r>
              <a:rPr lang="en-US" altLang="en-US" sz="2400"/>
              <a:t> = </a:t>
            </a:r>
          </a:p>
          <a:p>
            <a:pPr lvl="1" eaLnBrk="1" hangingPunct="1">
              <a:spcBef>
                <a:spcPct val="0"/>
              </a:spcBef>
              <a:buFontTx/>
              <a:buNone/>
            </a:pPr>
            <a:endParaRPr lang="en-US" altLang="en-US" sz="2400"/>
          </a:p>
        </p:txBody>
      </p:sp>
    </p:spTree>
    <p:extLst>
      <p:ext uri="{BB962C8B-B14F-4D97-AF65-F5344CB8AC3E}">
        <p14:creationId xmlns:p14="http://schemas.microsoft.com/office/powerpoint/2010/main" val="316426340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3810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tx2"/>
                </a:solidFill>
              </a:rPr>
              <a:t>Why are the Context-Free Languages Not Closed under Complement, Intersection and Subtraction But the Regular Languages Are?</a:t>
            </a:r>
            <a:r>
              <a:rPr lang="en-US" altLang="en-US" sz="3000">
                <a:solidFill>
                  <a:schemeClr val="tx2"/>
                </a:solidFill>
              </a:rPr>
              <a:t> </a:t>
            </a:r>
          </a:p>
        </p:txBody>
      </p:sp>
      <p:sp>
        <p:nvSpPr>
          <p:cNvPr id="92163" name="Text Box 3"/>
          <p:cNvSpPr txBox="1">
            <a:spLocks noChangeArrowheads="1"/>
          </p:cNvSpPr>
          <p:nvPr/>
        </p:nvSpPr>
        <p:spPr bwMode="auto">
          <a:xfrm>
            <a:off x="609600" y="1660525"/>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200"/>
              <a:t>Given an NDFSM </a:t>
            </a:r>
            <a:r>
              <a:rPr lang="en-US" altLang="en-US" sz="2200" i="1"/>
              <a:t>M</a:t>
            </a:r>
            <a:r>
              <a:rPr lang="en-US" altLang="en-US" sz="2200" baseline="-25000"/>
              <a:t>1</a:t>
            </a:r>
            <a:r>
              <a:rPr lang="en-US" altLang="en-US" sz="2200"/>
              <a:t>, build an FSM </a:t>
            </a:r>
            <a:r>
              <a:rPr lang="en-US" altLang="en-US" sz="2200" i="1"/>
              <a:t>M</a:t>
            </a:r>
            <a:r>
              <a:rPr lang="en-US" altLang="en-US" sz="2200" baseline="-25000"/>
              <a:t>2</a:t>
            </a:r>
            <a:r>
              <a:rPr lang="en-US" altLang="en-US" sz="2200"/>
              <a:t> such that </a:t>
            </a:r>
          </a:p>
          <a:p>
            <a:pPr lvl="1" eaLnBrk="1" hangingPunct="1">
              <a:spcBef>
                <a:spcPct val="0"/>
              </a:spcBef>
              <a:buFontTx/>
              <a:buNone/>
            </a:pPr>
            <a:r>
              <a:rPr lang="en-US" altLang="en-US" sz="2200" i="1"/>
              <a:t>L</a:t>
            </a:r>
            <a:r>
              <a:rPr lang="en-US" altLang="en-US" sz="2200"/>
              <a:t>(</a:t>
            </a:r>
            <a:r>
              <a:rPr lang="en-US" altLang="en-US" sz="2200" i="1"/>
              <a:t>M</a:t>
            </a:r>
            <a:r>
              <a:rPr lang="en-US" altLang="en-US" sz="2200" baseline="-25000"/>
              <a:t>2</a:t>
            </a:r>
            <a:r>
              <a:rPr lang="en-US" altLang="en-US" sz="2200"/>
              <a:t>) = </a:t>
            </a:r>
            <a:r>
              <a:rPr lang="en-US" altLang="en-US" sz="2200">
                <a:sym typeface="Symbol" panose="05050102010706020507" pitchFamily="18" charset="2"/>
              </a:rPr>
              <a:t></a:t>
            </a:r>
            <a:r>
              <a:rPr lang="en-US" altLang="en-US" sz="2200" i="1"/>
              <a:t>L</a:t>
            </a:r>
            <a:r>
              <a:rPr lang="en-US" altLang="en-US" sz="2200"/>
              <a:t>(</a:t>
            </a:r>
            <a:r>
              <a:rPr lang="en-US" altLang="en-US" sz="2200" i="1"/>
              <a:t>M</a:t>
            </a:r>
            <a:r>
              <a:rPr lang="en-US" altLang="en-US" sz="2200" baseline="-25000"/>
              <a:t>1</a:t>
            </a:r>
            <a:r>
              <a:rPr lang="en-US" altLang="en-US" sz="2200"/>
              <a:t>):</a:t>
            </a:r>
          </a:p>
          <a:p>
            <a:pPr lvl="1" eaLnBrk="1" hangingPunct="1">
              <a:spcBef>
                <a:spcPct val="0"/>
              </a:spcBef>
              <a:buFontTx/>
              <a:buNone/>
            </a:pPr>
            <a:r>
              <a:rPr lang="en-US" altLang="en-US" sz="2200"/>
              <a:t>    1. From </a:t>
            </a:r>
            <a:r>
              <a:rPr lang="en-US" altLang="en-US" sz="2200" i="1"/>
              <a:t>M</a:t>
            </a:r>
            <a:r>
              <a:rPr lang="en-US" altLang="en-US" sz="2200" baseline="-25000"/>
              <a:t>1</a:t>
            </a:r>
            <a:r>
              <a:rPr lang="en-US" altLang="en-US" sz="2200"/>
              <a:t>, construct an equivalent deterministic FSM </a:t>
            </a:r>
            <a:r>
              <a:rPr lang="en-US" altLang="en-US" sz="2200" i="1"/>
              <a:t>M</a:t>
            </a:r>
            <a:r>
              <a:rPr lang="en-US" altLang="en-US" sz="2200" i="1">
                <a:sym typeface="Symbol" panose="05050102010706020507" pitchFamily="18" charset="2"/>
              </a:rPr>
              <a:t></a:t>
            </a:r>
            <a:r>
              <a:rPr lang="en-US" altLang="en-US" sz="2200"/>
              <a:t>, </a:t>
            </a:r>
          </a:p>
          <a:p>
            <a:pPr lvl="1" eaLnBrk="1" hangingPunct="1">
              <a:spcBef>
                <a:spcPct val="0"/>
              </a:spcBef>
              <a:buFontTx/>
              <a:buNone/>
            </a:pPr>
            <a:r>
              <a:rPr lang="en-US" altLang="en-US" sz="2200"/>
              <a:t>        using </a:t>
            </a:r>
            <a:r>
              <a:rPr lang="en-US" altLang="en-US" sz="2200" i="1"/>
              <a:t>ndfsmtodfsm</a:t>
            </a:r>
            <a:r>
              <a:rPr lang="en-US" altLang="en-US" sz="2200"/>
              <a:t>.  </a:t>
            </a:r>
            <a:endParaRPr lang="en-US" altLang="en-US" sz="2200" i="1"/>
          </a:p>
          <a:p>
            <a:pPr lvl="1" eaLnBrk="1" hangingPunct="1">
              <a:spcBef>
                <a:spcPct val="0"/>
              </a:spcBef>
              <a:buFontTx/>
              <a:buNone/>
            </a:pPr>
            <a:r>
              <a:rPr lang="en-US" altLang="en-US" sz="2200" i="1"/>
              <a:t>    </a:t>
            </a:r>
            <a:r>
              <a:rPr lang="en-US" altLang="en-US" sz="2200"/>
              <a:t>2. If </a:t>
            </a:r>
            <a:r>
              <a:rPr lang="en-US" altLang="en-US" sz="2200" i="1"/>
              <a:t>M</a:t>
            </a:r>
            <a:r>
              <a:rPr lang="en-US" altLang="en-US" sz="2200" i="1">
                <a:sym typeface="Symbol" panose="05050102010706020507" pitchFamily="18" charset="2"/>
              </a:rPr>
              <a:t></a:t>
            </a:r>
            <a:r>
              <a:rPr lang="en-US" altLang="en-US" sz="2200"/>
              <a:t>  is described with an implied dead state, add the dead   </a:t>
            </a:r>
          </a:p>
          <a:p>
            <a:pPr lvl="1" eaLnBrk="1" hangingPunct="1">
              <a:spcBef>
                <a:spcPct val="0"/>
              </a:spcBef>
              <a:buFontTx/>
              <a:buNone/>
            </a:pPr>
            <a:r>
              <a:rPr lang="en-US" altLang="en-US" sz="2200"/>
              <a:t>        state  and all required transitions to it.  </a:t>
            </a:r>
          </a:p>
          <a:p>
            <a:pPr lvl="1" eaLnBrk="1" hangingPunct="1">
              <a:spcBef>
                <a:spcPct val="0"/>
              </a:spcBef>
              <a:buFontTx/>
              <a:buNone/>
            </a:pPr>
            <a:r>
              <a:rPr lang="en-US" altLang="en-US" sz="2200"/>
              <a:t>    3. Begin building </a:t>
            </a:r>
            <a:r>
              <a:rPr lang="en-US" altLang="en-US" sz="2200" i="1"/>
              <a:t>M</a:t>
            </a:r>
            <a:r>
              <a:rPr lang="en-US" altLang="en-US" sz="2200" baseline="-25000"/>
              <a:t>2</a:t>
            </a:r>
            <a:r>
              <a:rPr lang="en-US" altLang="en-US" sz="2200"/>
              <a:t> by setting it equal to </a:t>
            </a:r>
            <a:r>
              <a:rPr lang="en-US" altLang="en-US" sz="2200" i="1"/>
              <a:t>M</a:t>
            </a:r>
            <a:r>
              <a:rPr lang="en-US" altLang="en-US" sz="2200" i="1">
                <a:sym typeface="Symbol" panose="05050102010706020507" pitchFamily="18" charset="2"/>
              </a:rPr>
              <a:t></a:t>
            </a:r>
            <a:r>
              <a:rPr lang="en-US" altLang="en-US" sz="2200"/>
              <a:t>.  Then swap the </a:t>
            </a:r>
          </a:p>
          <a:p>
            <a:pPr lvl="1" eaLnBrk="1" hangingPunct="1">
              <a:spcBef>
                <a:spcPct val="0"/>
              </a:spcBef>
              <a:buFontTx/>
              <a:buNone/>
            </a:pPr>
            <a:r>
              <a:rPr lang="en-US" altLang="en-US" sz="2200"/>
              <a:t>        accepting and the nonaccepting states.  So:</a:t>
            </a:r>
          </a:p>
          <a:p>
            <a:pPr lvl="1" eaLnBrk="1" hangingPunct="1">
              <a:spcBef>
                <a:spcPct val="0"/>
              </a:spcBef>
              <a:buFontTx/>
              <a:buNone/>
            </a:pPr>
            <a:endParaRPr lang="en-US" altLang="en-US" sz="1000"/>
          </a:p>
          <a:p>
            <a:pPr lvl="1" eaLnBrk="1" hangingPunct="1">
              <a:spcBef>
                <a:spcPct val="0"/>
              </a:spcBef>
              <a:buFontTx/>
              <a:buNone/>
            </a:pPr>
            <a:r>
              <a:rPr lang="en-US" altLang="en-US" sz="2200"/>
              <a:t>		 </a:t>
            </a:r>
            <a:r>
              <a:rPr lang="en-US" altLang="en-US" sz="2200" i="1"/>
              <a:t>M</a:t>
            </a:r>
            <a:r>
              <a:rPr lang="en-US" altLang="en-US" sz="2200" baseline="-25000"/>
              <a:t>2</a:t>
            </a:r>
            <a:r>
              <a:rPr lang="en-US" altLang="en-US" sz="2200"/>
              <a:t> = (</a:t>
            </a:r>
            <a:r>
              <a:rPr lang="en-US" altLang="en-US" sz="2200" i="1"/>
              <a:t>K</a:t>
            </a:r>
            <a:r>
              <a:rPr lang="en-US" altLang="en-US" sz="2200" baseline="-25000"/>
              <a:t>M</a:t>
            </a:r>
            <a:r>
              <a:rPr lang="en-US" altLang="en-US" sz="2200" baseline="-25000">
                <a:sym typeface="Symbol" panose="05050102010706020507" pitchFamily="18" charset="2"/>
              </a:rPr>
              <a:t></a:t>
            </a:r>
            <a:r>
              <a:rPr lang="en-US" altLang="en-US" sz="2200"/>
              <a:t>, </a:t>
            </a:r>
            <a:r>
              <a:rPr lang="en-US" altLang="en-US" sz="2200">
                <a:sym typeface="Symbol" panose="05050102010706020507" pitchFamily="18" charset="2"/>
              </a:rPr>
              <a:t></a:t>
            </a:r>
            <a:r>
              <a:rPr lang="en-US" altLang="en-US" sz="2200"/>
              <a:t>, </a:t>
            </a:r>
            <a:r>
              <a:rPr lang="en-US" altLang="en-US" sz="2200">
                <a:sym typeface="Symbol" panose="05050102010706020507" pitchFamily="18" charset="2"/>
              </a:rPr>
              <a:t></a:t>
            </a:r>
            <a:r>
              <a:rPr lang="en-US" altLang="en-US" sz="2200" baseline="-25000"/>
              <a:t>M</a:t>
            </a:r>
            <a:r>
              <a:rPr lang="en-US" altLang="en-US" sz="2200" baseline="-25000">
                <a:sym typeface="Symbol" panose="05050102010706020507" pitchFamily="18" charset="2"/>
              </a:rPr>
              <a:t></a:t>
            </a:r>
            <a:r>
              <a:rPr lang="en-US" altLang="en-US" sz="2200"/>
              <a:t>, </a:t>
            </a:r>
            <a:r>
              <a:rPr lang="en-US" altLang="en-US" sz="2200" i="1"/>
              <a:t>s</a:t>
            </a:r>
            <a:r>
              <a:rPr lang="en-US" altLang="en-US" sz="2200" baseline="-25000"/>
              <a:t>M</a:t>
            </a:r>
            <a:r>
              <a:rPr lang="en-US" altLang="en-US" sz="2200" baseline="-25000">
                <a:sym typeface="Symbol" panose="05050102010706020507" pitchFamily="18" charset="2"/>
              </a:rPr>
              <a:t></a:t>
            </a:r>
            <a:r>
              <a:rPr lang="en-US" altLang="en-US" sz="2200"/>
              <a:t>, </a:t>
            </a:r>
            <a:r>
              <a:rPr lang="en-US" altLang="en-US" sz="2200" i="1"/>
              <a:t>K</a:t>
            </a:r>
            <a:r>
              <a:rPr lang="en-US" altLang="en-US" sz="2200" baseline="-25000"/>
              <a:t>M</a:t>
            </a:r>
            <a:r>
              <a:rPr lang="en-US" altLang="en-US" sz="2200" baseline="-25000">
                <a:sym typeface="Symbol" panose="05050102010706020507" pitchFamily="18" charset="2"/>
              </a:rPr>
              <a:t></a:t>
            </a:r>
            <a:r>
              <a:rPr lang="en-US" altLang="en-US" sz="2200"/>
              <a:t> - </a:t>
            </a:r>
            <a:r>
              <a:rPr lang="en-US" altLang="en-US" sz="2200" i="1"/>
              <a:t>A</a:t>
            </a:r>
            <a:r>
              <a:rPr lang="en-US" altLang="en-US" sz="2200" baseline="-25000"/>
              <a:t>M</a:t>
            </a:r>
            <a:r>
              <a:rPr lang="en-US" altLang="en-US" sz="2200" baseline="-25000">
                <a:sym typeface="Symbol" panose="05050102010706020507" pitchFamily="18" charset="2"/>
              </a:rPr>
              <a:t></a:t>
            </a:r>
            <a:r>
              <a:rPr lang="en-US" altLang="en-US" sz="2200"/>
              <a:t>). </a:t>
            </a:r>
          </a:p>
          <a:p>
            <a:pPr lvl="1" eaLnBrk="1" hangingPunct="1">
              <a:spcBef>
                <a:spcPct val="0"/>
              </a:spcBef>
              <a:buFontTx/>
              <a:buNone/>
            </a:pPr>
            <a:endParaRPr lang="en-US" altLang="en-US" sz="1000"/>
          </a:p>
          <a:p>
            <a:pPr lvl="1" eaLnBrk="1" hangingPunct="1">
              <a:spcBef>
                <a:spcPct val="0"/>
              </a:spcBef>
              <a:buFontTx/>
              <a:buNone/>
            </a:pPr>
            <a:r>
              <a:rPr lang="en-US" altLang="en-US" sz="2200"/>
              <a:t>We could do the same thing for CF languages if we could do </a:t>
            </a:r>
          </a:p>
          <a:p>
            <a:pPr lvl="1" eaLnBrk="1" hangingPunct="1">
              <a:spcBef>
                <a:spcPct val="0"/>
              </a:spcBef>
              <a:buFontTx/>
              <a:buNone/>
            </a:pPr>
            <a:r>
              <a:rPr lang="en-US" altLang="en-US" sz="2200"/>
              <a:t>step 1, but we can’t.</a:t>
            </a:r>
          </a:p>
          <a:p>
            <a:pPr lvl="1" eaLnBrk="1" hangingPunct="1">
              <a:spcBef>
                <a:spcPct val="0"/>
              </a:spcBef>
              <a:buFontTx/>
              <a:buNone/>
            </a:pPr>
            <a:endParaRPr lang="en-US" altLang="en-US" sz="2200"/>
          </a:p>
          <a:p>
            <a:pPr lvl="1" eaLnBrk="1" hangingPunct="1">
              <a:spcBef>
                <a:spcPct val="0"/>
              </a:spcBef>
              <a:buFontTx/>
              <a:buNone/>
            </a:pPr>
            <a:r>
              <a:rPr lang="en-US" altLang="en-US" sz="2200"/>
              <a:t>The need for nondeterminism is the key.</a:t>
            </a:r>
          </a:p>
        </p:txBody>
      </p:sp>
    </p:spTree>
    <p:extLst>
      <p:ext uri="{BB962C8B-B14F-4D97-AF65-F5344CB8AC3E}">
        <p14:creationId xmlns:p14="http://schemas.microsoft.com/office/powerpoint/2010/main" val="91244982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Halting</a:t>
            </a:r>
            <a:r>
              <a:rPr lang="en-US" altLang="en-US" sz="3600">
                <a:solidFill>
                  <a:schemeClr val="tx2"/>
                </a:solidFill>
              </a:rPr>
              <a:t> </a:t>
            </a:r>
          </a:p>
        </p:txBody>
      </p:sp>
      <p:sp>
        <p:nvSpPr>
          <p:cNvPr id="30723" name="Text Box 3"/>
          <p:cNvSpPr txBox="1">
            <a:spLocks noChangeArrowheads="1"/>
          </p:cNvSpPr>
          <p:nvPr/>
        </p:nvSpPr>
        <p:spPr bwMode="auto">
          <a:xfrm>
            <a:off x="990600" y="1066800"/>
            <a:ext cx="807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t>It is possible that a PDA may</a:t>
            </a:r>
          </a:p>
          <a:p>
            <a:pPr eaLnBrk="1" hangingPunct="1">
              <a:spcBef>
                <a:spcPct val="0"/>
              </a:spcBef>
              <a:buFontTx/>
              <a:buNone/>
            </a:pPr>
            <a:r>
              <a:rPr lang="en-US" altLang="en-US" sz="2000" dirty="0"/>
              <a:t>      ● not halt, </a:t>
            </a:r>
          </a:p>
          <a:p>
            <a:pPr eaLnBrk="1" hangingPunct="1">
              <a:spcBef>
                <a:spcPct val="0"/>
              </a:spcBef>
              <a:buFontTx/>
              <a:buNone/>
            </a:pPr>
            <a:r>
              <a:rPr lang="en-US" altLang="en-US" sz="2000" dirty="0"/>
              <a:t>      ● never finish reading its input.   </a:t>
            </a:r>
          </a:p>
          <a:p>
            <a:pPr eaLnBrk="1" hangingPunct="1">
              <a:spcBef>
                <a:spcPct val="0"/>
              </a:spcBef>
              <a:buFontTx/>
              <a:buNone/>
            </a:pPr>
            <a:endParaRPr lang="en-US" altLang="en-US" sz="2000" dirty="0"/>
          </a:p>
          <a:p>
            <a:pPr eaLnBrk="1" hangingPunct="1">
              <a:spcBef>
                <a:spcPct val="0"/>
              </a:spcBef>
              <a:buFontTx/>
              <a:buNone/>
            </a:pPr>
            <a:r>
              <a:rPr lang="en-US" altLang="en-US" sz="2000" dirty="0"/>
              <a:t>Let </a:t>
            </a:r>
            <a:r>
              <a:rPr lang="en-US" altLang="en-US" sz="2000" dirty="0">
                <a:sym typeface="Symbol" panose="05050102010706020507" pitchFamily="18" charset="2"/>
              </a:rPr>
              <a:t></a:t>
            </a:r>
            <a:r>
              <a:rPr lang="en-US" altLang="en-US" sz="2000" dirty="0"/>
              <a:t> = {</a:t>
            </a:r>
            <a:r>
              <a:rPr lang="en-US" altLang="en-US" sz="2000" dirty="0">
                <a:latin typeface="Courier New" panose="02070309020205020404" pitchFamily="49" charset="0"/>
              </a:rPr>
              <a:t>a</a:t>
            </a:r>
            <a:r>
              <a:rPr lang="en-US" altLang="en-US" sz="2000" dirty="0"/>
              <a:t>} and consider </a:t>
            </a:r>
            <a:r>
              <a:rPr lang="en-US" altLang="en-US" sz="2000" i="1" dirty="0"/>
              <a:t>M</a:t>
            </a:r>
            <a:r>
              <a:rPr lang="en-US" altLang="en-US" sz="2000" dirty="0"/>
              <a:t> = </a:t>
            </a:r>
          </a:p>
          <a:p>
            <a:pPr eaLnBrk="1" hangingPunct="1">
              <a:spcBef>
                <a:spcPct val="0"/>
              </a:spcBef>
              <a:buFontTx/>
              <a:buNone/>
            </a:pPr>
            <a:endParaRPr lang="en-US" altLang="en-US" sz="2000" i="1" dirty="0"/>
          </a:p>
          <a:p>
            <a:pPr eaLnBrk="1" hangingPunct="1">
              <a:spcBef>
                <a:spcPct val="0"/>
              </a:spcBef>
              <a:buFontTx/>
              <a:buNone/>
            </a:pPr>
            <a:endParaRPr lang="en-US" altLang="en-US" sz="2000" i="1" dirty="0"/>
          </a:p>
          <a:p>
            <a:pPr eaLnBrk="1" hangingPunct="1">
              <a:spcBef>
                <a:spcPct val="0"/>
              </a:spcBef>
              <a:buFontTx/>
              <a:buNone/>
            </a:pPr>
            <a:endParaRPr lang="en-US" altLang="en-US" sz="2000" i="1" dirty="0"/>
          </a:p>
          <a:p>
            <a:pPr eaLnBrk="1" hangingPunct="1">
              <a:spcBef>
                <a:spcPct val="0"/>
              </a:spcBef>
              <a:buFontTx/>
              <a:buNone/>
            </a:pPr>
            <a:endParaRPr lang="en-US" altLang="en-US" sz="2000" dirty="0">
              <a:solidFill>
                <a:srgbClr val="FF0000"/>
              </a:solidFill>
            </a:endParaRPr>
          </a:p>
          <a:p>
            <a:pPr eaLnBrk="1" hangingPunct="1">
              <a:spcBef>
                <a:spcPct val="0"/>
              </a:spcBef>
              <a:buFontTx/>
              <a:buNone/>
            </a:pPr>
            <a:endParaRPr lang="en-US" altLang="en-US" sz="2000" dirty="0">
              <a:solidFill>
                <a:srgbClr val="FF0000"/>
              </a:solidFill>
            </a:endParaRPr>
          </a:p>
          <a:p>
            <a:pPr eaLnBrk="1" hangingPunct="1">
              <a:spcBef>
                <a:spcPct val="0"/>
              </a:spcBef>
              <a:buFontTx/>
              <a:buNone/>
            </a:pPr>
            <a:endParaRPr lang="en-US" altLang="en-US" sz="2000" dirty="0">
              <a:solidFill>
                <a:srgbClr val="FF0000"/>
              </a:solidFill>
            </a:endParaRPr>
          </a:p>
          <a:p>
            <a:pPr eaLnBrk="1" hangingPunct="1">
              <a:spcBef>
                <a:spcPct val="0"/>
              </a:spcBef>
              <a:buFontTx/>
              <a:buNone/>
            </a:pPr>
            <a:r>
              <a:rPr lang="en-US" altLang="en-US" sz="2000" i="1" dirty="0"/>
              <a:t>L</a:t>
            </a:r>
            <a:r>
              <a:rPr lang="en-US" altLang="en-US" sz="2000" dirty="0"/>
              <a:t>(</a:t>
            </a:r>
            <a:r>
              <a:rPr lang="en-US" altLang="en-US" sz="2000" i="1" dirty="0"/>
              <a:t>M</a:t>
            </a:r>
            <a:r>
              <a:rPr lang="en-US" altLang="en-US" sz="2000" dirty="0"/>
              <a:t>) = {</a:t>
            </a:r>
            <a:r>
              <a:rPr lang="en-US" altLang="en-US" sz="2000" dirty="0">
                <a:latin typeface="Courier New" panose="02070309020205020404" pitchFamily="49" charset="0"/>
              </a:rPr>
              <a:t>a</a:t>
            </a:r>
            <a:r>
              <a:rPr lang="en-US" altLang="en-US" sz="2000" dirty="0"/>
              <a:t>}:  (1, </a:t>
            </a:r>
            <a:r>
              <a:rPr lang="en-US" altLang="en-US" sz="2000" dirty="0">
                <a:latin typeface="Courier New" panose="02070309020205020404" pitchFamily="49" charset="0"/>
              </a:rPr>
              <a:t>a</a:t>
            </a:r>
            <a:r>
              <a:rPr lang="en-US" altLang="en-US" sz="2000" dirty="0"/>
              <a:t>, </a:t>
            </a:r>
            <a:r>
              <a:rPr lang="en-US" altLang="en-US" sz="2000" dirty="0">
                <a:sym typeface="Symbol" panose="05050102010706020507" pitchFamily="18" charset="2"/>
              </a:rPr>
              <a:t></a:t>
            </a:r>
            <a:r>
              <a:rPr lang="en-US" altLang="en-US" sz="2000" dirty="0"/>
              <a:t>) |- (2, </a:t>
            </a:r>
            <a:r>
              <a:rPr lang="en-US" altLang="en-US" sz="2000" dirty="0">
                <a:latin typeface="Courier New" panose="02070309020205020404" pitchFamily="49" charset="0"/>
              </a:rPr>
              <a:t>a</a:t>
            </a:r>
            <a:r>
              <a:rPr lang="en-US" altLang="en-US" sz="2000" dirty="0"/>
              <a:t>, </a:t>
            </a:r>
            <a:r>
              <a:rPr lang="en-US" altLang="en-US" sz="2000" dirty="0">
                <a:latin typeface="Courier New" panose="02070309020205020404" pitchFamily="49" charset="0"/>
              </a:rPr>
              <a:t>a</a:t>
            </a:r>
            <a:r>
              <a:rPr lang="en-US" altLang="en-US" sz="2000" dirty="0"/>
              <a:t>) |- (3, </a:t>
            </a:r>
            <a:r>
              <a:rPr lang="en-US" altLang="en-US" sz="2000" dirty="0">
                <a:sym typeface="Symbol" panose="05050102010706020507" pitchFamily="18" charset="2"/>
              </a:rPr>
              <a:t></a:t>
            </a:r>
            <a:r>
              <a:rPr lang="en-US" altLang="en-US" sz="2000" dirty="0"/>
              <a:t>, </a:t>
            </a:r>
            <a:r>
              <a:rPr lang="en-US" altLang="en-US" sz="2000" dirty="0">
                <a:sym typeface="Symbol" panose="05050102010706020507" pitchFamily="18" charset="2"/>
              </a:rPr>
              <a:t></a:t>
            </a:r>
            <a:r>
              <a:rPr lang="en-US" altLang="en-US" sz="2000" dirty="0"/>
              <a:t>) </a:t>
            </a:r>
          </a:p>
          <a:p>
            <a:pPr eaLnBrk="1" hangingPunct="1">
              <a:spcBef>
                <a:spcPct val="0"/>
              </a:spcBef>
              <a:buFontTx/>
              <a:buNone/>
            </a:pPr>
            <a:endParaRPr lang="en-US" altLang="en-US" sz="2000" dirty="0"/>
          </a:p>
          <a:p>
            <a:pPr eaLnBrk="1" hangingPunct="1">
              <a:spcBef>
                <a:spcPct val="0"/>
              </a:spcBef>
              <a:buFontTx/>
              <a:buNone/>
            </a:pPr>
            <a:r>
              <a:rPr lang="en-US" altLang="en-US" sz="2000" dirty="0"/>
              <a:t>On any other input except </a:t>
            </a:r>
            <a:r>
              <a:rPr lang="en-US" altLang="en-US" sz="2000" dirty="0">
                <a:latin typeface="Courier New" panose="02070309020205020404" pitchFamily="49" charset="0"/>
              </a:rPr>
              <a:t>a</a:t>
            </a:r>
            <a:r>
              <a:rPr lang="en-US" altLang="en-US" sz="2000" dirty="0"/>
              <a:t>: </a:t>
            </a:r>
            <a:endParaRPr lang="en-US" altLang="en-US" sz="2000" i="1" dirty="0"/>
          </a:p>
          <a:p>
            <a:pPr eaLnBrk="1" hangingPunct="1">
              <a:spcBef>
                <a:spcPct val="0"/>
              </a:spcBef>
              <a:buFontTx/>
              <a:buNone/>
            </a:pPr>
            <a:r>
              <a:rPr lang="en-US" altLang="en-US" sz="2000" dirty="0"/>
              <a:t>      ● </a:t>
            </a:r>
            <a:r>
              <a:rPr lang="en-US" altLang="en-US" sz="2000" i="1" dirty="0"/>
              <a:t>M</a:t>
            </a:r>
            <a:r>
              <a:rPr lang="en-US" altLang="en-US" sz="2000" dirty="0"/>
              <a:t> will never </a:t>
            </a:r>
            <a:r>
              <a:rPr lang="en-US" altLang="en-US" sz="2000" dirty="0" smtClean="0"/>
              <a:t>halt, or  </a:t>
            </a:r>
            <a:endParaRPr lang="en-US" altLang="en-US" sz="2000" i="1" dirty="0"/>
          </a:p>
          <a:p>
            <a:pPr eaLnBrk="1" hangingPunct="1">
              <a:spcBef>
                <a:spcPct val="0"/>
              </a:spcBef>
              <a:buFontTx/>
              <a:buNone/>
            </a:pPr>
            <a:r>
              <a:rPr lang="en-US" altLang="en-US" sz="2000" dirty="0"/>
              <a:t>      ● </a:t>
            </a:r>
            <a:r>
              <a:rPr lang="en-US" altLang="en-US" sz="2000" i="1" dirty="0"/>
              <a:t>M</a:t>
            </a:r>
            <a:r>
              <a:rPr lang="en-US" altLang="en-US" sz="2000" dirty="0"/>
              <a:t> will never finish reading its input unless its input is </a:t>
            </a:r>
            <a:r>
              <a:rPr lang="en-US" altLang="en-US" sz="2000" dirty="0">
                <a:sym typeface="Symbol" panose="05050102010706020507" pitchFamily="18" charset="2"/>
              </a:rPr>
              <a:t></a:t>
            </a:r>
            <a:r>
              <a:rPr lang="en-US" altLang="en-US" sz="2000" dirty="0"/>
              <a:t>.  </a:t>
            </a:r>
          </a:p>
        </p:txBody>
      </p:sp>
      <p:pic>
        <p:nvPicPr>
          <p:cNvPr id="30724" name="Picture 5"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44775"/>
            <a:ext cx="6629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973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Nondeterminism and Decisions</a:t>
            </a:r>
            <a:endParaRPr lang="en-US" altLang="en-US" sz="3600">
              <a:solidFill>
                <a:schemeClr val="tx2"/>
              </a:solidFill>
            </a:endParaRPr>
          </a:p>
        </p:txBody>
      </p:sp>
      <p:sp>
        <p:nvSpPr>
          <p:cNvPr id="32771" name="Text Box 3"/>
          <p:cNvSpPr txBox="1">
            <a:spLocks noChangeArrowheads="1"/>
          </p:cNvSpPr>
          <p:nvPr/>
        </p:nvSpPr>
        <p:spPr bwMode="auto">
          <a:xfrm>
            <a:off x="762000" y="12192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1. There are context-free languages for which no deterministic PDA exists. </a:t>
            </a:r>
          </a:p>
          <a:p>
            <a:pPr eaLnBrk="1" hangingPunct="1">
              <a:spcBef>
                <a:spcPct val="0"/>
              </a:spcBef>
              <a:buFontTx/>
              <a:buNone/>
            </a:pPr>
            <a:r>
              <a:rPr lang="en-US" altLang="en-US" sz="2400"/>
              <a:t> </a:t>
            </a:r>
          </a:p>
          <a:p>
            <a:pPr eaLnBrk="1" hangingPunct="1">
              <a:spcBef>
                <a:spcPct val="0"/>
              </a:spcBef>
              <a:buFontTx/>
              <a:buNone/>
            </a:pPr>
            <a:r>
              <a:rPr lang="en-US" altLang="en-US" sz="2400"/>
              <a:t>2. It is possible that a PDA may</a:t>
            </a:r>
          </a:p>
          <a:p>
            <a:pPr eaLnBrk="1" hangingPunct="1">
              <a:spcBef>
                <a:spcPct val="0"/>
              </a:spcBef>
              <a:buFontTx/>
              <a:buNone/>
            </a:pPr>
            <a:r>
              <a:rPr lang="en-US" altLang="en-US" sz="2400"/>
              <a:t>      ● not halt, </a:t>
            </a:r>
          </a:p>
          <a:p>
            <a:pPr eaLnBrk="1" hangingPunct="1">
              <a:spcBef>
                <a:spcPct val="0"/>
              </a:spcBef>
              <a:buFontTx/>
              <a:buNone/>
            </a:pPr>
            <a:r>
              <a:rPr lang="en-US" altLang="en-US" sz="2400"/>
              <a:t>      ● not ever finish reading its input.</a:t>
            </a:r>
          </a:p>
          <a:p>
            <a:pPr eaLnBrk="1" hangingPunct="1">
              <a:spcBef>
                <a:spcPct val="0"/>
              </a:spcBef>
              <a:buFontTx/>
              <a:buNone/>
            </a:pPr>
            <a:r>
              <a:rPr lang="en-US" altLang="en-US" sz="2400"/>
              <a:t>      ● require time that is exponential in the length of its </a:t>
            </a:r>
          </a:p>
          <a:p>
            <a:pPr eaLnBrk="1" hangingPunct="1">
              <a:spcBef>
                <a:spcPct val="0"/>
              </a:spcBef>
              <a:buFontTx/>
              <a:buNone/>
            </a:pPr>
            <a:r>
              <a:rPr lang="en-US" altLang="en-US" sz="2400"/>
              <a:t>          input.</a:t>
            </a:r>
          </a:p>
          <a:p>
            <a:pPr eaLnBrk="1" hangingPunct="1">
              <a:spcBef>
                <a:spcPct val="0"/>
              </a:spcBef>
              <a:buFontTx/>
              <a:buNone/>
            </a:pPr>
            <a:r>
              <a:rPr lang="en-US" altLang="en-US" sz="2400"/>
              <a:t>     </a:t>
            </a:r>
          </a:p>
          <a:p>
            <a:pPr eaLnBrk="1" hangingPunct="1">
              <a:spcBef>
                <a:spcPct val="0"/>
              </a:spcBef>
              <a:buFontTx/>
              <a:buNone/>
            </a:pPr>
            <a:r>
              <a:rPr lang="en-US" altLang="en-US" sz="2400"/>
              <a:t>3. There is no PDA minimization  algorithm.</a:t>
            </a:r>
            <a:br>
              <a:rPr lang="en-US" altLang="en-US" sz="2400"/>
            </a:br>
            <a:r>
              <a:rPr lang="en-US" altLang="en-US" sz="2400"/>
              <a:t>It is undecidable whether a PDA is minimal.</a:t>
            </a:r>
          </a:p>
        </p:txBody>
      </p:sp>
    </p:spTree>
    <p:extLst>
      <p:ext uri="{BB962C8B-B14F-4D97-AF65-F5344CB8AC3E}">
        <p14:creationId xmlns:p14="http://schemas.microsoft.com/office/powerpoint/2010/main" val="3122713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533400" y="838200"/>
            <a:ext cx="8534400" cy="551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700" dirty="0"/>
              <a:t>SURPRISINGLY, it is Context-free</a:t>
            </a:r>
            <a:r>
              <a:rPr lang="en-US" altLang="en-US" sz="2700" dirty="0" smtClean="0"/>
              <a:t>!  HW 13. Here is the beginning of a proof:  </a:t>
            </a:r>
          </a:p>
          <a:p>
            <a:r>
              <a:rPr lang="en-US" altLang="en-US" sz="2700" dirty="0" smtClean="0"/>
              <a:t>We </a:t>
            </a:r>
            <a:r>
              <a:rPr lang="en-US" altLang="en-US" sz="2700" dirty="0"/>
              <a:t>can build a PDA </a:t>
            </a:r>
            <a:r>
              <a:rPr lang="en-US" altLang="en-US" sz="2700" i="1" dirty="0"/>
              <a:t>M</a:t>
            </a:r>
            <a:r>
              <a:rPr lang="en-US" altLang="en-US" sz="2700" dirty="0"/>
              <a:t> to accept </a:t>
            </a:r>
            <a:r>
              <a:rPr lang="en-US" altLang="en-US" sz="2700" i="1" dirty="0"/>
              <a:t>L</a:t>
            </a:r>
            <a:r>
              <a:rPr lang="en-US" altLang="en-US" sz="2700" dirty="0"/>
              <a:t>.  All </a:t>
            </a:r>
            <a:r>
              <a:rPr lang="en-US" altLang="en-US" sz="2700" i="1" dirty="0"/>
              <a:t>M</a:t>
            </a:r>
            <a:r>
              <a:rPr lang="en-US" altLang="en-US" sz="2700" dirty="0"/>
              <a:t> has to do is to find one way in which </a:t>
            </a:r>
            <a:r>
              <a:rPr lang="en-US" altLang="en-US" sz="2700" i="1" dirty="0"/>
              <a:t>x</a:t>
            </a:r>
            <a:r>
              <a:rPr lang="en-US" altLang="en-US" sz="2700" dirty="0"/>
              <a:t> and </a:t>
            </a:r>
            <a:r>
              <a:rPr lang="en-US" altLang="en-US" sz="2700" i="1" dirty="0"/>
              <a:t>y</a:t>
            </a:r>
            <a:r>
              <a:rPr lang="en-US" altLang="en-US" sz="2700" dirty="0"/>
              <a:t> differ.  </a:t>
            </a:r>
            <a:endParaRPr lang="en-US" altLang="en-US" sz="2700" dirty="0" smtClean="0"/>
          </a:p>
          <a:p>
            <a:r>
              <a:rPr lang="en-US" altLang="en-US" sz="2700" i="1" dirty="0" smtClean="0"/>
              <a:t>M</a:t>
            </a:r>
            <a:r>
              <a:rPr lang="en-US" altLang="en-US" sz="2700" dirty="0" smtClean="0"/>
              <a:t> </a:t>
            </a:r>
            <a:r>
              <a:rPr lang="en-US" altLang="en-US" sz="2700" dirty="0"/>
              <a:t>starts by pushing a bottom of stack marker # onto the stack.  </a:t>
            </a:r>
            <a:endParaRPr lang="en-US" altLang="en-US" sz="2700" dirty="0" smtClean="0"/>
          </a:p>
          <a:p>
            <a:r>
              <a:rPr lang="en-US" altLang="en-US" sz="2700" dirty="0" smtClean="0"/>
              <a:t>Then </a:t>
            </a:r>
            <a:r>
              <a:rPr lang="en-US" altLang="en-US" sz="2700" dirty="0"/>
              <a:t>it </a:t>
            </a:r>
            <a:r>
              <a:rPr lang="en-US" altLang="en-US" sz="2700" dirty="0" err="1"/>
              <a:t>nondeterministically</a:t>
            </a:r>
            <a:r>
              <a:rPr lang="en-US" altLang="en-US" sz="2700" dirty="0"/>
              <a:t> chooses to go to state 1 or 2. </a:t>
            </a:r>
            <a:endParaRPr lang="en-US" altLang="en-US" sz="2700" dirty="0" smtClean="0"/>
          </a:p>
          <a:p>
            <a:endParaRPr lang="en-US" altLang="en-US" sz="2000" dirty="0"/>
          </a:p>
          <a:p>
            <a:endParaRPr lang="en-US" altLang="en-US" sz="2000" dirty="0" smtClean="0"/>
          </a:p>
          <a:p>
            <a:endParaRPr lang="en-US" altLang="en-US" sz="2000" dirty="0"/>
          </a:p>
          <a:p>
            <a:endParaRPr lang="en-US" altLang="en-US" sz="2000" dirty="0" smtClean="0"/>
          </a:p>
          <a:p>
            <a:pPr marL="0" indent="0">
              <a:buNone/>
            </a:pPr>
            <a:r>
              <a:rPr lang="en-US" altLang="en-US" sz="2000" dirty="0" smtClean="0"/>
              <a:t> </a:t>
            </a:r>
            <a:endParaRPr lang="en-US" altLang="en-US" sz="2000" dirty="0"/>
          </a:p>
        </p:txBody>
      </p:sp>
      <p:sp>
        <p:nvSpPr>
          <p:cNvPr id="28675"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smtClean="0"/>
              <a:t>{</a:t>
            </a:r>
            <a:r>
              <a:rPr lang="en-US" altLang="en-US" sz="3600" b="1" i="1" dirty="0" err="1" smtClean="0"/>
              <a:t>x</a:t>
            </a:r>
            <a:r>
              <a:rPr lang="en-US" altLang="en-US" sz="3600" b="1" dirty="0" err="1" smtClean="0"/>
              <a:t>c</a:t>
            </a:r>
            <a:r>
              <a:rPr lang="en-US" altLang="en-US" sz="3600" b="1" i="1" dirty="0" err="1" smtClean="0"/>
              <a:t>y</a:t>
            </a:r>
            <a:r>
              <a:rPr lang="en-US" altLang="en-US" sz="3600" b="1" dirty="0" smtClean="0"/>
              <a:t> </a:t>
            </a:r>
            <a:r>
              <a:rPr lang="en-US" altLang="en-US" sz="3600" b="1" dirty="0"/>
              <a:t>: </a:t>
            </a:r>
            <a:r>
              <a:rPr lang="en-US" altLang="en-US" sz="3600" b="1" i="1" dirty="0"/>
              <a:t>x</a:t>
            </a:r>
            <a:r>
              <a:rPr lang="en-US" altLang="en-US" sz="3600" b="1" dirty="0"/>
              <a:t>, </a:t>
            </a:r>
            <a:r>
              <a:rPr lang="en-US" altLang="en-US" sz="3600" b="1" i="1" dirty="0"/>
              <a:t>y</a:t>
            </a:r>
            <a:r>
              <a:rPr lang="en-US" altLang="en-US" sz="3600" b="1" dirty="0"/>
              <a:t> </a:t>
            </a:r>
            <a:r>
              <a:rPr lang="en-US" altLang="en-US" sz="3600" b="1" dirty="0">
                <a:sym typeface="Symbol" panose="05050102010706020507" pitchFamily="18" charset="2"/>
              </a:rPr>
              <a:t></a:t>
            </a:r>
            <a:r>
              <a:rPr lang="en-US" altLang="en-US" sz="3600" b="1" dirty="0"/>
              <a:t> {0, 1}* and </a:t>
            </a:r>
            <a:r>
              <a:rPr lang="en-US" altLang="en-US" sz="3600" b="1" i="1" dirty="0"/>
              <a:t>x</a:t>
            </a:r>
            <a:r>
              <a:rPr lang="en-US" altLang="en-US" sz="3600" b="1" dirty="0"/>
              <a:t> </a:t>
            </a:r>
            <a:r>
              <a:rPr lang="en-US" altLang="en-US" sz="3600" b="1" dirty="0">
                <a:sym typeface="Symbol" panose="05050102010706020507" pitchFamily="18" charset="2"/>
              </a:rPr>
              <a:t></a:t>
            </a:r>
            <a:r>
              <a:rPr lang="en-US" altLang="en-US" sz="3600" b="1" dirty="0"/>
              <a:t> </a:t>
            </a:r>
            <a:r>
              <a:rPr lang="en-US" altLang="en-US" sz="3600" b="1" i="1" dirty="0"/>
              <a:t>y</a:t>
            </a:r>
            <a:r>
              <a:rPr lang="en-US" altLang="en-US" sz="3600" b="1" dirty="0"/>
              <a:t>}</a:t>
            </a:r>
            <a:endParaRPr lang="en-US" altLang="en-US" sz="3600" b="1" dirty="0">
              <a:solidFill>
                <a:schemeClr val="tx2"/>
              </a:solidFill>
            </a:endParaRPr>
          </a:p>
        </p:txBody>
      </p:sp>
      <p:pic>
        <p:nvPicPr>
          <p:cNvPr id="3" name="Picture 2"/>
          <p:cNvPicPr>
            <a:picLocks noChangeAspect="1"/>
          </p:cNvPicPr>
          <p:nvPr/>
        </p:nvPicPr>
        <p:blipFill>
          <a:blip r:embed="rId3"/>
          <a:stretch>
            <a:fillRect/>
          </a:stretch>
        </p:blipFill>
        <p:spPr>
          <a:xfrm>
            <a:off x="2743200" y="4191000"/>
            <a:ext cx="3505200" cy="2177786"/>
          </a:xfrm>
          <a:prstGeom prst="rect">
            <a:avLst/>
          </a:prstGeom>
        </p:spPr>
      </p:pic>
    </p:spTree>
    <p:extLst>
      <p:ext uri="{BB962C8B-B14F-4D97-AF65-F5344CB8AC3E}">
        <p14:creationId xmlns:p14="http://schemas.microsoft.com/office/powerpoint/2010/main" val="29111161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Solutions to the Problem</a:t>
            </a:r>
            <a:r>
              <a:rPr lang="en-US" altLang="en-US" sz="3600">
                <a:solidFill>
                  <a:schemeClr val="tx2"/>
                </a:solidFill>
              </a:rPr>
              <a:t> </a:t>
            </a:r>
          </a:p>
        </p:txBody>
      </p:sp>
      <p:sp>
        <p:nvSpPr>
          <p:cNvPr id="34819" name="Text Box 3"/>
          <p:cNvSpPr txBox="1">
            <a:spLocks noChangeArrowheads="1"/>
          </p:cNvSpPr>
          <p:nvPr/>
        </p:nvSpPr>
        <p:spPr bwMode="auto">
          <a:xfrm>
            <a:off x="1066800" y="990600"/>
            <a:ext cx="8077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2400"/>
              <a:t> For NDFSMs:</a:t>
            </a:r>
          </a:p>
          <a:p>
            <a:pPr eaLnBrk="1" hangingPunct="1">
              <a:spcBef>
                <a:spcPct val="0"/>
              </a:spcBef>
              <a:buFontTx/>
              <a:buNone/>
            </a:pPr>
            <a:r>
              <a:rPr lang="en-US" altLang="en-US" sz="2400"/>
              <a:t>      ● Convert to deterministic, or</a:t>
            </a:r>
          </a:p>
          <a:p>
            <a:pPr eaLnBrk="1" hangingPunct="1">
              <a:spcBef>
                <a:spcPct val="0"/>
              </a:spcBef>
              <a:buFontTx/>
              <a:buNone/>
            </a:pPr>
            <a:r>
              <a:rPr lang="en-US" altLang="en-US" sz="2400"/>
              <a:t>      ● Simulate all paths in parallel.</a:t>
            </a:r>
          </a:p>
          <a:p>
            <a:pPr eaLnBrk="1" hangingPunct="1">
              <a:spcBef>
                <a:spcPct val="0"/>
              </a:spcBef>
              <a:buFontTx/>
              <a:buNone/>
            </a:pPr>
            <a:endParaRPr lang="en-US" altLang="en-US" sz="2400"/>
          </a:p>
          <a:p>
            <a:pPr eaLnBrk="1" hangingPunct="1">
              <a:spcBef>
                <a:spcPct val="0"/>
              </a:spcBef>
              <a:buFontTx/>
              <a:buNone/>
            </a:pPr>
            <a:r>
              <a:rPr lang="en-US" altLang="en-US" sz="2400"/>
              <a:t>● For NDPDAs:</a:t>
            </a:r>
          </a:p>
          <a:p>
            <a:pPr eaLnBrk="1" hangingPunct="1">
              <a:spcBef>
                <a:spcPct val="0"/>
              </a:spcBef>
              <a:buFontTx/>
              <a:buNone/>
            </a:pPr>
            <a:r>
              <a:rPr lang="en-US" altLang="en-US" sz="2400"/>
              <a:t>      ● No general solution.</a:t>
            </a:r>
          </a:p>
          <a:p>
            <a:pPr eaLnBrk="1" hangingPunct="1">
              <a:spcBef>
                <a:spcPct val="0"/>
              </a:spcBef>
              <a:buFontTx/>
              <a:buNone/>
            </a:pPr>
            <a:r>
              <a:rPr lang="en-US" altLang="en-US" sz="2400"/>
              <a:t>      ● Formal solutions usually involve changing the</a:t>
            </a:r>
          </a:p>
          <a:p>
            <a:pPr eaLnBrk="1" hangingPunct="1">
              <a:spcBef>
                <a:spcPct val="0"/>
              </a:spcBef>
              <a:buFontTx/>
              <a:buNone/>
            </a:pPr>
            <a:r>
              <a:rPr lang="en-US" altLang="en-US" sz="2400"/>
              <a:t>         grammar.</a:t>
            </a:r>
          </a:p>
          <a:p>
            <a:pPr eaLnBrk="1" hangingPunct="1">
              <a:spcBef>
                <a:spcPct val="0"/>
              </a:spcBef>
              <a:buFontTx/>
              <a:buNone/>
            </a:pPr>
            <a:r>
              <a:rPr lang="en-US" altLang="en-US" sz="2400"/>
              <a:t>          ● Such as Chomsky or Greibach Normal form.</a:t>
            </a:r>
          </a:p>
          <a:p>
            <a:pPr eaLnBrk="1" hangingPunct="1">
              <a:spcBef>
                <a:spcPct val="0"/>
              </a:spcBef>
              <a:buFontTx/>
              <a:buNone/>
            </a:pPr>
            <a:r>
              <a:rPr lang="en-US" altLang="en-US" sz="2400"/>
              <a:t>      ● Practical solutions:</a:t>
            </a:r>
          </a:p>
          <a:p>
            <a:pPr eaLnBrk="1" hangingPunct="1">
              <a:spcBef>
                <a:spcPct val="0"/>
              </a:spcBef>
              <a:buFontTx/>
              <a:buNone/>
            </a:pPr>
            <a:r>
              <a:rPr lang="en-US" altLang="en-US" sz="2400"/>
              <a:t>          ● Preserve the structure of the grammar, but</a:t>
            </a:r>
          </a:p>
          <a:p>
            <a:pPr eaLnBrk="1" hangingPunct="1">
              <a:spcBef>
                <a:spcPct val="0"/>
              </a:spcBef>
              <a:buFontTx/>
              <a:buNone/>
            </a:pPr>
            <a:r>
              <a:rPr lang="en-US" altLang="en-US" sz="2400"/>
              <a:t>          ● Only work on a subset of the CFLs.</a:t>
            </a:r>
          </a:p>
          <a:p>
            <a:pPr eaLnBrk="1" hangingPunct="1">
              <a:spcBef>
                <a:spcPct val="0"/>
              </a:spcBef>
              <a:buFontTx/>
              <a:buNone/>
            </a:pPr>
            <a:r>
              <a:rPr lang="en-US" altLang="en-US" sz="2400" i="1"/>
              <a:t>		</a:t>
            </a:r>
            <a:r>
              <a:rPr lang="en-US" altLang="en-US" sz="2400"/>
              <a:t>      ● LL(k),  LR(k)        (compilers course)</a:t>
            </a:r>
          </a:p>
          <a:p>
            <a:pPr eaLnBrk="1" hangingPunct="1">
              <a:spcBef>
                <a:spcPct val="0"/>
              </a:spcBef>
              <a:buFontTx/>
              <a:buNone/>
            </a:pPr>
            <a:endParaRPr lang="en-US" altLang="en-US" sz="2400"/>
          </a:p>
        </p:txBody>
      </p:sp>
    </p:spTree>
    <p:extLst>
      <p:ext uri="{BB962C8B-B14F-4D97-AF65-F5344CB8AC3E}">
        <p14:creationId xmlns:p14="http://schemas.microsoft.com/office/powerpoint/2010/main" val="134660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Deterministic PDAs</a:t>
            </a:r>
            <a:r>
              <a:rPr lang="en-US" altLang="en-US" sz="3600">
                <a:solidFill>
                  <a:schemeClr val="tx2"/>
                </a:solidFill>
              </a:rPr>
              <a:t> </a:t>
            </a:r>
          </a:p>
        </p:txBody>
      </p:sp>
      <p:sp>
        <p:nvSpPr>
          <p:cNvPr id="94211" name="Text Box 7"/>
          <p:cNvSpPr txBox="1">
            <a:spLocks noChangeArrowheads="1"/>
          </p:cNvSpPr>
          <p:nvPr/>
        </p:nvSpPr>
        <p:spPr bwMode="auto">
          <a:xfrm>
            <a:off x="533400" y="990600"/>
            <a:ext cx="807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5080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A PDA </a:t>
            </a:r>
            <a:r>
              <a:rPr lang="en-US" altLang="en-US" sz="2400" i="1"/>
              <a:t>M</a:t>
            </a:r>
            <a:r>
              <a:rPr lang="en-US" altLang="en-US" sz="2400"/>
              <a:t> is </a:t>
            </a:r>
            <a:r>
              <a:rPr lang="en-US" altLang="en-US" sz="2400" b="1" i="1"/>
              <a:t>deterministic</a:t>
            </a:r>
            <a:r>
              <a:rPr lang="en-US" altLang="en-US" sz="2400"/>
              <a:t> iff:</a:t>
            </a:r>
          </a:p>
          <a:p>
            <a:pPr lvl="1" eaLnBrk="1" hangingPunct="1">
              <a:spcBef>
                <a:spcPct val="0"/>
              </a:spcBef>
              <a:buFontTx/>
              <a:buNone/>
            </a:pPr>
            <a:endParaRPr lang="en-US" altLang="en-US" sz="2400">
              <a:sym typeface="Symbol" panose="05050102010706020507" pitchFamily="18" charset="2"/>
            </a:endParaRPr>
          </a:p>
          <a:p>
            <a:pPr lvl="1" eaLnBrk="1" hangingPunct="1">
              <a:spcBef>
                <a:spcPct val="0"/>
              </a:spcBef>
              <a:buFontTx/>
              <a:buNone/>
            </a:pPr>
            <a:r>
              <a:rPr lang="en-US" altLang="en-US" sz="1800"/>
              <a:t>    ●</a:t>
            </a:r>
            <a:r>
              <a:rPr lang="en-US" altLang="en-US" sz="1800">
                <a:sym typeface="Symbol" panose="05050102010706020507" pitchFamily="18" charset="2"/>
              </a:rPr>
              <a:t> </a:t>
            </a:r>
            <a:r>
              <a:rPr lang="en-US" altLang="en-US" sz="2400">
                <a:sym typeface="Symbol" panose="05050102010706020507" pitchFamily="18" charset="2"/>
              </a:rPr>
              <a:t></a:t>
            </a:r>
            <a:r>
              <a:rPr lang="en-US" altLang="en-US" sz="2400" i="1" baseline="-25000"/>
              <a:t>M</a:t>
            </a:r>
            <a:r>
              <a:rPr lang="en-US" altLang="en-US" sz="2400"/>
              <a:t> contains no pairs of transitions that compete with </a:t>
            </a:r>
          </a:p>
          <a:p>
            <a:pPr lvl="1" eaLnBrk="1" hangingPunct="1">
              <a:spcBef>
                <a:spcPct val="0"/>
              </a:spcBef>
              <a:buFontTx/>
              <a:buNone/>
            </a:pPr>
            <a:r>
              <a:rPr lang="en-US" altLang="en-US" sz="2400"/>
              <a:t>     each other, and</a:t>
            </a:r>
          </a:p>
          <a:p>
            <a:pPr lvl="1" eaLnBrk="1" hangingPunct="1">
              <a:spcBef>
                <a:spcPct val="0"/>
              </a:spcBef>
              <a:buFontTx/>
              <a:buNone/>
            </a:pPr>
            <a:endParaRPr lang="en-US" altLang="en-US" sz="2400"/>
          </a:p>
          <a:p>
            <a:pPr lvl="1" eaLnBrk="1" hangingPunct="1">
              <a:spcBef>
                <a:spcPct val="0"/>
              </a:spcBef>
              <a:buFontTx/>
              <a:buNone/>
            </a:pPr>
            <a:r>
              <a:rPr lang="en-US" altLang="en-US" sz="1800"/>
              <a:t>    ● </a:t>
            </a:r>
            <a:r>
              <a:rPr lang="en-US" altLang="en-US" sz="2400"/>
              <a:t>Whenever </a:t>
            </a:r>
            <a:r>
              <a:rPr lang="en-US" altLang="en-US" sz="2400" i="1"/>
              <a:t>M</a:t>
            </a:r>
            <a:r>
              <a:rPr lang="en-US" altLang="en-US" sz="2400"/>
              <a:t> is in an accepting configuration it has no available moves.  </a:t>
            </a:r>
          </a:p>
        </p:txBody>
      </p:sp>
      <p:sp>
        <p:nvSpPr>
          <p:cNvPr id="94212" name="Oval 8"/>
          <p:cNvSpPr>
            <a:spLocks noChangeArrowheads="1"/>
          </p:cNvSpPr>
          <p:nvPr/>
        </p:nvSpPr>
        <p:spPr bwMode="auto">
          <a:xfrm>
            <a:off x="2209800" y="43434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3" name="Line 9"/>
          <p:cNvSpPr>
            <a:spLocks noChangeShapeType="1"/>
          </p:cNvSpPr>
          <p:nvPr/>
        </p:nvSpPr>
        <p:spPr bwMode="auto">
          <a:xfrm>
            <a:off x="1828800" y="41910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10"/>
          <p:cNvSpPr txBox="1">
            <a:spLocks noChangeArrowheads="1"/>
          </p:cNvSpPr>
          <p:nvPr/>
        </p:nvSpPr>
        <p:spPr bwMode="auto">
          <a:xfrm>
            <a:off x="2971800" y="4267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ym typeface="Symbol" panose="05050102010706020507" pitchFamily="18" charset="2"/>
              </a:rPr>
              <a:t>//</a:t>
            </a:r>
          </a:p>
        </p:txBody>
      </p:sp>
      <p:sp>
        <p:nvSpPr>
          <p:cNvPr id="94215" name="Oval 11"/>
          <p:cNvSpPr>
            <a:spLocks noChangeArrowheads="1"/>
          </p:cNvSpPr>
          <p:nvPr/>
        </p:nvSpPr>
        <p:spPr bwMode="auto">
          <a:xfrm>
            <a:off x="3810000" y="43434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6" name="Line 12"/>
          <p:cNvSpPr>
            <a:spLocks noChangeShapeType="1"/>
          </p:cNvSpPr>
          <p:nvPr/>
        </p:nvSpPr>
        <p:spPr bwMode="auto">
          <a:xfrm>
            <a:off x="2819400" y="4648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7" name="Oval 13"/>
          <p:cNvSpPr>
            <a:spLocks noChangeArrowheads="1"/>
          </p:cNvSpPr>
          <p:nvPr/>
        </p:nvSpPr>
        <p:spPr bwMode="auto">
          <a:xfrm>
            <a:off x="2286000" y="44196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8" name="Text Box 14"/>
          <p:cNvSpPr txBox="1">
            <a:spLocks noChangeArrowheads="1"/>
          </p:cNvSpPr>
          <p:nvPr/>
        </p:nvSpPr>
        <p:spPr bwMode="auto">
          <a:xfrm>
            <a:off x="5181600" y="3733800"/>
            <a:ext cx="3352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t>M</a:t>
            </a:r>
            <a:r>
              <a:rPr lang="en-US" altLang="en-US" sz="1800"/>
              <a:t> can choose between accepting and taking the</a:t>
            </a:r>
          </a:p>
          <a:p>
            <a:pPr eaLnBrk="1" hangingPunct="1">
              <a:spcBef>
                <a:spcPct val="0"/>
              </a:spcBef>
              <a:buFontTx/>
              <a:buNone/>
            </a:pPr>
            <a:r>
              <a:rPr lang="en-US" altLang="en-US" sz="1800">
                <a:sym typeface="Symbol" panose="05050102010706020507" pitchFamily="18" charset="2"/>
              </a:rPr>
              <a:t>-</a:t>
            </a:r>
            <a:r>
              <a:rPr lang="en-US" altLang="en-US" sz="1800"/>
              <a:t>transition, so it is not deterministic.</a:t>
            </a:r>
          </a:p>
        </p:txBody>
      </p:sp>
    </p:spTree>
    <p:extLst>
      <p:ext uri="{BB962C8B-B14F-4D97-AF65-F5344CB8AC3E}">
        <p14:creationId xmlns:p14="http://schemas.microsoft.com/office/powerpoint/2010/main" val="184087475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868362"/>
          </a:xfrm>
        </p:spPr>
        <p:txBody>
          <a:bodyPr/>
          <a:lstStyle/>
          <a:p>
            <a:r>
              <a:rPr lang="en-US" altLang="en-US" sz="3600" b="1" smtClean="0"/>
              <a:t>Deterministic CFLs (very quick overview without many details)</a:t>
            </a:r>
          </a:p>
        </p:txBody>
      </p:sp>
      <p:sp>
        <p:nvSpPr>
          <p:cNvPr id="96259" name="Rectangle 4"/>
          <p:cNvSpPr>
            <a:spLocks noChangeArrowheads="1"/>
          </p:cNvSpPr>
          <p:nvPr/>
        </p:nvSpPr>
        <p:spPr bwMode="auto">
          <a:xfrm>
            <a:off x="914400" y="1447800"/>
            <a:ext cx="7696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dirty="0"/>
              <a:t>A language </a:t>
            </a:r>
            <a:r>
              <a:rPr lang="en-US" altLang="en-US" sz="2400" i="1" dirty="0"/>
              <a:t>L</a:t>
            </a:r>
            <a:r>
              <a:rPr lang="en-US" altLang="en-US" sz="2400" dirty="0"/>
              <a:t> is </a:t>
            </a:r>
            <a:r>
              <a:rPr lang="en-US" altLang="en-US" sz="2400" b="1" i="1" dirty="0"/>
              <a:t>deterministic context-free</a:t>
            </a:r>
            <a:r>
              <a:rPr lang="en-US" altLang="en-US" sz="2400" dirty="0"/>
              <a:t> iff </a:t>
            </a:r>
            <a:r>
              <a:rPr lang="en-US" altLang="en-US" sz="2400" i="1" dirty="0"/>
              <a:t>L</a:t>
            </a:r>
            <a:r>
              <a:rPr lang="en-US" altLang="en-US" sz="2400" dirty="0"/>
              <a:t>$ can be accepted by some deterministic PDA.  </a:t>
            </a:r>
          </a:p>
          <a:p>
            <a:pPr lvl="1" eaLnBrk="1" hangingPunct="1">
              <a:spcBef>
                <a:spcPct val="0"/>
              </a:spcBef>
              <a:buFontTx/>
              <a:buNone/>
            </a:pPr>
            <a:endParaRPr lang="en-US" altLang="en-US" sz="2400" dirty="0"/>
          </a:p>
          <a:p>
            <a:pPr lvl="1" eaLnBrk="1" hangingPunct="1">
              <a:spcBef>
                <a:spcPct val="0"/>
              </a:spcBef>
              <a:buFontTx/>
              <a:buNone/>
            </a:pPr>
            <a:r>
              <a:rPr lang="en-US" altLang="en-US" sz="2400" dirty="0"/>
              <a:t>Why $?</a:t>
            </a:r>
          </a:p>
          <a:p>
            <a:pPr lvl="1" eaLnBrk="1" hangingPunct="1">
              <a:spcBef>
                <a:spcPct val="0"/>
              </a:spcBef>
              <a:buFontTx/>
              <a:buNone/>
            </a:pPr>
            <a:endParaRPr lang="en-US" altLang="en-US" sz="2400" dirty="0"/>
          </a:p>
          <a:p>
            <a:pPr lvl="1" eaLnBrk="1" hangingPunct="1">
              <a:spcBef>
                <a:spcPct val="0"/>
              </a:spcBef>
              <a:buFontTx/>
              <a:buNone/>
            </a:pPr>
            <a:r>
              <a:rPr lang="en-US" altLang="en-US" sz="2400" dirty="0"/>
              <a:t>Let </a:t>
            </a:r>
            <a:r>
              <a:rPr lang="en-US" altLang="en-US" sz="2400" i="1" dirty="0"/>
              <a:t>L</a:t>
            </a:r>
            <a:r>
              <a:rPr lang="en-US" altLang="en-US" sz="2400" dirty="0"/>
              <a:t> = </a:t>
            </a:r>
            <a:r>
              <a:rPr lang="en-US" altLang="en-US" sz="2400" dirty="0">
                <a:latin typeface="Courier New" panose="02070309020205020404" pitchFamily="49" charset="0"/>
              </a:rPr>
              <a:t>a</a:t>
            </a:r>
            <a:r>
              <a:rPr lang="en-US" altLang="en-US" sz="2400" dirty="0"/>
              <a:t>* </a:t>
            </a:r>
            <a:r>
              <a:rPr lang="en-US" altLang="en-US" sz="2400" dirty="0">
                <a:sym typeface="Symbol" panose="05050102010706020507" pitchFamily="18" charset="2"/>
              </a:rPr>
              <a:t></a:t>
            </a:r>
            <a:r>
              <a:rPr lang="en-US" altLang="en-US" sz="2400" dirty="0"/>
              <a:t> {</a:t>
            </a:r>
            <a:r>
              <a:rPr lang="en-US" altLang="en-US" sz="2400" dirty="0" err="1">
                <a:latin typeface="Courier New" panose="02070309020205020404" pitchFamily="49" charset="0"/>
              </a:rPr>
              <a:t>a</a:t>
            </a:r>
            <a:r>
              <a:rPr lang="en-US" altLang="en-US" sz="2400" i="1" baseline="30000" dirty="0" err="1"/>
              <a:t>n</a:t>
            </a:r>
            <a:r>
              <a:rPr lang="en-US" altLang="en-US" sz="2400" dirty="0" err="1">
                <a:latin typeface="Courier New" panose="02070309020205020404" pitchFamily="49" charset="0"/>
              </a:rPr>
              <a:t>b</a:t>
            </a:r>
            <a:r>
              <a:rPr lang="en-US" altLang="en-US" sz="2400" i="1" baseline="30000" dirty="0" err="1"/>
              <a:t>n</a:t>
            </a:r>
            <a:r>
              <a:rPr lang="en-US" altLang="en-US" sz="2400" dirty="0"/>
              <a:t> : </a:t>
            </a:r>
            <a:r>
              <a:rPr lang="en-US" altLang="en-US" sz="2400" i="1" dirty="0"/>
              <a:t>n </a:t>
            </a:r>
            <a:r>
              <a:rPr lang="en-US" altLang="en-US" sz="2400" dirty="0"/>
              <a:t>&gt; 0}.</a:t>
            </a:r>
          </a:p>
        </p:txBody>
      </p:sp>
    </p:spTree>
    <p:extLst>
      <p:ext uri="{BB962C8B-B14F-4D97-AF65-F5344CB8AC3E}">
        <p14:creationId xmlns:p14="http://schemas.microsoft.com/office/powerpoint/2010/main" val="255486385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715962"/>
          </a:xfrm>
        </p:spPr>
        <p:txBody>
          <a:bodyPr/>
          <a:lstStyle/>
          <a:p>
            <a:r>
              <a:rPr lang="en-US" altLang="en-US" sz="3600" b="1" smtClean="0"/>
              <a:t>An NDPDA for </a:t>
            </a:r>
            <a:r>
              <a:rPr lang="en-US" altLang="en-US" sz="3600" b="1" i="1" smtClean="0"/>
              <a:t>L</a:t>
            </a:r>
          </a:p>
        </p:txBody>
      </p:sp>
      <p:sp>
        <p:nvSpPr>
          <p:cNvPr id="98307" name="Rectangle 3"/>
          <p:cNvSpPr>
            <a:spLocks noChangeArrowheads="1"/>
          </p:cNvSpPr>
          <p:nvPr/>
        </p:nvSpPr>
        <p:spPr bwMode="auto">
          <a:xfrm>
            <a:off x="914400" y="1143000"/>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dirty="0"/>
              <a:t> </a:t>
            </a:r>
            <a:r>
              <a:rPr lang="en-US" altLang="en-US" sz="3200" i="1" dirty="0"/>
              <a:t>L</a:t>
            </a:r>
            <a:r>
              <a:rPr lang="en-US" altLang="en-US" sz="3200" dirty="0"/>
              <a:t> = </a:t>
            </a:r>
            <a:r>
              <a:rPr lang="en-US" altLang="en-US" sz="3200" dirty="0">
                <a:latin typeface="Courier New" panose="02070309020205020404" pitchFamily="49" charset="0"/>
              </a:rPr>
              <a:t>a</a:t>
            </a:r>
            <a:r>
              <a:rPr lang="en-US" altLang="en-US" sz="3200" dirty="0"/>
              <a:t>* </a:t>
            </a:r>
            <a:r>
              <a:rPr lang="en-US" altLang="en-US" sz="3200" dirty="0">
                <a:sym typeface="Symbol" panose="05050102010706020507" pitchFamily="18" charset="2"/>
              </a:rPr>
              <a:t></a:t>
            </a:r>
            <a:r>
              <a:rPr lang="en-US" altLang="en-US" sz="3200" dirty="0"/>
              <a:t> {</a:t>
            </a:r>
            <a:r>
              <a:rPr lang="en-US" altLang="en-US" sz="3200" dirty="0" err="1">
                <a:latin typeface="Courier New" panose="02070309020205020404" pitchFamily="49" charset="0"/>
              </a:rPr>
              <a:t>a</a:t>
            </a:r>
            <a:r>
              <a:rPr lang="en-US" altLang="en-US" sz="3200" i="1" baseline="30000" dirty="0" err="1"/>
              <a:t>n</a:t>
            </a:r>
            <a:r>
              <a:rPr lang="en-US" altLang="en-US" sz="3200" dirty="0" err="1">
                <a:latin typeface="Courier New" panose="02070309020205020404" pitchFamily="49" charset="0"/>
              </a:rPr>
              <a:t>b</a:t>
            </a:r>
            <a:r>
              <a:rPr lang="en-US" altLang="en-US" sz="3200" i="1" baseline="30000" dirty="0" err="1"/>
              <a:t>n</a:t>
            </a:r>
            <a:r>
              <a:rPr lang="en-US" altLang="en-US" sz="3200" dirty="0"/>
              <a:t> : </a:t>
            </a:r>
            <a:r>
              <a:rPr lang="en-US" altLang="en-US" sz="3200" i="1" dirty="0"/>
              <a:t>n </a:t>
            </a:r>
            <a:r>
              <a:rPr lang="en-US" altLang="en-US" sz="3200" dirty="0"/>
              <a:t>&gt; 0}.</a:t>
            </a:r>
          </a:p>
        </p:txBody>
      </p:sp>
      <p:pic>
        <p:nvPicPr>
          <p:cNvPr id="98308" name="Picture 4" descr="Exampl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2514600"/>
            <a:ext cx="594995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47676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715962"/>
          </a:xfrm>
        </p:spPr>
        <p:txBody>
          <a:bodyPr/>
          <a:lstStyle/>
          <a:p>
            <a:r>
              <a:rPr lang="en-US" altLang="en-US" sz="3600" b="1" smtClean="0"/>
              <a:t>A DPDA for </a:t>
            </a:r>
            <a:r>
              <a:rPr lang="en-US" altLang="en-US" sz="3600" b="1" i="1" smtClean="0"/>
              <a:t>L</a:t>
            </a:r>
            <a:r>
              <a:rPr lang="en-US" altLang="en-US" sz="3600" b="1" smtClean="0"/>
              <a:t>$</a:t>
            </a:r>
          </a:p>
        </p:txBody>
      </p:sp>
      <p:sp>
        <p:nvSpPr>
          <p:cNvPr id="100355" name="Rectangle 3"/>
          <p:cNvSpPr>
            <a:spLocks noChangeArrowheads="1"/>
          </p:cNvSpPr>
          <p:nvPr/>
        </p:nvSpPr>
        <p:spPr bwMode="auto">
          <a:xfrm>
            <a:off x="914400" y="11430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 </a:t>
            </a:r>
            <a:r>
              <a:rPr lang="en-US" altLang="en-US" sz="2400" i="1"/>
              <a:t>L</a:t>
            </a:r>
            <a:r>
              <a:rPr lang="en-US" altLang="en-US" sz="2400"/>
              <a:t> = </a:t>
            </a:r>
            <a:r>
              <a:rPr lang="en-US" altLang="en-US" sz="2400">
                <a:latin typeface="Courier New" panose="02070309020205020404" pitchFamily="49" charset="0"/>
              </a:rPr>
              <a:t>a</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 </a:t>
            </a:r>
            <a:r>
              <a:rPr lang="en-US" altLang="en-US" sz="2400" i="1"/>
              <a:t>n </a:t>
            </a:r>
            <a:r>
              <a:rPr lang="en-US" altLang="en-US" sz="2400"/>
              <a:t>&gt; 0}.</a:t>
            </a:r>
          </a:p>
        </p:txBody>
      </p:sp>
      <p:pic>
        <p:nvPicPr>
          <p:cNvPr id="100356" name="Picture 5" descr="Exampl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73183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28346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DCFL Properties (skip the details)</a:t>
            </a:r>
            <a:endParaRPr lang="en-US" altLang="en-US" sz="3600">
              <a:solidFill>
                <a:schemeClr val="tx2"/>
              </a:solidFill>
            </a:endParaRPr>
          </a:p>
        </p:txBody>
      </p:sp>
      <p:sp>
        <p:nvSpPr>
          <p:cNvPr id="102403" name="TextBox 3"/>
          <p:cNvSpPr txBox="1">
            <a:spLocks noChangeArrowheads="1"/>
          </p:cNvSpPr>
          <p:nvPr/>
        </p:nvSpPr>
        <p:spPr bwMode="auto">
          <a:xfrm>
            <a:off x="1143000" y="1600200"/>
            <a:ext cx="7391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t>
            </a:r>
          </a:p>
          <a:p>
            <a:pPr eaLnBrk="1" hangingPunct="1">
              <a:spcBef>
                <a:spcPct val="0"/>
              </a:spcBef>
              <a:buFontTx/>
              <a:buNone/>
            </a:pPr>
            <a:endParaRPr lang="en-US" altLang="en-US" sz="2000"/>
          </a:p>
          <a:p>
            <a:pPr eaLnBrk="1" hangingPunct="1">
              <a:spcBef>
                <a:spcPct val="0"/>
              </a:spcBef>
              <a:buFontTx/>
              <a:buNone/>
            </a:pPr>
            <a:r>
              <a:rPr lang="en-US" altLang="en-US" sz="2000"/>
              <a:t>The Deterministic CF Languages are closed under complement.</a:t>
            </a:r>
          </a:p>
          <a:p>
            <a:pPr eaLnBrk="1" hangingPunct="1">
              <a:spcBef>
                <a:spcPct val="0"/>
              </a:spcBef>
              <a:buFontTx/>
              <a:buNone/>
            </a:pPr>
            <a:endParaRPr lang="en-US" altLang="en-US" sz="2000"/>
          </a:p>
          <a:p>
            <a:pPr eaLnBrk="1" hangingPunct="1">
              <a:spcBef>
                <a:spcPct val="0"/>
              </a:spcBef>
              <a:buFontTx/>
              <a:buNone/>
            </a:pPr>
            <a:r>
              <a:rPr lang="en-US" altLang="en-US" sz="2000"/>
              <a:t>The Deterministic CF Languages are not closed under intersection or union.</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t> </a:t>
            </a:r>
          </a:p>
          <a:p>
            <a:pPr eaLnBrk="1" hangingPunct="1">
              <a:spcBef>
                <a:spcPct val="0"/>
              </a:spcBef>
              <a:buFontTx/>
              <a:buNone/>
            </a:pPr>
            <a:endParaRPr lang="en-US" altLang="en-US" sz="2000"/>
          </a:p>
        </p:txBody>
      </p:sp>
    </p:spTree>
    <p:extLst>
      <p:ext uri="{BB962C8B-B14F-4D97-AF65-F5344CB8AC3E}">
        <p14:creationId xmlns:p14="http://schemas.microsoft.com/office/powerpoint/2010/main" val="949442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100" b="1">
                <a:solidFill>
                  <a:schemeClr val="tx2"/>
                </a:solidFill>
              </a:rPr>
              <a:t>Nondeterministic CFLs</a:t>
            </a:r>
          </a:p>
        </p:txBody>
      </p:sp>
      <p:sp>
        <p:nvSpPr>
          <p:cNvPr id="104451" name="Text Box 8"/>
          <p:cNvSpPr txBox="1">
            <a:spLocks noChangeArrowheads="1"/>
          </p:cNvSpPr>
          <p:nvPr/>
        </p:nvSpPr>
        <p:spPr bwMode="auto">
          <a:xfrm>
            <a:off x="762000" y="990600"/>
            <a:ext cx="8001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dirty="0"/>
              <a:t>Theorem:</a:t>
            </a:r>
            <a:r>
              <a:rPr lang="en-US" altLang="en-US" sz="2000" dirty="0"/>
              <a:t>  There exist CLFs that are not deterministic.</a:t>
            </a:r>
          </a:p>
          <a:p>
            <a:pPr eaLnBrk="1" hangingPunct="1">
              <a:spcBef>
                <a:spcPct val="0"/>
              </a:spcBef>
              <a:buFontTx/>
              <a:buNone/>
            </a:pPr>
            <a:endParaRPr lang="en-US" altLang="en-US" sz="1200" dirty="0"/>
          </a:p>
          <a:p>
            <a:pPr eaLnBrk="1" hangingPunct="1">
              <a:spcBef>
                <a:spcPct val="0"/>
              </a:spcBef>
              <a:buFontTx/>
              <a:buNone/>
            </a:pPr>
            <a:r>
              <a:rPr lang="en-US" altLang="en-US" sz="2000" b="1" i="1" dirty="0"/>
              <a:t>Proof:</a:t>
            </a:r>
            <a:r>
              <a:rPr lang="en-US" altLang="en-US" sz="2000" dirty="0"/>
              <a:t> By example. Let </a:t>
            </a:r>
            <a:r>
              <a:rPr lang="en-US" altLang="en-US" sz="2000" i="1" dirty="0"/>
              <a:t>L</a:t>
            </a:r>
            <a:r>
              <a:rPr lang="en-US" altLang="en-US" sz="2000" dirty="0"/>
              <a:t> = {</a:t>
            </a:r>
            <a:r>
              <a:rPr lang="en-US" altLang="en-US" sz="2000" dirty="0" err="1">
                <a:latin typeface="Courier New" panose="02070309020205020404" pitchFamily="49" charset="0"/>
              </a:rPr>
              <a:t>a</a:t>
            </a:r>
            <a:r>
              <a:rPr lang="en-US" altLang="en-US" sz="2000" i="1" baseline="30000" dirty="0" err="1"/>
              <a:t>i</a:t>
            </a:r>
            <a:r>
              <a:rPr lang="en-US" altLang="en-US" sz="2000" dirty="0" err="1">
                <a:latin typeface="Courier New" panose="02070309020205020404" pitchFamily="49" charset="0"/>
              </a:rPr>
              <a:t>b</a:t>
            </a:r>
            <a:r>
              <a:rPr lang="en-US" altLang="en-US" sz="2000" i="1" baseline="30000" dirty="0" err="1"/>
              <a:t>j</a:t>
            </a:r>
            <a:r>
              <a:rPr lang="en-US" altLang="en-US" sz="2000" dirty="0" err="1">
                <a:latin typeface="Courier New" panose="02070309020205020404" pitchFamily="49" charset="0"/>
              </a:rPr>
              <a:t>c</a:t>
            </a:r>
            <a:r>
              <a:rPr lang="en-US" altLang="en-US" sz="2000" i="1" baseline="30000" dirty="0" err="1"/>
              <a:t>k</a:t>
            </a:r>
            <a:r>
              <a:rPr lang="en-US" altLang="en-US" sz="2000" dirty="0"/>
              <a:t>, </a:t>
            </a:r>
            <a:r>
              <a:rPr lang="en-US" altLang="en-US" sz="2000" i="1" dirty="0"/>
              <a:t>i</a:t>
            </a:r>
            <a:r>
              <a:rPr lang="en-US" altLang="en-US" sz="2000" dirty="0"/>
              <a:t> </a:t>
            </a:r>
            <a:r>
              <a:rPr lang="en-US" altLang="en-US" sz="2000" dirty="0">
                <a:sym typeface="Symbol" panose="05050102010706020507" pitchFamily="18" charset="2"/>
              </a:rPr>
              <a:t></a:t>
            </a:r>
            <a:r>
              <a:rPr lang="en-US" altLang="en-US" sz="2000" dirty="0"/>
              <a:t> </a:t>
            </a:r>
            <a:r>
              <a:rPr lang="en-US" altLang="en-US" sz="2000" i="1" dirty="0"/>
              <a:t>j</a:t>
            </a:r>
            <a:r>
              <a:rPr lang="en-US" altLang="en-US" sz="2000" dirty="0"/>
              <a:t> or </a:t>
            </a:r>
            <a:r>
              <a:rPr lang="en-US" altLang="en-US" sz="2000" i="1" dirty="0"/>
              <a:t>j</a:t>
            </a:r>
            <a:r>
              <a:rPr lang="en-US" altLang="en-US" sz="2000" dirty="0"/>
              <a:t> </a:t>
            </a:r>
            <a:r>
              <a:rPr lang="en-US" altLang="en-US" sz="2000" dirty="0">
                <a:sym typeface="Symbol" panose="05050102010706020507" pitchFamily="18" charset="2"/>
              </a:rPr>
              <a:t></a:t>
            </a:r>
            <a:r>
              <a:rPr lang="en-US" altLang="en-US" sz="2000" dirty="0"/>
              <a:t> </a:t>
            </a:r>
            <a:r>
              <a:rPr lang="en-US" altLang="en-US" sz="2000" i="1" dirty="0"/>
              <a:t>k</a:t>
            </a:r>
            <a:r>
              <a:rPr lang="en-US" altLang="en-US" sz="2000" dirty="0"/>
              <a:t>}.  </a:t>
            </a:r>
            <a:r>
              <a:rPr lang="en-US" altLang="en-US" sz="2000" i="1" dirty="0"/>
              <a:t>L</a:t>
            </a:r>
            <a:r>
              <a:rPr lang="en-US" altLang="en-US" sz="2000" dirty="0"/>
              <a:t> is CF.  If </a:t>
            </a:r>
            <a:r>
              <a:rPr lang="en-US" altLang="en-US" sz="2000" i="1" dirty="0"/>
              <a:t>L</a:t>
            </a:r>
            <a:r>
              <a:rPr lang="en-US" altLang="en-US" sz="2000" dirty="0"/>
              <a:t> is DCF then so is:</a:t>
            </a:r>
          </a:p>
          <a:p>
            <a:pPr eaLnBrk="1" hangingPunct="1">
              <a:spcBef>
                <a:spcPct val="0"/>
              </a:spcBef>
              <a:buFontTx/>
              <a:buNone/>
            </a:pPr>
            <a:endParaRPr lang="en-US" altLang="en-US" sz="1200" i="1" dirty="0"/>
          </a:p>
          <a:p>
            <a:pPr eaLnBrk="1" hangingPunct="1">
              <a:spcBef>
                <a:spcPct val="0"/>
              </a:spcBef>
              <a:buFontTx/>
              <a:buNone/>
            </a:pPr>
            <a:r>
              <a:rPr lang="en-US" altLang="en-US" sz="2000" i="1" dirty="0"/>
              <a:t>	L</a:t>
            </a:r>
            <a:r>
              <a:rPr lang="en-US" altLang="en-US" sz="2000" dirty="0">
                <a:sym typeface="Symbol" panose="05050102010706020507" pitchFamily="18" charset="2"/>
              </a:rPr>
              <a:t></a:t>
            </a:r>
            <a:r>
              <a:rPr lang="en-US" altLang="en-US" sz="2000" dirty="0"/>
              <a:t> = </a:t>
            </a:r>
            <a:r>
              <a:rPr lang="en-US" altLang="en-US" sz="2000" dirty="0">
                <a:sym typeface="Symbol" panose="05050102010706020507" pitchFamily="18" charset="2"/>
              </a:rPr>
              <a:t></a:t>
            </a:r>
            <a:r>
              <a:rPr lang="en-US" altLang="en-US" sz="2000" i="1" dirty="0"/>
              <a:t>L</a:t>
            </a:r>
            <a:r>
              <a:rPr lang="en-US" altLang="en-US" sz="2000" dirty="0"/>
              <a:t>.</a:t>
            </a:r>
          </a:p>
          <a:p>
            <a:pPr eaLnBrk="1" hangingPunct="1">
              <a:spcBef>
                <a:spcPct val="0"/>
              </a:spcBef>
              <a:buFontTx/>
              <a:buNone/>
            </a:pPr>
            <a:r>
              <a:rPr lang="en-US" altLang="en-US" sz="2000" dirty="0"/>
              <a:t>    	    = {</a:t>
            </a:r>
            <a:r>
              <a:rPr lang="en-US" altLang="en-US" sz="2000" dirty="0" err="1">
                <a:latin typeface="Courier New" panose="02070309020205020404" pitchFamily="49" charset="0"/>
              </a:rPr>
              <a:t>a</a:t>
            </a:r>
            <a:r>
              <a:rPr lang="en-US" altLang="en-US" sz="2000" i="1" baseline="30000" dirty="0" err="1"/>
              <a:t>i</a:t>
            </a:r>
            <a:r>
              <a:rPr lang="en-US" altLang="en-US" sz="2000" dirty="0" err="1">
                <a:latin typeface="Courier New" panose="02070309020205020404" pitchFamily="49" charset="0"/>
              </a:rPr>
              <a:t>b</a:t>
            </a:r>
            <a:r>
              <a:rPr lang="en-US" altLang="en-US" sz="2000" i="1" baseline="30000" dirty="0" err="1"/>
              <a:t>j</a:t>
            </a:r>
            <a:r>
              <a:rPr lang="en-US" altLang="en-US" sz="2000" dirty="0" err="1">
                <a:latin typeface="Courier New" panose="02070309020205020404" pitchFamily="49" charset="0"/>
              </a:rPr>
              <a:t>c</a:t>
            </a:r>
            <a:r>
              <a:rPr lang="en-US" altLang="en-US" sz="2000" i="1" baseline="30000" dirty="0" err="1"/>
              <a:t>k</a:t>
            </a:r>
            <a:r>
              <a:rPr lang="en-US" altLang="en-US" sz="2000" dirty="0"/>
              <a:t>, </a:t>
            </a:r>
            <a:r>
              <a:rPr lang="en-US" altLang="en-US" sz="2000" i="1" dirty="0"/>
              <a:t>i</a:t>
            </a:r>
            <a:r>
              <a:rPr lang="en-US" altLang="en-US" sz="2000" dirty="0"/>
              <a:t>, </a:t>
            </a:r>
            <a:r>
              <a:rPr lang="en-US" altLang="en-US" sz="2000" i="1" dirty="0"/>
              <a:t>j</a:t>
            </a:r>
            <a:r>
              <a:rPr lang="en-US" altLang="en-US" sz="2000" dirty="0"/>
              <a:t>, </a:t>
            </a:r>
            <a:r>
              <a:rPr lang="en-US" altLang="en-US" sz="2000" i="1" dirty="0"/>
              <a:t>k</a:t>
            </a:r>
            <a:r>
              <a:rPr lang="en-US" altLang="en-US" sz="2000" dirty="0"/>
              <a:t> </a:t>
            </a:r>
            <a:r>
              <a:rPr lang="en-US" altLang="en-US" sz="2000" dirty="0">
                <a:sym typeface="Symbol" panose="05050102010706020507" pitchFamily="18" charset="2"/>
              </a:rPr>
              <a:t></a:t>
            </a:r>
            <a:r>
              <a:rPr lang="en-US" altLang="en-US" sz="2000" dirty="0"/>
              <a:t> 0 and </a:t>
            </a:r>
            <a:r>
              <a:rPr lang="en-US" altLang="en-US" sz="2000" i="1" dirty="0"/>
              <a:t>i</a:t>
            </a:r>
            <a:r>
              <a:rPr lang="en-US" altLang="en-US" sz="2000" dirty="0"/>
              <a:t> = </a:t>
            </a:r>
            <a:r>
              <a:rPr lang="en-US" altLang="en-US" sz="2000" i="1" dirty="0"/>
              <a:t>j</a:t>
            </a:r>
            <a:r>
              <a:rPr lang="en-US" altLang="en-US" sz="2000" dirty="0"/>
              <a:t> = </a:t>
            </a:r>
            <a:r>
              <a:rPr lang="en-US" altLang="en-US" sz="2000" i="1" dirty="0"/>
              <a:t>k</a:t>
            </a:r>
            <a:r>
              <a:rPr lang="en-US" altLang="en-US" sz="2000" dirty="0"/>
              <a:t>} </a:t>
            </a:r>
            <a:r>
              <a:rPr lang="en-US" altLang="en-US" sz="2000" dirty="0">
                <a:sym typeface="Symbol" panose="05050102010706020507" pitchFamily="18" charset="2"/>
              </a:rPr>
              <a:t></a:t>
            </a:r>
            <a:r>
              <a:rPr lang="en-US" altLang="en-US" sz="2000" dirty="0"/>
              <a:t> </a:t>
            </a:r>
          </a:p>
          <a:p>
            <a:pPr eaLnBrk="1" hangingPunct="1">
              <a:spcBef>
                <a:spcPct val="0"/>
              </a:spcBef>
              <a:buFontTx/>
              <a:buNone/>
            </a:pPr>
            <a:r>
              <a:rPr lang="en-US" altLang="en-US" sz="2000" dirty="0"/>
              <a:t>	          {</a:t>
            </a:r>
            <a:r>
              <a:rPr lang="en-US" altLang="en-US" sz="2000" i="1" dirty="0"/>
              <a:t>w</a:t>
            </a:r>
            <a:r>
              <a:rPr lang="en-US" altLang="en-US" sz="2000" dirty="0"/>
              <a:t> </a:t>
            </a:r>
            <a:r>
              <a:rPr lang="en-US" altLang="en-US" sz="2000" dirty="0">
                <a:sym typeface="Symbol" panose="05050102010706020507" pitchFamily="18" charset="2"/>
              </a:rPr>
              <a:t></a:t>
            </a:r>
            <a:r>
              <a:rPr lang="en-US" altLang="en-US" sz="2000" dirty="0"/>
              <a:t> {</a:t>
            </a:r>
            <a:r>
              <a:rPr lang="en-US" altLang="en-US" sz="2000" dirty="0">
                <a:latin typeface="Courier New" panose="02070309020205020404" pitchFamily="49" charset="0"/>
              </a:rPr>
              <a:t>a</a:t>
            </a:r>
            <a:r>
              <a:rPr lang="en-US" altLang="en-US" sz="2000" dirty="0"/>
              <a:t>, </a:t>
            </a:r>
            <a:r>
              <a:rPr lang="en-US" altLang="en-US" sz="2000" dirty="0">
                <a:latin typeface="Courier New" panose="02070309020205020404" pitchFamily="49" charset="0"/>
              </a:rPr>
              <a:t>b</a:t>
            </a:r>
            <a:r>
              <a:rPr lang="en-US" altLang="en-US" sz="2000" dirty="0"/>
              <a:t>, </a:t>
            </a:r>
            <a:r>
              <a:rPr lang="en-US" altLang="en-US" sz="2000" dirty="0">
                <a:latin typeface="Courier New" panose="02070309020205020404" pitchFamily="49" charset="0"/>
              </a:rPr>
              <a:t>c</a:t>
            </a:r>
            <a:r>
              <a:rPr lang="en-US" altLang="en-US" sz="2000" dirty="0"/>
              <a:t>}* : the letters are out of order}.</a:t>
            </a:r>
          </a:p>
          <a:p>
            <a:pPr eaLnBrk="1" hangingPunct="1">
              <a:spcBef>
                <a:spcPct val="0"/>
              </a:spcBef>
              <a:buFontTx/>
              <a:buNone/>
            </a:pPr>
            <a:endParaRPr lang="en-US" altLang="en-US" sz="1000" dirty="0"/>
          </a:p>
          <a:p>
            <a:pPr eaLnBrk="1" hangingPunct="1">
              <a:spcBef>
                <a:spcPct val="0"/>
              </a:spcBef>
              <a:buFontTx/>
              <a:buNone/>
            </a:pPr>
            <a:r>
              <a:rPr lang="en-US" altLang="en-US" sz="2000" dirty="0"/>
              <a:t>But then so is:</a:t>
            </a:r>
          </a:p>
          <a:p>
            <a:pPr eaLnBrk="1" hangingPunct="1">
              <a:spcBef>
                <a:spcPct val="0"/>
              </a:spcBef>
              <a:buFontTx/>
              <a:buNone/>
            </a:pPr>
            <a:endParaRPr lang="en-US" altLang="en-US" sz="1000" i="1" dirty="0"/>
          </a:p>
          <a:p>
            <a:pPr eaLnBrk="1" hangingPunct="1">
              <a:spcBef>
                <a:spcPct val="0"/>
              </a:spcBef>
              <a:buFontTx/>
              <a:buNone/>
            </a:pPr>
            <a:r>
              <a:rPr lang="en-US" altLang="en-US" sz="2000" i="1" dirty="0"/>
              <a:t>L</a:t>
            </a:r>
            <a:r>
              <a:rPr lang="en-US" altLang="en-US" sz="2000" dirty="0">
                <a:sym typeface="Symbol" panose="05050102010706020507" pitchFamily="18" charset="2"/>
              </a:rPr>
              <a:t> </a:t>
            </a:r>
            <a:r>
              <a:rPr lang="en-US" altLang="en-US" sz="2000" dirty="0"/>
              <a:t>= </a:t>
            </a:r>
            <a:r>
              <a:rPr lang="en-US" altLang="en-US" sz="2000" i="1" dirty="0"/>
              <a:t>L</a:t>
            </a:r>
            <a:r>
              <a:rPr lang="en-US" altLang="en-US" sz="2000" dirty="0">
                <a:sym typeface="Symbol" panose="05050102010706020507" pitchFamily="18" charset="2"/>
              </a:rPr>
              <a:t></a:t>
            </a:r>
            <a:r>
              <a:rPr lang="en-US" altLang="en-US" sz="2000" dirty="0"/>
              <a:t> </a:t>
            </a:r>
            <a:r>
              <a:rPr lang="en-US" altLang="en-US" sz="2000" dirty="0">
                <a:sym typeface="Symbol" panose="05050102010706020507" pitchFamily="18" charset="2"/>
              </a:rPr>
              <a:t></a:t>
            </a:r>
            <a:r>
              <a:rPr lang="en-US" altLang="en-US" sz="2000" dirty="0"/>
              <a:t> </a:t>
            </a:r>
            <a:r>
              <a:rPr lang="en-US" altLang="en-US" sz="2000" dirty="0">
                <a:latin typeface="Courier New" panose="02070309020205020404" pitchFamily="49" charset="0"/>
              </a:rPr>
              <a:t>a</a:t>
            </a:r>
            <a:r>
              <a:rPr lang="en-US" altLang="en-US" sz="2000" dirty="0"/>
              <a:t>*</a:t>
            </a:r>
            <a:r>
              <a:rPr lang="en-US" altLang="en-US" sz="2000" dirty="0">
                <a:latin typeface="Courier New" panose="02070309020205020404" pitchFamily="49" charset="0"/>
              </a:rPr>
              <a:t>b</a:t>
            </a:r>
            <a:r>
              <a:rPr lang="en-US" altLang="en-US" sz="2000" dirty="0"/>
              <a:t>*</a:t>
            </a:r>
            <a:r>
              <a:rPr lang="en-US" altLang="en-US" sz="2000" dirty="0">
                <a:latin typeface="Courier New" panose="02070309020205020404" pitchFamily="49" charset="0"/>
              </a:rPr>
              <a:t>c</a:t>
            </a:r>
            <a:r>
              <a:rPr lang="en-US" altLang="en-US" sz="2000" dirty="0"/>
              <a:t>*.</a:t>
            </a:r>
          </a:p>
          <a:p>
            <a:pPr eaLnBrk="1" hangingPunct="1">
              <a:spcBef>
                <a:spcPct val="0"/>
              </a:spcBef>
              <a:buFontTx/>
              <a:buNone/>
            </a:pPr>
            <a:r>
              <a:rPr lang="en-US" altLang="en-US" sz="2000" dirty="0"/>
              <a:t>     = {</a:t>
            </a:r>
            <a:r>
              <a:rPr lang="en-US" altLang="en-US" sz="2000" dirty="0" err="1">
                <a:latin typeface="Courier New" panose="02070309020205020404" pitchFamily="49" charset="0"/>
              </a:rPr>
              <a:t>a</a:t>
            </a:r>
            <a:r>
              <a:rPr lang="en-US" altLang="en-US" sz="2000" i="1" baseline="30000" dirty="0" err="1"/>
              <a:t>n</a:t>
            </a:r>
            <a:r>
              <a:rPr lang="en-US" altLang="en-US" sz="2000" dirty="0" err="1">
                <a:latin typeface="Courier New" panose="02070309020205020404" pitchFamily="49" charset="0"/>
              </a:rPr>
              <a:t>b</a:t>
            </a:r>
            <a:r>
              <a:rPr lang="en-US" altLang="en-US" sz="2000" i="1" baseline="30000" dirty="0" err="1"/>
              <a:t>n</a:t>
            </a:r>
            <a:r>
              <a:rPr lang="en-US" altLang="en-US" sz="2000" dirty="0" err="1">
                <a:latin typeface="Courier New" panose="02070309020205020404" pitchFamily="49" charset="0"/>
              </a:rPr>
              <a:t>c</a:t>
            </a:r>
            <a:r>
              <a:rPr lang="en-US" altLang="en-US" sz="2000" i="1" baseline="30000" dirty="0" err="1"/>
              <a:t>n</a:t>
            </a:r>
            <a:r>
              <a:rPr lang="en-US" altLang="en-US" sz="2000" dirty="0"/>
              <a:t>, </a:t>
            </a:r>
            <a:r>
              <a:rPr lang="en-US" altLang="en-US" sz="2000" i="1" dirty="0"/>
              <a:t>n</a:t>
            </a:r>
            <a:r>
              <a:rPr lang="en-US" altLang="en-US" sz="2000" dirty="0"/>
              <a:t> </a:t>
            </a:r>
            <a:r>
              <a:rPr lang="en-US" altLang="en-US" sz="2000" dirty="0">
                <a:sym typeface="Symbol" panose="05050102010706020507" pitchFamily="18" charset="2"/>
              </a:rPr>
              <a:t></a:t>
            </a:r>
            <a:r>
              <a:rPr lang="en-US" altLang="en-US" sz="2000" dirty="0"/>
              <a:t>0}.</a:t>
            </a:r>
          </a:p>
          <a:p>
            <a:pPr eaLnBrk="1" hangingPunct="1">
              <a:spcBef>
                <a:spcPct val="0"/>
              </a:spcBef>
              <a:buFontTx/>
              <a:buNone/>
            </a:pPr>
            <a:endParaRPr lang="en-US" altLang="en-US" sz="1000" dirty="0"/>
          </a:p>
          <a:p>
            <a:pPr eaLnBrk="1" hangingPunct="1">
              <a:spcBef>
                <a:spcPct val="0"/>
              </a:spcBef>
              <a:buFontTx/>
              <a:buNone/>
            </a:pPr>
            <a:r>
              <a:rPr lang="en-US" altLang="en-US" sz="2000" dirty="0"/>
              <a:t>But it isn’t.  So </a:t>
            </a:r>
            <a:r>
              <a:rPr lang="en-US" altLang="en-US" sz="2000" i="1" dirty="0"/>
              <a:t>L</a:t>
            </a:r>
            <a:r>
              <a:rPr lang="en-US" altLang="en-US" sz="2000" dirty="0"/>
              <a:t> is CF but not DCF.</a:t>
            </a:r>
          </a:p>
          <a:p>
            <a:pPr eaLnBrk="1" hangingPunct="1">
              <a:spcBef>
                <a:spcPct val="0"/>
              </a:spcBef>
              <a:buFontTx/>
              <a:buNone/>
            </a:pPr>
            <a:endParaRPr lang="en-US" altLang="en-US" sz="1000" dirty="0"/>
          </a:p>
          <a:p>
            <a:pPr eaLnBrk="1" hangingPunct="1">
              <a:spcBef>
                <a:spcPct val="0"/>
              </a:spcBef>
              <a:buFontTx/>
              <a:buNone/>
            </a:pPr>
            <a:endParaRPr lang="en-US" altLang="en-US" sz="1000" dirty="0"/>
          </a:p>
          <a:p>
            <a:pPr eaLnBrk="1" hangingPunct="1">
              <a:spcBef>
                <a:spcPct val="0"/>
              </a:spcBef>
              <a:buFontTx/>
              <a:buNone/>
            </a:pPr>
            <a:r>
              <a:rPr lang="en-US" altLang="en-US" sz="2000" dirty="0"/>
              <a:t>This simple fact poses a real problem for the designers of efficient context-free parsers.</a:t>
            </a:r>
          </a:p>
          <a:p>
            <a:pPr eaLnBrk="1" hangingPunct="1">
              <a:spcBef>
                <a:spcPct val="0"/>
              </a:spcBef>
              <a:buFontTx/>
              <a:buNone/>
            </a:pPr>
            <a:endParaRPr lang="en-US" altLang="en-US" sz="2000" dirty="0"/>
          </a:p>
          <a:p>
            <a:pPr eaLnBrk="1" hangingPunct="1">
              <a:spcBef>
                <a:spcPct val="0"/>
              </a:spcBef>
              <a:buFontTx/>
              <a:buNone/>
            </a:pPr>
            <a:r>
              <a:rPr lang="en-US" altLang="en-US" sz="2000" dirty="0"/>
              <a:t>Solution:  design a language that is deterministic.  LL(k) or </a:t>
            </a:r>
            <a:r>
              <a:rPr lang="en-US" altLang="en-US" sz="2000" dirty="0" smtClean="0"/>
              <a:t>LR(k).</a:t>
            </a:r>
            <a:endParaRPr lang="en-US" altLang="en-US" sz="2000" dirty="0"/>
          </a:p>
        </p:txBody>
      </p:sp>
    </p:spTree>
    <p:extLst>
      <p:ext uri="{BB962C8B-B14F-4D97-AF65-F5344CB8AC3E}">
        <p14:creationId xmlns:p14="http://schemas.microsoft.com/office/powerpoint/2010/main" val="151641842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b="1">
                <a:solidFill>
                  <a:schemeClr val="tx2"/>
                </a:solidFill>
              </a:rPr>
              <a:t>Inherent Ambiguity vs. Nondeterminism</a:t>
            </a:r>
          </a:p>
        </p:txBody>
      </p:sp>
      <p:sp>
        <p:nvSpPr>
          <p:cNvPr id="106499" name="Text Box 7"/>
          <p:cNvSpPr txBox="1">
            <a:spLocks noChangeArrowheads="1"/>
          </p:cNvSpPr>
          <p:nvPr/>
        </p:nvSpPr>
        <p:spPr bwMode="auto">
          <a:xfrm>
            <a:off x="762000" y="990600"/>
            <a:ext cx="80010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L</a:t>
            </a:r>
            <a:r>
              <a:rPr lang="en-US" altLang="en-US" sz="2000" baseline="-25000"/>
              <a:t>1</a:t>
            </a:r>
            <a:r>
              <a:rPr lang="en-US" altLang="en-US" sz="2000"/>
              <a:t> = {</a:t>
            </a:r>
            <a:r>
              <a:rPr lang="en-US" altLang="en-US" sz="2000">
                <a:latin typeface="Courier New" panose="02070309020205020404" pitchFamily="49" charset="0"/>
              </a:rPr>
              <a:t>a</a:t>
            </a:r>
            <a:r>
              <a:rPr lang="en-US" altLang="en-US" sz="2000" i="1" baseline="30000"/>
              <a:t>i</a:t>
            </a:r>
            <a:r>
              <a:rPr lang="en-US" altLang="en-US" sz="2000">
                <a:latin typeface="Courier New" panose="02070309020205020404" pitchFamily="49" charset="0"/>
              </a:rPr>
              <a:t>b</a:t>
            </a:r>
            <a:r>
              <a:rPr lang="en-US" altLang="en-US" sz="2000" i="1" baseline="30000"/>
              <a:t>j</a:t>
            </a:r>
            <a:r>
              <a:rPr lang="en-US" altLang="en-US" sz="2000">
                <a:latin typeface="Courier New" panose="02070309020205020404" pitchFamily="49" charset="0"/>
              </a:rPr>
              <a:t>c</a:t>
            </a:r>
            <a:r>
              <a:rPr lang="en-US" altLang="en-US" sz="2000" i="1" baseline="30000"/>
              <a:t>k</a:t>
            </a:r>
            <a:r>
              <a:rPr lang="en-US" altLang="en-US" sz="2000"/>
              <a:t> : </a:t>
            </a:r>
            <a:r>
              <a:rPr lang="en-US" altLang="en-US" sz="2000" i="1"/>
              <a:t>i</a:t>
            </a:r>
            <a:r>
              <a:rPr lang="en-US" altLang="en-US" sz="2000"/>
              <a:t>, </a:t>
            </a:r>
            <a:r>
              <a:rPr lang="en-US" altLang="en-US" sz="2000" i="1"/>
              <a:t>j</a:t>
            </a:r>
            <a:r>
              <a:rPr lang="en-US" altLang="en-US" sz="2000"/>
              <a:t>, </a:t>
            </a:r>
            <a:r>
              <a:rPr lang="en-US" altLang="en-US" sz="2000" i="1"/>
              <a:t>k</a:t>
            </a:r>
            <a:r>
              <a:rPr lang="en-US" altLang="en-US" sz="2000"/>
              <a:t> </a:t>
            </a:r>
            <a:r>
              <a:rPr lang="en-US" altLang="en-US" sz="2000">
                <a:sym typeface="Symbol" panose="05050102010706020507" pitchFamily="18" charset="2"/>
              </a:rPr>
              <a:t></a:t>
            </a:r>
            <a:r>
              <a:rPr lang="en-US" altLang="en-US" sz="2000"/>
              <a:t> 0 and (</a:t>
            </a:r>
            <a:r>
              <a:rPr lang="en-US" altLang="en-US" sz="2000" i="1"/>
              <a:t>i</a:t>
            </a:r>
            <a:r>
              <a:rPr lang="en-US" altLang="en-US" sz="2000"/>
              <a:t> = </a:t>
            </a:r>
            <a:r>
              <a:rPr lang="en-US" altLang="en-US" sz="2000" i="1"/>
              <a:t>j</a:t>
            </a:r>
            <a:r>
              <a:rPr lang="en-US" altLang="en-US" sz="2000"/>
              <a:t>) or (</a:t>
            </a:r>
            <a:r>
              <a:rPr lang="en-US" altLang="en-US" sz="2000" i="1"/>
              <a:t>j</a:t>
            </a:r>
            <a:r>
              <a:rPr lang="en-US" altLang="en-US" sz="2000"/>
              <a:t> = </a:t>
            </a:r>
            <a:r>
              <a:rPr lang="en-US" altLang="en-US" sz="2000" i="1"/>
              <a:t>k</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Alternatively, it is:</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n</a:t>
            </a:r>
            <a:r>
              <a:rPr lang="en-US" altLang="en-US" sz="2000">
                <a:latin typeface="Courier New" panose="02070309020205020404" pitchFamily="49" charset="0"/>
              </a:rPr>
              <a:t>c</a:t>
            </a:r>
            <a:r>
              <a:rPr lang="en-US" altLang="en-US" sz="2000" i="1" baseline="30000"/>
              <a:t>m</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r>
              <a:rPr lang="en-US" altLang="en-US" sz="2000">
                <a:sym typeface="Symbol" panose="05050102010706020507" pitchFamily="18" charset="2"/>
              </a:rPr>
              <a:t></a:t>
            </a:r>
            <a:r>
              <a:rPr lang="en-US" altLang="en-US" sz="2000"/>
              <a:t>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m</a:t>
            </a:r>
            <a:r>
              <a:rPr lang="en-US" altLang="en-US" sz="2000">
                <a:latin typeface="Courier New" panose="02070309020205020404" pitchFamily="49" charset="0"/>
              </a:rPr>
              <a:t>c</a:t>
            </a:r>
            <a:r>
              <a:rPr lang="en-US" altLang="en-US" sz="2000" i="1" baseline="30000"/>
              <a:t>m</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p>
          <a:p>
            <a:pPr eaLnBrk="1" hangingPunct="1">
              <a:spcBef>
                <a:spcPct val="0"/>
              </a:spcBef>
              <a:buFontTx/>
              <a:buNone/>
            </a:pPr>
            <a:endParaRPr lang="en-US" altLang="en-US" sz="1000" i="1"/>
          </a:p>
          <a:p>
            <a:pPr eaLnBrk="1" hangingPunct="1">
              <a:spcBef>
                <a:spcPct val="0"/>
              </a:spcBef>
              <a:buFontTx/>
              <a:buNone/>
            </a:pPr>
            <a:r>
              <a:rPr lang="en-US" altLang="en-US" sz="2000" i="1"/>
              <a:t>L</a:t>
            </a:r>
            <a:r>
              <a:rPr lang="en-US" altLang="en-US" sz="2000" baseline="-25000"/>
              <a:t>1</a:t>
            </a:r>
            <a:r>
              <a:rPr lang="en-US" altLang="en-US" sz="2000"/>
              <a:t> is inherently ambiguous.  Example:</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a:latin typeface="Courier New" panose="02070309020205020404" pitchFamily="49" charset="0"/>
              </a:rPr>
              <a:t>aabbcc</a:t>
            </a:r>
          </a:p>
          <a:p>
            <a:pPr eaLnBrk="1" hangingPunct="1">
              <a:spcBef>
                <a:spcPct val="0"/>
              </a:spcBef>
              <a:buFontTx/>
              <a:buNone/>
            </a:pPr>
            <a:endParaRPr lang="en-US" altLang="en-US" sz="1200" i="1"/>
          </a:p>
          <a:p>
            <a:pPr eaLnBrk="1" hangingPunct="1">
              <a:spcBef>
                <a:spcPct val="0"/>
              </a:spcBef>
              <a:buFontTx/>
              <a:buNone/>
            </a:pPr>
            <a:r>
              <a:rPr lang="en-US" altLang="en-US" sz="2000" i="1"/>
              <a:t>L</a:t>
            </a:r>
            <a:r>
              <a:rPr lang="en-US" altLang="en-US" sz="2000" baseline="-25000"/>
              <a:t>2</a:t>
            </a:r>
            <a:r>
              <a:rPr lang="en-US" altLang="en-US" sz="2000"/>
              <a:t> =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n</a:t>
            </a:r>
            <a:r>
              <a:rPr lang="en-US" altLang="en-US" sz="2000">
                <a:latin typeface="Courier New" panose="02070309020205020404" pitchFamily="49" charset="0"/>
              </a:rPr>
              <a:t>c</a:t>
            </a:r>
            <a:r>
              <a:rPr lang="en-US" altLang="en-US" sz="2000" i="1" baseline="30000"/>
              <a:t>m</a:t>
            </a:r>
            <a:r>
              <a:rPr lang="en-US" altLang="en-US" sz="2000">
                <a:latin typeface="Courier New" panose="02070309020205020404" pitchFamily="49" charset="0"/>
              </a:rPr>
              <a:t>d</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r>
              <a:rPr lang="en-US" altLang="en-US" sz="2000">
                <a:sym typeface="Symbol" panose="05050102010706020507" pitchFamily="18" charset="2"/>
              </a:rPr>
              <a:t></a:t>
            </a:r>
            <a:r>
              <a:rPr lang="en-US" altLang="en-US" sz="2000"/>
              <a:t>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m</a:t>
            </a:r>
            <a:r>
              <a:rPr lang="en-US" altLang="en-US" sz="2000">
                <a:latin typeface="Courier New" panose="02070309020205020404" pitchFamily="49" charset="0"/>
              </a:rPr>
              <a:t>c</a:t>
            </a:r>
            <a:r>
              <a:rPr lang="en-US" altLang="en-US" sz="2000" i="1" baseline="30000"/>
              <a:t>m</a:t>
            </a:r>
            <a:r>
              <a:rPr lang="en-US" altLang="en-US" sz="2000">
                <a:latin typeface="Courier New" panose="02070309020205020404" pitchFamily="49" charset="0"/>
              </a:rPr>
              <a:t>e</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p>
          <a:p>
            <a:pPr eaLnBrk="1" hangingPunct="1">
              <a:spcBef>
                <a:spcPct val="0"/>
              </a:spcBef>
              <a:buFontTx/>
              <a:buNone/>
            </a:pPr>
            <a:endParaRPr lang="en-US" altLang="en-US" sz="1000" i="1"/>
          </a:p>
          <a:p>
            <a:pPr eaLnBrk="1" hangingPunct="1">
              <a:spcBef>
                <a:spcPct val="0"/>
              </a:spcBef>
              <a:buFontTx/>
              <a:buNone/>
            </a:pPr>
            <a:r>
              <a:rPr lang="en-US" altLang="en-US" sz="2000" i="1"/>
              <a:t>L</a:t>
            </a:r>
            <a:r>
              <a:rPr lang="en-US" altLang="en-US" sz="2000" baseline="-25000"/>
              <a:t>2</a:t>
            </a:r>
            <a:r>
              <a:rPr lang="en-US" altLang="en-US" sz="2000"/>
              <a:t> is not inherently ambiguous.  </a:t>
            </a:r>
          </a:p>
          <a:p>
            <a:pPr eaLnBrk="1" hangingPunct="1">
              <a:spcBef>
                <a:spcPct val="0"/>
              </a:spcBef>
              <a:buFontTx/>
              <a:buNone/>
            </a:pPr>
            <a:endParaRPr lang="en-US" altLang="en-US" sz="1000"/>
          </a:p>
          <a:p>
            <a:pPr eaLnBrk="1" hangingPunct="1">
              <a:spcBef>
                <a:spcPct val="0"/>
              </a:spcBef>
              <a:buFontTx/>
              <a:buNone/>
            </a:pPr>
            <a:r>
              <a:rPr lang="en-US" altLang="en-US" sz="2000"/>
              <a:t>But what should a PDA do on:</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a:latin typeface="Courier New" panose="02070309020205020404" pitchFamily="49" charset="0"/>
              </a:rPr>
              <a:t>aabbccd </a:t>
            </a:r>
          </a:p>
          <a:p>
            <a:pPr eaLnBrk="1" hangingPunct="1">
              <a:spcBef>
                <a:spcPct val="0"/>
              </a:spcBef>
              <a:buFontTx/>
              <a:buNone/>
            </a:pPr>
            <a:r>
              <a:rPr lang="en-US" altLang="en-US" sz="2000"/>
              <a:t/>
            </a:r>
            <a:br>
              <a:rPr lang="en-US" altLang="en-US" sz="2000"/>
            </a:br>
            <a:endParaRPr lang="en-US" altLang="en-US" sz="2000"/>
          </a:p>
          <a:p>
            <a:pPr eaLnBrk="1" hangingPunct="1">
              <a:spcBef>
                <a:spcPct val="0"/>
              </a:spcBef>
              <a:buFontTx/>
              <a:buNone/>
            </a:pPr>
            <a:r>
              <a:rPr lang="en-US" altLang="en-US" sz="2000"/>
              <a:t>	Push </a:t>
            </a:r>
            <a:r>
              <a:rPr lang="en-US" altLang="en-US" sz="2000">
                <a:latin typeface="Courier New" panose="02070309020205020404" pitchFamily="49" charset="0"/>
              </a:rPr>
              <a:t>a</a:t>
            </a:r>
            <a:r>
              <a:rPr lang="en-US" altLang="en-US" sz="2000"/>
              <a:t>’s or not?</a:t>
            </a:r>
          </a:p>
        </p:txBody>
      </p:sp>
      <p:sp>
        <p:nvSpPr>
          <p:cNvPr id="106500" name="Line 8"/>
          <p:cNvSpPr>
            <a:spLocks noChangeShapeType="1"/>
          </p:cNvSpPr>
          <p:nvPr/>
        </p:nvSpPr>
        <p:spPr bwMode="auto">
          <a:xfrm flipV="1">
            <a:off x="2743200" y="5029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3021125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The CFL Hierarchy</a:t>
            </a:r>
            <a:r>
              <a:rPr lang="en-US" sz="3600">
                <a:solidFill>
                  <a:schemeClr val="tx2"/>
                </a:solidFill>
              </a:rPr>
              <a:t> </a:t>
            </a:r>
          </a:p>
        </p:txBody>
      </p:sp>
      <p:pic>
        <p:nvPicPr>
          <p:cNvPr id="96259" name="Picture 6" descr="Fig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4150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685800" y="3048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Context-Free Languages Over </a:t>
            </a:r>
            <a:br>
              <a:rPr lang="en-US" sz="3600" b="1">
                <a:solidFill>
                  <a:schemeClr val="tx2"/>
                </a:solidFill>
              </a:rPr>
            </a:br>
            <a:r>
              <a:rPr lang="en-US" sz="3600" b="1">
                <a:solidFill>
                  <a:schemeClr val="tx2"/>
                </a:solidFill>
              </a:rPr>
              <a:t>a Single-Letter Alphabet</a:t>
            </a:r>
            <a:r>
              <a:rPr lang="en-US" sz="3600">
                <a:solidFill>
                  <a:schemeClr val="tx2"/>
                </a:solidFill>
              </a:rPr>
              <a:t> </a:t>
            </a:r>
          </a:p>
        </p:txBody>
      </p:sp>
      <p:sp>
        <p:nvSpPr>
          <p:cNvPr id="98307" name="Text Box 5"/>
          <p:cNvSpPr txBox="1">
            <a:spLocks noChangeArrowheads="1"/>
          </p:cNvSpPr>
          <p:nvPr/>
        </p:nvSpPr>
        <p:spPr bwMode="auto">
          <a:xfrm>
            <a:off x="609600" y="13716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173038" indent="47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400" b="1" i="1"/>
              <a:t>Theorem</a:t>
            </a:r>
            <a:r>
              <a:rPr lang="en-US" sz="2400" i="1"/>
              <a:t>:</a:t>
            </a:r>
            <a:r>
              <a:rPr lang="en-US" sz="2400"/>
              <a:t> Any context-free language over a single-letter alphabet is regular.</a:t>
            </a:r>
          </a:p>
          <a:p>
            <a:pPr lvl="1" eaLnBrk="1" hangingPunct="1">
              <a:spcBef>
                <a:spcPct val="0"/>
              </a:spcBef>
              <a:buFontTx/>
              <a:buNone/>
            </a:pPr>
            <a:endParaRPr lang="en-US" sz="2400" b="1" i="1"/>
          </a:p>
          <a:p>
            <a:pPr lvl="1" eaLnBrk="1" hangingPunct="1">
              <a:spcBef>
                <a:spcPct val="0"/>
              </a:spcBef>
              <a:buFontTx/>
              <a:buNone/>
            </a:pPr>
            <a:r>
              <a:rPr lang="en-US" sz="2400" b="1" i="1"/>
              <a:t>Proof</a:t>
            </a:r>
            <a:r>
              <a:rPr lang="en-US" sz="2400" i="1"/>
              <a:t>:</a:t>
            </a:r>
            <a:r>
              <a:rPr lang="en-US" sz="2400"/>
              <a:t> Requires Parikh’s Theorem, which we are skipping</a:t>
            </a:r>
          </a:p>
          <a:p>
            <a:pPr lvl="1" eaLnBrk="1" hangingPunct="1">
              <a:spcBef>
                <a:spcPct val="0"/>
              </a:spcBef>
              <a:buFontTx/>
              <a:buNone/>
            </a:pPr>
            <a:endParaRPr lang="en-US" sz="2400" b="1" i="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685800" y="3352800"/>
            <a:ext cx="853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000" dirty="0" smtClean="0"/>
              <a:t>From </a:t>
            </a:r>
            <a:r>
              <a:rPr lang="en-US" altLang="en-US" sz="2000" dirty="0"/>
              <a:t>state 1, </a:t>
            </a:r>
            <a:r>
              <a:rPr lang="en-US" altLang="en-US" sz="2000" dirty="0" smtClean="0"/>
              <a:t>M </a:t>
            </a:r>
            <a:r>
              <a:rPr lang="en-US" altLang="en-US" sz="2000" dirty="0"/>
              <a:t>pushes </a:t>
            </a:r>
            <a:r>
              <a:rPr lang="en-US" altLang="en-US" sz="2000" dirty="0" smtClean="0"/>
              <a:t>each character </a:t>
            </a:r>
            <a:r>
              <a:rPr lang="en-US" altLang="en-US" sz="2000" dirty="0"/>
              <a:t>of </a:t>
            </a:r>
            <a:r>
              <a:rPr lang="en-US" altLang="en-US" sz="2000" i="1" dirty="0"/>
              <a:t>x</a:t>
            </a:r>
            <a:r>
              <a:rPr lang="en-US" altLang="en-US" sz="2000" dirty="0"/>
              <a:t>, </a:t>
            </a:r>
            <a:endParaRPr lang="en-US" altLang="en-US" sz="2000" dirty="0" smtClean="0"/>
          </a:p>
          <a:p>
            <a:r>
              <a:rPr lang="en-US" altLang="en-US" sz="2000" dirty="0" smtClean="0"/>
              <a:t>then </a:t>
            </a:r>
            <a:r>
              <a:rPr lang="en-US" altLang="en-US" sz="2000" dirty="0"/>
              <a:t>after </a:t>
            </a:r>
            <a:r>
              <a:rPr lang="en-US" altLang="en-US" sz="2000" dirty="0" smtClean="0"/>
              <a:t>reading the c, M </a:t>
            </a:r>
            <a:r>
              <a:rPr lang="en-US" altLang="en-US" sz="2000" dirty="0"/>
              <a:t>starts popping </a:t>
            </a:r>
            <a:r>
              <a:rPr lang="en-US" altLang="en-US" sz="2000" dirty="0" smtClean="0"/>
              <a:t>a </a:t>
            </a:r>
            <a:r>
              <a:rPr lang="en-US" altLang="en-US" sz="2000" dirty="0"/>
              <a:t>characters of </a:t>
            </a:r>
            <a:r>
              <a:rPr lang="en-US" altLang="en-US" sz="2000" i="1" dirty="0" smtClean="0"/>
              <a:t>y </a:t>
            </a:r>
            <a:r>
              <a:rPr lang="en-US" altLang="en-US" sz="2000" dirty="0" smtClean="0"/>
              <a:t>as it reads each character </a:t>
            </a:r>
            <a:r>
              <a:rPr lang="en-US" altLang="en-US" sz="2000" dirty="0"/>
              <a:t>of </a:t>
            </a:r>
            <a:r>
              <a:rPr lang="en-US" altLang="en-US" sz="2000" i="1" dirty="0"/>
              <a:t>y</a:t>
            </a:r>
            <a:r>
              <a:rPr lang="en-US" altLang="en-US" sz="2000" dirty="0" smtClean="0"/>
              <a:t>. </a:t>
            </a:r>
          </a:p>
          <a:p>
            <a:r>
              <a:rPr lang="en-US" altLang="en-US" sz="2000" dirty="0" smtClean="0"/>
              <a:t>M </a:t>
            </a:r>
            <a:r>
              <a:rPr lang="en-US" altLang="en-US" sz="2000" dirty="0"/>
              <a:t>accepts if the two strings are of different lengths.  </a:t>
            </a:r>
          </a:p>
          <a:p>
            <a:endParaRPr lang="en-US" altLang="en-US" sz="2000" dirty="0"/>
          </a:p>
        </p:txBody>
      </p:sp>
      <p:sp>
        <p:nvSpPr>
          <p:cNvPr id="28675"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smtClean="0"/>
              <a:t>{</a:t>
            </a:r>
            <a:r>
              <a:rPr lang="en-US" altLang="en-US" sz="3600" b="1" i="1" dirty="0" err="1" smtClean="0"/>
              <a:t>x</a:t>
            </a:r>
            <a:r>
              <a:rPr lang="en-US" altLang="en-US" sz="3600" b="1" dirty="0" err="1" smtClean="0"/>
              <a:t>c</a:t>
            </a:r>
            <a:r>
              <a:rPr lang="en-US" altLang="en-US" sz="3600" b="1" i="1" dirty="0" err="1" smtClean="0"/>
              <a:t>y</a:t>
            </a:r>
            <a:r>
              <a:rPr lang="en-US" altLang="en-US" sz="3600" b="1" dirty="0" smtClean="0"/>
              <a:t> </a:t>
            </a:r>
            <a:r>
              <a:rPr lang="en-US" altLang="en-US" sz="3600" b="1" dirty="0"/>
              <a:t>: </a:t>
            </a:r>
            <a:r>
              <a:rPr lang="en-US" altLang="en-US" sz="3600" b="1" i="1" dirty="0"/>
              <a:t>x</a:t>
            </a:r>
            <a:r>
              <a:rPr lang="en-US" altLang="en-US" sz="3600" b="1" dirty="0"/>
              <a:t>, </a:t>
            </a:r>
            <a:r>
              <a:rPr lang="en-US" altLang="en-US" sz="3600" b="1" i="1" dirty="0"/>
              <a:t>y</a:t>
            </a:r>
            <a:r>
              <a:rPr lang="en-US" altLang="en-US" sz="3600" b="1" dirty="0"/>
              <a:t> </a:t>
            </a:r>
            <a:r>
              <a:rPr lang="en-US" altLang="en-US" sz="3600" b="1" dirty="0">
                <a:sym typeface="Symbol" panose="05050102010706020507" pitchFamily="18" charset="2"/>
              </a:rPr>
              <a:t></a:t>
            </a:r>
            <a:r>
              <a:rPr lang="en-US" altLang="en-US" sz="3600" b="1" dirty="0"/>
              <a:t> {0, 1}* and </a:t>
            </a:r>
            <a:r>
              <a:rPr lang="en-US" altLang="en-US" sz="3600" b="1" i="1" dirty="0"/>
              <a:t>x</a:t>
            </a:r>
            <a:r>
              <a:rPr lang="en-US" altLang="en-US" sz="3600" b="1" dirty="0"/>
              <a:t> </a:t>
            </a:r>
            <a:r>
              <a:rPr lang="en-US" altLang="en-US" sz="3600" b="1" dirty="0">
                <a:sym typeface="Symbol" panose="05050102010706020507" pitchFamily="18" charset="2"/>
              </a:rPr>
              <a:t></a:t>
            </a:r>
            <a:r>
              <a:rPr lang="en-US" altLang="en-US" sz="3600" b="1" dirty="0"/>
              <a:t> </a:t>
            </a:r>
            <a:r>
              <a:rPr lang="en-US" altLang="en-US" sz="3600" b="1" i="1" dirty="0"/>
              <a:t>y</a:t>
            </a:r>
            <a:r>
              <a:rPr lang="en-US" altLang="en-US" sz="3600" b="1" dirty="0"/>
              <a:t>}</a:t>
            </a:r>
            <a:endParaRPr lang="en-US" altLang="en-US" sz="3600" b="1" dirty="0">
              <a:solidFill>
                <a:schemeClr val="tx2"/>
              </a:solidFill>
            </a:endParaRPr>
          </a:p>
        </p:txBody>
      </p:sp>
      <p:pic>
        <p:nvPicPr>
          <p:cNvPr id="4" name="Picture 3"/>
          <p:cNvPicPr>
            <a:picLocks noChangeAspect="1"/>
          </p:cNvPicPr>
          <p:nvPr/>
        </p:nvPicPr>
        <p:blipFill>
          <a:blip r:embed="rId3"/>
          <a:stretch>
            <a:fillRect/>
          </a:stretch>
        </p:blipFill>
        <p:spPr>
          <a:xfrm>
            <a:off x="2133600" y="934995"/>
            <a:ext cx="3505200" cy="2177786"/>
          </a:xfrm>
          <a:prstGeom prst="rect">
            <a:avLst/>
          </a:prstGeom>
        </p:spPr>
      </p:pic>
    </p:spTree>
    <p:extLst>
      <p:ext uri="{BB962C8B-B14F-4D97-AF65-F5344CB8AC3E}">
        <p14:creationId xmlns:p14="http://schemas.microsoft.com/office/powerpoint/2010/main" val="378960905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838200" y="2130425"/>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400" b="1">
                <a:solidFill>
                  <a:schemeClr val="tx2"/>
                </a:solidFill>
              </a:rPr>
              <a:t>Algorithms and Decision Procedures for </a:t>
            </a:r>
            <a:br>
              <a:rPr lang="en-US" sz="4400" b="1">
                <a:solidFill>
                  <a:schemeClr val="tx2"/>
                </a:solidFill>
              </a:rPr>
            </a:br>
            <a:r>
              <a:rPr lang="en-US" sz="4400" b="1">
                <a:solidFill>
                  <a:schemeClr val="tx2"/>
                </a:solidFill>
              </a:rPr>
              <a:t>Context-Free Languages</a:t>
            </a:r>
          </a:p>
        </p:txBody>
      </p:sp>
      <p:sp>
        <p:nvSpPr>
          <p:cNvPr id="100355" name="Text Box 5"/>
          <p:cNvSpPr txBox="1">
            <a:spLocks noChangeArrowheads="1"/>
          </p:cNvSpPr>
          <p:nvPr/>
        </p:nvSpPr>
        <p:spPr bwMode="auto">
          <a:xfrm>
            <a:off x="152400" y="5805488"/>
            <a:ext cx="899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00">
                <a:solidFill>
                  <a:schemeClr val="tx2"/>
                </a:solidFill>
              </a:rPr>
              <a:t>Chapter 14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ChangeArrowheads="1"/>
          </p:cNvSpPr>
          <p:nvPr/>
        </p:nvSpPr>
        <p:spPr bwMode="auto">
          <a:xfrm>
            <a:off x="7620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Decision Procedures for CFLs</a:t>
            </a:r>
          </a:p>
        </p:txBody>
      </p:sp>
      <p:sp>
        <p:nvSpPr>
          <p:cNvPr id="3079" name="Text Box 7"/>
          <p:cNvSpPr txBox="1">
            <a:spLocks noChangeArrowheads="1"/>
          </p:cNvSpPr>
          <p:nvPr/>
        </p:nvSpPr>
        <p:spPr bwMode="auto">
          <a:xfrm>
            <a:off x="838200" y="1371600"/>
            <a:ext cx="8077200" cy="4894263"/>
          </a:xfrm>
          <a:prstGeom prst="rect">
            <a:avLst/>
          </a:prstGeom>
          <a:noFill/>
          <a:ln w="9525">
            <a:noFill/>
            <a:miter lim="800000"/>
            <a:headEnd/>
            <a:tailEnd/>
          </a:ln>
          <a:effectLst/>
        </p:spPr>
        <p:txBody>
          <a:bodyPr>
            <a:spAutoFit/>
          </a:bodyPr>
          <a:lstStyle/>
          <a:p>
            <a:pPr marL="342900" indent="-342900">
              <a:defRPr/>
            </a:pPr>
            <a:r>
              <a:rPr lang="en-US" sz="2200" b="1" dirty="0">
                <a:solidFill>
                  <a:schemeClr val="accent5">
                    <a:lumMod val="50000"/>
                  </a:schemeClr>
                </a:solidFill>
                <a:latin typeface="Arial" charset="0"/>
              </a:rPr>
              <a:t>Membership:</a:t>
            </a:r>
            <a:r>
              <a:rPr lang="en-US" sz="2200" dirty="0">
                <a:latin typeface="Arial" charset="0"/>
              </a:rPr>
              <a:t>  Given a language </a:t>
            </a:r>
            <a:r>
              <a:rPr lang="en-US" sz="2200" i="1" dirty="0">
                <a:latin typeface="Arial" charset="0"/>
              </a:rPr>
              <a:t>L</a:t>
            </a:r>
            <a:r>
              <a:rPr lang="en-US" sz="2200" dirty="0">
                <a:latin typeface="Arial" charset="0"/>
              </a:rPr>
              <a:t> and a string </a:t>
            </a:r>
            <a:r>
              <a:rPr lang="en-US" sz="2200" i="1" dirty="0">
                <a:latin typeface="Arial" charset="0"/>
              </a:rPr>
              <a:t>w</a:t>
            </a:r>
            <a:r>
              <a:rPr lang="en-US" sz="2200" dirty="0">
                <a:latin typeface="Arial" charset="0"/>
              </a:rPr>
              <a:t>, is </a:t>
            </a:r>
            <a:r>
              <a:rPr lang="en-US" sz="2200" i="1" dirty="0">
                <a:latin typeface="Arial" charset="0"/>
              </a:rPr>
              <a:t>w</a:t>
            </a:r>
            <a:r>
              <a:rPr lang="en-US" sz="2200" dirty="0">
                <a:latin typeface="Arial" charset="0"/>
              </a:rPr>
              <a:t> in </a:t>
            </a:r>
            <a:r>
              <a:rPr lang="en-US" sz="2200" i="1" dirty="0">
                <a:latin typeface="Arial" charset="0"/>
              </a:rPr>
              <a:t>L</a:t>
            </a:r>
            <a:r>
              <a:rPr lang="en-US" sz="2200" dirty="0">
                <a:latin typeface="Arial" charset="0"/>
              </a:rPr>
              <a:t>?</a:t>
            </a:r>
          </a:p>
          <a:p>
            <a:pPr marL="342900" indent="-342900">
              <a:defRPr/>
            </a:pPr>
            <a:endParaRPr lang="en-US" sz="2200" dirty="0">
              <a:latin typeface="Arial" charset="0"/>
            </a:endParaRPr>
          </a:p>
          <a:p>
            <a:pPr marL="342900" indent="-342900">
              <a:defRPr/>
            </a:pPr>
            <a:r>
              <a:rPr lang="en-US" sz="2200" b="1" dirty="0">
                <a:solidFill>
                  <a:schemeClr val="accent5">
                    <a:lumMod val="50000"/>
                  </a:schemeClr>
                </a:solidFill>
                <a:latin typeface="Arial" charset="0"/>
              </a:rPr>
              <a:t>Two approaches:</a:t>
            </a:r>
          </a:p>
          <a:p>
            <a:pPr marL="342900" indent="-342900">
              <a:defRPr/>
            </a:pPr>
            <a:r>
              <a:rPr lang="en-US" sz="2200" dirty="0">
                <a:latin typeface="Arial" charset="0"/>
              </a:rPr>
              <a:t>   </a:t>
            </a:r>
            <a:r>
              <a:rPr lang="en-US" dirty="0">
                <a:latin typeface="Arial" charset="0"/>
              </a:rPr>
              <a:t>●</a:t>
            </a:r>
            <a:r>
              <a:rPr lang="en-US" sz="2200" dirty="0">
                <a:latin typeface="Arial" charset="0"/>
              </a:rPr>
              <a:t> If </a:t>
            </a:r>
            <a:r>
              <a:rPr lang="en-US" sz="2200" i="1" dirty="0">
                <a:latin typeface="Arial" charset="0"/>
              </a:rPr>
              <a:t>L</a:t>
            </a:r>
            <a:r>
              <a:rPr lang="en-US" sz="2200" dirty="0">
                <a:latin typeface="Arial" charset="0"/>
              </a:rPr>
              <a:t> is context-free, then there exists some context-free </a:t>
            </a:r>
          </a:p>
          <a:p>
            <a:pPr marL="342900" indent="-342900">
              <a:defRPr/>
            </a:pPr>
            <a:r>
              <a:rPr lang="en-US" sz="2200" dirty="0">
                <a:latin typeface="Arial" charset="0"/>
              </a:rPr>
              <a:t>      grammar </a:t>
            </a:r>
            <a:r>
              <a:rPr lang="en-US" sz="2200" i="1" dirty="0">
                <a:latin typeface="Arial" charset="0"/>
              </a:rPr>
              <a:t>G</a:t>
            </a:r>
            <a:r>
              <a:rPr lang="en-US" sz="2200" dirty="0">
                <a:latin typeface="Arial" charset="0"/>
              </a:rPr>
              <a:t> that generates it.  Try derivations in </a:t>
            </a:r>
            <a:r>
              <a:rPr lang="en-US" sz="2200" i="1" dirty="0">
                <a:latin typeface="Arial" charset="0"/>
              </a:rPr>
              <a:t>G</a:t>
            </a:r>
            <a:r>
              <a:rPr lang="en-US" sz="2200" dirty="0">
                <a:latin typeface="Arial" charset="0"/>
              </a:rPr>
              <a:t> and see </a:t>
            </a:r>
          </a:p>
          <a:p>
            <a:pPr marL="342900" indent="-342900">
              <a:defRPr/>
            </a:pPr>
            <a:r>
              <a:rPr lang="en-US" sz="2200" dirty="0">
                <a:latin typeface="Arial" charset="0"/>
              </a:rPr>
              <a:t>      whether any of them generates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200" b="1" dirty="0">
                <a:solidFill>
                  <a:srgbClr val="FF0000"/>
                </a:solidFill>
                <a:latin typeface="Arial" charset="0"/>
              </a:rPr>
              <a:t>      </a:t>
            </a:r>
            <a:r>
              <a:rPr lang="en-US" sz="2200" b="1" dirty="0">
                <a:solidFill>
                  <a:schemeClr val="accent5">
                    <a:lumMod val="50000"/>
                  </a:schemeClr>
                </a:solidFill>
                <a:latin typeface="Arial" charset="0"/>
              </a:rPr>
              <a:t>Problem (later slide):</a:t>
            </a:r>
          </a:p>
          <a:p>
            <a:pPr marL="342900" indent="-342900">
              <a:defRPr/>
            </a:pPr>
            <a:endParaRPr lang="en-US" sz="2400" dirty="0">
              <a:solidFill>
                <a:srgbClr val="FF0000"/>
              </a:solidFill>
              <a:latin typeface="Arial" charset="0"/>
            </a:endParaRPr>
          </a:p>
          <a:p>
            <a:pPr marL="342900" indent="-342900">
              <a:defRPr/>
            </a:pPr>
            <a:endParaRPr lang="en-US" sz="2400" dirty="0">
              <a:solidFill>
                <a:srgbClr val="FF0000"/>
              </a:solidFill>
              <a:latin typeface="Arial" charset="0"/>
            </a:endParaRPr>
          </a:p>
          <a:p>
            <a:pPr marL="342900" indent="-342900">
              <a:defRPr/>
            </a:pPr>
            <a:r>
              <a:rPr lang="en-US" dirty="0">
                <a:latin typeface="Arial" charset="0"/>
              </a:rPr>
              <a:t>   ● </a:t>
            </a:r>
            <a:r>
              <a:rPr lang="en-US" sz="2200" dirty="0">
                <a:latin typeface="Arial" charset="0"/>
              </a:rPr>
              <a:t>If </a:t>
            </a:r>
            <a:r>
              <a:rPr lang="en-US" sz="2200" i="1" dirty="0">
                <a:latin typeface="Arial" charset="0"/>
              </a:rPr>
              <a:t>L</a:t>
            </a:r>
            <a:r>
              <a:rPr lang="en-US" sz="2200" dirty="0">
                <a:latin typeface="Arial" charset="0"/>
              </a:rPr>
              <a:t> is context-free, then there exists some PDA </a:t>
            </a:r>
            <a:r>
              <a:rPr lang="en-US" sz="2200" i="1" dirty="0">
                <a:latin typeface="Arial" charset="0"/>
              </a:rPr>
              <a:t>M</a:t>
            </a:r>
            <a:r>
              <a:rPr lang="en-US" sz="2200" dirty="0">
                <a:latin typeface="Arial" charset="0"/>
              </a:rPr>
              <a:t> that </a:t>
            </a:r>
          </a:p>
          <a:p>
            <a:pPr marL="342900" indent="-342900">
              <a:defRPr/>
            </a:pPr>
            <a:r>
              <a:rPr lang="en-US" sz="2200" dirty="0">
                <a:latin typeface="Arial" charset="0"/>
              </a:rPr>
              <a:t>      accepts it.  Run </a:t>
            </a:r>
            <a:r>
              <a:rPr lang="en-US" sz="2200" i="1" dirty="0">
                <a:latin typeface="Arial" charset="0"/>
              </a:rPr>
              <a:t>M</a:t>
            </a:r>
            <a:r>
              <a:rPr lang="en-US" sz="2200" dirty="0">
                <a:latin typeface="Arial" charset="0"/>
              </a:rPr>
              <a:t> on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200" b="1" dirty="0">
                <a:solidFill>
                  <a:schemeClr val="accent5">
                    <a:lumMod val="50000"/>
                  </a:schemeClr>
                </a:solidFill>
                <a:latin typeface="Arial" charset="0"/>
              </a:rPr>
              <a:t>	Problem (later slide):</a:t>
            </a:r>
            <a:endParaRPr lang="en-US" sz="2200" dirty="0">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7620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Decision Procedures for CFLs</a:t>
            </a:r>
          </a:p>
        </p:txBody>
      </p:sp>
      <p:sp>
        <p:nvSpPr>
          <p:cNvPr id="214019" name="Text Box 3"/>
          <p:cNvSpPr txBox="1">
            <a:spLocks noChangeArrowheads="1"/>
          </p:cNvSpPr>
          <p:nvPr/>
        </p:nvSpPr>
        <p:spPr bwMode="auto">
          <a:xfrm>
            <a:off x="838200" y="1371600"/>
            <a:ext cx="8077200" cy="5386388"/>
          </a:xfrm>
          <a:prstGeom prst="rect">
            <a:avLst/>
          </a:prstGeom>
          <a:noFill/>
          <a:ln w="9525">
            <a:noFill/>
            <a:miter lim="800000"/>
            <a:headEnd/>
            <a:tailEnd/>
          </a:ln>
          <a:effectLst/>
        </p:spPr>
        <p:txBody>
          <a:bodyPr>
            <a:spAutoFit/>
          </a:bodyPr>
          <a:lstStyle/>
          <a:p>
            <a:pPr marL="342900" indent="-342900">
              <a:defRPr/>
            </a:pPr>
            <a:r>
              <a:rPr lang="en-US" sz="2200" dirty="0">
                <a:latin typeface="Arial" charset="0"/>
              </a:rPr>
              <a:t>Membership:  Given a language </a:t>
            </a:r>
            <a:r>
              <a:rPr lang="en-US" sz="2200" i="1" dirty="0">
                <a:latin typeface="Arial" charset="0"/>
              </a:rPr>
              <a:t>L</a:t>
            </a:r>
            <a:r>
              <a:rPr lang="en-US" sz="2200" dirty="0">
                <a:latin typeface="Arial" charset="0"/>
              </a:rPr>
              <a:t> and a string </a:t>
            </a:r>
            <a:r>
              <a:rPr lang="en-US" sz="2200" i="1" dirty="0">
                <a:latin typeface="Arial" charset="0"/>
              </a:rPr>
              <a:t>w</a:t>
            </a:r>
            <a:r>
              <a:rPr lang="en-US" sz="2200" dirty="0">
                <a:latin typeface="Arial" charset="0"/>
              </a:rPr>
              <a:t>, is </a:t>
            </a:r>
            <a:r>
              <a:rPr lang="en-US" sz="2200" i="1" dirty="0">
                <a:latin typeface="Arial" charset="0"/>
              </a:rPr>
              <a:t>w</a:t>
            </a:r>
            <a:r>
              <a:rPr lang="en-US" sz="2200" dirty="0">
                <a:latin typeface="Arial" charset="0"/>
              </a:rPr>
              <a:t> in </a:t>
            </a:r>
            <a:r>
              <a:rPr lang="en-US" sz="2200" i="1" dirty="0">
                <a:latin typeface="Arial" charset="0"/>
              </a:rPr>
              <a:t>L</a:t>
            </a:r>
            <a:r>
              <a:rPr lang="en-US" sz="2200" dirty="0">
                <a:latin typeface="Arial" charset="0"/>
              </a:rPr>
              <a:t>?</a:t>
            </a:r>
          </a:p>
          <a:p>
            <a:pPr marL="342900" indent="-342900">
              <a:defRPr/>
            </a:pPr>
            <a:endParaRPr lang="en-US" sz="2200" dirty="0">
              <a:latin typeface="Arial" charset="0"/>
            </a:endParaRPr>
          </a:p>
          <a:p>
            <a:pPr marL="342900" indent="-342900">
              <a:defRPr/>
            </a:pPr>
            <a:r>
              <a:rPr lang="en-US" sz="2200" dirty="0">
                <a:latin typeface="Arial" charset="0"/>
              </a:rPr>
              <a:t>Two approaches:</a:t>
            </a:r>
          </a:p>
          <a:p>
            <a:pPr marL="342900" indent="-342900">
              <a:defRPr/>
            </a:pPr>
            <a:r>
              <a:rPr lang="en-US" sz="2200" dirty="0">
                <a:latin typeface="Arial" charset="0"/>
              </a:rPr>
              <a:t>   </a:t>
            </a:r>
            <a:r>
              <a:rPr lang="en-US" dirty="0">
                <a:latin typeface="Arial" charset="0"/>
              </a:rPr>
              <a:t>●</a:t>
            </a:r>
            <a:r>
              <a:rPr lang="en-US" sz="2200" dirty="0">
                <a:latin typeface="Arial" charset="0"/>
              </a:rPr>
              <a:t> If </a:t>
            </a:r>
            <a:r>
              <a:rPr lang="en-US" sz="2200" i="1" dirty="0">
                <a:latin typeface="Arial" charset="0"/>
              </a:rPr>
              <a:t>L</a:t>
            </a:r>
            <a:r>
              <a:rPr lang="en-US" sz="2200" dirty="0">
                <a:latin typeface="Arial" charset="0"/>
              </a:rPr>
              <a:t> is context-free, then there exists some context-free </a:t>
            </a:r>
          </a:p>
          <a:p>
            <a:pPr marL="342900" indent="-342900">
              <a:defRPr/>
            </a:pPr>
            <a:r>
              <a:rPr lang="en-US" sz="2200" dirty="0">
                <a:latin typeface="Arial" charset="0"/>
              </a:rPr>
              <a:t>      grammar </a:t>
            </a:r>
            <a:r>
              <a:rPr lang="en-US" sz="2200" i="1" dirty="0">
                <a:latin typeface="Arial" charset="0"/>
              </a:rPr>
              <a:t>G</a:t>
            </a:r>
            <a:r>
              <a:rPr lang="en-US" sz="2200" dirty="0">
                <a:latin typeface="Arial" charset="0"/>
              </a:rPr>
              <a:t> that generates it.  Try derivations in </a:t>
            </a:r>
            <a:r>
              <a:rPr lang="en-US" sz="2200" i="1" dirty="0">
                <a:latin typeface="Arial" charset="0"/>
              </a:rPr>
              <a:t>G</a:t>
            </a:r>
            <a:r>
              <a:rPr lang="en-US" sz="2200" dirty="0">
                <a:latin typeface="Arial" charset="0"/>
              </a:rPr>
              <a:t> and see </a:t>
            </a:r>
          </a:p>
          <a:p>
            <a:pPr marL="342900" indent="-342900">
              <a:defRPr/>
            </a:pPr>
            <a:r>
              <a:rPr lang="en-US" sz="2200" dirty="0">
                <a:latin typeface="Arial" charset="0"/>
              </a:rPr>
              <a:t>      whether any of them generates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400" b="1" dirty="0">
                <a:solidFill>
                  <a:schemeClr val="accent5">
                    <a:lumMod val="50000"/>
                  </a:schemeClr>
                </a:solidFill>
                <a:latin typeface="Arial" charset="0"/>
              </a:rPr>
              <a:t>      </a:t>
            </a:r>
            <a:r>
              <a:rPr lang="en-US" sz="2400" b="1" i="1" dirty="0">
                <a:solidFill>
                  <a:schemeClr val="accent5">
                    <a:lumMod val="50000"/>
                  </a:schemeClr>
                </a:solidFill>
                <a:latin typeface="Arial" charset="0"/>
              </a:rPr>
              <a:t>S</a:t>
            </a:r>
            <a:r>
              <a:rPr lang="en-US" sz="2400" b="1" dirty="0">
                <a:solidFill>
                  <a:schemeClr val="accent5">
                    <a:lumMod val="50000"/>
                  </a:schemeClr>
                </a:solidFill>
                <a:latin typeface="Arial" charset="0"/>
              </a:rPr>
              <a:t> </a:t>
            </a: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 T</a:t>
            </a:r>
            <a:r>
              <a:rPr lang="en-US" sz="2400" b="1" dirty="0">
                <a:solidFill>
                  <a:schemeClr val="accent5">
                    <a:lumMod val="50000"/>
                  </a:schemeClr>
                </a:solidFill>
                <a:latin typeface="Arial" charset="0"/>
                <a:sym typeface="Symbol" pitchFamily="18" charset="2"/>
              </a:rPr>
              <a:t> | </a:t>
            </a:r>
            <a:r>
              <a:rPr lang="en-US" sz="2400" b="1" dirty="0">
                <a:solidFill>
                  <a:schemeClr val="accent5">
                    <a:lumMod val="50000"/>
                  </a:schemeClr>
                </a:solidFill>
                <a:latin typeface="Courier New" pitchFamily="49" charset="0"/>
                <a:sym typeface="Symbol" pitchFamily="18" charset="2"/>
              </a:rPr>
              <a:t>a</a:t>
            </a:r>
            <a:r>
              <a:rPr lang="en-US" sz="2400" b="1" dirty="0">
                <a:solidFill>
                  <a:schemeClr val="accent5">
                    <a:lumMod val="50000"/>
                  </a:schemeClr>
                </a:solidFill>
                <a:latin typeface="Arial" charset="0"/>
                <a:sym typeface="Symbol" pitchFamily="18" charset="2"/>
              </a:rPr>
              <a:t>			Try to derive  </a:t>
            </a:r>
            <a:r>
              <a:rPr lang="en-US" sz="2400" b="1" dirty="0" err="1">
                <a:solidFill>
                  <a:schemeClr val="accent5">
                    <a:lumMod val="50000"/>
                  </a:schemeClr>
                </a:solidFill>
                <a:latin typeface="Courier New" pitchFamily="49" charset="0"/>
                <a:sym typeface="Symbol" pitchFamily="18" charset="2"/>
              </a:rPr>
              <a:t>aaa</a:t>
            </a:r>
            <a:endParaRPr lang="en-US" sz="2400" b="1" dirty="0">
              <a:solidFill>
                <a:schemeClr val="accent5">
                  <a:lumMod val="50000"/>
                </a:schemeClr>
              </a:solidFill>
              <a:latin typeface="Courier New" pitchFamily="49" charset="0"/>
              <a:sym typeface="Symbol" pitchFamily="18" charset="2"/>
            </a:endParaRPr>
          </a:p>
          <a:p>
            <a:pPr marL="342900" indent="-342900">
              <a:defRPr/>
            </a:pPr>
            <a:endParaRPr lang="en-US" sz="2400" b="1" dirty="0">
              <a:solidFill>
                <a:schemeClr val="accent5">
                  <a:lumMod val="50000"/>
                </a:schemeClr>
              </a:solidFill>
              <a:latin typeface="Arial" charset="0"/>
              <a:sym typeface="Symbol" pitchFamily="18" charset="2"/>
            </a:endParaRPr>
          </a:p>
          <a:p>
            <a:pPr marL="342900" indent="-342900">
              <a:defRPr/>
            </a:pP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a:t>
            </a:r>
          </a:p>
          <a:p>
            <a:pPr marL="342900" indent="-342900">
              <a:defRPr/>
            </a:pPr>
            <a:endParaRPr lang="en-US" sz="2400" b="1" dirty="0">
              <a:solidFill>
                <a:schemeClr val="accent5">
                  <a:lumMod val="50000"/>
                </a:schemeClr>
              </a:solidFill>
              <a:latin typeface="Arial" charset="0"/>
              <a:sym typeface="Symbol" pitchFamily="18" charset="2"/>
            </a:endParaRPr>
          </a:p>
          <a:p>
            <a:pPr marL="342900" indent="-342900">
              <a:defRPr/>
            </a:pP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a:t>
            </a: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T</a:t>
            </a:r>
          </a:p>
          <a:p>
            <a:pPr marL="342900" indent="-342900">
              <a:defRPr/>
            </a:pPr>
            <a:r>
              <a:rPr lang="en-US" sz="2400" b="1" dirty="0">
                <a:solidFill>
                  <a:schemeClr val="accent5">
                    <a:lumMod val="50000"/>
                  </a:schemeClr>
                </a:solidFill>
                <a:latin typeface="Arial" charset="0"/>
                <a:sym typeface="Symbol" pitchFamily="18" charset="2"/>
              </a:rPr>
              <a:t>		</a:t>
            </a:r>
          </a:p>
          <a:p>
            <a:pPr marL="342900" indent="-342900">
              <a:defRPr/>
            </a:pP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     T</a:t>
            </a:r>
            <a:endParaRPr lang="en-US" sz="2400" b="1" i="1" dirty="0">
              <a:solidFill>
                <a:schemeClr val="accent5">
                  <a:lumMod val="50000"/>
                </a:schemeClr>
              </a:solidFill>
              <a:latin typeface="Arial" charset="0"/>
            </a:endParaRPr>
          </a:p>
          <a:p>
            <a:pPr marL="342900" indent="-342900">
              <a:defRPr/>
            </a:pPr>
            <a:r>
              <a:rPr lang="en-US" dirty="0">
                <a:latin typeface="Arial" charset="0"/>
              </a:rPr>
              <a:t>   </a:t>
            </a:r>
            <a:endParaRPr lang="en-US" sz="2200" dirty="0">
              <a:latin typeface="Arial" charset="0"/>
            </a:endParaRPr>
          </a:p>
        </p:txBody>
      </p:sp>
      <p:sp>
        <p:nvSpPr>
          <p:cNvPr id="104452" name="Line 4"/>
          <p:cNvSpPr>
            <a:spLocks noChangeShapeType="1"/>
          </p:cNvSpPr>
          <p:nvPr/>
        </p:nvSpPr>
        <p:spPr bwMode="auto">
          <a:xfrm flipH="1">
            <a:off x="3886200" y="4800600"/>
            <a:ext cx="6858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3" name="Line 5"/>
          <p:cNvSpPr>
            <a:spLocks noChangeShapeType="1"/>
          </p:cNvSpPr>
          <p:nvPr/>
        </p:nvSpPr>
        <p:spPr bwMode="auto">
          <a:xfrm>
            <a:off x="4724400" y="4800600"/>
            <a:ext cx="7620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4" name="Line 6"/>
          <p:cNvSpPr>
            <a:spLocks noChangeShapeType="1"/>
          </p:cNvSpPr>
          <p:nvPr/>
        </p:nvSpPr>
        <p:spPr bwMode="auto">
          <a:xfrm flipH="1">
            <a:off x="3505200" y="5562600"/>
            <a:ext cx="228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5" name="Line 7"/>
          <p:cNvSpPr>
            <a:spLocks noChangeShapeType="1"/>
          </p:cNvSpPr>
          <p:nvPr/>
        </p:nvSpPr>
        <p:spPr bwMode="auto">
          <a:xfrm>
            <a:off x="3810000" y="5562600"/>
            <a:ext cx="228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7620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Decision Procedures for CFLs</a:t>
            </a:r>
          </a:p>
        </p:txBody>
      </p:sp>
      <p:sp>
        <p:nvSpPr>
          <p:cNvPr id="215043" name="Text Box 3"/>
          <p:cNvSpPr txBox="1">
            <a:spLocks noChangeArrowheads="1"/>
          </p:cNvSpPr>
          <p:nvPr/>
        </p:nvSpPr>
        <p:spPr bwMode="auto">
          <a:xfrm>
            <a:off x="838200" y="1371600"/>
            <a:ext cx="8077200" cy="2832100"/>
          </a:xfrm>
          <a:prstGeom prst="rect">
            <a:avLst/>
          </a:prstGeom>
          <a:noFill/>
          <a:ln w="9525">
            <a:noFill/>
            <a:miter lim="800000"/>
            <a:headEnd/>
            <a:tailEnd/>
          </a:ln>
          <a:effectLst/>
        </p:spPr>
        <p:txBody>
          <a:bodyPr>
            <a:spAutoFit/>
          </a:bodyPr>
          <a:lstStyle/>
          <a:p>
            <a:pPr marL="342900" indent="-342900">
              <a:defRPr/>
            </a:pPr>
            <a:r>
              <a:rPr lang="en-US" sz="2200" dirty="0">
                <a:latin typeface="Arial" charset="0"/>
              </a:rPr>
              <a:t>Membership:  Given a language </a:t>
            </a:r>
            <a:r>
              <a:rPr lang="en-US" sz="2200" i="1" dirty="0">
                <a:latin typeface="Arial" charset="0"/>
              </a:rPr>
              <a:t>L</a:t>
            </a:r>
            <a:r>
              <a:rPr lang="en-US" sz="2200" dirty="0">
                <a:latin typeface="Arial" charset="0"/>
              </a:rPr>
              <a:t> and a string </a:t>
            </a:r>
            <a:r>
              <a:rPr lang="en-US" sz="2200" i="1" dirty="0">
                <a:latin typeface="Arial" charset="0"/>
              </a:rPr>
              <a:t>w</a:t>
            </a:r>
            <a:r>
              <a:rPr lang="en-US" sz="2200" dirty="0">
                <a:latin typeface="Arial" charset="0"/>
              </a:rPr>
              <a:t>, is </a:t>
            </a:r>
            <a:r>
              <a:rPr lang="en-US" sz="2200" i="1" dirty="0">
                <a:latin typeface="Arial" charset="0"/>
              </a:rPr>
              <a:t>w</a:t>
            </a:r>
            <a:r>
              <a:rPr lang="en-US" sz="2200" dirty="0">
                <a:latin typeface="Arial" charset="0"/>
              </a:rPr>
              <a:t> in </a:t>
            </a:r>
            <a:r>
              <a:rPr lang="en-US" sz="2200" i="1" dirty="0">
                <a:latin typeface="Arial" charset="0"/>
              </a:rPr>
              <a:t>L</a:t>
            </a:r>
            <a:r>
              <a:rPr lang="en-US" sz="2200" dirty="0">
                <a:latin typeface="Arial" charset="0"/>
              </a:rPr>
              <a:t>?</a:t>
            </a:r>
          </a:p>
          <a:p>
            <a:pPr marL="342900" indent="-342900">
              <a:defRPr/>
            </a:pPr>
            <a:endParaRPr lang="en-US" sz="2200" dirty="0">
              <a:latin typeface="Arial" charset="0"/>
            </a:endParaRPr>
          </a:p>
          <a:p>
            <a:pPr marL="342900" indent="-342900">
              <a:defRPr/>
            </a:pPr>
            <a:endParaRPr lang="en-US" sz="2400" dirty="0">
              <a:solidFill>
                <a:srgbClr val="FF0000"/>
              </a:solidFill>
              <a:latin typeface="Arial" charset="0"/>
            </a:endParaRPr>
          </a:p>
          <a:p>
            <a:pPr marL="342900" indent="-342900">
              <a:defRPr/>
            </a:pPr>
            <a:r>
              <a:rPr lang="en-US" dirty="0">
                <a:latin typeface="Arial" charset="0"/>
              </a:rPr>
              <a:t>   ● </a:t>
            </a:r>
            <a:r>
              <a:rPr lang="en-US" sz="2200" dirty="0">
                <a:latin typeface="Arial" charset="0"/>
              </a:rPr>
              <a:t>If </a:t>
            </a:r>
            <a:r>
              <a:rPr lang="en-US" sz="2200" i="1" dirty="0">
                <a:latin typeface="Arial" charset="0"/>
              </a:rPr>
              <a:t>L</a:t>
            </a:r>
            <a:r>
              <a:rPr lang="en-US" sz="2200" dirty="0">
                <a:latin typeface="Arial" charset="0"/>
              </a:rPr>
              <a:t> is context-free, then there exists some PDA </a:t>
            </a:r>
            <a:r>
              <a:rPr lang="en-US" sz="2200" i="1" dirty="0">
                <a:latin typeface="Arial" charset="0"/>
              </a:rPr>
              <a:t>M</a:t>
            </a:r>
            <a:r>
              <a:rPr lang="en-US" sz="2200" dirty="0">
                <a:latin typeface="Arial" charset="0"/>
              </a:rPr>
              <a:t> that </a:t>
            </a:r>
          </a:p>
          <a:p>
            <a:pPr marL="342900" indent="-342900">
              <a:defRPr/>
            </a:pPr>
            <a:r>
              <a:rPr lang="en-US" sz="2200" dirty="0">
                <a:latin typeface="Arial" charset="0"/>
              </a:rPr>
              <a:t>      accepts it.  Run </a:t>
            </a:r>
            <a:r>
              <a:rPr lang="en-US" sz="2200" i="1" dirty="0">
                <a:latin typeface="Arial" charset="0"/>
              </a:rPr>
              <a:t>M</a:t>
            </a:r>
            <a:r>
              <a:rPr lang="en-US" sz="2200" dirty="0">
                <a:latin typeface="Arial" charset="0"/>
              </a:rPr>
              <a:t> on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200" dirty="0">
                <a:latin typeface="Arial" charset="0"/>
              </a:rPr>
              <a:t>      </a:t>
            </a:r>
            <a:r>
              <a:rPr lang="en-US" sz="2200" dirty="0">
                <a:solidFill>
                  <a:schemeClr val="accent5">
                    <a:lumMod val="50000"/>
                  </a:schemeClr>
                </a:solidFill>
                <a:latin typeface="Arial" charset="0"/>
              </a:rPr>
              <a:t>Problem:</a:t>
            </a:r>
          </a:p>
          <a:p>
            <a:pPr marL="342900" indent="-342900">
              <a:defRPr/>
            </a:pPr>
            <a:endParaRPr lang="en-US" sz="2200" dirty="0">
              <a:latin typeface="Arial" charset="0"/>
            </a:endParaRPr>
          </a:p>
        </p:txBody>
      </p:sp>
      <p:pic>
        <p:nvPicPr>
          <p:cNvPr id="106500" name="Picture 4"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43400"/>
            <a:ext cx="4648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Using a Grammar</a:t>
            </a:r>
            <a:r>
              <a:rPr lang="en-US" sz="3600">
                <a:solidFill>
                  <a:schemeClr val="tx2"/>
                </a:solidFill>
              </a:rPr>
              <a:t> </a:t>
            </a:r>
          </a:p>
        </p:txBody>
      </p:sp>
      <p:sp>
        <p:nvSpPr>
          <p:cNvPr id="108547" name="Text Box 9"/>
          <p:cNvSpPr txBox="1">
            <a:spLocks noChangeArrowheads="1"/>
          </p:cNvSpPr>
          <p:nvPr/>
        </p:nvSpPr>
        <p:spPr bwMode="auto">
          <a:xfrm>
            <a:off x="609600" y="1066800"/>
            <a:ext cx="8534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i="1" dirty="0" err="1"/>
              <a:t>decideCFLusingGrammar</a:t>
            </a:r>
            <a:r>
              <a:rPr lang="en-US" sz="2200" dirty="0"/>
              <a:t>(</a:t>
            </a:r>
            <a:r>
              <a:rPr lang="en-US" sz="2200" i="1" dirty="0"/>
              <a:t>L</a:t>
            </a:r>
            <a:r>
              <a:rPr lang="en-US" sz="2200" dirty="0"/>
              <a:t>: CFL</a:t>
            </a:r>
            <a:r>
              <a:rPr lang="en-US" sz="2200" i="1" dirty="0"/>
              <a:t>, w</a:t>
            </a:r>
            <a:r>
              <a:rPr lang="en-US" sz="2200" dirty="0"/>
              <a:t>: string) =</a:t>
            </a:r>
          </a:p>
          <a:p>
            <a:pPr lvl="1" eaLnBrk="1" hangingPunct="1">
              <a:spcBef>
                <a:spcPct val="0"/>
              </a:spcBef>
              <a:buFontTx/>
              <a:buNone/>
            </a:pPr>
            <a:endParaRPr lang="en-US" sz="2200" dirty="0"/>
          </a:p>
          <a:p>
            <a:pPr lvl="1" eaLnBrk="1" hangingPunct="1">
              <a:spcBef>
                <a:spcPct val="0"/>
              </a:spcBef>
              <a:buFontTx/>
              <a:buNone/>
            </a:pPr>
            <a:r>
              <a:rPr lang="en-US" sz="2200" dirty="0"/>
              <a:t>    1. If given a PDA, build </a:t>
            </a:r>
            <a:r>
              <a:rPr lang="en-US" sz="2200" i="1" dirty="0"/>
              <a:t>G</a:t>
            </a:r>
            <a:r>
              <a:rPr lang="en-US" sz="2200" dirty="0"/>
              <a:t> so that </a:t>
            </a:r>
            <a:r>
              <a:rPr lang="en-US" sz="2200" i="1" dirty="0"/>
              <a:t>L</a:t>
            </a:r>
            <a:r>
              <a:rPr lang="en-US" sz="2200" dirty="0"/>
              <a:t>(</a:t>
            </a:r>
            <a:r>
              <a:rPr lang="en-US" sz="2200" i="1" dirty="0"/>
              <a:t>G</a:t>
            </a:r>
            <a:r>
              <a:rPr lang="en-US" sz="2200" dirty="0"/>
              <a:t>) = </a:t>
            </a:r>
            <a:r>
              <a:rPr lang="en-US" sz="2200" i="1" dirty="0"/>
              <a:t>L</a:t>
            </a:r>
            <a:r>
              <a:rPr lang="en-US" sz="2200" dirty="0"/>
              <a:t>(</a:t>
            </a:r>
            <a:r>
              <a:rPr lang="en-US" sz="2200" i="1" dirty="0"/>
              <a:t>M</a:t>
            </a:r>
            <a:r>
              <a:rPr lang="en-US" sz="2200" dirty="0"/>
              <a:t>).</a:t>
            </a:r>
          </a:p>
          <a:p>
            <a:pPr lvl="1" eaLnBrk="1" hangingPunct="1">
              <a:spcBef>
                <a:spcPct val="0"/>
              </a:spcBef>
              <a:buFontTx/>
              <a:buNone/>
            </a:pPr>
            <a:endParaRPr lang="en-US" sz="2200" dirty="0"/>
          </a:p>
          <a:p>
            <a:pPr lvl="1" eaLnBrk="1" hangingPunct="1">
              <a:spcBef>
                <a:spcPct val="0"/>
              </a:spcBef>
              <a:buFontTx/>
              <a:buNone/>
            </a:pPr>
            <a:r>
              <a:rPr lang="en-US" sz="2200" dirty="0"/>
              <a:t>    2. If </a:t>
            </a:r>
            <a:r>
              <a:rPr lang="en-US" sz="2200" i="1" dirty="0"/>
              <a:t>w</a:t>
            </a:r>
            <a:r>
              <a:rPr lang="en-US" sz="2200" dirty="0"/>
              <a:t> = </a:t>
            </a:r>
            <a:r>
              <a:rPr lang="en-US" sz="2200" dirty="0">
                <a:sym typeface="Symbol" panose="05050102010706020507" pitchFamily="18" charset="2"/>
              </a:rPr>
              <a:t></a:t>
            </a:r>
            <a:r>
              <a:rPr lang="en-US" sz="2200" dirty="0"/>
              <a:t> then if </a:t>
            </a:r>
            <a:r>
              <a:rPr lang="en-US" sz="2200" i="1" dirty="0"/>
              <a:t>S</a:t>
            </a:r>
            <a:r>
              <a:rPr lang="en-US" sz="2200" i="1" baseline="-25000" dirty="0"/>
              <a:t>G</a:t>
            </a:r>
            <a:r>
              <a:rPr lang="en-US" sz="2200" dirty="0"/>
              <a:t> is nullable then accept, else reject.</a:t>
            </a:r>
          </a:p>
          <a:p>
            <a:pPr lvl="1" eaLnBrk="1" hangingPunct="1">
              <a:spcBef>
                <a:spcPct val="0"/>
              </a:spcBef>
              <a:buFontTx/>
              <a:buNone/>
            </a:pPr>
            <a:endParaRPr lang="en-US" sz="2200" dirty="0"/>
          </a:p>
          <a:p>
            <a:pPr lvl="1" eaLnBrk="1" hangingPunct="1">
              <a:spcBef>
                <a:spcPct val="0"/>
              </a:spcBef>
              <a:buFontTx/>
              <a:buNone/>
            </a:pPr>
            <a:r>
              <a:rPr lang="en-US" sz="2200" dirty="0"/>
              <a:t>    3. If </a:t>
            </a:r>
            <a:r>
              <a:rPr lang="en-US" sz="2200" i="1" dirty="0"/>
              <a:t>w</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then:</a:t>
            </a:r>
          </a:p>
          <a:p>
            <a:pPr lvl="2" eaLnBrk="1" hangingPunct="1">
              <a:spcBef>
                <a:spcPct val="0"/>
              </a:spcBef>
              <a:buFontTx/>
              <a:buNone/>
            </a:pPr>
            <a:r>
              <a:rPr lang="en-US" sz="2200" dirty="0"/>
              <a:t>        3.1 Construct </a:t>
            </a:r>
            <a:r>
              <a:rPr lang="en-US" sz="2200" i="1" dirty="0"/>
              <a:t>G</a:t>
            </a:r>
            <a:r>
              <a:rPr lang="en-US" sz="2200" dirty="0">
                <a:sym typeface="Symbol" panose="05050102010706020507" pitchFamily="18" charset="2"/>
              </a:rPr>
              <a:t></a:t>
            </a:r>
            <a:r>
              <a:rPr lang="en-US" sz="2200" dirty="0"/>
              <a:t> in Chomsky normal form  such that </a:t>
            </a:r>
          </a:p>
          <a:p>
            <a:pPr lvl="2" eaLnBrk="1" hangingPunct="1">
              <a:spcBef>
                <a:spcPct val="0"/>
              </a:spcBef>
              <a:buFontTx/>
              <a:buNone/>
            </a:pPr>
            <a:r>
              <a:rPr lang="en-US" sz="2200" dirty="0"/>
              <a:t>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 </a:t>
            </a:r>
            <a:r>
              <a:rPr lang="en-US" sz="2200" i="1" dirty="0"/>
              <a:t>L</a:t>
            </a:r>
            <a:r>
              <a:rPr lang="en-US" sz="2200" dirty="0"/>
              <a:t>(</a:t>
            </a:r>
            <a:r>
              <a:rPr lang="en-US" sz="2200" i="1" dirty="0"/>
              <a:t>G</a:t>
            </a:r>
            <a:r>
              <a:rPr lang="en-US" sz="2200" dirty="0"/>
              <a:t>) – {</a:t>
            </a:r>
            <a:r>
              <a:rPr lang="en-US" sz="2200" dirty="0">
                <a:sym typeface="Symbol" panose="05050102010706020507" pitchFamily="18" charset="2"/>
              </a:rPr>
              <a:t></a:t>
            </a:r>
            <a:r>
              <a:rPr lang="en-US" sz="2200" dirty="0"/>
              <a:t>}.</a:t>
            </a:r>
          </a:p>
          <a:p>
            <a:pPr lvl="2" eaLnBrk="1" hangingPunct="1">
              <a:spcBef>
                <a:spcPct val="0"/>
              </a:spcBef>
              <a:buFontTx/>
              <a:buNone/>
            </a:pPr>
            <a:endParaRPr lang="en-US" sz="2200" dirty="0"/>
          </a:p>
          <a:p>
            <a:pPr lvl="2" eaLnBrk="1" hangingPunct="1">
              <a:spcBef>
                <a:spcPct val="0"/>
              </a:spcBef>
              <a:buFontTx/>
              <a:buNone/>
            </a:pPr>
            <a:r>
              <a:rPr lang="en-US" sz="2200" dirty="0"/>
              <a:t>        3.2 If </a:t>
            </a:r>
            <a:r>
              <a:rPr lang="en-US" sz="2200" i="1" dirty="0" smtClean="0"/>
              <a:t>G'</a:t>
            </a:r>
            <a:r>
              <a:rPr lang="en-US" sz="2200" dirty="0" smtClean="0"/>
              <a:t> </a:t>
            </a:r>
            <a:r>
              <a:rPr lang="en-US" sz="2200" dirty="0"/>
              <a:t>derives </a:t>
            </a:r>
            <a:r>
              <a:rPr lang="en-US" sz="2200" i="1" dirty="0"/>
              <a:t>w</a:t>
            </a:r>
            <a:r>
              <a:rPr lang="en-US" sz="2200" dirty="0"/>
              <a:t>, it does so in </a:t>
            </a:r>
            <a:r>
              <a:rPr lang="en-US" sz="2200" dirty="0" smtClean="0"/>
              <a:t>______ steps</a:t>
            </a:r>
            <a:r>
              <a:rPr lang="en-US" sz="2200" dirty="0"/>
              <a:t>.  Try all</a:t>
            </a:r>
          </a:p>
          <a:p>
            <a:pPr lvl="2" eaLnBrk="1" hangingPunct="1">
              <a:spcBef>
                <a:spcPct val="0"/>
              </a:spcBef>
              <a:buFontTx/>
              <a:buNone/>
            </a:pPr>
            <a:r>
              <a:rPr lang="en-US" sz="2200" dirty="0"/>
              <a:t>              derivations in </a:t>
            </a:r>
            <a:r>
              <a:rPr lang="en-US" sz="2200" i="1" dirty="0" smtClean="0"/>
              <a:t>G'</a:t>
            </a:r>
            <a:r>
              <a:rPr lang="en-US" sz="2200" dirty="0" smtClean="0"/>
              <a:t> </a:t>
            </a:r>
            <a:r>
              <a:rPr lang="en-US" sz="2200" dirty="0"/>
              <a:t>of  </a:t>
            </a:r>
            <a:r>
              <a:rPr lang="en-US" sz="2200" dirty="0" smtClean="0"/>
              <a:t>______ steps</a:t>
            </a:r>
            <a:r>
              <a:rPr lang="en-US" sz="2200" dirty="0"/>
              <a:t>.  If one of them</a:t>
            </a:r>
          </a:p>
          <a:p>
            <a:pPr lvl="2" eaLnBrk="1" hangingPunct="1">
              <a:spcBef>
                <a:spcPct val="0"/>
              </a:spcBef>
              <a:buFontTx/>
              <a:buNone/>
            </a:pPr>
            <a:r>
              <a:rPr lang="en-US" sz="2200" dirty="0"/>
              <a:t>              derives </a:t>
            </a:r>
            <a:r>
              <a:rPr lang="en-US" sz="2200" i="1" dirty="0"/>
              <a:t>w</a:t>
            </a:r>
            <a:r>
              <a:rPr lang="en-US" sz="2200" dirty="0"/>
              <a:t>, accept.  Otherwise reject.</a:t>
            </a:r>
          </a:p>
        </p:txBody>
      </p:sp>
      <p:sp>
        <p:nvSpPr>
          <p:cNvPr id="2" name="TextBox 1"/>
          <p:cNvSpPr txBox="1"/>
          <p:nvPr/>
        </p:nvSpPr>
        <p:spPr>
          <a:xfrm>
            <a:off x="1219200" y="5715000"/>
            <a:ext cx="6172200" cy="830997"/>
          </a:xfrm>
          <a:prstGeom prst="rect">
            <a:avLst/>
          </a:prstGeom>
          <a:solidFill>
            <a:schemeClr val="accent5"/>
          </a:solidFill>
        </p:spPr>
        <p:txBody>
          <a:bodyPr wrap="square">
            <a:spAutoFit/>
          </a:bodyPr>
          <a:lstStyle/>
          <a:p>
            <a:pPr>
              <a:defRPr/>
            </a:pPr>
            <a:r>
              <a:rPr lang="en-US" sz="2400" dirty="0" smtClean="0"/>
              <a:t>How many steps (as a function of |w|) in the derivation of w from CNF grammar G' ?</a:t>
            </a:r>
            <a:endParaRPr lang="en-US" sz="2400" dirty="0"/>
          </a:p>
        </p:txBody>
      </p:sp>
    </p:spTree>
    <p:extLst>
      <p:ext uri="{BB962C8B-B14F-4D97-AF65-F5344CB8AC3E}">
        <p14:creationId xmlns:p14="http://schemas.microsoft.com/office/powerpoint/2010/main" val="2213491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Using a Grammar</a:t>
            </a:r>
            <a:r>
              <a:rPr lang="en-US" sz="3600">
                <a:solidFill>
                  <a:schemeClr val="tx2"/>
                </a:solidFill>
              </a:rPr>
              <a:t> </a:t>
            </a:r>
          </a:p>
        </p:txBody>
      </p:sp>
      <p:sp>
        <p:nvSpPr>
          <p:cNvPr id="108547" name="Text Box 9"/>
          <p:cNvSpPr txBox="1">
            <a:spLocks noChangeArrowheads="1"/>
          </p:cNvSpPr>
          <p:nvPr/>
        </p:nvSpPr>
        <p:spPr bwMode="auto">
          <a:xfrm>
            <a:off x="609600" y="1066800"/>
            <a:ext cx="8534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i="1" dirty="0" err="1"/>
              <a:t>decideCFLusingGrammar</a:t>
            </a:r>
            <a:r>
              <a:rPr lang="en-US" sz="2200" dirty="0"/>
              <a:t>(</a:t>
            </a:r>
            <a:r>
              <a:rPr lang="en-US" sz="2200" i="1" dirty="0"/>
              <a:t>L</a:t>
            </a:r>
            <a:r>
              <a:rPr lang="en-US" sz="2200" dirty="0"/>
              <a:t>: CFL</a:t>
            </a:r>
            <a:r>
              <a:rPr lang="en-US" sz="2200" i="1" dirty="0"/>
              <a:t>, w</a:t>
            </a:r>
            <a:r>
              <a:rPr lang="en-US" sz="2200" dirty="0"/>
              <a:t>: string) =</a:t>
            </a:r>
          </a:p>
          <a:p>
            <a:pPr lvl="1" eaLnBrk="1" hangingPunct="1">
              <a:spcBef>
                <a:spcPct val="0"/>
              </a:spcBef>
              <a:buFontTx/>
              <a:buNone/>
            </a:pPr>
            <a:endParaRPr lang="en-US" sz="2200" dirty="0"/>
          </a:p>
          <a:p>
            <a:pPr lvl="1" eaLnBrk="1" hangingPunct="1">
              <a:spcBef>
                <a:spcPct val="0"/>
              </a:spcBef>
              <a:buFontTx/>
              <a:buNone/>
            </a:pPr>
            <a:r>
              <a:rPr lang="en-US" sz="2200" dirty="0"/>
              <a:t>    1. If given a PDA, build </a:t>
            </a:r>
            <a:r>
              <a:rPr lang="en-US" sz="2200" i="1" dirty="0"/>
              <a:t>G</a:t>
            </a:r>
            <a:r>
              <a:rPr lang="en-US" sz="2200" dirty="0"/>
              <a:t> so that </a:t>
            </a:r>
            <a:r>
              <a:rPr lang="en-US" sz="2200" i="1" dirty="0"/>
              <a:t>L</a:t>
            </a:r>
            <a:r>
              <a:rPr lang="en-US" sz="2200" dirty="0"/>
              <a:t>(</a:t>
            </a:r>
            <a:r>
              <a:rPr lang="en-US" sz="2200" i="1" dirty="0"/>
              <a:t>G</a:t>
            </a:r>
            <a:r>
              <a:rPr lang="en-US" sz="2200" dirty="0"/>
              <a:t>) = </a:t>
            </a:r>
            <a:r>
              <a:rPr lang="en-US" sz="2200" i="1" dirty="0"/>
              <a:t>L</a:t>
            </a:r>
            <a:r>
              <a:rPr lang="en-US" sz="2200" dirty="0"/>
              <a:t>(</a:t>
            </a:r>
            <a:r>
              <a:rPr lang="en-US" sz="2200" i="1" dirty="0"/>
              <a:t>M</a:t>
            </a:r>
            <a:r>
              <a:rPr lang="en-US" sz="2200" dirty="0"/>
              <a:t>).</a:t>
            </a:r>
          </a:p>
          <a:p>
            <a:pPr lvl="1" eaLnBrk="1" hangingPunct="1">
              <a:spcBef>
                <a:spcPct val="0"/>
              </a:spcBef>
              <a:buFontTx/>
              <a:buNone/>
            </a:pPr>
            <a:endParaRPr lang="en-US" sz="2200" dirty="0"/>
          </a:p>
          <a:p>
            <a:pPr lvl="1" eaLnBrk="1" hangingPunct="1">
              <a:spcBef>
                <a:spcPct val="0"/>
              </a:spcBef>
              <a:buFontTx/>
              <a:buNone/>
            </a:pPr>
            <a:r>
              <a:rPr lang="en-US" sz="2200" dirty="0"/>
              <a:t>    2. If </a:t>
            </a:r>
            <a:r>
              <a:rPr lang="en-US" sz="2200" i="1" dirty="0"/>
              <a:t>w</a:t>
            </a:r>
            <a:r>
              <a:rPr lang="en-US" sz="2200" dirty="0"/>
              <a:t> = </a:t>
            </a:r>
            <a:r>
              <a:rPr lang="en-US" sz="2200" dirty="0">
                <a:sym typeface="Symbol" panose="05050102010706020507" pitchFamily="18" charset="2"/>
              </a:rPr>
              <a:t></a:t>
            </a:r>
            <a:r>
              <a:rPr lang="en-US" sz="2200" dirty="0"/>
              <a:t> then if </a:t>
            </a:r>
            <a:r>
              <a:rPr lang="en-US" sz="2200" i="1" dirty="0"/>
              <a:t>S</a:t>
            </a:r>
            <a:r>
              <a:rPr lang="en-US" sz="2200" i="1" baseline="-25000" dirty="0"/>
              <a:t>G</a:t>
            </a:r>
            <a:r>
              <a:rPr lang="en-US" sz="2200" dirty="0"/>
              <a:t> is nullable then accept, else reject.</a:t>
            </a:r>
          </a:p>
          <a:p>
            <a:pPr lvl="1" eaLnBrk="1" hangingPunct="1">
              <a:spcBef>
                <a:spcPct val="0"/>
              </a:spcBef>
              <a:buFontTx/>
              <a:buNone/>
            </a:pPr>
            <a:endParaRPr lang="en-US" sz="2200" dirty="0"/>
          </a:p>
          <a:p>
            <a:pPr lvl="1" eaLnBrk="1" hangingPunct="1">
              <a:spcBef>
                <a:spcPct val="0"/>
              </a:spcBef>
              <a:buFontTx/>
              <a:buNone/>
            </a:pPr>
            <a:r>
              <a:rPr lang="en-US" sz="2200" dirty="0"/>
              <a:t>    3. If </a:t>
            </a:r>
            <a:r>
              <a:rPr lang="en-US" sz="2200" i="1" dirty="0"/>
              <a:t>w</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then:</a:t>
            </a:r>
          </a:p>
          <a:p>
            <a:pPr lvl="2" eaLnBrk="1" hangingPunct="1">
              <a:spcBef>
                <a:spcPct val="0"/>
              </a:spcBef>
              <a:buFontTx/>
              <a:buNone/>
            </a:pPr>
            <a:r>
              <a:rPr lang="en-US" sz="2200" dirty="0"/>
              <a:t>        3.1 Construct </a:t>
            </a:r>
            <a:r>
              <a:rPr lang="en-US" sz="2200" i="1" dirty="0"/>
              <a:t>G</a:t>
            </a:r>
            <a:r>
              <a:rPr lang="en-US" sz="2200" dirty="0">
                <a:sym typeface="Symbol" panose="05050102010706020507" pitchFamily="18" charset="2"/>
              </a:rPr>
              <a:t></a:t>
            </a:r>
            <a:r>
              <a:rPr lang="en-US" sz="2200" dirty="0"/>
              <a:t> in Chomsky normal form  such that </a:t>
            </a:r>
          </a:p>
          <a:p>
            <a:pPr lvl="2" eaLnBrk="1" hangingPunct="1">
              <a:spcBef>
                <a:spcPct val="0"/>
              </a:spcBef>
              <a:buFontTx/>
              <a:buNone/>
            </a:pPr>
            <a:r>
              <a:rPr lang="en-US" sz="2200" dirty="0"/>
              <a:t>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 </a:t>
            </a:r>
            <a:r>
              <a:rPr lang="en-US" sz="2200" i="1" dirty="0"/>
              <a:t>L</a:t>
            </a:r>
            <a:r>
              <a:rPr lang="en-US" sz="2200" dirty="0"/>
              <a:t>(</a:t>
            </a:r>
            <a:r>
              <a:rPr lang="en-US" sz="2200" i="1" dirty="0"/>
              <a:t>G</a:t>
            </a:r>
            <a:r>
              <a:rPr lang="en-US" sz="2200" dirty="0"/>
              <a:t>) – {</a:t>
            </a:r>
            <a:r>
              <a:rPr lang="en-US" sz="2200" dirty="0">
                <a:sym typeface="Symbol" panose="05050102010706020507" pitchFamily="18" charset="2"/>
              </a:rPr>
              <a:t></a:t>
            </a:r>
            <a:r>
              <a:rPr lang="en-US" sz="2200" dirty="0"/>
              <a:t>}.</a:t>
            </a:r>
          </a:p>
          <a:p>
            <a:pPr lvl="2" eaLnBrk="1" hangingPunct="1">
              <a:spcBef>
                <a:spcPct val="0"/>
              </a:spcBef>
              <a:buFontTx/>
              <a:buNone/>
            </a:pPr>
            <a:endParaRPr lang="en-US" sz="2200" dirty="0"/>
          </a:p>
          <a:p>
            <a:pPr lvl="2" eaLnBrk="1" hangingPunct="1">
              <a:spcBef>
                <a:spcPct val="0"/>
              </a:spcBef>
              <a:buFontTx/>
              <a:buNone/>
            </a:pPr>
            <a:r>
              <a:rPr lang="en-US" sz="2200" dirty="0"/>
              <a:t>        3.2 If </a:t>
            </a:r>
            <a:r>
              <a:rPr lang="en-US" sz="2200" i="1" dirty="0" smtClean="0"/>
              <a:t>G'</a:t>
            </a:r>
            <a:r>
              <a:rPr lang="en-US" sz="2200" dirty="0" smtClean="0"/>
              <a:t> </a:t>
            </a:r>
            <a:r>
              <a:rPr lang="en-US" sz="2200" dirty="0"/>
              <a:t>derives </a:t>
            </a:r>
            <a:r>
              <a:rPr lang="en-US" sz="2200" i="1" dirty="0"/>
              <a:t>w</a:t>
            </a:r>
            <a:r>
              <a:rPr lang="en-US" sz="2200" dirty="0"/>
              <a:t>, it does so in 2</a:t>
            </a:r>
            <a:r>
              <a:rPr lang="en-US" sz="2200" dirty="0">
                <a:sym typeface="Symbol" panose="05050102010706020507" pitchFamily="18" charset="2"/>
              </a:rPr>
              <a:t></a:t>
            </a:r>
            <a:r>
              <a:rPr lang="en-US" sz="2200" dirty="0"/>
              <a:t>|</a:t>
            </a:r>
            <a:r>
              <a:rPr lang="en-US" sz="2200" i="1" dirty="0"/>
              <a:t>w</a:t>
            </a:r>
            <a:r>
              <a:rPr lang="en-US" sz="2200" dirty="0"/>
              <a:t>| - 1 steps.  Try all</a:t>
            </a:r>
          </a:p>
          <a:p>
            <a:pPr lvl="2" eaLnBrk="1" hangingPunct="1">
              <a:spcBef>
                <a:spcPct val="0"/>
              </a:spcBef>
              <a:buFontTx/>
              <a:buNone/>
            </a:pPr>
            <a:r>
              <a:rPr lang="en-US" sz="2200" dirty="0"/>
              <a:t>              derivations in </a:t>
            </a:r>
            <a:r>
              <a:rPr lang="en-US" sz="2200" i="1" dirty="0" smtClean="0"/>
              <a:t>G'</a:t>
            </a:r>
            <a:r>
              <a:rPr lang="en-US" sz="2200" dirty="0" smtClean="0"/>
              <a:t> </a:t>
            </a:r>
            <a:r>
              <a:rPr lang="en-US" sz="2200" dirty="0"/>
              <a:t>of  2</a:t>
            </a:r>
            <a:r>
              <a:rPr lang="en-US" sz="2200" dirty="0">
                <a:sym typeface="Symbol" panose="05050102010706020507" pitchFamily="18" charset="2"/>
              </a:rPr>
              <a:t></a:t>
            </a:r>
            <a:r>
              <a:rPr lang="en-US" sz="2200" dirty="0"/>
              <a:t>|</a:t>
            </a:r>
            <a:r>
              <a:rPr lang="en-US" sz="2200" i="1" dirty="0"/>
              <a:t>w</a:t>
            </a:r>
            <a:r>
              <a:rPr lang="en-US" sz="2200" dirty="0"/>
              <a:t>| - 1 steps.  If one of them</a:t>
            </a:r>
          </a:p>
          <a:p>
            <a:pPr lvl="2" eaLnBrk="1" hangingPunct="1">
              <a:spcBef>
                <a:spcPct val="0"/>
              </a:spcBef>
              <a:buFontTx/>
              <a:buNone/>
            </a:pPr>
            <a:r>
              <a:rPr lang="en-US" sz="2200" dirty="0"/>
              <a:t>              derives </a:t>
            </a:r>
            <a:r>
              <a:rPr lang="en-US" sz="2200" i="1" dirty="0"/>
              <a:t>w</a:t>
            </a:r>
            <a:r>
              <a:rPr lang="en-US" sz="2200" dirty="0"/>
              <a:t>, accept.  Otherwise reject.</a:t>
            </a:r>
          </a:p>
        </p:txBody>
      </p:sp>
      <p:sp>
        <p:nvSpPr>
          <p:cNvPr id="2" name="TextBox 1"/>
          <p:cNvSpPr txBox="1"/>
          <p:nvPr/>
        </p:nvSpPr>
        <p:spPr>
          <a:xfrm>
            <a:off x="1219200" y="5715000"/>
            <a:ext cx="6248400" cy="954107"/>
          </a:xfrm>
          <a:prstGeom prst="rect">
            <a:avLst/>
          </a:prstGeom>
          <a:solidFill>
            <a:schemeClr val="accent5"/>
          </a:solidFill>
        </p:spPr>
        <p:txBody>
          <a:bodyPr wrap="square">
            <a:spAutoFit/>
          </a:bodyPr>
          <a:lstStyle/>
          <a:p>
            <a:pPr>
              <a:defRPr/>
            </a:pPr>
            <a:r>
              <a:rPr lang="en-US" sz="2800" dirty="0"/>
              <a:t>Alternative O(n</a:t>
            </a:r>
            <a:r>
              <a:rPr lang="en-US" sz="2800" baseline="30000" dirty="0"/>
              <a:t>3</a:t>
            </a:r>
            <a:r>
              <a:rPr lang="en-US" sz="2800" dirty="0"/>
              <a:t>) algorithm:  </a:t>
            </a:r>
            <a:r>
              <a:rPr lang="en-US" sz="2800" dirty="0" smtClean="0"/>
              <a:t>CKY.</a:t>
            </a:r>
            <a:br>
              <a:rPr lang="en-US" sz="2800" dirty="0" smtClean="0"/>
            </a:br>
            <a:r>
              <a:rPr lang="en-US" sz="2800" dirty="0" smtClean="0"/>
              <a:t>a.k.a.  CYK.</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2438400" y="614363"/>
          <a:ext cx="3962400" cy="1290637"/>
        </p:xfrm>
        <a:graphic>
          <a:graphicData uri="http://schemas.openxmlformats.org/presentationml/2006/ole">
            <mc:AlternateContent xmlns:mc="http://schemas.openxmlformats.org/markup-compatibility/2006">
              <mc:Choice xmlns:v="urn:schemas-microsoft-com:vml" Requires="v">
                <p:oleObj spid="_x0000_s110639" name="CorelPhotoPaint.Image.10" r:id="rId4" imgW="2057056" imgH="670334" progId="CorelPhotoPaint.Image.10">
                  <p:embed/>
                </p:oleObj>
              </mc:Choice>
              <mc:Fallback>
                <p:oleObj name="CorelPhotoPaint.Image.10" r:id="rId4" imgW="2057056" imgH="670334" progId="CorelPhotoPaint.Image.1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614363"/>
                        <a:ext cx="3962400"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5" name="Text Box 7"/>
          <p:cNvSpPr txBox="1">
            <a:spLocks noChangeArrowheads="1"/>
          </p:cNvSpPr>
          <p:nvPr/>
        </p:nvSpPr>
        <p:spPr bwMode="auto">
          <a:xfrm>
            <a:off x="990600" y="5334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000" dirty="0"/>
              <a:t>Recall </a:t>
            </a:r>
            <a:r>
              <a:rPr lang="en-US" sz="2000" i="1" dirty="0" err="1"/>
              <a:t>CFGtoPDAtopdown</a:t>
            </a:r>
            <a:r>
              <a:rPr lang="en-US" sz="2000" dirty="0"/>
              <a:t>, which built:</a:t>
            </a:r>
          </a:p>
          <a:p>
            <a:pPr lvl="1" algn="ctr" eaLnBrk="1" hangingPunct="1">
              <a:spcBef>
                <a:spcPct val="0"/>
              </a:spcBef>
              <a:buFontTx/>
              <a:buNone/>
            </a:pPr>
            <a:r>
              <a:rPr lang="en-US" sz="2000" dirty="0"/>
              <a:t/>
            </a:r>
            <a:br>
              <a:rPr lang="en-US" sz="2000" dirty="0"/>
            </a:br>
            <a:endParaRPr lang="en-US" sz="2000" i="1" dirty="0">
              <a:solidFill>
                <a:srgbClr val="FF0000"/>
              </a:solidFill>
            </a:endParaRPr>
          </a:p>
          <a:p>
            <a:pPr lvl="1" eaLnBrk="1" hangingPunct="1">
              <a:spcBef>
                <a:spcPct val="0"/>
              </a:spcBef>
              <a:buFontTx/>
              <a:buNone/>
            </a:pPr>
            <a:endParaRPr lang="en-US" sz="2000" i="1" dirty="0"/>
          </a:p>
          <a:p>
            <a:pPr lvl="1" eaLnBrk="1" hangingPunct="1">
              <a:spcBef>
                <a:spcPct val="0"/>
              </a:spcBef>
              <a:buFontTx/>
              <a:buNone/>
            </a:pPr>
            <a:endParaRPr lang="en-US" sz="2000" i="1" dirty="0"/>
          </a:p>
          <a:p>
            <a:pPr lvl="1" eaLnBrk="1" hangingPunct="1">
              <a:spcBef>
                <a:spcPct val="0"/>
              </a:spcBef>
              <a:buFontTx/>
              <a:buNone/>
            </a:pPr>
            <a:r>
              <a:rPr lang="en-US" sz="2000" i="1" dirty="0"/>
              <a:t>M</a:t>
            </a:r>
            <a:r>
              <a:rPr lang="en-US" sz="2000" dirty="0"/>
              <a:t> = ({</a:t>
            </a:r>
            <a:r>
              <a:rPr lang="en-US" sz="2000" i="1" dirty="0"/>
              <a:t>p</a:t>
            </a:r>
            <a:r>
              <a:rPr lang="en-US" sz="2000" dirty="0"/>
              <a:t>, </a:t>
            </a:r>
            <a:r>
              <a:rPr lang="en-US" sz="2000" i="1" dirty="0"/>
              <a:t>q</a:t>
            </a:r>
            <a:r>
              <a:rPr lang="en-US" sz="2000" dirty="0"/>
              <a:t>}, </a:t>
            </a:r>
            <a:r>
              <a:rPr lang="en-US" sz="2000" dirty="0">
                <a:sym typeface="Symbol" panose="05050102010706020507" pitchFamily="18" charset="2"/>
              </a:rPr>
              <a:t></a:t>
            </a:r>
            <a:r>
              <a:rPr lang="en-US" sz="2000" dirty="0"/>
              <a:t>, </a:t>
            </a:r>
            <a:r>
              <a:rPr lang="en-US" sz="2000" i="1" dirty="0"/>
              <a:t>V</a:t>
            </a:r>
            <a:r>
              <a:rPr lang="en-US" sz="2000" dirty="0"/>
              <a:t>, </a:t>
            </a:r>
            <a:r>
              <a:rPr lang="en-US" sz="2000" dirty="0">
                <a:sym typeface="Symbol" panose="05050102010706020507" pitchFamily="18" charset="2"/>
              </a:rPr>
              <a:t></a:t>
            </a:r>
            <a:r>
              <a:rPr lang="en-US" sz="2000" dirty="0"/>
              <a:t>, </a:t>
            </a:r>
            <a:r>
              <a:rPr lang="en-US" sz="2000" i="1" dirty="0"/>
              <a:t>p</a:t>
            </a:r>
            <a:r>
              <a:rPr lang="en-US" sz="2000" dirty="0"/>
              <a:t>, {</a:t>
            </a:r>
            <a:r>
              <a:rPr lang="en-US" sz="2000" i="1" dirty="0"/>
              <a:t>q</a:t>
            </a:r>
            <a:r>
              <a:rPr lang="en-US" sz="2000" dirty="0"/>
              <a:t>}), where </a:t>
            </a:r>
            <a:r>
              <a:rPr lang="en-US" sz="2000" dirty="0">
                <a:sym typeface="Symbol" panose="05050102010706020507" pitchFamily="18" charset="2"/>
              </a:rPr>
              <a:t></a:t>
            </a:r>
            <a:r>
              <a:rPr lang="en-US" sz="2000" dirty="0"/>
              <a:t> contains:</a:t>
            </a:r>
          </a:p>
          <a:p>
            <a:pPr lvl="1" eaLnBrk="1" hangingPunct="1">
              <a:spcBef>
                <a:spcPct val="0"/>
              </a:spcBef>
              <a:buFontTx/>
              <a:buNone/>
            </a:pPr>
            <a:r>
              <a:rPr lang="en-US" sz="1800" dirty="0"/>
              <a:t>    ● </a:t>
            </a:r>
            <a:r>
              <a:rPr lang="en-US" sz="2000" dirty="0"/>
              <a:t>The start-up transition ((</a:t>
            </a:r>
            <a:r>
              <a:rPr lang="en-US" sz="2000" i="1" dirty="0"/>
              <a:t>p</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i="1" dirty="0"/>
              <a:t>q</a:t>
            </a:r>
            <a:r>
              <a:rPr lang="en-US" sz="2000" dirty="0"/>
              <a:t>, </a:t>
            </a:r>
            <a:r>
              <a:rPr lang="en-US" sz="2000" i="1" dirty="0"/>
              <a:t>S</a:t>
            </a:r>
            <a:r>
              <a:rPr lang="en-US" sz="2000" dirty="0"/>
              <a:t>)).</a:t>
            </a:r>
          </a:p>
          <a:p>
            <a:pPr lvl="1" eaLnBrk="1" hangingPunct="1">
              <a:spcBef>
                <a:spcPct val="0"/>
              </a:spcBef>
              <a:buFontTx/>
              <a:buNone/>
            </a:pPr>
            <a:endParaRPr lang="en-US" sz="800" dirty="0"/>
          </a:p>
          <a:p>
            <a:pPr lvl="1" eaLnBrk="1" hangingPunct="1">
              <a:spcBef>
                <a:spcPct val="0"/>
              </a:spcBef>
              <a:buFontTx/>
              <a:buNone/>
            </a:pPr>
            <a:r>
              <a:rPr lang="en-US" sz="1800" dirty="0"/>
              <a:t>    ● </a:t>
            </a:r>
            <a:r>
              <a:rPr lang="en-US" sz="2000" dirty="0"/>
              <a:t>For each rule </a:t>
            </a:r>
            <a:r>
              <a:rPr lang="en-US" sz="2000" i="1" dirty="0"/>
              <a:t>X</a:t>
            </a:r>
            <a:r>
              <a:rPr lang="en-US" sz="2000" dirty="0"/>
              <a:t> </a:t>
            </a:r>
            <a:r>
              <a:rPr lang="en-US" sz="2000" dirty="0">
                <a:sym typeface="Symbol" panose="05050102010706020507" pitchFamily="18" charset="2"/>
              </a:rPr>
              <a:t></a:t>
            </a:r>
            <a:r>
              <a:rPr lang="en-US" sz="2000" dirty="0"/>
              <a:t> </a:t>
            </a:r>
            <a:r>
              <a:rPr lang="en-US" sz="2000" i="1" dirty="0"/>
              <a:t>s</a:t>
            </a:r>
            <a:r>
              <a:rPr lang="en-US" sz="2000" baseline="-25000" dirty="0"/>
              <a:t>1</a:t>
            </a:r>
            <a:r>
              <a:rPr lang="en-US" sz="2000" i="1" dirty="0"/>
              <a:t>s</a:t>
            </a:r>
            <a:r>
              <a:rPr lang="en-US" sz="2000" baseline="-25000" dirty="0"/>
              <a:t>2</a:t>
            </a:r>
            <a:r>
              <a:rPr lang="en-US" sz="2000" dirty="0"/>
              <a:t>…</a:t>
            </a:r>
            <a:r>
              <a:rPr lang="en-US" sz="2000" i="1" dirty="0" err="1"/>
              <a:t>s</a:t>
            </a:r>
            <a:r>
              <a:rPr lang="en-US" sz="2000" i="1" baseline="-25000" dirty="0" err="1"/>
              <a:t>n</a:t>
            </a:r>
            <a:r>
              <a:rPr lang="en-US" sz="2000" dirty="0"/>
              <a:t>. in </a:t>
            </a:r>
            <a:r>
              <a:rPr lang="en-US" sz="2000" i="1" dirty="0"/>
              <a:t>R</a:t>
            </a:r>
            <a:r>
              <a:rPr lang="en-US" sz="2000" dirty="0"/>
              <a:t>, the transition ((</a:t>
            </a:r>
            <a:r>
              <a:rPr lang="en-US" sz="2000" i="1" dirty="0"/>
              <a:t>q</a:t>
            </a:r>
            <a:r>
              <a:rPr lang="en-US" sz="2000" dirty="0"/>
              <a:t>, </a:t>
            </a:r>
            <a:r>
              <a:rPr lang="en-US" sz="2000" dirty="0">
                <a:sym typeface="Symbol" panose="05050102010706020507" pitchFamily="18" charset="2"/>
              </a:rPr>
              <a:t></a:t>
            </a:r>
            <a:r>
              <a:rPr lang="en-US" sz="2000" dirty="0"/>
              <a:t>, </a:t>
            </a:r>
            <a:r>
              <a:rPr lang="en-US" sz="2000" i="1" dirty="0"/>
              <a:t>X</a:t>
            </a:r>
            <a:r>
              <a:rPr lang="en-US" sz="2000" dirty="0"/>
              <a:t>), (</a:t>
            </a:r>
            <a:r>
              <a:rPr lang="en-US" sz="2000" i="1" dirty="0"/>
              <a:t>q</a:t>
            </a:r>
            <a:r>
              <a:rPr lang="en-US" sz="2000" dirty="0"/>
              <a:t>, </a:t>
            </a:r>
          </a:p>
          <a:p>
            <a:pPr lvl="1" eaLnBrk="1" hangingPunct="1">
              <a:spcBef>
                <a:spcPct val="0"/>
              </a:spcBef>
              <a:buFontTx/>
              <a:buNone/>
            </a:pPr>
            <a:r>
              <a:rPr lang="en-US" sz="2000" dirty="0"/>
              <a:t>       </a:t>
            </a:r>
            <a:r>
              <a:rPr lang="en-US" sz="2000" i="1" dirty="0"/>
              <a:t>s</a:t>
            </a:r>
            <a:r>
              <a:rPr lang="en-US" sz="2000" baseline="-25000" dirty="0"/>
              <a:t>1</a:t>
            </a:r>
            <a:r>
              <a:rPr lang="en-US" sz="2000" i="1" dirty="0"/>
              <a:t>s</a:t>
            </a:r>
            <a:r>
              <a:rPr lang="en-US" sz="2000" baseline="-25000" dirty="0"/>
              <a:t>2</a:t>
            </a:r>
            <a:r>
              <a:rPr lang="en-US" sz="2000" dirty="0"/>
              <a:t>…</a:t>
            </a:r>
            <a:r>
              <a:rPr lang="en-US" sz="2000" i="1" dirty="0" err="1"/>
              <a:t>s</a:t>
            </a:r>
            <a:r>
              <a:rPr lang="en-US" sz="2000" i="1" baseline="-25000" dirty="0" err="1"/>
              <a:t>n</a:t>
            </a:r>
            <a:r>
              <a:rPr lang="en-US" sz="2000" dirty="0"/>
              <a:t>)).</a:t>
            </a:r>
          </a:p>
          <a:p>
            <a:pPr lvl="1" eaLnBrk="1" hangingPunct="1">
              <a:spcBef>
                <a:spcPct val="0"/>
              </a:spcBef>
              <a:buFontTx/>
              <a:buNone/>
            </a:pPr>
            <a:endParaRPr lang="en-US" sz="1000" dirty="0"/>
          </a:p>
          <a:p>
            <a:pPr lvl="1" eaLnBrk="1" hangingPunct="1">
              <a:spcBef>
                <a:spcPct val="0"/>
              </a:spcBef>
              <a:buFontTx/>
              <a:buNone/>
            </a:pPr>
            <a:r>
              <a:rPr lang="en-US" sz="1800" dirty="0"/>
              <a:t>    ● </a:t>
            </a:r>
            <a:r>
              <a:rPr lang="en-US" sz="2000" dirty="0"/>
              <a:t>For each character </a:t>
            </a:r>
            <a:r>
              <a:rPr lang="en-US" sz="2000" i="1" dirty="0"/>
              <a:t>c</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the transition ((</a:t>
            </a:r>
            <a:r>
              <a:rPr lang="en-US" sz="2000" i="1" dirty="0"/>
              <a:t>q</a:t>
            </a:r>
            <a:r>
              <a:rPr lang="en-US" sz="2000" dirty="0"/>
              <a:t>, </a:t>
            </a:r>
            <a:r>
              <a:rPr lang="en-US" sz="2000" i="1" dirty="0"/>
              <a:t>c</a:t>
            </a:r>
            <a:r>
              <a:rPr lang="en-US" sz="2000" dirty="0"/>
              <a:t>, </a:t>
            </a:r>
            <a:r>
              <a:rPr lang="en-US" sz="2000" i="1" dirty="0"/>
              <a:t>c</a:t>
            </a:r>
            <a:r>
              <a:rPr lang="en-US" sz="2000" dirty="0"/>
              <a:t>), (</a:t>
            </a:r>
            <a:r>
              <a:rPr lang="en-US" sz="2000" i="1" dirty="0"/>
              <a:t>q</a:t>
            </a:r>
            <a:r>
              <a:rPr lang="en-US" sz="2000" dirty="0"/>
              <a:t>, </a:t>
            </a:r>
            <a:r>
              <a:rPr lang="en-US" sz="2000" dirty="0">
                <a:sym typeface="Symbol" panose="05050102010706020507" pitchFamily="18" charset="2"/>
              </a:rPr>
              <a:t></a:t>
            </a:r>
            <a:r>
              <a:rPr lang="en-US" sz="2000" dirty="0"/>
              <a:t>)).</a:t>
            </a:r>
          </a:p>
          <a:p>
            <a:pPr lvl="1" eaLnBrk="1" hangingPunct="1">
              <a:spcBef>
                <a:spcPct val="0"/>
              </a:spcBef>
              <a:buFontTx/>
              <a:buNone/>
            </a:pPr>
            <a:endParaRPr lang="en-US" sz="800" dirty="0"/>
          </a:p>
          <a:p>
            <a:pPr lvl="1" eaLnBrk="1" hangingPunct="1">
              <a:spcBef>
                <a:spcPct val="0"/>
              </a:spcBef>
              <a:buFontTx/>
              <a:buNone/>
            </a:pPr>
            <a:r>
              <a:rPr lang="en-US" sz="2000" dirty="0"/>
              <a:t>Can we make this work so there are no </a:t>
            </a:r>
            <a:r>
              <a:rPr lang="en-US" sz="2000" dirty="0">
                <a:sym typeface="Symbol" panose="05050102010706020507" pitchFamily="18" charset="2"/>
              </a:rPr>
              <a:t></a:t>
            </a:r>
            <a:r>
              <a:rPr lang="en-US" sz="2000" dirty="0"/>
              <a:t>-transitions?  If every transition consumes an input character then </a:t>
            </a:r>
            <a:r>
              <a:rPr lang="en-US" sz="2000" i="1" dirty="0"/>
              <a:t>M</a:t>
            </a:r>
            <a:r>
              <a:rPr lang="en-US" sz="2000" dirty="0"/>
              <a:t> would have to halt after |</a:t>
            </a:r>
            <a:r>
              <a:rPr lang="en-US" sz="2000" i="1" dirty="0"/>
              <a:t>w</a:t>
            </a:r>
            <a:r>
              <a:rPr lang="en-US" sz="2000" dirty="0"/>
              <a:t>| steps.</a:t>
            </a:r>
          </a:p>
        </p:txBody>
      </p:sp>
      <p:sp>
        <p:nvSpPr>
          <p:cNvPr id="110596" name="Rectangle 6"/>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Membership Using a PDA</a:t>
            </a:r>
            <a:r>
              <a:rPr lang="en-US" sz="3600">
                <a:solidFill>
                  <a:schemeClr val="tx2"/>
                </a:solidFill>
              </a:rPr>
              <a:t> </a:t>
            </a:r>
          </a:p>
        </p:txBody>
      </p:sp>
      <p:sp>
        <p:nvSpPr>
          <p:cNvPr id="2" name="TextBox 1"/>
          <p:cNvSpPr txBox="1"/>
          <p:nvPr/>
        </p:nvSpPr>
        <p:spPr>
          <a:xfrm>
            <a:off x="990600" y="4970463"/>
            <a:ext cx="7391400" cy="1970087"/>
          </a:xfrm>
          <a:prstGeom prst="rect">
            <a:avLst/>
          </a:prstGeom>
          <a:noFill/>
        </p:spPr>
        <p:txBody>
          <a:bodyPr>
            <a:spAutoFit/>
          </a:bodyPr>
          <a:lstStyle/>
          <a:p>
            <a:pPr lvl="1">
              <a:defRPr/>
            </a:pPr>
            <a:r>
              <a:rPr lang="en-US" sz="2000" dirty="0">
                <a:latin typeface="Arial" charset="0"/>
              </a:rPr>
              <a:t>Put the grammar into </a:t>
            </a:r>
            <a:r>
              <a:rPr lang="en-US" sz="2000" dirty="0" err="1">
                <a:latin typeface="Arial" charset="0"/>
              </a:rPr>
              <a:t>Greibach</a:t>
            </a:r>
            <a:r>
              <a:rPr lang="en-US" sz="2000" dirty="0">
                <a:latin typeface="Arial" charset="0"/>
              </a:rPr>
              <a:t> Normal </a:t>
            </a:r>
            <a:r>
              <a:rPr lang="en-US" sz="2000" dirty="0" smtClean="0">
                <a:latin typeface="Arial" charset="0"/>
              </a:rPr>
              <a:t>Form</a:t>
            </a:r>
            <a:r>
              <a:rPr lang="en-US" sz="2000" dirty="0">
                <a:latin typeface="Arial" charset="0"/>
              </a:rPr>
              <a:t>:</a:t>
            </a:r>
            <a:br>
              <a:rPr lang="en-US" sz="2000" dirty="0">
                <a:latin typeface="Arial" charset="0"/>
              </a:rPr>
            </a:br>
            <a:r>
              <a:rPr lang="en-US" sz="2000" dirty="0">
                <a:latin typeface="Arial" charset="0"/>
              </a:rPr>
              <a:t>All rules are of the following form:</a:t>
            </a:r>
          </a:p>
          <a:p>
            <a:pPr lvl="1">
              <a:defRPr/>
            </a:pPr>
            <a:r>
              <a:rPr lang="en-US" sz="2000" dirty="0">
                <a:latin typeface="Arial" charset="0"/>
              </a:rPr>
              <a:t>    ● X </a:t>
            </a:r>
            <a:r>
              <a:rPr lang="en-US" sz="2000" dirty="0">
                <a:latin typeface="Arial" charset="0"/>
                <a:sym typeface="Symbol" pitchFamily="18" charset="2"/>
              </a:rPr>
              <a:t></a:t>
            </a:r>
            <a:r>
              <a:rPr lang="en-US" sz="2000" dirty="0">
                <a:latin typeface="Arial" charset="0"/>
              </a:rPr>
              <a:t> a </a:t>
            </a:r>
            <a:r>
              <a:rPr lang="el-GR" sz="2000" dirty="0" smtClean="0">
                <a:latin typeface="Arial" charset="0"/>
              </a:rPr>
              <a:t>γ</a:t>
            </a:r>
            <a:r>
              <a:rPr lang="en-US" sz="2000" dirty="0" smtClean="0">
                <a:latin typeface="Arial" charset="0"/>
              </a:rPr>
              <a:t>, </a:t>
            </a:r>
            <a:r>
              <a:rPr lang="en-US" sz="2000" dirty="0">
                <a:latin typeface="Arial" charset="0"/>
              </a:rPr>
              <a:t>where a </a:t>
            </a:r>
            <a:r>
              <a:rPr lang="en-US" sz="2000" dirty="0">
                <a:latin typeface="Arial" charset="0"/>
                <a:sym typeface="Symbol" pitchFamily="18" charset="2"/>
              </a:rPr>
              <a:t></a:t>
            </a:r>
            <a:r>
              <a:rPr lang="en-US" sz="2000" dirty="0">
                <a:latin typeface="Arial" charset="0"/>
              </a:rPr>
              <a:t> </a:t>
            </a:r>
            <a:r>
              <a:rPr lang="en-US" sz="2000" dirty="0">
                <a:latin typeface="Arial" charset="0"/>
                <a:sym typeface="Symbol" pitchFamily="18" charset="2"/>
              </a:rPr>
              <a:t></a:t>
            </a:r>
            <a:r>
              <a:rPr lang="en-US" sz="2000" dirty="0">
                <a:latin typeface="Arial" charset="0"/>
              </a:rPr>
              <a:t> and </a:t>
            </a:r>
            <a:r>
              <a:rPr lang="el-GR" sz="2000" dirty="0">
                <a:latin typeface="Arial" charset="0"/>
              </a:rPr>
              <a:t>γ</a:t>
            </a:r>
            <a:r>
              <a:rPr lang="en-US" sz="2000" dirty="0" smtClean="0">
                <a:latin typeface="Arial" charset="0"/>
              </a:rPr>
              <a:t> </a:t>
            </a:r>
            <a:r>
              <a:rPr lang="en-US" sz="2000" dirty="0">
                <a:latin typeface="Arial" charset="0"/>
                <a:sym typeface="Symbol" pitchFamily="18" charset="2"/>
              </a:rPr>
              <a:t></a:t>
            </a:r>
            <a:r>
              <a:rPr lang="en-US" sz="2000" dirty="0">
                <a:latin typeface="Arial" charset="0"/>
              </a:rPr>
              <a:t> (V - </a:t>
            </a:r>
            <a:r>
              <a:rPr lang="en-US" sz="2000" dirty="0">
                <a:latin typeface="Arial" charset="0"/>
                <a:sym typeface="Symbol" pitchFamily="18" charset="2"/>
              </a:rPr>
              <a:t></a:t>
            </a:r>
            <a:r>
              <a:rPr lang="en-US" sz="2000" dirty="0">
                <a:latin typeface="Arial" charset="0"/>
              </a:rPr>
              <a:t>)*.</a:t>
            </a:r>
          </a:p>
          <a:p>
            <a:pPr lvl="1">
              <a:defRPr/>
            </a:pPr>
            <a:r>
              <a:rPr lang="en-US" sz="2000" dirty="0">
                <a:latin typeface="Arial" charset="0"/>
              </a:rPr>
              <a:t>We can </a:t>
            </a:r>
            <a:r>
              <a:rPr lang="en-US" sz="2000" dirty="0" smtClean="0">
                <a:latin typeface="Arial" charset="0"/>
              </a:rPr>
              <a:t>combine </a:t>
            </a:r>
            <a:r>
              <a:rPr lang="en-US" sz="2000" dirty="0">
                <a:latin typeface="Arial" charset="0"/>
              </a:rPr>
              <a:t>pushing the RHS of the production with</a:t>
            </a:r>
            <a:br>
              <a:rPr lang="en-US" sz="2000" dirty="0">
                <a:latin typeface="Arial" charset="0"/>
              </a:rPr>
            </a:br>
            <a:r>
              <a:rPr lang="en-US" sz="2000" dirty="0">
                <a:latin typeface="Arial" charset="0"/>
              </a:rPr>
              <a:t>matching the first character a.  Details on p 316-317.</a:t>
            </a:r>
          </a:p>
          <a:p>
            <a:pPr>
              <a:defRPr/>
            </a:pPr>
            <a:endParaRPr lang="en-US" sz="2200" b="1" dirty="0">
              <a:solidFill>
                <a:schemeClr val="accent1">
                  <a:lumMod val="50000"/>
                </a:schemeClr>
              </a:solidFill>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Greibach Normal Form</a:t>
            </a:r>
            <a:r>
              <a:rPr lang="en-US" sz="3600">
                <a:solidFill>
                  <a:schemeClr val="tx2"/>
                </a:solidFill>
              </a:rPr>
              <a:t> </a:t>
            </a:r>
          </a:p>
        </p:txBody>
      </p:sp>
      <p:sp>
        <p:nvSpPr>
          <p:cNvPr id="112643" name="Text Box 7"/>
          <p:cNvSpPr txBox="1">
            <a:spLocks noChangeArrowheads="1"/>
          </p:cNvSpPr>
          <p:nvPr/>
        </p:nvSpPr>
        <p:spPr bwMode="auto">
          <a:xfrm>
            <a:off x="838200" y="842963"/>
            <a:ext cx="80772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a:t>All rules are of the following form:</a:t>
            </a:r>
          </a:p>
          <a:p>
            <a:pPr lvl="1" eaLnBrk="1" hangingPunct="1">
              <a:spcBef>
                <a:spcPct val="0"/>
              </a:spcBef>
              <a:buFontTx/>
              <a:buNone/>
            </a:pPr>
            <a:endParaRPr lang="en-US" sz="2200" i="1"/>
          </a:p>
          <a:p>
            <a:pPr lvl="1" eaLnBrk="1" hangingPunct="1">
              <a:spcBef>
                <a:spcPct val="0"/>
              </a:spcBef>
              <a:buFontTx/>
              <a:buNone/>
            </a:pPr>
            <a:r>
              <a:rPr lang="en-US" sz="1800"/>
              <a:t>    ● </a:t>
            </a:r>
            <a:r>
              <a:rPr lang="en-US" sz="2200" i="1"/>
              <a:t>X</a:t>
            </a:r>
            <a:r>
              <a:rPr lang="en-US" sz="2200"/>
              <a:t> </a:t>
            </a:r>
            <a:r>
              <a:rPr lang="en-US" sz="2200">
                <a:sym typeface="Symbol" panose="05050102010706020507" pitchFamily="18" charset="2"/>
              </a:rPr>
              <a:t></a:t>
            </a:r>
            <a:r>
              <a:rPr lang="en-US" sz="2200"/>
              <a:t> </a:t>
            </a:r>
            <a:r>
              <a:rPr lang="en-US" sz="2200" i="1"/>
              <a:t>a</a:t>
            </a:r>
            <a:r>
              <a:rPr lang="en-US" sz="2200"/>
              <a:t> </a:t>
            </a:r>
            <a:r>
              <a:rPr lang="en-US" sz="2200" i="1"/>
              <a:t>A</a:t>
            </a:r>
            <a:r>
              <a:rPr lang="en-US" sz="2200"/>
              <a:t>, where </a:t>
            </a:r>
            <a:r>
              <a:rPr lang="en-US" sz="2200" i="1"/>
              <a:t>a</a:t>
            </a:r>
            <a:r>
              <a:rPr lang="en-US" sz="2200"/>
              <a:t> </a:t>
            </a:r>
            <a:r>
              <a:rPr lang="en-US" sz="2200">
                <a:sym typeface="Symbol" panose="05050102010706020507" pitchFamily="18" charset="2"/>
              </a:rPr>
              <a:t></a:t>
            </a:r>
            <a:r>
              <a:rPr lang="en-US" sz="2200"/>
              <a:t> </a:t>
            </a:r>
            <a:r>
              <a:rPr lang="en-US" sz="2200">
                <a:sym typeface="Symbol" panose="05050102010706020507" pitchFamily="18" charset="2"/>
              </a:rPr>
              <a:t></a:t>
            </a:r>
            <a:r>
              <a:rPr lang="en-US" sz="2200"/>
              <a:t> and </a:t>
            </a:r>
            <a:r>
              <a:rPr lang="en-US" sz="2200" i="1"/>
              <a:t>A</a:t>
            </a:r>
            <a:r>
              <a:rPr lang="en-US" sz="2200"/>
              <a:t> </a:t>
            </a:r>
            <a:r>
              <a:rPr lang="en-US" sz="2200">
                <a:sym typeface="Symbol" panose="05050102010706020507" pitchFamily="18" charset="2"/>
              </a:rPr>
              <a:t></a:t>
            </a:r>
            <a:r>
              <a:rPr lang="en-US" sz="2200"/>
              <a:t> (</a:t>
            </a:r>
            <a:r>
              <a:rPr lang="en-US" sz="2200" i="1"/>
              <a:t>V</a:t>
            </a:r>
            <a:r>
              <a:rPr lang="en-US" sz="2200"/>
              <a:t> - </a:t>
            </a:r>
            <a:r>
              <a:rPr lang="en-US" sz="2200">
                <a:sym typeface="Symbol" panose="05050102010706020507" pitchFamily="18" charset="2"/>
              </a:rPr>
              <a:t></a:t>
            </a:r>
            <a:r>
              <a:rPr lang="en-US" sz="2200"/>
              <a:t>)*.</a:t>
            </a:r>
          </a:p>
          <a:p>
            <a:pPr lvl="1" eaLnBrk="1" hangingPunct="1">
              <a:spcBef>
                <a:spcPct val="0"/>
              </a:spcBef>
              <a:buFontTx/>
              <a:buNone/>
            </a:pPr>
            <a:endParaRPr lang="en-US" sz="2200"/>
          </a:p>
          <a:p>
            <a:pPr lvl="1" eaLnBrk="1" hangingPunct="1">
              <a:spcBef>
                <a:spcPct val="0"/>
              </a:spcBef>
              <a:buFontTx/>
              <a:buNone/>
            </a:pPr>
            <a:r>
              <a:rPr lang="en-US" sz="2200"/>
              <a:t>No need to push the </a:t>
            </a:r>
            <a:r>
              <a:rPr lang="en-US" sz="2200" i="1"/>
              <a:t>a</a:t>
            </a:r>
            <a:r>
              <a:rPr lang="en-US" sz="2200"/>
              <a:t> and then immediately pop it.  </a:t>
            </a:r>
          </a:p>
          <a:p>
            <a:pPr lvl="1" eaLnBrk="1" hangingPunct="1">
              <a:spcBef>
                <a:spcPct val="0"/>
              </a:spcBef>
              <a:buFontTx/>
              <a:buNone/>
            </a:pPr>
            <a:endParaRPr lang="en-US" sz="2200"/>
          </a:p>
          <a:p>
            <a:pPr lvl="1" eaLnBrk="1" hangingPunct="1">
              <a:spcBef>
                <a:spcPct val="0"/>
              </a:spcBef>
              <a:buFontTx/>
              <a:buNone/>
            </a:pPr>
            <a:r>
              <a:rPr lang="en-US" sz="2200"/>
              <a:t>So </a:t>
            </a:r>
            <a:r>
              <a:rPr lang="en-US" sz="2200" i="1"/>
              <a:t>M</a:t>
            </a:r>
            <a:r>
              <a:rPr lang="en-US" sz="2200"/>
              <a:t> = ({</a:t>
            </a:r>
            <a:r>
              <a:rPr lang="en-US" sz="2200" i="1"/>
              <a:t>p</a:t>
            </a:r>
            <a:r>
              <a:rPr lang="en-US" sz="2200"/>
              <a:t>, </a:t>
            </a:r>
            <a:r>
              <a:rPr lang="en-US" sz="2200" i="1"/>
              <a:t>q</a:t>
            </a:r>
            <a:r>
              <a:rPr lang="en-US" sz="2200"/>
              <a:t>}, </a:t>
            </a:r>
            <a:r>
              <a:rPr lang="en-US" sz="2200">
                <a:sym typeface="Symbol" panose="05050102010706020507" pitchFamily="18" charset="2"/>
              </a:rPr>
              <a:t></a:t>
            </a:r>
            <a:r>
              <a:rPr lang="en-US" sz="2200"/>
              <a:t>, </a:t>
            </a:r>
            <a:r>
              <a:rPr lang="en-US" sz="2200" i="1"/>
              <a:t>V</a:t>
            </a:r>
            <a:r>
              <a:rPr lang="en-US" sz="2200"/>
              <a:t>, </a:t>
            </a:r>
            <a:r>
              <a:rPr lang="en-US" sz="2200">
                <a:sym typeface="Symbol" panose="05050102010706020507" pitchFamily="18" charset="2"/>
              </a:rPr>
              <a:t></a:t>
            </a:r>
            <a:r>
              <a:rPr lang="en-US" sz="2200"/>
              <a:t>, </a:t>
            </a:r>
            <a:r>
              <a:rPr lang="en-US" sz="2200" i="1"/>
              <a:t>p</a:t>
            </a:r>
            <a:r>
              <a:rPr lang="en-US" sz="2200"/>
              <a:t>, {</a:t>
            </a:r>
            <a:r>
              <a:rPr lang="en-US" sz="2200" i="1"/>
              <a:t>q</a:t>
            </a:r>
            <a:r>
              <a:rPr lang="en-US" sz="2200"/>
              <a:t>}), where </a:t>
            </a:r>
            <a:r>
              <a:rPr lang="en-US" sz="2200">
                <a:sym typeface="Symbol" panose="05050102010706020507" pitchFamily="18" charset="2"/>
              </a:rPr>
              <a:t></a:t>
            </a:r>
            <a:r>
              <a:rPr lang="en-US" sz="2200"/>
              <a:t> contains:</a:t>
            </a:r>
          </a:p>
          <a:p>
            <a:pPr lvl="1" eaLnBrk="1" hangingPunct="1">
              <a:spcBef>
                <a:spcPct val="0"/>
              </a:spcBef>
              <a:buFontTx/>
              <a:buNone/>
            </a:pPr>
            <a:endParaRPr lang="en-US" sz="2200"/>
          </a:p>
          <a:p>
            <a:pPr lvl="1" eaLnBrk="1" hangingPunct="1">
              <a:spcBef>
                <a:spcPct val="0"/>
              </a:spcBef>
              <a:buFontTx/>
              <a:buNone/>
            </a:pPr>
            <a:r>
              <a:rPr lang="en-US" sz="2200"/>
              <a:t>    1. The start-up transitions:  </a:t>
            </a:r>
          </a:p>
          <a:p>
            <a:pPr lvl="1" eaLnBrk="1" hangingPunct="1">
              <a:spcBef>
                <a:spcPct val="0"/>
              </a:spcBef>
              <a:buFontTx/>
              <a:buNone/>
            </a:pPr>
            <a:r>
              <a:rPr lang="en-US" sz="2200"/>
              <a:t>			For each rule </a:t>
            </a:r>
            <a:r>
              <a:rPr lang="en-US" sz="2200" i="1"/>
              <a:t>S</a:t>
            </a:r>
            <a:r>
              <a:rPr lang="en-US" sz="2200"/>
              <a:t> </a:t>
            </a:r>
            <a:r>
              <a:rPr lang="en-US" sz="2200">
                <a:sym typeface="Symbol" panose="05050102010706020507" pitchFamily="18" charset="2"/>
              </a:rPr>
              <a:t></a:t>
            </a:r>
            <a:r>
              <a:rPr lang="en-US" sz="2200"/>
              <a:t> </a:t>
            </a:r>
            <a:r>
              <a:rPr lang="en-US" sz="2200" i="1"/>
              <a:t>cs</a:t>
            </a:r>
            <a:r>
              <a:rPr lang="en-US" sz="2200" baseline="-25000"/>
              <a:t>2</a:t>
            </a:r>
            <a:r>
              <a:rPr lang="en-US" sz="2200"/>
              <a:t>…</a:t>
            </a:r>
            <a:r>
              <a:rPr lang="en-US" sz="2200" i="1"/>
              <a:t>s</a:t>
            </a:r>
            <a:r>
              <a:rPr lang="en-US" sz="2200" i="1" baseline="-25000"/>
              <a:t>n</a:t>
            </a:r>
            <a:r>
              <a:rPr lang="en-US" sz="2200"/>
              <a:t>, the transition:</a:t>
            </a:r>
          </a:p>
          <a:p>
            <a:pPr lvl="1" eaLnBrk="1" hangingPunct="1">
              <a:spcBef>
                <a:spcPct val="0"/>
              </a:spcBef>
              <a:buFontTx/>
              <a:buNone/>
            </a:pPr>
            <a:r>
              <a:rPr lang="en-US" sz="2200"/>
              <a:t>       	    	((</a:t>
            </a:r>
            <a:r>
              <a:rPr lang="en-US" sz="2200" i="1"/>
              <a:t>p</a:t>
            </a:r>
            <a:r>
              <a:rPr lang="en-US" sz="2200"/>
              <a:t>, </a:t>
            </a:r>
            <a:r>
              <a:rPr lang="en-US" sz="2200" i="1"/>
              <a:t>c</a:t>
            </a:r>
            <a:r>
              <a:rPr lang="en-US" sz="2200"/>
              <a:t>, </a:t>
            </a:r>
            <a:r>
              <a:rPr lang="en-US" sz="2200">
                <a:sym typeface="Symbol" panose="05050102010706020507" pitchFamily="18" charset="2"/>
              </a:rPr>
              <a:t></a:t>
            </a:r>
            <a:r>
              <a:rPr lang="en-US" sz="2200"/>
              <a:t>), (</a:t>
            </a:r>
            <a:r>
              <a:rPr lang="en-US" sz="2200" i="1"/>
              <a:t>q</a:t>
            </a:r>
            <a:r>
              <a:rPr lang="en-US" sz="2200"/>
              <a:t>, </a:t>
            </a:r>
            <a:r>
              <a:rPr lang="en-US" sz="2200" i="1"/>
              <a:t>s</a:t>
            </a:r>
            <a:r>
              <a:rPr lang="en-US" sz="2200" baseline="-25000"/>
              <a:t>2</a:t>
            </a:r>
            <a:r>
              <a:rPr lang="en-US" sz="2200"/>
              <a:t>…</a:t>
            </a:r>
            <a:r>
              <a:rPr lang="en-US" sz="2200" i="1"/>
              <a:t>s</a:t>
            </a:r>
            <a:r>
              <a:rPr lang="en-US" sz="2200" i="1" baseline="-25000"/>
              <a:t>n</a:t>
            </a:r>
            <a:r>
              <a:rPr lang="en-US" sz="2200"/>
              <a:t>)).</a:t>
            </a:r>
          </a:p>
          <a:p>
            <a:pPr lvl="1" eaLnBrk="1" hangingPunct="1">
              <a:spcBef>
                <a:spcPct val="0"/>
              </a:spcBef>
              <a:buFontTx/>
              <a:buNone/>
            </a:pPr>
            <a:endParaRPr lang="en-US" sz="2200"/>
          </a:p>
          <a:p>
            <a:pPr lvl="1" eaLnBrk="1" hangingPunct="1">
              <a:spcBef>
                <a:spcPct val="0"/>
              </a:spcBef>
              <a:buFontTx/>
              <a:buNone/>
            </a:pPr>
            <a:r>
              <a:rPr lang="en-US" sz="2200"/>
              <a:t>    2. For each rule </a:t>
            </a:r>
            <a:r>
              <a:rPr lang="en-US" sz="2200" i="1"/>
              <a:t>X</a:t>
            </a:r>
            <a:r>
              <a:rPr lang="en-US" sz="2200"/>
              <a:t> </a:t>
            </a:r>
            <a:r>
              <a:rPr lang="en-US" sz="2200">
                <a:sym typeface="Symbol" panose="05050102010706020507" pitchFamily="18" charset="2"/>
              </a:rPr>
              <a:t></a:t>
            </a:r>
            <a:r>
              <a:rPr lang="en-US" sz="2200"/>
              <a:t> </a:t>
            </a:r>
            <a:r>
              <a:rPr lang="en-US" sz="2200" i="1"/>
              <a:t>cs</a:t>
            </a:r>
            <a:r>
              <a:rPr lang="en-US" sz="2200" baseline="-25000"/>
              <a:t>2</a:t>
            </a:r>
            <a:r>
              <a:rPr lang="en-US" sz="2200"/>
              <a:t>…</a:t>
            </a:r>
            <a:r>
              <a:rPr lang="en-US" sz="2200" i="1"/>
              <a:t>s</a:t>
            </a:r>
            <a:r>
              <a:rPr lang="en-US" sz="2200" i="1" baseline="-25000"/>
              <a:t>n</a:t>
            </a:r>
            <a:r>
              <a:rPr lang="en-US" sz="2200"/>
              <a:t> (where </a:t>
            </a:r>
            <a:r>
              <a:rPr lang="en-US" sz="2200" i="1"/>
              <a:t>c</a:t>
            </a:r>
            <a:r>
              <a:rPr lang="en-US" sz="2200"/>
              <a:t> </a:t>
            </a:r>
            <a:r>
              <a:rPr lang="en-US" sz="2200">
                <a:sym typeface="Symbol" panose="05050102010706020507" pitchFamily="18" charset="2"/>
              </a:rPr>
              <a:t></a:t>
            </a:r>
            <a:r>
              <a:rPr lang="en-US" sz="2200"/>
              <a:t> </a:t>
            </a:r>
            <a:r>
              <a:rPr lang="en-US" sz="2200">
                <a:sym typeface="Symbol" panose="05050102010706020507" pitchFamily="18" charset="2"/>
              </a:rPr>
              <a:t></a:t>
            </a:r>
            <a:r>
              <a:rPr lang="en-US" sz="2200"/>
              <a:t> and </a:t>
            </a:r>
            <a:r>
              <a:rPr lang="en-US" sz="2200" i="1"/>
              <a:t>s</a:t>
            </a:r>
            <a:r>
              <a:rPr lang="en-US" sz="2200" baseline="-25000"/>
              <a:t>2</a:t>
            </a:r>
            <a:r>
              <a:rPr lang="en-US" sz="2200"/>
              <a:t> </a:t>
            </a:r>
          </a:p>
          <a:p>
            <a:pPr lvl="1" eaLnBrk="1" hangingPunct="1">
              <a:spcBef>
                <a:spcPct val="0"/>
              </a:spcBef>
              <a:buFontTx/>
              <a:buNone/>
            </a:pPr>
            <a:r>
              <a:rPr lang="en-US" sz="2200"/>
              <a:t>			through </a:t>
            </a:r>
            <a:r>
              <a:rPr lang="en-US" sz="2200" i="1"/>
              <a:t>s</a:t>
            </a:r>
            <a:r>
              <a:rPr lang="en-US" sz="2200" i="1" baseline="-25000"/>
              <a:t>n</a:t>
            </a:r>
            <a:r>
              <a:rPr lang="en-US" sz="2200"/>
              <a:t> are elements of </a:t>
            </a:r>
            <a:r>
              <a:rPr lang="en-US" sz="2200" i="1"/>
              <a:t>V</a:t>
            </a:r>
            <a:r>
              <a:rPr lang="en-US" sz="2200"/>
              <a:t> - </a:t>
            </a:r>
            <a:r>
              <a:rPr lang="en-US" sz="2200">
                <a:sym typeface="Symbol" panose="05050102010706020507" pitchFamily="18" charset="2"/>
              </a:rPr>
              <a:t></a:t>
            </a:r>
            <a:r>
              <a:rPr lang="en-US" sz="2200"/>
              <a:t>), the transition:</a:t>
            </a:r>
          </a:p>
          <a:p>
            <a:pPr lvl="1" eaLnBrk="1" hangingPunct="1">
              <a:spcBef>
                <a:spcPct val="0"/>
              </a:spcBef>
              <a:buFontTx/>
              <a:buNone/>
            </a:pPr>
            <a:endParaRPr lang="en-US" sz="2200"/>
          </a:p>
          <a:p>
            <a:pPr lvl="1" eaLnBrk="1" hangingPunct="1">
              <a:spcBef>
                <a:spcPct val="0"/>
              </a:spcBef>
              <a:buFontTx/>
              <a:buNone/>
            </a:pPr>
            <a:r>
              <a:rPr lang="en-US" sz="2200"/>
              <a:t>      		 ((</a:t>
            </a:r>
            <a:r>
              <a:rPr lang="en-US" sz="2200" i="1"/>
              <a:t>q</a:t>
            </a:r>
            <a:r>
              <a:rPr lang="en-US" sz="2200"/>
              <a:t>, </a:t>
            </a:r>
            <a:r>
              <a:rPr lang="en-US" sz="2200" i="1"/>
              <a:t>c</a:t>
            </a:r>
            <a:r>
              <a:rPr lang="en-US" sz="2200"/>
              <a:t>, </a:t>
            </a:r>
            <a:r>
              <a:rPr lang="en-US" sz="2200" i="1"/>
              <a:t>X</a:t>
            </a:r>
            <a:r>
              <a:rPr lang="en-US" sz="2200"/>
              <a:t>), (</a:t>
            </a:r>
            <a:r>
              <a:rPr lang="en-US" sz="2200" i="1"/>
              <a:t>q</a:t>
            </a:r>
            <a:r>
              <a:rPr lang="en-US" sz="2200"/>
              <a:t>, </a:t>
            </a:r>
            <a:r>
              <a:rPr lang="en-US" sz="2200" i="1"/>
              <a:t>s</a:t>
            </a:r>
            <a:r>
              <a:rPr lang="en-US" sz="2200" baseline="-25000"/>
              <a:t>2</a:t>
            </a:r>
            <a:r>
              <a:rPr lang="en-US" sz="2200"/>
              <a:t>…</a:t>
            </a:r>
            <a:r>
              <a:rPr lang="en-US" sz="2200" i="1"/>
              <a:t>s</a:t>
            </a:r>
            <a:r>
              <a:rPr lang="en-US" sz="2200" i="1" baseline="-25000"/>
              <a:t>n</a:t>
            </a:r>
            <a:r>
              <a:rPr lang="en-US" sz="2200"/>
              <a:t>)) </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400" b="1">
                <a:solidFill>
                  <a:schemeClr val="tx2"/>
                </a:solidFill>
              </a:rPr>
              <a:t>A PDA Without </a:t>
            </a:r>
            <a:r>
              <a:rPr lang="en-US" sz="3400" b="1">
                <a:solidFill>
                  <a:schemeClr val="tx2"/>
                </a:solidFill>
                <a:sym typeface="Symbol" panose="05050102010706020507" pitchFamily="18" charset="2"/>
              </a:rPr>
              <a:t></a:t>
            </a:r>
            <a:r>
              <a:rPr lang="en-US" sz="3400" b="1">
                <a:solidFill>
                  <a:schemeClr val="tx2"/>
                </a:solidFill>
              </a:rPr>
              <a:t>-Transitions Must Halt</a:t>
            </a:r>
            <a:r>
              <a:rPr lang="en-US" sz="3400">
                <a:solidFill>
                  <a:schemeClr val="tx2"/>
                </a:solidFill>
              </a:rPr>
              <a:t> </a:t>
            </a:r>
          </a:p>
        </p:txBody>
      </p:sp>
      <p:sp>
        <p:nvSpPr>
          <p:cNvPr id="114691" name="Text Box 10"/>
          <p:cNvSpPr txBox="1">
            <a:spLocks noChangeArrowheads="1"/>
          </p:cNvSpPr>
          <p:nvPr/>
        </p:nvSpPr>
        <p:spPr bwMode="auto">
          <a:xfrm>
            <a:off x="990600" y="1143000"/>
            <a:ext cx="7696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t>Consider the execution of </a:t>
            </a:r>
            <a:r>
              <a:rPr lang="en-US" sz="2400" i="1"/>
              <a:t>M</a:t>
            </a:r>
            <a:r>
              <a:rPr lang="en-US" sz="2400"/>
              <a:t> on input </a:t>
            </a:r>
            <a:r>
              <a:rPr lang="en-US" sz="2400" i="1"/>
              <a:t>w</a:t>
            </a:r>
            <a:r>
              <a:rPr lang="en-US" sz="2400"/>
              <a:t>:</a:t>
            </a:r>
          </a:p>
          <a:p>
            <a:pPr eaLnBrk="1" hangingPunct="1">
              <a:spcBef>
                <a:spcPct val="0"/>
              </a:spcBef>
              <a:buFontTx/>
              <a:buNone/>
            </a:pPr>
            <a:endParaRPr lang="en-US" sz="2400"/>
          </a:p>
          <a:p>
            <a:pPr eaLnBrk="1" hangingPunct="1">
              <a:spcBef>
                <a:spcPct val="0"/>
              </a:spcBef>
              <a:buFontTx/>
              <a:buNone/>
            </a:pPr>
            <a:r>
              <a:rPr lang="en-US" sz="1800"/>
              <a:t>    ● </a:t>
            </a:r>
            <a:r>
              <a:rPr lang="en-US" sz="2400"/>
              <a:t>Each individual path of </a:t>
            </a:r>
            <a:r>
              <a:rPr lang="en-US" sz="2400" i="1"/>
              <a:t>M</a:t>
            </a:r>
            <a:r>
              <a:rPr lang="en-US" sz="2400"/>
              <a:t> must halt within |</a:t>
            </a:r>
            <a:r>
              <a:rPr lang="en-US" sz="2400" i="1"/>
              <a:t>w</a:t>
            </a:r>
            <a:r>
              <a:rPr lang="en-US" sz="2400"/>
              <a:t>| steps.  </a:t>
            </a:r>
          </a:p>
          <a:p>
            <a:pPr eaLnBrk="1" hangingPunct="1">
              <a:spcBef>
                <a:spcPct val="0"/>
              </a:spcBef>
              <a:buFontTx/>
              <a:buNone/>
            </a:pPr>
            <a:endParaRPr lang="en-US" sz="2400"/>
          </a:p>
          <a:p>
            <a:pPr eaLnBrk="1" hangingPunct="1">
              <a:spcBef>
                <a:spcPct val="0"/>
              </a:spcBef>
              <a:buFontTx/>
              <a:buNone/>
            </a:pPr>
            <a:r>
              <a:rPr lang="en-US" sz="1800"/>
              <a:t>    ● </a:t>
            </a:r>
            <a:r>
              <a:rPr lang="en-US" sz="2400"/>
              <a:t>The total number of paths pursued by </a:t>
            </a:r>
            <a:r>
              <a:rPr lang="en-US" sz="2400" i="1"/>
              <a:t>M</a:t>
            </a:r>
            <a:r>
              <a:rPr lang="en-US" sz="2400"/>
              <a:t> must be </a:t>
            </a:r>
          </a:p>
          <a:p>
            <a:pPr eaLnBrk="1" hangingPunct="1">
              <a:spcBef>
                <a:spcPct val="0"/>
              </a:spcBef>
              <a:buFontTx/>
              <a:buNone/>
            </a:pPr>
            <a:r>
              <a:rPr lang="en-US" sz="2400"/>
              <a:t>      less than or equal to </a:t>
            </a:r>
            <a:r>
              <a:rPr lang="en-US" sz="2400" i="1"/>
              <a:t>P</a:t>
            </a:r>
            <a:r>
              <a:rPr lang="en-US" sz="2400"/>
              <a:t> = </a:t>
            </a:r>
            <a:r>
              <a:rPr lang="en-US" sz="2400" i="1"/>
              <a:t>B</a:t>
            </a:r>
            <a:r>
              <a:rPr lang="en-US" sz="2400" baseline="30000"/>
              <a:t>|</a:t>
            </a:r>
            <a:r>
              <a:rPr lang="en-US" sz="2400" i="1" baseline="30000"/>
              <a:t>w</a:t>
            </a:r>
            <a:r>
              <a:rPr lang="en-US" sz="2400" baseline="30000"/>
              <a:t>|</a:t>
            </a:r>
            <a:r>
              <a:rPr lang="en-US" sz="2400"/>
              <a:t>, where </a:t>
            </a:r>
            <a:r>
              <a:rPr lang="en-US" sz="2400" i="1"/>
              <a:t>B</a:t>
            </a:r>
            <a:r>
              <a:rPr lang="en-US" sz="2400"/>
              <a:t> is the </a:t>
            </a:r>
          </a:p>
          <a:p>
            <a:pPr eaLnBrk="1" hangingPunct="1">
              <a:spcBef>
                <a:spcPct val="0"/>
              </a:spcBef>
              <a:buFontTx/>
              <a:buNone/>
            </a:pPr>
            <a:r>
              <a:rPr lang="en-US" sz="2400"/>
              <a:t>      maximum number of competing transitions from </a:t>
            </a:r>
          </a:p>
          <a:p>
            <a:pPr eaLnBrk="1" hangingPunct="1">
              <a:spcBef>
                <a:spcPct val="0"/>
              </a:spcBef>
              <a:buFontTx/>
              <a:buNone/>
            </a:pPr>
            <a:r>
              <a:rPr lang="en-US" sz="2400"/>
              <a:t>      any state in </a:t>
            </a:r>
            <a:r>
              <a:rPr lang="en-US" sz="2400" i="1"/>
              <a:t>M</a:t>
            </a:r>
            <a:r>
              <a:rPr lang="en-US" sz="2400"/>
              <a:t>.</a:t>
            </a:r>
          </a:p>
          <a:p>
            <a:pPr eaLnBrk="1" hangingPunct="1">
              <a:spcBef>
                <a:spcPct val="0"/>
              </a:spcBef>
              <a:buFontTx/>
              <a:buNone/>
            </a:pPr>
            <a:endParaRPr lang="en-US" sz="2400"/>
          </a:p>
          <a:p>
            <a:pPr eaLnBrk="1" hangingPunct="1">
              <a:spcBef>
                <a:spcPct val="0"/>
              </a:spcBef>
              <a:buFontTx/>
              <a:buNone/>
            </a:pPr>
            <a:r>
              <a:rPr lang="en-US" sz="1800"/>
              <a:t>    ● </a:t>
            </a:r>
            <a:r>
              <a:rPr lang="en-US" sz="2400"/>
              <a:t>The total number of steps that will be executed by    </a:t>
            </a:r>
          </a:p>
          <a:p>
            <a:pPr eaLnBrk="1" hangingPunct="1">
              <a:spcBef>
                <a:spcPct val="0"/>
              </a:spcBef>
              <a:buFontTx/>
              <a:buNone/>
            </a:pPr>
            <a:r>
              <a:rPr lang="en-US" sz="2400"/>
              <a:t>      all paths of </a:t>
            </a:r>
            <a:r>
              <a:rPr lang="en-US" sz="2400" i="1"/>
              <a:t>M</a:t>
            </a:r>
            <a:r>
              <a:rPr lang="en-US" sz="2400"/>
              <a:t> is bounded by </a:t>
            </a:r>
            <a:r>
              <a:rPr lang="en-US" sz="2400" i="1"/>
              <a:t>P</a:t>
            </a:r>
            <a:r>
              <a:rPr lang="en-US" sz="2400"/>
              <a:t> </a:t>
            </a:r>
            <a:r>
              <a:rPr lang="en-US" sz="2400">
                <a:sym typeface="Symbol" panose="05050102010706020507" pitchFamily="18" charset="2"/>
              </a:rPr>
              <a:t></a:t>
            </a:r>
            <a:r>
              <a:rPr lang="en-US" sz="2400"/>
              <a:t> |</a:t>
            </a:r>
            <a:r>
              <a:rPr lang="en-US" sz="2400" i="1"/>
              <a:t>w</a:t>
            </a:r>
            <a:r>
              <a:rPr lang="en-US" sz="2400"/>
              <a:t>|.</a:t>
            </a:r>
          </a:p>
          <a:p>
            <a:pPr eaLnBrk="1" hangingPunct="1">
              <a:spcBef>
                <a:spcPct val="0"/>
              </a:spcBef>
              <a:buFontTx/>
              <a:buNone/>
            </a:pPr>
            <a:endParaRPr lang="en-US" sz="2400"/>
          </a:p>
          <a:p>
            <a:pPr eaLnBrk="1" hangingPunct="1">
              <a:spcBef>
                <a:spcPct val="0"/>
              </a:spcBef>
              <a:buFontTx/>
              <a:buNone/>
            </a:pPr>
            <a:r>
              <a:rPr lang="en-US" sz="2400"/>
              <a:t>So all paths must eventually halt.</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10"/>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000" b="1">
                <a:solidFill>
                  <a:schemeClr val="tx2"/>
                </a:solidFill>
              </a:rPr>
              <a:t>An Algorithm to Decide Whether </a:t>
            </a:r>
            <a:r>
              <a:rPr lang="en-US" sz="3000" b="1" i="1">
                <a:solidFill>
                  <a:schemeClr val="tx2"/>
                </a:solidFill>
              </a:rPr>
              <a:t>M</a:t>
            </a:r>
            <a:r>
              <a:rPr lang="en-US" sz="3000" b="1">
                <a:solidFill>
                  <a:schemeClr val="tx2"/>
                </a:solidFill>
              </a:rPr>
              <a:t> Accepts </a:t>
            </a:r>
            <a:r>
              <a:rPr lang="en-US" sz="3000" b="1" i="1">
                <a:solidFill>
                  <a:schemeClr val="tx2"/>
                </a:solidFill>
              </a:rPr>
              <a:t>w</a:t>
            </a:r>
          </a:p>
        </p:txBody>
      </p:sp>
      <p:sp>
        <p:nvSpPr>
          <p:cNvPr id="116739" name="Text Box 11"/>
          <p:cNvSpPr txBox="1">
            <a:spLocks noChangeArrowheads="1"/>
          </p:cNvSpPr>
          <p:nvPr/>
        </p:nvSpPr>
        <p:spPr bwMode="auto">
          <a:xfrm>
            <a:off x="527050" y="457200"/>
            <a:ext cx="85344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err="1"/>
              <a:t>decideCFLusingPDA</a:t>
            </a:r>
            <a:r>
              <a:rPr lang="en-US" sz="2200" dirty="0"/>
              <a:t>(</a:t>
            </a:r>
            <a:r>
              <a:rPr lang="en-US" sz="2200" i="1" dirty="0"/>
              <a:t>L</a:t>
            </a:r>
            <a:r>
              <a:rPr lang="en-US" sz="2200" dirty="0"/>
              <a:t>: CFL</a:t>
            </a:r>
            <a:r>
              <a:rPr lang="en-US" sz="2200" i="1" dirty="0"/>
              <a:t>, w</a:t>
            </a:r>
            <a:r>
              <a:rPr lang="en-US" sz="2200" dirty="0"/>
              <a:t>: string) =</a:t>
            </a:r>
          </a:p>
          <a:p>
            <a:pPr eaLnBrk="1" hangingPunct="1">
              <a:spcBef>
                <a:spcPct val="0"/>
              </a:spcBef>
              <a:buFontTx/>
              <a:buNone/>
            </a:pPr>
            <a:r>
              <a:rPr lang="en-US" sz="2200" dirty="0"/>
              <a:t>    1. If </a:t>
            </a:r>
            <a:r>
              <a:rPr lang="en-US" sz="2200" i="1" dirty="0"/>
              <a:t>L</a:t>
            </a:r>
            <a:r>
              <a:rPr lang="en-US" sz="2200" dirty="0"/>
              <a:t> is specified as a PDA, use </a:t>
            </a:r>
            <a:r>
              <a:rPr lang="en-US" sz="2200" i="1" dirty="0" err="1"/>
              <a:t>PDAtoCFG</a:t>
            </a:r>
            <a:r>
              <a:rPr lang="en-US" sz="2200" dirty="0"/>
              <a:t> to construct a </a:t>
            </a:r>
          </a:p>
          <a:p>
            <a:pPr eaLnBrk="1" hangingPunct="1">
              <a:spcBef>
                <a:spcPct val="0"/>
              </a:spcBef>
              <a:buFontTx/>
              <a:buNone/>
            </a:pPr>
            <a:r>
              <a:rPr lang="en-US" sz="2200" dirty="0"/>
              <a:t>        grammar </a:t>
            </a:r>
            <a:r>
              <a:rPr lang="en-US" sz="2200" i="1" dirty="0"/>
              <a:t>G</a:t>
            </a:r>
            <a:r>
              <a:rPr lang="en-US" sz="2200" dirty="0"/>
              <a:t> such that </a:t>
            </a:r>
            <a:r>
              <a:rPr lang="en-US" sz="2200" i="1" dirty="0"/>
              <a:t>L</a:t>
            </a:r>
            <a:r>
              <a:rPr lang="en-US" sz="2200" dirty="0"/>
              <a:t>(</a:t>
            </a:r>
            <a:r>
              <a:rPr lang="en-US" sz="2200" i="1" dirty="0"/>
              <a:t>G</a:t>
            </a:r>
            <a:r>
              <a:rPr lang="en-US" sz="2200" dirty="0"/>
              <a:t>) = </a:t>
            </a:r>
            <a:r>
              <a:rPr lang="en-US" sz="2200" i="1" dirty="0"/>
              <a:t>L</a:t>
            </a:r>
            <a:r>
              <a:rPr lang="en-US" sz="2200" dirty="0"/>
              <a:t>(</a:t>
            </a:r>
            <a:r>
              <a:rPr lang="en-US" sz="2200" i="1" dirty="0"/>
              <a:t>M</a:t>
            </a:r>
            <a:r>
              <a:rPr lang="en-US" sz="2200" dirty="0"/>
              <a:t>).</a:t>
            </a:r>
          </a:p>
          <a:p>
            <a:pPr eaLnBrk="1" hangingPunct="1">
              <a:spcBef>
                <a:spcPct val="0"/>
              </a:spcBef>
              <a:buFontTx/>
              <a:buNone/>
            </a:pPr>
            <a:r>
              <a:rPr lang="en-US" sz="2200" dirty="0"/>
              <a:t>    2. If </a:t>
            </a:r>
            <a:r>
              <a:rPr lang="en-US" sz="2200" i="1" dirty="0"/>
              <a:t>L</a:t>
            </a:r>
            <a:r>
              <a:rPr lang="en-US" sz="2200" dirty="0"/>
              <a:t> is specified as a grammar </a:t>
            </a:r>
            <a:r>
              <a:rPr lang="en-US" sz="2200" i="1" dirty="0"/>
              <a:t>G</a:t>
            </a:r>
            <a:r>
              <a:rPr lang="en-US" sz="2200" dirty="0"/>
              <a:t>, simply use </a:t>
            </a:r>
            <a:r>
              <a:rPr lang="en-US" sz="2200" i="1" dirty="0"/>
              <a:t>G</a:t>
            </a:r>
            <a:r>
              <a:rPr lang="en-US" sz="2200" dirty="0"/>
              <a:t>.</a:t>
            </a:r>
          </a:p>
          <a:p>
            <a:pPr eaLnBrk="1" hangingPunct="1">
              <a:spcBef>
                <a:spcPct val="0"/>
              </a:spcBef>
              <a:buFontTx/>
              <a:buNone/>
            </a:pPr>
            <a:r>
              <a:rPr lang="en-US" sz="2200" dirty="0"/>
              <a:t>    3. If </a:t>
            </a:r>
            <a:r>
              <a:rPr lang="en-US" sz="2200" i="1" dirty="0"/>
              <a:t>w</a:t>
            </a:r>
            <a:r>
              <a:rPr lang="en-US" sz="2200" dirty="0"/>
              <a:t> = </a:t>
            </a:r>
            <a:r>
              <a:rPr lang="en-US" sz="2200" dirty="0">
                <a:sym typeface="Symbol" panose="05050102010706020507" pitchFamily="18" charset="2"/>
              </a:rPr>
              <a:t></a:t>
            </a:r>
            <a:r>
              <a:rPr lang="en-US" sz="2200" dirty="0"/>
              <a:t> then if </a:t>
            </a:r>
            <a:r>
              <a:rPr lang="en-US" sz="2200" i="1" dirty="0"/>
              <a:t>S</a:t>
            </a:r>
            <a:r>
              <a:rPr lang="en-US" sz="2200" i="1" baseline="-25000" dirty="0"/>
              <a:t>G</a:t>
            </a:r>
            <a:r>
              <a:rPr lang="en-US" sz="2200" dirty="0"/>
              <a:t> is nullable then accept, otherwise reject.</a:t>
            </a:r>
          </a:p>
          <a:p>
            <a:pPr eaLnBrk="1" hangingPunct="1">
              <a:spcBef>
                <a:spcPct val="0"/>
              </a:spcBef>
              <a:buFontTx/>
              <a:buNone/>
            </a:pPr>
            <a:r>
              <a:rPr lang="en-US" sz="2200" dirty="0"/>
              <a:t>    4. If </a:t>
            </a:r>
            <a:r>
              <a:rPr lang="en-US" sz="2200" i="1" dirty="0"/>
              <a:t>w</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then:</a:t>
            </a:r>
          </a:p>
          <a:p>
            <a:pPr lvl="1" eaLnBrk="1" hangingPunct="1">
              <a:spcBef>
                <a:spcPct val="0"/>
              </a:spcBef>
              <a:buFontTx/>
              <a:buNone/>
            </a:pPr>
            <a:r>
              <a:rPr lang="en-US" sz="2200" dirty="0"/>
              <a:t>        4.1 From </a:t>
            </a:r>
            <a:r>
              <a:rPr lang="en-US" sz="2200" i="1" dirty="0"/>
              <a:t>G</a:t>
            </a:r>
            <a:r>
              <a:rPr lang="en-US" sz="2200" dirty="0"/>
              <a:t>, construct </a:t>
            </a:r>
            <a:r>
              <a:rPr lang="en-US" sz="2200" i="1" dirty="0"/>
              <a:t>G</a:t>
            </a:r>
            <a:r>
              <a:rPr lang="en-US" sz="2200" dirty="0">
                <a:sym typeface="Symbol" panose="05050102010706020507" pitchFamily="18" charset="2"/>
              </a:rPr>
              <a:t></a:t>
            </a:r>
            <a:r>
              <a:rPr lang="en-US" sz="2200" dirty="0"/>
              <a:t> such that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 </a:t>
            </a:r>
            <a:r>
              <a:rPr lang="en-US" sz="2200" i="1" dirty="0"/>
              <a:t>L</a:t>
            </a:r>
            <a:r>
              <a:rPr lang="en-US" sz="2200" dirty="0"/>
              <a:t>(</a:t>
            </a:r>
            <a:r>
              <a:rPr lang="en-US" sz="2200" i="1" dirty="0"/>
              <a:t>G</a:t>
            </a:r>
            <a:r>
              <a:rPr lang="en-US" sz="2200" dirty="0"/>
              <a:t>) – {</a:t>
            </a:r>
            <a:r>
              <a:rPr lang="en-US" sz="2200" dirty="0">
                <a:sym typeface="Symbol" panose="05050102010706020507" pitchFamily="18" charset="2"/>
              </a:rPr>
              <a:t></a:t>
            </a:r>
            <a:r>
              <a:rPr lang="en-US" sz="2200" dirty="0"/>
              <a:t>} and </a:t>
            </a:r>
          </a:p>
          <a:p>
            <a:pPr lvl="1" eaLnBrk="1" hangingPunct="1">
              <a:spcBef>
                <a:spcPct val="0"/>
              </a:spcBef>
              <a:buFontTx/>
              <a:buNone/>
            </a:pPr>
            <a:r>
              <a:rPr lang="en-US" sz="2200" dirty="0"/>
              <a:t>              </a:t>
            </a:r>
            <a:r>
              <a:rPr lang="en-US" sz="2200" i="1" dirty="0"/>
              <a:t>G</a:t>
            </a:r>
            <a:r>
              <a:rPr lang="en-US" sz="2200" dirty="0">
                <a:sym typeface="Symbol" panose="05050102010706020507" pitchFamily="18" charset="2"/>
              </a:rPr>
              <a:t></a:t>
            </a:r>
            <a:r>
              <a:rPr lang="en-US" sz="2200" dirty="0"/>
              <a:t> is in </a:t>
            </a:r>
            <a:r>
              <a:rPr lang="en-US" sz="2200" dirty="0" err="1"/>
              <a:t>Greibach</a:t>
            </a:r>
            <a:r>
              <a:rPr lang="en-US" sz="2200" dirty="0"/>
              <a:t> normal form.</a:t>
            </a:r>
          </a:p>
          <a:p>
            <a:pPr lvl="1" eaLnBrk="1" hangingPunct="1">
              <a:spcBef>
                <a:spcPct val="0"/>
              </a:spcBef>
              <a:buFontTx/>
              <a:buNone/>
            </a:pPr>
            <a:r>
              <a:rPr lang="en-US" sz="2200" dirty="0"/>
              <a:t>        4.2 From </a:t>
            </a:r>
            <a:r>
              <a:rPr lang="en-US" sz="2200" i="1" dirty="0"/>
              <a:t>G</a:t>
            </a:r>
            <a:r>
              <a:rPr lang="en-US" sz="2200" dirty="0">
                <a:sym typeface="Symbol" panose="05050102010706020507" pitchFamily="18" charset="2"/>
              </a:rPr>
              <a:t></a:t>
            </a:r>
            <a:r>
              <a:rPr lang="en-US" sz="2200" dirty="0"/>
              <a:t> construct a PDA </a:t>
            </a:r>
            <a:r>
              <a:rPr lang="en-US" sz="2200" i="1" dirty="0"/>
              <a:t>M</a:t>
            </a:r>
            <a:r>
              <a:rPr lang="en-US" sz="2200" dirty="0"/>
              <a:t> such that </a:t>
            </a:r>
            <a:r>
              <a:rPr lang="en-US" sz="2200" i="1" dirty="0"/>
              <a:t>L</a:t>
            </a:r>
            <a:r>
              <a:rPr lang="en-US" sz="2200" dirty="0"/>
              <a:t>(</a:t>
            </a:r>
            <a:r>
              <a:rPr lang="en-US" sz="2200" i="1" dirty="0"/>
              <a:t>M</a:t>
            </a:r>
            <a:r>
              <a:rPr lang="en-US" sz="2200" dirty="0"/>
              <a:t>) =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a:t>
            </a:r>
          </a:p>
          <a:p>
            <a:pPr lvl="1" eaLnBrk="1" hangingPunct="1">
              <a:spcBef>
                <a:spcPct val="0"/>
              </a:spcBef>
              <a:buFontTx/>
              <a:buNone/>
            </a:pPr>
            <a:r>
              <a:rPr lang="en-US" sz="2200" dirty="0"/>
              <a:t>              and </a:t>
            </a:r>
            <a:r>
              <a:rPr lang="en-US" sz="2200" i="1" dirty="0"/>
              <a:t>M</a:t>
            </a:r>
            <a:r>
              <a:rPr lang="en-US" sz="2200" i="1" dirty="0">
                <a:sym typeface="Symbol" panose="05050102010706020507" pitchFamily="18" charset="2"/>
              </a:rPr>
              <a:t></a:t>
            </a:r>
            <a:r>
              <a:rPr lang="en-US" sz="2200" dirty="0"/>
              <a:t> has no </a:t>
            </a:r>
            <a:r>
              <a:rPr lang="en-US" sz="2200" dirty="0">
                <a:sym typeface="Symbol" panose="05050102010706020507" pitchFamily="18" charset="2"/>
              </a:rPr>
              <a:t></a:t>
            </a:r>
            <a:r>
              <a:rPr lang="en-US" sz="2200" dirty="0"/>
              <a:t>-transitions.</a:t>
            </a:r>
          </a:p>
          <a:p>
            <a:pPr lvl="1" eaLnBrk="1" hangingPunct="1">
              <a:spcBef>
                <a:spcPct val="0"/>
              </a:spcBef>
              <a:buFontTx/>
              <a:buNone/>
            </a:pPr>
            <a:r>
              <a:rPr lang="en-US" sz="2200" dirty="0"/>
              <a:t>        4.3 All paths of </a:t>
            </a:r>
            <a:r>
              <a:rPr lang="en-US" sz="2200" i="1" dirty="0"/>
              <a:t>M</a:t>
            </a:r>
            <a:r>
              <a:rPr lang="en-US" sz="2200" dirty="0"/>
              <a:t> are guaranteed to halt within a finite   </a:t>
            </a:r>
          </a:p>
          <a:p>
            <a:pPr lvl="1" eaLnBrk="1" hangingPunct="1">
              <a:spcBef>
                <a:spcPct val="0"/>
              </a:spcBef>
              <a:buFontTx/>
              <a:buNone/>
            </a:pPr>
            <a:r>
              <a:rPr lang="en-US" sz="2200" dirty="0"/>
              <a:t>              number of steps.  So run </a:t>
            </a:r>
            <a:r>
              <a:rPr lang="en-US" sz="2200" i="1" dirty="0"/>
              <a:t>M</a:t>
            </a:r>
            <a:r>
              <a:rPr lang="en-US" sz="2200" dirty="0"/>
              <a:t> on </a:t>
            </a:r>
            <a:r>
              <a:rPr lang="en-US" sz="2200" i="1" dirty="0"/>
              <a:t>w</a:t>
            </a:r>
            <a:r>
              <a:rPr lang="en-US" sz="2200" dirty="0"/>
              <a:t>.  Accept if it accepts   </a:t>
            </a:r>
          </a:p>
          <a:p>
            <a:pPr lvl="1" eaLnBrk="1" hangingPunct="1">
              <a:spcBef>
                <a:spcPct val="0"/>
              </a:spcBef>
              <a:buFontTx/>
              <a:buNone/>
            </a:pPr>
            <a:r>
              <a:rPr lang="en-US" sz="2200" dirty="0"/>
              <a:t>              and reject otherwise.</a:t>
            </a:r>
          </a:p>
          <a:p>
            <a:pPr eaLnBrk="1" hangingPunct="1">
              <a:spcBef>
                <a:spcPct val="0"/>
              </a:spcBef>
              <a:buFontTx/>
              <a:buNone/>
            </a:pPr>
            <a:r>
              <a:rPr lang="en-US" sz="1800" dirty="0"/>
              <a:t>			Each individual path of </a:t>
            </a:r>
            <a:r>
              <a:rPr lang="en-US" sz="1800" i="1" dirty="0"/>
              <a:t>M</a:t>
            </a:r>
            <a:r>
              <a:rPr lang="en-US" sz="1800" dirty="0"/>
              <a:t> must halt within |</a:t>
            </a:r>
            <a:r>
              <a:rPr lang="en-US" sz="1800" i="1" dirty="0"/>
              <a:t>w</a:t>
            </a:r>
            <a:r>
              <a:rPr lang="en-US" sz="1800" dirty="0"/>
              <a:t>| steps.  </a:t>
            </a:r>
          </a:p>
          <a:p>
            <a:pPr lvl="4" eaLnBrk="1" hangingPunct="1">
              <a:spcBef>
                <a:spcPct val="0"/>
              </a:spcBef>
              <a:buFontTx/>
              <a:buNone/>
            </a:pPr>
            <a:r>
              <a:rPr lang="en-US" sz="1800" dirty="0"/>
              <a:t>    ● The total number of paths pursued by </a:t>
            </a:r>
            <a:r>
              <a:rPr lang="en-US" sz="1800" i="1" dirty="0"/>
              <a:t>M</a:t>
            </a:r>
            <a:r>
              <a:rPr lang="en-US" sz="1800" dirty="0"/>
              <a:t> must be </a:t>
            </a:r>
          </a:p>
          <a:p>
            <a:pPr lvl="4" eaLnBrk="1" hangingPunct="1">
              <a:spcBef>
                <a:spcPct val="0"/>
              </a:spcBef>
              <a:buFontTx/>
              <a:buNone/>
            </a:pPr>
            <a:r>
              <a:rPr lang="en-US" sz="1800" dirty="0"/>
              <a:t>      less than or equal to </a:t>
            </a:r>
            <a:r>
              <a:rPr lang="en-US" sz="1800" i="1" dirty="0"/>
              <a:t>P</a:t>
            </a:r>
            <a:r>
              <a:rPr lang="en-US" sz="1800" dirty="0"/>
              <a:t> = </a:t>
            </a:r>
            <a:r>
              <a:rPr lang="en-US" sz="1800" i="1" dirty="0" err="1"/>
              <a:t>B</a:t>
            </a:r>
            <a:r>
              <a:rPr lang="en-US" sz="1800" baseline="30000" dirty="0" err="1"/>
              <a:t>|</a:t>
            </a:r>
            <a:r>
              <a:rPr lang="en-US" sz="1800" i="1" baseline="30000" dirty="0" err="1"/>
              <a:t>w</a:t>
            </a:r>
            <a:r>
              <a:rPr lang="en-US" sz="1800" baseline="30000" dirty="0"/>
              <a:t>|</a:t>
            </a:r>
            <a:r>
              <a:rPr lang="en-US" sz="1800" dirty="0"/>
              <a:t>, where </a:t>
            </a:r>
            <a:r>
              <a:rPr lang="en-US" sz="1800" i="1" dirty="0"/>
              <a:t>B</a:t>
            </a:r>
            <a:r>
              <a:rPr lang="en-US" sz="1800" dirty="0"/>
              <a:t> is the </a:t>
            </a:r>
          </a:p>
          <a:p>
            <a:pPr lvl="4" eaLnBrk="1" hangingPunct="1">
              <a:spcBef>
                <a:spcPct val="0"/>
              </a:spcBef>
              <a:buFontTx/>
              <a:buNone/>
            </a:pPr>
            <a:r>
              <a:rPr lang="en-US" sz="1800" dirty="0"/>
              <a:t>      maximum number of competing transitions from </a:t>
            </a:r>
          </a:p>
          <a:p>
            <a:pPr lvl="4" eaLnBrk="1" hangingPunct="1">
              <a:spcBef>
                <a:spcPct val="0"/>
              </a:spcBef>
              <a:buFontTx/>
              <a:buNone/>
            </a:pPr>
            <a:r>
              <a:rPr lang="en-US" sz="1800" dirty="0"/>
              <a:t>      any state in </a:t>
            </a:r>
            <a:r>
              <a:rPr lang="en-US" sz="1800" i="1" dirty="0"/>
              <a:t>M</a:t>
            </a:r>
            <a:r>
              <a:rPr lang="en-US" sz="1800" dirty="0"/>
              <a:t>.</a:t>
            </a:r>
          </a:p>
          <a:p>
            <a:pPr lvl="4" eaLnBrk="1" hangingPunct="1">
              <a:spcBef>
                <a:spcPct val="0"/>
              </a:spcBef>
              <a:buFontTx/>
              <a:buNone/>
            </a:pPr>
            <a:r>
              <a:rPr lang="en-US" sz="1800" dirty="0"/>
              <a:t>    ● The total number of steps that will be executed by    </a:t>
            </a:r>
          </a:p>
          <a:p>
            <a:pPr lvl="4" eaLnBrk="1" hangingPunct="1">
              <a:spcBef>
                <a:spcPct val="0"/>
              </a:spcBef>
              <a:buFontTx/>
              <a:buNone/>
            </a:pPr>
            <a:r>
              <a:rPr lang="en-US" sz="1800" dirty="0"/>
              <a:t>      all paths of </a:t>
            </a:r>
            <a:r>
              <a:rPr lang="en-US" sz="1800" i="1" dirty="0"/>
              <a:t>M</a:t>
            </a:r>
            <a:r>
              <a:rPr lang="en-US" sz="1800" dirty="0"/>
              <a:t> is bounded by </a:t>
            </a:r>
            <a:r>
              <a:rPr lang="en-US" sz="1800" i="1" dirty="0"/>
              <a:t>P</a:t>
            </a:r>
            <a:r>
              <a:rPr lang="en-US" sz="1800" dirty="0"/>
              <a:t> </a:t>
            </a:r>
            <a:r>
              <a:rPr lang="en-US" sz="1800" dirty="0">
                <a:sym typeface="Symbol" panose="05050102010706020507" pitchFamily="18" charset="2"/>
              </a:rPr>
              <a:t></a:t>
            </a:r>
            <a:r>
              <a:rPr lang="en-US" sz="1800" dirty="0"/>
              <a:t> |</a:t>
            </a:r>
            <a:r>
              <a:rPr lang="en-US" sz="1800" i="1" dirty="0"/>
              <a:t>w</a:t>
            </a:r>
            <a:r>
              <a:rPr lang="en-US" sz="1800" dirty="0"/>
              <a:t>|.</a:t>
            </a:r>
          </a:p>
          <a:p>
            <a:pPr lvl="1" eaLnBrk="1" hangingPunct="1">
              <a:spcBef>
                <a:spcPct val="0"/>
              </a:spcBef>
              <a:buFontTx/>
              <a:buNone/>
            </a:pPr>
            <a:endParaRPr lang="en-US" sz="2200" dirty="0"/>
          </a:p>
        </p:txBody>
      </p:sp>
      <p:sp>
        <p:nvSpPr>
          <p:cNvPr id="2" name="TextBox 1"/>
          <p:cNvSpPr txBox="1"/>
          <p:nvPr/>
        </p:nvSpPr>
        <p:spPr>
          <a:xfrm>
            <a:off x="609600" y="4267200"/>
            <a:ext cx="1524000" cy="2123658"/>
          </a:xfrm>
          <a:prstGeom prst="rect">
            <a:avLst/>
          </a:prstGeom>
          <a:noFill/>
          <a:ln w="25400">
            <a:solidFill>
              <a:schemeClr val="accent1">
                <a:lumMod val="50000"/>
              </a:schemeClr>
            </a:solidFill>
          </a:ln>
        </p:spPr>
        <p:txBody>
          <a:bodyPr wrap="square" rtlCol="0">
            <a:spAutoFit/>
          </a:bodyPr>
          <a:lstStyle/>
          <a:p>
            <a:r>
              <a:rPr lang="en-US" sz="2200" b="1" dirty="0" smtClean="0">
                <a:solidFill>
                  <a:schemeClr val="accent1">
                    <a:lumMod val="50000"/>
                  </a:schemeClr>
                </a:solidFill>
              </a:rPr>
              <a:t>Look at these details later if </a:t>
            </a:r>
            <a:br>
              <a:rPr lang="en-US" sz="2200" b="1" dirty="0" smtClean="0">
                <a:solidFill>
                  <a:schemeClr val="accent1">
                    <a:lumMod val="50000"/>
                  </a:schemeClr>
                </a:solidFill>
              </a:rPr>
            </a:br>
            <a:r>
              <a:rPr lang="en-US" sz="2200" b="1" dirty="0" smtClean="0">
                <a:solidFill>
                  <a:schemeClr val="accent1">
                    <a:lumMod val="50000"/>
                  </a:schemeClr>
                </a:solidFill>
              </a:rPr>
              <a:t>you are interested</a:t>
            </a:r>
            <a:endParaRPr lang="en-US" sz="2200" b="1" dirty="0">
              <a:solidFill>
                <a:schemeClr val="accent1">
                  <a:lumMod val="50000"/>
                </a:schemeClr>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457200" y="1085334"/>
            <a:ext cx="8534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000" dirty="0"/>
              <a:t>From state 2, it must accept if two </a:t>
            </a:r>
            <a:r>
              <a:rPr lang="en-US" altLang="en-US" sz="2000" dirty="0" smtClean="0"/>
              <a:t/>
            </a:r>
            <a:br>
              <a:rPr lang="en-US" altLang="en-US" sz="2000" dirty="0" smtClean="0"/>
            </a:br>
            <a:r>
              <a:rPr lang="en-US" altLang="en-US" sz="2000" dirty="0" smtClean="0"/>
              <a:t>equal-length </a:t>
            </a:r>
            <a:r>
              <a:rPr lang="en-US" altLang="en-US" sz="2000" dirty="0"/>
              <a:t>strings have at least one </a:t>
            </a:r>
            <a:endParaRPr lang="en-US" altLang="en-US" sz="2000" dirty="0" smtClean="0"/>
          </a:p>
          <a:p>
            <a:r>
              <a:rPr lang="en-US" altLang="en-US" sz="2000" dirty="0" smtClean="0"/>
              <a:t>different </a:t>
            </a:r>
            <a:r>
              <a:rPr lang="en-US" altLang="en-US" sz="2000" dirty="0"/>
              <a:t>character.  </a:t>
            </a:r>
            <a:endParaRPr lang="en-US" altLang="en-US" sz="2000" dirty="0" smtClean="0"/>
          </a:p>
          <a:p>
            <a:r>
              <a:rPr lang="en-US" altLang="en-US" sz="2000" dirty="0" smtClean="0"/>
              <a:t>So </a:t>
            </a:r>
            <a:r>
              <a:rPr lang="en-US" altLang="en-US" sz="2000" i="1" dirty="0"/>
              <a:t>M</a:t>
            </a:r>
            <a:r>
              <a:rPr lang="en-US" altLang="en-US" sz="2000" dirty="0"/>
              <a:t> starts pushing a % for each character </a:t>
            </a:r>
            <a:r>
              <a:rPr lang="en-US" altLang="en-US" sz="2000" dirty="0" smtClean="0"/>
              <a:t/>
            </a:r>
            <a:br>
              <a:rPr lang="en-US" altLang="en-US" sz="2000" dirty="0" smtClean="0"/>
            </a:br>
            <a:r>
              <a:rPr lang="en-US" altLang="en-US" sz="2000" dirty="0" smtClean="0"/>
              <a:t>it </a:t>
            </a:r>
            <a:r>
              <a:rPr lang="en-US" altLang="en-US" sz="2000" dirty="0"/>
              <a:t>sees.  </a:t>
            </a:r>
            <a:r>
              <a:rPr lang="en-US" altLang="en-US" sz="2000" dirty="0" smtClean="0"/>
              <a:t>M </a:t>
            </a:r>
            <a:r>
              <a:rPr lang="en-US" altLang="en-US" sz="2000" dirty="0" err="1"/>
              <a:t>nondeterministically</a:t>
            </a:r>
            <a:r>
              <a:rPr lang="en-US" altLang="en-US" sz="2000" dirty="0"/>
              <a:t> chooses a </a:t>
            </a:r>
            <a:r>
              <a:rPr lang="en-US" altLang="en-US" sz="2000" dirty="0" smtClean="0"/>
              <a:t/>
            </a:r>
            <a:br>
              <a:rPr lang="en-US" altLang="en-US" sz="2000" dirty="0" smtClean="0"/>
            </a:br>
            <a:r>
              <a:rPr lang="en-US" altLang="en-US" sz="2000" dirty="0" smtClean="0"/>
              <a:t>character </a:t>
            </a:r>
            <a:r>
              <a:rPr lang="en-US" altLang="en-US" sz="2000" dirty="0"/>
              <a:t>on which to stop pushing.  </a:t>
            </a:r>
          </a:p>
          <a:p>
            <a:r>
              <a:rPr lang="en-US" altLang="en-US" sz="2000" dirty="0" smtClean="0"/>
              <a:t>M </a:t>
            </a:r>
            <a:r>
              <a:rPr lang="en-US" altLang="en-US" sz="2000" dirty="0"/>
              <a:t>remembers that character in its </a:t>
            </a:r>
            <a:r>
              <a:rPr lang="en-US" altLang="en-US" sz="2000" dirty="0" smtClean="0"/>
              <a:t>state. </a:t>
            </a:r>
            <a:br>
              <a:rPr lang="en-US" altLang="en-US" sz="2000" dirty="0" smtClean="0"/>
            </a:br>
            <a:r>
              <a:rPr lang="en-US" altLang="en-US" sz="2000" dirty="0" smtClean="0"/>
              <a:t>I.e., there </a:t>
            </a:r>
            <a:r>
              <a:rPr lang="en-US" altLang="en-US" sz="2000" dirty="0"/>
              <a:t>are two similar branches (one for "0" and one for "1</a:t>
            </a:r>
            <a:r>
              <a:rPr lang="en-US" altLang="en-US" sz="2000" dirty="0" smtClean="0"/>
              <a:t>") </a:t>
            </a:r>
            <a:r>
              <a:rPr lang="en-US" altLang="en-US" sz="2000" dirty="0"/>
              <a:t>from here on).  </a:t>
            </a:r>
            <a:endParaRPr lang="en-US" altLang="en-US" sz="2000" dirty="0" smtClean="0"/>
          </a:p>
          <a:p>
            <a:r>
              <a:rPr lang="en-US" altLang="en-US" sz="2000" dirty="0" smtClean="0"/>
              <a:t>Next M </a:t>
            </a:r>
            <a:r>
              <a:rPr lang="en-US" altLang="en-US" sz="2000" dirty="0"/>
              <a:t>reads the characters up to the c and does nothing with them.  </a:t>
            </a:r>
          </a:p>
          <a:p>
            <a:r>
              <a:rPr lang="en-US" altLang="en-US" sz="2000" dirty="0"/>
              <a:t>Starting with the first character after the c, </a:t>
            </a:r>
            <a:r>
              <a:rPr lang="en-US" altLang="en-US" sz="2000" dirty="0" smtClean="0"/>
              <a:t>M </a:t>
            </a:r>
            <a:r>
              <a:rPr lang="en-US" altLang="en-US" sz="2000" dirty="0"/>
              <a:t>pops one % for each character it reads.  When the stack is empty (actually when </a:t>
            </a:r>
            <a:r>
              <a:rPr lang="en-US" altLang="en-US" sz="2000" dirty="0" smtClean="0"/>
              <a:t># is at the top) M checks </a:t>
            </a:r>
            <a:r>
              <a:rPr lang="en-US" altLang="en-US" sz="2000" dirty="0"/>
              <a:t>to see whether the next input character matches the remembered character.  </a:t>
            </a:r>
            <a:endParaRPr lang="en-US" altLang="en-US" sz="2000" dirty="0" smtClean="0"/>
          </a:p>
          <a:p>
            <a:r>
              <a:rPr lang="en-US" altLang="en-US" sz="2000" dirty="0"/>
              <a:t>If it does </a:t>
            </a:r>
            <a:r>
              <a:rPr lang="en-US" altLang="en-US" sz="2000" dirty="0" smtClean="0"/>
              <a:t>not match , M </a:t>
            </a:r>
            <a:r>
              <a:rPr lang="en-US" altLang="en-US" sz="2000" dirty="0"/>
              <a:t>accepts</a:t>
            </a:r>
          </a:p>
        </p:txBody>
      </p:sp>
      <p:sp>
        <p:nvSpPr>
          <p:cNvPr id="28675"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smtClean="0"/>
              <a:t>{</a:t>
            </a:r>
            <a:r>
              <a:rPr lang="en-US" altLang="en-US" sz="3600" b="1" i="1" dirty="0" err="1" smtClean="0"/>
              <a:t>x</a:t>
            </a:r>
            <a:r>
              <a:rPr lang="en-US" altLang="en-US" sz="3600" b="1" dirty="0" err="1" smtClean="0"/>
              <a:t>c</a:t>
            </a:r>
            <a:r>
              <a:rPr lang="en-US" altLang="en-US" sz="3600" b="1" i="1" dirty="0" err="1" smtClean="0"/>
              <a:t>y</a:t>
            </a:r>
            <a:r>
              <a:rPr lang="en-US" altLang="en-US" sz="3600" b="1" dirty="0" smtClean="0"/>
              <a:t> </a:t>
            </a:r>
            <a:r>
              <a:rPr lang="en-US" altLang="en-US" sz="3600" b="1" dirty="0"/>
              <a:t>: </a:t>
            </a:r>
            <a:r>
              <a:rPr lang="en-US" altLang="en-US" sz="3600" b="1" i="1" dirty="0"/>
              <a:t>x</a:t>
            </a:r>
            <a:r>
              <a:rPr lang="en-US" altLang="en-US" sz="3600" b="1" dirty="0"/>
              <a:t>, </a:t>
            </a:r>
            <a:r>
              <a:rPr lang="en-US" altLang="en-US" sz="3600" b="1" i="1" dirty="0"/>
              <a:t>y</a:t>
            </a:r>
            <a:r>
              <a:rPr lang="en-US" altLang="en-US" sz="3600" b="1" dirty="0"/>
              <a:t> </a:t>
            </a:r>
            <a:r>
              <a:rPr lang="en-US" altLang="en-US" sz="3600" b="1" dirty="0">
                <a:sym typeface="Symbol" panose="05050102010706020507" pitchFamily="18" charset="2"/>
              </a:rPr>
              <a:t></a:t>
            </a:r>
            <a:r>
              <a:rPr lang="en-US" altLang="en-US" sz="3600" b="1" dirty="0"/>
              <a:t> {0, 1}* and </a:t>
            </a:r>
            <a:r>
              <a:rPr lang="en-US" altLang="en-US" sz="3600" b="1" i="1" dirty="0"/>
              <a:t>x</a:t>
            </a:r>
            <a:r>
              <a:rPr lang="en-US" altLang="en-US" sz="3600" b="1" dirty="0"/>
              <a:t> </a:t>
            </a:r>
            <a:r>
              <a:rPr lang="en-US" altLang="en-US" sz="3600" b="1" dirty="0">
                <a:sym typeface="Symbol" panose="05050102010706020507" pitchFamily="18" charset="2"/>
              </a:rPr>
              <a:t></a:t>
            </a:r>
            <a:r>
              <a:rPr lang="en-US" altLang="en-US" sz="3600" b="1" dirty="0"/>
              <a:t> </a:t>
            </a:r>
            <a:r>
              <a:rPr lang="en-US" altLang="en-US" sz="3600" b="1" i="1" dirty="0"/>
              <a:t>y</a:t>
            </a:r>
            <a:r>
              <a:rPr lang="en-US" altLang="en-US" sz="3600" b="1" dirty="0"/>
              <a:t>}</a:t>
            </a:r>
            <a:endParaRPr lang="en-US" altLang="en-US" sz="3600" b="1" dirty="0">
              <a:solidFill>
                <a:schemeClr val="tx2"/>
              </a:solidFill>
            </a:endParaRPr>
          </a:p>
        </p:txBody>
      </p:sp>
      <p:pic>
        <p:nvPicPr>
          <p:cNvPr id="4" name="Picture 3"/>
          <p:cNvPicPr>
            <a:picLocks noChangeAspect="1"/>
          </p:cNvPicPr>
          <p:nvPr/>
        </p:nvPicPr>
        <p:blipFill>
          <a:blip r:embed="rId3"/>
          <a:stretch>
            <a:fillRect/>
          </a:stretch>
        </p:blipFill>
        <p:spPr>
          <a:xfrm>
            <a:off x="5940088" y="1077097"/>
            <a:ext cx="2558988" cy="1589903"/>
          </a:xfrm>
          <a:prstGeom prst="rect">
            <a:avLst/>
          </a:prstGeom>
        </p:spPr>
      </p:pic>
    </p:spTree>
    <p:extLst>
      <p:ext uri="{BB962C8B-B14F-4D97-AF65-F5344CB8AC3E}">
        <p14:creationId xmlns:p14="http://schemas.microsoft.com/office/powerpoint/2010/main" val="185396720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Emptiness</a:t>
            </a:r>
          </a:p>
        </p:txBody>
      </p:sp>
      <p:sp>
        <p:nvSpPr>
          <p:cNvPr id="118787" name="Text Box 7"/>
          <p:cNvSpPr txBox="1">
            <a:spLocks noChangeArrowheads="1"/>
          </p:cNvSpPr>
          <p:nvPr/>
        </p:nvSpPr>
        <p:spPr bwMode="auto">
          <a:xfrm>
            <a:off x="990600" y="990600"/>
            <a:ext cx="8077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sym typeface="Symbol" panose="05050102010706020507" pitchFamily="18" charset="2"/>
              </a:rPr>
              <a:t>Given a context-free language </a:t>
            </a:r>
            <a:r>
              <a:rPr lang="en-US" sz="2400" i="1">
                <a:sym typeface="Symbol" panose="05050102010706020507" pitchFamily="18" charset="2"/>
              </a:rPr>
              <a:t>L</a:t>
            </a:r>
            <a:r>
              <a:rPr lang="en-US" sz="2400">
                <a:sym typeface="Symbol" panose="05050102010706020507" pitchFamily="18" charset="2"/>
              </a:rPr>
              <a:t>, is </a:t>
            </a:r>
            <a:r>
              <a:rPr lang="en-US" sz="2400" i="1">
                <a:sym typeface="Symbol" panose="05050102010706020507" pitchFamily="18" charset="2"/>
              </a:rPr>
              <a:t>L</a:t>
            </a:r>
            <a:r>
              <a:rPr lang="en-US" sz="2400">
                <a:sym typeface="Symbol" panose="05050102010706020507" pitchFamily="18" charset="2"/>
              </a:rPr>
              <a:t> = ?</a:t>
            </a:r>
            <a:r>
              <a:rPr lang="en-US" sz="2400"/>
              <a:t>  </a:t>
            </a:r>
          </a:p>
          <a:p>
            <a:pPr eaLnBrk="1" hangingPunct="1">
              <a:spcBef>
                <a:spcPct val="0"/>
              </a:spcBef>
              <a:buFontTx/>
              <a:buNone/>
            </a:pPr>
            <a:endParaRPr lang="en-US" sz="2400"/>
          </a:p>
          <a:p>
            <a:pPr eaLnBrk="1" hangingPunct="1">
              <a:spcBef>
                <a:spcPct val="0"/>
              </a:spcBef>
              <a:buFontTx/>
              <a:buNone/>
            </a:pPr>
            <a:endParaRPr lang="en-US" sz="2400"/>
          </a:p>
          <a:p>
            <a:pPr eaLnBrk="1" hangingPunct="1">
              <a:spcBef>
                <a:spcPct val="0"/>
              </a:spcBef>
              <a:buFontTx/>
              <a:buNone/>
            </a:pPr>
            <a:r>
              <a:rPr lang="en-US" sz="2400" i="1"/>
              <a:t>decideCFLempty</a:t>
            </a:r>
            <a:r>
              <a:rPr lang="en-US" sz="2400"/>
              <a:t>(</a:t>
            </a:r>
            <a:r>
              <a:rPr lang="en-US" sz="2400" i="1"/>
              <a:t>G</a:t>
            </a:r>
            <a:r>
              <a:rPr lang="en-US" sz="2400"/>
              <a:t>: context-free grammar) =</a:t>
            </a:r>
          </a:p>
          <a:p>
            <a:pPr eaLnBrk="1" hangingPunct="1">
              <a:spcBef>
                <a:spcPct val="0"/>
              </a:spcBef>
              <a:buFontTx/>
              <a:buNone/>
            </a:pPr>
            <a:endParaRPr lang="en-US" sz="2400"/>
          </a:p>
          <a:p>
            <a:pPr eaLnBrk="1" hangingPunct="1">
              <a:spcBef>
                <a:spcPct val="0"/>
              </a:spcBef>
              <a:buFontTx/>
              <a:buNone/>
            </a:pPr>
            <a:r>
              <a:rPr lang="en-US" sz="2400"/>
              <a:t>    1. Let </a:t>
            </a:r>
            <a:r>
              <a:rPr lang="en-US" sz="2400" i="1"/>
              <a:t>G</a:t>
            </a:r>
            <a:r>
              <a:rPr lang="en-US" sz="2400">
                <a:sym typeface="Symbol" panose="05050102010706020507" pitchFamily="18" charset="2"/>
              </a:rPr>
              <a:t></a:t>
            </a:r>
            <a:r>
              <a:rPr lang="en-US" sz="2400"/>
              <a:t> = </a:t>
            </a:r>
            <a:r>
              <a:rPr lang="en-US" sz="2400" i="1"/>
              <a:t>removeunproductive</a:t>
            </a:r>
            <a:r>
              <a:rPr lang="en-US" sz="2400"/>
              <a:t>(</a:t>
            </a:r>
            <a:r>
              <a:rPr lang="en-US" sz="2400" i="1"/>
              <a:t>G</a:t>
            </a:r>
            <a:r>
              <a:rPr lang="en-US" sz="2400"/>
              <a:t>).</a:t>
            </a:r>
          </a:p>
          <a:p>
            <a:pPr eaLnBrk="1" hangingPunct="1">
              <a:spcBef>
                <a:spcPct val="0"/>
              </a:spcBef>
              <a:buFontTx/>
              <a:buNone/>
            </a:pPr>
            <a:endParaRPr lang="en-US" sz="2400"/>
          </a:p>
          <a:p>
            <a:pPr eaLnBrk="1" hangingPunct="1">
              <a:spcBef>
                <a:spcPct val="0"/>
              </a:spcBef>
              <a:buFontTx/>
              <a:buNone/>
            </a:pPr>
            <a:r>
              <a:rPr lang="en-US" sz="2400"/>
              <a:t>    2. If </a:t>
            </a:r>
            <a:r>
              <a:rPr lang="en-US" sz="2400" i="1"/>
              <a:t>S</a:t>
            </a:r>
            <a:r>
              <a:rPr lang="en-US" sz="2400"/>
              <a:t> is not present in </a:t>
            </a:r>
            <a:r>
              <a:rPr lang="en-US" sz="2400" i="1"/>
              <a:t>G</a:t>
            </a:r>
            <a:r>
              <a:rPr lang="en-US" sz="2400">
                <a:sym typeface="Symbol" panose="05050102010706020507" pitchFamily="18" charset="2"/>
              </a:rPr>
              <a:t></a:t>
            </a:r>
            <a:r>
              <a:rPr lang="en-US" sz="2400"/>
              <a:t> then return </a:t>
            </a:r>
            <a:r>
              <a:rPr lang="en-US" sz="2400" i="1"/>
              <a:t>True</a:t>
            </a:r>
            <a:r>
              <a:rPr lang="en-US" sz="2400"/>
              <a:t> </a:t>
            </a:r>
          </a:p>
          <a:p>
            <a:pPr eaLnBrk="1" hangingPunct="1">
              <a:spcBef>
                <a:spcPct val="0"/>
              </a:spcBef>
              <a:buFontTx/>
              <a:buNone/>
            </a:pPr>
            <a:r>
              <a:rPr lang="en-US" sz="2400"/>
              <a:t>					  else return  </a:t>
            </a:r>
            <a:r>
              <a:rPr lang="en-US" sz="2400" i="1"/>
              <a:t>False</a:t>
            </a:r>
            <a:r>
              <a:rPr lang="en-US" sz="240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Finiteness</a:t>
            </a:r>
            <a:r>
              <a:rPr lang="en-US" sz="3600">
                <a:solidFill>
                  <a:schemeClr val="tx2"/>
                </a:solidFill>
              </a:rPr>
              <a:t> </a:t>
            </a:r>
          </a:p>
        </p:txBody>
      </p:sp>
      <p:sp>
        <p:nvSpPr>
          <p:cNvPr id="120835" name="Text Box 3"/>
          <p:cNvSpPr txBox="1">
            <a:spLocks noChangeArrowheads="1"/>
          </p:cNvSpPr>
          <p:nvPr/>
        </p:nvSpPr>
        <p:spPr bwMode="auto">
          <a:xfrm>
            <a:off x="990600" y="107315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a:t>Given a context-free language </a:t>
            </a:r>
            <a:r>
              <a:rPr lang="en-US" sz="2200" i="1"/>
              <a:t>L</a:t>
            </a:r>
            <a:r>
              <a:rPr lang="en-US" sz="2200"/>
              <a:t>, is </a:t>
            </a:r>
            <a:r>
              <a:rPr lang="en-US" sz="2200" i="1"/>
              <a:t>L</a:t>
            </a:r>
            <a:r>
              <a:rPr lang="en-US" sz="2200"/>
              <a:t> infinite?</a:t>
            </a:r>
          </a:p>
          <a:p>
            <a:pPr eaLnBrk="1" hangingPunct="1">
              <a:spcBef>
                <a:spcPct val="0"/>
              </a:spcBef>
              <a:buFontTx/>
              <a:buNone/>
            </a:pPr>
            <a:endParaRPr lang="en-US" sz="2200" i="1"/>
          </a:p>
          <a:p>
            <a:pPr eaLnBrk="1" hangingPunct="1">
              <a:spcBef>
                <a:spcPct val="0"/>
              </a:spcBef>
              <a:buFontTx/>
              <a:buNone/>
            </a:pPr>
            <a:r>
              <a:rPr lang="en-US" sz="2200" i="1"/>
              <a:t>decideCFLinfinite</a:t>
            </a:r>
            <a:r>
              <a:rPr lang="en-US" sz="2200"/>
              <a:t>(</a:t>
            </a:r>
            <a:r>
              <a:rPr lang="en-US" sz="2200" i="1"/>
              <a:t>G</a:t>
            </a:r>
            <a:r>
              <a:rPr lang="en-US" sz="2200"/>
              <a:t>: context-free grammar) =</a:t>
            </a:r>
          </a:p>
          <a:p>
            <a:pPr eaLnBrk="1" hangingPunct="1">
              <a:spcBef>
                <a:spcPct val="0"/>
              </a:spcBef>
              <a:buFontTx/>
              <a:buNone/>
            </a:pPr>
            <a:endParaRPr lang="en-US" sz="2200"/>
          </a:p>
          <a:p>
            <a:pPr eaLnBrk="1" hangingPunct="1">
              <a:spcBef>
                <a:spcPct val="0"/>
              </a:spcBef>
              <a:buFontTx/>
              <a:buNone/>
            </a:pPr>
            <a:r>
              <a:rPr lang="en-US" sz="2200"/>
              <a:t>    1. Lexicographically enumerate all strings in </a:t>
            </a:r>
            <a:r>
              <a:rPr lang="en-US" sz="2200">
                <a:sym typeface="Symbol" panose="05050102010706020507" pitchFamily="18" charset="2"/>
              </a:rPr>
              <a:t></a:t>
            </a:r>
            <a:r>
              <a:rPr lang="en-US" sz="2200"/>
              <a:t>* of length </a:t>
            </a:r>
          </a:p>
          <a:p>
            <a:pPr eaLnBrk="1" hangingPunct="1">
              <a:spcBef>
                <a:spcPct val="0"/>
              </a:spcBef>
              <a:buFontTx/>
              <a:buNone/>
            </a:pPr>
            <a:r>
              <a:rPr lang="en-US" sz="2200"/>
              <a:t>        greater than </a:t>
            </a:r>
            <a:r>
              <a:rPr lang="en-US" sz="2200" i="1"/>
              <a:t>b</a:t>
            </a:r>
            <a:r>
              <a:rPr lang="en-US" sz="2200" i="1" baseline="30000"/>
              <a:t>n</a:t>
            </a:r>
            <a:r>
              <a:rPr lang="en-US" sz="2200"/>
              <a:t> and less than or equal to </a:t>
            </a:r>
            <a:r>
              <a:rPr lang="en-US" sz="2200" i="1"/>
              <a:t>b</a:t>
            </a:r>
            <a:r>
              <a:rPr lang="en-US" sz="2200" i="1" baseline="30000"/>
              <a:t>n+1</a:t>
            </a:r>
            <a:r>
              <a:rPr lang="en-US" sz="2200"/>
              <a:t> + </a:t>
            </a:r>
            <a:r>
              <a:rPr lang="en-US" sz="2200" i="1"/>
              <a:t>b</a:t>
            </a:r>
            <a:r>
              <a:rPr lang="en-US" sz="2200" i="1" baseline="30000"/>
              <a:t>n</a:t>
            </a:r>
            <a:r>
              <a:rPr lang="en-US" sz="2200"/>
              <a:t>.  </a:t>
            </a:r>
          </a:p>
          <a:p>
            <a:pPr eaLnBrk="1" hangingPunct="1">
              <a:spcBef>
                <a:spcPct val="0"/>
              </a:spcBef>
              <a:buFontTx/>
              <a:buNone/>
            </a:pPr>
            <a:endParaRPr lang="en-US" sz="2200"/>
          </a:p>
          <a:p>
            <a:pPr eaLnBrk="1" hangingPunct="1">
              <a:spcBef>
                <a:spcPct val="0"/>
              </a:spcBef>
              <a:buFontTx/>
              <a:buNone/>
            </a:pPr>
            <a:r>
              <a:rPr lang="en-US" sz="2200"/>
              <a:t>    2. If, for any such string </a:t>
            </a:r>
            <a:r>
              <a:rPr lang="en-US" sz="2200" i="1"/>
              <a:t>w</a:t>
            </a:r>
            <a:r>
              <a:rPr lang="en-US" sz="2200"/>
              <a:t>, </a:t>
            </a:r>
            <a:r>
              <a:rPr lang="en-US" sz="2200" i="1"/>
              <a:t>decideCFL</a:t>
            </a:r>
            <a:r>
              <a:rPr lang="en-US" sz="2200"/>
              <a:t>(</a:t>
            </a:r>
            <a:r>
              <a:rPr lang="en-US" sz="2200" i="1"/>
              <a:t>L, w</a:t>
            </a:r>
            <a:r>
              <a:rPr lang="en-US" sz="2200"/>
              <a:t>) returns </a:t>
            </a:r>
            <a:r>
              <a:rPr lang="en-US" sz="2200" i="1"/>
              <a:t>True</a:t>
            </a:r>
            <a:r>
              <a:rPr lang="en-US" sz="2200"/>
              <a:t> </a:t>
            </a:r>
          </a:p>
          <a:p>
            <a:pPr eaLnBrk="1" hangingPunct="1">
              <a:spcBef>
                <a:spcPct val="0"/>
              </a:spcBef>
              <a:buFontTx/>
              <a:buNone/>
            </a:pPr>
            <a:r>
              <a:rPr lang="en-US" sz="2200"/>
              <a:t>        then return </a:t>
            </a:r>
            <a:r>
              <a:rPr lang="en-US" sz="2200" i="1"/>
              <a:t>True</a:t>
            </a:r>
            <a:r>
              <a:rPr lang="en-US" sz="2200"/>
              <a:t>.  </a:t>
            </a:r>
            <a:r>
              <a:rPr lang="en-US" sz="2200" i="1"/>
              <a:t>L</a:t>
            </a:r>
            <a:r>
              <a:rPr lang="en-US" sz="2200"/>
              <a:t> is infinite.</a:t>
            </a:r>
          </a:p>
          <a:p>
            <a:pPr eaLnBrk="1" hangingPunct="1">
              <a:spcBef>
                <a:spcPct val="0"/>
              </a:spcBef>
              <a:buFontTx/>
              <a:buNone/>
            </a:pPr>
            <a:endParaRPr lang="en-US" sz="2200"/>
          </a:p>
          <a:p>
            <a:pPr eaLnBrk="1" hangingPunct="1">
              <a:spcBef>
                <a:spcPct val="0"/>
              </a:spcBef>
              <a:buFontTx/>
              <a:buNone/>
            </a:pPr>
            <a:r>
              <a:rPr lang="en-US" sz="2200"/>
              <a:t>    3. If, for all such strings </a:t>
            </a:r>
            <a:r>
              <a:rPr lang="en-US" sz="2200" i="1"/>
              <a:t>w</a:t>
            </a:r>
            <a:r>
              <a:rPr lang="en-US" sz="2200"/>
              <a:t>, </a:t>
            </a:r>
            <a:r>
              <a:rPr lang="en-US" sz="2200" i="1"/>
              <a:t>decideCFL</a:t>
            </a:r>
            <a:r>
              <a:rPr lang="en-US" sz="2200"/>
              <a:t>(</a:t>
            </a:r>
            <a:r>
              <a:rPr lang="en-US" sz="2200" i="1"/>
              <a:t>L, w</a:t>
            </a:r>
            <a:r>
              <a:rPr lang="en-US" sz="2200"/>
              <a:t>) returns </a:t>
            </a:r>
            <a:r>
              <a:rPr lang="en-US" sz="2200" i="1"/>
              <a:t>False</a:t>
            </a:r>
            <a:r>
              <a:rPr lang="en-US" sz="2200"/>
              <a:t> </a:t>
            </a:r>
          </a:p>
          <a:p>
            <a:pPr eaLnBrk="1" hangingPunct="1">
              <a:spcBef>
                <a:spcPct val="0"/>
              </a:spcBef>
              <a:buFontTx/>
              <a:buNone/>
            </a:pPr>
            <a:r>
              <a:rPr lang="en-US" sz="2200"/>
              <a:t>        then return </a:t>
            </a:r>
            <a:r>
              <a:rPr lang="en-US" sz="2200" i="1"/>
              <a:t>False</a:t>
            </a:r>
            <a:r>
              <a:rPr lang="en-US" sz="2200"/>
              <a:t>.  </a:t>
            </a:r>
            <a:r>
              <a:rPr lang="en-US" sz="2200" i="1"/>
              <a:t>L</a:t>
            </a:r>
            <a:r>
              <a:rPr lang="en-US" sz="2200"/>
              <a:t> is not infinite.</a:t>
            </a:r>
          </a:p>
          <a:p>
            <a:pPr eaLnBrk="1" hangingPunct="1">
              <a:spcBef>
                <a:spcPct val="0"/>
              </a:spcBef>
              <a:buFontTx/>
              <a:buNone/>
            </a:pPr>
            <a:endParaRPr lang="en-US" sz="2200"/>
          </a:p>
          <a:p>
            <a:pPr eaLnBrk="1" hangingPunct="1">
              <a:spcBef>
                <a:spcPct val="0"/>
              </a:spcBef>
              <a:buFontTx/>
              <a:buNone/>
            </a:pPr>
            <a:r>
              <a:rPr lang="en-US" sz="2200"/>
              <a:t>Why these bounds?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Equivalence of DCFLs</a:t>
            </a:r>
          </a:p>
        </p:txBody>
      </p:sp>
      <p:sp>
        <p:nvSpPr>
          <p:cNvPr id="122883" name="Text Box 3"/>
          <p:cNvSpPr txBox="1">
            <a:spLocks noChangeArrowheads="1"/>
          </p:cNvSpPr>
          <p:nvPr/>
        </p:nvSpPr>
        <p:spPr bwMode="auto">
          <a:xfrm>
            <a:off x="838200" y="99060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i="1"/>
              <a:t>Theorem:</a:t>
            </a:r>
            <a:r>
              <a:rPr lang="en-US" sz="2400"/>
              <a:t> Given two </a:t>
            </a:r>
            <a:r>
              <a:rPr lang="en-US" sz="2400" i="1"/>
              <a:t>deterministic</a:t>
            </a:r>
            <a:r>
              <a:rPr lang="en-US" sz="2400"/>
              <a:t> context-free languages</a:t>
            </a:r>
          </a:p>
          <a:p>
            <a:pPr eaLnBrk="1" hangingPunct="1">
              <a:spcBef>
                <a:spcPct val="0"/>
              </a:spcBef>
              <a:buFontTx/>
              <a:buNone/>
            </a:pPr>
            <a:r>
              <a:rPr lang="en-US" sz="2400" i="1"/>
              <a:t>L</a:t>
            </a:r>
            <a:r>
              <a:rPr lang="en-US" sz="2400" baseline="-25000"/>
              <a:t>1</a:t>
            </a:r>
            <a:r>
              <a:rPr lang="en-US" sz="2400"/>
              <a:t> and </a:t>
            </a:r>
            <a:r>
              <a:rPr lang="en-US" sz="2400" i="1"/>
              <a:t>L</a:t>
            </a:r>
            <a:r>
              <a:rPr lang="en-US" sz="2400" baseline="-25000"/>
              <a:t>2</a:t>
            </a:r>
            <a:r>
              <a:rPr lang="en-US" sz="2400"/>
              <a:t>, there exists a decision procedure to determine</a:t>
            </a:r>
          </a:p>
          <a:p>
            <a:pPr eaLnBrk="1" hangingPunct="1">
              <a:spcBef>
                <a:spcPct val="0"/>
              </a:spcBef>
              <a:buFontTx/>
              <a:buNone/>
            </a:pPr>
            <a:r>
              <a:rPr lang="en-US" sz="2400"/>
              <a:t>whether </a:t>
            </a:r>
            <a:r>
              <a:rPr lang="en-US" sz="2400" i="1"/>
              <a:t>L</a:t>
            </a:r>
            <a:r>
              <a:rPr lang="en-US" sz="2400" baseline="-25000"/>
              <a:t>1</a:t>
            </a:r>
            <a:r>
              <a:rPr lang="en-US" sz="2400"/>
              <a:t> = </a:t>
            </a:r>
            <a:r>
              <a:rPr lang="en-US" sz="2400" i="1"/>
              <a:t>L</a:t>
            </a:r>
            <a:r>
              <a:rPr lang="en-US" sz="2400" baseline="-25000"/>
              <a:t>2</a:t>
            </a:r>
            <a:r>
              <a:rPr lang="en-US" sz="2400"/>
              <a:t>.</a:t>
            </a:r>
          </a:p>
          <a:p>
            <a:pPr eaLnBrk="1" hangingPunct="1">
              <a:spcBef>
                <a:spcPct val="0"/>
              </a:spcBef>
              <a:buFontTx/>
              <a:buNone/>
            </a:pPr>
            <a:endParaRPr lang="en-US" sz="2400"/>
          </a:p>
          <a:p>
            <a:pPr eaLnBrk="1" hangingPunct="1">
              <a:spcBef>
                <a:spcPct val="0"/>
              </a:spcBef>
              <a:buFontTx/>
              <a:buNone/>
            </a:pPr>
            <a:r>
              <a:rPr lang="en-US" sz="2400" b="1" i="1"/>
              <a:t>Proof:</a:t>
            </a:r>
            <a:r>
              <a:rPr lang="en-US" sz="2400"/>
              <a:t> Given in [S</a:t>
            </a:r>
            <a:r>
              <a:rPr lang="en-US" sz="2400">
                <a:cs typeface="Arial" panose="020B0604020202020204" pitchFamily="34" charset="0"/>
              </a:rPr>
              <a:t>énizergues 2001].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300" b="1">
                <a:solidFill>
                  <a:schemeClr val="tx2"/>
                </a:solidFill>
              </a:rPr>
              <a:t>Some Undecidable Questions about CFLs</a:t>
            </a:r>
          </a:p>
        </p:txBody>
      </p:sp>
      <p:sp>
        <p:nvSpPr>
          <p:cNvPr id="124931" name="Text Box 4"/>
          <p:cNvSpPr txBox="1">
            <a:spLocks noChangeArrowheads="1"/>
          </p:cNvSpPr>
          <p:nvPr/>
        </p:nvSpPr>
        <p:spPr bwMode="auto">
          <a:xfrm>
            <a:off x="990600" y="990600"/>
            <a:ext cx="80772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a:t>● </a:t>
            </a:r>
            <a:r>
              <a:rPr lang="en-US" sz="2200"/>
              <a:t>Is </a:t>
            </a:r>
            <a:r>
              <a:rPr lang="en-US" sz="2200" i="1"/>
              <a:t>L</a:t>
            </a:r>
            <a:r>
              <a:rPr lang="en-US" sz="2200"/>
              <a:t> = </a:t>
            </a:r>
            <a:r>
              <a:rPr lang="en-US" sz="2200">
                <a:sym typeface="Symbol" panose="05050102010706020507" pitchFamily="18" charset="2"/>
              </a:rPr>
              <a:t></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the complement of </a:t>
            </a:r>
            <a:r>
              <a:rPr lang="en-US" sz="2200" i="1"/>
              <a:t>L</a:t>
            </a:r>
            <a:r>
              <a:rPr lang="en-US" sz="2200"/>
              <a:t> context-free?</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a:t> regular?</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baseline="-25000"/>
              <a:t>1</a:t>
            </a:r>
            <a:r>
              <a:rPr lang="en-US" sz="2200"/>
              <a:t> = </a:t>
            </a:r>
            <a:r>
              <a:rPr lang="en-US" sz="2200" i="1"/>
              <a:t>L</a:t>
            </a:r>
            <a:r>
              <a:rPr lang="en-US" sz="2200" baseline="-25000"/>
              <a:t>2</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baseline="-25000"/>
              <a:t>1</a:t>
            </a:r>
            <a:r>
              <a:rPr lang="en-US" sz="2200"/>
              <a:t> </a:t>
            </a:r>
            <a:r>
              <a:rPr lang="en-US" sz="2200">
                <a:sym typeface="Symbol" panose="05050102010706020507" pitchFamily="18" charset="2"/>
              </a:rPr>
              <a:t></a:t>
            </a:r>
            <a:r>
              <a:rPr lang="en-US" sz="2200"/>
              <a:t> </a:t>
            </a:r>
            <a:r>
              <a:rPr lang="en-US" sz="2200" i="1"/>
              <a:t>L</a:t>
            </a:r>
            <a:r>
              <a:rPr lang="en-US" sz="2200" baseline="-25000"/>
              <a:t>2</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baseline="-25000"/>
              <a:t>1</a:t>
            </a:r>
            <a:r>
              <a:rPr lang="en-US" sz="2200"/>
              <a:t> </a:t>
            </a:r>
            <a:r>
              <a:rPr lang="en-US" sz="2200">
                <a:sym typeface="Symbol" panose="05050102010706020507" pitchFamily="18" charset="2"/>
              </a:rPr>
              <a:t></a:t>
            </a:r>
            <a:r>
              <a:rPr lang="en-US" sz="2200"/>
              <a:t> </a:t>
            </a:r>
            <a:r>
              <a:rPr lang="en-US" sz="2200" i="1"/>
              <a:t>L</a:t>
            </a:r>
            <a:r>
              <a:rPr lang="en-US" sz="2200" baseline="-25000"/>
              <a:t>2</a:t>
            </a:r>
            <a:r>
              <a:rPr lang="en-US" sz="2200"/>
              <a:t> = </a:t>
            </a:r>
            <a:r>
              <a:rPr lang="en-US" sz="2200">
                <a:sym typeface="Symbol" panose="05050102010706020507" pitchFamily="18" charset="2"/>
              </a:rPr>
              <a:t></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a:t> inherently ambiguous?</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G</a:t>
            </a:r>
            <a:r>
              <a:rPr lang="en-US" sz="2200"/>
              <a:t> ambiguous?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b="1">
                <a:solidFill>
                  <a:schemeClr val="tx2"/>
                </a:solidFill>
              </a:rPr>
              <a:t>Regular and CF Languages</a:t>
            </a:r>
          </a:p>
        </p:txBody>
      </p:sp>
      <p:sp>
        <p:nvSpPr>
          <p:cNvPr id="126979" name="Text Box 9"/>
          <p:cNvSpPr txBox="1">
            <a:spLocks noChangeArrowheads="1"/>
          </p:cNvSpPr>
          <p:nvPr/>
        </p:nvSpPr>
        <p:spPr bwMode="auto">
          <a:xfrm>
            <a:off x="457200" y="1212850"/>
            <a:ext cx="83820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1800" b="1"/>
              <a:t>Regular Languages		Context-Free Languages</a:t>
            </a:r>
          </a:p>
          <a:p>
            <a:pPr lvl="1" eaLnBrk="1" hangingPunct="1">
              <a:spcBef>
                <a:spcPct val="0"/>
              </a:spcBef>
              <a:buFontTx/>
              <a:buNone/>
            </a:pPr>
            <a:endParaRPr lang="en-US" sz="1800"/>
          </a:p>
          <a:p>
            <a:pPr lvl="1" eaLnBrk="1" hangingPunct="1">
              <a:spcBef>
                <a:spcPct val="0"/>
              </a:spcBef>
              <a:buFontTx/>
              <a:buNone/>
            </a:pPr>
            <a:r>
              <a:rPr lang="en-US" sz="1800"/>
              <a:t>● regular exprs.		● context-free grammars</a:t>
            </a:r>
          </a:p>
          <a:p>
            <a:pPr lvl="1" eaLnBrk="1" hangingPunct="1">
              <a:spcBef>
                <a:spcPct val="0"/>
              </a:spcBef>
              <a:buFontTx/>
              <a:buNone/>
            </a:pPr>
            <a:r>
              <a:rPr lang="en-US" sz="1800"/>
              <a:t>      ● or</a:t>
            </a:r>
          </a:p>
          <a:p>
            <a:pPr lvl="1" eaLnBrk="1" hangingPunct="1">
              <a:spcBef>
                <a:spcPct val="0"/>
              </a:spcBef>
              <a:buFontTx/>
              <a:buNone/>
            </a:pPr>
            <a:r>
              <a:rPr lang="en-US" sz="1800"/>
              <a:t>● regular grammars</a:t>
            </a:r>
          </a:p>
          <a:p>
            <a:pPr lvl="1" eaLnBrk="1" hangingPunct="1">
              <a:spcBef>
                <a:spcPct val="0"/>
              </a:spcBef>
              <a:buFontTx/>
              <a:buNone/>
            </a:pPr>
            <a:r>
              <a:rPr lang="en-US" sz="1800"/>
              <a:t>● = DFSMs			● = NDPDAs</a:t>
            </a:r>
          </a:p>
          <a:p>
            <a:pPr lvl="1" eaLnBrk="1" hangingPunct="1">
              <a:spcBef>
                <a:spcPct val="0"/>
              </a:spcBef>
              <a:buFontTx/>
              <a:buNone/>
            </a:pPr>
            <a:r>
              <a:rPr lang="en-US" sz="1800"/>
              <a:t>● recognize			● parse</a:t>
            </a:r>
          </a:p>
          <a:p>
            <a:pPr lvl="1" eaLnBrk="1" hangingPunct="1">
              <a:spcBef>
                <a:spcPct val="0"/>
              </a:spcBef>
              <a:buFontTx/>
              <a:buNone/>
            </a:pPr>
            <a:r>
              <a:rPr lang="en-US" sz="1800"/>
              <a:t>● minimize FSMs		● try to find unambiguous grammars</a:t>
            </a:r>
          </a:p>
          <a:p>
            <a:pPr lvl="1" eaLnBrk="1" hangingPunct="1">
              <a:spcBef>
                <a:spcPct val="0"/>
              </a:spcBef>
              <a:buFontTx/>
              <a:buNone/>
            </a:pPr>
            <a:r>
              <a:rPr lang="en-US" sz="1800"/>
              <a:t>				 	● try to reduce nondeterminism in PDAs</a:t>
            </a:r>
          </a:p>
          <a:p>
            <a:pPr lvl="1" eaLnBrk="1" hangingPunct="1">
              <a:spcBef>
                <a:spcPct val="0"/>
              </a:spcBef>
              <a:buFontTx/>
              <a:buNone/>
            </a:pPr>
            <a:r>
              <a:rPr lang="en-US" sz="1800"/>
              <a:t>				 	● find efficient parsers</a:t>
            </a:r>
          </a:p>
          <a:p>
            <a:pPr lvl="1" eaLnBrk="1" hangingPunct="1">
              <a:spcBef>
                <a:spcPct val="0"/>
              </a:spcBef>
              <a:buFontTx/>
              <a:buNone/>
            </a:pPr>
            <a:r>
              <a:rPr lang="en-US" sz="1800"/>
              <a:t>● closed under:		● closed under:</a:t>
            </a:r>
          </a:p>
          <a:p>
            <a:pPr lvl="1" eaLnBrk="1" hangingPunct="1">
              <a:spcBef>
                <a:spcPct val="0"/>
              </a:spcBef>
              <a:buFontTx/>
              <a:buNone/>
            </a:pPr>
            <a:r>
              <a:rPr lang="en-US" sz="1800"/>
              <a:t>   ♦ concatenation		    ♦ concatenation</a:t>
            </a:r>
          </a:p>
          <a:p>
            <a:pPr lvl="1" eaLnBrk="1" hangingPunct="1">
              <a:spcBef>
                <a:spcPct val="0"/>
              </a:spcBef>
              <a:buFontTx/>
              <a:buNone/>
            </a:pPr>
            <a:r>
              <a:rPr lang="en-US" sz="1800"/>
              <a:t>   ♦ union			    ♦ union</a:t>
            </a:r>
          </a:p>
          <a:p>
            <a:pPr lvl="1" eaLnBrk="1" hangingPunct="1">
              <a:spcBef>
                <a:spcPct val="0"/>
              </a:spcBef>
              <a:buFontTx/>
              <a:buNone/>
            </a:pPr>
            <a:r>
              <a:rPr lang="en-US" sz="1800"/>
              <a:t>   ♦ Kleene star		    ♦ Kleene star</a:t>
            </a:r>
          </a:p>
          <a:p>
            <a:pPr lvl="1" eaLnBrk="1" hangingPunct="1">
              <a:spcBef>
                <a:spcPct val="0"/>
              </a:spcBef>
              <a:buFontTx/>
              <a:buNone/>
            </a:pPr>
            <a:r>
              <a:rPr lang="en-US" sz="1800"/>
              <a:t>   ♦ complement</a:t>
            </a:r>
          </a:p>
          <a:p>
            <a:pPr lvl="1" eaLnBrk="1" hangingPunct="1">
              <a:spcBef>
                <a:spcPct val="0"/>
              </a:spcBef>
              <a:buFontTx/>
              <a:buNone/>
            </a:pPr>
            <a:r>
              <a:rPr lang="en-US" sz="1800"/>
              <a:t>   ♦ intersection		    ♦ intersection w/ reg. langs</a:t>
            </a:r>
          </a:p>
          <a:p>
            <a:pPr lvl="1" eaLnBrk="1" hangingPunct="1">
              <a:spcBef>
                <a:spcPct val="0"/>
              </a:spcBef>
              <a:buFontTx/>
              <a:buNone/>
            </a:pPr>
            <a:r>
              <a:rPr lang="en-US" sz="1800"/>
              <a:t>● pumping theorem		 ● pumping theorem</a:t>
            </a:r>
          </a:p>
          <a:p>
            <a:pPr lvl="1" eaLnBrk="1" hangingPunct="1">
              <a:spcBef>
                <a:spcPct val="0"/>
              </a:spcBef>
              <a:buFontTx/>
              <a:buNone/>
            </a:pPr>
            <a:r>
              <a:rPr lang="en-US" sz="1800"/>
              <a:t>● D = ND			 ● D </a:t>
            </a:r>
            <a:r>
              <a:rPr lang="en-US" sz="1800">
                <a:sym typeface="Symbol" panose="05050102010706020507" pitchFamily="18" charset="2"/>
              </a:rPr>
              <a:t></a:t>
            </a:r>
            <a:r>
              <a:rPr lang="en-US" sz="1800"/>
              <a:t> ND</a:t>
            </a:r>
          </a:p>
          <a:p>
            <a:pPr lvl="1" eaLnBrk="1" hangingPunct="1">
              <a:spcBef>
                <a:spcPct val="0"/>
              </a:spcBef>
              <a:buFontTx/>
              <a:buNone/>
            </a:pPr>
            <a:endParaRPr lang="en-US" sz="18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Machine intro</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6195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762000" y="762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Languages and Machines</a:t>
            </a:r>
          </a:p>
        </p:txBody>
      </p:sp>
      <p:sp>
        <p:nvSpPr>
          <p:cNvPr id="129027" name="Text Box 3"/>
          <p:cNvSpPr txBox="1">
            <a:spLocks noChangeArrowheads="1"/>
          </p:cNvSpPr>
          <p:nvPr/>
        </p:nvSpPr>
        <p:spPr bwMode="auto">
          <a:xfrm>
            <a:off x="838200" y="838200"/>
            <a:ext cx="80772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a:t>SD</a:t>
            </a:r>
          </a:p>
          <a:p>
            <a:pPr algn="ctr" eaLnBrk="1" hangingPunct="1">
              <a:spcBef>
                <a:spcPct val="0"/>
              </a:spcBef>
              <a:buFontTx/>
              <a:buNone/>
            </a:pPr>
            <a:endParaRPr lang="en-US" sz="1800"/>
          </a:p>
          <a:p>
            <a:pPr algn="ctr" eaLnBrk="1" hangingPunct="1">
              <a:spcBef>
                <a:spcPct val="0"/>
              </a:spcBef>
              <a:buFontTx/>
              <a:buNone/>
            </a:pPr>
            <a:endParaRPr lang="en-US" sz="1800"/>
          </a:p>
          <a:p>
            <a:pPr algn="ctr" eaLnBrk="1" hangingPunct="1">
              <a:spcBef>
                <a:spcPct val="0"/>
              </a:spcBef>
              <a:buFontTx/>
              <a:buNone/>
            </a:pPr>
            <a:r>
              <a:rPr lang="en-US" sz="1800"/>
              <a:t>D</a:t>
            </a:r>
          </a:p>
          <a:p>
            <a:pPr algn="ctr" eaLnBrk="1" hangingPunct="1">
              <a:spcBef>
                <a:spcPct val="0"/>
              </a:spcBef>
              <a:buFontTx/>
              <a:buNone/>
            </a:pPr>
            <a:endParaRPr lang="en-US" sz="1800"/>
          </a:p>
          <a:p>
            <a:pPr algn="ctr" eaLnBrk="1" hangingPunct="1">
              <a:spcBef>
                <a:spcPct val="0"/>
              </a:spcBef>
              <a:buFontTx/>
              <a:buNone/>
            </a:pPr>
            <a:r>
              <a:rPr lang="en-US" sz="1800"/>
              <a:t/>
            </a:r>
            <a:br>
              <a:rPr lang="en-US" sz="1800"/>
            </a:br>
            <a:r>
              <a:rPr lang="en-US" sz="1800"/>
              <a:t>Context-Free</a:t>
            </a:r>
          </a:p>
          <a:p>
            <a:pPr algn="ctr" eaLnBrk="1" hangingPunct="1">
              <a:spcBef>
                <a:spcPct val="0"/>
              </a:spcBef>
              <a:buFontTx/>
              <a:buNone/>
            </a:pPr>
            <a:r>
              <a:rPr lang="en-US" sz="1800"/>
              <a:t>Languages</a:t>
            </a:r>
          </a:p>
          <a:p>
            <a:pPr algn="ctr" eaLnBrk="1" hangingPunct="1">
              <a:spcBef>
                <a:spcPct val="0"/>
              </a:spcBef>
              <a:buFontTx/>
              <a:buNone/>
            </a:pPr>
            <a:r>
              <a:rPr lang="en-US" sz="1800"/>
              <a:t/>
            </a:r>
            <a:br>
              <a:rPr lang="en-US" sz="1800"/>
            </a:br>
            <a:r>
              <a:rPr lang="en-US" sz="1800"/>
              <a:t>Regular</a:t>
            </a:r>
          </a:p>
          <a:p>
            <a:pPr algn="ctr" eaLnBrk="1" hangingPunct="1">
              <a:spcBef>
                <a:spcPct val="0"/>
              </a:spcBef>
              <a:buFontTx/>
              <a:buNone/>
            </a:pPr>
            <a:r>
              <a:rPr lang="en-US" sz="1800"/>
              <a:t>Languages</a:t>
            </a:r>
            <a:endParaRPr lang="en-US" sz="1800" i="1"/>
          </a:p>
          <a:p>
            <a:pPr algn="ctr" eaLnBrk="1" hangingPunct="1">
              <a:spcBef>
                <a:spcPct val="0"/>
              </a:spcBef>
              <a:buFontTx/>
              <a:buNone/>
            </a:pPr>
            <a:r>
              <a:rPr lang="en-US" sz="1800" i="1"/>
              <a:t>reg exps</a:t>
            </a:r>
            <a:endParaRPr lang="en-US" sz="1800" b="1" i="1"/>
          </a:p>
          <a:p>
            <a:pPr algn="ctr" eaLnBrk="1" hangingPunct="1">
              <a:spcBef>
                <a:spcPct val="0"/>
              </a:spcBef>
              <a:buFontTx/>
              <a:buNone/>
            </a:pPr>
            <a:r>
              <a:rPr lang="en-US" sz="1800" b="1" i="1"/>
              <a:t>FSMs</a:t>
            </a:r>
            <a:endParaRPr lang="en-US" sz="1800"/>
          </a:p>
          <a:p>
            <a:pPr algn="ctr" eaLnBrk="1" hangingPunct="1">
              <a:spcBef>
                <a:spcPct val="0"/>
              </a:spcBef>
              <a:buFontTx/>
              <a:buNone/>
            </a:pPr>
            <a:r>
              <a:rPr lang="en-US" sz="1800"/>
              <a:t>                                   </a:t>
            </a:r>
            <a:endParaRPr lang="en-US" sz="1800" i="1"/>
          </a:p>
          <a:p>
            <a:pPr algn="ctr" eaLnBrk="1" hangingPunct="1">
              <a:spcBef>
                <a:spcPct val="0"/>
              </a:spcBef>
              <a:buFontTx/>
              <a:buNone/>
            </a:pPr>
            <a:r>
              <a:rPr lang="en-US" sz="1800" i="1"/>
              <a:t>cfgs        </a:t>
            </a:r>
            <a:endParaRPr lang="en-US" sz="1800" b="1" i="1"/>
          </a:p>
          <a:p>
            <a:pPr algn="ctr" eaLnBrk="1" hangingPunct="1">
              <a:spcBef>
                <a:spcPct val="0"/>
              </a:spcBef>
              <a:buFontTx/>
              <a:buNone/>
            </a:pPr>
            <a:r>
              <a:rPr lang="en-US" sz="1800" b="1" i="1"/>
              <a:t>PDAs</a:t>
            </a:r>
            <a:endParaRPr lang="en-US" sz="1800" i="1"/>
          </a:p>
          <a:p>
            <a:pPr algn="ctr" eaLnBrk="1" hangingPunct="1">
              <a:spcBef>
                <a:spcPct val="0"/>
              </a:spcBef>
              <a:buFontTx/>
              <a:buNone/>
            </a:pPr>
            <a:endParaRPr lang="en-US" sz="1800" i="1"/>
          </a:p>
          <a:p>
            <a:pPr algn="ctr" eaLnBrk="1" hangingPunct="1">
              <a:spcBef>
                <a:spcPct val="0"/>
              </a:spcBef>
              <a:buFontTx/>
              <a:buNone/>
            </a:pPr>
            <a:endParaRPr lang="en-US" sz="1800" i="1"/>
          </a:p>
          <a:p>
            <a:pPr algn="ctr" eaLnBrk="1" hangingPunct="1">
              <a:spcBef>
                <a:spcPct val="0"/>
              </a:spcBef>
              <a:buFontTx/>
              <a:buNone/>
            </a:pPr>
            <a:endParaRPr lang="en-US" sz="1800" i="1"/>
          </a:p>
          <a:p>
            <a:pPr algn="ctr" eaLnBrk="1" hangingPunct="1">
              <a:spcBef>
                <a:spcPct val="0"/>
              </a:spcBef>
              <a:buFontTx/>
              <a:buNone/>
            </a:pPr>
            <a:r>
              <a:rPr lang="en-US" sz="1800" i="1"/>
              <a:t>unrestricted grammars</a:t>
            </a:r>
            <a:endParaRPr lang="en-US" sz="1800" b="1" i="1"/>
          </a:p>
          <a:p>
            <a:pPr algn="ctr" eaLnBrk="1" hangingPunct="1">
              <a:spcBef>
                <a:spcPct val="0"/>
              </a:spcBef>
              <a:buFontTx/>
              <a:buNone/>
            </a:pPr>
            <a:r>
              <a:rPr lang="en-US" sz="1800" b="1" i="1"/>
              <a:t>Turing Machines</a:t>
            </a:r>
          </a:p>
        </p:txBody>
      </p:sp>
      <p:sp>
        <p:nvSpPr>
          <p:cNvPr id="129028" name="Oval 4"/>
          <p:cNvSpPr>
            <a:spLocks noChangeArrowheads="1"/>
          </p:cNvSpPr>
          <p:nvPr/>
        </p:nvSpPr>
        <p:spPr bwMode="auto">
          <a:xfrm>
            <a:off x="4114800" y="3200400"/>
            <a:ext cx="1447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29" name="Oval 5"/>
          <p:cNvSpPr>
            <a:spLocks noChangeArrowheads="1"/>
          </p:cNvSpPr>
          <p:nvPr/>
        </p:nvSpPr>
        <p:spPr bwMode="auto">
          <a:xfrm>
            <a:off x="3352800" y="2362200"/>
            <a:ext cx="3048000" cy="304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30" name="Oval 6"/>
          <p:cNvSpPr>
            <a:spLocks noChangeArrowheads="1"/>
          </p:cNvSpPr>
          <p:nvPr/>
        </p:nvSpPr>
        <p:spPr bwMode="auto">
          <a:xfrm>
            <a:off x="2743200" y="1676400"/>
            <a:ext cx="4343400" cy="434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31" name="Oval 7"/>
          <p:cNvSpPr>
            <a:spLocks noChangeArrowheads="1"/>
          </p:cNvSpPr>
          <p:nvPr/>
        </p:nvSpPr>
        <p:spPr bwMode="auto">
          <a:xfrm>
            <a:off x="1981200" y="762000"/>
            <a:ext cx="5867400" cy="5943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32" name="AutoShape 8"/>
          <p:cNvSpPr>
            <a:spLocks/>
          </p:cNvSpPr>
          <p:nvPr/>
        </p:nvSpPr>
        <p:spPr bwMode="auto">
          <a:xfrm>
            <a:off x="6019800" y="4953000"/>
            <a:ext cx="304800" cy="1524000"/>
          </a:xfrm>
          <a:prstGeom prst="rightBrace">
            <a:avLst>
              <a:gd name="adj1" fmla="val 416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Turing </a:t>
            </a:r>
            <a:r>
              <a:rPr lang="en-US" sz="3600" b="1" dirty="0" smtClean="0">
                <a:solidFill>
                  <a:schemeClr val="tx2"/>
                </a:solidFill>
              </a:rPr>
              <a:t>Machines (TMs)</a:t>
            </a:r>
            <a:endParaRPr lang="en-US" sz="3600" b="1" dirty="0">
              <a:solidFill>
                <a:schemeClr val="tx2"/>
              </a:solidFill>
            </a:endParaRPr>
          </a:p>
        </p:txBody>
      </p:sp>
      <p:sp>
        <p:nvSpPr>
          <p:cNvPr id="133123" name="Text Box 7"/>
          <p:cNvSpPr txBox="1">
            <a:spLocks noChangeArrowheads="1"/>
          </p:cNvSpPr>
          <p:nvPr/>
        </p:nvSpPr>
        <p:spPr bwMode="auto">
          <a:xfrm>
            <a:off x="533400" y="990600"/>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400" i="1" dirty="0"/>
              <a:t>We want a new kind of automaton</a:t>
            </a:r>
            <a:r>
              <a:rPr lang="en-US" sz="2400" dirty="0"/>
              <a:t>:</a:t>
            </a:r>
          </a:p>
          <a:p>
            <a:pPr lvl="1" eaLnBrk="1" hangingPunct="1">
              <a:spcBef>
                <a:spcPct val="0"/>
              </a:spcBef>
              <a:buFontTx/>
              <a:buNone/>
            </a:pPr>
            <a:endParaRPr lang="en-US" sz="2400" dirty="0"/>
          </a:p>
          <a:p>
            <a:pPr lvl="1" eaLnBrk="1" hangingPunct="1">
              <a:spcBef>
                <a:spcPct val="0"/>
              </a:spcBef>
              <a:buFontTx/>
              <a:buNone/>
            </a:pPr>
            <a:r>
              <a:rPr lang="en-US" sz="1800" dirty="0"/>
              <a:t>● </a:t>
            </a:r>
            <a:r>
              <a:rPr lang="en-US" sz="2400" dirty="0"/>
              <a:t>powerful enough to describe all computable </a:t>
            </a:r>
            <a:r>
              <a:rPr lang="en-US" sz="2400" dirty="0" smtClean="0"/>
              <a:t>things,</a:t>
            </a:r>
            <a:endParaRPr lang="en-US" sz="2400" dirty="0"/>
          </a:p>
          <a:p>
            <a:pPr lvl="1" eaLnBrk="1" hangingPunct="1">
              <a:spcBef>
                <a:spcPct val="0"/>
              </a:spcBef>
              <a:buFontTx/>
              <a:buNone/>
            </a:pPr>
            <a:endParaRPr lang="en-US" sz="2400" dirty="0" smtClean="0"/>
          </a:p>
          <a:p>
            <a:pPr lvl="1" eaLnBrk="1" hangingPunct="1">
              <a:spcBef>
                <a:spcPct val="0"/>
              </a:spcBef>
              <a:buFontTx/>
              <a:buNone/>
            </a:pPr>
            <a:r>
              <a:rPr lang="en-US" sz="2400" dirty="0"/>
              <a:t>		unlike FSMs and PDAs.</a:t>
            </a:r>
          </a:p>
          <a:p>
            <a:pPr lvl="1" eaLnBrk="1" hangingPunct="1">
              <a:spcBef>
                <a:spcPct val="0"/>
              </a:spcBef>
              <a:buFontTx/>
              <a:buNone/>
            </a:pPr>
            <a:endParaRPr lang="en-US" sz="2400" dirty="0"/>
          </a:p>
          <a:p>
            <a:pPr lvl="1" eaLnBrk="1" hangingPunct="1">
              <a:spcBef>
                <a:spcPct val="0"/>
              </a:spcBef>
              <a:buFontTx/>
              <a:buNone/>
            </a:pPr>
            <a:r>
              <a:rPr lang="en-US" sz="1800" dirty="0"/>
              <a:t>● </a:t>
            </a:r>
            <a:r>
              <a:rPr lang="en-US" sz="2400" dirty="0"/>
              <a:t>simple enough that we can reason formally about </a:t>
            </a:r>
            <a:r>
              <a:rPr lang="en-US" sz="2400" dirty="0" smtClean="0"/>
              <a:t>it</a:t>
            </a:r>
          </a:p>
          <a:p>
            <a:pPr lvl="1" eaLnBrk="1" hangingPunct="1">
              <a:spcBef>
                <a:spcPct val="0"/>
              </a:spcBef>
              <a:buFontTx/>
              <a:buNone/>
            </a:pPr>
            <a:endParaRPr lang="en-US" sz="2400" dirty="0"/>
          </a:p>
          <a:p>
            <a:pPr lvl="1" eaLnBrk="1" hangingPunct="1">
              <a:spcBef>
                <a:spcPct val="0"/>
              </a:spcBef>
              <a:buFontTx/>
              <a:buNone/>
            </a:pPr>
            <a:r>
              <a:rPr lang="en-US" sz="2400" dirty="0"/>
              <a:t>		like FSMs and PDAs,</a:t>
            </a:r>
          </a:p>
          <a:p>
            <a:pPr lvl="1" eaLnBrk="1" hangingPunct="1">
              <a:spcBef>
                <a:spcPct val="0"/>
              </a:spcBef>
              <a:buFontTx/>
              <a:buNone/>
            </a:pPr>
            <a:r>
              <a:rPr lang="en-US" sz="2400" dirty="0"/>
              <a:t>		unlike real computers.</a:t>
            </a:r>
          </a:p>
          <a:p>
            <a:pPr lvl="1" eaLnBrk="1" hangingPunct="1">
              <a:spcBef>
                <a:spcPct val="0"/>
              </a:spcBef>
              <a:buFontTx/>
              <a:buNone/>
            </a:pPr>
            <a:endParaRPr lang="en-US" sz="2400" dirty="0"/>
          </a:p>
          <a:p>
            <a:pPr lvl="1" eaLnBrk="1" hangingPunct="1">
              <a:spcBef>
                <a:spcPct val="0"/>
              </a:spcBef>
              <a:buFontTx/>
              <a:buNone/>
            </a:pPr>
            <a:r>
              <a:rPr lang="en-US" sz="2400" dirty="0"/>
              <a:t>Goal:  Be able to prove things about what can and   </a:t>
            </a:r>
          </a:p>
          <a:p>
            <a:pPr lvl="1" eaLnBrk="1" hangingPunct="1">
              <a:spcBef>
                <a:spcPct val="0"/>
              </a:spcBef>
              <a:buFontTx/>
              <a:buNone/>
            </a:pPr>
            <a:r>
              <a:rPr lang="en-US" sz="2400" dirty="0"/>
              <a:t>           cannot be computed.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2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2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Turing Machines</a:t>
            </a:r>
          </a:p>
        </p:txBody>
      </p:sp>
      <p:sp>
        <p:nvSpPr>
          <p:cNvPr id="135171" name="Text Box 9"/>
          <p:cNvSpPr txBox="1">
            <a:spLocks noChangeArrowheads="1"/>
          </p:cNvSpPr>
          <p:nvPr/>
        </p:nvSpPr>
        <p:spPr bwMode="auto">
          <a:xfrm>
            <a:off x="914400" y="4191000"/>
            <a:ext cx="8077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a:t>At each step, the machine must:</a:t>
            </a:r>
          </a:p>
          <a:p>
            <a:pPr lvl="1" eaLnBrk="1" hangingPunct="1">
              <a:spcBef>
                <a:spcPct val="0"/>
              </a:spcBef>
              <a:buFontTx/>
              <a:buNone/>
            </a:pPr>
            <a:endParaRPr lang="en-US" sz="1000"/>
          </a:p>
          <a:p>
            <a:pPr lvl="1" eaLnBrk="1" hangingPunct="1">
              <a:spcBef>
                <a:spcPct val="0"/>
              </a:spcBef>
              <a:buFontTx/>
              <a:buNone/>
            </a:pPr>
            <a:r>
              <a:rPr lang="en-US" sz="1800"/>
              <a:t>    ● </a:t>
            </a:r>
            <a:r>
              <a:rPr lang="en-US" sz="2200"/>
              <a:t>choose its next state, </a:t>
            </a:r>
          </a:p>
          <a:p>
            <a:pPr lvl="1" eaLnBrk="1" hangingPunct="1">
              <a:spcBef>
                <a:spcPct val="0"/>
              </a:spcBef>
              <a:buFontTx/>
              <a:buNone/>
            </a:pPr>
            <a:r>
              <a:rPr lang="en-US" sz="1800"/>
              <a:t>    ● </a:t>
            </a:r>
            <a:r>
              <a:rPr lang="en-US" sz="2200"/>
              <a:t>write on the current square, and</a:t>
            </a:r>
          </a:p>
          <a:p>
            <a:pPr lvl="1" eaLnBrk="1" hangingPunct="1">
              <a:spcBef>
                <a:spcPct val="0"/>
              </a:spcBef>
              <a:buFontTx/>
              <a:buNone/>
            </a:pPr>
            <a:r>
              <a:rPr lang="en-US" sz="1800"/>
              <a:t>    ● </a:t>
            </a:r>
            <a:r>
              <a:rPr lang="en-US" sz="2200"/>
              <a:t>move left or right.</a:t>
            </a:r>
          </a:p>
        </p:txBody>
      </p:sp>
      <p:pic>
        <p:nvPicPr>
          <p:cNvPr id="135172" name="Picture 11" descr="Fig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9" y="1362683"/>
            <a:ext cx="847898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2546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A Formal Definition</a:t>
            </a:r>
          </a:p>
        </p:txBody>
      </p:sp>
      <p:sp>
        <p:nvSpPr>
          <p:cNvPr id="137219" name="Text Box 10"/>
          <p:cNvSpPr txBox="1">
            <a:spLocks noChangeArrowheads="1"/>
          </p:cNvSpPr>
          <p:nvPr/>
        </p:nvSpPr>
        <p:spPr bwMode="auto">
          <a:xfrm>
            <a:off x="990600" y="1143000"/>
            <a:ext cx="7696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000" dirty="0"/>
              <a:t>A (deterministic) Turing machine </a:t>
            </a:r>
            <a:r>
              <a:rPr lang="en-US" sz="2000" i="1" dirty="0"/>
              <a:t>M</a:t>
            </a:r>
            <a:r>
              <a:rPr lang="en-US" sz="2000" dirty="0"/>
              <a:t> is  (</a:t>
            </a:r>
            <a:r>
              <a:rPr lang="en-US" sz="2000" i="1" dirty="0"/>
              <a:t>K</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i="1" dirty="0"/>
              <a:t>s</a:t>
            </a:r>
            <a:r>
              <a:rPr lang="en-US" sz="2000" dirty="0"/>
              <a:t>, </a:t>
            </a:r>
            <a:r>
              <a:rPr lang="en-US" sz="2000" i="1" dirty="0"/>
              <a:t>H</a:t>
            </a:r>
            <a:r>
              <a:rPr lang="en-US" sz="2000" dirty="0"/>
              <a:t>):</a:t>
            </a:r>
          </a:p>
          <a:p>
            <a:pPr eaLnBrk="1" hangingPunct="1">
              <a:spcBef>
                <a:spcPct val="0"/>
              </a:spcBef>
              <a:buFontTx/>
              <a:buNone/>
            </a:pPr>
            <a:endParaRPr lang="en-US" sz="2000" i="1" dirty="0"/>
          </a:p>
          <a:p>
            <a:pPr eaLnBrk="1" hangingPunct="1">
              <a:spcBef>
                <a:spcPct val="0"/>
              </a:spcBef>
              <a:buFontTx/>
              <a:buNone/>
            </a:pPr>
            <a:r>
              <a:rPr lang="en-US" sz="1800" dirty="0"/>
              <a:t>    ● </a:t>
            </a:r>
            <a:r>
              <a:rPr lang="en-US" sz="2000" i="1" dirty="0"/>
              <a:t>K</a:t>
            </a:r>
            <a:r>
              <a:rPr lang="en-US" sz="2000" dirty="0"/>
              <a:t> is a finite set of states;</a:t>
            </a:r>
            <a:endParaRPr lang="en-US" sz="2000" dirty="0">
              <a:sym typeface="Symbol" panose="05050102010706020507" pitchFamily="18" charset="2"/>
            </a:endParaRPr>
          </a:p>
          <a:p>
            <a:pPr eaLnBrk="1" hangingPunct="1">
              <a:spcBef>
                <a:spcPct val="0"/>
              </a:spcBef>
              <a:buFontTx/>
              <a:buNone/>
            </a:pPr>
            <a:r>
              <a:rPr lang="en-US" sz="1800" dirty="0"/>
              <a:t>    ●</a:t>
            </a:r>
            <a:r>
              <a:rPr lang="en-US" sz="1800" dirty="0">
                <a:sym typeface="Symbol" panose="05050102010706020507" pitchFamily="18" charset="2"/>
              </a:rPr>
              <a:t> </a:t>
            </a:r>
            <a:r>
              <a:rPr lang="en-US" sz="2000" dirty="0">
                <a:sym typeface="Symbol" panose="05050102010706020507" pitchFamily="18" charset="2"/>
              </a:rPr>
              <a:t></a:t>
            </a:r>
            <a:r>
              <a:rPr lang="en-US" sz="2000" dirty="0"/>
              <a:t> is the input alphabet, which does not contain </a:t>
            </a:r>
            <a:r>
              <a:rPr lang="en-US" sz="2000" dirty="0">
                <a:latin typeface="Monotype Sorts" pitchFamily="2" charset="2"/>
              </a:rPr>
              <a:t>q</a:t>
            </a:r>
            <a:r>
              <a:rPr lang="en-US" sz="2000" dirty="0"/>
              <a:t>;</a:t>
            </a:r>
            <a:endParaRPr lang="en-US" sz="2000" dirty="0">
              <a:sym typeface="Symbol" panose="05050102010706020507" pitchFamily="18" charset="2"/>
            </a:endParaRPr>
          </a:p>
          <a:p>
            <a:pPr eaLnBrk="1" hangingPunct="1">
              <a:spcBef>
                <a:spcPct val="0"/>
              </a:spcBef>
              <a:buFontTx/>
              <a:buNone/>
            </a:pPr>
            <a:r>
              <a:rPr lang="en-US" sz="1800" dirty="0"/>
              <a:t>    ●</a:t>
            </a:r>
            <a:r>
              <a:rPr lang="en-US" sz="1800" dirty="0">
                <a:sym typeface="Symbol" panose="05050102010706020507" pitchFamily="18" charset="2"/>
              </a:rPr>
              <a:t> </a:t>
            </a:r>
            <a:r>
              <a:rPr lang="en-US" sz="2000" dirty="0">
                <a:sym typeface="Symbol" panose="05050102010706020507" pitchFamily="18" charset="2"/>
              </a:rPr>
              <a:t></a:t>
            </a:r>
            <a:r>
              <a:rPr lang="en-US" sz="2000" dirty="0"/>
              <a:t> is the tape alphabet, </a:t>
            </a:r>
            <a:r>
              <a:rPr lang="en-US" sz="2000" dirty="0" smtClean="0"/>
              <a:t/>
            </a:r>
            <a:br>
              <a:rPr lang="en-US" sz="2000" dirty="0" smtClean="0"/>
            </a:br>
            <a:r>
              <a:rPr lang="en-US" sz="2000" dirty="0" smtClean="0"/>
              <a:t>          which </a:t>
            </a:r>
            <a:r>
              <a:rPr lang="en-US" sz="2000" dirty="0"/>
              <a:t>must contain </a:t>
            </a:r>
            <a:r>
              <a:rPr lang="en-US" sz="2000" dirty="0">
                <a:latin typeface="Monotype Sorts" pitchFamily="2" charset="2"/>
              </a:rPr>
              <a:t>q</a:t>
            </a:r>
            <a:r>
              <a:rPr lang="en-US" sz="2000" dirty="0"/>
              <a:t> and have </a:t>
            </a:r>
            <a:r>
              <a:rPr lang="en-US" sz="2000" dirty="0">
                <a:sym typeface="Symbol" panose="05050102010706020507" pitchFamily="18" charset="2"/>
              </a:rPr>
              <a:t></a:t>
            </a:r>
            <a:r>
              <a:rPr lang="en-US" sz="2000" dirty="0"/>
              <a:t> as a </a:t>
            </a:r>
            <a:r>
              <a:rPr lang="en-US" sz="2000" dirty="0" smtClean="0"/>
              <a:t> subset</a:t>
            </a:r>
            <a:r>
              <a:rPr lang="en-US" sz="2000" dirty="0"/>
              <a:t>.  </a:t>
            </a:r>
            <a:endParaRPr lang="en-US" sz="2000" i="1" dirty="0"/>
          </a:p>
          <a:p>
            <a:pPr eaLnBrk="1" hangingPunct="1">
              <a:spcBef>
                <a:spcPct val="0"/>
              </a:spcBef>
              <a:buFontTx/>
              <a:buNone/>
            </a:pPr>
            <a:r>
              <a:rPr lang="en-US" sz="1800" dirty="0"/>
              <a:t>    ● </a:t>
            </a:r>
            <a:r>
              <a:rPr lang="en-US" sz="2000" i="1" dirty="0"/>
              <a:t>s</a:t>
            </a:r>
            <a:r>
              <a:rPr lang="en-US" sz="2000" dirty="0"/>
              <a:t> </a:t>
            </a:r>
            <a:r>
              <a:rPr lang="en-US" sz="2000" dirty="0">
                <a:sym typeface="Symbol" panose="05050102010706020507" pitchFamily="18" charset="2"/>
              </a:rPr>
              <a:t></a:t>
            </a:r>
            <a:r>
              <a:rPr lang="en-US" sz="2000" dirty="0"/>
              <a:t> </a:t>
            </a:r>
            <a:r>
              <a:rPr lang="en-US" sz="2000" i="1" dirty="0"/>
              <a:t>K</a:t>
            </a:r>
            <a:r>
              <a:rPr lang="en-US" sz="2000" dirty="0"/>
              <a:t> is the initial state;</a:t>
            </a:r>
            <a:endParaRPr lang="en-US" sz="2000" i="1" dirty="0"/>
          </a:p>
          <a:p>
            <a:pPr eaLnBrk="1" hangingPunct="1">
              <a:spcBef>
                <a:spcPct val="0"/>
              </a:spcBef>
              <a:buFontTx/>
              <a:buNone/>
            </a:pPr>
            <a:r>
              <a:rPr lang="en-US" sz="1800" dirty="0"/>
              <a:t>    ● </a:t>
            </a:r>
            <a:r>
              <a:rPr lang="en-US" sz="2000" i="1" dirty="0"/>
              <a:t>H</a:t>
            </a:r>
            <a:r>
              <a:rPr lang="en-US" sz="2000" dirty="0"/>
              <a:t> </a:t>
            </a:r>
            <a:r>
              <a:rPr lang="en-US" sz="2000" dirty="0">
                <a:sym typeface="Symbol" panose="05050102010706020507" pitchFamily="18" charset="2"/>
              </a:rPr>
              <a:t></a:t>
            </a:r>
            <a:r>
              <a:rPr lang="en-US" sz="2000" dirty="0"/>
              <a:t> </a:t>
            </a:r>
            <a:r>
              <a:rPr lang="en-US" sz="2000" i="1" dirty="0"/>
              <a:t>K</a:t>
            </a:r>
            <a:r>
              <a:rPr lang="en-US" sz="2000" dirty="0"/>
              <a:t> is the set of halting states;</a:t>
            </a:r>
            <a:endParaRPr lang="en-US" sz="2000" dirty="0">
              <a:sym typeface="Symbol" panose="05050102010706020507" pitchFamily="18" charset="2"/>
            </a:endParaRPr>
          </a:p>
          <a:p>
            <a:pPr eaLnBrk="1" hangingPunct="1">
              <a:spcBef>
                <a:spcPct val="0"/>
              </a:spcBef>
              <a:buFontTx/>
              <a:buNone/>
            </a:pPr>
            <a:r>
              <a:rPr lang="en-US" sz="1800" dirty="0"/>
              <a:t>    ●</a:t>
            </a:r>
            <a:r>
              <a:rPr lang="en-US" sz="1800" dirty="0">
                <a:sym typeface="Symbol" panose="05050102010706020507" pitchFamily="18" charset="2"/>
              </a:rPr>
              <a:t> </a:t>
            </a:r>
            <a:r>
              <a:rPr lang="en-US" sz="2000" dirty="0">
                <a:sym typeface="Symbol" panose="05050102010706020507" pitchFamily="18" charset="2"/>
              </a:rPr>
              <a:t></a:t>
            </a:r>
            <a:r>
              <a:rPr lang="en-US" sz="2000" dirty="0"/>
              <a:t> is the transition function:</a:t>
            </a:r>
          </a:p>
          <a:p>
            <a:pPr eaLnBrk="1" hangingPunct="1">
              <a:spcBef>
                <a:spcPct val="0"/>
              </a:spcBef>
              <a:buFontTx/>
              <a:buNone/>
            </a:pPr>
            <a:endParaRPr lang="en-US" sz="2000" dirty="0"/>
          </a:p>
          <a:p>
            <a:pPr eaLnBrk="1" hangingPunct="1">
              <a:spcBef>
                <a:spcPct val="0"/>
              </a:spcBef>
              <a:buFontTx/>
              <a:buNone/>
            </a:pPr>
            <a:r>
              <a:rPr lang="en-US" sz="2000" dirty="0"/>
              <a:t>(</a:t>
            </a:r>
            <a:r>
              <a:rPr lang="en-US" sz="2000" i="1" dirty="0"/>
              <a:t>K</a:t>
            </a:r>
            <a:r>
              <a:rPr lang="en-US" sz="2000" dirty="0"/>
              <a:t> - </a:t>
            </a:r>
            <a:r>
              <a:rPr lang="en-US" sz="2000" i="1" dirty="0"/>
              <a:t>H</a:t>
            </a:r>
            <a:r>
              <a:rPr lang="en-US" sz="2000" dirty="0"/>
              <a:t>)     </a:t>
            </a:r>
            <a:r>
              <a:rPr lang="en-US" sz="2000" dirty="0" smtClean="0">
                <a:sym typeface="Symbol" panose="05050102010706020507" pitchFamily="18" charset="2"/>
              </a:rPr>
              <a:t></a:t>
            </a:r>
            <a:r>
              <a:rPr lang="en-US" sz="2000" dirty="0" smtClean="0"/>
              <a:t>      </a:t>
            </a:r>
            <a:r>
              <a:rPr lang="en-US" sz="2000" dirty="0" smtClean="0">
                <a:sym typeface="Symbol" panose="05050102010706020507" pitchFamily="18" charset="2"/>
              </a:rPr>
              <a:t>           </a:t>
            </a:r>
            <a:r>
              <a:rPr lang="en-US" sz="2000" dirty="0"/>
              <a:t>to    </a:t>
            </a:r>
            <a:r>
              <a:rPr lang="en-US" sz="2000" dirty="0" smtClean="0"/>
              <a:t>  </a:t>
            </a:r>
            <a:r>
              <a:rPr lang="en-US" sz="2000" i="1" dirty="0" smtClean="0"/>
              <a:t>K</a:t>
            </a:r>
            <a:r>
              <a:rPr lang="en-US" sz="2000" dirty="0" smtClean="0"/>
              <a:t> </a:t>
            </a:r>
            <a:r>
              <a:rPr lang="en-US" sz="2000" dirty="0"/>
              <a:t>	</a:t>
            </a:r>
            <a:r>
              <a:rPr lang="en-US" sz="2000" dirty="0">
                <a:sym typeface="Symbol" panose="05050102010706020507" pitchFamily="18" charset="2"/>
              </a:rPr>
              <a:t>   </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a:t>
            </a:r>
          </a:p>
          <a:p>
            <a:pPr eaLnBrk="1" hangingPunct="1">
              <a:spcBef>
                <a:spcPct val="0"/>
              </a:spcBef>
              <a:buFontTx/>
              <a:buNone/>
            </a:pPr>
            <a:endParaRPr lang="en-US" sz="2000" dirty="0"/>
          </a:p>
          <a:p>
            <a:pPr eaLnBrk="1" hangingPunct="1">
              <a:spcBef>
                <a:spcPct val="0"/>
              </a:spcBef>
              <a:buFontTx/>
              <a:buNone/>
            </a:pPr>
            <a:r>
              <a:rPr lang="en-US" sz="2000" dirty="0"/>
              <a:t>non-halting  </a:t>
            </a:r>
            <a:r>
              <a:rPr lang="en-US" sz="2000" dirty="0">
                <a:sym typeface="Symbol" panose="05050102010706020507" pitchFamily="18" charset="2"/>
              </a:rPr>
              <a:t></a:t>
            </a:r>
            <a:r>
              <a:rPr lang="en-US" sz="2000" dirty="0"/>
              <a:t> tape    </a:t>
            </a:r>
            <a:r>
              <a:rPr lang="en-US" sz="2000" dirty="0">
                <a:sym typeface="Symbol" panose="05050102010706020507" pitchFamily="18" charset="2"/>
              </a:rPr>
              <a:t> </a:t>
            </a:r>
            <a:r>
              <a:rPr lang="en-US" sz="2000" dirty="0"/>
              <a:t>	    state </a:t>
            </a:r>
            <a:r>
              <a:rPr lang="en-US" sz="2000" dirty="0">
                <a:sym typeface="Symbol" panose="05050102010706020507" pitchFamily="18" charset="2"/>
              </a:rPr>
              <a:t></a:t>
            </a:r>
            <a:r>
              <a:rPr lang="en-US" sz="2000" dirty="0"/>
              <a:t> tape    </a:t>
            </a:r>
            <a:r>
              <a:rPr lang="en-US" sz="2000" dirty="0">
                <a:sym typeface="Symbol" panose="05050102010706020507" pitchFamily="18" charset="2"/>
              </a:rPr>
              <a:t></a:t>
            </a:r>
            <a:r>
              <a:rPr lang="en-US" sz="2000" dirty="0"/>
              <a:t>         direction to move</a:t>
            </a:r>
          </a:p>
          <a:p>
            <a:pPr eaLnBrk="1" hangingPunct="1">
              <a:spcBef>
                <a:spcPct val="0"/>
              </a:spcBef>
              <a:buFontTx/>
              <a:buNone/>
            </a:pPr>
            <a:r>
              <a:rPr lang="en-US" sz="2000" dirty="0"/>
              <a:t> state              char		   char	            (R or L)</a:t>
            </a:r>
          </a:p>
        </p:txBody>
      </p:sp>
    </p:spTree>
    <p:extLst>
      <p:ext uri="{BB962C8B-B14F-4D97-AF65-F5344CB8AC3E}">
        <p14:creationId xmlns:p14="http://schemas.microsoft.com/office/powerpoint/2010/main" val="3730635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990600" y="103663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 In </a:t>
            </a:r>
            <a:r>
              <a:rPr lang="en-US" altLang="en-US" sz="2400" dirty="0" smtClean="0"/>
              <a:t>HW12, </a:t>
            </a:r>
            <a:r>
              <a:rPr lang="en-US" altLang="en-US" sz="2400" dirty="0"/>
              <a:t>we see that acceptance by "accepting state only" is equivalent to acceptance by empty stack and accepting state. </a:t>
            </a:r>
          </a:p>
          <a:p>
            <a:pPr lvl="1" eaLnBrk="1" hangingPunct="1">
              <a:spcBef>
                <a:spcPct val="0"/>
              </a:spcBef>
              <a:buFontTx/>
              <a:buNone/>
            </a:pPr>
            <a:r>
              <a:rPr lang="en-US" altLang="en-US" sz="2400" i="1" dirty="0"/>
              <a:t>Equivalent In this sense:  </a:t>
            </a:r>
            <a:r>
              <a:rPr lang="en-US" altLang="en-US" sz="2400" dirty="0"/>
              <a:t>Given a language L, there is a PDA that accepts L by accepting state and empty stack iff there is a PDA that accepts L by accepting state only.</a:t>
            </a:r>
          </a:p>
          <a:p>
            <a:pPr eaLnBrk="1" hangingPunct="1">
              <a:spcBef>
                <a:spcPct val="0"/>
              </a:spcBef>
              <a:buFontTx/>
              <a:buNone/>
            </a:pPr>
            <a:endParaRPr lang="en-US" altLang="en-US" sz="2400" dirty="0"/>
          </a:p>
          <a:p>
            <a:pPr eaLnBrk="1" hangingPunct="1">
              <a:spcBef>
                <a:spcPct val="0"/>
              </a:spcBef>
              <a:buNone/>
            </a:pPr>
            <a:r>
              <a:rPr lang="en-US" altLang="en-US" sz="2400" dirty="0"/>
              <a:t>● </a:t>
            </a:r>
            <a:r>
              <a:rPr lang="en-US" altLang="en-US" sz="2400" dirty="0"/>
              <a:t>FSM plus two stacks?</a:t>
            </a:r>
          </a:p>
          <a:p>
            <a:pPr eaLnBrk="1" hangingPunct="1">
              <a:spcBef>
                <a:spcPct val="0"/>
              </a:spcBef>
              <a:buFontTx/>
              <a:buNone/>
            </a:pPr>
            <a:endParaRPr lang="en-US" altLang="en-US" sz="2400" dirty="0"/>
          </a:p>
          <a:p>
            <a:pPr eaLnBrk="1" hangingPunct="1">
              <a:spcBef>
                <a:spcPct val="0"/>
              </a:spcBef>
              <a:buNone/>
            </a:pPr>
            <a:r>
              <a:rPr lang="en-US" altLang="en-US" sz="2400" dirty="0" smtClean="0"/>
              <a:t>● FSM </a:t>
            </a:r>
            <a:r>
              <a:rPr lang="en-US" altLang="en-US" sz="2400" dirty="0"/>
              <a:t>plus FIFO queue (instead of stack)?</a:t>
            </a:r>
          </a:p>
          <a:p>
            <a:pPr eaLnBrk="1" hangingPunct="1">
              <a:spcBef>
                <a:spcPct val="0"/>
              </a:spcBef>
              <a:buFontTx/>
              <a:buNone/>
            </a:pPr>
            <a:endParaRPr lang="en-US" altLang="en-US" sz="2400" dirty="0"/>
          </a:p>
        </p:txBody>
      </p:sp>
      <p:sp>
        <p:nvSpPr>
          <p:cNvPr id="47107" name="Rectangle 4"/>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smtClean="0">
                <a:solidFill>
                  <a:schemeClr val="tx2"/>
                </a:solidFill>
              </a:rPr>
              <a:t>PDA  </a:t>
            </a:r>
            <a:r>
              <a:rPr lang="en-US" altLang="en-US" sz="3600" b="1" dirty="0">
                <a:solidFill>
                  <a:schemeClr val="tx2"/>
                </a:solidFill>
              </a:rPr>
              <a:t>Variations?</a:t>
            </a:r>
            <a:r>
              <a:rPr lang="en-US" altLang="en-US" sz="3600" dirty="0">
                <a:solidFill>
                  <a:schemeClr val="tx2"/>
                </a:solidFill>
              </a:rPr>
              <a:t> </a:t>
            </a:r>
          </a:p>
        </p:txBody>
      </p:sp>
    </p:spTree>
    <p:extLst>
      <p:ext uri="{BB962C8B-B14F-4D97-AF65-F5344CB8AC3E}">
        <p14:creationId xmlns:p14="http://schemas.microsoft.com/office/powerpoint/2010/main" val="31332848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Notes on the Definition</a:t>
            </a:r>
          </a:p>
        </p:txBody>
      </p:sp>
      <p:sp>
        <p:nvSpPr>
          <p:cNvPr id="139267" name="Text Box 11"/>
          <p:cNvSpPr txBox="1">
            <a:spLocks noChangeArrowheads="1"/>
          </p:cNvSpPr>
          <p:nvPr/>
        </p:nvSpPr>
        <p:spPr bwMode="auto">
          <a:xfrm>
            <a:off x="838200" y="1192213"/>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dirty="0"/>
              <a:t>1. The input tape is infinite in both directions.</a:t>
            </a:r>
          </a:p>
          <a:p>
            <a:pPr eaLnBrk="1" hangingPunct="1">
              <a:spcBef>
                <a:spcPct val="0"/>
              </a:spcBef>
              <a:buFontTx/>
              <a:buNone/>
            </a:pPr>
            <a:endParaRPr lang="en-US" sz="2200" dirty="0">
              <a:sym typeface="Symbol" panose="05050102010706020507" pitchFamily="18" charset="2"/>
            </a:endParaRPr>
          </a:p>
          <a:p>
            <a:pPr eaLnBrk="1" hangingPunct="1">
              <a:spcBef>
                <a:spcPct val="0"/>
              </a:spcBef>
              <a:buFontTx/>
              <a:buNone/>
            </a:pPr>
            <a:r>
              <a:rPr lang="en-US" sz="2200" dirty="0">
                <a:sym typeface="Symbol" panose="05050102010706020507" pitchFamily="18" charset="2"/>
              </a:rPr>
              <a:t>2. </a:t>
            </a:r>
            <a:r>
              <a:rPr lang="en-US" sz="2200" dirty="0"/>
              <a:t> is a function, not a relation.  So this is a definition for </a:t>
            </a:r>
          </a:p>
          <a:p>
            <a:pPr eaLnBrk="1" hangingPunct="1">
              <a:spcBef>
                <a:spcPct val="0"/>
              </a:spcBef>
              <a:buFontTx/>
              <a:buNone/>
            </a:pPr>
            <a:r>
              <a:rPr lang="en-US" sz="2200" dirty="0"/>
              <a:t>    deterministic Turing machines.</a:t>
            </a:r>
          </a:p>
          <a:p>
            <a:pPr eaLnBrk="1" hangingPunct="1">
              <a:spcBef>
                <a:spcPct val="0"/>
              </a:spcBef>
              <a:buFontTx/>
              <a:buNone/>
            </a:pPr>
            <a:endParaRPr lang="en-US" sz="2200" dirty="0">
              <a:sym typeface="Symbol" panose="05050102010706020507" pitchFamily="18" charset="2"/>
            </a:endParaRPr>
          </a:p>
          <a:p>
            <a:pPr eaLnBrk="1" hangingPunct="1">
              <a:spcBef>
                <a:spcPct val="0"/>
              </a:spcBef>
              <a:buFontTx/>
              <a:buNone/>
            </a:pPr>
            <a:r>
              <a:rPr lang="en-US" sz="2200" dirty="0">
                <a:sym typeface="Symbol" panose="05050102010706020507" pitchFamily="18" charset="2"/>
              </a:rPr>
              <a:t>3. </a:t>
            </a:r>
            <a:r>
              <a:rPr lang="en-US" sz="2200" dirty="0"/>
              <a:t> must be defined for all (state, </a:t>
            </a:r>
            <a:r>
              <a:rPr lang="en-US" sz="2200" dirty="0" smtClean="0"/>
              <a:t>tape symbol) </a:t>
            </a:r>
            <a:r>
              <a:rPr lang="en-US" sz="2200" dirty="0"/>
              <a:t>pairs unless the state is a halting state.</a:t>
            </a:r>
          </a:p>
          <a:p>
            <a:pPr eaLnBrk="1" hangingPunct="1">
              <a:spcBef>
                <a:spcPct val="0"/>
              </a:spcBef>
              <a:buFontTx/>
              <a:buNone/>
            </a:pPr>
            <a:endParaRPr lang="en-US" sz="2200" dirty="0"/>
          </a:p>
          <a:p>
            <a:pPr eaLnBrk="1" hangingPunct="1">
              <a:spcBef>
                <a:spcPct val="0"/>
              </a:spcBef>
              <a:buFontTx/>
              <a:buNone/>
            </a:pPr>
            <a:r>
              <a:rPr lang="en-US" sz="2200" dirty="0"/>
              <a:t>4. Turing machines do not necessarily halt (unlike FSM's and  </a:t>
            </a:r>
          </a:p>
          <a:p>
            <a:pPr eaLnBrk="1" hangingPunct="1">
              <a:spcBef>
                <a:spcPct val="0"/>
              </a:spcBef>
              <a:buFontTx/>
              <a:buNone/>
            </a:pPr>
            <a:r>
              <a:rPr lang="en-US" sz="2200" dirty="0"/>
              <a:t>    most PDAs).  Why?  To halt, they must enter a halting state.  </a:t>
            </a:r>
          </a:p>
          <a:p>
            <a:pPr eaLnBrk="1" hangingPunct="1">
              <a:spcBef>
                <a:spcPct val="0"/>
              </a:spcBef>
              <a:buFontTx/>
              <a:buNone/>
            </a:pPr>
            <a:r>
              <a:rPr lang="en-US" sz="2200" dirty="0"/>
              <a:t>    Otherwise they loop.</a:t>
            </a:r>
          </a:p>
          <a:p>
            <a:pPr eaLnBrk="1" hangingPunct="1">
              <a:spcBef>
                <a:spcPct val="0"/>
              </a:spcBef>
              <a:buFontTx/>
              <a:buNone/>
            </a:pPr>
            <a:endParaRPr lang="en-US" sz="2200" dirty="0"/>
          </a:p>
          <a:p>
            <a:pPr eaLnBrk="1" hangingPunct="1">
              <a:spcBef>
                <a:spcPct val="0"/>
              </a:spcBef>
              <a:buFontTx/>
              <a:buNone/>
            </a:pPr>
            <a:r>
              <a:rPr lang="en-US" sz="2200" dirty="0"/>
              <a:t>5. Turing machines generate output, so they can compute </a:t>
            </a:r>
          </a:p>
          <a:p>
            <a:pPr eaLnBrk="1" hangingPunct="1">
              <a:spcBef>
                <a:spcPct val="0"/>
              </a:spcBef>
              <a:buFontTx/>
              <a:buNone/>
            </a:pPr>
            <a:r>
              <a:rPr lang="en-US" sz="2200" dirty="0"/>
              <a:t>    functions.</a:t>
            </a:r>
          </a:p>
        </p:txBody>
      </p:sp>
    </p:spTree>
    <p:extLst>
      <p:ext uri="{BB962C8B-B14F-4D97-AF65-F5344CB8AC3E}">
        <p14:creationId xmlns:p14="http://schemas.microsoft.com/office/powerpoint/2010/main" val="974066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tx2"/>
                </a:solidFill>
              </a:rPr>
              <a:t>Closure Theorems for Context-Free Languages</a:t>
            </a:r>
            <a:r>
              <a:rPr lang="en-US" altLang="en-US" sz="2800">
                <a:solidFill>
                  <a:schemeClr val="tx2"/>
                </a:solidFill>
              </a:rPr>
              <a:t> </a:t>
            </a:r>
          </a:p>
        </p:txBody>
      </p:sp>
      <p:sp>
        <p:nvSpPr>
          <p:cNvPr id="38915" name="Text Box 3"/>
          <p:cNvSpPr txBox="1">
            <a:spLocks noChangeArrowheads="1"/>
          </p:cNvSpPr>
          <p:nvPr/>
        </p:nvSpPr>
        <p:spPr bwMode="auto">
          <a:xfrm>
            <a:off x="990600" y="9906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The context-free languages are closed under:</a:t>
            </a:r>
          </a:p>
          <a:p>
            <a:pPr eaLnBrk="1" hangingPunct="1">
              <a:spcBef>
                <a:spcPct val="0"/>
              </a:spcBef>
              <a:buFontTx/>
              <a:buNone/>
            </a:pPr>
            <a:endParaRPr lang="en-US" altLang="en-US" sz="2400" dirty="0"/>
          </a:p>
          <a:p>
            <a:pPr eaLnBrk="1" hangingPunct="1">
              <a:spcBef>
                <a:spcPct val="0"/>
              </a:spcBef>
              <a:buFontTx/>
              <a:buNone/>
            </a:pPr>
            <a:r>
              <a:rPr lang="en-US" altLang="en-US" sz="1800" dirty="0"/>
              <a:t>    ● </a:t>
            </a:r>
            <a:r>
              <a:rPr lang="en-US" altLang="en-US" sz="2400" dirty="0"/>
              <a:t>Union</a:t>
            </a:r>
          </a:p>
          <a:p>
            <a:pPr eaLnBrk="1" hangingPunct="1">
              <a:spcBef>
                <a:spcPct val="0"/>
              </a:spcBef>
              <a:buFontTx/>
              <a:buNone/>
            </a:pPr>
            <a:endParaRPr lang="en-US" altLang="en-US" sz="2400" dirty="0"/>
          </a:p>
          <a:p>
            <a:pPr eaLnBrk="1" hangingPunct="1">
              <a:spcBef>
                <a:spcPct val="0"/>
              </a:spcBef>
              <a:buFontTx/>
              <a:buNone/>
            </a:pPr>
            <a:r>
              <a:rPr lang="en-US" altLang="en-US" sz="1800" dirty="0"/>
              <a:t>    ● </a:t>
            </a:r>
            <a:r>
              <a:rPr lang="en-US" altLang="en-US" sz="2400" dirty="0"/>
              <a:t>Concatenation</a:t>
            </a:r>
          </a:p>
          <a:p>
            <a:pPr eaLnBrk="1" hangingPunct="1">
              <a:spcBef>
                <a:spcPct val="0"/>
              </a:spcBef>
              <a:buFontTx/>
              <a:buNone/>
            </a:pPr>
            <a:endParaRPr lang="en-US" altLang="en-US" sz="2400" dirty="0"/>
          </a:p>
          <a:p>
            <a:pPr eaLnBrk="1" hangingPunct="1">
              <a:spcBef>
                <a:spcPct val="0"/>
              </a:spcBef>
              <a:buFontTx/>
              <a:buNone/>
            </a:pPr>
            <a:r>
              <a:rPr lang="en-US" altLang="en-US" sz="1800" dirty="0"/>
              <a:t>    ● </a:t>
            </a:r>
            <a:r>
              <a:rPr lang="en-US" altLang="en-US" sz="2400" dirty="0"/>
              <a:t>Kleene star</a:t>
            </a:r>
          </a:p>
          <a:p>
            <a:pPr eaLnBrk="1" hangingPunct="1">
              <a:spcBef>
                <a:spcPct val="0"/>
              </a:spcBef>
              <a:buFontTx/>
              <a:buNone/>
            </a:pPr>
            <a:endParaRPr lang="en-US" altLang="en-US" sz="2400" dirty="0"/>
          </a:p>
          <a:p>
            <a:pPr eaLnBrk="1" hangingPunct="1">
              <a:spcBef>
                <a:spcPct val="0"/>
              </a:spcBef>
              <a:buFontTx/>
              <a:buNone/>
            </a:pPr>
            <a:r>
              <a:rPr lang="en-US" altLang="en-US" sz="1800" dirty="0"/>
              <a:t>    ● </a:t>
            </a:r>
            <a:r>
              <a:rPr lang="en-US" altLang="en-US" sz="2400" dirty="0"/>
              <a:t>Reverse</a:t>
            </a:r>
          </a:p>
          <a:p>
            <a:pPr eaLnBrk="1" hangingPunct="1">
              <a:spcBef>
                <a:spcPct val="0"/>
              </a:spcBef>
              <a:buFontTx/>
              <a:buNone/>
            </a:pPr>
            <a:endParaRPr lang="en-US" altLang="en-US" sz="2400" dirty="0"/>
          </a:p>
        </p:txBody>
      </p:sp>
      <p:sp>
        <p:nvSpPr>
          <p:cNvPr id="4" name="TextBox 3"/>
          <p:cNvSpPr txBox="1"/>
          <p:nvPr/>
        </p:nvSpPr>
        <p:spPr>
          <a:xfrm>
            <a:off x="3810000" y="1752600"/>
            <a:ext cx="4419600" cy="1477963"/>
          </a:xfrm>
          <a:prstGeom prst="rect">
            <a:avLst/>
          </a:prstGeom>
          <a:noFill/>
          <a:ln w="31750">
            <a:solidFill>
              <a:schemeClr val="accent5">
                <a:lumMod val="50000"/>
              </a:schemeClr>
            </a:solidFill>
          </a:ln>
        </p:spPr>
        <p:txBody>
          <a:bodyPr>
            <a:spAutoFit/>
          </a:bodyPr>
          <a:lstStyle/>
          <a:p>
            <a:pPr marL="57150" indent="1588">
              <a:defRPr/>
            </a:pPr>
            <a:r>
              <a:rPr lang="en-US" sz="2400" dirty="0"/>
              <a:t>Let </a:t>
            </a:r>
            <a:r>
              <a:rPr lang="en-US" sz="2400" i="1" dirty="0"/>
              <a:t>G</a:t>
            </a:r>
            <a:r>
              <a:rPr lang="en-US" sz="2400" i="1" baseline="-25000" dirty="0"/>
              <a:t>1</a:t>
            </a:r>
            <a:r>
              <a:rPr lang="en-US" sz="2400" dirty="0"/>
              <a:t> = (</a:t>
            </a:r>
            <a:r>
              <a:rPr lang="en-US" sz="2400" i="1" dirty="0"/>
              <a:t>V</a:t>
            </a:r>
            <a:r>
              <a:rPr lang="en-US" sz="2400" baseline="-25000" dirty="0"/>
              <a:t>1</a:t>
            </a:r>
            <a:r>
              <a:rPr lang="en-US" sz="2400" dirty="0"/>
              <a:t>, </a:t>
            </a:r>
            <a:r>
              <a:rPr lang="en-US" sz="2400" dirty="0">
                <a:sym typeface="Symbol" pitchFamily="18" charset="2"/>
              </a:rPr>
              <a:t></a:t>
            </a:r>
            <a:r>
              <a:rPr lang="en-US" sz="2400" baseline="-25000" dirty="0"/>
              <a:t>1</a:t>
            </a:r>
            <a:r>
              <a:rPr lang="en-US" sz="2400" dirty="0"/>
              <a:t>, </a:t>
            </a:r>
            <a:r>
              <a:rPr lang="en-US" sz="2400" i="1" dirty="0"/>
              <a:t>R</a:t>
            </a:r>
            <a:r>
              <a:rPr lang="en-US" sz="2400" baseline="-25000" dirty="0"/>
              <a:t>1</a:t>
            </a:r>
            <a:r>
              <a:rPr lang="en-US" sz="2400" dirty="0"/>
              <a:t>, </a:t>
            </a:r>
            <a:r>
              <a:rPr lang="en-US" sz="2400" i="1" dirty="0"/>
              <a:t>S</a:t>
            </a:r>
            <a:r>
              <a:rPr lang="en-US" sz="2400" baseline="-25000" dirty="0"/>
              <a:t>1</a:t>
            </a:r>
            <a:r>
              <a:rPr lang="en-US" sz="2400" dirty="0"/>
              <a:t>), and</a:t>
            </a:r>
          </a:p>
          <a:p>
            <a:pPr marL="57150" indent="1588">
              <a:defRPr/>
            </a:pPr>
            <a:r>
              <a:rPr lang="en-US" sz="2400" dirty="0"/>
              <a:t>      </a:t>
            </a:r>
            <a:r>
              <a:rPr lang="en-US" sz="2400" i="1" dirty="0"/>
              <a:t>G</a:t>
            </a:r>
            <a:r>
              <a:rPr lang="en-US" sz="2400" baseline="-25000" dirty="0"/>
              <a:t>2</a:t>
            </a:r>
            <a:r>
              <a:rPr lang="en-US" sz="2400" dirty="0"/>
              <a:t> = (</a:t>
            </a:r>
            <a:r>
              <a:rPr lang="en-US" sz="2400" i="1" dirty="0"/>
              <a:t>V</a:t>
            </a:r>
            <a:r>
              <a:rPr lang="en-US" sz="2400" baseline="-25000" dirty="0"/>
              <a:t>2</a:t>
            </a:r>
            <a:r>
              <a:rPr lang="en-US" sz="2400" dirty="0"/>
              <a:t>, </a:t>
            </a:r>
            <a:r>
              <a:rPr lang="en-US" sz="2400" dirty="0">
                <a:sym typeface="Symbol" pitchFamily="18" charset="2"/>
              </a:rPr>
              <a:t></a:t>
            </a:r>
            <a:r>
              <a:rPr lang="en-US" sz="2400" baseline="-25000" dirty="0"/>
              <a:t>2</a:t>
            </a:r>
            <a:r>
              <a:rPr lang="en-US" sz="2400" dirty="0"/>
              <a:t>, </a:t>
            </a:r>
            <a:r>
              <a:rPr lang="en-US" sz="2400" i="1" dirty="0"/>
              <a:t>R</a:t>
            </a:r>
            <a:r>
              <a:rPr lang="en-US" sz="2400" baseline="-25000" dirty="0"/>
              <a:t>2</a:t>
            </a:r>
            <a:r>
              <a:rPr lang="en-US" sz="2400" dirty="0"/>
              <a:t>, </a:t>
            </a:r>
            <a:r>
              <a:rPr lang="en-US" sz="2400" i="1" dirty="0"/>
              <a:t>S</a:t>
            </a:r>
            <a:r>
              <a:rPr lang="en-US" sz="2400" baseline="-25000" dirty="0"/>
              <a:t>2</a:t>
            </a:r>
            <a:r>
              <a:rPr lang="en-US" sz="2400" dirty="0"/>
              <a:t>) generate languages L</a:t>
            </a:r>
            <a:r>
              <a:rPr lang="en-US" sz="2400" baseline="-25000" dirty="0"/>
              <a:t>1</a:t>
            </a:r>
            <a:r>
              <a:rPr lang="en-US" sz="2400" dirty="0"/>
              <a:t> and L</a:t>
            </a:r>
            <a:r>
              <a:rPr lang="en-US" sz="2400" baseline="-25000" dirty="0"/>
              <a:t>2</a:t>
            </a:r>
          </a:p>
          <a:p>
            <a:pPr>
              <a:defRPr/>
            </a:pPr>
            <a:endParaRPr lang="en-US" dirty="0"/>
          </a:p>
        </p:txBody>
      </p:sp>
      <p:sp>
        <p:nvSpPr>
          <p:cNvPr id="5" name="TextBox 4"/>
          <p:cNvSpPr txBox="1"/>
          <p:nvPr/>
        </p:nvSpPr>
        <p:spPr>
          <a:xfrm>
            <a:off x="1905000" y="5334000"/>
            <a:ext cx="5257800" cy="830997"/>
          </a:xfrm>
          <a:prstGeom prst="rect">
            <a:avLst/>
          </a:prstGeom>
          <a:noFill/>
          <a:ln w="31750">
            <a:solidFill>
              <a:schemeClr val="accent5">
                <a:lumMod val="50000"/>
              </a:schemeClr>
            </a:solidFill>
          </a:ln>
        </p:spPr>
        <p:txBody>
          <a:bodyPr wrap="square">
            <a:spAutoFit/>
          </a:bodyPr>
          <a:lstStyle/>
          <a:p>
            <a:pPr marL="57150" indent="1588">
              <a:defRPr/>
            </a:pPr>
            <a:r>
              <a:rPr lang="en-US" sz="2400" dirty="0"/>
              <a:t>Formal details </a:t>
            </a:r>
            <a:r>
              <a:rPr lang="en-US" sz="2400" dirty="0" smtClean="0"/>
              <a:t>are on </a:t>
            </a:r>
            <a:r>
              <a:rPr lang="en-US" sz="2400" dirty="0"/>
              <a:t>next </a:t>
            </a:r>
            <a:r>
              <a:rPr lang="en-US" sz="2400" dirty="0" smtClean="0"/>
              <a:t>4 slides</a:t>
            </a:r>
            <a:r>
              <a:rPr lang="en-US" sz="2400" dirty="0"/>
              <a:t>; we will do them </a:t>
            </a:r>
            <a:r>
              <a:rPr lang="en-US" sz="2400" dirty="0" smtClean="0"/>
              <a:t>informally instead.</a:t>
            </a:r>
            <a:endParaRPr lang="en-US" dirty="0"/>
          </a:p>
        </p:txBody>
      </p:sp>
    </p:spTree>
    <p:extLst>
      <p:ext uri="{BB962C8B-B14F-4D97-AF65-F5344CB8AC3E}">
        <p14:creationId xmlns:p14="http://schemas.microsoft.com/office/powerpoint/2010/main" val="2555293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2286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Union</a:t>
            </a:r>
            <a:r>
              <a:rPr lang="en-US" altLang="en-US" sz="3600">
                <a:solidFill>
                  <a:schemeClr val="tx2"/>
                </a:solidFill>
              </a:rPr>
              <a:t> </a:t>
            </a:r>
          </a:p>
        </p:txBody>
      </p:sp>
      <p:sp>
        <p:nvSpPr>
          <p:cNvPr id="40963" name="Text Box 3"/>
          <p:cNvSpPr txBox="1">
            <a:spLocks noChangeArrowheads="1"/>
          </p:cNvSpPr>
          <p:nvPr/>
        </p:nvSpPr>
        <p:spPr bwMode="auto">
          <a:xfrm>
            <a:off x="762000" y="1143000"/>
            <a:ext cx="8077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r>
              <a:rPr lang="en-US" altLang="en-US" sz="2400" i="1"/>
              <a:t>G</a:t>
            </a:r>
            <a:r>
              <a:rPr lang="en-US" altLang="en-US" sz="2400" baseline="-25000"/>
              <a:t>1</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i="1"/>
              <a:t>R</a:t>
            </a:r>
            <a:r>
              <a:rPr lang="en-US" altLang="en-US" sz="2400" baseline="-25000"/>
              <a:t>1</a:t>
            </a:r>
            <a:r>
              <a:rPr lang="en-US" altLang="en-US" sz="2400"/>
              <a:t>, </a:t>
            </a:r>
            <a:r>
              <a:rPr lang="en-US" altLang="en-US" sz="2400" i="1"/>
              <a:t>S</a:t>
            </a:r>
            <a:r>
              <a:rPr lang="en-US" altLang="en-US" sz="2400" baseline="-25000"/>
              <a:t>1</a:t>
            </a:r>
            <a:r>
              <a:rPr lang="en-US" altLang="en-US" sz="2400"/>
              <a:t>), and</a:t>
            </a:r>
          </a:p>
          <a:p>
            <a:pPr eaLnBrk="1" hangingPunct="1">
              <a:spcBef>
                <a:spcPct val="0"/>
              </a:spcBef>
              <a:buFontTx/>
              <a:buNone/>
            </a:pPr>
            <a:r>
              <a:rPr lang="en-US" altLang="en-US" sz="2400"/>
              <a:t>      </a:t>
            </a:r>
            <a:r>
              <a:rPr lang="en-US" altLang="en-US" sz="2400" i="1"/>
              <a:t>G</a:t>
            </a:r>
            <a:r>
              <a:rPr lang="en-US" altLang="en-US" sz="2400" baseline="-25000"/>
              <a:t>2</a:t>
            </a:r>
            <a:r>
              <a:rPr lang="en-US" altLang="en-US" sz="2400"/>
              <a:t> =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baseline="-25000"/>
              <a:t>2</a:t>
            </a:r>
            <a:r>
              <a:rPr lang="en-US" altLang="en-US" sz="2400"/>
              <a:t>, </a:t>
            </a:r>
            <a:r>
              <a:rPr lang="en-US" altLang="en-US" sz="2400" i="1"/>
              <a:t>R</a:t>
            </a:r>
            <a:r>
              <a:rPr lang="en-US" altLang="en-US" sz="2400" baseline="-25000"/>
              <a:t>2</a:t>
            </a:r>
            <a:r>
              <a:rPr lang="en-US" altLang="en-US" sz="2400"/>
              <a:t>, </a:t>
            </a:r>
            <a:r>
              <a:rPr lang="en-US" altLang="en-US" sz="2400" i="1"/>
              <a:t>S</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Assume that </a:t>
            </a:r>
            <a:r>
              <a:rPr lang="en-US" altLang="en-US" sz="2400" i="1"/>
              <a:t>G</a:t>
            </a:r>
            <a:r>
              <a:rPr lang="en-US" altLang="en-US" sz="2400" baseline="-25000"/>
              <a:t>1</a:t>
            </a:r>
            <a:r>
              <a:rPr lang="en-US" altLang="en-US" sz="2400"/>
              <a:t> and </a:t>
            </a:r>
            <a:r>
              <a:rPr lang="en-US" altLang="en-US" sz="2400" i="1"/>
              <a:t>G</a:t>
            </a:r>
            <a:r>
              <a:rPr lang="en-US" altLang="en-US" sz="2400" baseline="-25000"/>
              <a:t>2</a:t>
            </a:r>
            <a:r>
              <a:rPr lang="en-US" altLang="en-US" sz="2400"/>
              <a:t> have disjoint sets of nonterminals,</a:t>
            </a:r>
          </a:p>
          <a:p>
            <a:pPr eaLnBrk="1" hangingPunct="1">
              <a:spcBef>
                <a:spcPct val="0"/>
              </a:spcBef>
              <a:buFontTx/>
              <a:buNone/>
            </a:pPr>
            <a:r>
              <a:rPr lang="en-US" altLang="en-US" sz="2400"/>
              <a:t>not including </a:t>
            </a:r>
            <a:r>
              <a:rPr lang="en-US" altLang="en-US" sz="2400" i="1"/>
              <a:t>S</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Let </a:t>
            </a:r>
            <a:r>
              <a:rPr lang="en-US" altLang="en-US" sz="2400" i="1"/>
              <a:t>L</a:t>
            </a:r>
            <a:r>
              <a:rPr lang="en-US" altLang="en-US" sz="2400"/>
              <a:t> = </a:t>
            </a:r>
            <a:r>
              <a:rPr lang="en-US" altLang="en-US" sz="2400" i="1"/>
              <a:t>L</a:t>
            </a:r>
            <a:r>
              <a:rPr lang="en-US" altLang="en-US" sz="2400"/>
              <a:t>(</a:t>
            </a:r>
            <a:r>
              <a:rPr lang="en-US" altLang="en-US" sz="2400" i="1"/>
              <a:t>G</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a:t>(</a:t>
            </a:r>
            <a:r>
              <a:rPr lang="en-US" altLang="en-US" sz="2400" i="1"/>
              <a:t>G</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We can show that </a:t>
            </a:r>
            <a:r>
              <a:rPr lang="en-US" altLang="en-US" sz="2400" i="1"/>
              <a:t>L</a:t>
            </a:r>
            <a:r>
              <a:rPr lang="en-US" altLang="en-US" sz="2400"/>
              <a:t> is CF by exhibiting a CFG for</a:t>
            </a:r>
          </a:p>
          <a:p>
            <a:pPr eaLnBrk="1" hangingPunct="1">
              <a:spcBef>
                <a:spcPct val="0"/>
              </a:spcBef>
              <a:buFontTx/>
              <a:buNone/>
            </a:pPr>
            <a:r>
              <a:rPr lang="en-US" altLang="en-US" sz="2400"/>
              <a:t>it:  </a:t>
            </a:r>
          </a:p>
          <a:p>
            <a:pPr eaLnBrk="1" hangingPunct="1">
              <a:spcBef>
                <a:spcPct val="0"/>
              </a:spcBef>
              <a:buFontTx/>
              <a:buNone/>
            </a:pPr>
            <a:r>
              <a:rPr lang="en-US" altLang="en-US" sz="2400"/>
              <a:t>     </a:t>
            </a:r>
            <a:r>
              <a:rPr lang="en-US" altLang="en-US" sz="2400" i="1"/>
              <a:t>G</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R</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R</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baseline="-25000"/>
              <a:t>1</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S</a:t>
            </a:r>
            <a:r>
              <a:rPr lang="en-US" altLang="en-US" sz="2400"/>
              <a:t>) </a:t>
            </a:r>
          </a:p>
        </p:txBody>
      </p:sp>
    </p:spTree>
    <p:extLst>
      <p:ext uri="{BB962C8B-B14F-4D97-AF65-F5344CB8AC3E}">
        <p14:creationId xmlns:p14="http://schemas.microsoft.com/office/powerpoint/2010/main" val="34973133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Concatenation</a:t>
            </a:r>
            <a:r>
              <a:rPr lang="en-US" altLang="en-US" sz="3600">
                <a:solidFill>
                  <a:schemeClr val="tx2"/>
                </a:solidFill>
              </a:rPr>
              <a:t> </a:t>
            </a:r>
          </a:p>
        </p:txBody>
      </p:sp>
      <p:sp>
        <p:nvSpPr>
          <p:cNvPr id="43011" name="Text Box 3"/>
          <p:cNvSpPr txBox="1">
            <a:spLocks noChangeArrowheads="1"/>
          </p:cNvSpPr>
          <p:nvPr/>
        </p:nvSpPr>
        <p:spPr bwMode="auto">
          <a:xfrm>
            <a:off x="762000" y="990600"/>
            <a:ext cx="8077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r>
              <a:rPr lang="en-US" altLang="en-US" sz="2400" i="1"/>
              <a:t>G</a:t>
            </a:r>
            <a:r>
              <a:rPr lang="en-US" altLang="en-US" sz="2400" baseline="-25000"/>
              <a:t>1</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i="1"/>
              <a:t>R</a:t>
            </a:r>
            <a:r>
              <a:rPr lang="en-US" altLang="en-US" sz="2400" baseline="-25000"/>
              <a:t>1</a:t>
            </a:r>
            <a:r>
              <a:rPr lang="en-US" altLang="en-US" sz="2400"/>
              <a:t>, </a:t>
            </a:r>
            <a:r>
              <a:rPr lang="en-US" altLang="en-US" sz="2400" i="1"/>
              <a:t>S</a:t>
            </a:r>
            <a:r>
              <a:rPr lang="en-US" altLang="en-US" sz="2400" baseline="-25000"/>
              <a:t>1</a:t>
            </a:r>
            <a:r>
              <a:rPr lang="en-US" altLang="en-US" sz="2400"/>
              <a:t>), and</a:t>
            </a:r>
          </a:p>
          <a:p>
            <a:pPr eaLnBrk="1" hangingPunct="1">
              <a:spcBef>
                <a:spcPct val="0"/>
              </a:spcBef>
              <a:buFontTx/>
              <a:buNone/>
            </a:pPr>
            <a:r>
              <a:rPr lang="en-US" altLang="en-US" sz="2400"/>
              <a:t>      </a:t>
            </a:r>
            <a:r>
              <a:rPr lang="en-US" altLang="en-US" sz="2400" i="1"/>
              <a:t>G</a:t>
            </a:r>
            <a:r>
              <a:rPr lang="en-US" altLang="en-US" sz="2400" baseline="-25000"/>
              <a:t>2</a:t>
            </a:r>
            <a:r>
              <a:rPr lang="en-US" altLang="en-US" sz="2400"/>
              <a:t> =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baseline="-25000"/>
              <a:t>2</a:t>
            </a:r>
            <a:r>
              <a:rPr lang="en-US" altLang="en-US" sz="2400"/>
              <a:t>, </a:t>
            </a:r>
            <a:r>
              <a:rPr lang="en-US" altLang="en-US" sz="2400" i="1"/>
              <a:t>R</a:t>
            </a:r>
            <a:r>
              <a:rPr lang="en-US" altLang="en-US" sz="2400" baseline="-25000"/>
              <a:t>2</a:t>
            </a:r>
            <a:r>
              <a:rPr lang="en-US" altLang="en-US" sz="2400"/>
              <a:t>, </a:t>
            </a:r>
            <a:r>
              <a:rPr lang="en-US" altLang="en-US" sz="2400" i="1"/>
              <a:t>S</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Assume that </a:t>
            </a:r>
            <a:r>
              <a:rPr lang="en-US" altLang="en-US" sz="2400" i="1"/>
              <a:t>G</a:t>
            </a:r>
            <a:r>
              <a:rPr lang="en-US" altLang="en-US" sz="2400" baseline="-25000"/>
              <a:t>1</a:t>
            </a:r>
            <a:r>
              <a:rPr lang="en-US" altLang="en-US" sz="2400"/>
              <a:t> and </a:t>
            </a:r>
            <a:r>
              <a:rPr lang="en-US" altLang="en-US" sz="2400" i="1"/>
              <a:t>G</a:t>
            </a:r>
            <a:r>
              <a:rPr lang="en-US" altLang="en-US" sz="2400" baseline="-25000"/>
              <a:t>2</a:t>
            </a:r>
            <a:r>
              <a:rPr lang="en-US" altLang="en-US" sz="2400"/>
              <a:t> have disjoint sets of nonterminals,</a:t>
            </a:r>
          </a:p>
          <a:p>
            <a:pPr eaLnBrk="1" hangingPunct="1">
              <a:spcBef>
                <a:spcPct val="0"/>
              </a:spcBef>
              <a:buFontTx/>
              <a:buNone/>
            </a:pPr>
            <a:r>
              <a:rPr lang="en-US" altLang="en-US" sz="2400"/>
              <a:t>not including </a:t>
            </a:r>
            <a:r>
              <a:rPr lang="en-US" altLang="en-US" sz="2400" i="1"/>
              <a:t>S</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Let </a:t>
            </a:r>
            <a:r>
              <a:rPr lang="en-US" altLang="en-US" sz="2400" i="1"/>
              <a:t>L</a:t>
            </a:r>
            <a:r>
              <a:rPr lang="en-US" altLang="en-US" sz="2400"/>
              <a:t> = </a:t>
            </a:r>
            <a:r>
              <a:rPr lang="en-US" altLang="en-US" sz="2400" i="1"/>
              <a:t>L</a:t>
            </a:r>
            <a:r>
              <a:rPr lang="en-US" altLang="en-US" sz="2400"/>
              <a:t>(</a:t>
            </a:r>
            <a:r>
              <a:rPr lang="en-US" altLang="en-US" sz="2400" i="1"/>
              <a:t>G</a:t>
            </a:r>
            <a:r>
              <a:rPr lang="en-US" altLang="en-US" sz="2400" baseline="-25000"/>
              <a:t>1</a:t>
            </a:r>
            <a:r>
              <a:rPr lang="en-US" altLang="en-US" sz="2400"/>
              <a:t>)</a:t>
            </a:r>
            <a:r>
              <a:rPr lang="en-US" altLang="en-US" sz="2400" i="1"/>
              <a:t>L</a:t>
            </a:r>
            <a:r>
              <a:rPr lang="en-US" altLang="en-US" sz="2400"/>
              <a:t>(</a:t>
            </a:r>
            <a:r>
              <a:rPr lang="en-US" altLang="en-US" sz="2400" i="1"/>
              <a:t>G</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We can show that </a:t>
            </a:r>
            <a:r>
              <a:rPr lang="en-US" altLang="en-US" sz="2400" i="1"/>
              <a:t>L</a:t>
            </a:r>
            <a:r>
              <a:rPr lang="en-US" altLang="en-US" sz="2400"/>
              <a:t> is CF by exhibiting a CFG for it:</a:t>
            </a:r>
          </a:p>
          <a:p>
            <a:pPr eaLnBrk="1" hangingPunct="1">
              <a:spcBef>
                <a:spcPct val="0"/>
              </a:spcBef>
              <a:buFontTx/>
              <a:buNone/>
            </a:pPr>
            <a:endParaRPr lang="en-US" altLang="en-US" sz="2400"/>
          </a:p>
          <a:p>
            <a:pPr eaLnBrk="1" hangingPunct="1">
              <a:spcBef>
                <a:spcPct val="0"/>
              </a:spcBef>
              <a:buFontTx/>
              <a:buNone/>
            </a:pPr>
            <a:r>
              <a:rPr lang="en-US" altLang="en-US" sz="2400" i="1"/>
              <a:t>	G</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R</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R</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baseline="-25000"/>
              <a:t>1</a:t>
            </a:r>
            <a:r>
              <a:rPr lang="en-US" altLang="en-US" sz="2400"/>
              <a:t> </a:t>
            </a:r>
            <a:r>
              <a:rPr lang="en-US" altLang="en-US" sz="2400" i="1"/>
              <a:t>S</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S</a:t>
            </a:r>
            <a:r>
              <a:rPr lang="en-US" altLang="en-US" sz="2400"/>
              <a:t>) </a:t>
            </a:r>
          </a:p>
        </p:txBody>
      </p:sp>
    </p:spTree>
    <p:extLst>
      <p:ext uri="{BB962C8B-B14F-4D97-AF65-F5344CB8AC3E}">
        <p14:creationId xmlns:p14="http://schemas.microsoft.com/office/powerpoint/2010/main" val="4719737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14903</TotalTime>
  <Words>3839</Words>
  <Application>Microsoft Office PowerPoint</Application>
  <PresentationFormat>On-screen Show (4:3)</PresentationFormat>
  <Paragraphs>795</Paragraphs>
  <Slides>60</Slides>
  <Notes>60</Notes>
  <HiddenSlides>18</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7" baseType="lpstr">
      <vt:lpstr>Arial</vt:lpstr>
      <vt:lpstr>Courier New</vt:lpstr>
      <vt:lpstr>Symbol</vt:lpstr>
      <vt:lpstr>Calibri</vt:lpstr>
      <vt:lpstr>Monotype Sorts</vt:lpstr>
      <vt:lpstr>Default Design</vt:lpstr>
      <vt:lpstr>CorelPhotoPaint.Image.10</vt:lpstr>
      <vt:lpstr>PowerPoint Presentation</vt:lpstr>
      <vt:lpstr>Your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Deterministic CFLs (very quick overview without many details)</vt:lpstr>
      <vt:lpstr>An NDPDA for L</vt:lpstr>
      <vt:lpstr>A DPDA for 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Turing Machine intro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oih</dc:creator>
  <cp:lastModifiedBy>Claude Anderson</cp:lastModifiedBy>
  <cp:revision>380</cp:revision>
  <cp:lastPrinted>2018-04-26T12:08:39Z</cp:lastPrinted>
  <dcterms:created xsi:type="dcterms:W3CDTF">2007-01-18T00:38:26Z</dcterms:created>
  <dcterms:modified xsi:type="dcterms:W3CDTF">2018-04-27T09:50:52Z</dcterms:modified>
</cp:coreProperties>
</file>