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63" r:id="rId3"/>
    <p:sldId id="553" r:id="rId4"/>
    <p:sldId id="580" r:id="rId5"/>
    <p:sldId id="581" r:id="rId6"/>
    <p:sldId id="582" r:id="rId7"/>
    <p:sldId id="583" r:id="rId8"/>
    <p:sldId id="584" r:id="rId9"/>
    <p:sldId id="585" r:id="rId10"/>
    <p:sldId id="586" r:id="rId11"/>
    <p:sldId id="587" r:id="rId12"/>
    <p:sldId id="589" r:id="rId13"/>
    <p:sldId id="590" r:id="rId14"/>
    <p:sldId id="550" r:id="rId15"/>
    <p:sldId id="551" r:id="rId16"/>
    <p:sldId id="547" r:id="rId17"/>
    <p:sldId id="549" r:id="rId18"/>
    <p:sldId id="588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524" r:id="rId31"/>
    <p:sldId id="525" r:id="rId32"/>
    <p:sldId id="526" r:id="rId33"/>
    <p:sldId id="527" r:id="rId34"/>
    <p:sldId id="528" r:id="rId35"/>
    <p:sldId id="552" r:id="rId36"/>
    <p:sldId id="542" r:id="rId37"/>
    <p:sldId id="531" r:id="rId38"/>
    <p:sldId id="532" r:id="rId39"/>
    <p:sldId id="591" r:id="rId40"/>
    <p:sldId id="533" r:id="rId41"/>
    <p:sldId id="534" r:id="rId42"/>
    <p:sldId id="535" r:id="rId43"/>
    <p:sldId id="536" r:id="rId44"/>
    <p:sldId id="537" r:id="rId45"/>
    <p:sldId id="538" r:id="rId46"/>
    <p:sldId id="539" r:id="rId47"/>
    <p:sldId id="540" r:id="rId48"/>
    <p:sldId id="541" r:id="rId4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6" autoAdjust="0"/>
    <p:restoredTop sz="83763" autoAdjust="0"/>
  </p:normalViewPr>
  <p:slideViewPr>
    <p:cSldViewPr>
      <p:cViewPr varScale="1">
        <p:scale>
          <a:sx n="72" d="100"/>
          <a:sy n="72" d="100"/>
        </p:scale>
        <p:origin x="6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2"/>
            <a:ext cx="3170582" cy="47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61" tIns="49133" rIns="98261" bIns="4913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30" y="2"/>
            <a:ext cx="3168927" cy="47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61" tIns="49133" rIns="98261" bIns="4913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9119174"/>
            <a:ext cx="3170582" cy="4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61" tIns="49133" rIns="98261" bIns="4913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30" y="9119174"/>
            <a:ext cx="3168927" cy="4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61" tIns="49133" rIns="98261" bIns="4913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3170582" cy="478750"/>
          </a:xfrm>
          <a:prstGeom prst="rect">
            <a:avLst/>
          </a:prstGeom>
        </p:spPr>
        <p:txBody>
          <a:bodyPr vert="horz" lIns="98261" tIns="49133" rIns="98261" bIns="49133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630" y="2"/>
            <a:ext cx="3168927" cy="478750"/>
          </a:xfrm>
          <a:prstGeom prst="rect">
            <a:avLst/>
          </a:prstGeom>
        </p:spPr>
        <p:txBody>
          <a:bodyPr vert="horz" lIns="98261" tIns="49133" rIns="98261" bIns="49133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22313"/>
            <a:ext cx="4805362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261" tIns="49133" rIns="98261" bIns="4913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8" y="4561231"/>
            <a:ext cx="5850835" cy="4318572"/>
          </a:xfrm>
          <a:prstGeom prst="rect">
            <a:avLst/>
          </a:prstGeom>
        </p:spPr>
        <p:txBody>
          <a:bodyPr vert="horz" lIns="98261" tIns="49133" rIns="98261" bIns="4913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9119174"/>
            <a:ext cx="3170582" cy="480390"/>
          </a:xfrm>
          <a:prstGeom prst="rect">
            <a:avLst/>
          </a:prstGeom>
        </p:spPr>
        <p:txBody>
          <a:bodyPr vert="horz" lIns="98261" tIns="49133" rIns="98261" bIns="49133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630" y="9119174"/>
            <a:ext cx="3168927" cy="480390"/>
          </a:xfrm>
          <a:prstGeom prst="rect">
            <a:avLst/>
          </a:prstGeom>
        </p:spPr>
        <p:txBody>
          <a:bodyPr vert="horz" lIns="98261" tIns="49133" rIns="98261" bIns="49133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19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35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3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61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96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6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 halts </a:t>
            </a:r>
            <a:r>
              <a:rPr lang="en-US" dirty="0" smtClean="0">
                <a:sym typeface="Wingdings" panose="05000000000000000000" pitchFamily="2" charset="2"/>
              </a:rPr>
              <a:t> M# Accepts all strings.  So Oracle rejects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 does not halt on w M# accepts nothing, So Oracle accepts.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So a strict Mapping reduction does not apply.  By the Reduction R coupled with </a:t>
            </a:r>
            <a:r>
              <a:rPr lang="en-US" dirty="0" smtClean="0">
                <a:sym typeface="Symbol" panose="05050102010706020507" pitchFamily="18" charset="2"/>
              </a:rPr>
              <a:t>, works fine.</a:t>
            </a: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151" indent="-298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617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864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109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358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8604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850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097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35239D-6F70-4AD3-8257-F76139DC9523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1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0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Ask students how they would do it?</a:t>
            </a:r>
          </a:p>
          <a:p>
            <a:endParaRPr lang="en-US" dirty="0" smtClean="0"/>
          </a:p>
          <a:p>
            <a:r>
              <a:rPr lang="en-US" dirty="0" smtClean="0"/>
              <a:t>Can easily determine this one by examining the description of M.</a:t>
            </a:r>
          </a:p>
          <a:p>
            <a:r>
              <a:rPr lang="en-US" dirty="0" smtClean="0"/>
              <a:t>--------------------</a:t>
            </a:r>
          </a:p>
          <a:p>
            <a:r>
              <a:rPr lang="en-US" dirty="0" smtClean="0"/>
              <a:t>Second one: Ask students how they would do it?</a:t>
            </a:r>
          </a:p>
          <a:p>
            <a:endParaRPr lang="en-US" dirty="0" smtClean="0"/>
          </a:p>
          <a:p>
            <a:r>
              <a:rPr lang="en-US" dirty="0" smtClean="0"/>
              <a:t>Again, we have the description.  We can run the UTM to simulate three steps of M on W.</a:t>
            </a:r>
          </a:p>
          <a:p>
            <a:r>
              <a:rPr lang="en-US" dirty="0" smtClean="0"/>
              <a:t>--------------------------</a:t>
            </a:r>
          </a:p>
          <a:p>
            <a:r>
              <a:rPr lang="en-US" dirty="0" smtClean="0"/>
              <a:t>Ask students how they would do it?</a:t>
            </a:r>
          </a:p>
          <a:p>
            <a:endParaRPr lang="en-US" dirty="0" smtClean="0"/>
          </a:p>
          <a:p>
            <a:r>
              <a:rPr lang="en-US" dirty="0" smtClean="0"/>
              <a:t>We will see later that this is not decidable.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151" indent="-298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617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864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109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358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8604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850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097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9C91EF-0FF8-4FEB-96DA-284536DB6B46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2758" indent="-304736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41576" indent="-243788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7857" indent="-243788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37624" indent="-243788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39128" indent="-243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0635" indent="-243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42140" indent="-243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645" indent="-243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We compare decision problems to language membership problems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151" indent="-298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617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864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109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358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8604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850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097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B6A942-F99D-4451-83BC-A50BE9B1BDD2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84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151" indent="-298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617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864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109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358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8604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850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097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969671-55B7-46D7-ACAB-02516CB645E1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68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16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Cases 1-5.  Domain of P is the set of SD languages, and P is non-trivial.</a:t>
            </a:r>
          </a:p>
          <a:p>
            <a:endParaRPr lang="en-US" dirty="0" smtClean="0"/>
          </a:p>
          <a:p>
            <a:r>
              <a:rPr lang="en-US" dirty="0" smtClean="0"/>
              <a:t>Cases 6-8.  Domain is not languages but machines.  So Rice's Theorem says nothing.  All of these happen to be decidable</a:t>
            </a:r>
          </a:p>
          <a:p>
            <a:endParaRPr lang="en-US" dirty="0" smtClean="0"/>
          </a:p>
          <a:p>
            <a:r>
              <a:rPr lang="en-US" dirty="0" smtClean="0"/>
              <a:t>9 is stated in terms of M, but it is really about languages.  So Rice's Theorem applies.</a:t>
            </a:r>
          </a:p>
          <a:p>
            <a:endParaRPr lang="en-US" dirty="0" smtClean="0"/>
          </a:p>
          <a:p>
            <a:r>
              <a:rPr lang="en-US" dirty="0" smtClean="0"/>
              <a:t>10.  The problem domain is the set of </a:t>
            </a:r>
            <a:r>
              <a:rPr lang="en-US" b="1" dirty="0" smtClean="0"/>
              <a:t>pairs</a:t>
            </a:r>
            <a:r>
              <a:rPr lang="en-US" dirty="0" smtClean="0"/>
              <a:t> of SD languages, so the theorem does not apply.  It turns out to be undecidable, but Rice's theorem does not show it.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151" indent="-298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617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864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109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358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8604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850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097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D74BFD-4ABC-4FF5-AF64-5D874ED4C626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6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21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If &lt;M, w&gt; is in H, then M halts on w, so M# makes it to 1.5  So it then accepts x iff x is in </a:t>
            </a:r>
            <a:r>
              <a:rPr lang="en-US" dirty="0" err="1" smtClean="0"/>
              <a:t>A</a:t>
            </a:r>
            <a:r>
              <a:rPr lang="en-US" baseline="30000" dirty="0" err="1" smtClean="0"/>
              <a:t>n</a:t>
            </a:r>
            <a:r>
              <a:rPr lang="en-US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So M# accepts </a:t>
            </a:r>
            <a:r>
              <a:rPr lang="en-US" dirty="0" err="1" smtClean="0"/>
              <a:t>A</a:t>
            </a:r>
            <a:r>
              <a:rPr lang="en-US" baseline="30000" dirty="0" err="1" smtClean="0"/>
              <a:t>n</a:t>
            </a:r>
            <a:r>
              <a:rPr lang="en-US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dirty="0" smtClean="0"/>
              <a:t>, which is not regular.  So Oracle(&lt;M#&gt;) rejects.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If &lt;M, w&gt; is not in H, then M does not halt on w, so M# is stuck in step 1.4, therefore, it accepts nothing.  </a:t>
            </a:r>
          </a:p>
          <a:p>
            <a:r>
              <a:rPr lang="en-US" dirty="0" smtClean="0"/>
              <a:t>Thus Oracle(&lt;M#&gt; accepts.  </a:t>
            </a:r>
          </a:p>
          <a:p>
            <a:endParaRPr lang="en-US" dirty="0" smtClean="0"/>
          </a:p>
          <a:p>
            <a:r>
              <a:rPr lang="en-US" dirty="0" smtClean="0"/>
              <a:t>So it is another backwards one.  We need NOT also (next slide)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151" indent="-298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617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864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109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358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8604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850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097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7282BB-9241-4DF1-929A-93F7457B56BE}" type="slidenum">
              <a:rPr lang="en-US"/>
              <a:pPr eaLnBrk="1" hangingPunct="1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28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is the same reduction as on the previous slide, but now we flip.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151" indent="-298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617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864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109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358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8604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850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097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200C0A-ED82-40F7-923A-9280D0387186}" type="slidenum">
              <a:rPr lang="en-US"/>
              <a:pPr eaLnBrk="1" hangingPunct="1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10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9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1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9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A85E7A-1B5F-4544-BEFD-A433131819E0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56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315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43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84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68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35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07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60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If M </a:t>
            </a:r>
            <a:r>
              <a:rPr lang="en-US" b="1" dirty="0" smtClean="0"/>
              <a:t>does halt</a:t>
            </a:r>
            <a:r>
              <a:rPr lang="en-US" dirty="0" smtClean="0"/>
              <a:t> on w, we'll eventually discover it.  But how can we discover that it </a:t>
            </a:r>
            <a:r>
              <a:rPr lang="en-US" i="1" dirty="0" smtClean="0"/>
              <a:t>does not</a:t>
            </a:r>
            <a:r>
              <a:rPr lang="en-US" dirty="0" smtClean="0"/>
              <a:t> halt on w?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151" indent="-298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617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864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109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358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8604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850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097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13EE6-05CE-4653-B276-4DC5E9CD08E2}" type="slidenum">
              <a:rPr lang="en-US"/>
              <a:pPr eaLnBrk="1" hangingPunct="1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82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17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Obtainself</a:t>
            </a:r>
            <a:r>
              <a:rPr lang="en-US" dirty="0" smtClean="0"/>
              <a:t> exists (Recursion Theorem, chapter 25, something we won't get to in this course). </a:t>
            </a:r>
          </a:p>
          <a:p>
            <a:endParaRPr lang="en-US" dirty="0" smtClean="0"/>
          </a:p>
          <a:p>
            <a:r>
              <a:rPr lang="en-US" dirty="0" smtClean="0"/>
              <a:t>Basically it says that given any TM, there is an equivalent TM that can write its own description on one of its tape.</a:t>
            </a:r>
          </a:p>
          <a:p>
            <a:endParaRPr lang="en-US" dirty="0" smtClean="0"/>
          </a:p>
          <a:p>
            <a:r>
              <a:rPr lang="en-US" dirty="0" smtClean="0"/>
              <a:t>It is equivalent to a "Program that prints itself"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151" indent="-298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617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864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109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358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8604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850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097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1BA46B-FD4C-4DD1-B55B-872BE6951D14}" type="slidenum">
              <a:rPr lang="en-US"/>
              <a:pPr eaLnBrk="1" hangingPunct="1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2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651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77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151" indent="-298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617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864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109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358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8604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850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097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78E1D3-C652-487D-B1F8-DD96FFDBF5BF}" type="slidenum">
              <a:rPr lang="en-US"/>
              <a:pPr eaLnBrk="1" hangingPunct="1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91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151" indent="-298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617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864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109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358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8604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850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097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D6B72-21E7-4DCA-8117-03C0ADFBC30C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&lt;M, w&gt; is in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L(M#) = </a:t>
            </a:r>
            <a:r>
              <a:rPr lang="en-US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If &lt;M, w&gt; is not in </a:t>
            </a:r>
            <a:r>
              <a:rPr lang="en-US" smtClean="0"/>
              <a:t>H, L(M#) is </a:t>
            </a:r>
            <a:r>
              <a:rPr lang="en-US" smtClean="0">
                <a:sym typeface="Symbol" panose="05050102010706020507" pitchFamily="18" charset="2"/>
              </a:rPr>
              <a:t>*.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In neither case either is L(M#) = A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B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So Oracle makes no distinction between the two cases.</a:t>
            </a:r>
          </a:p>
        </p:txBody>
      </p:sp>
    </p:spTree>
    <p:extLst>
      <p:ext uri="{BB962C8B-B14F-4D97-AF65-F5344CB8AC3E}">
        <p14:creationId xmlns:p14="http://schemas.microsoft.com/office/powerpoint/2010/main" val="38625358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151" indent="-2989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617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864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109" indent="-2391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358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8604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850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5097" indent="-239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E22CDC-40B0-4A1A-9033-E869D2713C9F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&lt;M, w&gt; is in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L(M#) = </a:t>
            </a:r>
            <a:r>
              <a:rPr lang="en-US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endParaRPr 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If &lt;M, w&gt; is not in </a:t>
            </a:r>
            <a:r>
              <a:rPr lang="en-US" smtClean="0"/>
              <a:t>H, L(M#) is </a:t>
            </a:r>
            <a:r>
              <a:rPr lang="en-US" smtClean="0">
                <a:sym typeface="Symbol" panose="05050102010706020507" pitchFamily="18" charset="2"/>
              </a:rPr>
              <a:t>A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B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.   So Oracle gets it backwards.</a:t>
            </a:r>
          </a:p>
          <a:p>
            <a:pPr eaLnBrk="1" hangingPunct="1"/>
            <a:endParaRPr 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Can we just use NOT?  No because SD languages are not closed under complement!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02929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2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5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F4000A-5F40-4FAC-80D6-4FF14CBD9DD9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72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will prove some of these (most are done in the book)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B04751-EE48-408B-B537-B050A8D95F59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55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DA28B5-73CE-4C9E-AB0A-1DF4E1CA4057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0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Quine_(computing)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More Reduction Examples </a:t>
            </a:r>
          </a:p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Non-SD Reductions</a:t>
            </a:r>
          </a:p>
          <a:p>
            <a:pPr algn="ctr" eaLnBrk="1" hangingPunct="1"/>
            <a:r>
              <a:rPr lang="en-US" sz="3200" dirty="0" smtClean="0">
                <a:solidFill>
                  <a:schemeClr val="tx2"/>
                </a:solidFill>
              </a:rPr>
              <a:t>Slides for Days 38 and 39, 201830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762000" y="762000"/>
            <a:ext cx="80772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700"/>
              <a:t>We show that A is not in D by reduction from H. </a:t>
            </a:r>
          </a:p>
          <a:p>
            <a:pPr eaLnBrk="1" hangingPunct="1"/>
            <a:r>
              <a:rPr lang="en-US" sz="1000"/>
              <a:t> </a:t>
            </a:r>
          </a:p>
          <a:p>
            <a:pPr eaLnBrk="1" hangingPunct="1"/>
            <a:r>
              <a:rPr lang="en-US" sz="1700"/>
              <a:t>			H = {&lt;</a:t>
            </a:r>
            <a:r>
              <a:rPr lang="en-US" sz="1700" i="1"/>
              <a:t>M, w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input string </a:t>
            </a:r>
            <a:r>
              <a:rPr lang="en-US" sz="1700" i="1"/>
              <a:t>w</a:t>
            </a:r>
            <a:r>
              <a:rPr lang="en-US" sz="1700"/>
              <a:t>}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			           </a:t>
            </a:r>
            <a:r>
              <a:rPr lang="en-US" sz="1700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(?</a:t>
            </a:r>
            <a:r>
              <a:rPr lang="en-US" sz="1700" i="1"/>
              <a:t>Oracle</a:t>
            </a:r>
            <a:r>
              <a:rPr lang="en-US" sz="1700"/>
              <a:t>)		A = {&lt;</a:t>
            </a:r>
            <a:r>
              <a:rPr lang="en-US" sz="1700" i="1"/>
              <a:t>M, w </a:t>
            </a:r>
            <a:r>
              <a:rPr lang="en-US" sz="1700"/>
              <a:t>&gt; : </a:t>
            </a:r>
            <a:r>
              <a:rPr lang="en-US" sz="1700" i="1"/>
              <a:t>w</a:t>
            </a:r>
            <a:r>
              <a:rPr lang="en-US" sz="1700"/>
              <a:t>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</a:t>
            </a:r>
            <a:r>
              <a:rPr lang="en-US" sz="1700" i="1"/>
              <a:t>L</a:t>
            </a:r>
            <a:r>
              <a:rPr lang="en-US" sz="1700"/>
              <a:t>(</a:t>
            </a:r>
            <a:r>
              <a:rPr lang="en-US" sz="1700" i="1"/>
              <a:t>M</a:t>
            </a:r>
            <a:r>
              <a:rPr lang="en-US" sz="1700"/>
              <a:t>) 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sz="1700" i="1"/>
              <a:t>    R</a:t>
            </a:r>
            <a:r>
              <a:rPr lang="en-US" sz="1700"/>
              <a:t>(&lt;</a:t>
            </a:r>
            <a:r>
              <a:rPr lang="en-US" sz="1700" i="1"/>
              <a:t>M, w</a:t>
            </a:r>
            <a:r>
              <a:rPr lang="en-US" sz="1700"/>
              <a:t>&gt;) = </a:t>
            </a:r>
          </a:p>
          <a:p>
            <a:pPr eaLnBrk="1" hangingPunct="1"/>
            <a:r>
              <a:rPr lang="en-US" sz="1700"/>
              <a:t>       1. Construct the description &lt;</a:t>
            </a:r>
            <a:r>
              <a:rPr lang="en-US" sz="1700" i="1"/>
              <a:t>M#</a:t>
            </a:r>
            <a:r>
              <a:rPr lang="en-US" sz="1700"/>
              <a:t>&gt;, where </a:t>
            </a:r>
            <a:r>
              <a:rPr lang="en-US" sz="1700" i="1"/>
              <a:t>M#</a:t>
            </a:r>
            <a:r>
              <a:rPr lang="en-US" sz="1700"/>
              <a:t>(</a:t>
            </a:r>
            <a:r>
              <a:rPr lang="en-US" sz="1700" i="1"/>
              <a:t>x</a:t>
            </a:r>
            <a:r>
              <a:rPr lang="en-US" sz="1700"/>
              <a:t>)  operates as follows:</a:t>
            </a:r>
          </a:p>
          <a:p>
            <a:pPr lvl="1" eaLnBrk="1" hangingPunct="1"/>
            <a:r>
              <a:rPr lang="en-US" sz="1700"/>
              <a:t>          1.1. Erase the tape.		</a:t>
            </a:r>
          </a:p>
          <a:p>
            <a:pPr lvl="1" eaLnBrk="1" hangingPunct="1"/>
            <a:r>
              <a:rPr lang="en-US" sz="1700"/>
              <a:t>          1.2. Write </a:t>
            </a:r>
            <a:r>
              <a:rPr lang="en-US" sz="1700" i="1"/>
              <a:t>w</a:t>
            </a:r>
            <a:r>
              <a:rPr lang="en-US" sz="1700"/>
              <a:t> on the tape.</a:t>
            </a:r>
          </a:p>
          <a:p>
            <a:pPr lvl="1" eaLnBrk="1" hangingPunct="1"/>
            <a:r>
              <a:rPr lang="en-US" sz="1700"/>
              <a:t>		   1.3. Run </a:t>
            </a:r>
            <a:r>
              <a:rPr lang="en-US" sz="1700" i="1"/>
              <a:t>M</a:t>
            </a:r>
            <a:r>
              <a:rPr lang="en-US" sz="1700"/>
              <a:t> on </a:t>
            </a:r>
            <a:r>
              <a:rPr lang="en-US" sz="1700" i="1"/>
              <a:t>w</a:t>
            </a:r>
            <a:r>
              <a:rPr lang="en-US" sz="1700"/>
              <a:t>. 	</a:t>
            </a:r>
          </a:p>
          <a:p>
            <a:pPr lvl="1" eaLnBrk="1" hangingPunct="1"/>
            <a:r>
              <a:rPr lang="en-US" sz="1700"/>
              <a:t>	     1.4. </a:t>
            </a:r>
            <a:r>
              <a:rPr lang="en-US" sz="1700" b="1"/>
              <a:t>Accept</a:t>
            </a:r>
          </a:p>
          <a:p>
            <a:pPr eaLnBrk="1" hangingPunct="1"/>
            <a:r>
              <a:rPr lang="en-US" sz="1700"/>
              <a:t>       2. Return &lt;</a:t>
            </a:r>
            <a:r>
              <a:rPr lang="en-US" sz="1700" i="1"/>
              <a:t>M#, w</a:t>
            </a:r>
            <a:r>
              <a:rPr lang="en-US" sz="1700"/>
              <a:t>&gt;.</a:t>
            </a:r>
          </a:p>
          <a:p>
            <a:pPr eaLnBrk="1" hangingPunct="1"/>
            <a:endParaRPr lang="en-US" sz="1700"/>
          </a:p>
          <a:p>
            <a:pPr eaLnBrk="1" hangingPunct="1"/>
            <a:r>
              <a:rPr lang="en-US" sz="1700"/>
              <a:t>If </a:t>
            </a:r>
            <a:r>
              <a:rPr lang="en-US" sz="1700" i="1"/>
              <a:t>Oracle</a:t>
            </a:r>
            <a:r>
              <a:rPr lang="en-US" sz="1700"/>
              <a:t> exists, then </a:t>
            </a:r>
            <a:r>
              <a:rPr lang="en-US" sz="1700" i="1"/>
              <a:t>C</a:t>
            </a:r>
            <a:r>
              <a:rPr lang="en-US" sz="1700"/>
              <a:t> = </a:t>
            </a:r>
            <a:r>
              <a:rPr lang="en-US" sz="1700" i="1"/>
              <a:t>Oracle</a:t>
            </a:r>
            <a:r>
              <a:rPr lang="en-US" sz="1700"/>
              <a:t>(</a:t>
            </a:r>
            <a:r>
              <a:rPr lang="en-US" sz="1700" i="1"/>
              <a:t>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, </a:t>
            </a:r>
            <a:r>
              <a:rPr lang="en-US" sz="1700" i="1"/>
              <a:t>w</a:t>
            </a:r>
            <a:r>
              <a:rPr lang="en-US" sz="1700"/>
              <a:t>&gt;)) decides H: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R</a:t>
            </a:r>
            <a:r>
              <a:rPr lang="en-US" sz="1700"/>
              <a:t> can be implemented as a Turing machine.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C</a:t>
            </a:r>
            <a:r>
              <a:rPr lang="en-US" sz="1700"/>
              <a:t> is correct:  </a:t>
            </a:r>
            <a:r>
              <a:rPr lang="en-US" sz="1700" i="1"/>
              <a:t>M#</a:t>
            </a:r>
            <a:r>
              <a:rPr lang="en-US" sz="1700"/>
              <a:t>  accepts everything or nothing.  So:</a:t>
            </a:r>
            <a:r>
              <a:rPr lang="en-US"/>
              <a:t> </a:t>
            </a:r>
            <a:endParaRPr lang="en-US" sz="1700"/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M, w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H: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 i="1"/>
              <a:t>w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accepts everything.  In particular, it </a:t>
            </a:r>
          </a:p>
          <a:p>
            <a:pPr eaLnBrk="1" hangingPunct="1"/>
            <a:r>
              <a:rPr lang="en-US" sz="1700"/>
              <a:t>            accepts </a:t>
            </a:r>
            <a:r>
              <a:rPr lang="en-US" sz="1700" i="1"/>
              <a:t>w</a:t>
            </a:r>
            <a:r>
              <a:rPr lang="en-US" sz="1700"/>
              <a:t>.  </a:t>
            </a:r>
            <a:r>
              <a:rPr lang="en-US" sz="1700" i="1"/>
              <a:t>Oracle</a:t>
            </a:r>
            <a:r>
              <a:rPr lang="en-US" sz="1700"/>
              <a:t> accepts.</a:t>
            </a:r>
            <a:r>
              <a:rPr lang="en-US"/>
              <a:t> </a:t>
            </a:r>
            <a:endParaRPr lang="en-US" sz="1700"/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M, w 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</a:t>
            </a:r>
            <a:r>
              <a:rPr lang="en-US" sz="1700"/>
              <a:t> H: </a:t>
            </a:r>
            <a:r>
              <a:rPr lang="en-US" sz="1700" i="1"/>
              <a:t>M</a:t>
            </a:r>
            <a:r>
              <a:rPr lang="en-US" sz="1700"/>
              <a:t> does not halt on </a:t>
            </a:r>
            <a:r>
              <a:rPr lang="en-US" sz="1700" i="1"/>
              <a:t>w</a:t>
            </a:r>
            <a:r>
              <a:rPr lang="en-US" sz="1700"/>
              <a:t>.  </a:t>
            </a:r>
            <a:r>
              <a:rPr lang="en-US" sz="1700" i="1"/>
              <a:t>M#</a:t>
            </a:r>
            <a:r>
              <a:rPr lang="en-US" sz="1700"/>
              <a:t> gets stuck in step 1.3 and so </a:t>
            </a:r>
          </a:p>
          <a:p>
            <a:pPr eaLnBrk="1" hangingPunct="1"/>
            <a:r>
              <a:rPr lang="en-US" sz="1700"/>
              <a:t>            accepts nothing.  </a:t>
            </a:r>
            <a:r>
              <a:rPr lang="en-US" sz="1700" i="1"/>
              <a:t>Oracle</a:t>
            </a:r>
            <a:r>
              <a:rPr lang="en-US" sz="1700"/>
              <a:t> rejects.</a:t>
            </a:r>
            <a:r>
              <a:rPr lang="en-US"/>
              <a:t> </a:t>
            </a:r>
          </a:p>
          <a:p>
            <a:pPr eaLnBrk="1" hangingPunct="1"/>
            <a:r>
              <a:rPr lang="en-US" sz="1700"/>
              <a:t>But no machine to decide H can exist, so neither does </a:t>
            </a:r>
            <a:r>
              <a:rPr lang="en-US" sz="1700" i="1"/>
              <a:t>Oracle</a:t>
            </a:r>
            <a:r>
              <a:rPr lang="en-US" sz="1700"/>
              <a:t>. </a:t>
            </a: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900" b="1" dirty="0">
                <a:solidFill>
                  <a:schemeClr val="tx2"/>
                </a:solidFill>
              </a:rPr>
              <a:t>A = {&lt;</a:t>
            </a:r>
            <a:r>
              <a:rPr lang="en-US" sz="2900" b="1" i="1" dirty="0">
                <a:solidFill>
                  <a:schemeClr val="tx2"/>
                </a:solidFill>
              </a:rPr>
              <a:t>M</a:t>
            </a:r>
            <a:r>
              <a:rPr lang="en-US" sz="2900" b="1" dirty="0">
                <a:solidFill>
                  <a:schemeClr val="tx2"/>
                </a:solidFill>
              </a:rPr>
              <a:t>, </a:t>
            </a:r>
            <a:r>
              <a:rPr lang="en-US" sz="2900" b="1" i="1" dirty="0">
                <a:solidFill>
                  <a:schemeClr val="tx2"/>
                </a:solidFill>
              </a:rPr>
              <a:t>w</a:t>
            </a:r>
            <a:r>
              <a:rPr lang="en-US" sz="2900" b="1" dirty="0">
                <a:solidFill>
                  <a:schemeClr val="tx2"/>
                </a:solidFill>
              </a:rPr>
              <a:t>&gt; : </a:t>
            </a:r>
            <a:r>
              <a:rPr lang="en-US" sz="2900" b="1" i="1" dirty="0">
                <a:solidFill>
                  <a:schemeClr val="tx2"/>
                </a:solidFill>
              </a:rPr>
              <a:t>w</a:t>
            </a:r>
            <a:r>
              <a:rPr lang="en-US" sz="2900" b="1" dirty="0">
                <a:solidFill>
                  <a:schemeClr val="tx2"/>
                </a:solidFill>
              </a:rPr>
              <a:t> </a:t>
            </a:r>
            <a:r>
              <a:rPr lang="en-US" sz="2900" b="1" dirty="0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2900" b="1" dirty="0">
                <a:solidFill>
                  <a:schemeClr val="tx2"/>
                </a:solidFill>
              </a:rPr>
              <a:t> </a:t>
            </a:r>
            <a:r>
              <a:rPr lang="en-US" sz="2900" b="1" i="1" dirty="0">
                <a:solidFill>
                  <a:schemeClr val="tx2"/>
                </a:solidFill>
              </a:rPr>
              <a:t>L</a:t>
            </a:r>
            <a:r>
              <a:rPr lang="en-US" sz="2900" b="1" dirty="0">
                <a:solidFill>
                  <a:schemeClr val="tx2"/>
                </a:solidFill>
              </a:rPr>
              <a:t>(</a:t>
            </a:r>
            <a:r>
              <a:rPr lang="en-US" sz="2900" b="1" i="1" dirty="0">
                <a:solidFill>
                  <a:schemeClr val="tx2"/>
                </a:solidFill>
              </a:rPr>
              <a:t>M</a:t>
            </a:r>
            <a:r>
              <a:rPr lang="en-US" sz="2900" b="1" dirty="0">
                <a:solidFill>
                  <a:schemeClr val="tx2"/>
                </a:solidFill>
              </a:rPr>
              <a:t>)}</a:t>
            </a:r>
            <a:r>
              <a:rPr lang="en-US" sz="2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>
            <a:off x="3657600" y="1524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i="1"/>
              <a:t>Theorem:</a:t>
            </a:r>
            <a:r>
              <a:rPr lang="en-US" sz="2400"/>
              <a:t> A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 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Theorem: </a:t>
            </a:r>
            <a:r>
              <a:rPr lang="en-US" sz="2400"/>
              <a:t> </a:t>
            </a:r>
          </a:p>
          <a:p>
            <a:pPr eaLnBrk="1" hangingPunct="1"/>
            <a:r>
              <a:rPr lang="en-US" sz="2400"/>
              <a:t>		A</a:t>
            </a:r>
            <a:r>
              <a:rPr lang="en-US" sz="2400" baseline="-25000"/>
              <a:t>ANY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at least one string} </a:t>
            </a:r>
          </a:p>
          <a:p>
            <a:pPr eaLnBrk="1" hangingPunct="1"/>
            <a:r>
              <a:rPr lang="en-US" sz="2400"/>
              <a:t>	</a:t>
            </a:r>
          </a:p>
          <a:p>
            <a:pPr eaLnBrk="1" hangingPunct="1"/>
            <a:r>
              <a:rPr lang="en-US" sz="2400"/>
              <a:t>			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/>
              <a:t>ANY</a:t>
            </a:r>
            <a:r>
              <a:rPr lang="en-US" sz="2400"/>
              <a:t>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Theorem: </a:t>
            </a:r>
            <a:r>
              <a:rPr lang="en-US" sz="2400"/>
              <a:t>A</a:t>
            </a:r>
            <a:r>
              <a:rPr lang="en-US" sz="2400" baseline="-25000"/>
              <a:t>ALL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=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=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*} 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/>
              <a:t>ALL</a:t>
            </a:r>
            <a:r>
              <a:rPr lang="en-US" sz="2400"/>
              <a:t>.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</a:t>
            </a:r>
            <a:r>
              <a:rPr lang="en-US" sz="3600" b="1" baseline="-2500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>
                <a:solidFill>
                  <a:schemeClr val="tx2"/>
                </a:solidFill>
              </a:rPr>
              <a:t>, A</a:t>
            </a:r>
            <a:r>
              <a:rPr lang="en-US" sz="3600" b="1" baseline="-25000">
                <a:solidFill>
                  <a:schemeClr val="tx2"/>
                </a:solidFill>
              </a:rPr>
              <a:t>ANY</a:t>
            </a:r>
            <a:r>
              <a:rPr lang="en-US" sz="3600" b="1">
                <a:solidFill>
                  <a:schemeClr val="tx2"/>
                </a:solidFill>
              </a:rPr>
              <a:t>, and A</a:t>
            </a:r>
            <a:r>
              <a:rPr lang="en-US" sz="3600" b="1" baseline="-25000">
                <a:solidFill>
                  <a:schemeClr val="tx2"/>
                </a:solidFill>
              </a:rPr>
              <a:t>ALL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34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/>
              <a:t>EqTMs={&lt;</a:t>
            </a:r>
            <a:r>
              <a:rPr lang="en-US" altLang="en-US" sz="3200" b="1" i="1"/>
              <a:t>M</a:t>
            </a:r>
            <a:r>
              <a:rPr lang="en-US" altLang="en-US" sz="3200" b="1" i="1" baseline="-25000"/>
              <a:t>a</a:t>
            </a:r>
            <a:r>
              <a:rPr lang="en-US" altLang="en-US" sz="3200" b="1"/>
              <a:t>, </a:t>
            </a:r>
            <a:r>
              <a:rPr lang="en-US" altLang="en-US" sz="3200" b="1" i="1"/>
              <a:t>M</a:t>
            </a:r>
            <a:r>
              <a:rPr lang="en-US" altLang="en-US" sz="3200" b="1" i="1" baseline="-25000"/>
              <a:t>b</a:t>
            </a:r>
            <a:r>
              <a:rPr lang="en-US" altLang="en-US" sz="3200" b="1"/>
              <a:t>&gt;: </a:t>
            </a:r>
            <a:r>
              <a:rPr lang="en-US" altLang="en-US" sz="3200" b="1" i="1"/>
              <a:t>L</a:t>
            </a:r>
            <a:r>
              <a:rPr lang="en-US" altLang="en-US" sz="3200" b="1"/>
              <a:t>(</a:t>
            </a:r>
            <a:r>
              <a:rPr lang="en-US" altLang="en-US" sz="3200" b="1" i="1"/>
              <a:t>M</a:t>
            </a:r>
            <a:r>
              <a:rPr lang="en-US" altLang="en-US" sz="3200" b="1" i="1" baseline="-25000"/>
              <a:t>a</a:t>
            </a:r>
            <a:r>
              <a:rPr lang="en-US" altLang="en-US" sz="3200" b="1"/>
              <a:t>)=</a:t>
            </a:r>
            <a:r>
              <a:rPr lang="en-US" altLang="en-US" sz="3200" b="1" i="1"/>
              <a:t>L</a:t>
            </a:r>
            <a:r>
              <a:rPr lang="en-US" altLang="en-US" sz="3200" b="1"/>
              <a:t>(</a:t>
            </a:r>
            <a:r>
              <a:rPr lang="en-US" altLang="en-US" sz="3200" b="1" i="1"/>
              <a:t>M</a:t>
            </a:r>
            <a:r>
              <a:rPr lang="en-US" altLang="en-US" sz="3200" b="1" i="1" baseline="-25000"/>
              <a:t>b</a:t>
            </a:r>
            <a:r>
              <a:rPr lang="en-US" altLang="en-US" sz="3200" b="1"/>
              <a:t>)}</a:t>
            </a:r>
            <a:r>
              <a:rPr lang="en-US" altLang="en-US" sz="3600"/>
              <a:t> </a:t>
            </a:r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914400" y="1066800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775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41910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7513" name="Rectangle 9"/>
          <p:cNvSpPr>
            <a:spLocks noChangeArrowheads="1"/>
          </p:cNvSpPr>
          <p:nvPr/>
        </p:nvSpPr>
        <p:spPr bwMode="auto">
          <a:xfrm>
            <a:off x="1752600" y="2057400"/>
            <a:ext cx="5943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1828800" y="58674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Oracle for EqTMs</a:t>
            </a:r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>
            <a:off x="1828800" y="1752600"/>
            <a:ext cx="9144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1371600" y="11430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/>
              <a:t>M</a:t>
            </a:r>
          </a:p>
        </p:txBody>
      </p:sp>
      <p:sp>
        <p:nvSpPr>
          <p:cNvPr id="277518" name="Line 14"/>
          <p:cNvSpPr>
            <a:spLocks noChangeShapeType="1"/>
          </p:cNvSpPr>
          <p:nvPr/>
        </p:nvSpPr>
        <p:spPr bwMode="auto">
          <a:xfrm flipH="1">
            <a:off x="6553200" y="1676400"/>
            <a:ext cx="99060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7467600" y="11430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22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305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/>
              <a:t>		  A</a:t>
            </a:r>
            <a:r>
              <a:rPr lang="en-US" altLang="en-US" sz="2000" baseline="-25000" dirty="0"/>
              <a:t>ANY</a:t>
            </a:r>
            <a:r>
              <a:rPr lang="en-US" altLang="en-US" sz="2000" dirty="0"/>
              <a:t> =    {&lt;</a:t>
            </a:r>
            <a:r>
              <a:rPr lang="en-US" altLang="en-US" sz="2000" i="1" dirty="0"/>
              <a:t>M</a:t>
            </a:r>
            <a:r>
              <a:rPr lang="en-US" altLang="en-US" sz="2000" dirty="0"/>
              <a:t>&gt; : </a:t>
            </a:r>
            <a:r>
              <a:rPr lang="en-US" altLang="en-US" sz="2000" dirty="0" smtClean="0"/>
              <a:t>TM </a:t>
            </a:r>
            <a:r>
              <a:rPr lang="en-US" altLang="en-US" sz="2000" i="1" dirty="0"/>
              <a:t>M </a:t>
            </a:r>
            <a:r>
              <a:rPr lang="en-US" altLang="en-US" sz="2000" dirty="0" smtClean="0"/>
              <a:t>accepts at </a:t>
            </a:r>
            <a:r>
              <a:rPr lang="en-US" altLang="en-US" sz="2000" dirty="0"/>
              <a:t>least one string </a:t>
            </a:r>
            <a:r>
              <a:rPr lang="en-US" altLang="en-US" sz="2000" dirty="0" smtClean="0"/>
              <a:t>}</a:t>
            </a:r>
            <a:endParaRPr lang="en-US" altLang="en-US" sz="2000" dirty="0"/>
          </a:p>
          <a:p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		        </a:t>
            </a:r>
            <a:r>
              <a:rPr lang="en-US" altLang="en-US" sz="2000" i="1" dirty="0"/>
              <a:t>R </a:t>
            </a:r>
          </a:p>
          <a:p>
            <a:endParaRPr lang="en-US" altLang="en-US" sz="2000" dirty="0"/>
          </a:p>
          <a:p>
            <a:r>
              <a:rPr lang="en-US" altLang="en-US" sz="2000" dirty="0"/>
              <a:t>(</a:t>
            </a:r>
            <a:r>
              <a:rPr lang="en-US" altLang="en-US" sz="2000" i="1" dirty="0"/>
              <a:t>Oracle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EqTMs</a:t>
            </a:r>
            <a:r>
              <a:rPr lang="en-US" altLang="en-US" sz="2000" dirty="0"/>
              <a:t> = {&lt;</a:t>
            </a:r>
            <a:r>
              <a:rPr lang="en-US" altLang="en-US" sz="2000" i="1" dirty="0"/>
              <a:t>M</a:t>
            </a:r>
            <a:r>
              <a:rPr lang="en-US" altLang="en-US" sz="2000" i="1" baseline="-25000" dirty="0"/>
              <a:t>a</a:t>
            </a:r>
            <a:r>
              <a:rPr lang="en-US" altLang="en-US" sz="2000" dirty="0"/>
              <a:t>, </a:t>
            </a:r>
            <a:r>
              <a:rPr lang="en-US" altLang="en-US" sz="2000" i="1" dirty="0"/>
              <a:t>M</a:t>
            </a:r>
            <a:r>
              <a:rPr lang="en-US" altLang="en-US" sz="2000" i="1" baseline="-25000" dirty="0"/>
              <a:t>b</a:t>
            </a:r>
            <a:r>
              <a:rPr lang="en-US" altLang="en-US" sz="2000" dirty="0"/>
              <a:t>&gt;: </a:t>
            </a:r>
            <a:r>
              <a:rPr lang="en-US" altLang="en-US" sz="2000" i="1" dirty="0"/>
              <a:t>L</a:t>
            </a:r>
            <a:r>
              <a:rPr lang="en-US" altLang="en-US" sz="2000" dirty="0"/>
              <a:t>(</a:t>
            </a:r>
            <a:r>
              <a:rPr lang="en-US" altLang="en-US" sz="2000" i="1" dirty="0"/>
              <a:t>M</a:t>
            </a:r>
            <a:r>
              <a:rPr lang="en-US" altLang="en-US" sz="2000" i="1" baseline="-25000" dirty="0"/>
              <a:t>a</a:t>
            </a:r>
            <a:r>
              <a:rPr lang="en-US" altLang="en-US" sz="2000" dirty="0"/>
              <a:t>)=</a:t>
            </a:r>
            <a:r>
              <a:rPr lang="en-US" altLang="en-US" sz="2000" i="1" dirty="0"/>
              <a:t>L</a:t>
            </a:r>
            <a:r>
              <a:rPr lang="en-US" altLang="en-US" sz="2000" dirty="0"/>
              <a:t>(</a:t>
            </a:r>
            <a:r>
              <a:rPr lang="en-US" altLang="en-US" sz="2000" i="1" dirty="0"/>
              <a:t>M</a:t>
            </a:r>
            <a:r>
              <a:rPr lang="en-US" altLang="en-US" sz="2000" i="1" baseline="-25000" dirty="0"/>
              <a:t>b</a:t>
            </a:r>
            <a:r>
              <a:rPr lang="en-US" altLang="en-US" sz="2000" dirty="0"/>
              <a:t>)}</a:t>
            </a:r>
          </a:p>
          <a:p>
            <a:endParaRPr lang="en-US" altLang="en-US" sz="2000" i="1" dirty="0"/>
          </a:p>
          <a:p>
            <a:r>
              <a:rPr lang="en-US" altLang="en-US" sz="2000" i="1" dirty="0"/>
              <a:t> R</a:t>
            </a:r>
            <a:r>
              <a:rPr lang="en-US" altLang="en-US" sz="2000" dirty="0"/>
              <a:t>(&lt;</a:t>
            </a:r>
            <a:r>
              <a:rPr lang="en-US" altLang="en-US" sz="2000" i="1" dirty="0"/>
              <a:t>M</a:t>
            </a:r>
            <a:r>
              <a:rPr lang="en-US" altLang="en-US" sz="2000" dirty="0"/>
              <a:t>&gt;) = </a:t>
            </a:r>
          </a:p>
          <a:p>
            <a:r>
              <a:rPr lang="en-US" altLang="en-US" sz="2000" dirty="0"/>
              <a:t>        1. Construct the description of </a:t>
            </a:r>
            <a:r>
              <a:rPr lang="en-US" altLang="en-US" sz="2000" i="1" dirty="0"/>
              <a:t>M#</a:t>
            </a:r>
            <a:r>
              <a:rPr lang="en-US" altLang="en-US" sz="2000" dirty="0"/>
              <a:t>(</a:t>
            </a:r>
            <a:r>
              <a:rPr lang="en-US" altLang="en-US" sz="2000" i="1" dirty="0"/>
              <a:t>x</a:t>
            </a:r>
            <a:r>
              <a:rPr lang="en-US" altLang="en-US" sz="2000" dirty="0"/>
              <a:t>):</a:t>
            </a:r>
          </a:p>
          <a:p>
            <a:pPr lvl="1"/>
            <a:r>
              <a:rPr lang="en-US" altLang="en-US" sz="2000" dirty="0"/>
              <a:t>            1.1. Accept.</a:t>
            </a:r>
          </a:p>
          <a:p>
            <a:r>
              <a:rPr lang="en-US" altLang="en-US" sz="2000" dirty="0"/>
              <a:t>        2. Return &lt;</a:t>
            </a:r>
            <a:r>
              <a:rPr lang="en-US" altLang="en-US" sz="2000" i="1" dirty="0"/>
              <a:t>M</a:t>
            </a:r>
            <a:r>
              <a:rPr lang="en-US" altLang="en-US" sz="2000" dirty="0"/>
              <a:t>, </a:t>
            </a:r>
            <a:r>
              <a:rPr lang="en-US" altLang="en-US" sz="2000" i="1" dirty="0"/>
              <a:t>M#</a:t>
            </a:r>
            <a:r>
              <a:rPr lang="en-US" altLang="en-US" sz="2000" dirty="0"/>
              <a:t>&gt;.</a:t>
            </a:r>
          </a:p>
          <a:p>
            <a:r>
              <a:rPr lang="en-US" altLang="en-US" sz="2000" dirty="0"/>
              <a:t>			  </a:t>
            </a:r>
          </a:p>
          <a:p>
            <a:r>
              <a:rPr lang="en-US" altLang="en-US" sz="2000" dirty="0"/>
              <a:t>If </a:t>
            </a:r>
            <a:r>
              <a:rPr lang="en-US" altLang="en-US" sz="2000" i="1" dirty="0"/>
              <a:t>Oracle</a:t>
            </a:r>
            <a:r>
              <a:rPr lang="en-US" altLang="en-US" sz="2000" dirty="0"/>
              <a:t> exists, then </a:t>
            </a:r>
            <a:r>
              <a:rPr lang="en-US" altLang="en-US" sz="2000" i="1" dirty="0"/>
              <a:t>C</a:t>
            </a:r>
            <a:r>
              <a:rPr lang="en-US" altLang="en-US" sz="2000" dirty="0"/>
              <a:t> = </a:t>
            </a:r>
            <a:r>
              <a:rPr lang="en-US" altLang="en-US" sz="2000" i="1" dirty="0"/>
              <a:t>Oracle</a:t>
            </a:r>
            <a:r>
              <a:rPr lang="en-US" altLang="en-US" sz="2000" dirty="0"/>
              <a:t>(</a:t>
            </a:r>
            <a:r>
              <a:rPr lang="en-US" altLang="en-US" sz="2000" i="1" dirty="0"/>
              <a:t>R</a:t>
            </a:r>
            <a:r>
              <a:rPr lang="en-US" altLang="en-US" sz="2000" dirty="0"/>
              <a:t>(&lt;</a:t>
            </a:r>
            <a:r>
              <a:rPr lang="en-US" altLang="en-US" sz="2000" i="1" dirty="0"/>
              <a:t>M</a:t>
            </a:r>
            <a:r>
              <a:rPr lang="en-US" altLang="en-US" sz="2000" dirty="0"/>
              <a:t>&gt;)) decides A</a:t>
            </a:r>
            <a:r>
              <a:rPr lang="en-US" altLang="en-US" sz="2000" baseline="-25000" dirty="0"/>
              <a:t>ANY</a:t>
            </a:r>
            <a:r>
              <a:rPr lang="en-US" altLang="en-US" sz="2000" dirty="0"/>
              <a:t>:</a:t>
            </a:r>
            <a:endParaRPr lang="en-US" altLang="en-US" sz="2000" i="1" dirty="0"/>
          </a:p>
          <a:p>
            <a:r>
              <a:rPr lang="en-US" altLang="en-US" sz="2000" dirty="0"/>
              <a:t>        ● </a:t>
            </a:r>
            <a:r>
              <a:rPr lang="en-US" altLang="en-US" sz="2000" i="1" dirty="0"/>
              <a:t>C</a:t>
            </a:r>
            <a:r>
              <a:rPr lang="en-US" altLang="en-US" sz="2000" dirty="0"/>
              <a:t> is correct:  </a:t>
            </a:r>
            <a:r>
              <a:rPr lang="en-US" altLang="en-US" sz="2000" i="1" dirty="0"/>
              <a:t>M#</a:t>
            </a:r>
            <a:r>
              <a:rPr lang="en-US" altLang="en-US" sz="2000" dirty="0"/>
              <a:t> accepts everything.  So:</a:t>
            </a:r>
          </a:p>
          <a:p>
            <a:pPr lvl="1"/>
            <a:r>
              <a:rPr lang="en-US" altLang="en-US" sz="2000" dirty="0"/>
              <a:t>        ● &lt;</a:t>
            </a:r>
            <a:r>
              <a:rPr lang="en-US" altLang="en-US" sz="2000" i="1" dirty="0"/>
              <a:t>M</a:t>
            </a:r>
            <a:r>
              <a:rPr lang="en-US" altLang="en-US" sz="2000" dirty="0"/>
              <a:t>&gt; </a:t>
            </a:r>
            <a:r>
              <a:rPr lang="en-US" altLang="en-US" sz="2000" dirty="0">
                <a:sym typeface="Symbol" panose="05050102010706020507" pitchFamily="18" charset="2"/>
              </a:rPr>
              <a:t></a:t>
            </a:r>
            <a:r>
              <a:rPr lang="en-US" altLang="en-US" sz="2000" dirty="0"/>
              <a:t> A</a:t>
            </a:r>
            <a:r>
              <a:rPr lang="en-US" altLang="en-US" sz="2000" baseline="-25000" dirty="0"/>
              <a:t>ANY</a:t>
            </a:r>
            <a:r>
              <a:rPr lang="en-US" altLang="en-US" sz="2000" dirty="0"/>
              <a:t>: </a:t>
            </a:r>
            <a:r>
              <a:rPr lang="en-US" altLang="en-US" sz="2000" i="1" dirty="0"/>
              <a:t>L</a:t>
            </a:r>
            <a:r>
              <a:rPr lang="en-US" altLang="en-US" sz="2000" dirty="0"/>
              <a:t>(</a:t>
            </a:r>
            <a:r>
              <a:rPr lang="en-US" altLang="en-US" sz="2000" i="1" dirty="0"/>
              <a:t>M</a:t>
            </a:r>
            <a:r>
              <a:rPr lang="en-US" altLang="en-US" sz="2000" dirty="0"/>
              <a:t>) =? </a:t>
            </a:r>
            <a:r>
              <a:rPr lang="en-US" altLang="en-US" sz="2000" i="1" dirty="0"/>
              <a:t>L</a:t>
            </a:r>
            <a:r>
              <a:rPr lang="en-US" altLang="en-US" sz="2000" dirty="0"/>
              <a:t>(</a:t>
            </a:r>
            <a:r>
              <a:rPr lang="en-US" altLang="en-US" sz="2000" i="1" dirty="0"/>
              <a:t>M#</a:t>
            </a:r>
            <a:r>
              <a:rPr lang="en-US" altLang="en-US" sz="2000" dirty="0"/>
              <a:t>).  </a:t>
            </a:r>
            <a:r>
              <a:rPr lang="en-US" altLang="en-US" sz="2000" i="1" dirty="0"/>
              <a:t>Oracle</a:t>
            </a:r>
            <a:r>
              <a:rPr lang="en-US" altLang="en-US" sz="2000" dirty="0"/>
              <a:t> ?		Oops.</a:t>
            </a:r>
          </a:p>
          <a:p>
            <a:pPr lvl="1"/>
            <a:r>
              <a:rPr lang="en-US" altLang="en-US" sz="2000" dirty="0"/>
              <a:t>        ● &lt;</a:t>
            </a:r>
            <a:r>
              <a:rPr lang="en-US" altLang="en-US" sz="2000" i="1" dirty="0"/>
              <a:t>M</a:t>
            </a:r>
            <a:r>
              <a:rPr lang="en-US" altLang="en-US" sz="2000" dirty="0"/>
              <a:t>&gt; </a:t>
            </a:r>
            <a:r>
              <a:rPr lang="en-US" altLang="en-US" sz="2000" dirty="0">
                <a:sym typeface="Symbol" panose="05050102010706020507" pitchFamily="18" charset="2"/>
              </a:rPr>
              <a:t></a:t>
            </a:r>
            <a:r>
              <a:rPr lang="en-US" altLang="en-US" sz="2000" dirty="0"/>
              <a:t> A</a:t>
            </a:r>
            <a:r>
              <a:rPr lang="en-US" altLang="en-US" sz="2000" baseline="-25000" dirty="0"/>
              <a:t>ANY</a:t>
            </a:r>
            <a:r>
              <a:rPr lang="en-US" altLang="en-US" sz="2000" dirty="0"/>
              <a:t>: </a:t>
            </a:r>
            <a:r>
              <a:rPr lang="en-US" altLang="en-US" sz="2000" i="1" dirty="0"/>
              <a:t>L</a:t>
            </a:r>
            <a:r>
              <a:rPr lang="en-US" altLang="en-US" sz="2000" dirty="0"/>
              <a:t>(</a:t>
            </a:r>
            <a:r>
              <a:rPr lang="en-US" altLang="en-US" sz="2000" i="1" dirty="0"/>
              <a:t>M</a:t>
            </a:r>
            <a:r>
              <a:rPr lang="en-US" altLang="en-US" sz="2000" dirty="0"/>
              <a:t>) </a:t>
            </a:r>
            <a:r>
              <a:rPr lang="en-US" altLang="en-US" sz="2000" dirty="0">
                <a:sym typeface="Symbol" panose="05050102010706020507" pitchFamily="18" charset="2"/>
              </a:rPr>
              <a:t></a:t>
            </a:r>
            <a:r>
              <a:rPr lang="en-US" altLang="en-US" sz="2000" dirty="0"/>
              <a:t> </a:t>
            </a:r>
            <a:r>
              <a:rPr lang="en-US" altLang="en-US" sz="2000" i="1" dirty="0"/>
              <a:t>L</a:t>
            </a:r>
            <a:r>
              <a:rPr lang="en-US" altLang="en-US" sz="2000" dirty="0"/>
              <a:t>(</a:t>
            </a:r>
            <a:r>
              <a:rPr lang="en-US" altLang="en-US" sz="2000" i="1" dirty="0"/>
              <a:t>M#</a:t>
            </a:r>
            <a:r>
              <a:rPr lang="en-US" altLang="en-US" sz="2000" dirty="0"/>
              <a:t>).  </a:t>
            </a:r>
            <a:r>
              <a:rPr lang="en-US" altLang="en-US" sz="2000" i="1" dirty="0"/>
              <a:t>Oracle</a:t>
            </a:r>
            <a:r>
              <a:rPr lang="en-US" altLang="en-US" sz="2000" dirty="0"/>
              <a:t> rejects.</a:t>
            </a:r>
          </a:p>
          <a:p>
            <a:endParaRPr lang="en-US" altLang="en-US" sz="2000" dirty="0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/>
              <a:t>EqTMs={&lt;</a:t>
            </a:r>
            <a:r>
              <a:rPr lang="en-US" altLang="en-US" sz="3200" b="1" i="1"/>
              <a:t>M</a:t>
            </a:r>
            <a:r>
              <a:rPr lang="en-US" altLang="en-US" sz="3200" b="1" i="1" baseline="-25000"/>
              <a:t>a</a:t>
            </a:r>
            <a:r>
              <a:rPr lang="en-US" altLang="en-US" sz="3200" b="1"/>
              <a:t>, </a:t>
            </a:r>
            <a:r>
              <a:rPr lang="en-US" altLang="en-US" sz="3200" b="1" i="1"/>
              <a:t>M</a:t>
            </a:r>
            <a:r>
              <a:rPr lang="en-US" altLang="en-US" sz="3200" b="1" i="1" baseline="-25000"/>
              <a:t>b</a:t>
            </a:r>
            <a:r>
              <a:rPr lang="en-US" altLang="en-US" sz="3200" b="1"/>
              <a:t>&gt;: </a:t>
            </a:r>
            <a:r>
              <a:rPr lang="en-US" altLang="en-US" sz="3200" b="1" i="1"/>
              <a:t>L</a:t>
            </a:r>
            <a:r>
              <a:rPr lang="en-US" altLang="en-US" sz="3200" b="1"/>
              <a:t>(</a:t>
            </a:r>
            <a:r>
              <a:rPr lang="en-US" altLang="en-US" sz="3200" b="1" i="1"/>
              <a:t>M</a:t>
            </a:r>
            <a:r>
              <a:rPr lang="en-US" altLang="en-US" sz="3200" b="1" i="1" baseline="-25000"/>
              <a:t>a</a:t>
            </a:r>
            <a:r>
              <a:rPr lang="en-US" altLang="en-US" sz="3200" b="1"/>
              <a:t>)=</a:t>
            </a:r>
            <a:r>
              <a:rPr lang="en-US" altLang="en-US" sz="3200" b="1" i="1"/>
              <a:t>L</a:t>
            </a:r>
            <a:r>
              <a:rPr lang="en-US" altLang="en-US" sz="3200" b="1"/>
              <a:t>(</a:t>
            </a:r>
            <a:r>
              <a:rPr lang="en-US" altLang="en-US" sz="3200" b="1" i="1"/>
              <a:t>M</a:t>
            </a:r>
            <a:r>
              <a:rPr lang="en-US" altLang="en-US" sz="3200" b="1" i="1" baseline="-25000"/>
              <a:t>b</a:t>
            </a:r>
            <a:r>
              <a:rPr lang="en-US" altLang="en-US" sz="3200" b="1"/>
              <a:t>)}</a:t>
            </a:r>
            <a:r>
              <a:rPr lang="en-US" altLang="en-US" sz="3600"/>
              <a:t> </a:t>
            </a:r>
          </a:p>
        </p:txBody>
      </p:sp>
      <p:sp>
        <p:nvSpPr>
          <p:cNvPr id="286724" name="Line 4"/>
          <p:cNvSpPr>
            <a:spLocks noChangeShapeType="1"/>
          </p:cNvSpPr>
          <p:nvPr/>
        </p:nvSpPr>
        <p:spPr bwMode="auto">
          <a:xfrm>
            <a:off x="3657600" y="1295400"/>
            <a:ext cx="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A</a:t>
            </a:r>
            <a:r>
              <a:rPr lang="en-US" sz="2000" baseline="-25000"/>
              <a:t>ALL</a:t>
            </a:r>
            <a:r>
              <a:rPr lang="en-US" sz="2000"/>
              <a:t> =    {&lt;</a:t>
            </a:r>
            <a:r>
              <a:rPr lang="en-US" sz="2000" i="1"/>
              <a:t>M</a:t>
            </a:r>
            <a:r>
              <a:rPr lang="en-US" sz="2000"/>
              <a:t>&gt; 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>
                <a:sym typeface="Symbol" panose="05050102010706020507" pitchFamily="18" charset="2"/>
              </a:rPr>
              <a:t></a:t>
            </a:r>
            <a:r>
              <a:rPr lang="en-US" sz="2000"/>
              <a:t>*}</a:t>
            </a:r>
          </a:p>
          <a:p>
            <a:pPr eaLnBrk="1" hangingPunct="1"/>
            <a:r>
              <a:rPr lang="en-US" sz="2000"/>
              <a:t/>
            </a:r>
            <a:br>
              <a:rPr lang="en-US" sz="2000"/>
            </a:br>
            <a:r>
              <a:rPr lang="en-US" sz="2000"/>
              <a:t>		        </a:t>
            </a:r>
            <a:r>
              <a:rPr lang="en-US" sz="2000" i="1"/>
              <a:t>R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(</a:t>
            </a:r>
            <a:r>
              <a:rPr lang="en-US" sz="2000" i="1"/>
              <a:t>Oracle</a:t>
            </a:r>
            <a:r>
              <a:rPr lang="en-US" sz="2000"/>
              <a:t>) 	EqTMs = {&lt;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, 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&gt;: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)=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)}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 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 = </a:t>
            </a:r>
          </a:p>
          <a:p>
            <a:pPr eaLnBrk="1" hangingPunct="1"/>
            <a:r>
              <a:rPr lang="en-US" sz="2000"/>
              <a:t>        1. Construct the description of </a:t>
            </a:r>
            <a:r>
              <a:rPr lang="en-US" sz="2000" i="1"/>
              <a:t>M#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):</a:t>
            </a:r>
          </a:p>
          <a:p>
            <a:pPr lvl="1" eaLnBrk="1" hangingPunct="1"/>
            <a:r>
              <a:rPr lang="en-US" sz="2000"/>
              <a:t>            1.1. Accept.</a:t>
            </a:r>
          </a:p>
          <a:p>
            <a:pPr eaLnBrk="1" hangingPunct="1"/>
            <a:r>
              <a:rPr lang="en-US" sz="2000"/>
              <a:t>        2. Return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M#</a:t>
            </a:r>
            <a:r>
              <a:rPr lang="en-US" sz="2000"/>
              <a:t>&gt;.</a:t>
            </a:r>
          </a:p>
          <a:p>
            <a:pPr eaLnBrk="1" hangingPunct="1"/>
            <a:r>
              <a:rPr lang="en-US" sz="2000"/>
              <a:t>			  </a:t>
            </a:r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then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&gt;)) decides A</a:t>
            </a:r>
            <a:r>
              <a:rPr lang="en-US" sz="2000" baseline="-25000"/>
              <a:t>ALL</a:t>
            </a:r>
            <a:r>
              <a:rPr lang="en-US" sz="2000"/>
              <a:t>:</a:t>
            </a:r>
            <a:endParaRPr lang="en-US" sz="2000" i="1"/>
          </a:p>
          <a:p>
            <a:pPr eaLnBrk="1" hangingPunct="1"/>
            <a:r>
              <a:rPr lang="en-US" sz="2000"/>
              <a:t>    ●  </a:t>
            </a:r>
            <a:r>
              <a:rPr lang="en-US" sz="2000" i="1"/>
              <a:t>C</a:t>
            </a:r>
            <a:r>
              <a:rPr lang="en-US" sz="2000"/>
              <a:t> is correct:  </a:t>
            </a:r>
            <a:r>
              <a:rPr lang="en-US" sz="2000" i="1"/>
              <a:t>M#</a:t>
            </a:r>
            <a:r>
              <a:rPr lang="en-US" sz="2000"/>
              <a:t> accepts everything.  So if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), </a:t>
            </a:r>
            <a:r>
              <a:rPr lang="en-US" sz="2000" i="1"/>
              <a:t>M</a:t>
            </a:r>
            <a:r>
              <a:rPr lang="en-US" sz="2000"/>
              <a:t> must </a:t>
            </a:r>
          </a:p>
          <a:p>
            <a:pPr eaLnBrk="1" hangingPunct="1"/>
            <a:r>
              <a:rPr lang="en-US" sz="2000"/>
              <a:t>       also accept everything.  So: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-25000"/>
              <a:t>ALL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accepts.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A</a:t>
            </a:r>
            <a:r>
              <a:rPr lang="en-US" sz="2000" baseline="-25000"/>
              <a:t>ALL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</a:t>
            </a:r>
            <a:r>
              <a:rPr lang="en-US" sz="2000">
                <a:sym typeface="Symbol" panose="05050102010706020507" pitchFamily="18" charset="2"/>
              </a:rPr>
              <a:t></a:t>
            </a:r>
            <a:r>
              <a:rPr lang="en-US" sz="2000"/>
              <a:t>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But no machine to decide A</a:t>
            </a:r>
            <a:r>
              <a:rPr lang="en-US" sz="2000" baseline="-25000"/>
              <a:t>ALL</a:t>
            </a:r>
            <a:r>
              <a:rPr lang="en-US" sz="2000"/>
              <a:t>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chemeClr val="tx2"/>
                </a:solidFill>
              </a:rPr>
              <a:t>EqTMs</a:t>
            </a:r>
            <a:r>
              <a:rPr lang="en-US" sz="3200" b="1" dirty="0">
                <a:solidFill>
                  <a:schemeClr val="tx2"/>
                </a:solidFill>
              </a:rPr>
              <a:t>={&lt;</a:t>
            </a:r>
            <a:r>
              <a:rPr lang="en-US" sz="3200" b="1" i="1" dirty="0">
                <a:solidFill>
                  <a:schemeClr val="tx2"/>
                </a:solidFill>
              </a:rPr>
              <a:t>M</a:t>
            </a:r>
            <a:r>
              <a:rPr lang="en-US" sz="3200" b="1" i="1" baseline="-25000" dirty="0">
                <a:solidFill>
                  <a:schemeClr val="tx2"/>
                </a:solidFill>
              </a:rPr>
              <a:t>a</a:t>
            </a:r>
            <a:r>
              <a:rPr lang="en-US" sz="3200" b="1" dirty="0">
                <a:solidFill>
                  <a:schemeClr val="tx2"/>
                </a:solidFill>
              </a:rPr>
              <a:t>, </a:t>
            </a:r>
            <a:r>
              <a:rPr lang="en-US" sz="3200" b="1" i="1" dirty="0">
                <a:solidFill>
                  <a:schemeClr val="tx2"/>
                </a:solidFill>
              </a:rPr>
              <a:t>M</a:t>
            </a:r>
            <a:r>
              <a:rPr lang="en-US" sz="3200" b="1" i="1" baseline="-25000" dirty="0">
                <a:solidFill>
                  <a:schemeClr val="tx2"/>
                </a:solidFill>
              </a:rPr>
              <a:t>b</a:t>
            </a:r>
            <a:r>
              <a:rPr lang="en-US" sz="3200" b="1" dirty="0">
                <a:solidFill>
                  <a:schemeClr val="tx2"/>
                </a:solidFill>
              </a:rPr>
              <a:t>&gt;: </a:t>
            </a:r>
            <a:r>
              <a:rPr lang="en-US" sz="3200" b="1" i="1" dirty="0">
                <a:solidFill>
                  <a:schemeClr val="tx2"/>
                </a:solidFill>
              </a:rPr>
              <a:t>L</a:t>
            </a:r>
            <a:r>
              <a:rPr lang="en-US" sz="3200" b="1" dirty="0">
                <a:solidFill>
                  <a:schemeClr val="tx2"/>
                </a:solidFill>
              </a:rPr>
              <a:t>(</a:t>
            </a:r>
            <a:r>
              <a:rPr lang="en-US" sz="3200" b="1" i="1" dirty="0">
                <a:solidFill>
                  <a:schemeClr val="tx2"/>
                </a:solidFill>
              </a:rPr>
              <a:t>M</a:t>
            </a:r>
            <a:r>
              <a:rPr lang="en-US" sz="3200" b="1" i="1" baseline="-25000" dirty="0">
                <a:solidFill>
                  <a:schemeClr val="tx2"/>
                </a:solidFill>
              </a:rPr>
              <a:t>a</a:t>
            </a:r>
            <a:r>
              <a:rPr lang="en-US" sz="3200" b="1" dirty="0">
                <a:solidFill>
                  <a:schemeClr val="tx2"/>
                </a:solidFill>
              </a:rPr>
              <a:t>)=</a:t>
            </a:r>
            <a:r>
              <a:rPr lang="en-US" sz="3200" b="1" i="1" dirty="0">
                <a:solidFill>
                  <a:schemeClr val="tx2"/>
                </a:solidFill>
              </a:rPr>
              <a:t>L</a:t>
            </a:r>
            <a:r>
              <a:rPr lang="en-US" sz="3200" b="1" dirty="0">
                <a:solidFill>
                  <a:schemeClr val="tx2"/>
                </a:solidFill>
              </a:rPr>
              <a:t>(</a:t>
            </a:r>
            <a:r>
              <a:rPr lang="en-US" sz="3200" b="1" i="1" dirty="0">
                <a:solidFill>
                  <a:schemeClr val="tx2"/>
                </a:solidFill>
              </a:rPr>
              <a:t>M</a:t>
            </a:r>
            <a:r>
              <a:rPr lang="en-US" sz="3200" b="1" i="1" baseline="-25000" dirty="0">
                <a:solidFill>
                  <a:schemeClr val="tx2"/>
                </a:solidFill>
              </a:rPr>
              <a:t>b</a:t>
            </a:r>
            <a:r>
              <a:rPr lang="en-US" sz="3200" b="1" dirty="0">
                <a:solidFill>
                  <a:schemeClr val="tx2"/>
                </a:solidFill>
              </a:rPr>
              <a:t>)}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657600" y="15240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Consider the problem of virus detection.  Suppose that a</a:t>
            </a:r>
          </a:p>
          <a:p>
            <a:pPr eaLnBrk="1" hangingPunct="1"/>
            <a:r>
              <a:rPr lang="en-US" sz="2400"/>
              <a:t>new virus </a:t>
            </a:r>
            <a:r>
              <a:rPr lang="en-US" sz="2400" i="1"/>
              <a:t>V</a:t>
            </a:r>
            <a:r>
              <a:rPr lang="en-US" sz="2400"/>
              <a:t> is discovered and its code is &lt;</a:t>
            </a:r>
            <a:r>
              <a:rPr lang="en-US" sz="2400" i="1"/>
              <a:t>V</a:t>
            </a:r>
            <a:r>
              <a:rPr lang="en-US" sz="2400"/>
              <a:t>&gt;.</a:t>
            </a:r>
          </a:p>
          <a:p>
            <a:pPr eaLnBrk="1" hangingPunct="1"/>
            <a:r>
              <a:rPr lang="en-US" sz="2400"/>
              <a:t>  </a:t>
            </a:r>
          </a:p>
          <a:p>
            <a:pPr eaLnBrk="1" hangingPunct="1"/>
            <a:r>
              <a:rPr lang="en-US"/>
              <a:t>● </a:t>
            </a:r>
            <a:r>
              <a:rPr lang="en-US" sz="2400"/>
              <a:t>Is it sufficient for antivirus software to check solely for </a:t>
            </a:r>
          </a:p>
          <a:p>
            <a:pPr eaLnBrk="1" hangingPunct="1"/>
            <a:r>
              <a:rPr lang="en-US" sz="2400"/>
              <a:t>   occurrences of &lt;</a:t>
            </a:r>
            <a:r>
              <a:rPr lang="en-US" sz="2400" i="1"/>
              <a:t>V</a:t>
            </a:r>
            <a:r>
              <a:rPr lang="en-US" sz="2400"/>
              <a:t>&gt;?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/>
              <a:t>● </a:t>
            </a:r>
            <a:r>
              <a:rPr lang="en-US" sz="2400"/>
              <a:t>Is it possible for it to check for equivalence to </a:t>
            </a:r>
            <a:r>
              <a:rPr lang="en-US" sz="2400" i="1"/>
              <a:t>V</a:t>
            </a:r>
            <a:r>
              <a:rPr lang="en-US" sz="2400"/>
              <a:t>?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Practical Consequence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40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914400" y="762000"/>
            <a:ext cx="5334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How many Turing machines does it take to change a light bulb?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</a:t>
            </a:r>
            <a:endParaRPr lang="en-US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190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533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How many Turing machines does it take to change a light bulb?</a:t>
            </a:r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	One.</a:t>
            </a:r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How can you tell whether your Turing machine is the one</a:t>
            </a:r>
            <a:r>
              <a:rPr lang="en-US" sz="2400" dirty="0" smtClean="0"/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           You can't!</a:t>
            </a:r>
            <a:endParaRPr lang="en-US" sz="2400" dirty="0"/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		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190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lvl="0"/>
            <a:r>
              <a:rPr lang="en-US" dirty="0"/>
              <a:t>Practice:   Show that these languages are not in D.</a:t>
            </a:r>
            <a:r>
              <a:rPr lang="en-US" b="1" i="1" dirty="0"/>
              <a:t> </a:t>
            </a:r>
            <a:r>
              <a:rPr lang="en-US" b="1" dirty="0"/>
              <a:t> 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A</a:t>
            </a:r>
            <a:r>
              <a:rPr lang="en-US" baseline="-25000" dirty="0"/>
              <a:t>ANY</a:t>
            </a:r>
            <a:r>
              <a:rPr lang="en-US" dirty="0"/>
              <a:t> = {&lt;</a:t>
            </a:r>
            <a:r>
              <a:rPr lang="en-US" i="1" dirty="0"/>
              <a:t>M</a:t>
            </a:r>
            <a:r>
              <a:rPr lang="en-US" dirty="0"/>
              <a:t>&gt; : TM </a:t>
            </a:r>
            <a:r>
              <a:rPr lang="en-US" i="1" dirty="0"/>
              <a:t>M</a:t>
            </a:r>
            <a:r>
              <a:rPr lang="en-US" dirty="0"/>
              <a:t> accepts at least one string}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</a:t>
            </a:r>
            <a:r>
              <a:rPr lang="en-US" baseline="-25000" dirty="0"/>
              <a:t>ALL</a:t>
            </a:r>
            <a:r>
              <a:rPr lang="en-US" dirty="0"/>
              <a:t> = {&lt;</a:t>
            </a:r>
            <a:r>
              <a:rPr lang="en-US" i="1" dirty="0"/>
              <a:t>M</a:t>
            </a:r>
            <a:r>
              <a:rPr lang="en-US" dirty="0"/>
              <a:t>&gt; :  </a:t>
            </a:r>
            <a:r>
              <a:rPr lang="en-US" i="1" dirty="0"/>
              <a:t>L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) = </a:t>
            </a:r>
            <a:r>
              <a:rPr lang="en-US" dirty="0">
                <a:sym typeface="Symbol" panose="05050102010706020507" pitchFamily="18" charset="2"/>
              </a:rPr>
              <a:t></a:t>
            </a:r>
            <a:r>
              <a:rPr lang="en-US" dirty="0"/>
              <a:t>*} </a:t>
            </a:r>
          </a:p>
          <a:p>
            <a:pPr lvl="1">
              <a:spcAft>
                <a:spcPts val="1200"/>
              </a:spcAft>
            </a:pPr>
            <a:r>
              <a:rPr lang="en-US" i="1" dirty="0"/>
              <a:t>REJ = </a:t>
            </a:r>
            <a:r>
              <a:rPr lang="en-US" dirty="0"/>
              <a:t>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Turing machine </a:t>
            </a:r>
            <a:r>
              <a:rPr lang="en-US" i="1" dirty="0"/>
              <a:t>M</a:t>
            </a:r>
            <a:r>
              <a:rPr lang="en-US" dirty="0"/>
              <a:t> rejects </a:t>
            </a:r>
            <a:r>
              <a:rPr lang="en-US" i="1" dirty="0"/>
              <a:t>w</a:t>
            </a:r>
            <a:r>
              <a:rPr lang="en-US" i="1" dirty="0" smtClean="0"/>
              <a:t>}</a:t>
            </a:r>
            <a:br>
              <a:rPr lang="en-US" i="1" dirty="0" smtClean="0"/>
            </a:br>
            <a:endParaRPr lang="en-US" dirty="0"/>
          </a:p>
          <a:p>
            <a:pPr marL="457200" lvl="1" indent="0">
              <a:buNone/>
            </a:pPr>
            <a:r>
              <a:rPr lang="en-US" b="1" i="1" dirty="0"/>
              <a:t>Note:  </a:t>
            </a:r>
            <a:r>
              <a:rPr lang="en-US" i="1" dirty="0"/>
              <a:t>Each can be </a:t>
            </a:r>
            <a:r>
              <a:rPr lang="en-US" i="1" dirty="0" smtClean="0"/>
              <a:t>shown by a </a:t>
            </a:r>
            <a:r>
              <a:rPr lang="en-US" i="1" dirty="0"/>
              <a:t>reduction from H.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95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38200" y="133350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Recall that a mapping reduction from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to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a computable function </a:t>
            </a:r>
            <a:r>
              <a:rPr lang="en-US" sz="2400" i="1" dirty="0"/>
              <a:t>f</a:t>
            </a:r>
            <a:r>
              <a:rPr lang="en-US" sz="2400" dirty="0"/>
              <a:t> where: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>
                <a:sym typeface="Symbol" panose="05050102010706020507" pitchFamily="18" charset="2"/>
              </a:rPr>
              <a:t>	 </a:t>
            </a:r>
            <a:r>
              <a:rPr lang="en-US" sz="2400" dirty="0">
                <a:sym typeface="Symbol" panose="05050102010706020507" pitchFamily="18" charset="2"/>
              </a:rPr>
              <a:t></a:t>
            </a:r>
            <a:r>
              <a:rPr lang="en-US" sz="2400" i="1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* (</a:t>
            </a:r>
            <a:r>
              <a:rPr lang="en-US" sz="2400" i="1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  </a:t>
            </a:r>
            <a:r>
              <a:rPr lang="en-US" sz="2400" i="1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 </a:t>
            </a:r>
            <a:r>
              <a:rPr lang="en-US" sz="2400" i="1" dirty="0">
                <a:sym typeface="Symbol" panose="05050102010706020507" pitchFamily="18" charset="2"/>
              </a:rPr>
              <a:t>f</a:t>
            </a: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i="1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)  </a:t>
            </a:r>
            <a:r>
              <a:rPr lang="en-US" sz="2400" i="1" dirty="0"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).</a:t>
            </a:r>
          </a:p>
          <a:p>
            <a:pPr eaLnBrk="1" hangingPunct="1"/>
            <a:endParaRPr lang="en-US" sz="2400" b="1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400" dirty="0"/>
              <a:t>When we use a mapping reduction, we return: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	</a:t>
            </a:r>
            <a:r>
              <a:rPr lang="en-US" sz="2400" i="1" dirty="0"/>
              <a:t>Oracle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))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Sometimes we need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use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Oracle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 subroutine and then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do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other computations after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it returns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57200" y="76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>
                <a:solidFill>
                  <a:schemeClr val="tx2"/>
                </a:solidFill>
              </a:rPr>
              <a:t>Sometimes Mapping </a:t>
            </a:r>
            <a:r>
              <a:rPr lang="en-US" sz="3100" b="1" dirty="0" smtClean="0">
                <a:solidFill>
                  <a:schemeClr val="tx2"/>
                </a:solidFill>
              </a:rPr>
              <a:t>Reduction Doesn't Work </a:t>
            </a:r>
            <a:endParaRPr lang="en-US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3581400" cy="4648200"/>
          </a:xfrm>
        </p:spPr>
        <p:txBody>
          <a:bodyPr/>
          <a:lstStyle/>
          <a:p>
            <a:r>
              <a:rPr lang="en-US" sz="2400" dirty="0" smtClean="0"/>
              <a:t>Previous class days' material</a:t>
            </a:r>
          </a:p>
          <a:p>
            <a:r>
              <a:rPr lang="en-US" sz="2400" dirty="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29200" y="6096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15 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Final Exam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  <a:p>
            <a:pPr>
              <a:lnSpc>
                <a:spcPct val="95000"/>
              </a:lnSpc>
              <a:defRPr/>
            </a:pPr>
            <a:endParaRPr lang="en-US" sz="2400" kern="0" dirty="0"/>
          </a:p>
          <a:p>
            <a:pPr>
              <a:lnSpc>
                <a:spcPct val="95000"/>
              </a:lnSpc>
              <a:defRPr/>
            </a:pPr>
            <a:endParaRPr lang="en-US" sz="2400" kern="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1981200"/>
            <a:ext cx="7315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6007208" cy="449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0" y="2602616"/>
            <a:ext cx="213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released in 1969, </a:t>
            </a:r>
            <a:r>
              <a:rPr lang="en-US" i="1" dirty="0" smtClean="0"/>
              <a:t>Abbey Road </a:t>
            </a:r>
            <a:r>
              <a:rPr lang="en-US" dirty="0" smtClean="0"/>
              <a:t>was considered by many critics to be a disappointment.  Now it is on many "best albums of all time lists".  For example, #14 on </a:t>
            </a:r>
            <a:r>
              <a:rPr lang="en-US" i="1" dirty="0" smtClean="0"/>
              <a:t>Rolling Stone's </a:t>
            </a:r>
            <a:r>
              <a:rPr lang="en-US" dirty="0" smtClean="0"/>
              <a:t>list, #5 on thetoptens.com.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58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8077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			H = {&lt;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TM </a:t>
            </a:r>
            <a:r>
              <a:rPr lang="en-US" i="1" dirty="0"/>
              <a:t>M</a:t>
            </a:r>
            <a:r>
              <a:rPr lang="en-US" dirty="0"/>
              <a:t> halts on input string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			</a:t>
            </a:r>
            <a:r>
              <a:rPr lang="en-US" i="1" dirty="0"/>
              <a:t>R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(?</a:t>
            </a:r>
            <a:r>
              <a:rPr lang="en-US" i="1" dirty="0"/>
              <a:t>Oracle</a:t>
            </a:r>
            <a:r>
              <a:rPr lang="en-US" dirty="0"/>
              <a:t>) 	</a:t>
            </a:r>
            <a:r>
              <a:rPr lang="en-US" i="1" dirty="0"/>
              <a:t>L</a:t>
            </a:r>
            <a:r>
              <a:rPr lang="en-US" baseline="-25000" dirty="0"/>
              <a:t>2</a:t>
            </a:r>
            <a:r>
              <a:rPr lang="en-US" dirty="0"/>
              <a:t> = {&lt;</a:t>
            </a:r>
            <a:r>
              <a:rPr lang="en-US" i="1" dirty="0"/>
              <a:t>M</a:t>
            </a:r>
            <a:r>
              <a:rPr lang="en-US" dirty="0"/>
              <a:t>&gt; : </a:t>
            </a:r>
            <a:r>
              <a:rPr lang="en-US" i="1" dirty="0"/>
              <a:t>M</a:t>
            </a:r>
            <a:r>
              <a:rPr lang="en-US" dirty="0"/>
              <a:t> accepts no even length strings}</a:t>
            </a:r>
          </a:p>
          <a:p>
            <a:pPr eaLnBrk="1" hangingPunct="1"/>
            <a:endParaRPr lang="en-US" i="1" dirty="0"/>
          </a:p>
          <a:p>
            <a:pPr eaLnBrk="1" hangingPunct="1"/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1. Construct the description &lt;</a:t>
            </a:r>
            <a:r>
              <a:rPr lang="en-US" i="1" dirty="0"/>
              <a:t>M#</a:t>
            </a:r>
            <a:r>
              <a:rPr lang="en-US" dirty="0"/>
              <a:t>&gt;, where </a:t>
            </a:r>
            <a:r>
              <a:rPr lang="en-US" i="1" dirty="0"/>
              <a:t>M#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operates as follows:</a:t>
            </a:r>
          </a:p>
          <a:p>
            <a:pPr lvl="1" eaLnBrk="1" hangingPunct="1"/>
            <a:r>
              <a:rPr lang="en-US" dirty="0"/>
              <a:t>   	1.1. Erase the tape. 			</a:t>
            </a:r>
          </a:p>
          <a:p>
            <a:pPr lvl="1" eaLnBrk="1" hangingPunct="1"/>
            <a:r>
              <a:rPr lang="en-US" dirty="0"/>
              <a:t>    	1.2. Write </a:t>
            </a:r>
            <a:r>
              <a:rPr lang="en-US" i="1" dirty="0" err="1"/>
              <a:t>w</a:t>
            </a:r>
            <a:r>
              <a:rPr lang="en-US" dirty="0" err="1"/>
              <a:t> on</a:t>
            </a:r>
            <a:r>
              <a:rPr lang="en-US" dirty="0"/>
              <a:t> the tape.</a:t>
            </a:r>
          </a:p>
          <a:p>
            <a:pPr lvl="1" eaLnBrk="1" hangingPunct="1"/>
            <a:r>
              <a:rPr lang="en-US" dirty="0"/>
              <a:t> 	1.3.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/>
              <a:t>	1.4. Accept.</a:t>
            </a:r>
          </a:p>
          <a:p>
            <a:pPr eaLnBrk="1" hangingPunct="1"/>
            <a:r>
              <a:rPr lang="en-US" dirty="0"/>
              <a:t>    2. Return &lt;</a:t>
            </a:r>
            <a:r>
              <a:rPr lang="en-US" i="1" dirty="0"/>
              <a:t>M#</a:t>
            </a:r>
            <a:r>
              <a:rPr lang="en-US" dirty="0"/>
              <a:t>&gt;.</a:t>
            </a:r>
          </a:p>
          <a:p>
            <a:pPr eaLnBrk="1" hangingPunct="1"/>
            <a:r>
              <a:rPr lang="en-US" sz="1000" dirty="0"/>
              <a:t>			  </a:t>
            </a:r>
          </a:p>
          <a:p>
            <a:pPr eaLnBrk="1" hangingPunct="1"/>
            <a:r>
              <a:rPr lang="en-US" dirty="0"/>
              <a:t>If </a:t>
            </a:r>
            <a:r>
              <a:rPr lang="en-US" i="1" dirty="0"/>
              <a:t>Oracle</a:t>
            </a:r>
            <a:r>
              <a:rPr lang="en-US" dirty="0"/>
              <a:t> exists, then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Oracle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&gt;)) decides H: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C</a:t>
            </a:r>
            <a:r>
              <a:rPr lang="en-US" dirty="0"/>
              <a:t> is correct:  </a:t>
            </a:r>
            <a:r>
              <a:rPr lang="en-US" i="1" dirty="0"/>
              <a:t>M#</a:t>
            </a:r>
            <a:r>
              <a:rPr lang="en-US" dirty="0"/>
              <a:t> ignores its own input.  It accepts everything or nothing, </a:t>
            </a:r>
          </a:p>
          <a:p>
            <a:pPr eaLnBrk="1" hangingPunct="1"/>
            <a:r>
              <a:rPr lang="en-US" dirty="0"/>
              <a:t>        depending on whether it makes it to step 1.4.  So: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i="1" dirty="0"/>
              <a:t>w.</a:t>
            </a:r>
            <a:r>
              <a:rPr lang="en-US" dirty="0"/>
              <a:t>   </a:t>
            </a:r>
            <a:r>
              <a:rPr lang="en-US" i="1" dirty="0"/>
              <a:t>Oracle</a:t>
            </a:r>
            <a:r>
              <a:rPr lang="en-US" dirty="0"/>
              <a:t>: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does not halt on </a:t>
            </a:r>
            <a:r>
              <a:rPr lang="en-US" i="1" dirty="0"/>
              <a:t>w</a:t>
            </a:r>
            <a:r>
              <a:rPr lang="en-US" dirty="0"/>
              <a:t>.    </a:t>
            </a:r>
            <a:r>
              <a:rPr lang="en-US" i="1" dirty="0"/>
              <a:t>Oracle</a:t>
            </a:r>
            <a:r>
              <a:rPr lang="en-US" dirty="0"/>
              <a:t>: </a:t>
            </a:r>
          </a:p>
          <a:p>
            <a:pPr eaLnBrk="1" hangingPunct="1"/>
            <a:r>
              <a:rPr lang="en-US" dirty="0"/>
              <a:t>        </a:t>
            </a:r>
          </a:p>
          <a:p>
            <a:pPr eaLnBrk="1" hangingPunct="1"/>
            <a:r>
              <a:rPr lang="en-US" dirty="0" smtClean="0"/>
              <a:t>The problem with this::   </a:t>
            </a:r>
            <a:endParaRPr lang="en-US" dirty="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 dirty="0">
                <a:solidFill>
                  <a:schemeClr val="tx2"/>
                </a:solidFill>
              </a:rPr>
              <a:t>{&lt;</a:t>
            </a:r>
            <a:r>
              <a:rPr lang="en-US" sz="3400" b="1" i="1" dirty="0">
                <a:solidFill>
                  <a:schemeClr val="tx2"/>
                </a:solidFill>
              </a:rPr>
              <a:t>M</a:t>
            </a:r>
            <a:r>
              <a:rPr lang="en-US" sz="3400" b="1" dirty="0">
                <a:solidFill>
                  <a:schemeClr val="tx2"/>
                </a:solidFill>
              </a:rPr>
              <a:t>&gt; : </a:t>
            </a:r>
            <a:r>
              <a:rPr lang="en-US" sz="3400" b="1" i="1" dirty="0">
                <a:solidFill>
                  <a:schemeClr val="tx2"/>
                </a:solidFill>
              </a:rPr>
              <a:t>M</a:t>
            </a:r>
            <a:r>
              <a:rPr lang="en-US" sz="3400" b="1" dirty="0">
                <a:solidFill>
                  <a:schemeClr val="tx2"/>
                </a:solidFill>
              </a:rPr>
              <a:t> accepts no even length strings}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3505200" y="1143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80772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 = {&lt; 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/>
            </a:r>
            <a:br>
              <a:rPr lang="en-US" sz="1000"/>
            </a:br>
            <a:r>
              <a:rPr lang="en-US"/>
              <a:t>			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accepts no even length strings}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	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eaLnBrk="1" hangingPunct="1"/>
            <a:r>
              <a:rPr lang="en-US"/>
              <a:t>		1.1. Erase the tape. 			</a:t>
            </a:r>
          </a:p>
          <a:p>
            <a:pPr eaLnBrk="1" hangingPunct="1"/>
            <a:r>
              <a:rPr lang="en-US"/>
              <a:t>    	       	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		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lvl="1" eaLnBrk="1" hangingPunct="1"/>
            <a:r>
              <a:rPr lang="en-US"/>
              <a:t>		1.4. Accept.  </a:t>
            </a:r>
          </a:p>
          <a:p>
            <a:pPr eaLnBrk="1" hangingPunct="1"/>
            <a:r>
              <a:rPr lang="en-US"/>
              <a:t>    	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R</a:t>
            </a:r>
            <a:r>
              <a:rPr lang="en-US"/>
              <a:t> and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 can be implemented as Turing machines.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w.</a:t>
            </a:r>
            <a:r>
              <a:rPr lang="en-US"/>
              <a:t> </a:t>
            </a:r>
            <a:r>
              <a:rPr lang="en-US" i="1"/>
              <a:t>M#</a:t>
            </a:r>
            <a:r>
              <a:rPr lang="en-US"/>
              <a:t> accepts everything, including some </a:t>
            </a:r>
          </a:p>
          <a:p>
            <a:pPr eaLnBrk="1" hangingPunct="1"/>
            <a:r>
              <a:rPr lang="en-US"/>
              <a:t>           even length strings.  </a:t>
            </a:r>
            <a:r>
              <a:rPr lang="en-US" i="1"/>
              <a:t>Oracle</a:t>
            </a:r>
            <a:r>
              <a:rPr lang="en-US"/>
              <a:t> rejects so </a:t>
            </a:r>
            <a:r>
              <a:rPr lang="en-US" i="1"/>
              <a:t>C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.  </a:t>
            </a:r>
            <a:r>
              <a:rPr lang="en-US" i="1"/>
              <a:t>M#</a:t>
            </a:r>
            <a:r>
              <a:rPr lang="en-US"/>
              <a:t> gets stuck.  So it accepts</a:t>
            </a:r>
          </a:p>
          <a:p>
            <a:pPr eaLnBrk="1" hangingPunct="1"/>
            <a:r>
              <a:rPr lang="en-US"/>
              <a:t>           nothing, so no even length strings.  </a:t>
            </a:r>
            <a:r>
              <a:rPr lang="en-US" i="1"/>
              <a:t>Oracle</a:t>
            </a:r>
            <a:r>
              <a:rPr lang="en-US"/>
              <a:t>  accepts.  So </a:t>
            </a:r>
            <a:r>
              <a:rPr lang="en-US" i="1"/>
              <a:t>C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{&lt;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&gt; : 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 accepts no even length strings}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505200" y="1143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90600" y="10541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contains an even number of states}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Are All Questions about TMs Undecidable?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990600" y="2209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 </a:t>
            </a:r>
            <a:r>
              <a:rPr lang="en-US" sz="2400"/>
              <a:t>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halts on </a:t>
            </a:r>
            <a:r>
              <a:rPr lang="en-US" sz="2400" i="1"/>
              <a:t>w</a:t>
            </a:r>
            <a:r>
              <a:rPr lang="en-US" sz="2400"/>
              <a:t> within 3 steps}. 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990600" y="3417888"/>
            <a:ext cx="80772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</a:t>
            </a:r>
            <a:r>
              <a:rPr lang="en-US" sz="2400" i="1" baseline="-25000"/>
              <a:t>q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q</a:t>
            </a:r>
            <a:r>
              <a:rPr lang="en-US" sz="2400"/>
              <a:t>&gt; : there is some configuration</a:t>
            </a:r>
          </a:p>
          <a:p>
            <a:pPr eaLnBrk="1" hangingPunct="1"/>
            <a:r>
              <a:rPr lang="en-US" sz="2400"/>
              <a:t> </a:t>
            </a:r>
          </a:p>
          <a:p>
            <a:pPr eaLnBrk="1" hangingPunct="1"/>
            <a:r>
              <a:rPr lang="en-US" sz="2400"/>
              <a:t>		              (</a:t>
            </a:r>
            <a:r>
              <a:rPr lang="en-US" sz="2400" i="1"/>
              <a:t>p</a:t>
            </a:r>
            <a:r>
              <a:rPr lang="en-US" sz="2400"/>
              <a:t>, </a:t>
            </a:r>
            <a:r>
              <a:rPr lang="en-US" sz="2400" i="1"/>
              <a:t>u</a:t>
            </a:r>
            <a:r>
              <a:rPr lang="en-US" sz="2400" i="1" u="sng"/>
              <a:t>a</a:t>
            </a:r>
            <a:r>
              <a:rPr lang="en-US" sz="2400" i="1"/>
              <a:t>v</a:t>
            </a:r>
            <a:r>
              <a:rPr lang="en-US" sz="2400"/>
              <a:t>) of </a:t>
            </a:r>
            <a:r>
              <a:rPr lang="en-US" sz="2400" i="1"/>
              <a:t>M</a:t>
            </a:r>
            <a:r>
              <a:rPr lang="en-US" sz="2400"/>
              <a:t>, with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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,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            that yields a configuration whose state is </a:t>
            </a:r>
            <a:r>
              <a:rPr lang="en-US" sz="2400" i="1"/>
              <a:t>q </a:t>
            </a:r>
            <a:r>
              <a:rPr lang="en-US" sz="2400"/>
              <a:t>}.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Is </a:t>
            </a:r>
            <a:r>
              <a:rPr lang="en-US" sz="2400" i="1"/>
              <a:t>L</a:t>
            </a:r>
            <a:r>
              <a:rPr lang="en-US" sz="2400" i="1" baseline="-25000"/>
              <a:t>q</a:t>
            </a:r>
            <a:r>
              <a:rPr lang="en-US" sz="2400"/>
              <a:t> decidable? </a:t>
            </a:r>
          </a:p>
        </p:txBody>
      </p:sp>
    </p:spTree>
    <p:extLst>
      <p:ext uri="{BB962C8B-B14F-4D97-AF65-F5344CB8AC3E}">
        <p14:creationId xmlns:p14="http://schemas.microsoft.com/office/powerpoint/2010/main" val="32663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Is There a Pattern?</a:t>
            </a:r>
          </a:p>
        </p:txBody>
      </p:sp>
      <p:sp>
        <p:nvSpPr>
          <p:cNvPr id="18435" name="Text Box 113"/>
          <p:cNvSpPr txBox="1">
            <a:spLocks noChangeArrowheads="1"/>
          </p:cNvSpPr>
          <p:nvPr/>
        </p:nvSpPr>
        <p:spPr bwMode="auto">
          <a:xfrm>
            <a:off x="533400" y="990600"/>
            <a:ext cx="84582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some particular string </a:t>
            </a:r>
            <a:r>
              <a:rPr lang="en-US" sz="2400" i="1"/>
              <a:t>w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any strings at all?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all strings over some alphabet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endParaRPr lang="en-US" sz="2400"/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     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 i="1"/>
              <a:t>w</a:t>
            </a:r>
            <a:r>
              <a:rPr lang="en-US" sz="2400"/>
              <a:t>}.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     = {&lt;</a:t>
            </a:r>
            <a:r>
              <a:rPr lang="en-US" sz="2400" i="1"/>
              <a:t>M</a:t>
            </a:r>
            <a:r>
              <a:rPr lang="en-US" sz="2400"/>
              <a:t>&gt; :     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}.</a:t>
            </a:r>
          </a:p>
          <a:p>
            <a:pPr lvl="1" eaLnBrk="1" hangingPunct="1"/>
            <a:r>
              <a:rPr lang="en-US" sz="2400"/>
              <a:t>● A</a:t>
            </a:r>
            <a:r>
              <a:rPr lang="en-US" sz="2400" baseline="-25000"/>
              <a:t>ANY</a:t>
            </a:r>
            <a:r>
              <a:rPr lang="en-US" sz="2800"/>
              <a:t> </a:t>
            </a:r>
            <a:r>
              <a:rPr lang="en-US" sz="2400"/>
              <a:t>= {&lt;</a:t>
            </a:r>
            <a:r>
              <a:rPr lang="en-US" sz="2400" i="1"/>
              <a:t>M</a:t>
            </a:r>
            <a:r>
              <a:rPr lang="en-US" sz="2400"/>
              <a:t>&gt; :      there exists at least one string that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 	                                  TM </a:t>
            </a:r>
            <a:r>
              <a:rPr lang="en-US" sz="2400" i="1"/>
              <a:t>M</a:t>
            </a:r>
            <a:r>
              <a:rPr lang="en-US" sz="2400"/>
              <a:t> accepts}.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</a:t>
            </a:r>
            <a:r>
              <a:rPr lang="en-US" sz="2400" baseline="-25000"/>
              <a:t>ALL</a:t>
            </a:r>
            <a:r>
              <a:rPr lang="en-US" sz="2400"/>
              <a:t>  = {&lt;</a:t>
            </a:r>
            <a:r>
              <a:rPr lang="en-US" sz="2400" i="1"/>
              <a:t>M</a:t>
            </a:r>
            <a:r>
              <a:rPr lang="en-US" sz="2400"/>
              <a:t>&gt; :     TM </a:t>
            </a:r>
            <a:r>
              <a:rPr lang="en-US" sz="2400" i="1"/>
              <a:t>M</a:t>
            </a:r>
            <a:r>
              <a:rPr lang="en-US" sz="2400"/>
              <a:t> accepts all inputs}.</a:t>
            </a:r>
          </a:p>
        </p:txBody>
      </p:sp>
    </p:spTree>
    <p:extLst>
      <p:ext uri="{BB962C8B-B14F-4D97-AF65-F5344CB8AC3E}">
        <p14:creationId xmlns:p14="http://schemas.microsoft.com/office/powerpoint/2010/main" val="14907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Rice’s Theorem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5344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400" dirty="0"/>
              <a:t>No nontrivial property of the SD languages is decidable.</a:t>
            </a:r>
          </a:p>
          <a:p>
            <a:pPr lvl="1" eaLnBrk="1" hangingPunct="1"/>
            <a:r>
              <a:rPr lang="en-US" sz="2400" dirty="0"/>
              <a:t>  </a:t>
            </a:r>
          </a:p>
          <a:p>
            <a:pPr lvl="1" algn="ctr" eaLnBrk="1" hangingPunct="1"/>
            <a:r>
              <a:rPr lang="en-US" sz="2400" dirty="0"/>
              <a:t>or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Any language that can be described as:</a:t>
            </a:r>
          </a:p>
          <a:p>
            <a:pPr lvl="1" eaLnBrk="1" hangingPunct="1"/>
            <a:r>
              <a:rPr lang="en-US" sz="2400" dirty="0"/>
              <a:t> </a:t>
            </a:r>
          </a:p>
          <a:p>
            <a:pPr lvl="1" eaLnBrk="1" hangingPunct="1"/>
            <a:r>
              <a:rPr lang="en-US" sz="2400" dirty="0"/>
              <a:t>	{&lt;</a:t>
            </a:r>
            <a:r>
              <a:rPr lang="en-US" sz="2400" i="1" dirty="0"/>
              <a:t>M</a:t>
            </a:r>
            <a:r>
              <a:rPr lang="en-US" sz="2400" dirty="0"/>
              <a:t>&gt;: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)) = </a:t>
            </a:r>
            <a:r>
              <a:rPr lang="en-US" sz="2400" i="1" dirty="0"/>
              <a:t>True</a:t>
            </a:r>
            <a:r>
              <a:rPr lang="en-US" sz="2400" dirty="0"/>
              <a:t>} 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for any nontrivial property </a:t>
            </a:r>
            <a:r>
              <a:rPr lang="en-US" sz="2400" i="1" dirty="0"/>
              <a:t>P</a:t>
            </a:r>
            <a:r>
              <a:rPr lang="en-US" sz="2400" dirty="0"/>
              <a:t>, is not in D.  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A </a:t>
            </a:r>
            <a:r>
              <a:rPr lang="en-US" sz="2400" b="1" i="1" dirty="0"/>
              <a:t>nontrivial property</a:t>
            </a:r>
            <a:r>
              <a:rPr lang="en-US" sz="2400" dirty="0"/>
              <a:t> is one that is not simply:</a:t>
            </a:r>
          </a:p>
          <a:p>
            <a:pPr lvl="1" eaLnBrk="1" hangingPunct="1"/>
            <a:endParaRPr lang="en-US" sz="2400" dirty="0"/>
          </a:p>
          <a:p>
            <a:pPr lvl="1" eaLnBrk="1" hangingPunct="1">
              <a:buFontTx/>
              <a:buChar char="•"/>
            </a:pPr>
            <a:r>
              <a:rPr lang="en-US" sz="2400" i="1" dirty="0"/>
              <a:t>True</a:t>
            </a:r>
            <a:r>
              <a:rPr lang="en-US" sz="2400" dirty="0"/>
              <a:t> for all languages, or</a:t>
            </a:r>
          </a:p>
          <a:p>
            <a:pPr lvl="1" eaLnBrk="1" hangingPunct="1">
              <a:buFontTx/>
              <a:buChar char="•"/>
            </a:pPr>
            <a:r>
              <a:rPr lang="en-US" sz="2400" i="1" dirty="0"/>
              <a:t>False</a:t>
            </a:r>
            <a:r>
              <a:rPr lang="en-US" sz="2400" dirty="0"/>
              <a:t> for all languages.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5181600"/>
            <a:ext cx="2590800" cy="1446213"/>
          </a:xfrm>
          <a:prstGeom prst="rect">
            <a:avLst/>
          </a:prstGeom>
          <a:noFill/>
          <a:ln w="34925">
            <a:solidFill>
              <a:srgbClr val="387B8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Because of time constraints, we will skip the proof of this theorem.</a:t>
            </a:r>
          </a:p>
        </p:txBody>
      </p:sp>
    </p:spTree>
    <p:extLst>
      <p:ext uri="{BB962C8B-B14F-4D97-AF65-F5344CB8AC3E}">
        <p14:creationId xmlns:p14="http://schemas.microsoft.com/office/powerpoint/2010/main" val="29373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Applying Rice’s Theorem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3" name="Text Box 15"/>
          <p:cNvSpPr txBox="1">
            <a:spLocks noChangeArrowheads="1"/>
          </p:cNvSpPr>
          <p:nvPr/>
        </p:nvSpPr>
        <p:spPr bwMode="auto">
          <a:xfrm>
            <a:off x="762000" y="1069975"/>
            <a:ext cx="8001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To use Rice’s Theorem to show that a language </a:t>
            </a:r>
            <a:r>
              <a:rPr lang="en-US" sz="2400" i="1"/>
              <a:t>L</a:t>
            </a:r>
            <a:r>
              <a:rPr lang="en-US" sz="2400"/>
              <a:t> is not in D we must: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Specify property </a:t>
            </a:r>
            <a:r>
              <a:rPr lang="en-US" sz="2400" i="1"/>
              <a:t>P.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Show that the domain of </a:t>
            </a:r>
            <a:r>
              <a:rPr lang="en-US" sz="2400" i="1"/>
              <a:t>P</a:t>
            </a:r>
            <a:r>
              <a:rPr lang="en-US" sz="2400"/>
              <a:t> is the SD languages.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Show that </a:t>
            </a:r>
            <a:r>
              <a:rPr lang="en-US" sz="2400" i="1"/>
              <a:t>P</a:t>
            </a:r>
            <a:r>
              <a:rPr lang="en-US" sz="2400"/>
              <a:t> is nontrivial: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true of at least one language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false of at least one language</a:t>
            </a:r>
          </a:p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449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Applying Rice’s Theorem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1069975"/>
            <a:ext cx="8001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sz="2400"/>
              <a:t>1.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only even length strings}.  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2.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an odd number of strings}.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3.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all strings that start with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4.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infinite}.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5.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regular}.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6.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contains an even number of states}.</a:t>
            </a:r>
          </a:p>
          <a:p>
            <a:pPr eaLnBrk="1" hangingPunct="1"/>
            <a:r>
              <a:rPr lang="en-US" sz="2400"/>
              <a:t>7.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has an odd number of symbols in its tape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		 alphabet}.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8.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 within 100 steps}.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9.   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}.</a:t>
            </a:r>
          </a:p>
          <a:p>
            <a:pPr eaLnBrk="1" hangingPunct="1"/>
            <a:r>
              <a:rPr lang="en-US" sz="2400"/>
              <a:t>10. {&lt;</a:t>
            </a:r>
            <a:r>
              <a:rPr lang="en-US" sz="2400" i="1"/>
              <a:t>M</a:t>
            </a:r>
            <a:r>
              <a:rPr lang="en-US" sz="2400" i="1" baseline="-25000"/>
              <a:t>a</a:t>
            </a:r>
            <a:r>
              <a:rPr lang="en-US" sz="2400"/>
              <a:t>, </a:t>
            </a:r>
            <a:r>
              <a:rPr lang="en-US" sz="2400" i="1"/>
              <a:t>M</a:t>
            </a:r>
            <a:r>
              <a:rPr lang="en-US" sz="2400" i="1" baseline="-25000"/>
              <a:t>b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 i="1" baseline="-25000"/>
              <a:t>a</a:t>
            </a:r>
            <a:r>
              <a:rPr lang="en-US" sz="2400"/>
              <a:t>) =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 i="1" baseline="-25000"/>
              <a:t>b</a:t>
            </a:r>
            <a:r>
              <a:rPr lang="en-US" sz="2400"/>
              <a:t>)}.</a:t>
            </a:r>
          </a:p>
        </p:txBody>
      </p:sp>
    </p:spTree>
    <p:extLst>
      <p:ext uri="{BB962C8B-B14F-4D97-AF65-F5344CB8AC3E}">
        <p14:creationId xmlns:p14="http://schemas.microsoft.com/office/powerpoint/2010/main" val="37241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Given a TM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>
                <a:solidFill>
                  <a:schemeClr val="tx2"/>
                </a:solidFill>
              </a:rPr>
              <a:t>, is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>
                <a:solidFill>
                  <a:schemeClr val="tx2"/>
                </a:solidFill>
              </a:rPr>
              <a:t>) Regular?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685800" y="990600"/>
            <a:ext cx="8077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The problem:  Is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regular?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As a language:  Is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regular} in D?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No, by Rice’s Theorem: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= </a:t>
            </a:r>
            <a:r>
              <a:rPr lang="en-US" sz="2400" i="1"/>
              <a:t>True</a:t>
            </a:r>
            <a:r>
              <a:rPr lang="en-US" sz="2400"/>
              <a:t> if </a:t>
            </a:r>
            <a:r>
              <a:rPr lang="en-US" sz="2400" i="1"/>
              <a:t>L</a:t>
            </a:r>
            <a:r>
              <a:rPr lang="en-US" sz="2400"/>
              <a:t> is regular and </a:t>
            </a:r>
            <a:r>
              <a:rPr lang="en-US" sz="2400" i="1"/>
              <a:t>False</a:t>
            </a:r>
            <a:r>
              <a:rPr lang="en-US" sz="2400"/>
              <a:t> otherwise.</a:t>
            </a:r>
          </a:p>
          <a:p>
            <a:pPr eaLnBrk="1" hangingPunct="1"/>
            <a:r>
              <a:rPr lang="en-US" sz="2400"/>
              <a:t>    ● The domain of </a:t>
            </a:r>
            <a:r>
              <a:rPr lang="en-US" sz="2400" i="1"/>
              <a:t>P</a:t>
            </a:r>
            <a:r>
              <a:rPr lang="en-US" sz="2400"/>
              <a:t> is the set of SD languages since it is</a:t>
            </a:r>
          </a:p>
          <a:p>
            <a:pPr eaLnBrk="1" hangingPunct="1"/>
            <a:r>
              <a:rPr lang="en-US" sz="2400"/>
              <a:t>       the set of languages accepted by some TM.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nontrivial:</a:t>
            </a:r>
            <a:endParaRPr lang="en-US" sz="2400" i="1"/>
          </a:p>
          <a:p>
            <a:pPr lvl="1" eaLnBrk="1" hangingPunct="1"/>
            <a:r>
              <a:rPr lang="en-US" sz="2400" i="1">
                <a:cs typeface="Arial" panose="020B0604020202020204" pitchFamily="34" charset="0"/>
              </a:rPr>
              <a:t>          ♦  </a:t>
            </a:r>
            <a:r>
              <a:rPr lang="en-US" sz="2400" i="1"/>
              <a:t>P</a:t>
            </a:r>
            <a:r>
              <a:rPr lang="en-US" sz="2400"/>
              <a:t>(</a:t>
            </a:r>
            <a:r>
              <a:rPr lang="en-US" sz="2400" b="1">
                <a:latin typeface="Courier New" panose="02070309020205020404" pitchFamily="49" charset="0"/>
              </a:rPr>
              <a:t>a</a:t>
            </a:r>
            <a:r>
              <a:rPr lang="en-US" sz="2400"/>
              <a:t>*) = </a:t>
            </a:r>
            <a:r>
              <a:rPr lang="en-US" sz="2400" i="1"/>
              <a:t>True</a:t>
            </a:r>
            <a:r>
              <a:rPr lang="en-US" sz="2400"/>
              <a:t>.</a:t>
            </a:r>
            <a:endParaRPr lang="en-US" sz="2400" i="1"/>
          </a:p>
          <a:p>
            <a:pPr lvl="1" eaLnBrk="1" hangingPunct="1"/>
            <a:r>
              <a:rPr lang="en-US" sz="2400" i="1">
                <a:cs typeface="Arial" panose="020B0604020202020204" pitchFamily="34" charset="0"/>
              </a:rPr>
              <a:t>          ♦</a:t>
            </a:r>
            <a:r>
              <a:rPr lang="en-US" sz="2400" i="1"/>
              <a:t> P</a:t>
            </a:r>
            <a:r>
              <a:rPr lang="en-US" sz="2400"/>
              <a:t>(A</a:t>
            </a:r>
            <a:r>
              <a:rPr lang="en-US" sz="2400" baseline="30000"/>
              <a:t>n</a:t>
            </a:r>
            <a:r>
              <a:rPr lang="en-US" sz="2400"/>
              <a:t>B</a:t>
            </a:r>
            <a:r>
              <a:rPr lang="en-US" sz="2400" baseline="30000"/>
              <a:t>n</a:t>
            </a:r>
            <a:r>
              <a:rPr lang="en-US" sz="2400"/>
              <a:t>) = </a:t>
            </a:r>
            <a:r>
              <a:rPr lang="en-US" sz="2400" i="1"/>
              <a:t>False</a:t>
            </a:r>
            <a:r>
              <a:rPr lang="en-US" sz="240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5334000"/>
            <a:ext cx="3657600" cy="1200150"/>
          </a:xfrm>
          <a:prstGeom prst="rect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</a:rPr>
              <a:t>We can also show it directly, using reduction.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(Next slide)</a:t>
            </a:r>
          </a:p>
        </p:txBody>
      </p:sp>
    </p:spTree>
    <p:extLst>
      <p:ext uri="{BB962C8B-B14F-4D97-AF65-F5344CB8AC3E}">
        <p14:creationId xmlns:p14="http://schemas.microsoft.com/office/powerpoint/2010/main" val="5399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Given a Turing Machine 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, is </a:t>
            </a:r>
            <a:r>
              <a:rPr lang="en-US" sz="3100" b="1" i="1">
                <a:solidFill>
                  <a:schemeClr val="tx2"/>
                </a:solidFill>
              </a:rPr>
              <a:t>L</a:t>
            </a:r>
            <a:r>
              <a:rPr lang="en-US" sz="3100" b="1">
                <a:solidFill>
                  <a:schemeClr val="tx2"/>
                </a:solidFill>
              </a:rPr>
              <a:t>(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) Regular?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838200" y="762000"/>
            <a:ext cx="80772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			H = {&lt;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 : TM </a:t>
            </a:r>
            <a:r>
              <a:rPr lang="en-US" sz="2200" i="1" dirty="0"/>
              <a:t>M</a:t>
            </a:r>
            <a:r>
              <a:rPr lang="en-US" sz="2200" dirty="0"/>
              <a:t> halts on input string </a:t>
            </a:r>
            <a:r>
              <a:rPr lang="en-US" sz="2200" i="1" dirty="0"/>
              <a:t>w</a:t>
            </a:r>
            <a:r>
              <a:rPr lang="en-US" sz="2200" dirty="0"/>
              <a:t>}</a:t>
            </a:r>
          </a:p>
          <a:p>
            <a:pPr eaLnBrk="1" hangingPunct="1"/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			   </a:t>
            </a:r>
            <a:r>
              <a:rPr lang="en-US" sz="2200" i="1" dirty="0"/>
              <a:t>R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(</a:t>
            </a:r>
            <a:r>
              <a:rPr lang="en-US" sz="2200" i="1" dirty="0"/>
              <a:t>Oracle</a:t>
            </a:r>
            <a:r>
              <a:rPr lang="en-US" sz="2200" dirty="0"/>
              <a:t>) 	</a:t>
            </a:r>
            <a:r>
              <a:rPr lang="en-US" sz="2200" i="1" dirty="0"/>
              <a:t>L</a:t>
            </a:r>
            <a:r>
              <a:rPr lang="en-US" sz="2200" baseline="-25000" dirty="0"/>
              <a:t>2</a:t>
            </a:r>
            <a:r>
              <a:rPr lang="en-US" sz="2200" dirty="0"/>
              <a:t> = {&lt;</a:t>
            </a:r>
            <a:r>
              <a:rPr lang="en-US" sz="2200" i="1" dirty="0"/>
              <a:t>M</a:t>
            </a:r>
            <a:r>
              <a:rPr lang="en-US" sz="2200" dirty="0"/>
              <a:t>&gt; : </a:t>
            </a:r>
            <a:r>
              <a:rPr lang="en-US" sz="2200" i="1" dirty="0"/>
              <a:t>L</a:t>
            </a:r>
            <a:r>
              <a:rPr lang="en-US" sz="2200" dirty="0"/>
              <a:t>(</a:t>
            </a:r>
            <a:r>
              <a:rPr lang="en-US" sz="2200" i="1" dirty="0"/>
              <a:t>M</a:t>
            </a:r>
            <a:r>
              <a:rPr lang="en-US" sz="2200" dirty="0"/>
              <a:t>) is regular}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i="1" dirty="0"/>
              <a:t>R</a:t>
            </a:r>
            <a:r>
              <a:rPr lang="en-US" sz="2200" dirty="0"/>
              <a:t>(&lt;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&gt;) =</a:t>
            </a:r>
          </a:p>
          <a:p>
            <a:pPr eaLnBrk="1" hangingPunct="1"/>
            <a:r>
              <a:rPr lang="en-US" sz="2200" dirty="0"/>
              <a:t>    1. Construct </a:t>
            </a:r>
            <a:r>
              <a:rPr lang="en-US" sz="2200" i="1" dirty="0"/>
              <a:t>M</a:t>
            </a:r>
            <a:r>
              <a:rPr lang="en-US" sz="2200" dirty="0"/>
              <a:t>#(</a:t>
            </a:r>
            <a:r>
              <a:rPr lang="en-US" sz="2200" i="1" dirty="0"/>
              <a:t>x</a:t>
            </a:r>
            <a:r>
              <a:rPr lang="en-US" sz="2200" dirty="0"/>
              <a:t>):</a:t>
            </a:r>
          </a:p>
          <a:p>
            <a:pPr lvl="1" eaLnBrk="1" hangingPunct="1"/>
            <a:r>
              <a:rPr lang="en-US" sz="2200" dirty="0"/>
              <a:t>        1.1. Copy its input </a:t>
            </a:r>
            <a:r>
              <a:rPr lang="en-US" sz="2200" i="1" dirty="0"/>
              <a:t>x</a:t>
            </a:r>
            <a:r>
              <a:rPr lang="en-US" sz="2200" dirty="0"/>
              <a:t> to another track for later.</a:t>
            </a:r>
          </a:p>
          <a:p>
            <a:pPr lvl="1" eaLnBrk="1" hangingPunct="1"/>
            <a:r>
              <a:rPr lang="en-US" sz="2200" dirty="0"/>
              <a:t>        1.2. Erase the tape.</a:t>
            </a:r>
          </a:p>
          <a:p>
            <a:pPr lvl="1" eaLnBrk="1" hangingPunct="1"/>
            <a:r>
              <a:rPr lang="en-US" sz="2200" dirty="0"/>
              <a:t>        1.3. Write </a:t>
            </a:r>
            <a:r>
              <a:rPr lang="en-US" sz="2200" i="1" dirty="0"/>
              <a:t>w</a:t>
            </a:r>
            <a:r>
              <a:rPr lang="en-US" sz="2200" dirty="0"/>
              <a:t> on the tape. </a:t>
            </a:r>
          </a:p>
          <a:p>
            <a:pPr lvl="1" eaLnBrk="1" hangingPunct="1"/>
            <a:r>
              <a:rPr lang="en-US" sz="2200" dirty="0"/>
              <a:t>        1.4. Run </a:t>
            </a:r>
            <a:r>
              <a:rPr lang="en-US" sz="2200" i="1" dirty="0"/>
              <a:t>M</a:t>
            </a:r>
            <a:r>
              <a:rPr lang="en-US" sz="2200" dirty="0"/>
              <a:t> on </a:t>
            </a:r>
            <a:r>
              <a:rPr lang="en-US" sz="2200" i="1" dirty="0"/>
              <a:t>w.</a:t>
            </a:r>
            <a:r>
              <a:rPr lang="en-US" sz="2200" dirty="0"/>
              <a:t> </a:t>
            </a:r>
          </a:p>
          <a:p>
            <a:pPr lvl="1" eaLnBrk="1" hangingPunct="1"/>
            <a:r>
              <a:rPr lang="en-US" sz="2200" dirty="0"/>
              <a:t>        1.5. Put </a:t>
            </a:r>
            <a:r>
              <a:rPr lang="en-US" sz="2200" i="1" dirty="0"/>
              <a:t>x</a:t>
            </a:r>
            <a:r>
              <a:rPr lang="en-US" sz="2200" dirty="0"/>
              <a:t> back on the tape.</a:t>
            </a:r>
          </a:p>
          <a:p>
            <a:pPr lvl="1" eaLnBrk="1" hangingPunct="1"/>
            <a:r>
              <a:rPr lang="en-US" sz="2200" dirty="0"/>
              <a:t>        1.6. 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 err="1"/>
              <a:t>A</a:t>
            </a:r>
            <a:r>
              <a:rPr lang="en-US" sz="2200" baseline="30000" dirty="0" err="1"/>
              <a:t>n</a:t>
            </a:r>
            <a:r>
              <a:rPr lang="en-US" sz="2200" dirty="0" err="1"/>
              <a:t>B</a:t>
            </a:r>
            <a:r>
              <a:rPr lang="en-US" sz="2200" baseline="30000" dirty="0" err="1"/>
              <a:t>n</a:t>
            </a:r>
            <a:r>
              <a:rPr lang="en-US" sz="2200" dirty="0"/>
              <a:t> then accept, else reject.</a:t>
            </a:r>
          </a:p>
          <a:p>
            <a:pPr lvl="1" eaLnBrk="1" hangingPunct="1"/>
            <a:r>
              <a:rPr lang="en-US" sz="2200" dirty="0"/>
              <a:t>    2. Return &lt;</a:t>
            </a:r>
            <a:r>
              <a:rPr lang="en-US" sz="2200" i="1" dirty="0"/>
              <a:t>M</a:t>
            </a:r>
            <a:r>
              <a:rPr lang="en-US" sz="2200" dirty="0"/>
              <a:t>#&gt;.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Problem:</a:t>
            </a:r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3733800" y="12954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24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But We Can Flip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6083" name="Text Box 425"/>
          <p:cNvSpPr txBox="1">
            <a:spLocks noChangeArrowheads="1"/>
          </p:cNvSpPr>
          <p:nvPr/>
        </p:nvSpPr>
        <p:spPr bwMode="auto">
          <a:xfrm>
            <a:off x="609600" y="609600"/>
            <a:ext cx="85344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1.1. Save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for later. 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1.2. Erase the tape.	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1.3.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	1.4.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w.</a:t>
            </a:r>
            <a:r>
              <a:rPr lang="en-US" sz="2000" dirty="0">
                <a:latin typeface="Arial" charset="0"/>
              </a:rPr>
              <a:t> 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1.5. 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back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1.6. If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then accept, else reject.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800100" lvl="1" indent="-342900">
              <a:defRPr/>
            </a:pPr>
            <a:endParaRPr lang="en-US" sz="2000" dirty="0">
              <a:latin typeface="Arial" charset="0"/>
            </a:endParaRP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If Oracle decides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, then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</a:t>
            </a:r>
            <a:r>
              <a:rPr lang="en-US" sz="2000" i="1" dirty="0">
                <a:latin typeface="Arial" charset="0"/>
                <a:sym typeface="Symbol" pitchFamily="18" charset="2"/>
              </a:rPr>
              <a:t>Oracle</a:t>
            </a:r>
            <a:r>
              <a:rPr lang="en-US" sz="2000" dirty="0">
                <a:latin typeface="Arial" charset="0"/>
                <a:sym typeface="Symbol" pitchFamily="18" charset="2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</a:t>
            </a:r>
            <a:r>
              <a:rPr lang="en-US" sz="2000" dirty="0">
                <a:latin typeface="Arial" charset="0"/>
                <a:sym typeface="Symbol" pitchFamily="18" charset="2"/>
              </a:rPr>
              <a:t>) decides</a:t>
            </a:r>
            <a:r>
              <a:rPr lang="en-US" sz="2000" dirty="0">
                <a:latin typeface="Arial" charset="0"/>
              </a:rPr>
              <a:t> H: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	●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H: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 makes it to step 1.5.  Then it accepts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iff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	  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.  So </a:t>
            </a:r>
            <a:r>
              <a:rPr lang="en-US" sz="2000" i="1" dirty="0">
                <a:latin typeface="Arial" charset="0"/>
              </a:rPr>
              <a:t>M#</a:t>
            </a:r>
            <a:r>
              <a:rPr lang="en-US" sz="2000" dirty="0">
                <a:latin typeface="Arial" charset="0"/>
              </a:rPr>
              <a:t> accepts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, which is not regular.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rejects. 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accepts.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	●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</a:t>
            </a:r>
            <a:r>
              <a:rPr lang="en-US" sz="2000" dirty="0">
                <a:latin typeface="Arial" charset="0"/>
                <a:sym typeface="Symbol" pitchFamily="18" charset="2"/>
              </a:rPr>
              <a:t></a:t>
            </a:r>
            <a:r>
              <a:rPr lang="en-US" sz="2000" dirty="0">
                <a:latin typeface="Arial" charset="0"/>
              </a:rPr>
              <a:t> H: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 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 gets stuck in step 1.4.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It accepts nothing. 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#) = </a:t>
            </a:r>
            <a:r>
              <a:rPr lang="en-US" sz="2000" dirty="0">
                <a:latin typeface="Arial" charset="0"/>
                <a:sym typeface="Symbol" pitchFamily="18" charset="2"/>
              </a:rPr>
              <a:t></a:t>
            </a:r>
            <a:r>
              <a:rPr lang="en-US" sz="2000" dirty="0">
                <a:latin typeface="Arial" charset="0"/>
              </a:rPr>
              <a:t>, which is regular.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accepts. 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rejects.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But no machine to decide H can exist, so neither does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56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Reducing </a:t>
            </a:r>
            <a:r>
              <a:rPr lang="en-US" b="1" i="1" smtClean="0"/>
              <a:t>Language</a:t>
            </a:r>
            <a:r>
              <a:rPr lang="en-US" b="1" smtClean="0"/>
              <a:t> L</a:t>
            </a:r>
            <a:r>
              <a:rPr lang="en-US" b="1" baseline="-25000" smtClean="0"/>
              <a:t>1</a:t>
            </a:r>
            <a:r>
              <a:rPr lang="en-US" b="1" smtClean="0"/>
              <a:t> to L</a:t>
            </a:r>
            <a:r>
              <a:rPr lang="en-US" b="1" baseline="-25000" smtClean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Language L</a:t>
            </a:r>
            <a:r>
              <a:rPr lang="en-US" baseline="-25000" dirty="0" smtClean="0"/>
              <a:t>1</a:t>
            </a:r>
            <a:r>
              <a:rPr lang="en-US" dirty="0" smtClean="0"/>
              <a:t> (over alphabet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 </a:t>
            </a:r>
            <a:r>
              <a:rPr lang="en-US" dirty="0" smtClean="0"/>
              <a:t>is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mapping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reducible</a:t>
            </a:r>
            <a:r>
              <a:rPr lang="en-US" b="1" dirty="0" smtClean="0"/>
              <a:t> </a:t>
            </a:r>
            <a:r>
              <a:rPr lang="en-US" dirty="0" smtClean="0"/>
              <a:t>to language 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(over alphabet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> and we write L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if there is a Turing-computable function </a:t>
            </a:r>
            <a:br>
              <a:rPr lang="en-US" dirty="0" smtClean="0"/>
            </a:br>
            <a:r>
              <a:rPr lang="en-US" dirty="0" smtClean="0"/>
              <a:t>f :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/>
              <a:t>* </a:t>
            </a:r>
            <a:r>
              <a:rPr lang="en-US" dirty="0" smtClean="0">
                <a:sym typeface="Symbol"/>
              </a:rPr>
              <a:t> 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* such that </a:t>
            </a:r>
            <a:br>
              <a:rPr lang="en-US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/>
              <a:t>    </a:t>
            </a:r>
            <a:r>
              <a:rPr lang="en-US" dirty="0" smtClean="0">
                <a:sym typeface="Symbol"/>
              </a:rPr>
              <a:t></a:t>
            </a:r>
            <a:r>
              <a:rPr lang="en-US" dirty="0" smtClean="0"/>
              <a:t>x</a:t>
            </a:r>
            <a:r>
              <a:rPr lang="en-US" dirty="0" smtClean="0">
                <a:sym typeface="Symbol"/>
              </a:rPr>
              <a:t>  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/>
              <a:t>*, x</a:t>
            </a:r>
            <a:r>
              <a:rPr lang="en-US" dirty="0" smtClean="0">
                <a:sym typeface="Symbol"/>
              </a:rPr>
              <a:t>  L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 if and only if f(x)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 L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85800" y="5410200"/>
            <a:ext cx="8153400" cy="1200329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Application: </a:t>
            </a:r>
            <a:r>
              <a:rPr lang="en-US" sz="2400" dirty="0"/>
              <a:t> If L1 is a language that is known to not be in D, and we can find a reduction from L1 to L2, then L2 is also not in 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68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>
                <a:solidFill>
                  <a:schemeClr val="tx2"/>
                </a:solidFill>
              </a:rPr>
              <a:t>Or, </a:t>
            </a:r>
            <a:r>
              <a:rPr lang="en-US" sz="3100" b="1" dirty="0" smtClean="0">
                <a:solidFill>
                  <a:schemeClr val="tx2"/>
                </a:solidFill>
              </a:rPr>
              <a:t>Show it Without </a:t>
            </a:r>
            <a:r>
              <a:rPr lang="en-US" sz="3100" b="1" dirty="0">
                <a:solidFill>
                  <a:schemeClr val="tx2"/>
                </a:solidFill>
              </a:rPr>
              <a:t>Flipping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534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decides H:</a:t>
            </a:r>
            <a:endParaRPr lang="en-US" sz="2000" i="1"/>
          </a:p>
          <a:p>
            <a:pPr eaLnBrk="1" hangingPunct="1"/>
            <a:r>
              <a:rPr lang="en-US" sz="2000"/>
              <a:t>    ● </a:t>
            </a:r>
            <a:r>
              <a:rPr lang="en-US" sz="2000" i="1"/>
              <a:t>C</a:t>
            </a:r>
            <a:r>
              <a:rPr lang="en-US" sz="2000"/>
              <a:t> is correct: </a:t>
            </a:r>
            <a:r>
              <a:rPr lang="en-US" sz="2000" i="1"/>
              <a:t>M</a:t>
            </a:r>
            <a:r>
              <a:rPr lang="en-US" sz="2000"/>
              <a:t># immediately accepts all strings in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:  </a:t>
            </a:r>
          </a:p>
          <a:p>
            <a:pPr lvl="1" eaLnBrk="1" hangingPunct="1"/>
            <a:r>
              <a:rPr lang="en-US" sz="2000"/>
              <a:t>    	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 accepts everything else in step 1.5.  So</a:t>
            </a:r>
          </a:p>
          <a:p>
            <a:pPr lvl="1" eaLnBrk="1" hangingPunct="1"/>
            <a:r>
              <a:rPr lang="en-US" sz="2000"/>
              <a:t>	  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  <a:r>
              <a:rPr lang="en-US" sz="2000">
                <a:sym typeface="Symbol" panose="05050102010706020507" pitchFamily="18" charset="2"/>
              </a:rPr>
              <a:t>*</a:t>
            </a:r>
            <a:r>
              <a:rPr lang="en-US" sz="2000"/>
              <a:t>, which is regular.  </a:t>
            </a:r>
            <a:r>
              <a:rPr lang="en-US" sz="2000" i="1"/>
              <a:t>Oracle</a:t>
            </a:r>
            <a:r>
              <a:rPr lang="en-US" sz="2000"/>
              <a:t>  accepts.</a:t>
            </a:r>
            <a:endParaRPr lang="en-US" sz="2000" i="1"/>
          </a:p>
          <a:p>
            <a:pPr lvl="1" eaLnBrk="1" hangingPunct="1"/>
            <a:r>
              <a:rPr lang="en-US" sz="2000"/>
              <a:t>		    </a:t>
            </a:r>
          </a:p>
          <a:p>
            <a:pPr lvl="1" eaLnBrk="1" hangingPunct="1"/>
            <a:r>
              <a:rPr lang="en-US" sz="2000"/>
              <a:t>      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gets stuck in step 1.4, so it accepts nothing</a:t>
            </a:r>
          </a:p>
          <a:p>
            <a:pPr lvl="1" eaLnBrk="1" hangingPunct="1"/>
            <a:r>
              <a:rPr lang="en-US" sz="2000"/>
              <a:t>          else.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, which is not regular.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But no machine to decide H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25604" name="Freeform 6"/>
          <p:cNvSpPr>
            <a:spLocks/>
          </p:cNvSpPr>
          <p:nvPr/>
        </p:nvSpPr>
        <p:spPr bwMode="auto">
          <a:xfrm>
            <a:off x="2743200" y="1600200"/>
            <a:ext cx="4038600" cy="1447800"/>
          </a:xfrm>
          <a:custGeom>
            <a:avLst/>
            <a:gdLst>
              <a:gd name="T0" fmla="*/ 0 w 2016"/>
              <a:gd name="T1" fmla="*/ 2147483647 h 816"/>
              <a:gd name="T2" fmla="*/ 2147483647 w 2016"/>
              <a:gd name="T3" fmla="*/ 2147483647 h 816"/>
              <a:gd name="T4" fmla="*/ 2147483647 w 2016"/>
              <a:gd name="T5" fmla="*/ 2147483647 h 816"/>
              <a:gd name="T6" fmla="*/ 2147483647 w 2016"/>
              <a:gd name="T7" fmla="*/ 2147483647 h 816"/>
              <a:gd name="T8" fmla="*/ 2147483647 w 2016"/>
              <a:gd name="T9" fmla="*/ 2147483647 h 816"/>
              <a:gd name="T10" fmla="*/ 2147483647 w 2016"/>
              <a:gd name="T11" fmla="*/ 0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16"/>
              <a:gd name="T19" fmla="*/ 0 h 816"/>
              <a:gd name="T20" fmla="*/ 2016 w 2016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16" h="816">
                <a:moveTo>
                  <a:pt x="0" y="768"/>
                </a:moveTo>
                <a:cubicBezTo>
                  <a:pt x="124" y="768"/>
                  <a:pt x="248" y="768"/>
                  <a:pt x="480" y="768"/>
                </a:cubicBezTo>
                <a:cubicBezTo>
                  <a:pt x="712" y="768"/>
                  <a:pt x="1152" y="816"/>
                  <a:pt x="1392" y="768"/>
                </a:cubicBezTo>
                <a:cubicBezTo>
                  <a:pt x="1632" y="720"/>
                  <a:pt x="1824" y="592"/>
                  <a:pt x="1920" y="480"/>
                </a:cubicBezTo>
                <a:cubicBezTo>
                  <a:pt x="2016" y="368"/>
                  <a:pt x="1992" y="176"/>
                  <a:pt x="1968" y="96"/>
                </a:cubicBezTo>
                <a:cubicBezTo>
                  <a:pt x="1944" y="16"/>
                  <a:pt x="1860" y="8"/>
                  <a:pt x="17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 flipH="1">
            <a:off x="60960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Any Nonregular Language Will Work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534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</a:t>
            </a:r>
          </a:p>
          <a:p>
            <a:pPr eaLnBrk="1" hangingPunct="1"/>
            <a:r>
              <a:rPr lang="en-US" sz="2000" dirty="0"/>
              <a:t>    1. Construct the description &lt;</a:t>
            </a:r>
            <a:r>
              <a:rPr lang="en-US" sz="2000" i="1" dirty="0"/>
              <a:t>M</a:t>
            </a:r>
            <a:r>
              <a:rPr lang="en-US" sz="2000" dirty="0"/>
              <a:t>#&gt;, where </a:t>
            </a:r>
            <a:r>
              <a:rPr lang="en-US" sz="2000" i="1" dirty="0"/>
              <a:t>M</a:t>
            </a:r>
            <a:r>
              <a:rPr lang="en-US" sz="2000" dirty="0"/>
              <a:t>#(</a:t>
            </a:r>
            <a:r>
              <a:rPr lang="en-US" sz="2000" i="1" dirty="0"/>
              <a:t>x</a:t>
            </a:r>
            <a:r>
              <a:rPr lang="en-US" sz="2000" dirty="0"/>
              <a:t>) operates as follows:</a:t>
            </a:r>
          </a:p>
          <a:p>
            <a:pPr lvl="1" eaLnBrk="1" hangingPunct="1"/>
            <a:r>
              <a:rPr lang="en-US" sz="2000" dirty="0"/>
              <a:t>    	1.1. If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WW</a:t>
            </a:r>
            <a:r>
              <a:rPr lang="en-US" sz="2000" dirty="0"/>
              <a:t> then accept, else: 	</a:t>
            </a:r>
          </a:p>
          <a:p>
            <a:pPr lvl="1" eaLnBrk="1" hangingPunct="1"/>
            <a:r>
              <a:rPr lang="en-US" sz="2000" dirty="0"/>
              <a:t>    	1.2. Erase the tape.		</a:t>
            </a:r>
          </a:p>
          <a:p>
            <a:pPr lvl="1" eaLnBrk="1" hangingPunct="1"/>
            <a:r>
              <a:rPr lang="en-US" sz="2000" dirty="0"/>
              <a:t>     1.3. Write </a:t>
            </a:r>
            <a:r>
              <a:rPr lang="en-US" sz="2000" i="1" dirty="0"/>
              <a:t>w</a:t>
            </a:r>
            <a:r>
              <a:rPr lang="en-US" sz="2000" dirty="0"/>
              <a:t> on the tape.</a:t>
            </a:r>
          </a:p>
          <a:p>
            <a:pPr lvl="1" eaLnBrk="1" hangingPunct="1"/>
            <a:r>
              <a:rPr lang="en-US" sz="2000" dirty="0"/>
              <a:t> 	1.4.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w.</a:t>
            </a:r>
            <a:r>
              <a:rPr lang="en-US" sz="2000" dirty="0"/>
              <a:t> 	</a:t>
            </a:r>
          </a:p>
          <a:p>
            <a:pPr lvl="1" eaLnBrk="1" hangingPunct="1"/>
            <a:r>
              <a:rPr lang="en-US" sz="2000" dirty="0"/>
              <a:t>	1.5. Accept</a:t>
            </a:r>
          </a:p>
          <a:p>
            <a:pPr eaLnBrk="1" hangingPunct="1"/>
            <a:r>
              <a:rPr lang="en-US" sz="2000" dirty="0"/>
              <a:t>    2. Return &lt;</a:t>
            </a:r>
            <a:r>
              <a:rPr lang="en-US" sz="2000" i="1" dirty="0"/>
              <a:t>M</a:t>
            </a:r>
            <a:r>
              <a:rPr lang="en-US" sz="2000" dirty="0"/>
              <a:t>#&gt;.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&gt;)) decides H:</a:t>
            </a:r>
            <a:endParaRPr lang="en-US" sz="2000" i="1" dirty="0"/>
          </a:p>
          <a:p>
            <a:pPr eaLnBrk="1" hangingPunct="1"/>
            <a:r>
              <a:rPr lang="en-US" sz="2000" dirty="0"/>
              <a:t>    ● </a:t>
            </a:r>
            <a:r>
              <a:rPr lang="en-US" sz="2000" i="1" dirty="0"/>
              <a:t>C</a:t>
            </a:r>
            <a:r>
              <a:rPr lang="en-US" sz="2000" dirty="0"/>
              <a:t> is correct: </a:t>
            </a:r>
            <a:r>
              <a:rPr lang="en-US" sz="2000" i="1" dirty="0"/>
              <a:t>M</a:t>
            </a:r>
            <a:r>
              <a:rPr lang="en-US" sz="2000" dirty="0"/>
              <a:t># immediately accepts all strings </a:t>
            </a:r>
            <a:r>
              <a:rPr lang="en-US" sz="2000" dirty="0" err="1" smtClean="0">
                <a:solidFill>
                  <a:srgbClr val="FF0000"/>
                </a:solidFill>
              </a:rPr>
              <a:t>ww</a:t>
            </a:r>
            <a:r>
              <a:rPr lang="en-US" sz="2000" dirty="0" smtClean="0"/>
              <a:t>:  </a:t>
            </a:r>
            <a:endParaRPr lang="en-US" sz="2000" dirty="0"/>
          </a:p>
          <a:p>
            <a:pPr lvl="1" eaLnBrk="1" hangingPunct="1"/>
            <a:r>
              <a:rPr lang="en-US" sz="2000" dirty="0"/>
              <a:t>    		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H: </a:t>
            </a:r>
            <a:r>
              <a:rPr lang="en-US" sz="2000" i="1" dirty="0"/>
              <a:t>M</a:t>
            </a:r>
            <a:r>
              <a:rPr lang="en-US" sz="2000" dirty="0"/>
              <a:t>#  accepts everything else in step 1.5.  So</a:t>
            </a:r>
          </a:p>
          <a:p>
            <a:pPr lvl="1" eaLnBrk="1" hangingPunct="1"/>
            <a:r>
              <a:rPr lang="en-US" sz="2000" dirty="0"/>
              <a:t>	    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#) = </a:t>
            </a:r>
            <a:r>
              <a:rPr lang="en-US" sz="2000" dirty="0">
                <a:sym typeface="Symbol" panose="05050102010706020507" pitchFamily="18" charset="2"/>
              </a:rPr>
              <a:t>*</a:t>
            </a:r>
            <a:r>
              <a:rPr lang="en-US" sz="2000" dirty="0"/>
              <a:t>, which is regular.  </a:t>
            </a:r>
            <a:r>
              <a:rPr lang="en-US" sz="2000" i="1" dirty="0"/>
              <a:t>Oracle</a:t>
            </a:r>
            <a:r>
              <a:rPr lang="en-US" sz="2000" dirty="0"/>
              <a:t>  accepts.</a:t>
            </a:r>
            <a:endParaRPr lang="en-US" sz="2000" i="1" dirty="0"/>
          </a:p>
          <a:p>
            <a:pPr lvl="1" eaLnBrk="1" hangingPunct="1"/>
            <a:r>
              <a:rPr lang="en-US" sz="2000" dirty="0"/>
              <a:t>		    </a:t>
            </a:r>
          </a:p>
          <a:p>
            <a:pPr lvl="1" eaLnBrk="1" hangingPunct="1"/>
            <a:r>
              <a:rPr lang="en-US" sz="2000" dirty="0"/>
              <a:t>      	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H: </a:t>
            </a:r>
            <a:r>
              <a:rPr lang="en-US" sz="2000" i="1" dirty="0"/>
              <a:t>M</a:t>
            </a:r>
            <a:r>
              <a:rPr lang="en-US" sz="2000" dirty="0"/>
              <a:t># gets stuck in step 1.4, so it accepts nothing</a:t>
            </a:r>
          </a:p>
          <a:p>
            <a:pPr lvl="1" eaLnBrk="1" hangingPunct="1"/>
            <a:r>
              <a:rPr lang="en-US" sz="2000" dirty="0"/>
              <a:t>          else.  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#) = WW, which is not regular.  </a:t>
            </a:r>
            <a:r>
              <a:rPr lang="en-US" sz="2000" i="1" dirty="0"/>
              <a:t>Oracle</a:t>
            </a:r>
            <a:r>
              <a:rPr lang="en-US" sz="2000" dirty="0"/>
              <a:t> rejects.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But no machine to decide H can exist, so neither does </a:t>
            </a:r>
            <a:r>
              <a:rPr lang="en-US" sz="2000" i="1" dirty="0"/>
              <a:t>Oracle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79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Is </a:t>
            </a:r>
            <a:r>
              <a:rPr lang="en-US" sz="3100" b="1" i="1">
                <a:solidFill>
                  <a:schemeClr val="tx2"/>
                </a:solidFill>
              </a:rPr>
              <a:t>L</a:t>
            </a:r>
            <a:r>
              <a:rPr lang="en-US" sz="3100" b="1">
                <a:solidFill>
                  <a:schemeClr val="tx2"/>
                </a:solidFill>
              </a:rPr>
              <a:t>(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) Context-free?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53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How about:    </a:t>
            </a:r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context-free}?</a:t>
            </a:r>
          </a:p>
          <a:p>
            <a:pPr eaLnBrk="1" hangingPunct="1"/>
            <a:endParaRPr lang="en-US" sz="2400" i="1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8534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C</a:t>
            </a:r>
            <a:r>
              <a:rPr lang="en-US" sz="2000" baseline="30000"/>
              <a:t>n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</p:txBody>
      </p:sp>
    </p:spTree>
    <p:extLst>
      <p:ext uri="{BB962C8B-B14F-4D97-AF65-F5344CB8AC3E}">
        <p14:creationId xmlns:p14="http://schemas.microsoft.com/office/powerpoint/2010/main" val="2014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1. Does </a:t>
            </a:r>
            <a:r>
              <a:rPr lang="en-US" sz="2200" i="1"/>
              <a:t>P</a:t>
            </a:r>
            <a:r>
              <a:rPr lang="en-US" sz="2200"/>
              <a:t>, when running on </a:t>
            </a:r>
            <a:r>
              <a:rPr lang="en-US" sz="2200" i="1"/>
              <a:t>x</a:t>
            </a:r>
            <a:r>
              <a:rPr lang="en-US" sz="2200"/>
              <a:t>, halt?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2. Might </a:t>
            </a:r>
            <a:r>
              <a:rPr lang="en-US" sz="2200" i="1"/>
              <a:t>P</a:t>
            </a:r>
            <a:r>
              <a:rPr lang="en-US" sz="2200"/>
              <a:t> get into an infinite loop on some input?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3. Does </a:t>
            </a:r>
            <a:r>
              <a:rPr lang="en-US" sz="2200" i="1"/>
              <a:t>P</a:t>
            </a:r>
            <a:r>
              <a:rPr lang="en-US" sz="2200"/>
              <a:t>, when running on </a:t>
            </a:r>
            <a:r>
              <a:rPr lang="en-US" sz="2200" i="1"/>
              <a:t>x</a:t>
            </a:r>
            <a:r>
              <a:rPr lang="en-US" sz="2200"/>
              <a:t>, ever output a 0?  Or anything at</a:t>
            </a:r>
          </a:p>
          <a:p>
            <a:pPr eaLnBrk="1" hangingPunct="1"/>
            <a:r>
              <a:rPr lang="en-US" sz="2200"/>
              <a:t>    all?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4. Are </a:t>
            </a:r>
            <a:r>
              <a:rPr lang="en-US" sz="2200" i="1"/>
              <a:t>P</a:t>
            </a:r>
            <a:r>
              <a:rPr lang="en-US" sz="2200" baseline="-25000"/>
              <a:t>1</a:t>
            </a:r>
            <a:r>
              <a:rPr lang="en-US" sz="2200"/>
              <a:t> and </a:t>
            </a:r>
            <a:r>
              <a:rPr lang="en-US" sz="2200" i="1"/>
              <a:t>P</a:t>
            </a:r>
            <a:r>
              <a:rPr lang="en-US" sz="2200" baseline="-25000"/>
              <a:t>2</a:t>
            </a:r>
            <a:r>
              <a:rPr lang="en-US" sz="2200"/>
              <a:t> equivalent?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5. Does </a:t>
            </a:r>
            <a:r>
              <a:rPr lang="en-US" sz="2200" i="1"/>
              <a:t>P</a:t>
            </a:r>
            <a:r>
              <a:rPr lang="en-US" sz="2200"/>
              <a:t>, when running on </a:t>
            </a:r>
            <a:r>
              <a:rPr lang="en-US" sz="2200" i="1"/>
              <a:t>x</a:t>
            </a:r>
            <a:r>
              <a:rPr lang="en-US" sz="2200"/>
              <a:t>, ever assign a value to </a:t>
            </a:r>
            <a:r>
              <a:rPr lang="en-US" sz="2200" i="1"/>
              <a:t>n</a:t>
            </a:r>
            <a:r>
              <a:rPr lang="en-US" sz="2200"/>
              <a:t>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6. Does </a:t>
            </a:r>
            <a:r>
              <a:rPr lang="en-US" sz="2200" i="1"/>
              <a:t>P</a:t>
            </a:r>
            <a:r>
              <a:rPr lang="en-US" sz="2200"/>
              <a:t> ever reach </a:t>
            </a:r>
            <a:r>
              <a:rPr lang="en-US" sz="2200" i="1"/>
              <a:t>S</a:t>
            </a:r>
            <a:r>
              <a:rPr lang="en-US" sz="2200"/>
              <a:t> on any input (in other words, can we</a:t>
            </a:r>
          </a:p>
          <a:p>
            <a:pPr eaLnBrk="1" hangingPunct="1"/>
            <a:r>
              <a:rPr lang="en-US" sz="2200"/>
              <a:t>    chop it out?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7. Does </a:t>
            </a:r>
            <a:r>
              <a:rPr lang="en-US" sz="2200" i="1"/>
              <a:t>P</a:t>
            </a:r>
            <a:r>
              <a:rPr lang="en-US" sz="2200"/>
              <a:t> reach </a:t>
            </a:r>
            <a:r>
              <a:rPr lang="en-US" sz="2200" i="1"/>
              <a:t>S</a:t>
            </a:r>
            <a:r>
              <a:rPr lang="en-US" sz="2200"/>
              <a:t> on every input (in other words, can we </a:t>
            </a:r>
          </a:p>
          <a:p>
            <a:pPr eaLnBrk="1" hangingPunct="1"/>
            <a:r>
              <a:rPr lang="en-US" sz="2200"/>
              <a:t>    guarantee that </a:t>
            </a:r>
            <a:r>
              <a:rPr lang="en-US" sz="2200" i="1"/>
              <a:t>S</a:t>
            </a:r>
            <a:r>
              <a:rPr lang="en-US" sz="2200"/>
              <a:t> happens)?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● </a:t>
            </a:r>
            <a:r>
              <a:rPr lang="en-US" sz="2200"/>
              <a:t>Can the Patent Office check prior art?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/>
              <a:t>● </a:t>
            </a:r>
            <a:r>
              <a:rPr lang="en-US" sz="2200"/>
              <a:t>Can the CS department buy the definitive grading program?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Practical Impact of These Results</a:t>
            </a:r>
          </a:p>
        </p:txBody>
      </p:sp>
    </p:spTree>
    <p:extLst>
      <p:ext uri="{BB962C8B-B14F-4D97-AF65-F5344CB8AC3E}">
        <p14:creationId xmlns:p14="http://schemas.microsoft.com/office/powerpoint/2010/main" val="21006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Turing Machine Questions Can be Reduced to Program Questions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3820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ym typeface="Symbol" panose="05050102010706020507" pitchFamily="18" charset="2"/>
              </a:rPr>
              <a:t>EqPrograms =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	{&lt;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,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&gt; :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 and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 are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 programs and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) =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)}.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We can build, in any programming language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, </a:t>
            </a:r>
            <a:r>
              <a:rPr lang="en-US" sz="2400" i="1">
                <a:sym typeface="Symbol" panose="05050102010706020507" pitchFamily="18" charset="2"/>
              </a:rPr>
              <a:t>SimUM</a:t>
            </a:r>
            <a:r>
              <a:rPr lang="en-US" sz="2400">
                <a:sym typeface="Symbol" panose="05050102010706020507" pitchFamily="18" charset="2"/>
              </a:rPr>
              <a:t>:  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that is a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 program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that implements the Universal TM U and so can simulate an arbitrary TM. 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1000" i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7077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{&lt;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dirty="0">
                <a:solidFill>
                  <a:schemeClr val="tx2"/>
                </a:solidFill>
              </a:rPr>
              <a:t>, </a:t>
            </a:r>
            <a:r>
              <a:rPr lang="en-US" sz="3600" b="1" i="1" dirty="0">
                <a:solidFill>
                  <a:schemeClr val="tx2"/>
                </a:solidFill>
              </a:rPr>
              <a:t>q</a:t>
            </a:r>
            <a:r>
              <a:rPr lang="en-US" sz="3600" b="1" dirty="0">
                <a:solidFill>
                  <a:schemeClr val="tx2"/>
                </a:solidFill>
              </a:rPr>
              <a:t>&gt; : 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dirty="0">
                <a:solidFill>
                  <a:schemeClr val="tx2"/>
                </a:solidFill>
              </a:rPr>
              <a:t> reaches </a:t>
            </a:r>
            <a:r>
              <a:rPr lang="en-US" sz="3600" b="1" i="1" dirty="0">
                <a:solidFill>
                  <a:schemeClr val="tx2"/>
                </a:solidFill>
              </a:rPr>
              <a:t>q</a:t>
            </a:r>
            <a:r>
              <a:rPr lang="en-US" sz="3600" b="1" dirty="0">
                <a:solidFill>
                  <a:schemeClr val="tx2"/>
                </a:solidFill>
              </a:rPr>
              <a:t> on some input}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94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Hidden: M reaches q on some input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685800" y="815975"/>
            <a:ext cx="82454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</a:t>
            </a:r>
            <a:r>
              <a:rPr lang="en-US" baseline="-25000"/>
              <a:t>ANY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there exists some string on which TM </a:t>
            </a:r>
            <a:r>
              <a:rPr lang="en-US" i="1"/>
              <a:t>M</a:t>
            </a:r>
            <a:r>
              <a:rPr lang="en-US"/>
              <a:t> halts}</a:t>
            </a:r>
          </a:p>
          <a:p>
            <a:pPr eaLnBrk="1" hangingPunct="1"/>
            <a:r>
              <a:rPr lang="en-US" sz="1000"/>
              <a:t> 	</a:t>
            </a:r>
          </a:p>
          <a:p>
            <a:pPr eaLnBrk="1" hangingPunct="1"/>
            <a:r>
              <a:rPr lang="en-US"/>
              <a:t>	   			    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q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reaches </a:t>
            </a:r>
            <a:r>
              <a:rPr lang="en-US" i="1"/>
              <a:t>q</a:t>
            </a:r>
            <a:r>
              <a:rPr lang="en-US"/>
              <a:t> on some input}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i="1"/>
              <a:t>    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    1. Build &lt;</a:t>
            </a:r>
            <a:r>
              <a:rPr lang="en-US" i="1"/>
              <a:t>M</a:t>
            </a:r>
            <a:r>
              <a:rPr lang="en-US"/>
              <a:t>#&gt; so that </a:t>
            </a:r>
            <a:r>
              <a:rPr lang="en-US" i="1"/>
              <a:t>M</a:t>
            </a:r>
            <a:r>
              <a:rPr lang="en-US"/>
              <a:t># is identical to </a:t>
            </a:r>
            <a:r>
              <a:rPr lang="en-US" i="1"/>
              <a:t>M</a:t>
            </a:r>
            <a:r>
              <a:rPr lang="en-US"/>
              <a:t> except that, if </a:t>
            </a:r>
            <a:r>
              <a:rPr lang="en-US" i="1"/>
              <a:t>M</a:t>
            </a:r>
            <a:r>
              <a:rPr lang="en-US"/>
              <a:t> has a transition </a:t>
            </a:r>
          </a:p>
          <a:p>
            <a:pPr eaLnBrk="1" hangingPunct="1"/>
            <a:r>
              <a:rPr lang="en-US"/>
              <a:t>            ((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), (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)) and 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 is a halting state other than </a:t>
            </a:r>
            <a:r>
              <a:rPr lang="en-US" i="1"/>
              <a:t>h</a:t>
            </a:r>
            <a:r>
              <a:rPr lang="en-US"/>
              <a:t>, replace that  </a:t>
            </a:r>
          </a:p>
          <a:p>
            <a:pPr eaLnBrk="1" hangingPunct="1"/>
            <a:r>
              <a:rPr lang="en-US"/>
              <a:t>            transition with:</a:t>
            </a:r>
          </a:p>
          <a:p>
            <a:pPr eaLnBrk="1" hangingPunct="1"/>
            <a:r>
              <a:rPr lang="en-US"/>
              <a:t> 		((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), (</a:t>
            </a:r>
            <a:r>
              <a:rPr lang="en-US" i="1"/>
              <a:t>h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)).</a:t>
            </a:r>
          </a:p>
          <a:p>
            <a:pPr eaLnBrk="1" hangingPunct="1"/>
            <a:r>
              <a:rPr lang="en-US"/>
              <a:t>        2. Return &lt;</a:t>
            </a:r>
            <a:r>
              <a:rPr lang="en-US" i="1"/>
              <a:t>M</a:t>
            </a:r>
            <a:r>
              <a:rPr lang="en-US"/>
              <a:t>#, </a:t>
            </a:r>
            <a:r>
              <a:rPr lang="en-US" i="1"/>
              <a:t>h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&gt;)) decides H</a:t>
            </a:r>
            <a:r>
              <a:rPr lang="en-US" baseline="-25000"/>
              <a:t>ANY</a:t>
            </a:r>
            <a:r>
              <a:rPr lang="en-US"/>
              <a:t>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R</a:t>
            </a:r>
            <a:r>
              <a:rPr lang="en-US"/>
              <a:t> can be implemented as a Turing machine.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</a:t>
            </a:r>
            <a:r>
              <a:rPr lang="en-US"/>
              <a:t># will reach the halting state </a:t>
            </a:r>
            <a:r>
              <a:rPr lang="en-US" i="1"/>
              <a:t>h</a:t>
            </a:r>
            <a:r>
              <a:rPr lang="en-US"/>
              <a:t> iff </a:t>
            </a:r>
            <a:r>
              <a:rPr lang="en-US" i="1"/>
              <a:t>M</a:t>
            </a:r>
            <a:r>
              <a:rPr lang="en-US"/>
              <a:t> would reach some </a:t>
            </a:r>
          </a:p>
          <a:p>
            <a:pPr eaLnBrk="1" hangingPunct="1"/>
            <a:r>
              <a:rPr lang="en-US"/>
              <a:t>       halting state.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</a:t>
            </a:r>
            <a:r>
              <a:rPr lang="en-US" baseline="-25000"/>
              <a:t>ANY</a:t>
            </a:r>
            <a:r>
              <a:rPr lang="en-US"/>
              <a:t>: There is some string on which </a:t>
            </a:r>
            <a:r>
              <a:rPr lang="en-US" i="1"/>
              <a:t>M</a:t>
            </a:r>
            <a:r>
              <a:rPr lang="en-US"/>
              <a:t> halts.  So there is some </a:t>
            </a:r>
          </a:p>
          <a:p>
            <a:pPr eaLnBrk="1" hangingPunct="1"/>
            <a:r>
              <a:rPr lang="en-US"/>
              <a:t>           string on which </a:t>
            </a:r>
            <a:r>
              <a:rPr lang="en-US" i="1"/>
              <a:t>M</a:t>
            </a:r>
            <a:r>
              <a:rPr lang="en-US"/>
              <a:t># reaches state </a:t>
            </a:r>
            <a:r>
              <a:rPr lang="en-US" i="1"/>
              <a:t>h</a:t>
            </a:r>
            <a:r>
              <a:rPr lang="en-US"/>
              <a:t>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</a:t>
            </a:r>
            <a:r>
              <a:rPr lang="en-US" baseline="-25000"/>
              <a:t>ANY</a:t>
            </a:r>
            <a:r>
              <a:rPr lang="en-US"/>
              <a:t>: There is no string on which </a:t>
            </a:r>
            <a:r>
              <a:rPr lang="en-US" i="1"/>
              <a:t>M</a:t>
            </a:r>
            <a:r>
              <a:rPr lang="en-US"/>
              <a:t> halts.  So there is no string </a:t>
            </a:r>
          </a:p>
          <a:p>
            <a:pPr eaLnBrk="1" hangingPunct="1"/>
            <a:r>
              <a:rPr lang="en-US"/>
              <a:t>           on which </a:t>
            </a:r>
            <a:r>
              <a:rPr lang="en-US" i="1"/>
              <a:t>M</a:t>
            </a:r>
            <a:r>
              <a:rPr lang="en-US"/>
              <a:t># reaches state </a:t>
            </a:r>
            <a:r>
              <a:rPr lang="en-US" i="1"/>
              <a:t>h</a:t>
            </a:r>
            <a:r>
              <a:rPr lang="en-US"/>
              <a:t>.  </a:t>
            </a:r>
            <a:r>
              <a:rPr lang="en-US" i="1"/>
              <a:t>Oracle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</a:t>
            </a:r>
            <a:r>
              <a:rPr lang="en-US" baseline="-25000"/>
              <a:t>ANY</a:t>
            </a:r>
            <a:r>
              <a:rPr lang="en-US"/>
              <a:t>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17412" name="Line 10"/>
          <p:cNvSpPr>
            <a:spLocks noChangeShapeType="1"/>
          </p:cNvSpPr>
          <p:nvPr/>
        </p:nvSpPr>
        <p:spPr bwMode="auto">
          <a:xfrm>
            <a:off x="3657600" y="1219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1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Side Road with a purpose: obtainSelf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From Section 25.3:</a:t>
            </a:r>
          </a:p>
          <a:p>
            <a:pPr>
              <a:buFontTx/>
              <a:buNone/>
            </a:pPr>
            <a:r>
              <a:rPr lang="en-US" sz="2400" dirty="0" smtClean="0"/>
              <a:t>In section 25.3, the author proves the existence of a very useful computable function: </a:t>
            </a:r>
            <a:r>
              <a:rPr lang="en-US" sz="2400" i="1" dirty="0" smtClean="0"/>
              <a:t>obtainSelf</a:t>
            </a:r>
            <a:r>
              <a:rPr lang="en-US" sz="2400" dirty="0" smtClean="0"/>
              <a:t>. When called as a subroutine by any Turing machine M, </a:t>
            </a:r>
            <a:r>
              <a:rPr lang="en-US" sz="2400" i="1" dirty="0" smtClean="0"/>
              <a:t>obtainSelf</a:t>
            </a:r>
            <a:r>
              <a:rPr lang="en-US" sz="2400" dirty="0" smtClean="0"/>
              <a:t> writes &lt;M&gt; onto M's tape.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Related to </a:t>
            </a:r>
            <a:r>
              <a:rPr lang="en-US" sz="2400" dirty="0" err="1" smtClean="0"/>
              <a:t>quines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 err="1"/>
              <a:t>quine</a:t>
            </a:r>
            <a:r>
              <a:rPr lang="en-US" sz="2400" dirty="0"/>
              <a:t> is a computer program which takes no input and produces a copy of its own source code as its only output</a:t>
            </a:r>
            <a:r>
              <a:rPr lang="en-US" sz="2400" dirty="0" smtClean="0"/>
              <a:t>.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1800" dirty="0"/>
              <a:t>Definition is from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://en.wikipedia.org/wiki/Quine_(computing</a:t>
            </a:r>
            <a:r>
              <a:rPr lang="en-US" sz="1800" dirty="0" smtClean="0">
                <a:hlinkClick r:id="rId3"/>
              </a:rPr>
              <a:t>)</a:t>
            </a:r>
            <a:r>
              <a:rPr lang="en-US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0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quines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r>
              <a:rPr lang="pt-B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main(){char q=34, n=10,*a="main() {char q=34,n=10,*a=%c%s%c; printf(a,q,a,q,n);}%c";printf(a,q,a,q,n);}</a:t>
            </a:r>
            <a:br>
              <a:rPr lang="pt-B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((lambda (x)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quote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x)))</a:t>
            </a:r>
            <a:b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quote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(lambda (x)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quote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x)))))</a:t>
            </a:r>
            <a:b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fr-FR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dirty="0" err="1" smtClean="0">
                <a:cs typeface="Courier New" panose="02070309020205020404" pitchFamily="49" charset="0"/>
              </a:rPr>
              <a:t>Quine's</a:t>
            </a:r>
            <a:r>
              <a:rPr lang="fr-FR" sz="2200" dirty="0" smtClean="0">
                <a:cs typeface="Courier New" panose="02070309020205020404" pitchFamily="49" charset="0"/>
              </a:rPr>
              <a:t> </a:t>
            </a:r>
            <a:r>
              <a:rPr lang="fr-FR" sz="2200" dirty="0" err="1" smtClean="0">
                <a:cs typeface="Courier New" panose="02070309020205020404" pitchFamily="49" charset="0"/>
              </a:rPr>
              <a:t>paradox</a:t>
            </a:r>
            <a:r>
              <a:rPr lang="fr-FR" sz="2200" dirty="0" smtClean="0">
                <a:cs typeface="Courier New" panose="02070309020205020404" pitchFamily="49" charset="0"/>
              </a:rPr>
              <a:t> and a </a:t>
            </a:r>
            <a:r>
              <a:rPr lang="fr-FR" sz="2200" dirty="0" err="1" smtClean="0">
                <a:cs typeface="Courier New" panose="02070309020205020404" pitchFamily="49" charset="0"/>
              </a:rPr>
              <a:t>related</a:t>
            </a:r>
            <a:r>
              <a:rPr lang="fr-FR" sz="2200" dirty="0" smtClean="0">
                <a:cs typeface="Courier New" panose="02070309020205020404" pitchFamily="49" charset="0"/>
              </a:rPr>
              <a:t> sentence:</a:t>
            </a:r>
            <a:br>
              <a:rPr lang="fr-FR" sz="2200" dirty="0" smtClean="0">
                <a:cs typeface="Courier New" panose="02070309020205020404" pitchFamily="49" charset="0"/>
              </a:rPr>
            </a:br>
            <a:r>
              <a:rPr lang="fr-FR" sz="2200" dirty="0" smtClean="0">
                <a:cs typeface="Courier New" panose="02070309020205020404" pitchFamily="49" charset="0"/>
              </a:rPr>
              <a:t/>
            </a:r>
            <a:br>
              <a:rPr lang="fr-FR" sz="2200" dirty="0" smtClean="0">
                <a:cs typeface="Courier New" panose="02070309020205020404" pitchFamily="49" charset="0"/>
              </a:rPr>
            </a:br>
            <a:r>
              <a:rPr lang="en-US" sz="2400" dirty="0" smtClean="0"/>
              <a:t>"Yields falsehood when preceded by its quotation" yields falsehood when preceded by its quotation.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"quoted and followed by itself is a </a:t>
            </a:r>
            <a:r>
              <a:rPr lang="en-US" sz="2400" dirty="0" err="1" smtClean="0"/>
              <a:t>quine</a:t>
            </a:r>
            <a:r>
              <a:rPr lang="en-US" sz="2400" dirty="0" smtClean="0"/>
              <a:t>." quoted and followed by itself is a </a:t>
            </a:r>
            <a:r>
              <a:rPr lang="en-US" sz="2400" dirty="0" err="1" smtClean="0"/>
              <a:t>quine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endParaRPr lang="en-US" sz="2200" dirty="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Details matter: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800"/>
              </a:spcAft>
            </a:pPr>
            <a:r>
              <a:rPr lang="en-US" i="1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{&lt;</a:t>
            </a:r>
            <a:r>
              <a:rPr lang="en-US" i="1" dirty="0"/>
              <a:t>M</a:t>
            </a:r>
            <a:r>
              <a:rPr lang="en-US" dirty="0"/>
              <a:t>&gt;: </a:t>
            </a:r>
            <a:r>
              <a:rPr lang="en-US" i="1" dirty="0"/>
              <a:t>M</a:t>
            </a:r>
            <a:r>
              <a:rPr lang="en-US" dirty="0"/>
              <a:t> has an even number of states}.</a:t>
            </a:r>
          </a:p>
          <a:p>
            <a:pPr lvl="1">
              <a:spcAft>
                <a:spcPts val="1800"/>
              </a:spcAft>
            </a:pPr>
            <a:r>
              <a:rPr lang="en-US" i="1" dirty="0"/>
              <a:t>L</a:t>
            </a:r>
            <a:r>
              <a:rPr lang="en-US" baseline="-25000" dirty="0"/>
              <a:t>2</a:t>
            </a:r>
            <a:r>
              <a:rPr lang="en-US" dirty="0"/>
              <a:t> = {&lt;</a:t>
            </a:r>
            <a:r>
              <a:rPr lang="en-US" i="1" dirty="0"/>
              <a:t>M</a:t>
            </a:r>
            <a:r>
              <a:rPr lang="en-US" dirty="0"/>
              <a:t>&gt;: |&lt;</a:t>
            </a:r>
            <a:r>
              <a:rPr lang="en-US" i="1" dirty="0"/>
              <a:t>M</a:t>
            </a:r>
            <a:r>
              <a:rPr lang="en-US" dirty="0"/>
              <a:t>&gt;| is even}.</a:t>
            </a:r>
          </a:p>
          <a:p>
            <a:pPr lvl="1">
              <a:spcAft>
                <a:spcPts val="1800"/>
              </a:spcAft>
            </a:pPr>
            <a:r>
              <a:rPr lang="en-US" i="1" dirty="0"/>
              <a:t>L</a:t>
            </a:r>
            <a:r>
              <a:rPr lang="en-US" baseline="-25000" dirty="0"/>
              <a:t>3</a:t>
            </a:r>
            <a:r>
              <a:rPr lang="en-US" dirty="0"/>
              <a:t> = {&lt;</a:t>
            </a:r>
            <a:r>
              <a:rPr lang="en-US" i="1" dirty="0"/>
              <a:t>M</a:t>
            </a:r>
            <a:r>
              <a:rPr lang="en-US" dirty="0"/>
              <a:t>&gt;: |</a:t>
            </a:r>
            <a:r>
              <a:rPr lang="en-US" i="1" dirty="0"/>
              <a:t>L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)| is even}.</a:t>
            </a:r>
          </a:p>
          <a:p>
            <a:pPr lvl="1">
              <a:spcAft>
                <a:spcPts val="1800"/>
              </a:spcAft>
            </a:pPr>
            <a:r>
              <a:rPr lang="en-US" i="1" dirty="0"/>
              <a:t>L</a:t>
            </a:r>
            <a:r>
              <a:rPr lang="en-US" baseline="-25000" dirty="0"/>
              <a:t>4</a:t>
            </a:r>
            <a:r>
              <a:rPr lang="en-US" dirty="0"/>
              <a:t> = {&lt;</a:t>
            </a:r>
            <a:r>
              <a:rPr lang="en-US" i="1" dirty="0"/>
              <a:t>M</a:t>
            </a:r>
            <a:r>
              <a:rPr lang="en-US" dirty="0"/>
              <a:t>&gt;: </a:t>
            </a:r>
            <a:r>
              <a:rPr lang="en-US" i="1" dirty="0"/>
              <a:t>M</a:t>
            </a:r>
            <a:r>
              <a:rPr lang="en-US" dirty="0"/>
              <a:t> accepts all even length strings}.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5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685800" y="1066800"/>
            <a:ext cx="84582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		     H = 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TM M halts on input string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r>
              <a:rPr lang="en-US" sz="1000" dirty="0"/>
              <a:t>							 </a:t>
            </a:r>
          </a:p>
          <a:p>
            <a:pPr eaLnBrk="1" hangingPunct="1"/>
            <a:r>
              <a:rPr lang="en-US" dirty="0"/>
              <a:t>		            </a:t>
            </a:r>
            <a:r>
              <a:rPr lang="en-US" i="1" dirty="0"/>
              <a:t>R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(?</a:t>
            </a:r>
            <a:r>
              <a:rPr lang="en-US" i="1" dirty="0"/>
              <a:t>Oracle</a:t>
            </a:r>
            <a:r>
              <a:rPr lang="en-US" dirty="0"/>
              <a:t>)    H</a:t>
            </a:r>
            <a:r>
              <a:rPr lang="en-US" baseline="-25000" dirty="0"/>
              <a:t>ANY</a:t>
            </a:r>
            <a:r>
              <a:rPr lang="en-US" dirty="0"/>
              <a:t> = {&lt;</a:t>
            </a:r>
            <a:r>
              <a:rPr lang="en-US" i="1" dirty="0"/>
              <a:t>M</a:t>
            </a:r>
            <a:r>
              <a:rPr lang="en-US" dirty="0"/>
              <a:t>&gt; : there exists at least one string on which TM </a:t>
            </a:r>
            <a:r>
              <a:rPr lang="en-US" i="1" dirty="0"/>
              <a:t>M </a:t>
            </a:r>
            <a:r>
              <a:rPr lang="en-US" dirty="0"/>
              <a:t>halts}</a:t>
            </a:r>
          </a:p>
          <a:p>
            <a:pPr eaLnBrk="1" hangingPunct="1"/>
            <a:endParaRPr lang="en-US" sz="800" i="1" dirty="0"/>
          </a:p>
          <a:p>
            <a:pPr eaLnBrk="1" hangingPunct="1"/>
            <a:r>
              <a:rPr lang="en-US" i="1" dirty="0"/>
              <a:t>    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    1. Construct &lt;</a:t>
            </a:r>
            <a:r>
              <a:rPr lang="en-US" i="1" dirty="0"/>
              <a:t>M#</a:t>
            </a:r>
            <a:r>
              <a:rPr lang="en-US" dirty="0"/>
              <a:t>&gt;, where </a:t>
            </a:r>
            <a:r>
              <a:rPr lang="en-US" i="1" dirty="0"/>
              <a:t>M#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operates as follows:</a:t>
            </a:r>
          </a:p>
          <a:p>
            <a:pPr lvl="1" eaLnBrk="1" hangingPunct="1"/>
            <a:r>
              <a:rPr lang="en-US" dirty="0"/>
              <a:t>            1.1. Examine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/>
              <a:t>            1.2. If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w</a:t>
            </a:r>
            <a:r>
              <a:rPr lang="en-US" dirty="0"/>
              <a:t>,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, else loop.</a:t>
            </a:r>
          </a:p>
          <a:p>
            <a:pPr eaLnBrk="1" hangingPunct="1"/>
            <a:r>
              <a:rPr lang="en-US" dirty="0"/>
              <a:t>        2. Return &lt;</a:t>
            </a:r>
            <a:r>
              <a:rPr lang="en-US" i="1" dirty="0"/>
              <a:t>M#</a:t>
            </a:r>
            <a:r>
              <a:rPr lang="en-US" dirty="0"/>
              <a:t>&gt;.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If </a:t>
            </a:r>
            <a:r>
              <a:rPr lang="en-US" i="1" dirty="0"/>
              <a:t>Oracle</a:t>
            </a:r>
            <a:r>
              <a:rPr lang="en-US" dirty="0"/>
              <a:t> exists, then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Oracle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&gt;)) decides H: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R</a:t>
            </a:r>
            <a:r>
              <a:rPr lang="en-US" dirty="0"/>
              <a:t> can be implemented as a Turing machine.  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C</a:t>
            </a:r>
            <a:r>
              <a:rPr lang="en-US" dirty="0"/>
              <a:t> is correct: The only string on which </a:t>
            </a:r>
            <a:r>
              <a:rPr lang="en-US" i="1" dirty="0"/>
              <a:t>M#</a:t>
            </a:r>
            <a:r>
              <a:rPr lang="en-US" dirty="0"/>
              <a:t> can halt is </a:t>
            </a:r>
            <a:r>
              <a:rPr lang="en-US" i="1" dirty="0"/>
              <a:t>w</a:t>
            </a:r>
            <a:r>
              <a:rPr lang="en-US" dirty="0"/>
              <a:t>.  So: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i="1" dirty="0"/>
              <a:t>w.  </a:t>
            </a:r>
            <a:r>
              <a:rPr lang="en-US" dirty="0"/>
              <a:t>So </a:t>
            </a:r>
            <a:r>
              <a:rPr lang="en-US" i="1" dirty="0"/>
              <a:t>M#</a:t>
            </a:r>
            <a:r>
              <a:rPr lang="en-US" dirty="0"/>
              <a:t> halts on </a:t>
            </a:r>
            <a:r>
              <a:rPr lang="en-US" i="1" dirty="0"/>
              <a:t>w</a:t>
            </a:r>
            <a:r>
              <a:rPr lang="en-US" dirty="0"/>
              <a:t>.  There exists at least one </a:t>
            </a:r>
          </a:p>
          <a:p>
            <a:pPr eaLnBrk="1" hangingPunct="1"/>
            <a:r>
              <a:rPr lang="en-US" dirty="0"/>
              <a:t>            string on which </a:t>
            </a:r>
            <a:r>
              <a:rPr lang="en-US" i="1" dirty="0"/>
              <a:t>M#</a:t>
            </a:r>
            <a:r>
              <a:rPr lang="en-US" dirty="0"/>
              <a:t> halts.  </a:t>
            </a:r>
            <a:r>
              <a:rPr lang="en-US" i="1" dirty="0"/>
              <a:t>Oracle</a:t>
            </a:r>
            <a:r>
              <a:rPr lang="en-US" dirty="0"/>
              <a:t> accepts.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does not halt on </a:t>
            </a:r>
            <a:r>
              <a:rPr lang="en-US" i="1" dirty="0"/>
              <a:t>w</a:t>
            </a:r>
            <a:r>
              <a:rPr lang="en-US" dirty="0"/>
              <a:t>, so neither does </a:t>
            </a:r>
            <a:r>
              <a:rPr lang="en-US" i="1" dirty="0"/>
              <a:t>M#</a:t>
            </a:r>
            <a:r>
              <a:rPr lang="en-US" dirty="0"/>
              <a:t>. So there exists </a:t>
            </a:r>
          </a:p>
          <a:p>
            <a:pPr eaLnBrk="1" hangingPunct="1"/>
            <a:r>
              <a:rPr lang="en-US" dirty="0"/>
              <a:t>            no string on which </a:t>
            </a:r>
            <a:r>
              <a:rPr lang="en-US" i="1" dirty="0"/>
              <a:t>M#</a:t>
            </a:r>
            <a:r>
              <a:rPr lang="en-US" dirty="0"/>
              <a:t> halts.  </a:t>
            </a:r>
            <a:r>
              <a:rPr lang="en-US" i="1" dirty="0"/>
              <a:t>Oracle</a:t>
            </a:r>
            <a:r>
              <a:rPr lang="en-US" dirty="0"/>
              <a:t> rejects.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But no machine to decide H can exist, so neither does </a:t>
            </a:r>
            <a:r>
              <a:rPr lang="en-US" i="1" dirty="0"/>
              <a:t>Oracle</a:t>
            </a:r>
            <a:r>
              <a:rPr lang="en-US" dirty="0"/>
              <a:t>. 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 dirty="0" smtClean="0">
                <a:solidFill>
                  <a:schemeClr val="tx2"/>
                </a:solidFill>
              </a:rPr>
              <a:t>H</a:t>
            </a:r>
            <a:r>
              <a:rPr lang="en-US" sz="3400" b="1" baseline="-25000" dirty="0" smtClean="0">
                <a:solidFill>
                  <a:schemeClr val="tx2"/>
                </a:solidFill>
              </a:rPr>
              <a:t>ANY</a:t>
            </a:r>
            <a:r>
              <a:rPr lang="en-US" sz="3400" b="1" dirty="0" smtClean="0">
                <a:solidFill>
                  <a:schemeClr val="tx2"/>
                </a:solidFill>
              </a:rPr>
              <a:t>  </a:t>
            </a:r>
            <a:r>
              <a:rPr lang="en-US" sz="3400" b="1" dirty="0">
                <a:solidFill>
                  <a:schemeClr val="tx2"/>
                </a:solidFill>
              </a:rPr>
              <a:t>is not in </a:t>
            </a:r>
            <a:r>
              <a:rPr lang="en-US" sz="3400" b="1" dirty="0" smtClean="0">
                <a:solidFill>
                  <a:schemeClr val="tx2"/>
                </a:solidFill>
              </a:rPr>
              <a:t>D (reduction 1)</a:t>
            </a:r>
            <a:r>
              <a:rPr lang="en-US" sz="3400" dirty="0" smtClean="0">
                <a:solidFill>
                  <a:schemeClr val="tx2"/>
                </a:solidFill>
              </a:rPr>
              <a:t> </a:t>
            </a:r>
            <a:endParaRPr lang="en-US" sz="3400" dirty="0">
              <a:solidFill>
                <a:schemeClr val="tx2"/>
              </a:solidFill>
            </a:endParaRPr>
          </a:p>
        </p:txBody>
      </p:sp>
      <p:sp>
        <p:nvSpPr>
          <p:cNvPr id="21508" name="Line 9"/>
          <p:cNvSpPr>
            <a:spLocks noChangeShapeType="1"/>
          </p:cNvSpPr>
          <p:nvPr/>
        </p:nvSpPr>
        <p:spPr bwMode="auto">
          <a:xfrm>
            <a:off x="2743200" y="14478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000"/>
              <a:t>There is an uncountable number of non-SD languages, but only a</a:t>
            </a:r>
          </a:p>
          <a:p>
            <a:pPr algn="just" eaLnBrk="1" hangingPunct="1"/>
            <a:r>
              <a:rPr lang="en-US" sz="2000"/>
              <a:t>countably infinite number of TM’s (hence SD languages).  </a:t>
            </a:r>
            <a:r>
              <a:rPr lang="en-US" sz="2000">
                <a:sym typeface="Symbol" panose="05050102010706020507" pitchFamily="18" charset="2"/>
              </a:rPr>
              <a:t></a:t>
            </a:r>
            <a:r>
              <a:rPr lang="en-US" sz="2000"/>
              <a:t>The class</a:t>
            </a:r>
          </a:p>
          <a:p>
            <a:pPr algn="just" eaLnBrk="1" hangingPunct="1"/>
            <a:r>
              <a:rPr lang="en-US" sz="2000"/>
              <a:t>of non-SD languages is </a:t>
            </a:r>
            <a:r>
              <a:rPr lang="en-US" sz="2000" u="sng"/>
              <a:t>much</a:t>
            </a:r>
            <a:r>
              <a:rPr lang="en-US" sz="2000"/>
              <a:t> bigger than that of SD languages!</a:t>
            </a:r>
          </a:p>
          <a:p>
            <a:pPr algn="just" eaLnBrk="1" hangingPunct="1"/>
            <a:endParaRPr lang="en-US" sz="2000"/>
          </a:p>
          <a:p>
            <a:pPr algn="just" eaLnBrk="1" hangingPunct="1"/>
            <a:endParaRPr lang="en-US" sz="200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Non-SD Languages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4820" name="Picture 8" descr="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85975"/>
            <a:ext cx="47244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838200" y="91440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eaLnBrk="1" hangingPunct="1"/>
            <a:r>
              <a:rPr lang="en-US" sz="2400" b="1" dirty="0"/>
              <a:t>Intuition: </a:t>
            </a:r>
            <a:r>
              <a:rPr lang="en-US" sz="2400" dirty="0"/>
              <a:t>Non-SD languages usually involve either infinite</a:t>
            </a:r>
          </a:p>
          <a:p>
            <a:pPr marL="0" indent="0" eaLnBrk="1" hangingPunct="1"/>
            <a:r>
              <a:rPr lang="en-US" sz="2400" dirty="0"/>
              <a:t>search (where testing each potential member could loop forever</a:t>
            </a:r>
            <a:r>
              <a:rPr lang="en-US" sz="2400" dirty="0" smtClean="0"/>
              <a:t>), </a:t>
            </a:r>
            <a:r>
              <a:rPr lang="en-US" sz="2400" dirty="0"/>
              <a:t>or determining whether </a:t>
            </a:r>
            <a:r>
              <a:rPr lang="en-US" sz="2400" dirty="0" smtClean="0"/>
              <a:t>a </a:t>
            </a:r>
            <a:r>
              <a:rPr lang="en-US" sz="2400" dirty="0"/>
              <a:t>TM will infinite loop.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 Examples:</a:t>
            </a:r>
          </a:p>
          <a:p>
            <a:pPr eaLnBrk="1" hangingPunct="1"/>
            <a:endParaRPr lang="en-US" sz="2400" dirty="0">
              <a:sym typeface="Symbol" panose="05050102010706020507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</a:t>
            </a:r>
            <a:r>
              <a:rPr lang="en-US" sz="2400" dirty="0"/>
              <a:t>H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does </a:t>
            </a:r>
            <a:r>
              <a:rPr lang="en-US" sz="2400" i="1" dirty="0"/>
              <a:t>not</a:t>
            </a:r>
            <a:r>
              <a:rPr lang="en-US" sz="2400" dirty="0"/>
              <a:t> halt on </a:t>
            </a:r>
            <a:r>
              <a:rPr lang="en-US" sz="2400" i="1" dirty="0"/>
              <a:t>w</a:t>
            </a:r>
            <a:r>
              <a:rPr lang="en-US" sz="2400" dirty="0"/>
              <a:t>}.  </a:t>
            </a:r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/>
              <a:t>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=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*}.  </a:t>
            </a:r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/>
              <a:t>{&lt;</a:t>
            </a:r>
            <a:r>
              <a:rPr lang="en-US" sz="2400" i="1" dirty="0"/>
              <a:t>M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halts on nothing}.  </a:t>
            </a:r>
          </a:p>
          <a:p>
            <a:pPr eaLnBrk="1" hangingPunct="1"/>
            <a:endParaRPr lang="en-US" sz="2400" b="1" dirty="0"/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Non-SD Languages </a:t>
            </a:r>
          </a:p>
        </p:txBody>
      </p:sp>
    </p:spTree>
    <p:extLst>
      <p:ext uri="{BB962C8B-B14F-4D97-AF65-F5344CB8AC3E}">
        <p14:creationId xmlns:p14="http://schemas.microsoft.com/office/powerpoint/2010/main" val="245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8077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    ● Contradiction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dirty="0"/>
              <a:t>    ● </a:t>
            </a:r>
            <a:r>
              <a:rPr lang="en-US" sz="2400" i="1" dirty="0"/>
              <a:t>L</a:t>
            </a:r>
            <a:r>
              <a:rPr lang="en-US" sz="2400" dirty="0"/>
              <a:t> is the complement of an SD/D Language.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● Reduction from a known non-SD language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Proving Languages are not SD </a:t>
            </a:r>
          </a:p>
        </p:txBody>
      </p:sp>
    </p:spTree>
    <p:extLst>
      <p:ext uri="{BB962C8B-B14F-4D97-AF65-F5344CB8AC3E}">
        <p14:creationId xmlns:p14="http://schemas.microsoft.com/office/powerpoint/2010/main" val="26012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/>
              <a:t>Theorem:</a:t>
            </a:r>
            <a:r>
              <a:rPr lang="en-US" sz="2000"/>
              <a:t> TM</a:t>
            </a:r>
            <a:r>
              <a:rPr lang="en-US" sz="2000" baseline="-25000"/>
              <a:t>MIN</a:t>
            </a:r>
            <a:r>
              <a:rPr lang="en-US" sz="2000"/>
              <a:t> = </a:t>
            </a:r>
          </a:p>
          <a:p>
            <a:pPr eaLnBrk="1" hangingPunct="1"/>
            <a:r>
              <a:rPr lang="en-US" sz="2000"/>
              <a:t>   {&lt;</a:t>
            </a:r>
            <a:r>
              <a:rPr lang="en-US" sz="2000" i="1"/>
              <a:t>M</a:t>
            </a:r>
            <a:r>
              <a:rPr lang="en-US" sz="2000"/>
              <a:t>&gt;: Turing machine </a:t>
            </a:r>
            <a:r>
              <a:rPr lang="en-US" sz="2000" i="1"/>
              <a:t>M</a:t>
            </a:r>
            <a:r>
              <a:rPr lang="en-US" sz="2000"/>
              <a:t> is minimal} is not in SD.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 b="1" i="1"/>
              <a:t>Proof:</a:t>
            </a:r>
            <a:r>
              <a:rPr lang="en-US" sz="2000"/>
              <a:t> If TM</a:t>
            </a:r>
            <a:r>
              <a:rPr lang="en-US" sz="2000" baseline="-25000"/>
              <a:t>MIN</a:t>
            </a:r>
            <a:r>
              <a:rPr lang="en-US" sz="2000"/>
              <a:t> were in SD, then there would exist some Turing </a:t>
            </a:r>
          </a:p>
          <a:p>
            <a:pPr eaLnBrk="1" hangingPunct="1"/>
            <a:r>
              <a:rPr lang="en-US" sz="2000"/>
              <a:t>machine </a:t>
            </a:r>
            <a:r>
              <a:rPr lang="en-US" sz="2000" i="1"/>
              <a:t>ENUM</a:t>
            </a:r>
            <a:r>
              <a:rPr lang="en-US" sz="2000"/>
              <a:t> that enumerates its elements.  Define the following </a:t>
            </a:r>
          </a:p>
          <a:p>
            <a:pPr eaLnBrk="1" hangingPunct="1"/>
            <a:r>
              <a:rPr lang="en-US" sz="2000"/>
              <a:t>Turing machine:</a:t>
            </a:r>
            <a:endParaRPr lang="en-US" sz="2000" i="1"/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    M#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 =</a:t>
            </a:r>
          </a:p>
          <a:p>
            <a:pPr eaLnBrk="1" hangingPunct="1"/>
            <a:r>
              <a:rPr lang="en-US" sz="2000"/>
              <a:t>        1. Invoke </a:t>
            </a:r>
            <a:r>
              <a:rPr lang="en-US" sz="2000" i="1"/>
              <a:t>obtainSelf</a:t>
            </a:r>
            <a:r>
              <a:rPr lang="en-US" sz="2000"/>
              <a:t> to produce &lt;</a:t>
            </a:r>
            <a:r>
              <a:rPr lang="en-US" sz="2000" i="1"/>
              <a:t>M#</a:t>
            </a:r>
            <a:r>
              <a:rPr lang="en-US" sz="2000"/>
              <a:t>&gt;.</a:t>
            </a:r>
          </a:p>
          <a:p>
            <a:pPr eaLnBrk="1" hangingPunct="1"/>
            <a:r>
              <a:rPr lang="en-US" sz="2000"/>
              <a:t>        2. Run </a:t>
            </a:r>
            <a:r>
              <a:rPr lang="en-US" sz="2000" i="1"/>
              <a:t>ENUM</a:t>
            </a:r>
            <a:r>
              <a:rPr lang="en-US" sz="2000"/>
              <a:t> until it generates the description of some Turing </a:t>
            </a:r>
          </a:p>
          <a:p>
            <a:pPr eaLnBrk="1" hangingPunct="1"/>
            <a:r>
              <a:rPr lang="en-US" sz="2000"/>
              <a:t>            machine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whose description is longer than |&lt;</a:t>
            </a:r>
            <a:r>
              <a:rPr lang="en-US" sz="2000" i="1"/>
              <a:t>M#</a:t>
            </a:r>
            <a:r>
              <a:rPr lang="en-US" sz="2000"/>
              <a:t>&gt;|.</a:t>
            </a:r>
          </a:p>
          <a:p>
            <a:pPr eaLnBrk="1" hangingPunct="1"/>
            <a:r>
              <a:rPr lang="en-US" sz="2000"/>
              <a:t>        3. Invoke </a:t>
            </a:r>
            <a:r>
              <a:rPr lang="en-US" sz="2000" i="1"/>
              <a:t>U</a:t>
            </a:r>
            <a:r>
              <a:rPr lang="en-US" sz="2000"/>
              <a:t> on the string &lt;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, </a:t>
            </a:r>
            <a:r>
              <a:rPr lang="en-US" sz="2000" i="1"/>
              <a:t>x</a:t>
            </a:r>
            <a:r>
              <a:rPr lang="en-US" sz="2000"/>
              <a:t>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Since TM</a:t>
            </a:r>
            <a:r>
              <a:rPr lang="en-US" sz="2000" baseline="-25000"/>
              <a:t>MIN</a:t>
            </a:r>
            <a:r>
              <a:rPr lang="en-US" sz="2000"/>
              <a:t> is infinite, </a:t>
            </a:r>
            <a:r>
              <a:rPr lang="en-US" sz="2000" i="1"/>
              <a:t>ENUM</a:t>
            </a:r>
            <a:r>
              <a:rPr lang="en-US" sz="2000"/>
              <a:t> must eventually generate a string that </a:t>
            </a:r>
          </a:p>
          <a:p>
            <a:pPr eaLnBrk="1" hangingPunct="1"/>
            <a:r>
              <a:rPr lang="en-US" sz="2000"/>
              <a:t>is longer than |&lt;</a:t>
            </a:r>
            <a:r>
              <a:rPr lang="en-US" sz="2000" i="1"/>
              <a:t>M#</a:t>
            </a:r>
            <a:r>
              <a:rPr lang="en-US" sz="2000"/>
              <a:t>&gt;|.  So </a:t>
            </a:r>
            <a:r>
              <a:rPr lang="en-US" sz="2000" i="1"/>
              <a:t>M#</a:t>
            </a:r>
            <a:r>
              <a:rPr lang="en-US" sz="2000"/>
              <a:t> makes it to step 3 and thus M# is</a:t>
            </a:r>
          </a:p>
          <a:p>
            <a:pPr eaLnBrk="1" hangingPunct="1"/>
            <a:r>
              <a:rPr lang="en-US" sz="2000"/>
              <a:t>Equivalent to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since it simulates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.  But, since |&lt;</a:t>
            </a:r>
            <a:r>
              <a:rPr lang="en-US" sz="2000" i="1"/>
              <a:t>M#</a:t>
            </a:r>
            <a:r>
              <a:rPr lang="en-US" sz="2000"/>
              <a:t>&gt;| &lt; |&lt;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&gt;|,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</a:t>
            </a:r>
          </a:p>
          <a:p>
            <a:pPr eaLnBrk="1" hangingPunct="1"/>
            <a:r>
              <a:rPr lang="en-US" sz="2000"/>
              <a:t>cannot be minimal.  </a:t>
            </a:r>
          </a:p>
          <a:p>
            <a:pPr eaLnBrk="1" hangingPunct="1"/>
            <a:r>
              <a:rPr lang="en-US" sz="2000"/>
              <a:t>But M#'s description was generated by </a:t>
            </a:r>
            <a:r>
              <a:rPr lang="en-US" sz="2000" i="1"/>
              <a:t>ENUM</a:t>
            </a:r>
            <a:r>
              <a:rPr lang="en-US" sz="2000"/>
              <a:t>.  Contradiction. 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 Contradiction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8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85800" y="1054100"/>
            <a:ext cx="8458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Suppose we want to know whether </a:t>
            </a:r>
            <a:r>
              <a:rPr lang="en-US" sz="2400" i="1"/>
              <a:t>L</a:t>
            </a:r>
            <a:r>
              <a:rPr lang="en-US" sz="2400"/>
              <a:t> is in SD and we know: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en-US" sz="2400"/>
              <a:t>●</a:t>
            </a:r>
            <a:r>
              <a:rPr lang="en-US" sz="240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is in SD, and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    </a:t>
            </a:r>
            <a:r>
              <a:rPr lang="en-US" sz="2400"/>
              <a:t>●</a:t>
            </a:r>
            <a:r>
              <a:rPr lang="en-US" sz="2400">
                <a:sym typeface="Symbol" panose="05050102010706020507" pitchFamily="18" charset="2"/>
              </a:rPr>
              <a:t> </a:t>
            </a:r>
            <a:r>
              <a:rPr lang="en-US" sz="2400"/>
              <a:t>At least one of </a:t>
            </a:r>
            <a:r>
              <a:rPr lang="en-US" sz="2400" i="1"/>
              <a:t>L</a:t>
            </a:r>
            <a:r>
              <a:rPr lang="en-US" sz="2400"/>
              <a:t> or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is not in D.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Then we can conclude that </a:t>
            </a:r>
            <a:r>
              <a:rPr lang="en-US" sz="2400" i="1"/>
              <a:t>L</a:t>
            </a:r>
            <a:r>
              <a:rPr lang="en-US" sz="2400"/>
              <a:t> is not in SD, because, if it were,</a:t>
            </a:r>
          </a:p>
          <a:p>
            <a:pPr eaLnBrk="1" hangingPunct="1"/>
            <a:r>
              <a:rPr lang="en-US" sz="2400"/>
              <a:t>it would force both itself and its complement into D, which we</a:t>
            </a:r>
          </a:p>
          <a:p>
            <a:pPr eaLnBrk="1" hangingPunct="1"/>
            <a:r>
              <a:rPr lang="en-US" sz="2400"/>
              <a:t>know cannot be true.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Example:</a:t>
            </a:r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/>
              <a:t>●</a:t>
            </a:r>
            <a:r>
              <a:rPr lang="en-US" sz="2400">
                <a:sym typeface="Symbol" panose="05050102010706020507" pitchFamily="18" charset="2"/>
              </a:rPr>
              <a:t> </a:t>
            </a:r>
            <a:r>
              <a:rPr lang="en-US" sz="2400"/>
              <a:t>H (since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(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H) = H is in SD and not in D)</a:t>
            </a:r>
          </a:p>
          <a:p>
            <a:pPr eaLnBrk="1" hangingPunct="1"/>
            <a:endParaRPr lang="en-US" sz="240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Complement of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 is in SD/D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3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A</a:t>
            </a:r>
            <a:r>
              <a:rPr lang="en-US" sz="2200" baseline="-25000"/>
              <a:t>anbn</a:t>
            </a:r>
            <a:r>
              <a:rPr lang="en-US" sz="2200"/>
              <a:t> contains strings that look like: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q00,a00,q01,a00,</a:t>
            </a:r>
            <a:r>
              <a:rPr lang="en-US" sz="2200">
                <a:latin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sz="2200"/>
              <a:t>),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q00,a01,q00,a10,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q00,a10,q01,a01,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q00,a11,q01,a10,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q01,a00,q00,a01,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q01,a01,q01,a10,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q01,a10,q01,a11,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q01,a11,q11,a01,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It does not contain strings like </a:t>
            </a:r>
            <a:r>
              <a:rPr lang="en-US" sz="2200">
                <a:latin typeface="Courier New" panose="02070309020205020404" pitchFamily="49" charset="0"/>
              </a:rPr>
              <a:t>aaabbb</a:t>
            </a:r>
            <a:r>
              <a:rPr lang="en-US" sz="2200"/>
              <a:t>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 does.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</a:t>
            </a:r>
            <a:r>
              <a:rPr lang="en-US" sz="3600" b="1" baseline="-25000">
                <a:solidFill>
                  <a:schemeClr val="tx2"/>
                </a:solidFill>
              </a:rPr>
              <a:t>anbn</a:t>
            </a:r>
            <a:r>
              <a:rPr lang="en-US" sz="3600" b="1">
                <a:solidFill>
                  <a:schemeClr val="tx2"/>
                </a:solidFill>
              </a:rPr>
              <a:t>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) = A</a:t>
            </a:r>
            <a:r>
              <a:rPr lang="en-US" sz="3600" b="1" baseline="30000">
                <a:solidFill>
                  <a:schemeClr val="tx2"/>
                </a:solidFill>
              </a:rPr>
              <a:t>n</a:t>
            </a:r>
            <a:r>
              <a:rPr lang="en-US" sz="3600" b="1">
                <a:solidFill>
                  <a:schemeClr val="tx2"/>
                </a:solidFill>
              </a:rPr>
              <a:t>B</a:t>
            </a:r>
            <a:r>
              <a:rPr lang="en-US" sz="3600" b="1" baseline="30000">
                <a:solidFill>
                  <a:schemeClr val="tx2"/>
                </a:solidFill>
              </a:rPr>
              <a:t>n</a:t>
            </a:r>
            <a:r>
              <a:rPr lang="en-US" sz="3600" b="1">
                <a:solidFill>
                  <a:schemeClr val="tx2"/>
                </a:solidFill>
              </a:rPr>
              <a:t>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What’s wrong with this proof that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</a:t>
            </a:r>
            <a:r>
              <a:rPr lang="en-US" sz="2000" b="1" baseline="-25000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anbn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is not in SD?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	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   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1000" dirty="0">
                <a:latin typeface="Arial" charset="0"/>
              </a:rPr>
              <a:t/>
            </a:r>
            <a:br>
              <a:rPr lang="en-US" sz="1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         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1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 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-25000" dirty="0" err="1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      	1.1. Erase the tape.	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		1.2.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1.3.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	1.4. Accept.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</a:t>
            </a:r>
            <a:endParaRPr lang="en-US" sz="3500">
              <a:solidFill>
                <a:schemeClr val="tx2"/>
              </a:solidFill>
            </a:endParaRP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4191000" y="20574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What about</a:t>
            </a:r>
            <a:r>
              <a:rPr lang="en-US" sz="2000" dirty="0">
                <a:latin typeface="Arial" charset="0"/>
              </a:rPr>
              <a:t>:   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= 	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	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-25000" dirty="0" err="1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1.1 Copy the input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to another track for later.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1.2. Erase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1.3.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1.4.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1.5. 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back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1.6. If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then accept, else loop.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 is not SD</a:t>
            </a:r>
            <a:r>
              <a:rPr lang="en-US" sz="35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988" name="Line 11"/>
          <p:cNvSpPr>
            <a:spLocks noChangeShapeType="1"/>
          </p:cNvSpPr>
          <p:nvPr/>
        </p:nvSpPr>
        <p:spPr bwMode="auto">
          <a:xfrm>
            <a:off x="4343400" y="1447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80772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reduces 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 to A</a:t>
            </a:r>
            <a:r>
              <a:rPr lang="en-US" sz="2000" baseline="-25000"/>
              <a:t>anbn</a:t>
            </a:r>
            <a:r>
              <a:rPr lang="en-US" sz="2000"/>
              <a:t>:</a:t>
            </a:r>
          </a:p>
          <a:p>
            <a:pPr eaLnBrk="1" hangingPunct="1"/>
            <a:r>
              <a:rPr lang="en-US" sz="2000"/>
              <a:t>    	    1. Construct the description &lt;</a:t>
            </a:r>
            <a:r>
              <a:rPr lang="en-US" sz="2000" i="1"/>
              <a:t>M</a:t>
            </a:r>
            <a:r>
              <a:rPr lang="en-US" sz="2000"/>
              <a:t>#&gt;:</a:t>
            </a:r>
          </a:p>
          <a:p>
            <a:pPr lvl="1" eaLnBrk="1" hangingPunct="1"/>
            <a:r>
              <a:rPr lang="en-US" sz="2000"/>
              <a:t>         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then accept.  Else:	</a:t>
            </a:r>
          </a:p>
          <a:p>
            <a:pPr lvl="1" eaLnBrk="1" hangingPunct="1"/>
            <a:r>
              <a:rPr lang="en-US" sz="2000"/>
              <a:t>         1.2. Erase the tape.		</a:t>
            </a:r>
          </a:p>
          <a:p>
            <a:pPr lvl="1" eaLnBrk="1" hangingPunct="1"/>
            <a:r>
              <a:rPr lang="en-US" sz="2000"/>
              <a:t>    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        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</a:t>
            </a:r>
            <a:r>
              <a:rPr lang="en-US" sz="2000"/>
              <a:t>.</a:t>
            </a:r>
          </a:p>
          <a:p>
            <a:pPr lvl="1" eaLnBrk="1" hangingPunct="1"/>
            <a:r>
              <a:rPr lang="en-US" sz="2000"/>
              <a:t>         1.5. Accept.</a:t>
            </a:r>
          </a:p>
          <a:p>
            <a:pPr lvl="1"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then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semidecides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</a:t>
            </a:r>
            <a:endParaRPr lang="en-US" sz="2000" i="1"/>
          </a:p>
          <a:p>
            <a:pPr eaLnBrk="1" hangingPunct="1"/>
            <a:r>
              <a:rPr lang="en-US" sz="2000"/>
              <a:t>     </a:t>
            </a:r>
            <a:r>
              <a:rPr lang="en-US" sz="2000" i="1"/>
              <a:t>M</a:t>
            </a:r>
            <a:r>
              <a:rPr lang="en-US" sz="2000"/>
              <a:t># immediately accepts all strings in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.  If </a:t>
            </a:r>
            <a:r>
              <a:rPr lang="en-US" sz="2000" i="1"/>
              <a:t>M</a:t>
            </a:r>
            <a:r>
              <a:rPr lang="en-US" sz="2000"/>
              <a:t> does not halt on</a:t>
            </a:r>
          </a:p>
          <a:p>
            <a:pPr eaLnBrk="1" hangingPunct="1"/>
            <a:r>
              <a:rPr lang="en-US" sz="2000"/>
              <a:t>	</a:t>
            </a:r>
            <a:r>
              <a:rPr lang="en-US" sz="2000" i="1"/>
              <a:t>w</a:t>
            </a:r>
            <a:r>
              <a:rPr lang="en-US" sz="2000"/>
              <a:t>, those are the only strings </a:t>
            </a:r>
            <a:r>
              <a:rPr lang="en-US" sz="2000" i="1"/>
              <a:t>M</a:t>
            </a:r>
            <a:r>
              <a:rPr lang="en-US" sz="2000"/>
              <a:t># accepts.  If </a:t>
            </a:r>
            <a:r>
              <a:rPr lang="en-US" sz="2000" i="1"/>
              <a:t>M</a:t>
            </a:r>
            <a:r>
              <a:rPr lang="en-US" sz="2000"/>
              <a:t> halts on </a:t>
            </a:r>
            <a:r>
              <a:rPr lang="en-US" sz="2000" i="1"/>
              <a:t>w</a:t>
            </a:r>
            <a:r>
              <a:rPr lang="en-US" sz="2000"/>
              <a:t>, </a:t>
            </a:r>
          </a:p>
          <a:p>
            <a:pPr eaLnBrk="1" hangingPunct="1"/>
            <a:r>
              <a:rPr lang="en-US" sz="2000"/>
              <a:t>	</a:t>
            </a:r>
            <a:r>
              <a:rPr lang="en-US" sz="2000" i="1"/>
              <a:t>M</a:t>
            </a:r>
            <a:r>
              <a:rPr lang="en-US" sz="2000"/>
              <a:t>#  accepts everything: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M</a:t>
            </a:r>
            <a:r>
              <a:rPr lang="en-US" sz="2000"/>
              <a:t> does not halt on </a:t>
            </a:r>
            <a:r>
              <a:rPr lang="en-US" sz="2000" i="1"/>
              <a:t>w</a:t>
            </a:r>
            <a:r>
              <a:rPr lang="en-US" sz="2000"/>
              <a:t>, so </a:t>
            </a:r>
            <a:r>
              <a:rPr lang="en-US" sz="2000" i="1"/>
              <a:t>M</a:t>
            </a:r>
            <a:r>
              <a:rPr lang="en-US" sz="2000"/>
              <a:t># accepts strings in</a:t>
            </a:r>
          </a:p>
          <a:p>
            <a:pPr eaLnBrk="1" hangingPunct="1"/>
            <a:r>
              <a:rPr lang="en-US" sz="2000"/>
              <a:t>		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in step 1.1.  Then it gets stuck in step 1.4, so it accepts</a:t>
            </a:r>
          </a:p>
          <a:p>
            <a:pPr eaLnBrk="1" hangingPunct="1"/>
            <a:r>
              <a:rPr lang="en-US" sz="2000"/>
              <a:t>		 nothing else.  It is an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 acceptor</a:t>
            </a:r>
            <a:r>
              <a:rPr lang="en-US" sz="2000" b="1"/>
              <a:t>.  </a:t>
            </a:r>
            <a:r>
              <a:rPr lang="en-US" sz="2000" b="1" i="1"/>
              <a:t>Oracle</a:t>
            </a:r>
            <a:r>
              <a:rPr lang="en-US" sz="2000" b="1"/>
              <a:t> accepts</a:t>
            </a:r>
            <a:r>
              <a:rPr lang="en-US" sz="2000"/>
              <a:t>.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M</a:t>
            </a:r>
            <a:r>
              <a:rPr lang="en-US" sz="2000"/>
              <a:t> halts on </a:t>
            </a:r>
            <a:r>
              <a:rPr lang="en-US" sz="2000" i="1"/>
              <a:t>w</a:t>
            </a:r>
            <a:r>
              <a:rPr lang="en-US" sz="2000"/>
              <a:t>, so </a:t>
            </a:r>
            <a:r>
              <a:rPr lang="en-US" sz="2000" i="1"/>
              <a:t>M</a:t>
            </a:r>
            <a:r>
              <a:rPr lang="en-US" sz="2000"/>
              <a:t># accepts everything</a:t>
            </a:r>
            <a:r>
              <a:rPr lang="en-US" sz="2000" b="1"/>
              <a:t>.  </a:t>
            </a:r>
            <a:br>
              <a:rPr lang="en-US" sz="2000" b="1"/>
            </a:br>
            <a:r>
              <a:rPr lang="en-US" sz="2000" b="1"/>
              <a:t>       </a:t>
            </a:r>
            <a:r>
              <a:rPr lang="en-US" sz="2000" b="1" i="1"/>
              <a:t>Oracle </a:t>
            </a:r>
            <a:r>
              <a:rPr lang="en-US" sz="2000" b="1"/>
              <a:t>does not  accept.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000"/>
              <a:t>But no machine to semidecide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 is not SD</a:t>
            </a:r>
            <a:r>
              <a:rPr lang="en-US" sz="35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H</a:t>
            </a:r>
            <a:r>
              <a:rPr lang="en-US" sz="3600" b="1" baseline="-25000" dirty="0">
                <a:solidFill>
                  <a:schemeClr val="tx2"/>
                </a:solidFill>
              </a:rPr>
              <a:t>ANY</a:t>
            </a:r>
            <a:r>
              <a:rPr lang="en-US" sz="3600" b="1" dirty="0">
                <a:solidFill>
                  <a:schemeClr val="tx2"/>
                </a:solidFill>
              </a:rPr>
              <a:t>  is not in D (reduction </a:t>
            </a:r>
            <a:r>
              <a:rPr lang="en-US" sz="3600" b="1" dirty="0" smtClean="0">
                <a:solidFill>
                  <a:schemeClr val="tx2"/>
                </a:solidFill>
              </a:rPr>
              <a:t>2)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84582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/>
              <a:t>Proof:</a:t>
            </a:r>
            <a:r>
              <a:rPr lang="en-US"/>
              <a:t>  We show that H</a:t>
            </a:r>
            <a:r>
              <a:rPr lang="en-US" baseline="-25000"/>
              <a:t>ANY</a:t>
            </a:r>
            <a:r>
              <a:rPr lang="en-US"/>
              <a:t> is not in D by reduction from H: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		     H = 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M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>							 </a:t>
            </a:r>
          </a:p>
          <a:p>
            <a:pPr eaLnBrk="1" hangingPunct="1"/>
            <a:r>
              <a:rPr lang="en-US"/>
              <a:t>		          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   H</a:t>
            </a:r>
            <a:r>
              <a:rPr lang="en-US" baseline="-25000"/>
              <a:t>ANY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there exists at least one string on which TM </a:t>
            </a:r>
            <a:r>
              <a:rPr lang="en-US" i="1"/>
              <a:t>M </a:t>
            </a:r>
          </a:p>
          <a:p>
            <a:pPr eaLnBrk="1" hangingPunct="1"/>
            <a:r>
              <a:rPr lang="en-US" i="1"/>
              <a:t>		                            </a:t>
            </a:r>
            <a:r>
              <a:rPr lang="en-US"/>
              <a:t>halts}</a:t>
            </a:r>
          </a:p>
          <a:p>
            <a:pPr eaLnBrk="1" hangingPunct="1"/>
            <a:endParaRPr lang="en-US" sz="800" i="1"/>
          </a:p>
          <a:p>
            <a:pPr eaLnBrk="1" hangingPunct="1"/>
            <a:r>
              <a:rPr lang="en-US" i="1"/>
              <a:t>    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    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         1.1. Erase the tape.</a:t>
            </a:r>
          </a:p>
          <a:p>
            <a:pPr lvl="1" eaLnBrk="1" hangingPunct="1"/>
            <a:r>
              <a:rPr lang="en-US"/>
              <a:t>            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           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        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M#</a:t>
            </a:r>
            <a:r>
              <a:rPr lang="en-US"/>
              <a:t> ignores its own input.  It halts on everything or nothing.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</a:t>
            </a:r>
            <a:r>
              <a:rPr lang="en-US"/>
              <a:t>, so </a:t>
            </a:r>
            <a:r>
              <a:rPr lang="en-US" i="1"/>
              <a:t>M#</a:t>
            </a:r>
            <a:r>
              <a:rPr lang="en-US"/>
              <a:t> halts on everything.  So it halts on at </a:t>
            </a:r>
          </a:p>
          <a:p>
            <a:pPr eaLnBrk="1" hangingPunct="1"/>
            <a:r>
              <a:rPr lang="en-US"/>
              <a:t>            least one string.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, so </a:t>
            </a:r>
            <a:r>
              <a:rPr lang="en-US" i="1"/>
              <a:t>M#</a:t>
            </a:r>
            <a:r>
              <a:rPr lang="en-US"/>
              <a:t> halts on nothing. So it does not </a:t>
            </a:r>
          </a:p>
          <a:p>
            <a:pPr eaLnBrk="1" hangingPunct="1"/>
            <a:r>
              <a:rPr lang="en-US"/>
              <a:t>            halt on at least one string.  </a:t>
            </a:r>
            <a:r>
              <a:rPr lang="en-US" i="1"/>
              <a:t>Oracle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>
            <a:off x="2667000" y="1524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14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>
                <a:sym typeface="Wingdings" panose="05000000000000000000" pitchFamily="2" charset="2"/>
              </a:rPr>
              <a:t>1.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 dirty="0"/>
              <a:t> Choose an undecidable language </a:t>
            </a:r>
            <a:r>
              <a:rPr lang="en-US" sz="2400" dirty="0" smtClean="0"/>
              <a:t>L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to </a:t>
            </a:r>
            <a:r>
              <a:rPr lang="en-US" sz="2400" dirty="0"/>
              <a:t>reduce from.</a:t>
            </a:r>
            <a:endParaRPr lang="en-US" sz="2400" dirty="0">
              <a:sym typeface="Wingdings" panose="05000000000000000000" pitchFamily="2" charset="2"/>
            </a:endParaRPr>
          </a:p>
          <a:p>
            <a:pPr eaLnBrk="1" hangingPunct="1"/>
            <a:endParaRPr lang="en-US" sz="24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sz="2400" dirty="0">
                <a:sym typeface="Wingdings" panose="05000000000000000000" pitchFamily="2" charset="2"/>
              </a:rPr>
              <a:t>2.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 dirty="0"/>
              <a:t> Define the reduction </a:t>
            </a:r>
            <a:r>
              <a:rPr lang="en-US" sz="2400" i="1" dirty="0"/>
              <a:t>R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3. Show that </a:t>
            </a:r>
            <a:r>
              <a:rPr lang="en-US" sz="2400" i="1" dirty="0"/>
              <a:t>C</a:t>
            </a:r>
            <a:r>
              <a:rPr lang="en-US" sz="2400" dirty="0"/>
              <a:t> (the composition of </a:t>
            </a:r>
            <a:r>
              <a:rPr lang="en-US" sz="2400" i="1" dirty="0"/>
              <a:t>R</a:t>
            </a:r>
            <a:r>
              <a:rPr lang="en-US" sz="2400" dirty="0"/>
              <a:t> with </a:t>
            </a:r>
            <a:r>
              <a:rPr lang="en-US" sz="2400" i="1" dirty="0" smtClean="0"/>
              <a:t>Oracle, if Oracle exists</a:t>
            </a:r>
            <a:r>
              <a:rPr lang="en-US" sz="2400" dirty="0" smtClean="0"/>
              <a:t>) </a:t>
            </a:r>
            <a:r>
              <a:rPr lang="en-US" sz="2400" dirty="0"/>
              <a:t>is </a:t>
            </a:r>
            <a:r>
              <a:rPr lang="en-US" sz="2400" dirty="0" smtClean="0"/>
              <a:t>correct.  I.e. it decides L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(this is a contradiction)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 dirty="0"/>
              <a:t> indicates where we make choices.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The Steps </a:t>
            </a:r>
            <a:r>
              <a:rPr lang="en-US" sz="3600" b="1" dirty="0" smtClean="0">
                <a:solidFill>
                  <a:schemeClr val="tx2"/>
                </a:solidFill>
              </a:rPr>
              <a:t>Proving L</a:t>
            </a:r>
            <a:r>
              <a:rPr lang="en-US" sz="36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3600" b="1" dirty="0" smtClean="0">
                <a:solidFill>
                  <a:schemeClr val="tx2"/>
                </a:solidFill>
              </a:rPr>
              <a:t> undecidable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Undecidable Problems 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(Languages That Aren’t In D)</a:t>
            </a:r>
          </a:p>
        </p:txBody>
      </p:sp>
      <p:graphicFrame>
        <p:nvGraphicFramePr>
          <p:cNvPr id="3192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39164"/>
              </p:ext>
            </p:extLst>
          </p:nvPr>
        </p:nvGraphicFramePr>
        <p:xfrm>
          <a:off x="762000" y="1143000"/>
          <a:ext cx="8153400" cy="5119687"/>
        </p:xfrm>
        <a:graphic>
          <a:graphicData uri="http://schemas.openxmlformats.org/drawingml/2006/table">
            <a:tbl>
              <a:tblPr/>
              <a:tblGrid>
                <a:gridCol w="4648200"/>
                <a:gridCol w="3505200"/>
              </a:tblGrid>
              <a:tr h="366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Problem View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Language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not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            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does not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}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the empty tape?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halts on 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there any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there exists at least one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all strings?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TMs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the same languages?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EqTMs  =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 language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regular?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TMreg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{&lt;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is regular}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6248400"/>
            <a:ext cx="8382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Next: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examine proofs of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some of these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(some are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also done in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textbook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2000" y="1130300"/>
            <a:ext cx="8382000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700" dirty="0"/>
              <a:t>We show that H</a:t>
            </a:r>
            <a:r>
              <a:rPr lang="en-US" sz="1700" baseline="-25000" dirty="0"/>
              <a:t>ALL</a:t>
            </a:r>
            <a:r>
              <a:rPr lang="en-US" sz="1700" dirty="0"/>
              <a:t> is not in D by reduction from H</a:t>
            </a:r>
            <a:r>
              <a:rPr lang="en-US" sz="1700" baseline="-25000" dirty="0">
                <a:sym typeface="Symbol" panose="05050102010706020507" pitchFamily="18" charset="2"/>
              </a:rPr>
              <a:t></a:t>
            </a:r>
            <a:r>
              <a:rPr lang="en-US" sz="1700" dirty="0"/>
              <a:t>. </a:t>
            </a:r>
            <a:r>
              <a:rPr lang="en-US" sz="1700" dirty="0" smtClean="0"/>
              <a:t>   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Note: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We reduce from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sz="1700" baseline="-25000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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,</a:t>
            </a:r>
            <a:r>
              <a:rPr lang="en-US" sz="1700" baseline="-25000" dirty="0" smtClean="0">
                <a:solidFill>
                  <a:schemeClr val="accent1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</a:rPr>
              <a:t>not H</a:t>
            </a:r>
            <a:endParaRPr lang="en-US" sz="17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en-US" sz="1000" dirty="0"/>
              <a:t> </a:t>
            </a:r>
          </a:p>
          <a:p>
            <a:pPr eaLnBrk="1" hangingPunct="1"/>
            <a:r>
              <a:rPr lang="en-US" sz="1700" dirty="0"/>
              <a:t>			H</a:t>
            </a:r>
            <a:r>
              <a:rPr lang="en-US" sz="1700" baseline="-25000" dirty="0">
                <a:sym typeface="Symbol" panose="05050102010706020507" pitchFamily="18" charset="2"/>
              </a:rPr>
              <a:t></a:t>
            </a:r>
            <a:r>
              <a:rPr lang="en-US" sz="1700" dirty="0"/>
              <a:t> = {&lt;</a:t>
            </a:r>
            <a:r>
              <a:rPr lang="en-US" sz="1700" i="1" dirty="0"/>
              <a:t>M</a:t>
            </a:r>
            <a:r>
              <a:rPr lang="en-US" sz="1700" dirty="0"/>
              <a:t>&gt; : TM </a:t>
            </a:r>
            <a:r>
              <a:rPr lang="en-US" sz="1700" i="1" dirty="0"/>
              <a:t>M</a:t>
            </a:r>
            <a:r>
              <a:rPr lang="en-US" sz="1700" dirty="0"/>
              <a:t> halts on </a:t>
            </a:r>
            <a:r>
              <a:rPr lang="en-US" sz="1700" dirty="0">
                <a:sym typeface="Symbol" panose="05050102010706020507" pitchFamily="18" charset="2"/>
              </a:rPr>
              <a:t></a:t>
            </a:r>
            <a:r>
              <a:rPr lang="en-US" sz="1700" dirty="0"/>
              <a:t>}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700" dirty="0"/>
              <a:t>			           </a:t>
            </a:r>
            <a:r>
              <a:rPr lang="en-US" sz="1700" i="1" dirty="0"/>
              <a:t>R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700" dirty="0"/>
              <a:t>(?</a:t>
            </a:r>
            <a:r>
              <a:rPr lang="en-US" sz="1700" i="1" dirty="0"/>
              <a:t>Oracle</a:t>
            </a:r>
            <a:r>
              <a:rPr lang="en-US" sz="1700" dirty="0"/>
              <a:t>)		H</a:t>
            </a:r>
            <a:r>
              <a:rPr lang="en-US" sz="1700" baseline="-25000" dirty="0"/>
              <a:t>ALL</a:t>
            </a:r>
            <a:r>
              <a:rPr lang="en-US" sz="1700" dirty="0"/>
              <a:t> = {&lt;</a:t>
            </a:r>
            <a:r>
              <a:rPr lang="en-US" sz="1700" i="1" dirty="0"/>
              <a:t>M</a:t>
            </a:r>
            <a:r>
              <a:rPr lang="en-US" sz="1700" dirty="0"/>
              <a:t>&gt; : TM </a:t>
            </a:r>
            <a:r>
              <a:rPr lang="en-US" sz="1700" i="1" dirty="0"/>
              <a:t>M</a:t>
            </a:r>
            <a:r>
              <a:rPr lang="en-US" sz="1700" dirty="0"/>
              <a:t> halts on all inputs }</a:t>
            </a:r>
          </a:p>
          <a:p>
            <a:pPr eaLnBrk="1" hangingPunct="1"/>
            <a:endParaRPr lang="en-US" sz="1000" i="1" dirty="0"/>
          </a:p>
          <a:p>
            <a:pPr eaLnBrk="1" hangingPunct="1"/>
            <a:r>
              <a:rPr lang="en-US" sz="1700" i="1" dirty="0"/>
              <a:t>    R</a:t>
            </a:r>
            <a:r>
              <a:rPr lang="en-US" sz="1700" dirty="0"/>
              <a:t>(&lt;</a:t>
            </a:r>
            <a:r>
              <a:rPr lang="en-US" sz="1700" i="1" dirty="0"/>
              <a:t>M</a:t>
            </a:r>
            <a:r>
              <a:rPr lang="en-US" sz="1700" dirty="0"/>
              <a:t>&gt;) = </a:t>
            </a:r>
          </a:p>
          <a:p>
            <a:pPr eaLnBrk="1" hangingPunct="1"/>
            <a:r>
              <a:rPr lang="en-US" sz="1700" dirty="0"/>
              <a:t>       1. Construct the description &lt;</a:t>
            </a:r>
            <a:r>
              <a:rPr lang="en-US" sz="1700" i="1" dirty="0"/>
              <a:t>M#</a:t>
            </a:r>
            <a:r>
              <a:rPr lang="en-US" sz="1700" dirty="0"/>
              <a:t>&gt;, where </a:t>
            </a:r>
            <a:r>
              <a:rPr lang="en-US" sz="1700" i="1" dirty="0"/>
              <a:t>M#</a:t>
            </a:r>
            <a:r>
              <a:rPr lang="en-US" sz="1700" dirty="0"/>
              <a:t>(</a:t>
            </a:r>
            <a:r>
              <a:rPr lang="en-US" sz="1700" i="1" dirty="0"/>
              <a:t>x</a:t>
            </a:r>
            <a:r>
              <a:rPr lang="en-US" sz="1700" dirty="0"/>
              <a:t>) operates as follows:</a:t>
            </a:r>
          </a:p>
          <a:p>
            <a:pPr lvl="1" eaLnBrk="1" hangingPunct="1"/>
            <a:r>
              <a:rPr lang="en-US" sz="1700" dirty="0"/>
              <a:t>           1.1. Erase the tape.</a:t>
            </a:r>
          </a:p>
          <a:p>
            <a:pPr lvl="1" eaLnBrk="1" hangingPunct="1"/>
            <a:r>
              <a:rPr lang="en-US" sz="1700" dirty="0"/>
              <a:t>           1.2. Run </a:t>
            </a:r>
            <a:r>
              <a:rPr lang="en-US" sz="1700" i="1" dirty="0"/>
              <a:t>M</a:t>
            </a:r>
            <a:r>
              <a:rPr lang="en-US" sz="1700" dirty="0"/>
              <a:t>.</a:t>
            </a:r>
          </a:p>
          <a:p>
            <a:pPr eaLnBrk="1" hangingPunct="1"/>
            <a:r>
              <a:rPr lang="en-US" sz="1700" dirty="0"/>
              <a:t>       2. Return &lt;</a:t>
            </a:r>
            <a:r>
              <a:rPr lang="en-US" sz="1700" i="1" dirty="0"/>
              <a:t>M#</a:t>
            </a:r>
            <a:r>
              <a:rPr lang="en-US" sz="1700" dirty="0"/>
              <a:t>&gt;.</a:t>
            </a:r>
          </a:p>
          <a:p>
            <a:pPr eaLnBrk="1" hangingPunct="1"/>
            <a:r>
              <a:rPr lang="en-US" sz="1000" dirty="0"/>
              <a:t>			  </a:t>
            </a:r>
          </a:p>
          <a:p>
            <a:pPr eaLnBrk="1" hangingPunct="1"/>
            <a:r>
              <a:rPr lang="en-US" sz="1700" dirty="0"/>
              <a:t>If </a:t>
            </a:r>
            <a:r>
              <a:rPr lang="en-US" sz="1700" i="1" dirty="0"/>
              <a:t>Oracle</a:t>
            </a:r>
            <a:r>
              <a:rPr lang="en-US" sz="1700" dirty="0"/>
              <a:t> exists, then </a:t>
            </a:r>
            <a:r>
              <a:rPr lang="en-US" sz="1700" i="1" dirty="0"/>
              <a:t>C</a:t>
            </a:r>
            <a:r>
              <a:rPr lang="en-US" sz="1700" dirty="0"/>
              <a:t> = </a:t>
            </a:r>
            <a:r>
              <a:rPr lang="en-US" sz="1700" i="1" dirty="0"/>
              <a:t>Oracle</a:t>
            </a:r>
            <a:r>
              <a:rPr lang="en-US" sz="1700" dirty="0"/>
              <a:t>(</a:t>
            </a:r>
            <a:r>
              <a:rPr lang="en-US" sz="1700" i="1" dirty="0"/>
              <a:t>R</a:t>
            </a:r>
            <a:r>
              <a:rPr lang="en-US" sz="1700" dirty="0"/>
              <a:t>(&lt;</a:t>
            </a:r>
            <a:r>
              <a:rPr lang="en-US" sz="1700" i="1" dirty="0"/>
              <a:t>M</a:t>
            </a:r>
            <a:r>
              <a:rPr lang="en-US" sz="1700" dirty="0"/>
              <a:t>&gt;)) decides H</a:t>
            </a:r>
            <a:r>
              <a:rPr lang="en-US" sz="1700" baseline="-25000" dirty="0">
                <a:sym typeface="Symbol" panose="05050102010706020507" pitchFamily="18" charset="2"/>
              </a:rPr>
              <a:t></a:t>
            </a:r>
            <a:r>
              <a:rPr lang="en-US" sz="1700" dirty="0"/>
              <a:t>:</a:t>
            </a:r>
            <a:endParaRPr lang="en-US" sz="1700" i="1" dirty="0"/>
          </a:p>
          <a:p>
            <a:pPr eaLnBrk="1" hangingPunct="1"/>
            <a:r>
              <a:rPr lang="en-US" dirty="0"/>
              <a:t>    ● </a:t>
            </a:r>
            <a:r>
              <a:rPr lang="en-US" sz="1700" i="1" dirty="0"/>
              <a:t>R</a:t>
            </a:r>
            <a:r>
              <a:rPr lang="en-US" sz="1700" dirty="0"/>
              <a:t> can be implemented as a Turing machine.</a:t>
            </a:r>
            <a:endParaRPr lang="en-US" sz="1700" i="1" dirty="0"/>
          </a:p>
          <a:p>
            <a:pPr eaLnBrk="1" hangingPunct="1"/>
            <a:r>
              <a:rPr lang="en-US" dirty="0"/>
              <a:t>    ● </a:t>
            </a:r>
            <a:r>
              <a:rPr lang="en-US" sz="1700" i="1" dirty="0"/>
              <a:t>C</a:t>
            </a:r>
            <a:r>
              <a:rPr lang="en-US" sz="1700" dirty="0"/>
              <a:t> is correct:  </a:t>
            </a:r>
            <a:r>
              <a:rPr lang="en-US" sz="1700" i="1" dirty="0"/>
              <a:t>M#</a:t>
            </a:r>
            <a:r>
              <a:rPr lang="en-US" sz="1700" dirty="0"/>
              <a:t> halts on everything or nothing, depending on whether </a:t>
            </a:r>
            <a:r>
              <a:rPr lang="en-US" sz="1700" i="1" dirty="0"/>
              <a:t>M</a:t>
            </a:r>
            <a:r>
              <a:rPr lang="en-US" sz="1700" dirty="0"/>
              <a:t> </a:t>
            </a:r>
          </a:p>
          <a:p>
            <a:pPr eaLnBrk="1" hangingPunct="1"/>
            <a:r>
              <a:rPr lang="en-US" sz="1700" dirty="0"/>
              <a:t>        halts on </a:t>
            </a:r>
            <a:r>
              <a:rPr lang="en-US" sz="1700" dirty="0">
                <a:sym typeface="Symbol" panose="05050102010706020507" pitchFamily="18" charset="2"/>
              </a:rPr>
              <a:t></a:t>
            </a:r>
            <a:r>
              <a:rPr lang="en-US" sz="1700" dirty="0"/>
              <a:t>.  So:</a:t>
            </a:r>
          </a:p>
          <a:p>
            <a:pPr eaLnBrk="1" hangingPunct="1"/>
            <a:r>
              <a:rPr lang="en-US" dirty="0"/>
              <a:t>        ● </a:t>
            </a:r>
            <a:r>
              <a:rPr lang="en-US" sz="1700" dirty="0"/>
              <a:t>&lt;</a:t>
            </a:r>
            <a:r>
              <a:rPr lang="en-US" sz="1700" i="1" dirty="0"/>
              <a:t>M</a:t>
            </a:r>
            <a:r>
              <a:rPr lang="en-US" sz="1700" dirty="0"/>
              <a:t>&gt; </a:t>
            </a:r>
            <a:r>
              <a:rPr lang="en-US" sz="1700" dirty="0">
                <a:sym typeface="Symbol" panose="05050102010706020507" pitchFamily="18" charset="2"/>
              </a:rPr>
              <a:t></a:t>
            </a:r>
            <a:r>
              <a:rPr lang="en-US" sz="1700" dirty="0"/>
              <a:t> H</a:t>
            </a:r>
            <a:r>
              <a:rPr lang="en-US" sz="1700" baseline="-25000" dirty="0">
                <a:sym typeface="Symbol" panose="05050102010706020507" pitchFamily="18" charset="2"/>
              </a:rPr>
              <a:t></a:t>
            </a:r>
            <a:r>
              <a:rPr lang="en-US" sz="1700" dirty="0"/>
              <a:t>: </a:t>
            </a:r>
            <a:r>
              <a:rPr lang="en-US" sz="1700" i="1" dirty="0"/>
              <a:t>M</a:t>
            </a:r>
            <a:r>
              <a:rPr lang="en-US" sz="1700" dirty="0"/>
              <a:t> halts on </a:t>
            </a:r>
            <a:r>
              <a:rPr lang="en-US" sz="1700" dirty="0">
                <a:sym typeface="Symbol" panose="05050102010706020507" pitchFamily="18" charset="2"/>
              </a:rPr>
              <a:t></a:t>
            </a:r>
            <a:r>
              <a:rPr lang="en-US" sz="1700" dirty="0"/>
              <a:t>, so </a:t>
            </a:r>
            <a:r>
              <a:rPr lang="en-US" sz="1700" i="1" dirty="0"/>
              <a:t>M#</a:t>
            </a:r>
            <a:r>
              <a:rPr lang="en-US" sz="1700" dirty="0"/>
              <a:t> halts on all inputs.  </a:t>
            </a:r>
            <a:r>
              <a:rPr lang="en-US" sz="1700" i="1" dirty="0"/>
              <a:t>Oracle</a:t>
            </a:r>
            <a:r>
              <a:rPr lang="en-US" sz="1700" dirty="0"/>
              <a:t> accepts.</a:t>
            </a:r>
          </a:p>
          <a:p>
            <a:pPr eaLnBrk="1" hangingPunct="1"/>
            <a:r>
              <a:rPr lang="en-US" dirty="0"/>
              <a:t>        ● </a:t>
            </a:r>
            <a:r>
              <a:rPr lang="en-US" sz="1700" dirty="0"/>
              <a:t>&lt;</a:t>
            </a:r>
            <a:r>
              <a:rPr lang="en-US" sz="1700" i="1" dirty="0"/>
              <a:t>M</a:t>
            </a:r>
            <a:r>
              <a:rPr lang="en-US" sz="1700" dirty="0"/>
              <a:t>&gt; </a:t>
            </a:r>
            <a:r>
              <a:rPr lang="en-US" sz="1700" dirty="0">
                <a:sym typeface="Symbol" panose="05050102010706020507" pitchFamily="18" charset="2"/>
              </a:rPr>
              <a:t></a:t>
            </a:r>
            <a:r>
              <a:rPr lang="en-US" sz="1700" dirty="0"/>
              <a:t> H</a:t>
            </a:r>
            <a:r>
              <a:rPr lang="en-US" sz="1700" baseline="-25000" dirty="0">
                <a:sym typeface="Symbol" panose="05050102010706020507" pitchFamily="18" charset="2"/>
              </a:rPr>
              <a:t></a:t>
            </a:r>
            <a:r>
              <a:rPr lang="en-US" sz="1700" dirty="0"/>
              <a:t>: </a:t>
            </a:r>
            <a:r>
              <a:rPr lang="en-US" sz="1700" i="1" dirty="0"/>
              <a:t>M</a:t>
            </a:r>
            <a:r>
              <a:rPr lang="en-US" sz="1700" dirty="0"/>
              <a:t> does not halt on </a:t>
            </a:r>
            <a:r>
              <a:rPr lang="en-US" sz="1700" dirty="0">
                <a:sym typeface="Symbol" panose="05050102010706020507" pitchFamily="18" charset="2"/>
              </a:rPr>
              <a:t></a:t>
            </a:r>
            <a:r>
              <a:rPr lang="en-US" sz="1700" dirty="0"/>
              <a:t>, so </a:t>
            </a:r>
            <a:r>
              <a:rPr lang="en-US" sz="1700" i="1" dirty="0"/>
              <a:t>M#</a:t>
            </a:r>
            <a:r>
              <a:rPr lang="en-US" sz="1700" dirty="0"/>
              <a:t> halts on nothing.  </a:t>
            </a:r>
            <a:r>
              <a:rPr lang="en-US" sz="1700" i="1" dirty="0"/>
              <a:t>Oracle</a:t>
            </a:r>
            <a:r>
              <a:rPr lang="en-US" sz="1700" dirty="0"/>
              <a:t> rejects.</a:t>
            </a:r>
          </a:p>
          <a:p>
            <a:pPr eaLnBrk="1" hangingPunct="1"/>
            <a:endParaRPr lang="en-US" sz="1700" dirty="0"/>
          </a:p>
          <a:p>
            <a:pPr eaLnBrk="1" hangingPunct="1"/>
            <a:r>
              <a:rPr lang="en-US" sz="1700" dirty="0"/>
              <a:t>But no machine to decide H</a:t>
            </a:r>
            <a:r>
              <a:rPr lang="en-US" sz="1700" baseline="-25000" dirty="0">
                <a:sym typeface="Symbol" panose="05050102010706020507" pitchFamily="18" charset="2"/>
              </a:rPr>
              <a:t></a:t>
            </a:r>
            <a:r>
              <a:rPr lang="en-US" sz="1700" dirty="0"/>
              <a:t> can exist, so neither does </a:t>
            </a:r>
            <a:r>
              <a:rPr lang="en-US" sz="1700" i="1" dirty="0"/>
              <a:t>Oracle</a:t>
            </a:r>
            <a:r>
              <a:rPr lang="en-US" sz="1700" dirty="0"/>
              <a:t>.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H</a:t>
            </a:r>
            <a:r>
              <a:rPr lang="en-US" sz="3600" b="1" baseline="-25000" dirty="0">
                <a:solidFill>
                  <a:schemeClr val="tx2"/>
                </a:solidFill>
              </a:rPr>
              <a:t>ALL</a:t>
            </a:r>
            <a:r>
              <a:rPr lang="en-US" sz="3600" b="1" dirty="0">
                <a:solidFill>
                  <a:schemeClr val="tx2"/>
                </a:solidFill>
              </a:rPr>
              <a:t> = {&lt;</a:t>
            </a:r>
            <a:r>
              <a:rPr lang="en-US" sz="3600" i="1" dirty="0">
                <a:solidFill>
                  <a:schemeClr val="tx2"/>
                </a:solidFill>
              </a:rPr>
              <a:t>M</a:t>
            </a:r>
            <a:r>
              <a:rPr lang="en-US" sz="3600" b="1" dirty="0">
                <a:solidFill>
                  <a:schemeClr val="tx2"/>
                </a:solidFill>
              </a:rPr>
              <a:t>&gt; : TM 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dirty="0">
                <a:solidFill>
                  <a:schemeClr val="tx2"/>
                </a:solidFill>
              </a:rPr>
              <a:t> halts on all inputs}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657600" y="18288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We next define a new language: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</a:t>
            </a:r>
            <a:r>
              <a:rPr lang="en-US" sz="2800" dirty="0"/>
              <a:t>          A = {&lt;</a:t>
            </a:r>
            <a:r>
              <a:rPr lang="en-US" sz="2800" i="1" dirty="0"/>
              <a:t>M</a:t>
            </a:r>
            <a:r>
              <a:rPr lang="en-US" sz="2800" dirty="0"/>
              <a:t>, </a:t>
            </a:r>
            <a:r>
              <a:rPr lang="en-US" sz="2800" i="1" dirty="0"/>
              <a:t>w</a:t>
            </a:r>
            <a:r>
              <a:rPr lang="en-US" sz="2800" dirty="0"/>
              <a:t>&gt; : </a:t>
            </a:r>
            <a:r>
              <a:rPr lang="en-US" sz="2800" i="1" dirty="0"/>
              <a:t>M</a:t>
            </a:r>
            <a:r>
              <a:rPr lang="en-US" sz="2800" dirty="0"/>
              <a:t> accepts </a:t>
            </a:r>
            <a:r>
              <a:rPr lang="en-US" sz="2800" i="1" dirty="0"/>
              <a:t>w</a:t>
            </a:r>
            <a:r>
              <a:rPr lang="en-US" sz="2800" dirty="0" smtClean="0"/>
              <a:t>}</a:t>
            </a:r>
            <a:endParaRPr lang="en-US" sz="28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Note that A is different from H since it is possible that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</a:p>
          <a:p>
            <a:pPr eaLnBrk="1" hangingPunct="1"/>
            <a:r>
              <a:rPr lang="en-US" sz="2400" dirty="0"/>
              <a:t>halts but does not accept.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 </a:t>
            </a:r>
            <a:r>
              <a:rPr lang="en-US" sz="2400" dirty="0"/>
              <a:t>alternative definition of A is: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</a:t>
            </a:r>
            <a:r>
              <a:rPr lang="en-US" sz="2800" dirty="0"/>
              <a:t>          A = {&lt;</a:t>
            </a:r>
            <a:r>
              <a:rPr lang="en-US" sz="2800" i="1" dirty="0"/>
              <a:t>M</a:t>
            </a:r>
            <a:r>
              <a:rPr lang="en-US" sz="2800" dirty="0"/>
              <a:t>, </a:t>
            </a:r>
            <a:r>
              <a:rPr lang="en-US" sz="2800" i="1" dirty="0"/>
              <a:t>w</a:t>
            </a:r>
            <a:r>
              <a:rPr lang="en-US" sz="2800" dirty="0"/>
              <a:t>&gt; : </a:t>
            </a:r>
            <a:r>
              <a:rPr lang="en-US" sz="2800" i="1" dirty="0"/>
              <a:t>w</a:t>
            </a:r>
            <a:r>
              <a:rPr lang="en-US" sz="2800" dirty="0"/>
              <a:t> </a:t>
            </a:r>
            <a:r>
              <a:rPr lang="en-US" sz="2800" dirty="0">
                <a:sym typeface="Symbol" panose="05050102010706020507" pitchFamily="18" charset="2"/>
              </a:rPr>
              <a:t></a:t>
            </a:r>
            <a:r>
              <a:rPr lang="en-US" sz="2800" dirty="0"/>
              <a:t> </a:t>
            </a:r>
            <a:r>
              <a:rPr lang="en-US" sz="2800" i="1" dirty="0"/>
              <a:t>L</a:t>
            </a:r>
            <a:r>
              <a:rPr lang="en-US" sz="2800" dirty="0"/>
              <a:t>(</a:t>
            </a:r>
            <a:r>
              <a:rPr lang="en-US" sz="2800" i="1" dirty="0"/>
              <a:t>M</a:t>
            </a:r>
            <a:r>
              <a:rPr lang="en-US" sz="2800" dirty="0" smtClean="0"/>
              <a:t>)}</a:t>
            </a:r>
            <a:endParaRPr lang="en-US" sz="2400" dirty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Membership Question for TMs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13890</TotalTime>
  <Words>2728</Words>
  <Application>Microsoft Office PowerPoint</Application>
  <PresentationFormat>On-screen Show (4:3)</PresentationFormat>
  <Paragraphs>725</Paragraphs>
  <Slides>48</Slides>
  <Notes>44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Wingdings</vt:lpstr>
      <vt:lpstr>Courier New</vt:lpstr>
      <vt:lpstr>Symbol</vt:lpstr>
      <vt:lpstr>Calibri</vt:lpstr>
      <vt:lpstr>Times New Roman</vt:lpstr>
      <vt:lpstr>Default Design</vt:lpstr>
      <vt:lpstr>PowerPoint Presentation</vt:lpstr>
      <vt:lpstr>Your Questions?</vt:lpstr>
      <vt:lpstr>Reducing Language L1 to L2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 Road with a purpose: obtainSelf</vt:lpstr>
      <vt:lpstr>Some quines</vt:lpstr>
      <vt:lpstr>Details matter: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660</cp:revision>
  <cp:lastPrinted>2018-05-14T11:02:20Z</cp:lastPrinted>
  <dcterms:created xsi:type="dcterms:W3CDTF">2007-01-18T00:38:26Z</dcterms:created>
  <dcterms:modified xsi:type="dcterms:W3CDTF">2018-05-16T17:38:15Z</dcterms:modified>
</cp:coreProperties>
</file>