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698" r:id="rId3"/>
    <p:sldId id="740" r:id="rId4"/>
    <p:sldId id="738" r:id="rId5"/>
    <p:sldId id="739" r:id="rId6"/>
    <p:sldId id="703" r:id="rId7"/>
    <p:sldId id="707" r:id="rId8"/>
    <p:sldId id="708" r:id="rId9"/>
    <p:sldId id="709" r:id="rId10"/>
    <p:sldId id="710" r:id="rId11"/>
    <p:sldId id="711" r:id="rId12"/>
    <p:sldId id="712" r:id="rId13"/>
    <p:sldId id="713" r:id="rId14"/>
    <p:sldId id="715" r:id="rId15"/>
    <p:sldId id="716" r:id="rId16"/>
    <p:sldId id="717" r:id="rId17"/>
    <p:sldId id="718" r:id="rId18"/>
    <p:sldId id="719" r:id="rId19"/>
    <p:sldId id="720" r:id="rId20"/>
    <p:sldId id="721" r:id="rId21"/>
    <p:sldId id="722" r:id="rId22"/>
    <p:sldId id="723" r:id="rId23"/>
    <p:sldId id="724" r:id="rId24"/>
    <p:sldId id="725" r:id="rId25"/>
    <p:sldId id="726" r:id="rId26"/>
    <p:sldId id="727" r:id="rId27"/>
    <p:sldId id="734" r:id="rId28"/>
    <p:sldId id="728" r:id="rId29"/>
    <p:sldId id="741" r:id="rId30"/>
    <p:sldId id="742" r:id="rId31"/>
    <p:sldId id="743" r:id="rId32"/>
    <p:sldId id="729" r:id="rId33"/>
    <p:sldId id="730" r:id="rId34"/>
    <p:sldId id="731" r:id="rId35"/>
    <p:sldId id="732" r:id="rId36"/>
    <p:sldId id="733" r:id="rId37"/>
  </p:sldIdLst>
  <p:sldSz cx="9144000" cy="5143500" type="screen16x9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BA4"/>
    <a:srgbClr val="87BCC2"/>
    <a:srgbClr val="6600CC"/>
    <a:srgbClr val="FF00FF"/>
    <a:srgbClr val="FF9933"/>
    <a:srgbClr val="3E8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56" autoAdjust="0"/>
    <p:restoredTop sz="77663" autoAdjust="0"/>
  </p:normalViewPr>
  <p:slideViewPr>
    <p:cSldViewPr>
      <p:cViewPr varScale="1">
        <p:scale>
          <a:sx n="83" d="100"/>
          <a:sy n="83" d="100"/>
        </p:scale>
        <p:origin x="60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78" d="100"/>
        <a:sy n="178" d="100"/>
      </p:scale>
      <p:origin x="0" y="-1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98" cy="465077"/>
          </a:xfrm>
          <a:prstGeom prst="rect">
            <a:avLst/>
          </a:prstGeom>
        </p:spPr>
        <p:txBody>
          <a:bodyPr vert="horz" lIns="92277" tIns="46138" rIns="92277" bIns="46138" rtlCol="0"/>
          <a:lstStyle>
            <a:lvl1pPr algn="l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903" y="1"/>
            <a:ext cx="2970609" cy="465077"/>
          </a:xfrm>
          <a:prstGeom prst="rect">
            <a:avLst/>
          </a:prstGeom>
        </p:spPr>
        <p:txBody>
          <a:bodyPr vert="horz" lIns="92277" tIns="46138" rIns="92277" bIns="46138" rtlCol="0"/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EB580312-582D-46C1-A053-70626BBE3798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706"/>
            <a:ext cx="2972098" cy="466618"/>
          </a:xfrm>
          <a:prstGeom prst="rect">
            <a:avLst/>
          </a:prstGeom>
        </p:spPr>
        <p:txBody>
          <a:bodyPr vert="horz" lIns="92277" tIns="46138" rIns="92277" bIns="46138" rtlCol="0" anchor="b"/>
          <a:lstStyle>
            <a:lvl1pPr algn="l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903" y="8845706"/>
            <a:ext cx="2970609" cy="466618"/>
          </a:xfrm>
          <a:prstGeom prst="rect">
            <a:avLst/>
          </a:prstGeom>
        </p:spPr>
        <p:txBody>
          <a:bodyPr vert="horz" wrap="square" lIns="92277" tIns="46138" rIns="92277" bIns="461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AE32C0C1-9E20-4151-B9B2-06323A6A5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09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6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8" rIns="92277" bIns="461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3" y="1"/>
            <a:ext cx="2970609" cy="46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8" rIns="92277" bIns="461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438" y="700088"/>
            <a:ext cx="6208712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610" y="4422854"/>
            <a:ext cx="5488781" cy="419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8" rIns="92277" bIns="46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706"/>
            <a:ext cx="2972098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8" rIns="92277" bIns="461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3" y="8845706"/>
            <a:ext cx="2970609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7" tIns="46138" rIns="92277" bIns="461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0328FB44-4C52-4FE3-8627-919F9B935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4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984" indent="-282253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2048" indent="-22610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5779" indent="-22610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9508" indent="-22610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76546" indent="-22610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3583" indent="-22610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0621" indent="-22610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87658" indent="-22610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F1EF13-E48E-420A-8D1C-A933A3FD4CAE}" type="slidenum">
              <a:rPr lang="en-US" smtClean="0"/>
              <a:pPr>
                <a:spcBef>
                  <a:spcPct val="0"/>
                </a:spcBef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6634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Reverse (done on Day 12 in 201420)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By construction. Let 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 = (</a:t>
            </a:r>
            <a:r>
              <a:rPr lang="en-US" i="1" dirty="0" smtClean="0">
                <a:latin typeface="Arial" panose="020B0604020202020204" pitchFamily="34" charset="0"/>
              </a:rPr>
              <a:t>K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i="1" dirty="0" smtClean="0">
                <a:latin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i="1" dirty="0" smtClean="0">
                <a:latin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</a:rPr>
              <a:t>) be any FSM that accepts </a:t>
            </a:r>
            <a:r>
              <a:rPr lang="en-US" i="1" dirty="0" smtClean="0">
                <a:latin typeface="Arial" panose="020B0604020202020204" pitchFamily="34" charset="0"/>
              </a:rPr>
              <a:t>L.  M</a:t>
            </a:r>
            <a:r>
              <a:rPr lang="en-US" dirty="0" smtClean="0">
                <a:latin typeface="Arial" panose="020B0604020202020204" pitchFamily="34" charset="0"/>
              </a:rPr>
              <a:t> must be written out completely, without an implied dead state.  Then construct </a:t>
            </a:r>
            <a:r>
              <a:rPr lang="en-US" i="1" dirty="0" smtClean="0">
                <a:latin typeface="Arial" panose="020B0604020202020204" pitchFamily="34" charset="0"/>
              </a:rPr>
              <a:t>M′</a:t>
            </a:r>
            <a:r>
              <a:rPr lang="en-US" dirty="0" smtClean="0">
                <a:latin typeface="Arial" panose="020B0604020202020204" pitchFamily="34" charset="0"/>
              </a:rPr>
              <a:t> = (</a:t>
            </a:r>
            <a:r>
              <a:rPr lang="en-US" i="1" dirty="0" smtClean="0">
                <a:latin typeface="Arial" panose="020B0604020202020204" pitchFamily="34" charset="0"/>
              </a:rPr>
              <a:t>K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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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i="1" dirty="0" smtClean="0">
                <a:latin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dirty="0" smtClean="0">
                <a:latin typeface="Arial" panose="020B0604020202020204" pitchFamily="34" charset="0"/>
              </a:rPr>
              <a:t>, </a:t>
            </a:r>
            <a:r>
              <a:rPr lang="en-US" i="1" dirty="0" smtClean="0">
                <a:latin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dirty="0" smtClean="0">
                <a:latin typeface="Arial" panose="020B0604020202020204" pitchFamily="34" charset="0"/>
              </a:rPr>
              <a:t>) to accept </a:t>
            </a:r>
            <a:r>
              <a:rPr lang="en-US" i="1" dirty="0" smtClean="0">
                <a:latin typeface="Arial" panose="020B0604020202020204" pitchFamily="34" charset="0"/>
              </a:rPr>
              <a:t>reverse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i="1" dirty="0" smtClean="0">
                <a:latin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</a:rPr>
              <a:t>) from 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: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 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Initially, let </a:t>
            </a:r>
            <a:r>
              <a:rPr lang="en-US" i="1" dirty="0" smtClean="0">
                <a:latin typeface="Arial" panose="020B0604020202020204" pitchFamily="34" charset="0"/>
              </a:rPr>
              <a:t>M′</a:t>
            </a:r>
            <a:r>
              <a:rPr lang="en-US" dirty="0" smtClean="0">
                <a:latin typeface="Arial" panose="020B0604020202020204" pitchFamily="34" charset="0"/>
              </a:rPr>
              <a:t> be 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Reverse the direction of every transition in </a:t>
            </a:r>
            <a:r>
              <a:rPr lang="en-US" i="1" dirty="0" smtClean="0">
                <a:latin typeface="Arial" panose="020B0604020202020204" pitchFamily="34" charset="0"/>
              </a:rPr>
              <a:t>M′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Construct a new state </a:t>
            </a:r>
            <a:r>
              <a:rPr lang="en-US" i="1" dirty="0" smtClean="0">
                <a:latin typeface="Arial" panose="020B0604020202020204" pitchFamily="34" charset="0"/>
              </a:rPr>
              <a:t>q</a:t>
            </a:r>
            <a:r>
              <a:rPr lang="en-US" dirty="0" smtClean="0">
                <a:latin typeface="Arial" panose="020B0604020202020204" pitchFamily="34" charset="0"/>
              </a:rPr>
              <a:t>.  Make it the start state of </a:t>
            </a:r>
            <a:r>
              <a:rPr lang="en-US" i="1" dirty="0" smtClean="0">
                <a:latin typeface="Arial" panose="020B0604020202020204" pitchFamily="34" charset="0"/>
              </a:rPr>
              <a:t>M′</a:t>
            </a:r>
            <a:r>
              <a:rPr lang="en-US" dirty="0" smtClean="0">
                <a:latin typeface="Arial" panose="020B0604020202020204" pitchFamily="34" charset="0"/>
              </a:rPr>
              <a:t>.  Create an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</a:t>
            </a:r>
            <a:r>
              <a:rPr lang="en-US" dirty="0" smtClean="0">
                <a:latin typeface="Arial" panose="020B0604020202020204" pitchFamily="34" charset="0"/>
              </a:rPr>
              <a:t>-transition from </a:t>
            </a:r>
            <a:r>
              <a:rPr lang="en-US" i="1" dirty="0" smtClean="0">
                <a:latin typeface="Arial" panose="020B0604020202020204" pitchFamily="34" charset="0"/>
              </a:rPr>
              <a:t>q</a:t>
            </a:r>
            <a:r>
              <a:rPr lang="en-US" dirty="0" smtClean="0">
                <a:latin typeface="Arial" panose="020B0604020202020204" pitchFamily="34" charset="0"/>
              </a:rPr>
              <a:t> to every state that was an accepting state in 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</a:p>
          <a:p>
            <a:r>
              <a:rPr lang="en-US" i="1" dirty="0" smtClean="0">
                <a:latin typeface="Arial" panose="020B0604020202020204" pitchFamily="34" charset="0"/>
              </a:rPr>
              <a:t>M′</a:t>
            </a:r>
            <a:r>
              <a:rPr lang="en-US" dirty="0" smtClean="0">
                <a:latin typeface="Arial" panose="020B0604020202020204" pitchFamily="34" charset="0"/>
              </a:rPr>
              <a:t> has a single accepting state, the start state of 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 </a:t>
            </a:r>
          </a:p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E4141E-BC78-42F4-B402-5309340C8E8D}" type="slidenum">
              <a:rPr lang="en-US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42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56786B-9F97-47A5-942A-6C6705DF2A06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 dirty="0" smtClean="0">
                <a:latin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1)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2) =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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</a:t>
            </a:r>
            <a:r>
              <a:rPr lang="en-US" i="1" dirty="0" smtClean="0">
                <a:latin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1) </a:t>
            </a:r>
            <a:r>
              <a:rPr lang="en-US" dirty="0" smtClean="0">
                <a:latin typeface="Arial" panose="020B0604020202020204" pitchFamily="34" charset="0"/>
                <a:sym typeface="Symbol" panose="05050102010706020507" pitchFamily="18" charset="2"/>
              </a:rPr>
              <a:t></a:t>
            </a:r>
            <a:r>
              <a:rPr lang="en-US" i="1" dirty="0" smtClean="0">
                <a:latin typeface="Arial" panose="020B0604020202020204" pitchFamily="34" charset="0"/>
              </a:rPr>
              <a:t>L</a:t>
            </a:r>
            <a:r>
              <a:rPr lang="en-US" dirty="0" smtClean="0">
                <a:latin typeface="Arial" panose="020B0604020202020204" pitchFamily="34" charset="0"/>
              </a:rPr>
              <a:t>(</a:t>
            </a:r>
            <a:r>
              <a:rPr lang="en-US" i="1" dirty="0" smtClean="0">
                <a:latin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</a:rPr>
              <a:t>2)).</a:t>
            </a:r>
          </a:p>
          <a:p>
            <a:endParaRPr lang="en-US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In the homework, you will  (or</a:t>
            </a:r>
            <a:r>
              <a:rPr lang="en-US" baseline="0" dirty="0" smtClean="0">
                <a:latin typeface="Arial" panose="020B0604020202020204" pitchFamily="34" charset="0"/>
              </a:rPr>
              <a:t> have already) </a:t>
            </a:r>
            <a:r>
              <a:rPr lang="en-US" dirty="0" smtClean="0">
                <a:latin typeface="Arial" panose="020B0604020202020204" pitchFamily="34" charset="0"/>
              </a:rPr>
              <a:t>directly construct a machine to do the intersection.</a:t>
            </a:r>
          </a:p>
        </p:txBody>
      </p:sp>
    </p:spTree>
    <p:extLst>
      <p:ext uri="{BB962C8B-B14F-4D97-AF65-F5344CB8AC3E}">
        <p14:creationId xmlns:p14="http://schemas.microsoft.com/office/powerpoint/2010/main" val="2586476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955CB3-3260-414C-8985-29C3955FE699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L(M1) – L(M2) = L(M1) </a:t>
            </a:r>
            <a:r>
              <a:rPr lang="en-US" smtClean="0">
                <a:latin typeface="Arial" panose="020B0604020202020204" pitchFamily="34" charset="0"/>
                <a:sym typeface="Symbol" panose="05050102010706020507" pitchFamily="18" charset="2"/>
              </a:rPr>
              <a:t> L(M2).</a:t>
            </a:r>
          </a:p>
        </p:txBody>
      </p:sp>
    </p:spTree>
    <p:extLst>
      <p:ext uri="{BB962C8B-B14F-4D97-AF65-F5344CB8AC3E}">
        <p14:creationId xmlns:p14="http://schemas.microsoft.com/office/powerpoint/2010/main" val="1268978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D32E12-5229-45AC-897A-0FF34389CAEC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{0</a:t>
            </a:r>
            <a:r>
              <a:rPr lang="en-US" i="1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1</a:t>
            </a:r>
            <a:r>
              <a:rPr lang="en-US" baseline="30000" smtClean="0">
                <a:latin typeface="Arial" panose="020B0604020202020204" pitchFamily="34" charset="0"/>
              </a:rPr>
              <a:t>2</a:t>
            </a:r>
            <a:r>
              <a:rPr lang="en-US" i="1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, </a:t>
            </a:r>
            <a:r>
              <a:rPr lang="en-US" i="1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smtClean="0">
                <a:latin typeface="Arial" panose="020B0604020202020204" pitchFamily="34" charset="0"/>
              </a:rPr>
              <a:t> 0}</a:t>
            </a:r>
          </a:p>
        </p:txBody>
      </p:sp>
    </p:spTree>
    <p:extLst>
      <p:ext uri="{BB962C8B-B14F-4D97-AF65-F5344CB8AC3E}">
        <p14:creationId xmlns:p14="http://schemas.microsoft.com/office/powerpoint/2010/main" val="2471867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4715E5-DF21-44CA-AE1B-72A9A58D036E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{0</a:t>
            </a:r>
            <a:r>
              <a:rPr lang="en-US" i="1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1</a:t>
            </a:r>
            <a:r>
              <a:rPr lang="en-US" baseline="30000" smtClean="0">
                <a:latin typeface="Arial" panose="020B0604020202020204" pitchFamily="34" charset="0"/>
              </a:rPr>
              <a:t>2</a:t>
            </a:r>
            <a:r>
              <a:rPr lang="en-US" i="1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, </a:t>
            </a:r>
            <a:r>
              <a:rPr lang="en-US" i="1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smtClean="0">
                <a:latin typeface="Arial" panose="020B0604020202020204" pitchFamily="34" charset="0"/>
              </a:rPr>
              <a:t> 0}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Showing closure under letsub is a good exercise.</a:t>
            </a:r>
          </a:p>
        </p:txBody>
      </p:sp>
    </p:spTree>
    <p:extLst>
      <p:ext uri="{BB962C8B-B14F-4D97-AF65-F5344CB8AC3E}">
        <p14:creationId xmlns:p14="http://schemas.microsoft.com/office/powerpoint/2010/main" val="2139834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Answers are on next two (Hidden) slides.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743A84-56EE-4800-942F-E864E465C457}" type="slidenum">
              <a:rPr lang="en-US"/>
              <a:pPr eaLnBrk="1" hangingPunct="1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22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B52CF5-865B-43AF-953A-B85174F6B464}" type="slidenum">
              <a:rPr lang="en-US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695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63E051-4F1B-4FBE-9EA8-8DE799794619}" type="slidenum">
              <a:rPr lang="en-US"/>
              <a:pPr eaLnBrk="1" hangingPunct="1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9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Also intersection of {a</a:t>
            </a:r>
            <a:r>
              <a:rPr lang="en-US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b</a:t>
            </a:r>
            <a:r>
              <a:rPr lang="en-US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} and {a</a:t>
            </a:r>
            <a:r>
              <a:rPr lang="en-US" baseline="30000" smtClean="0">
                <a:latin typeface="Arial" panose="020B0604020202020204" pitchFamily="34" charset="0"/>
              </a:rPr>
              <a:t>n</a:t>
            </a:r>
            <a:r>
              <a:rPr lang="en-US" smtClean="0">
                <a:latin typeface="Arial" panose="020B0604020202020204" pitchFamily="34" charset="0"/>
              </a:rPr>
              <a:t>b</a:t>
            </a:r>
            <a:r>
              <a:rPr lang="en-US" baseline="30000" smtClean="0">
                <a:latin typeface="Arial" panose="020B0604020202020204" pitchFamily="34" charset="0"/>
              </a:rPr>
              <a:t>n+1</a:t>
            </a:r>
            <a:r>
              <a:rPr lang="en-US" smtClean="0">
                <a:latin typeface="Arial" panose="020B0604020202020204" pitchFamily="34" charset="0"/>
              </a:rPr>
              <a:t>} is empty, hence regular.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8F889B-1770-4569-BD63-D43D3A3F33FB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064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BDFE06-AEA1-4658-8651-C7373EC7284B}" type="slidenum">
              <a:rPr lang="en-US"/>
              <a:pPr eaLnBrk="1" hangingPunct="1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7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1431" indent="-277701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496" indent="-22307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1226" indent="-22307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438" indent="-22307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70476" indent="-22307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7513" indent="-22307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4551" indent="-22307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81588" indent="-22307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64DA4F-0F99-426C-BA83-E5FAA730697B}" type="slidenum">
              <a:rPr lang="en-US" smtClean="0"/>
              <a:pPr>
                <a:spcBef>
                  <a:spcPct val="0"/>
                </a:spcBef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18628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87A867-EA16-4D86-B23F-AA3C065D7754}" type="slidenum">
              <a:rPr lang="en-US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409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Students will show this directly in HW 6.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2C2DCF-162D-48CE-9E63-3B4ED5DCE154}" type="slidenum">
              <a:rPr lang="en-US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317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SO L is infinite.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6B1833-2C28-42FB-B64E-3EA72070A135}" type="slidenum">
              <a:rPr lang="en-US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57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This slide is animated!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32971B-0F21-471E-AA6F-3B011849A182}" type="slidenum">
              <a:rPr lang="en-US"/>
              <a:pPr eaLnBrk="1" hangingPunct="1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395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</a:rPr>
              <a:t>Answer to the question at the end:  </a:t>
            </a:r>
            <a:r>
              <a:rPr lang="en-US" dirty="0" smtClean="0">
                <a:latin typeface="Arial" panose="020B0604020202020204" pitchFamily="34" charset="0"/>
              </a:rPr>
              <a:t>Then the statement</a:t>
            </a:r>
            <a:r>
              <a:rPr lang="en-US" baseline="0" dirty="0" smtClean="0">
                <a:latin typeface="Arial" panose="020B0604020202020204" pitchFamily="34" charset="0"/>
              </a:rPr>
              <a:t> is vacuously true.</a:t>
            </a:r>
          </a:p>
          <a:p>
            <a:pPr eaLnBrk="1" hangingPunct="1"/>
            <a:r>
              <a:rPr lang="en-US" b="1" dirty="0" smtClean="0">
                <a:solidFill>
                  <a:srgbClr val="FF00FF"/>
                </a:solidFill>
                <a:sym typeface="Symbol" panose="05050102010706020507" pitchFamily="18" charset="2"/>
              </a:rPr>
              <a:t>(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</a:t>
            </a:r>
            <a:r>
              <a:rPr lang="en-US" dirty="0" smtClean="0"/>
              <a:t> 1 				</a:t>
            </a:r>
          </a:p>
          <a:p>
            <a:pPr eaLnBrk="1" hangingPunct="1"/>
            <a:r>
              <a:rPr lang="en-US" b="0" baseline="0" dirty="0" smtClean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rgbClr val="00B0F0"/>
                </a:solidFill>
              </a:rPr>
              <a:t>(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a string </a:t>
            </a:r>
            <a:r>
              <a:rPr lang="en-US" i="1" dirty="0" smtClean="0"/>
              <a:t>w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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endParaRPr lang="en-US" dirty="0" smtClean="0"/>
          </a:p>
          <a:p>
            <a:pPr eaLnBrk="1" hangingPunct="1"/>
            <a:r>
              <a:rPr lang="en-US" dirty="0" smtClean="0"/>
              <a:t>     </a:t>
            </a:r>
            <a:r>
              <a:rPr lang="en-US" b="1" dirty="0" smtClean="0">
                <a:solidFill>
                  <a:srgbClr val="FF9933"/>
                </a:solidFill>
              </a:rPr>
              <a:t>(</a:t>
            </a:r>
            <a:r>
              <a:rPr lang="en-US" dirty="0" smtClean="0"/>
              <a:t>|</a:t>
            </a:r>
            <a:r>
              <a:rPr lang="en-US" i="1" dirty="0" smtClean="0"/>
              <a:t>w</a:t>
            </a:r>
            <a:r>
              <a:rPr lang="en-US" dirty="0" smtClean="0"/>
              <a:t>| </a:t>
            </a:r>
            <a:r>
              <a:rPr lang="en-US" dirty="0" smtClean="0">
                <a:sym typeface="Symbol" panose="05050102010706020507" pitchFamily="18" charset="2"/>
              </a:rPr>
              <a:t></a:t>
            </a:r>
            <a:r>
              <a:rPr lang="en-US" dirty="0" smtClean="0"/>
              <a:t> </a:t>
            </a:r>
            <a:r>
              <a:rPr lang="en-US" i="1" dirty="0" smtClean="0"/>
              <a:t>k and </a:t>
            </a:r>
          </a:p>
          <a:p>
            <a:pPr eaLnBrk="1" hangingPunct="1"/>
            <a:r>
              <a:rPr lang="en-US" b="0" baseline="0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rgbClr val="6600CC"/>
                </a:solidFill>
              </a:rPr>
              <a:t>(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/>
              <a:t>w</a:t>
            </a:r>
            <a:r>
              <a:rPr lang="en-US" dirty="0" smtClean="0"/>
              <a:t> = </a:t>
            </a:r>
            <a:r>
              <a:rPr lang="en-US" i="1" dirty="0" smtClean="0"/>
              <a:t>xyz </a:t>
            </a:r>
            <a:r>
              <a:rPr lang="en-US" dirty="0" smtClean="0"/>
              <a:t>∧  |</a:t>
            </a:r>
            <a:r>
              <a:rPr lang="en-US" i="1" dirty="0" err="1" smtClean="0"/>
              <a:t>xy</a:t>
            </a:r>
            <a:r>
              <a:rPr lang="en-US" dirty="0" smtClean="0"/>
              <a:t>| </a:t>
            </a:r>
            <a:r>
              <a:rPr lang="en-US" dirty="0" smtClean="0">
                <a:sym typeface="Symbol" panose="05050102010706020507" pitchFamily="18" charset="2"/>
              </a:rPr>
              <a:t>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dirty="0" smtClean="0"/>
              <a:t>∧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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</a:t>
            </a:r>
            <a:r>
              <a:rPr lang="en-US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/>
              <a:t>→ </a:t>
            </a:r>
          </a:p>
          <a:p>
            <a:pPr eaLnBrk="1" hangingPunct="1"/>
            <a:r>
              <a:rPr lang="en-US" dirty="0" smtClean="0"/>
              <a:t>	</a:t>
            </a:r>
            <a:r>
              <a:rPr lang="en-US" baseline="0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 </a:t>
            </a:r>
            <a:r>
              <a:rPr lang="en-US" i="1" dirty="0" smtClean="0"/>
              <a:t>q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</a:t>
            </a:r>
            <a:r>
              <a:rPr lang="en-US" dirty="0" smtClean="0"/>
              <a:t> 0 (</a:t>
            </a:r>
            <a:r>
              <a:rPr lang="en-US" i="1" dirty="0" err="1" smtClean="0"/>
              <a:t>xy</a:t>
            </a:r>
            <a:r>
              <a:rPr lang="en-US" i="1" baseline="30000" dirty="0" err="1" smtClean="0"/>
              <a:t>q</a:t>
            </a:r>
            <a:r>
              <a:rPr lang="en-US" i="1" dirty="0" err="1" smtClean="0"/>
              <a:t>z</a:t>
            </a:r>
            <a:r>
              <a:rPr lang="en-US" dirty="0" smtClean="0"/>
              <a:t> ∉ </a:t>
            </a:r>
            <a:r>
              <a:rPr lang="en-US" i="1" dirty="0" smtClean="0"/>
              <a:t>L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r>
              <a:rPr lang="en-US" b="1" dirty="0" smtClean="0">
                <a:solidFill>
                  <a:srgbClr val="6600CC"/>
                </a:solidFill>
              </a:rPr>
              <a:t>)</a:t>
            </a:r>
            <a:r>
              <a:rPr lang="en-US" b="1" dirty="0" smtClean="0">
                <a:solidFill>
                  <a:srgbClr val="FF9933"/>
                </a:solidFill>
              </a:rPr>
              <a:t>)</a:t>
            </a:r>
            <a:r>
              <a:rPr lang="en-US" b="1" dirty="0" smtClean="0">
                <a:solidFill>
                  <a:srgbClr val="00B0F0"/>
                </a:solidFill>
              </a:rPr>
              <a:t>)</a:t>
            </a:r>
            <a:r>
              <a:rPr lang="en-US" b="1" dirty="0" smtClean="0">
                <a:solidFill>
                  <a:srgbClr val="FF00FF"/>
                </a:solidFill>
              </a:rPr>
              <a:t>)</a:t>
            </a:r>
          </a:p>
          <a:p>
            <a:pPr eaLnBrk="1" hangingPunct="1"/>
            <a:r>
              <a:rPr lang="en-US" dirty="0" smtClean="0"/>
              <a:t> → (L is not regular) </a:t>
            </a:r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975466-39B1-4906-BB2D-2746C23689D5}" type="slidenum">
              <a:rPr lang="en-US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814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baseline="0" dirty="0" smtClean="0">
                <a:latin typeface="Arial" panose="020B0604020202020204" pitchFamily="34" charset="0"/>
              </a:rPr>
              <a:t>'</a:t>
            </a:r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ECD381-AC81-41C5-BE14-4CAB86BCFC7E}" type="slidenum">
              <a:rPr lang="en-US"/>
              <a:pPr eaLnBrk="1" hangingPunct="1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286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Hide this slide in</a:t>
            </a:r>
            <a:r>
              <a:rPr lang="en-US" baseline="0" dirty="0" smtClean="0">
                <a:latin typeface="Arial" panose="020B0604020202020204" pitchFamily="34" charset="0"/>
              </a:rPr>
              <a:t> the online slides.  Then unhide for class </a:t>
            </a:r>
            <a:r>
              <a:rPr lang="en-US" baseline="0" smtClean="0">
                <a:latin typeface="Arial" panose="020B0604020202020204" pitchFamily="34" charset="0"/>
              </a:rPr>
              <a:t>presentation.</a:t>
            </a:r>
            <a:endParaRPr lang="en-US" baseline="0" dirty="0" smtClean="0">
              <a:latin typeface="Arial" panose="020B0604020202020204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ECD381-AC81-41C5-BE14-4CAB86BCFC7E}" type="slidenum">
              <a:rPr lang="en-US"/>
              <a:pPr eaLnBrk="1" hangingPunct="1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08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BDB77C-9C20-44CA-938D-602E77F9BD12}" type="slidenum">
              <a:rPr lang="en-US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68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9B949C-6D3D-4E39-A44D-0CB8E8586AD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115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77B337-43D1-4D0B-8A60-6BE28C27A91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78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How do we know that there are countably many regular expressions  over a  given alphabet?</a:t>
            </a:r>
          </a:p>
          <a:p>
            <a:r>
              <a:rPr lang="en-US" smtClean="0">
                <a:latin typeface="Arial" panose="020B0604020202020204" pitchFamily="34" charset="0"/>
              </a:rPr>
              <a:t>We can easily enumerate them, based on the number of rules involved in the construction.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FECEE6-DC4F-4595-98D2-82E41A06AF68}" type="slidenum">
              <a:rPr lang="en-US"/>
              <a:pPr eaLnBrk="1" hangingPunct="1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825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553A0B-1CD2-4C0D-9440-0871C34D76F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1859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00E3E8-AE78-4E2F-959F-600FBDBEF442}" type="slidenum">
              <a:rPr lang="en-US"/>
              <a:pPr eaLnBrk="1" hangingPunct="1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55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914EC7-2F82-45E0-80EA-AECD82273969}" type="slidenum">
              <a:rPr lang="en-US"/>
              <a:pPr eaLnBrk="1" hangingPunct="1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586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2039B1-0C8F-4871-8C60-B8C32192DA03}" type="slidenum">
              <a:rPr lang="en-US"/>
              <a:pPr eaLnBrk="1" hangingPunct="1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060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900023-98FD-44AF-9E62-147A16603F06}" type="slidenum">
              <a:rPr lang="en-US"/>
              <a:pPr eaLnBrk="1" hangingPunct="1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101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4133F9-8D32-4ABB-A48B-1739387525D8}" type="slidenum">
              <a:rPr lang="en-US"/>
              <a:pPr eaLnBrk="1" hangingPunct="1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79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F037D5-A1F1-493D-8C8A-E4658355FD25}" type="slidenum">
              <a:rPr lang="en-US"/>
              <a:pPr eaLnBrk="1" hangingPunct="1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8519" indent="-218519">
              <a:buAutoNum type="arabicPeriod"/>
            </a:pPr>
            <a:r>
              <a:rPr lang="en-US" dirty="0" smtClean="0">
                <a:latin typeface="Arial" panose="020B0604020202020204" pitchFamily="34" charset="0"/>
              </a:rPr>
              <a:t>Regular expression, FSM, Regular grammar</a:t>
            </a:r>
          </a:p>
          <a:p>
            <a:pPr marL="218519" indent="-218519">
              <a:buAutoNum type="arabicPeriod"/>
            </a:pPr>
            <a:r>
              <a:rPr lang="en-US" dirty="0" smtClean="0">
                <a:latin typeface="Arial" panose="020B0604020202020204" pitchFamily="34" charset="0"/>
              </a:rPr>
              <a:t>Infinitely</a:t>
            </a:r>
            <a:r>
              <a:rPr lang="en-US" baseline="0" dirty="0" smtClean="0">
                <a:latin typeface="Arial" panose="020B0604020202020204" pitchFamily="34" charset="0"/>
              </a:rPr>
              <a:t> many equivalence classes of </a:t>
            </a:r>
            <a:r>
              <a:rPr lang="en-US" sz="1100" dirty="0"/>
              <a:t>≈</a:t>
            </a:r>
            <a:r>
              <a:rPr lang="en-US" sz="1100" baseline="-25000" dirty="0"/>
              <a:t>L</a:t>
            </a:r>
            <a:r>
              <a:rPr lang="en-US" sz="1100" dirty="0"/>
              <a:t>.</a:t>
            </a:r>
            <a:endParaRPr lang="en-US" dirty="0" smtClean="0">
              <a:latin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EC529F-4676-4AE4-ABC7-2527E4C7D161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9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A78FD3-81A4-48C6-A491-4A0F80DB8CE5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49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C9349A-3ACF-4525-B734-240406F57947}" type="slidenum">
              <a:rPr lang="en-US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4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C20B8F-D078-4FE3-AF3A-73042C5ED85C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Tractable:  Easily managed or controlled;</a:t>
            </a:r>
            <a:r>
              <a:rPr lang="en-US" baseline="0" dirty="0" smtClean="0">
                <a:latin typeface="Arial" panose="020B0604020202020204" pitchFamily="34" charset="0"/>
              </a:rPr>
              <a:t> easily worked, shaped, or otherwise handled</a:t>
            </a:r>
            <a:endParaRPr lang="en-US" dirty="0" smtClean="0">
              <a:latin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How many states are there?  Each disk is on one of the three poles.  The order of the disks on a given pole is fixed.  So there are 3</a:t>
            </a:r>
            <a:r>
              <a:rPr lang="en-US" baseline="30000" dirty="0" smtClean="0">
                <a:latin typeface="Arial" panose="020B0604020202020204" pitchFamily="34" charset="0"/>
              </a:rPr>
              <a:t>64</a:t>
            </a:r>
            <a:r>
              <a:rPr lang="en-US" dirty="0" smtClean="0">
                <a:latin typeface="Arial" panose="020B0604020202020204" pitchFamily="34" charset="0"/>
              </a:rPr>
              <a:t> states.</a:t>
            </a:r>
          </a:p>
        </p:txBody>
      </p:sp>
    </p:spTree>
    <p:extLst>
      <p:ext uri="{BB962C8B-B14F-4D97-AF65-F5344CB8AC3E}">
        <p14:creationId xmlns:p14="http://schemas.microsoft.com/office/powerpoint/2010/main" val="2061434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5438" y="700088"/>
            <a:ext cx="6208712" cy="3494087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0186" indent="-2731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594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9631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6669" indent="-21851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3706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0744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77781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14819" indent="-2185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56F5DA-EBF7-441B-A47C-F6763DF2B5B7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6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3BDD4-0EC4-485F-B167-E1E357FA7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0221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9DAB-AF21-41E9-A8AD-E4C96B32A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3744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FA2CE-BB80-47E5-B8B9-F1688955F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21061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3FD5-D1F4-4CF8-944C-DDA016623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7393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63E2D-0447-4383-AE8B-F82916502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52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306E-B001-4A87-BF6A-D26BBD30B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309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72B6C-0468-4D94-AECC-135CA9ACE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3093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CEDC2-AF23-4E08-8850-BE1DF96F4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6010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DDB4B-A12C-4216-81DA-8EDC019F0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898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25E80-E7A8-49F5-94FB-ED0B4CD78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7512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42D11-D8E9-4EF1-91D7-1E3878A9A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9619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FDE7B-BDA7-46B2-9893-9A407C94B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0305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>
              <a:defRPr/>
            </a:pPr>
            <a:fld id="{02250671-6431-4420-A540-1D4E60696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Tower_of_Hano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3050" y="438150"/>
            <a:ext cx="6457950" cy="1102519"/>
          </a:xfrm>
        </p:spPr>
        <p:txBody>
          <a:bodyPr/>
          <a:lstStyle/>
          <a:p>
            <a:pPr eaLnBrk="1" hangingPunct="1"/>
            <a:r>
              <a:rPr lang="en-US" b="1" dirty="0" smtClean="0"/>
              <a:t>MA/CSSE 474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200150"/>
            <a:ext cx="6400800" cy="1314450"/>
          </a:xfrm>
        </p:spPr>
        <p:txBody>
          <a:bodyPr/>
          <a:lstStyle/>
          <a:p>
            <a:pPr eaLnBrk="1" hangingPunct="1"/>
            <a:r>
              <a:rPr lang="en-US" dirty="0" smtClean="0"/>
              <a:t>Theory of Computation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714500" y="1733550"/>
            <a:ext cx="63436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000" dirty="0" smtClean="0">
                <a:solidFill>
                  <a:schemeClr val="tx2"/>
                </a:solidFill>
                <a:sym typeface="Wingdings" panose="05000000000000000000" pitchFamily="2" charset="2"/>
              </a:rPr>
              <a:t>How many regular/non-regular languages are there?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30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000" dirty="0" smtClean="0">
                <a:solidFill>
                  <a:schemeClr val="tx2"/>
                </a:solidFill>
                <a:sym typeface="Wingdings" panose="05000000000000000000" pitchFamily="2" charset="2"/>
              </a:rPr>
              <a:t>Closure </a:t>
            </a:r>
            <a:r>
              <a:rPr lang="en-US" sz="3000" dirty="0">
                <a:solidFill>
                  <a:schemeClr val="tx2"/>
                </a:solidFill>
                <a:sym typeface="Wingdings" panose="05000000000000000000" pitchFamily="2" charset="2"/>
              </a:rPr>
              <a:t>properties of Regular Languages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30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000" dirty="0" smtClean="0">
                <a:solidFill>
                  <a:schemeClr val="tx2"/>
                </a:solidFill>
                <a:sym typeface="Wingdings" panose="05000000000000000000" pitchFamily="2" charset="2"/>
              </a:rPr>
              <a:t>(if there is time) Pumping </a:t>
            </a:r>
            <a:r>
              <a:rPr lang="en-US" sz="3000" dirty="0">
                <a:solidFill>
                  <a:schemeClr val="tx2"/>
                </a:solidFill>
                <a:sym typeface="Wingdings" panose="05000000000000000000" pitchFamily="2" charset="2"/>
              </a:rPr>
              <a:t>Theorem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3000" dirty="0">
              <a:solidFill>
                <a:schemeClr val="tx2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57350" y="11430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To Show that a Language L is Regular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828800" y="902495"/>
            <a:ext cx="6057900" cy="3670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en-US" dirty="0"/>
          </a:p>
          <a:p>
            <a:pPr eaLnBrk="1" hangingPunct="1">
              <a:spcAft>
                <a:spcPts val="900"/>
              </a:spcAft>
            </a:pPr>
            <a:r>
              <a:rPr lang="en-US" b="1" dirty="0"/>
              <a:t>We can do any of the following:</a:t>
            </a:r>
          </a:p>
          <a:p>
            <a:pPr eaLnBrk="1" hangingPunct="1">
              <a:spcAft>
                <a:spcPts val="900"/>
              </a:spcAft>
            </a:pPr>
            <a:r>
              <a:rPr lang="en-US" dirty="0"/>
              <a:t>Construct a DFSM that accepts L.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/>
              <a:t>Construct a NDFSM that accepts L.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/>
              <a:t>Construct a regular expression that defines L.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/>
              <a:t>Construct a regular grammar that generates L.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/>
              <a:t>Show that there are finitely many equivalence classes under </a:t>
            </a:r>
            <a:r>
              <a:rPr lang="en-US" dirty="0">
                <a:sym typeface="Symbol" panose="05050102010706020507" pitchFamily="18" charset="2"/>
              </a:rPr>
              <a:t></a:t>
            </a:r>
            <a:r>
              <a:rPr lang="en-US" baseline="-25000" dirty="0"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>
                <a:sym typeface="Symbol" panose="05050102010706020507" pitchFamily="18" charset="2"/>
              </a:rPr>
              <a:t>Show that L is finite.</a:t>
            </a:r>
          </a:p>
          <a:p>
            <a:pPr eaLnBrk="1" hangingPunct="1">
              <a:spcAft>
                <a:spcPts val="900"/>
              </a:spcAft>
            </a:pPr>
            <a:r>
              <a:rPr lang="en-US" dirty="0">
                <a:sym typeface="Symbol" panose="05050102010706020507" pitchFamily="18" charset="2"/>
              </a:rPr>
              <a:t>Use one or more </a:t>
            </a:r>
            <a:r>
              <a:rPr lang="en-US" dirty="0" smtClean="0">
                <a:sym typeface="Symbol" panose="05050102010706020507" pitchFamily="18" charset="2"/>
              </a:rPr>
              <a:t>closure </a:t>
            </a:r>
            <a:r>
              <a:rPr lang="en-US" dirty="0">
                <a:sym typeface="Symbol" panose="05050102010706020507" pitchFamily="18" charset="2"/>
              </a:rPr>
              <a:t>properties.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877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chemeClr val="tx2"/>
                </a:solidFill>
              </a:rPr>
              <a:t>Closure Properties of Regular Languages</a:t>
            </a:r>
            <a:r>
              <a:rPr lang="en-US" sz="2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943100" y="685800"/>
            <a:ext cx="60579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 ● Union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Concatenation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</a:t>
            </a:r>
            <a:r>
              <a:rPr lang="en-US" dirty="0" err="1"/>
              <a:t>Kleene</a:t>
            </a:r>
            <a:r>
              <a:rPr lang="en-US" dirty="0"/>
              <a:t> star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Complement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Intersection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Difference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● Reverse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 ● Letter substitution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628650"/>
            <a:ext cx="3086100" cy="3647152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100" dirty="0">
                <a:latin typeface="Arial" charset="0"/>
              </a:rPr>
              <a:t>The first three are easy:</a:t>
            </a:r>
          </a:p>
          <a:p>
            <a:pPr>
              <a:defRPr/>
            </a:pPr>
            <a:r>
              <a:rPr lang="en-US" sz="2100" dirty="0">
                <a:latin typeface="Arial" charset="0"/>
              </a:rPr>
              <a:t>definition of regular expressions.</a:t>
            </a:r>
          </a:p>
          <a:p>
            <a:pPr>
              <a:defRPr/>
            </a:pPr>
            <a:endParaRPr lang="en-US" sz="2100" dirty="0">
              <a:latin typeface="Arial" charset="0"/>
            </a:endParaRPr>
          </a:p>
          <a:p>
            <a:pPr>
              <a:defRPr/>
            </a:pPr>
            <a:r>
              <a:rPr lang="en-US" sz="2100" dirty="0" smtClean="0">
                <a:latin typeface="Arial" charset="0"/>
              </a:rPr>
              <a:t>We have done, complement, intersection, reverse.</a:t>
            </a:r>
          </a:p>
          <a:p>
            <a:pPr>
              <a:defRPr/>
            </a:pPr>
            <a:r>
              <a:rPr lang="en-US" sz="2100" dirty="0" smtClean="0">
                <a:latin typeface="Arial" charset="0"/>
              </a:rPr>
              <a:t>Difference?</a:t>
            </a:r>
            <a:endParaRPr lang="en-US" sz="2100" dirty="0">
              <a:latin typeface="Arial" charset="0"/>
            </a:endParaRPr>
          </a:p>
          <a:p>
            <a:pPr>
              <a:defRPr/>
            </a:pPr>
            <a:endParaRPr lang="en-US" sz="2100" dirty="0">
              <a:latin typeface="Arial" charset="0"/>
            </a:endParaRPr>
          </a:p>
          <a:p>
            <a:pPr>
              <a:defRPr/>
            </a:pPr>
            <a:r>
              <a:rPr lang="en-US" sz="2100" dirty="0">
                <a:latin typeface="Arial" charset="0"/>
              </a:rPr>
              <a:t>Read about Letter </a:t>
            </a:r>
            <a:r>
              <a:rPr lang="en-US" sz="2100" dirty="0" smtClean="0">
                <a:latin typeface="Arial" charset="0"/>
              </a:rPr>
              <a:t>Substitution</a:t>
            </a:r>
            <a:r>
              <a:rPr lang="en-US" sz="2100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5988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990600" y="38100"/>
            <a:ext cx="80772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tx2"/>
                </a:solidFill>
              </a:rPr>
              <a:t>Closure of </a:t>
            </a:r>
            <a:r>
              <a:rPr lang="en-US" sz="2400" b="1" dirty="0" smtClean="0">
                <a:solidFill>
                  <a:schemeClr val="tx2"/>
                </a:solidFill>
              </a:rPr>
              <a:t>the Regular Languages  Under </a:t>
            </a:r>
            <a:r>
              <a:rPr lang="en-US" sz="2400" b="1" dirty="0">
                <a:solidFill>
                  <a:schemeClr val="tx2"/>
                </a:solidFill>
              </a:rPr>
              <a:t>Intersection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914400" y="2857500"/>
            <a:ext cx="6858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Write this in terms of operations </a:t>
            </a:r>
            <a:r>
              <a:rPr lang="en-US" dirty="0" smtClean="0"/>
              <a:t>for which we </a:t>
            </a:r>
            <a:r>
              <a:rPr lang="en-US" dirty="0"/>
              <a:t>have already proved </a:t>
            </a:r>
            <a:r>
              <a:rPr lang="en-US" dirty="0" smtClean="0"/>
              <a:t>regular language closure: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● Union</a:t>
            </a:r>
          </a:p>
          <a:p>
            <a:pPr eaLnBrk="1" hangingPunct="1"/>
            <a:r>
              <a:rPr lang="en-US" dirty="0"/>
              <a:t>  ● Concatenation</a:t>
            </a:r>
          </a:p>
          <a:p>
            <a:pPr eaLnBrk="1" hangingPunct="1"/>
            <a:r>
              <a:rPr lang="en-US" dirty="0"/>
              <a:t>  ● Kleene star</a:t>
            </a:r>
          </a:p>
          <a:p>
            <a:pPr eaLnBrk="1" hangingPunct="1"/>
            <a:r>
              <a:rPr lang="en-US" dirty="0"/>
              <a:t>  ● Complementation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905000" y="2110436"/>
            <a:ext cx="137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=          </a:t>
            </a:r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5210175" y="1419225"/>
            <a:ext cx="971550" cy="971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5610225" y="1704975"/>
            <a:ext cx="137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/>
              <a:t>L</a:t>
            </a:r>
            <a:r>
              <a:rPr lang="en-US" baseline="-25000"/>
              <a:t>1</a:t>
            </a:r>
            <a:r>
              <a:rPr lang="en-US"/>
              <a:t>         </a:t>
            </a:r>
            <a:r>
              <a:rPr lang="en-US" i="1"/>
              <a:t>L</a:t>
            </a:r>
            <a:r>
              <a:rPr lang="en-US" baseline="-25000"/>
              <a:t>2</a:t>
            </a:r>
          </a:p>
        </p:txBody>
      </p:sp>
      <p:sp>
        <p:nvSpPr>
          <p:cNvPr id="12295" name="Oval 9"/>
          <p:cNvSpPr>
            <a:spLocks noChangeArrowheads="1"/>
          </p:cNvSpPr>
          <p:nvPr/>
        </p:nvSpPr>
        <p:spPr bwMode="auto">
          <a:xfrm>
            <a:off x="5953125" y="1419225"/>
            <a:ext cx="971550" cy="971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5038725" y="1247775"/>
            <a:ext cx="21717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7" name="Freeform 13"/>
          <p:cNvSpPr>
            <a:spLocks/>
          </p:cNvSpPr>
          <p:nvPr/>
        </p:nvSpPr>
        <p:spPr bwMode="auto">
          <a:xfrm>
            <a:off x="5944791" y="1600200"/>
            <a:ext cx="228600" cy="614363"/>
          </a:xfrm>
          <a:custGeom>
            <a:avLst/>
            <a:gdLst>
              <a:gd name="T0" fmla="*/ 2147483647 w 192"/>
              <a:gd name="T1" fmla="*/ 0 h 516"/>
              <a:gd name="T2" fmla="*/ 2147483647 w 192"/>
              <a:gd name="T3" fmla="*/ 2147483647 h 516"/>
              <a:gd name="T4" fmla="*/ 2147483647 w 192"/>
              <a:gd name="T5" fmla="*/ 2147483647 h 516"/>
              <a:gd name="T6" fmla="*/ 2147483647 w 192"/>
              <a:gd name="T7" fmla="*/ 2147483647 h 516"/>
              <a:gd name="T8" fmla="*/ 2147483647 w 192"/>
              <a:gd name="T9" fmla="*/ 2147483647 h 516"/>
              <a:gd name="T10" fmla="*/ 2147483647 w 192"/>
              <a:gd name="T11" fmla="*/ 2147483647 h 516"/>
              <a:gd name="T12" fmla="*/ 2147483647 w 192"/>
              <a:gd name="T13" fmla="*/ 2147483647 h 516"/>
              <a:gd name="T14" fmla="*/ 2147483647 w 192"/>
              <a:gd name="T15" fmla="*/ 2147483647 h 516"/>
              <a:gd name="T16" fmla="*/ 2147483647 w 192"/>
              <a:gd name="T17" fmla="*/ 2147483647 h 516"/>
              <a:gd name="T18" fmla="*/ 2147483647 w 192"/>
              <a:gd name="T19" fmla="*/ 2147483647 h 516"/>
              <a:gd name="T20" fmla="*/ 2147483647 w 192"/>
              <a:gd name="T21" fmla="*/ 2147483647 h 516"/>
              <a:gd name="T22" fmla="*/ 2147483647 w 192"/>
              <a:gd name="T23" fmla="*/ 0 h 51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92"/>
              <a:gd name="T37" fmla="*/ 0 h 516"/>
              <a:gd name="T38" fmla="*/ 192 w 192"/>
              <a:gd name="T39" fmla="*/ 516 h 51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92" h="516">
                <a:moveTo>
                  <a:pt x="95" y="0"/>
                </a:moveTo>
                <a:cubicBezTo>
                  <a:pt x="80" y="0"/>
                  <a:pt x="62" y="33"/>
                  <a:pt x="47" y="64"/>
                </a:cubicBezTo>
                <a:cubicBezTo>
                  <a:pt x="32" y="95"/>
                  <a:pt x="14" y="147"/>
                  <a:pt x="7" y="184"/>
                </a:cubicBezTo>
                <a:cubicBezTo>
                  <a:pt x="0" y="221"/>
                  <a:pt x="0" y="245"/>
                  <a:pt x="7" y="288"/>
                </a:cubicBezTo>
                <a:cubicBezTo>
                  <a:pt x="14" y="331"/>
                  <a:pt x="32" y="403"/>
                  <a:pt x="47" y="440"/>
                </a:cubicBezTo>
                <a:cubicBezTo>
                  <a:pt x="62" y="477"/>
                  <a:pt x="76" y="516"/>
                  <a:pt x="95" y="512"/>
                </a:cubicBezTo>
                <a:cubicBezTo>
                  <a:pt x="114" y="508"/>
                  <a:pt x="144" y="449"/>
                  <a:pt x="159" y="416"/>
                </a:cubicBezTo>
                <a:cubicBezTo>
                  <a:pt x="174" y="383"/>
                  <a:pt x="178" y="348"/>
                  <a:pt x="183" y="312"/>
                </a:cubicBezTo>
                <a:cubicBezTo>
                  <a:pt x="188" y="276"/>
                  <a:pt x="191" y="232"/>
                  <a:pt x="191" y="200"/>
                </a:cubicBezTo>
                <a:cubicBezTo>
                  <a:pt x="191" y="168"/>
                  <a:pt x="192" y="143"/>
                  <a:pt x="183" y="120"/>
                </a:cubicBezTo>
                <a:cubicBezTo>
                  <a:pt x="174" y="97"/>
                  <a:pt x="146" y="81"/>
                  <a:pt x="135" y="64"/>
                </a:cubicBezTo>
                <a:cubicBezTo>
                  <a:pt x="124" y="47"/>
                  <a:pt x="110" y="0"/>
                  <a:pt x="95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52600" y="590550"/>
            <a:ext cx="2828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HW5, you showed this directly using a DFSM construction.   Now we derive it form other closure properties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60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657350" y="1714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Closure of Regular Languages </a:t>
            </a:r>
            <a:br>
              <a:rPr lang="en-US" sz="2700" b="1">
                <a:solidFill>
                  <a:schemeClr val="tx2"/>
                </a:solidFill>
              </a:rPr>
            </a:br>
            <a:r>
              <a:rPr lang="en-US" sz="2700" b="1">
                <a:solidFill>
                  <a:schemeClr val="tx2"/>
                </a:solidFill>
              </a:rPr>
              <a:t>Under Difference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885950" y="1039416"/>
            <a:ext cx="60579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100" i="1"/>
              <a:t>L</a:t>
            </a:r>
            <a:r>
              <a:rPr lang="en-US" sz="2100" baseline="-25000"/>
              <a:t>1</a:t>
            </a:r>
            <a:r>
              <a:rPr lang="en-US" sz="2100"/>
              <a:t> - </a:t>
            </a:r>
            <a:r>
              <a:rPr lang="en-US" sz="2100" i="1"/>
              <a:t>L</a:t>
            </a:r>
            <a:r>
              <a:rPr lang="en-US" sz="2100" baseline="-25000"/>
              <a:t>2</a:t>
            </a:r>
            <a:r>
              <a:rPr lang="en-US" sz="2100"/>
              <a:t> = </a:t>
            </a:r>
            <a:r>
              <a:rPr lang="en-US" sz="2100" i="1"/>
              <a:t>L</a:t>
            </a:r>
            <a:r>
              <a:rPr lang="en-US" sz="2100" baseline="-25000"/>
              <a:t>1</a:t>
            </a:r>
            <a:r>
              <a:rPr lang="en-US" sz="2100"/>
              <a:t> </a:t>
            </a:r>
            <a:r>
              <a:rPr lang="en-US" sz="2100">
                <a:sym typeface="Symbol" panose="05050102010706020507" pitchFamily="18" charset="2"/>
              </a:rPr>
              <a:t> </a:t>
            </a:r>
            <a:r>
              <a:rPr lang="en-US" sz="2100" i="1">
                <a:sym typeface="Symbol" panose="05050102010706020507" pitchFamily="18" charset="2"/>
              </a:rPr>
              <a:t>L</a:t>
            </a:r>
            <a:r>
              <a:rPr lang="en-US" sz="2100" baseline="-25000">
                <a:sym typeface="Symbol" panose="05050102010706020507" pitchFamily="18" charset="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33887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Letter Substitution</a:t>
            </a:r>
            <a:endParaRPr lang="en-US" sz="2700">
              <a:solidFill>
                <a:schemeClr val="tx2"/>
              </a:solidFill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800225" y="809626"/>
            <a:ext cx="60579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● Let 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1</a:t>
            </a:r>
            <a:r>
              <a:rPr lang="en-US"/>
              <a:t> and 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2</a:t>
            </a:r>
            <a:r>
              <a:rPr lang="en-US"/>
              <a:t> be alphabets.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● Let </a:t>
            </a:r>
            <a:r>
              <a:rPr lang="en-US" i="1"/>
              <a:t>sub</a:t>
            </a:r>
            <a:r>
              <a:rPr lang="en-US"/>
              <a:t> be any function from 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1</a:t>
            </a:r>
            <a:r>
              <a:rPr lang="en-US"/>
              <a:t> to 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2</a:t>
            </a:r>
            <a:r>
              <a:rPr lang="en-US"/>
              <a:t>*.  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Example: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Let: 	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1</a:t>
            </a:r>
            <a:r>
              <a:rPr lang="en-US"/>
              <a:t> = {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anose="02070309020205020404" pitchFamily="49" charset="0"/>
              </a:rPr>
              <a:t>b</a:t>
            </a:r>
            <a:r>
              <a:rPr lang="en-US"/>
              <a:t>}, </a:t>
            </a:r>
            <a:r>
              <a:rPr lang="en-US">
                <a:sym typeface="Symbol" panose="05050102010706020507" pitchFamily="18" charset="2"/>
              </a:rPr>
              <a:t>	</a:t>
            </a:r>
          </a:p>
          <a:p>
            <a:pPr eaLnBrk="1" hangingPunct="1"/>
            <a:r>
              <a:rPr lang="en-US">
                <a:sym typeface="Symbol" panose="05050102010706020507" pitchFamily="18" charset="2"/>
              </a:rPr>
              <a:t>		</a:t>
            </a:r>
            <a:r>
              <a:rPr lang="en-US" baseline="-25000"/>
              <a:t>2</a:t>
            </a:r>
            <a:r>
              <a:rPr lang="en-US"/>
              <a:t> = {</a:t>
            </a:r>
            <a:r>
              <a:rPr lang="en-US">
                <a:latin typeface="Courier New" panose="02070309020205020404" pitchFamily="49" charset="0"/>
              </a:rPr>
              <a:t>0</a:t>
            </a:r>
            <a:r>
              <a:rPr lang="en-US"/>
              <a:t>, </a:t>
            </a:r>
            <a:r>
              <a:rPr lang="en-US">
                <a:latin typeface="Courier New" panose="02070309020205020404" pitchFamily="49" charset="0"/>
              </a:rPr>
              <a:t>1</a:t>
            </a:r>
            <a:r>
              <a:rPr lang="en-US"/>
              <a:t>}, </a:t>
            </a:r>
          </a:p>
          <a:p>
            <a:pPr eaLnBrk="1" hangingPunct="1"/>
            <a:endParaRPr lang="en-US" i="1"/>
          </a:p>
          <a:p>
            <a:pPr eaLnBrk="1" hangingPunct="1"/>
            <a:r>
              <a:rPr lang="en-US" i="1"/>
              <a:t>		sub</a:t>
            </a:r>
            <a:r>
              <a:rPr lang="en-US"/>
              <a:t>(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/>
              <a:t>) = </a:t>
            </a:r>
            <a:r>
              <a:rPr lang="en-US">
                <a:latin typeface="Courier New" panose="02070309020205020404" pitchFamily="49" charset="0"/>
              </a:rPr>
              <a:t>0</a:t>
            </a:r>
            <a:r>
              <a:rPr lang="en-US"/>
              <a:t>, and </a:t>
            </a:r>
            <a:endParaRPr lang="en-US" i="1"/>
          </a:p>
          <a:p>
            <a:pPr eaLnBrk="1" hangingPunct="1"/>
            <a:r>
              <a:rPr lang="en-US" i="1"/>
              <a:t>		sub</a:t>
            </a:r>
            <a:r>
              <a:rPr lang="en-US"/>
              <a:t>(</a:t>
            </a:r>
            <a:r>
              <a:rPr lang="en-US">
                <a:latin typeface="Courier New" panose="02070309020205020404" pitchFamily="49" charset="0"/>
              </a:rPr>
              <a:t>b</a:t>
            </a:r>
            <a:r>
              <a:rPr lang="en-US"/>
              <a:t>) = </a:t>
            </a:r>
            <a:r>
              <a:rPr lang="en-US">
                <a:latin typeface="Courier New" panose="02070309020205020404" pitchFamily="49" charset="0"/>
              </a:rPr>
              <a:t>11</a:t>
            </a:r>
            <a:r>
              <a:rPr lang="en-US"/>
              <a:t>. 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This is a homework exercise (not to be turned in).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75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Letter Substitution</a:t>
            </a:r>
            <a:endParaRPr lang="en-US" sz="2700">
              <a:solidFill>
                <a:schemeClr val="tx2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85950" y="742951"/>
            <a:ext cx="60579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i="1"/>
              <a:t>letsub</a:t>
            </a:r>
            <a:r>
              <a:rPr lang="en-US"/>
              <a:t> is a letter substitution function iff: </a:t>
            </a:r>
          </a:p>
          <a:p>
            <a:pPr eaLnBrk="1" hangingPunct="1"/>
            <a:endParaRPr lang="en-US" i="1"/>
          </a:p>
          <a:p>
            <a:pPr eaLnBrk="1" hangingPunct="1"/>
            <a:r>
              <a:rPr lang="en-US" i="1"/>
              <a:t>	letsub</a:t>
            </a:r>
            <a:r>
              <a:rPr lang="en-US"/>
              <a:t>(</a:t>
            </a:r>
            <a:r>
              <a:rPr lang="en-US" i="1"/>
              <a:t>L</a:t>
            </a:r>
            <a:r>
              <a:rPr lang="en-US" baseline="-25000"/>
              <a:t>1</a:t>
            </a:r>
            <a:r>
              <a:rPr lang="en-US"/>
              <a:t>) = {</a:t>
            </a:r>
            <a:r>
              <a:rPr lang="en-US" i="1"/>
              <a:t>w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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</a:t>
            </a:r>
            <a:r>
              <a:rPr lang="en-US" baseline="-25000"/>
              <a:t>2</a:t>
            </a:r>
            <a:r>
              <a:rPr lang="en-US"/>
              <a:t>* : </a:t>
            </a:r>
            <a:r>
              <a:rPr lang="en-US">
                <a:sym typeface="Symbol" panose="05050102010706020507" pitchFamily="18" charset="2"/>
              </a:rPr>
              <a:t></a:t>
            </a:r>
            <a:r>
              <a:rPr lang="en-US"/>
              <a:t>y </a:t>
            </a:r>
            <a:r>
              <a:rPr lang="en-US">
                <a:sym typeface="Symbol" panose="05050102010706020507" pitchFamily="18" charset="2"/>
              </a:rPr>
              <a:t></a:t>
            </a:r>
            <a:r>
              <a:rPr lang="en-US"/>
              <a:t> </a:t>
            </a:r>
            <a:r>
              <a:rPr lang="en-US" i="1"/>
              <a:t>L</a:t>
            </a:r>
            <a:r>
              <a:rPr lang="en-US" baseline="-25000"/>
              <a:t>1</a:t>
            </a:r>
            <a:r>
              <a:rPr lang="en-US"/>
              <a:t> and </a:t>
            </a:r>
          </a:p>
          <a:p>
            <a:pPr eaLnBrk="1" hangingPunct="1"/>
            <a:r>
              <a:rPr lang="en-US"/>
              <a:t>			   </a:t>
            </a:r>
            <a:r>
              <a:rPr lang="en-US" i="1"/>
              <a:t>w</a:t>
            </a:r>
            <a:r>
              <a:rPr lang="en-US"/>
              <a:t> = </a:t>
            </a:r>
            <a:r>
              <a:rPr lang="en-US" i="1"/>
              <a:t>y</a:t>
            </a:r>
            <a:r>
              <a:rPr lang="en-US"/>
              <a:t> except that:</a:t>
            </a:r>
          </a:p>
          <a:p>
            <a:pPr eaLnBrk="1" hangingPunct="1"/>
            <a:r>
              <a:rPr lang="en-US"/>
              <a:t>			           every character  </a:t>
            </a:r>
            <a:r>
              <a:rPr lang="en-US" i="1"/>
              <a:t>c</a:t>
            </a:r>
            <a:r>
              <a:rPr lang="en-US"/>
              <a:t>           of </a:t>
            </a:r>
            <a:r>
              <a:rPr lang="en-US" i="1"/>
              <a:t>y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				is replaced by    </a:t>
            </a:r>
            <a:r>
              <a:rPr lang="en-US" i="1"/>
              <a:t>sub</a:t>
            </a:r>
            <a:r>
              <a:rPr lang="en-US"/>
              <a:t>(</a:t>
            </a:r>
            <a:r>
              <a:rPr lang="en-US" i="1"/>
              <a:t>c</a:t>
            </a:r>
            <a:r>
              <a:rPr lang="en-US"/>
              <a:t>)}. 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Example: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i="1"/>
              <a:t>		sub</a:t>
            </a:r>
            <a:r>
              <a:rPr lang="en-US"/>
              <a:t>(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/>
              <a:t>) = </a:t>
            </a:r>
            <a:r>
              <a:rPr lang="en-US">
                <a:latin typeface="Courier New" panose="02070309020205020404" pitchFamily="49" charset="0"/>
              </a:rPr>
              <a:t>0</a:t>
            </a:r>
            <a:r>
              <a:rPr lang="en-US"/>
              <a:t>, and </a:t>
            </a:r>
            <a:endParaRPr lang="en-US" i="1"/>
          </a:p>
          <a:p>
            <a:pPr eaLnBrk="1" hangingPunct="1"/>
            <a:r>
              <a:rPr lang="en-US" i="1"/>
              <a:t>		sub</a:t>
            </a:r>
            <a:r>
              <a:rPr lang="en-US"/>
              <a:t>(</a:t>
            </a:r>
            <a:r>
              <a:rPr lang="en-US">
                <a:latin typeface="Courier New" panose="02070309020205020404" pitchFamily="49" charset="0"/>
              </a:rPr>
              <a:t>b</a:t>
            </a:r>
            <a:r>
              <a:rPr lang="en-US"/>
              <a:t>) = </a:t>
            </a:r>
            <a:r>
              <a:rPr lang="en-US">
                <a:latin typeface="Courier New" panose="02070309020205020404" pitchFamily="49" charset="0"/>
              </a:rPr>
              <a:t>11</a:t>
            </a:r>
            <a:r>
              <a:rPr lang="en-US"/>
              <a:t>. 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Then </a:t>
            </a:r>
            <a:r>
              <a:rPr lang="en-US" i="1"/>
              <a:t>letsub</a:t>
            </a:r>
            <a:r>
              <a:rPr lang="en-US"/>
              <a:t>({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 i="1" baseline="30000"/>
              <a:t>n</a:t>
            </a:r>
            <a:r>
              <a:rPr lang="en-US">
                <a:latin typeface="Courier New" panose="02070309020205020404" pitchFamily="49" charset="0"/>
              </a:rPr>
              <a:t>b</a:t>
            </a:r>
            <a:r>
              <a:rPr lang="en-US" i="1" baseline="30000"/>
              <a:t>n</a:t>
            </a:r>
            <a:r>
              <a:rPr lang="en-US"/>
              <a:t>, </a:t>
            </a:r>
            <a:r>
              <a:rPr lang="en-US" i="1"/>
              <a:t>n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</a:t>
            </a:r>
            <a:r>
              <a:rPr lang="en-US"/>
              <a:t> 0}) = </a:t>
            </a:r>
          </a:p>
        </p:txBody>
      </p:sp>
    </p:spTree>
    <p:extLst>
      <p:ext uri="{BB962C8B-B14F-4D97-AF65-F5344CB8AC3E}">
        <p14:creationId xmlns:p14="http://schemas.microsoft.com/office/powerpoint/2010/main" val="11141831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05979"/>
            <a:ext cx="6172200" cy="542925"/>
          </a:xfrm>
        </p:spPr>
        <p:txBody>
          <a:bodyPr/>
          <a:lstStyle/>
          <a:p>
            <a:r>
              <a:rPr lang="en-US" sz="2700" b="1"/>
              <a:t>Divide-and-Conquer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549128"/>
            <a:ext cx="5924550" cy="1565672"/>
          </a:xfrm>
        </p:spPr>
        <p:txBody>
          <a:bodyPr/>
          <a:lstStyle/>
          <a:p>
            <a:r>
              <a:rPr lang="en-US" sz="1800" i="1" dirty="0"/>
              <a:t>L</a:t>
            </a:r>
            <a:r>
              <a:rPr lang="en-US" sz="1800" baseline="-25000" dirty="0"/>
              <a:t>1</a:t>
            </a:r>
            <a:r>
              <a:rPr lang="en-US" sz="1800" dirty="0"/>
              <a:t> = {</a:t>
            </a:r>
            <a:r>
              <a:rPr lang="en-US" sz="1800" i="1" dirty="0"/>
              <a:t>w</a:t>
            </a:r>
            <a:r>
              <a:rPr lang="en-US" sz="1800" dirty="0"/>
              <a:t> </a:t>
            </a:r>
            <a:r>
              <a:rPr lang="en-US" sz="1800" dirty="0">
                <a:sym typeface="Symbol" panose="05050102010706020507" pitchFamily="18" charset="2"/>
              </a:rPr>
              <a:t></a:t>
            </a:r>
            <a:r>
              <a:rPr lang="en-US" sz="1800" dirty="0"/>
              <a:t> {</a:t>
            </a:r>
            <a:r>
              <a:rPr lang="en-US" sz="1800" dirty="0">
                <a:latin typeface="Courier New" panose="02070309020205020404" pitchFamily="49" charset="0"/>
              </a:rPr>
              <a:t>a</a:t>
            </a:r>
            <a:r>
              <a:rPr lang="en-US" sz="1800" dirty="0"/>
              <a:t>, </a:t>
            </a:r>
            <a:r>
              <a:rPr lang="en-US" sz="1800" dirty="0">
                <a:latin typeface="Courier New" panose="02070309020205020404" pitchFamily="49" charset="0"/>
              </a:rPr>
              <a:t>b</a:t>
            </a:r>
            <a:r>
              <a:rPr lang="en-US" sz="1800" dirty="0"/>
              <a:t>}* : </a:t>
            </a:r>
            <a:r>
              <a:rPr lang="en-US" sz="1800" i="1" dirty="0"/>
              <a:t>w</a:t>
            </a:r>
            <a:r>
              <a:rPr lang="en-US" sz="1800" dirty="0"/>
              <a:t> contains an even number of </a:t>
            </a:r>
            <a:r>
              <a:rPr lang="en-US" sz="1800" dirty="0">
                <a:latin typeface="Courier New" panose="02070309020205020404" pitchFamily="49" charset="0"/>
              </a:rPr>
              <a:t>a</a:t>
            </a:r>
            <a:r>
              <a:rPr lang="en-US" sz="1800" dirty="0"/>
              <a:t>’s and an odd number of </a:t>
            </a:r>
            <a:r>
              <a:rPr lang="en-US" sz="1800" dirty="0">
                <a:latin typeface="Courier New" panose="02070309020205020404" pitchFamily="49" charset="0"/>
              </a:rPr>
              <a:t>b</a:t>
            </a:r>
            <a:r>
              <a:rPr lang="en-US" sz="1800" dirty="0"/>
              <a:t>’s}, and </a:t>
            </a:r>
          </a:p>
          <a:p>
            <a:endParaRPr lang="en-US" sz="1800" i="1" dirty="0"/>
          </a:p>
          <a:p>
            <a:r>
              <a:rPr lang="en-US" sz="1800" i="1" dirty="0"/>
              <a:t>L</a:t>
            </a:r>
            <a:r>
              <a:rPr lang="en-US" sz="1800" baseline="-25000" dirty="0"/>
              <a:t>2</a:t>
            </a:r>
            <a:r>
              <a:rPr lang="en-US" sz="1800" dirty="0"/>
              <a:t> = {</a:t>
            </a:r>
            <a:r>
              <a:rPr lang="en-US" sz="1800" i="1" dirty="0"/>
              <a:t>w</a:t>
            </a:r>
            <a:r>
              <a:rPr lang="en-US" sz="1800" dirty="0"/>
              <a:t> </a:t>
            </a:r>
            <a:r>
              <a:rPr lang="en-US" sz="1800" dirty="0">
                <a:sym typeface="Symbol" panose="05050102010706020507" pitchFamily="18" charset="2"/>
              </a:rPr>
              <a:t></a:t>
            </a:r>
            <a:r>
              <a:rPr lang="en-US" sz="1800" dirty="0"/>
              <a:t> {a, b}* : all </a:t>
            </a:r>
            <a:r>
              <a:rPr lang="en-US" sz="1800" dirty="0">
                <a:latin typeface="Courier New" panose="02070309020205020404" pitchFamily="49" charset="0"/>
              </a:rPr>
              <a:t>a</a:t>
            </a:r>
            <a:r>
              <a:rPr lang="en-US" sz="1800" dirty="0"/>
              <a:t>’s come in runs of three}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809750" y="828676"/>
            <a:ext cx="5829300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Let </a:t>
            </a:r>
            <a:r>
              <a:rPr lang="en-US" i="1" dirty="0"/>
              <a:t>L</a:t>
            </a:r>
            <a:r>
              <a:rPr lang="en-US" dirty="0"/>
              <a:t> = {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{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}* : </a:t>
            </a:r>
            <a:r>
              <a:rPr lang="en-US" i="1" dirty="0"/>
              <a:t>w</a:t>
            </a:r>
            <a:r>
              <a:rPr lang="en-US" dirty="0"/>
              <a:t> contains an even number of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’s and an odd number of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’s and all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’s come in runs of three}.  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i="1" dirty="0"/>
              <a:t>L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, where: 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endParaRPr lang="en-US" dirty="0"/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Exercise for later</a:t>
            </a:r>
            <a:r>
              <a:rPr lang="en-US" b="1" dirty="0"/>
              <a:t>:</a:t>
            </a:r>
            <a:r>
              <a:rPr lang="en-US" dirty="0"/>
              <a:t>  Show that L</a:t>
            </a:r>
            <a:r>
              <a:rPr lang="en-US" baseline="-25000" dirty="0"/>
              <a:t>1</a:t>
            </a:r>
            <a:r>
              <a:rPr lang="en-US" dirty="0"/>
              <a:t> and L</a:t>
            </a:r>
            <a:r>
              <a:rPr lang="en-US" baseline="-25000" dirty="0"/>
              <a:t>2</a:t>
            </a:r>
            <a:r>
              <a:rPr lang="en-US" dirty="0"/>
              <a:t> are regular.</a:t>
            </a:r>
          </a:p>
        </p:txBody>
      </p:sp>
    </p:spTree>
    <p:extLst>
      <p:ext uri="{BB962C8B-B14F-4D97-AF65-F5344CB8AC3E}">
        <p14:creationId xmlns:p14="http://schemas.microsoft.com/office/powerpoint/2010/main" val="15069954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05979"/>
            <a:ext cx="6172200" cy="714375"/>
          </a:xfrm>
        </p:spPr>
        <p:txBody>
          <a:bodyPr/>
          <a:lstStyle/>
          <a:p>
            <a:r>
              <a:rPr lang="en-US" sz="2400" b="1" i="1"/>
              <a:t>L</a:t>
            </a:r>
            <a:r>
              <a:rPr lang="en-US" sz="2700" b="1" baseline="-25000"/>
              <a:t>1</a:t>
            </a:r>
            <a:r>
              <a:rPr lang="en-US" sz="2700" b="1"/>
              <a:t> is Regular</a:t>
            </a:r>
          </a:p>
        </p:txBody>
      </p:sp>
      <p:pic>
        <p:nvPicPr>
          <p:cNvPr id="18435" name="Picture 4" descr="Example 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717" y="1067992"/>
            <a:ext cx="5782865" cy="339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83491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205979"/>
            <a:ext cx="6172200" cy="714375"/>
          </a:xfrm>
        </p:spPr>
        <p:txBody>
          <a:bodyPr/>
          <a:lstStyle/>
          <a:p>
            <a:r>
              <a:rPr lang="en-US" sz="2400" b="1" i="1"/>
              <a:t>L</a:t>
            </a:r>
            <a:r>
              <a:rPr lang="en-US" sz="2700" b="1" baseline="-25000"/>
              <a:t>2</a:t>
            </a:r>
            <a:r>
              <a:rPr lang="en-US" sz="2700" b="1"/>
              <a:t> is Regular</a:t>
            </a:r>
          </a:p>
        </p:txBody>
      </p:sp>
      <p:pic>
        <p:nvPicPr>
          <p:cNvPr id="19459" name="Picture 4" descr="Example 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98" y="1509713"/>
            <a:ext cx="4855369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063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Don’t Try to Use Closure Backwards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657350" y="742951"/>
            <a:ext cx="64579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One Closure Theorem: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	If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are regular, then so is 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/>
              <a:t>=    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</a:p>
          <a:p>
            <a:pPr eaLnBrk="1" hangingPunct="1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But if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en-US" b="1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sym typeface="Symbol" panose="05050102010706020507" pitchFamily="18" charset="2"/>
              </a:rPr>
              <a:t>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en-US" b="1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is regular, what can we say about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en-US" b="1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and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en-US" b="1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eaLnBrk="1" hangingPunct="1"/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/>
            <a:r>
              <a:rPr lang="en-US" dirty="0"/>
              <a:t>		</a:t>
            </a:r>
            <a:r>
              <a:rPr lang="en-US" i="1" dirty="0"/>
              <a:t>L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endParaRPr lang="en-US" dirty="0"/>
          </a:p>
          <a:p>
            <a:pPr eaLnBrk="1" hangingPunct="1"/>
            <a:endParaRPr lang="en-US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>
                <a:latin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</a:rPr>
              <a:t>{ab}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</a:t>
            </a:r>
            <a:r>
              <a:rPr lang="en-US" dirty="0" smtClean="0">
                <a:latin typeface="Courier New" panose="02070309020205020404" pitchFamily="49" charset="0"/>
              </a:rPr>
              <a:t>ab}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dirty="0" smtClean="0"/>
              <a:t>{</a:t>
            </a:r>
            <a:r>
              <a:rPr lang="en-US" dirty="0" smtClean="0">
                <a:latin typeface="Courier New" panose="02070309020205020404" pitchFamily="49" charset="0"/>
              </a:rPr>
              <a:t>a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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b</a:t>
            </a:r>
            <a:r>
              <a:rPr lang="en-US" dirty="0" smtClean="0"/>
              <a:t>}*  </a:t>
            </a:r>
            <a:r>
              <a:rPr lang="en-US" dirty="0"/>
              <a:t>(L1 and L2 are regular)	</a:t>
            </a:r>
          </a:p>
          <a:p>
            <a:pPr eaLnBrk="1" hangingPunct="1"/>
            <a:endParaRPr lang="en-US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>
                <a:latin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</a:rPr>
              <a:t>{ab}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</a:t>
            </a:r>
            <a:r>
              <a:rPr lang="en-US" dirty="0" smtClean="0">
                <a:latin typeface="Courier New" panose="02070309020205020404" pitchFamily="49" charset="0"/>
              </a:rPr>
              <a:t>ab}</a:t>
            </a: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 </a:t>
            </a:r>
            <a:r>
              <a:rPr lang="en-US" dirty="0" smtClean="0"/>
              <a:t>(</a:t>
            </a:r>
            <a:r>
              <a:rPr lang="en-US" dirty="0"/>
              <a:t>they may not be regular)</a:t>
            </a:r>
          </a:p>
        </p:txBody>
      </p:sp>
    </p:spTree>
    <p:extLst>
      <p:ext uri="{BB962C8B-B14F-4D97-AF65-F5344CB8AC3E}">
        <p14:creationId xmlns:p14="http://schemas.microsoft.com/office/powerpoint/2010/main" val="4251094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485900" y="-228600"/>
            <a:ext cx="6172200" cy="857250"/>
          </a:xfrm>
        </p:spPr>
        <p:txBody>
          <a:bodyPr/>
          <a:lstStyle/>
          <a:p>
            <a:r>
              <a:rPr lang="en-US" smtClean="0"/>
              <a:t>Your 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685925" y="400050"/>
            <a:ext cx="2686050" cy="3486150"/>
          </a:xfrm>
        </p:spPr>
        <p:txBody>
          <a:bodyPr/>
          <a:lstStyle/>
          <a:p>
            <a:r>
              <a:rPr lang="en-US" sz="1800" dirty="0"/>
              <a:t>Previous class days' material</a:t>
            </a:r>
          </a:p>
          <a:p>
            <a:r>
              <a:rPr lang="en-US" sz="1800" dirty="0"/>
              <a:t>Reading Assignments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014913" y="438150"/>
            <a:ext cx="428625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sz="1800" dirty="0"/>
              <a:t>HW</a:t>
            </a:r>
            <a:r>
              <a:rPr lang="en-US" sz="1800" kern="0" dirty="0"/>
              <a:t> </a:t>
            </a:r>
            <a:r>
              <a:rPr lang="en-US" sz="1800" kern="0" dirty="0" smtClean="0"/>
              <a:t>7 problems</a:t>
            </a:r>
            <a:endParaRPr lang="en-US" sz="1800" kern="0" dirty="0"/>
          </a:p>
          <a:p>
            <a:pPr>
              <a:lnSpc>
                <a:spcPct val="95000"/>
              </a:lnSpc>
              <a:defRPr/>
            </a:pPr>
            <a:r>
              <a:rPr lang="en-US" sz="1800" kern="0" dirty="0"/>
              <a:t>Anything else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62150"/>
            <a:ext cx="8156645" cy="1671638"/>
          </a:xfrm>
          <a:prstGeom prst="rect">
            <a:avLst/>
          </a:prstGeom>
          <a:ln w="41275">
            <a:solidFill>
              <a:srgbClr val="4D9BA4"/>
            </a:solidFill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Don’t Try to Use Closure Backwards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885950" y="742951"/>
            <a:ext cx="60579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Another Closure Theorem: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	If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are regular, then so is </a:t>
            </a: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</a:p>
          <a:p>
            <a:pPr eaLnBrk="1" hangingPunct="1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But if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is not regular, what can we say about </a:t>
            </a:r>
            <a:r>
              <a:rPr lang="en-US" i="1" dirty="0"/>
              <a:t>L</a:t>
            </a:r>
            <a:r>
              <a:rPr lang="en-US" dirty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				</a:t>
            </a:r>
            <a:r>
              <a:rPr lang="en-US" i="1" dirty="0"/>
              <a:t>L</a:t>
            </a:r>
            <a:r>
              <a:rPr lang="en-US" dirty="0"/>
              <a:t> =    </a:t>
            </a:r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 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</a:p>
          <a:p>
            <a:pPr eaLnBrk="1" hangingPunct="1"/>
            <a:endParaRPr lang="en-US" baseline="-25000" dirty="0"/>
          </a:p>
          <a:p>
            <a:pPr eaLnBrk="1" hangingPunct="1"/>
            <a:r>
              <a:rPr lang="en-US" dirty="0"/>
              <a:t>	      {</a:t>
            </a:r>
            <a:r>
              <a:rPr lang="en-US" dirty="0" err="1">
                <a:latin typeface="Courier New" panose="02070309020205020404" pitchFamily="49" charset="0"/>
              </a:rPr>
              <a:t>aba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 :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= {</a:t>
            </a:r>
            <a:r>
              <a:rPr lang="en-US" dirty="0">
                <a:latin typeface="Courier New" panose="02070309020205020404" pitchFamily="49" charset="0"/>
              </a:rPr>
              <a:t>ab</a:t>
            </a:r>
            <a:r>
              <a:rPr lang="en-US" dirty="0"/>
              <a:t>}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 :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</a:t>
            </a:r>
          </a:p>
          <a:p>
            <a:pPr eaLnBrk="1" hangingPunct="1"/>
            <a:endParaRPr lang="en-US" dirty="0"/>
          </a:p>
          <a:p>
            <a:pPr algn="ctr" eaLnBrk="1" hangingPunct="1"/>
            <a:r>
              <a:rPr lang="en-US" dirty="0"/>
              <a:t>L(</a:t>
            </a:r>
            <a:r>
              <a:rPr lang="en-US" dirty="0" err="1">
                <a:latin typeface="Courier New" panose="02070309020205020404" pitchFamily="49" charset="0"/>
              </a:rPr>
              <a:t>aaa</a:t>
            </a:r>
            <a:r>
              <a:rPr lang="en-US" dirty="0"/>
              <a:t>*) = {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}*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p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is prime}</a:t>
            </a:r>
          </a:p>
        </p:txBody>
      </p:sp>
    </p:spTree>
    <p:extLst>
      <p:ext uri="{BB962C8B-B14F-4D97-AF65-F5344CB8AC3E}">
        <p14:creationId xmlns:p14="http://schemas.microsoft.com/office/powerpoint/2010/main" val="36676590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657350" y="57150"/>
            <a:ext cx="68008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tx2"/>
                </a:solidFill>
              </a:rPr>
              <a:t>How to Show </a:t>
            </a:r>
            <a:r>
              <a:rPr lang="en-US" sz="2400" b="1" dirty="0">
                <a:solidFill>
                  <a:schemeClr val="tx2"/>
                </a:solidFill>
              </a:rPr>
              <a:t>that a Language is Not Regular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771650" y="1076325"/>
            <a:ext cx="60579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Every regular language can be accepted by some FSM.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It can only use a finite amount of memory to record essential properties.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	Example:</a:t>
            </a:r>
          </a:p>
          <a:p>
            <a:pPr eaLnBrk="1" hangingPunct="1"/>
            <a:r>
              <a:rPr lang="en-US" dirty="0"/>
              <a:t>		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/>
              <a:t> =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 is not regular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355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tx2"/>
                </a:solidFill>
              </a:rPr>
              <a:t>Show </a:t>
            </a:r>
            <a:r>
              <a:rPr lang="en-US" sz="2400" b="1" dirty="0">
                <a:solidFill>
                  <a:schemeClr val="tx2"/>
                </a:solidFill>
              </a:rPr>
              <a:t>that a Language is Not Regular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1771650" y="742951"/>
            <a:ext cx="60579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The only way to generate/accept an infinite language with a finite description is to use: </a:t>
            </a:r>
          </a:p>
          <a:p>
            <a:pPr lvl="1" eaLnBrk="1" hangingPunct="1">
              <a:buFontTx/>
              <a:buChar char="•"/>
            </a:pPr>
            <a:r>
              <a:rPr lang="en-US"/>
              <a:t>Kleene star (in regular expressions), or </a:t>
            </a:r>
          </a:p>
          <a:p>
            <a:pPr lvl="1" eaLnBrk="1" hangingPunct="1">
              <a:buFontTx/>
              <a:buChar char="•"/>
            </a:pPr>
            <a:r>
              <a:rPr lang="en-US"/>
              <a:t>cycles (in automata). 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This forces some kind of simple repetitive cycle within the strings.</a:t>
            </a:r>
          </a:p>
          <a:p>
            <a:pPr eaLnBrk="1" hangingPunct="1"/>
            <a:r>
              <a:rPr lang="en-US"/>
              <a:t>	</a:t>
            </a:r>
          </a:p>
          <a:p>
            <a:pPr eaLnBrk="1" hangingPunct="1"/>
            <a:r>
              <a:rPr lang="en-US"/>
              <a:t>Example:</a:t>
            </a:r>
          </a:p>
          <a:p>
            <a:pPr eaLnBrk="1" hangingPunct="1"/>
            <a:r>
              <a:rPr lang="en-US"/>
              <a:t>	</a:t>
            </a:r>
            <a:r>
              <a:rPr lang="en-US">
                <a:latin typeface="Courier New" panose="02070309020205020404" pitchFamily="49" charset="0"/>
              </a:rPr>
              <a:t>ab</a:t>
            </a:r>
            <a:r>
              <a:rPr lang="en-US"/>
              <a:t>*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/>
              <a:t> generates	</a:t>
            </a:r>
            <a:r>
              <a:rPr lang="en-US">
                <a:latin typeface="Courier New" panose="02070309020205020404" pitchFamily="49" charset="0"/>
              </a:rPr>
              <a:t>aba</a:t>
            </a:r>
            <a:r>
              <a:rPr lang="en-US"/>
              <a:t>, </a:t>
            </a:r>
            <a:r>
              <a:rPr lang="en-US">
                <a:latin typeface="Courier New" panose="02070309020205020404" pitchFamily="49" charset="0"/>
              </a:rPr>
              <a:t>abba</a:t>
            </a:r>
            <a:r>
              <a:rPr lang="en-US"/>
              <a:t>, </a:t>
            </a:r>
            <a:r>
              <a:rPr lang="en-US">
                <a:latin typeface="Courier New" panose="02070309020205020404" pitchFamily="49" charset="0"/>
              </a:rPr>
              <a:t>abbba</a:t>
            </a:r>
            <a:r>
              <a:rPr lang="en-US"/>
              <a:t>, </a:t>
            </a:r>
            <a:r>
              <a:rPr lang="en-US">
                <a:latin typeface="Courier New" panose="02070309020205020404" pitchFamily="49" charset="0"/>
              </a:rPr>
              <a:t>abbbba</a:t>
            </a:r>
            <a:r>
              <a:rPr lang="en-US"/>
              <a:t>, etc.</a:t>
            </a:r>
          </a:p>
          <a:p>
            <a:pPr eaLnBrk="1" hangingPunct="1"/>
            <a:r>
              <a:rPr lang="en-US"/>
              <a:t>	</a:t>
            </a:r>
          </a:p>
          <a:p>
            <a:pPr eaLnBrk="1" hangingPunct="1"/>
            <a:r>
              <a:rPr lang="en-US"/>
              <a:t>Example:</a:t>
            </a:r>
          </a:p>
          <a:p>
            <a:pPr eaLnBrk="1" hangingPunct="1"/>
            <a:r>
              <a:rPr lang="en-US"/>
              <a:t>	{</a:t>
            </a:r>
            <a:r>
              <a:rPr lang="en-US">
                <a:latin typeface="Courier New" panose="02070309020205020404" pitchFamily="49" charset="0"/>
              </a:rPr>
              <a:t>a</a:t>
            </a:r>
            <a:r>
              <a:rPr lang="en-US" i="1" baseline="30000"/>
              <a:t>n</a:t>
            </a:r>
            <a:r>
              <a:rPr lang="en-US"/>
              <a:t> : </a:t>
            </a:r>
            <a:r>
              <a:rPr lang="en-US" i="1"/>
              <a:t>n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</a:t>
            </a:r>
            <a:r>
              <a:rPr lang="en-US"/>
              <a:t> 1 is a prime number} is not regular. </a:t>
            </a:r>
          </a:p>
        </p:txBody>
      </p:sp>
    </p:spTree>
    <p:extLst>
      <p:ext uri="{BB962C8B-B14F-4D97-AF65-F5344CB8AC3E}">
        <p14:creationId xmlns:p14="http://schemas.microsoft.com/office/powerpoint/2010/main" val="42138718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Exploiting the Repetitive Property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885950" y="2114551"/>
            <a:ext cx="60579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If an FSM with </a:t>
            </a:r>
            <a:r>
              <a:rPr lang="en-US" i="1" dirty="0"/>
              <a:t>n</a:t>
            </a:r>
            <a:r>
              <a:rPr lang="en-US" dirty="0"/>
              <a:t> states accepts at least one string of length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, how many </a:t>
            </a:r>
            <a:r>
              <a:rPr lang="en-US" dirty="0" smtClean="0"/>
              <a:t>different strings </a:t>
            </a:r>
            <a:r>
              <a:rPr lang="en-US" dirty="0"/>
              <a:t>does it accept?</a:t>
            </a:r>
          </a:p>
          <a:p>
            <a:pPr eaLnBrk="1" hangingPunct="1"/>
            <a:endParaRPr lang="en-US" sz="750" i="1" dirty="0"/>
          </a:p>
          <a:p>
            <a:pPr eaLnBrk="1" hangingPunct="1"/>
            <a:r>
              <a:rPr lang="en-US" i="1" dirty="0"/>
              <a:t>L</a:t>
            </a:r>
            <a:r>
              <a:rPr lang="en-US" dirty="0"/>
              <a:t> = </a:t>
            </a:r>
            <a:r>
              <a:rPr lang="en-US" dirty="0" err="1">
                <a:latin typeface="Courier New" panose="02070309020205020404" pitchFamily="49" charset="0"/>
              </a:rPr>
              <a:t>bab</a:t>
            </a:r>
            <a:r>
              <a:rPr lang="en-US" dirty="0">
                <a:latin typeface="Courier New" panose="02070309020205020404" pitchFamily="49" charset="0"/>
              </a:rPr>
              <a:t>*ab</a:t>
            </a:r>
          </a:p>
          <a:p>
            <a:pPr eaLnBrk="1" hangingPunct="1"/>
            <a:r>
              <a:rPr lang="en-US" sz="750" dirty="0"/>
              <a:t>            </a:t>
            </a:r>
          </a:p>
          <a:p>
            <a:pPr eaLnBrk="1" hangingPunct="1"/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</a:rPr>
              <a:t>b a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u="sng" dirty="0">
                <a:latin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u="sng" dirty="0" err="1">
                <a:latin typeface="Courier New" panose="02070309020205020404" pitchFamily="49" charset="0"/>
              </a:rPr>
              <a:t>b</a:t>
            </a:r>
            <a:r>
              <a:rPr lang="en-US" u="sng" dirty="0">
                <a:latin typeface="Courier New" panose="02070309020205020404" pitchFamily="49" charset="0"/>
              </a:rPr>
              <a:t> </a:t>
            </a:r>
            <a:r>
              <a:rPr lang="en-US" u="sng" dirty="0" err="1">
                <a:latin typeface="Courier New" panose="02070309020205020404" pitchFamily="49" charset="0"/>
              </a:rPr>
              <a:t>b</a:t>
            </a:r>
            <a:r>
              <a:rPr lang="en-US" u="sng" dirty="0">
                <a:latin typeface="Courier New" panose="02070309020205020404" pitchFamily="49" charset="0"/>
              </a:rPr>
              <a:t> </a:t>
            </a:r>
            <a:r>
              <a:rPr lang="en-US" u="sng" dirty="0" err="1">
                <a:latin typeface="Courier New" panose="02070309020205020404" pitchFamily="49" charset="0"/>
              </a:rPr>
              <a:t>b</a:t>
            </a:r>
            <a:r>
              <a:rPr lang="en-US" u="sng" dirty="0">
                <a:latin typeface="Courier New" panose="02070309020205020404" pitchFamily="49" charset="0"/>
              </a:rPr>
              <a:t> a b</a:t>
            </a:r>
          </a:p>
          <a:p>
            <a:pPr eaLnBrk="1" hangingPunct="1"/>
            <a:r>
              <a:rPr lang="en-US" dirty="0"/>
              <a:t>   </a:t>
            </a:r>
            <a:r>
              <a:rPr lang="en-US" i="1" dirty="0"/>
              <a:t>x</a:t>
            </a:r>
            <a:r>
              <a:rPr lang="en-US" dirty="0"/>
              <a:t>      </a:t>
            </a:r>
            <a:r>
              <a:rPr lang="en-US" i="1" dirty="0"/>
              <a:t>y</a:t>
            </a:r>
            <a:r>
              <a:rPr lang="en-US" dirty="0"/>
              <a:t>        </a:t>
            </a:r>
            <a:r>
              <a:rPr lang="en-US" i="1" dirty="0"/>
              <a:t>z</a:t>
            </a:r>
          </a:p>
          <a:p>
            <a:pPr eaLnBrk="1" hangingPunct="1"/>
            <a:endParaRPr lang="en-US" sz="750" i="1" dirty="0"/>
          </a:p>
          <a:p>
            <a:pPr eaLnBrk="1" hangingPunct="1"/>
            <a:r>
              <a:rPr lang="en-US" i="1" dirty="0" err="1"/>
              <a:t>xy</a:t>
            </a:r>
            <a:r>
              <a:rPr lang="en-US" i="1" dirty="0"/>
              <a:t>*z</a:t>
            </a:r>
            <a:r>
              <a:rPr lang="en-US" dirty="0"/>
              <a:t> must be in </a:t>
            </a:r>
            <a:r>
              <a:rPr lang="en-US" i="1" dirty="0"/>
              <a:t>L</a:t>
            </a:r>
            <a:r>
              <a:rPr lang="en-US" dirty="0"/>
              <a:t>.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dirty="0"/>
              <a:t>So </a:t>
            </a:r>
            <a:r>
              <a:rPr lang="en-US" i="1" dirty="0"/>
              <a:t>L</a:t>
            </a:r>
            <a:r>
              <a:rPr lang="en-US" dirty="0"/>
              <a:t> includes: </a:t>
            </a:r>
            <a:r>
              <a:rPr lang="en-US" dirty="0" err="1">
                <a:latin typeface="Courier New" panose="02070309020205020404" pitchFamily="49" charset="0"/>
              </a:rPr>
              <a:t>baab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</a:rPr>
              <a:t>babab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</a:rPr>
              <a:t>babbab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</a:rPr>
              <a:t>babbbbbbbbbbab</a:t>
            </a:r>
            <a:r>
              <a:rPr lang="en-US" dirty="0"/>
              <a:t> </a:t>
            </a:r>
          </a:p>
        </p:txBody>
      </p:sp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1930005" y="833438"/>
          <a:ext cx="5639990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9" name="CorelPhotoPaint.Image.10" r:id="rId4" imgW="3517101" imgH="825870" progId="CorelPhotoPaint.Image.10">
                  <p:embed/>
                </p:oleObj>
              </mc:Choice>
              <mc:Fallback>
                <p:oleObj name="CorelPhotoPaint.Image.10" r:id="rId4" imgW="3517101" imgH="825870" progId="CorelPhotoPaint.Image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005" y="833438"/>
                        <a:ext cx="5639990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6370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Theorem – Long Strings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14500" y="742950"/>
            <a:ext cx="62293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i="1" dirty="0"/>
              <a:t>Theorem:</a:t>
            </a:r>
            <a:r>
              <a:rPr lang="en-US" dirty="0"/>
              <a:t> Let </a:t>
            </a:r>
            <a:r>
              <a:rPr lang="en-US" i="1" dirty="0"/>
              <a:t>M</a:t>
            </a:r>
            <a:r>
              <a:rPr lang="en-US" dirty="0"/>
              <a:t> = (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) be any DFSM.  If </a:t>
            </a:r>
            <a:r>
              <a:rPr lang="en-US" i="1" dirty="0"/>
              <a:t>M</a:t>
            </a:r>
            <a:r>
              <a:rPr lang="en-US" dirty="0"/>
              <a:t> accepts any string of length |</a:t>
            </a:r>
            <a:r>
              <a:rPr lang="en-US" i="1" dirty="0"/>
              <a:t>K</a:t>
            </a:r>
            <a:r>
              <a:rPr lang="en-US" dirty="0"/>
              <a:t>| or greater, then that string will force </a:t>
            </a:r>
            <a:r>
              <a:rPr lang="en-US" i="1" dirty="0"/>
              <a:t>M</a:t>
            </a:r>
            <a:r>
              <a:rPr lang="en-US" dirty="0"/>
              <a:t> to visit some state more than once (thus traversing at least one loop).  </a:t>
            </a:r>
          </a:p>
          <a:p>
            <a:pPr eaLnBrk="1" hangingPunct="1"/>
            <a:endParaRPr lang="en-US" b="1" i="1" dirty="0"/>
          </a:p>
          <a:p>
            <a:pPr eaLnBrk="1" hangingPunct="1"/>
            <a:r>
              <a:rPr lang="en-US" b="1" i="1" dirty="0"/>
              <a:t>Proof:</a:t>
            </a:r>
            <a:r>
              <a:rPr lang="en-US" dirty="0"/>
              <a:t>  </a:t>
            </a:r>
            <a:r>
              <a:rPr lang="en-US" i="1" dirty="0"/>
              <a:t>M</a:t>
            </a:r>
            <a:r>
              <a:rPr lang="en-US" dirty="0"/>
              <a:t> must start in one of its states.  </a:t>
            </a:r>
            <a:br>
              <a:rPr lang="en-US" dirty="0"/>
            </a:br>
            <a:r>
              <a:rPr lang="en-US" dirty="0"/>
              <a:t>Each time it reads an input character, it visits some state.  So, in processing a string of length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does a total of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+ 1 state visits.  </a:t>
            </a:r>
          </a:p>
          <a:p>
            <a:pPr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>If </a:t>
            </a:r>
            <a:r>
              <a:rPr lang="en-US" i="1" dirty="0"/>
              <a:t>n</a:t>
            </a:r>
            <a:r>
              <a:rPr lang="en-US" dirty="0"/>
              <a:t>+1 &gt; |</a:t>
            </a:r>
            <a:r>
              <a:rPr lang="en-US" i="1" dirty="0"/>
              <a:t>K</a:t>
            </a:r>
            <a:r>
              <a:rPr lang="en-US" dirty="0"/>
              <a:t>|, then, by the pigeonhole principle, some state must get more than one visit.  </a:t>
            </a:r>
          </a:p>
          <a:p>
            <a:pPr eaLnBrk="1" hangingPunct="1"/>
            <a:r>
              <a:rPr lang="en-US" dirty="0"/>
              <a:t/>
            </a:r>
            <a:br>
              <a:rPr lang="en-US" dirty="0"/>
            </a:br>
            <a:r>
              <a:rPr lang="en-US" dirty="0"/>
              <a:t>So, if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|</a:t>
            </a:r>
            <a:r>
              <a:rPr lang="en-US" i="1" dirty="0"/>
              <a:t>K</a:t>
            </a:r>
            <a:r>
              <a:rPr lang="en-US" dirty="0"/>
              <a:t>|, then </a:t>
            </a:r>
            <a:r>
              <a:rPr lang="en-US" i="1" dirty="0"/>
              <a:t>M</a:t>
            </a:r>
            <a:r>
              <a:rPr lang="en-US" dirty="0"/>
              <a:t> must visit at least one state more than once.  </a:t>
            </a:r>
            <a:endParaRPr lang="en-US" dirty="0">
              <a:sym typeface="Wingdings" panose="05000000000000000000" pitchFamily="2" charset="2"/>
            </a:endParaRPr>
          </a:p>
          <a:p>
            <a:pPr algn="r" eaLnBrk="1" hangingPunct="1"/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496146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100" b="1">
                <a:solidFill>
                  <a:schemeClr val="tx2"/>
                </a:solidFill>
              </a:rPr>
              <a:t>The Pumping Theorem* for Regular Languages</a:t>
            </a:r>
            <a:r>
              <a:rPr lang="en-US" sz="21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1885950" y="828676"/>
            <a:ext cx="5895975" cy="445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If </a:t>
            </a:r>
            <a:r>
              <a:rPr lang="en-US" i="1" dirty="0"/>
              <a:t>L</a:t>
            </a:r>
            <a:r>
              <a:rPr lang="en-US" dirty="0"/>
              <a:t> is regular, then every long string in </a:t>
            </a:r>
            <a:r>
              <a:rPr lang="en-US" i="1" dirty="0"/>
              <a:t>L</a:t>
            </a:r>
            <a:r>
              <a:rPr lang="en-US" dirty="0"/>
              <a:t> is "</a:t>
            </a:r>
            <a:r>
              <a:rPr lang="en-US" dirty="0" err="1"/>
              <a:t>pumpable</a:t>
            </a:r>
            <a:r>
              <a:rPr lang="en-US" dirty="0"/>
              <a:t>".  </a:t>
            </a:r>
          </a:p>
          <a:p>
            <a:pPr eaLnBrk="1" hangingPunct="1"/>
            <a:r>
              <a:rPr lang="en-US" dirty="0" smtClean="0"/>
              <a:t>Formally, if L is a language over </a:t>
            </a:r>
            <a:r>
              <a:rPr lang="el-GR" dirty="0" smtClean="0"/>
              <a:t>Σ</a:t>
            </a:r>
            <a:r>
              <a:rPr lang="en-US" dirty="0" smtClean="0"/>
              <a:t>,</a:t>
            </a:r>
          </a:p>
          <a:p>
            <a:pPr eaLnBrk="1" hangingPunct="1"/>
            <a:r>
              <a:rPr lang="en-US" b="1" dirty="0" smtClean="0">
                <a:solidFill>
                  <a:srgbClr val="4D9BA4"/>
                </a:solidFill>
              </a:rPr>
              <a:t>(L is regular) →</a:t>
            </a:r>
            <a:endParaRPr lang="en-US" sz="1200" b="1" dirty="0" smtClean="0">
              <a:solidFill>
                <a:srgbClr val="4D9BA4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4D9BA4"/>
                </a:solidFill>
                <a:sym typeface="Symbol" panose="05050102010706020507" pitchFamily="18" charset="2"/>
              </a:rPr>
              <a:t>(</a:t>
            </a:r>
            <a:r>
              <a:rPr lang="en-US" b="1" i="1" dirty="0">
                <a:solidFill>
                  <a:srgbClr val="4D9BA4"/>
                </a:solidFill>
              </a:rPr>
              <a:t>k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</a:t>
            </a:r>
            <a:r>
              <a:rPr lang="en-US" b="1" dirty="0">
                <a:solidFill>
                  <a:srgbClr val="4D9BA4"/>
                </a:solidFill>
              </a:rPr>
              <a:t> 1 such that				</a:t>
            </a: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(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</a:t>
            </a:r>
            <a:r>
              <a:rPr lang="en-US" b="1" dirty="0">
                <a:solidFill>
                  <a:srgbClr val="4D9BA4"/>
                </a:solidFill>
              </a:rPr>
              <a:t> strings </a:t>
            </a:r>
            <a:r>
              <a:rPr lang="en-US" b="1" i="1" dirty="0">
                <a:solidFill>
                  <a:srgbClr val="4D9BA4"/>
                </a:solidFill>
              </a:rPr>
              <a:t>w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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i="1" dirty="0">
                <a:solidFill>
                  <a:srgbClr val="4D9BA4"/>
                </a:solidFill>
              </a:rPr>
              <a:t>L</a:t>
            </a:r>
            <a:r>
              <a:rPr lang="en-US" b="1" dirty="0">
                <a:solidFill>
                  <a:srgbClr val="4D9BA4"/>
                </a:solidFill>
              </a:rPr>
              <a:t>, </a:t>
            </a: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    (|</a:t>
            </a:r>
            <a:r>
              <a:rPr lang="en-US" b="1" i="1" dirty="0">
                <a:solidFill>
                  <a:srgbClr val="4D9BA4"/>
                </a:solidFill>
              </a:rPr>
              <a:t>w</a:t>
            </a:r>
            <a:r>
              <a:rPr lang="en-US" b="1" dirty="0">
                <a:solidFill>
                  <a:srgbClr val="4D9BA4"/>
                </a:solidFill>
              </a:rPr>
              <a:t>|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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i="1" dirty="0">
                <a:solidFill>
                  <a:srgbClr val="4D9BA4"/>
                </a:solidFill>
              </a:rPr>
              <a:t>k  </a:t>
            </a:r>
            <a:r>
              <a:rPr lang="en-US" sz="2100" b="1" dirty="0">
                <a:solidFill>
                  <a:srgbClr val="4D9BA4"/>
                </a:solidFill>
              </a:rPr>
              <a:t>→</a:t>
            </a:r>
            <a:r>
              <a:rPr lang="en-US" b="1" dirty="0">
                <a:solidFill>
                  <a:srgbClr val="4D9BA4"/>
                </a:solidFill>
              </a:rPr>
              <a:t> </a:t>
            </a: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	       (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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i="1" dirty="0">
                <a:solidFill>
                  <a:srgbClr val="4D9BA4"/>
                </a:solidFill>
              </a:rPr>
              <a:t>x</a:t>
            </a:r>
            <a:r>
              <a:rPr lang="en-US" b="1" dirty="0">
                <a:solidFill>
                  <a:srgbClr val="4D9BA4"/>
                </a:solidFill>
              </a:rPr>
              <a:t>, </a:t>
            </a:r>
            <a:r>
              <a:rPr lang="en-US" b="1" i="1" dirty="0">
                <a:solidFill>
                  <a:srgbClr val="4D9BA4"/>
                </a:solidFill>
              </a:rPr>
              <a:t>y</a:t>
            </a:r>
            <a:r>
              <a:rPr lang="en-US" b="1" dirty="0">
                <a:solidFill>
                  <a:srgbClr val="4D9BA4"/>
                </a:solidFill>
              </a:rPr>
              <a:t>, </a:t>
            </a:r>
            <a:r>
              <a:rPr lang="en-US" b="1" i="1" dirty="0">
                <a:solidFill>
                  <a:srgbClr val="4D9BA4"/>
                </a:solidFill>
              </a:rPr>
              <a:t>z</a:t>
            </a:r>
            <a:r>
              <a:rPr lang="en-US" b="1" dirty="0">
                <a:solidFill>
                  <a:srgbClr val="4D9BA4"/>
                </a:solidFill>
              </a:rPr>
              <a:t> (</a:t>
            </a:r>
            <a:r>
              <a:rPr lang="en-US" b="1" i="1" dirty="0">
                <a:solidFill>
                  <a:srgbClr val="4D9BA4"/>
                </a:solidFill>
              </a:rPr>
              <a:t>w</a:t>
            </a:r>
            <a:r>
              <a:rPr lang="en-US" b="1" dirty="0">
                <a:solidFill>
                  <a:srgbClr val="4D9BA4"/>
                </a:solidFill>
              </a:rPr>
              <a:t> = </a:t>
            </a:r>
            <a:r>
              <a:rPr lang="en-US" b="1" i="1" dirty="0">
                <a:solidFill>
                  <a:srgbClr val="4D9BA4"/>
                </a:solidFill>
              </a:rPr>
              <a:t>xyz,</a:t>
            </a:r>
            <a:endParaRPr lang="en-US" b="1" dirty="0">
              <a:solidFill>
                <a:srgbClr val="4D9BA4"/>
              </a:solidFill>
            </a:endParaRP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			 |</a:t>
            </a:r>
            <a:r>
              <a:rPr lang="en-US" b="1" i="1" dirty="0" err="1">
                <a:solidFill>
                  <a:srgbClr val="4D9BA4"/>
                </a:solidFill>
              </a:rPr>
              <a:t>xy</a:t>
            </a:r>
            <a:r>
              <a:rPr lang="en-US" b="1" dirty="0">
                <a:solidFill>
                  <a:srgbClr val="4D9BA4"/>
                </a:solidFill>
              </a:rPr>
              <a:t>|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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i="1" dirty="0">
                <a:solidFill>
                  <a:srgbClr val="4D9BA4"/>
                </a:solidFill>
              </a:rPr>
              <a:t>k,</a:t>
            </a:r>
            <a:r>
              <a:rPr lang="en-US" b="1" dirty="0">
                <a:solidFill>
                  <a:srgbClr val="4D9BA4"/>
                </a:solidFill>
              </a:rPr>
              <a:t> </a:t>
            </a: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			 </a:t>
            </a:r>
            <a:r>
              <a:rPr lang="en-US" b="1" i="1" dirty="0">
                <a:solidFill>
                  <a:srgbClr val="4D9BA4"/>
                </a:solidFill>
              </a:rPr>
              <a:t>y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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, and</a:t>
            </a:r>
            <a:endParaRPr lang="en-US" b="1" dirty="0">
              <a:solidFill>
                <a:srgbClr val="4D9BA4"/>
              </a:solidFill>
            </a:endParaRPr>
          </a:p>
          <a:p>
            <a:pPr eaLnBrk="1" hangingPunct="1"/>
            <a:r>
              <a:rPr lang="en-US" b="1" dirty="0">
                <a:solidFill>
                  <a:srgbClr val="4D9BA4"/>
                </a:solidFill>
              </a:rPr>
              <a:t>				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</a:t>
            </a:r>
            <a:r>
              <a:rPr lang="en-US" b="1" i="1" dirty="0">
                <a:solidFill>
                  <a:srgbClr val="4D9BA4"/>
                </a:solidFill>
              </a:rPr>
              <a:t>q</a:t>
            </a:r>
            <a:r>
              <a:rPr lang="en-US" b="1" dirty="0">
                <a:solidFill>
                  <a:srgbClr val="4D9BA4"/>
                </a:solidFill>
              </a:rPr>
              <a:t> </a:t>
            </a:r>
            <a:r>
              <a:rPr lang="en-US" b="1" dirty="0">
                <a:solidFill>
                  <a:srgbClr val="4D9BA4"/>
                </a:solidFill>
                <a:sym typeface="Symbol" panose="05050102010706020507" pitchFamily="18" charset="2"/>
              </a:rPr>
              <a:t></a:t>
            </a:r>
            <a:r>
              <a:rPr lang="en-US" b="1" dirty="0">
                <a:solidFill>
                  <a:srgbClr val="4D9BA4"/>
                </a:solidFill>
              </a:rPr>
              <a:t> 0 (</a:t>
            </a:r>
            <a:r>
              <a:rPr lang="en-US" b="1" i="1" dirty="0" err="1">
                <a:solidFill>
                  <a:srgbClr val="4D9BA4"/>
                </a:solidFill>
              </a:rPr>
              <a:t>xy</a:t>
            </a:r>
            <a:r>
              <a:rPr lang="en-US" b="1" i="1" baseline="30000" dirty="0" err="1">
                <a:solidFill>
                  <a:srgbClr val="4D9BA4"/>
                </a:solidFill>
              </a:rPr>
              <a:t>q</a:t>
            </a:r>
            <a:r>
              <a:rPr lang="en-US" b="1" i="1" dirty="0" err="1">
                <a:solidFill>
                  <a:srgbClr val="4D9BA4"/>
                </a:solidFill>
              </a:rPr>
              <a:t>z</a:t>
            </a:r>
            <a:r>
              <a:rPr lang="en-US" b="1" dirty="0">
                <a:solidFill>
                  <a:srgbClr val="4D9BA4"/>
                </a:solidFill>
              </a:rPr>
              <a:t> is in </a:t>
            </a:r>
            <a:r>
              <a:rPr lang="en-US" b="1" i="1" dirty="0">
                <a:solidFill>
                  <a:srgbClr val="4D9BA4"/>
                </a:solidFill>
              </a:rPr>
              <a:t>L</a:t>
            </a:r>
            <a:r>
              <a:rPr lang="en-US" b="1" dirty="0" smtClean="0">
                <a:solidFill>
                  <a:srgbClr val="4D9BA4"/>
                </a:solidFill>
              </a:rPr>
              <a:t>))))))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* a.k.a</a:t>
            </a:r>
            <a:r>
              <a:rPr lang="en-US" dirty="0"/>
              <a:t>.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"the pumping lemma"</a:t>
            </a:r>
            <a:r>
              <a:rPr lang="en-US" dirty="0"/>
              <a:t>.  </a:t>
            </a:r>
            <a:br>
              <a:rPr lang="en-US" dirty="0"/>
            </a:br>
            <a:r>
              <a:rPr lang="en-US" dirty="0"/>
              <a:t>We will use the terms interchangeably.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105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/>
              <a:t>What if L has </a:t>
            </a:r>
            <a:r>
              <a:rPr lang="en-US" i="1" dirty="0"/>
              <a:t>no</a:t>
            </a:r>
            <a:r>
              <a:rPr lang="en-US" dirty="0"/>
              <a:t> strings whose lengths are greater than k?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0800" y="1342137"/>
            <a:ext cx="2362200" cy="170816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100" dirty="0"/>
              <a:t>Write this in contrapositive </a:t>
            </a:r>
            <a:r>
              <a:rPr lang="en-US" sz="2100" dirty="0" smtClean="0"/>
              <a:t>form.  Don't look ahead to the next slide yet.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99916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100" b="1">
                <a:solidFill>
                  <a:schemeClr val="tx2"/>
                </a:solidFill>
              </a:rPr>
              <a:t>Using The Pumping Theorem to show that </a:t>
            </a:r>
            <a:br>
              <a:rPr lang="en-US" sz="2100" b="1">
                <a:solidFill>
                  <a:schemeClr val="tx2"/>
                </a:solidFill>
              </a:rPr>
            </a:br>
            <a:r>
              <a:rPr lang="en-US" sz="2100" b="1">
                <a:solidFill>
                  <a:schemeClr val="tx2"/>
                </a:solidFill>
              </a:rPr>
              <a:t>L is not Regular:</a:t>
            </a:r>
            <a:endParaRPr lang="en-US" sz="2100">
              <a:solidFill>
                <a:schemeClr val="tx2"/>
              </a:solidFill>
            </a:endParaRP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885950" y="828675"/>
            <a:ext cx="589597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We use the contrapositive of the theorem: </a:t>
            </a:r>
            <a:br>
              <a:rPr lang="en-US" dirty="0"/>
            </a:br>
            <a:r>
              <a:rPr lang="en-US" dirty="0"/>
              <a:t>If some long enough string in </a:t>
            </a:r>
            <a:r>
              <a:rPr lang="en-US" i="1" dirty="0"/>
              <a:t>L</a:t>
            </a:r>
            <a:r>
              <a:rPr lang="en-US" dirty="0"/>
              <a:t> is not "</a:t>
            </a:r>
            <a:r>
              <a:rPr lang="en-US" dirty="0" err="1"/>
              <a:t>pumpable</a:t>
            </a:r>
            <a:r>
              <a:rPr lang="en-US" dirty="0"/>
              <a:t>", then </a:t>
            </a:r>
            <a:r>
              <a:rPr lang="en-US" i="1" dirty="0"/>
              <a:t>L</a:t>
            </a:r>
            <a:r>
              <a:rPr lang="en-US" dirty="0"/>
              <a:t> is not regular.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we need to show in order to show L non-regular:</a:t>
            </a:r>
          </a:p>
          <a:p>
            <a:pPr eaLnBrk="1" hangingPunct="1"/>
            <a:r>
              <a:rPr lang="en-US" b="1" dirty="0">
                <a:solidFill>
                  <a:srgbClr val="FF00FF"/>
                </a:solidFill>
                <a:sym typeface="Symbol" panose="05050102010706020507" pitchFamily="18" charset="2"/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 				</a:t>
            </a:r>
          </a:p>
          <a:p>
            <a:pPr eaLnBrk="1" hangingPunct="1"/>
            <a:r>
              <a:rPr lang="en-US" dirty="0"/>
              <a:t>	</a:t>
            </a:r>
            <a:r>
              <a:rPr lang="en-US" b="1" dirty="0">
                <a:solidFill>
                  <a:srgbClr val="00B0F0"/>
                </a:solidFill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 string 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L</a:t>
            </a:r>
            <a:endParaRPr lang="en-US" dirty="0"/>
          </a:p>
          <a:p>
            <a:pPr eaLnBrk="1" hangingPunct="1"/>
            <a:r>
              <a:rPr lang="en-US" dirty="0"/>
              <a:t>       </a:t>
            </a:r>
            <a:r>
              <a:rPr lang="en-US" b="1" dirty="0">
                <a:solidFill>
                  <a:srgbClr val="FF9933"/>
                </a:solidFill>
              </a:rPr>
              <a:t>(</a:t>
            </a:r>
            <a:r>
              <a:rPr lang="en-US" dirty="0"/>
              <a:t>|</a:t>
            </a:r>
            <a:r>
              <a:rPr lang="en-US" i="1" dirty="0"/>
              <a:t>w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k and </a:t>
            </a:r>
          </a:p>
          <a:p>
            <a:pPr eaLnBrk="1" hangingPunct="1"/>
            <a:r>
              <a:rPr lang="en-US" dirty="0"/>
              <a:t>		       </a:t>
            </a:r>
            <a:r>
              <a:rPr lang="en-US" b="1" dirty="0">
                <a:solidFill>
                  <a:srgbClr val="6600CC"/>
                </a:solidFill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i="1" dirty="0"/>
              <a:t>w</a:t>
            </a:r>
            <a:r>
              <a:rPr lang="en-US" dirty="0"/>
              <a:t> = </a:t>
            </a:r>
            <a:r>
              <a:rPr lang="en-US" i="1" dirty="0"/>
              <a:t>xyz </a:t>
            </a:r>
            <a:r>
              <a:rPr lang="en-US" dirty="0"/>
              <a:t>∧  |</a:t>
            </a:r>
            <a:r>
              <a:rPr lang="en-US" i="1" dirty="0" err="1"/>
              <a:t>xy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k </a:t>
            </a:r>
            <a:r>
              <a:rPr lang="en-US" dirty="0"/>
              <a:t>∧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→ </a:t>
            </a:r>
          </a:p>
          <a:p>
            <a:pPr eaLnBrk="1" hangingPunct="1"/>
            <a:r>
              <a:rPr lang="en-US" dirty="0"/>
              <a:t>				      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 (</a:t>
            </a:r>
            <a:r>
              <a:rPr lang="en-US" i="1" dirty="0" err="1"/>
              <a:t>xy</a:t>
            </a:r>
            <a:r>
              <a:rPr lang="en-US" i="1" baseline="30000" dirty="0" err="1"/>
              <a:t>q</a:t>
            </a:r>
            <a:r>
              <a:rPr lang="en-US" i="1" dirty="0" err="1"/>
              <a:t>z</a:t>
            </a:r>
            <a:r>
              <a:rPr lang="en-US" dirty="0"/>
              <a:t> ∉ </a:t>
            </a:r>
            <a:r>
              <a:rPr lang="en-US" i="1" dirty="0"/>
              <a:t>L</a:t>
            </a:r>
            <a:r>
              <a:rPr lang="en-US" dirty="0"/>
              <a:t>)</a:t>
            </a:r>
            <a:r>
              <a:rPr lang="en-US" b="1" dirty="0">
                <a:solidFill>
                  <a:srgbClr val="00B050"/>
                </a:solidFill>
              </a:rPr>
              <a:t>)</a:t>
            </a:r>
            <a:r>
              <a:rPr lang="en-US" b="1" dirty="0">
                <a:solidFill>
                  <a:srgbClr val="6600CC"/>
                </a:solidFill>
              </a:rPr>
              <a:t>)</a:t>
            </a:r>
            <a:r>
              <a:rPr lang="en-US" b="1" dirty="0">
                <a:solidFill>
                  <a:srgbClr val="FF9933"/>
                </a:solidFill>
              </a:rPr>
              <a:t>)</a:t>
            </a:r>
            <a:r>
              <a:rPr lang="en-US" b="1" dirty="0">
                <a:solidFill>
                  <a:srgbClr val="00B0F0"/>
                </a:solidFill>
              </a:rPr>
              <a:t>)</a:t>
            </a:r>
            <a:r>
              <a:rPr lang="en-US" b="1" dirty="0">
                <a:solidFill>
                  <a:srgbClr val="FF00FF"/>
                </a:solidFill>
              </a:rPr>
              <a:t>)</a:t>
            </a:r>
          </a:p>
          <a:p>
            <a:pPr eaLnBrk="1" hangingPunct="1"/>
            <a:r>
              <a:rPr lang="en-US" dirty="0"/>
              <a:t> → </a:t>
            </a:r>
            <a:r>
              <a:rPr lang="en-US" dirty="0" smtClean="0"/>
              <a:t>(L </a:t>
            </a:r>
            <a:r>
              <a:rPr lang="en-US" dirty="0"/>
              <a:t>is not </a:t>
            </a:r>
            <a:r>
              <a:rPr lang="en-US" dirty="0" smtClean="0"/>
              <a:t>regular) 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2400" y="4127837"/>
            <a:ext cx="3600450" cy="101566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Before our next class meeting:  </a:t>
            </a:r>
            <a:b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</a:br>
            <a:r>
              <a:rPr lang="en-US" sz="1500" dirty="0">
                <a:latin typeface="Arial" charset="0"/>
              </a:rPr>
              <a:t>Be sure that you are convinced that this really is the contrapositive of the pumping theorem.  </a:t>
            </a:r>
          </a:p>
        </p:txBody>
      </p:sp>
    </p:spTree>
    <p:extLst>
      <p:ext uri="{BB962C8B-B14F-4D97-AF65-F5344CB8AC3E}">
        <p14:creationId xmlns:p14="http://schemas.microsoft.com/office/powerpoint/2010/main" val="30434676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100" b="1">
                <a:solidFill>
                  <a:schemeClr val="tx2"/>
                </a:solidFill>
              </a:rPr>
              <a:t>Using The Pumping Theorem to show that </a:t>
            </a:r>
            <a:br>
              <a:rPr lang="en-US" sz="2100" b="1">
                <a:solidFill>
                  <a:schemeClr val="tx2"/>
                </a:solidFill>
              </a:rPr>
            </a:br>
            <a:r>
              <a:rPr lang="en-US" sz="2100" b="1">
                <a:solidFill>
                  <a:schemeClr val="tx2"/>
                </a:solidFill>
              </a:rPr>
              <a:t>L is not Regular:</a:t>
            </a:r>
            <a:endParaRPr lang="en-US" sz="2100">
              <a:solidFill>
                <a:schemeClr val="tx2"/>
              </a:solidFill>
            </a:endParaRP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885950" y="828675"/>
            <a:ext cx="589597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We use the contrapositive of the theorem: </a:t>
            </a:r>
            <a:br>
              <a:rPr lang="en-US" dirty="0"/>
            </a:br>
            <a:r>
              <a:rPr lang="en-US" dirty="0"/>
              <a:t>If some long enough string in </a:t>
            </a:r>
            <a:r>
              <a:rPr lang="en-US" i="1" dirty="0"/>
              <a:t>L</a:t>
            </a:r>
            <a:r>
              <a:rPr lang="en-US" dirty="0"/>
              <a:t> is not "</a:t>
            </a:r>
            <a:r>
              <a:rPr lang="en-US" dirty="0" err="1"/>
              <a:t>pumpable</a:t>
            </a:r>
            <a:r>
              <a:rPr lang="en-US" dirty="0"/>
              <a:t>", then </a:t>
            </a:r>
            <a:r>
              <a:rPr lang="en-US" i="1" dirty="0"/>
              <a:t>L</a:t>
            </a:r>
            <a:r>
              <a:rPr lang="en-US" dirty="0"/>
              <a:t> is not regular.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we need to show in order to show L non-regular:</a:t>
            </a:r>
          </a:p>
          <a:p>
            <a:pPr eaLnBrk="1" hangingPunct="1"/>
            <a:r>
              <a:rPr lang="en-US" b="1" dirty="0">
                <a:solidFill>
                  <a:srgbClr val="FF00FF"/>
                </a:solidFill>
                <a:sym typeface="Symbol" panose="05050102010706020507" pitchFamily="18" charset="2"/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 				</a:t>
            </a:r>
          </a:p>
          <a:p>
            <a:pPr eaLnBrk="1" hangingPunct="1"/>
            <a:r>
              <a:rPr lang="en-US" dirty="0"/>
              <a:t>	</a:t>
            </a:r>
            <a:r>
              <a:rPr lang="en-US" b="1" dirty="0">
                <a:solidFill>
                  <a:srgbClr val="00B0F0"/>
                </a:solidFill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 string 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i="1" dirty="0"/>
              <a:t>L</a:t>
            </a:r>
            <a:endParaRPr lang="en-US" dirty="0"/>
          </a:p>
          <a:p>
            <a:pPr eaLnBrk="1" hangingPunct="1"/>
            <a:r>
              <a:rPr lang="en-US" dirty="0"/>
              <a:t>       </a:t>
            </a:r>
            <a:r>
              <a:rPr lang="en-US" b="1" dirty="0">
                <a:solidFill>
                  <a:srgbClr val="FF9933"/>
                </a:solidFill>
              </a:rPr>
              <a:t>(</a:t>
            </a:r>
            <a:r>
              <a:rPr lang="en-US" dirty="0"/>
              <a:t>|</a:t>
            </a:r>
            <a:r>
              <a:rPr lang="en-US" i="1" dirty="0"/>
              <a:t>w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k and </a:t>
            </a:r>
          </a:p>
          <a:p>
            <a:pPr eaLnBrk="1" hangingPunct="1"/>
            <a:r>
              <a:rPr lang="en-US" dirty="0"/>
              <a:t>		       </a:t>
            </a:r>
            <a:r>
              <a:rPr lang="en-US" b="1" dirty="0">
                <a:solidFill>
                  <a:srgbClr val="6600CC"/>
                </a:solidFill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i="1" dirty="0"/>
              <a:t>w</a:t>
            </a:r>
            <a:r>
              <a:rPr lang="en-US" dirty="0"/>
              <a:t> = </a:t>
            </a:r>
            <a:r>
              <a:rPr lang="en-US" i="1" dirty="0"/>
              <a:t>xyz </a:t>
            </a:r>
            <a:r>
              <a:rPr lang="en-US" dirty="0"/>
              <a:t>∧  |</a:t>
            </a:r>
            <a:r>
              <a:rPr lang="en-US" i="1" dirty="0" err="1"/>
              <a:t>xy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k </a:t>
            </a:r>
            <a:r>
              <a:rPr lang="en-US" dirty="0"/>
              <a:t>∧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→ </a:t>
            </a:r>
          </a:p>
          <a:p>
            <a:pPr eaLnBrk="1" hangingPunct="1"/>
            <a:r>
              <a:rPr lang="en-US" dirty="0"/>
              <a:t>				      </a:t>
            </a:r>
            <a:r>
              <a:rPr lang="en-US" dirty="0">
                <a:sym typeface="Symbol" panose="05050102010706020507" pitchFamily="18" charset="2"/>
              </a:rPr>
              <a:t> </a:t>
            </a:r>
            <a:r>
              <a:rPr lang="en-US" i="1" dirty="0"/>
              <a:t>q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 (</a:t>
            </a:r>
            <a:r>
              <a:rPr lang="en-US" i="1" dirty="0" err="1"/>
              <a:t>xy</a:t>
            </a:r>
            <a:r>
              <a:rPr lang="en-US" i="1" baseline="30000" dirty="0" err="1"/>
              <a:t>q</a:t>
            </a:r>
            <a:r>
              <a:rPr lang="en-US" i="1" dirty="0" err="1"/>
              <a:t>z</a:t>
            </a:r>
            <a:r>
              <a:rPr lang="en-US" dirty="0"/>
              <a:t> ∉ </a:t>
            </a:r>
            <a:r>
              <a:rPr lang="en-US" i="1" dirty="0"/>
              <a:t>L</a:t>
            </a:r>
            <a:r>
              <a:rPr lang="en-US" dirty="0"/>
              <a:t>)</a:t>
            </a:r>
            <a:r>
              <a:rPr lang="en-US" b="1" dirty="0">
                <a:solidFill>
                  <a:srgbClr val="00B050"/>
                </a:solidFill>
              </a:rPr>
              <a:t>)</a:t>
            </a:r>
            <a:r>
              <a:rPr lang="en-US" b="1" dirty="0">
                <a:solidFill>
                  <a:srgbClr val="6600CC"/>
                </a:solidFill>
              </a:rPr>
              <a:t>)</a:t>
            </a:r>
            <a:r>
              <a:rPr lang="en-US" b="1" dirty="0">
                <a:solidFill>
                  <a:srgbClr val="FF9933"/>
                </a:solidFill>
              </a:rPr>
              <a:t>)</a:t>
            </a:r>
            <a:r>
              <a:rPr lang="en-US" b="1" dirty="0">
                <a:solidFill>
                  <a:srgbClr val="00B0F0"/>
                </a:solidFill>
              </a:rPr>
              <a:t>)</a:t>
            </a:r>
            <a:r>
              <a:rPr lang="en-US" b="1" dirty="0">
                <a:solidFill>
                  <a:srgbClr val="FF00FF"/>
                </a:solidFill>
              </a:rPr>
              <a:t>)</a:t>
            </a:r>
          </a:p>
          <a:p>
            <a:pPr eaLnBrk="1" hangingPunct="1"/>
            <a:r>
              <a:rPr lang="en-US" dirty="0"/>
              <a:t> → L is not regular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00500" y="3819136"/>
            <a:ext cx="3600450" cy="1015663"/>
          </a:xfrm>
          <a:prstGeom prst="rect">
            <a:avLst/>
          </a:prstGeom>
          <a:noFill/>
          <a:ln w="31750"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Before our next class meeting:  </a:t>
            </a:r>
            <a:br>
              <a:rPr lang="en-US" sz="1500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</a:br>
            <a:r>
              <a:rPr lang="en-US" sz="1500" dirty="0">
                <a:latin typeface="Arial" charset="0"/>
              </a:rPr>
              <a:t>Be sure that you are convinced that this really is the contrapositive of the pumping theorem.  </a:t>
            </a:r>
          </a:p>
        </p:txBody>
      </p:sp>
    </p:spTree>
    <p:extLst>
      <p:ext uri="{BB962C8B-B14F-4D97-AF65-F5344CB8AC3E}">
        <p14:creationId xmlns:p14="http://schemas.microsoft.com/office/powerpoint/2010/main" val="370930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100" b="1">
                <a:solidFill>
                  <a:schemeClr val="tx2"/>
                </a:solidFill>
              </a:rPr>
              <a:t>A way to think of it: adversary argument</a:t>
            </a:r>
          </a:p>
          <a:p>
            <a:pPr algn="ctr" eaLnBrk="1" hangingPunct="1"/>
            <a:r>
              <a:rPr lang="en-US" sz="2100" b="1">
                <a:solidFill>
                  <a:schemeClr val="tx2"/>
                </a:solidFill>
              </a:rPr>
              <a:t>(following J.E. Hopcroft and J.D.Ullman) </a:t>
            </a:r>
            <a:endParaRPr lang="en-US" sz="2100">
              <a:solidFill>
                <a:schemeClr val="tx2"/>
              </a:solidFill>
            </a:endParaRP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1714500" y="828675"/>
            <a:ext cx="6743700" cy="4039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US" dirty="0" smtClean="0">
                <a:latin typeface="Arial" charset="0"/>
              </a:rPr>
              <a:t>Given the </a:t>
            </a:r>
            <a:r>
              <a:rPr lang="en-US" dirty="0">
                <a:latin typeface="Arial" charset="0"/>
              </a:rPr>
              <a:t>language L you want to prove </a:t>
            </a:r>
            <a:r>
              <a:rPr lang="en-US" dirty="0" smtClean="0">
                <a:latin typeface="Arial" charset="0"/>
              </a:rPr>
              <a:t>non-regular:</a:t>
            </a:r>
            <a:endParaRPr lang="en-US" dirty="0">
              <a:latin typeface="Arial" charset="0"/>
            </a:endParaRPr>
          </a:p>
          <a:p>
            <a:pPr marL="342900" indent="-342900">
              <a:lnSpc>
                <a:spcPct val="95000"/>
              </a:lnSpc>
              <a:buFont typeface="+mj-lt"/>
              <a:buAutoNum type="arabicPeriod"/>
              <a:defRPr/>
            </a:pPr>
            <a:r>
              <a:rPr lang="en-US" b="1" dirty="0">
                <a:solidFill>
                  <a:srgbClr val="87BCC2"/>
                </a:solidFill>
                <a:latin typeface="Arial" charset="0"/>
              </a:rPr>
              <a:t>The "adversary" </a:t>
            </a:r>
            <a:r>
              <a:rPr lang="en-US" b="1" dirty="0" smtClean="0">
                <a:solidFill>
                  <a:srgbClr val="87BCC2"/>
                </a:solidFill>
                <a:latin typeface="Arial" charset="0"/>
              </a:rPr>
              <a:t>picks </a:t>
            </a:r>
            <a:r>
              <a:rPr lang="en-US" b="1" dirty="0">
                <a:solidFill>
                  <a:srgbClr val="87BCC2"/>
                </a:solidFill>
                <a:latin typeface="Arial" charset="0"/>
              </a:rPr>
              <a:t>k, the constant mentioned in the theorem.  We must be prepared for any positive integer to be picked, but once it is chosen, the adversary cannot change it.</a:t>
            </a:r>
          </a:p>
          <a:p>
            <a:pPr marL="342900" indent="-342900">
              <a:lnSpc>
                <a:spcPct val="95000"/>
              </a:lnSpc>
              <a:buFont typeface="+mj-lt"/>
              <a:buAutoNum type="arabicPeriod"/>
              <a:defRPr/>
            </a:pPr>
            <a:r>
              <a:rPr lang="en-US" dirty="0">
                <a:latin typeface="Arial" charset="0"/>
              </a:rPr>
              <a:t>We select a string </a:t>
            </a:r>
            <a:r>
              <a:rPr lang="en-US" dirty="0" err="1">
                <a:latin typeface="Arial" charset="0"/>
              </a:rPr>
              <a:t>w</a:t>
            </a:r>
            <a:r>
              <a:rPr lang="en-US" dirty="0" err="1">
                <a:latin typeface="Arial" charset="0"/>
                <a:sym typeface="Symbol"/>
              </a:rPr>
              <a:t>L</a:t>
            </a:r>
            <a:r>
              <a:rPr lang="en-US" dirty="0">
                <a:latin typeface="Arial" charset="0"/>
                <a:sym typeface="Symbol"/>
              </a:rPr>
              <a:t> (whose length is at least k) that cannot be "pumped".</a:t>
            </a:r>
          </a:p>
          <a:p>
            <a:pPr marL="342900" indent="-342900">
              <a:lnSpc>
                <a:spcPct val="95000"/>
              </a:lnSpc>
              <a:buFont typeface="+mj-lt"/>
              <a:buAutoNum type="arabicPeriod"/>
              <a:defRPr/>
            </a:pPr>
            <a:r>
              <a:rPr lang="en-US" b="1" dirty="0">
                <a:solidFill>
                  <a:srgbClr val="4D9BA4"/>
                </a:solidFill>
                <a:latin typeface="Arial" charset="0"/>
                <a:sym typeface="Symbol"/>
              </a:rPr>
              <a:t>The adversary breaks w into w=xyz, subject to the constraints 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|</a:t>
            </a:r>
            <a:r>
              <a:rPr lang="en-US" b="1" i="1" dirty="0" err="1">
                <a:solidFill>
                  <a:srgbClr val="4D9BA4"/>
                </a:solidFill>
                <a:latin typeface="Arial" charset="0"/>
              </a:rPr>
              <a:t>xy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| </a:t>
            </a:r>
            <a:r>
              <a:rPr lang="en-US" b="1" dirty="0">
                <a:solidFill>
                  <a:srgbClr val="4D9BA4"/>
                </a:solidFill>
                <a:latin typeface="Arial" charset="0"/>
                <a:sym typeface="Symbol" pitchFamily="18" charset="2"/>
              </a:rPr>
              <a:t>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4D9BA4"/>
                </a:solidFill>
                <a:latin typeface="Arial" charset="0"/>
              </a:rPr>
              <a:t>k and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4D9BA4"/>
                </a:solidFill>
                <a:latin typeface="Arial" charset="0"/>
              </a:rPr>
              <a:t>y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4D9BA4"/>
                </a:solidFill>
                <a:latin typeface="Arial" charset="0"/>
                <a:sym typeface="Symbol" pitchFamily="18" charset="2"/>
              </a:rPr>
              <a:t></a:t>
            </a:r>
            <a:r>
              <a:rPr lang="en-US" b="1" dirty="0">
                <a:solidFill>
                  <a:srgbClr val="4D9BA4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4D9BA4"/>
                </a:solidFill>
                <a:latin typeface="Arial" charset="0"/>
                <a:sym typeface="Symbol" pitchFamily="18" charset="2"/>
              </a:rPr>
              <a:t>.  Our choice of w must take into account that any such x and y can be chosen.</a:t>
            </a:r>
          </a:p>
          <a:p>
            <a:pPr marL="342900" indent="-342900">
              <a:lnSpc>
                <a:spcPct val="95000"/>
              </a:lnSpc>
              <a:buFont typeface="+mj-lt"/>
              <a:buAutoNum type="arabicPeriod"/>
              <a:defRPr/>
            </a:pPr>
            <a:r>
              <a:rPr lang="en-US" dirty="0" smtClean="0">
                <a:latin typeface="Arial" charset="0"/>
                <a:sym typeface="Symbol" pitchFamily="18" charset="2"/>
              </a:rPr>
              <a:t>We </a:t>
            </a:r>
            <a:r>
              <a:rPr lang="en-US" dirty="0">
                <a:latin typeface="Arial" charset="0"/>
                <a:sym typeface="Symbol" pitchFamily="18" charset="2"/>
              </a:rPr>
              <a:t>must </a:t>
            </a:r>
            <a:r>
              <a:rPr lang="en-US" dirty="0" smtClean="0">
                <a:latin typeface="Arial" charset="0"/>
                <a:sym typeface="Symbol" pitchFamily="18" charset="2"/>
              </a:rPr>
              <a:t>(for possible each way </a:t>
            </a:r>
            <a:r>
              <a:rPr lang="en-US" dirty="0" err="1" smtClean="0">
                <a:latin typeface="Arial" charset="0"/>
                <a:sym typeface="Symbol" pitchFamily="18" charset="2"/>
              </a:rPr>
              <a:t>w</a:t>
            </a:r>
            <a:r>
              <a:rPr lang="en-US" dirty="0" smtClean="0">
                <a:latin typeface="Arial" charset="0"/>
                <a:sym typeface="Symbol" pitchFamily="18" charset="2"/>
              </a:rPr>
              <a:t> can be broken up into xyz) produce </a:t>
            </a:r>
            <a:r>
              <a:rPr lang="en-US" dirty="0">
                <a:latin typeface="Arial" charset="0"/>
                <a:sym typeface="Symbol" pitchFamily="18" charset="2"/>
              </a:rPr>
              <a:t>a single number q</a:t>
            </a:r>
            <a:r>
              <a:rPr lang="en-US" dirty="0">
                <a:latin typeface="Arial" charset="0"/>
                <a:sym typeface="Symbol"/>
              </a:rPr>
              <a:t>0</a:t>
            </a:r>
            <a:r>
              <a:rPr lang="en-US" dirty="0">
                <a:latin typeface="Arial" charset="0"/>
                <a:sym typeface="Symbol" pitchFamily="18" charset="2"/>
              </a:rPr>
              <a:t> such that </a:t>
            </a:r>
            <a:r>
              <a:rPr lang="en-US" dirty="0" err="1">
                <a:latin typeface="Arial" charset="0"/>
                <a:sym typeface="Symbol" pitchFamily="18" charset="2"/>
              </a:rPr>
              <a:t>xy</a:t>
            </a:r>
            <a:r>
              <a:rPr lang="en-US" baseline="30000" dirty="0" err="1">
                <a:latin typeface="Arial" charset="0"/>
                <a:sym typeface="Symbol" pitchFamily="18" charset="2"/>
              </a:rPr>
              <a:t>q</a:t>
            </a:r>
            <a:r>
              <a:rPr lang="en-US" dirty="0" err="1">
                <a:latin typeface="Arial" charset="0"/>
                <a:sym typeface="Symbol" pitchFamily="18" charset="2"/>
              </a:rPr>
              <a:t>z</a:t>
            </a:r>
            <a:r>
              <a:rPr lang="en-US" dirty="0">
                <a:latin typeface="Arial" charset="0"/>
                <a:sym typeface="Symbol"/>
              </a:rPr>
              <a:t> L.</a:t>
            </a:r>
          </a:p>
          <a:p>
            <a:pPr marL="342900" indent="-342900">
              <a:lnSpc>
                <a:spcPct val="95000"/>
              </a:lnSpc>
              <a:defRPr/>
            </a:pPr>
            <a:endParaRPr lang="en-US" dirty="0">
              <a:latin typeface="Arial" charset="0"/>
              <a:sym typeface="Symbol"/>
            </a:endParaRPr>
          </a:p>
          <a:p>
            <a:pPr marL="342900" indent="-342900">
              <a:lnSpc>
                <a:spcPct val="95000"/>
              </a:lnSpc>
              <a:defRPr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charset="0"/>
                <a:sym typeface="Symbol"/>
              </a:rPr>
              <a:t>Note carefully </a:t>
            </a:r>
            <a:r>
              <a:rPr lang="en-US" dirty="0">
                <a:latin typeface="Arial" charset="0"/>
                <a:sym typeface="Symbol"/>
              </a:rPr>
              <a:t>what we get to choose and </a:t>
            </a:r>
            <a:br>
              <a:rPr lang="en-US" dirty="0">
                <a:latin typeface="Arial" charset="0"/>
                <a:sym typeface="Symbol"/>
              </a:rPr>
            </a:br>
            <a:r>
              <a:rPr lang="en-US" dirty="0">
                <a:latin typeface="Arial" charset="0"/>
                <a:sym typeface="Symbol"/>
              </a:rPr>
              <a:t>                   what we do not get to choose.</a:t>
            </a:r>
          </a:p>
        </p:txBody>
      </p:sp>
    </p:spTree>
    <p:extLst>
      <p:ext uri="{BB962C8B-B14F-4D97-AF65-F5344CB8AC3E}">
        <p14:creationId xmlns:p14="http://schemas.microsoft.com/office/powerpoint/2010/main" val="13138810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657350" y="-952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>
                <a:solidFill>
                  <a:schemeClr val="tx2"/>
                </a:solidFill>
              </a:rPr>
              <a:t>Example: {</a:t>
            </a:r>
            <a:r>
              <a:rPr lang="en-US" altLang="en-US" sz="27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700" b="1" i="1" baseline="30000" dirty="0" err="1">
                <a:solidFill>
                  <a:schemeClr val="tx2"/>
                </a:solidFill>
              </a:rPr>
              <a:t>n</a:t>
            </a:r>
            <a:r>
              <a:rPr lang="en-US" altLang="en-US" sz="27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700" b="1" i="1" baseline="30000" dirty="0" err="1">
                <a:solidFill>
                  <a:schemeClr val="tx2"/>
                </a:solidFill>
              </a:rPr>
              <a:t>n</a:t>
            </a:r>
            <a:r>
              <a:rPr lang="en-US" altLang="en-US" sz="2700" b="1" dirty="0">
                <a:solidFill>
                  <a:schemeClr val="tx2"/>
                </a:solidFill>
              </a:rPr>
              <a:t>: </a:t>
            </a:r>
            <a:r>
              <a:rPr lang="en-US" altLang="en-US" sz="2700" b="1" i="1" dirty="0">
                <a:solidFill>
                  <a:schemeClr val="tx2"/>
                </a:solidFill>
              </a:rPr>
              <a:t>n</a:t>
            </a:r>
            <a:r>
              <a:rPr lang="en-US" altLang="en-US" sz="2700" b="1" dirty="0">
                <a:solidFill>
                  <a:schemeClr val="tx2"/>
                </a:solidFill>
              </a:rPr>
              <a:t> </a:t>
            </a:r>
            <a:r>
              <a:rPr lang="en-US" altLang="en-US" sz="2700" b="1" dirty="0">
                <a:solidFill>
                  <a:schemeClr val="tx2"/>
                </a:solidFill>
                <a:sym typeface="Symbol" panose="05050102010706020507" pitchFamily="18" charset="2"/>
              </a:rPr>
              <a:t></a:t>
            </a:r>
            <a:r>
              <a:rPr lang="en-US" altLang="en-US" sz="2700" b="1" dirty="0">
                <a:solidFill>
                  <a:schemeClr val="tx2"/>
                </a:solidFill>
              </a:rPr>
              <a:t> 0} is not Regular</a:t>
            </a:r>
            <a:r>
              <a:rPr lang="en-US" alt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1714500" y="514350"/>
            <a:ext cx="73533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50" i="1" dirty="0"/>
              <a:t>k</a:t>
            </a:r>
            <a:r>
              <a:rPr lang="en-US" sz="1650" dirty="0"/>
              <a:t> is the number from the Pumping Theorem.</a:t>
            </a:r>
          </a:p>
          <a:p>
            <a:pPr eaLnBrk="1" hangingPunct="1">
              <a:defRPr/>
            </a:pPr>
            <a:r>
              <a:rPr lang="en-US" sz="1650" dirty="0"/>
              <a:t>We don't get to choose it.</a:t>
            </a:r>
          </a:p>
          <a:p>
            <a:pPr eaLnBrk="1" hangingPunct="1">
              <a:defRPr/>
            </a:pPr>
            <a:endParaRPr lang="en-US" sz="750" dirty="0"/>
          </a:p>
          <a:p>
            <a:pPr eaLnBrk="1" hangingPunct="1">
              <a:defRPr/>
            </a:pPr>
            <a:r>
              <a:rPr lang="en-US" sz="1650" dirty="0"/>
              <a:t>Choose </a:t>
            </a:r>
            <a:r>
              <a:rPr lang="en-US" sz="1650" i="1" dirty="0"/>
              <a:t>w</a:t>
            </a:r>
            <a:r>
              <a:rPr lang="en-US" sz="1650" dirty="0"/>
              <a:t> to be </a:t>
            </a:r>
            <a:r>
              <a:rPr lang="en-US" sz="1650" dirty="0" err="1">
                <a:latin typeface="Courier New" panose="02070309020205020404" pitchFamily="49" charset="0"/>
              </a:rPr>
              <a:t>a</a:t>
            </a:r>
            <a:r>
              <a:rPr lang="en-US" sz="1650" baseline="30000" dirty="0" err="1">
                <a:sym typeface="Symbol" panose="05050102010706020507" pitchFamily="18" charset="2"/>
              </a:rPr>
              <a:t></a:t>
            </a:r>
            <a:r>
              <a:rPr lang="en-US" sz="1650" i="1" baseline="30000" dirty="0" err="1"/>
              <a:t>k</a:t>
            </a:r>
            <a:r>
              <a:rPr lang="en-US" sz="1650" baseline="30000" dirty="0"/>
              <a:t>/2</a:t>
            </a:r>
            <a:r>
              <a:rPr lang="en-US" sz="1650" baseline="30000" dirty="0">
                <a:sym typeface="Symbol" panose="05050102010706020507" pitchFamily="18" charset="2"/>
              </a:rPr>
              <a:t></a:t>
            </a:r>
            <a:r>
              <a:rPr lang="en-US" sz="1650" dirty="0">
                <a:latin typeface="Courier New" panose="02070309020205020404" pitchFamily="49" charset="0"/>
              </a:rPr>
              <a:t>b</a:t>
            </a:r>
            <a:r>
              <a:rPr lang="en-US" sz="1650" baseline="30000" dirty="0">
                <a:sym typeface="Symbol" panose="05050102010706020507" pitchFamily="18" charset="2"/>
              </a:rPr>
              <a:t></a:t>
            </a:r>
            <a:r>
              <a:rPr lang="en-US" sz="1650" i="1" baseline="30000" dirty="0"/>
              <a:t>k</a:t>
            </a:r>
            <a:r>
              <a:rPr lang="en-US" sz="1650" baseline="30000" dirty="0"/>
              <a:t>/2</a:t>
            </a:r>
            <a:r>
              <a:rPr lang="en-US" sz="1650" baseline="30000" dirty="0">
                <a:sym typeface="Symbol" panose="05050102010706020507" pitchFamily="18" charset="2"/>
              </a:rPr>
              <a:t></a:t>
            </a:r>
            <a:r>
              <a:rPr lang="en-US" sz="1650" dirty="0"/>
              <a:t>   (“long enough”).</a:t>
            </a:r>
          </a:p>
          <a:p>
            <a:pPr eaLnBrk="1" hangingPunct="1">
              <a:defRPr/>
            </a:pPr>
            <a:endParaRPr lang="en-US" sz="1650" dirty="0"/>
          </a:p>
          <a:p>
            <a:pPr eaLnBrk="1" hangingPunct="1">
              <a:defRPr/>
            </a:pPr>
            <a:r>
              <a:rPr lang="en-US" sz="1650" dirty="0"/>
              <a:t>                     </a:t>
            </a:r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sz="1650" dirty="0"/>
              <a:t>                               </a:t>
            </a:r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 eaLnBrk="1" hangingPunct="1">
              <a:defRPr/>
            </a:pPr>
            <a:r>
              <a:rPr lang="en-US" sz="1650" dirty="0"/>
              <a:t>	</a:t>
            </a:r>
            <a:r>
              <a:rPr lang="en-US" sz="1650" u="sng" dirty="0"/>
              <a:t>a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… a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b </a:t>
            </a:r>
            <a:r>
              <a:rPr lang="en-US" sz="1650" u="sng" dirty="0" err="1"/>
              <a:t>b</a:t>
            </a:r>
            <a:r>
              <a:rPr lang="en-US" sz="1650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 … b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endParaRPr lang="en-US" sz="1650" dirty="0"/>
          </a:p>
          <a:p>
            <a:pPr eaLnBrk="1" hangingPunct="1">
              <a:defRPr/>
            </a:pPr>
            <a:r>
              <a:rPr lang="en-US" sz="1650" dirty="0"/>
              <a:t>                     </a:t>
            </a:r>
            <a:r>
              <a:rPr lang="en-US" sz="1650" i="1" dirty="0"/>
              <a:t>x</a:t>
            </a:r>
            <a:r>
              <a:rPr lang="en-US" sz="1650" dirty="0"/>
              <a:t>                 </a:t>
            </a:r>
            <a:r>
              <a:rPr lang="en-US" sz="1650" i="1" dirty="0"/>
              <a:t>y</a:t>
            </a:r>
            <a:r>
              <a:rPr lang="en-US" sz="1650" dirty="0"/>
              <a:t>                   </a:t>
            </a:r>
            <a:r>
              <a:rPr lang="en-US" sz="1650" i="1" dirty="0"/>
              <a:t>z</a:t>
            </a:r>
          </a:p>
          <a:p>
            <a:pPr eaLnBrk="1" hangingPunct="1">
              <a:defRPr/>
            </a:pPr>
            <a:endParaRPr lang="en-US" sz="1650" dirty="0"/>
          </a:p>
          <a:p>
            <a:pPr eaLnBrk="1" hangingPunct="1">
              <a:defRPr/>
            </a:pPr>
            <a:r>
              <a:rPr lang="en-US" sz="1650" dirty="0"/>
              <a:t>Adversary chooses  </a:t>
            </a:r>
            <a:r>
              <a:rPr lang="en-US" sz="1650" i="1" dirty="0"/>
              <a:t>x</a:t>
            </a:r>
            <a:r>
              <a:rPr lang="en-US" sz="1650" dirty="0"/>
              <a:t>, </a:t>
            </a:r>
            <a:r>
              <a:rPr lang="en-US" sz="1650" i="1" dirty="0"/>
              <a:t>y</a:t>
            </a:r>
            <a:r>
              <a:rPr lang="en-US" sz="1650" dirty="0"/>
              <a:t>, </a:t>
            </a:r>
            <a:r>
              <a:rPr lang="en-US" sz="1650" i="1" dirty="0"/>
              <a:t>z</a:t>
            </a:r>
            <a:r>
              <a:rPr lang="en-US" sz="1650" dirty="0"/>
              <a:t> with the required properties:</a:t>
            </a:r>
          </a:p>
          <a:p>
            <a:pPr eaLnBrk="1" hangingPunct="1">
              <a:defRPr/>
            </a:pPr>
            <a:r>
              <a:rPr lang="en-US" sz="1650" dirty="0"/>
              <a:t>	|</a:t>
            </a:r>
            <a:r>
              <a:rPr lang="en-US" sz="1650" i="1" dirty="0" err="1"/>
              <a:t>xy</a:t>
            </a:r>
            <a:r>
              <a:rPr lang="en-US" sz="1650" dirty="0"/>
              <a:t>| </a:t>
            </a:r>
            <a:r>
              <a:rPr lang="en-US" sz="1650" dirty="0">
                <a:sym typeface="Symbol" panose="05050102010706020507" pitchFamily="18" charset="2"/>
              </a:rPr>
              <a:t></a:t>
            </a:r>
            <a:r>
              <a:rPr lang="en-US" sz="1650" dirty="0"/>
              <a:t> </a:t>
            </a:r>
            <a:r>
              <a:rPr lang="en-US" sz="1650" i="1" dirty="0"/>
              <a:t>k</a:t>
            </a:r>
            <a:r>
              <a:rPr lang="en-US" sz="1650" dirty="0"/>
              <a:t>, </a:t>
            </a:r>
          </a:p>
          <a:p>
            <a:pPr eaLnBrk="1" hangingPunct="1">
              <a:defRPr/>
            </a:pPr>
            <a:r>
              <a:rPr lang="en-US" sz="1650" dirty="0"/>
              <a:t>	</a:t>
            </a:r>
            <a:r>
              <a:rPr lang="en-US" sz="1650" i="1" dirty="0"/>
              <a:t>y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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</a:t>
            </a:r>
            <a:r>
              <a:rPr lang="en-US" sz="1650" dirty="0"/>
              <a:t>,</a:t>
            </a:r>
          </a:p>
          <a:p>
            <a:pPr eaLnBrk="1" hangingPunct="1">
              <a:defRPr/>
            </a:pPr>
            <a:r>
              <a:rPr lang="en-US" sz="1650" dirty="0"/>
              <a:t>We must show </a:t>
            </a:r>
            <a:r>
              <a:rPr lang="en-US" dirty="0"/>
              <a:t>∃</a:t>
            </a:r>
            <a:r>
              <a:rPr lang="en-US" sz="1650" dirty="0"/>
              <a:t> </a:t>
            </a:r>
            <a:r>
              <a:rPr lang="en-US" sz="1650" i="1" dirty="0"/>
              <a:t>q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</a:t>
            </a:r>
            <a:r>
              <a:rPr lang="en-US" sz="1650" dirty="0"/>
              <a:t> 0 (</a:t>
            </a:r>
            <a:r>
              <a:rPr lang="en-US" sz="1650" i="1" dirty="0" err="1"/>
              <a:t>xy</a:t>
            </a:r>
            <a:r>
              <a:rPr lang="en-US" sz="1650" i="1" baseline="30000" dirty="0" err="1"/>
              <a:t>q</a:t>
            </a:r>
            <a:r>
              <a:rPr lang="en-US" sz="1650" i="1" dirty="0" err="1"/>
              <a:t>z</a:t>
            </a:r>
            <a:r>
              <a:rPr lang="en-US" sz="1650" dirty="0"/>
              <a:t> </a:t>
            </a:r>
            <a:r>
              <a:rPr lang="en-US" dirty="0"/>
              <a:t>∉</a:t>
            </a:r>
            <a:r>
              <a:rPr lang="en-US" sz="1650" dirty="0"/>
              <a:t> </a:t>
            </a:r>
            <a:r>
              <a:rPr lang="en-US" sz="1650" i="1" dirty="0"/>
              <a:t>L</a:t>
            </a:r>
            <a:r>
              <a:rPr lang="en-US" sz="1650" dirty="0"/>
              <a:t>).</a:t>
            </a:r>
          </a:p>
          <a:p>
            <a:pPr eaLnBrk="1" hangingPunct="1">
              <a:defRPr/>
            </a:pPr>
            <a:endParaRPr lang="en-US" sz="750" dirty="0"/>
          </a:p>
          <a:p>
            <a:pPr eaLnBrk="1" hangingPunct="1">
              <a:defRPr/>
            </a:pPr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Three cases to consider:</a:t>
            </a:r>
            <a:endParaRPr lang="en-US" sz="165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entirely in region 1:</a:t>
            </a:r>
          </a:p>
          <a:p>
            <a:pPr eaLnBrk="1" hangingPunct="1">
              <a:defRPr/>
            </a:pPr>
            <a:endParaRPr lang="en-US" sz="750" i="1" dirty="0"/>
          </a:p>
          <a:p>
            <a:pPr eaLnBrk="1" hangingPunct="1">
              <a:defRPr/>
            </a:pPr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partly in region 1, partly in 2:</a:t>
            </a:r>
          </a:p>
          <a:p>
            <a:pPr eaLnBrk="1" hangingPunct="1">
              <a:defRPr/>
            </a:pPr>
            <a:endParaRPr lang="en-US" sz="750" i="1" dirty="0"/>
          </a:p>
          <a:p>
            <a:pPr eaLnBrk="1" hangingPunct="1">
              <a:defRPr/>
            </a:pPr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entirely in region 2: </a:t>
            </a:r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417195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86350" y="3059906"/>
            <a:ext cx="3676650" cy="1472198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95000"/>
              </a:lnSpc>
              <a:spcAft>
                <a:spcPts val="450"/>
              </a:spcAft>
              <a:defRPr/>
            </a:pPr>
            <a:r>
              <a:rPr lang="en-US" dirty="0"/>
              <a:t>For each case, we must find at least one value of q that takes </a:t>
            </a:r>
            <a:r>
              <a:rPr lang="en-US" i="1" dirty="0" err="1"/>
              <a:t>xy</a:t>
            </a:r>
            <a:r>
              <a:rPr lang="en-US" i="1" baseline="30000" dirty="0" err="1"/>
              <a:t>q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outside the language L. </a:t>
            </a:r>
          </a:p>
          <a:p>
            <a:pPr eaLnBrk="1" hangingPunct="1">
              <a:lnSpc>
                <a:spcPct val="95000"/>
              </a:lnSpc>
              <a:spcAft>
                <a:spcPts val="300"/>
              </a:spcAft>
              <a:defRPr/>
            </a:pPr>
            <a:r>
              <a:rPr lang="en-US" dirty="0"/>
              <a:t> The most common q values to use are q=0 and q=2.</a:t>
            </a:r>
          </a:p>
        </p:txBody>
      </p:sp>
    </p:spTree>
    <p:extLst>
      <p:ext uri="{BB962C8B-B14F-4D97-AF65-F5344CB8AC3E}">
        <p14:creationId xmlns:p14="http://schemas.microsoft.com/office/powerpoint/2010/main" val="13763294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474 Difficulty Timeline</a:t>
            </a:r>
            <a:br>
              <a:rPr lang="en-US" dirty="0" smtClean="0"/>
            </a:br>
            <a:r>
              <a:rPr lang="en-US" dirty="0" smtClean="0"/>
              <a:t>(my opinion, </a:t>
            </a:r>
            <a:r>
              <a:rPr lang="en-US" dirty="0" err="1" smtClean="0"/>
              <a:t>ymmv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57350"/>
            <a:ext cx="645795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71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57350" y="-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chemeClr val="tx2"/>
                </a:solidFill>
              </a:rPr>
              <a:t>A Complete Proof</a:t>
            </a:r>
            <a:r>
              <a:rPr lang="en-US" alt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885950" y="457201"/>
            <a:ext cx="60579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We prove that </a:t>
            </a:r>
            <a:r>
              <a:rPr lang="en-US" altLang="en-US" sz="1350" i="1"/>
              <a:t>L</a:t>
            </a:r>
            <a:r>
              <a:rPr lang="en-US" altLang="en-US" sz="1350"/>
              <a:t> = {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i="1" baseline="30000"/>
              <a:t>n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i="1" baseline="30000"/>
              <a:t>n</a:t>
            </a:r>
            <a:r>
              <a:rPr lang="en-US" altLang="en-US" sz="1350"/>
              <a:t>: </a:t>
            </a:r>
            <a:r>
              <a:rPr lang="en-US" altLang="en-US" sz="1350" i="1"/>
              <a:t>n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</a:t>
            </a:r>
            <a:r>
              <a:rPr lang="en-US" altLang="en-US" sz="1350"/>
              <a:t> 0} is not regular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5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If </a:t>
            </a:r>
            <a:r>
              <a:rPr lang="en-US" altLang="en-US" sz="1350" i="1"/>
              <a:t>L</a:t>
            </a:r>
            <a:r>
              <a:rPr lang="en-US" altLang="en-US" sz="1350"/>
              <a:t> were regular, then there would exist some </a:t>
            </a:r>
            <a:r>
              <a:rPr lang="en-US" altLang="en-US" sz="1350" i="1"/>
              <a:t>k</a:t>
            </a:r>
            <a:r>
              <a:rPr lang="en-US" altLang="en-US" sz="1350"/>
              <a:t> such that any string </a:t>
            </a:r>
            <a:r>
              <a:rPr lang="en-US" altLang="en-US" sz="1350" i="1"/>
              <a:t>w</a:t>
            </a:r>
            <a:r>
              <a:rPr lang="en-US" altLang="en-US" sz="1350"/>
              <a:t> where |</a:t>
            </a:r>
            <a:r>
              <a:rPr lang="en-US" altLang="en-US" sz="1350" i="1"/>
              <a:t>w</a:t>
            </a:r>
            <a:r>
              <a:rPr lang="en-US" altLang="en-US" sz="1350"/>
              <a:t>| </a:t>
            </a:r>
            <a:r>
              <a:rPr lang="en-US" altLang="en-US" sz="1350">
                <a:sym typeface="Symbol" panose="05050102010706020507" pitchFamily="18" charset="2"/>
              </a:rPr>
              <a:t></a:t>
            </a:r>
            <a:r>
              <a:rPr lang="en-US" altLang="en-US" sz="1350"/>
              <a:t> </a:t>
            </a:r>
            <a:r>
              <a:rPr lang="en-US" altLang="en-US" sz="1350" i="1"/>
              <a:t>k</a:t>
            </a:r>
            <a:r>
              <a:rPr lang="en-US" altLang="en-US" sz="1350"/>
              <a:t> must satisfy the conditions of the theorem.  Let </a:t>
            </a:r>
            <a:r>
              <a:rPr lang="en-US" altLang="en-US" sz="1350" i="1"/>
              <a:t>w</a:t>
            </a:r>
            <a:r>
              <a:rPr lang="en-US" altLang="en-US" sz="1350"/>
              <a:t> =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baseline="30000">
                <a:sym typeface="Symbol" panose="05050102010706020507" pitchFamily="18" charset="2"/>
              </a:rPr>
              <a:t></a:t>
            </a:r>
            <a:r>
              <a:rPr lang="en-US" altLang="en-US" sz="1350" i="1" baseline="30000"/>
              <a:t>k</a:t>
            </a:r>
            <a:r>
              <a:rPr lang="en-US" altLang="en-US" sz="1350" baseline="30000"/>
              <a:t>/2</a:t>
            </a:r>
            <a:r>
              <a:rPr lang="en-US" altLang="en-US" sz="1350" baseline="30000">
                <a:sym typeface="Symbol" panose="05050102010706020507" pitchFamily="18" charset="2"/>
              </a:rPr>
              <a:t>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baseline="30000">
                <a:sym typeface="Symbol" panose="05050102010706020507" pitchFamily="18" charset="2"/>
              </a:rPr>
              <a:t></a:t>
            </a:r>
            <a:r>
              <a:rPr lang="en-US" altLang="en-US" sz="1350" i="1" baseline="30000"/>
              <a:t>k</a:t>
            </a:r>
            <a:r>
              <a:rPr lang="en-US" altLang="en-US" sz="1350" baseline="30000"/>
              <a:t>/2</a:t>
            </a:r>
            <a:r>
              <a:rPr lang="en-US" altLang="en-US" sz="1350" baseline="30000">
                <a:sym typeface="Symbol" panose="05050102010706020507" pitchFamily="18" charset="2"/>
              </a:rPr>
              <a:t></a:t>
            </a:r>
            <a:r>
              <a:rPr lang="en-US" altLang="en-US" sz="1350"/>
              <a:t>.  Since |</a:t>
            </a:r>
            <a:r>
              <a:rPr lang="en-US" altLang="en-US" sz="1350" i="1"/>
              <a:t>w</a:t>
            </a:r>
            <a:r>
              <a:rPr lang="en-US" altLang="en-US" sz="1350"/>
              <a:t>| </a:t>
            </a:r>
            <a:r>
              <a:rPr lang="en-US" altLang="en-US" sz="1350">
                <a:sym typeface="Symbol" panose="05050102010706020507" pitchFamily="18" charset="2"/>
              </a:rPr>
              <a:t></a:t>
            </a:r>
            <a:r>
              <a:rPr lang="en-US" altLang="en-US" sz="1350"/>
              <a:t> </a:t>
            </a:r>
            <a:r>
              <a:rPr lang="en-US" altLang="en-US" sz="1350" i="1"/>
              <a:t>k</a:t>
            </a:r>
            <a:r>
              <a:rPr lang="en-US" altLang="en-US" sz="1350"/>
              <a:t>, </a:t>
            </a:r>
            <a:r>
              <a:rPr lang="en-US" altLang="en-US" sz="1350" i="1"/>
              <a:t>w</a:t>
            </a:r>
            <a:r>
              <a:rPr lang="en-US" altLang="en-US" sz="1350"/>
              <a:t> must satisfy the conditions of the pumping theorem.  So, for some </a:t>
            </a:r>
            <a:r>
              <a:rPr lang="en-US" altLang="en-US" sz="1350" i="1"/>
              <a:t>x</a:t>
            </a:r>
            <a:r>
              <a:rPr lang="en-US" altLang="en-US" sz="1350"/>
              <a:t>, </a:t>
            </a:r>
            <a:r>
              <a:rPr lang="en-US" altLang="en-US" sz="1350" i="1"/>
              <a:t>y</a:t>
            </a:r>
            <a:r>
              <a:rPr lang="en-US" altLang="en-US" sz="1350"/>
              <a:t>, and </a:t>
            </a:r>
            <a:r>
              <a:rPr lang="en-US" altLang="en-US" sz="1350" i="1"/>
              <a:t>z</a:t>
            </a:r>
            <a:r>
              <a:rPr lang="en-US" altLang="en-US" sz="1350"/>
              <a:t>, </a:t>
            </a:r>
            <a:r>
              <a:rPr lang="en-US" altLang="en-US" sz="1350" i="1"/>
              <a:t>w</a:t>
            </a:r>
            <a:r>
              <a:rPr lang="en-US" altLang="en-US" sz="1350"/>
              <a:t> = </a:t>
            </a:r>
            <a:r>
              <a:rPr lang="en-US" altLang="en-US" sz="1350" i="1"/>
              <a:t>xyz</a:t>
            </a:r>
            <a:r>
              <a:rPr lang="en-US" altLang="en-US" sz="1350"/>
              <a:t>, |</a:t>
            </a:r>
            <a:r>
              <a:rPr lang="en-US" altLang="en-US" sz="1350" i="1"/>
              <a:t>xy</a:t>
            </a:r>
            <a:r>
              <a:rPr lang="en-US" altLang="en-US" sz="1350"/>
              <a:t>| </a:t>
            </a:r>
            <a:r>
              <a:rPr lang="en-US" altLang="en-US" sz="1350">
                <a:sym typeface="Symbol" panose="05050102010706020507" pitchFamily="18" charset="2"/>
              </a:rPr>
              <a:t></a:t>
            </a:r>
            <a:r>
              <a:rPr lang="en-US" altLang="en-US" sz="1350"/>
              <a:t> </a:t>
            </a:r>
            <a:r>
              <a:rPr lang="en-US" altLang="en-US" sz="1350" i="1"/>
              <a:t>k</a:t>
            </a:r>
            <a:r>
              <a:rPr lang="en-US" altLang="en-US" sz="1350"/>
              <a:t>, </a:t>
            </a:r>
            <a:r>
              <a:rPr lang="en-US" altLang="en-US" sz="1350" i="1"/>
              <a:t>y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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</a:t>
            </a:r>
            <a:r>
              <a:rPr lang="en-US" altLang="en-US" sz="1350"/>
              <a:t>, and </a:t>
            </a:r>
            <a:r>
              <a:rPr lang="en-US" altLang="en-US" sz="1350">
                <a:sym typeface="Symbol" panose="05050102010706020507" pitchFamily="18" charset="2"/>
              </a:rPr>
              <a:t></a:t>
            </a:r>
            <a:r>
              <a:rPr lang="en-US" altLang="en-US" sz="1350" i="1"/>
              <a:t>q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</a:t>
            </a:r>
            <a:r>
              <a:rPr lang="en-US" altLang="en-US" sz="1350"/>
              <a:t> 0, </a:t>
            </a:r>
            <a:r>
              <a:rPr lang="en-US" altLang="en-US" sz="1350" i="1"/>
              <a:t>xy</a:t>
            </a:r>
            <a:r>
              <a:rPr lang="en-US" altLang="en-US" sz="1350" i="1" baseline="30000"/>
              <a:t>q</a:t>
            </a:r>
            <a:r>
              <a:rPr lang="en-US" altLang="en-US" sz="1350" i="1"/>
              <a:t>z</a:t>
            </a:r>
            <a:r>
              <a:rPr lang="en-US" altLang="en-US" sz="1350"/>
              <a:t> is in </a:t>
            </a:r>
            <a:r>
              <a:rPr lang="en-US" altLang="en-US" sz="1350" i="1"/>
              <a:t>L</a:t>
            </a:r>
            <a:r>
              <a:rPr lang="en-US" altLang="en-US" sz="1350"/>
              <a:t>.  We show that no such </a:t>
            </a:r>
            <a:r>
              <a:rPr lang="en-US" altLang="en-US" sz="1350" i="1"/>
              <a:t>x</a:t>
            </a:r>
            <a:r>
              <a:rPr lang="en-US" altLang="en-US" sz="1350"/>
              <a:t>, </a:t>
            </a:r>
            <a:r>
              <a:rPr lang="en-US" altLang="en-US" sz="1350" i="1"/>
              <a:t>y</a:t>
            </a:r>
            <a:r>
              <a:rPr lang="en-US" altLang="en-US" sz="1350"/>
              <a:t>, and </a:t>
            </a:r>
            <a:r>
              <a:rPr lang="en-US" altLang="en-US" sz="1350" i="1"/>
              <a:t>z</a:t>
            </a:r>
            <a:r>
              <a:rPr lang="en-US" altLang="en-US" sz="1350"/>
              <a:t> exist.  There are 3 cases for where </a:t>
            </a:r>
            <a:r>
              <a:rPr lang="en-US" altLang="en-US" sz="1350" i="1"/>
              <a:t>y</a:t>
            </a:r>
            <a:r>
              <a:rPr lang="en-US" altLang="en-US" sz="1350"/>
              <a:t> could occur:  We divide </a:t>
            </a:r>
            <a:r>
              <a:rPr lang="en-US" altLang="en-US" sz="1350" i="1"/>
              <a:t>w</a:t>
            </a:r>
            <a:r>
              <a:rPr lang="en-US" altLang="en-US" sz="1350"/>
              <a:t> into two regions: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5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  </a:t>
            </a:r>
            <a:r>
              <a:rPr lang="en-US" altLang="en-US" sz="1350">
                <a:latin typeface="Courier New" panose="02070309020205020404" pitchFamily="49" charset="0"/>
              </a:rPr>
              <a:t>aaaaa</a:t>
            </a:r>
            <a:r>
              <a:rPr lang="en-US" altLang="en-US" sz="1350"/>
              <a:t>…..</a:t>
            </a:r>
            <a:r>
              <a:rPr lang="en-US" altLang="en-US" sz="1350">
                <a:latin typeface="Courier New" panose="02070309020205020404" pitchFamily="49" charset="0"/>
              </a:rPr>
              <a:t>aaaaaa</a:t>
            </a:r>
            <a:r>
              <a:rPr lang="en-US" altLang="en-US" sz="1350"/>
              <a:t>	| </a:t>
            </a:r>
            <a:r>
              <a:rPr lang="en-US" altLang="en-US" sz="1350">
                <a:latin typeface="Courier New" panose="02070309020205020404" pitchFamily="49" charset="0"/>
              </a:rPr>
              <a:t>bbbbb</a:t>
            </a:r>
            <a:r>
              <a:rPr lang="en-US" altLang="en-US" sz="1350"/>
              <a:t>…..</a:t>
            </a:r>
            <a:r>
              <a:rPr lang="en-US" altLang="en-US" sz="1350">
                <a:latin typeface="Courier New" panose="02070309020205020404" pitchFamily="49" charset="0"/>
              </a:rPr>
              <a:t>bbbbbb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	        		1            	|              2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5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So </a:t>
            </a:r>
            <a:r>
              <a:rPr lang="en-US" altLang="en-US" sz="1350" i="1"/>
              <a:t>y</a:t>
            </a:r>
            <a:r>
              <a:rPr lang="en-US" altLang="en-US" sz="1350"/>
              <a:t> can fall 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● (1):  </a:t>
            </a:r>
            <a:r>
              <a:rPr lang="en-US" altLang="en-US" sz="1350" i="1"/>
              <a:t>y</a:t>
            </a:r>
            <a:r>
              <a:rPr lang="en-US" altLang="en-US" sz="1350"/>
              <a:t> =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i="1" baseline="30000"/>
              <a:t>p</a:t>
            </a:r>
            <a:r>
              <a:rPr lang="en-US" altLang="en-US" sz="1350"/>
              <a:t> for some </a:t>
            </a:r>
            <a:r>
              <a:rPr lang="en-US" altLang="en-US" sz="1350" i="1"/>
              <a:t>p</a:t>
            </a:r>
            <a:r>
              <a:rPr lang="en-US" altLang="en-US" sz="1350"/>
              <a:t>.  Since </a:t>
            </a:r>
            <a:r>
              <a:rPr lang="en-US" altLang="en-US" sz="1350" i="1"/>
              <a:t>y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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</a:t>
            </a:r>
            <a:r>
              <a:rPr lang="en-US" altLang="en-US" sz="1350"/>
              <a:t>, </a:t>
            </a:r>
            <a:r>
              <a:rPr lang="en-US" altLang="en-US" sz="1350" i="1"/>
              <a:t>p</a:t>
            </a:r>
            <a:r>
              <a:rPr lang="en-US" altLang="en-US" sz="1350"/>
              <a:t> must be greater than 0.  Let </a:t>
            </a:r>
            <a:r>
              <a:rPr lang="en-US" altLang="en-US" sz="1350" i="1"/>
              <a:t>q</a:t>
            </a:r>
            <a:r>
              <a:rPr lang="en-US" altLang="en-US" sz="1350"/>
              <a:t> = 2.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The resulting string is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i="1" baseline="30000"/>
              <a:t>k+p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i="1" baseline="30000"/>
              <a:t>k</a:t>
            </a:r>
            <a:r>
              <a:rPr lang="en-US" altLang="en-US" sz="1350"/>
              <a:t>.   But this string is not in </a:t>
            </a:r>
            <a:r>
              <a:rPr lang="en-US" altLang="en-US" sz="1350" i="1"/>
              <a:t>L</a:t>
            </a:r>
            <a:r>
              <a:rPr lang="en-US" altLang="en-US" sz="1350"/>
              <a:t>, since it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more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/>
              <a:t>’s than 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/>
              <a:t>’s.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● (2):  </a:t>
            </a:r>
            <a:r>
              <a:rPr lang="en-US" altLang="en-US" sz="1350" i="1"/>
              <a:t>y</a:t>
            </a:r>
            <a:r>
              <a:rPr lang="en-US" altLang="en-US" sz="1350"/>
              <a:t> = 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i="1" baseline="30000"/>
              <a:t>p</a:t>
            </a:r>
            <a:r>
              <a:rPr lang="en-US" altLang="en-US" sz="1350"/>
              <a:t> for some </a:t>
            </a:r>
            <a:r>
              <a:rPr lang="en-US" altLang="en-US" sz="1350" i="1"/>
              <a:t>p</a:t>
            </a:r>
            <a:r>
              <a:rPr lang="en-US" altLang="en-US" sz="1350"/>
              <a:t>.  Since </a:t>
            </a:r>
            <a:r>
              <a:rPr lang="en-US" altLang="en-US" sz="1350" i="1"/>
              <a:t>y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</a:t>
            </a:r>
            <a:r>
              <a:rPr lang="en-US" altLang="en-US" sz="1350"/>
              <a:t> </a:t>
            </a:r>
            <a:r>
              <a:rPr lang="en-US" altLang="en-US" sz="1350">
                <a:sym typeface="Symbol" panose="05050102010706020507" pitchFamily="18" charset="2"/>
              </a:rPr>
              <a:t></a:t>
            </a:r>
            <a:r>
              <a:rPr lang="en-US" altLang="en-US" sz="1350"/>
              <a:t>, </a:t>
            </a:r>
            <a:r>
              <a:rPr lang="en-US" altLang="en-US" sz="1350" i="1"/>
              <a:t>p</a:t>
            </a:r>
            <a:r>
              <a:rPr lang="en-US" altLang="en-US" sz="1350"/>
              <a:t> must be greater than 0.  Let </a:t>
            </a:r>
            <a:r>
              <a:rPr lang="en-US" altLang="en-US" sz="1350" i="1"/>
              <a:t>q</a:t>
            </a:r>
            <a:r>
              <a:rPr lang="en-US" altLang="en-US" sz="1350"/>
              <a:t> = 2.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The resulting string is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i="1" baseline="30000"/>
              <a:t>k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i="1" baseline="30000"/>
              <a:t>k+p</a:t>
            </a:r>
            <a:r>
              <a:rPr lang="en-US" altLang="en-US" sz="1350"/>
              <a:t>.   But this string is not in </a:t>
            </a:r>
            <a:r>
              <a:rPr lang="en-US" altLang="en-US" sz="1350" i="1"/>
              <a:t>L</a:t>
            </a:r>
            <a:r>
              <a:rPr lang="en-US" altLang="en-US" sz="1350"/>
              <a:t>, since it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more 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/>
              <a:t>’s than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/>
              <a:t>’s.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● (1, 2):  </a:t>
            </a:r>
            <a:r>
              <a:rPr lang="en-US" altLang="en-US" sz="1350" i="1"/>
              <a:t>y</a:t>
            </a:r>
            <a:r>
              <a:rPr lang="en-US" altLang="en-US" sz="1350"/>
              <a:t> =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 i="1" baseline="30000"/>
              <a:t>p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 i="1" baseline="30000"/>
              <a:t>r</a:t>
            </a:r>
            <a:r>
              <a:rPr lang="en-US" altLang="en-US" sz="1350"/>
              <a:t> for some non-zero </a:t>
            </a:r>
            <a:r>
              <a:rPr lang="en-US" altLang="en-US" sz="1350" i="1"/>
              <a:t>p</a:t>
            </a:r>
            <a:r>
              <a:rPr lang="en-US" altLang="en-US" sz="1350"/>
              <a:t> and </a:t>
            </a:r>
            <a:r>
              <a:rPr lang="en-US" altLang="en-US" sz="1350" i="1"/>
              <a:t>r</a:t>
            </a:r>
            <a:r>
              <a:rPr lang="en-US" altLang="en-US" sz="1350"/>
              <a:t>.  Let </a:t>
            </a:r>
            <a:r>
              <a:rPr lang="en-US" altLang="en-US" sz="1350" i="1"/>
              <a:t>q</a:t>
            </a:r>
            <a:r>
              <a:rPr lang="en-US" altLang="en-US" sz="1350"/>
              <a:t> = 2.  The resulting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       string will have interleaved </a:t>
            </a:r>
            <a:r>
              <a:rPr lang="en-US" altLang="en-US" sz="1350">
                <a:latin typeface="Courier New" panose="02070309020205020404" pitchFamily="49" charset="0"/>
              </a:rPr>
              <a:t>a</a:t>
            </a:r>
            <a:r>
              <a:rPr lang="en-US" altLang="en-US" sz="1350"/>
              <a:t>’s and </a:t>
            </a:r>
            <a:r>
              <a:rPr lang="en-US" altLang="en-US" sz="1350">
                <a:latin typeface="Courier New" panose="02070309020205020404" pitchFamily="49" charset="0"/>
              </a:rPr>
              <a:t>b</a:t>
            </a:r>
            <a:r>
              <a:rPr lang="en-US" altLang="en-US" sz="1350"/>
              <a:t>’s, and so is not in </a:t>
            </a:r>
            <a:r>
              <a:rPr lang="en-US" altLang="en-US" sz="1350" i="1"/>
              <a:t>L</a:t>
            </a:r>
            <a:r>
              <a:rPr lang="en-US" altLang="en-US" sz="135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5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There exists one long string in </a:t>
            </a:r>
            <a:r>
              <a:rPr lang="en-US" altLang="en-US" sz="1350" i="1"/>
              <a:t>L</a:t>
            </a:r>
            <a:r>
              <a:rPr lang="en-US" altLang="en-US" sz="1350"/>
              <a:t> for which no pumpable  </a:t>
            </a:r>
            <a:r>
              <a:rPr lang="en-US" altLang="en-US" sz="1350" i="1"/>
              <a:t>x</a:t>
            </a:r>
            <a:r>
              <a:rPr lang="en-US" altLang="en-US" sz="1350"/>
              <a:t>, </a:t>
            </a:r>
            <a:r>
              <a:rPr lang="en-US" altLang="en-US" sz="1350" i="1"/>
              <a:t>y</a:t>
            </a:r>
            <a:r>
              <a:rPr lang="en-US" altLang="en-US" sz="1350"/>
              <a:t>, </a:t>
            </a:r>
            <a:r>
              <a:rPr lang="en-US" altLang="en-US" sz="1350" i="1"/>
              <a:t>z</a:t>
            </a:r>
            <a:r>
              <a:rPr lang="en-US" altLang="en-US" sz="1350"/>
              <a:t> exist.  So </a:t>
            </a:r>
            <a:r>
              <a:rPr lang="en-US" altLang="en-US" sz="1350" i="1"/>
              <a:t>L</a:t>
            </a:r>
            <a:r>
              <a:rPr lang="en-US" altLang="en-US" sz="1350"/>
              <a:t> is not regular.</a:t>
            </a:r>
          </a:p>
        </p:txBody>
      </p:sp>
    </p:spTree>
    <p:extLst>
      <p:ext uri="{BB962C8B-B14F-4D97-AF65-F5344CB8AC3E}">
        <p14:creationId xmlns:p14="http://schemas.microsoft.com/office/powerpoint/2010/main" val="39425313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685800" y="-95250"/>
            <a:ext cx="82296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tx2"/>
                </a:solidFill>
              </a:rPr>
              <a:t>What You Should Write </a:t>
            </a:r>
            <a:r>
              <a:rPr lang="en-US" altLang="en-US" sz="2400" b="1" dirty="0" smtClean="0">
                <a:solidFill>
                  <a:schemeClr val="tx2"/>
                </a:solidFill>
              </a:rPr>
              <a:t>  (</a:t>
            </a:r>
            <a:r>
              <a:rPr lang="en-US" altLang="en-US" sz="2400" b="1" dirty="0">
                <a:solidFill>
                  <a:schemeClr val="tx2"/>
                </a:solidFill>
              </a:rPr>
              <a:t>read these details later)</a:t>
            </a:r>
            <a:r>
              <a:rPr lang="en-US" alt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685800" y="361950"/>
            <a:ext cx="8686800" cy="487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/>
              <a:t>We prove that </a:t>
            </a:r>
            <a:r>
              <a:rPr lang="en-US" i="1" dirty="0"/>
              <a:t>L</a:t>
            </a:r>
            <a:r>
              <a:rPr lang="en-US" dirty="0"/>
              <a:t> =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is not regular</a:t>
            </a:r>
          </a:p>
          <a:p>
            <a:pPr eaLnBrk="1" hangingPunct="1">
              <a:defRPr/>
            </a:pPr>
            <a:endParaRPr lang="en-US" sz="750" dirty="0"/>
          </a:p>
          <a:p>
            <a:pPr eaLnBrk="1" hangingPunct="1">
              <a:defRPr/>
            </a:pPr>
            <a:r>
              <a:rPr lang="en-US" dirty="0"/>
              <a:t>Let </a:t>
            </a:r>
            <a:r>
              <a:rPr lang="en-US" i="1" dirty="0"/>
              <a:t>w</a:t>
            </a:r>
            <a:r>
              <a:rPr lang="en-US" dirty="0"/>
              <a:t> = 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baseline="30000" dirty="0" err="1">
                <a:sym typeface="Symbol" panose="05050102010706020507" pitchFamily="18" charset="2"/>
              </a:rPr>
              <a:t></a:t>
            </a:r>
            <a:r>
              <a:rPr lang="en-US" i="1" baseline="30000" dirty="0" err="1"/>
              <a:t>k</a:t>
            </a:r>
            <a:r>
              <a:rPr lang="en-US" baseline="30000" dirty="0"/>
              <a:t>/2</a:t>
            </a:r>
            <a:r>
              <a:rPr lang="en-US" baseline="30000" dirty="0">
                <a:sym typeface="Symbol" panose="05050102010706020507" pitchFamily="18" charset="2"/>
              </a:rPr>
              <a:t>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baseline="30000" dirty="0">
                <a:sym typeface="Symbol" panose="05050102010706020507" pitchFamily="18" charset="2"/>
              </a:rPr>
              <a:t></a:t>
            </a:r>
            <a:r>
              <a:rPr lang="en-US" i="1" baseline="30000" dirty="0"/>
              <a:t>k</a:t>
            </a:r>
            <a:r>
              <a:rPr lang="en-US" baseline="30000" dirty="0"/>
              <a:t>/2</a:t>
            </a:r>
            <a:r>
              <a:rPr lang="en-US" baseline="30000" dirty="0">
                <a:sym typeface="Symbol" panose="05050102010706020507" pitchFamily="18" charset="2"/>
              </a:rPr>
              <a:t></a:t>
            </a:r>
            <a:r>
              <a:rPr lang="en-US" dirty="0"/>
              <a:t>.  (If not completely obvious, as in this case, show that </a:t>
            </a:r>
            <a:r>
              <a:rPr lang="en-US" i="1" dirty="0"/>
              <a:t>w</a:t>
            </a:r>
            <a:r>
              <a:rPr lang="en-US" dirty="0"/>
              <a:t> is in fact in </a:t>
            </a:r>
            <a:r>
              <a:rPr lang="en-US" i="1" dirty="0"/>
              <a:t>L</a:t>
            </a:r>
            <a:r>
              <a:rPr lang="en-US" dirty="0" smtClean="0"/>
              <a:t>.)</a:t>
            </a:r>
            <a:endParaRPr lang="en-US" dirty="0"/>
          </a:p>
          <a:p>
            <a:pPr eaLnBrk="1" hangingPunct="1">
              <a:defRPr/>
            </a:pPr>
            <a:endParaRPr lang="en-US" sz="750" dirty="0"/>
          </a:p>
          <a:p>
            <a:pPr eaLnBrk="1" hangingPunct="1">
              <a:defRPr/>
            </a:pPr>
            <a:r>
              <a:rPr lang="en-US" dirty="0"/>
              <a:t>         </a:t>
            </a:r>
            <a:r>
              <a:rPr lang="en-US" dirty="0" err="1">
                <a:latin typeface="Courier New" panose="02070309020205020404" pitchFamily="49" charset="0"/>
              </a:rPr>
              <a:t>aaaaa</a:t>
            </a:r>
            <a:r>
              <a:rPr lang="en-US" dirty="0"/>
              <a:t>…..</a:t>
            </a:r>
            <a:r>
              <a:rPr lang="en-US" dirty="0" err="1" smtClean="0">
                <a:latin typeface="Courier New" panose="02070309020205020404" pitchFamily="49" charset="0"/>
              </a:rPr>
              <a:t>aaaaaa</a:t>
            </a:r>
            <a:r>
              <a:rPr lang="en-US" dirty="0" smtClean="0"/>
              <a:t>| </a:t>
            </a:r>
            <a:r>
              <a:rPr lang="en-US" dirty="0" err="1">
                <a:latin typeface="Courier New" panose="02070309020205020404" pitchFamily="49" charset="0"/>
              </a:rPr>
              <a:t>bbbbb</a:t>
            </a:r>
            <a:r>
              <a:rPr lang="en-US" dirty="0"/>
              <a:t>…..</a:t>
            </a:r>
            <a:r>
              <a:rPr lang="en-US" dirty="0" err="1">
                <a:latin typeface="Courier New" panose="02070309020205020404" pitchFamily="49" charset="0"/>
              </a:rPr>
              <a:t>bbbbbb</a:t>
            </a:r>
            <a:endParaRPr lang="en-US" dirty="0">
              <a:latin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dirty="0"/>
              <a:t>	       	     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/>
              <a:t>            </a:t>
            </a:r>
            <a:r>
              <a:rPr lang="en-US" dirty="0" smtClean="0"/>
              <a:t>    |             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/>
              <a:t>                </a:t>
            </a:r>
          </a:p>
          <a:p>
            <a:pPr eaLnBrk="1" hangingPunct="1">
              <a:defRPr/>
            </a:pPr>
            <a:endParaRPr lang="en-US" sz="750" dirty="0"/>
          </a:p>
          <a:p>
            <a:pPr eaLnBrk="1" hangingPunct="1">
              <a:defRPr/>
            </a:pPr>
            <a:r>
              <a:rPr lang="en-US" dirty="0" smtClean="0"/>
              <a:t>There </a:t>
            </a:r>
            <a:r>
              <a:rPr lang="en-US" i="1" dirty="0" smtClean="0"/>
              <a:t>are three possibilities for y</a:t>
            </a:r>
            <a:r>
              <a:rPr lang="en-US" dirty="0" smtClean="0"/>
              <a:t>: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    ● (1): 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p</a:t>
            </a:r>
            <a:r>
              <a:rPr lang="en-US" dirty="0"/>
              <a:t> for some </a:t>
            </a:r>
            <a:r>
              <a:rPr lang="en-US" i="1" dirty="0"/>
              <a:t>p</a:t>
            </a:r>
            <a:r>
              <a:rPr lang="en-US" dirty="0"/>
              <a:t>.  Since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must be greater than 0.  Let </a:t>
            </a:r>
            <a:r>
              <a:rPr lang="en-US" i="1" dirty="0"/>
              <a:t>q</a:t>
            </a:r>
            <a:r>
              <a:rPr lang="en-US" dirty="0"/>
              <a:t> = 2.  </a:t>
            </a:r>
          </a:p>
          <a:p>
            <a:pPr eaLnBrk="1" hangingPunct="1">
              <a:defRPr/>
            </a:pPr>
            <a:r>
              <a:rPr lang="en-US" dirty="0"/>
              <a:t>       The resulting string is 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k+p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k</a:t>
            </a:r>
            <a:r>
              <a:rPr lang="en-US" dirty="0"/>
              <a:t>.   But this string is not in </a:t>
            </a:r>
            <a:r>
              <a:rPr lang="en-US" i="1" dirty="0"/>
              <a:t>L</a:t>
            </a:r>
            <a:r>
              <a:rPr lang="en-US" dirty="0"/>
              <a:t>, since it has </a:t>
            </a:r>
          </a:p>
          <a:p>
            <a:pPr eaLnBrk="1" hangingPunct="1">
              <a:defRPr/>
            </a:pPr>
            <a:r>
              <a:rPr lang="en-US" dirty="0"/>
              <a:t>       more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’s than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’s.  .  </a:t>
            </a:r>
          </a:p>
          <a:p>
            <a:pPr eaLnBrk="1" hangingPunct="1">
              <a:defRPr/>
            </a:pPr>
            <a:r>
              <a:rPr lang="en-US" dirty="0"/>
              <a:t>    ● (2): 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p</a:t>
            </a:r>
            <a:r>
              <a:rPr lang="en-US" dirty="0"/>
              <a:t> for some </a:t>
            </a:r>
            <a:r>
              <a:rPr lang="en-US" i="1" dirty="0"/>
              <a:t>p</a:t>
            </a:r>
            <a:r>
              <a:rPr lang="en-US" dirty="0"/>
              <a:t>.  Since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must be greater than 0.  Let </a:t>
            </a:r>
            <a:r>
              <a:rPr lang="en-US" i="1" dirty="0"/>
              <a:t>q</a:t>
            </a:r>
            <a:r>
              <a:rPr lang="en-US" dirty="0"/>
              <a:t> = 2.  </a:t>
            </a:r>
          </a:p>
          <a:p>
            <a:pPr eaLnBrk="1" hangingPunct="1">
              <a:defRPr/>
            </a:pPr>
            <a:r>
              <a:rPr lang="en-US" dirty="0"/>
              <a:t>       The resulting string is 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k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k+p</a:t>
            </a:r>
            <a:r>
              <a:rPr lang="en-US" dirty="0"/>
              <a:t>.   But this string is not in </a:t>
            </a:r>
            <a:r>
              <a:rPr lang="en-US" i="1" dirty="0"/>
              <a:t>L</a:t>
            </a:r>
            <a:r>
              <a:rPr lang="en-US" dirty="0"/>
              <a:t>, since it has </a:t>
            </a:r>
          </a:p>
          <a:p>
            <a:pPr eaLnBrk="1" hangingPunct="1">
              <a:defRPr/>
            </a:pPr>
            <a:r>
              <a:rPr lang="en-US" dirty="0"/>
              <a:t>       more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’s than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’s.  </a:t>
            </a:r>
          </a:p>
          <a:p>
            <a:pPr eaLnBrk="1" hangingPunct="1">
              <a:defRPr/>
            </a:pPr>
            <a:r>
              <a:rPr lang="en-US" dirty="0"/>
              <a:t>    ● (1, 2): 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p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r</a:t>
            </a:r>
            <a:r>
              <a:rPr lang="en-US" dirty="0"/>
              <a:t> for some non-zero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.  Let </a:t>
            </a:r>
            <a:r>
              <a:rPr lang="en-US" i="1" dirty="0"/>
              <a:t>q</a:t>
            </a:r>
            <a:r>
              <a:rPr lang="en-US" dirty="0"/>
              <a:t> = 2.  The resulting </a:t>
            </a:r>
          </a:p>
          <a:p>
            <a:pPr eaLnBrk="1" hangingPunct="1">
              <a:defRPr/>
            </a:pPr>
            <a:r>
              <a:rPr lang="en-US" dirty="0"/>
              <a:t>       string will have interleaved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’s and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’s, and so is not in </a:t>
            </a:r>
            <a:r>
              <a:rPr lang="en-US" i="1" dirty="0"/>
              <a:t>L</a:t>
            </a:r>
            <a:r>
              <a:rPr lang="en-US" dirty="0"/>
              <a:t>.</a:t>
            </a:r>
          </a:p>
          <a:p>
            <a:pPr eaLnBrk="1" hangingPunct="1">
              <a:defRPr/>
            </a:pPr>
            <a:endParaRPr lang="en-US" sz="900" dirty="0"/>
          </a:p>
          <a:p>
            <a:pPr eaLnBrk="1" hangingPunct="1">
              <a:defRPr/>
            </a:pPr>
            <a:r>
              <a:rPr lang="en-US" dirty="0"/>
              <a:t>Thus </a:t>
            </a:r>
            <a:r>
              <a:rPr lang="en-US" i="1" dirty="0"/>
              <a:t>L</a:t>
            </a:r>
            <a:r>
              <a:rPr lang="en-US" dirty="0"/>
              <a:t> is not regular.</a:t>
            </a:r>
          </a:p>
        </p:txBody>
      </p:sp>
    </p:spTree>
    <p:extLst>
      <p:ext uri="{BB962C8B-B14F-4D97-AF65-F5344CB8AC3E}">
        <p14:creationId xmlns:p14="http://schemas.microsoft.com/office/powerpoint/2010/main" val="28280803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1657350" y="-952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 dirty="0">
                <a:solidFill>
                  <a:schemeClr val="tx2"/>
                </a:solidFill>
              </a:rPr>
              <a:t>Example: {</a:t>
            </a:r>
            <a:r>
              <a:rPr lang="en-US" sz="27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a</a:t>
            </a:r>
            <a:r>
              <a:rPr lang="en-US" sz="2700" b="1" i="1" baseline="30000" dirty="0" err="1">
                <a:solidFill>
                  <a:schemeClr val="tx2"/>
                </a:solidFill>
              </a:rPr>
              <a:t>n</a:t>
            </a:r>
            <a:r>
              <a:rPr lang="en-US" sz="27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b</a:t>
            </a:r>
            <a:r>
              <a:rPr lang="en-US" sz="2700" b="1" i="1" baseline="30000" dirty="0" err="1">
                <a:solidFill>
                  <a:schemeClr val="tx2"/>
                </a:solidFill>
              </a:rPr>
              <a:t>n</a:t>
            </a:r>
            <a:r>
              <a:rPr lang="en-US" sz="2700" b="1" dirty="0">
                <a:solidFill>
                  <a:schemeClr val="tx2"/>
                </a:solidFill>
              </a:rPr>
              <a:t>: </a:t>
            </a:r>
            <a:r>
              <a:rPr lang="en-US" sz="2700" b="1" i="1" dirty="0">
                <a:solidFill>
                  <a:schemeClr val="tx2"/>
                </a:solidFill>
              </a:rPr>
              <a:t>n</a:t>
            </a:r>
            <a:r>
              <a:rPr lang="en-US" sz="27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chemeClr val="tx2"/>
                </a:solidFill>
                <a:sym typeface="Symbol" panose="05050102010706020507" pitchFamily="18" charset="2"/>
              </a:rPr>
              <a:t></a:t>
            </a:r>
            <a:r>
              <a:rPr lang="en-US" sz="2700" b="1" dirty="0">
                <a:solidFill>
                  <a:schemeClr val="tx2"/>
                </a:solidFill>
              </a:rPr>
              <a:t> 0} is not Regular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1714500" y="438150"/>
            <a:ext cx="542925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650" i="1" dirty="0"/>
              <a:t>k</a:t>
            </a:r>
            <a:r>
              <a:rPr lang="en-US" sz="1650" dirty="0"/>
              <a:t> is the number from the Pumping Theorem.</a:t>
            </a:r>
          </a:p>
          <a:p>
            <a:pPr eaLnBrk="1" hangingPunct="1"/>
            <a:r>
              <a:rPr lang="en-US" sz="1650" dirty="0"/>
              <a:t>We don't get to choose it.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dirty="0"/>
              <a:t>Choose </a:t>
            </a:r>
            <a:r>
              <a:rPr lang="en-US" sz="1650" i="1" dirty="0"/>
              <a:t>w</a:t>
            </a:r>
            <a:r>
              <a:rPr lang="en-US" sz="1650" dirty="0"/>
              <a:t> to be </a:t>
            </a:r>
            <a:r>
              <a:rPr lang="en-US" sz="1650" dirty="0" err="1">
                <a:latin typeface="Courier New" panose="02070309020205020404" pitchFamily="49" charset="0"/>
              </a:rPr>
              <a:t>a</a:t>
            </a:r>
            <a:r>
              <a:rPr lang="en-US" sz="1650" baseline="30000" dirty="0" err="1">
                <a:sym typeface="Symbol" panose="05050102010706020507" pitchFamily="18" charset="2"/>
              </a:rPr>
              <a:t></a:t>
            </a:r>
            <a:r>
              <a:rPr lang="en-US" sz="1650" i="1" baseline="30000" dirty="0" err="1"/>
              <a:t>k</a:t>
            </a:r>
            <a:r>
              <a:rPr lang="en-US" sz="1650" baseline="30000" dirty="0"/>
              <a:t>/2</a:t>
            </a:r>
            <a:r>
              <a:rPr lang="en-US" sz="1650" baseline="30000" dirty="0">
                <a:sym typeface="Symbol" panose="05050102010706020507" pitchFamily="18" charset="2"/>
              </a:rPr>
              <a:t></a:t>
            </a:r>
            <a:r>
              <a:rPr lang="en-US" sz="1650" dirty="0">
                <a:latin typeface="Courier New" panose="02070309020205020404" pitchFamily="49" charset="0"/>
              </a:rPr>
              <a:t>b</a:t>
            </a:r>
            <a:r>
              <a:rPr lang="en-US" sz="1650" baseline="30000" dirty="0">
                <a:sym typeface="Symbol" panose="05050102010706020507" pitchFamily="18" charset="2"/>
              </a:rPr>
              <a:t></a:t>
            </a:r>
            <a:r>
              <a:rPr lang="en-US" sz="1650" i="1" baseline="30000" dirty="0"/>
              <a:t>k</a:t>
            </a:r>
            <a:r>
              <a:rPr lang="en-US" sz="1650" baseline="30000" dirty="0"/>
              <a:t>/2</a:t>
            </a:r>
            <a:r>
              <a:rPr lang="en-US" sz="1650" baseline="30000" dirty="0">
                <a:sym typeface="Symbol" panose="05050102010706020507" pitchFamily="18" charset="2"/>
              </a:rPr>
              <a:t></a:t>
            </a:r>
            <a:r>
              <a:rPr lang="en-US" sz="1650" dirty="0"/>
              <a:t>   (“long enough”).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                     </a:t>
            </a:r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sz="1650" dirty="0"/>
              <a:t>                               </a:t>
            </a:r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</a:p>
          <a:p>
            <a:pPr eaLnBrk="1" hangingPunct="1"/>
            <a:r>
              <a:rPr lang="en-US" sz="1650" dirty="0"/>
              <a:t>	</a:t>
            </a:r>
            <a:r>
              <a:rPr lang="en-US" sz="1650" u="sng" dirty="0"/>
              <a:t>a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… a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b </a:t>
            </a:r>
            <a:r>
              <a:rPr lang="en-US" sz="1650" u="sng" dirty="0" err="1"/>
              <a:t>b</a:t>
            </a:r>
            <a:r>
              <a:rPr lang="en-US" sz="1650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 … b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endParaRPr lang="en-US" sz="1650" dirty="0"/>
          </a:p>
          <a:p>
            <a:pPr eaLnBrk="1" hangingPunct="1"/>
            <a:r>
              <a:rPr lang="en-US" sz="1650" dirty="0"/>
              <a:t>                     </a:t>
            </a:r>
            <a:r>
              <a:rPr lang="en-US" sz="1650" i="1" dirty="0"/>
              <a:t>x</a:t>
            </a:r>
            <a:r>
              <a:rPr lang="en-US" sz="1650" dirty="0"/>
              <a:t>                 </a:t>
            </a:r>
            <a:r>
              <a:rPr lang="en-US" sz="1650" i="1" dirty="0"/>
              <a:t>y</a:t>
            </a:r>
            <a:r>
              <a:rPr lang="en-US" sz="1650" dirty="0"/>
              <a:t>                   </a:t>
            </a:r>
            <a:r>
              <a:rPr lang="en-US" sz="1650" i="1" dirty="0"/>
              <a:t>z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Adversary chooses  </a:t>
            </a:r>
            <a:r>
              <a:rPr lang="en-US" sz="1650" i="1" dirty="0"/>
              <a:t>x</a:t>
            </a:r>
            <a:r>
              <a:rPr lang="en-US" sz="1650" dirty="0"/>
              <a:t>, </a:t>
            </a:r>
            <a:r>
              <a:rPr lang="en-US" sz="1650" i="1" dirty="0"/>
              <a:t>y</a:t>
            </a:r>
            <a:r>
              <a:rPr lang="en-US" sz="1650" dirty="0"/>
              <a:t>, </a:t>
            </a:r>
            <a:r>
              <a:rPr lang="en-US" sz="1650" i="1" dirty="0"/>
              <a:t>z</a:t>
            </a:r>
            <a:r>
              <a:rPr lang="en-US" sz="1650" dirty="0"/>
              <a:t> with the required properties:</a:t>
            </a:r>
          </a:p>
          <a:p>
            <a:pPr eaLnBrk="1" hangingPunct="1"/>
            <a:r>
              <a:rPr lang="en-US" sz="1650" dirty="0"/>
              <a:t>	|</a:t>
            </a:r>
            <a:r>
              <a:rPr lang="en-US" sz="1650" i="1" dirty="0" err="1"/>
              <a:t>xy</a:t>
            </a:r>
            <a:r>
              <a:rPr lang="en-US" sz="1650" dirty="0"/>
              <a:t>| </a:t>
            </a:r>
            <a:r>
              <a:rPr lang="en-US" sz="1650" dirty="0">
                <a:sym typeface="Symbol" panose="05050102010706020507" pitchFamily="18" charset="2"/>
              </a:rPr>
              <a:t></a:t>
            </a:r>
            <a:r>
              <a:rPr lang="en-US" sz="1650" dirty="0"/>
              <a:t> </a:t>
            </a:r>
            <a:r>
              <a:rPr lang="en-US" sz="1650" i="1" dirty="0"/>
              <a:t>k</a:t>
            </a:r>
            <a:r>
              <a:rPr lang="en-US" sz="1650" dirty="0"/>
              <a:t>, </a:t>
            </a:r>
          </a:p>
          <a:p>
            <a:pPr eaLnBrk="1" hangingPunct="1"/>
            <a:r>
              <a:rPr lang="en-US" sz="1650" dirty="0"/>
              <a:t>	</a:t>
            </a:r>
            <a:r>
              <a:rPr lang="en-US" sz="1650" i="1" dirty="0"/>
              <a:t>y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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</a:t>
            </a:r>
            <a:r>
              <a:rPr lang="en-US" sz="1650" dirty="0"/>
              <a:t>,</a:t>
            </a:r>
          </a:p>
          <a:p>
            <a:pPr eaLnBrk="1" hangingPunct="1"/>
            <a:r>
              <a:rPr lang="en-US" sz="1650" dirty="0"/>
              <a:t>We must show </a:t>
            </a:r>
            <a:r>
              <a:rPr lang="en-US" dirty="0"/>
              <a:t>∃</a:t>
            </a:r>
            <a:r>
              <a:rPr lang="en-US" sz="1650" dirty="0"/>
              <a:t> </a:t>
            </a:r>
            <a:r>
              <a:rPr lang="en-US" sz="1650" i="1" dirty="0"/>
              <a:t>q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</a:t>
            </a:r>
            <a:r>
              <a:rPr lang="en-US" sz="1650" dirty="0"/>
              <a:t> 0 (</a:t>
            </a:r>
            <a:r>
              <a:rPr lang="en-US" sz="1650" i="1" dirty="0" err="1"/>
              <a:t>xy</a:t>
            </a:r>
            <a:r>
              <a:rPr lang="en-US" sz="1650" i="1" baseline="30000" dirty="0" err="1"/>
              <a:t>q</a:t>
            </a:r>
            <a:r>
              <a:rPr lang="en-US" sz="1650" i="1" dirty="0" err="1"/>
              <a:t>z</a:t>
            </a:r>
            <a:r>
              <a:rPr lang="en-US" sz="1650" dirty="0"/>
              <a:t> </a:t>
            </a:r>
            <a:r>
              <a:rPr lang="en-US" dirty="0"/>
              <a:t>∉</a:t>
            </a:r>
            <a:r>
              <a:rPr lang="en-US" sz="1650" dirty="0"/>
              <a:t> </a:t>
            </a:r>
            <a:r>
              <a:rPr lang="en-US" sz="1650" i="1" dirty="0"/>
              <a:t>L</a:t>
            </a:r>
            <a:r>
              <a:rPr lang="en-US" sz="1650" dirty="0"/>
              <a:t>).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b="1" dirty="0">
                <a:solidFill>
                  <a:schemeClr val="accent5">
                    <a:lumMod val="50000"/>
                  </a:schemeClr>
                </a:solidFill>
              </a:rPr>
              <a:t>Three cases to consider:</a:t>
            </a:r>
            <a:endParaRPr lang="en-US" sz="165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/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entirely in region 1:</a:t>
            </a:r>
          </a:p>
          <a:p>
            <a:pPr eaLnBrk="1" hangingPunct="1"/>
            <a:endParaRPr lang="en-US" sz="750" i="1" dirty="0"/>
          </a:p>
          <a:p>
            <a:pPr eaLnBrk="1" hangingPunct="1"/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partly in region 1, partly in 2:</a:t>
            </a:r>
          </a:p>
          <a:p>
            <a:pPr eaLnBrk="1" hangingPunct="1"/>
            <a:endParaRPr lang="en-US" sz="750" i="1" dirty="0"/>
          </a:p>
          <a:p>
            <a:pPr eaLnBrk="1" hangingPunct="1"/>
            <a:r>
              <a:rPr lang="en-US" dirty="0"/>
              <a:t>    ● </a:t>
            </a:r>
            <a:r>
              <a:rPr lang="en-US" sz="1650" i="1" dirty="0"/>
              <a:t>y</a:t>
            </a:r>
            <a:r>
              <a:rPr lang="en-US" sz="1650" dirty="0"/>
              <a:t> entirely in region 2: </a:t>
            </a:r>
          </a:p>
        </p:txBody>
      </p:sp>
      <p:sp>
        <p:nvSpPr>
          <p:cNvPr id="29700" name="Line 6"/>
          <p:cNvSpPr>
            <a:spLocks noChangeShapeType="1"/>
          </p:cNvSpPr>
          <p:nvPr/>
        </p:nvSpPr>
        <p:spPr bwMode="auto">
          <a:xfrm>
            <a:off x="417195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86350" y="3060199"/>
            <a:ext cx="2628900" cy="199849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450"/>
              </a:spcAft>
            </a:pPr>
            <a:r>
              <a:rPr lang="en-US" dirty="0"/>
              <a:t>For each case, we must find at least one value of q that takes </a:t>
            </a:r>
            <a:r>
              <a:rPr lang="en-US" i="1" dirty="0" err="1"/>
              <a:t>xy</a:t>
            </a:r>
            <a:r>
              <a:rPr lang="en-US" i="1" baseline="30000" dirty="0" err="1"/>
              <a:t>q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outside the language L. </a:t>
            </a:r>
          </a:p>
          <a:p>
            <a:pPr>
              <a:lnSpc>
                <a:spcPct val="95000"/>
              </a:lnSpc>
              <a:spcAft>
                <a:spcPts val="300"/>
              </a:spcAft>
            </a:pPr>
            <a:r>
              <a:rPr lang="en-US" dirty="0"/>
              <a:t> The most common q values to use are q=0 and q=2.</a:t>
            </a:r>
          </a:p>
        </p:txBody>
      </p:sp>
    </p:spTree>
    <p:extLst>
      <p:ext uri="{BB962C8B-B14F-4D97-AF65-F5344CB8AC3E}">
        <p14:creationId xmlns:p14="http://schemas.microsoft.com/office/powerpoint/2010/main" val="3108924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657350" y="-1714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tx2"/>
                </a:solidFill>
              </a:rPr>
              <a:t>A Complete Proof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762000" y="285750"/>
            <a:ext cx="8382000" cy="467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dirty="0"/>
              <a:t>We prove that </a:t>
            </a:r>
            <a:r>
              <a:rPr lang="en-US" sz="1600" i="1" dirty="0"/>
              <a:t>L</a:t>
            </a:r>
            <a:r>
              <a:rPr lang="en-US" sz="1600" dirty="0"/>
              <a:t> = {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i="1" baseline="30000" dirty="0" err="1"/>
              <a:t>n</a:t>
            </a:r>
            <a:r>
              <a:rPr lang="en-US" sz="1600" dirty="0" err="1">
                <a:latin typeface="Courier New" panose="02070309020205020404" pitchFamily="49" charset="0"/>
              </a:rPr>
              <a:t>b</a:t>
            </a:r>
            <a:r>
              <a:rPr lang="en-US" sz="1600" i="1" baseline="30000" dirty="0" err="1"/>
              <a:t>n</a:t>
            </a:r>
            <a:r>
              <a:rPr lang="en-US" sz="1600" dirty="0"/>
              <a:t>: </a:t>
            </a:r>
            <a:r>
              <a:rPr lang="en-US" sz="1600" i="1" dirty="0"/>
              <a:t>n</a:t>
            </a:r>
            <a:r>
              <a:rPr lang="en-US" sz="1600" dirty="0"/>
              <a:t> </a:t>
            </a:r>
            <a:r>
              <a:rPr lang="en-US" sz="1600" dirty="0">
                <a:sym typeface="Symbol" panose="05050102010706020507" pitchFamily="18" charset="2"/>
              </a:rPr>
              <a:t></a:t>
            </a:r>
            <a:r>
              <a:rPr lang="en-US" sz="1600" dirty="0"/>
              <a:t> 0} is not regular</a:t>
            </a:r>
          </a:p>
          <a:p>
            <a:pPr eaLnBrk="1" hangingPunct="1"/>
            <a:endParaRPr lang="en-US" sz="400" dirty="0"/>
          </a:p>
          <a:p>
            <a:pPr eaLnBrk="1" hangingPunct="1"/>
            <a:r>
              <a:rPr lang="en-US" sz="1500" dirty="0"/>
              <a:t>If </a:t>
            </a:r>
            <a:r>
              <a:rPr lang="en-US" sz="1500" i="1" dirty="0"/>
              <a:t>L</a:t>
            </a:r>
            <a:r>
              <a:rPr lang="en-US" sz="1500" dirty="0"/>
              <a:t> were regular, then there would exist some </a:t>
            </a:r>
            <a:r>
              <a:rPr lang="en-US" sz="1500" i="1" dirty="0"/>
              <a:t>k</a:t>
            </a:r>
            <a:r>
              <a:rPr lang="en-US" sz="1500" dirty="0"/>
              <a:t> such that any string </a:t>
            </a:r>
            <a:r>
              <a:rPr lang="en-US" sz="1500" i="1" dirty="0"/>
              <a:t>w</a:t>
            </a:r>
            <a:r>
              <a:rPr lang="en-US" sz="1500" dirty="0"/>
              <a:t> where |</a:t>
            </a:r>
            <a:r>
              <a:rPr lang="en-US" sz="1500" i="1" dirty="0"/>
              <a:t>w</a:t>
            </a:r>
            <a:r>
              <a:rPr lang="en-US" sz="1500" dirty="0"/>
              <a:t>| </a:t>
            </a:r>
            <a:r>
              <a:rPr lang="en-US" sz="1500" dirty="0">
                <a:sym typeface="Symbol" panose="05050102010706020507" pitchFamily="18" charset="2"/>
              </a:rPr>
              <a:t></a:t>
            </a:r>
            <a:r>
              <a:rPr lang="en-US" sz="1500" dirty="0"/>
              <a:t> </a:t>
            </a:r>
            <a:r>
              <a:rPr lang="en-US" sz="1500" i="1" dirty="0"/>
              <a:t>k</a:t>
            </a:r>
            <a:r>
              <a:rPr lang="en-US" sz="1500" dirty="0"/>
              <a:t> must satisfy the conditions of the theorem.  Let </a:t>
            </a:r>
            <a:r>
              <a:rPr lang="en-US" sz="1500" i="1" dirty="0"/>
              <a:t>w</a:t>
            </a:r>
            <a:r>
              <a:rPr lang="en-US" sz="1500" dirty="0"/>
              <a:t> = </a:t>
            </a:r>
            <a:r>
              <a:rPr lang="en-US" sz="1500" dirty="0" err="1">
                <a:latin typeface="Courier New" panose="02070309020205020404" pitchFamily="49" charset="0"/>
              </a:rPr>
              <a:t>a</a:t>
            </a:r>
            <a:r>
              <a:rPr lang="en-US" sz="1500" baseline="30000" dirty="0" err="1">
                <a:sym typeface="Symbol" panose="05050102010706020507" pitchFamily="18" charset="2"/>
              </a:rPr>
              <a:t></a:t>
            </a:r>
            <a:r>
              <a:rPr lang="en-US" sz="1500" i="1" baseline="30000" dirty="0" err="1"/>
              <a:t>k</a:t>
            </a:r>
            <a:r>
              <a:rPr lang="en-US" sz="1500" baseline="30000" dirty="0"/>
              <a:t>/2</a:t>
            </a:r>
            <a:r>
              <a:rPr lang="en-US" sz="1500" baseline="30000" dirty="0">
                <a:sym typeface="Symbol" panose="05050102010706020507" pitchFamily="18" charset="2"/>
              </a:rPr>
              <a:t></a:t>
            </a:r>
            <a:r>
              <a:rPr lang="en-US" sz="1500" dirty="0">
                <a:latin typeface="Courier New" panose="02070309020205020404" pitchFamily="49" charset="0"/>
              </a:rPr>
              <a:t>b</a:t>
            </a:r>
            <a:r>
              <a:rPr lang="en-US" sz="1500" baseline="30000" dirty="0">
                <a:sym typeface="Symbol" panose="05050102010706020507" pitchFamily="18" charset="2"/>
              </a:rPr>
              <a:t></a:t>
            </a:r>
            <a:r>
              <a:rPr lang="en-US" sz="1500" i="1" baseline="30000" dirty="0"/>
              <a:t>k</a:t>
            </a:r>
            <a:r>
              <a:rPr lang="en-US" sz="1500" baseline="30000" dirty="0"/>
              <a:t>/2</a:t>
            </a:r>
            <a:r>
              <a:rPr lang="en-US" sz="1500" baseline="30000" dirty="0">
                <a:sym typeface="Symbol" panose="05050102010706020507" pitchFamily="18" charset="2"/>
              </a:rPr>
              <a:t></a:t>
            </a:r>
            <a:r>
              <a:rPr lang="en-US" sz="1500" dirty="0"/>
              <a:t>.  Since |</a:t>
            </a:r>
            <a:r>
              <a:rPr lang="en-US" sz="1500" i="1" dirty="0"/>
              <a:t>w</a:t>
            </a:r>
            <a:r>
              <a:rPr lang="en-US" sz="1500" dirty="0"/>
              <a:t>| </a:t>
            </a:r>
            <a:r>
              <a:rPr lang="en-US" sz="1500" dirty="0">
                <a:sym typeface="Symbol" panose="05050102010706020507" pitchFamily="18" charset="2"/>
              </a:rPr>
              <a:t></a:t>
            </a:r>
            <a:r>
              <a:rPr lang="en-US" sz="1500" dirty="0"/>
              <a:t> </a:t>
            </a:r>
            <a:r>
              <a:rPr lang="en-US" sz="1500" i="1" dirty="0"/>
              <a:t>k</a:t>
            </a:r>
            <a:r>
              <a:rPr lang="en-US" sz="1500" dirty="0"/>
              <a:t>, </a:t>
            </a:r>
            <a:r>
              <a:rPr lang="en-US" sz="1500" i="1" dirty="0" err="1"/>
              <a:t>w</a:t>
            </a:r>
            <a:r>
              <a:rPr lang="en-US" sz="1500" dirty="0"/>
              <a:t> must satisfy the conditions of the pumping theorem.  So, for some </a:t>
            </a:r>
            <a:r>
              <a:rPr lang="en-US" sz="1500" i="1" dirty="0"/>
              <a:t>x</a:t>
            </a:r>
            <a:r>
              <a:rPr lang="en-US" sz="1500" dirty="0"/>
              <a:t>, </a:t>
            </a:r>
            <a:r>
              <a:rPr lang="en-US" sz="1500" i="1" dirty="0"/>
              <a:t>y</a:t>
            </a:r>
            <a:r>
              <a:rPr lang="en-US" sz="1500" dirty="0"/>
              <a:t>, and </a:t>
            </a:r>
            <a:r>
              <a:rPr lang="en-US" sz="1500" i="1" dirty="0"/>
              <a:t>z</a:t>
            </a:r>
            <a:r>
              <a:rPr lang="en-US" sz="1500" dirty="0"/>
              <a:t>, </a:t>
            </a:r>
            <a:r>
              <a:rPr lang="en-US" sz="1500" i="1" dirty="0"/>
              <a:t>w</a:t>
            </a:r>
            <a:r>
              <a:rPr lang="en-US" sz="1500" dirty="0"/>
              <a:t> = </a:t>
            </a:r>
            <a:r>
              <a:rPr lang="en-US" sz="1500" i="1" dirty="0"/>
              <a:t>xyz</a:t>
            </a:r>
            <a:r>
              <a:rPr lang="en-US" sz="1500" dirty="0"/>
              <a:t>, |</a:t>
            </a:r>
            <a:r>
              <a:rPr lang="en-US" sz="1500" i="1" dirty="0" err="1"/>
              <a:t>xy</a:t>
            </a:r>
            <a:r>
              <a:rPr lang="en-US" sz="1500" dirty="0"/>
              <a:t>| </a:t>
            </a:r>
            <a:r>
              <a:rPr lang="en-US" sz="1500" dirty="0">
                <a:sym typeface="Symbol" panose="05050102010706020507" pitchFamily="18" charset="2"/>
              </a:rPr>
              <a:t></a:t>
            </a:r>
            <a:r>
              <a:rPr lang="en-US" sz="1500" dirty="0"/>
              <a:t> </a:t>
            </a:r>
            <a:r>
              <a:rPr lang="en-US" sz="1500" i="1" dirty="0"/>
              <a:t>k</a:t>
            </a:r>
            <a:r>
              <a:rPr lang="en-US" sz="1500" dirty="0"/>
              <a:t>, </a:t>
            </a:r>
            <a:r>
              <a:rPr lang="en-US" sz="1500" i="1" dirty="0"/>
              <a:t>y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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</a:t>
            </a:r>
            <a:r>
              <a:rPr lang="en-US" sz="1500" dirty="0"/>
              <a:t>, and </a:t>
            </a:r>
            <a:r>
              <a:rPr lang="en-US" sz="1500" dirty="0">
                <a:sym typeface="Symbol" panose="05050102010706020507" pitchFamily="18" charset="2"/>
              </a:rPr>
              <a:t></a:t>
            </a:r>
            <a:r>
              <a:rPr lang="en-US" sz="1500" i="1" dirty="0"/>
              <a:t>q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</a:t>
            </a:r>
            <a:r>
              <a:rPr lang="en-US" sz="1500" dirty="0"/>
              <a:t> 0, </a:t>
            </a:r>
            <a:r>
              <a:rPr lang="en-US" sz="1500" i="1" dirty="0" err="1"/>
              <a:t>xy</a:t>
            </a:r>
            <a:r>
              <a:rPr lang="en-US" sz="1500" i="1" baseline="30000" dirty="0" err="1"/>
              <a:t>q</a:t>
            </a:r>
            <a:r>
              <a:rPr lang="en-US" sz="1500" i="1" dirty="0" err="1"/>
              <a:t>z</a:t>
            </a:r>
            <a:r>
              <a:rPr lang="en-US" sz="1500" dirty="0"/>
              <a:t> is in </a:t>
            </a:r>
            <a:r>
              <a:rPr lang="en-US" sz="1500" i="1" dirty="0"/>
              <a:t>L</a:t>
            </a:r>
            <a:r>
              <a:rPr lang="en-US" sz="1500" dirty="0"/>
              <a:t>.  We show that no such </a:t>
            </a:r>
            <a:r>
              <a:rPr lang="en-US" sz="1500" i="1" dirty="0"/>
              <a:t>x</a:t>
            </a:r>
            <a:r>
              <a:rPr lang="en-US" sz="1500" dirty="0"/>
              <a:t>, </a:t>
            </a:r>
            <a:r>
              <a:rPr lang="en-US" sz="1500" i="1" dirty="0"/>
              <a:t>y</a:t>
            </a:r>
            <a:r>
              <a:rPr lang="en-US" sz="1500" dirty="0"/>
              <a:t>, and </a:t>
            </a:r>
            <a:r>
              <a:rPr lang="en-US" sz="1500" i="1" dirty="0"/>
              <a:t>z</a:t>
            </a:r>
            <a:r>
              <a:rPr lang="en-US" sz="1500" dirty="0"/>
              <a:t> exist.  There are 3 cases for where </a:t>
            </a:r>
            <a:r>
              <a:rPr lang="en-US" sz="1500" i="1" dirty="0"/>
              <a:t>y</a:t>
            </a:r>
            <a:r>
              <a:rPr lang="en-US" sz="1500" dirty="0"/>
              <a:t> could occur:  We divide </a:t>
            </a:r>
            <a:r>
              <a:rPr lang="en-US" sz="1500" i="1" dirty="0"/>
              <a:t>w</a:t>
            </a:r>
            <a:r>
              <a:rPr lang="en-US" sz="1500" dirty="0"/>
              <a:t> into two regions:</a:t>
            </a:r>
          </a:p>
          <a:p>
            <a:pPr eaLnBrk="1" hangingPunct="1"/>
            <a:endParaRPr lang="en-US" sz="400" dirty="0"/>
          </a:p>
          <a:p>
            <a:pPr eaLnBrk="1" hangingPunct="1"/>
            <a:r>
              <a:rPr lang="en-US" sz="1600" dirty="0"/>
              <a:t>         </a:t>
            </a:r>
            <a:r>
              <a:rPr lang="en-US" dirty="0" err="1">
                <a:latin typeface="Courier New" panose="02070309020205020404" pitchFamily="49" charset="0"/>
              </a:rPr>
              <a:t>aaaaa</a:t>
            </a:r>
            <a:r>
              <a:rPr lang="en-US" dirty="0"/>
              <a:t>…..</a:t>
            </a:r>
            <a:r>
              <a:rPr lang="en-US" dirty="0" err="1" smtClean="0">
                <a:latin typeface="Courier New" panose="02070309020205020404" pitchFamily="49" charset="0"/>
              </a:rPr>
              <a:t>aaaaaa</a:t>
            </a:r>
            <a:r>
              <a:rPr lang="en-US" dirty="0" smtClean="0"/>
              <a:t>| </a:t>
            </a:r>
            <a:r>
              <a:rPr lang="en-US" dirty="0" err="1">
                <a:latin typeface="Courier New" panose="02070309020205020404" pitchFamily="49" charset="0"/>
              </a:rPr>
              <a:t>bbbbb</a:t>
            </a:r>
            <a:r>
              <a:rPr lang="en-US" dirty="0"/>
              <a:t>…..</a:t>
            </a:r>
            <a:r>
              <a:rPr lang="en-US" dirty="0" err="1">
                <a:latin typeface="Courier New" panose="02070309020205020404" pitchFamily="49" charset="0"/>
              </a:rPr>
              <a:t>bbbbbb</a:t>
            </a:r>
            <a:endParaRPr lang="en-US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/>
              <a:t>	        		1      </a:t>
            </a:r>
            <a:r>
              <a:rPr lang="en-US" dirty="0" smtClean="0"/>
              <a:t>|              </a:t>
            </a:r>
            <a:r>
              <a:rPr lang="en-US" dirty="0"/>
              <a:t>2                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500" dirty="0"/>
              <a:t>So </a:t>
            </a:r>
            <a:r>
              <a:rPr lang="en-US" sz="1500" i="1" dirty="0"/>
              <a:t>y</a:t>
            </a:r>
            <a:r>
              <a:rPr lang="en-US" sz="1500" dirty="0"/>
              <a:t> can fall in:</a:t>
            </a:r>
          </a:p>
          <a:p>
            <a:pPr eaLnBrk="1" hangingPunct="1"/>
            <a:r>
              <a:rPr lang="en-US" sz="1500" dirty="0"/>
              <a:t>    ● (1):  </a:t>
            </a:r>
            <a:r>
              <a:rPr lang="en-US" sz="1500" i="1" dirty="0"/>
              <a:t>y</a:t>
            </a:r>
            <a:r>
              <a:rPr lang="en-US" sz="1500" dirty="0"/>
              <a:t> = </a:t>
            </a:r>
            <a:r>
              <a:rPr lang="en-US" sz="1500" dirty="0" err="1">
                <a:latin typeface="Courier New" panose="02070309020205020404" pitchFamily="49" charset="0"/>
              </a:rPr>
              <a:t>a</a:t>
            </a:r>
            <a:r>
              <a:rPr lang="en-US" sz="1500" i="1" baseline="30000" dirty="0" err="1"/>
              <a:t>p</a:t>
            </a:r>
            <a:r>
              <a:rPr lang="en-US" sz="1500" dirty="0"/>
              <a:t> for some </a:t>
            </a:r>
            <a:r>
              <a:rPr lang="en-US" sz="1500" i="1" dirty="0"/>
              <a:t>p</a:t>
            </a:r>
            <a:r>
              <a:rPr lang="en-US" sz="1500" dirty="0"/>
              <a:t>.  Since </a:t>
            </a:r>
            <a:r>
              <a:rPr lang="en-US" sz="1500" i="1" dirty="0"/>
              <a:t>y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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</a:t>
            </a:r>
            <a:r>
              <a:rPr lang="en-US" sz="1500" dirty="0"/>
              <a:t>, </a:t>
            </a:r>
            <a:r>
              <a:rPr lang="en-US" sz="1500" i="1" dirty="0"/>
              <a:t>p</a:t>
            </a:r>
            <a:r>
              <a:rPr lang="en-US" sz="1500" dirty="0"/>
              <a:t> must be greater than 0.  Let </a:t>
            </a:r>
            <a:r>
              <a:rPr lang="en-US" sz="1500" i="1" dirty="0"/>
              <a:t>q</a:t>
            </a:r>
            <a:r>
              <a:rPr lang="en-US" sz="1500" dirty="0"/>
              <a:t> = 2.  </a:t>
            </a:r>
          </a:p>
          <a:p>
            <a:pPr eaLnBrk="1" hangingPunct="1"/>
            <a:r>
              <a:rPr lang="en-US" sz="1500" dirty="0"/>
              <a:t>       The resulting string is </a:t>
            </a:r>
            <a:r>
              <a:rPr lang="en-US" sz="1500" dirty="0" err="1">
                <a:latin typeface="Courier New" panose="02070309020205020404" pitchFamily="49" charset="0"/>
              </a:rPr>
              <a:t>a</a:t>
            </a:r>
            <a:r>
              <a:rPr lang="en-US" sz="1500" i="1" baseline="30000" dirty="0" err="1"/>
              <a:t>k+p</a:t>
            </a:r>
            <a:r>
              <a:rPr lang="en-US" sz="1500" dirty="0" err="1">
                <a:latin typeface="Courier New" panose="02070309020205020404" pitchFamily="49" charset="0"/>
              </a:rPr>
              <a:t>b</a:t>
            </a:r>
            <a:r>
              <a:rPr lang="en-US" sz="1500" i="1" baseline="30000" dirty="0" err="1"/>
              <a:t>k</a:t>
            </a:r>
            <a:r>
              <a:rPr lang="en-US" sz="1500" dirty="0"/>
              <a:t>.   But this string is not in </a:t>
            </a:r>
            <a:r>
              <a:rPr lang="en-US" sz="1500" i="1" dirty="0"/>
              <a:t>L</a:t>
            </a:r>
            <a:r>
              <a:rPr lang="en-US" sz="1500" dirty="0"/>
              <a:t>, since it has </a:t>
            </a:r>
          </a:p>
          <a:p>
            <a:pPr eaLnBrk="1" hangingPunct="1"/>
            <a:r>
              <a:rPr lang="en-US" sz="1500" dirty="0"/>
              <a:t>       more </a:t>
            </a:r>
            <a:r>
              <a:rPr lang="en-US" sz="1500" dirty="0">
                <a:latin typeface="Courier New" panose="02070309020205020404" pitchFamily="49" charset="0"/>
              </a:rPr>
              <a:t>a</a:t>
            </a:r>
            <a:r>
              <a:rPr lang="en-US" sz="1500" dirty="0"/>
              <a:t>’s than </a:t>
            </a:r>
            <a:r>
              <a:rPr lang="en-US" sz="1500" dirty="0">
                <a:latin typeface="Courier New" panose="02070309020205020404" pitchFamily="49" charset="0"/>
              </a:rPr>
              <a:t>b</a:t>
            </a:r>
            <a:r>
              <a:rPr lang="en-US" sz="1500" dirty="0"/>
              <a:t>’s.    </a:t>
            </a:r>
          </a:p>
          <a:p>
            <a:pPr eaLnBrk="1" hangingPunct="1"/>
            <a:r>
              <a:rPr lang="en-US" sz="1500" dirty="0"/>
              <a:t>    ● (2):  </a:t>
            </a:r>
            <a:r>
              <a:rPr lang="en-US" sz="1500" i="1" dirty="0"/>
              <a:t>y</a:t>
            </a:r>
            <a:r>
              <a:rPr lang="en-US" sz="1500" dirty="0"/>
              <a:t> = </a:t>
            </a:r>
            <a:r>
              <a:rPr lang="en-US" sz="1500" dirty="0" err="1">
                <a:latin typeface="Courier New" panose="02070309020205020404" pitchFamily="49" charset="0"/>
              </a:rPr>
              <a:t>b</a:t>
            </a:r>
            <a:r>
              <a:rPr lang="en-US" sz="1500" i="1" baseline="30000" dirty="0" err="1"/>
              <a:t>p</a:t>
            </a:r>
            <a:r>
              <a:rPr lang="en-US" sz="1500" dirty="0"/>
              <a:t> for some </a:t>
            </a:r>
            <a:r>
              <a:rPr lang="en-US" sz="1500" i="1" dirty="0"/>
              <a:t>p</a:t>
            </a:r>
            <a:r>
              <a:rPr lang="en-US" sz="1500" dirty="0"/>
              <a:t>.  Since </a:t>
            </a:r>
            <a:r>
              <a:rPr lang="en-US" sz="1500" i="1" dirty="0"/>
              <a:t>y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</a:t>
            </a:r>
            <a:r>
              <a:rPr lang="en-US" sz="1500" dirty="0"/>
              <a:t> </a:t>
            </a:r>
            <a:r>
              <a:rPr lang="en-US" sz="1500" dirty="0">
                <a:sym typeface="Symbol" panose="05050102010706020507" pitchFamily="18" charset="2"/>
              </a:rPr>
              <a:t></a:t>
            </a:r>
            <a:r>
              <a:rPr lang="en-US" sz="1500" dirty="0"/>
              <a:t>, </a:t>
            </a:r>
            <a:r>
              <a:rPr lang="en-US" sz="1500" i="1" dirty="0"/>
              <a:t>p</a:t>
            </a:r>
            <a:r>
              <a:rPr lang="en-US" sz="1500" dirty="0"/>
              <a:t> must be greater than 0.  Let </a:t>
            </a:r>
            <a:r>
              <a:rPr lang="en-US" sz="1500" i="1" dirty="0"/>
              <a:t>q</a:t>
            </a:r>
            <a:r>
              <a:rPr lang="en-US" sz="1500" dirty="0"/>
              <a:t> = 2.  </a:t>
            </a:r>
          </a:p>
          <a:p>
            <a:pPr eaLnBrk="1" hangingPunct="1"/>
            <a:r>
              <a:rPr lang="en-US" sz="1500" dirty="0"/>
              <a:t>       The resulting string is </a:t>
            </a:r>
            <a:r>
              <a:rPr lang="en-US" sz="1500" dirty="0" err="1">
                <a:latin typeface="Courier New" panose="02070309020205020404" pitchFamily="49" charset="0"/>
              </a:rPr>
              <a:t>a</a:t>
            </a:r>
            <a:r>
              <a:rPr lang="en-US" sz="1500" i="1" baseline="30000" dirty="0" err="1"/>
              <a:t>k</a:t>
            </a:r>
            <a:r>
              <a:rPr lang="en-US" sz="1500" dirty="0" err="1">
                <a:latin typeface="Courier New" panose="02070309020205020404" pitchFamily="49" charset="0"/>
              </a:rPr>
              <a:t>b</a:t>
            </a:r>
            <a:r>
              <a:rPr lang="en-US" sz="1500" i="1" baseline="30000" dirty="0" err="1"/>
              <a:t>k+p</a:t>
            </a:r>
            <a:r>
              <a:rPr lang="en-US" sz="1500" dirty="0"/>
              <a:t>.   But this string is not in </a:t>
            </a:r>
            <a:r>
              <a:rPr lang="en-US" sz="1500" i="1" dirty="0"/>
              <a:t>L</a:t>
            </a:r>
            <a:r>
              <a:rPr lang="en-US" sz="1500" dirty="0"/>
              <a:t>, since it has </a:t>
            </a:r>
          </a:p>
          <a:p>
            <a:pPr eaLnBrk="1" hangingPunct="1"/>
            <a:r>
              <a:rPr lang="en-US" sz="1500" dirty="0"/>
              <a:t>       more </a:t>
            </a:r>
            <a:r>
              <a:rPr lang="en-US" sz="1500" dirty="0">
                <a:latin typeface="Courier New" panose="02070309020205020404" pitchFamily="49" charset="0"/>
              </a:rPr>
              <a:t>b</a:t>
            </a:r>
            <a:r>
              <a:rPr lang="en-US" sz="1500" dirty="0"/>
              <a:t>’s than </a:t>
            </a:r>
            <a:r>
              <a:rPr lang="en-US" sz="1500" dirty="0">
                <a:latin typeface="Courier New" panose="02070309020205020404" pitchFamily="49" charset="0"/>
              </a:rPr>
              <a:t>a</a:t>
            </a:r>
            <a:r>
              <a:rPr lang="en-US" sz="1500" dirty="0"/>
              <a:t>’s.  </a:t>
            </a:r>
          </a:p>
          <a:p>
            <a:pPr eaLnBrk="1" hangingPunct="1"/>
            <a:r>
              <a:rPr lang="en-US" sz="1500" dirty="0"/>
              <a:t>    ● (1, 2):  </a:t>
            </a:r>
            <a:r>
              <a:rPr lang="en-US" sz="1500" i="1" dirty="0"/>
              <a:t>y</a:t>
            </a:r>
            <a:r>
              <a:rPr lang="en-US" sz="1500" dirty="0"/>
              <a:t> = </a:t>
            </a:r>
            <a:r>
              <a:rPr lang="en-US" sz="1500" dirty="0" err="1">
                <a:latin typeface="Courier New" panose="02070309020205020404" pitchFamily="49" charset="0"/>
              </a:rPr>
              <a:t>a</a:t>
            </a:r>
            <a:r>
              <a:rPr lang="en-US" sz="1500" i="1" baseline="30000" dirty="0" err="1"/>
              <a:t>p</a:t>
            </a:r>
            <a:r>
              <a:rPr lang="en-US" sz="1500" dirty="0" err="1">
                <a:latin typeface="Courier New" panose="02070309020205020404" pitchFamily="49" charset="0"/>
              </a:rPr>
              <a:t>b</a:t>
            </a:r>
            <a:r>
              <a:rPr lang="en-US" sz="1500" i="1" baseline="30000" dirty="0" err="1"/>
              <a:t>r</a:t>
            </a:r>
            <a:r>
              <a:rPr lang="en-US" sz="1500" dirty="0"/>
              <a:t> for some non-zero </a:t>
            </a:r>
            <a:r>
              <a:rPr lang="en-US" sz="1500" i="1" dirty="0"/>
              <a:t>p</a:t>
            </a:r>
            <a:r>
              <a:rPr lang="en-US" sz="1500" dirty="0"/>
              <a:t> and </a:t>
            </a:r>
            <a:r>
              <a:rPr lang="en-US" sz="1500" i="1" dirty="0"/>
              <a:t>r</a:t>
            </a:r>
            <a:r>
              <a:rPr lang="en-US" sz="1500" dirty="0"/>
              <a:t>.  Let </a:t>
            </a:r>
            <a:r>
              <a:rPr lang="en-US" sz="1500" i="1" dirty="0"/>
              <a:t>q</a:t>
            </a:r>
            <a:r>
              <a:rPr lang="en-US" sz="1500" dirty="0"/>
              <a:t> = 2.  The resulting </a:t>
            </a:r>
          </a:p>
          <a:p>
            <a:pPr eaLnBrk="1" hangingPunct="1"/>
            <a:r>
              <a:rPr lang="en-US" sz="1500" dirty="0"/>
              <a:t>       string will have interleaved </a:t>
            </a:r>
            <a:r>
              <a:rPr lang="en-US" sz="1500" dirty="0">
                <a:latin typeface="Courier New" panose="02070309020205020404" pitchFamily="49" charset="0"/>
              </a:rPr>
              <a:t>a</a:t>
            </a:r>
            <a:r>
              <a:rPr lang="en-US" sz="1500" dirty="0"/>
              <a:t>’s and </a:t>
            </a:r>
            <a:r>
              <a:rPr lang="en-US" sz="1500" dirty="0">
                <a:latin typeface="Courier New" panose="02070309020205020404" pitchFamily="49" charset="0"/>
              </a:rPr>
              <a:t>b</a:t>
            </a:r>
            <a:r>
              <a:rPr lang="en-US" sz="1500" dirty="0"/>
              <a:t>’s, and so is not in </a:t>
            </a:r>
            <a:r>
              <a:rPr lang="en-US" sz="1500" i="1" dirty="0"/>
              <a:t>L</a:t>
            </a:r>
            <a:r>
              <a:rPr lang="en-US" sz="1500" dirty="0"/>
              <a:t>.</a:t>
            </a:r>
          </a:p>
          <a:p>
            <a:pPr eaLnBrk="1" hangingPunct="1"/>
            <a:endParaRPr lang="en-US" sz="500" dirty="0"/>
          </a:p>
          <a:p>
            <a:pPr eaLnBrk="1" hangingPunct="1"/>
            <a:r>
              <a:rPr lang="en-US" sz="1500" dirty="0"/>
              <a:t>There exists one long string in </a:t>
            </a:r>
            <a:r>
              <a:rPr lang="en-US" sz="1500" i="1" dirty="0"/>
              <a:t>L</a:t>
            </a:r>
            <a:r>
              <a:rPr lang="en-US" sz="1500" dirty="0"/>
              <a:t> for which no </a:t>
            </a:r>
            <a:r>
              <a:rPr lang="en-US" sz="1500" dirty="0" err="1"/>
              <a:t>pumpable</a:t>
            </a:r>
            <a:r>
              <a:rPr lang="en-US" sz="1500" dirty="0"/>
              <a:t>  </a:t>
            </a:r>
            <a:r>
              <a:rPr lang="en-US" sz="1500" i="1" dirty="0"/>
              <a:t>x</a:t>
            </a:r>
            <a:r>
              <a:rPr lang="en-US" sz="1500" dirty="0"/>
              <a:t>, </a:t>
            </a:r>
            <a:r>
              <a:rPr lang="en-US" sz="1500" i="1" dirty="0"/>
              <a:t>y</a:t>
            </a:r>
            <a:r>
              <a:rPr lang="en-US" sz="1500" dirty="0"/>
              <a:t>, </a:t>
            </a:r>
            <a:r>
              <a:rPr lang="en-US" sz="1500" i="1" dirty="0"/>
              <a:t>z</a:t>
            </a:r>
            <a:r>
              <a:rPr lang="en-US" sz="1500" dirty="0"/>
              <a:t> exist.  So </a:t>
            </a:r>
            <a:r>
              <a:rPr lang="en-US" sz="1500" i="1" dirty="0"/>
              <a:t>L</a:t>
            </a:r>
            <a:r>
              <a:rPr lang="en-US" sz="1500" dirty="0"/>
              <a:t> is not regular.</a:t>
            </a:r>
          </a:p>
        </p:txBody>
      </p:sp>
    </p:spTree>
    <p:extLst>
      <p:ext uri="{BB962C8B-B14F-4D97-AF65-F5344CB8AC3E}">
        <p14:creationId xmlns:p14="http://schemas.microsoft.com/office/powerpoint/2010/main" val="21117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ChangeArrowheads="1"/>
          </p:cNvSpPr>
          <p:nvPr/>
        </p:nvSpPr>
        <p:spPr bwMode="auto">
          <a:xfrm>
            <a:off x="1657350" y="11430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 dirty="0">
                <a:solidFill>
                  <a:schemeClr val="tx2"/>
                </a:solidFill>
              </a:rPr>
              <a:t>What You Should Write </a:t>
            </a:r>
            <a:br>
              <a:rPr lang="en-US" sz="2700" b="1" dirty="0">
                <a:solidFill>
                  <a:schemeClr val="tx2"/>
                </a:solidFill>
              </a:rPr>
            </a:br>
            <a:r>
              <a:rPr lang="en-US" sz="2700" b="1" dirty="0">
                <a:solidFill>
                  <a:schemeClr val="tx2"/>
                </a:solidFill>
              </a:rPr>
              <a:t>(read these details later)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1747" name="Text Box 7"/>
          <p:cNvSpPr txBox="1">
            <a:spLocks noChangeArrowheads="1"/>
          </p:cNvSpPr>
          <p:nvPr/>
        </p:nvSpPr>
        <p:spPr bwMode="auto">
          <a:xfrm>
            <a:off x="609600" y="852489"/>
            <a:ext cx="8534400" cy="42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700" dirty="0"/>
              <a:t>We prove that </a:t>
            </a:r>
            <a:r>
              <a:rPr lang="en-US" sz="1700" i="1" dirty="0"/>
              <a:t>L</a:t>
            </a:r>
            <a:r>
              <a:rPr lang="en-US" sz="1700" dirty="0"/>
              <a:t> = {</a:t>
            </a:r>
            <a:r>
              <a:rPr lang="en-US" sz="1700" dirty="0" err="1">
                <a:latin typeface="Courier New" panose="02070309020205020404" pitchFamily="49" charset="0"/>
              </a:rPr>
              <a:t>a</a:t>
            </a:r>
            <a:r>
              <a:rPr lang="en-US" sz="1700" i="1" baseline="30000" dirty="0" err="1"/>
              <a:t>n</a:t>
            </a:r>
            <a:r>
              <a:rPr lang="en-US" sz="1700" dirty="0" err="1">
                <a:latin typeface="Courier New" panose="02070309020205020404" pitchFamily="49" charset="0"/>
              </a:rPr>
              <a:t>b</a:t>
            </a:r>
            <a:r>
              <a:rPr lang="en-US" sz="1700" i="1" baseline="30000" dirty="0" err="1"/>
              <a:t>n</a:t>
            </a:r>
            <a:r>
              <a:rPr lang="en-US" sz="1700" dirty="0"/>
              <a:t>: </a:t>
            </a:r>
            <a:r>
              <a:rPr lang="en-US" sz="1700" i="1" dirty="0"/>
              <a:t>n</a:t>
            </a:r>
            <a:r>
              <a:rPr lang="en-US" sz="1700" dirty="0"/>
              <a:t> </a:t>
            </a:r>
            <a:r>
              <a:rPr lang="en-US" sz="1700" dirty="0">
                <a:sym typeface="Symbol" panose="05050102010706020507" pitchFamily="18" charset="2"/>
              </a:rPr>
              <a:t></a:t>
            </a:r>
            <a:r>
              <a:rPr lang="en-US" sz="1700" dirty="0"/>
              <a:t> 0} is not regular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00" dirty="0"/>
              <a:t>Let </a:t>
            </a:r>
            <a:r>
              <a:rPr lang="en-US" sz="1600" i="1" dirty="0"/>
              <a:t>w</a:t>
            </a:r>
            <a:r>
              <a:rPr lang="en-US" sz="1600" dirty="0"/>
              <a:t> = 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baseline="30000" dirty="0" err="1">
                <a:sym typeface="Symbol" panose="05050102010706020507" pitchFamily="18" charset="2"/>
              </a:rPr>
              <a:t></a:t>
            </a:r>
            <a:r>
              <a:rPr lang="en-US" sz="1600" i="1" baseline="30000" dirty="0" err="1"/>
              <a:t>k</a:t>
            </a:r>
            <a:r>
              <a:rPr lang="en-US" sz="1600" baseline="30000" dirty="0"/>
              <a:t>/2</a:t>
            </a:r>
            <a:r>
              <a:rPr lang="en-US" sz="1600" baseline="30000" dirty="0">
                <a:sym typeface="Symbol" panose="05050102010706020507" pitchFamily="18" charset="2"/>
              </a:rPr>
              <a:t></a:t>
            </a:r>
            <a:r>
              <a:rPr lang="en-US" sz="1600" dirty="0">
                <a:latin typeface="Courier New" panose="02070309020205020404" pitchFamily="49" charset="0"/>
              </a:rPr>
              <a:t>b</a:t>
            </a:r>
            <a:r>
              <a:rPr lang="en-US" sz="1600" baseline="30000" dirty="0">
                <a:sym typeface="Symbol" panose="05050102010706020507" pitchFamily="18" charset="2"/>
              </a:rPr>
              <a:t></a:t>
            </a:r>
            <a:r>
              <a:rPr lang="en-US" sz="1600" i="1" baseline="30000" dirty="0"/>
              <a:t>k</a:t>
            </a:r>
            <a:r>
              <a:rPr lang="en-US" sz="1600" baseline="30000" dirty="0"/>
              <a:t>/2</a:t>
            </a:r>
            <a:r>
              <a:rPr lang="en-US" sz="1600" baseline="30000" dirty="0">
                <a:sym typeface="Symbol" panose="05050102010706020507" pitchFamily="18" charset="2"/>
              </a:rPr>
              <a:t></a:t>
            </a:r>
            <a:r>
              <a:rPr lang="en-US" sz="1600" dirty="0"/>
              <a:t>.  (If not completely obvious, as in this case, show that </a:t>
            </a:r>
            <a:r>
              <a:rPr lang="en-US" sz="1600" i="1" dirty="0"/>
              <a:t>w</a:t>
            </a:r>
            <a:r>
              <a:rPr lang="en-US" sz="1600" dirty="0"/>
              <a:t> is in fact in </a:t>
            </a:r>
            <a:r>
              <a:rPr lang="en-US" sz="1600" i="1" dirty="0"/>
              <a:t>L</a:t>
            </a:r>
            <a:r>
              <a:rPr lang="en-US" sz="1600" dirty="0" smtClean="0"/>
              <a:t>.)</a:t>
            </a:r>
            <a:endParaRPr lang="en-US" sz="1600" dirty="0"/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dirty="0"/>
              <a:t>         </a:t>
            </a:r>
            <a:r>
              <a:rPr lang="en-US" dirty="0" err="1">
                <a:latin typeface="Courier New" panose="02070309020205020404" pitchFamily="49" charset="0"/>
              </a:rPr>
              <a:t>aaaaa</a:t>
            </a:r>
            <a:r>
              <a:rPr lang="en-US" dirty="0"/>
              <a:t>…..</a:t>
            </a:r>
            <a:r>
              <a:rPr lang="en-US" dirty="0" err="1" smtClean="0">
                <a:latin typeface="Courier New" panose="02070309020205020404" pitchFamily="49" charset="0"/>
              </a:rPr>
              <a:t>aaaaaa</a:t>
            </a:r>
            <a:r>
              <a:rPr lang="en-US" dirty="0" smtClean="0"/>
              <a:t>| </a:t>
            </a:r>
            <a:r>
              <a:rPr lang="en-US" dirty="0" err="1">
                <a:latin typeface="Courier New" panose="02070309020205020404" pitchFamily="49" charset="0"/>
              </a:rPr>
              <a:t>bbbbb</a:t>
            </a:r>
            <a:r>
              <a:rPr lang="en-US" dirty="0"/>
              <a:t>…..</a:t>
            </a:r>
            <a:r>
              <a:rPr lang="en-US" dirty="0" err="1">
                <a:latin typeface="Courier New" panose="02070309020205020404" pitchFamily="49" charset="0"/>
              </a:rPr>
              <a:t>bbbbbb</a:t>
            </a:r>
            <a:endParaRPr lang="en-US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/>
              <a:t>	       	     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dirty="0"/>
              <a:t>            </a:t>
            </a:r>
            <a:r>
              <a:rPr lang="en-US" dirty="0" smtClean="0"/>
              <a:t>    |             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/>
              <a:t>                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00" dirty="0" smtClean="0"/>
              <a:t>There </a:t>
            </a:r>
            <a:r>
              <a:rPr lang="en-US" sz="1600" i="1" dirty="0" smtClean="0"/>
              <a:t>are three possibilities for y</a:t>
            </a:r>
            <a:r>
              <a:rPr lang="en-US" sz="1600" dirty="0" smtClean="0"/>
              <a:t>:</a:t>
            </a:r>
            <a:endParaRPr lang="en-US" sz="1600" dirty="0"/>
          </a:p>
          <a:p>
            <a:pPr eaLnBrk="1" hangingPunct="1"/>
            <a:r>
              <a:rPr lang="en-US" sz="1600" dirty="0"/>
              <a:t>    ● (1):  </a:t>
            </a:r>
            <a:r>
              <a:rPr lang="en-US" sz="1600" i="1" dirty="0"/>
              <a:t>y</a:t>
            </a:r>
            <a:r>
              <a:rPr lang="en-US" sz="1600" dirty="0"/>
              <a:t> = 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i="1" baseline="30000" dirty="0" err="1"/>
              <a:t>p</a:t>
            </a:r>
            <a:r>
              <a:rPr lang="en-US" sz="1600" dirty="0"/>
              <a:t> for some </a:t>
            </a:r>
            <a:r>
              <a:rPr lang="en-US" sz="1600" i="1" dirty="0"/>
              <a:t>p</a:t>
            </a:r>
            <a:r>
              <a:rPr lang="en-US" sz="1600" dirty="0"/>
              <a:t>.  Since </a:t>
            </a:r>
            <a:r>
              <a:rPr lang="en-US" sz="1600" i="1" dirty="0"/>
              <a:t>y</a:t>
            </a:r>
            <a:r>
              <a:rPr lang="en-US" sz="1600" dirty="0"/>
              <a:t> </a:t>
            </a:r>
            <a:r>
              <a:rPr lang="en-US" sz="1600" dirty="0">
                <a:sym typeface="Symbol" panose="05050102010706020507" pitchFamily="18" charset="2"/>
              </a:rPr>
              <a:t></a:t>
            </a:r>
            <a:r>
              <a:rPr lang="en-US" sz="1600" dirty="0"/>
              <a:t> </a:t>
            </a:r>
            <a:r>
              <a:rPr lang="en-US" sz="1600" dirty="0">
                <a:sym typeface="Symbol" panose="05050102010706020507" pitchFamily="18" charset="2"/>
              </a:rPr>
              <a:t></a:t>
            </a:r>
            <a:r>
              <a:rPr lang="en-US" sz="1600" dirty="0"/>
              <a:t>, </a:t>
            </a:r>
            <a:r>
              <a:rPr lang="en-US" sz="1600" i="1" dirty="0"/>
              <a:t>p</a:t>
            </a:r>
            <a:r>
              <a:rPr lang="en-US" sz="1600" dirty="0"/>
              <a:t> must be greater than 0.  Let </a:t>
            </a:r>
            <a:r>
              <a:rPr lang="en-US" sz="1600" i="1" dirty="0"/>
              <a:t>q</a:t>
            </a:r>
            <a:r>
              <a:rPr lang="en-US" sz="1600" dirty="0"/>
              <a:t> = 2.  </a:t>
            </a:r>
          </a:p>
          <a:p>
            <a:pPr eaLnBrk="1" hangingPunct="1"/>
            <a:r>
              <a:rPr lang="en-US" sz="1600" dirty="0"/>
              <a:t>       The resulting string is 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i="1" baseline="30000" dirty="0" err="1"/>
              <a:t>k+p</a:t>
            </a:r>
            <a:r>
              <a:rPr lang="en-US" sz="1600" dirty="0" err="1">
                <a:latin typeface="Courier New" panose="02070309020205020404" pitchFamily="49" charset="0"/>
              </a:rPr>
              <a:t>b</a:t>
            </a:r>
            <a:r>
              <a:rPr lang="en-US" sz="1600" i="1" baseline="30000" dirty="0" err="1"/>
              <a:t>k</a:t>
            </a:r>
            <a:r>
              <a:rPr lang="en-US" sz="1600" dirty="0"/>
              <a:t>.   But this string is not in </a:t>
            </a:r>
            <a:r>
              <a:rPr lang="en-US" sz="1600" i="1" dirty="0"/>
              <a:t>L</a:t>
            </a:r>
            <a:r>
              <a:rPr lang="en-US" sz="1600" dirty="0"/>
              <a:t>, since it has </a:t>
            </a:r>
          </a:p>
          <a:p>
            <a:pPr eaLnBrk="1" hangingPunct="1"/>
            <a:r>
              <a:rPr lang="en-US" sz="1600" dirty="0"/>
              <a:t>       more </a:t>
            </a:r>
            <a:r>
              <a:rPr lang="en-US" sz="1600" dirty="0">
                <a:latin typeface="Courier New" panose="02070309020205020404" pitchFamily="49" charset="0"/>
              </a:rPr>
              <a:t>a</a:t>
            </a:r>
            <a:r>
              <a:rPr lang="en-US" sz="1600" dirty="0"/>
              <a:t>’s than </a:t>
            </a:r>
            <a:r>
              <a:rPr lang="en-US" sz="1600" dirty="0">
                <a:latin typeface="Courier New" panose="02070309020205020404" pitchFamily="49" charset="0"/>
              </a:rPr>
              <a:t>b</a:t>
            </a:r>
            <a:r>
              <a:rPr lang="en-US" sz="1600" dirty="0"/>
              <a:t>’s.  .  </a:t>
            </a:r>
          </a:p>
          <a:p>
            <a:pPr eaLnBrk="1" hangingPunct="1"/>
            <a:r>
              <a:rPr lang="en-US" sz="1600" dirty="0"/>
              <a:t>    ● (2):  </a:t>
            </a:r>
            <a:r>
              <a:rPr lang="en-US" sz="1600" i="1" dirty="0"/>
              <a:t>y</a:t>
            </a:r>
            <a:r>
              <a:rPr lang="en-US" sz="1600" dirty="0"/>
              <a:t> = </a:t>
            </a:r>
            <a:r>
              <a:rPr lang="en-US" sz="1600" dirty="0" err="1">
                <a:latin typeface="Courier New" panose="02070309020205020404" pitchFamily="49" charset="0"/>
              </a:rPr>
              <a:t>b</a:t>
            </a:r>
            <a:r>
              <a:rPr lang="en-US" sz="1600" i="1" baseline="30000" dirty="0" err="1"/>
              <a:t>p</a:t>
            </a:r>
            <a:r>
              <a:rPr lang="en-US" sz="1600" dirty="0"/>
              <a:t> for some </a:t>
            </a:r>
            <a:r>
              <a:rPr lang="en-US" sz="1600" i="1" dirty="0"/>
              <a:t>p</a:t>
            </a:r>
            <a:r>
              <a:rPr lang="en-US" sz="1600" dirty="0"/>
              <a:t>.  Since </a:t>
            </a:r>
            <a:r>
              <a:rPr lang="en-US" sz="1600" i="1" dirty="0"/>
              <a:t>y</a:t>
            </a:r>
            <a:r>
              <a:rPr lang="en-US" sz="1600" dirty="0"/>
              <a:t> </a:t>
            </a:r>
            <a:r>
              <a:rPr lang="en-US" sz="1600" dirty="0">
                <a:sym typeface="Symbol" panose="05050102010706020507" pitchFamily="18" charset="2"/>
              </a:rPr>
              <a:t></a:t>
            </a:r>
            <a:r>
              <a:rPr lang="en-US" sz="1600" dirty="0"/>
              <a:t> </a:t>
            </a:r>
            <a:r>
              <a:rPr lang="en-US" sz="1600" dirty="0">
                <a:sym typeface="Symbol" panose="05050102010706020507" pitchFamily="18" charset="2"/>
              </a:rPr>
              <a:t></a:t>
            </a:r>
            <a:r>
              <a:rPr lang="en-US" sz="1600" dirty="0"/>
              <a:t>, </a:t>
            </a:r>
            <a:r>
              <a:rPr lang="en-US" sz="1600" i="1" dirty="0"/>
              <a:t>p</a:t>
            </a:r>
            <a:r>
              <a:rPr lang="en-US" sz="1600" dirty="0"/>
              <a:t> must be greater than 0.  Let </a:t>
            </a:r>
            <a:r>
              <a:rPr lang="en-US" sz="1600" i="1" dirty="0"/>
              <a:t>q</a:t>
            </a:r>
            <a:r>
              <a:rPr lang="en-US" sz="1600" dirty="0"/>
              <a:t> = 2.  </a:t>
            </a:r>
          </a:p>
          <a:p>
            <a:pPr eaLnBrk="1" hangingPunct="1"/>
            <a:r>
              <a:rPr lang="en-US" sz="1600" dirty="0"/>
              <a:t>       The resulting string is 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i="1" baseline="30000" dirty="0" err="1"/>
              <a:t>k</a:t>
            </a:r>
            <a:r>
              <a:rPr lang="en-US" sz="1600" dirty="0" err="1">
                <a:latin typeface="Courier New" panose="02070309020205020404" pitchFamily="49" charset="0"/>
              </a:rPr>
              <a:t>b</a:t>
            </a:r>
            <a:r>
              <a:rPr lang="en-US" sz="1600" i="1" baseline="30000" dirty="0" err="1"/>
              <a:t>k+p</a:t>
            </a:r>
            <a:r>
              <a:rPr lang="en-US" sz="1600" dirty="0"/>
              <a:t>.   But this string is not in </a:t>
            </a:r>
            <a:r>
              <a:rPr lang="en-US" sz="1600" i="1" dirty="0"/>
              <a:t>L</a:t>
            </a:r>
            <a:r>
              <a:rPr lang="en-US" sz="1600" dirty="0"/>
              <a:t>, since it has </a:t>
            </a:r>
          </a:p>
          <a:p>
            <a:pPr eaLnBrk="1" hangingPunct="1"/>
            <a:r>
              <a:rPr lang="en-US" sz="1600" dirty="0"/>
              <a:t>       more </a:t>
            </a:r>
            <a:r>
              <a:rPr lang="en-US" sz="1600" dirty="0">
                <a:latin typeface="Courier New" panose="02070309020205020404" pitchFamily="49" charset="0"/>
              </a:rPr>
              <a:t>b</a:t>
            </a:r>
            <a:r>
              <a:rPr lang="en-US" sz="1600" dirty="0"/>
              <a:t>’s than </a:t>
            </a:r>
            <a:r>
              <a:rPr lang="en-US" sz="1600" dirty="0">
                <a:latin typeface="Courier New" panose="02070309020205020404" pitchFamily="49" charset="0"/>
              </a:rPr>
              <a:t>a</a:t>
            </a:r>
            <a:r>
              <a:rPr lang="en-US" sz="1600" dirty="0"/>
              <a:t>’s.  </a:t>
            </a:r>
          </a:p>
          <a:p>
            <a:pPr eaLnBrk="1" hangingPunct="1"/>
            <a:r>
              <a:rPr lang="en-US" sz="1600" dirty="0"/>
              <a:t>    ● (1, 2):  </a:t>
            </a:r>
            <a:r>
              <a:rPr lang="en-US" sz="1600" i="1" dirty="0"/>
              <a:t>y</a:t>
            </a:r>
            <a:r>
              <a:rPr lang="en-US" sz="1600" dirty="0"/>
              <a:t> = </a:t>
            </a:r>
            <a:r>
              <a:rPr lang="en-US" sz="1600" dirty="0" err="1">
                <a:latin typeface="Courier New" panose="02070309020205020404" pitchFamily="49" charset="0"/>
              </a:rPr>
              <a:t>a</a:t>
            </a:r>
            <a:r>
              <a:rPr lang="en-US" sz="1600" i="1" baseline="30000" dirty="0" err="1"/>
              <a:t>p</a:t>
            </a:r>
            <a:r>
              <a:rPr lang="en-US" sz="1600" dirty="0" err="1">
                <a:latin typeface="Courier New" panose="02070309020205020404" pitchFamily="49" charset="0"/>
              </a:rPr>
              <a:t>b</a:t>
            </a:r>
            <a:r>
              <a:rPr lang="en-US" sz="1600" i="1" baseline="30000" dirty="0" err="1"/>
              <a:t>r</a:t>
            </a:r>
            <a:r>
              <a:rPr lang="en-US" sz="1600" dirty="0"/>
              <a:t> for some non-zero </a:t>
            </a:r>
            <a:r>
              <a:rPr lang="en-US" sz="1600" i="1" dirty="0"/>
              <a:t>p</a:t>
            </a:r>
            <a:r>
              <a:rPr lang="en-US" sz="1600" dirty="0"/>
              <a:t> and </a:t>
            </a:r>
            <a:r>
              <a:rPr lang="en-US" sz="1600" i="1" dirty="0"/>
              <a:t>r</a:t>
            </a:r>
            <a:r>
              <a:rPr lang="en-US" sz="1600" dirty="0"/>
              <a:t>.  Let </a:t>
            </a:r>
            <a:r>
              <a:rPr lang="en-US" sz="1600" i="1" dirty="0"/>
              <a:t>q</a:t>
            </a:r>
            <a:r>
              <a:rPr lang="en-US" sz="1600" dirty="0"/>
              <a:t> = 2.  The resulting </a:t>
            </a:r>
          </a:p>
          <a:p>
            <a:pPr eaLnBrk="1" hangingPunct="1"/>
            <a:r>
              <a:rPr lang="en-US" sz="1600" dirty="0"/>
              <a:t>       string will have interleaved </a:t>
            </a:r>
            <a:r>
              <a:rPr lang="en-US" sz="1600" dirty="0">
                <a:latin typeface="Courier New" panose="02070309020205020404" pitchFamily="49" charset="0"/>
              </a:rPr>
              <a:t>a</a:t>
            </a:r>
            <a:r>
              <a:rPr lang="en-US" sz="1600" dirty="0"/>
              <a:t>’s and </a:t>
            </a:r>
            <a:r>
              <a:rPr lang="en-US" sz="1600" dirty="0">
                <a:latin typeface="Courier New" panose="02070309020205020404" pitchFamily="49" charset="0"/>
              </a:rPr>
              <a:t>b</a:t>
            </a:r>
            <a:r>
              <a:rPr lang="en-US" sz="1600" dirty="0"/>
              <a:t>’s, and so is not in </a:t>
            </a:r>
            <a:r>
              <a:rPr lang="en-US" sz="1600" i="1" dirty="0"/>
              <a:t>L</a:t>
            </a:r>
            <a:r>
              <a:rPr lang="en-US" sz="1600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Thus </a:t>
            </a:r>
            <a:r>
              <a:rPr lang="en-US" i="1" dirty="0"/>
              <a:t>L</a:t>
            </a:r>
            <a:r>
              <a:rPr lang="en-US" dirty="0"/>
              <a:t> is not regular.</a:t>
            </a:r>
          </a:p>
        </p:txBody>
      </p:sp>
    </p:spTree>
    <p:extLst>
      <p:ext uri="{BB962C8B-B14F-4D97-AF65-F5344CB8AC3E}">
        <p14:creationId xmlns:p14="http://schemas.microsoft.com/office/powerpoint/2010/main" val="23863146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A better choice for w </a:t>
            </a:r>
            <a:endParaRPr lang="en-US" sz="2700">
              <a:solidFill>
                <a:schemeClr val="tx2"/>
              </a:solidFill>
            </a:endParaRP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885950" y="742950"/>
            <a:ext cx="6057900" cy="436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650" dirty="0"/>
              <a:t>Second try.  A choice of w that makes it easier: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dirty="0"/>
              <a:t>Choose </a:t>
            </a:r>
            <a:r>
              <a:rPr lang="en-US" sz="1650" i="1" dirty="0"/>
              <a:t>w</a:t>
            </a:r>
            <a:r>
              <a:rPr lang="en-US" sz="1650" dirty="0"/>
              <a:t> to be </a:t>
            </a:r>
            <a:r>
              <a:rPr lang="en-US" sz="1650" dirty="0" err="1">
                <a:latin typeface="Courier New" panose="02070309020205020404" pitchFamily="49" charset="0"/>
              </a:rPr>
              <a:t>a</a:t>
            </a:r>
            <a:r>
              <a:rPr lang="en-US" sz="1650" i="1" baseline="30000" dirty="0" err="1"/>
              <a:t>k</a:t>
            </a:r>
            <a:r>
              <a:rPr lang="en-US" sz="1650" dirty="0" err="1">
                <a:latin typeface="Courier New" panose="02070309020205020404" pitchFamily="49" charset="0"/>
              </a:rPr>
              <a:t>b</a:t>
            </a:r>
            <a:r>
              <a:rPr lang="en-US" sz="1650" i="1" baseline="30000" dirty="0" err="1"/>
              <a:t>k</a:t>
            </a:r>
            <a:r>
              <a:rPr lang="en-US" sz="1650" dirty="0"/>
              <a:t>   </a:t>
            </a:r>
          </a:p>
          <a:p>
            <a:pPr eaLnBrk="1" hangingPunct="1"/>
            <a:r>
              <a:rPr lang="en-US" sz="1650" dirty="0"/>
              <a:t>(We get to choose any </a:t>
            </a:r>
            <a:r>
              <a:rPr lang="en-US" sz="1650" i="1" dirty="0"/>
              <a:t>w </a:t>
            </a:r>
            <a:r>
              <a:rPr lang="en-US" sz="1650" dirty="0"/>
              <a:t>whose length is </a:t>
            </a:r>
            <a:r>
              <a:rPr lang="en-US" sz="1650" i="1" dirty="0"/>
              <a:t>at least k</a:t>
            </a:r>
            <a:r>
              <a:rPr lang="en-US" sz="1650" dirty="0"/>
              <a:t>).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                     1                               2</a:t>
            </a:r>
          </a:p>
          <a:p>
            <a:pPr eaLnBrk="1" hangingPunct="1"/>
            <a:r>
              <a:rPr lang="en-US" sz="1650" dirty="0"/>
              <a:t>	</a:t>
            </a:r>
            <a:r>
              <a:rPr lang="en-US" sz="1650" u="sng" dirty="0"/>
              <a:t>a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… a </a:t>
            </a:r>
            <a:r>
              <a:rPr lang="en-US" sz="1650" u="sng" dirty="0" err="1"/>
              <a:t>a</a:t>
            </a:r>
            <a:r>
              <a:rPr lang="en-US" sz="1650" dirty="0"/>
              <a:t> </a:t>
            </a:r>
            <a:r>
              <a:rPr lang="en-US" sz="1650" u="sng" dirty="0" err="1"/>
              <a:t>a</a:t>
            </a:r>
            <a:r>
              <a:rPr lang="en-US" sz="1650" u="sng" dirty="0"/>
              <a:t> </a:t>
            </a:r>
            <a:r>
              <a:rPr lang="en-US" sz="1650" u="sng" dirty="0" err="1"/>
              <a:t>a</a:t>
            </a:r>
            <a:r>
              <a:rPr lang="en-US" sz="1650" dirty="0"/>
              <a:t> </a:t>
            </a:r>
            <a:r>
              <a:rPr lang="en-US" sz="1650" u="sng" dirty="0" err="1" smtClean="0"/>
              <a:t>a</a:t>
            </a:r>
            <a:r>
              <a:rPr lang="en-US" sz="1650" u="sng" dirty="0" smtClean="0"/>
              <a:t> | </a:t>
            </a:r>
            <a:r>
              <a:rPr lang="en-US" sz="1650" u="sng" dirty="0"/>
              <a:t>b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 … b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r>
              <a:rPr lang="en-US" sz="1650" u="sng" dirty="0"/>
              <a:t> </a:t>
            </a:r>
            <a:r>
              <a:rPr lang="en-US" sz="1650" u="sng" dirty="0" err="1"/>
              <a:t>b</a:t>
            </a:r>
            <a:endParaRPr lang="en-US" sz="1650" dirty="0"/>
          </a:p>
          <a:p>
            <a:pPr eaLnBrk="1" hangingPunct="1"/>
            <a:r>
              <a:rPr lang="en-US" sz="1650" dirty="0"/>
              <a:t>                </a:t>
            </a:r>
            <a:r>
              <a:rPr lang="en-US" sz="1650" i="1" dirty="0"/>
              <a:t>x</a:t>
            </a:r>
            <a:r>
              <a:rPr lang="en-US" sz="1650" dirty="0"/>
              <a:t>              </a:t>
            </a:r>
            <a:r>
              <a:rPr lang="en-US" sz="1650" i="1" dirty="0"/>
              <a:t>y</a:t>
            </a:r>
            <a:r>
              <a:rPr lang="en-US" sz="1650" dirty="0"/>
              <a:t>                     </a:t>
            </a:r>
            <a:r>
              <a:rPr lang="en-US" sz="1650" i="1" dirty="0"/>
              <a:t>z</a:t>
            </a:r>
          </a:p>
          <a:p>
            <a:pPr eaLnBrk="1" hangingPunct="1"/>
            <a:r>
              <a:rPr lang="en-US" sz="1650" dirty="0"/>
              <a:t>We show that there is no </a:t>
            </a:r>
            <a:r>
              <a:rPr lang="en-US" sz="1650" i="1" dirty="0"/>
              <a:t>x</a:t>
            </a:r>
            <a:r>
              <a:rPr lang="en-US" sz="1650" dirty="0"/>
              <a:t>, </a:t>
            </a:r>
            <a:r>
              <a:rPr lang="en-US" sz="1650" i="1" dirty="0"/>
              <a:t>y</a:t>
            </a:r>
            <a:r>
              <a:rPr lang="en-US" sz="1650" dirty="0"/>
              <a:t>, </a:t>
            </a:r>
            <a:r>
              <a:rPr lang="en-US" sz="1650" i="1" dirty="0"/>
              <a:t>z</a:t>
            </a:r>
            <a:r>
              <a:rPr lang="en-US" sz="1650" dirty="0"/>
              <a:t> with the required properties:</a:t>
            </a:r>
          </a:p>
          <a:p>
            <a:pPr eaLnBrk="1" hangingPunct="1"/>
            <a:r>
              <a:rPr lang="en-US" sz="1650" dirty="0"/>
              <a:t>	|</a:t>
            </a:r>
            <a:r>
              <a:rPr lang="en-US" sz="1650" i="1" dirty="0" err="1"/>
              <a:t>xy</a:t>
            </a:r>
            <a:r>
              <a:rPr lang="en-US" sz="1650" dirty="0"/>
              <a:t>| </a:t>
            </a:r>
            <a:r>
              <a:rPr lang="en-US" sz="1650" dirty="0">
                <a:sym typeface="Symbol" panose="05050102010706020507" pitchFamily="18" charset="2"/>
              </a:rPr>
              <a:t></a:t>
            </a:r>
            <a:r>
              <a:rPr lang="en-US" sz="1650" dirty="0"/>
              <a:t> </a:t>
            </a:r>
            <a:r>
              <a:rPr lang="en-US" sz="1650" i="1" dirty="0"/>
              <a:t>k</a:t>
            </a:r>
            <a:r>
              <a:rPr lang="en-US" sz="1650" dirty="0"/>
              <a:t>, </a:t>
            </a:r>
          </a:p>
          <a:p>
            <a:pPr eaLnBrk="1" hangingPunct="1"/>
            <a:r>
              <a:rPr lang="en-US" sz="1650" dirty="0"/>
              <a:t>	</a:t>
            </a:r>
            <a:r>
              <a:rPr lang="en-US" sz="1650" i="1" dirty="0"/>
              <a:t>y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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</a:t>
            </a:r>
            <a:r>
              <a:rPr lang="en-US" sz="1650" dirty="0"/>
              <a:t>,</a:t>
            </a:r>
          </a:p>
          <a:p>
            <a:pPr eaLnBrk="1" hangingPunct="1"/>
            <a:r>
              <a:rPr lang="en-US" sz="1650" dirty="0"/>
              <a:t>	</a:t>
            </a:r>
            <a:r>
              <a:rPr lang="en-US" sz="1650" dirty="0">
                <a:sym typeface="Symbol" panose="05050102010706020507" pitchFamily="18" charset="2"/>
              </a:rPr>
              <a:t></a:t>
            </a:r>
            <a:r>
              <a:rPr lang="en-US" sz="1650" dirty="0"/>
              <a:t> </a:t>
            </a:r>
            <a:r>
              <a:rPr lang="en-US" sz="1650" i="1" dirty="0"/>
              <a:t>q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</a:t>
            </a:r>
            <a:r>
              <a:rPr lang="en-US" sz="1650" dirty="0"/>
              <a:t> 0 (</a:t>
            </a:r>
            <a:r>
              <a:rPr lang="en-US" sz="1650" i="1" dirty="0" err="1"/>
              <a:t>xy</a:t>
            </a:r>
            <a:r>
              <a:rPr lang="en-US" sz="1650" i="1" baseline="30000" dirty="0" err="1"/>
              <a:t>q</a:t>
            </a:r>
            <a:r>
              <a:rPr lang="en-US" sz="1650" i="1" dirty="0" err="1"/>
              <a:t>z</a:t>
            </a:r>
            <a:r>
              <a:rPr lang="en-US" sz="1650" dirty="0"/>
              <a:t> is in </a:t>
            </a:r>
            <a:r>
              <a:rPr lang="en-US" sz="1650" i="1" dirty="0"/>
              <a:t>L</a:t>
            </a:r>
            <a:r>
              <a:rPr lang="en-US" sz="1650" dirty="0"/>
              <a:t>).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dirty="0"/>
              <a:t>Since |</a:t>
            </a:r>
            <a:r>
              <a:rPr lang="en-US" sz="1650" i="1" dirty="0" err="1"/>
              <a:t>xy</a:t>
            </a:r>
            <a:r>
              <a:rPr lang="en-US" sz="1650" dirty="0"/>
              <a:t>| </a:t>
            </a:r>
            <a:r>
              <a:rPr lang="en-US" sz="1650" dirty="0">
                <a:sym typeface="Symbol" panose="05050102010706020507" pitchFamily="18" charset="2"/>
              </a:rPr>
              <a:t></a:t>
            </a:r>
            <a:r>
              <a:rPr lang="en-US" sz="1650" dirty="0"/>
              <a:t> </a:t>
            </a:r>
            <a:r>
              <a:rPr lang="en-US" sz="1650" i="1" dirty="0"/>
              <a:t>k</a:t>
            </a:r>
            <a:r>
              <a:rPr lang="en-US" sz="1650" dirty="0"/>
              <a:t>, </a:t>
            </a:r>
            <a:r>
              <a:rPr lang="en-US" sz="1650" i="1" dirty="0"/>
              <a:t>y</a:t>
            </a:r>
            <a:r>
              <a:rPr lang="en-US" sz="1650" dirty="0"/>
              <a:t> must be in region 1.  So </a:t>
            </a:r>
            <a:r>
              <a:rPr lang="en-US" sz="1650" i="1" dirty="0"/>
              <a:t>y</a:t>
            </a:r>
            <a:r>
              <a:rPr lang="en-US" sz="1650" dirty="0"/>
              <a:t> = </a:t>
            </a:r>
            <a:r>
              <a:rPr lang="en-US" sz="1650" dirty="0" err="1">
                <a:latin typeface="Courier New" panose="02070309020205020404" pitchFamily="49" charset="0"/>
              </a:rPr>
              <a:t>a</a:t>
            </a:r>
            <a:r>
              <a:rPr lang="en-US" sz="1650" i="1" baseline="30000" dirty="0" err="1"/>
              <a:t>p</a:t>
            </a:r>
            <a:r>
              <a:rPr lang="en-US" sz="1650" dirty="0"/>
              <a:t> for some </a:t>
            </a:r>
            <a:r>
              <a:rPr lang="en-US" sz="1650" i="1" dirty="0"/>
              <a:t>p</a:t>
            </a:r>
            <a:r>
              <a:rPr lang="en-US" sz="1650" dirty="0"/>
              <a:t> </a:t>
            </a:r>
            <a:r>
              <a:rPr lang="en-US" sz="1650" dirty="0">
                <a:sym typeface="Symbol" panose="05050102010706020507" pitchFamily="18" charset="2"/>
              </a:rPr>
              <a:t></a:t>
            </a:r>
            <a:r>
              <a:rPr lang="en-US" sz="1650" dirty="0"/>
              <a:t> 1.  Let </a:t>
            </a:r>
            <a:r>
              <a:rPr lang="en-US" sz="1650" i="1" dirty="0"/>
              <a:t>q</a:t>
            </a:r>
            <a:r>
              <a:rPr lang="en-US" sz="1650" dirty="0"/>
              <a:t> = 2, producing: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dirty="0"/>
              <a:t> 			</a:t>
            </a:r>
            <a:r>
              <a:rPr lang="en-US" sz="1650" dirty="0" err="1">
                <a:latin typeface="Courier New" panose="02070309020205020404" pitchFamily="49" charset="0"/>
              </a:rPr>
              <a:t>a</a:t>
            </a:r>
            <a:r>
              <a:rPr lang="en-US" sz="1650" i="1" baseline="30000" dirty="0" err="1"/>
              <a:t>k+p</a:t>
            </a:r>
            <a:r>
              <a:rPr lang="en-US" sz="1650" dirty="0" err="1">
                <a:latin typeface="Courier New" panose="02070309020205020404" pitchFamily="49" charset="0"/>
              </a:rPr>
              <a:t>b</a:t>
            </a:r>
            <a:r>
              <a:rPr lang="en-US" sz="1650" i="1" baseline="30000" dirty="0" err="1"/>
              <a:t>k</a:t>
            </a:r>
            <a:r>
              <a:rPr lang="en-US" sz="1650" dirty="0"/>
              <a:t> </a:t>
            </a:r>
          </a:p>
          <a:p>
            <a:pPr eaLnBrk="1" hangingPunct="1"/>
            <a:endParaRPr lang="en-US" sz="750" dirty="0"/>
          </a:p>
          <a:p>
            <a:pPr eaLnBrk="1" hangingPunct="1"/>
            <a:r>
              <a:rPr lang="en-US" sz="1650" dirty="0"/>
              <a:t>which </a:t>
            </a:r>
            <a:r>
              <a:rPr lang="en-US" sz="1650" dirty="0">
                <a:sym typeface="Symbol" panose="05050102010706020507" pitchFamily="18" charset="2"/>
              </a:rPr>
              <a:t></a:t>
            </a:r>
            <a:r>
              <a:rPr lang="en-US" sz="1650" dirty="0"/>
              <a:t> </a:t>
            </a:r>
            <a:r>
              <a:rPr lang="en-US" sz="1650" i="1" dirty="0"/>
              <a:t>L</a:t>
            </a:r>
            <a:r>
              <a:rPr lang="en-US" sz="1650" dirty="0"/>
              <a:t>, since it has more </a:t>
            </a:r>
            <a:r>
              <a:rPr lang="en-US" sz="1650" dirty="0">
                <a:latin typeface="Courier New" panose="02070309020205020404" pitchFamily="49" charset="0"/>
              </a:rPr>
              <a:t>a</a:t>
            </a:r>
            <a:r>
              <a:rPr lang="en-US" sz="1650" dirty="0"/>
              <a:t>’s than </a:t>
            </a:r>
            <a:r>
              <a:rPr lang="en-US" sz="1650" dirty="0">
                <a:latin typeface="Courier New" panose="02070309020205020404" pitchFamily="49" charset="0"/>
              </a:rPr>
              <a:t>b</a:t>
            </a:r>
            <a:r>
              <a:rPr lang="en-US" sz="1650" dirty="0"/>
              <a:t>’s.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86450" y="4164807"/>
            <a:ext cx="2266950" cy="92333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We only have to find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one</a:t>
            </a:r>
            <a:r>
              <a:rPr lang="en-US" dirty="0">
                <a:latin typeface="Arial" charset="0"/>
              </a:rPr>
              <a:t> q that takes us outside of L.</a:t>
            </a:r>
          </a:p>
        </p:txBody>
      </p:sp>
    </p:spTree>
    <p:extLst>
      <p:ext uri="{BB962C8B-B14F-4D97-AF65-F5344CB8AC3E}">
        <p14:creationId xmlns:p14="http://schemas.microsoft.com/office/powerpoint/2010/main" val="9274562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Recap: Using the Pumping Theorem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1885950" y="742951"/>
            <a:ext cx="60579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If </a:t>
            </a:r>
            <a:r>
              <a:rPr lang="en-US" i="1" dirty="0"/>
              <a:t>L</a:t>
            </a:r>
            <a:r>
              <a:rPr lang="en-US" dirty="0"/>
              <a:t> is regular, then every “long” string in </a:t>
            </a:r>
            <a:r>
              <a:rPr lang="en-US" i="1" dirty="0"/>
              <a:t>L</a:t>
            </a:r>
            <a:r>
              <a:rPr lang="en-US" dirty="0"/>
              <a:t> is </a:t>
            </a:r>
            <a:r>
              <a:rPr lang="en-US" dirty="0" err="1"/>
              <a:t>pumpable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 show that </a:t>
            </a:r>
            <a:r>
              <a:rPr lang="en-US" i="1" dirty="0"/>
              <a:t>L</a:t>
            </a:r>
            <a:r>
              <a:rPr lang="en-US" dirty="0"/>
              <a:t> is not regular, we find one </a:t>
            </a:r>
            <a:r>
              <a:rPr lang="en-US" dirty="0" smtClean="0"/>
              <a:t>long string </a:t>
            </a:r>
            <a:r>
              <a:rPr lang="en-US" dirty="0"/>
              <a:t>that isn’t.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I.e., to </a:t>
            </a:r>
            <a:r>
              <a:rPr lang="en-US" dirty="0"/>
              <a:t>use the Pumping Theorem to show that a language </a:t>
            </a:r>
            <a:r>
              <a:rPr lang="en-US" i="1" dirty="0"/>
              <a:t>L</a:t>
            </a:r>
            <a:r>
              <a:rPr lang="en-US" dirty="0"/>
              <a:t> is not regular, we must: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1. Choose a string </a:t>
            </a:r>
            <a:r>
              <a:rPr lang="en-US" i="1" dirty="0"/>
              <a:t>w</a:t>
            </a:r>
            <a:r>
              <a:rPr lang="en-US" dirty="0"/>
              <a:t> where |</a:t>
            </a:r>
            <a:r>
              <a:rPr lang="en-US" i="1" dirty="0"/>
              <a:t>w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k.</a:t>
            </a:r>
            <a:r>
              <a:rPr lang="en-US" dirty="0"/>
              <a:t>  Since we do not know </a:t>
            </a:r>
            <a:r>
              <a:rPr lang="en-US" dirty="0" smtClean="0"/>
              <a:t>what </a:t>
            </a:r>
            <a:r>
              <a:rPr lang="en-US" i="1" dirty="0"/>
              <a:t>k</a:t>
            </a:r>
            <a:r>
              <a:rPr lang="en-US" dirty="0"/>
              <a:t> is, we must describe </a:t>
            </a:r>
            <a:r>
              <a:rPr lang="en-US" i="1" dirty="0"/>
              <a:t>w</a:t>
            </a:r>
            <a:r>
              <a:rPr lang="en-US" dirty="0"/>
              <a:t> in terms of </a:t>
            </a:r>
            <a:r>
              <a:rPr lang="en-US" i="1" dirty="0"/>
              <a:t>k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2. Divide the possibilities for </a:t>
            </a:r>
            <a:r>
              <a:rPr lang="en-US" i="1" dirty="0"/>
              <a:t>y</a:t>
            </a:r>
            <a:r>
              <a:rPr lang="en-US" dirty="0"/>
              <a:t> into a set of equivalence </a:t>
            </a:r>
          </a:p>
          <a:p>
            <a:pPr eaLnBrk="1" hangingPunct="1"/>
            <a:r>
              <a:rPr lang="en-US" dirty="0"/>
              <a:t>    classes that can be considered together. </a:t>
            </a:r>
          </a:p>
          <a:p>
            <a:pPr eaLnBrk="1" hangingPunct="1"/>
            <a:r>
              <a:rPr lang="en-US" dirty="0"/>
              <a:t>3. For each such class of possible </a:t>
            </a:r>
            <a:r>
              <a:rPr lang="en-US" i="1" dirty="0"/>
              <a:t>y</a:t>
            </a:r>
            <a:r>
              <a:rPr lang="en-US" dirty="0"/>
              <a:t> values where |</a:t>
            </a:r>
            <a:r>
              <a:rPr lang="en-US" i="1" dirty="0" err="1"/>
              <a:t>xy</a:t>
            </a:r>
            <a:r>
              <a:rPr lang="en-US" dirty="0"/>
              <a:t>|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    and </a:t>
            </a:r>
            <a:r>
              <a:rPr lang="en-US" i="1" dirty="0"/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/>
              <a:t>:</a:t>
            </a:r>
          </a:p>
          <a:p>
            <a:pPr eaLnBrk="1" hangingPunct="1"/>
            <a:r>
              <a:rPr lang="en-US" dirty="0"/>
              <a:t>   		Choose a value for </a:t>
            </a:r>
            <a:r>
              <a:rPr lang="en-US" i="1" dirty="0"/>
              <a:t>q</a:t>
            </a:r>
            <a:r>
              <a:rPr lang="en-US" dirty="0"/>
              <a:t> such that </a:t>
            </a:r>
            <a:r>
              <a:rPr lang="en-US" i="1" dirty="0" err="1"/>
              <a:t>xy</a:t>
            </a:r>
            <a:r>
              <a:rPr lang="en-US" i="1" baseline="30000" dirty="0" err="1"/>
              <a:t>q</a:t>
            </a:r>
            <a:r>
              <a:rPr lang="en-US" i="1" dirty="0" err="1"/>
              <a:t>z</a:t>
            </a:r>
            <a:r>
              <a:rPr lang="en-US" dirty="0"/>
              <a:t> is not in </a:t>
            </a:r>
            <a:r>
              <a:rPr lang="en-US" i="1" dirty="0"/>
              <a:t>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0686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1885950" y="171450"/>
            <a:ext cx="6000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How Many Regular Languages? 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1828800" y="857251"/>
            <a:ext cx="60579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i="1" dirty="0"/>
              <a:t>Theorem:</a:t>
            </a:r>
            <a:r>
              <a:rPr lang="en-US" dirty="0"/>
              <a:t> The number of regular languages over any nonempty alphabet </a:t>
            </a:r>
            <a:r>
              <a:rPr lang="en-US" dirty="0">
                <a:sym typeface="Symbol" panose="05050102010706020507" pitchFamily="18" charset="2"/>
              </a:rPr>
              <a:t> is </a:t>
            </a:r>
            <a:r>
              <a:rPr lang="en-US" dirty="0"/>
              <a:t>countably infinite .</a:t>
            </a:r>
          </a:p>
          <a:p>
            <a:pPr eaLnBrk="1" hangingPunct="1"/>
            <a:endParaRPr lang="en-US" b="1" i="1" dirty="0"/>
          </a:p>
          <a:p>
            <a:pPr eaLnBrk="1" hangingPunct="1"/>
            <a:r>
              <a:rPr lang="en-US" b="1" i="1" dirty="0"/>
              <a:t>Proof: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    ● Upper bound on number of regular languages: </a:t>
            </a:r>
          </a:p>
          <a:p>
            <a:pPr eaLnBrk="1" hangingPunct="1"/>
            <a:r>
              <a:rPr lang="en-US" dirty="0"/>
              <a:t>	number of DFSMs (or regular expressions).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    ● Lower bound on number of regular languages: </a:t>
            </a:r>
          </a:p>
          <a:p>
            <a:pPr eaLnBrk="1" hangingPunct="1"/>
            <a:endParaRPr lang="en-US" dirty="0"/>
          </a:p>
          <a:p>
            <a:pPr algn="ctr" eaLnBrk="1" hangingPunct="1"/>
            <a:r>
              <a:rPr lang="en-US" dirty="0"/>
              <a:t>{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},{</a:t>
            </a:r>
            <a:r>
              <a:rPr lang="en-US" dirty="0" err="1">
                <a:latin typeface="Courier New" panose="02070309020205020404" pitchFamily="49" charset="0"/>
              </a:rPr>
              <a:t>aa</a:t>
            </a:r>
            <a:r>
              <a:rPr lang="en-US" dirty="0"/>
              <a:t>},{</a:t>
            </a:r>
            <a:r>
              <a:rPr lang="en-US" dirty="0" err="1">
                <a:latin typeface="Courier New" panose="02070309020205020404" pitchFamily="49" charset="0"/>
              </a:rPr>
              <a:t>aaa</a:t>
            </a:r>
            <a:r>
              <a:rPr lang="en-US" dirty="0"/>
              <a:t>},{</a:t>
            </a:r>
            <a:r>
              <a:rPr lang="en-US" dirty="0" err="1">
                <a:latin typeface="Courier New" panose="02070309020205020404" pitchFamily="49" charset="0"/>
              </a:rPr>
              <a:t>aaaa</a:t>
            </a:r>
            <a:r>
              <a:rPr lang="en-US" dirty="0"/>
              <a:t>},{</a:t>
            </a:r>
            <a:r>
              <a:rPr lang="en-US" dirty="0" err="1">
                <a:latin typeface="Courier New" panose="02070309020205020404" pitchFamily="49" charset="0"/>
              </a:rPr>
              <a:t>aaaaa</a:t>
            </a:r>
            <a:r>
              <a:rPr lang="en-US" dirty="0"/>
              <a:t>},{</a:t>
            </a:r>
            <a:r>
              <a:rPr lang="en-US" dirty="0" err="1">
                <a:latin typeface="Courier New" panose="02070309020205020404" pitchFamily="49" charset="0"/>
              </a:rPr>
              <a:t>aaaaaa</a:t>
            </a:r>
            <a:r>
              <a:rPr lang="en-US" dirty="0"/>
              <a:t>},… 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/>
              <a:t>are all regular.  That set is countably infinite.  </a:t>
            </a:r>
            <a:endParaRPr lang="en-US" dirty="0">
              <a:sym typeface="Wingdings" panose="05000000000000000000" pitchFamily="2" charset="2"/>
            </a:endParaRPr>
          </a:p>
          <a:p>
            <a:pPr algn="r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73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14500" y="342900"/>
            <a:ext cx="6172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Are Regular or Nonregular Languages More Common? 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71650" y="1343026"/>
            <a:ext cx="60579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There is a countably infinite number of regular languages.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There is an uncountably infinite number of </a:t>
            </a:r>
            <a:r>
              <a:rPr lang="en-US" dirty="0" smtClean="0"/>
              <a:t>different languages </a:t>
            </a:r>
            <a:r>
              <a:rPr lang="en-US" dirty="0"/>
              <a:t>over any nonempty alphabet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dirty="0"/>
              <a:t>. 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So there are </a:t>
            </a:r>
            <a:r>
              <a:rPr lang="en-US" i="1" dirty="0"/>
              <a:t>many</a:t>
            </a:r>
            <a:r>
              <a:rPr lang="en-US" dirty="0"/>
              <a:t> more </a:t>
            </a:r>
            <a:r>
              <a:rPr lang="en-US" dirty="0" err="1"/>
              <a:t>nonregular</a:t>
            </a:r>
            <a:r>
              <a:rPr lang="en-US" dirty="0"/>
              <a:t> languages than there are regular ones. </a:t>
            </a:r>
          </a:p>
        </p:txBody>
      </p:sp>
    </p:spTree>
    <p:extLst>
      <p:ext uri="{BB962C8B-B14F-4D97-AF65-F5344CB8AC3E}">
        <p14:creationId xmlns:p14="http://schemas.microsoft.com/office/powerpoint/2010/main" val="8304474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885950" y="114300"/>
            <a:ext cx="6000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Languages: Regular or Not?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885950" y="873920"/>
            <a:ext cx="6000750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700" b="1" dirty="0"/>
              <a:t>Recall our intuition: </a:t>
            </a:r>
            <a:br>
              <a:rPr lang="en-US" sz="2700" b="1" dirty="0"/>
            </a:b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*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* is regular.       </a:t>
            </a:r>
            <a:r>
              <a:rPr lang="en-US" dirty="0" err="1"/>
              <a:t>A</a:t>
            </a:r>
            <a:r>
              <a:rPr lang="en-US" baseline="30000" dirty="0" err="1"/>
              <a:t>n</a:t>
            </a:r>
            <a:r>
              <a:rPr lang="en-US" dirty="0" err="1"/>
              <a:t>B</a:t>
            </a:r>
            <a:r>
              <a:rPr lang="en-US" baseline="30000" dirty="0" err="1"/>
              <a:t>n</a:t>
            </a:r>
            <a:r>
              <a:rPr lang="en-US" dirty="0"/>
              <a:t> = {</a:t>
            </a:r>
            <a:r>
              <a:rPr lang="en-US" dirty="0" err="1">
                <a:latin typeface="Courier New" panose="02070309020205020404" pitchFamily="49" charset="0"/>
              </a:rPr>
              <a:t>a</a:t>
            </a:r>
            <a:r>
              <a:rPr lang="en-US" i="1" baseline="30000" dirty="0" err="1"/>
              <a:t>n</a:t>
            </a:r>
            <a:r>
              <a:rPr lang="en-US" dirty="0" err="1">
                <a:latin typeface="Courier New" panose="02070309020205020404" pitchFamily="49" charset="0"/>
              </a:rPr>
              <a:t>b</a:t>
            </a:r>
            <a:r>
              <a:rPr lang="en-US" i="1" baseline="30000" dirty="0" err="1"/>
              <a:t>n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0} is not.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{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{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}* : every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 is immediately followed by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} </a:t>
            </a:r>
            <a:br>
              <a:rPr lang="en-US" dirty="0"/>
            </a:br>
            <a:r>
              <a:rPr lang="en-US" dirty="0"/>
              <a:t>   is regular. 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{</a:t>
            </a:r>
            <a:r>
              <a:rPr lang="en-US" i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{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}* : every </a:t>
            </a:r>
            <a:r>
              <a:rPr lang="en-US" dirty="0">
                <a:latin typeface="Courier New" panose="02070309020205020404" pitchFamily="49" charset="0"/>
              </a:rPr>
              <a:t>a</a:t>
            </a:r>
            <a:r>
              <a:rPr lang="en-US" dirty="0"/>
              <a:t> has a matching </a:t>
            </a:r>
            <a:r>
              <a:rPr lang="en-US" dirty="0">
                <a:latin typeface="Courier New" panose="02070309020205020404" pitchFamily="49" charset="0"/>
              </a:rPr>
              <a:t>b</a:t>
            </a:r>
            <a:r>
              <a:rPr lang="en-US" dirty="0"/>
              <a:t> somewhere} </a:t>
            </a:r>
            <a:br>
              <a:rPr lang="en-US" dirty="0"/>
            </a:br>
            <a:r>
              <a:rPr lang="en-US" dirty="0"/>
              <a:t>    is not.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sz="2100" dirty="0"/>
              <a:t>How do we </a:t>
            </a:r>
          </a:p>
          <a:p>
            <a:pPr eaLnBrk="1" hangingPunct="1"/>
            <a:r>
              <a:rPr lang="en-US" sz="2100" dirty="0"/>
              <a:t>    ● show that a language is regular?</a:t>
            </a:r>
          </a:p>
          <a:p>
            <a:pPr eaLnBrk="1" hangingPunct="1"/>
            <a:endParaRPr lang="en-US" sz="2100" dirty="0"/>
          </a:p>
          <a:p>
            <a:pPr eaLnBrk="1" hangingPunct="1"/>
            <a:r>
              <a:rPr lang="en-US" sz="2100" dirty="0"/>
              <a:t>    ● show that a language is not regular?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72300" y="3943350"/>
            <a:ext cx="1828800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some ways for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03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657350" y="11430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700" b="1">
                <a:solidFill>
                  <a:schemeClr val="tx2"/>
                </a:solidFill>
              </a:rPr>
              <a:t>Showing that a Language is Regular</a:t>
            </a:r>
            <a:r>
              <a:rPr lang="en-US" sz="27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828800" y="902494"/>
            <a:ext cx="60579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i="1"/>
              <a:t>Theorem:</a:t>
            </a:r>
            <a:r>
              <a:rPr lang="en-US"/>
              <a:t> Every finite language L is regular.</a:t>
            </a:r>
          </a:p>
          <a:p>
            <a:pPr eaLnBrk="1" hangingPunct="1"/>
            <a:endParaRPr lang="en-US" b="1" i="1"/>
          </a:p>
          <a:p>
            <a:pPr eaLnBrk="1" hangingPunct="1"/>
            <a:r>
              <a:rPr lang="en-US" b="1" i="1"/>
              <a:t>Proof:</a:t>
            </a:r>
            <a:r>
              <a:rPr lang="en-US"/>
              <a:t> If </a:t>
            </a:r>
            <a:r>
              <a:rPr lang="en-US" i="1"/>
              <a:t>L</a:t>
            </a:r>
            <a:r>
              <a:rPr lang="en-US"/>
              <a:t> is the empty set, then it is defined by the regular expression </a:t>
            </a:r>
            <a:r>
              <a:rPr lang="en-US">
                <a:sym typeface="Symbol" panose="05050102010706020507" pitchFamily="18" charset="2"/>
              </a:rPr>
              <a:t></a:t>
            </a:r>
            <a:r>
              <a:rPr lang="en-US"/>
              <a:t> and so is regular. 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If L is a nonempty finite language, composed of the strings 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, … </a:t>
            </a:r>
            <a:r>
              <a:rPr lang="en-US" i="1"/>
              <a:t>s</a:t>
            </a:r>
            <a:r>
              <a:rPr lang="en-US" i="1" baseline="-25000"/>
              <a:t>n</a:t>
            </a:r>
            <a:r>
              <a:rPr lang="en-US"/>
              <a:t> for some positive integer </a:t>
            </a:r>
            <a:r>
              <a:rPr lang="en-US" i="1"/>
              <a:t>n</a:t>
            </a:r>
            <a:r>
              <a:rPr lang="en-US"/>
              <a:t>, </a:t>
            </a:r>
          </a:p>
          <a:p>
            <a:pPr eaLnBrk="1" hangingPunct="1"/>
            <a:r>
              <a:rPr lang="en-US"/>
              <a:t>    then it is defined by the regular expression:</a:t>
            </a:r>
          </a:p>
          <a:p>
            <a:pPr eaLnBrk="1" hangingPunct="1"/>
            <a:r>
              <a:rPr lang="en-US"/>
              <a:t>	    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</a:t>
            </a:r>
            <a:r>
              <a:rPr lang="en-US"/>
              <a:t>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</a:t>
            </a:r>
            <a:r>
              <a:rPr lang="en-US"/>
              <a:t> … </a:t>
            </a:r>
            <a:r>
              <a:rPr lang="en-US">
                <a:sym typeface="Symbol" panose="05050102010706020507" pitchFamily="18" charset="2"/>
              </a:rPr>
              <a:t></a:t>
            </a:r>
            <a:r>
              <a:rPr lang="en-US"/>
              <a:t> </a:t>
            </a:r>
            <a:r>
              <a:rPr lang="en-US" i="1"/>
              <a:t>s</a:t>
            </a:r>
            <a:r>
              <a:rPr lang="en-US" i="1" baseline="-25000"/>
              <a:t>n</a:t>
            </a:r>
            <a:r>
              <a:rPr lang="en-US"/>
              <a:t>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So L is regular.  </a:t>
            </a:r>
            <a:endParaRPr lang="en-US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75369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114300"/>
            <a:ext cx="6172200" cy="628650"/>
          </a:xfrm>
        </p:spPr>
        <p:txBody>
          <a:bodyPr/>
          <a:lstStyle/>
          <a:p>
            <a:r>
              <a:rPr lang="en-US" sz="2700" b="1"/>
              <a:t>Finiteness - Theoretical vs. Practical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828800" y="788194"/>
            <a:ext cx="6057900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650" dirty="0"/>
              <a:t>Any finite language is regular.  The size of the language doesn't matter.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Parity					</a:t>
            </a:r>
            <a:r>
              <a:rPr lang="en-US" sz="1650" dirty="0" smtClean="0"/>
              <a:t>Soc</a:t>
            </a:r>
            <a:r>
              <a:rPr lang="en-US" sz="1650" dirty="0"/>
              <a:t>. Sec. #</a:t>
            </a:r>
          </a:p>
          <a:p>
            <a:pPr eaLnBrk="1" hangingPunct="1"/>
            <a:r>
              <a:rPr lang="en-US" sz="1650" dirty="0"/>
              <a:t>Checking					Checking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But, from an implementation point of view, it very well may.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When is an FSM a good way to encode the facts about a language?</a:t>
            </a:r>
          </a:p>
          <a:p>
            <a:pPr eaLnBrk="1" hangingPunct="1"/>
            <a:endParaRPr lang="en-US" sz="1650" dirty="0"/>
          </a:p>
          <a:p>
            <a:pPr eaLnBrk="1" hangingPunct="1"/>
            <a:r>
              <a:rPr lang="en-US" sz="1650" dirty="0"/>
              <a:t>FSM’s are good at looking for repeating patterns.  They don't bring much to the table when the language is just a set of unrelated strings.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143001" y="217634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>
            <a:off x="2228850" y="1828800"/>
            <a:ext cx="434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19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657350" y="57150"/>
            <a:ext cx="63436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chemeClr val="tx2"/>
                </a:solidFill>
              </a:rPr>
              <a:t>Regular Does Not Always Mean Tractable</a:t>
            </a:r>
            <a:r>
              <a:rPr lang="en-US" sz="2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885950" y="1885951"/>
            <a:ext cx="6000750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dirty="0"/>
              <a:t> = {12, 13, 21, 23, 31, 32}.</a:t>
            </a:r>
          </a:p>
          <a:p>
            <a:pPr eaLnBrk="1" hangingPunct="1"/>
            <a:endParaRPr lang="en-US" sz="1050" dirty="0"/>
          </a:p>
          <a:p>
            <a:pPr eaLnBrk="1" hangingPunct="1"/>
            <a:r>
              <a:rPr lang="en-US" dirty="0"/>
              <a:t>Let </a:t>
            </a:r>
            <a:r>
              <a:rPr lang="en-US" i="1" dirty="0"/>
              <a:t>L</a:t>
            </a:r>
            <a:r>
              <a:rPr lang="en-US" dirty="0"/>
              <a:t> be the language of strings that correspond to successful move sequences.  The shortest string in </a:t>
            </a:r>
            <a:r>
              <a:rPr lang="en-US" i="1" dirty="0"/>
              <a:t>L</a:t>
            </a:r>
            <a:r>
              <a:rPr lang="en-US" dirty="0"/>
              <a:t> has length 2</a:t>
            </a:r>
            <a:r>
              <a:rPr lang="en-US" baseline="30000" dirty="0"/>
              <a:t>64</a:t>
            </a:r>
            <a:r>
              <a:rPr lang="en-US" dirty="0"/>
              <a:t> -1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*</a:t>
            </a:r>
            <a:endParaRPr lang="en-US" dirty="0"/>
          </a:p>
          <a:p>
            <a:pPr eaLnBrk="1" hangingPunct="1"/>
            <a:endParaRPr lang="en-US" sz="1050" dirty="0"/>
          </a:p>
          <a:p>
            <a:pPr eaLnBrk="1" hangingPunct="1"/>
            <a:r>
              <a:rPr lang="en-US" dirty="0"/>
              <a:t>There is an FSM that accepts </a:t>
            </a:r>
            <a:r>
              <a:rPr lang="en-US" i="1" dirty="0"/>
              <a:t>L</a:t>
            </a:r>
            <a:r>
              <a:rPr lang="en-US" dirty="0"/>
              <a:t>:</a:t>
            </a:r>
          </a:p>
        </p:txBody>
      </p:sp>
      <p:pic>
        <p:nvPicPr>
          <p:cNvPr id="9220" name="Picture 6" descr="ch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61987"/>
            <a:ext cx="57721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90522" y="3886201"/>
            <a:ext cx="5710428" cy="12926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*</a:t>
            </a:r>
            <a:r>
              <a:rPr lang="en-US" dirty="0"/>
              <a:t>See </a:t>
            </a:r>
            <a:r>
              <a:rPr lang="en-US" dirty="0">
                <a:hlinkClick r:id="rId4"/>
              </a:rPr>
              <a:t>http://en.wikipedia.org/wiki/Tower_of_Hanoi</a:t>
            </a:r>
            <a:r>
              <a:rPr lang="en-US" dirty="0"/>
              <a:t>, especially the recursive solution, which (as you can see by means of a simple recurrence relation) requires 2</a:t>
            </a:r>
            <a:r>
              <a:rPr lang="en-US" baseline="30000" dirty="0"/>
              <a:t>n</a:t>
            </a:r>
            <a:r>
              <a:rPr lang="en-US" dirty="0"/>
              <a:t> -1 moves if there are n disks</a:t>
            </a:r>
          </a:p>
        </p:txBody>
      </p:sp>
    </p:spTree>
    <p:extLst>
      <p:ext uri="{BB962C8B-B14F-4D97-AF65-F5344CB8AC3E}">
        <p14:creationId xmlns:p14="http://schemas.microsoft.com/office/powerpoint/2010/main" val="27118085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omata_Template">
  <a:themeElements>
    <a:clrScheme name="Automata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utomat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utomata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tomata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tomata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20428</TotalTime>
  <Words>2248</Words>
  <Application>Microsoft Office PowerPoint</Application>
  <PresentationFormat>On-screen Show (16:9)</PresentationFormat>
  <Paragraphs>488</Paragraphs>
  <Slides>36</Slides>
  <Notes>35</Notes>
  <HiddenSlides>5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Symbol</vt:lpstr>
      <vt:lpstr>Courier New</vt:lpstr>
      <vt:lpstr>Wingdings</vt:lpstr>
      <vt:lpstr>Automata_Template</vt:lpstr>
      <vt:lpstr>CorelPhotoPaint.Image.10</vt:lpstr>
      <vt:lpstr>MA/CSSE 474</vt:lpstr>
      <vt:lpstr>Your Questions?</vt:lpstr>
      <vt:lpstr>474 Difficulty Timeline (my opinion, ymmv)</vt:lpstr>
      <vt:lpstr>PowerPoint Presentation</vt:lpstr>
      <vt:lpstr>PowerPoint Presentation</vt:lpstr>
      <vt:lpstr>PowerPoint Presentation</vt:lpstr>
      <vt:lpstr>PowerPoint Presentation</vt:lpstr>
      <vt:lpstr>Finiteness - Theoretical vs. Practical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Divide-and-Conquer</vt:lpstr>
      <vt:lpstr>L1 is Regular</vt:lpstr>
      <vt:lpstr>L2 is Regular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oih</dc:creator>
  <cp:lastModifiedBy>CSSE Department</cp:lastModifiedBy>
  <cp:revision>337</cp:revision>
  <cp:lastPrinted>2016-01-06T19:55:08Z</cp:lastPrinted>
  <dcterms:created xsi:type="dcterms:W3CDTF">2006-12-24T15:35:37Z</dcterms:created>
  <dcterms:modified xsi:type="dcterms:W3CDTF">2016-01-07T16:40:01Z</dcterms:modified>
</cp:coreProperties>
</file>