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487" r:id="rId2"/>
    <p:sldId id="486" r:id="rId3"/>
    <p:sldId id="530" r:id="rId4"/>
    <p:sldId id="531" r:id="rId5"/>
    <p:sldId id="532" r:id="rId6"/>
    <p:sldId id="533" r:id="rId7"/>
    <p:sldId id="534" r:id="rId8"/>
    <p:sldId id="535" r:id="rId9"/>
    <p:sldId id="536" r:id="rId10"/>
    <p:sldId id="529" r:id="rId11"/>
    <p:sldId id="510" r:id="rId12"/>
    <p:sldId id="511" r:id="rId13"/>
    <p:sldId id="512" r:id="rId14"/>
    <p:sldId id="513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29" autoAdjust="0"/>
    <p:restoredTop sz="70707" autoAdjust="0"/>
  </p:normalViewPr>
  <p:slideViewPr>
    <p:cSldViewPr>
      <p:cViewPr varScale="1">
        <p:scale>
          <a:sx n="65" d="100"/>
          <a:sy n="65" d="100"/>
        </p:scale>
        <p:origin x="26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389"/>
          </a:xfrm>
          <a:prstGeom prst="rect">
            <a:avLst/>
          </a:prstGeom>
        </p:spPr>
        <p:txBody>
          <a:bodyPr vert="horz" lIns="96022" tIns="48012" rIns="96022" bIns="480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5283" y="2"/>
            <a:ext cx="3168227" cy="480389"/>
          </a:xfrm>
          <a:prstGeom prst="rect">
            <a:avLst/>
          </a:prstGeom>
        </p:spPr>
        <p:txBody>
          <a:bodyPr vert="horz" lIns="96022" tIns="48012" rIns="96022" bIns="480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CF6A1B-8B11-4473-8881-18BE37A03155}" type="datetimeFigureOut">
              <a:rPr lang="en-US"/>
              <a:pPr>
                <a:defRPr/>
              </a:pPr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812"/>
            <a:ext cx="3169920" cy="478748"/>
          </a:xfrm>
          <a:prstGeom prst="rect">
            <a:avLst/>
          </a:prstGeom>
        </p:spPr>
        <p:txBody>
          <a:bodyPr vert="horz" lIns="96022" tIns="48012" rIns="96022" bIns="480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5283" y="9120812"/>
            <a:ext cx="3168227" cy="478748"/>
          </a:xfrm>
          <a:prstGeom prst="rect">
            <a:avLst/>
          </a:prstGeom>
        </p:spPr>
        <p:txBody>
          <a:bodyPr vert="horz" wrap="square" lIns="96022" tIns="48012" rIns="96022" bIns="480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BF4DD5-7079-4980-B011-BD6A3DA3F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9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22" tIns="48012" rIns="96022" bIns="480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3" y="2"/>
            <a:ext cx="3168227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22" tIns="48012" rIns="96022" bIns="480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9831" y="4559587"/>
            <a:ext cx="5855547" cy="432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22" tIns="48012" rIns="96022" bIns="48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2"/>
            <a:ext cx="316992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22" tIns="48012" rIns="96022" bIns="480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3" y="9120812"/>
            <a:ext cx="3168227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22" tIns="48012" rIns="96022" bIns="480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2F98F0-1B5F-4C6B-A5CF-A2DA9DAA2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53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452" indent="-2809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752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8244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2737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714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692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669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6647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6041A0-C614-4F1C-B71E-D9484F65D795}" type="slidenum">
              <a:rPr lang="en-US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09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Prove</a:t>
            </a:r>
            <a:r>
              <a:rPr lang="en-US" baseline="0" dirty="0" smtClean="0">
                <a:latin typeface="Arial" panose="020B0604020202020204" pitchFamily="34" charset="0"/>
              </a:rPr>
              <a:t> the contrapositive:</a:t>
            </a:r>
          </a:p>
          <a:p>
            <a:endParaRPr lang="en-US" baseline="0" dirty="0" smtClean="0">
              <a:latin typeface="Arial" panose="020B0604020202020204" pitchFamily="34" charset="0"/>
            </a:endParaRPr>
          </a:p>
          <a:p>
            <a:r>
              <a:rPr lang="en-US" baseline="0" dirty="0" smtClean="0">
                <a:latin typeface="Arial" panose="020B0604020202020204" pitchFamily="34" charset="0"/>
              </a:rPr>
              <a:t>If [</a:t>
            </a:r>
            <a:r>
              <a:rPr lang="en-US" baseline="0" dirty="0" err="1" smtClean="0">
                <a:latin typeface="Arial" panose="020B0604020202020204" pitchFamily="34" charset="0"/>
              </a:rPr>
              <a:t>xa</a:t>
            </a:r>
            <a:r>
              <a:rPr lang="en-US" baseline="0" dirty="0" smtClean="0">
                <a:latin typeface="Arial" panose="020B0604020202020204" pitchFamily="34" charset="0"/>
              </a:rPr>
              <a:t>] </a:t>
            </a:r>
            <a:r>
              <a:rPr lang="en-US" dirty="0"/>
              <a:t>≠</a:t>
            </a:r>
            <a:r>
              <a:rPr lang="en-US" dirty="0" smtClean="0"/>
              <a:t> [</a:t>
            </a:r>
            <a:r>
              <a:rPr lang="en-US" dirty="0" err="1" smtClean="0"/>
              <a:t>ya</a:t>
            </a:r>
            <a:r>
              <a:rPr lang="en-US" dirty="0" smtClean="0"/>
              <a:t>], then there is</a:t>
            </a:r>
            <a:r>
              <a:rPr lang="en-US" baseline="0" dirty="0" smtClean="0"/>
              <a:t> a string z that distinguishes them, </a:t>
            </a:r>
            <a:r>
              <a:rPr lang="en-US" baseline="0" dirty="0" err="1" smtClean="0"/>
              <a:t>i.e</a:t>
            </a:r>
            <a:r>
              <a:rPr lang="en-US" baseline="0" dirty="0" smtClean="0"/>
              <a:t> (WLOG) </a:t>
            </a:r>
            <a:r>
              <a:rPr lang="en-US" baseline="0" dirty="0" err="1" smtClean="0"/>
              <a:t>xaz</a:t>
            </a:r>
            <a:r>
              <a:rPr lang="en-US" baseline="0" dirty="0" smtClean="0"/>
              <a:t> </a:t>
            </a:r>
            <a:r>
              <a:rPr lang="en-US" dirty="0"/>
              <a:t>∊ L and </a:t>
            </a:r>
            <a:r>
              <a:rPr lang="en-US" dirty="0" err="1"/>
              <a:t>yaz</a:t>
            </a:r>
            <a:r>
              <a:rPr lang="en-US" dirty="0"/>
              <a:t> ∉</a:t>
            </a:r>
            <a:r>
              <a:rPr lang="en-US" dirty="0" smtClean="0"/>
              <a:t>  L.  </a:t>
            </a:r>
          </a:p>
          <a:p>
            <a:r>
              <a:rPr lang="en-US" dirty="0" smtClean="0"/>
              <a:t>If we rewrite these as x(</a:t>
            </a:r>
            <a:r>
              <a:rPr lang="en-US" dirty="0" err="1" smtClean="0"/>
              <a:t>az</a:t>
            </a:r>
            <a:r>
              <a:rPr lang="en-US" dirty="0" smtClean="0"/>
              <a:t>) and y(</a:t>
            </a:r>
            <a:r>
              <a:rPr lang="en-US" dirty="0" err="1" smtClean="0"/>
              <a:t>az</a:t>
            </a:r>
            <a:r>
              <a:rPr lang="en-US" dirty="0" smtClean="0"/>
              <a:t>), then </a:t>
            </a:r>
            <a:r>
              <a:rPr lang="en-US" dirty="0" err="1" smtClean="0"/>
              <a:t>az</a:t>
            </a:r>
            <a:r>
              <a:rPr lang="en-US" dirty="0" smtClean="0"/>
              <a:t> distinguishers x and y, so </a:t>
            </a:r>
            <a:r>
              <a:rPr lang="en-US" baseline="0" dirty="0" smtClean="0">
                <a:latin typeface="Arial" panose="020B0604020202020204" pitchFamily="34" charset="0"/>
              </a:rPr>
              <a:t> [x] </a:t>
            </a:r>
            <a:r>
              <a:rPr lang="en-US" dirty="0"/>
              <a:t>≠</a:t>
            </a:r>
            <a:r>
              <a:rPr lang="en-US" dirty="0" smtClean="0"/>
              <a:t> [y].</a:t>
            </a:r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452" indent="-2809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752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8244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2737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714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692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669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6647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E58302-196B-4B07-BC23-4ADC8B6B5160}" type="slidenum">
              <a:rPr lang="en-US"/>
              <a:pPr>
                <a:spcBef>
                  <a:spcPct val="0"/>
                </a:spcBef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25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5E2888-C00C-47C0-8BB6-17DA702860EA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0766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D246F6-F9FB-435A-A0C6-D9D6AE98D5B4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6953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09142F-931B-4F95-950A-DF5BE6F9A46D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604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9EBA2B-205E-4829-B06B-3E1DC5A6C8E4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8761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452" indent="-2809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752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8244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2737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714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692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669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6647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E1B87D-B72B-4AC8-9DDC-40FFF51C99E5}" type="slidenum">
              <a:rPr lang="en-US"/>
              <a:pPr>
                <a:spcBef>
                  <a:spcPct val="0"/>
                </a:spcBef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We are heading toward trying to find a minimal state DFSM that is equivalent to a given DFSM.  We define an equivalence relation on a pair of strings, with respect to a language L.  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sz="1500" i="1" dirty="0">
                <a:latin typeface="Arial" panose="020B0604020202020204" pitchFamily="34" charset="0"/>
              </a:rPr>
              <a:t>x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dirty="0">
                <a:latin typeface="Arial" panose="020B0604020202020204" pitchFamily="34" charset="0"/>
                <a:sym typeface="Symbol" panose="05050102010706020507" pitchFamily="18" charset="2"/>
              </a:rPr>
              <a:t></a:t>
            </a:r>
            <a:r>
              <a:rPr lang="en-US" altLang="en-US" sz="1500" i="1" baseline="-25000" dirty="0">
                <a:latin typeface="Arial" panose="020B0604020202020204" pitchFamily="34" charset="0"/>
              </a:rPr>
              <a:t>L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i="1" dirty="0">
                <a:latin typeface="Arial" panose="020B0604020202020204" pitchFamily="34" charset="0"/>
              </a:rPr>
              <a:t>y      </a:t>
            </a:r>
            <a:r>
              <a:rPr lang="en-US" altLang="en-US" sz="1500" dirty="0">
                <a:latin typeface="Arial" panose="020B0604020202020204" pitchFamily="34" charset="0"/>
              </a:rPr>
              <a:t> iff</a:t>
            </a:r>
            <a:r>
              <a:rPr lang="en-US" altLang="en-US" sz="1500" dirty="0">
                <a:latin typeface="Arial" panose="020B0604020202020204" pitchFamily="34" charset="0"/>
                <a:sym typeface="Symbol" panose="05050102010706020507" pitchFamily="18" charset="2"/>
              </a:rPr>
              <a:t>	</a:t>
            </a:r>
            <a:r>
              <a:rPr lang="en-US" altLang="en-US" sz="1500" i="1" dirty="0">
                <a:latin typeface="Arial" panose="020B0604020202020204" pitchFamily="34" charset="0"/>
              </a:rPr>
              <a:t>z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dirty="0">
                <a:latin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en-US" sz="1500" dirty="0">
                <a:latin typeface="Arial" panose="020B0604020202020204" pitchFamily="34" charset="0"/>
              </a:rPr>
              <a:t>* (</a:t>
            </a:r>
            <a:r>
              <a:rPr lang="en-US" altLang="en-US" sz="1500" i="1" dirty="0" err="1">
                <a:latin typeface="Arial" panose="020B0604020202020204" pitchFamily="34" charset="0"/>
              </a:rPr>
              <a:t>xz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i="1" dirty="0">
                <a:latin typeface="Arial" panose="020B0604020202020204" pitchFamily="34" charset="0"/>
              </a:rPr>
              <a:t>L</a:t>
            </a:r>
            <a:r>
              <a:rPr lang="en-US" altLang="en-US" sz="1500" dirty="0">
                <a:latin typeface="Arial" panose="020B0604020202020204" pitchFamily="34" charset="0"/>
              </a:rPr>
              <a:t> iff </a:t>
            </a:r>
            <a:r>
              <a:rPr lang="en-US" altLang="en-US" sz="1500" i="1" dirty="0" err="1">
                <a:latin typeface="Arial" panose="020B0604020202020204" pitchFamily="34" charset="0"/>
              </a:rPr>
              <a:t>yz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altLang="en-US" sz="1500" dirty="0">
                <a:latin typeface="Arial" panose="020B0604020202020204" pitchFamily="34" charset="0"/>
              </a:rPr>
              <a:t> </a:t>
            </a:r>
            <a:r>
              <a:rPr lang="en-US" altLang="en-US" sz="1500" i="1" dirty="0">
                <a:latin typeface="Arial" panose="020B0604020202020204" pitchFamily="34" charset="0"/>
              </a:rPr>
              <a:t>L</a:t>
            </a:r>
            <a:r>
              <a:rPr lang="en-US" altLang="en-US" sz="1500" dirty="0">
                <a:latin typeface="Arial" panose="020B0604020202020204" pitchFamily="34" charset="0"/>
              </a:rPr>
              <a:t>).</a:t>
            </a:r>
          </a:p>
          <a:p>
            <a:endParaRPr lang="en-US" altLang="en-US" sz="1500" dirty="0">
              <a:latin typeface="Arial" panose="020B0604020202020204" pitchFamily="34" charset="0"/>
            </a:endParaRPr>
          </a:p>
          <a:p>
            <a:r>
              <a:rPr lang="en-US" altLang="en-US" sz="1500" b="1" dirty="0">
                <a:latin typeface="Arial" panose="020B0604020202020204" pitchFamily="34" charset="0"/>
              </a:rPr>
              <a:t>Why is this the right notion?  </a:t>
            </a:r>
            <a:r>
              <a:rPr lang="en-US" altLang="en-US" sz="1500" dirty="0">
                <a:latin typeface="Arial" panose="020B0604020202020204" pitchFamily="34" charset="0"/>
              </a:rPr>
              <a:t>We'll see that it corresponds naturally to what the states of a recognizing FSM have to remember. </a:t>
            </a:r>
          </a:p>
          <a:p>
            <a:endParaRPr lang="en-US" altLang="en-US" sz="1500" dirty="0">
              <a:latin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452" indent="-2809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752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8244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2737" indent="-22476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714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692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669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6647" indent="-2247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51A632-0E3A-4825-90B8-9405A8ED6D02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638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37B1-84EA-4EB5-91FA-536A32BAD22F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0181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D6A8E8-3DEF-4EE3-B824-472C99F63325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5429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8563D6-63CE-4671-8B54-73E6B6373BB4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5964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Note that there are infinitely many classes.  And this language is not regular.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8A1FD5-9437-41F1-8A3B-23216C48F1C3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3965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FDC4B-AF28-4BDF-9E5A-2B22C9EFEC77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6031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4620BE-C7B2-464E-A0C0-AC2CF4E85FDA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7396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3B31B-2BC4-418F-BC71-86484B88D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647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577B1-F8E6-4289-8A2A-6154FD21A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6451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5F87E-792B-454D-A9E5-D156D2FDC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9392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7C7C3-2A92-4852-AB1C-4A86767E2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2563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6195A-7F0A-4FC6-A547-6A628A189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0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0AFF8-EEAF-4B0F-8077-B6FCFFC89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3963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AF9C4-2855-4E9C-9F4E-E72768F23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1907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16013-480F-4D3B-A16D-D3BDB0807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299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DC2B-6992-4CF8-838A-51375AC7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1015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6215-7382-48E1-B207-F13457D91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6255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7E9B-2252-41DE-A410-B8155C82E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055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B6D5-2AF7-40E5-8216-63420CB75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6136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5687CE-A3D1-453B-A588-7A9349506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8610600" cy="1470025"/>
          </a:xfrm>
        </p:spPr>
        <p:txBody>
          <a:bodyPr/>
          <a:lstStyle/>
          <a:p>
            <a:pPr eaLnBrk="1" hangingPunct="1"/>
            <a:r>
              <a:rPr lang="en-US" b="1" smtClean="0"/>
              <a:t>MA/CSSE 474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8534400" cy="1752600"/>
          </a:xfrm>
        </p:spPr>
        <p:txBody>
          <a:bodyPr/>
          <a:lstStyle/>
          <a:p>
            <a:pPr eaLnBrk="1" hangingPunct="1"/>
            <a:r>
              <a:rPr lang="en-US" smtClean="0"/>
              <a:t>Theory of Computation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14400" y="3733800"/>
            <a:ext cx="845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000" dirty="0">
                <a:solidFill>
                  <a:schemeClr val="tx2"/>
                </a:solidFill>
              </a:rPr>
              <a:t>Minimizing </a:t>
            </a:r>
            <a:r>
              <a:rPr lang="en-US" sz="4000" dirty="0" smtClean="0">
                <a:solidFill>
                  <a:schemeClr val="tx2"/>
                </a:solidFill>
              </a:rPr>
              <a:t>DFSMs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endParaRPr lang="en-US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609600" y="1524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Construct DFSM from </a:t>
            </a:r>
            <a:r>
              <a:rPr lang="en-US" sz="3600" dirty="0" smtClean="0">
                <a:sym typeface="Symbol" panose="05050102010706020507" pitchFamily="18" charset="2"/>
              </a:rPr>
              <a:t></a:t>
            </a:r>
            <a:r>
              <a:rPr lang="en-US" sz="3600" i="1" baseline="-25000" dirty="0" smtClean="0"/>
              <a:t>L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219200"/>
            <a:ext cx="8458200" cy="3581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 dirty="0" smtClean="0"/>
              <a:t>M</a:t>
            </a:r>
            <a:r>
              <a:rPr lang="en-US" sz="2400" dirty="0" smtClean="0"/>
              <a:t> = (</a:t>
            </a:r>
            <a:r>
              <a:rPr lang="en-US" sz="2400" i="1" dirty="0" smtClean="0"/>
              <a:t>K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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), where: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400" i="1" dirty="0" smtClean="0"/>
              <a:t>K</a:t>
            </a:r>
            <a:r>
              <a:rPr lang="en-US" sz="2400" dirty="0" smtClean="0"/>
              <a:t> contains one state for each equivalence class of  </a:t>
            </a:r>
            <a:r>
              <a:rPr lang="en-US" sz="2400" dirty="0" smtClean="0">
                <a:sym typeface="Symbol" panose="05050102010706020507" pitchFamily="18" charset="2"/>
              </a:rPr>
              <a:t></a:t>
            </a:r>
            <a:r>
              <a:rPr lang="en-US" sz="2400" i="1" baseline="-25000" dirty="0" smtClean="0"/>
              <a:t>L</a:t>
            </a:r>
            <a:r>
              <a:rPr lang="en-US" sz="2400" dirty="0" smtClean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400" i="1" dirty="0" smtClean="0"/>
              <a:t>s</a:t>
            </a:r>
            <a:r>
              <a:rPr lang="en-US" sz="2400" dirty="0" smtClean="0"/>
              <a:t> = [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], the equivalence class of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 under </a:t>
            </a:r>
            <a:r>
              <a:rPr lang="en-US" sz="2400" dirty="0" smtClean="0">
                <a:sym typeface="Symbol" panose="05050102010706020507" pitchFamily="18" charset="2"/>
              </a:rPr>
              <a:t></a:t>
            </a:r>
            <a:r>
              <a:rPr lang="en-US" sz="2400" i="1" baseline="-25000" dirty="0" smtClean="0"/>
              <a:t>L</a:t>
            </a:r>
            <a:r>
              <a:rPr lang="en-US" sz="2400" dirty="0" smtClean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400" i="1" dirty="0" smtClean="0"/>
              <a:t>A</a:t>
            </a:r>
            <a:r>
              <a:rPr lang="en-US" sz="2400" dirty="0" smtClean="0"/>
              <a:t> = {[</a:t>
            </a:r>
            <a:r>
              <a:rPr lang="en-US" sz="2400" i="1" dirty="0" smtClean="0"/>
              <a:t>x</a:t>
            </a:r>
            <a:r>
              <a:rPr lang="en-US" sz="2400" dirty="0" smtClean="0"/>
              <a:t>] :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}.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[Aside: what is the union of all of these classes?]</a:t>
            </a:r>
            <a:endParaRPr lang="en-US" sz="1800" b="1" dirty="0" smtClean="0">
              <a:solidFill>
                <a:schemeClr val="accent5">
                  <a:lumMod val="50000"/>
                </a:schemeClr>
              </a:solidFill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sym typeface="Symbol" panose="05050102010706020507" pitchFamily="18" charset="2"/>
              </a:rPr>
              <a:t>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● </a:t>
            </a:r>
            <a:r>
              <a:rPr lang="en-US" sz="2400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/>
              <a:t>([</a:t>
            </a:r>
            <a:r>
              <a:rPr lang="en-US" sz="2400" i="1" dirty="0" smtClean="0"/>
              <a:t>x</a:t>
            </a:r>
            <a:r>
              <a:rPr lang="en-US" sz="2400" dirty="0" smtClean="0"/>
              <a:t>], </a:t>
            </a:r>
            <a:r>
              <a:rPr lang="en-US" sz="2400" i="1" dirty="0" smtClean="0"/>
              <a:t>a</a:t>
            </a:r>
            <a:r>
              <a:rPr lang="en-US" sz="2400" dirty="0" smtClean="0"/>
              <a:t>) = [</a:t>
            </a:r>
            <a:r>
              <a:rPr lang="en-US" sz="2400" i="1" dirty="0" err="1" smtClean="0"/>
              <a:t>xa</a:t>
            </a:r>
            <a:r>
              <a:rPr lang="en-US" sz="2400" dirty="0" smtClean="0"/>
              <a:t>].  </a:t>
            </a:r>
            <a:r>
              <a:rPr lang="en-US" sz="2400" dirty="0"/>
              <a:t>(</a:t>
            </a:r>
            <a:r>
              <a:rPr lang="en-US" sz="2400" dirty="0" smtClean="0"/>
              <a:t>if </a:t>
            </a:r>
            <a:r>
              <a:rPr lang="en-US" sz="2400" i="1" dirty="0" smtClean="0"/>
              <a:t>M</a:t>
            </a:r>
            <a:r>
              <a:rPr lang="en-US" sz="2400" dirty="0" smtClean="0"/>
              <a:t> is in state containing </a:t>
            </a:r>
            <a:r>
              <a:rPr lang="en-US" sz="2400" i="1" dirty="0" smtClean="0"/>
              <a:t>x</a:t>
            </a:r>
            <a:r>
              <a:rPr lang="en-US" sz="2400" dirty="0" smtClean="0"/>
              <a:t>, then, after reading the next symbol, </a:t>
            </a:r>
            <a:r>
              <a:rPr lang="en-US" sz="2400" i="1" dirty="0" smtClean="0"/>
              <a:t>a</a:t>
            </a:r>
            <a:r>
              <a:rPr lang="en-US" sz="2400" dirty="0" smtClean="0"/>
              <a:t>, it goes to state containing </a:t>
            </a:r>
            <a:r>
              <a:rPr lang="en-US" sz="2400" i="1" dirty="0" err="1" smtClean="0"/>
              <a:t>xa</a:t>
            </a:r>
            <a:r>
              <a:rPr lang="en-US" sz="2400" i="1" dirty="0" smtClean="0"/>
              <a:t>)</a:t>
            </a:r>
            <a:r>
              <a:rPr lang="en-US" sz="2400" dirty="0" smtClean="0"/>
              <a:t>.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kern="0" dirty="0" smtClean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Need to show:</a:t>
            </a:r>
            <a:r>
              <a:rPr lang="en-US" sz="2400" kern="0" dirty="0" smtClean="0">
                <a:sym typeface="Symbol" panose="05050102010706020507" pitchFamily="18" charset="2"/>
              </a:rPr>
              <a:t/>
            </a:r>
            <a:br>
              <a:rPr lang="en-US" sz="2400" kern="0" dirty="0" smtClean="0">
                <a:sym typeface="Symbol" panose="05050102010706020507" pitchFamily="18" charset="2"/>
              </a:rPr>
            </a:br>
            <a:endParaRPr lang="en-US" sz="2400" kern="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3962400"/>
            <a:ext cx="8534400" cy="3581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i="1" kern="0" dirty="0" smtClean="0"/>
              <a:t>K</a:t>
            </a:r>
            <a:r>
              <a:rPr lang="en-US" sz="2400" b="1" kern="0" dirty="0" smtClean="0"/>
              <a:t> is finite. </a:t>
            </a:r>
            <a:r>
              <a:rPr lang="en-US" sz="1700" kern="0" dirty="0" smtClean="0"/>
              <a:t>L regular </a:t>
            </a:r>
            <a:r>
              <a:rPr lang="en-US" sz="17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→</a:t>
            </a:r>
            <a:r>
              <a:rPr lang="en-US" sz="1700" kern="0" dirty="0" smtClean="0"/>
              <a:t> |</a:t>
            </a:r>
            <a:r>
              <a:rPr lang="en-US" sz="1700" i="1" dirty="0" smtClean="0"/>
              <a:t>K| </a:t>
            </a:r>
            <a:r>
              <a:rPr lang="en-US" sz="1700" i="1" dirty="0"/>
              <a:t>≤ </a:t>
            </a:r>
            <a:r>
              <a:rPr lang="en-US" sz="1700" i="1" dirty="0" smtClean="0"/>
              <a:t>#states of any M that accepts L, which is finite.</a:t>
            </a:r>
            <a:endParaRPr lang="en-US" sz="1700" kern="0" dirty="0" smtClean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 b="1" kern="0" dirty="0" smtClean="0">
                <a:sym typeface="Symbol" panose="05050102010706020507" pitchFamily="18" charset="2"/>
              </a:rPr>
              <a:t></a:t>
            </a:r>
            <a:r>
              <a:rPr lang="en-US" sz="2400" b="1" kern="0" dirty="0" smtClean="0"/>
              <a:t> is a well-defined function</a:t>
            </a:r>
            <a:r>
              <a:rPr lang="en-US" sz="2400" b="1" kern="0" dirty="0" smtClean="0">
                <a:solidFill>
                  <a:schemeClr val="accent5">
                    <a:lumMod val="50000"/>
                  </a:schemeClr>
                </a:solidFill>
              </a:rPr>
              <a:t>*</a:t>
            </a:r>
            <a:r>
              <a:rPr lang="en-US" sz="2400" b="1" kern="0" dirty="0" smtClean="0"/>
              <a:t>.  </a:t>
            </a:r>
            <a:r>
              <a:rPr lang="en-US" sz="1800" kern="0" dirty="0" smtClean="0"/>
              <a:t>i.e. </a:t>
            </a:r>
            <a:r>
              <a:rPr lang="en-US" sz="1800" dirty="0" smtClean="0"/>
              <a:t>∀</a:t>
            </a:r>
            <a:r>
              <a:rPr lang="en-US" sz="1800" dirty="0" err="1" smtClean="0"/>
              <a:t>x,y</a:t>
            </a:r>
            <a:r>
              <a:rPr lang="en-US" sz="1800" dirty="0" smtClean="0"/>
              <a:t>∊</a:t>
            </a:r>
            <a:r>
              <a:rPr lang="el-GR" sz="1800" dirty="0" smtClean="0"/>
              <a:t>Σ</a:t>
            </a:r>
            <a:r>
              <a:rPr lang="en-US" sz="1800" dirty="0" smtClean="0"/>
              <a:t>*,a∊</a:t>
            </a:r>
            <a:r>
              <a:rPr lang="el-GR" sz="1800" dirty="0" smtClean="0"/>
              <a:t>Σ</a:t>
            </a:r>
            <a:r>
              <a:rPr lang="en-US" sz="1800" dirty="0" smtClean="0"/>
              <a:t> ([x]=[y] </a:t>
            </a:r>
            <a:r>
              <a:rPr lang="en-US" sz="1800" dirty="0"/>
              <a:t>→</a:t>
            </a:r>
            <a:r>
              <a:rPr lang="en-US" sz="1800" dirty="0" smtClean="0"/>
              <a:t> [</a:t>
            </a:r>
            <a:r>
              <a:rPr lang="en-US" sz="1800" dirty="0" err="1" smtClean="0"/>
              <a:t>xa</a:t>
            </a:r>
            <a:r>
              <a:rPr lang="en-US" sz="1800" dirty="0" smtClean="0"/>
              <a:t>]=[</a:t>
            </a:r>
            <a:r>
              <a:rPr lang="en-US" sz="1800" dirty="0" err="1" smtClean="0"/>
              <a:t>ya</a:t>
            </a:r>
            <a:r>
              <a:rPr lang="en-US" sz="1800" dirty="0" smtClean="0"/>
              <a:t>])</a:t>
            </a:r>
            <a:endParaRPr lang="en-US" sz="1800" kern="0" dirty="0" smtClean="0"/>
          </a:p>
          <a:p>
            <a:pPr>
              <a:lnSpc>
                <a:spcPct val="90000"/>
              </a:lnSpc>
            </a:pPr>
            <a:r>
              <a:rPr lang="en-US" sz="2400" b="1" i="1" kern="0" dirty="0" smtClean="0">
                <a:sym typeface="Symbol" panose="05050102010706020507" pitchFamily="18" charset="2"/>
              </a:rPr>
              <a:t>L</a:t>
            </a:r>
            <a:r>
              <a:rPr lang="en-US" sz="2400" b="1" kern="0" dirty="0" smtClean="0">
                <a:sym typeface="Symbol" panose="05050102010706020507" pitchFamily="18" charset="2"/>
              </a:rPr>
              <a:t> = </a:t>
            </a:r>
            <a:r>
              <a:rPr lang="en-US" sz="2400" b="1" i="1" kern="0" dirty="0" smtClean="0">
                <a:sym typeface="Symbol" panose="05050102010706020507" pitchFamily="18" charset="2"/>
              </a:rPr>
              <a:t>L</a:t>
            </a:r>
            <a:r>
              <a:rPr lang="en-US" sz="2400" b="1" kern="0" dirty="0" smtClean="0">
                <a:sym typeface="Symbol" panose="05050102010706020507" pitchFamily="18" charset="2"/>
              </a:rPr>
              <a:t>(</a:t>
            </a:r>
            <a:r>
              <a:rPr lang="en-US" sz="2400" b="1" i="1" kern="0" dirty="0" smtClean="0">
                <a:sym typeface="Symbol" panose="05050102010706020507" pitchFamily="18" charset="2"/>
              </a:rPr>
              <a:t>M</a:t>
            </a:r>
            <a:r>
              <a:rPr lang="en-US" sz="2400" b="1" kern="0" dirty="0" smtClean="0">
                <a:sym typeface="Symbol" panose="05050102010706020507" pitchFamily="18" charset="2"/>
              </a:rPr>
              <a:t>).  </a:t>
            </a:r>
            <a:r>
              <a:rPr lang="en-US" sz="2400" kern="0" dirty="0" smtClean="0">
                <a:sym typeface="Symbol" panose="05050102010706020507" pitchFamily="18" charset="2"/>
              </a:rPr>
              <a:t>Before we prove this, we first show this lemma: </a:t>
            </a:r>
            <a:br>
              <a:rPr lang="en-US" sz="2400" kern="0" dirty="0" smtClean="0">
                <a:sym typeface="Symbol" panose="05050102010706020507" pitchFamily="18" charset="2"/>
              </a:rPr>
            </a:br>
            <a:r>
              <a:rPr lang="en-US" sz="2400" kern="0" dirty="0" smtClean="0">
                <a:sym typeface="Symbol" panose="05050102010706020507" pitchFamily="18" charset="2"/>
              </a:rPr>
              <a:t>               </a:t>
            </a:r>
            <a:r>
              <a:rPr lang="en-US" sz="2400" kern="0" dirty="0" smtClean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lemma:</a:t>
            </a:r>
            <a:r>
              <a:rPr lang="en-US" sz="2400" kern="0" dirty="0" smtClean="0">
                <a:sym typeface="Symbol" panose="05050102010706020507" pitchFamily="18" charset="2"/>
              </a:rPr>
              <a:t> </a:t>
            </a:r>
            <a:r>
              <a:rPr lang="en-US" sz="2400" i="1" kern="0" dirty="0" err="1" smtClean="0">
                <a:sym typeface="Symbol" panose="05050102010706020507" pitchFamily="18" charset="2"/>
              </a:rPr>
              <a:t>r,t</a:t>
            </a:r>
            <a:r>
              <a:rPr lang="en-US" sz="2400" i="1" kern="0" dirty="0" smtClean="0">
                <a:sym typeface="Symbol" panose="05050102010706020507" pitchFamily="18" charset="2"/>
              </a:rPr>
              <a:t>∊</a:t>
            </a:r>
            <a:r>
              <a:rPr lang="en-US" sz="2400" kern="0" dirty="0" smtClean="0">
                <a:sym typeface="Symbol" panose="05050102010706020507" pitchFamily="18" charset="2"/>
              </a:rPr>
              <a:t> </a:t>
            </a:r>
            <a:r>
              <a:rPr lang="el-GR" sz="2400" kern="0" dirty="0" smtClean="0">
                <a:sym typeface="Symbol" panose="05050102010706020507" pitchFamily="18" charset="2"/>
              </a:rPr>
              <a:t>Σ</a:t>
            </a:r>
            <a:r>
              <a:rPr lang="en-US" sz="2400" kern="0" dirty="0" smtClean="0">
                <a:sym typeface="Symbol" panose="05050102010706020507" pitchFamily="18" charset="2"/>
              </a:rPr>
              <a:t>*( ([], </a:t>
            </a:r>
            <a:r>
              <a:rPr lang="en-US" sz="2400" i="1" kern="0" dirty="0" err="1" smtClean="0">
                <a:sym typeface="Symbol" panose="05050102010706020507" pitchFamily="18" charset="2"/>
              </a:rPr>
              <a:t>rt</a:t>
            </a:r>
            <a:r>
              <a:rPr lang="en-US" sz="2400" kern="0" dirty="0" smtClean="0">
                <a:sym typeface="Symbol" panose="05050102010706020507" pitchFamily="18" charset="2"/>
              </a:rPr>
              <a:t>) </a:t>
            </a:r>
            <a:r>
              <a:rPr lang="en-US" kern="0" dirty="0" smtClean="0">
                <a:sym typeface="Symbol" panose="05050102010706020507" pitchFamily="18" charset="2"/>
              </a:rPr>
              <a:t>⊦</a:t>
            </a:r>
            <a:r>
              <a:rPr lang="en-US" sz="2400" i="1" kern="0" baseline="-25000" dirty="0" smtClean="0">
                <a:sym typeface="Symbol" panose="05050102010706020507" pitchFamily="18" charset="2"/>
              </a:rPr>
              <a:t>M</a:t>
            </a:r>
            <a:r>
              <a:rPr lang="en-US" sz="2400" kern="0" dirty="0" smtClean="0">
                <a:sym typeface="Symbol" panose="05050102010706020507" pitchFamily="18" charset="2"/>
              </a:rPr>
              <a:t>* ([</a:t>
            </a:r>
            <a:r>
              <a:rPr lang="en-US" sz="2400" i="1" kern="0" dirty="0" smtClean="0">
                <a:sym typeface="Symbol" panose="05050102010706020507" pitchFamily="18" charset="2"/>
              </a:rPr>
              <a:t>r</a:t>
            </a:r>
            <a:r>
              <a:rPr lang="en-US" sz="2400" kern="0" dirty="0" smtClean="0">
                <a:sym typeface="Symbol" panose="05050102010706020507" pitchFamily="18" charset="2"/>
              </a:rPr>
              <a:t>], </a:t>
            </a:r>
            <a:r>
              <a:rPr lang="en-US" sz="2400" i="1" kern="0" dirty="0" smtClean="0">
                <a:sym typeface="Symbol" panose="05050102010706020507" pitchFamily="18" charset="2"/>
              </a:rPr>
              <a:t>t</a:t>
            </a:r>
            <a:r>
              <a:rPr lang="en-US" sz="2400" kern="0" dirty="0" smtClean="0">
                <a:sym typeface="Symbol" panose="05050102010706020507" pitchFamily="18" charset="2"/>
              </a:rPr>
              <a:t>)). </a:t>
            </a:r>
            <a:br>
              <a:rPr lang="en-US" sz="2400" kern="0" dirty="0" smtClean="0">
                <a:sym typeface="Symbol" panose="05050102010706020507" pitchFamily="18" charset="2"/>
              </a:rPr>
            </a:br>
            <a:r>
              <a:rPr lang="en-US" sz="2400" kern="0" dirty="0" smtClean="0">
                <a:sym typeface="Symbol" panose="05050102010706020507" pitchFamily="18" charset="2"/>
              </a:rPr>
              <a:t>We prove it by induction on |</a:t>
            </a:r>
            <a:r>
              <a:rPr lang="en-US" sz="2400" i="1" kern="0" dirty="0" smtClean="0">
                <a:sym typeface="Symbol" panose="05050102010706020507" pitchFamily="18" charset="2"/>
              </a:rPr>
              <a:t>r</a:t>
            </a:r>
            <a:r>
              <a:rPr lang="en-US" sz="2400" kern="0" dirty="0" smtClean="0">
                <a:sym typeface="Symbol" panose="05050102010706020507" pitchFamily="18" charset="2"/>
              </a:rPr>
              <a:t>|. </a:t>
            </a:r>
            <a:br>
              <a:rPr lang="en-US" sz="2400" kern="0" dirty="0" smtClean="0">
                <a:sym typeface="Symbol" panose="05050102010706020507" pitchFamily="18" charset="2"/>
              </a:rPr>
            </a:br>
            <a:endParaRPr lang="en-US" sz="2400" kern="0" dirty="0" smtClean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1800" kern="0" dirty="0" smtClean="0"/>
              <a:t>* work with another student to prove this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5722937"/>
            <a:ext cx="2667000" cy="830263"/>
          </a:xfrm>
          <a:prstGeom prst="rect">
            <a:avLst/>
          </a:prstGeom>
          <a:solidFill>
            <a:schemeClr val="accent5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Not much to do for the base case!</a:t>
            </a:r>
          </a:p>
        </p:txBody>
      </p:sp>
    </p:spTree>
    <p:extLst>
      <p:ext uri="{BB962C8B-B14F-4D97-AF65-F5344CB8AC3E}">
        <p14:creationId xmlns:p14="http://schemas.microsoft.com/office/powerpoint/2010/main" val="30884736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715962"/>
          </a:xfrm>
        </p:spPr>
        <p:txBody>
          <a:bodyPr/>
          <a:lstStyle/>
          <a:p>
            <a:r>
              <a:rPr lang="en-US" sz="3600" b="1" dirty="0" smtClean="0"/>
              <a:t>Proof, Continued [Hidden]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81534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Induction step: </a:t>
            </a:r>
            <a:r>
              <a:rPr lang="en-US" sz="2200" dirty="0" smtClean="0">
                <a:sym typeface="Symbol" panose="05050102010706020507" pitchFamily="18" charset="2"/>
              </a:rPr>
              <a:t>Assume that </a:t>
            </a:r>
            <a:r>
              <a:rPr lang="en-US" sz="2200" dirty="0">
                <a:sym typeface="Symbol" panose="05050102010706020507" pitchFamily="18" charset="2"/>
              </a:rPr>
              <a:t>the claim is true for strings of length k.  </a:t>
            </a:r>
            <a:br>
              <a:rPr lang="en-US" sz="2200" dirty="0">
                <a:sym typeface="Symbol" panose="05050102010706020507" pitchFamily="18" charset="2"/>
              </a:rPr>
            </a:br>
            <a:r>
              <a:rPr lang="en-US" sz="2200" dirty="0">
                <a:sym typeface="Symbol" panose="05050102010706020507" pitchFamily="18" charset="2"/>
              </a:rPr>
              <a:t>What can we say about what happens when </a:t>
            </a:r>
            <a:r>
              <a:rPr lang="en-US" sz="2200" dirty="0" smtClean="0">
                <a:sym typeface="Symbol" panose="05050102010706020507" pitchFamily="18" charset="2"/>
              </a:rPr>
              <a:t>|</a:t>
            </a:r>
            <a:r>
              <a:rPr lang="en-US" sz="2200" i="1" dirty="0" smtClean="0">
                <a:sym typeface="Symbol" panose="05050102010706020507" pitchFamily="18" charset="2"/>
              </a:rPr>
              <a:t>r</a:t>
            </a:r>
            <a:r>
              <a:rPr lang="en-US" sz="2200" dirty="0" smtClean="0">
                <a:sym typeface="Symbol" panose="05050102010706020507" pitchFamily="18" charset="2"/>
              </a:rPr>
              <a:t>| </a:t>
            </a:r>
            <a:r>
              <a:rPr lang="en-US" sz="2200" dirty="0">
                <a:sym typeface="Symbol" panose="05050102010706020507" pitchFamily="18" charset="2"/>
              </a:rPr>
              <a:t>= </a:t>
            </a:r>
            <a:r>
              <a:rPr lang="en-US" sz="2200" i="1" dirty="0">
                <a:sym typeface="Symbol" panose="05050102010706020507" pitchFamily="18" charset="2"/>
              </a:rPr>
              <a:t>k</a:t>
            </a:r>
            <a:r>
              <a:rPr lang="en-US" sz="2200" dirty="0">
                <a:sym typeface="Symbol" panose="05050102010706020507" pitchFamily="18" charset="2"/>
              </a:rPr>
              <a:t>+1?  </a:t>
            </a:r>
            <a:br>
              <a:rPr lang="en-US" sz="2200" dirty="0">
                <a:sym typeface="Symbol" panose="05050102010706020507" pitchFamily="18" charset="2"/>
              </a:rPr>
            </a:br>
            <a:r>
              <a:rPr lang="en-US" sz="2200" dirty="0" smtClean="0">
                <a:sym typeface="Symbol" panose="05050102010706020507" pitchFamily="18" charset="2"/>
              </a:rPr>
              <a:t>|</a:t>
            </a:r>
            <a:r>
              <a:rPr lang="en-US" sz="2200" i="1" dirty="0" smtClean="0">
                <a:sym typeface="Symbol" panose="05050102010706020507" pitchFamily="18" charset="2"/>
              </a:rPr>
              <a:t>r</a:t>
            </a:r>
            <a:r>
              <a:rPr lang="en-US" sz="2200" dirty="0" smtClean="0">
                <a:sym typeface="Symbol" panose="05050102010706020507" pitchFamily="18" charset="2"/>
              </a:rPr>
              <a:t>| </a:t>
            </a:r>
            <a:r>
              <a:rPr lang="en-US" sz="2200" dirty="0">
                <a:sym typeface="Symbol" panose="05050102010706020507" pitchFamily="18" charset="2"/>
              </a:rPr>
              <a:t> 1, so </a:t>
            </a:r>
            <a:r>
              <a:rPr lang="en-US" sz="2200" i="1" dirty="0" smtClean="0">
                <a:sym typeface="Symbol" panose="05050102010706020507" pitchFamily="18" charset="2"/>
              </a:rPr>
              <a:t>r</a:t>
            </a:r>
            <a:r>
              <a:rPr lang="en-US" sz="2200" dirty="0" smtClean="0">
                <a:sym typeface="Symbol" panose="05050102010706020507" pitchFamily="18" charset="2"/>
              </a:rPr>
              <a:t> </a:t>
            </a:r>
            <a:r>
              <a:rPr lang="en-US" sz="2200" dirty="0">
                <a:sym typeface="Symbol" panose="05050102010706020507" pitchFamily="18" charset="2"/>
              </a:rPr>
              <a:t>= </a:t>
            </a:r>
            <a:r>
              <a:rPr lang="en-US" sz="2200" i="1" dirty="0" err="1">
                <a:sym typeface="Symbol" panose="05050102010706020507" pitchFamily="18" charset="2"/>
              </a:rPr>
              <a:t>yc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smtClean="0">
                <a:sym typeface="Symbol" panose="05050102010706020507" pitchFamily="18" charset="2"/>
              </a:rPr>
              <a:t>for some </a:t>
            </a:r>
            <a:r>
              <a:rPr lang="en-US" sz="2200" i="1" dirty="0" smtClean="0">
                <a:sym typeface="Symbol" panose="05050102010706020507" pitchFamily="18" charset="2"/>
              </a:rPr>
              <a:t>y</a:t>
            </a:r>
            <a:r>
              <a:rPr lang="en-US" sz="2200" dirty="0" smtClean="0">
                <a:sym typeface="Symbol" panose="05050102010706020507" pitchFamily="18" charset="2"/>
              </a:rPr>
              <a:t> </a:t>
            </a:r>
            <a:r>
              <a:rPr lang="en-US" sz="2200" dirty="0">
                <a:sym typeface="Symbol" panose="05050102010706020507" pitchFamily="18" charset="2"/>
              </a:rPr>
              <a:t> * and </a:t>
            </a:r>
            <a:r>
              <a:rPr lang="en-US" sz="2200" i="1" dirty="0">
                <a:sym typeface="Symbol" panose="05050102010706020507" pitchFamily="18" charset="2"/>
              </a:rPr>
              <a:t>c</a:t>
            </a:r>
            <a:r>
              <a:rPr lang="en-US" sz="2200" dirty="0">
                <a:sym typeface="Symbol" panose="05050102010706020507" pitchFamily="18" charset="2"/>
              </a:rPr>
              <a:t>  .  We have: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2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/* </a:t>
            </a:r>
            <a:r>
              <a:rPr lang="en-US" sz="2200" i="1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 reads the first </a:t>
            </a:r>
            <a:r>
              <a:rPr lang="en-US" sz="2200" i="1" dirty="0">
                <a:sym typeface="Symbol" panose="05050102010706020507" pitchFamily="18" charset="2"/>
              </a:rPr>
              <a:t>k</a:t>
            </a:r>
            <a:r>
              <a:rPr lang="en-US" sz="2200" dirty="0">
                <a:sym typeface="Symbol" panose="05050102010706020507" pitchFamily="18" charset="2"/>
              </a:rPr>
              <a:t> characters: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([], </a:t>
            </a:r>
            <a:r>
              <a:rPr lang="en-US" sz="2200" i="1" dirty="0" err="1" smtClean="0">
                <a:sym typeface="Symbol" panose="05050102010706020507" pitchFamily="18" charset="2"/>
              </a:rPr>
              <a:t>rt</a:t>
            </a:r>
            <a:r>
              <a:rPr lang="en-US" sz="2200" dirty="0" smtClean="0">
                <a:sym typeface="Symbol" panose="05050102010706020507" pitchFamily="18" charset="2"/>
              </a:rPr>
              <a:t>) = ([</a:t>
            </a:r>
            <a:r>
              <a:rPr lang="en-US" sz="2200" dirty="0">
                <a:sym typeface="Symbol" panose="05050102010706020507" pitchFamily="18" charset="2"/>
              </a:rPr>
              <a:t>], </a:t>
            </a:r>
            <a:r>
              <a:rPr lang="en-US" sz="2200" i="1" dirty="0" err="1">
                <a:sym typeface="Symbol" panose="05050102010706020507" pitchFamily="18" charset="2"/>
              </a:rPr>
              <a:t>yct</a:t>
            </a:r>
            <a:r>
              <a:rPr lang="en-US" sz="2200" dirty="0">
                <a:sym typeface="Symbol" panose="05050102010706020507" pitchFamily="18" charset="2"/>
              </a:rPr>
              <a:t>) |-</a:t>
            </a:r>
            <a:r>
              <a:rPr lang="en-US" sz="2200" i="1" baseline="-25000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* ([</a:t>
            </a:r>
            <a:r>
              <a:rPr lang="en-US" sz="2200" i="1" dirty="0">
                <a:sym typeface="Symbol" panose="05050102010706020507" pitchFamily="18" charset="2"/>
              </a:rPr>
              <a:t>y</a:t>
            </a:r>
            <a:r>
              <a:rPr lang="en-US" sz="2200" dirty="0">
                <a:sym typeface="Symbol" panose="05050102010706020507" pitchFamily="18" charset="2"/>
              </a:rPr>
              <a:t>], </a:t>
            </a:r>
            <a:r>
              <a:rPr lang="en-US" sz="2200" i="1" dirty="0" err="1">
                <a:sym typeface="Symbol" panose="05050102010706020507" pitchFamily="18" charset="2"/>
              </a:rPr>
              <a:t>ct</a:t>
            </a:r>
            <a:r>
              <a:rPr lang="en-US" sz="2200" dirty="0">
                <a:sym typeface="Symbol" panose="05050102010706020507" pitchFamily="18" charset="2"/>
              </a:rPr>
              <a:t>)		(induction hypothesis,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					since |</a:t>
            </a:r>
            <a:r>
              <a:rPr lang="en-US" sz="2200" i="1" dirty="0">
                <a:sym typeface="Symbol" panose="05050102010706020507" pitchFamily="18" charset="2"/>
              </a:rPr>
              <a:t>y</a:t>
            </a:r>
            <a:r>
              <a:rPr lang="en-US" sz="2200" dirty="0">
                <a:sym typeface="Symbol" panose="05050102010706020507" pitchFamily="18" charset="2"/>
              </a:rPr>
              <a:t>| = </a:t>
            </a:r>
            <a:r>
              <a:rPr lang="en-US" sz="2200" i="1" dirty="0">
                <a:sym typeface="Symbol" panose="05050102010706020507" pitchFamily="18" charset="2"/>
              </a:rPr>
              <a:t>k</a:t>
            </a:r>
            <a:r>
              <a:rPr lang="en-US" sz="2200" dirty="0">
                <a:sym typeface="Symbol" panose="05050102010706020507" pitchFamily="18" charset="2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2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/* </a:t>
            </a:r>
            <a:r>
              <a:rPr lang="en-US" sz="2200" dirty="0" smtClean="0">
                <a:sym typeface="Symbol" panose="05050102010706020507" pitchFamily="18" charset="2"/>
              </a:rPr>
              <a:t>Then </a:t>
            </a:r>
            <a:r>
              <a:rPr lang="en-US" sz="2200" i="1" dirty="0" smtClean="0">
                <a:sym typeface="Symbol" panose="05050102010706020507" pitchFamily="18" charset="2"/>
              </a:rPr>
              <a:t>M</a:t>
            </a:r>
            <a:r>
              <a:rPr lang="en-US" sz="2200" dirty="0" smtClean="0">
                <a:sym typeface="Symbol" panose="05050102010706020507" pitchFamily="18" charset="2"/>
              </a:rPr>
              <a:t> </a:t>
            </a:r>
            <a:r>
              <a:rPr lang="en-US" sz="2200" dirty="0">
                <a:sym typeface="Symbol" panose="05050102010706020507" pitchFamily="18" charset="2"/>
              </a:rPr>
              <a:t>reads one more character: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([</a:t>
            </a:r>
            <a:r>
              <a:rPr lang="en-US" sz="2200" i="1" dirty="0">
                <a:sym typeface="Symbol" panose="05050102010706020507" pitchFamily="18" charset="2"/>
              </a:rPr>
              <a:t>y</a:t>
            </a:r>
            <a:r>
              <a:rPr lang="en-US" sz="2200" dirty="0">
                <a:sym typeface="Symbol" panose="05050102010706020507" pitchFamily="18" charset="2"/>
              </a:rPr>
              <a:t>], </a:t>
            </a:r>
            <a:r>
              <a:rPr lang="en-US" sz="2200" i="1" dirty="0" err="1">
                <a:sym typeface="Symbol" panose="05050102010706020507" pitchFamily="18" charset="2"/>
              </a:rPr>
              <a:t>ct</a:t>
            </a:r>
            <a:r>
              <a:rPr lang="en-US" sz="2200" dirty="0">
                <a:sym typeface="Symbol" panose="05050102010706020507" pitchFamily="18" charset="2"/>
              </a:rPr>
              <a:t>)   |-</a:t>
            </a:r>
            <a:r>
              <a:rPr lang="en-US" sz="2200" i="1" baseline="-25000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* ([</a:t>
            </a:r>
            <a:r>
              <a:rPr lang="en-US" sz="2200" i="1" dirty="0" err="1">
                <a:sym typeface="Symbol" panose="05050102010706020507" pitchFamily="18" charset="2"/>
              </a:rPr>
              <a:t>yc</a:t>
            </a:r>
            <a:r>
              <a:rPr lang="en-US" sz="2200" dirty="0">
                <a:sym typeface="Symbol" panose="05050102010706020507" pitchFamily="18" charset="2"/>
              </a:rPr>
              <a:t>],</a:t>
            </a:r>
            <a:r>
              <a:rPr lang="en-US" sz="2200" i="1" dirty="0">
                <a:sym typeface="Symbol" panose="05050102010706020507" pitchFamily="18" charset="2"/>
              </a:rPr>
              <a:t> t</a:t>
            </a:r>
            <a:r>
              <a:rPr lang="en-US" sz="2200" dirty="0">
                <a:sym typeface="Symbol" panose="05050102010706020507" pitchFamily="18" charset="2"/>
              </a:rPr>
              <a:t>)		(definition of </a:t>
            </a:r>
            <a:r>
              <a:rPr lang="en-US" sz="2200" i="1" baseline="-25000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2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 /* Combining those two, after </a:t>
            </a:r>
            <a:r>
              <a:rPr lang="en-US" sz="2200" i="1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 has read </a:t>
            </a:r>
            <a:r>
              <a:rPr lang="en-US" sz="2200" i="1" dirty="0">
                <a:sym typeface="Symbol" panose="05050102010706020507" pitchFamily="18" charset="2"/>
              </a:rPr>
              <a:t>k</a:t>
            </a:r>
            <a:r>
              <a:rPr lang="en-US" sz="2200" dirty="0">
                <a:sym typeface="Symbol" panose="05050102010706020507" pitchFamily="18" charset="2"/>
              </a:rPr>
              <a:t>+1 characters: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([], </a:t>
            </a:r>
            <a:r>
              <a:rPr lang="en-US" sz="2200" i="1" dirty="0" err="1">
                <a:sym typeface="Symbol" panose="05050102010706020507" pitchFamily="18" charset="2"/>
              </a:rPr>
              <a:t>yct</a:t>
            </a:r>
            <a:r>
              <a:rPr lang="en-US" sz="2200" dirty="0">
                <a:sym typeface="Symbol" panose="05050102010706020507" pitchFamily="18" charset="2"/>
              </a:rPr>
              <a:t>) |-</a:t>
            </a:r>
            <a:r>
              <a:rPr lang="en-US" sz="2200" i="1" baseline="-25000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* ([</a:t>
            </a:r>
            <a:r>
              <a:rPr lang="en-US" sz="2200" i="1" dirty="0" err="1">
                <a:sym typeface="Symbol" panose="05050102010706020507" pitchFamily="18" charset="2"/>
              </a:rPr>
              <a:t>yc</a:t>
            </a:r>
            <a:r>
              <a:rPr lang="en-US" sz="2200" dirty="0">
                <a:sym typeface="Symbol" panose="05050102010706020507" pitchFamily="18" charset="2"/>
              </a:rPr>
              <a:t>], </a:t>
            </a:r>
            <a:r>
              <a:rPr lang="en-US" sz="2200" i="1" dirty="0">
                <a:sym typeface="Symbol" panose="05050102010706020507" pitchFamily="18" charset="2"/>
              </a:rPr>
              <a:t>t</a:t>
            </a:r>
            <a:r>
              <a:rPr lang="en-US" sz="2200" dirty="0">
                <a:sym typeface="Symbol" panose="05050102010706020507" pitchFamily="18" charset="2"/>
              </a:rPr>
              <a:t>)		(transitivity of |-</a:t>
            </a:r>
            <a:r>
              <a:rPr lang="en-US" sz="2200" i="1" baseline="-25000" dirty="0">
                <a:sym typeface="Symbol" panose="05050102010706020507" pitchFamily="18" charset="2"/>
              </a:rPr>
              <a:t>M</a:t>
            </a:r>
            <a:r>
              <a:rPr lang="en-US" sz="2200" i="1" dirty="0">
                <a:sym typeface="Symbol" panose="05050102010706020507" pitchFamily="18" charset="2"/>
              </a:rPr>
              <a:t>*</a:t>
            </a:r>
            <a:r>
              <a:rPr lang="en-US" sz="2200" dirty="0">
                <a:sym typeface="Symbol" panose="05050102010706020507" pitchFamily="18" charset="2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200" dirty="0">
                <a:sym typeface="Symbol" panose="05050102010706020507" pitchFamily="18" charset="2"/>
              </a:rPr>
              <a:t>([], </a:t>
            </a:r>
            <a:r>
              <a:rPr lang="en-US" sz="2200" i="1" dirty="0" err="1" smtClean="0">
                <a:sym typeface="Symbol" panose="05050102010706020507" pitchFamily="18" charset="2"/>
              </a:rPr>
              <a:t>rt</a:t>
            </a:r>
            <a:r>
              <a:rPr lang="en-US" sz="2200" dirty="0">
                <a:sym typeface="Symbol" panose="05050102010706020507" pitchFamily="18" charset="2"/>
              </a:rPr>
              <a:t>) |-</a:t>
            </a:r>
            <a:r>
              <a:rPr lang="en-US" sz="2200" i="1" baseline="-25000" dirty="0">
                <a:sym typeface="Symbol" panose="05050102010706020507" pitchFamily="18" charset="2"/>
              </a:rPr>
              <a:t>M</a:t>
            </a:r>
            <a:r>
              <a:rPr lang="en-US" sz="2200" dirty="0">
                <a:sym typeface="Symbol" panose="05050102010706020507" pitchFamily="18" charset="2"/>
              </a:rPr>
              <a:t>* </a:t>
            </a:r>
            <a:r>
              <a:rPr lang="en-US" sz="2200" dirty="0" smtClean="0">
                <a:sym typeface="Symbol" panose="05050102010706020507" pitchFamily="18" charset="2"/>
              </a:rPr>
              <a:t>([</a:t>
            </a:r>
            <a:r>
              <a:rPr lang="en-US" sz="2200" i="1" dirty="0" smtClean="0">
                <a:sym typeface="Symbol" panose="05050102010706020507" pitchFamily="18" charset="2"/>
              </a:rPr>
              <a:t>r</a:t>
            </a:r>
            <a:r>
              <a:rPr lang="en-US" sz="2200" dirty="0" smtClean="0">
                <a:sym typeface="Symbol" panose="05050102010706020507" pitchFamily="18" charset="2"/>
              </a:rPr>
              <a:t>], </a:t>
            </a:r>
            <a:r>
              <a:rPr lang="en-US" sz="2200" i="1" dirty="0">
                <a:sym typeface="Symbol" panose="05050102010706020507" pitchFamily="18" charset="2"/>
              </a:rPr>
              <a:t>t</a:t>
            </a:r>
            <a:r>
              <a:rPr lang="en-US" sz="2200" dirty="0">
                <a:sym typeface="Symbol" panose="05050102010706020507" pitchFamily="18" charset="2"/>
              </a:rPr>
              <a:t>)		(definition of </a:t>
            </a:r>
            <a:r>
              <a:rPr lang="en-US" sz="2200" i="1" dirty="0" smtClean="0">
                <a:sym typeface="Symbol" panose="05050102010706020507" pitchFamily="18" charset="2"/>
              </a:rPr>
              <a:t>r</a:t>
            </a:r>
            <a:r>
              <a:rPr lang="en-US" sz="2200" dirty="0" smtClean="0">
                <a:sym typeface="Symbol" panose="05050102010706020507" pitchFamily="18" charset="2"/>
              </a:rPr>
              <a:t> </a:t>
            </a:r>
            <a:r>
              <a:rPr lang="en-US" sz="2200" dirty="0">
                <a:sym typeface="Symbol" panose="05050102010706020507" pitchFamily="18" charset="2"/>
              </a:rPr>
              <a:t>as </a:t>
            </a:r>
            <a:r>
              <a:rPr lang="en-US" sz="2200" i="1" dirty="0" err="1">
                <a:sym typeface="Symbol" panose="05050102010706020507" pitchFamily="18" charset="2"/>
              </a:rPr>
              <a:t>yc</a:t>
            </a:r>
            <a:r>
              <a:rPr lang="en-US" sz="2200" dirty="0">
                <a:sym typeface="Symbol" panose="05050102010706020507" pitchFamily="18" charset="2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200" dirty="0">
              <a:sym typeface="Symbol" panose="05050102010706020507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6128822"/>
            <a:ext cx="3886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This proves the lemma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Proof, Continued [Hidden]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81534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So we have </a:t>
            </a:r>
            <a:r>
              <a:rPr lang="en-US" sz="2400" dirty="0" smtClean="0">
                <a:sym typeface="Symbol" panose="05050102010706020507" pitchFamily="18" charset="2"/>
              </a:rPr>
              <a:t> proved:</a:t>
            </a:r>
            <a:endParaRPr 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sym typeface="Symbol" panose="05050102010706020507" pitchFamily="18" charset="2"/>
              </a:rPr>
              <a:t>Lemma: </a:t>
            </a: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dirty="0" smtClean="0">
                <a:sym typeface="Symbol" panose="05050102010706020507" pitchFamily="18" charset="2"/>
              </a:rPr>
              <a:t></a:t>
            </a:r>
            <a:r>
              <a:rPr lang="en-US" sz="2400" i="1" dirty="0" err="1" smtClean="0">
                <a:sym typeface="Symbol" panose="05050102010706020507" pitchFamily="18" charset="2"/>
              </a:rPr>
              <a:t>r,t</a:t>
            </a:r>
            <a:r>
              <a:rPr lang="en-US" sz="2400" dirty="0">
                <a:sym typeface="Symbol" panose="05050102010706020507" pitchFamily="18" charset="2"/>
              </a:rPr>
              <a:t> </a:t>
            </a:r>
            <a:r>
              <a:rPr lang="en-US" sz="2400" i="1" kern="0" dirty="0">
                <a:sym typeface="Symbol" panose="05050102010706020507" pitchFamily="18" charset="2"/>
              </a:rPr>
              <a:t>∊</a:t>
            </a:r>
            <a:r>
              <a:rPr lang="en-US" sz="2400" kern="0" dirty="0">
                <a:sym typeface="Symbol" panose="05050102010706020507" pitchFamily="18" charset="2"/>
              </a:rPr>
              <a:t> </a:t>
            </a:r>
            <a:r>
              <a:rPr lang="el-GR" sz="2400" kern="0" dirty="0">
                <a:sym typeface="Symbol" panose="05050102010706020507" pitchFamily="18" charset="2"/>
              </a:rPr>
              <a:t>Σ</a:t>
            </a:r>
            <a:r>
              <a:rPr lang="en-US" sz="2400" kern="0" dirty="0">
                <a:sym typeface="Symbol" panose="05050102010706020507" pitchFamily="18" charset="2"/>
              </a:rPr>
              <a:t>* </a:t>
            </a:r>
            <a:r>
              <a:rPr lang="en-US" sz="2400" dirty="0" smtClean="0">
                <a:sym typeface="Symbol" panose="05050102010706020507" pitchFamily="18" charset="2"/>
              </a:rPr>
              <a:t>(([</a:t>
            </a:r>
            <a:r>
              <a:rPr lang="en-US" sz="2400" dirty="0">
                <a:sym typeface="Symbol" panose="05050102010706020507" pitchFamily="18" charset="2"/>
              </a:rPr>
              <a:t>], </a:t>
            </a:r>
            <a:r>
              <a:rPr lang="en-US" sz="2400" i="1" dirty="0" err="1" smtClean="0">
                <a:sym typeface="Symbol" panose="05050102010706020507" pitchFamily="18" charset="2"/>
              </a:rPr>
              <a:t>rt</a:t>
            </a:r>
            <a:r>
              <a:rPr lang="en-US" sz="2400" dirty="0">
                <a:sym typeface="Symbol" panose="05050102010706020507" pitchFamily="18" charset="2"/>
              </a:rPr>
              <a:t>) |-</a:t>
            </a:r>
            <a:r>
              <a:rPr lang="en-US" sz="2400" i="1" baseline="-25000" dirty="0">
                <a:sym typeface="Symbol" panose="05050102010706020507" pitchFamily="18" charset="2"/>
              </a:rPr>
              <a:t>M</a:t>
            </a:r>
            <a:r>
              <a:rPr lang="en-US" sz="2400" dirty="0">
                <a:sym typeface="Symbol" panose="05050102010706020507" pitchFamily="18" charset="2"/>
              </a:rPr>
              <a:t>* </a:t>
            </a:r>
            <a:r>
              <a:rPr lang="en-US" sz="2400" dirty="0" smtClean="0">
                <a:sym typeface="Symbol" panose="05050102010706020507" pitchFamily="18" charset="2"/>
              </a:rPr>
              <a:t>([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],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)).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Let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be .  Let 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be any string in *.  </a:t>
            </a:r>
            <a:r>
              <a:rPr lang="en-US" sz="2400" dirty="0" smtClean="0">
                <a:sym typeface="Symbol" panose="05050102010706020507" pitchFamily="18" charset="2"/>
              </a:rPr>
              <a:t/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By the lemma (with </a:t>
            </a:r>
            <a:r>
              <a:rPr lang="en-US" sz="2400" dirty="0">
                <a:sym typeface="Symbol" panose="05050102010706020507" pitchFamily="18" charset="2"/>
              </a:rPr>
              <a:t>t = </a:t>
            </a:r>
            <a:r>
              <a:rPr lang="en-US" sz="2400" dirty="0" smtClean="0">
                <a:sym typeface="Symbol" panose="05050102010706020507" pitchFamily="18" charset="2"/>
              </a:rPr>
              <a:t>) , </a:t>
            </a:r>
            <a:endParaRPr 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1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	 ([], 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) </a:t>
            </a:r>
            <a:r>
              <a:rPr lang="en-US" sz="2400" dirty="0">
                <a:sym typeface="Symbol" panose="05050102010706020507" pitchFamily="18" charset="2"/>
              </a:rPr>
              <a:t>|-</a:t>
            </a:r>
            <a:r>
              <a:rPr lang="en-US" sz="2400" i="1" baseline="-25000" dirty="0">
                <a:sym typeface="Symbol" panose="05050102010706020507" pitchFamily="18" charset="2"/>
              </a:rPr>
              <a:t>M</a:t>
            </a:r>
            <a:r>
              <a:rPr lang="en-US" sz="2400" dirty="0">
                <a:sym typeface="Symbol" panose="05050102010706020507" pitchFamily="18" charset="2"/>
              </a:rPr>
              <a:t>* </a:t>
            </a:r>
            <a:r>
              <a:rPr lang="en-US" sz="2400" dirty="0" smtClean="0">
                <a:sym typeface="Symbol" panose="05050102010706020507" pitchFamily="18" charset="2"/>
              </a:rPr>
              <a:t>([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], </a:t>
            </a:r>
            <a:r>
              <a:rPr lang="en-US" sz="2400" dirty="0">
                <a:sym typeface="Symbol" panose="05050102010706020507" pitchFamily="18" charset="2"/>
              </a:rPr>
              <a:t>).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sym typeface="Symbol" panose="05050102010706020507" pitchFamily="18" charset="2"/>
              </a:rPr>
              <a:t>By definition of acceptance by a DFSM,  </a:t>
            </a:r>
            <a:r>
              <a:rPr lang="en-US" sz="2400" i="1" dirty="0">
                <a:sym typeface="Symbol" panose="05050102010706020507" pitchFamily="18" charset="2"/>
              </a:rPr>
              <a:t>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accepts 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iff </a:t>
            </a:r>
            <a:r>
              <a:rPr lang="en-US" sz="2400" dirty="0" smtClean="0">
                <a:sym typeface="Symbol" panose="05050102010706020507" pitchFamily="18" charset="2"/>
              </a:rPr>
              <a:t/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[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]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 smtClean="0">
                <a:sym typeface="Symbol" panose="05050102010706020507" pitchFamily="18" charset="2"/>
              </a:rPr>
              <a:t>A</a:t>
            </a:r>
            <a:r>
              <a:rPr lang="en-US" sz="2400" dirty="0" smtClean="0">
                <a:sym typeface="Symbol" panose="05050102010706020507" pitchFamily="18" charset="2"/>
              </a:rPr>
              <a:t>. By </a:t>
            </a:r>
            <a:r>
              <a:rPr lang="en-US" sz="2400" dirty="0">
                <a:sym typeface="Symbol" panose="05050102010706020507" pitchFamily="18" charset="2"/>
              </a:rPr>
              <a:t>the way in which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was constructed, </a:t>
            </a:r>
            <a:r>
              <a:rPr lang="en-US" sz="2400" dirty="0" smtClean="0">
                <a:sym typeface="Symbol" panose="05050102010706020507" pitchFamily="18" charset="2"/>
              </a:rPr>
              <a:t>this </a:t>
            </a:r>
            <a:r>
              <a:rPr lang="en-US" sz="2400" dirty="0">
                <a:sym typeface="Symbol" panose="05050102010706020507" pitchFamily="18" charset="2"/>
              </a:rPr>
              <a:t>will </a:t>
            </a:r>
            <a:r>
              <a:rPr lang="en-US" sz="2400" dirty="0" smtClean="0">
                <a:sym typeface="Symbol" panose="05050102010706020507" pitchFamily="18" charset="2"/>
              </a:rPr>
              <a:t>be true iff </a:t>
            </a:r>
            <a:r>
              <a:rPr lang="en-US" sz="2400" dirty="0">
                <a:sym typeface="Symbol" panose="05050102010706020507" pitchFamily="18" charset="2"/>
              </a:rPr>
              <a:t>the strings in </a:t>
            </a:r>
            <a:r>
              <a:rPr lang="en-US" sz="2400" dirty="0" smtClean="0">
                <a:sym typeface="Symbol" panose="05050102010706020507" pitchFamily="18" charset="2"/>
              </a:rPr>
              <a:t>[</a:t>
            </a:r>
            <a:r>
              <a:rPr lang="en-US" sz="2400" i="1" dirty="0" smtClean="0">
                <a:sym typeface="Symbol" panose="05050102010706020507" pitchFamily="18" charset="2"/>
              </a:rPr>
              <a:t>r</a:t>
            </a:r>
            <a:r>
              <a:rPr lang="en-US" sz="2400" dirty="0" smtClean="0">
                <a:sym typeface="Symbol" panose="05050102010706020507" pitchFamily="18" charset="2"/>
              </a:rPr>
              <a:t>] </a:t>
            </a:r>
            <a:r>
              <a:rPr lang="en-US" sz="2400" dirty="0">
                <a:sym typeface="Symbol" panose="05050102010706020507" pitchFamily="18" charset="2"/>
              </a:rPr>
              <a:t>are in </a:t>
            </a:r>
            <a:r>
              <a:rPr lang="en-US" sz="2400" i="1" dirty="0">
                <a:sym typeface="Symbol" panose="05050102010706020507" pitchFamily="18" charset="2"/>
              </a:rPr>
              <a:t>L</a:t>
            </a:r>
            <a:r>
              <a:rPr lang="en-US" sz="2400" dirty="0">
                <a:sym typeface="Symbol" panose="05050102010706020507" pitchFamily="18" charset="2"/>
              </a:rPr>
              <a:t>.  So </a:t>
            </a:r>
            <a:r>
              <a:rPr lang="en-US" sz="2400" i="1" dirty="0">
                <a:sym typeface="Symbol" panose="05050102010706020507" pitchFamily="18" charset="2"/>
              </a:rPr>
              <a:t>M</a:t>
            </a:r>
            <a:r>
              <a:rPr lang="en-US" sz="2400" dirty="0">
                <a:sym typeface="Symbol" panose="05050102010706020507" pitchFamily="18" charset="2"/>
              </a:rPr>
              <a:t> accepts precisely those strings that are in </a:t>
            </a:r>
            <a:r>
              <a:rPr lang="en-US" sz="2400" i="1" dirty="0">
                <a:sym typeface="Symbol" panose="05050102010706020507" pitchFamily="18" charset="2"/>
              </a:rPr>
              <a:t>L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5939135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This completes the proof that L = L(M)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Proof, Continued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smaller machine </a:t>
            </a:r>
            <a:r>
              <a:rPr lang="en-US" sz="2400" i="1" dirty="0"/>
              <a:t>M#</a:t>
            </a:r>
            <a:r>
              <a:rPr lang="en-US" sz="2400" dirty="0"/>
              <a:t> that also accepts </a:t>
            </a:r>
            <a:r>
              <a:rPr lang="en-US" sz="2400" i="1" dirty="0"/>
              <a:t>L</a:t>
            </a:r>
            <a:r>
              <a:rPr lang="en-US" sz="2400" dirty="0"/>
              <a:t> does not exist.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ym typeface="Symbol" panose="05050102010706020507" pitchFamily="18" charset="2"/>
              </a:rPr>
              <a:t>Proof:</a:t>
            </a:r>
            <a:r>
              <a:rPr lang="en-US" sz="2400" dirty="0" smtClean="0">
                <a:sym typeface="Symbol" panose="05050102010706020507" pitchFamily="18" charset="2"/>
              </a:rPr>
              <a:t> This follows directly from our previous Theorem, which says that the number of equivalence classes of </a:t>
            </a:r>
            <a:r>
              <a:rPr lang="en-US" sz="2400" i="1" baseline="-25000" dirty="0" smtClean="0">
                <a:sym typeface="Symbol" panose="05050102010706020507" pitchFamily="18" charset="2"/>
              </a:rPr>
              <a:t>L</a:t>
            </a:r>
            <a:r>
              <a:rPr lang="en-US" sz="2400" dirty="0" smtClean="0">
                <a:sym typeface="Symbol" panose="05050102010706020507" pitchFamily="18" charset="2"/>
              </a:rPr>
              <a:t> is a lower bound on the number of states in any DFSM that accepts </a:t>
            </a:r>
            <a:r>
              <a:rPr lang="en-US" sz="2400" i="1" dirty="0" smtClean="0">
                <a:sym typeface="Symbol" panose="05050102010706020507" pitchFamily="18" charset="2"/>
              </a:rPr>
              <a:t>L</a:t>
            </a:r>
            <a:r>
              <a:rPr lang="en-US" sz="2400" dirty="0" smtClean="0">
                <a:sym typeface="Symbol" panose="05050102010706020507" pitchFamily="18" charset="2"/>
              </a:rPr>
              <a:t>. </a:t>
            </a:r>
            <a:br>
              <a:rPr lang="en-US" sz="2400" dirty="0" smtClean="0">
                <a:sym typeface="Symbol" panose="05050102010706020507" pitchFamily="18" charset="2"/>
              </a:rPr>
            </a:br>
            <a:endParaRPr lang="en-US" sz="2400" dirty="0" smtClean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A different machine </a:t>
            </a:r>
            <a:r>
              <a:rPr lang="en-US" sz="2400" i="1" dirty="0"/>
              <a:t>M#</a:t>
            </a:r>
            <a:r>
              <a:rPr lang="en-US" sz="2400" dirty="0"/>
              <a:t> that also has </a:t>
            </a:r>
            <a:r>
              <a:rPr lang="en-US" sz="2400" i="1" dirty="0"/>
              <a:t>n</a:t>
            </a:r>
            <a:r>
              <a:rPr lang="en-US" sz="2400" dirty="0"/>
              <a:t> states and that accepts </a:t>
            </a:r>
            <a:r>
              <a:rPr lang="en-US" sz="2400" i="1" dirty="0"/>
              <a:t>L </a:t>
            </a:r>
            <a:r>
              <a:rPr lang="en-US" sz="2400" dirty="0"/>
              <a:t>does not exist.  </a:t>
            </a:r>
            <a:br>
              <a:rPr lang="en-US" sz="2400" dirty="0"/>
            </a:br>
            <a:r>
              <a:rPr lang="en-US" sz="2400" dirty="0" smtClean="0">
                <a:sym typeface="Symbol" panose="05050102010706020507" pitchFamily="18" charset="2"/>
              </a:rPr>
              <a:t/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b="1" dirty="0" smtClean="0">
                <a:sym typeface="Symbol" panose="05050102010706020507" pitchFamily="18" charset="2"/>
              </a:rPr>
              <a:t>Proof:  </a:t>
            </a:r>
            <a:r>
              <a:rPr lang="en-US" sz="2400" dirty="0" smtClean="0">
                <a:sym typeface="Symbol" panose="05050102010706020507" pitchFamily="18" charset="2"/>
              </a:rPr>
              <a:t>See p88 in the textbook if you are interested.  It is straightforward but tedious, so due to lack of time we will not do it in class.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762000" y="1524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500" b="1" dirty="0" smtClean="0">
                <a:solidFill>
                  <a:schemeClr val="tx2"/>
                </a:solidFill>
              </a:rPr>
              <a:t>Example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51203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80772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ym typeface="Symbol" panose="05050102010706020507" pitchFamily="18" charset="2"/>
              </a:rPr>
              <a:t></a:t>
            </a:r>
            <a:r>
              <a:rPr lang="en-US" sz="2400"/>
              <a:t> = {</a:t>
            </a:r>
            <a:r>
              <a:rPr lang="en-US" sz="2400">
                <a:latin typeface="Courier New" panose="02070309020205020404" pitchFamily="49" charset="0"/>
              </a:rPr>
              <a:t>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b</a:t>
            </a:r>
            <a:r>
              <a:rPr lang="en-US" sz="2400"/>
              <a:t>}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L</a:t>
            </a:r>
            <a:r>
              <a:rPr lang="en-US" sz="2400"/>
              <a:t> = {</a:t>
            </a:r>
            <a:r>
              <a:rPr lang="en-US" sz="2400" i="1"/>
              <a:t>w</a:t>
            </a:r>
            <a:r>
              <a:rPr lang="en-US" sz="2400"/>
              <a:t> </a:t>
            </a:r>
            <a:r>
              <a:rPr lang="en-US" sz="2400">
                <a:sym typeface="Symbol" panose="05050102010706020507" pitchFamily="18" charset="2"/>
              </a:rPr>
              <a:t></a:t>
            </a:r>
            <a:r>
              <a:rPr lang="en-US" sz="2400"/>
              <a:t> </a:t>
            </a:r>
            <a:r>
              <a:rPr lang="en-US" sz="2400">
                <a:sym typeface="Symbol" panose="05050102010706020507" pitchFamily="18" charset="2"/>
              </a:rPr>
              <a:t></a:t>
            </a:r>
            <a:r>
              <a:rPr lang="en-US" sz="2400"/>
              <a:t>* : no two adjacent characters are the same}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The equivalence classes of </a:t>
            </a:r>
            <a:r>
              <a:rPr lang="en-US" sz="2400">
                <a:sym typeface="Symbol" panose="05050102010706020507" pitchFamily="18" charset="2"/>
              </a:rPr>
              <a:t></a:t>
            </a:r>
            <a:r>
              <a:rPr lang="en-US" sz="2400" i="1" baseline="-25000"/>
              <a:t>L</a:t>
            </a:r>
            <a:r>
              <a:rPr lang="en-US" sz="24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1: [</a:t>
            </a:r>
            <a:r>
              <a:rPr lang="en-US" sz="2400">
                <a:sym typeface="Symbol" panose="05050102010706020507" pitchFamily="18" charset="2"/>
              </a:rPr>
              <a:t></a:t>
            </a:r>
            <a:r>
              <a:rPr lang="en-US" sz="2400"/>
              <a:t>]						</a:t>
            </a:r>
            <a:r>
              <a:rPr lang="en-US" sz="2400">
                <a:sym typeface="Symbol" panose="05050102010706020507" pitchFamily="18" charset="2"/>
              </a:rPr>
              <a:t></a:t>
            </a:r>
            <a:endParaRPr 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2: [</a:t>
            </a:r>
            <a:r>
              <a:rPr lang="en-US" sz="2400">
                <a:latin typeface="Courier New" panose="02070309020205020404" pitchFamily="49" charset="0"/>
              </a:rPr>
              <a:t>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ba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aba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baba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ababa</a:t>
            </a:r>
            <a:r>
              <a:rPr lang="en-US" sz="2400"/>
              <a:t>, ...]  		(</a:t>
            </a:r>
            <a:r>
              <a:rPr lang="en-US" sz="2400">
                <a:latin typeface="Courier New" panose="02070309020205020404" pitchFamily="49" charset="0"/>
              </a:rPr>
              <a:t>b</a:t>
            </a:r>
            <a:r>
              <a:rPr lang="en-US" sz="2400">
                <a:sym typeface="Symbol" panose="05050102010706020507" pitchFamily="18" charset="2"/>
              </a:rPr>
              <a:t></a:t>
            </a:r>
            <a:r>
              <a:rPr lang="en-US" sz="2400"/>
              <a:t>)(</a:t>
            </a:r>
            <a:r>
              <a:rPr lang="en-US" sz="2400">
                <a:latin typeface="Courier New" panose="02070309020205020404" pitchFamily="49" charset="0"/>
              </a:rPr>
              <a:t>ab</a:t>
            </a:r>
            <a:r>
              <a:rPr lang="en-US" sz="2400"/>
              <a:t>)*</a:t>
            </a:r>
            <a:r>
              <a:rPr lang="en-US" sz="2400">
                <a:latin typeface="Courier New" panose="02070309020205020404" pitchFamily="49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3: [</a:t>
            </a:r>
            <a:r>
              <a:rPr lang="en-US" sz="2400">
                <a:latin typeface="Courier New" panose="02070309020205020404" pitchFamily="49" charset="0"/>
              </a:rPr>
              <a:t>b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ab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bab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abab</a:t>
            </a:r>
            <a:r>
              <a:rPr lang="en-US" sz="2400"/>
              <a:t>, ...] 			(</a:t>
            </a:r>
            <a:r>
              <a:rPr lang="en-US" sz="2400">
                <a:latin typeface="Courier New" panose="02070309020205020404" pitchFamily="49" charset="0"/>
              </a:rPr>
              <a:t>a</a:t>
            </a:r>
            <a:r>
              <a:rPr lang="en-US" sz="2400">
                <a:sym typeface="Symbol" panose="05050102010706020507" pitchFamily="18" charset="2"/>
              </a:rPr>
              <a:t></a:t>
            </a:r>
            <a:r>
              <a:rPr lang="en-US" sz="2400"/>
              <a:t>)(</a:t>
            </a:r>
            <a:r>
              <a:rPr lang="en-US" sz="2400">
                <a:latin typeface="Courier New" panose="02070309020205020404" pitchFamily="49" charset="0"/>
              </a:rPr>
              <a:t>ba</a:t>
            </a:r>
            <a:r>
              <a:rPr lang="en-US" sz="2400"/>
              <a:t>)*</a:t>
            </a:r>
            <a:r>
              <a:rPr lang="en-US" sz="2400">
                <a:latin typeface="Courier New" panose="02070309020205020404" pitchFamily="49" charset="0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4: [</a:t>
            </a:r>
            <a:r>
              <a:rPr lang="en-US" sz="2400">
                <a:latin typeface="Courier New" panose="02070309020205020404" pitchFamily="49" charset="0"/>
              </a:rPr>
              <a:t>bb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aa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bba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</a:rPr>
              <a:t>bbb</a:t>
            </a:r>
            <a:r>
              <a:rPr lang="en-US" sz="2400"/>
              <a:t>, ...]			the rest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● </a:t>
            </a:r>
            <a:r>
              <a:rPr lang="en-US" sz="2400"/>
              <a:t>Equivalence classes become states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● </a:t>
            </a:r>
            <a:r>
              <a:rPr lang="en-US" sz="2400"/>
              <a:t>Start state is [</a:t>
            </a:r>
            <a:r>
              <a:rPr lang="en-US" sz="2400">
                <a:sym typeface="Symbol" panose="05050102010706020507" pitchFamily="18" charset="2"/>
              </a:rPr>
              <a:t></a:t>
            </a:r>
            <a:r>
              <a:rPr lang="en-US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● </a:t>
            </a:r>
            <a:r>
              <a:rPr lang="en-US" sz="2400"/>
              <a:t>Accepting states are all equivalence classes in </a:t>
            </a:r>
            <a:r>
              <a:rPr lang="en-US" sz="2400" i="1"/>
              <a:t>L</a:t>
            </a:r>
            <a:endParaRPr lang="en-US" sz="24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● </a:t>
            </a:r>
            <a:r>
              <a:rPr lang="en-US" sz="2400">
                <a:sym typeface="Symbol" panose="05050102010706020507" pitchFamily="18" charset="2"/>
              </a:rPr>
              <a:t></a:t>
            </a:r>
            <a:r>
              <a:rPr lang="en-US" sz="2400"/>
              <a:t>([</a:t>
            </a:r>
            <a:r>
              <a:rPr lang="en-US" sz="2400" i="1"/>
              <a:t>x</a:t>
            </a:r>
            <a:r>
              <a:rPr lang="en-US" sz="2400"/>
              <a:t>], </a:t>
            </a:r>
            <a:r>
              <a:rPr lang="en-US" sz="2400" i="1"/>
              <a:t>a</a:t>
            </a:r>
            <a:r>
              <a:rPr lang="en-US" sz="2400"/>
              <a:t>) = [</a:t>
            </a:r>
            <a:r>
              <a:rPr lang="en-US" sz="2400" i="1"/>
              <a:t>xa</a:t>
            </a:r>
            <a:r>
              <a:rPr lang="en-US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smtClean="0"/>
              <a:t>Your Questions?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3581400" cy="4648200"/>
          </a:xfrm>
        </p:spPr>
        <p:txBody>
          <a:bodyPr/>
          <a:lstStyle/>
          <a:p>
            <a:r>
              <a:rPr lang="en-US" sz="2400" dirty="0" smtClean="0"/>
              <a:t>Previous class days' material</a:t>
            </a:r>
          </a:p>
          <a:p>
            <a:r>
              <a:rPr lang="en-US" sz="2400" dirty="0" smtClean="0"/>
              <a:t>Reading Assignments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76800" y="533400"/>
            <a:ext cx="449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HW4 or HW5 problems</a:t>
            </a:r>
          </a:p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Tuesday's Exam</a:t>
            </a:r>
          </a:p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Anything else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68" y="1828800"/>
            <a:ext cx="5353051" cy="3886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86021" y="3337679"/>
            <a:ext cx="2667000" cy="313932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Computer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Heap (data structure), a data structure commonly used to implement a priority queue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Heap (programming) (or free store), an area of memory used for dynamic memory allocation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78227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 in the relatively narrow area of Computer science, the term "Heap" is ambiguous.  From Wikipedia: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1885950" y="97155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 smtClean="0">
                <a:solidFill>
                  <a:schemeClr val="tx2"/>
                </a:solidFill>
              </a:rPr>
              <a:t>Recap: Equivalent </a:t>
            </a:r>
            <a:r>
              <a:rPr lang="en-US" altLang="en-US" sz="2700" b="1" dirty="0">
                <a:solidFill>
                  <a:schemeClr val="tx2"/>
                </a:solidFill>
              </a:rPr>
              <a:t>Strings (w.r.t. L)</a:t>
            </a:r>
            <a:r>
              <a:rPr lang="en-US" altLang="en-US" sz="2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971550" y="1543050"/>
            <a:ext cx="7658100" cy="235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/>
              <a:t>We say that two strings x and y are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equivalent</a:t>
            </a:r>
            <a:r>
              <a:rPr lang="en-US" dirty="0"/>
              <a:t> or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indistinguishable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/>
              <a:t>with respect to a language </a:t>
            </a:r>
            <a:r>
              <a:rPr lang="en-US" i="1" dirty="0"/>
              <a:t>L</a:t>
            </a:r>
            <a:r>
              <a:rPr lang="en-US" dirty="0"/>
              <a:t> if, </a:t>
            </a:r>
            <a:br>
              <a:rPr lang="en-US" dirty="0"/>
            </a:br>
            <a:r>
              <a:rPr lang="en-US" dirty="0"/>
              <a:t>             no matter what string z is appended to both, </a:t>
            </a:r>
            <a:br>
              <a:rPr lang="en-US" dirty="0"/>
            </a:br>
            <a:r>
              <a:rPr lang="en-US" dirty="0"/>
              <a:t>             either both concatenated strings will be in </a:t>
            </a:r>
            <a:r>
              <a:rPr lang="en-US" i="1" dirty="0"/>
              <a:t>L</a:t>
            </a:r>
            <a:r>
              <a:rPr lang="en-US" dirty="0"/>
              <a:t> or neither will.  </a:t>
            </a:r>
          </a:p>
          <a:p>
            <a:pPr eaLnBrk="1" hangingPunct="1">
              <a:defRPr/>
            </a:pPr>
            <a:endParaRPr lang="en-US" sz="1500" dirty="0"/>
          </a:p>
          <a:p>
            <a:pPr eaLnBrk="1" hangingPunct="1"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Write it in first-order logic: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2400" dirty="0"/>
              <a:t>            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</a:t>
            </a:r>
            <a:r>
              <a:rPr lang="en-US" sz="2400" i="1" baseline="-25000" dirty="0"/>
              <a:t>L</a:t>
            </a:r>
            <a:r>
              <a:rPr lang="en-US" sz="2400" dirty="0"/>
              <a:t> </a:t>
            </a:r>
            <a:r>
              <a:rPr lang="en-US" sz="2400" i="1" dirty="0"/>
              <a:t>y     </a:t>
            </a:r>
            <a:r>
              <a:rPr lang="en-US" sz="2400" dirty="0"/>
              <a:t> </a:t>
            </a:r>
            <a:r>
              <a:rPr lang="en-US" sz="2400" dirty="0" smtClean="0"/>
              <a:t>iff       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i="1" dirty="0"/>
              <a:t>z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</a:t>
            </a:r>
            <a:r>
              <a:rPr lang="en-US" altLang="en-US" sz="2400" dirty="0"/>
              <a:t>* (</a:t>
            </a:r>
            <a:r>
              <a:rPr lang="en-US" altLang="en-US" sz="2400" i="1" dirty="0" err="1"/>
              <a:t>xz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</a:t>
            </a:r>
            <a:r>
              <a:rPr lang="en-US" altLang="en-US" sz="2400" i="1" dirty="0"/>
              <a:t>L</a:t>
            </a:r>
            <a:r>
              <a:rPr lang="en-US" altLang="en-US" sz="2400" dirty="0"/>
              <a:t> iff </a:t>
            </a:r>
            <a:r>
              <a:rPr lang="en-US" altLang="en-US" sz="2400" i="1" dirty="0" err="1"/>
              <a:t>yz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</a:t>
            </a:r>
            <a:r>
              <a:rPr lang="en-US" altLang="en-US" sz="2400" i="1" dirty="0"/>
              <a:t>L</a:t>
            </a:r>
            <a:r>
              <a:rPr lang="en-US" altLang="en-US" sz="2400" dirty="0"/>
              <a:t>).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7300" y="5007845"/>
            <a:ext cx="6972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3E868E"/>
                </a:solidFill>
              </a:rPr>
              <a:t>Recall that x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100" b="1" i="1" baseline="-25000" dirty="0">
                <a:solidFill>
                  <a:srgbClr val="3E868E"/>
                </a:solidFill>
              </a:rPr>
              <a:t>L</a:t>
            </a:r>
            <a:r>
              <a:rPr lang="en-US" sz="2100" b="1" dirty="0">
                <a:solidFill>
                  <a:srgbClr val="3E868E"/>
                </a:solidFill>
              </a:rPr>
              <a:t> y     iff   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100" b="1" i="1" dirty="0">
                <a:solidFill>
                  <a:srgbClr val="3E868E"/>
                </a:solidFill>
              </a:rPr>
              <a:t>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100" b="1" dirty="0">
                <a:solidFill>
                  <a:srgbClr val="3E868E"/>
                </a:solidFill>
              </a:rPr>
              <a:t>* (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xz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 ↔ 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yz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409114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1885950" y="971550"/>
            <a:ext cx="5943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chemeClr val="tx2"/>
                </a:solidFill>
              </a:rPr>
              <a:t>Another Example of </a:t>
            </a:r>
            <a:r>
              <a:rPr lang="en-US" altLang="en-US" sz="2700" b="1">
                <a:solidFill>
                  <a:schemeClr val="tx2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700" i="1" baseline="-25000">
                <a:solidFill>
                  <a:schemeClr val="tx2"/>
                </a:solidFill>
              </a:rPr>
              <a:t>L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885950" y="1714500"/>
            <a:ext cx="58293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</a:t>
            </a:r>
            <a:r>
              <a:rPr lang="en-US" altLang="en-US" sz="1800" dirty="0"/>
              <a:t> = {</a:t>
            </a:r>
            <a:r>
              <a:rPr lang="en-US" altLang="en-US" sz="1800" dirty="0">
                <a:latin typeface="Courier New" panose="02070309020205020404" pitchFamily="49" charset="0"/>
              </a:rPr>
              <a:t>a</a:t>
            </a:r>
            <a:r>
              <a:rPr lang="en-US" altLang="en-US" sz="1800" dirty="0"/>
              <a:t>, </a:t>
            </a:r>
            <a:r>
              <a:rPr lang="en-US" altLang="en-US" sz="1800" dirty="0">
                <a:latin typeface="Courier New" panose="02070309020205020404" pitchFamily="49" charset="0"/>
              </a:rPr>
              <a:t>b</a:t>
            </a:r>
            <a:r>
              <a:rPr lang="en-US" altLang="en-US" sz="1800" dirty="0"/>
              <a:t>}</a:t>
            </a:r>
            <a:endParaRPr lang="en-US" altLang="en-US" sz="18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 dirty="0"/>
              <a:t>L</a:t>
            </a:r>
            <a:r>
              <a:rPr lang="en-US" altLang="en-US" sz="1800" dirty="0"/>
              <a:t> = {</a:t>
            </a:r>
            <a:r>
              <a:rPr lang="en-US" altLang="en-US" sz="1800" i="1" dirty="0"/>
              <a:t>w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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</a:t>
            </a:r>
            <a:r>
              <a:rPr lang="en-US" altLang="en-US" sz="1800" dirty="0"/>
              <a:t>* : |</a:t>
            </a:r>
            <a:r>
              <a:rPr lang="en-US" altLang="en-US" sz="1800" i="1" dirty="0"/>
              <a:t>w</a:t>
            </a:r>
            <a:r>
              <a:rPr lang="en-US" altLang="en-US" sz="1800" dirty="0"/>
              <a:t>| is even}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1800" dirty="0">
                <a:sym typeface="Symbol" panose="05050102010706020507" pitchFamily="18" charset="2"/>
              </a:rPr>
              <a:t>		</a:t>
            </a:r>
            <a:r>
              <a:rPr lang="en-US" altLang="en-US" sz="1800" dirty="0">
                <a:latin typeface="Courier New" panose="02070309020205020404" pitchFamily="49" charset="0"/>
              </a:rPr>
              <a:t>bb		</a:t>
            </a:r>
            <a:r>
              <a:rPr lang="en-US" altLang="en-US" sz="1800" dirty="0" err="1">
                <a:latin typeface="Courier New" panose="02070309020205020404" pitchFamily="49" charset="0"/>
              </a:rPr>
              <a:t>aabb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a</a:t>
            </a:r>
            <a:r>
              <a:rPr lang="en-US" altLang="en-US" sz="1800" dirty="0">
                <a:latin typeface="Courier New" panose="02070309020205020404" pitchFamily="49" charset="0"/>
              </a:rPr>
              <a:t>		aba		</a:t>
            </a:r>
            <a:r>
              <a:rPr lang="en-US" altLang="en-US" sz="1800" dirty="0" err="1">
                <a:latin typeface="Courier New" panose="02070309020205020404" pitchFamily="49" charset="0"/>
              </a:rPr>
              <a:t>bbaa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b		</a:t>
            </a:r>
            <a:r>
              <a:rPr lang="en-US" altLang="en-US" sz="1800" dirty="0" err="1">
                <a:latin typeface="Courier New" panose="02070309020205020404" pitchFamily="49" charset="0"/>
              </a:rPr>
              <a:t>aab</a:t>
            </a:r>
            <a:r>
              <a:rPr lang="en-US" altLang="en-US" sz="1800" dirty="0">
                <a:latin typeface="Courier New" panose="02070309020205020404" pitchFamily="49" charset="0"/>
              </a:rPr>
              <a:t>		</a:t>
            </a:r>
            <a:r>
              <a:rPr lang="en-US" altLang="en-US" sz="1800" dirty="0" err="1">
                <a:latin typeface="Courier New" panose="02070309020205020404" pitchFamily="49" charset="0"/>
              </a:rPr>
              <a:t>aabaa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aa		</a:t>
            </a:r>
            <a:r>
              <a:rPr lang="en-US" altLang="en-US" sz="1800" dirty="0" err="1">
                <a:latin typeface="Courier New" panose="02070309020205020404" pitchFamily="49" charset="0"/>
              </a:rPr>
              <a:t>bbb</a:t>
            </a:r>
            <a:r>
              <a:rPr lang="en-US" altLang="en-US" sz="1800" dirty="0">
                <a:latin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	baa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1800" dirty="0"/>
              <a:t>The equivalence classes of </a:t>
            </a:r>
            <a:r>
              <a:rPr lang="en-US" altLang="en-US" sz="1800" dirty="0">
                <a:sym typeface="Symbol" panose="05050102010706020507" pitchFamily="18" charset="2"/>
              </a:rPr>
              <a:t></a:t>
            </a:r>
            <a:r>
              <a:rPr lang="en-US" altLang="en-US" sz="1800" i="1" baseline="-25000" dirty="0"/>
              <a:t>L</a:t>
            </a:r>
            <a:r>
              <a:rPr lang="en-US" altLang="en-US" sz="1800" dirty="0"/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7300" y="5007845"/>
            <a:ext cx="6972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3E868E"/>
                </a:solidFill>
              </a:rPr>
              <a:t>Recall that x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100" b="1" i="1" baseline="-25000" dirty="0">
                <a:solidFill>
                  <a:srgbClr val="3E868E"/>
                </a:solidFill>
              </a:rPr>
              <a:t>L</a:t>
            </a:r>
            <a:r>
              <a:rPr lang="en-US" sz="2100" b="1" dirty="0">
                <a:solidFill>
                  <a:srgbClr val="3E868E"/>
                </a:solidFill>
              </a:rPr>
              <a:t> y     iff   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100" b="1" i="1" dirty="0">
                <a:solidFill>
                  <a:srgbClr val="3E868E"/>
                </a:solidFill>
              </a:rPr>
              <a:t>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100" b="1" dirty="0">
                <a:solidFill>
                  <a:srgbClr val="3E868E"/>
                </a:solidFill>
              </a:rPr>
              <a:t>* (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xz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 ↔ 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yz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691957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1885950" y="971550"/>
            <a:ext cx="5943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chemeClr val="tx2"/>
                </a:solidFill>
              </a:rPr>
              <a:t>Yet Another Example of </a:t>
            </a:r>
            <a:r>
              <a:rPr lang="en-US" altLang="en-US" sz="2700" b="1">
                <a:solidFill>
                  <a:schemeClr val="tx2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700" i="1" baseline="-25000">
                <a:solidFill>
                  <a:schemeClr val="tx2"/>
                </a:solidFill>
              </a:rPr>
              <a:t>L</a:t>
            </a:r>
            <a:r>
              <a:rPr lang="en-US" alt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1943100" y="2107407"/>
            <a:ext cx="582930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>
                <a:sym typeface="Symbol" panose="05050102010706020507" pitchFamily="18" charset="2"/>
              </a:rPr>
              <a:t></a:t>
            </a:r>
            <a:r>
              <a:rPr lang="en-US" altLang="en-US" sz="2100"/>
              <a:t> = {</a:t>
            </a:r>
            <a:r>
              <a:rPr lang="en-US" altLang="en-US" sz="2100">
                <a:latin typeface="Courier New" panose="02070309020205020404" pitchFamily="49" charset="0"/>
              </a:rPr>
              <a:t>a</a:t>
            </a:r>
            <a:r>
              <a:rPr lang="en-US" altLang="en-US" sz="2100" i="1"/>
              <a:t>, </a:t>
            </a:r>
            <a:r>
              <a:rPr lang="en-US" altLang="en-US" sz="2100">
                <a:latin typeface="Courier New" panose="02070309020205020404" pitchFamily="49" charset="0"/>
              </a:rPr>
              <a:t>b</a:t>
            </a:r>
            <a:r>
              <a:rPr lang="en-US" altLang="en-US" sz="210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i="1"/>
              <a:t>L </a:t>
            </a:r>
            <a:r>
              <a:rPr lang="en-US" altLang="en-US" sz="2100"/>
              <a:t>=</a:t>
            </a:r>
            <a:r>
              <a:rPr lang="en-US" altLang="en-US" sz="2100" i="1"/>
              <a:t> </a:t>
            </a:r>
            <a:r>
              <a:rPr lang="en-US" altLang="en-US" sz="2100">
                <a:latin typeface="Courier New" panose="02070309020205020404" pitchFamily="49" charset="0"/>
              </a:rPr>
              <a:t>aab</a:t>
            </a:r>
            <a:r>
              <a:rPr lang="en-US" altLang="en-US" sz="2100"/>
              <a:t>*</a:t>
            </a:r>
            <a:r>
              <a:rPr lang="en-US" altLang="en-US" sz="2100">
                <a:latin typeface="Courier New" panose="02070309020205020404" pitchFamily="49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/>
              <a:t/>
            </a:r>
            <a:br>
              <a:rPr lang="en-US" altLang="en-US" sz="1800" i="1"/>
            </a:br>
            <a:r>
              <a:rPr lang="en-US" altLang="en-US" sz="1800">
                <a:sym typeface="Symbol" panose="05050102010706020507" pitchFamily="18" charset="2"/>
              </a:rPr>
              <a:t></a:t>
            </a:r>
            <a:r>
              <a:rPr lang="en-US" altLang="en-US" sz="1800" i="1">
                <a:sym typeface="Symbol" panose="05050102010706020507" pitchFamily="18" charset="2"/>
              </a:rPr>
              <a:t>		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bb		aabaa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a		aba		aabbba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b		aab		aabbaa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aa		baa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aabb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equivalence classes of</a:t>
            </a:r>
            <a:r>
              <a:rPr lang="en-US" altLang="en-US" sz="1800" i="1"/>
              <a:t> </a:t>
            </a:r>
            <a:r>
              <a:rPr lang="en-US" altLang="en-US" sz="1800">
                <a:sym typeface="Symbol" panose="05050102010706020507" pitchFamily="18" charset="2"/>
              </a:rPr>
              <a:t></a:t>
            </a:r>
            <a:r>
              <a:rPr lang="en-US" altLang="en-US" sz="1800" i="1" baseline="-25000"/>
              <a:t>L</a:t>
            </a:r>
            <a:r>
              <a:rPr lang="en-US" altLang="en-US" sz="1800" i="1"/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43550" y="1828800"/>
            <a:ext cx="1771650" cy="1061829"/>
          </a:xfrm>
          <a:prstGeom prst="rect">
            <a:avLst/>
          </a:prstGeom>
          <a:solidFill>
            <a:schemeClr val="accent5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100" dirty="0"/>
              <a:t>Do this one for practice later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7300" y="5208285"/>
            <a:ext cx="6972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3E868E"/>
                </a:solidFill>
              </a:rPr>
              <a:t>Recall that x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100" b="1" i="1" baseline="-25000" dirty="0">
                <a:solidFill>
                  <a:srgbClr val="3E868E"/>
                </a:solidFill>
              </a:rPr>
              <a:t>L</a:t>
            </a:r>
            <a:r>
              <a:rPr lang="en-US" sz="2100" b="1" dirty="0">
                <a:solidFill>
                  <a:srgbClr val="3E868E"/>
                </a:solidFill>
              </a:rPr>
              <a:t> y     iff   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100" b="1" i="1" dirty="0">
                <a:solidFill>
                  <a:srgbClr val="3E868E"/>
                </a:solidFill>
              </a:rPr>
              <a:t>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100" b="1" dirty="0">
                <a:solidFill>
                  <a:srgbClr val="3E868E"/>
                </a:solidFill>
              </a:rPr>
              <a:t>* (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xz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 ↔ 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yz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6048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600200" y="1085850"/>
            <a:ext cx="6400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75" b="1">
                <a:solidFill>
                  <a:schemeClr val="tx2"/>
                </a:solidFill>
              </a:rPr>
              <a:t>More Than One Class Can Contain Strings in </a:t>
            </a:r>
            <a:r>
              <a:rPr lang="en-US" altLang="en-US" sz="2175" b="1" i="1">
                <a:solidFill>
                  <a:schemeClr val="tx2"/>
                </a:solidFill>
              </a:rPr>
              <a:t>L</a:t>
            </a:r>
            <a:r>
              <a:rPr lang="en-US" altLang="en-US" sz="2175" b="1">
                <a:solidFill>
                  <a:schemeClr val="tx2"/>
                </a:solidFill>
              </a:rPr>
              <a:t> </a:t>
            </a:r>
            <a:r>
              <a:rPr lang="en-US" altLang="en-US" sz="2175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771650" y="2057401"/>
            <a:ext cx="600075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</a:t>
            </a:r>
            <a:r>
              <a:rPr lang="en-US" altLang="en-US" sz="1800"/>
              <a:t> = {</a:t>
            </a:r>
            <a:r>
              <a:rPr lang="en-US" altLang="en-US" sz="1800">
                <a:latin typeface="Courier New" panose="02070309020205020404" pitchFamily="49" charset="0"/>
              </a:rPr>
              <a:t>a</a:t>
            </a:r>
            <a:r>
              <a:rPr lang="en-US" altLang="en-US" sz="1800"/>
              <a:t>, </a:t>
            </a:r>
            <a:r>
              <a:rPr lang="en-US" altLang="en-US" sz="1800">
                <a:latin typeface="Courier New" panose="02070309020205020404" pitchFamily="49" charset="0"/>
              </a:rPr>
              <a:t>b</a:t>
            </a:r>
            <a:r>
              <a:rPr lang="en-US" altLang="en-US" sz="1800"/>
              <a:t>}</a:t>
            </a:r>
            <a:endParaRPr lang="en-US" altLang="en-US" sz="18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/>
              <a:t>L</a:t>
            </a:r>
            <a:r>
              <a:rPr lang="en-US" altLang="en-US" sz="1800"/>
              <a:t> = {</a:t>
            </a:r>
            <a:r>
              <a:rPr lang="en-US" altLang="en-US" sz="1800" i="1"/>
              <a:t>w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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</a:t>
            </a:r>
            <a:r>
              <a:rPr lang="en-US" altLang="en-US" sz="1800"/>
              <a:t>* : no two adjacent characters are the same}</a:t>
            </a:r>
          </a:p>
          <a:p>
            <a:pPr lvl="4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equivalence classes of </a:t>
            </a:r>
            <a:r>
              <a:rPr lang="en-US" altLang="en-US" sz="1800">
                <a:sym typeface="Symbol" panose="05050102010706020507" pitchFamily="18" charset="2"/>
              </a:rPr>
              <a:t></a:t>
            </a:r>
            <a:r>
              <a:rPr lang="en-US" altLang="en-US" sz="1800" i="1" baseline="-25000"/>
              <a:t>L</a:t>
            </a:r>
            <a:r>
              <a:rPr lang="en-US" altLang="en-US" sz="18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[1]	[</a:t>
            </a:r>
            <a:r>
              <a:rPr lang="en-US" altLang="en-US" sz="1800">
                <a:sym typeface="Symbol" panose="05050102010706020507" pitchFamily="18" charset="2"/>
              </a:rPr>
              <a:t></a:t>
            </a:r>
            <a:r>
              <a:rPr lang="en-US" altLang="en-US" sz="1800"/>
              <a:t>]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[2]	[a, aba, ababa, …]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[3]	[b, ab, bab, abab, …]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[4]	[aa, abaa, ababb…]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7300" y="5007845"/>
            <a:ext cx="6972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3E868E"/>
                </a:solidFill>
              </a:rPr>
              <a:t>Recall that x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100" b="1" i="1" baseline="-25000" dirty="0">
                <a:solidFill>
                  <a:srgbClr val="3E868E"/>
                </a:solidFill>
              </a:rPr>
              <a:t>L</a:t>
            </a:r>
            <a:r>
              <a:rPr lang="en-US" sz="2100" b="1" dirty="0">
                <a:solidFill>
                  <a:srgbClr val="3E868E"/>
                </a:solidFill>
              </a:rPr>
              <a:t> y     iff   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100" b="1" i="1" dirty="0">
                <a:solidFill>
                  <a:srgbClr val="3E868E"/>
                </a:solidFill>
              </a:rPr>
              <a:t>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100" b="1" dirty="0">
                <a:solidFill>
                  <a:srgbClr val="3E868E"/>
                </a:solidFill>
              </a:rPr>
              <a:t>* (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xz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 ↔ 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yz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64226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1714500" y="1085850"/>
            <a:ext cx="62865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chemeClr val="tx2"/>
                </a:solidFill>
              </a:rPr>
              <a:t>One More Example of </a:t>
            </a:r>
            <a:r>
              <a:rPr lang="en-US" altLang="en-US" sz="2700" b="1">
                <a:solidFill>
                  <a:schemeClr val="tx2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700" i="1" baseline="-25000">
                <a:solidFill>
                  <a:schemeClr val="tx2"/>
                </a:solidFill>
              </a:rPr>
              <a:t>L</a:t>
            </a:r>
            <a:r>
              <a:rPr lang="en-US" altLang="en-US" sz="2700">
                <a:solidFill>
                  <a:schemeClr val="tx2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tx2"/>
              </a:solidFill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43100" y="2221706"/>
            <a:ext cx="58293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</a:t>
            </a:r>
            <a:r>
              <a:rPr lang="en-US" altLang="en-US" sz="1800"/>
              <a:t> = {</a:t>
            </a:r>
            <a:r>
              <a:rPr lang="en-US" altLang="en-US" sz="1800">
                <a:latin typeface="Courier New" panose="02070309020205020404" pitchFamily="49" charset="0"/>
              </a:rPr>
              <a:t>a</a:t>
            </a:r>
            <a:r>
              <a:rPr lang="en-US" altLang="en-US" sz="1800"/>
              <a:t>, </a:t>
            </a:r>
            <a:r>
              <a:rPr lang="en-US" altLang="en-US" sz="1800">
                <a:latin typeface="Courier New" panose="02070309020205020404" pitchFamily="49" charset="0"/>
              </a:rPr>
              <a:t>b</a:t>
            </a:r>
            <a:r>
              <a:rPr lang="en-US" altLang="en-US" sz="180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 = {</a:t>
            </a:r>
            <a:r>
              <a:rPr lang="en-US" altLang="en-US" sz="1800">
                <a:latin typeface="Courier New" panose="02070309020205020404" pitchFamily="49" charset="0"/>
              </a:rPr>
              <a:t>a</a:t>
            </a:r>
            <a:r>
              <a:rPr lang="en-US" altLang="en-US" sz="1800" i="1" baseline="30000"/>
              <a:t>n</a:t>
            </a:r>
            <a:r>
              <a:rPr lang="en-US" altLang="en-US" sz="1800">
                <a:latin typeface="Courier New" panose="02070309020205020404" pitchFamily="49" charset="0"/>
              </a:rPr>
              <a:t>b</a:t>
            </a:r>
            <a:r>
              <a:rPr lang="en-US" altLang="en-US" sz="1800" i="1" baseline="30000"/>
              <a:t>n</a:t>
            </a:r>
            <a:r>
              <a:rPr lang="en-US" altLang="en-US" sz="1800"/>
              <a:t>, </a:t>
            </a:r>
            <a:r>
              <a:rPr lang="en-US" altLang="en-US" sz="1800" i="1"/>
              <a:t>n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</a:t>
            </a:r>
            <a:r>
              <a:rPr lang="en-US" altLang="en-US" sz="1800"/>
              <a:t> 0}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ym typeface="Symbol" panose="05050102010706020507" pitchFamily="18" charset="2"/>
              </a:rPr>
              <a:t>		</a:t>
            </a:r>
            <a:r>
              <a:rPr lang="en-US" altLang="en-US" sz="1800">
                <a:latin typeface="Courier New" panose="02070309020205020404" pitchFamily="49" charset="0"/>
              </a:rPr>
              <a:t>aa		aaaa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a		aba		aaaaa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b		aaa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equivalence classes of </a:t>
            </a:r>
            <a:r>
              <a:rPr lang="en-US" altLang="en-US" sz="1800">
                <a:sym typeface="Symbol" panose="05050102010706020507" pitchFamily="18" charset="2"/>
              </a:rPr>
              <a:t></a:t>
            </a:r>
            <a:r>
              <a:rPr lang="en-US" altLang="en-US" sz="1800" i="1" baseline="-25000"/>
              <a:t>L</a:t>
            </a:r>
            <a:r>
              <a:rPr lang="en-US" altLang="en-US" sz="180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7300" y="5007845"/>
            <a:ext cx="6972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3E868E"/>
                </a:solidFill>
              </a:rPr>
              <a:t>Recall that x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100" b="1" i="1" baseline="-25000" dirty="0">
                <a:solidFill>
                  <a:srgbClr val="3E868E"/>
                </a:solidFill>
              </a:rPr>
              <a:t>L</a:t>
            </a:r>
            <a:r>
              <a:rPr lang="en-US" sz="2100" b="1" dirty="0">
                <a:solidFill>
                  <a:srgbClr val="3E868E"/>
                </a:solidFill>
              </a:rPr>
              <a:t> y     iff   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100" b="1" i="1" dirty="0">
                <a:solidFill>
                  <a:srgbClr val="3E868E"/>
                </a:solidFill>
              </a:rPr>
              <a:t>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100" b="1" dirty="0">
                <a:solidFill>
                  <a:srgbClr val="3E868E"/>
                </a:solidFill>
              </a:rPr>
              <a:t>* (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xz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 ↔ </a:t>
            </a:r>
            <a:r>
              <a:rPr lang="en-US" altLang="en-US" sz="2100" b="1" i="1" dirty="0" err="1">
                <a:solidFill>
                  <a:srgbClr val="3E868E"/>
                </a:solidFill>
              </a:rPr>
              <a:t>yz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100" b="1" dirty="0">
                <a:solidFill>
                  <a:srgbClr val="3E868E"/>
                </a:solidFill>
              </a:rPr>
              <a:t> </a:t>
            </a:r>
            <a:r>
              <a:rPr lang="en-US" altLang="en-US" sz="2100" b="1" i="1" dirty="0">
                <a:solidFill>
                  <a:srgbClr val="3E868E"/>
                </a:solidFill>
              </a:rPr>
              <a:t>L</a:t>
            </a:r>
            <a:r>
              <a:rPr lang="en-US" altLang="en-US" sz="2100" b="1" dirty="0">
                <a:solidFill>
                  <a:srgbClr val="3E868E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332682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1714500" y="228600"/>
            <a:ext cx="62865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chemeClr val="tx2"/>
                </a:solidFill>
              </a:rPr>
              <a:t>The Best We Can Do</a:t>
            </a:r>
            <a:r>
              <a:rPr lang="en-US" altLang="en-US" sz="2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1200150" y="1066800"/>
            <a:ext cx="756285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/>
              <a:t>Theorem</a:t>
            </a:r>
            <a:r>
              <a:rPr lang="en-US" altLang="en-US" sz="2400" b="1" dirty="0"/>
              <a:t>:</a:t>
            </a:r>
            <a:r>
              <a:rPr lang="en-US" altLang="en-US" sz="2400" dirty="0"/>
              <a:t>  Let </a:t>
            </a:r>
            <a:r>
              <a:rPr lang="en-US" altLang="en-US" sz="2400" i="1" dirty="0"/>
              <a:t>L</a:t>
            </a:r>
            <a:r>
              <a:rPr lang="en-US" altLang="en-US" sz="2400" dirty="0"/>
              <a:t> be a regular language and let </a:t>
            </a:r>
            <a:r>
              <a:rPr lang="en-US" altLang="en-US" sz="2400" i="1" dirty="0" err="1"/>
              <a:t>M</a:t>
            </a:r>
            <a:r>
              <a:rPr lang="en-US" altLang="en-US" sz="2400" dirty="0"/>
              <a:t> be a DFSM that accepts </a:t>
            </a:r>
            <a:r>
              <a:rPr lang="en-US" altLang="en-US" sz="2400" i="1" dirty="0"/>
              <a:t>L</a:t>
            </a:r>
            <a:r>
              <a:rPr lang="en-US" altLang="en-US" sz="2400" dirty="0"/>
              <a:t>. </a:t>
            </a:r>
            <a:br>
              <a:rPr lang="en-US" altLang="en-US" sz="2400" dirty="0"/>
            </a:br>
            <a:r>
              <a:rPr lang="en-US" altLang="en-US" sz="2400" dirty="0"/>
              <a:t>The number of states in </a:t>
            </a:r>
            <a:r>
              <a:rPr lang="en-US" altLang="en-US" sz="2400" i="1" dirty="0"/>
              <a:t>M</a:t>
            </a:r>
            <a:r>
              <a:rPr lang="en-US" altLang="en-US" sz="2400" dirty="0"/>
              <a:t> is greater than or equal to the number of equivalence classes of </a:t>
            </a:r>
            <a:r>
              <a:rPr lang="en-US" altLang="en-US" sz="2400" dirty="0">
                <a:sym typeface="Symbol" panose="05050102010706020507" pitchFamily="18" charset="2"/>
              </a:rPr>
              <a:t></a:t>
            </a:r>
            <a:r>
              <a:rPr lang="en-US" altLang="en-US" sz="2400" i="1" baseline="-25000" dirty="0"/>
              <a:t>L</a:t>
            </a:r>
            <a:r>
              <a:rPr lang="en-US" altLang="en-US" sz="2400" dirty="0"/>
              <a:t>.</a:t>
            </a:r>
            <a:br>
              <a:rPr lang="en-US" altLang="en-US" sz="2400" dirty="0"/>
            </a:b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/>
              <a:t>Proof</a:t>
            </a:r>
            <a:r>
              <a:rPr lang="en-US" altLang="en-US" sz="2400" b="1" dirty="0"/>
              <a:t>:</a:t>
            </a:r>
            <a:r>
              <a:rPr lang="en-US" altLang="en-US" sz="2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 dirty="0"/>
              <a:t>Suppose that the number of states in </a:t>
            </a:r>
            <a:r>
              <a:rPr lang="en-US" altLang="en-US" sz="2400" i="1" dirty="0"/>
              <a:t>M</a:t>
            </a:r>
            <a:r>
              <a:rPr lang="en-US" altLang="en-US" sz="2400" dirty="0"/>
              <a:t> were less than the number of equivalence classes of </a:t>
            </a:r>
            <a:r>
              <a:rPr lang="en-US" altLang="en-US" sz="2400" dirty="0">
                <a:sym typeface="Symbol" panose="05050102010706020507" pitchFamily="18" charset="2"/>
              </a:rPr>
              <a:t></a:t>
            </a:r>
            <a:r>
              <a:rPr lang="en-US" altLang="en-US" sz="2400" i="1" baseline="-25000" dirty="0"/>
              <a:t>L</a:t>
            </a:r>
            <a:r>
              <a:rPr lang="en-US" altLang="en-US" sz="2400" dirty="0"/>
              <a:t>. 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 dirty="0"/>
              <a:t>Then, by the pigeonhole principle, there must be at least one state </a:t>
            </a:r>
            <a:r>
              <a:rPr lang="en-US" altLang="en-US" sz="2400" i="1" dirty="0"/>
              <a:t>q</a:t>
            </a:r>
            <a:r>
              <a:rPr lang="en-US" altLang="en-US" sz="2400" dirty="0"/>
              <a:t> that contains strings from at least two equivalence classes of </a:t>
            </a:r>
            <a:r>
              <a:rPr lang="en-US" altLang="en-US" sz="2400" dirty="0">
                <a:sym typeface="Symbol" panose="05050102010706020507" pitchFamily="18" charset="2"/>
              </a:rPr>
              <a:t></a:t>
            </a:r>
            <a:r>
              <a:rPr lang="en-US" altLang="en-US" sz="2400" i="1" baseline="-25000" dirty="0"/>
              <a:t>L</a:t>
            </a:r>
            <a:r>
              <a:rPr lang="en-US" altLang="en-US" sz="2400" dirty="0"/>
              <a:t>.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 dirty="0"/>
              <a:t>But then </a:t>
            </a:r>
            <a:r>
              <a:rPr lang="en-US" altLang="en-US" sz="2400" i="1" dirty="0"/>
              <a:t>M</a:t>
            </a:r>
            <a:r>
              <a:rPr lang="en-US" altLang="en-US" sz="2400" dirty="0"/>
              <a:t>’s future behavior on those strings will be identical, which is not consistent with the fact that they are in different equivalence classes of </a:t>
            </a:r>
            <a:r>
              <a:rPr lang="en-US" altLang="en-US" sz="2400" dirty="0">
                <a:sym typeface="Symbol" panose="05050102010706020507" pitchFamily="18" charset="2"/>
              </a:rPr>
              <a:t></a:t>
            </a:r>
            <a:r>
              <a:rPr lang="en-US" altLang="en-US" sz="2400" i="1" baseline="-25000" dirty="0"/>
              <a:t>L</a:t>
            </a:r>
            <a:r>
              <a:rPr lang="en-US" altLang="en-US" sz="2400" dirty="0"/>
              <a:t>.  </a:t>
            </a:r>
            <a:endParaRPr lang="en-US" alt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838637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1714500" y="76200"/>
            <a:ext cx="62865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chemeClr val="tx2"/>
                </a:solidFill>
              </a:rPr>
              <a:t>The Best Is Unique</a:t>
            </a:r>
            <a:r>
              <a:rPr lang="en-US" altLang="en-US" sz="2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685800" y="1143000"/>
            <a:ext cx="81534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b="1" i="1" dirty="0"/>
              <a:t>Theorem</a:t>
            </a:r>
            <a:r>
              <a:rPr lang="en-US" sz="2200" b="1" dirty="0"/>
              <a:t>:</a:t>
            </a:r>
            <a:r>
              <a:rPr lang="en-US" sz="2200" dirty="0"/>
              <a:t>  Let </a:t>
            </a:r>
            <a:r>
              <a:rPr lang="en-US" sz="2200" i="1" dirty="0"/>
              <a:t>L</a:t>
            </a:r>
            <a:r>
              <a:rPr lang="en-US" sz="2200" dirty="0"/>
              <a:t> be a regular language over some alphabet </a:t>
            </a:r>
            <a:r>
              <a:rPr lang="en-US" sz="2200" dirty="0">
                <a:sym typeface="Symbol" panose="05050102010706020507" pitchFamily="18" charset="2"/>
              </a:rPr>
              <a:t></a:t>
            </a:r>
            <a:r>
              <a:rPr lang="en-US" sz="2200" dirty="0"/>
              <a:t>. 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Then there is a DFSM 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 with L(M)=L and that has precisely 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 states where 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 is the number of equivalence classes of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</a:t>
            </a:r>
            <a:r>
              <a:rPr lang="en-US" sz="2200" i="1" baseline="-25000" dirty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.  </a:t>
            </a:r>
            <a:r>
              <a:rPr lang="en-US" sz="2200" dirty="0"/>
              <a:t>Any other FSM that accepts </a:t>
            </a:r>
            <a:r>
              <a:rPr lang="en-US" sz="2200" i="1" dirty="0"/>
              <a:t>L</a:t>
            </a:r>
            <a:r>
              <a:rPr lang="en-US" sz="2200" dirty="0"/>
              <a:t> must either have more states than </a:t>
            </a:r>
            <a:r>
              <a:rPr lang="en-US" sz="2200" i="1" dirty="0"/>
              <a:t>M</a:t>
            </a:r>
            <a:r>
              <a:rPr lang="en-US" sz="2200" dirty="0"/>
              <a:t> or it must be equivalent to </a:t>
            </a:r>
            <a:r>
              <a:rPr lang="en-US" sz="2200" i="1" dirty="0"/>
              <a:t>M</a:t>
            </a:r>
            <a:r>
              <a:rPr lang="en-US" sz="2200" dirty="0"/>
              <a:t> except for state names.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2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b="1" i="1" dirty="0"/>
              <a:t>Proof</a:t>
            </a:r>
            <a:r>
              <a:rPr lang="en-US" sz="2200" dirty="0"/>
              <a:t>:  (by construction)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/>
              <a:t>    </a:t>
            </a:r>
            <a:r>
              <a:rPr lang="en-US" sz="2200" i="1" dirty="0"/>
              <a:t>M</a:t>
            </a:r>
            <a:r>
              <a:rPr lang="en-US" sz="2200" dirty="0"/>
              <a:t> = (</a:t>
            </a:r>
            <a:r>
              <a:rPr lang="en-US" sz="2200" i="1" dirty="0"/>
              <a:t>K</a:t>
            </a:r>
            <a:r>
              <a:rPr lang="en-US" sz="2200" dirty="0"/>
              <a:t>, </a:t>
            </a:r>
            <a:r>
              <a:rPr lang="en-US" sz="2200" dirty="0">
                <a:sym typeface="Symbol" panose="05050102010706020507" pitchFamily="18" charset="2"/>
              </a:rPr>
              <a:t></a:t>
            </a:r>
            <a:r>
              <a:rPr lang="en-US" sz="2200" dirty="0"/>
              <a:t>, </a:t>
            </a:r>
            <a:r>
              <a:rPr lang="en-US" sz="2200" dirty="0">
                <a:sym typeface="Symbol" panose="05050102010706020507" pitchFamily="18" charset="2"/>
              </a:rPr>
              <a:t></a:t>
            </a:r>
            <a:r>
              <a:rPr lang="en-US" sz="2200" dirty="0"/>
              <a:t>, </a:t>
            </a:r>
            <a:r>
              <a:rPr lang="en-US" sz="2200" i="1" dirty="0"/>
              <a:t>s</a:t>
            </a:r>
            <a:r>
              <a:rPr lang="en-US" sz="2200" dirty="0"/>
              <a:t>, </a:t>
            </a:r>
            <a:r>
              <a:rPr lang="en-US" sz="2200" i="1" dirty="0"/>
              <a:t>A</a:t>
            </a:r>
            <a:r>
              <a:rPr lang="en-US" sz="2200" dirty="0"/>
              <a:t>), where: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/>
              <a:t>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200" i="1" dirty="0"/>
              <a:t>K</a:t>
            </a:r>
            <a:r>
              <a:rPr lang="en-US" sz="2200" dirty="0"/>
              <a:t> contains </a:t>
            </a:r>
            <a:r>
              <a:rPr lang="en-US" sz="2200" i="1" dirty="0"/>
              <a:t>n</a:t>
            </a:r>
            <a:r>
              <a:rPr lang="en-US" sz="2200" dirty="0"/>
              <a:t> states, one for each equivalence class of  </a:t>
            </a:r>
            <a:r>
              <a:rPr lang="en-US" sz="2200" dirty="0">
                <a:sym typeface="Symbol" panose="05050102010706020507" pitchFamily="18" charset="2"/>
              </a:rPr>
              <a:t></a:t>
            </a:r>
            <a:r>
              <a:rPr lang="en-US" sz="2200" i="1" baseline="-25000" dirty="0"/>
              <a:t>L</a:t>
            </a:r>
            <a:r>
              <a:rPr lang="en-US" sz="22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/>
              <a:t>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200" i="1" dirty="0"/>
              <a:t>s</a:t>
            </a:r>
            <a:r>
              <a:rPr lang="en-US" sz="2200" dirty="0"/>
              <a:t> = [</a:t>
            </a:r>
            <a:r>
              <a:rPr lang="en-US" sz="2200" dirty="0">
                <a:sym typeface="Symbol" panose="05050102010706020507" pitchFamily="18" charset="2"/>
              </a:rPr>
              <a:t></a:t>
            </a:r>
            <a:r>
              <a:rPr lang="en-US" sz="2200" dirty="0"/>
              <a:t>], the equivalence </a:t>
            </a:r>
            <a:r>
              <a:rPr lang="en-US" sz="2200" dirty="0" smtClean="0"/>
              <a:t>class </a:t>
            </a:r>
            <a:r>
              <a:rPr lang="en-US" sz="2200" dirty="0"/>
              <a:t>under </a:t>
            </a:r>
            <a:r>
              <a:rPr lang="en-US" sz="2200" dirty="0">
                <a:sym typeface="Symbol" panose="05050102010706020507" pitchFamily="18" charset="2"/>
              </a:rPr>
              <a:t></a:t>
            </a:r>
            <a:r>
              <a:rPr lang="en-US" sz="2200" i="1" baseline="-25000" dirty="0"/>
              <a:t>L</a:t>
            </a:r>
            <a:r>
              <a:rPr lang="en-US" sz="2200" dirty="0" smtClean="0"/>
              <a:t> that contains </a:t>
            </a:r>
            <a:r>
              <a:rPr lang="en-US" sz="2200" dirty="0" smtClean="0">
                <a:sym typeface="Symbol" panose="05050102010706020507" pitchFamily="18" charset="2"/>
              </a:rPr>
              <a:t></a:t>
            </a:r>
            <a:r>
              <a:rPr lang="en-US" sz="2200" dirty="0" smtClean="0"/>
              <a:t>.</a:t>
            </a:r>
            <a:endParaRPr lang="en-US" sz="22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/>
              <a:t>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200" i="1" dirty="0"/>
              <a:t>A</a:t>
            </a:r>
            <a:r>
              <a:rPr lang="en-US" sz="2200" dirty="0"/>
              <a:t> = {[</a:t>
            </a:r>
            <a:r>
              <a:rPr lang="en-US" sz="2200" i="1" dirty="0"/>
              <a:t>x</a:t>
            </a:r>
            <a:r>
              <a:rPr lang="en-US" sz="2200" dirty="0"/>
              <a:t>] : </a:t>
            </a:r>
            <a:r>
              <a:rPr lang="en-US" sz="2200" i="1" dirty="0"/>
              <a:t>x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</a:t>
            </a:r>
            <a:r>
              <a:rPr lang="en-US" sz="2200" dirty="0"/>
              <a:t> </a:t>
            </a:r>
            <a:r>
              <a:rPr lang="en-US" sz="2200" i="1" dirty="0"/>
              <a:t>L</a:t>
            </a:r>
            <a:r>
              <a:rPr lang="en-US" sz="2200" dirty="0"/>
              <a:t>}.</a:t>
            </a:r>
            <a:endParaRPr lang="en-US" sz="22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>
                <a:sym typeface="Symbol" panose="05050102010706020507" pitchFamily="18" charset="2"/>
              </a:rPr>
              <a:t>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● </a:t>
            </a:r>
            <a:r>
              <a:rPr lang="en-US" sz="2200" dirty="0">
                <a:sym typeface="Symbol" panose="05050102010706020507" pitchFamily="18" charset="2"/>
              </a:rPr>
              <a:t></a:t>
            </a:r>
            <a:r>
              <a:rPr lang="en-US" sz="2200" dirty="0"/>
              <a:t>([</a:t>
            </a:r>
            <a:r>
              <a:rPr lang="en-US" sz="2200" i="1" dirty="0"/>
              <a:t>x</a:t>
            </a:r>
            <a:r>
              <a:rPr lang="en-US" sz="2200" dirty="0"/>
              <a:t>], </a:t>
            </a:r>
            <a:r>
              <a:rPr lang="en-US" sz="2200" i="1" dirty="0"/>
              <a:t>a</a:t>
            </a:r>
            <a:r>
              <a:rPr lang="en-US" sz="2200" dirty="0"/>
              <a:t>) = [</a:t>
            </a:r>
            <a:r>
              <a:rPr lang="en-US" sz="2200" i="1" dirty="0" err="1"/>
              <a:t>xa</a:t>
            </a:r>
            <a:r>
              <a:rPr lang="en-US" sz="2200" dirty="0"/>
              <a:t>].  In other words, if </a:t>
            </a:r>
            <a:r>
              <a:rPr lang="en-US" sz="2200" i="1" dirty="0"/>
              <a:t>M</a:t>
            </a:r>
            <a:r>
              <a:rPr lang="en-US" sz="2200" dirty="0"/>
              <a:t> is in the state that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/>
              <a:t>	 contains some string </a:t>
            </a:r>
            <a:r>
              <a:rPr lang="en-US" sz="2200" i="1" dirty="0"/>
              <a:t>x</a:t>
            </a:r>
            <a:r>
              <a:rPr lang="en-US" sz="2200" dirty="0"/>
              <a:t>, then, after reading the next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200" dirty="0"/>
              <a:t>	 symbol, </a:t>
            </a:r>
            <a:r>
              <a:rPr lang="en-US" sz="2200" i="1" dirty="0"/>
              <a:t>a</a:t>
            </a:r>
            <a:r>
              <a:rPr lang="en-US" sz="2200" dirty="0"/>
              <a:t>, </a:t>
            </a:r>
            <a:r>
              <a:rPr lang="en-US" sz="2200" dirty="0" smtClean="0"/>
              <a:t>M </a:t>
            </a:r>
            <a:r>
              <a:rPr lang="en-US" sz="2200" dirty="0"/>
              <a:t>will </a:t>
            </a:r>
            <a:r>
              <a:rPr lang="en-US" sz="2200" dirty="0" smtClean="0"/>
              <a:t>go to the </a:t>
            </a:r>
            <a:r>
              <a:rPr lang="en-US" sz="2200" dirty="0"/>
              <a:t>state that contains </a:t>
            </a:r>
            <a:r>
              <a:rPr lang="en-US" sz="2200" i="1" dirty="0" err="1"/>
              <a:t>xa</a:t>
            </a:r>
            <a:r>
              <a:rPr lang="en-US" sz="2200" dirty="0"/>
              <a:t>.</a:t>
            </a:r>
            <a:endParaRPr lang="en-US" sz="2200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en-US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01240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omata_Template">
  <a:themeElements>
    <a:clrScheme name="Automata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utomat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utomata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9398</TotalTime>
  <Words>932</Words>
  <Application>Microsoft Office PowerPoint</Application>
  <PresentationFormat>On-screen Show (4:3)</PresentationFormat>
  <Paragraphs>156</Paragraphs>
  <Slides>14</Slides>
  <Notes>14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Courier New</vt:lpstr>
      <vt:lpstr>Wingdings</vt:lpstr>
      <vt:lpstr>Times New Roman</vt:lpstr>
      <vt:lpstr>Arial</vt:lpstr>
      <vt:lpstr>Symbol</vt:lpstr>
      <vt:lpstr>Automata_Template</vt:lpstr>
      <vt:lpstr>MA/CSSE 474</vt:lpstr>
      <vt:lpstr>Your 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Proof, Continued [Hidden]</vt:lpstr>
      <vt:lpstr>Proof, Continued [Hidden]</vt:lpstr>
      <vt:lpstr>Proof, Continued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oih</dc:creator>
  <cp:lastModifiedBy>CSSE Department</cp:lastModifiedBy>
  <cp:revision>272</cp:revision>
  <cp:lastPrinted>2015-12-11T17:16:54Z</cp:lastPrinted>
  <dcterms:created xsi:type="dcterms:W3CDTF">2006-12-24T15:35:37Z</dcterms:created>
  <dcterms:modified xsi:type="dcterms:W3CDTF">2015-12-14T08:11:40Z</dcterms:modified>
</cp:coreProperties>
</file>