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256" r:id="rId2"/>
    <p:sldId id="402" r:id="rId3"/>
    <p:sldId id="423" r:id="rId4"/>
    <p:sldId id="416" r:id="rId5"/>
    <p:sldId id="417" r:id="rId6"/>
    <p:sldId id="419" r:id="rId7"/>
    <p:sldId id="420" r:id="rId8"/>
    <p:sldId id="421" r:id="rId9"/>
    <p:sldId id="424" r:id="rId10"/>
    <p:sldId id="422" r:id="rId11"/>
    <p:sldId id="425" r:id="rId12"/>
    <p:sldId id="428" r:id="rId13"/>
    <p:sldId id="435" r:id="rId14"/>
    <p:sldId id="436" r:id="rId15"/>
    <p:sldId id="410" r:id="rId16"/>
    <p:sldId id="413" r:id="rId17"/>
    <p:sldId id="414" r:id="rId18"/>
    <p:sldId id="415" r:id="rId19"/>
    <p:sldId id="412" r:id="rId20"/>
    <p:sldId id="433" r:id="rId21"/>
    <p:sldId id="434" r:id="rId22"/>
    <p:sldId id="429" r:id="rId23"/>
    <p:sldId id="430" r:id="rId24"/>
    <p:sldId id="431" r:id="rId25"/>
    <p:sldId id="437" r:id="rId26"/>
    <p:sldId id="438" r:id="rId27"/>
    <p:sldId id="439" r:id="rId28"/>
    <p:sldId id="440" r:id="rId29"/>
    <p:sldId id="441" r:id="rId30"/>
    <p:sldId id="442" r:id="rId31"/>
    <p:sldId id="443" r:id="rId32"/>
    <p:sldId id="444" r:id="rId33"/>
    <p:sldId id="445" r:id="rId34"/>
    <p:sldId id="446" r:id="rId35"/>
    <p:sldId id="447" r:id="rId36"/>
    <p:sldId id="448" r:id="rId37"/>
    <p:sldId id="449" r:id="rId38"/>
  </p:sldIdLst>
  <p:sldSz cx="9144000" cy="6858000" type="screen4x3"/>
  <p:notesSz cx="7315200" cy="9601200"/>
  <p:embeddedFontLst>
    <p:embeddedFont>
      <p:font typeface="French Script MT" panose="03020402040607040605" pitchFamily="66" charset="0"/>
      <p:regular r:id="rId41"/>
    </p:embeddedFont>
    <p:embeddedFont>
      <p:font typeface="Cambria Math" panose="02040503050406030204" pitchFamily="18" charset="0"/>
      <p:regular r:id="rId4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A9B1"/>
    <a:srgbClr val="FFFFFF"/>
    <a:srgbClr val="4597A0"/>
    <a:srgbClr val="3E868E"/>
    <a:srgbClr val="EAF5F6"/>
    <a:srgbClr val="D0E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45" autoAdjust="0"/>
    <p:restoredTop sz="75062" autoAdjust="0"/>
  </p:normalViewPr>
  <p:slideViewPr>
    <p:cSldViewPr>
      <p:cViewPr varScale="1">
        <p:scale>
          <a:sx n="63" d="100"/>
          <a:sy n="63" d="100"/>
        </p:scale>
        <p:origin x="20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-1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23" tIns="48311" rIns="96623" bIns="48311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23" tIns="48311" rIns="96623" bIns="48311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612D662-B9A6-4317-893F-D11FC1CF8F3B}" type="datetimeFigureOut">
              <a:rPr lang="en-US"/>
              <a:pPr>
                <a:defRPr/>
              </a:pPr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23" tIns="48311" rIns="96623" bIns="48311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23" tIns="48311" rIns="96623" bIns="483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355E105-5384-4181-B084-0FD9325C2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30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3" tIns="48311" rIns="96623" bIns="4831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3" tIns="48311" rIns="96623" bIns="483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9300"/>
            <a:ext cx="58547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3" tIns="48311" rIns="96623" bIns="48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3" tIns="48311" rIns="96623" bIns="4831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3" tIns="48311" rIns="96623" bIns="483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6120ACD-7433-4E99-B115-75941C976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0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EA6A5F-EAE1-4571-A248-18326134F3FC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68947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Note that L</a:t>
            </a:r>
            <a:r>
              <a:rPr lang="en-US" altLang="en-US" baseline="30000" smtClean="0">
                <a:latin typeface="Arial" panose="020B0604020202020204" pitchFamily="34" charset="0"/>
              </a:rPr>
              <a:t>3</a:t>
            </a:r>
            <a:r>
              <a:rPr lang="en-US" altLang="en-US" smtClean="0">
                <a:latin typeface="Arial" panose="020B0604020202020204" pitchFamily="34" charset="0"/>
              </a:rPr>
              <a:t> is not the same as {w</a:t>
            </a:r>
            <a:r>
              <a:rPr lang="en-US" altLang="en-US" baseline="30000" smtClean="0">
                <a:latin typeface="Arial" panose="020B0604020202020204" pitchFamily="34" charset="0"/>
              </a:rPr>
              <a:t>3</a:t>
            </a:r>
            <a:r>
              <a:rPr lang="en-US" altLang="en-US" smtClean="0">
                <a:latin typeface="Arial" panose="020B0604020202020204" pitchFamily="34" charset="0"/>
              </a:rPr>
              <a:t> : w</a:t>
            </a:r>
            <a:r>
              <a:rPr lang="en-US" altLang="en-US" smtClean="0">
                <a:latin typeface="Arial" panose="020B0604020202020204" pitchFamily="34" charset="0"/>
                <a:sym typeface="Symbol" panose="05050102010706020507" pitchFamily="18" charset="2"/>
              </a:rPr>
              <a:t>L}</a:t>
            </a: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7D53A1-0934-46D0-BEF8-57F941FEA8BF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96306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29B778-23A4-49ED-A367-6FB30FA5F997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50239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Hidden.  Try to Fit it in earlier next time.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C8349C-2A7A-4BEF-886D-4D9ACAB0781B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55110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Not every language has a generator or recognizer 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6A4A47-E276-4773-B700-F75880D52A8B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8708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{</a:t>
            </a:r>
            <a:r>
              <a:rPr lang="en-US" altLang="en-US" smtClean="0">
                <a:latin typeface="Arial" panose="020B0604020202020204" pitchFamily="34" charset="0"/>
                <a:sym typeface="Symbol" panose="05050102010706020507" pitchFamily="18" charset="2"/>
              </a:rPr>
              <a:t>, aa, ab, ba, bb, aaaa, … </a:t>
            </a:r>
            <a:r>
              <a:rPr lang="en-US" altLang="en-US" smtClean="0">
                <a:latin typeface="Arial" panose="020B0604020202020204" pitchFamily="34" charset="0"/>
              </a:rPr>
              <a:t>} 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  <a:p>
            <a:r>
              <a:rPr lang="en-US" altLang="en-US" smtClean="0">
                <a:latin typeface="Arial" panose="020B0604020202020204" pitchFamily="34" charset="0"/>
              </a:rPr>
              <a:t>WHY is this more useful?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E429B9-8E1B-4725-B97B-9A27D50F6636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7874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E99993-9934-423C-8179-DAEF1CE68AB4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80701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Six different partitions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0B0B3B-DE07-4424-8BDD-8A4300190CB3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9318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When we say "closed under union", we mean union of </a:t>
            </a:r>
            <a:r>
              <a:rPr lang="en-US" altLang="en-US" b="1" smtClean="0">
                <a:latin typeface="Arial" panose="020B0604020202020204" pitchFamily="34" charset="0"/>
              </a:rPr>
              <a:t>two </a:t>
            </a:r>
            <a:r>
              <a:rPr lang="en-US" altLang="en-US" smtClean="0">
                <a:latin typeface="Arial" panose="020B0604020202020204" pitchFamily="34" charset="0"/>
              </a:rPr>
              <a:t>things.  Which can be repeated to get union of a finite number of things.  But infinite union ifs different.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78775F-3EC1-481F-9089-F377F6B44789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3976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EB5D20-B633-4649-9C8F-58795CFB574B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0697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9B3041-F651-4387-A5CB-754AE84C31CD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37260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5A652B-54E8-4A11-9ED7-C5872EE4651A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61427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Countable.  Can enumerate it in lexicographic order.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268F9C-42DE-4F6E-9AD3-3790E8C4F8E0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008672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04311F-A06F-4715-9DE4-1D60D2AB5827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819959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i="1" smtClean="0">
                <a:latin typeface="Arial" panose="020B0604020202020204" pitchFamily="34" charset="0"/>
              </a:rPr>
              <a:t>maxstring</a:t>
            </a:r>
            <a:r>
              <a:rPr lang="en-US" altLang="en-US" smtClean="0">
                <a:latin typeface="Arial" panose="020B0604020202020204" pitchFamily="34" charset="0"/>
              </a:rPr>
              <a:t>(A</a:t>
            </a:r>
            <a:r>
              <a:rPr lang="en-US" altLang="en-US" baseline="30000" smtClean="0">
                <a:latin typeface="Arial" panose="020B0604020202020204" pitchFamily="34" charset="0"/>
              </a:rPr>
              <a:t>n</a:t>
            </a:r>
            <a:r>
              <a:rPr lang="en-US" altLang="en-US" smtClean="0">
                <a:latin typeface="Arial" panose="020B0604020202020204" pitchFamily="34" charset="0"/>
              </a:rPr>
              <a:t>B</a:t>
            </a:r>
            <a:r>
              <a:rPr lang="en-US" altLang="en-US" baseline="30000" smtClean="0">
                <a:latin typeface="Arial" panose="020B0604020202020204" pitchFamily="34" charset="0"/>
              </a:rPr>
              <a:t>n</a:t>
            </a:r>
            <a:r>
              <a:rPr lang="en-US" altLang="en-US" smtClean="0">
                <a:latin typeface="Arial" panose="020B0604020202020204" pitchFamily="34" charset="0"/>
              </a:rPr>
              <a:t>)  = A</a:t>
            </a:r>
            <a:r>
              <a:rPr lang="en-US" altLang="en-US" baseline="30000" smtClean="0">
                <a:latin typeface="Arial" panose="020B0604020202020204" pitchFamily="34" charset="0"/>
              </a:rPr>
              <a:t>n</a:t>
            </a:r>
            <a:r>
              <a:rPr lang="en-US" altLang="en-US" smtClean="0">
                <a:latin typeface="Arial" panose="020B0604020202020204" pitchFamily="34" charset="0"/>
              </a:rPr>
              <a:t>B</a:t>
            </a:r>
            <a:r>
              <a:rPr lang="en-US" altLang="en-US" baseline="30000" smtClean="0">
                <a:latin typeface="Arial" panose="020B0604020202020204" pitchFamily="34" charset="0"/>
              </a:rPr>
              <a:t>n</a:t>
            </a:r>
            <a:r>
              <a:rPr lang="en-US" altLang="en-US" smtClean="0">
                <a:latin typeface="Arial" panose="020B0604020202020204" pitchFamily="34" charset="0"/>
              </a:rPr>
              <a:t>  - {</a:t>
            </a:r>
            <a:r>
              <a:rPr lang="en-US" altLang="en-US" sz="1500" smtClean="0">
                <a:latin typeface="Arial" panose="020B0604020202020204" pitchFamily="34" charset="0"/>
                <a:sym typeface="Symbol" panose="05050102010706020507" pitchFamily="18" charset="2"/>
              </a:rPr>
              <a:t></a:t>
            </a:r>
            <a:r>
              <a:rPr lang="en-US" altLang="en-US" smtClean="0">
                <a:latin typeface="Arial" panose="020B0604020202020204" pitchFamily="34" charset="0"/>
                <a:sym typeface="Symbol" panose="05050102010706020507" pitchFamily="18" charset="2"/>
              </a:rPr>
              <a:t> }</a:t>
            </a:r>
          </a:p>
          <a:p>
            <a:endParaRPr lang="en-US" altLang="en-US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en-US" altLang="en-US" i="1" smtClean="0">
                <a:latin typeface="Arial" panose="020B0604020202020204" pitchFamily="34" charset="0"/>
              </a:rPr>
              <a:t>maxstring</a:t>
            </a:r>
            <a:r>
              <a:rPr lang="en-US" altLang="en-US" smtClean="0">
                <a:latin typeface="Arial" panose="020B0604020202020204" pitchFamily="34" charset="0"/>
              </a:rPr>
              <a:t>(</a:t>
            </a:r>
            <a:r>
              <a:rPr lang="en-US" altLang="en-US" smtClean="0">
                <a:latin typeface="Courier New" panose="02070309020205020404" pitchFamily="49" charset="0"/>
              </a:rPr>
              <a:t>a</a:t>
            </a:r>
            <a:r>
              <a:rPr lang="en-US" altLang="en-US" smtClean="0">
                <a:latin typeface="Arial" panose="020B0604020202020204" pitchFamily="34" charset="0"/>
              </a:rPr>
              <a:t>*) = </a:t>
            </a:r>
            <a:r>
              <a:rPr lang="en-US" altLang="en-US" smtClean="0">
                <a:latin typeface="Arial" panose="020B0604020202020204" pitchFamily="34" charset="0"/>
                <a:sym typeface="Symbol" panose="05050102010706020507" pitchFamily="18" charset="2"/>
              </a:rPr>
              <a:t></a:t>
            </a:r>
          </a:p>
          <a:p>
            <a:endParaRPr lang="en-US" altLang="en-US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en-US" altLang="en-US" smtClean="0">
                <a:latin typeface="Arial" panose="020B0604020202020204" pitchFamily="34" charset="0"/>
                <a:sym typeface="Symbol" panose="05050102010706020507" pitchFamily="18" charset="2"/>
              </a:rPr>
              <a:t>FIN, yes, because every subset of a finite set is finite.</a:t>
            </a:r>
          </a:p>
          <a:p>
            <a:r>
              <a:rPr lang="en-US" altLang="en-US" smtClean="0">
                <a:latin typeface="Arial" panose="020B0604020202020204" pitchFamily="34" charset="0"/>
                <a:sym typeface="Symbol" panose="05050102010706020507" pitchFamily="18" charset="2"/>
              </a:rPr>
              <a:t>INF, no, see {a}* example</a:t>
            </a:r>
          </a:p>
          <a:p>
            <a:endParaRPr lang="en-US" altLang="en-US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en-US" altLang="en-US" smtClean="0">
                <a:latin typeface="Arial" panose="020B0604020202020204" pitchFamily="34" charset="0"/>
                <a:sym typeface="Symbol" panose="05050102010706020507" pitchFamily="18" charset="2"/>
              </a:rPr>
              <a:t>Exercise for later (on notes sheet):  </a:t>
            </a:r>
          </a:p>
          <a:p>
            <a:r>
              <a:rPr lang="en-US" altLang="en-US" i="1" smtClean="0">
                <a:latin typeface="Arial" panose="020B0604020202020204" pitchFamily="34" charset="0"/>
                <a:sym typeface="Symbol" panose="05050102010706020507" pitchFamily="18" charset="2"/>
              </a:rPr>
              <a:t>      </a:t>
            </a:r>
            <a:r>
              <a:rPr lang="en-US" altLang="en-US" i="1" smtClean="0">
                <a:latin typeface="Arial" panose="020B0604020202020204" pitchFamily="34" charset="0"/>
              </a:rPr>
              <a:t>maxstring</a:t>
            </a:r>
            <a:r>
              <a:rPr lang="en-US" altLang="en-US" smtClean="0">
                <a:latin typeface="Arial" panose="020B0604020202020204" pitchFamily="34" charset="0"/>
              </a:rPr>
              <a:t>({b</a:t>
            </a:r>
            <a:r>
              <a:rPr lang="en-US" altLang="en-US" baseline="30000" smtClean="0">
                <a:latin typeface="Arial" panose="020B0604020202020204" pitchFamily="34" charset="0"/>
              </a:rPr>
              <a:t>n</a:t>
            </a:r>
            <a:r>
              <a:rPr lang="en-US" altLang="en-US" smtClean="0">
                <a:latin typeface="Arial" panose="020B0604020202020204" pitchFamily="34" charset="0"/>
              </a:rPr>
              <a:t>a: n≥0}) = the same language.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49F61F-18B2-469D-8EB2-67A82BB7194D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211487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Empty set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{a</a:t>
            </a:r>
            <a:r>
              <a:rPr lang="en-US" altLang="en-US" baseline="30000" smtClean="0">
                <a:latin typeface="Arial" panose="020B0604020202020204" pitchFamily="34" charset="0"/>
              </a:rPr>
              <a:t>2n+1</a:t>
            </a:r>
            <a:r>
              <a:rPr lang="en-US" altLang="en-US" smtClean="0">
                <a:latin typeface="Arial" panose="020B0604020202020204" pitchFamily="34" charset="0"/>
              </a:rPr>
              <a:t>b</a:t>
            </a:r>
            <a:r>
              <a:rPr lang="en-US" altLang="en-US" baseline="30000" smtClean="0">
                <a:latin typeface="Arial" panose="020B0604020202020204" pitchFamily="34" charset="0"/>
              </a:rPr>
              <a:t>2n</a:t>
            </a:r>
            <a:r>
              <a:rPr lang="en-US" altLang="en-US" smtClean="0">
                <a:latin typeface="Arial" panose="020B0604020202020204" pitchFamily="34" charset="0"/>
              </a:rPr>
              <a:t>c</a:t>
            </a:r>
            <a:r>
              <a:rPr lang="en-US" altLang="en-US" baseline="30000" smtClean="0">
                <a:latin typeface="Arial" panose="020B0604020202020204" pitchFamily="34" charset="0"/>
              </a:rPr>
              <a:t>2n+1</a:t>
            </a:r>
            <a:r>
              <a:rPr lang="en-US" altLang="en-US" smtClean="0">
                <a:latin typeface="Arial" panose="020B0604020202020204" pitchFamily="34" charset="0"/>
              </a:rPr>
              <a:t>}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Yes (FIN)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No (INF)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2C1893-BC7A-407E-A0AE-B95E1C81BD3E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175223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i="1" smtClean="0">
                <a:latin typeface="Arial" panose="020B0604020202020204" pitchFamily="34" charset="0"/>
              </a:rPr>
              <a:t>firstchars</a:t>
            </a:r>
            <a:r>
              <a:rPr lang="en-US" altLang="en-US" smtClean="0">
                <a:latin typeface="Arial" panose="020B0604020202020204" pitchFamily="34" charset="0"/>
              </a:rPr>
              <a:t>(A</a:t>
            </a:r>
            <a:r>
              <a:rPr lang="en-US" altLang="en-US" baseline="30000" smtClean="0">
                <a:latin typeface="Arial" panose="020B0604020202020204" pitchFamily="34" charset="0"/>
              </a:rPr>
              <a:t>n</a:t>
            </a:r>
            <a:r>
              <a:rPr lang="en-US" altLang="en-US" smtClean="0">
                <a:latin typeface="Arial" panose="020B0604020202020204" pitchFamily="34" charset="0"/>
              </a:rPr>
              <a:t>B</a:t>
            </a:r>
            <a:r>
              <a:rPr lang="en-US" altLang="en-US" baseline="30000" smtClean="0">
                <a:latin typeface="Arial" panose="020B0604020202020204" pitchFamily="34" charset="0"/>
              </a:rPr>
              <a:t>n</a:t>
            </a:r>
            <a:r>
              <a:rPr lang="en-US" altLang="en-US" smtClean="0">
                <a:latin typeface="Arial" panose="020B0604020202020204" pitchFamily="34" charset="0"/>
              </a:rPr>
              <a:t>) = {a}*</a:t>
            </a:r>
          </a:p>
          <a:p>
            <a:r>
              <a:rPr lang="en-US" altLang="en-US" i="1" smtClean="0">
                <a:latin typeface="Arial" panose="020B0604020202020204" pitchFamily="34" charset="0"/>
              </a:rPr>
              <a:t>firstchars</a:t>
            </a:r>
            <a:r>
              <a:rPr lang="en-US" altLang="en-US" smtClean="0">
                <a:latin typeface="Arial" panose="020B0604020202020204" pitchFamily="34" charset="0"/>
              </a:rPr>
              <a:t>({</a:t>
            </a:r>
            <a:r>
              <a:rPr lang="en-US" altLang="en-US" smtClean="0">
                <a:latin typeface="Courier New" panose="02070309020205020404" pitchFamily="49" charset="0"/>
              </a:rPr>
              <a:t>a</a:t>
            </a:r>
            <a:r>
              <a:rPr lang="en-US" altLang="en-US" smtClean="0">
                <a:latin typeface="Arial" panose="020B0604020202020204" pitchFamily="34" charset="0"/>
              </a:rPr>
              <a:t>, </a:t>
            </a:r>
            <a:r>
              <a:rPr lang="en-US" altLang="en-US" smtClean="0">
                <a:latin typeface="Courier New" panose="02070309020205020404" pitchFamily="49" charset="0"/>
              </a:rPr>
              <a:t>b</a:t>
            </a:r>
            <a:r>
              <a:rPr lang="en-US" altLang="en-US" smtClean="0">
                <a:latin typeface="Arial" panose="020B0604020202020204" pitchFamily="34" charset="0"/>
              </a:rPr>
              <a:t>}*)  = {a}* </a:t>
            </a:r>
            <a:r>
              <a:rPr lang="en-US" altLang="en-US" smtClean="0">
                <a:latin typeface="Arial" panose="020B0604020202020204" pitchFamily="34" charset="0"/>
                <a:sym typeface="Symbol" panose="05050102010706020507" pitchFamily="18" charset="2"/>
              </a:rPr>
              <a:t></a:t>
            </a:r>
            <a:r>
              <a:rPr lang="en-US" altLang="en-US" smtClean="0">
                <a:latin typeface="Arial" panose="020B0604020202020204" pitchFamily="34" charset="0"/>
              </a:rPr>
              <a:t> {b}*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FIN, no. firstchars({a}) = {a}*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INF, yes.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ADE0C0-1CD8-4925-BF17-24B28FF2E5ED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88659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D6CF0C-6DDD-4BEF-B596-FDC64DBA8AF0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274214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3ADCAC-66B7-4800-ABB5-CBE016FC45B8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724593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What are some common ways of encoding integers: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  <a:p>
            <a:r>
              <a:rPr lang="en-US" altLang="en-US" smtClean="0">
                <a:latin typeface="Arial" panose="020B0604020202020204" pitchFamily="34" charset="0"/>
              </a:rPr>
              <a:t>Decimal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Binary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Hex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Unary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89AE99-AEAC-429E-9F82-ADEB541DDF5F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941729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Obviously we would need to define the criteria for candidacy more precisely in order to make this a reasonable language to study.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0FE323-FD72-4D29-B4C2-27E93DDEDED1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63749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D6EF9D-4E0D-4161-AD66-91A3453646C6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47636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288" indent="-296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22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26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985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705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425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145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6A0FEE-2EAF-4BE7-AAF4-FA7238871FC7}" type="slidenum">
              <a:rPr lang="en-US" altLang="en-US" sz="1400" smtClean="0"/>
              <a:pPr>
                <a:spcBef>
                  <a:spcPct val="0"/>
                </a:spcBef>
              </a:pPr>
              <a:t>3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26571993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A6F785-0CAC-433F-82FD-7F32396622DC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307727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EB1DBA-3971-4D4C-880B-355959CD35E1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355701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F38548-22E0-4D4F-A09B-1676FA5D46B8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31989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First string is in the language; other two are not.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DBB752-CC66-46A2-BD1C-BAEB4AFC27FD}" type="slidenum">
              <a:rPr lang="en-US" altLang="en-US" smtClean="0"/>
              <a:pPr>
                <a:spcBef>
                  <a:spcPct val="0"/>
                </a:spcBef>
              </a:pPr>
              <a:t>33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97937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A78607-1341-427F-96DB-B5852004E9F4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734156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DAC4BA-463F-4341-BD5A-AB0985366576}" type="slidenum">
              <a:rPr lang="en-US" altLang="en-US" smtClean="0"/>
              <a:pPr>
                <a:spcBef>
                  <a:spcPct val="0"/>
                </a:spcBef>
              </a:pPr>
              <a:t>35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12203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5607A9-80F3-41EA-8211-B477A8C6CB53}" type="slidenum">
              <a:rPr lang="en-US" altLang="en-US" smtClean="0"/>
              <a:pPr>
                <a:spcBef>
                  <a:spcPct val="0"/>
                </a:spcBef>
              </a:pPr>
              <a:t>36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29923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Given a machine that does integer multiplication how can we build a machine to recognize the multiplication language?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  <a:p>
            <a:r>
              <a:rPr lang="en-US" altLang="en-US" smtClean="0">
                <a:latin typeface="Arial" panose="020B0604020202020204" pitchFamily="34" charset="0"/>
              </a:rPr>
              <a:t>Suppose we have a procedure M(x,y) that multiplies two integers.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Given a string in the form &lt;int1&gt;*&lt;int2&gt;=&lt;int3&gt;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X = convertToInt(&lt;int1&gt;)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Y = convertToInt(&lt;int2&gt;)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Z = convertToInt(&lt;int3&gt;)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If z = M(x,y) then accept.  Else reject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  <a:p>
            <a:r>
              <a:rPr lang="en-US" altLang="en-US" smtClean="0">
                <a:latin typeface="Arial" panose="020B0604020202020204" pitchFamily="34" charset="0"/>
              </a:rPr>
              <a:t>The other way around?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Suppose we have a program P that checks whether strings like the one above are in INTEGERPROD.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This program computes the product of two integers x and y.  </a:t>
            </a:r>
            <a:r>
              <a:rPr lang="en-US" altLang="en-US" b="1" smtClean="0">
                <a:latin typeface="Arial" panose="020B0604020202020204" pitchFamily="34" charset="0"/>
              </a:rPr>
              <a:t>HOW: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Enumerate the strings that are encodings of natural numbers.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For each one, &lt;z&gt;, feed &lt;x&gt;*&lt;y&gt;=&lt;z&gt; to P.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If P accepts, return z.  Otherwise, keep going.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P will eventually accept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71DEBE-809A-4787-A876-BF1C59681211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73662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2800" indent="-3111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0950" indent="-2476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1013" indent="-2476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52663" indent="-2476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09863" indent="-247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67063" indent="-247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263" indent="-247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1463" indent="-247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E7366D-0E76-4C80-B393-26E6E940523D}" type="slidenum">
              <a:rPr lang="en-US" altLang="en-US" sz="1500" smtClean="0"/>
              <a:pPr>
                <a:spcBef>
                  <a:spcPct val="0"/>
                </a:spcBef>
              </a:pPr>
              <a:t>4</a:t>
            </a:fld>
            <a:endParaRPr lang="en-US" altLang="en-US" sz="1500" smtClean="0"/>
          </a:p>
        </p:txBody>
      </p:sp>
    </p:spTree>
    <p:extLst>
      <p:ext uri="{BB962C8B-B14F-4D97-AF65-F5344CB8AC3E}">
        <p14:creationId xmlns:p14="http://schemas.microsoft.com/office/powerpoint/2010/main" val="3483081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2800" indent="-3111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0950" indent="-2476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1013" indent="-2476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52663" indent="-2476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09863" indent="-247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67063" indent="-247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263" indent="-247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1463" indent="-247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EF8083-CEC2-4616-87C6-2557CFA57887}" type="slidenum">
              <a:rPr lang="en-US" altLang="en-US" sz="1500" smtClean="0"/>
              <a:pPr>
                <a:spcBef>
                  <a:spcPct val="0"/>
                </a:spcBef>
              </a:pPr>
              <a:t>5</a:t>
            </a:fld>
            <a:endParaRPr lang="en-US" altLang="en-US" sz="1500" smtClean="0"/>
          </a:p>
        </p:txBody>
      </p:sp>
    </p:spTree>
    <p:extLst>
      <p:ext uri="{BB962C8B-B14F-4D97-AF65-F5344CB8AC3E}">
        <p14:creationId xmlns:p14="http://schemas.microsoft.com/office/powerpoint/2010/main" val="4228753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288" indent="-298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225" indent="-2381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063" indent="-2381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263" indent="-238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5463" indent="-238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2663" indent="-238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9863" indent="-238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841549-7234-41C6-B505-7FD2C03D314F}" type="slidenum">
              <a:rPr lang="en-US" altLang="en-US" sz="1300" smtClean="0"/>
              <a:pPr>
                <a:spcBef>
                  <a:spcPct val="0"/>
                </a:spcBef>
              </a:pPr>
              <a:t>6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2815618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288" indent="-298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225" indent="-2381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063" indent="-2381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263" indent="-238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5463" indent="-238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2663" indent="-238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9863" indent="-238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47C514-E13F-4345-A2A9-03F0AEB70F99}" type="slidenum">
              <a:rPr lang="en-US" altLang="en-US" sz="1300" smtClean="0"/>
              <a:pPr>
                <a:spcBef>
                  <a:spcPct val="0"/>
                </a:spcBef>
              </a:pPr>
              <a:t>7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218962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Ask what each language is (describe in symbols only):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  <a:p>
            <a:r>
              <a:rPr lang="en-US" altLang="en-US" smtClean="0">
                <a:latin typeface="Arial" panose="020B0604020202020204" pitchFamily="34" charset="0"/>
              </a:rPr>
              <a:t>{a}*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{</a:t>
            </a:r>
            <a:r>
              <a:rPr lang="en-US" altLang="en-US" sz="1600" smtClean="0">
                <a:latin typeface="Arial" panose="020B0604020202020204" pitchFamily="34" charset="0"/>
                <a:sym typeface="Symbol" panose="05050102010706020507" pitchFamily="18" charset="2"/>
              </a:rPr>
              <a:t></a:t>
            </a:r>
            <a:r>
              <a:rPr lang="en-US" altLang="en-US" smtClean="0">
                <a:latin typeface="Arial" panose="020B0604020202020204" pitchFamily="34" charset="0"/>
                <a:sym typeface="Symbol" panose="05050102010706020507" pitchFamily="18" charset="2"/>
              </a:rPr>
              <a:t>}   { bx : x </a:t>
            </a:r>
            <a:r>
              <a:rPr lang="en-US" altLang="en-US" smtClean="0">
                <a:latin typeface="Arial" panose="020B0604020202020204" pitchFamily="34" charset="0"/>
              </a:rPr>
              <a:t> {</a:t>
            </a:r>
            <a:r>
              <a:rPr lang="en-US" altLang="en-US" smtClean="0">
                <a:latin typeface="Courier New" panose="02070309020205020404" pitchFamily="49" charset="0"/>
              </a:rPr>
              <a:t>a</a:t>
            </a:r>
            <a:r>
              <a:rPr lang="en-US" altLang="en-US" smtClean="0">
                <a:latin typeface="Arial" panose="020B0604020202020204" pitchFamily="34" charset="0"/>
              </a:rPr>
              <a:t>, </a:t>
            </a:r>
            <a:r>
              <a:rPr lang="en-US" altLang="en-US" smtClean="0">
                <a:latin typeface="Courier New" panose="02070309020205020404" pitchFamily="49" charset="0"/>
              </a:rPr>
              <a:t>b</a:t>
            </a:r>
            <a:r>
              <a:rPr lang="en-US" altLang="en-US" smtClean="0">
                <a:latin typeface="Arial" panose="020B0604020202020204" pitchFamily="34" charset="0"/>
              </a:rPr>
              <a:t>}*}</a:t>
            </a:r>
          </a:p>
          <a:p>
            <a:r>
              <a:rPr lang="en-US" altLang="en-US" smtClean="0">
                <a:latin typeface="Arial" panose="020B0604020202020204" pitchFamily="34" charset="0"/>
                <a:sym typeface="Symbol" panose="05050102010706020507" pitchFamily="18" charset="2"/>
              </a:rPr>
              <a:t></a:t>
            </a: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288" indent="-298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225" indent="-2381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063" indent="-2381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263" indent="-238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5463" indent="-238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2663" indent="-238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9863" indent="-238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F58CD7-6D86-496B-9EAA-3D9FF030F356}" type="slidenum">
              <a:rPr lang="en-US" altLang="en-US" sz="1300" smtClean="0"/>
              <a:pPr>
                <a:spcBef>
                  <a:spcPct val="0"/>
                </a:spcBef>
              </a:pPr>
              <a:t>8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809234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{</a:t>
            </a:r>
            <a:r>
              <a:rPr lang="en-US" altLang="en-US" smtClean="0">
                <a:latin typeface="Courier New" panose="02070309020205020404" pitchFamily="49" charset="0"/>
              </a:rPr>
              <a:t>aa, aaa, ac, aac, a</a:t>
            </a:r>
            <a:r>
              <a:rPr lang="en-US" altLang="en-US" smtClean="0">
                <a:latin typeface="Arial" panose="020B0604020202020204" pitchFamily="34" charset="0"/>
              </a:rPr>
              <a:t>} 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56D0D0-C521-4087-AA9B-93C33AAB004A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29597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28EBE-0589-4474-B06C-21D86DE3F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0153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A8FA0-926A-4B05-9C3B-C9599E4D7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8524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710DF-1A04-47E6-8888-A1786B734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9627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70D5D-EC13-42FE-A39E-32CC66A65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5220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4AE19-2BFF-431E-BF54-52BDB8258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219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EA504-E580-4D16-BF2F-CBD49D8D1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881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D2201-BA52-43B1-BB09-978128779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394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19DF8-291D-406E-9C1B-2D6151F21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712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46AE9-5829-43AF-B80C-0E825CE93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9705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E0867-FB94-4900-B90D-28CD49EEC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612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EAE6B-0199-4834-B17C-6F623D98C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2654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54EFF-005D-499F-94EF-71FD67E8F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3607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AF82D16-00E3-478B-8C37-575495F96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legacy.earlham.edu/~peters/writing/infapp.ht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Cantor's_theorem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828800"/>
            <a:ext cx="8610600" cy="1470025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MA/CSSE 474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581400"/>
            <a:ext cx="8534400" cy="17526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Theory of Computation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685800" y="5257800"/>
            <a:ext cx="8458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chemeClr val="tx2"/>
                </a:solidFill>
              </a:rPr>
              <a:t>Languages, prefixes, sets, cardinality, functions</a:t>
            </a:r>
            <a:endParaRPr lang="en-US" alt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Concatenation of Languages</a:t>
            </a: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altLang="en-US" smtClean="0"/>
              <a:t>L</a:t>
            </a:r>
            <a:r>
              <a:rPr lang="en-US" altLang="en-US" baseline="-25000" smtClean="0"/>
              <a:t>1</a:t>
            </a:r>
            <a:r>
              <a:rPr lang="en-US" altLang="en-US" smtClean="0"/>
              <a:t>L</a:t>
            </a:r>
            <a:r>
              <a:rPr lang="en-US" altLang="en-US" baseline="-25000" smtClean="0"/>
              <a:t>2               </a:t>
            </a:r>
            <a:r>
              <a:rPr lang="en-US" altLang="en-US" smtClean="0"/>
              <a:t>                </a:t>
            </a:r>
            <a:r>
              <a:rPr lang="en-US" altLang="en-US" smtClean="0"/>
              <a:t>What </a:t>
            </a:r>
            <a:r>
              <a:rPr lang="en-US" altLang="en-US" dirty="0" smtClean="0"/>
              <a:t>is </a:t>
            </a:r>
            <a:r>
              <a:rPr lang="en-US" altLang="en-US" dirty="0" smtClean="0"/>
              <a:t>L{</a:t>
            </a:r>
            <a:r>
              <a:rPr lang="el-GR" altLang="en-US" dirty="0" smtClean="0"/>
              <a:t>ε</a:t>
            </a:r>
            <a:r>
              <a:rPr lang="en-US" altLang="en-US" dirty="0" smtClean="0"/>
              <a:t>} </a:t>
            </a:r>
            <a:r>
              <a:rPr lang="en-US" altLang="en-US" dirty="0" smtClean="0"/>
              <a:t>?   L</a:t>
            </a:r>
            <a:r>
              <a:rPr lang="en-US" altLang="en-US" dirty="0" smtClean="0">
                <a:sym typeface="Symbol" panose="05050102010706020507" pitchFamily="18" charset="2"/>
              </a:rPr>
              <a:t></a:t>
            </a:r>
            <a:r>
              <a:rPr lang="en-US" altLang="en-US" dirty="0" smtClean="0"/>
              <a:t> ?</a:t>
            </a:r>
          </a:p>
          <a:p>
            <a:pPr>
              <a:spcBef>
                <a:spcPts val="1800"/>
              </a:spcBef>
            </a:pPr>
            <a:r>
              <a:rPr lang="en-US" altLang="en-US" dirty="0" smtClean="0"/>
              <a:t>L</a:t>
            </a:r>
            <a:r>
              <a:rPr lang="en-US" altLang="en-US" baseline="30000" dirty="0" smtClean="0"/>
              <a:t>R</a:t>
            </a:r>
          </a:p>
          <a:p>
            <a:pPr>
              <a:spcBef>
                <a:spcPts val="1800"/>
              </a:spcBef>
            </a:pPr>
            <a:r>
              <a:rPr lang="en-US" altLang="en-US" dirty="0" smtClean="0"/>
              <a:t>L</a:t>
            </a:r>
            <a:r>
              <a:rPr lang="en-US" altLang="en-US" baseline="30000" dirty="0" smtClean="0"/>
              <a:t>3  </a:t>
            </a:r>
            <a:r>
              <a:rPr lang="en-US" altLang="en-US" dirty="0" smtClean="0"/>
              <a:t>   Is this the same as {w</a:t>
            </a:r>
            <a:r>
              <a:rPr lang="en-US" altLang="en-US" baseline="30000" dirty="0" smtClean="0"/>
              <a:t>3</a:t>
            </a:r>
            <a:r>
              <a:rPr lang="en-US" altLang="en-US" dirty="0" smtClean="0"/>
              <a:t> : w </a:t>
            </a:r>
            <a:r>
              <a:rPr lang="en-US" altLang="en-US" dirty="0" smtClean="0">
                <a:sym typeface="Symbol" panose="05050102010706020507" pitchFamily="18" charset="2"/>
              </a:rPr>
              <a:t> L } ?</a:t>
            </a:r>
            <a:endParaRPr lang="en-US" altLang="en-US" baseline="30000" dirty="0" smtClean="0"/>
          </a:p>
          <a:p>
            <a:pPr>
              <a:spcBef>
                <a:spcPts val="1800"/>
              </a:spcBef>
            </a:pPr>
            <a:r>
              <a:rPr lang="en-US" altLang="en-US" dirty="0" smtClean="0"/>
              <a:t>L</a:t>
            </a:r>
            <a:r>
              <a:rPr lang="en-US" altLang="en-US" baseline="30000" dirty="0" smtClean="0"/>
              <a:t>0</a:t>
            </a:r>
          </a:p>
          <a:p>
            <a:pPr>
              <a:spcBef>
                <a:spcPts val="1800"/>
              </a:spcBef>
            </a:pPr>
            <a:r>
              <a:rPr lang="en-US" altLang="en-US" dirty="0" smtClean="0"/>
              <a:t>L</a:t>
            </a:r>
            <a:r>
              <a:rPr lang="en-US" altLang="en-US" baseline="30000" dirty="0" smtClean="0"/>
              <a:t>k</a:t>
            </a:r>
          </a:p>
          <a:p>
            <a:pPr>
              <a:spcBef>
                <a:spcPts val="1800"/>
              </a:spcBef>
            </a:pPr>
            <a:r>
              <a:rPr lang="en-US" altLang="en-US" dirty="0" smtClean="0"/>
              <a:t>L*</a:t>
            </a:r>
          </a:p>
          <a:p>
            <a:pPr>
              <a:spcBef>
                <a:spcPts val="1800"/>
              </a:spcBef>
            </a:pPr>
            <a:r>
              <a:rPr lang="en-US" altLang="en-US" dirty="0" smtClean="0"/>
              <a:t>L</a:t>
            </a:r>
            <a:r>
              <a:rPr lang="en-US" altLang="en-US" baseline="30000" dirty="0" smtClean="0"/>
              <a:t>+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8001000" cy="650875"/>
          </a:xfrm>
        </p:spPr>
        <p:txBody>
          <a:bodyPr/>
          <a:lstStyle/>
          <a:p>
            <a:pPr eaLnBrk="1" hangingPunct="1"/>
            <a:r>
              <a:rPr lang="en-US" altLang="en-US" sz="2700" b="1" dirty="0" smtClean="0"/>
              <a:t>Formally: Kleene * and 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Text Box 3"/>
              <p:cNvSpPr txBox="1">
                <a:spLocks noChangeArrowheads="1"/>
              </p:cNvSpPr>
              <p:nvPr/>
            </p:nvSpPr>
            <p:spPr bwMode="auto">
              <a:xfrm>
                <a:off x="1371600" y="1066800"/>
                <a:ext cx="7162800" cy="2275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i="1" dirty="0" smtClean="0"/>
                  <a:t>L</a:t>
                </a:r>
                <a:r>
                  <a:rPr lang="en-US" altLang="en-US" sz="2400" dirty="0"/>
                  <a:t>* = {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</a:t>
                </a:r>
                <a:r>
                  <a:rPr lang="en-US" altLang="en-US" sz="2400" dirty="0"/>
                  <a:t>}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</a:t>
                </a:r>
                <a:r>
                  <a:rPr lang="en-US" altLang="en-US" sz="2400" dirty="0"/>
                  <a:t>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/>
                  <a:t>        {</a:t>
                </a:r>
                <a:r>
                  <a:rPr lang="en-US" altLang="en-US" sz="2400" i="1" dirty="0"/>
                  <a:t>w</a:t>
                </a:r>
                <a:r>
                  <a:rPr lang="en-US" altLang="en-US" sz="2400" dirty="0"/>
                  <a:t>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</a:t>
                </a:r>
                <a:r>
                  <a:rPr lang="en-US" altLang="en-US" sz="2400" dirty="0"/>
                  <a:t>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</a:t>
                </a:r>
                <a:r>
                  <a:rPr lang="en-US" altLang="en-US" sz="2400" dirty="0"/>
                  <a:t>* :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</a:t>
                </a:r>
                <a:r>
                  <a:rPr lang="en-US" altLang="en-US" sz="2400" i="1" dirty="0"/>
                  <a:t>k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</a:t>
                </a:r>
                <a:r>
                  <a:rPr lang="en-US" altLang="en-US" sz="2400" dirty="0"/>
                  <a:t> 1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/>
                  <a:t>             (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</a:t>
                </a:r>
                <a:r>
                  <a:rPr lang="en-US" altLang="en-US" sz="2400" i="1" dirty="0"/>
                  <a:t>w</a:t>
                </a:r>
                <a:r>
                  <a:rPr lang="en-US" altLang="en-US" sz="2400" baseline="-25000" dirty="0"/>
                  <a:t>1</a:t>
                </a:r>
                <a:r>
                  <a:rPr lang="en-US" altLang="en-US" sz="2400" dirty="0"/>
                  <a:t>, </a:t>
                </a:r>
                <a:r>
                  <a:rPr lang="en-US" altLang="en-US" sz="2400" i="1" dirty="0"/>
                  <a:t>w</a:t>
                </a:r>
                <a:r>
                  <a:rPr lang="en-US" altLang="en-US" sz="2400" baseline="-25000" dirty="0"/>
                  <a:t>2</a:t>
                </a:r>
                <a:r>
                  <a:rPr lang="en-US" altLang="en-US" sz="2400" dirty="0"/>
                  <a:t>,  … </a:t>
                </a:r>
                <a:r>
                  <a:rPr lang="en-US" altLang="en-US" sz="2400" i="1" dirty="0" err="1"/>
                  <a:t>w</a:t>
                </a:r>
                <a:r>
                  <a:rPr lang="en-US" altLang="en-US" sz="2400" baseline="-25000" dirty="0" err="1"/>
                  <a:t>k</a:t>
                </a:r>
                <a:r>
                  <a:rPr lang="en-US" altLang="en-US" sz="2400" dirty="0"/>
                  <a:t>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</a:t>
                </a:r>
                <a:r>
                  <a:rPr lang="en-US" altLang="en-US" sz="2400" dirty="0"/>
                  <a:t> </a:t>
                </a:r>
                <a:r>
                  <a:rPr lang="en-US" altLang="en-US" sz="2400" i="1" dirty="0"/>
                  <a:t>L</a:t>
                </a:r>
                <a:r>
                  <a:rPr lang="en-US" altLang="en-US" sz="2400" dirty="0"/>
                  <a:t>  (</a:t>
                </a:r>
                <a:r>
                  <a:rPr lang="en-US" altLang="en-US" sz="2400" i="1" dirty="0"/>
                  <a:t>w </a:t>
                </a:r>
                <a:r>
                  <a:rPr lang="en-US" altLang="en-US" sz="2400" dirty="0"/>
                  <a:t>= </a:t>
                </a:r>
                <a:r>
                  <a:rPr lang="en-US" altLang="en-US" sz="2400" i="1" dirty="0"/>
                  <a:t>w</a:t>
                </a:r>
                <a:r>
                  <a:rPr lang="en-US" altLang="en-US" sz="2400" baseline="-25000" dirty="0"/>
                  <a:t>1</a:t>
                </a:r>
                <a:r>
                  <a:rPr lang="en-US" altLang="en-US" sz="2400" dirty="0"/>
                  <a:t> </a:t>
                </a:r>
                <a:r>
                  <a:rPr lang="en-US" altLang="en-US" sz="2400" i="1" dirty="0"/>
                  <a:t>w</a:t>
                </a:r>
                <a:r>
                  <a:rPr lang="en-US" altLang="en-US" sz="2400" baseline="-25000" dirty="0"/>
                  <a:t>2</a:t>
                </a:r>
                <a:r>
                  <a:rPr lang="en-US" altLang="en-US" sz="2400" dirty="0"/>
                  <a:t> … </a:t>
                </a:r>
                <a:r>
                  <a:rPr lang="en-US" altLang="en-US" sz="2400" i="1" dirty="0" err="1"/>
                  <a:t>w</a:t>
                </a:r>
                <a:r>
                  <a:rPr lang="en-US" altLang="en-US" sz="2400" baseline="-25000" dirty="0" err="1"/>
                  <a:t>k</a:t>
                </a:r>
                <a:r>
                  <a:rPr lang="en-US" altLang="en-US" sz="2400" dirty="0" smtClean="0"/>
                  <a:t>))}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 dirty="0"/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en-US" sz="2400" dirty="0" smtClean="0"/>
                  <a:t>Alternate:  L* = L</a:t>
                </a:r>
                <a:r>
                  <a:rPr lang="en-US" altLang="en-US" sz="2400" baseline="30000" dirty="0" smtClean="0"/>
                  <a:t>0</a:t>
                </a:r>
                <a:r>
                  <a:rPr lang="en-US" altLang="en-US" sz="2400" dirty="0" smtClean="0"/>
                  <a:t>  </a:t>
                </a:r>
                <a:r>
                  <a:rPr lang="en-US" altLang="en-US" sz="2400" dirty="0" smtClean="0">
                    <a:sym typeface="Symbol" panose="05050102010706020507" pitchFamily="18" charset="2"/>
                  </a:rPr>
                  <a:t> </a:t>
                </a:r>
                <a:r>
                  <a:rPr lang="en-US" altLang="en-US" sz="2400" dirty="0" smtClean="0"/>
                  <a:t>L</a:t>
                </a:r>
                <a:r>
                  <a:rPr lang="en-US" altLang="en-US" sz="2400" baseline="30000" dirty="0" smtClean="0"/>
                  <a:t>1</a:t>
                </a:r>
                <a:r>
                  <a:rPr lang="en-US" altLang="en-US" sz="2400" dirty="0" smtClean="0"/>
                  <a:t>  </a:t>
                </a:r>
                <a:r>
                  <a:rPr lang="en-US" altLang="en-US" sz="2400" dirty="0" smtClean="0">
                    <a:sym typeface="Symbol" panose="05050102010706020507" pitchFamily="18" charset="2"/>
                  </a:rPr>
                  <a:t> </a:t>
                </a:r>
                <a:r>
                  <a:rPr lang="en-US" altLang="en-US" sz="2400" dirty="0" smtClean="0"/>
                  <a:t>L</a:t>
                </a:r>
                <a:r>
                  <a:rPr lang="en-US" altLang="en-US" sz="2400" baseline="30000" dirty="0" smtClean="0"/>
                  <a:t>2</a:t>
                </a:r>
                <a:r>
                  <a:rPr lang="en-US" altLang="en-US" sz="2400" dirty="0" smtClean="0"/>
                  <a:t>  </a:t>
                </a:r>
                <a:r>
                  <a:rPr lang="en-US" altLang="en-US" sz="2400" dirty="0" smtClean="0">
                    <a:sym typeface="Symbol" panose="05050102010706020507" pitchFamily="18" charset="2"/>
                  </a:rPr>
                  <a:t>  . . .  =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=0</m:t>
                        </m:r>
                      </m:sub>
                      <m:sup>
                        <m:r>
                          <a:rPr lang="en-US" alt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altLang="en-US" sz="2400" dirty="0" smtClean="0"/>
              </a:p>
              <a:p>
                <a:pPr eaLnBrk="1" hangingPunct="1">
                  <a:spcBef>
                    <a:spcPct val="0"/>
                  </a:spcBef>
                  <a:buNone/>
                </a:pPr>
                <a:endParaRPr lang="en-US" altLang="en-US" sz="2100" dirty="0" smtClean="0"/>
              </a:p>
            </p:txBody>
          </p:sp>
        </mc:Choice>
        <mc:Fallback xmlns="">
          <p:sp>
            <p:nvSpPr>
              <p:cNvPr id="2662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1600" y="1066800"/>
                <a:ext cx="7162800" cy="2275110"/>
              </a:xfrm>
              <a:prstGeom prst="rect">
                <a:avLst/>
              </a:prstGeom>
              <a:blipFill rotWithShape="0">
                <a:blip r:embed="rId3"/>
                <a:stretch>
                  <a:fillRect l="-1277" t="-21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71600" y="3429000"/>
            <a:ext cx="59436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/>
              <a:t>L</a:t>
            </a:r>
            <a:r>
              <a:rPr lang="en-US" altLang="en-US" sz="2400" baseline="30000" dirty="0"/>
              <a:t>+</a:t>
            </a:r>
            <a:r>
              <a:rPr lang="en-US" altLang="en-US" sz="2400" dirty="0"/>
              <a:t> = </a:t>
            </a:r>
            <a:r>
              <a:rPr lang="en-US" altLang="en-US" sz="2400" i="1" dirty="0"/>
              <a:t>L L</a:t>
            </a:r>
            <a:r>
              <a:rPr lang="en-US" altLang="en-US" sz="2400" dirty="0"/>
              <a:t>*</a:t>
            </a:r>
            <a:endParaRPr lang="en-US" altLang="en-US" sz="24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/>
              <a:t>L</a:t>
            </a:r>
            <a:r>
              <a:rPr lang="en-US" altLang="en-US" sz="2400" baseline="30000" dirty="0"/>
              <a:t>+</a:t>
            </a:r>
            <a:r>
              <a:rPr lang="en-US" altLang="en-US" sz="2400" dirty="0"/>
              <a:t> = </a:t>
            </a:r>
            <a:r>
              <a:rPr lang="en-US" altLang="en-US" sz="2400" i="1" dirty="0"/>
              <a:t>L</a:t>
            </a:r>
            <a:r>
              <a:rPr lang="en-US" altLang="en-US" sz="2400" dirty="0"/>
              <a:t>* - {</a:t>
            </a:r>
            <a:r>
              <a:rPr lang="en-US" altLang="en-US" sz="2400" dirty="0">
                <a:sym typeface="Symbol" panose="05050102010706020507" pitchFamily="18" charset="2"/>
              </a:rPr>
              <a:t></a:t>
            </a:r>
            <a:r>
              <a:rPr lang="en-US" altLang="en-US" sz="2400" dirty="0"/>
              <a:t>}   iff  </a:t>
            </a:r>
            <a:r>
              <a:rPr lang="en-US" altLang="en-US" sz="2400" dirty="0">
                <a:sym typeface="Symbol" panose="05050102010706020507" pitchFamily="18" charset="2"/>
              </a:rPr>
              <a:t>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</a:t>
            </a:r>
            <a:r>
              <a:rPr lang="en-US" altLang="en-US" sz="2400" dirty="0"/>
              <a:t> </a:t>
            </a:r>
            <a:r>
              <a:rPr lang="en-US" altLang="en-US" sz="2400" i="1" dirty="0"/>
              <a:t>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/>
              <a:t>L</a:t>
            </a:r>
            <a:r>
              <a:rPr lang="en-US" altLang="en-US" sz="2400" baseline="30000" dirty="0"/>
              <a:t>+</a:t>
            </a:r>
            <a:r>
              <a:rPr lang="en-US" altLang="en-US" sz="2400" dirty="0"/>
              <a:t> is the closure of </a:t>
            </a:r>
            <a:r>
              <a:rPr lang="en-US" altLang="en-US" sz="2400" i="1" dirty="0"/>
              <a:t>L</a:t>
            </a:r>
            <a:r>
              <a:rPr lang="en-US" altLang="en-US" sz="2400" dirty="0"/>
              <a:t> under concatenation.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700" b="1" smtClean="0"/>
              <a:t>Concatenation and Reverse of Languages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85800" y="1438420"/>
            <a:ext cx="83058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b="1" i="1" dirty="0"/>
              <a:t>Theorem:</a:t>
            </a:r>
            <a:r>
              <a:rPr lang="en-US" sz="2400" dirty="0"/>
              <a:t> (</a:t>
            </a:r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  <a:r>
              <a:rPr lang="en-US" sz="2400" baseline="30000" dirty="0"/>
              <a:t>R</a:t>
            </a:r>
            <a:r>
              <a:rPr lang="en-US" sz="2400" dirty="0"/>
              <a:t> = </a:t>
            </a:r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baseline="30000" dirty="0"/>
              <a:t>R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baseline="30000" dirty="0"/>
              <a:t>R</a:t>
            </a:r>
            <a:r>
              <a:rPr lang="en-US" sz="24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2400" b="1" i="1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b="1" i="1" dirty="0"/>
              <a:t>Proof:</a:t>
            </a:r>
            <a:r>
              <a:rPr lang="en-US" sz="2400" dirty="0"/>
              <a:t>  	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ym typeface="Symbol" panose="05050102010706020507" pitchFamily="18" charset="2"/>
              </a:rPr>
              <a:t></a:t>
            </a:r>
            <a:r>
              <a:rPr lang="en-US" sz="2400" i="1" dirty="0"/>
              <a:t>x</a:t>
            </a:r>
            <a:r>
              <a:rPr lang="en-US" sz="2400" dirty="0"/>
              <a:t> (</a:t>
            </a:r>
            <a:r>
              <a:rPr lang="en-US" sz="2400" dirty="0">
                <a:sym typeface="Symbol" panose="05050102010706020507" pitchFamily="18" charset="2"/>
              </a:rPr>
              <a:t></a:t>
            </a:r>
            <a:r>
              <a:rPr lang="en-US" sz="2400" i="1" dirty="0"/>
              <a:t>y </a:t>
            </a:r>
            <a:r>
              <a:rPr lang="en-US" sz="2400" dirty="0"/>
              <a:t>((</a:t>
            </a:r>
            <a:r>
              <a:rPr lang="en-US" sz="2400" i="1" dirty="0" err="1"/>
              <a:t>xy</a:t>
            </a:r>
            <a:r>
              <a:rPr lang="en-US" sz="2400" dirty="0"/>
              <a:t>)</a:t>
            </a:r>
            <a:r>
              <a:rPr lang="en-US" sz="2400" baseline="30000" dirty="0"/>
              <a:t>R</a:t>
            </a:r>
            <a:r>
              <a:rPr lang="en-US" sz="2400" dirty="0"/>
              <a:t> = </a:t>
            </a:r>
            <a:r>
              <a:rPr lang="en-US" sz="2400" i="1" dirty="0" err="1"/>
              <a:t>y</a:t>
            </a:r>
            <a:r>
              <a:rPr lang="en-US" sz="2400" baseline="30000" dirty="0" err="1"/>
              <a:t>R</a:t>
            </a:r>
            <a:r>
              <a:rPr lang="en-US" sz="2400" i="1" dirty="0" err="1"/>
              <a:t>x</a:t>
            </a:r>
            <a:r>
              <a:rPr lang="en-US" sz="2400" baseline="30000" dirty="0" err="1"/>
              <a:t>R</a:t>
            </a:r>
            <a:r>
              <a:rPr lang="en-US" sz="2400" dirty="0"/>
              <a:t>)) 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Theorem 2.1 that we proved last time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24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/>
              <a:t>(</a:t>
            </a:r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  <a:r>
              <a:rPr lang="en-US" sz="2400" baseline="30000" dirty="0"/>
              <a:t>R</a:t>
            </a:r>
            <a:r>
              <a:rPr lang="en-US" sz="2400" dirty="0"/>
              <a:t>  = {(</a:t>
            </a:r>
            <a:r>
              <a:rPr lang="en-US" sz="2400" i="1" dirty="0" err="1"/>
              <a:t>xy</a:t>
            </a:r>
            <a:r>
              <a:rPr lang="en-US" sz="2400" dirty="0"/>
              <a:t>)</a:t>
            </a:r>
            <a:r>
              <a:rPr lang="en-US" sz="2400" baseline="30000" dirty="0"/>
              <a:t>R</a:t>
            </a:r>
            <a:r>
              <a:rPr lang="en-US" sz="2400" dirty="0"/>
              <a:t> : </a:t>
            </a:r>
            <a:r>
              <a:rPr lang="en-US" sz="2400" i="1" dirty="0"/>
              <a:t>x </a:t>
            </a:r>
            <a:r>
              <a:rPr lang="en-US" sz="2400" dirty="0">
                <a:sym typeface="Symbol" panose="05050102010706020507" pitchFamily="18" charset="2"/>
              </a:rPr>
              <a:t>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 and </a:t>
            </a:r>
            <a:r>
              <a:rPr lang="en-US" sz="2400" i="1" dirty="0"/>
              <a:t>y </a:t>
            </a:r>
            <a:r>
              <a:rPr lang="en-US" sz="2400" dirty="0">
                <a:sym typeface="Symbol" panose="05050102010706020507" pitchFamily="18" charset="2"/>
              </a:rPr>
              <a:t>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dirty="0"/>
              <a:t>}	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Definition of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				concatenation of languages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sz="2400" dirty="0" smtClean="0"/>
              <a:t>              = </a:t>
            </a:r>
            <a:r>
              <a:rPr lang="en-US" sz="2400" dirty="0"/>
              <a:t>{</a:t>
            </a:r>
            <a:r>
              <a:rPr lang="en-US" sz="2400" i="1" dirty="0" err="1"/>
              <a:t>y</a:t>
            </a:r>
            <a:r>
              <a:rPr lang="en-US" sz="2400" baseline="30000" dirty="0" err="1"/>
              <a:t>R</a:t>
            </a:r>
            <a:r>
              <a:rPr lang="en-US" sz="2400" i="1" dirty="0" err="1"/>
              <a:t>x</a:t>
            </a:r>
            <a:r>
              <a:rPr lang="en-US" sz="2400" baseline="30000" dirty="0" err="1"/>
              <a:t>R</a:t>
            </a:r>
            <a:r>
              <a:rPr lang="en-US" sz="2400" dirty="0"/>
              <a:t> : </a:t>
            </a:r>
            <a:r>
              <a:rPr lang="en-US" sz="2400" i="1" dirty="0"/>
              <a:t>x </a:t>
            </a:r>
            <a:r>
              <a:rPr lang="en-US" sz="2400" dirty="0">
                <a:sym typeface="Symbol" panose="05050102010706020507" pitchFamily="18" charset="2"/>
              </a:rPr>
              <a:t>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 and </a:t>
            </a:r>
            <a:r>
              <a:rPr lang="en-US" sz="2400" i="1" dirty="0"/>
              <a:t>y </a:t>
            </a:r>
            <a:r>
              <a:rPr lang="en-US" sz="2400" dirty="0">
                <a:sym typeface="Symbol" panose="05050102010706020507" pitchFamily="18" charset="2"/>
              </a:rPr>
              <a:t>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dirty="0"/>
              <a:t>}	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Thm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2.1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 smtClean="0"/>
              <a:t>              </a:t>
            </a:r>
            <a:r>
              <a:rPr lang="en-US" sz="2400" dirty="0"/>
              <a:t>= </a:t>
            </a:r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baseline="30000" dirty="0"/>
              <a:t>R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baseline="30000" dirty="0"/>
              <a:t>R</a:t>
            </a:r>
            <a:r>
              <a:rPr lang="en-US" sz="2400" dirty="0"/>
              <a:t>		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Definition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of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				concatenation of languages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990600" y="228600"/>
            <a:ext cx="7696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</a:rPr>
              <a:t>Determining Language Membership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85800" y="1600200"/>
            <a:ext cx="8382000" cy="46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Arial" charset="0"/>
              </a:rPr>
              <a:t>Computational approaches:</a:t>
            </a:r>
            <a:r>
              <a:rPr lang="en-US" sz="2100" dirty="0">
                <a:latin typeface="Arial" charset="0"/>
              </a:rPr>
              <a:t/>
            </a:r>
            <a:br>
              <a:rPr lang="en-US" sz="2100" dirty="0">
                <a:latin typeface="Arial" charset="0"/>
              </a:rPr>
            </a:br>
            <a:endParaRPr lang="en-US" sz="1050" dirty="0">
              <a:latin typeface="Arial" charset="0"/>
            </a:endParaRPr>
          </a:p>
          <a:p>
            <a:pPr marL="257175" indent="-257175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Enumerator </a:t>
            </a:r>
            <a:r>
              <a:rPr lang="en-US" sz="2800" dirty="0">
                <a:latin typeface="Arial" charset="0"/>
              </a:rPr>
              <a:t>(generator)</a:t>
            </a:r>
            <a:r>
              <a:rPr lang="en-US" sz="2100" dirty="0">
                <a:latin typeface="Arial" charset="0"/>
              </a:rPr>
              <a:t>	  </a:t>
            </a:r>
          </a:p>
          <a:p>
            <a:pPr lvl="1" eaLnBrk="1" hangingPunct="1">
              <a:defRPr/>
            </a:pPr>
            <a:r>
              <a:rPr lang="en-US" sz="2400" dirty="0">
                <a:latin typeface="Arial" charset="0"/>
              </a:rPr>
              <a:t>When it is asked, enumerator gives us the next element of the language.  Any given element of the language will appear within a finite amount of time.</a:t>
            </a:r>
          </a:p>
          <a:p>
            <a:pPr marL="257175" indent="-257175" eaLnBrk="1" hangingPunct="1">
              <a:buFont typeface="Arial" panose="020B0604020202020204" pitchFamily="34" charset="0"/>
              <a:buChar char="•"/>
              <a:defRPr/>
            </a:pPr>
            <a:endParaRPr lang="en-US" sz="1050" dirty="0">
              <a:latin typeface="Arial" charset="0"/>
            </a:endParaRPr>
          </a:p>
          <a:p>
            <a:pPr marL="257175" indent="-257175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Recognizer</a:t>
            </a:r>
          </a:p>
          <a:p>
            <a:pPr eaLnBrk="1" hangingPunct="1">
              <a:defRPr/>
            </a:pPr>
            <a:r>
              <a:rPr lang="en-US" sz="2400" dirty="0">
                <a:latin typeface="Arial" charset="0"/>
              </a:rPr>
              <a:t>    Given a string s, recognizer halts and accepts s if s is in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     the language. If not, recognizer either halts and rejects s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     or keeps running forever.  This is a </a:t>
            </a:r>
            <a:r>
              <a:rPr lang="en-US" sz="2400" b="1" dirty="0">
                <a:solidFill>
                  <a:srgbClr val="66A9B1"/>
                </a:solidFill>
                <a:latin typeface="Arial" charset="0"/>
              </a:rPr>
              <a:t>semidecision </a:t>
            </a:r>
            <a:br>
              <a:rPr lang="en-US" sz="2400" b="1" dirty="0">
                <a:solidFill>
                  <a:srgbClr val="66A9B1"/>
                </a:solidFill>
                <a:latin typeface="Arial" charset="0"/>
              </a:rPr>
            </a:br>
            <a:r>
              <a:rPr lang="en-US" sz="2400" b="1" dirty="0">
                <a:solidFill>
                  <a:srgbClr val="66A9B1"/>
                </a:solidFill>
                <a:latin typeface="Arial" charset="0"/>
              </a:rPr>
              <a:t>     procedure</a:t>
            </a:r>
            <a:r>
              <a:rPr lang="en-US" sz="2400" dirty="0">
                <a:latin typeface="Arial" charset="0"/>
              </a:rPr>
              <a:t>.  If recognizer is guaranteed to halt and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     (accept or reject), it is a </a:t>
            </a:r>
            <a:r>
              <a:rPr lang="en-US" sz="2400" b="1" dirty="0">
                <a:solidFill>
                  <a:srgbClr val="66A9B1"/>
                </a:solidFill>
                <a:latin typeface="Arial" charset="0"/>
              </a:rPr>
              <a:t>decision procedure</a:t>
            </a:r>
            <a:r>
              <a:rPr lang="en-US" sz="2400" dirty="0">
                <a:latin typeface="Arial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9200" y="6259697"/>
            <a:ext cx="6705600" cy="40011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Not every language has an enumerator or a recognizer </a:t>
            </a:r>
          </a:p>
        </p:txBody>
      </p:sp>
    </p:spTree>
    <p:extLst>
      <p:ext uri="{BB962C8B-B14F-4D97-AF65-F5344CB8AC3E}">
        <p14:creationId xmlns:p14="http://schemas.microsoft.com/office/powerpoint/2010/main" val="1979387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828800" y="914400"/>
            <a:ext cx="6000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chemeClr val="tx2"/>
                </a:solidFill>
              </a:rPr>
              <a:t>Enumeration order</a:t>
            </a:r>
            <a:r>
              <a:rPr lang="en-US" altLang="en-US" sz="27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714500" y="1771650"/>
            <a:ext cx="57150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altLang="en-US" sz="2100"/>
              <a:t>Enumeration: Order of elements can be arbitrary; not too helpful 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altLang="en-US" sz="2100"/>
              <a:t>More useful: </a:t>
            </a:r>
            <a:r>
              <a:rPr lang="en-US" altLang="en-US" sz="2100" b="1" i="1"/>
              <a:t>lexicographic order enumeration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altLang="en-US" sz="2100"/>
              <a:t>Shortest first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altLang="en-US" sz="2100"/>
              <a:t>Within a length, dictionary order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21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/>
              <a:t>What is the lexicographic enumeration of: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/>
              <a:t>	 </a:t>
            </a: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altLang="en-US" sz="2100"/>
              <a:t>{</a:t>
            </a:r>
            <a:r>
              <a:rPr lang="en-US" altLang="en-US" sz="2100" i="1"/>
              <a:t>w</a:t>
            </a:r>
            <a:r>
              <a:rPr lang="en-US" altLang="en-US" sz="2100"/>
              <a:t> </a:t>
            </a:r>
            <a:r>
              <a:rPr lang="en-US" altLang="en-US" sz="2100">
                <a:sym typeface="Symbol" panose="05050102010706020507" pitchFamily="18" charset="2"/>
              </a:rPr>
              <a:t></a:t>
            </a:r>
            <a:r>
              <a:rPr lang="en-US" altLang="en-US" sz="2100"/>
              <a:t> {</a:t>
            </a:r>
            <a:r>
              <a:rPr lang="en-US" altLang="en-US" sz="2100">
                <a:latin typeface="Courier New" panose="02070309020205020404" pitchFamily="49" charset="0"/>
              </a:rPr>
              <a:t>a</a:t>
            </a:r>
            <a:r>
              <a:rPr lang="en-US" altLang="en-US" sz="2100"/>
              <a:t>, </a:t>
            </a:r>
            <a:r>
              <a:rPr lang="en-US" altLang="en-US" sz="2100">
                <a:latin typeface="Courier New" panose="02070309020205020404" pitchFamily="49" charset="0"/>
              </a:rPr>
              <a:t>b</a:t>
            </a:r>
            <a:r>
              <a:rPr lang="en-US" altLang="en-US" sz="2100"/>
              <a:t>}* : |</a:t>
            </a:r>
            <a:r>
              <a:rPr lang="en-US" altLang="en-US" sz="2100" i="1"/>
              <a:t>w</a:t>
            </a:r>
            <a:r>
              <a:rPr lang="en-US" altLang="en-US" sz="2100"/>
              <a:t>| is even} :</a:t>
            </a:r>
          </a:p>
        </p:txBody>
      </p:sp>
    </p:spTree>
    <p:extLst>
      <p:ext uri="{BB962C8B-B14F-4D97-AF65-F5344CB8AC3E}">
        <p14:creationId xmlns:p14="http://schemas.microsoft.com/office/powerpoint/2010/main" val="41197370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03517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Sets and Relations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Sets of Sets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229600" cy="55626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The </a:t>
            </a:r>
            <a:r>
              <a:rPr lang="en-US" altLang="en-US" sz="2400" b="1" i="1" dirty="0" smtClean="0"/>
              <a:t>power set</a:t>
            </a:r>
            <a:r>
              <a:rPr lang="en-US" altLang="en-US" sz="2400" dirty="0" smtClean="0"/>
              <a:t> of </a:t>
            </a:r>
            <a:r>
              <a:rPr lang="en-US" altLang="en-US" sz="2400" i="1" dirty="0" smtClean="0"/>
              <a:t>S</a:t>
            </a:r>
            <a:r>
              <a:rPr lang="en-US" altLang="en-US" sz="2400" dirty="0" smtClean="0"/>
              <a:t> is the set of all subsets of </a:t>
            </a:r>
            <a:r>
              <a:rPr lang="en-US" altLang="en-US" sz="2400" i="1" dirty="0" smtClean="0"/>
              <a:t>S</a:t>
            </a:r>
            <a:r>
              <a:rPr lang="en-US" altLang="en-US" sz="2400" dirty="0" smtClean="0"/>
              <a:t>. </a:t>
            </a:r>
          </a:p>
          <a:p>
            <a:pPr eaLnBrk="1" hangingPunct="1"/>
            <a:endParaRPr lang="en-US" altLang="en-US" sz="1000" dirty="0" smtClean="0"/>
          </a:p>
          <a:p>
            <a:pPr eaLnBrk="1" hangingPunct="1">
              <a:buFontTx/>
              <a:buNone/>
            </a:pPr>
            <a:r>
              <a:rPr lang="en-US" altLang="en-US" sz="2400" dirty="0" smtClean="0"/>
              <a:t>	   Let </a:t>
            </a:r>
            <a:r>
              <a:rPr lang="en-US" altLang="en-US" sz="2400" i="1" dirty="0" smtClean="0"/>
              <a:t>S</a:t>
            </a:r>
            <a:r>
              <a:rPr lang="en-US" altLang="en-US" sz="2400" dirty="0" smtClean="0"/>
              <a:t> = {1, 2, 3}.  Then: </a:t>
            </a:r>
          </a:p>
          <a:p>
            <a:pPr eaLnBrk="1" hangingPunct="1"/>
            <a:endParaRPr lang="en-US" altLang="en-US" sz="1000" dirty="0" smtClean="0"/>
          </a:p>
          <a:p>
            <a:pPr eaLnBrk="1" hangingPunct="1">
              <a:buFontTx/>
              <a:buNone/>
            </a:pPr>
            <a:r>
              <a:rPr lang="en-US" altLang="en-US" sz="2400" dirty="0" smtClean="0"/>
              <a:t>		</a:t>
            </a:r>
            <a:r>
              <a:rPr lang="en-US" altLang="en-US" sz="2400" dirty="0" smtClean="0">
                <a:latin typeface="French Script MT" panose="03020402040607040605" pitchFamily="66" charset="0"/>
              </a:rPr>
              <a:t>P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/>
              <a:t>S</a:t>
            </a:r>
            <a:r>
              <a:rPr lang="en-US" altLang="en-US" sz="2400" dirty="0" smtClean="0"/>
              <a:t>) = {</a:t>
            </a:r>
            <a:r>
              <a:rPr lang="en-US" altLang="en-US" sz="2400" dirty="0" smtClean="0">
                <a:sym typeface="Symbol" panose="05050102010706020507" pitchFamily="18" charset="2"/>
              </a:rPr>
              <a:t></a:t>
            </a:r>
            <a:r>
              <a:rPr lang="en-US" altLang="en-US" sz="2400" dirty="0" smtClean="0"/>
              <a:t>, {1}, {2}, {3}, {1, 2}, {1, 3}, {2, 3}, {1, 2, 3}}.</a:t>
            </a:r>
          </a:p>
          <a:p>
            <a:pPr eaLnBrk="1" hangingPunct="1"/>
            <a:endParaRPr lang="en-US" altLang="en-US" sz="1000" dirty="0" smtClean="0"/>
          </a:p>
          <a:p>
            <a:pPr eaLnBrk="1" hangingPunct="1"/>
            <a:endParaRPr lang="en-US" altLang="en-US" sz="1000" dirty="0" smtClean="0"/>
          </a:p>
          <a:p>
            <a:pPr eaLnBrk="1" hangingPunct="1"/>
            <a:endParaRPr lang="en-US" altLang="en-US" sz="1000" dirty="0" smtClean="0"/>
          </a:p>
          <a:p>
            <a:pPr eaLnBrk="1" hangingPunct="1"/>
            <a:r>
              <a:rPr lang="en-US" altLang="en-US" sz="2400" dirty="0" smtClean="0">
                <a:sym typeface="Symbol" panose="05050102010706020507" pitchFamily="18" charset="2"/>
              </a:rPr>
              <a:t>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ym typeface="Symbol" panose="05050102010706020507" pitchFamily="18" charset="2"/>
              </a:rPr>
              <a:t></a:t>
            </a:r>
            <a:r>
              <a:rPr lang="en-US" altLang="en-US" sz="2400" dirty="0" smtClean="0"/>
              <a:t> P(</a:t>
            </a:r>
            <a:r>
              <a:rPr lang="en-US" altLang="en-US" sz="2400" i="1" dirty="0" smtClean="0"/>
              <a:t>S</a:t>
            </a:r>
            <a:r>
              <a:rPr lang="en-US" altLang="en-US" sz="2400" dirty="0" smtClean="0"/>
              <a:t>) is a </a:t>
            </a:r>
            <a:r>
              <a:rPr lang="en-US" altLang="en-US" sz="2400" b="1" i="1" dirty="0" smtClean="0"/>
              <a:t>partition </a:t>
            </a:r>
            <a:r>
              <a:rPr lang="en-US" altLang="en-US" sz="2400" dirty="0" smtClean="0"/>
              <a:t>of a set </a:t>
            </a:r>
            <a:r>
              <a:rPr lang="en-US" altLang="en-US" sz="2400" i="1" dirty="0" smtClean="0"/>
              <a:t>S</a:t>
            </a:r>
            <a:r>
              <a:rPr lang="en-US" altLang="en-US" sz="2400" dirty="0" smtClean="0"/>
              <a:t> iff: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 smtClean="0"/>
              <a:t>Every element of </a:t>
            </a:r>
            <a:r>
              <a:rPr lang="en-US" altLang="en-US" sz="2400" dirty="0" smtClean="0">
                <a:sym typeface="Symbol" panose="05050102010706020507" pitchFamily="18" charset="2"/>
              </a:rPr>
              <a:t></a:t>
            </a:r>
            <a:r>
              <a:rPr lang="en-US" altLang="en-US" sz="2400" dirty="0" smtClean="0"/>
              <a:t> is nonempty,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 smtClean="0"/>
              <a:t>Every pair of elements of </a:t>
            </a:r>
            <a:r>
              <a:rPr lang="en-US" altLang="en-US" sz="2400" dirty="0" smtClean="0">
                <a:sym typeface="Symbol" panose="05050102010706020507" pitchFamily="18" charset="2"/>
              </a:rPr>
              <a:t></a:t>
            </a:r>
            <a:r>
              <a:rPr lang="en-US" altLang="en-US" sz="2400" dirty="0" smtClean="0"/>
              <a:t> is disjoint , and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 smtClean="0"/>
              <a:t>the union of all the elements of </a:t>
            </a:r>
            <a:r>
              <a:rPr lang="en-US" altLang="en-US" sz="2400" dirty="0" smtClean="0">
                <a:sym typeface="Symbol" panose="05050102010706020507" pitchFamily="18" charset="2"/>
              </a:rPr>
              <a:t></a:t>
            </a:r>
            <a:r>
              <a:rPr lang="en-US" altLang="en-US" sz="2400" dirty="0" smtClean="0"/>
              <a:t> equals </a:t>
            </a:r>
            <a:r>
              <a:rPr lang="en-US" altLang="en-US" sz="2400" i="1" dirty="0" smtClean="0"/>
              <a:t>S</a:t>
            </a:r>
            <a:r>
              <a:rPr lang="en-US" altLang="en-US" sz="2400" dirty="0" smtClean="0"/>
              <a:t>.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676400" y="5105400"/>
            <a:ext cx="6297613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Some partitions of </a:t>
            </a:r>
            <a:r>
              <a:rPr lang="en-US" altLang="en-US" sz="2400" dirty="0" smtClean="0"/>
              <a:t>= {1, 2, 3}: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/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  {{1}, {2, 3}}   or   {{1, 3}, {2}}   or   {{1, 2, 3}}.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How many </a:t>
            </a:r>
            <a:r>
              <a:rPr lang="en-US" altLang="en-US" sz="2400" i="1" dirty="0"/>
              <a:t>different</a:t>
            </a:r>
            <a:r>
              <a:rPr lang="en-US" altLang="en-US" sz="2400" dirty="0"/>
              <a:t> partitions of S?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b="1" smtClean="0"/>
              <a:t>Closure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153400" cy="61722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A set S is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closed</a:t>
            </a:r>
            <a:r>
              <a:rPr lang="en-US" sz="2800" dirty="0" smtClean="0"/>
              <a:t> under binary operation </a:t>
            </a:r>
            <a:r>
              <a:rPr lang="en-US" sz="2800" i="1" dirty="0" smtClean="0"/>
              <a:t>op</a:t>
            </a:r>
            <a:r>
              <a:rPr lang="en-US" sz="2800" dirty="0" smtClean="0"/>
              <a:t> </a:t>
            </a:r>
            <a:r>
              <a:rPr lang="en-US" sz="2800" dirty="0" err="1" smtClean="0"/>
              <a:t>iff</a:t>
            </a:r>
            <a:r>
              <a:rPr lang="en-US" sz="2800" dirty="0" smtClean="0">
                <a:sym typeface="Symbol" panose="05050102010706020507" pitchFamily="18" charset="2"/>
              </a:rPr>
              <a:t>         </a:t>
            </a:r>
            <a:br>
              <a:rPr lang="en-US" sz="2800" dirty="0" smtClean="0">
                <a:sym typeface="Symbol" panose="05050102010706020507" pitchFamily="18" charset="2"/>
              </a:rPr>
            </a:br>
            <a:r>
              <a:rPr lang="en-US" sz="2800" dirty="0" smtClean="0">
                <a:sym typeface="Symbol" panose="05050102010706020507" pitchFamily="18" charset="2"/>
              </a:rPr>
              <a:t>    </a:t>
            </a:r>
            <a:r>
              <a:rPr lang="en-US" sz="2800" i="1" dirty="0" err="1" smtClean="0"/>
              <a:t>x,y</a:t>
            </a:r>
            <a:r>
              <a:rPr lang="en-US" sz="2800" dirty="0" err="1" smtClean="0">
                <a:sym typeface="Symbol" panose="05050102010706020507" pitchFamily="18" charset="2"/>
              </a:rPr>
              <a:t>S</a:t>
            </a:r>
            <a:r>
              <a:rPr lang="en-US" sz="2800" dirty="0" smtClean="0">
                <a:sym typeface="Symbol" panose="05050102010706020507" pitchFamily="18" charset="2"/>
              </a:rPr>
              <a:t> ( x </a:t>
            </a:r>
            <a:r>
              <a:rPr lang="en-US" sz="2800" i="1" dirty="0" smtClean="0">
                <a:sym typeface="Symbol" panose="05050102010706020507" pitchFamily="18" charset="2"/>
              </a:rPr>
              <a:t>op</a:t>
            </a:r>
            <a:r>
              <a:rPr lang="en-US" sz="2800" dirty="0" smtClean="0">
                <a:sym typeface="Symbol" panose="05050102010706020507" pitchFamily="18" charset="2"/>
              </a:rPr>
              <a:t> y  S)  ,</a:t>
            </a:r>
            <a:br>
              <a:rPr lang="en-US" sz="2800" dirty="0" smtClean="0">
                <a:sym typeface="Symbol" panose="05050102010706020507" pitchFamily="18" charset="2"/>
              </a:rPr>
            </a:br>
            <a:r>
              <a:rPr lang="en-US" sz="2800" dirty="0" smtClean="0">
                <a:sym typeface="Symbol" panose="05050102010706020507" pitchFamily="18" charset="2"/>
              </a:rPr>
              <a:t>closed under unary </a:t>
            </a:r>
            <a:br>
              <a:rPr lang="en-US" sz="2800" dirty="0" smtClean="0">
                <a:sym typeface="Symbol" panose="05050102010706020507" pitchFamily="18" charset="2"/>
              </a:rPr>
            </a:br>
            <a:r>
              <a:rPr lang="en-US" sz="2800" dirty="0" smtClean="0">
                <a:sym typeface="Symbol" panose="05050102010706020507" pitchFamily="18" charset="2"/>
              </a:rPr>
              <a:t>function f </a:t>
            </a:r>
            <a:r>
              <a:rPr lang="en-US" sz="2800" dirty="0" err="1" smtClean="0">
                <a:sym typeface="Symbol" panose="05050102010706020507" pitchFamily="18" charset="2"/>
              </a:rPr>
              <a:t>iff</a:t>
            </a:r>
            <a:r>
              <a:rPr lang="en-US" sz="2800" dirty="0" smtClean="0">
                <a:sym typeface="Symbol" panose="05050102010706020507" pitchFamily="18" charset="2"/>
              </a:rPr>
              <a:t/>
            </a:r>
            <a:br>
              <a:rPr lang="en-US" sz="2800" dirty="0" smtClean="0">
                <a:sym typeface="Symbol" panose="05050102010706020507" pitchFamily="18" charset="2"/>
              </a:rPr>
            </a:br>
            <a:r>
              <a:rPr lang="en-US" sz="2800" dirty="0" smtClean="0">
                <a:sym typeface="Symbol" panose="05050102010706020507" pitchFamily="18" charset="2"/>
              </a:rPr>
              <a:t>    </a:t>
            </a:r>
            <a:r>
              <a:rPr lang="en-US" sz="2800" i="1" dirty="0" err="1" smtClean="0"/>
              <a:t>x</a:t>
            </a:r>
            <a:r>
              <a:rPr lang="en-US" sz="2800" dirty="0" err="1" smtClean="0">
                <a:sym typeface="Symbol" panose="05050102010706020507" pitchFamily="18" charset="2"/>
              </a:rPr>
              <a:t>S</a:t>
            </a:r>
            <a:r>
              <a:rPr lang="en-US" sz="2800" dirty="0" smtClean="0">
                <a:sym typeface="Symbol" panose="05050102010706020507" pitchFamily="18" charset="2"/>
              </a:rPr>
              <a:t> (f(x)  S)</a:t>
            </a:r>
            <a:br>
              <a:rPr lang="en-US" sz="2800" dirty="0" smtClean="0">
                <a:sym typeface="Symbol" panose="05050102010706020507" pitchFamily="18" charset="2"/>
              </a:rPr>
            </a:br>
            <a:endParaRPr lang="en-US" sz="2800" i="1" dirty="0">
              <a:solidFill>
                <a:schemeClr val="accent5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pPr>
              <a:defRPr/>
            </a:pPr>
            <a:r>
              <a:rPr lang="en-US" sz="2800" i="1" dirty="0" smtClean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Examples</a:t>
            </a:r>
          </a:p>
          <a:p>
            <a:pPr>
              <a:defRPr/>
            </a:pPr>
            <a:r>
              <a:rPr lang="en-US" sz="2400" dirty="0" smtClean="0"/>
              <a:t>ℕ+ (the set of all positive integers) is closed under addition and multiplication but not  negation, subtraction, or division.</a:t>
            </a:r>
          </a:p>
          <a:p>
            <a:pPr>
              <a:defRPr/>
            </a:pPr>
            <a:r>
              <a:rPr lang="en-US" sz="2400" dirty="0" smtClean="0"/>
              <a:t>What is the closure of </a:t>
            </a:r>
            <a:r>
              <a:rPr lang="en-US" sz="2400" dirty="0"/>
              <a:t>ℕ+</a:t>
            </a:r>
            <a:r>
              <a:rPr lang="en-US" sz="2400" dirty="0" smtClean="0"/>
              <a:t> under subtraction?  Under division? </a:t>
            </a:r>
          </a:p>
          <a:p>
            <a:pPr>
              <a:defRPr/>
            </a:pPr>
            <a:r>
              <a:rPr lang="en-US" sz="2400" dirty="0" smtClean="0">
                <a:sym typeface="Symbol" panose="05050102010706020507" pitchFamily="18" charset="2"/>
              </a:rPr>
              <a:t>The set of all finite sets is closed under union and intersection. 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Closed under infinite union?</a:t>
            </a:r>
          </a:p>
          <a:p>
            <a:pPr>
              <a:defRPr/>
            </a:pPr>
            <a:endParaRPr lang="en-US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267200" y="1905000"/>
            <a:ext cx="4495800" cy="1938338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/>
              <a:t>If S is not closed under unary function f, a </a:t>
            </a:r>
            <a:r>
              <a:rPr lang="en-US" sz="2000" b="1" dirty="0">
                <a:solidFill>
                  <a:schemeClr val="accent5">
                    <a:lumMod val="25000"/>
                  </a:schemeClr>
                </a:solidFill>
              </a:rPr>
              <a:t>closure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000" dirty="0"/>
              <a:t>of S is a set S' such that</a:t>
            </a:r>
          </a:p>
          <a:p>
            <a:pPr marL="342900" indent="-342900" eaLnBrk="1" hangingPunct="1">
              <a:buFont typeface="+mj-lt"/>
              <a:buAutoNum type="alphaLcParenR"/>
              <a:defRPr/>
            </a:pPr>
            <a:r>
              <a:rPr lang="en-US" sz="2000" dirty="0"/>
              <a:t>S is a subset of S'</a:t>
            </a:r>
          </a:p>
          <a:p>
            <a:pPr marL="342900" indent="-342900" eaLnBrk="1" hangingPunct="1">
              <a:buFont typeface="+mj-lt"/>
              <a:buAutoNum type="alphaLcParenR"/>
              <a:defRPr/>
            </a:pPr>
            <a:r>
              <a:rPr lang="en-US" sz="2000" dirty="0"/>
              <a:t>S' is closed under f</a:t>
            </a:r>
          </a:p>
          <a:p>
            <a:pPr marL="342900" indent="-342900" eaLnBrk="1" hangingPunct="1">
              <a:buFont typeface="+mj-lt"/>
              <a:buAutoNum type="alphaLcParenR"/>
              <a:defRPr/>
            </a:pPr>
            <a:r>
              <a:rPr lang="en-US" sz="2000" dirty="0"/>
              <a:t>No proper subset of S' contains S and is closed under f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Equivalence Relations</a:t>
            </a: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838200" y="1066800"/>
            <a:ext cx="78486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 relation on a set A is any set of ordered pairs of elements of 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 relation </a:t>
            </a:r>
            <a:r>
              <a:rPr lang="en-US" altLang="en-US" sz="2400" i="1"/>
              <a:t>R</a:t>
            </a:r>
            <a:r>
              <a:rPr lang="en-US" altLang="en-US" sz="2400"/>
              <a:t> </a:t>
            </a:r>
            <a:r>
              <a:rPr lang="en-US" altLang="en-US" sz="2400">
                <a:sym typeface="Symbol" panose="05050102010706020507" pitchFamily="18" charset="2"/>
              </a:rPr>
              <a:t></a:t>
            </a:r>
            <a:r>
              <a:rPr lang="en-US" altLang="en-US" sz="2400"/>
              <a:t> </a:t>
            </a:r>
            <a:r>
              <a:rPr lang="en-US" altLang="en-US" sz="2400" i="1"/>
              <a:t>A</a:t>
            </a:r>
            <a:r>
              <a:rPr lang="en-US" altLang="en-US" sz="2400"/>
              <a:t> </a:t>
            </a:r>
            <a:r>
              <a:rPr lang="en-US" altLang="en-US" sz="2400">
                <a:sym typeface="Symbol" panose="05050102010706020507" pitchFamily="18" charset="2"/>
              </a:rPr>
              <a:t></a:t>
            </a:r>
            <a:r>
              <a:rPr lang="en-US" altLang="en-US" sz="2400"/>
              <a:t> </a:t>
            </a:r>
            <a:r>
              <a:rPr lang="en-US" altLang="en-US" sz="2400" i="1"/>
              <a:t>A</a:t>
            </a:r>
            <a:r>
              <a:rPr lang="en-US" altLang="en-US" sz="2400"/>
              <a:t> is an </a:t>
            </a:r>
            <a:r>
              <a:rPr lang="en-US" altLang="en-US" sz="2400" b="1" i="1"/>
              <a:t>equivalence relation</a:t>
            </a:r>
            <a:r>
              <a:rPr lang="en-US" altLang="en-US" sz="2400"/>
              <a:t> iff it is: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reflexive,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symmetric, and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transitive.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Examples of equivalence relations: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Equality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Lives-at-Same-Address-As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Same-Length-As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Contains the same number of a's as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72200" y="4495800"/>
            <a:ext cx="2514600" cy="1816100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/>
              <a:t>Show that ≡₃ is an equivalence relation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Cardinality of a Set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8001000" cy="33528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a specific natural number (if </a:t>
            </a:r>
            <a:r>
              <a:rPr lang="en-US" altLang="en-US" sz="2400" i="1" dirty="0" smtClean="0"/>
              <a:t>S</a:t>
            </a:r>
            <a:r>
              <a:rPr lang="en-US" altLang="en-US" sz="2400" dirty="0" smtClean="0"/>
              <a:t> is finite), or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“countably infinite” (if </a:t>
            </a:r>
            <a:r>
              <a:rPr lang="en-US" altLang="en-US" sz="2400" i="1" dirty="0" smtClean="0"/>
              <a:t>S</a:t>
            </a:r>
            <a:r>
              <a:rPr lang="en-US" altLang="en-US" sz="2400" dirty="0" smtClean="0"/>
              <a:t> has the same number of elements as the natural numbers), or 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“uncountably infinite” (if </a:t>
            </a:r>
            <a:r>
              <a:rPr lang="en-US" altLang="en-US" sz="2400" i="1" dirty="0" smtClean="0"/>
              <a:t>S</a:t>
            </a:r>
            <a:r>
              <a:rPr lang="en-US" altLang="en-US" sz="2400" dirty="0" smtClean="0"/>
              <a:t> has more elements than the natural numbers).  When we say uncountably infinite, we will actually mean the cardinality of the real numbers , which equals the cardinality of the power set of the natural numbers, 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685800" y="11430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The cardinality of every set we will consider is one of the following :</a:t>
            </a:r>
          </a:p>
        </p:txBody>
      </p:sp>
      <p:pic>
        <p:nvPicPr>
          <p:cNvPr id="43016" name="Picture 8" descr="2^{\aleph_0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5696710"/>
            <a:ext cx="425117" cy="32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altLang="en-US" smtClean="0"/>
              <a:t>Your Questions?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8229600" cy="4525963"/>
          </a:xfrm>
        </p:spPr>
        <p:txBody>
          <a:bodyPr/>
          <a:lstStyle/>
          <a:p>
            <a:r>
              <a:rPr lang="en-US" altLang="en-US" smtClean="0"/>
              <a:t>Syllabus</a:t>
            </a:r>
          </a:p>
          <a:p>
            <a:r>
              <a:rPr lang="en-US" altLang="en-US" smtClean="0"/>
              <a:t>Tuesday's discussion</a:t>
            </a:r>
          </a:p>
          <a:p>
            <a:r>
              <a:rPr lang="en-US" altLang="en-US" smtClean="0"/>
              <a:t>Reading Assignments</a:t>
            </a:r>
          </a:p>
          <a:p>
            <a:r>
              <a:rPr lang="en-US" altLang="en-US" smtClean="0"/>
              <a:t>HW1 or HW2</a:t>
            </a:r>
          </a:p>
          <a:p>
            <a:r>
              <a:rPr lang="en-US" altLang="en-US" smtClean="0"/>
              <a:t>Anything else</a:t>
            </a:r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60838"/>
            <a:ext cx="818515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5562600" y="1600200"/>
            <a:ext cx="3429000" cy="2209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Must not be a FSM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295400" y="228600"/>
            <a:ext cx="6477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tx2"/>
                </a:solidFill>
              </a:rPr>
              <a:t>How </a:t>
            </a:r>
            <a:r>
              <a:rPr lang="en-US" altLang="en-US" b="1" dirty="0">
                <a:solidFill>
                  <a:schemeClr val="tx2"/>
                </a:solidFill>
              </a:rPr>
              <a:t>Large </a:t>
            </a:r>
            <a:r>
              <a:rPr lang="en-US" altLang="en-US" b="1" dirty="0" smtClean="0">
                <a:solidFill>
                  <a:schemeClr val="tx2"/>
                </a:solidFill>
              </a:rPr>
              <a:t>can </a:t>
            </a:r>
            <a:r>
              <a:rPr lang="en-US" altLang="en-US" b="1" dirty="0">
                <a:solidFill>
                  <a:schemeClr val="tx2"/>
                </a:solidFill>
              </a:rPr>
              <a:t>a </a:t>
            </a:r>
            <a:r>
              <a:rPr lang="en-US" altLang="en-US" b="1" dirty="0" smtClean="0">
                <a:solidFill>
                  <a:schemeClr val="tx2"/>
                </a:solidFill>
              </a:rPr>
              <a:t>Language Be?</a:t>
            </a:r>
            <a:endParaRPr lang="en-US" altLang="en-US" b="1" dirty="0">
              <a:solidFill>
                <a:schemeClr val="tx2"/>
              </a:solidFill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914400" y="914400"/>
            <a:ext cx="8001000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75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The smallest language over any </a:t>
            </a:r>
            <a:r>
              <a:rPr lang="en-US" altLang="en-US" sz="2400" dirty="0">
                <a:sym typeface="Symbol" panose="05050102010706020507" pitchFamily="18" charset="2"/>
              </a:rPr>
              <a:t></a:t>
            </a:r>
            <a:r>
              <a:rPr lang="en-US" altLang="en-US" sz="2400" dirty="0"/>
              <a:t> is </a:t>
            </a:r>
            <a:r>
              <a:rPr lang="en-US" altLang="en-US" sz="2400" dirty="0">
                <a:sym typeface="Symbol" panose="05050102010706020507" pitchFamily="18" charset="2"/>
              </a:rPr>
              <a:t>, with cardinality 0</a:t>
            </a:r>
            <a:r>
              <a:rPr lang="en-US" altLang="en-US" sz="24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The largest is </a:t>
            </a:r>
            <a:r>
              <a:rPr lang="en-US" altLang="en-US" sz="2400" dirty="0">
                <a:sym typeface="Symbol" panose="05050102010706020507" pitchFamily="18" charset="2"/>
              </a:rPr>
              <a:t>*.  How big is it?</a:t>
            </a:r>
            <a:r>
              <a:rPr lang="en-US" altLang="en-US" sz="2400" dirty="0"/>
              <a:t> 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762000" y="2133600"/>
            <a:ext cx="8153400" cy="4916731"/>
          </a:xfrm>
          <a:prstGeom prst="rect">
            <a:avLst/>
          </a:prstGeom>
          <a:solidFill>
            <a:srgbClr val="EAF5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/>
              <a:t>Theorem:</a:t>
            </a:r>
            <a:r>
              <a:rPr lang="en-US" altLang="en-US" sz="2400" dirty="0"/>
              <a:t>  If </a:t>
            </a:r>
            <a:r>
              <a:rPr lang="en-US" altLang="en-US" sz="2400" dirty="0">
                <a:sym typeface="Symbol" panose="05050102010706020507" pitchFamily="18" charset="2"/>
              </a:rPr>
              <a:t>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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</a:t>
            </a:r>
            <a:r>
              <a:rPr lang="en-US" altLang="en-US" sz="2400" dirty="0"/>
              <a:t> then </a:t>
            </a:r>
            <a:r>
              <a:rPr lang="en-US" altLang="en-US" sz="2400" dirty="0">
                <a:sym typeface="Symbol" panose="05050102010706020507" pitchFamily="18" charset="2"/>
              </a:rPr>
              <a:t></a:t>
            </a:r>
            <a:r>
              <a:rPr lang="en-US" altLang="en-US" sz="2400" dirty="0"/>
              <a:t>* is countably infinite.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/>
              <a:t>Proof:</a:t>
            </a:r>
            <a:r>
              <a:rPr lang="en-US" altLang="en-US" sz="2400" dirty="0"/>
              <a:t> The elements of </a:t>
            </a:r>
            <a:r>
              <a:rPr lang="en-US" altLang="en-US" sz="2400" dirty="0">
                <a:sym typeface="Symbol" panose="05050102010706020507" pitchFamily="18" charset="2"/>
              </a:rPr>
              <a:t></a:t>
            </a:r>
            <a:r>
              <a:rPr lang="en-US" altLang="en-US" sz="2400" dirty="0"/>
              <a:t>* can be lexicographically enumerated by the following procedure: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en-US" altLang="en-US" sz="2400" dirty="0"/>
              <a:t>Enumerate all strings of length 0, then length 1, 	   then length 2, and so forth.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en-US" altLang="en-US" sz="2400" dirty="0"/>
              <a:t>Within the strings of a given length, enumerate 	   them in dictionary order.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This enumeration is infinite since there is no longest string in </a:t>
            </a:r>
            <a:r>
              <a:rPr lang="en-US" altLang="en-US" sz="2400" dirty="0">
                <a:sym typeface="Symbol" panose="05050102010706020507" pitchFamily="18" charset="2"/>
              </a:rPr>
              <a:t></a:t>
            </a:r>
            <a:r>
              <a:rPr lang="en-US" altLang="en-US" sz="2400" dirty="0"/>
              <a:t>*.  Since there exists an infinite enumeration of </a:t>
            </a:r>
            <a:r>
              <a:rPr lang="en-US" altLang="en-US" sz="2400" dirty="0">
                <a:sym typeface="Symbol" panose="05050102010706020507" pitchFamily="18" charset="2"/>
              </a:rPr>
              <a:t></a:t>
            </a:r>
            <a:r>
              <a:rPr lang="en-US" altLang="en-US" sz="2400" dirty="0"/>
              <a:t>*, it is countably infinite.  </a:t>
            </a:r>
            <a:endParaRPr lang="en-US" altLang="en-US" sz="2400" dirty="0">
              <a:sym typeface="Wingdings" panose="05000000000000000000" pitchFamily="2" charset="2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ym typeface="Wingdings" panose="05000000000000000000" pitchFamily="2" charset="2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750" dirty="0"/>
          </a:p>
        </p:txBody>
      </p:sp>
    </p:spTree>
    <p:extLst>
      <p:ext uri="{BB962C8B-B14F-4D97-AF65-F5344CB8AC3E}">
        <p14:creationId xmlns:p14="http://schemas.microsoft.com/office/powerpoint/2010/main" val="2992648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990600" y="304800"/>
            <a:ext cx="7162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</a:rPr>
              <a:t>How Many Languages Are There?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990600" y="1162050"/>
            <a:ext cx="7696200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585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i="1" dirty="0"/>
              <a:t>Theorem:</a:t>
            </a:r>
            <a:r>
              <a:rPr lang="en-US" altLang="en-US" sz="2200" dirty="0"/>
              <a:t> If </a:t>
            </a:r>
            <a:r>
              <a:rPr lang="en-US" altLang="en-US" sz="2200" dirty="0">
                <a:sym typeface="Symbol" panose="05050102010706020507" pitchFamily="18" charset="2"/>
              </a:rPr>
              <a:t></a:t>
            </a:r>
            <a:r>
              <a:rPr lang="en-US" altLang="en-US" sz="2200" dirty="0"/>
              <a:t> </a:t>
            </a:r>
            <a:r>
              <a:rPr lang="en-US" altLang="en-US" sz="2200" dirty="0">
                <a:sym typeface="Symbol" panose="05050102010706020507" pitchFamily="18" charset="2"/>
              </a:rPr>
              <a:t></a:t>
            </a:r>
            <a:r>
              <a:rPr lang="en-US" altLang="en-US" sz="2200" dirty="0"/>
              <a:t> </a:t>
            </a:r>
            <a:r>
              <a:rPr lang="en-US" altLang="en-US" sz="2200" dirty="0">
                <a:sym typeface="Symbol" panose="05050102010706020507" pitchFamily="18" charset="2"/>
              </a:rPr>
              <a:t></a:t>
            </a:r>
            <a:r>
              <a:rPr lang="en-US" altLang="en-US" sz="2200" dirty="0"/>
              <a:t> then the set of languages over </a:t>
            </a:r>
            <a:r>
              <a:rPr lang="en-US" altLang="en-US" sz="2200" dirty="0">
                <a:sym typeface="Symbol" panose="05050102010706020507" pitchFamily="18" charset="2"/>
              </a:rPr>
              <a:t></a:t>
            </a:r>
            <a:r>
              <a:rPr lang="en-US" altLang="en-US" sz="2200" dirty="0"/>
              <a:t> is uncountably infinite.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 b="1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i="1" dirty="0"/>
              <a:t>Proof:</a:t>
            </a:r>
            <a:r>
              <a:rPr lang="en-US" altLang="en-US" sz="2200" dirty="0"/>
              <a:t>  The set of languages defined on </a:t>
            </a:r>
            <a:r>
              <a:rPr lang="en-US" altLang="en-US" sz="2200" dirty="0">
                <a:sym typeface="Symbol" panose="05050102010706020507" pitchFamily="18" charset="2"/>
              </a:rPr>
              <a:t></a:t>
            </a:r>
            <a:r>
              <a:rPr lang="en-US" altLang="en-US" sz="2200" dirty="0"/>
              <a:t> is </a:t>
            </a:r>
            <a:r>
              <a:rPr lang="en-US" altLang="en-US" sz="2200" dirty="0">
                <a:latin typeface="French Script MT" panose="03020402040607040605" pitchFamily="66" charset="0"/>
              </a:rPr>
              <a:t>P</a:t>
            </a:r>
            <a:r>
              <a:rPr lang="en-US" altLang="en-US" sz="2200" dirty="0"/>
              <a:t>(</a:t>
            </a:r>
            <a:r>
              <a:rPr lang="en-US" altLang="en-US" sz="2200" dirty="0">
                <a:sym typeface="Symbol" panose="05050102010706020507" pitchFamily="18" charset="2"/>
              </a:rPr>
              <a:t></a:t>
            </a:r>
            <a:r>
              <a:rPr lang="en-US" altLang="en-US" sz="2200" dirty="0"/>
              <a:t>*).  </a:t>
            </a:r>
            <a:r>
              <a:rPr lang="en-US" altLang="en-US" sz="2200" dirty="0">
                <a:sym typeface="Symbol" panose="05050102010706020507" pitchFamily="18" charset="2"/>
              </a:rPr>
              <a:t></a:t>
            </a:r>
            <a:r>
              <a:rPr lang="en-US" altLang="en-US" sz="2200" dirty="0"/>
              <a:t>* is countably infinite.  If </a:t>
            </a:r>
            <a:r>
              <a:rPr lang="en-US" altLang="en-US" sz="2200" i="1" dirty="0"/>
              <a:t>S</a:t>
            </a:r>
            <a:r>
              <a:rPr lang="en-US" altLang="en-US" sz="2200" dirty="0"/>
              <a:t> is a countably infinite set, </a:t>
            </a:r>
            <a:r>
              <a:rPr lang="en-US" altLang="en-US" sz="2200" dirty="0">
                <a:latin typeface="French Script MT" panose="03020402040607040605" pitchFamily="66" charset="0"/>
              </a:rPr>
              <a:t>P</a:t>
            </a:r>
            <a:r>
              <a:rPr lang="en-US" altLang="en-US" sz="2200" dirty="0"/>
              <a:t>(</a:t>
            </a:r>
            <a:r>
              <a:rPr lang="en-US" altLang="en-US" sz="2200" i="1" dirty="0"/>
              <a:t>S</a:t>
            </a:r>
            <a:r>
              <a:rPr lang="en-US" altLang="en-US" sz="2200" dirty="0"/>
              <a:t>) is uncountably infinite*.  So </a:t>
            </a:r>
            <a:r>
              <a:rPr lang="en-US" altLang="en-US" sz="2200" dirty="0">
                <a:latin typeface="French Script MT" panose="03020402040607040605" pitchFamily="66" charset="0"/>
              </a:rPr>
              <a:t>P</a:t>
            </a:r>
            <a:r>
              <a:rPr lang="en-US" altLang="en-US" sz="2200" dirty="0"/>
              <a:t>(</a:t>
            </a:r>
            <a:r>
              <a:rPr lang="en-US" altLang="en-US" sz="2200" dirty="0">
                <a:sym typeface="Symbol" panose="05050102010706020507" pitchFamily="18" charset="2"/>
              </a:rPr>
              <a:t></a:t>
            </a:r>
            <a:r>
              <a:rPr lang="en-US" altLang="en-US" sz="2200" dirty="0"/>
              <a:t>*) is uncountably infinite.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 dirty="0"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200" dirty="0">
                <a:sym typeface="Wingdings" panose="05000000000000000000" pitchFamily="2" charset="2"/>
              </a:rPr>
              <a:t>This follows from Cantor's Theorem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ym typeface="Wingdings" panose="05000000000000000000" pitchFamily="2" charset="2"/>
              </a:rPr>
              <a:t>A nice, accessible write-up of just the amount of set theory you need to know to understand a proof of Cantor's theorem, and countable and uncountable sets: </a:t>
            </a:r>
            <a:r>
              <a:rPr lang="en-US" altLang="en-US" sz="2200" dirty="0">
                <a:sym typeface="Wingdings" panose="05000000000000000000" pitchFamily="2" charset="2"/>
                <a:hlinkClick r:id="rId3"/>
              </a:rPr>
              <a:t>http://legacy.earlham.edu/~peters/writing/infapp.htm</a:t>
            </a:r>
            <a:endParaRPr lang="en-US" altLang="en-US" sz="2200" dirty="0">
              <a:sym typeface="Wingdings" panose="05000000000000000000" pitchFamily="2" charset="2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ym typeface="Wingdings" panose="05000000000000000000" pitchFamily="2" charset="2"/>
              </a:rPr>
              <a:t>Wikipedia article on Cantor's Theorem: </a:t>
            </a:r>
            <a:r>
              <a:rPr lang="en-US" altLang="en-US" sz="2200" dirty="0">
                <a:sym typeface="Wingdings" panose="05000000000000000000" pitchFamily="2" charset="2"/>
                <a:hlinkClick r:id="rId4"/>
              </a:rPr>
              <a:t>http://en.wikipedia.org/wiki/Cantor's_theorem</a:t>
            </a:r>
            <a:endParaRPr lang="en-US" altLang="en-US" sz="2200" dirty="0"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200" dirty="0">
              <a:sym typeface="Wingdings" panose="05000000000000000000" pitchFamily="2" charset="2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2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993387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257300" y="1073289"/>
            <a:ext cx="748665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 eaLnBrk="1" hangingPunct="1">
              <a:defRPr/>
            </a:pPr>
            <a:r>
              <a:rPr lang="en-US" sz="2400" i="1" dirty="0">
                <a:latin typeface="Arial" charset="0"/>
              </a:rPr>
              <a:t>Functions whose domains and ranges are languages</a:t>
            </a:r>
            <a:br>
              <a:rPr lang="en-US" sz="2400" i="1" dirty="0">
                <a:latin typeface="Arial" charset="0"/>
              </a:rPr>
            </a:br>
            <a:endParaRPr lang="en-US" sz="2400" i="1" dirty="0">
              <a:latin typeface="Arial" charset="0"/>
            </a:endParaRPr>
          </a:p>
          <a:p>
            <a:pPr marL="257175" indent="-257175" eaLnBrk="1" hangingPunct="1">
              <a:defRPr/>
            </a:pPr>
            <a:r>
              <a:rPr lang="en-US" sz="2400" i="1" dirty="0">
                <a:latin typeface="Arial" charset="0"/>
              </a:rPr>
              <a:t>maxstring</a:t>
            </a:r>
            <a:r>
              <a:rPr lang="en-US" sz="2400" dirty="0">
                <a:latin typeface="Arial" charset="0"/>
              </a:rPr>
              <a:t>(</a:t>
            </a:r>
            <a:r>
              <a:rPr lang="en-US" sz="2400" i="1" dirty="0">
                <a:latin typeface="Arial" charset="0"/>
              </a:rPr>
              <a:t>L</a:t>
            </a:r>
            <a:r>
              <a:rPr lang="en-US" sz="2400" dirty="0">
                <a:latin typeface="Arial" charset="0"/>
              </a:rPr>
              <a:t>) = {</a:t>
            </a:r>
            <a:r>
              <a:rPr lang="en-US" sz="2400" i="1" dirty="0">
                <a:latin typeface="Arial" charset="0"/>
              </a:rPr>
              <a:t>w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  <a:sym typeface="Symbol" pitchFamily="18" charset="2"/>
              </a:rPr>
              <a:t>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i="1" dirty="0">
                <a:latin typeface="Arial" charset="0"/>
              </a:rPr>
              <a:t>L</a:t>
            </a:r>
            <a:r>
              <a:rPr lang="en-US" sz="2400" dirty="0">
                <a:latin typeface="Arial" charset="0"/>
              </a:rPr>
              <a:t>: </a:t>
            </a:r>
            <a:r>
              <a:rPr lang="en-US" sz="2400" dirty="0">
                <a:latin typeface="Arial" charset="0"/>
                <a:sym typeface="Symbol" pitchFamily="18" charset="2"/>
              </a:rPr>
              <a:t></a:t>
            </a:r>
            <a:r>
              <a:rPr lang="en-US" sz="2400" i="1" dirty="0">
                <a:latin typeface="Arial" charset="0"/>
              </a:rPr>
              <a:t>z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  <a:sym typeface="Symbol" pitchFamily="18" charset="2"/>
              </a:rPr>
              <a:t>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  <a:sym typeface="Symbol" pitchFamily="18" charset="2"/>
              </a:rPr>
              <a:t></a:t>
            </a:r>
            <a:r>
              <a:rPr lang="en-US" sz="2400" dirty="0">
                <a:latin typeface="Arial" charset="0"/>
              </a:rPr>
              <a:t>* </a:t>
            </a:r>
            <a:r>
              <a:rPr lang="en-US" sz="2400" dirty="0" smtClean="0">
                <a:latin typeface="Arial" charset="0"/>
              </a:rPr>
              <a:t>(</a:t>
            </a:r>
            <a:r>
              <a:rPr lang="en-US" sz="2400" i="1" dirty="0" smtClean="0">
                <a:latin typeface="Arial" charset="0"/>
              </a:rPr>
              <a:t>z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  <a:sym typeface="Symbol" pitchFamily="18" charset="2"/>
              </a:rPr>
              <a:t>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  <a:sym typeface="Symbol" pitchFamily="18" charset="2"/>
              </a:rPr>
              <a:t>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  <a:sym typeface="Symbol" pitchFamily="18" charset="2"/>
              </a:rPr>
              <a:t>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i="1" dirty="0" err="1">
                <a:latin typeface="Arial" charset="0"/>
              </a:rPr>
              <a:t>wz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  <a:sym typeface="Symbol" pitchFamily="18" charset="2"/>
              </a:rPr>
              <a:t>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i="1" dirty="0">
                <a:latin typeface="Arial" charset="0"/>
              </a:rPr>
              <a:t>L</a:t>
            </a:r>
            <a:r>
              <a:rPr lang="en-US" sz="2400" dirty="0">
                <a:latin typeface="Arial" charset="0"/>
              </a:rPr>
              <a:t>)}.  </a:t>
            </a:r>
          </a:p>
          <a:p>
            <a:pPr marL="257175" indent="-257175" eaLnBrk="1" hangingPunct="1">
              <a:defRPr/>
            </a:pPr>
            <a:endParaRPr lang="en-US" sz="2400" dirty="0">
              <a:latin typeface="Arial" charset="0"/>
            </a:endParaRPr>
          </a:p>
          <a:p>
            <a:pPr marL="257175" indent="-257175" eaLnBrk="1" hangingPunct="1">
              <a:defRPr/>
            </a:pPr>
            <a:r>
              <a:rPr lang="en-US" sz="2400" dirty="0">
                <a:latin typeface="Arial" charset="0"/>
              </a:rPr>
              <a:t>Examples:</a:t>
            </a:r>
          </a:p>
          <a:p>
            <a:pPr marL="257175" indent="-257175" eaLnBrk="1" hangingPunct="1">
              <a:defRPr/>
            </a:pPr>
            <a:endParaRPr lang="en-US" sz="2400" i="1" dirty="0">
              <a:latin typeface="Arial" charset="0"/>
            </a:endParaRPr>
          </a:p>
          <a:p>
            <a:pPr marL="257175" indent="-257175" eaLnBrk="1" hangingPunct="1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400" i="1" dirty="0">
                <a:latin typeface="Arial" charset="0"/>
              </a:rPr>
              <a:t> </a:t>
            </a:r>
            <a:r>
              <a:rPr lang="en-US" sz="2400" i="1" dirty="0" err="1">
                <a:latin typeface="Arial" charset="0"/>
              </a:rPr>
              <a:t>maxstring</a:t>
            </a:r>
            <a:r>
              <a:rPr lang="en-US" sz="2400" dirty="0">
                <a:latin typeface="Arial" charset="0"/>
              </a:rPr>
              <a:t>( </a:t>
            </a:r>
            <a:r>
              <a:rPr lang="en-US" sz="2400" dirty="0" err="1">
                <a:latin typeface="Arial" charset="0"/>
              </a:rPr>
              <a:t>A</a:t>
            </a:r>
            <a:r>
              <a:rPr lang="en-US" sz="2400" baseline="30000" dirty="0" err="1">
                <a:latin typeface="Arial" charset="0"/>
              </a:rPr>
              <a:t>n</a:t>
            </a:r>
            <a:r>
              <a:rPr lang="en-US" sz="2400" dirty="0" err="1">
                <a:latin typeface="Arial" charset="0"/>
              </a:rPr>
              <a:t>B</a:t>
            </a:r>
            <a:r>
              <a:rPr lang="en-US" sz="2400" baseline="30000" dirty="0" err="1">
                <a:latin typeface="Arial" charset="0"/>
              </a:rPr>
              <a:t>n</a:t>
            </a:r>
            <a:r>
              <a:rPr lang="en-US" sz="2400" baseline="30000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)</a:t>
            </a:r>
          </a:p>
          <a:p>
            <a:pPr marL="257175" indent="-257175" eaLnBrk="1" hangingPunct="1">
              <a:defRPr/>
            </a:pPr>
            <a:endParaRPr lang="en-US" sz="2400" i="1" dirty="0">
              <a:latin typeface="Arial" charset="0"/>
            </a:endParaRPr>
          </a:p>
          <a:p>
            <a:pPr marL="257175" indent="-257175" eaLnBrk="1" hangingPunct="1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400" i="1" dirty="0">
                <a:latin typeface="Arial" charset="0"/>
              </a:rPr>
              <a:t> </a:t>
            </a:r>
            <a:r>
              <a:rPr lang="en-US" sz="2400" i="1" dirty="0" err="1">
                <a:latin typeface="Arial" charset="0"/>
              </a:rPr>
              <a:t>maxstring</a:t>
            </a:r>
            <a:r>
              <a:rPr lang="en-US" sz="2400" dirty="0">
                <a:latin typeface="Arial" charset="0"/>
              </a:rPr>
              <a:t>( {</a:t>
            </a:r>
            <a:r>
              <a:rPr lang="en-US" sz="2400" dirty="0">
                <a:latin typeface="Courier New" pitchFamily="49" charset="0"/>
              </a:rPr>
              <a:t>a</a:t>
            </a:r>
            <a:r>
              <a:rPr lang="en-US" sz="2400" dirty="0">
                <a:latin typeface="+mn-lt"/>
              </a:rPr>
              <a:t>}</a:t>
            </a:r>
            <a:r>
              <a:rPr lang="en-US" sz="2400" dirty="0">
                <a:latin typeface="Arial" charset="0"/>
              </a:rPr>
              <a:t>* )</a:t>
            </a:r>
          </a:p>
          <a:p>
            <a:pPr marL="257175" indent="-257175" eaLnBrk="1" hangingPunct="1">
              <a:defRPr/>
            </a:pPr>
            <a:endParaRPr lang="en-US" sz="2400" dirty="0">
              <a:latin typeface="Arial" charset="0"/>
            </a:endParaRPr>
          </a:p>
          <a:p>
            <a:pPr marL="257175" indent="-257175" eaLnBrk="1" hangingPunct="1">
              <a:defRPr/>
            </a:pPr>
            <a:r>
              <a:rPr lang="en-US" sz="2400" dirty="0">
                <a:latin typeface="Arial" charset="0"/>
              </a:rPr>
              <a:t>Let INF be the set of infinite languages.</a:t>
            </a:r>
          </a:p>
          <a:p>
            <a:pPr marL="257175" indent="-257175" eaLnBrk="1" hangingPunct="1">
              <a:defRPr/>
            </a:pPr>
            <a:r>
              <a:rPr lang="en-US" sz="2400" dirty="0">
                <a:latin typeface="Arial" charset="0"/>
              </a:rPr>
              <a:t>Let FIN be the set of finite languages.</a:t>
            </a:r>
          </a:p>
          <a:p>
            <a:pPr marL="257175" indent="-257175" eaLnBrk="1" hangingPunct="1">
              <a:defRPr/>
            </a:pPr>
            <a:endParaRPr lang="en-US" sz="2400" dirty="0">
              <a:latin typeface="Arial" charset="0"/>
            </a:endParaRPr>
          </a:p>
          <a:p>
            <a:pPr marL="46435" indent="-46435" eaLnBrk="1" hangingPunct="1">
              <a:defRPr/>
            </a:pPr>
            <a:r>
              <a:rPr lang="en-US" sz="2400" dirty="0">
                <a:latin typeface="Arial" charset="0"/>
              </a:rPr>
              <a:t>Are the language classes FIN and INF closed under </a:t>
            </a:r>
            <a:r>
              <a:rPr lang="en-US" sz="2400" i="1" dirty="0" err="1">
                <a:latin typeface="Arial" charset="0"/>
              </a:rPr>
              <a:t>maxstring</a:t>
            </a:r>
            <a:r>
              <a:rPr lang="en-US" sz="2400" dirty="0">
                <a:latin typeface="Arial" charset="0"/>
              </a:rPr>
              <a:t>?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771650" y="228600"/>
            <a:ext cx="60579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</a:rPr>
              <a:t>Functions on Languages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257800" y="3276600"/>
            <a:ext cx="3314700" cy="1108075"/>
          </a:xfrm>
          <a:prstGeom prst="rect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 b="1"/>
              <a:t>Exercise for later:</a:t>
            </a:r>
            <a:endParaRPr lang="en-US" altLang="en-US" sz="1800" b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ym typeface="Symbol" panose="05050102010706020507" pitchFamily="18" charset="2"/>
              </a:rPr>
              <a:t>What language is            </a:t>
            </a:r>
            <a:br>
              <a:rPr lang="en-US" altLang="en-US" sz="1800">
                <a:sym typeface="Symbol" panose="05050102010706020507" pitchFamily="18" charset="2"/>
              </a:rPr>
            </a:br>
            <a:r>
              <a:rPr lang="en-US" altLang="en-US" sz="1800">
                <a:sym typeface="Symbol" panose="05050102010706020507" pitchFamily="18" charset="2"/>
              </a:rPr>
              <a:t>     </a:t>
            </a:r>
            <a:r>
              <a:rPr lang="en-US" altLang="en-US" sz="2100" i="1"/>
              <a:t>maxstring</a:t>
            </a:r>
            <a:r>
              <a:rPr lang="en-US" altLang="en-US" sz="2100"/>
              <a:t>({b</a:t>
            </a:r>
            <a:r>
              <a:rPr lang="en-US" altLang="en-US" sz="2100" baseline="30000"/>
              <a:t>n</a:t>
            </a:r>
            <a:r>
              <a:rPr lang="en-US" altLang="en-US" sz="2100"/>
              <a:t>a: n≥0})  ?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990600" y="1255216"/>
            <a:ext cx="76962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/>
              <a:t>chop</a:t>
            </a:r>
            <a:r>
              <a:rPr lang="en-US" altLang="en-US" sz="2400" dirty="0"/>
              <a:t>(</a:t>
            </a:r>
            <a:r>
              <a:rPr lang="en-US" altLang="en-US" sz="2400" i="1" dirty="0"/>
              <a:t>L</a:t>
            </a:r>
            <a:r>
              <a:rPr lang="en-US" altLang="en-US" sz="2400" dirty="0"/>
              <a:t>)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  {</a:t>
            </a:r>
            <a:r>
              <a:rPr lang="en-US" altLang="en-US" sz="2400" i="1" dirty="0"/>
              <a:t>w</a:t>
            </a:r>
            <a:r>
              <a:rPr lang="en-US" altLang="en-US" sz="2400" dirty="0"/>
              <a:t> : </a:t>
            </a:r>
            <a:r>
              <a:rPr lang="en-US" altLang="en-US" sz="2400" dirty="0">
                <a:sym typeface="Symbol" panose="05050102010706020507" pitchFamily="18" charset="2"/>
              </a:rPr>
              <a:t></a:t>
            </a:r>
            <a:r>
              <a:rPr lang="en-US" altLang="en-US" sz="2400" i="1" dirty="0" err="1"/>
              <a:t>x</a:t>
            </a:r>
            <a:r>
              <a:rPr lang="en-US" altLang="en-US" sz="2400" dirty="0" err="1">
                <a:sym typeface="Symbol" panose="05050102010706020507" pitchFamily="18" charset="2"/>
              </a:rPr>
              <a:t></a:t>
            </a:r>
            <a:r>
              <a:rPr lang="en-US" altLang="en-US" sz="2400" i="1" dirty="0" err="1"/>
              <a:t>L</a:t>
            </a:r>
            <a:r>
              <a:rPr lang="en-US" altLang="en-US" sz="2400" dirty="0"/>
              <a:t> (</a:t>
            </a:r>
            <a:r>
              <a:rPr lang="en-US" altLang="en-US" sz="2400" i="1" dirty="0"/>
              <a:t>x</a:t>
            </a:r>
            <a:r>
              <a:rPr lang="en-US" altLang="en-US" sz="2400" dirty="0"/>
              <a:t> = 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1</a:t>
            </a:r>
            <a:r>
              <a:rPr lang="en-US" altLang="en-US" sz="2400" i="1" dirty="0"/>
              <a:t>cx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, </a:t>
            </a:r>
            <a:r>
              <a:rPr lang="en-US" altLang="en-US" sz="2400" dirty="0" smtClean="0"/>
              <a:t> </a:t>
            </a:r>
            <a:r>
              <a:rPr lang="en-US" altLang="en-US" sz="2400" i="1" dirty="0" smtClean="0"/>
              <a:t>x</a:t>
            </a:r>
            <a:r>
              <a:rPr lang="en-US" altLang="en-US" sz="2400" baseline="-25000" dirty="0" smtClean="0"/>
              <a:t>1</a:t>
            </a:r>
            <a:r>
              <a:rPr lang="en-US" altLang="en-US" sz="2400" dirty="0" smtClean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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</a:t>
            </a:r>
            <a:r>
              <a:rPr lang="en-US" altLang="en-US" sz="2400" i="1" baseline="-25000" dirty="0"/>
              <a:t>L</a:t>
            </a:r>
            <a:r>
              <a:rPr lang="en-US" altLang="en-US" sz="2400" dirty="0"/>
              <a:t>*, </a:t>
            </a:r>
            <a:r>
              <a:rPr lang="en-US" altLang="en-US" sz="2400" dirty="0" smtClean="0"/>
              <a:t> </a:t>
            </a:r>
            <a:r>
              <a:rPr lang="en-US" altLang="en-US" sz="2400" i="1" dirty="0" smtClean="0"/>
              <a:t>x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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</a:t>
            </a:r>
            <a:r>
              <a:rPr lang="en-US" altLang="en-US" sz="2400" i="1" baseline="-25000" dirty="0"/>
              <a:t>L</a:t>
            </a:r>
            <a:r>
              <a:rPr lang="en-US" altLang="en-US" sz="2400" dirty="0"/>
              <a:t>*, </a:t>
            </a:r>
            <a:r>
              <a:rPr lang="en-US" altLang="en-US" sz="2400" i="1" dirty="0"/>
              <a:t>c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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</a:t>
            </a:r>
            <a:r>
              <a:rPr lang="en-US" altLang="en-US" sz="2400" i="1" baseline="-25000" dirty="0"/>
              <a:t>L</a:t>
            </a:r>
            <a:r>
              <a:rPr lang="en-US" altLang="en-US" sz="2400" dirty="0"/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    </a:t>
            </a:r>
            <a:r>
              <a:rPr lang="en-US" altLang="en-US" sz="2400" dirty="0" smtClean="0"/>
              <a:t>               </a:t>
            </a:r>
            <a:r>
              <a:rPr lang="en-US" altLang="en-US" sz="2400" dirty="0"/>
              <a:t>|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| = |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|, </a:t>
            </a:r>
            <a:r>
              <a:rPr lang="en-US" altLang="en-US" sz="2400" dirty="0" smtClean="0"/>
              <a:t> and </a:t>
            </a:r>
            <a:r>
              <a:rPr lang="en-US" altLang="en-US" sz="2400" i="1" dirty="0"/>
              <a:t>w</a:t>
            </a:r>
            <a:r>
              <a:rPr lang="en-US" altLang="en-US" sz="2400" dirty="0"/>
              <a:t> = 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1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)}.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What is </a:t>
            </a:r>
            <a:r>
              <a:rPr lang="en-US" altLang="en-US" sz="2400" i="1" dirty="0"/>
              <a:t>chop</a:t>
            </a:r>
            <a:r>
              <a:rPr lang="en-US" altLang="en-US" sz="2400" dirty="0"/>
              <a:t>(</a:t>
            </a:r>
            <a:r>
              <a:rPr lang="en-US" altLang="en-US" sz="2400" dirty="0" err="1"/>
              <a:t>A</a:t>
            </a:r>
            <a:r>
              <a:rPr lang="en-US" altLang="en-US" sz="2400" baseline="30000" dirty="0" err="1"/>
              <a:t>n</a:t>
            </a:r>
            <a:r>
              <a:rPr lang="en-US" altLang="en-US" sz="2400" dirty="0" err="1"/>
              <a:t>B</a:t>
            </a:r>
            <a:r>
              <a:rPr lang="en-US" altLang="en-US" sz="2400" baseline="30000" dirty="0" err="1"/>
              <a:t>n</a:t>
            </a:r>
            <a:r>
              <a:rPr lang="en-US" altLang="en-US" sz="2400" dirty="0"/>
              <a:t>)?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What is </a:t>
            </a:r>
            <a:r>
              <a:rPr lang="en-US" altLang="en-US" sz="2400" i="1" dirty="0"/>
              <a:t>chop</a:t>
            </a:r>
            <a:r>
              <a:rPr lang="en-US" altLang="en-US" sz="2400" dirty="0"/>
              <a:t>(</a:t>
            </a:r>
            <a:r>
              <a:rPr lang="en-US" altLang="en-US" sz="2400" dirty="0" err="1"/>
              <a:t>A</a:t>
            </a:r>
            <a:r>
              <a:rPr lang="en-US" altLang="en-US" sz="2400" baseline="30000" dirty="0" err="1"/>
              <a:t>n</a:t>
            </a:r>
            <a:r>
              <a:rPr lang="en-US" altLang="en-US" sz="2400" dirty="0" err="1"/>
              <a:t>B</a:t>
            </a:r>
            <a:r>
              <a:rPr lang="en-US" altLang="en-US" sz="2400" baseline="30000" dirty="0" err="1"/>
              <a:t>n</a:t>
            </a:r>
            <a:r>
              <a:rPr lang="en-US" altLang="en-US" sz="2400" dirty="0" err="1"/>
              <a:t>C</a:t>
            </a:r>
            <a:r>
              <a:rPr lang="en-US" altLang="en-US" sz="2400" baseline="30000" dirty="0" err="1"/>
              <a:t>n</a:t>
            </a:r>
            <a:r>
              <a:rPr lang="en-US" altLang="en-US" sz="2400" dirty="0"/>
              <a:t>)?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Are FIN and INF closed under </a:t>
            </a:r>
            <a:r>
              <a:rPr lang="en-US" altLang="en-US" sz="2400" i="1" dirty="0"/>
              <a:t>chop</a:t>
            </a:r>
            <a:r>
              <a:rPr lang="en-US" altLang="en-US" sz="2400" dirty="0"/>
              <a:t>?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857375" y="228600"/>
            <a:ext cx="60579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</a:rPr>
              <a:t>Functions on Languages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371600" y="1371600"/>
            <a:ext cx="70104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 err="1"/>
              <a:t>firstchars</a:t>
            </a:r>
            <a:r>
              <a:rPr lang="en-US" altLang="en-US" sz="2400" dirty="0"/>
              <a:t>(</a:t>
            </a:r>
            <a:r>
              <a:rPr lang="en-US" altLang="en-US" sz="2400" i="1" dirty="0"/>
              <a:t>L</a:t>
            </a:r>
            <a:r>
              <a:rPr lang="en-US" altLang="en-US" sz="2400" dirty="0"/>
              <a:t>)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  {</a:t>
            </a:r>
            <a:r>
              <a:rPr lang="en-US" altLang="en-US" sz="2400" i="1" dirty="0"/>
              <a:t>w</a:t>
            </a:r>
            <a:r>
              <a:rPr lang="en-US" altLang="en-US" sz="2400" dirty="0"/>
              <a:t> : </a:t>
            </a:r>
            <a:r>
              <a:rPr lang="en-US" altLang="en-US" sz="2400" dirty="0">
                <a:sym typeface="Symbol" panose="05050102010706020507" pitchFamily="18" charset="2"/>
              </a:rPr>
              <a:t></a:t>
            </a:r>
            <a:r>
              <a:rPr lang="en-US" altLang="en-US" sz="2400" i="1" dirty="0" err="1"/>
              <a:t>y</a:t>
            </a:r>
            <a:r>
              <a:rPr lang="en-US" altLang="en-US" sz="2400" dirty="0" err="1">
                <a:sym typeface="Symbol" panose="05050102010706020507" pitchFamily="18" charset="2"/>
              </a:rPr>
              <a:t></a:t>
            </a:r>
            <a:r>
              <a:rPr lang="en-US" altLang="en-US" sz="2400" i="1" dirty="0" err="1"/>
              <a:t>L</a:t>
            </a:r>
            <a:r>
              <a:rPr lang="en-US" altLang="en-US" sz="2400" dirty="0"/>
              <a:t> (</a:t>
            </a:r>
            <a:r>
              <a:rPr lang="en-US" altLang="en-US" sz="2400" i="1" dirty="0"/>
              <a:t>y</a:t>
            </a:r>
            <a:r>
              <a:rPr lang="en-US" altLang="en-US" sz="2400" dirty="0"/>
              <a:t> = </a:t>
            </a:r>
            <a:r>
              <a:rPr lang="en-US" altLang="en-US" sz="2400" i="1" dirty="0"/>
              <a:t>cx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</a:t>
            </a:r>
            <a:r>
              <a:rPr lang="en-US" altLang="en-US" sz="2400" dirty="0"/>
              <a:t> </a:t>
            </a:r>
            <a:r>
              <a:rPr lang="en-US" altLang="en-US" sz="2400" i="1" dirty="0"/>
              <a:t>c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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</a:t>
            </a:r>
            <a:r>
              <a:rPr lang="en-US" altLang="en-US" sz="2400" i="1" baseline="-25000" dirty="0"/>
              <a:t>L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</a:t>
            </a:r>
            <a:r>
              <a:rPr lang="en-US" altLang="en-US" sz="2400" dirty="0"/>
              <a:t> </a:t>
            </a:r>
            <a:r>
              <a:rPr lang="en-US" altLang="en-US" sz="2400" i="1" dirty="0"/>
              <a:t>x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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</a:t>
            </a:r>
            <a:r>
              <a:rPr lang="en-US" altLang="en-US" sz="2400" i="1" baseline="-25000" dirty="0"/>
              <a:t>L</a:t>
            </a:r>
            <a:r>
              <a:rPr lang="en-US" altLang="en-US" sz="2400" dirty="0"/>
              <a:t>* </a:t>
            </a:r>
            <a:r>
              <a:rPr lang="en-US" altLang="en-US" sz="2400" dirty="0">
                <a:sym typeface="Symbol" panose="05050102010706020507" pitchFamily="18" charset="2"/>
              </a:rPr>
              <a:t></a:t>
            </a:r>
            <a:r>
              <a:rPr lang="en-US" altLang="en-US" sz="2400" dirty="0"/>
              <a:t> </a:t>
            </a:r>
            <a:r>
              <a:rPr lang="en-US" altLang="en-US" sz="2400" i="1" dirty="0"/>
              <a:t>w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</a:t>
            </a:r>
            <a:r>
              <a:rPr lang="en-US" altLang="en-US" sz="2400" dirty="0"/>
              <a:t> {</a:t>
            </a:r>
            <a:r>
              <a:rPr lang="en-US" altLang="en-US" sz="2400" i="1" dirty="0"/>
              <a:t>c}</a:t>
            </a:r>
            <a:r>
              <a:rPr lang="en-US" altLang="en-US" sz="2400" dirty="0"/>
              <a:t>*)}. 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What is </a:t>
            </a:r>
            <a:r>
              <a:rPr lang="en-US" altLang="en-US" sz="2400" i="1" dirty="0" err="1"/>
              <a:t>firstchars</a:t>
            </a:r>
            <a:r>
              <a:rPr lang="en-US" altLang="en-US" sz="2400" dirty="0"/>
              <a:t>(</a:t>
            </a:r>
            <a:r>
              <a:rPr lang="en-US" altLang="en-US" sz="2400" dirty="0" err="1"/>
              <a:t>A</a:t>
            </a:r>
            <a:r>
              <a:rPr lang="en-US" altLang="en-US" sz="2400" baseline="30000" dirty="0" err="1"/>
              <a:t>n</a:t>
            </a:r>
            <a:r>
              <a:rPr lang="en-US" altLang="en-US" sz="2400" dirty="0" err="1"/>
              <a:t>B</a:t>
            </a:r>
            <a:r>
              <a:rPr lang="en-US" altLang="en-US" sz="2400" baseline="30000" dirty="0" err="1"/>
              <a:t>n</a:t>
            </a:r>
            <a:r>
              <a:rPr lang="en-US" altLang="en-US" sz="2400" dirty="0"/>
              <a:t>)?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What is </a:t>
            </a:r>
            <a:r>
              <a:rPr lang="en-US" altLang="en-US" sz="2400" i="1" dirty="0" err="1"/>
              <a:t>firstchars</a:t>
            </a:r>
            <a:r>
              <a:rPr lang="en-US" altLang="en-US" sz="2400" dirty="0"/>
              <a:t>({</a:t>
            </a:r>
            <a:r>
              <a:rPr lang="en-US" altLang="en-US" sz="2400" dirty="0">
                <a:latin typeface="Courier New" panose="02070309020205020404" pitchFamily="49" charset="0"/>
              </a:rPr>
              <a:t>a</a:t>
            </a:r>
            <a:r>
              <a:rPr lang="en-US" altLang="en-US" sz="2400" dirty="0"/>
              <a:t>, </a:t>
            </a:r>
            <a:r>
              <a:rPr lang="en-US" altLang="en-US" sz="2400" dirty="0">
                <a:latin typeface="Courier New" panose="02070309020205020404" pitchFamily="49" charset="0"/>
              </a:rPr>
              <a:t>b</a:t>
            </a:r>
            <a:r>
              <a:rPr lang="en-US" altLang="en-US" sz="2400" dirty="0"/>
              <a:t>}*)?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Are FIN and INF closed under </a:t>
            </a:r>
            <a:r>
              <a:rPr lang="en-US" altLang="en-US" sz="2400" i="1" dirty="0" err="1"/>
              <a:t>firstchars</a:t>
            </a:r>
            <a:r>
              <a:rPr lang="en-US" altLang="en-US" sz="2400" dirty="0"/>
              <a:t>?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771650" y="152400"/>
            <a:ext cx="60579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</a:rPr>
              <a:t>Functions on Languages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400300"/>
            <a:ext cx="5886450" cy="1102519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Decision Problems</a:t>
            </a:r>
          </a:p>
        </p:txBody>
      </p:sp>
    </p:spTree>
    <p:extLst>
      <p:ext uri="{BB962C8B-B14F-4D97-AF65-F5344CB8AC3E}">
        <p14:creationId xmlns:p14="http://schemas.microsoft.com/office/powerpoint/2010/main" val="15779603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219200" y="1173319"/>
            <a:ext cx="661035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A </a:t>
            </a:r>
            <a:r>
              <a:rPr lang="en-US" altLang="en-US" sz="2400" b="1" i="1" dirty="0"/>
              <a:t>decision problem</a:t>
            </a:r>
            <a:r>
              <a:rPr lang="en-US" altLang="en-US" sz="2400" dirty="0"/>
              <a:t> is simply a problem for which the answer is yes or no (True or False).  A </a:t>
            </a:r>
            <a:r>
              <a:rPr lang="en-US" altLang="en-US" sz="2400" b="1" i="1" dirty="0"/>
              <a:t>decision procedure</a:t>
            </a:r>
            <a:r>
              <a:rPr lang="en-US" altLang="en-US" sz="2400" dirty="0"/>
              <a:t> answers a decision problem.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Examples: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en-US" altLang="en-US" sz="2400" dirty="0"/>
              <a:t>Given an integer </a:t>
            </a:r>
            <a:r>
              <a:rPr lang="en-US" altLang="en-US" sz="2400" i="1" dirty="0"/>
              <a:t>n</a:t>
            </a:r>
            <a:r>
              <a:rPr lang="en-US" altLang="en-US" sz="2400" dirty="0"/>
              <a:t>, does </a:t>
            </a:r>
            <a:r>
              <a:rPr lang="en-US" altLang="en-US" sz="2400" i="1" dirty="0"/>
              <a:t>n</a:t>
            </a:r>
            <a:r>
              <a:rPr lang="en-US" altLang="en-US" sz="2400" dirty="0"/>
              <a:t> have a pair of </a:t>
            </a:r>
            <a:r>
              <a:rPr lang="en-US" altLang="en-US" sz="2400" dirty="0" smtClean="0"/>
              <a:t>consecutive integers </a:t>
            </a:r>
            <a:r>
              <a:rPr lang="en-US" altLang="en-US" sz="2400" dirty="0"/>
              <a:t>as factors?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en-US" altLang="en-US" sz="2400" dirty="0"/>
              <a:t>The language recognition problem:  Given 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   language </a:t>
            </a:r>
            <a:r>
              <a:rPr lang="en-US" altLang="en-US" sz="2400" i="1" dirty="0"/>
              <a:t>L</a:t>
            </a:r>
            <a:r>
              <a:rPr lang="en-US" altLang="en-US" sz="2400" dirty="0"/>
              <a:t> and a string </a:t>
            </a:r>
            <a:r>
              <a:rPr lang="en-US" altLang="en-US" sz="2400" i="1" dirty="0"/>
              <a:t>w</a:t>
            </a:r>
            <a:r>
              <a:rPr lang="en-US" altLang="en-US" sz="2400" dirty="0"/>
              <a:t>, is </a:t>
            </a:r>
            <a:r>
              <a:rPr lang="en-US" altLang="en-US" sz="2400" i="1" dirty="0"/>
              <a:t>w</a:t>
            </a:r>
            <a:r>
              <a:rPr lang="en-US" altLang="en-US" sz="2400" dirty="0"/>
              <a:t> in </a:t>
            </a:r>
            <a:r>
              <a:rPr lang="en-US" altLang="en-US" sz="2400" i="1" dirty="0"/>
              <a:t>L</a:t>
            </a:r>
            <a:r>
              <a:rPr lang="en-US" altLang="en-US" sz="2400" dirty="0"/>
              <a:t>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		  Our focus in this course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663789" y="316069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</a:rPr>
              <a:t>Decision Problems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219200" y="4486274"/>
            <a:ext cx="6477000" cy="10763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V="1">
            <a:off x="4629150" y="485775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13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710207" y="304800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</a:rPr>
              <a:t>The Power of Encoding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762000" y="1447800"/>
            <a:ext cx="7924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Arial" charset="0"/>
              </a:rPr>
              <a:t>Anything can be encoded as a string. 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For example, on a computer  everything is encoded as a string of bits.</a:t>
            </a:r>
          </a:p>
          <a:p>
            <a:pPr eaLnBrk="1" hangingPunct="1">
              <a:defRPr/>
            </a:pPr>
            <a:endParaRPr lang="en-US" sz="2400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Arial" charset="0"/>
              </a:rPr>
              <a:t>&lt;</a:t>
            </a:r>
            <a:r>
              <a:rPr lang="en-US" sz="2400" i="1" dirty="0">
                <a:latin typeface="Arial" charset="0"/>
              </a:rPr>
              <a:t>X</a:t>
            </a:r>
            <a:r>
              <a:rPr lang="en-US" sz="2400" dirty="0">
                <a:latin typeface="Arial" charset="0"/>
              </a:rPr>
              <a:t>&gt; is </a:t>
            </a:r>
            <a:r>
              <a:rPr lang="en-US" sz="2400" dirty="0" smtClean="0">
                <a:latin typeface="Arial" charset="0"/>
              </a:rPr>
              <a:t>a notation that means "the </a:t>
            </a:r>
            <a:r>
              <a:rPr lang="en-US" sz="2400" dirty="0">
                <a:latin typeface="Arial" charset="0"/>
              </a:rPr>
              <a:t>string encoding of </a:t>
            </a:r>
            <a:r>
              <a:rPr lang="en-US" sz="2400" i="1" dirty="0" smtClean="0">
                <a:latin typeface="Arial" charset="0"/>
              </a:rPr>
              <a:t>X"</a:t>
            </a:r>
            <a:r>
              <a:rPr lang="en-US" sz="2400" dirty="0" smtClean="0">
                <a:latin typeface="Arial" charset="0"/>
              </a:rPr>
              <a:t>.</a:t>
            </a:r>
            <a:endParaRPr lang="en-US" sz="2400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Arial" charset="0"/>
              </a:rPr>
              <a:t>&lt;</a:t>
            </a:r>
            <a:r>
              <a:rPr lang="en-US" sz="2400" i="1" dirty="0">
                <a:latin typeface="Arial" charset="0"/>
              </a:rPr>
              <a:t>X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i="1" dirty="0">
                <a:latin typeface="Arial" charset="0"/>
              </a:rPr>
              <a:t>Y</a:t>
            </a:r>
            <a:r>
              <a:rPr lang="en-US" sz="2400" dirty="0">
                <a:latin typeface="Arial" charset="0"/>
              </a:rPr>
              <a:t>&gt; </a:t>
            </a:r>
            <a:r>
              <a:rPr lang="en-US" sz="2400" dirty="0" smtClean="0">
                <a:latin typeface="Arial" charset="0"/>
              </a:rPr>
              <a:t>means "the </a:t>
            </a:r>
            <a:r>
              <a:rPr lang="en-US" sz="2400" dirty="0">
                <a:latin typeface="Arial" charset="0"/>
              </a:rPr>
              <a:t>string encoding of the pair </a:t>
            </a:r>
            <a:r>
              <a:rPr lang="en-US" sz="2400" i="1" dirty="0">
                <a:latin typeface="Arial" charset="0"/>
              </a:rPr>
              <a:t>X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i="1" dirty="0" smtClean="0">
                <a:latin typeface="Arial" charset="0"/>
              </a:rPr>
              <a:t>Y"</a:t>
            </a:r>
            <a:r>
              <a:rPr lang="en-US" sz="2400" dirty="0" smtClean="0">
                <a:latin typeface="Arial" charset="0"/>
              </a:rPr>
              <a:t>.</a:t>
            </a:r>
            <a:endParaRPr lang="en-US" sz="2400" dirty="0">
              <a:latin typeface="Arial" charset="0"/>
            </a:endParaRPr>
          </a:p>
          <a:p>
            <a:pPr eaLnBrk="1" hangingPunct="1">
              <a:defRPr/>
            </a:pPr>
            <a:endParaRPr lang="en-US" sz="2400" dirty="0">
              <a:latin typeface="Arial" charset="0"/>
            </a:endParaRPr>
          </a:p>
          <a:p>
            <a:pPr eaLnBrk="1" hangingPunct="1">
              <a:defRPr/>
            </a:pPr>
            <a:endParaRPr lang="en-US" sz="2400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Arial" charset="0"/>
              </a:rPr>
              <a:t>Problems that don’t look like decision problems about strings and languages can be recast into new problems that do look like that.</a:t>
            </a:r>
          </a:p>
        </p:txBody>
      </p:sp>
    </p:spTree>
    <p:extLst>
      <p:ext uri="{BB962C8B-B14F-4D97-AF65-F5344CB8AC3E}">
        <p14:creationId xmlns:p14="http://schemas.microsoft.com/office/powerpoint/2010/main" val="1977556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828800" y="971550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</a:rPr>
              <a:t>Web Pattern Matching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990600" y="2057400"/>
            <a:ext cx="73914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Pattern matching on the web: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en-US" sz="2400"/>
              <a:t> Problem: Given a search string </a:t>
            </a:r>
            <a:r>
              <a:rPr lang="en-US" altLang="en-US" sz="2400" i="1"/>
              <a:t>w</a:t>
            </a:r>
            <a:r>
              <a:rPr lang="en-US" altLang="en-US" sz="2400"/>
              <a:t> and a web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document </a:t>
            </a:r>
            <a:r>
              <a:rPr lang="en-US" altLang="en-US" sz="2400" i="1"/>
              <a:t>d</a:t>
            </a:r>
            <a:r>
              <a:rPr lang="en-US" altLang="en-US" sz="2400"/>
              <a:t>, do they “match”?  In other words,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should a search engine, on input </a:t>
            </a:r>
            <a:r>
              <a:rPr lang="en-US" altLang="en-US" sz="2400" i="1"/>
              <a:t>w</a:t>
            </a:r>
            <a:r>
              <a:rPr lang="en-US" altLang="en-US" sz="2400"/>
              <a:t>, consider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returning </a:t>
            </a:r>
            <a:r>
              <a:rPr lang="en-US" altLang="en-US" sz="2400" i="1"/>
              <a:t>d</a:t>
            </a:r>
            <a:r>
              <a:rPr lang="en-US" altLang="en-US" sz="2400"/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en-US" sz="2400"/>
              <a:t> An instance of the problem:  (w, 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en-US" sz="2400"/>
              <a:t> The language to be decided: </a:t>
            </a:r>
            <a:br>
              <a:rPr lang="en-US" altLang="en-US" sz="2400"/>
            </a:br>
            <a:r>
              <a:rPr lang="en-US" altLang="en-US" sz="2400"/>
              <a:t>{&lt;</a:t>
            </a:r>
            <a:r>
              <a:rPr lang="en-US" altLang="en-US" sz="2400" i="1"/>
              <a:t>w</a:t>
            </a:r>
            <a:r>
              <a:rPr lang="en-US" altLang="en-US" sz="2400"/>
              <a:t>, </a:t>
            </a:r>
            <a:r>
              <a:rPr lang="en-US" altLang="en-US" sz="2400" i="1"/>
              <a:t>d</a:t>
            </a:r>
            <a:r>
              <a:rPr lang="en-US" altLang="en-US" sz="2400"/>
              <a:t>&gt; : </a:t>
            </a:r>
            <a:r>
              <a:rPr lang="en-US" altLang="en-US" sz="2400" i="1"/>
              <a:t>d</a:t>
            </a:r>
            <a:r>
              <a:rPr lang="en-US" altLang="en-US" sz="2400"/>
              <a:t> is a candidate match for the string </a:t>
            </a:r>
            <a:r>
              <a:rPr lang="en-US" altLang="en-US" sz="2400" i="1"/>
              <a:t>w</a:t>
            </a:r>
            <a:r>
              <a:rPr lang="en-US" altLang="en-US" sz="24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37284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524000" y="381000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</a:rPr>
              <a:t>The Halting Problem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219200" y="1275813"/>
            <a:ext cx="7315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Does </a:t>
            </a:r>
            <a:r>
              <a:rPr lang="en-US" altLang="en-US" sz="2400" dirty="0" smtClean="0"/>
              <a:t>a given </a:t>
            </a:r>
            <a:r>
              <a:rPr lang="en-US" altLang="en-US" sz="2400" dirty="0"/>
              <a:t>program always halt?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en-US" sz="2400" dirty="0"/>
              <a:t> Problem: Given a program </a:t>
            </a:r>
            <a:r>
              <a:rPr lang="en-US" altLang="en-US" sz="2400" i="1" dirty="0"/>
              <a:t>p</a:t>
            </a:r>
            <a:r>
              <a:rPr lang="en-US" altLang="en-US" sz="2400" dirty="0"/>
              <a:t>, written in some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 some standard programming language L, is </a:t>
            </a:r>
            <a:r>
              <a:rPr lang="en-US" altLang="en-US" sz="2400" i="1" dirty="0"/>
              <a:t>p</a:t>
            </a:r>
            <a:r>
              <a:rPr lang="en-US" altLang="en-US" sz="24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 guaranteed to halt, no matter what input it is  </a:t>
            </a:r>
            <a:br>
              <a:rPr lang="en-US" altLang="en-US" sz="2400" dirty="0"/>
            </a:br>
            <a:r>
              <a:rPr lang="en-US" altLang="en-US" sz="2400" dirty="0"/>
              <a:t>  given?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en-US" sz="2400" dirty="0"/>
              <a:t> An instance of the problem:  Does Python    </a:t>
            </a:r>
            <a:br>
              <a:rPr lang="en-US" altLang="en-US" sz="2400" dirty="0"/>
            </a:br>
            <a:r>
              <a:rPr lang="en-US" altLang="en-US" sz="2400" dirty="0"/>
              <a:t>  program "print(input())" always halt?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en-US" sz="2400" dirty="0"/>
              <a:t> The language to be decided: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	HP</a:t>
            </a:r>
            <a:r>
              <a:rPr lang="en-US" altLang="en-US" sz="2400" baseline="-25000" dirty="0"/>
              <a:t>ALL</a:t>
            </a:r>
            <a:r>
              <a:rPr lang="en-US" altLang="en-US" sz="2400" dirty="0"/>
              <a:t> = {</a:t>
            </a:r>
            <a:r>
              <a:rPr lang="en-US" altLang="en-US" sz="2400" i="1" dirty="0" err="1"/>
              <a:t>p</a:t>
            </a:r>
            <a:r>
              <a:rPr lang="en-US" altLang="en-US" sz="2400" i="1" dirty="0" err="1">
                <a:sym typeface="Symbol" panose="05050102010706020507" pitchFamily="18" charset="2"/>
              </a:rPr>
              <a:t>L</a:t>
            </a:r>
            <a:r>
              <a:rPr lang="en-US" altLang="en-US" sz="2400" dirty="0"/>
              <a:t> : </a:t>
            </a:r>
            <a:r>
              <a:rPr lang="en-US" altLang="en-US" sz="2400" i="1" dirty="0"/>
              <a:t>p</a:t>
            </a:r>
            <a:r>
              <a:rPr lang="en-US" altLang="en-US" sz="2400" dirty="0"/>
              <a:t> halts on all inputs}</a:t>
            </a:r>
          </a:p>
        </p:txBody>
      </p:sp>
    </p:spTree>
    <p:extLst>
      <p:ext uri="{BB962C8B-B14F-4D97-AF65-F5344CB8AC3E}">
        <p14:creationId xmlns:p14="http://schemas.microsoft.com/office/powerpoint/2010/main" val="39236605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03517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More about </a:t>
            </a:r>
            <a:br>
              <a:rPr lang="en-US" altLang="en-US" b="1" dirty="0" smtClean="0"/>
            </a:br>
            <a:r>
              <a:rPr lang="en-US" altLang="en-US" b="1" dirty="0" smtClean="0"/>
              <a:t>Languages and Strings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6400" y="4191000"/>
            <a:ext cx="594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Mostly very quick.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Some should be review of previous courses, and some others you should have gotten for Reading Quiz 2.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Ask questions if there are things I list here that you are not sure about.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828800" y="742950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chemeClr val="tx2"/>
                </a:solidFill>
              </a:rPr>
              <a:t>Primality Testing</a:t>
            </a:r>
            <a:r>
              <a:rPr lang="en-US" altLang="en-US" sz="27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813322" y="1371600"/>
            <a:ext cx="60579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dirty="0"/>
              <a:t> Problem: Given a nonnegative integer </a:t>
            </a:r>
            <a:r>
              <a:rPr lang="en-US" i="1" dirty="0"/>
              <a:t>n</a:t>
            </a:r>
            <a:r>
              <a:rPr lang="en-US" dirty="0"/>
              <a:t>, is it </a:t>
            </a:r>
          </a:p>
          <a:p>
            <a:pPr eaLnBrk="1" hangingPunct="1">
              <a:defRPr/>
            </a:pPr>
            <a:r>
              <a:rPr lang="en-US" dirty="0"/>
              <a:t>       prime?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dirty="0"/>
              <a:t> An instance of the problem: Is 9 prime?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dirty="0"/>
              <a:t> To encode the problem we need a way to encode </a:t>
            </a:r>
          </a:p>
          <a:p>
            <a:pPr eaLnBrk="1" hangingPunct="1">
              <a:defRPr/>
            </a:pPr>
            <a:r>
              <a:rPr lang="en-US" dirty="0"/>
              <a:t>       each instance: We encode each nonnegative </a:t>
            </a:r>
          </a:p>
          <a:p>
            <a:pPr eaLnBrk="1" hangingPunct="1">
              <a:defRPr/>
            </a:pPr>
            <a:r>
              <a:rPr lang="en-US" dirty="0"/>
              <a:t>       integer as a binary string.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dirty="0"/>
              <a:t> The language to be decided (2 ways to express it): 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	PRIMES = {w : </a:t>
            </a:r>
            <a:r>
              <a:rPr lang="en-US" i="1" dirty="0"/>
              <a:t>w</a:t>
            </a:r>
            <a:r>
              <a:rPr lang="en-US" dirty="0"/>
              <a:t> is the binary encoding of </a:t>
            </a:r>
          </a:p>
          <a:p>
            <a:pPr eaLnBrk="1" hangingPunct="1">
              <a:defRPr/>
            </a:pPr>
            <a:r>
              <a:rPr lang="en-US" dirty="0"/>
              <a:t>	                         a prime integer}. 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Equivalent: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PRIMES = {&lt;n&gt; : n is a prime integer}.</a:t>
            </a:r>
          </a:p>
        </p:txBody>
      </p:sp>
    </p:spTree>
    <p:extLst>
      <p:ext uri="{BB962C8B-B14F-4D97-AF65-F5344CB8AC3E}">
        <p14:creationId xmlns:p14="http://schemas.microsoft.com/office/powerpoint/2010/main" val="3447674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885950" y="1485900"/>
            <a:ext cx="5943600" cy="468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en-US" sz="1800"/>
              <a:t> </a:t>
            </a:r>
            <a:r>
              <a:rPr lang="en-US" altLang="en-US" sz="1500"/>
              <a:t>Problem:  Given an undirected graph </a:t>
            </a:r>
            <a:r>
              <a:rPr lang="en-US" altLang="en-US" sz="1500" i="1"/>
              <a:t>G</a:t>
            </a:r>
            <a:r>
              <a:rPr lang="en-US" altLang="en-US" sz="1500"/>
              <a:t>, is it connected?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75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en-US" sz="1800"/>
              <a:t> </a:t>
            </a:r>
            <a:r>
              <a:rPr lang="en-US" altLang="en-US" sz="1500"/>
              <a:t>Instance of the problem: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75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/>
              <a:t>		1           2            3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50"/>
              <a:t/>
            </a:r>
            <a:br>
              <a:rPr lang="en-US" altLang="en-US" sz="750"/>
            </a:br>
            <a:endParaRPr lang="en-US" altLang="en-US" sz="75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/>
              <a:t>		     4           5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75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en-US" sz="1800"/>
              <a:t> </a:t>
            </a:r>
            <a:r>
              <a:rPr lang="en-US" altLang="en-US" sz="1500"/>
              <a:t>Encoding of the problem: Let </a:t>
            </a:r>
            <a:r>
              <a:rPr lang="en-US" altLang="en-US" sz="1500" i="1"/>
              <a:t>V</a:t>
            </a:r>
            <a:r>
              <a:rPr lang="en-US" altLang="en-US" sz="1500"/>
              <a:t> be a set of binary numbers, one for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/>
              <a:t>   each vertex in </a:t>
            </a:r>
            <a:r>
              <a:rPr lang="en-US" altLang="en-US" sz="1500" i="1"/>
              <a:t>G</a:t>
            </a:r>
            <a:r>
              <a:rPr lang="en-US" altLang="en-US" sz="1500"/>
              <a:t>.  Then we construct </a:t>
            </a:r>
            <a:r>
              <a:rPr lang="en-US" altLang="en-US" sz="1500">
                <a:sym typeface="Symbol" panose="05050102010706020507" pitchFamily="18" charset="2"/>
              </a:rPr>
              <a:t></a:t>
            </a:r>
            <a:r>
              <a:rPr lang="en-US" altLang="en-US" sz="1500" i="1"/>
              <a:t>G</a:t>
            </a:r>
            <a:r>
              <a:rPr lang="en-US" altLang="en-US" sz="1500">
                <a:sym typeface="Symbol" panose="05050102010706020507" pitchFamily="18" charset="2"/>
              </a:rPr>
              <a:t></a:t>
            </a:r>
            <a:r>
              <a:rPr lang="en-US" altLang="en-US" sz="1500"/>
              <a:t> as follows: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/>
              <a:t>  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en-US" sz="1800"/>
              <a:t> </a:t>
            </a:r>
            <a:r>
              <a:rPr lang="en-US" altLang="en-US" sz="1500"/>
              <a:t>Write |</a:t>
            </a:r>
            <a:r>
              <a:rPr lang="en-US" altLang="en-US" sz="1500" i="1"/>
              <a:t>V</a:t>
            </a:r>
            <a:r>
              <a:rPr lang="en-US" altLang="en-US" sz="1500"/>
              <a:t>| as a binary number,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•</a:t>
            </a:r>
            <a:r>
              <a:rPr lang="en-US" altLang="en-US" sz="1800"/>
              <a:t> </a:t>
            </a:r>
            <a:r>
              <a:rPr lang="en-US" altLang="en-US" sz="1500"/>
              <a:t>Write a list of edges,  </a:t>
            </a:r>
            <a:br>
              <a:rPr lang="en-US" altLang="en-US" sz="1500"/>
            </a:br>
            <a:r>
              <a:rPr lang="en-US" altLang="en-US" sz="1500"/>
              <a:t>       Each pair of binary numbers represents one edge.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•</a:t>
            </a:r>
            <a:r>
              <a:rPr lang="en-US" altLang="en-US" sz="1800"/>
              <a:t> </a:t>
            </a:r>
            <a:r>
              <a:rPr lang="en-US" altLang="en-US" sz="1500"/>
              <a:t>Separate all such binary numbers by “/”.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75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/>
              <a:t> 	1/10/1/100/10/101/10/11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75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en-US" sz="1350"/>
              <a:t> </a:t>
            </a:r>
            <a:r>
              <a:rPr lang="en-US" altLang="en-US" sz="1500"/>
              <a:t>The language to be decided: CONNECTED = {</a:t>
            </a:r>
            <a:r>
              <a:rPr lang="en-US" altLang="en-US" sz="1500" i="1"/>
              <a:t>w</a:t>
            </a:r>
            <a:r>
              <a:rPr lang="en-US" altLang="en-US" sz="1500"/>
              <a:t> </a:t>
            </a:r>
            <a:r>
              <a:rPr lang="en-US" altLang="en-US" sz="1500">
                <a:sym typeface="Symbol" panose="05050102010706020507" pitchFamily="18" charset="2"/>
              </a:rPr>
              <a:t></a:t>
            </a:r>
            <a:r>
              <a:rPr lang="en-US" altLang="en-US" sz="1500"/>
              <a:t> {0, 1, /}* : </a:t>
            </a:r>
            <a:r>
              <a:rPr lang="en-US" altLang="en-US" sz="1500" i="1"/>
              <a:t>w</a:t>
            </a:r>
            <a:r>
              <a:rPr lang="en-US" altLang="en-US" sz="1500"/>
              <a:t>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/>
              <a:t>   </a:t>
            </a:r>
            <a:r>
              <a:rPr lang="en-US" altLang="en-US" sz="1500" i="1"/>
              <a:t>n</a:t>
            </a:r>
            <a:r>
              <a:rPr lang="en-US" altLang="en-US" sz="1500" baseline="-25000"/>
              <a:t>1</a:t>
            </a:r>
            <a:r>
              <a:rPr lang="en-US" altLang="en-US" sz="1500"/>
              <a:t>/</a:t>
            </a:r>
            <a:r>
              <a:rPr lang="en-US" altLang="en-US" sz="1500" i="1"/>
              <a:t>n</a:t>
            </a:r>
            <a:r>
              <a:rPr lang="en-US" altLang="en-US" sz="1500" baseline="-25000"/>
              <a:t>2</a:t>
            </a:r>
            <a:r>
              <a:rPr lang="en-US" altLang="en-US" sz="1500"/>
              <a:t>/…</a:t>
            </a:r>
            <a:r>
              <a:rPr lang="en-US" altLang="en-US" sz="1500" i="1"/>
              <a:t>n</a:t>
            </a:r>
            <a:r>
              <a:rPr lang="en-US" altLang="en-US" sz="1500" baseline="-25000"/>
              <a:t>i</a:t>
            </a:r>
            <a:r>
              <a:rPr lang="en-US" altLang="en-US" sz="1500"/>
              <a:t>, where each </a:t>
            </a:r>
            <a:r>
              <a:rPr lang="en-US" altLang="en-US" sz="1500" i="1"/>
              <a:t>n</a:t>
            </a:r>
            <a:r>
              <a:rPr lang="en-US" altLang="en-US" sz="1500" i="1" baseline="-25000"/>
              <a:t>i</a:t>
            </a:r>
            <a:r>
              <a:rPr lang="en-US" altLang="en-US" sz="1500"/>
              <a:t>  is a binary string and </a:t>
            </a:r>
            <a:r>
              <a:rPr lang="en-US" altLang="en-US" sz="1500" i="1"/>
              <a:t>w</a:t>
            </a:r>
            <a:r>
              <a:rPr lang="en-US" altLang="en-US" sz="1500"/>
              <a:t> encodes a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/>
              <a:t>   connected graph, as described above}.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828800" y="800100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chemeClr val="tx2"/>
                </a:solidFill>
              </a:rPr>
              <a:t>Graph Connectivity</a:t>
            </a:r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3543300" y="24574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4286250" y="24574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3486150" y="2571750"/>
            <a:ext cx="1714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4171950" y="2571750"/>
            <a:ext cx="1714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59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943100" y="1800225"/>
            <a:ext cx="59436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en-US" sz="1800"/>
              <a:t> Problem: Given a protein fragment </a:t>
            </a:r>
            <a:r>
              <a:rPr lang="en-US" altLang="en-US" sz="1800" i="1"/>
              <a:t>f</a:t>
            </a:r>
            <a:r>
              <a:rPr lang="en-US" altLang="en-US" sz="1800"/>
              <a:t> and a complete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protein molecule </a:t>
            </a:r>
            <a:r>
              <a:rPr lang="en-US" altLang="en-US" sz="1800" i="1"/>
              <a:t>p</a:t>
            </a:r>
            <a:r>
              <a:rPr lang="en-US" altLang="en-US" sz="1800"/>
              <a:t>, could </a:t>
            </a:r>
            <a:r>
              <a:rPr lang="en-US" altLang="en-US" sz="1800" i="1"/>
              <a:t>f</a:t>
            </a:r>
            <a:r>
              <a:rPr lang="en-US" altLang="en-US" sz="1800"/>
              <a:t> be a fragment from </a:t>
            </a:r>
            <a:r>
              <a:rPr lang="en-US" altLang="en-US" sz="1800" i="1"/>
              <a:t>p</a:t>
            </a:r>
            <a:r>
              <a:rPr lang="en-US" altLang="en-US" sz="1800"/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en-US" sz="1800"/>
              <a:t> Encoding of the problem: Represent each protein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molecule or fragment as a sequence of amino acid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residues.  Assign a letter to each of the 20 possible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amino acids.  So a protein fragment might be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represented as </a:t>
            </a:r>
            <a:r>
              <a:rPr lang="en-US" altLang="en-US" sz="1800">
                <a:latin typeface="Courier New" panose="02070309020205020404" pitchFamily="49" charset="0"/>
              </a:rPr>
              <a:t>AGHTYWDNR</a:t>
            </a:r>
            <a:r>
              <a:rPr lang="en-US" altLang="en-US" sz="180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en-US" sz="1800"/>
              <a:t> The language to be decided: </a:t>
            </a:r>
            <a:br>
              <a:rPr lang="en-US" altLang="en-US" sz="1800"/>
            </a:br>
            <a:r>
              <a:rPr lang="en-US" altLang="en-US" sz="1800"/>
              <a:t>{&lt;</a:t>
            </a:r>
            <a:r>
              <a:rPr lang="en-US" altLang="en-US" sz="1800" i="1"/>
              <a:t>f</a:t>
            </a:r>
            <a:r>
              <a:rPr lang="en-US" altLang="en-US" sz="1800"/>
              <a:t>, </a:t>
            </a:r>
            <a:r>
              <a:rPr lang="en-US" altLang="en-US" sz="1800" i="1"/>
              <a:t>p</a:t>
            </a:r>
            <a:r>
              <a:rPr lang="en-US" altLang="en-US" sz="1800"/>
              <a:t>&gt; : </a:t>
            </a:r>
            <a:r>
              <a:rPr lang="en-US" altLang="en-US" sz="1800" i="1"/>
              <a:t>f</a:t>
            </a:r>
            <a:r>
              <a:rPr lang="en-US" altLang="en-US" sz="1800"/>
              <a:t> could be a  fragment from </a:t>
            </a:r>
            <a:r>
              <a:rPr lang="en-US" altLang="en-US" sz="1800" i="1"/>
              <a:t>p</a:t>
            </a:r>
            <a:r>
              <a:rPr lang="en-US" altLang="en-US" sz="1800"/>
              <a:t>}.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828800" y="914400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chemeClr val="tx2"/>
                </a:solidFill>
              </a:rPr>
              <a:t>Protein Sequence Allignment</a:t>
            </a:r>
          </a:p>
        </p:txBody>
      </p:sp>
    </p:spTree>
    <p:extLst>
      <p:ext uri="{BB962C8B-B14F-4D97-AF65-F5344CB8AC3E}">
        <p14:creationId xmlns:p14="http://schemas.microsoft.com/office/powerpoint/2010/main" val="10437524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943100" y="1800225"/>
            <a:ext cx="5943600" cy="42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Casting multiplication as decision: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75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•</a:t>
            </a:r>
            <a:r>
              <a:rPr lang="en-US" altLang="en-US" sz="1800"/>
              <a:t> Problem: Given two nonnegative integers,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compute their product.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75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•</a:t>
            </a:r>
            <a:r>
              <a:rPr lang="en-US" altLang="en-US" sz="1800"/>
              <a:t> Encoding of the problem: Transform computing into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verification.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75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•</a:t>
            </a:r>
            <a:r>
              <a:rPr lang="en-US" altLang="en-US" sz="1800"/>
              <a:t> The language to be decided: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75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     L</a:t>
            </a:r>
            <a:r>
              <a:rPr lang="en-US" altLang="en-US" sz="1800"/>
              <a:t> = {</a:t>
            </a:r>
            <a:r>
              <a:rPr lang="en-US" altLang="en-US" sz="1800" i="1"/>
              <a:t>w</a:t>
            </a:r>
            <a:r>
              <a:rPr lang="en-US" altLang="en-US" sz="1800"/>
              <a:t> of the form: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	&lt;</a:t>
            </a:r>
            <a:r>
              <a:rPr lang="en-US" altLang="en-US" sz="1800" i="1"/>
              <a:t>integer</a:t>
            </a:r>
            <a:r>
              <a:rPr lang="en-US" altLang="en-US" sz="1800" baseline="-25000"/>
              <a:t>1</a:t>
            </a:r>
            <a:r>
              <a:rPr lang="en-US" altLang="en-US" sz="1800"/>
              <a:t>&gt;</a:t>
            </a:r>
            <a:r>
              <a:rPr lang="en-US" altLang="en-US" sz="1800">
                <a:latin typeface="Courier New" panose="02070309020205020404" pitchFamily="49" charset="0"/>
              </a:rPr>
              <a:t>x</a:t>
            </a:r>
            <a:r>
              <a:rPr lang="en-US" altLang="en-US" sz="1800"/>
              <a:t>&lt;</a:t>
            </a:r>
            <a:r>
              <a:rPr lang="en-US" altLang="en-US" sz="1800" i="1"/>
              <a:t>integer</a:t>
            </a:r>
            <a:r>
              <a:rPr lang="en-US" altLang="en-US" sz="1800" baseline="-25000"/>
              <a:t>2</a:t>
            </a:r>
            <a:r>
              <a:rPr lang="en-US" altLang="en-US" sz="1800"/>
              <a:t>&gt;=&lt;</a:t>
            </a:r>
            <a:r>
              <a:rPr lang="en-US" altLang="en-US" sz="1800" i="1"/>
              <a:t>integer</a:t>
            </a:r>
            <a:r>
              <a:rPr lang="en-US" altLang="en-US" sz="1800" baseline="-25000"/>
              <a:t>3</a:t>
            </a:r>
            <a:r>
              <a:rPr lang="en-US" altLang="en-US" sz="1800"/>
              <a:t>&gt;, where: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	&lt;</a:t>
            </a:r>
            <a:r>
              <a:rPr lang="en-US" altLang="en-US" sz="1800" i="1"/>
              <a:t>integer</a:t>
            </a:r>
            <a:r>
              <a:rPr lang="en-US" altLang="en-US" sz="1800" i="1" baseline="-25000"/>
              <a:t>n</a:t>
            </a:r>
            <a:r>
              <a:rPr lang="en-US" altLang="en-US" sz="1800"/>
              <a:t>&gt; is any well formed integer,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	</a:t>
            </a:r>
            <a:r>
              <a:rPr lang="en-US" altLang="en-US" sz="1800" i="1"/>
              <a:t>integer</a:t>
            </a:r>
            <a:r>
              <a:rPr lang="en-US" altLang="en-US" sz="1800" baseline="-25000"/>
              <a:t>3</a:t>
            </a:r>
            <a:r>
              <a:rPr lang="en-US" altLang="en-US" sz="1800"/>
              <a:t> = </a:t>
            </a:r>
            <a:r>
              <a:rPr lang="en-US" altLang="en-US" sz="1800" i="1"/>
              <a:t>integer</a:t>
            </a:r>
            <a:r>
              <a:rPr lang="en-US" altLang="en-US" sz="1800" baseline="-25000"/>
              <a:t>1</a:t>
            </a:r>
            <a:r>
              <a:rPr lang="en-US" altLang="en-US" sz="1800"/>
              <a:t> </a:t>
            </a:r>
            <a:r>
              <a:rPr lang="en-US" altLang="en-US" sz="1800">
                <a:sym typeface="Symbol" panose="05050102010706020507" pitchFamily="18" charset="2"/>
              </a:rPr>
              <a:t></a:t>
            </a:r>
            <a:r>
              <a:rPr lang="en-US" altLang="en-US" sz="1800"/>
              <a:t> </a:t>
            </a:r>
            <a:r>
              <a:rPr lang="en-US" altLang="en-US" sz="1800" i="1"/>
              <a:t>integer</a:t>
            </a:r>
            <a:r>
              <a:rPr lang="en-US" altLang="en-US" sz="1800" baseline="-25000"/>
              <a:t>2</a:t>
            </a:r>
            <a:r>
              <a:rPr lang="en-US" altLang="en-US" sz="1800"/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75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	</a:t>
            </a:r>
            <a:r>
              <a:rPr lang="en-US" altLang="en-US" sz="1800">
                <a:latin typeface="Courier New" panose="02070309020205020404" pitchFamily="49" charset="0"/>
              </a:rPr>
              <a:t>12x9=108 </a:t>
            </a:r>
            <a:r>
              <a:rPr lang="en-US" altLang="en-US" sz="1800">
                <a:sym typeface="Symbol" panose="05050102010706020507" pitchFamily="18" charset="2"/>
              </a:rPr>
              <a:t></a:t>
            </a:r>
            <a:r>
              <a:rPr lang="en-US" altLang="en-US" sz="1800"/>
              <a:t> </a:t>
            </a:r>
            <a:r>
              <a:rPr lang="en-US" altLang="en-US" sz="1800" i="1"/>
              <a:t>L</a:t>
            </a:r>
            <a:endParaRPr lang="en-US" altLang="en-US" sz="180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	</a:t>
            </a:r>
            <a:r>
              <a:rPr lang="en-US" altLang="en-US" sz="1800">
                <a:latin typeface="Courier New" panose="02070309020205020404" pitchFamily="49" charset="0"/>
              </a:rPr>
              <a:t>12=12 </a:t>
            </a:r>
            <a:r>
              <a:rPr lang="en-US" altLang="en-US" sz="1800">
                <a:sym typeface="Symbol" panose="05050102010706020507" pitchFamily="18" charset="2"/>
              </a:rPr>
              <a:t></a:t>
            </a:r>
            <a:r>
              <a:rPr lang="en-US" altLang="en-US" sz="1800"/>
              <a:t> </a:t>
            </a:r>
            <a:r>
              <a:rPr lang="en-US" altLang="en-US" sz="1800" i="1"/>
              <a:t>L</a:t>
            </a:r>
            <a:endParaRPr lang="en-US" altLang="en-US" sz="180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	</a:t>
            </a:r>
            <a:r>
              <a:rPr lang="en-US" altLang="en-US" sz="1800">
                <a:latin typeface="Courier New" panose="02070309020205020404" pitchFamily="49" charset="0"/>
              </a:rPr>
              <a:t>12x8=108 </a:t>
            </a:r>
            <a:r>
              <a:rPr lang="en-US" altLang="en-US" sz="1800">
                <a:sym typeface="Symbol" panose="05050102010706020507" pitchFamily="18" charset="2"/>
              </a:rPr>
              <a:t></a:t>
            </a:r>
            <a:r>
              <a:rPr lang="en-US" altLang="en-US" sz="1800"/>
              <a:t> </a:t>
            </a:r>
            <a:r>
              <a:rPr lang="en-US" altLang="en-US" sz="1800" i="1"/>
              <a:t>L</a:t>
            </a:r>
            <a:endParaRPr lang="en-US" altLang="en-US" sz="1800">
              <a:latin typeface="Courier New" panose="02070309020205020404" pitchFamily="49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828800" y="914400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chemeClr val="tx2"/>
                </a:solidFill>
              </a:rPr>
              <a:t>Turning Problems into Decision Problems</a:t>
            </a:r>
            <a:r>
              <a:rPr lang="en-US" altLang="en-US" sz="27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5158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943100" y="1771650"/>
            <a:ext cx="5943600" cy="42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Casting sorting as decision: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75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•</a:t>
            </a:r>
            <a:r>
              <a:rPr lang="en-US" altLang="en-US" sz="1800"/>
              <a:t> Problem: Given a list of integers, sort it.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75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•</a:t>
            </a:r>
            <a:r>
              <a:rPr lang="en-US" altLang="en-US" sz="1800"/>
              <a:t> Encoding of the problem: Transform the sorting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problem into one of examining a pair of lists.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50"/>
              <a:t>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•</a:t>
            </a:r>
            <a:r>
              <a:rPr lang="en-US" altLang="en-US" sz="1800"/>
              <a:t> The language to be decided: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75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50"/>
              <a:t>    </a:t>
            </a:r>
            <a:r>
              <a:rPr lang="en-US" altLang="en-US" sz="1800" i="1"/>
              <a:t>L</a:t>
            </a:r>
            <a:r>
              <a:rPr lang="en-US" altLang="en-US" sz="1800"/>
              <a:t> =	{</a:t>
            </a:r>
            <a:r>
              <a:rPr lang="en-US" altLang="en-US" sz="1800" i="1"/>
              <a:t>w</a:t>
            </a:r>
            <a:r>
              <a:rPr lang="en-US" altLang="en-US" sz="1800" baseline="-25000"/>
              <a:t>1</a:t>
            </a:r>
            <a:r>
              <a:rPr lang="en-US" altLang="en-US" sz="1800"/>
              <a:t> </a:t>
            </a:r>
            <a:r>
              <a:rPr lang="en-US" altLang="en-US" sz="1800">
                <a:latin typeface="Courier New" panose="02070309020205020404" pitchFamily="49" charset="0"/>
              </a:rPr>
              <a:t>#</a:t>
            </a:r>
            <a:r>
              <a:rPr lang="en-US" altLang="en-US" sz="1800"/>
              <a:t> </a:t>
            </a:r>
            <a:r>
              <a:rPr lang="en-US" altLang="en-US" sz="1800" i="1"/>
              <a:t>w</a:t>
            </a:r>
            <a:r>
              <a:rPr lang="en-US" altLang="en-US" sz="1800" baseline="-25000"/>
              <a:t>2</a:t>
            </a:r>
            <a:r>
              <a:rPr lang="en-US" altLang="en-US" sz="1800"/>
              <a:t>: </a:t>
            </a:r>
            <a:r>
              <a:rPr lang="en-US" altLang="en-US" sz="1800">
                <a:sym typeface="Symbol" panose="05050102010706020507" pitchFamily="18" charset="2"/>
              </a:rPr>
              <a:t></a:t>
            </a:r>
            <a:r>
              <a:rPr lang="en-US" altLang="en-US" sz="1800" i="1"/>
              <a:t>n</a:t>
            </a:r>
            <a:r>
              <a:rPr lang="en-US" altLang="en-US" sz="1800">
                <a:sym typeface="Symbol" panose="05050102010706020507" pitchFamily="18" charset="2"/>
              </a:rPr>
              <a:t></a:t>
            </a:r>
            <a:r>
              <a:rPr lang="en-US" altLang="en-US" sz="1800"/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	(</a:t>
            </a:r>
            <a:r>
              <a:rPr lang="en-US" altLang="en-US" sz="1800" i="1"/>
              <a:t>w</a:t>
            </a:r>
            <a:r>
              <a:rPr lang="en-US" altLang="en-US" sz="1800" baseline="-25000"/>
              <a:t>1</a:t>
            </a:r>
            <a:r>
              <a:rPr lang="en-US" altLang="en-US" sz="1800"/>
              <a:t> is of the form &lt;</a:t>
            </a:r>
            <a:r>
              <a:rPr lang="en-US" altLang="en-US" sz="1800" i="1"/>
              <a:t>int</a:t>
            </a:r>
            <a:r>
              <a:rPr lang="en-US" altLang="en-US" sz="1800" baseline="-25000"/>
              <a:t>1</a:t>
            </a:r>
            <a:r>
              <a:rPr lang="en-US" altLang="en-US" sz="1800"/>
              <a:t>, </a:t>
            </a:r>
            <a:r>
              <a:rPr lang="en-US" altLang="en-US" sz="1800" i="1"/>
              <a:t>int</a:t>
            </a:r>
            <a:r>
              <a:rPr lang="en-US" altLang="en-US" sz="1800" baseline="-25000"/>
              <a:t>2</a:t>
            </a:r>
            <a:r>
              <a:rPr lang="en-US" altLang="en-US" sz="1800"/>
              <a:t>, … </a:t>
            </a:r>
            <a:r>
              <a:rPr lang="en-US" altLang="en-US" sz="1800" i="1"/>
              <a:t>int</a:t>
            </a:r>
            <a:r>
              <a:rPr lang="en-US" altLang="en-US" sz="1800" i="1" baseline="-25000"/>
              <a:t>n</a:t>
            </a:r>
            <a:r>
              <a:rPr lang="en-US" altLang="en-US" sz="1800"/>
              <a:t>&gt;, </a:t>
            </a:r>
            <a:endParaRPr lang="en-US" altLang="en-US" sz="18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	w</a:t>
            </a:r>
            <a:r>
              <a:rPr lang="en-US" altLang="en-US" sz="1800" baseline="-25000"/>
              <a:t>2</a:t>
            </a:r>
            <a:r>
              <a:rPr lang="en-US" altLang="en-US" sz="1800"/>
              <a:t> is of the form &lt;</a:t>
            </a:r>
            <a:r>
              <a:rPr lang="en-US" altLang="en-US" sz="1800" i="1"/>
              <a:t>int</a:t>
            </a:r>
            <a:r>
              <a:rPr lang="en-US" altLang="en-US" sz="1800" baseline="-25000"/>
              <a:t>1</a:t>
            </a:r>
            <a:r>
              <a:rPr lang="en-US" altLang="en-US" sz="1800"/>
              <a:t>, </a:t>
            </a:r>
            <a:r>
              <a:rPr lang="en-US" altLang="en-US" sz="1800" i="1"/>
              <a:t>int</a:t>
            </a:r>
            <a:r>
              <a:rPr lang="en-US" altLang="en-US" sz="1800" baseline="-25000"/>
              <a:t>2</a:t>
            </a:r>
            <a:r>
              <a:rPr lang="en-US" altLang="en-US" sz="1800"/>
              <a:t>, … </a:t>
            </a:r>
            <a:r>
              <a:rPr lang="en-US" altLang="en-US" sz="1800" i="1"/>
              <a:t>int</a:t>
            </a:r>
            <a:r>
              <a:rPr lang="en-US" altLang="en-US" sz="1800" i="1" baseline="-25000"/>
              <a:t>n</a:t>
            </a:r>
            <a:r>
              <a:rPr lang="en-US" altLang="en-US" sz="1800"/>
              <a:t>&gt;, and</a:t>
            </a:r>
            <a:endParaRPr lang="en-US" altLang="en-US" sz="18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	w</a:t>
            </a:r>
            <a:r>
              <a:rPr lang="en-US" altLang="en-US" sz="1800" baseline="-25000"/>
              <a:t>2</a:t>
            </a:r>
            <a:r>
              <a:rPr lang="en-US" altLang="en-US" sz="1800"/>
              <a:t> contains the same objects as </a:t>
            </a:r>
            <a:r>
              <a:rPr lang="en-US" altLang="en-US" sz="1800" i="1"/>
              <a:t>w</a:t>
            </a:r>
            <a:r>
              <a:rPr lang="en-US" altLang="en-US" sz="1800" baseline="-25000"/>
              <a:t>1</a:t>
            </a:r>
            <a:r>
              <a:rPr lang="en-US" altLang="en-US" sz="1800"/>
              <a:t> and </a:t>
            </a:r>
            <a:endParaRPr lang="en-US" altLang="en-US" sz="18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           w</a:t>
            </a:r>
            <a:r>
              <a:rPr lang="en-US" altLang="en-US" sz="1800" baseline="-25000"/>
              <a:t>2</a:t>
            </a:r>
            <a:r>
              <a:rPr lang="en-US" altLang="en-US" sz="1800"/>
              <a:t> is sorted)}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75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Examples: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	&lt;</a:t>
            </a:r>
            <a:r>
              <a:rPr lang="en-US" altLang="en-US" sz="1800">
                <a:latin typeface="Courier New" panose="02070309020205020404" pitchFamily="49" charset="0"/>
              </a:rPr>
              <a:t>1,5,3,9,6&gt;#&lt;1,3,5,6,9&gt;</a:t>
            </a:r>
            <a:r>
              <a:rPr lang="en-US" altLang="en-US" sz="1800"/>
              <a:t> </a:t>
            </a:r>
            <a:r>
              <a:rPr lang="en-US" altLang="en-US" sz="1800">
                <a:sym typeface="Symbol" panose="05050102010706020507" pitchFamily="18" charset="2"/>
              </a:rPr>
              <a:t></a:t>
            </a:r>
            <a:r>
              <a:rPr lang="en-US" altLang="en-US" sz="1800"/>
              <a:t> </a:t>
            </a:r>
            <a:r>
              <a:rPr lang="en-US" altLang="en-US" sz="1800" i="1"/>
              <a:t>L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	&lt;</a:t>
            </a:r>
            <a:r>
              <a:rPr lang="en-US" altLang="en-US" sz="1800">
                <a:latin typeface="Courier New" panose="02070309020205020404" pitchFamily="49" charset="0"/>
              </a:rPr>
              <a:t>1,5,3,9,6&gt;#&lt;1,2,3,4,5,6,7&gt;</a:t>
            </a:r>
            <a:r>
              <a:rPr lang="en-US" altLang="en-US" sz="1800"/>
              <a:t> </a:t>
            </a:r>
            <a:r>
              <a:rPr lang="en-US" altLang="en-US" sz="1800">
                <a:sym typeface="Symbol" panose="05050102010706020507" pitchFamily="18" charset="2"/>
              </a:rPr>
              <a:t></a:t>
            </a:r>
            <a:r>
              <a:rPr lang="en-US" altLang="en-US" sz="1800"/>
              <a:t> </a:t>
            </a:r>
            <a:r>
              <a:rPr lang="en-US" altLang="en-US" sz="1800" i="1"/>
              <a:t>L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828800" y="914400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chemeClr val="tx2"/>
                </a:solidFill>
              </a:rPr>
              <a:t>Turning Problems Into Decision Problems</a:t>
            </a:r>
            <a:r>
              <a:rPr lang="en-US" altLang="en-US" sz="27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07873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943100" y="1852613"/>
            <a:ext cx="5943600" cy="42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/>
              <a:t>Casting database querying as decision: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75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•</a:t>
            </a:r>
            <a:r>
              <a:rPr lang="en-US" altLang="en-US" sz="1500"/>
              <a:t> Problem: Given a database and a query, execute the query.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75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•</a:t>
            </a:r>
            <a:r>
              <a:rPr lang="en-US" altLang="en-US" sz="1500"/>
              <a:t> Encoding of the problem: Transform the query execution problem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/>
              <a:t>      into evaluating a reply for correctness.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75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•</a:t>
            </a:r>
            <a:r>
              <a:rPr lang="en-US" altLang="en-US" sz="1500"/>
              <a:t> The language to be decided: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75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i="1"/>
              <a:t>   L</a:t>
            </a:r>
            <a:r>
              <a:rPr lang="en-US" altLang="en-US" sz="1500"/>
              <a:t> = {</a:t>
            </a:r>
            <a:r>
              <a:rPr lang="en-US" altLang="en-US" sz="1500" i="1"/>
              <a:t>d</a:t>
            </a:r>
            <a:r>
              <a:rPr lang="en-US" altLang="en-US" sz="1500"/>
              <a:t> </a:t>
            </a:r>
            <a:r>
              <a:rPr lang="en-US" altLang="en-US" sz="1500">
                <a:latin typeface="Courier New" panose="02070309020205020404" pitchFamily="49" charset="0"/>
              </a:rPr>
              <a:t>#</a:t>
            </a:r>
            <a:r>
              <a:rPr lang="en-US" altLang="en-US" sz="1500"/>
              <a:t> </a:t>
            </a:r>
            <a:r>
              <a:rPr lang="en-US" altLang="en-US" sz="1500" i="1"/>
              <a:t>q</a:t>
            </a:r>
            <a:r>
              <a:rPr lang="en-US" altLang="en-US" sz="1500"/>
              <a:t> </a:t>
            </a:r>
            <a:r>
              <a:rPr lang="en-US" altLang="en-US" sz="1500">
                <a:latin typeface="Courier New" panose="02070309020205020404" pitchFamily="49" charset="0"/>
              </a:rPr>
              <a:t>#</a:t>
            </a:r>
            <a:r>
              <a:rPr lang="en-US" altLang="en-US" sz="1500"/>
              <a:t> </a:t>
            </a:r>
            <a:r>
              <a:rPr lang="en-US" altLang="en-US" sz="1500" i="1"/>
              <a:t>a</a:t>
            </a:r>
            <a:r>
              <a:rPr lang="en-US" altLang="en-US" sz="150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/>
              <a:t>	</a:t>
            </a:r>
            <a:r>
              <a:rPr lang="en-US" altLang="en-US" sz="1500" i="1"/>
              <a:t>d</a:t>
            </a:r>
            <a:r>
              <a:rPr lang="en-US" altLang="en-US" sz="1500"/>
              <a:t> is an encoding of a database,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/>
              <a:t>	</a:t>
            </a:r>
            <a:r>
              <a:rPr lang="en-US" altLang="en-US" sz="1500" i="1"/>
              <a:t>q</a:t>
            </a:r>
            <a:r>
              <a:rPr lang="en-US" altLang="en-US" sz="1500"/>
              <a:t> is a string representing a query,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/>
              <a:t>	</a:t>
            </a:r>
            <a:r>
              <a:rPr lang="en-US" altLang="en-US" sz="1500" i="1"/>
              <a:t>a</a:t>
            </a:r>
            <a:r>
              <a:rPr lang="en-US" altLang="en-US" sz="1500"/>
              <a:t> is the correct result of applying </a:t>
            </a:r>
            <a:r>
              <a:rPr lang="en-US" altLang="en-US" sz="1500" i="1"/>
              <a:t>q</a:t>
            </a:r>
            <a:r>
              <a:rPr lang="en-US" altLang="en-US" sz="1500"/>
              <a:t> to </a:t>
            </a:r>
            <a:r>
              <a:rPr lang="en-US" altLang="en-US" sz="1500" i="1"/>
              <a:t>d</a:t>
            </a:r>
            <a:r>
              <a:rPr lang="en-US" altLang="en-US" sz="1500"/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75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/>
              <a:t>   Example: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/>
              <a:t>	</a:t>
            </a:r>
            <a:r>
              <a:rPr lang="en-US" altLang="en-US" sz="1500">
                <a:latin typeface="Courier New" panose="02070309020205020404" pitchFamily="49" charset="0"/>
              </a:rPr>
              <a:t> (name, age, phone), (John, 23, 567-1234)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	 (Mary, 24, 234-9876)#(select name age=23)#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	 (John)   </a:t>
            </a:r>
            <a:r>
              <a:rPr lang="en-US" altLang="en-US" sz="1500"/>
              <a:t>   </a:t>
            </a:r>
            <a:r>
              <a:rPr lang="en-US" altLang="en-US" sz="1500">
                <a:sym typeface="Symbol" panose="05050102010706020507" pitchFamily="18" charset="2"/>
              </a:rPr>
              <a:t></a:t>
            </a:r>
            <a:r>
              <a:rPr lang="en-US" altLang="en-US" sz="1500"/>
              <a:t> </a:t>
            </a:r>
            <a:r>
              <a:rPr lang="en-US" altLang="en-US" sz="1500" i="1"/>
              <a:t>L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828800" y="914400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chemeClr val="tx2"/>
                </a:solidFill>
              </a:rPr>
              <a:t>Turning Problems Into Decision Problems</a:t>
            </a:r>
            <a:r>
              <a:rPr lang="en-US" altLang="en-US" sz="27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87533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771650" y="2228851"/>
            <a:ext cx="59436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By equivalent we mean that either problem can be </a:t>
            </a:r>
            <a:r>
              <a:rPr lang="en-US" altLang="en-US" sz="1800" b="1" i="1"/>
              <a:t>reduced to</a:t>
            </a:r>
            <a:r>
              <a:rPr lang="en-US" altLang="en-US" sz="1800"/>
              <a:t> the other.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we have a machine to solve one, we can use it to build a machine to do the other, using only the starting machine and other functions that can be built using machines of equal or lesser power.</a:t>
            </a:r>
            <a:br>
              <a:rPr lang="en-US" altLang="en-US" sz="1800"/>
            </a:br>
            <a:r>
              <a:rPr lang="en-US" altLang="en-US" sz="1800"/>
              <a:t/>
            </a:r>
            <a:br>
              <a:rPr lang="en-US" altLang="en-US" sz="1800"/>
            </a:br>
            <a:r>
              <a:rPr lang="en-US" altLang="en-US" sz="1800"/>
              <a:t>Reduction does not always preserve efficiency!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543050" y="971550"/>
            <a:ext cx="6629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50" b="1">
                <a:solidFill>
                  <a:schemeClr val="tx2"/>
                </a:solidFill>
              </a:rPr>
              <a:t>The Traditional Problems and their Language Formulations are Equivalent</a:t>
            </a:r>
          </a:p>
        </p:txBody>
      </p:sp>
    </p:spTree>
    <p:extLst>
      <p:ext uri="{BB962C8B-B14F-4D97-AF65-F5344CB8AC3E}">
        <p14:creationId xmlns:p14="http://schemas.microsoft.com/office/powerpoint/2010/main" val="832974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657350" y="1771651"/>
            <a:ext cx="62865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Consider the multiplication example: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INTEGERPROD</a:t>
            </a:r>
            <a:r>
              <a:rPr lang="en-US" altLang="en-US" sz="1800"/>
              <a:t> =	</a:t>
            </a:r>
            <a:br>
              <a:rPr lang="en-US" altLang="en-US" sz="1800"/>
            </a:br>
            <a:r>
              <a:rPr lang="en-US" altLang="en-US" sz="1800"/>
              <a:t>  {</a:t>
            </a:r>
            <a:r>
              <a:rPr lang="en-US" altLang="en-US" sz="1800" i="1"/>
              <a:t>w</a:t>
            </a:r>
            <a:r>
              <a:rPr lang="en-US" altLang="en-US" sz="1800"/>
              <a:t> of the form: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&lt;</a:t>
            </a:r>
            <a:r>
              <a:rPr lang="en-US" altLang="en-US" sz="1800" i="1"/>
              <a:t>integer</a:t>
            </a:r>
            <a:r>
              <a:rPr lang="en-US" altLang="en-US" sz="1800" baseline="-25000"/>
              <a:t>1</a:t>
            </a:r>
            <a:r>
              <a:rPr lang="en-US" altLang="en-US" sz="1800"/>
              <a:t>&gt;</a:t>
            </a:r>
            <a:r>
              <a:rPr lang="en-US" altLang="en-US" sz="1800">
                <a:latin typeface="Courier New" panose="02070309020205020404" pitchFamily="49" charset="0"/>
              </a:rPr>
              <a:t>x</a:t>
            </a:r>
            <a:r>
              <a:rPr lang="en-US" altLang="en-US" sz="1800"/>
              <a:t>&lt;</a:t>
            </a:r>
            <a:r>
              <a:rPr lang="en-US" altLang="en-US" sz="1800" i="1"/>
              <a:t>integer</a:t>
            </a:r>
            <a:r>
              <a:rPr lang="en-US" altLang="en-US" sz="1800" baseline="-25000"/>
              <a:t>2</a:t>
            </a:r>
            <a:r>
              <a:rPr lang="en-US" altLang="en-US" sz="1800"/>
              <a:t>&gt;=&lt;</a:t>
            </a:r>
            <a:r>
              <a:rPr lang="en-US" altLang="en-US" sz="1800" i="1"/>
              <a:t>integer</a:t>
            </a:r>
            <a:r>
              <a:rPr lang="en-US" altLang="en-US" sz="1800" baseline="-25000"/>
              <a:t>3</a:t>
            </a:r>
            <a:r>
              <a:rPr lang="en-US" altLang="en-US" sz="1800"/>
              <a:t>&gt;, where:    </a:t>
            </a:r>
            <a:br>
              <a:rPr lang="en-US" altLang="en-US" sz="1800"/>
            </a:br>
            <a:r>
              <a:rPr lang="en-US" altLang="en-US" sz="1800"/>
              <a:t>      &lt;</a:t>
            </a:r>
            <a:r>
              <a:rPr lang="en-US" altLang="en-US" sz="1800" i="1"/>
              <a:t>integer</a:t>
            </a:r>
            <a:r>
              <a:rPr lang="en-US" altLang="en-US" sz="1800" i="1" baseline="-25000"/>
              <a:t>n</a:t>
            </a:r>
            <a:r>
              <a:rPr lang="en-US" altLang="en-US" sz="1800"/>
              <a:t>&gt; is any well formed integer representation,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</a:t>
            </a:r>
            <a:r>
              <a:rPr lang="en-US" altLang="en-US" sz="1800" i="1"/>
              <a:t>integer</a:t>
            </a:r>
            <a:r>
              <a:rPr lang="en-US" altLang="en-US" sz="1800" baseline="-25000"/>
              <a:t>3</a:t>
            </a:r>
            <a:r>
              <a:rPr lang="en-US" altLang="en-US" sz="1800"/>
              <a:t> = </a:t>
            </a:r>
            <a:r>
              <a:rPr lang="en-US" altLang="en-US" sz="1800" i="1"/>
              <a:t>integer</a:t>
            </a:r>
            <a:r>
              <a:rPr lang="en-US" altLang="en-US" sz="1800" baseline="-25000"/>
              <a:t>1</a:t>
            </a:r>
            <a:r>
              <a:rPr lang="en-US" altLang="en-US" sz="1800"/>
              <a:t> </a:t>
            </a:r>
            <a:r>
              <a:rPr lang="en-US" altLang="en-US" sz="1800">
                <a:sym typeface="Symbol" panose="05050102010706020507" pitchFamily="18" charset="2"/>
              </a:rPr>
              <a:t></a:t>
            </a:r>
            <a:r>
              <a:rPr lang="en-US" altLang="en-US" sz="1800"/>
              <a:t> </a:t>
            </a:r>
            <a:r>
              <a:rPr lang="en-US" altLang="en-US" sz="1800" i="1"/>
              <a:t>integer</a:t>
            </a:r>
            <a:r>
              <a:rPr lang="en-US" altLang="en-US" sz="1800" baseline="-25000"/>
              <a:t>2</a:t>
            </a:r>
            <a:r>
              <a:rPr lang="en-US" altLang="en-US" sz="1800"/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Given a multiplication procedure, we can build the language recognition procedure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Given the language recognition procedure, we can build a multiplication procedure :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543050" y="971550"/>
            <a:ext cx="6629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50" b="1">
                <a:solidFill>
                  <a:schemeClr val="tx2"/>
                </a:solidFill>
              </a:rPr>
              <a:t>An Example</a:t>
            </a:r>
          </a:p>
        </p:txBody>
      </p:sp>
    </p:spTree>
    <p:extLst>
      <p:ext uri="{BB962C8B-B14F-4D97-AF65-F5344CB8AC3E}">
        <p14:creationId xmlns:p14="http://schemas.microsoft.com/office/powerpoint/2010/main" val="3568701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152400"/>
            <a:ext cx="8001000" cy="9144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Relations on Strings:</a:t>
            </a:r>
            <a:endParaRPr lang="en-US" altLang="en-US" sz="3600" smtClean="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762000" y="762000"/>
            <a:ext cx="8077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Substring</a:t>
            </a:r>
            <a:r>
              <a:rPr lang="en-US" sz="2400" dirty="0" smtClean="0">
                <a:latin typeface="Arial" charset="0"/>
              </a:rPr>
              <a:t>, 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proper substring</a:t>
            </a:r>
            <a:endParaRPr lang="en-US" sz="2400" dirty="0"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Arial" charset="0"/>
              </a:rPr>
              <a:t>Every string is a substring of itself.  </a:t>
            </a:r>
            <a:endParaRPr lang="en-US" sz="2400" dirty="0">
              <a:latin typeface="Arial" charset="0"/>
              <a:sym typeface="Symbol" pitchFamily="18" charset="2"/>
            </a:endParaRPr>
          </a:p>
          <a:p>
            <a:pPr marL="342900" indent="-342900" eaLnBrk="1" hangingPunct="1">
              <a:buFont typeface="Symbol" panose="05050102010706020507" pitchFamily="18" charset="2"/>
              <a:buChar char="e"/>
              <a:defRPr/>
            </a:pPr>
            <a:r>
              <a:rPr lang="en-US" sz="2400" dirty="0">
                <a:latin typeface="Arial" charset="0"/>
              </a:rPr>
              <a:t>is a substring of every string. </a:t>
            </a:r>
          </a:p>
          <a:p>
            <a:pPr eaLnBrk="1" hangingPunct="1">
              <a:defRPr/>
            </a:pPr>
            <a:endParaRPr lang="en-US" sz="2400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prefix</a:t>
            </a:r>
            <a:r>
              <a:rPr lang="en-US" sz="2400" dirty="0" smtClean="0">
                <a:latin typeface="Arial" charset="0"/>
              </a:rPr>
              <a:t>, 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proper prefix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Every </a:t>
            </a:r>
            <a:r>
              <a:rPr lang="en-US" sz="2400" dirty="0">
                <a:latin typeface="Arial" charset="0"/>
              </a:rPr>
              <a:t>string is a prefix of itself.</a:t>
            </a:r>
            <a:endParaRPr lang="en-US" sz="2400" dirty="0">
              <a:latin typeface="Arial" charset="0"/>
              <a:sym typeface="Symbol" pitchFamily="18" charset="2"/>
            </a:endParaRPr>
          </a:p>
          <a:p>
            <a:pPr eaLnBrk="1" hangingPunct="1">
              <a:defRPr/>
            </a:pPr>
            <a:r>
              <a:rPr lang="en-US" sz="2400" dirty="0">
                <a:latin typeface="Arial" charset="0"/>
                <a:sym typeface="Symbol" pitchFamily="18" charset="2"/>
              </a:rPr>
              <a:t></a:t>
            </a:r>
            <a:r>
              <a:rPr lang="en-US" sz="2400" dirty="0">
                <a:latin typeface="Arial" charset="0"/>
              </a:rPr>
              <a:t> is a prefix of every string. </a:t>
            </a:r>
            <a:br>
              <a:rPr lang="en-US" sz="2400" dirty="0">
                <a:latin typeface="Arial" charset="0"/>
              </a:rPr>
            </a:br>
            <a:endParaRPr lang="en-US" sz="2400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2400" i="1" dirty="0">
                <a:latin typeface="Arial" charset="0"/>
              </a:rPr>
              <a:t>s</a:t>
            </a:r>
            <a:r>
              <a:rPr lang="en-US" sz="2400" dirty="0">
                <a:latin typeface="Arial" charset="0"/>
              </a:rPr>
              <a:t> is a 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suffix</a:t>
            </a:r>
            <a:r>
              <a:rPr lang="en-US" sz="2400" dirty="0">
                <a:latin typeface="Arial" charset="0"/>
              </a:rPr>
              <a:t>,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b="1" dirty="0" smtClean="0">
                <a:solidFill>
                  <a:srgbClr val="4597A0"/>
                </a:solidFill>
                <a:latin typeface="Arial" charset="0"/>
              </a:rPr>
              <a:t>proper </a:t>
            </a:r>
            <a:r>
              <a:rPr lang="en-US" sz="2400" b="1" dirty="0">
                <a:solidFill>
                  <a:srgbClr val="4597A0"/>
                </a:solidFill>
                <a:latin typeface="Arial" charset="0"/>
              </a:rPr>
              <a:t>suffix</a:t>
            </a:r>
            <a:r>
              <a:rPr lang="en-US" sz="2400" dirty="0">
                <a:latin typeface="Arial" charset="0"/>
              </a:rPr>
              <a:t>, self, </a:t>
            </a:r>
            <a:r>
              <a:rPr lang="en-US" sz="2400" dirty="0">
                <a:latin typeface="Arial" charset="0"/>
                <a:sym typeface="Symbol" pitchFamily="18" charset="2"/>
              </a:rPr>
              <a:t></a:t>
            </a:r>
            <a:endParaRPr lang="en-US" sz="2400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Arial" charset="0"/>
              </a:rPr>
              <a:t> </a:t>
            </a:r>
          </a:p>
          <a:p>
            <a:pPr eaLnBrk="1" hangingPunct="1">
              <a:buFont typeface="Symbol" pitchFamily="18" charset="2"/>
              <a:buNone/>
              <a:defRPr/>
            </a:pP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8001000" cy="685800"/>
          </a:xfrm>
          <a:noFill/>
        </p:spPr>
        <p:txBody>
          <a:bodyPr/>
          <a:lstStyle/>
          <a:p>
            <a:pPr eaLnBrk="1" hangingPunct="1"/>
            <a:r>
              <a:rPr lang="en-US" altLang="en-US" sz="3600" b="1" dirty="0" smtClean="0"/>
              <a:t>Defining a Language</a:t>
            </a:r>
            <a:r>
              <a:rPr lang="en-US" altLang="en-US" sz="3600" dirty="0" smtClean="0"/>
              <a:t> 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914400" y="533400"/>
            <a:ext cx="82296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Arial" charset="0"/>
              </a:rPr>
              <a:t>A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language</a:t>
            </a:r>
            <a:r>
              <a:rPr lang="en-US" sz="2400" dirty="0">
                <a:latin typeface="Arial" charset="0"/>
              </a:rPr>
              <a:t> is a (finite or infinite) set of strings over a finite alphabet </a:t>
            </a:r>
            <a:r>
              <a:rPr lang="en-US" sz="2400" dirty="0" smtClean="0">
                <a:latin typeface="Arial" charset="0"/>
                <a:sym typeface="Symbol" pitchFamily="18" charset="2"/>
              </a:rPr>
              <a:t>.   </a:t>
            </a:r>
            <a:r>
              <a:rPr lang="en-US" sz="2400" dirty="0" smtClean="0">
                <a:latin typeface="Arial" charset="0"/>
              </a:rPr>
              <a:t>Examples for </a:t>
            </a:r>
            <a:r>
              <a:rPr lang="en-US" sz="2400" dirty="0">
                <a:latin typeface="Arial" charset="0"/>
                <a:sym typeface="Symbol" pitchFamily="18" charset="2"/>
              </a:rPr>
              <a:t></a:t>
            </a:r>
            <a:r>
              <a:rPr lang="en-US" sz="2400" dirty="0">
                <a:latin typeface="Arial" charset="0"/>
              </a:rPr>
              <a:t> = {</a:t>
            </a:r>
            <a:r>
              <a:rPr lang="en-US" sz="2400" dirty="0">
                <a:latin typeface="Courier New" pitchFamily="49" charset="0"/>
              </a:rPr>
              <a:t>a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>
                <a:latin typeface="Courier New" pitchFamily="49" charset="0"/>
              </a:rPr>
              <a:t>b</a:t>
            </a:r>
            <a:r>
              <a:rPr lang="en-US" sz="2400" dirty="0">
                <a:latin typeface="Arial" charset="0"/>
              </a:rPr>
              <a:t>}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1</a:t>
            </a:r>
            <a:r>
              <a:rPr lang="en-US" sz="2400" i="1" dirty="0" smtClean="0"/>
              <a:t>. </a:t>
            </a:r>
            <a:r>
              <a:rPr lang="en-US" sz="2400" i="1" dirty="0"/>
              <a:t>L</a:t>
            </a:r>
            <a:r>
              <a:rPr lang="en-US" sz="2400" dirty="0"/>
              <a:t> = {</a:t>
            </a:r>
            <a:r>
              <a:rPr lang="en-US" sz="2400" i="1" dirty="0"/>
              <a:t>x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</a:t>
            </a:r>
            <a:r>
              <a:rPr lang="en-US" sz="2400" dirty="0"/>
              <a:t> {</a:t>
            </a:r>
            <a:r>
              <a:rPr lang="en-US" sz="2400" dirty="0">
                <a:latin typeface="Courier New" panose="02070309020205020404" pitchFamily="49" charset="0"/>
              </a:rPr>
              <a:t>a</a:t>
            </a:r>
            <a:r>
              <a:rPr lang="en-US" sz="2400" dirty="0"/>
              <a:t>, </a:t>
            </a:r>
            <a:r>
              <a:rPr lang="en-US" sz="2400" dirty="0">
                <a:latin typeface="Courier New" panose="02070309020205020404" pitchFamily="49" charset="0"/>
              </a:rPr>
              <a:t>b</a:t>
            </a:r>
            <a:r>
              <a:rPr lang="en-US" sz="2400" dirty="0"/>
              <a:t>}* : all </a:t>
            </a:r>
            <a:r>
              <a:rPr lang="en-US" sz="2400" dirty="0">
                <a:latin typeface="Courier New" panose="02070309020205020404" pitchFamily="49" charset="0"/>
              </a:rPr>
              <a:t>a</a:t>
            </a:r>
            <a:r>
              <a:rPr lang="en-US" sz="2400" dirty="0"/>
              <a:t>’s precede all </a:t>
            </a:r>
            <a:r>
              <a:rPr lang="en-US" sz="2400" dirty="0">
                <a:latin typeface="Courier New" panose="02070309020205020404" pitchFamily="49" charset="0"/>
              </a:rPr>
              <a:t>b</a:t>
            </a:r>
            <a:r>
              <a:rPr lang="en-US" sz="2400" dirty="0"/>
              <a:t>’s}</a:t>
            </a:r>
          </a:p>
          <a:p>
            <a:pPr lvl="1" eaLnBrk="1" hangingPunct="1">
              <a:defRPr/>
            </a:pPr>
            <a:r>
              <a:rPr lang="en-US" sz="2000" dirty="0">
                <a:sym typeface="Symbol" panose="05050102010706020507" pitchFamily="18" charset="2"/>
              </a:rPr>
              <a:t>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</a:rPr>
              <a:t>a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</a:rPr>
              <a:t>aa</a:t>
            </a:r>
            <a:r>
              <a:rPr lang="en-US" sz="2000" dirty="0"/>
              <a:t>, </a:t>
            </a:r>
            <a:r>
              <a:rPr lang="en-US" sz="2000" dirty="0" err="1">
                <a:latin typeface="Courier New" panose="02070309020205020404" pitchFamily="49" charset="0"/>
              </a:rPr>
              <a:t>aabbb</a:t>
            </a:r>
            <a:r>
              <a:rPr lang="en-US" sz="2000" dirty="0"/>
              <a:t>, and </a:t>
            </a:r>
            <a:r>
              <a:rPr lang="en-US" sz="2000" dirty="0">
                <a:latin typeface="Courier New" panose="02070309020205020404" pitchFamily="49" charset="0"/>
              </a:rPr>
              <a:t>bb</a:t>
            </a:r>
            <a:r>
              <a:rPr lang="en-US" sz="2000" dirty="0"/>
              <a:t> are in </a:t>
            </a:r>
            <a:r>
              <a:rPr lang="en-US" sz="2000" i="1" dirty="0"/>
              <a:t>L</a:t>
            </a:r>
            <a:r>
              <a:rPr lang="en-US" sz="2000" dirty="0"/>
              <a:t>.  </a:t>
            </a:r>
            <a:r>
              <a:rPr lang="en-US" sz="2000" dirty="0" smtClean="0">
                <a:latin typeface="Courier New" panose="02070309020205020404" pitchFamily="49" charset="0"/>
              </a:rPr>
              <a:t>aba</a:t>
            </a:r>
            <a:r>
              <a:rPr lang="en-US" sz="2000" dirty="0"/>
              <a:t>, </a:t>
            </a:r>
            <a:r>
              <a:rPr lang="en-US" sz="2000" dirty="0" err="1">
                <a:latin typeface="Courier New" panose="02070309020205020404" pitchFamily="49" charset="0"/>
              </a:rPr>
              <a:t>ba</a:t>
            </a:r>
            <a:r>
              <a:rPr lang="en-US" sz="2000" dirty="0"/>
              <a:t>, and </a:t>
            </a:r>
            <a:r>
              <a:rPr lang="en-US" sz="2000" dirty="0" err="1">
                <a:latin typeface="Courier New" panose="02070309020205020404" pitchFamily="49" charset="0"/>
              </a:rPr>
              <a:t>abc</a:t>
            </a:r>
            <a:r>
              <a:rPr lang="en-US" sz="2000" dirty="0"/>
              <a:t> are not in </a:t>
            </a:r>
            <a:r>
              <a:rPr lang="en-US" sz="2000" i="1" dirty="0"/>
              <a:t>L</a:t>
            </a:r>
            <a:r>
              <a:rPr lang="en-US" sz="2000" dirty="0"/>
              <a:t>.  </a:t>
            </a:r>
          </a:p>
          <a:p>
            <a:pPr eaLnBrk="1" hangingPunct="1">
              <a:defRPr/>
            </a:pPr>
            <a:endParaRPr lang="en-US" sz="1200" dirty="0"/>
          </a:p>
          <a:p>
            <a:pPr eaLnBrk="1" hangingPunct="1">
              <a:defRPr/>
            </a:pPr>
            <a:r>
              <a:rPr lang="en-US" sz="2400" i="1" dirty="0"/>
              <a:t>2. L</a:t>
            </a:r>
            <a:r>
              <a:rPr lang="en-US" sz="2400" dirty="0"/>
              <a:t> = {</a:t>
            </a:r>
            <a:r>
              <a:rPr lang="en-US" sz="2400" i="1" dirty="0"/>
              <a:t>x</a:t>
            </a:r>
            <a:r>
              <a:rPr lang="en-US" sz="2400" dirty="0"/>
              <a:t> : </a:t>
            </a:r>
            <a:r>
              <a:rPr lang="en-US" sz="2400" dirty="0" smtClean="0">
                <a:sym typeface="Symbol" panose="05050102010706020507" pitchFamily="18" charset="2"/>
              </a:rPr>
              <a:t></a:t>
            </a:r>
            <a:r>
              <a:rPr lang="en-US" sz="2400" i="1" dirty="0" smtClean="0"/>
              <a:t>u</a:t>
            </a:r>
            <a:r>
              <a:rPr lang="en-US" sz="2400" dirty="0" smtClean="0"/>
              <a:t> </a:t>
            </a:r>
            <a:r>
              <a:rPr lang="en-US" sz="2400" dirty="0">
                <a:sym typeface="Symbol" panose="05050102010706020507" pitchFamily="18" charset="2"/>
              </a:rPr>
              <a:t></a:t>
            </a:r>
            <a:r>
              <a:rPr lang="en-US" sz="2400" dirty="0"/>
              <a:t> {</a:t>
            </a:r>
            <a:r>
              <a:rPr lang="en-US" sz="2400" dirty="0">
                <a:latin typeface="Courier New" panose="02070309020205020404" pitchFamily="49" charset="0"/>
              </a:rPr>
              <a:t>a</a:t>
            </a:r>
            <a:r>
              <a:rPr lang="en-US" sz="2400" dirty="0"/>
              <a:t>, </a:t>
            </a:r>
            <a:r>
              <a:rPr lang="en-US" sz="2400" dirty="0">
                <a:latin typeface="Courier New" panose="02070309020205020404" pitchFamily="49" charset="0"/>
              </a:rPr>
              <a:t>b</a:t>
            </a:r>
            <a:r>
              <a:rPr lang="en-US" sz="2400" dirty="0"/>
              <a:t>}* : </a:t>
            </a:r>
            <a:r>
              <a:rPr lang="en-US" sz="2400" i="1" dirty="0"/>
              <a:t>x</a:t>
            </a:r>
            <a:r>
              <a:rPr lang="en-US" sz="2400" dirty="0"/>
              <a:t> = </a:t>
            </a:r>
            <a:r>
              <a:rPr lang="en-US" sz="2400" i="1" dirty="0" err="1" smtClean="0"/>
              <a:t>u</a:t>
            </a:r>
            <a:r>
              <a:rPr lang="en-US" sz="2400" dirty="0" err="1" smtClean="0">
                <a:latin typeface="Courier New" panose="02070309020205020404" pitchFamily="49" charset="0"/>
              </a:rPr>
              <a:t>a</a:t>
            </a:r>
            <a:r>
              <a:rPr lang="en-US" sz="2400" dirty="0"/>
              <a:t>}</a:t>
            </a:r>
          </a:p>
          <a:p>
            <a:pPr lvl="1" eaLnBrk="1" hangingPunct="1"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Simple English description:</a:t>
            </a:r>
          </a:p>
          <a:p>
            <a:pPr eaLnBrk="1" hangingPunct="1">
              <a:defRPr/>
            </a:pPr>
            <a:endParaRPr lang="en-US" sz="1200" dirty="0"/>
          </a:p>
          <a:p>
            <a:pPr eaLnBrk="1" hangingPunct="1">
              <a:defRPr/>
            </a:pPr>
            <a:r>
              <a:rPr lang="en-US" sz="2400" i="1" dirty="0"/>
              <a:t>3. L</a:t>
            </a:r>
            <a:r>
              <a:rPr lang="en-US" sz="2400" dirty="0"/>
              <a:t> = {</a:t>
            </a:r>
            <a:r>
              <a:rPr lang="en-US" sz="2400" i="1" dirty="0" err="1"/>
              <a:t>x</a:t>
            </a:r>
            <a:r>
              <a:rPr lang="en-US" sz="2400" dirty="0" err="1"/>
              <a:t>#</a:t>
            </a:r>
            <a:r>
              <a:rPr lang="en-US" sz="2400" i="1" dirty="0" err="1"/>
              <a:t>y</a:t>
            </a:r>
            <a:r>
              <a:rPr lang="en-US" sz="2400" dirty="0"/>
              <a:t>: </a:t>
            </a:r>
            <a:r>
              <a:rPr lang="en-US" sz="2400" i="1" dirty="0"/>
              <a:t>x</a:t>
            </a:r>
            <a:r>
              <a:rPr lang="en-US" sz="2400" dirty="0"/>
              <a:t>, </a:t>
            </a:r>
            <a:r>
              <a:rPr lang="en-US" sz="2400" i="1" dirty="0"/>
              <a:t>y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</a:t>
            </a:r>
            <a:r>
              <a:rPr lang="en-US" sz="2400" dirty="0"/>
              <a:t> {</a:t>
            </a:r>
            <a:r>
              <a:rPr lang="en-US" sz="2400" dirty="0">
                <a:latin typeface="Courier New" panose="02070309020205020404" pitchFamily="49" charset="0"/>
              </a:rPr>
              <a:t>0</a:t>
            </a:r>
            <a:r>
              <a:rPr lang="en-US" sz="2400" dirty="0"/>
              <a:t>, </a:t>
            </a:r>
            <a:r>
              <a:rPr lang="en-US" sz="2400" dirty="0">
                <a:latin typeface="Courier New" panose="02070309020205020404" pitchFamily="49" charset="0"/>
              </a:rPr>
              <a:t>1</a:t>
            </a:r>
            <a:r>
              <a:rPr lang="en-US" sz="2400" dirty="0"/>
              <a:t>, </a:t>
            </a:r>
            <a:r>
              <a:rPr lang="en-US" sz="2400" dirty="0">
                <a:latin typeface="Courier New" panose="02070309020205020404" pitchFamily="49" charset="0"/>
              </a:rPr>
              <a:t>2</a:t>
            </a:r>
            <a:r>
              <a:rPr lang="en-US" sz="2400" dirty="0"/>
              <a:t>, </a:t>
            </a:r>
            <a:r>
              <a:rPr lang="en-US" sz="2400" dirty="0">
                <a:latin typeface="Courier New" panose="02070309020205020404" pitchFamily="49" charset="0"/>
              </a:rPr>
              <a:t>3</a:t>
            </a:r>
            <a:r>
              <a:rPr lang="en-US" sz="2400" dirty="0"/>
              <a:t>, </a:t>
            </a:r>
            <a:r>
              <a:rPr lang="en-US" sz="2400" dirty="0">
                <a:latin typeface="Courier New" panose="02070309020205020404" pitchFamily="49" charset="0"/>
              </a:rPr>
              <a:t>4</a:t>
            </a:r>
            <a:r>
              <a:rPr lang="en-US" sz="2400" dirty="0"/>
              <a:t>, </a:t>
            </a:r>
            <a:r>
              <a:rPr lang="en-US" sz="2400" dirty="0">
                <a:latin typeface="Courier New" panose="02070309020205020404" pitchFamily="49" charset="0"/>
              </a:rPr>
              <a:t>5</a:t>
            </a:r>
            <a:r>
              <a:rPr lang="en-US" sz="2400" dirty="0"/>
              <a:t>, </a:t>
            </a:r>
            <a:r>
              <a:rPr lang="en-US" sz="2400" dirty="0">
                <a:latin typeface="Courier New" panose="02070309020205020404" pitchFamily="49" charset="0"/>
              </a:rPr>
              <a:t>6</a:t>
            </a:r>
            <a:r>
              <a:rPr lang="en-US" sz="2400" dirty="0"/>
              <a:t>, </a:t>
            </a:r>
            <a:r>
              <a:rPr lang="en-US" sz="2400" dirty="0">
                <a:latin typeface="Courier New" panose="02070309020205020404" pitchFamily="49" charset="0"/>
              </a:rPr>
              <a:t>7</a:t>
            </a:r>
            <a:r>
              <a:rPr lang="en-US" sz="2400" dirty="0"/>
              <a:t>, </a:t>
            </a:r>
            <a:r>
              <a:rPr lang="en-US" sz="2400" dirty="0">
                <a:latin typeface="Courier New" panose="02070309020205020404" pitchFamily="49" charset="0"/>
              </a:rPr>
              <a:t>8</a:t>
            </a:r>
            <a:r>
              <a:rPr lang="en-US" sz="2400" dirty="0"/>
              <a:t>, </a:t>
            </a:r>
            <a:r>
              <a:rPr lang="en-US" sz="2400" dirty="0">
                <a:latin typeface="Courier New" panose="02070309020205020404" pitchFamily="49" charset="0"/>
              </a:rPr>
              <a:t>9</a:t>
            </a:r>
            <a:r>
              <a:rPr lang="en-US" sz="2400" dirty="0"/>
              <a:t>}* and, </a:t>
            </a:r>
            <a:br>
              <a:rPr lang="en-US" sz="2400" dirty="0"/>
            </a:br>
            <a:r>
              <a:rPr lang="en-US" sz="2400" dirty="0"/>
              <a:t>     when x and y are viewed as the decimal  </a:t>
            </a:r>
            <a:br>
              <a:rPr lang="en-US" sz="2400" dirty="0"/>
            </a:br>
            <a:r>
              <a:rPr lang="en-US" sz="2400" dirty="0"/>
              <a:t>     representations of natural numbers, </a:t>
            </a:r>
            <a:r>
              <a:rPr lang="en-US" sz="2400" i="1" dirty="0"/>
              <a:t>square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 = </a:t>
            </a:r>
            <a:r>
              <a:rPr lang="en-US" sz="2400" i="1" dirty="0"/>
              <a:t>y</a:t>
            </a:r>
            <a:r>
              <a:rPr lang="en-US" sz="2400" dirty="0"/>
              <a:t>}.</a:t>
            </a:r>
          </a:p>
          <a:p>
            <a:pPr eaLnBrk="1" hangingPunct="1">
              <a:defRPr/>
            </a:pPr>
            <a:r>
              <a:rPr lang="en-US" sz="2400" b="1" dirty="0"/>
              <a:t>    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Examples (in L or not?):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000" dirty="0">
                <a:latin typeface="Courier New" panose="02070309020205020404" pitchFamily="49" charset="0"/>
              </a:rPr>
              <a:t>    3#9</a:t>
            </a:r>
            <a:r>
              <a:rPr lang="en-US" sz="2000" dirty="0"/>
              <a:t>,  </a:t>
            </a:r>
            <a:r>
              <a:rPr lang="en-US" sz="2000" dirty="0">
                <a:latin typeface="Courier New" panose="02070309020205020404" pitchFamily="49" charset="0"/>
              </a:rPr>
              <a:t>12#144, 3#8</a:t>
            </a:r>
            <a:r>
              <a:rPr lang="en-US" sz="2000" dirty="0"/>
              <a:t>,  </a:t>
            </a:r>
            <a:r>
              <a:rPr lang="en-US" sz="2000" dirty="0">
                <a:latin typeface="Courier New" panose="02070309020205020404" pitchFamily="49" charset="0"/>
              </a:rPr>
              <a:t>12</a:t>
            </a:r>
            <a:r>
              <a:rPr lang="en-US" sz="2000" dirty="0"/>
              <a:t>,  </a:t>
            </a:r>
            <a:r>
              <a:rPr lang="en-US" sz="2000" dirty="0">
                <a:latin typeface="Courier New" panose="02070309020205020404" pitchFamily="49" charset="0"/>
              </a:rPr>
              <a:t>12#12#12, #</a:t>
            </a:r>
          </a:p>
          <a:p>
            <a:pPr eaLnBrk="1" hangingPunct="1">
              <a:defRPr/>
            </a:pPr>
            <a:endParaRPr lang="en-US" sz="1200" dirty="0"/>
          </a:p>
          <a:p>
            <a:pPr marL="457200" indent="-457200" eaLnBrk="1" hangingPunct="1">
              <a:buFontTx/>
              <a:buAutoNum type="arabicPeriod" startAt="4"/>
              <a:defRPr/>
            </a:pPr>
            <a:r>
              <a:rPr lang="en-US" sz="2400" i="1" dirty="0"/>
              <a:t>L</a:t>
            </a:r>
            <a:r>
              <a:rPr lang="en-US" sz="2400" dirty="0"/>
              <a:t> = {</a:t>
            </a:r>
            <a:r>
              <a:rPr lang="en-US" sz="2400" dirty="0">
                <a:latin typeface="Courier New" panose="02070309020205020404" pitchFamily="49" charset="0"/>
              </a:rPr>
              <a:t>a</a:t>
            </a:r>
            <a:r>
              <a:rPr lang="en-US" sz="2400" i="1" baseline="30000" dirty="0"/>
              <a:t>n</a:t>
            </a:r>
            <a:r>
              <a:rPr lang="en-US" sz="2400" dirty="0"/>
              <a:t> :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</a:t>
            </a:r>
            <a:r>
              <a:rPr lang="en-US" sz="2400" dirty="0"/>
              <a:t> 0} 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uses replication, simpler description of L?</a:t>
            </a:r>
          </a:p>
          <a:p>
            <a:pPr marL="457200" indent="-457200" eaLnBrk="1" hangingPunct="1">
              <a:buFontTx/>
              <a:buAutoNum type="arabicPeriod" startAt="4"/>
              <a:defRPr/>
            </a:pPr>
            <a:r>
              <a:rPr lang="en-US" sz="2400" dirty="0" err="1" smtClean="0"/>
              <a:t>A</a:t>
            </a:r>
            <a:r>
              <a:rPr lang="en-US" sz="2400" baseline="30000" dirty="0" err="1" smtClean="0"/>
              <a:t>n</a:t>
            </a:r>
            <a:r>
              <a:rPr lang="en-US" sz="2400" dirty="0" err="1" smtClean="0"/>
              <a:t>B</a:t>
            </a:r>
            <a:r>
              <a:rPr lang="en-US" sz="2400" baseline="30000" dirty="0" err="1" smtClean="0"/>
              <a:t>n</a:t>
            </a:r>
            <a:r>
              <a:rPr lang="en-US" sz="2400" dirty="0" smtClean="0"/>
              <a:t> = {</a:t>
            </a:r>
            <a:r>
              <a:rPr lang="en-US" sz="2400" dirty="0" err="1" smtClean="0"/>
              <a:t>a</a:t>
            </a:r>
            <a:r>
              <a:rPr lang="en-US" sz="2400" baseline="30000" dirty="0" err="1" smtClean="0"/>
              <a:t>k</a:t>
            </a:r>
            <a:r>
              <a:rPr lang="en-US" sz="2400" dirty="0" err="1" smtClean="0"/>
              <a:t>b</a:t>
            </a:r>
            <a:r>
              <a:rPr lang="en-US" sz="2400" baseline="30000" dirty="0" err="1" smtClean="0"/>
              <a:t>k</a:t>
            </a:r>
            <a:r>
              <a:rPr lang="en-US" sz="2400" dirty="0" smtClean="0"/>
              <a:t> : k </a:t>
            </a:r>
            <a:r>
              <a:rPr lang="en-US" sz="2400" dirty="0" smtClean="0">
                <a:sym typeface="Symbol" panose="05050102010706020507" pitchFamily="18" charset="2"/>
              </a:rPr>
              <a:t>0 }</a:t>
            </a:r>
            <a:endParaRPr lang="en-US" sz="2400" dirty="0" smtClean="0"/>
          </a:p>
          <a:p>
            <a:pPr marL="457200" indent="-457200" eaLnBrk="1" hangingPunct="1">
              <a:buFontTx/>
              <a:buAutoNum type="arabicPeriod" startAt="4"/>
              <a:defRPr/>
            </a:pPr>
            <a:r>
              <a:rPr lang="en-US" sz="2400" dirty="0" smtClean="0"/>
              <a:t>L </a:t>
            </a:r>
            <a:r>
              <a:rPr lang="en-US" sz="2400" dirty="0"/>
              <a:t>= Ø = { }</a:t>
            </a:r>
          </a:p>
          <a:p>
            <a:pPr marL="457200" indent="-457200" eaLnBrk="1" hangingPunct="1">
              <a:buFontTx/>
              <a:buAutoNum type="arabicPeriod" startAt="4"/>
              <a:defRPr/>
            </a:pPr>
            <a:r>
              <a:rPr lang="en-US" sz="2400" dirty="0"/>
              <a:t>L = {</a:t>
            </a:r>
            <a:r>
              <a:rPr lang="el-GR" sz="2400" dirty="0"/>
              <a:t>ε</a:t>
            </a:r>
            <a:r>
              <a:rPr lang="en-US" sz="2400" dirty="0"/>
              <a:t>}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4343400" y="5489025"/>
            <a:ext cx="4572000" cy="990600"/>
          </a:xfrm>
          <a:prstGeom prst="wedgeEllipseCallout">
            <a:avLst/>
          </a:prstGeom>
          <a:solidFill>
            <a:srgbClr val="4597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/>
              <a:t>You saw in Reading Quiz 2 that the last two examples are   </a:t>
            </a:r>
            <a:r>
              <a:rPr lang="en-US" b="1" dirty="0"/>
              <a:t>different </a:t>
            </a:r>
            <a:r>
              <a:rPr lang="en-US" b="1" dirty="0" smtClean="0"/>
              <a:t>languages</a:t>
            </a:r>
            <a:endParaRPr lang="en-US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Natural Languages are Tricky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38200" y="1371600"/>
            <a:ext cx="7848600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/>
              <a:t>L</a:t>
            </a:r>
            <a:r>
              <a:rPr lang="en-US" altLang="en-US" sz="2400"/>
              <a:t> = {</a:t>
            </a:r>
            <a:r>
              <a:rPr lang="en-US" altLang="en-US" sz="2400" i="1"/>
              <a:t>w</a:t>
            </a:r>
            <a:r>
              <a:rPr lang="en-US" altLang="en-US" sz="2400"/>
              <a:t>: </a:t>
            </a:r>
            <a:r>
              <a:rPr lang="en-US" altLang="en-US" sz="2400" i="1"/>
              <a:t>w</a:t>
            </a:r>
            <a:r>
              <a:rPr lang="en-US" altLang="en-US" sz="2400"/>
              <a:t> is a sentence in English}.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Examples: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Kerry hit the ball.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Colorless green ideas sleep furiously.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The window needs fixed.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Ball the Stacy hit blue.			</a:t>
            </a:r>
            <a:br>
              <a:rPr lang="en-US" altLang="en-US" sz="2400"/>
            </a:br>
            <a:endParaRPr lang="en-US" altLang="en-US" sz="18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smtClean="0"/>
              <a:t>A </a:t>
            </a:r>
            <a:r>
              <a:rPr lang="en-US" altLang="en-US" sz="3600" b="1" i="1" smtClean="0"/>
              <a:t>Halting Problem </a:t>
            </a:r>
            <a:r>
              <a:rPr lang="en-US" altLang="en-US" sz="3600" b="1" smtClean="0"/>
              <a:t>Language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62000" y="1447800"/>
            <a:ext cx="8001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i="1" dirty="0" smtClean="0"/>
              <a:t>L</a:t>
            </a:r>
            <a:r>
              <a:rPr lang="en-US" sz="2400" dirty="0" smtClean="0"/>
              <a:t> = {</a:t>
            </a:r>
            <a:r>
              <a:rPr lang="en-US" sz="2400" i="1" dirty="0" smtClean="0"/>
              <a:t>w</a:t>
            </a:r>
            <a:r>
              <a:rPr lang="en-US" sz="2400" dirty="0" smtClean="0"/>
              <a:t>: </a:t>
            </a:r>
            <a:r>
              <a:rPr lang="en-US" sz="2400" i="1" dirty="0" smtClean="0"/>
              <a:t>w</a:t>
            </a:r>
            <a:r>
              <a:rPr lang="en-US" sz="2400" dirty="0" smtClean="0"/>
              <a:t> is a Java program that, when given any finite </a:t>
            </a:r>
            <a:br>
              <a:rPr lang="en-US" sz="2400" dirty="0" smtClean="0"/>
            </a:br>
            <a:r>
              <a:rPr lang="en-US" sz="2400" dirty="0" smtClean="0"/>
              <a:t>            input string, is guaranteed to halt}. 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400" dirty="0" smtClean="0"/>
              <a:t>Is this language well specified?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400" dirty="0" smtClean="0"/>
              <a:t>   Can we decide which strings L contains?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914400" y="3048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Languages and Prefixes</a:t>
            </a:r>
            <a:r>
              <a:rPr lang="en-US" altLang="en-US" sz="36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219200" y="1143000"/>
            <a:ext cx="7162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What are the following </a:t>
            </a:r>
            <a:r>
              <a:rPr lang="en-US" altLang="en-US" sz="2400" dirty="0" smtClean="0"/>
              <a:t>languages?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/>
              <a:t>L</a:t>
            </a:r>
            <a:r>
              <a:rPr lang="en-US" altLang="en-US" sz="2400" dirty="0"/>
              <a:t> = {</a:t>
            </a:r>
            <a:r>
              <a:rPr lang="en-US" altLang="en-US" sz="2400" i="1" dirty="0"/>
              <a:t>w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</a:t>
            </a:r>
            <a:r>
              <a:rPr lang="en-US" altLang="en-US" sz="2400" dirty="0"/>
              <a:t> {</a:t>
            </a:r>
            <a:r>
              <a:rPr lang="en-US" altLang="en-US" sz="2400" dirty="0">
                <a:latin typeface="Courier New" panose="02070309020205020404" pitchFamily="49" charset="0"/>
              </a:rPr>
              <a:t>a</a:t>
            </a:r>
            <a:r>
              <a:rPr lang="en-US" altLang="en-US" sz="2400" dirty="0"/>
              <a:t>, </a:t>
            </a:r>
            <a:r>
              <a:rPr lang="en-US" altLang="en-US" sz="2400" dirty="0">
                <a:latin typeface="Courier New" panose="02070309020205020404" pitchFamily="49" charset="0"/>
              </a:rPr>
              <a:t>b</a:t>
            </a:r>
            <a:r>
              <a:rPr lang="en-US" altLang="en-US" sz="2400" dirty="0"/>
              <a:t>}*: no prefix of </a:t>
            </a:r>
            <a:r>
              <a:rPr lang="en-US" altLang="en-US" sz="2400" i="1" dirty="0"/>
              <a:t>w</a:t>
            </a:r>
            <a:r>
              <a:rPr lang="en-US" altLang="en-US" sz="2400" dirty="0"/>
              <a:t> contains </a:t>
            </a:r>
            <a:r>
              <a:rPr lang="en-US" altLang="en-US" sz="2400" dirty="0">
                <a:latin typeface="Courier New" panose="02070309020205020404" pitchFamily="49" charset="0"/>
              </a:rPr>
              <a:t>b</a:t>
            </a:r>
            <a:r>
              <a:rPr lang="en-US" altLang="en-US" sz="2400" dirty="0"/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/>
              <a:t>L</a:t>
            </a:r>
            <a:r>
              <a:rPr lang="en-US" altLang="en-US" sz="2400" dirty="0"/>
              <a:t> = {</a:t>
            </a:r>
            <a:r>
              <a:rPr lang="en-US" altLang="en-US" sz="2400" i="1" dirty="0"/>
              <a:t>w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</a:t>
            </a:r>
            <a:r>
              <a:rPr lang="en-US" altLang="en-US" sz="2400" dirty="0"/>
              <a:t> {</a:t>
            </a:r>
            <a:r>
              <a:rPr lang="en-US" altLang="en-US" sz="2400" dirty="0">
                <a:latin typeface="Courier New" panose="02070309020205020404" pitchFamily="49" charset="0"/>
              </a:rPr>
              <a:t>a</a:t>
            </a:r>
            <a:r>
              <a:rPr lang="en-US" altLang="en-US" sz="2400" dirty="0"/>
              <a:t>, </a:t>
            </a:r>
            <a:r>
              <a:rPr lang="en-US" altLang="en-US" sz="2400" dirty="0">
                <a:latin typeface="Courier New" panose="02070309020205020404" pitchFamily="49" charset="0"/>
              </a:rPr>
              <a:t>b</a:t>
            </a:r>
            <a:r>
              <a:rPr lang="en-US" altLang="en-US" sz="2400" dirty="0"/>
              <a:t>}*: no prefix of </a:t>
            </a:r>
            <a:r>
              <a:rPr lang="en-US" altLang="en-US" sz="2400" i="1" dirty="0"/>
              <a:t>w</a:t>
            </a:r>
            <a:r>
              <a:rPr lang="en-US" altLang="en-US" sz="2400" dirty="0"/>
              <a:t> starts with </a:t>
            </a:r>
            <a:r>
              <a:rPr lang="en-US" altLang="en-US" sz="2400" dirty="0">
                <a:latin typeface="Courier New" panose="02070309020205020404" pitchFamily="49" charset="0"/>
              </a:rPr>
              <a:t>a</a:t>
            </a:r>
            <a:r>
              <a:rPr lang="en-US" altLang="en-US" sz="2400" dirty="0"/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/>
              <a:t>L</a:t>
            </a:r>
            <a:r>
              <a:rPr lang="en-US" altLang="en-US" sz="2400" dirty="0"/>
              <a:t> = {</a:t>
            </a:r>
            <a:r>
              <a:rPr lang="en-US" altLang="en-US" sz="2400" i="1" dirty="0"/>
              <a:t>w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</a:t>
            </a:r>
            <a:r>
              <a:rPr lang="en-US" altLang="en-US" sz="2400" dirty="0"/>
              <a:t> {</a:t>
            </a:r>
            <a:r>
              <a:rPr lang="en-US" altLang="en-US" sz="2400" dirty="0">
                <a:latin typeface="Courier New" panose="02070309020205020404" pitchFamily="49" charset="0"/>
              </a:rPr>
              <a:t>a</a:t>
            </a:r>
            <a:r>
              <a:rPr lang="en-US" altLang="en-US" sz="2400" dirty="0"/>
              <a:t>, </a:t>
            </a:r>
            <a:r>
              <a:rPr lang="en-US" altLang="en-US" sz="2400" dirty="0">
                <a:latin typeface="Courier New" panose="02070309020205020404" pitchFamily="49" charset="0"/>
              </a:rPr>
              <a:t>b</a:t>
            </a:r>
            <a:r>
              <a:rPr lang="en-US" altLang="en-US" sz="2400" dirty="0"/>
              <a:t>}*: every prefix of </a:t>
            </a:r>
            <a:r>
              <a:rPr lang="en-US" altLang="en-US" sz="2400" i="1" dirty="0"/>
              <a:t>w</a:t>
            </a:r>
            <a:r>
              <a:rPr lang="en-US" altLang="en-US" sz="2400" dirty="0"/>
              <a:t> starts with </a:t>
            </a:r>
            <a:r>
              <a:rPr lang="en-US" altLang="en-US" sz="2400" dirty="0">
                <a:latin typeface="Courier New" panose="02070309020205020404" pitchFamily="49" charset="0"/>
              </a:rPr>
              <a:t>a</a:t>
            </a:r>
            <a:r>
              <a:rPr lang="en-US" altLang="en-US" sz="2400" dirty="0"/>
              <a:t>}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714500" y="457200"/>
            <a:ext cx="6286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chemeClr val="tx2"/>
                </a:solidFill>
              </a:rPr>
              <a:t>Concatenation of Languages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057400" y="1714500"/>
            <a:ext cx="5772150" cy="475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100" dirty="0"/>
              <a:t>If </a:t>
            </a:r>
            <a:r>
              <a:rPr lang="en-US" sz="2100" i="1" dirty="0"/>
              <a:t>L</a:t>
            </a:r>
            <a:r>
              <a:rPr lang="en-US" sz="2100" baseline="-25000" dirty="0"/>
              <a:t>1</a:t>
            </a:r>
            <a:r>
              <a:rPr lang="en-US" sz="2100" dirty="0"/>
              <a:t> and </a:t>
            </a:r>
            <a:r>
              <a:rPr lang="en-US" sz="2100" i="1" dirty="0"/>
              <a:t>L</a:t>
            </a:r>
            <a:r>
              <a:rPr lang="en-US" sz="2100" baseline="-25000" dirty="0"/>
              <a:t>2</a:t>
            </a:r>
            <a:r>
              <a:rPr lang="en-US" sz="2100" dirty="0"/>
              <a:t> are languages over </a:t>
            </a:r>
            <a:r>
              <a:rPr lang="en-US" sz="2100" dirty="0">
                <a:sym typeface="Symbol" panose="05050102010706020507" pitchFamily="18" charset="2"/>
              </a:rPr>
              <a:t></a:t>
            </a:r>
            <a:r>
              <a:rPr lang="en-US" sz="2100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1800" i="1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800" i="1" dirty="0"/>
              <a:t>  </a:t>
            </a:r>
            <a:r>
              <a:rPr lang="en-US" sz="2100" i="1" dirty="0"/>
              <a:t>L</a:t>
            </a:r>
            <a:r>
              <a:rPr lang="en-US" sz="2100" baseline="-25000" dirty="0"/>
              <a:t>1</a:t>
            </a:r>
            <a:r>
              <a:rPr lang="en-US" sz="2100" i="1" dirty="0"/>
              <a:t>L</a:t>
            </a:r>
            <a:r>
              <a:rPr lang="en-US" sz="2100" baseline="-25000" dirty="0"/>
              <a:t>2</a:t>
            </a:r>
            <a:r>
              <a:rPr lang="en-US" sz="2100" dirty="0"/>
              <a:t> = {</a:t>
            </a:r>
            <a:r>
              <a:rPr lang="en-US" sz="2100" i="1" dirty="0"/>
              <a:t>w</a:t>
            </a:r>
            <a:r>
              <a:rPr lang="en-US" sz="2100" dirty="0"/>
              <a:t> </a:t>
            </a:r>
            <a:r>
              <a:rPr lang="en-US" sz="2100" dirty="0">
                <a:sym typeface="Symbol" panose="05050102010706020507" pitchFamily="18" charset="2"/>
              </a:rPr>
              <a:t></a:t>
            </a:r>
            <a:r>
              <a:rPr lang="en-US" sz="2100" dirty="0"/>
              <a:t> </a:t>
            </a:r>
            <a:r>
              <a:rPr lang="en-US" sz="2100" dirty="0">
                <a:sym typeface="Symbol" panose="05050102010706020507" pitchFamily="18" charset="2"/>
              </a:rPr>
              <a:t></a:t>
            </a:r>
            <a:r>
              <a:rPr lang="en-US" sz="2100" dirty="0"/>
              <a:t>* : </a:t>
            </a:r>
            <a:r>
              <a:rPr lang="en-US" sz="2100" dirty="0">
                <a:sym typeface="Symbol" panose="05050102010706020507" pitchFamily="18" charset="2"/>
              </a:rPr>
              <a:t></a:t>
            </a:r>
            <a:r>
              <a:rPr lang="en-US" sz="2100" i="1" dirty="0"/>
              <a:t>s </a:t>
            </a:r>
            <a:r>
              <a:rPr lang="en-US" sz="2100" dirty="0">
                <a:sym typeface="Symbol" panose="05050102010706020507" pitchFamily="18" charset="2"/>
              </a:rPr>
              <a:t></a:t>
            </a:r>
            <a:r>
              <a:rPr lang="en-US" sz="2100" dirty="0"/>
              <a:t> </a:t>
            </a:r>
            <a:r>
              <a:rPr lang="en-US" sz="2100" i="1" dirty="0"/>
              <a:t>L</a:t>
            </a:r>
            <a:r>
              <a:rPr lang="en-US" sz="2100" baseline="-25000" dirty="0"/>
              <a:t>1</a:t>
            </a:r>
            <a:r>
              <a:rPr lang="en-US" sz="2100" dirty="0"/>
              <a:t> (</a:t>
            </a:r>
            <a:r>
              <a:rPr lang="en-US" sz="2100" dirty="0">
                <a:sym typeface="Symbol" panose="05050102010706020507" pitchFamily="18" charset="2"/>
              </a:rPr>
              <a:t></a:t>
            </a:r>
            <a:r>
              <a:rPr lang="en-US" sz="2100" i="1" dirty="0"/>
              <a:t>t </a:t>
            </a:r>
            <a:r>
              <a:rPr lang="en-US" sz="2100" dirty="0">
                <a:sym typeface="Symbol" panose="05050102010706020507" pitchFamily="18" charset="2"/>
              </a:rPr>
              <a:t></a:t>
            </a:r>
            <a:r>
              <a:rPr lang="en-US" sz="2100" dirty="0"/>
              <a:t> </a:t>
            </a:r>
            <a:r>
              <a:rPr lang="en-US" sz="2100" i="1" dirty="0"/>
              <a:t>L</a:t>
            </a:r>
            <a:r>
              <a:rPr lang="en-US" sz="2100" baseline="-25000" dirty="0"/>
              <a:t>2</a:t>
            </a:r>
            <a:r>
              <a:rPr lang="en-US" sz="2100" dirty="0"/>
              <a:t> (</a:t>
            </a:r>
            <a:r>
              <a:rPr lang="en-US" sz="2100" i="1" dirty="0"/>
              <a:t>w</a:t>
            </a:r>
            <a:r>
              <a:rPr lang="en-US" sz="2100" dirty="0"/>
              <a:t> = </a:t>
            </a:r>
            <a:r>
              <a:rPr lang="en-US" sz="2100" i="1" dirty="0" err="1"/>
              <a:t>st</a:t>
            </a:r>
            <a:r>
              <a:rPr lang="en-US" sz="2100" dirty="0"/>
              <a:t>))}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2100" dirty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2100" dirty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100" dirty="0">
                <a:solidFill>
                  <a:schemeClr val="accent5">
                    <a:lumMod val="50000"/>
                  </a:schemeClr>
                </a:solidFill>
              </a:rPr>
              <a:t>Example: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1800" i="1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 = {</a:t>
            </a:r>
            <a:r>
              <a:rPr lang="en-US" sz="2400" dirty="0">
                <a:latin typeface="Courier New" panose="02070309020205020404" pitchFamily="49" charset="0"/>
              </a:rPr>
              <a:t>a</a:t>
            </a:r>
            <a:r>
              <a:rPr lang="en-US" sz="2400" dirty="0"/>
              <a:t>, </a:t>
            </a:r>
            <a:r>
              <a:rPr lang="en-US" sz="2400" dirty="0" err="1">
                <a:latin typeface="Courier New" panose="02070309020205020404" pitchFamily="49" charset="0"/>
              </a:rPr>
              <a:t>aa</a:t>
            </a:r>
            <a:r>
              <a:rPr lang="en-US" sz="2400" dirty="0"/>
              <a:t>}           	</a:t>
            </a:r>
            <a:endParaRPr lang="en-US" sz="2400" i="1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dirty="0"/>
              <a:t> = {</a:t>
            </a:r>
            <a:r>
              <a:rPr lang="en-US" sz="2400" dirty="0">
                <a:latin typeface="Courier New" panose="02070309020205020404" pitchFamily="49" charset="0"/>
              </a:rPr>
              <a:t>a</a:t>
            </a:r>
            <a:r>
              <a:rPr lang="en-US" sz="2400" dirty="0"/>
              <a:t>, </a:t>
            </a:r>
            <a:r>
              <a:rPr lang="en-US" sz="2400" dirty="0">
                <a:latin typeface="Courier New" panose="02070309020205020404" pitchFamily="49" charset="0"/>
              </a:rPr>
              <a:t>c,</a:t>
            </a:r>
            <a:r>
              <a:rPr lang="el-GR" sz="2400" dirty="0">
                <a:latin typeface="Courier New" panose="02070309020205020404" pitchFamily="49" charset="0"/>
              </a:rPr>
              <a:t>ε</a:t>
            </a:r>
            <a:r>
              <a:rPr lang="en-US" sz="2400" dirty="0"/>
              <a:t>}</a:t>
            </a:r>
            <a:br>
              <a:rPr lang="en-US" sz="2400" dirty="0"/>
            </a:br>
            <a:endParaRPr lang="en-US" sz="2400" i="1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2400" i="1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i="1" dirty="0" smtClean="0"/>
              <a:t>L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dirty="0"/>
              <a:t> =	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/>
              <a:t>	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1800" dirty="0"/>
          </a:p>
        </p:txBody>
      </p:sp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4114800" y="2971800"/>
            <a:ext cx="3600450" cy="22336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450"/>
              </a:spcAft>
              <a:buFontTx/>
              <a:buNone/>
            </a:pPr>
            <a:r>
              <a:rPr lang="en-US" altLang="en-US" sz="2100"/>
              <a:t>Alternate definition: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100" i="1"/>
              <a:t>L</a:t>
            </a:r>
            <a:r>
              <a:rPr lang="en-US" altLang="en-US" sz="2100" baseline="-25000"/>
              <a:t>1</a:t>
            </a:r>
            <a:r>
              <a:rPr lang="en-US" altLang="en-US" sz="2100" i="1"/>
              <a:t>L</a:t>
            </a:r>
            <a:r>
              <a:rPr lang="en-US" altLang="en-US" sz="2100" baseline="-25000"/>
              <a:t>2</a:t>
            </a:r>
            <a:r>
              <a:rPr lang="en-US" altLang="en-US" sz="2100"/>
              <a:t> = { </a:t>
            </a:r>
            <a:r>
              <a:rPr lang="en-US" altLang="en-US" sz="2100" i="1"/>
              <a:t>st </a:t>
            </a:r>
            <a:r>
              <a:rPr lang="en-US" altLang="en-US" sz="2100"/>
              <a:t>: </a:t>
            </a:r>
            <a:r>
              <a:rPr lang="en-US" altLang="en-US" sz="2100" i="1"/>
              <a:t>s </a:t>
            </a:r>
            <a:r>
              <a:rPr lang="en-US" altLang="en-US" sz="2100">
                <a:sym typeface="Symbol" panose="05050102010706020507" pitchFamily="18" charset="2"/>
              </a:rPr>
              <a:t></a:t>
            </a:r>
            <a:r>
              <a:rPr lang="en-US" altLang="en-US" sz="2100"/>
              <a:t> </a:t>
            </a:r>
            <a:r>
              <a:rPr lang="en-US" altLang="en-US" sz="2100" i="1"/>
              <a:t>L</a:t>
            </a:r>
            <a:r>
              <a:rPr lang="en-US" altLang="en-US" sz="2100"/>
              <a:t>1 ∧ </a:t>
            </a:r>
            <a:r>
              <a:rPr lang="en-US" altLang="en-US" sz="2100" i="1"/>
              <a:t>t </a:t>
            </a:r>
            <a:r>
              <a:rPr lang="en-US" altLang="en-US" sz="2100">
                <a:sym typeface="Symbol" panose="05050102010706020507" pitchFamily="18" charset="2"/>
              </a:rPr>
              <a:t></a:t>
            </a:r>
            <a:r>
              <a:rPr lang="en-US" altLang="en-US" sz="2100"/>
              <a:t> </a:t>
            </a:r>
            <a:r>
              <a:rPr lang="en-US" altLang="en-US" sz="2100" i="1"/>
              <a:t>L</a:t>
            </a:r>
            <a:r>
              <a:rPr lang="en-US" altLang="en-US" sz="2100"/>
              <a:t>2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/>
            </a:r>
            <a:br>
              <a:rPr lang="en-US" altLang="en-US" sz="1800"/>
            </a:br>
            <a:r>
              <a:rPr lang="en-US" altLang="en-US" sz="1800"/>
              <a:t>Simpler than the first definition, but the first one conveys the idea more precisely.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100"/>
              <a:t>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</p:bldLst>
  </p:timing>
</p:sld>
</file>

<file path=ppt/theme/theme1.xml><?xml version="1.0" encoding="utf-8"?>
<a:theme xmlns:a="http://schemas.openxmlformats.org/drawingml/2006/main" name="Automata_Template">
  <a:themeElements>
    <a:clrScheme name="Automata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utomata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utomata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omata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omata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omata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omata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omata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tomata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tomata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tomata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tomata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tomata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tomata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9221</TotalTime>
  <Words>2234</Words>
  <Application>Microsoft Office PowerPoint</Application>
  <PresentationFormat>On-screen Show (4:3)</PresentationFormat>
  <Paragraphs>491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Courier New</vt:lpstr>
      <vt:lpstr>French Script MT</vt:lpstr>
      <vt:lpstr>Times New Roman</vt:lpstr>
      <vt:lpstr>Wingdings</vt:lpstr>
      <vt:lpstr>Arial</vt:lpstr>
      <vt:lpstr>Cambria Math</vt:lpstr>
      <vt:lpstr>Symbol</vt:lpstr>
      <vt:lpstr>Automata_Template</vt:lpstr>
      <vt:lpstr>MA/CSSE 474</vt:lpstr>
      <vt:lpstr>Your Questions?</vt:lpstr>
      <vt:lpstr>More about  Languages and Strings</vt:lpstr>
      <vt:lpstr>Relations on Strings:</vt:lpstr>
      <vt:lpstr>Defining a Language </vt:lpstr>
      <vt:lpstr>Natural Languages are Tricky</vt:lpstr>
      <vt:lpstr>A Halting Problem Language</vt:lpstr>
      <vt:lpstr>PowerPoint Presentation</vt:lpstr>
      <vt:lpstr>PowerPoint Presentation</vt:lpstr>
      <vt:lpstr>Concatenation of Languages</vt:lpstr>
      <vt:lpstr>Formally: Kleene * and +</vt:lpstr>
      <vt:lpstr>Concatenation and Reverse of Languages</vt:lpstr>
      <vt:lpstr>PowerPoint Presentation</vt:lpstr>
      <vt:lpstr>PowerPoint Presentation</vt:lpstr>
      <vt:lpstr>Sets and Relations</vt:lpstr>
      <vt:lpstr>Sets of Sets</vt:lpstr>
      <vt:lpstr>Closure</vt:lpstr>
      <vt:lpstr>Equivalence Relations</vt:lpstr>
      <vt:lpstr>Cardinality of a 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Decision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oih</dc:creator>
  <cp:lastModifiedBy>CSSE Department</cp:lastModifiedBy>
  <cp:revision>302</cp:revision>
  <cp:lastPrinted>2015-12-02T19:43:25Z</cp:lastPrinted>
  <dcterms:created xsi:type="dcterms:W3CDTF">2006-12-24T15:35:37Z</dcterms:created>
  <dcterms:modified xsi:type="dcterms:W3CDTF">2015-12-03T16:54:56Z</dcterms:modified>
</cp:coreProperties>
</file>