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embeddings/oleObject1.bin" ContentType="application/vnd.openxmlformats-officedocument.oleObject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377" r:id="rId2"/>
    <p:sldId id="317" r:id="rId3"/>
    <p:sldId id="318" r:id="rId4"/>
    <p:sldId id="320" r:id="rId5"/>
    <p:sldId id="331" r:id="rId6"/>
    <p:sldId id="373" r:id="rId7"/>
    <p:sldId id="333" r:id="rId8"/>
    <p:sldId id="332" r:id="rId9"/>
    <p:sldId id="334" r:id="rId10"/>
    <p:sldId id="374" r:id="rId11"/>
    <p:sldId id="378" r:id="rId12"/>
    <p:sldId id="385" r:id="rId13"/>
    <p:sldId id="386" r:id="rId14"/>
    <p:sldId id="387" r:id="rId15"/>
    <p:sldId id="388" r:id="rId16"/>
    <p:sldId id="389" r:id="rId17"/>
    <p:sldId id="390" r:id="rId18"/>
    <p:sldId id="391" r:id="rId19"/>
    <p:sldId id="324" r:id="rId20"/>
  </p:sldIdLst>
  <p:sldSz cx="9144000" cy="6858000" type="screen4x3"/>
  <p:notesSz cx="7010400" cy="92964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DDDDDD"/>
    <a:srgbClr val="FFCCFF"/>
    <a:srgbClr val="FF99CC"/>
    <a:srgbClr val="CCFFFF"/>
    <a:srgbClr val="FF3300"/>
    <a:srgbClr val="00FFFF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2491" autoAdjust="0"/>
  </p:normalViewPr>
  <p:slideViewPr>
    <p:cSldViewPr snapToGrid="0">
      <p:cViewPr varScale="1">
        <p:scale>
          <a:sx n="103" d="100"/>
          <a:sy n="103" d="100"/>
        </p:scale>
        <p:origin x="-2672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handoutMaster" Target="handoutMasters/handout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39" tIns="44070" rIns="88139" bIns="44070" numCol="1" anchor="t" anchorCtr="0" compatLnSpc="1">
            <a:prstTxWarp prst="textNoShape">
              <a:avLst/>
            </a:prstTxWarp>
          </a:bodyPr>
          <a:lstStyle>
            <a:lvl1pPr algn="l" defTabSz="881063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39" tIns="44070" rIns="88139" bIns="44070" numCol="1" anchor="t" anchorCtr="0" compatLnSpc="1">
            <a:prstTxWarp prst="textNoShape">
              <a:avLst/>
            </a:prstTxWarp>
          </a:bodyPr>
          <a:lstStyle>
            <a:lvl1pPr algn="r" defTabSz="881063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7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39" tIns="44070" rIns="88139" bIns="44070" numCol="1" anchor="b" anchorCtr="0" compatLnSpc="1">
            <a:prstTxWarp prst="textNoShape">
              <a:avLst/>
            </a:prstTxWarp>
          </a:bodyPr>
          <a:lstStyle>
            <a:lvl1pPr algn="l" defTabSz="881063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7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39" tIns="44070" rIns="88139" bIns="44070" numCol="1" anchor="b" anchorCtr="0" compatLnSpc="1">
            <a:prstTxWarp prst="textNoShape">
              <a:avLst/>
            </a:prstTxWarp>
          </a:bodyPr>
          <a:lstStyle>
            <a:lvl1pPr algn="r" defTabSz="881063">
              <a:defRPr sz="1200">
                <a:cs typeface="+mn-cs"/>
              </a:defRPr>
            </a:lvl1pPr>
          </a:lstStyle>
          <a:p>
            <a:pPr>
              <a:defRPr/>
            </a:pPr>
            <a:fld id="{DC93649E-BEF2-2B4C-99CD-BFCAA985C0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9753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l" defTabSz="931863"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 defTabSz="931863"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0" y="4416425"/>
            <a:ext cx="5143500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285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l" defTabSz="931863"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285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 defTabSz="931863">
              <a:defRPr sz="1300">
                <a:cs typeface="+mn-cs"/>
              </a:defRPr>
            </a:lvl1pPr>
          </a:lstStyle>
          <a:p>
            <a:pPr>
              <a:defRPr/>
            </a:pPr>
            <a:fld id="{46F42509-EED6-C447-8D40-26C91B7F91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6473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FDEE9A9-A707-F343-8C43-5EFC5A268489}" type="slidenum">
              <a:rPr lang="en-US" sz="1300"/>
              <a:pPr/>
              <a:t>1</a:t>
            </a:fld>
            <a:endParaRPr lang="en-US" sz="13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F1D603C-5450-704F-A0FB-4CB17DB85B99}" type="slidenum">
              <a:rPr lang="en-US" sz="1300"/>
              <a:pPr/>
              <a:t>10</a:t>
            </a:fld>
            <a:endParaRPr lang="en-US" sz="1300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Times New Roman" charset="0"/>
              </a:rPr>
              <a:t>Phase 1:</a:t>
            </a:r>
          </a:p>
          <a:p>
            <a:r>
              <a:rPr lang="en-US">
                <a:latin typeface="Times New Roman" charset="0"/>
              </a:rPr>
              <a:t>AP advertises presence &amp; security capabilities to wireless client.</a:t>
            </a:r>
          </a:p>
          <a:p>
            <a:endParaRPr lang="en-US">
              <a:latin typeface="Times New Roman" charset="0"/>
            </a:endParaRPr>
          </a:p>
          <a:p>
            <a:r>
              <a:rPr lang="en-US">
                <a:latin typeface="Times New Roman" charset="0"/>
              </a:rPr>
              <a:t>Client requests desired security needs.  Several more steps required for proper authentication.</a:t>
            </a:r>
          </a:p>
          <a:p>
            <a:endParaRPr lang="en-US">
              <a:latin typeface="Times New Roman" charset="0"/>
            </a:endParaRPr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C2CF778-73CA-4249-8B42-5D89AD6DFE1E}" type="slidenum">
              <a:rPr lang="en-US" sz="1300"/>
              <a:pPr/>
              <a:t>12</a:t>
            </a:fld>
            <a:endParaRPr lang="en-US" sz="13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88D8738-3454-EC42-91C4-09C44E891F3E}" type="slidenum">
              <a:rPr lang="en-US" sz="1300"/>
              <a:pPr/>
              <a:t>13</a:t>
            </a:fld>
            <a:endParaRPr lang="en-US" sz="1300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AA01903-48D0-214D-8FC8-4187D27C4E07}" type="slidenum">
              <a:rPr lang="en-US" sz="1300"/>
              <a:pPr/>
              <a:t>14</a:t>
            </a:fld>
            <a:endParaRPr lang="en-US" sz="1300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B2FA468-8A8B-2A4F-8688-91FF90884A7C}" type="slidenum">
              <a:rPr lang="en-US" sz="1300"/>
              <a:pPr/>
              <a:t>15</a:t>
            </a:fld>
            <a:endParaRPr lang="en-US" sz="1300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Times New Roman" charset="0"/>
              </a:rPr>
              <a:t>A network admin can configure firewall based on the policies or the organization.</a:t>
            </a:r>
          </a:p>
          <a:p>
            <a:endParaRPr lang="en-US">
              <a:latin typeface="Times New Roman" charset="0"/>
            </a:endParaRPr>
          </a:p>
          <a:p>
            <a:r>
              <a:rPr lang="en-US">
                <a:latin typeface="Times New Roman" charset="0"/>
              </a:rPr>
              <a:t>Different filter settings can be used for different policies.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B376927-3E91-644E-BFF8-B4867813900A}" type="slidenum">
              <a:rPr lang="en-US" sz="1300"/>
              <a:pPr/>
              <a:t>16</a:t>
            </a:fld>
            <a:endParaRPr lang="en-US" sz="1300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Times New Roman" charset="0"/>
              </a:rPr>
              <a:t>Filter setting is given in red font.</a:t>
            </a:r>
          </a:p>
          <a:p>
            <a:endParaRPr lang="en-US">
              <a:latin typeface="Times New Roman" charset="0"/>
            </a:endParaRPr>
          </a:p>
          <a:p>
            <a:r>
              <a:rPr lang="en-US">
                <a:latin typeface="Times New Roman" charset="0"/>
              </a:rPr>
              <a:t>Policy is given in black font.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EBBDE72-9711-FC40-A53A-8A43DB45125F}" type="slidenum">
              <a:rPr lang="en-US" sz="1300"/>
              <a:pPr/>
              <a:t>17</a:t>
            </a:fld>
            <a:endParaRPr lang="en-US" sz="1300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EA9B0E4-FB33-D04F-8F02-7B025C75F29F}" type="slidenum">
              <a:rPr lang="en-US" sz="1300"/>
              <a:pPr/>
              <a:t>18</a:t>
            </a:fld>
            <a:endParaRPr lang="en-US" sz="1300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9A9542D-7E81-2344-960F-447A749CC6AF}" type="slidenum">
              <a:rPr lang="en-US" sz="1300"/>
              <a:pPr/>
              <a:t>19</a:t>
            </a:fld>
            <a:endParaRPr lang="en-US" sz="1300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D5F3506-3521-D042-93BD-5F0F246F98FF}" type="slidenum">
              <a:rPr lang="en-US" sz="1300"/>
              <a:pPr/>
              <a:t>2</a:t>
            </a:fld>
            <a:endParaRPr lang="en-US" sz="130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Times New Roman" charset="0"/>
              </a:rPr>
              <a:t>https </a:t>
            </a:r>
            <a:r>
              <a:rPr lang="en-US">
                <a:latin typeface="Times New Roman" charset="0"/>
                <a:sym typeface="Wingdings" charset="0"/>
              </a:rPr>
              <a:t> HTTP Secure</a:t>
            </a:r>
          </a:p>
          <a:p>
            <a:endParaRPr lang="en-US">
              <a:latin typeface="Times New Roman" charset="0"/>
              <a:sym typeface="Wingdings" charset="0"/>
            </a:endParaRPr>
          </a:p>
          <a:p>
            <a:r>
              <a:rPr lang="en-US">
                <a:latin typeface="Times New Roman" charset="0"/>
                <a:sym typeface="Wingdings" charset="0"/>
              </a:rPr>
              <a:t>CA  Certification authority</a:t>
            </a:r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ADB8BA0-5D1D-5F48-9033-3EF96610EB31}" type="slidenum">
              <a:rPr lang="en-US" sz="1300"/>
              <a:pPr/>
              <a:t>3</a:t>
            </a:fld>
            <a:endParaRPr lang="en-US" sz="1300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Times New Roman" charset="0"/>
              </a:rPr>
              <a:t>The Internet Engineering Task Force (IETF) develops and promotes Internet standards.</a:t>
            </a:r>
          </a:p>
          <a:p>
            <a:endParaRPr lang="en-US">
              <a:latin typeface="Times New Roman" charset="0"/>
            </a:endParaRPr>
          </a:p>
          <a:p>
            <a:r>
              <a:rPr lang="en-US">
                <a:latin typeface="Times New Roman" charset="0"/>
              </a:rPr>
              <a:t>Internet message access protocol (IMAP) is one of the two most prevalent Internet standard protocols for e-mail retrieval, the other being the Post Office Protocol (POP)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08D79F0-0563-C24C-A3EB-5B23B72A9B7B}" type="slidenum">
              <a:rPr lang="en-US" sz="1300"/>
              <a:pPr/>
              <a:t>4</a:t>
            </a:fld>
            <a:endParaRPr lang="en-US" sz="13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Times New Roman" charset="0"/>
              </a:rPr>
              <a:t>IPsec supports 2 Modes</a:t>
            </a:r>
          </a:p>
          <a:p>
            <a:r>
              <a:rPr lang="en-US">
                <a:latin typeface="Times New Roman" charset="0"/>
              </a:rPr>
              <a:t>Transport mode</a:t>
            </a:r>
          </a:p>
          <a:p>
            <a:r>
              <a:rPr lang="en-US">
                <a:latin typeface="Times New Roman" charset="0"/>
              </a:rPr>
              <a:t>	Only payload encrypted/authenticated</a:t>
            </a:r>
          </a:p>
          <a:p>
            <a:r>
              <a:rPr lang="en-US">
                <a:latin typeface="Times New Roman" charset="0"/>
              </a:rPr>
              <a:t>Tunnel mode </a:t>
            </a:r>
          </a:p>
          <a:p>
            <a:r>
              <a:rPr lang="en-US">
                <a:latin typeface="Times New Roman" charset="0"/>
              </a:rPr>
              <a:t>	(used to create Virtual Private Networks (VPNs)</a:t>
            </a:r>
          </a:p>
          <a:p>
            <a:r>
              <a:rPr lang="en-US">
                <a:latin typeface="Times New Roman" charset="0"/>
              </a:rPr>
              <a:t>	Everything encrypted/authenticated</a:t>
            </a:r>
          </a:p>
          <a:p>
            <a:endParaRPr lang="en-US">
              <a:latin typeface="Times New Roman" charset="0"/>
            </a:endParaRPr>
          </a:p>
          <a:p>
            <a:r>
              <a:rPr lang="en-US">
                <a:latin typeface="Times New Roman" charset="0"/>
              </a:rPr>
              <a:t>Mostly used to create VPN connections.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E42F2D5-DFF4-8540-A4C8-56E3027778F9}" type="slidenum">
              <a:rPr lang="en-US" sz="1300"/>
              <a:pPr/>
              <a:t>5</a:t>
            </a:fld>
            <a:endParaRPr lang="en-US" sz="1300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1F2A3CC-FB5E-B948-8690-C77CD85148CF}" type="slidenum">
              <a:rPr lang="en-US" sz="1300"/>
              <a:pPr/>
              <a:t>6</a:t>
            </a:fld>
            <a:endParaRPr lang="en-US" sz="1300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B131489-5071-7344-8EF7-3B11A5532F25}" type="slidenum">
              <a:rPr lang="en-US" sz="1300"/>
              <a:pPr/>
              <a:t>7</a:t>
            </a:fld>
            <a:endParaRPr lang="en-US" sz="1300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4C28507-97C5-1347-9ADF-A9B46EF6DC3A}" type="slidenum">
              <a:rPr lang="en-US" sz="1300"/>
              <a:pPr/>
              <a:t>8</a:t>
            </a:fld>
            <a:endParaRPr lang="en-US" sz="1300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318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5F82211-3BBD-E54F-9582-7D2776CA63F5}" type="slidenum">
              <a:rPr lang="en-US" sz="1300"/>
              <a:pPr/>
              <a:t>9</a:t>
            </a:fld>
            <a:endParaRPr lang="en-US" sz="1300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8: Network Security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8-</a:t>
            </a:r>
            <a:fld id="{87ED2032-55A5-A145-8ED2-C7EDB0119A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06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8: Network Security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8-</a:t>
            </a:r>
            <a:fld id="{BE0C8A50-CB18-7343-A0EB-AC2E68F3E3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198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2700" y="228600"/>
            <a:ext cx="194310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"/>
            <a:ext cx="567690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8: Network Security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8-</a:t>
            </a:r>
            <a:fld id="{4843C03A-B0D3-5C43-B84E-26D49D2A61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731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8: Network Security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8-</a:t>
            </a:r>
            <a:fld id="{9F07E120-D2D4-5B42-A3CB-CFDE32316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050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8: Network Security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8-</a:t>
            </a:r>
            <a:fld id="{5A7087C6-443B-8C4E-A9CF-3163D65B65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548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8: Network Security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8-</a:t>
            </a:r>
            <a:fld id="{AF2C0419-159E-1C4C-A40C-729347F861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036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8: Network Security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8-</a:t>
            </a:r>
            <a:fld id="{E8B460F8-D2C7-D546-9897-31A1E0EE7B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605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8: Network Security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8-</a:t>
            </a:r>
            <a:fld id="{2511AA63-50CF-0841-8487-3EE0E783CA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866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8: Network Security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8-</a:t>
            </a:r>
            <a:fld id="{3FD04467-1D4D-3940-9914-63BB46961C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644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8: Network Security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8-</a:t>
            </a:r>
            <a:fld id="{29D58C23-FD69-3E42-A223-7553BF37DA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247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8: Network Security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8-</a:t>
            </a:r>
            <a:fld id="{C611BF54-ECC7-4145-ADFD-037C881F76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217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45113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8: Network Security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48625" y="6400800"/>
            <a:ext cx="727075" cy="29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8-</a:t>
            </a:r>
            <a:fld id="{AD6ADC35-C757-A946-BCDE-686E2DEDB7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ZapfDingbats" charset="0"/>
        <a:buChar char="r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ZapfDingbats" charset="0"/>
        <a:buChar char="m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4" Type="http://schemas.openxmlformats.org/officeDocument/2006/relationships/oleObject" Target="../embeddings/oleObject2.bin"/><Relationship Id="rId5" Type="http://schemas.openxmlformats.org/officeDocument/2006/relationships/image" Target="../media/image3.emf"/><Relationship Id="rId6" Type="http://schemas.openxmlformats.org/officeDocument/2006/relationships/oleObject" Target="../embeddings/oleObject3.bin"/><Relationship Id="rId7" Type="http://schemas.openxmlformats.org/officeDocument/2006/relationships/oleObject" Target="../embeddings/oleObject4.bin"/><Relationship Id="rId8" Type="http://schemas.openxmlformats.org/officeDocument/2006/relationships/oleObject" Target="../embeddings/oleObject5.bin"/><Relationship Id="rId9" Type="http://schemas.openxmlformats.org/officeDocument/2006/relationships/oleObject" Target="../embeddings/oleObject6.bin"/><Relationship Id="rId10" Type="http://schemas.openxmlformats.org/officeDocument/2006/relationships/oleObject" Target="../embeddings/oleObject7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1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Arial" charset="0"/>
                <a:cs typeface="Arial" charset="0"/>
              </a:rPr>
              <a:t>8: Network Security</a:t>
            </a:r>
          </a:p>
        </p:txBody>
      </p:sp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Arial" charset="0"/>
                <a:cs typeface="Arial" charset="0"/>
              </a:rPr>
              <a:t>8-</a:t>
            </a:r>
            <a:fld id="{ACA082FE-7301-3E45-AC10-BFA61EB7D0CF}" type="slidenum">
              <a:rPr lang="en-US" sz="1200">
                <a:latin typeface="Arial" charset="0"/>
                <a:cs typeface="Arial" charset="0"/>
              </a:rPr>
              <a:pPr/>
              <a:t>1</a:t>
            </a:fld>
            <a:endParaRPr lang="en-US" sz="1200">
              <a:latin typeface="Arial" charset="0"/>
              <a:cs typeface="Arial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>
                <a:latin typeface="Comic Sans MS" charset="0"/>
              </a:rPr>
              <a:t>Security in the layers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98588" y="3895725"/>
            <a:ext cx="6400800" cy="1752600"/>
          </a:xfrm>
        </p:spPr>
        <p:txBody>
          <a:bodyPr/>
          <a:lstStyle/>
          <a:p>
            <a:endParaRPr lang="en-US">
              <a:latin typeface="Comic Sans MS" charset="0"/>
            </a:endParaRPr>
          </a:p>
          <a:p>
            <a:endParaRPr lang="en-US">
              <a:latin typeface="Comic Sans MS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Arial" charset="0"/>
                <a:cs typeface="Arial" charset="0"/>
              </a:rPr>
              <a:t>8: Network Security</a:t>
            </a:r>
          </a:p>
        </p:txBody>
      </p:sp>
      <p:sp>
        <p:nvSpPr>
          <p:cNvPr id="337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Arial" charset="0"/>
                <a:cs typeface="Arial" charset="0"/>
              </a:rPr>
              <a:t>8-</a:t>
            </a:r>
            <a:fld id="{8046C0D3-19DA-FC4F-9B3F-F42017446F4A}" type="slidenum">
              <a:rPr lang="en-US" sz="1200">
                <a:latin typeface="Arial" charset="0"/>
                <a:cs typeface="Arial" charset="0"/>
              </a:rPr>
              <a:pPr/>
              <a:t>10</a:t>
            </a:fld>
            <a:endParaRPr lang="en-US" sz="1200">
              <a:latin typeface="Arial" charset="0"/>
              <a:cs typeface="Arial" charset="0"/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352425" y="201613"/>
            <a:ext cx="7772400" cy="1143000"/>
          </a:xfrm>
        </p:spPr>
        <p:txBody>
          <a:bodyPr/>
          <a:lstStyle/>
          <a:p>
            <a:r>
              <a:rPr lang="en-US">
                <a:latin typeface="Comic Sans MS" charset="0"/>
              </a:rPr>
              <a:t> 802.11i: improved security</a:t>
            </a:r>
          </a:p>
        </p:txBody>
      </p:sp>
      <p:sp>
        <p:nvSpPr>
          <p:cNvPr id="33796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numerous (stronger) forms of encryption possible</a:t>
            </a:r>
          </a:p>
          <a:p>
            <a:r>
              <a:rPr lang="en-US">
                <a:latin typeface="Comic Sans MS" charset="0"/>
              </a:rPr>
              <a:t>provides key distribution</a:t>
            </a:r>
          </a:p>
          <a:p>
            <a:r>
              <a:rPr lang="en-US">
                <a:latin typeface="Comic Sans MS" charset="0"/>
              </a:rPr>
              <a:t>uses authentication server separate from access point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Arial" charset="0"/>
                <a:cs typeface="Arial" charset="0"/>
              </a:rPr>
              <a:t>8: Network Security</a:t>
            </a:r>
          </a:p>
        </p:txBody>
      </p:sp>
      <p:sp>
        <p:nvSpPr>
          <p:cNvPr id="358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Arial" charset="0"/>
                <a:cs typeface="Arial" charset="0"/>
              </a:rPr>
              <a:t>8-</a:t>
            </a:r>
            <a:fld id="{AD242B9F-A6D0-5A4D-9FD0-5A0C105C30C6}" type="slidenum">
              <a:rPr lang="en-US" sz="1200">
                <a:latin typeface="Arial" charset="0"/>
                <a:cs typeface="Arial" charset="0"/>
              </a:rPr>
              <a:pPr/>
              <a:t>11</a:t>
            </a:fld>
            <a:endParaRPr lang="en-US" sz="1200">
              <a:latin typeface="Arial" charset="0"/>
              <a:cs typeface="Arial" charset="0"/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>
                <a:latin typeface="Comic Sans MS" charset="0"/>
              </a:rPr>
              <a:t>WPA - </a:t>
            </a:r>
            <a:r>
              <a:rPr lang="en-US" sz="3600" b="1">
                <a:latin typeface="Comic Sans MS" charset="0"/>
              </a:rPr>
              <a:t>Wi-Fi Protected Access</a:t>
            </a:r>
            <a:r>
              <a:rPr lang="en-US" sz="3600">
                <a:latin typeface="Comic Sans MS" charset="0"/>
              </a:rPr>
              <a:t> 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Implements 802.11i</a:t>
            </a:r>
          </a:p>
          <a:p>
            <a:r>
              <a:rPr lang="en-US">
                <a:latin typeface="Comic Sans MS" charset="0"/>
              </a:rPr>
              <a:t>128-bit key, 48-bit IV</a:t>
            </a:r>
          </a:p>
          <a:p>
            <a:r>
              <a:rPr lang="en-US">
                <a:latin typeface="Comic Sans MS" charset="0"/>
              </a:rPr>
              <a:t>Uses TKIP (Temporary Key Integrity Protocol)</a:t>
            </a:r>
          </a:p>
          <a:p>
            <a:pPr lvl="1"/>
            <a:r>
              <a:rPr lang="en-US">
                <a:latin typeface="Comic Sans MS" charset="0"/>
              </a:rPr>
              <a:t>Hash of IV (not sent in plaintext)</a:t>
            </a:r>
          </a:p>
          <a:p>
            <a:pPr lvl="1"/>
            <a:r>
              <a:rPr lang="en-US">
                <a:latin typeface="Comic Sans MS" charset="0"/>
              </a:rPr>
              <a:t>Ensures each frame is sent with a unique key</a:t>
            </a:r>
          </a:p>
          <a:p>
            <a:pPr lvl="1">
              <a:buFont typeface="ZapfDingbats" charset="0"/>
              <a:buNone/>
            </a:pPr>
            <a:endParaRPr lang="en-US">
              <a:latin typeface="Comic Sans MS" charset="0"/>
            </a:endParaRPr>
          </a:p>
          <a:p>
            <a:endParaRPr lang="en-US">
              <a:latin typeface="Comic Sans MS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Arial" charset="0"/>
                <a:cs typeface="Arial" charset="0"/>
              </a:rPr>
              <a:t>8: Network Security</a:t>
            </a:r>
          </a:p>
        </p:txBody>
      </p:sp>
      <p:sp>
        <p:nvSpPr>
          <p:cNvPr id="3686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Arial" charset="0"/>
                <a:cs typeface="Arial" charset="0"/>
              </a:rPr>
              <a:t>8-</a:t>
            </a:r>
            <a:fld id="{F68BDAC5-B778-0044-8727-6A67B962AEC0}" type="slidenum">
              <a:rPr lang="en-US" sz="1200">
                <a:latin typeface="Arial" charset="0"/>
                <a:cs typeface="Arial" charset="0"/>
              </a:rPr>
              <a:pPr/>
              <a:t>12</a:t>
            </a:fld>
            <a:endParaRPr lang="en-US" sz="1200">
              <a:latin typeface="Arial" charset="0"/>
              <a:cs typeface="Arial" charset="0"/>
            </a:endParaRPr>
          </a:p>
        </p:txBody>
      </p:sp>
      <p:pic>
        <p:nvPicPr>
          <p:cNvPr id="36867" name="Content Placeholder 5" descr="fig08_33.gif"/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00213" y="1073150"/>
            <a:ext cx="5745162" cy="4648200"/>
          </a:xfr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Arial" charset="0"/>
                <a:cs typeface="Arial" charset="0"/>
              </a:rPr>
              <a:t>8: Network Security</a:t>
            </a:r>
          </a:p>
        </p:txBody>
      </p:sp>
      <p:sp>
        <p:nvSpPr>
          <p:cNvPr id="3891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Arial" charset="0"/>
                <a:cs typeface="Arial" charset="0"/>
              </a:rPr>
              <a:t>8-</a:t>
            </a:r>
            <a:fld id="{564AED42-E606-9944-B2C4-1B7401CB827B}" type="slidenum">
              <a:rPr lang="en-US" sz="1200">
                <a:latin typeface="Arial" charset="0"/>
                <a:cs typeface="Arial" charset="0"/>
              </a:rPr>
              <a:pPr/>
              <a:t>13</a:t>
            </a:fld>
            <a:endParaRPr lang="en-US" sz="1200">
              <a:latin typeface="Arial" charset="0"/>
              <a:cs typeface="Arial" charset="0"/>
            </a:endParaRPr>
          </a:p>
        </p:txBody>
      </p:sp>
      <p:sp>
        <p:nvSpPr>
          <p:cNvPr id="38915" name="Rectangle 2"/>
          <p:cNvSpPr>
            <a:spLocks noChangeArrowheads="1"/>
          </p:cNvSpPr>
          <p:nvPr/>
        </p:nvSpPr>
        <p:spPr bwMode="auto">
          <a:xfrm>
            <a:off x="496888" y="1522413"/>
            <a:ext cx="7110412" cy="1450975"/>
          </a:xfrm>
          <a:prstGeom prst="rect">
            <a:avLst/>
          </a:prstGeom>
          <a:solidFill>
            <a:srgbClr val="FFFFFF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title"/>
          </p:nvPr>
        </p:nvSpPr>
        <p:spPr>
          <a:xfrm>
            <a:off x="474663" y="180975"/>
            <a:ext cx="7772400" cy="1143000"/>
          </a:xfrm>
        </p:spPr>
        <p:txBody>
          <a:bodyPr/>
          <a:lstStyle/>
          <a:p>
            <a:r>
              <a:rPr lang="en-US" sz="3600">
                <a:latin typeface="Comic Sans MS" charset="0"/>
              </a:rPr>
              <a:t>Firewalls</a:t>
            </a:r>
            <a:endParaRPr lang="en-US">
              <a:latin typeface="Comic Sans MS" charset="0"/>
            </a:endParaRPr>
          </a:p>
        </p:txBody>
      </p:sp>
      <p:sp>
        <p:nvSpPr>
          <p:cNvPr id="38917" name="Rectangle 4"/>
          <p:cNvSpPr>
            <a:spLocks noChangeArrowheads="1"/>
          </p:cNvSpPr>
          <p:nvPr/>
        </p:nvSpPr>
        <p:spPr bwMode="auto">
          <a:xfrm>
            <a:off x="501650" y="4419600"/>
            <a:ext cx="3810000" cy="181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endParaRPr lang="en-US" sz="2000">
              <a:latin typeface="Comic Sans MS" charset="0"/>
            </a:endParaRPr>
          </a:p>
        </p:txBody>
      </p:sp>
      <p:sp>
        <p:nvSpPr>
          <p:cNvPr id="38918" name="Text Box 5"/>
          <p:cNvSpPr txBox="1">
            <a:spLocks noChangeArrowheads="1"/>
          </p:cNvSpPr>
          <p:nvPr/>
        </p:nvSpPr>
        <p:spPr bwMode="auto">
          <a:xfrm>
            <a:off x="555625" y="1708150"/>
            <a:ext cx="698182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Comic Sans MS" charset="0"/>
              </a:rPr>
              <a:t>isolates organization</a:t>
            </a:r>
            <a:r>
              <a:rPr lang="ja-JP" altLang="en-US">
                <a:latin typeface="Comic Sans MS" charset="0"/>
              </a:rPr>
              <a:t>’</a:t>
            </a:r>
            <a:r>
              <a:rPr lang="en-US" altLang="ja-JP">
                <a:latin typeface="Comic Sans MS" charset="0"/>
              </a:rPr>
              <a:t>s internal net from larger Internet, allowing some packets to pass, blocking others.</a:t>
            </a:r>
            <a:endParaRPr lang="en-US"/>
          </a:p>
        </p:txBody>
      </p:sp>
      <p:grpSp>
        <p:nvGrpSpPr>
          <p:cNvPr id="38919" name="Group 6"/>
          <p:cNvGrpSpPr>
            <a:grpSpLocks/>
          </p:cNvGrpSpPr>
          <p:nvPr/>
        </p:nvGrpSpPr>
        <p:grpSpPr bwMode="auto">
          <a:xfrm>
            <a:off x="563563" y="1296988"/>
            <a:ext cx="1270000" cy="457200"/>
            <a:chOff x="1282" y="3611"/>
            <a:chExt cx="800" cy="288"/>
          </a:xfrm>
        </p:grpSpPr>
        <p:sp>
          <p:nvSpPr>
            <p:cNvPr id="39268" name="Rectangle 7"/>
            <p:cNvSpPr>
              <a:spLocks noChangeArrowheads="1"/>
            </p:cNvSpPr>
            <p:nvPr/>
          </p:nvSpPr>
          <p:spPr bwMode="auto">
            <a:xfrm>
              <a:off x="1356" y="3648"/>
              <a:ext cx="636" cy="23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69" name="Text Box 8"/>
            <p:cNvSpPr txBox="1">
              <a:spLocks noChangeArrowheads="1"/>
            </p:cNvSpPr>
            <p:nvPr/>
          </p:nvSpPr>
          <p:spPr bwMode="auto">
            <a:xfrm>
              <a:off x="1282" y="3611"/>
              <a:ext cx="8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rgbClr val="FF0000"/>
                  </a:solidFill>
                  <a:latin typeface="Comic Sans MS" charset="0"/>
                </a:rPr>
                <a:t>firewall</a:t>
              </a:r>
            </a:p>
          </p:txBody>
        </p:sp>
      </p:grpSp>
      <p:sp>
        <p:nvSpPr>
          <p:cNvPr id="38920" name="Rectangle 9"/>
          <p:cNvSpPr>
            <a:spLocks noChangeArrowheads="1"/>
          </p:cNvSpPr>
          <p:nvPr/>
        </p:nvSpPr>
        <p:spPr bwMode="auto">
          <a:xfrm>
            <a:off x="0" y="18907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8921" name="AutoShape 10"/>
          <p:cNvSpPr>
            <a:spLocks noChangeAspect="1" noChangeArrowheads="1" noTextEdit="1"/>
          </p:cNvSpPr>
          <p:nvPr/>
        </p:nvSpPr>
        <p:spPr bwMode="auto">
          <a:xfrm>
            <a:off x="1697038" y="3113088"/>
            <a:ext cx="5200650" cy="290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2" name="Rectangle 11"/>
          <p:cNvSpPr>
            <a:spLocks noChangeArrowheads="1"/>
          </p:cNvSpPr>
          <p:nvPr/>
        </p:nvSpPr>
        <p:spPr bwMode="auto">
          <a:xfrm>
            <a:off x="6910388" y="5880100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</a:rPr>
              <a:t> </a:t>
            </a:r>
            <a:endParaRPr lang="en-US"/>
          </a:p>
        </p:txBody>
      </p:sp>
      <p:sp>
        <p:nvSpPr>
          <p:cNvPr id="38923" name="Freeform 12"/>
          <p:cNvSpPr>
            <a:spLocks/>
          </p:cNvSpPr>
          <p:nvPr/>
        </p:nvSpPr>
        <p:spPr bwMode="auto">
          <a:xfrm>
            <a:off x="4092575" y="4703763"/>
            <a:ext cx="219075" cy="1012825"/>
          </a:xfrm>
          <a:custGeom>
            <a:avLst/>
            <a:gdLst>
              <a:gd name="T0" fmla="*/ 0 w 138"/>
              <a:gd name="T1" fmla="*/ 2147483647 h 638"/>
              <a:gd name="T2" fmla="*/ 2147483647 w 138"/>
              <a:gd name="T3" fmla="*/ 2147483647 h 638"/>
              <a:gd name="T4" fmla="*/ 2147483647 w 138"/>
              <a:gd name="T5" fmla="*/ 2147483647 h 638"/>
              <a:gd name="T6" fmla="*/ 2147483647 w 138"/>
              <a:gd name="T7" fmla="*/ 2147483647 h 638"/>
              <a:gd name="T8" fmla="*/ 0 w 138"/>
              <a:gd name="T9" fmla="*/ 0 h 638"/>
              <a:gd name="T10" fmla="*/ 0 w 138"/>
              <a:gd name="T11" fmla="*/ 2147483647 h 63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38"/>
              <a:gd name="T19" fmla="*/ 0 h 638"/>
              <a:gd name="T20" fmla="*/ 138 w 138"/>
              <a:gd name="T21" fmla="*/ 638 h 63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38" h="638">
                <a:moveTo>
                  <a:pt x="0" y="485"/>
                </a:moveTo>
                <a:lnTo>
                  <a:pt x="138" y="638"/>
                </a:lnTo>
                <a:lnTo>
                  <a:pt x="138" y="77"/>
                </a:lnTo>
                <a:lnTo>
                  <a:pt x="116" y="49"/>
                </a:lnTo>
                <a:lnTo>
                  <a:pt x="0" y="0"/>
                </a:lnTo>
                <a:lnTo>
                  <a:pt x="0" y="485"/>
                </a:lnTo>
                <a:close/>
              </a:path>
            </a:pathLst>
          </a:custGeom>
          <a:solidFill>
            <a:srgbClr val="606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4" name="Rectangle 13"/>
          <p:cNvSpPr>
            <a:spLocks noChangeArrowheads="1"/>
          </p:cNvSpPr>
          <p:nvPr/>
        </p:nvSpPr>
        <p:spPr bwMode="auto">
          <a:xfrm>
            <a:off x="2882900" y="3454400"/>
            <a:ext cx="4763" cy="187325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5" name="Rectangle 14"/>
          <p:cNvSpPr>
            <a:spLocks noChangeArrowheads="1"/>
          </p:cNvSpPr>
          <p:nvPr/>
        </p:nvSpPr>
        <p:spPr bwMode="auto">
          <a:xfrm>
            <a:off x="3616325" y="5730875"/>
            <a:ext cx="1449388" cy="3317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6" name="Rectangle 15"/>
          <p:cNvSpPr>
            <a:spLocks noChangeArrowheads="1"/>
          </p:cNvSpPr>
          <p:nvPr/>
        </p:nvSpPr>
        <p:spPr bwMode="auto">
          <a:xfrm>
            <a:off x="4665663" y="5792788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</a:rPr>
              <a:t> </a:t>
            </a:r>
            <a:endParaRPr lang="en-US"/>
          </a:p>
        </p:txBody>
      </p:sp>
      <p:grpSp>
        <p:nvGrpSpPr>
          <p:cNvPr id="38927" name="Group 16"/>
          <p:cNvGrpSpPr>
            <a:grpSpLocks/>
          </p:cNvGrpSpPr>
          <p:nvPr/>
        </p:nvGrpSpPr>
        <p:grpSpPr bwMode="auto">
          <a:xfrm>
            <a:off x="1730375" y="3175000"/>
            <a:ext cx="5116513" cy="2543175"/>
            <a:chOff x="1090" y="2000"/>
            <a:chExt cx="3223" cy="1602"/>
          </a:xfrm>
        </p:grpSpPr>
        <p:sp>
          <p:nvSpPr>
            <p:cNvPr id="38929" name="Freeform 17"/>
            <p:cNvSpPr>
              <a:spLocks/>
            </p:cNvSpPr>
            <p:nvPr/>
          </p:nvSpPr>
          <p:spPr bwMode="auto">
            <a:xfrm>
              <a:off x="1090" y="2000"/>
              <a:ext cx="1672" cy="977"/>
            </a:xfrm>
            <a:custGeom>
              <a:avLst/>
              <a:gdLst>
                <a:gd name="T0" fmla="*/ 77 w 1672"/>
                <a:gd name="T1" fmla="*/ 3 h 977"/>
                <a:gd name="T2" fmla="*/ 127 w 1672"/>
                <a:gd name="T3" fmla="*/ 1 h 977"/>
                <a:gd name="T4" fmla="*/ 187 w 1672"/>
                <a:gd name="T5" fmla="*/ 17 h 977"/>
                <a:gd name="T6" fmla="*/ 281 w 1672"/>
                <a:gd name="T7" fmla="*/ 54 h 977"/>
                <a:gd name="T8" fmla="*/ 380 w 1672"/>
                <a:gd name="T9" fmla="*/ 90 h 977"/>
                <a:gd name="T10" fmla="*/ 451 w 1672"/>
                <a:gd name="T11" fmla="*/ 104 h 977"/>
                <a:gd name="T12" fmla="*/ 518 w 1672"/>
                <a:gd name="T13" fmla="*/ 104 h 977"/>
                <a:gd name="T14" fmla="*/ 641 w 1672"/>
                <a:gd name="T15" fmla="*/ 90 h 977"/>
                <a:gd name="T16" fmla="*/ 774 w 1672"/>
                <a:gd name="T17" fmla="*/ 76 h 977"/>
                <a:gd name="T18" fmla="*/ 853 w 1672"/>
                <a:gd name="T19" fmla="*/ 76 h 977"/>
                <a:gd name="T20" fmla="*/ 942 w 1672"/>
                <a:gd name="T21" fmla="*/ 88 h 977"/>
                <a:gd name="T22" fmla="*/ 1046 w 1672"/>
                <a:gd name="T23" fmla="*/ 106 h 977"/>
                <a:gd name="T24" fmla="*/ 1190 w 1672"/>
                <a:gd name="T25" fmla="*/ 134 h 977"/>
                <a:gd name="T26" fmla="*/ 1361 w 1672"/>
                <a:gd name="T27" fmla="*/ 180 h 977"/>
                <a:gd name="T28" fmla="*/ 1471 w 1672"/>
                <a:gd name="T29" fmla="*/ 220 h 977"/>
                <a:gd name="T30" fmla="*/ 1543 w 1672"/>
                <a:gd name="T31" fmla="*/ 258 h 977"/>
                <a:gd name="T32" fmla="*/ 1579 w 1672"/>
                <a:gd name="T33" fmla="*/ 284 h 977"/>
                <a:gd name="T34" fmla="*/ 1616 w 1672"/>
                <a:gd name="T35" fmla="*/ 326 h 977"/>
                <a:gd name="T36" fmla="*/ 1651 w 1672"/>
                <a:gd name="T37" fmla="*/ 403 h 977"/>
                <a:gd name="T38" fmla="*/ 1669 w 1672"/>
                <a:gd name="T39" fmla="*/ 493 h 977"/>
                <a:gd name="T40" fmla="*/ 1671 w 1672"/>
                <a:gd name="T41" fmla="*/ 588 h 977"/>
                <a:gd name="T42" fmla="*/ 1660 w 1672"/>
                <a:gd name="T43" fmla="*/ 680 h 977"/>
                <a:gd name="T44" fmla="*/ 1637 w 1672"/>
                <a:gd name="T45" fmla="*/ 762 h 977"/>
                <a:gd name="T46" fmla="*/ 1607 w 1672"/>
                <a:gd name="T47" fmla="*/ 825 h 977"/>
                <a:gd name="T48" fmla="*/ 1564 w 1672"/>
                <a:gd name="T49" fmla="*/ 867 h 977"/>
                <a:gd name="T50" fmla="*/ 1506 w 1672"/>
                <a:gd name="T51" fmla="*/ 895 h 977"/>
                <a:gd name="T52" fmla="*/ 1436 w 1672"/>
                <a:gd name="T53" fmla="*/ 912 h 977"/>
                <a:gd name="T54" fmla="*/ 1293 w 1672"/>
                <a:gd name="T55" fmla="*/ 930 h 977"/>
                <a:gd name="T56" fmla="*/ 1146 w 1672"/>
                <a:gd name="T57" fmla="*/ 946 h 977"/>
                <a:gd name="T58" fmla="*/ 1059 w 1672"/>
                <a:gd name="T59" fmla="*/ 956 h 977"/>
                <a:gd name="T60" fmla="*/ 907 w 1672"/>
                <a:gd name="T61" fmla="*/ 969 h 977"/>
                <a:gd name="T62" fmla="*/ 754 w 1672"/>
                <a:gd name="T63" fmla="*/ 974 h 977"/>
                <a:gd name="T64" fmla="*/ 668 w 1672"/>
                <a:gd name="T65" fmla="*/ 977 h 977"/>
                <a:gd name="T66" fmla="*/ 593 w 1672"/>
                <a:gd name="T67" fmla="*/ 977 h 977"/>
                <a:gd name="T68" fmla="*/ 532 w 1672"/>
                <a:gd name="T69" fmla="*/ 974 h 977"/>
                <a:gd name="T70" fmla="*/ 483 w 1672"/>
                <a:gd name="T71" fmla="*/ 971 h 977"/>
                <a:gd name="T72" fmla="*/ 417 w 1672"/>
                <a:gd name="T73" fmla="*/ 960 h 977"/>
                <a:gd name="T74" fmla="*/ 326 w 1672"/>
                <a:gd name="T75" fmla="*/ 937 h 977"/>
                <a:gd name="T76" fmla="*/ 236 w 1672"/>
                <a:gd name="T77" fmla="*/ 914 h 977"/>
                <a:gd name="T78" fmla="*/ 142 w 1672"/>
                <a:gd name="T79" fmla="*/ 886 h 977"/>
                <a:gd name="T80" fmla="*/ 78 w 1672"/>
                <a:gd name="T81" fmla="*/ 852 h 977"/>
                <a:gd name="T82" fmla="*/ 47 w 1672"/>
                <a:gd name="T83" fmla="*/ 822 h 977"/>
                <a:gd name="T84" fmla="*/ 26 w 1672"/>
                <a:gd name="T85" fmla="*/ 786 h 977"/>
                <a:gd name="T86" fmla="*/ 7 w 1672"/>
                <a:gd name="T87" fmla="*/ 716 h 977"/>
                <a:gd name="T88" fmla="*/ 0 w 1672"/>
                <a:gd name="T89" fmla="*/ 611 h 977"/>
                <a:gd name="T90" fmla="*/ 2 w 1672"/>
                <a:gd name="T91" fmla="*/ 491 h 977"/>
                <a:gd name="T92" fmla="*/ 1 w 1672"/>
                <a:gd name="T93" fmla="*/ 418 h 977"/>
                <a:gd name="T94" fmla="*/ 0 w 1672"/>
                <a:gd name="T95" fmla="*/ 333 h 977"/>
                <a:gd name="T96" fmla="*/ 2 w 1672"/>
                <a:gd name="T97" fmla="*/ 189 h 977"/>
                <a:gd name="T98" fmla="*/ 12 w 1672"/>
                <a:gd name="T99" fmla="*/ 110 h 977"/>
                <a:gd name="T100" fmla="*/ 29 w 1672"/>
                <a:gd name="T101" fmla="*/ 48 h 977"/>
                <a:gd name="T102" fmla="*/ 47 w 1672"/>
                <a:gd name="T103" fmla="*/ 22 h 97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672"/>
                <a:gd name="T157" fmla="*/ 0 h 977"/>
                <a:gd name="T158" fmla="*/ 1672 w 1672"/>
                <a:gd name="T159" fmla="*/ 977 h 977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672" h="977">
                  <a:moveTo>
                    <a:pt x="54" y="16"/>
                  </a:moveTo>
                  <a:lnTo>
                    <a:pt x="57" y="14"/>
                  </a:lnTo>
                  <a:lnTo>
                    <a:pt x="61" y="10"/>
                  </a:lnTo>
                  <a:lnTo>
                    <a:pt x="69" y="7"/>
                  </a:lnTo>
                  <a:lnTo>
                    <a:pt x="77" y="3"/>
                  </a:lnTo>
                  <a:lnTo>
                    <a:pt x="86" y="1"/>
                  </a:lnTo>
                  <a:lnTo>
                    <a:pt x="96" y="0"/>
                  </a:lnTo>
                  <a:lnTo>
                    <a:pt x="105" y="0"/>
                  </a:lnTo>
                  <a:lnTo>
                    <a:pt x="116" y="0"/>
                  </a:lnTo>
                  <a:lnTo>
                    <a:pt x="127" y="1"/>
                  </a:lnTo>
                  <a:lnTo>
                    <a:pt x="138" y="3"/>
                  </a:lnTo>
                  <a:lnTo>
                    <a:pt x="149" y="6"/>
                  </a:lnTo>
                  <a:lnTo>
                    <a:pt x="161" y="9"/>
                  </a:lnTo>
                  <a:lnTo>
                    <a:pt x="174" y="13"/>
                  </a:lnTo>
                  <a:lnTo>
                    <a:pt x="187" y="17"/>
                  </a:lnTo>
                  <a:lnTo>
                    <a:pt x="200" y="22"/>
                  </a:lnTo>
                  <a:lnTo>
                    <a:pt x="212" y="27"/>
                  </a:lnTo>
                  <a:lnTo>
                    <a:pt x="225" y="31"/>
                  </a:lnTo>
                  <a:lnTo>
                    <a:pt x="253" y="43"/>
                  </a:lnTo>
                  <a:lnTo>
                    <a:pt x="281" y="54"/>
                  </a:lnTo>
                  <a:lnTo>
                    <a:pt x="309" y="65"/>
                  </a:lnTo>
                  <a:lnTo>
                    <a:pt x="338" y="76"/>
                  </a:lnTo>
                  <a:lnTo>
                    <a:pt x="352" y="82"/>
                  </a:lnTo>
                  <a:lnTo>
                    <a:pt x="366" y="86"/>
                  </a:lnTo>
                  <a:lnTo>
                    <a:pt x="380" y="90"/>
                  </a:lnTo>
                  <a:lnTo>
                    <a:pt x="394" y="95"/>
                  </a:lnTo>
                  <a:lnTo>
                    <a:pt x="408" y="97"/>
                  </a:lnTo>
                  <a:lnTo>
                    <a:pt x="422" y="100"/>
                  </a:lnTo>
                  <a:lnTo>
                    <a:pt x="436" y="103"/>
                  </a:lnTo>
                  <a:lnTo>
                    <a:pt x="451" y="104"/>
                  </a:lnTo>
                  <a:lnTo>
                    <a:pt x="465" y="105"/>
                  </a:lnTo>
                  <a:lnTo>
                    <a:pt x="477" y="105"/>
                  </a:lnTo>
                  <a:lnTo>
                    <a:pt x="491" y="105"/>
                  </a:lnTo>
                  <a:lnTo>
                    <a:pt x="504" y="105"/>
                  </a:lnTo>
                  <a:lnTo>
                    <a:pt x="518" y="104"/>
                  </a:lnTo>
                  <a:lnTo>
                    <a:pt x="532" y="104"/>
                  </a:lnTo>
                  <a:lnTo>
                    <a:pt x="559" y="100"/>
                  </a:lnTo>
                  <a:lnTo>
                    <a:pt x="586" y="98"/>
                  </a:lnTo>
                  <a:lnTo>
                    <a:pt x="614" y="95"/>
                  </a:lnTo>
                  <a:lnTo>
                    <a:pt x="641" y="90"/>
                  </a:lnTo>
                  <a:lnTo>
                    <a:pt x="670" y="86"/>
                  </a:lnTo>
                  <a:lnTo>
                    <a:pt x="698" y="83"/>
                  </a:lnTo>
                  <a:lnTo>
                    <a:pt x="727" y="79"/>
                  </a:lnTo>
                  <a:lnTo>
                    <a:pt x="757" y="77"/>
                  </a:lnTo>
                  <a:lnTo>
                    <a:pt x="774" y="76"/>
                  </a:lnTo>
                  <a:lnTo>
                    <a:pt x="789" y="75"/>
                  </a:lnTo>
                  <a:lnTo>
                    <a:pt x="804" y="75"/>
                  </a:lnTo>
                  <a:lnTo>
                    <a:pt x="820" y="75"/>
                  </a:lnTo>
                  <a:lnTo>
                    <a:pt x="837" y="76"/>
                  </a:lnTo>
                  <a:lnTo>
                    <a:pt x="853" y="76"/>
                  </a:lnTo>
                  <a:lnTo>
                    <a:pt x="871" y="77"/>
                  </a:lnTo>
                  <a:lnTo>
                    <a:pt x="888" y="79"/>
                  </a:lnTo>
                  <a:lnTo>
                    <a:pt x="906" y="82"/>
                  </a:lnTo>
                  <a:lnTo>
                    <a:pt x="923" y="84"/>
                  </a:lnTo>
                  <a:lnTo>
                    <a:pt x="942" y="88"/>
                  </a:lnTo>
                  <a:lnTo>
                    <a:pt x="961" y="91"/>
                  </a:lnTo>
                  <a:lnTo>
                    <a:pt x="980" y="95"/>
                  </a:lnTo>
                  <a:lnTo>
                    <a:pt x="1003" y="98"/>
                  </a:lnTo>
                  <a:lnTo>
                    <a:pt x="1024" y="102"/>
                  </a:lnTo>
                  <a:lnTo>
                    <a:pt x="1046" y="106"/>
                  </a:lnTo>
                  <a:lnTo>
                    <a:pt x="1069" y="110"/>
                  </a:lnTo>
                  <a:lnTo>
                    <a:pt x="1092" y="114"/>
                  </a:lnTo>
                  <a:lnTo>
                    <a:pt x="1117" y="119"/>
                  </a:lnTo>
                  <a:lnTo>
                    <a:pt x="1141" y="124"/>
                  </a:lnTo>
                  <a:lnTo>
                    <a:pt x="1190" y="134"/>
                  </a:lnTo>
                  <a:lnTo>
                    <a:pt x="1239" y="146"/>
                  </a:lnTo>
                  <a:lnTo>
                    <a:pt x="1288" y="159"/>
                  </a:lnTo>
                  <a:lnTo>
                    <a:pt x="1313" y="166"/>
                  </a:lnTo>
                  <a:lnTo>
                    <a:pt x="1337" y="173"/>
                  </a:lnTo>
                  <a:lnTo>
                    <a:pt x="1361" y="180"/>
                  </a:lnTo>
                  <a:lnTo>
                    <a:pt x="1384" y="187"/>
                  </a:lnTo>
                  <a:lnTo>
                    <a:pt x="1406" y="195"/>
                  </a:lnTo>
                  <a:lnTo>
                    <a:pt x="1429" y="203"/>
                  </a:lnTo>
                  <a:lnTo>
                    <a:pt x="1450" y="211"/>
                  </a:lnTo>
                  <a:lnTo>
                    <a:pt x="1471" y="220"/>
                  </a:lnTo>
                  <a:lnTo>
                    <a:pt x="1490" y="229"/>
                  </a:lnTo>
                  <a:lnTo>
                    <a:pt x="1509" y="238"/>
                  </a:lnTo>
                  <a:lnTo>
                    <a:pt x="1527" y="248"/>
                  </a:lnTo>
                  <a:lnTo>
                    <a:pt x="1535" y="252"/>
                  </a:lnTo>
                  <a:lnTo>
                    <a:pt x="1543" y="258"/>
                  </a:lnTo>
                  <a:lnTo>
                    <a:pt x="1551" y="263"/>
                  </a:lnTo>
                  <a:lnTo>
                    <a:pt x="1558" y="267"/>
                  </a:lnTo>
                  <a:lnTo>
                    <a:pt x="1565" y="273"/>
                  </a:lnTo>
                  <a:lnTo>
                    <a:pt x="1572" y="279"/>
                  </a:lnTo>
                  <a:lnTo>
                    <a:pt x="1579" y="284"/>
                  </a:lnTo>
                  <a:lnTo>
                    <a:pt x="1585" y="290"/>
                  </a:lnTo>
                  <a:lnTo>
                    <a:pt x="1591" y="296"/>
                  </a:lnTo>
                  <a:lnTo>
                    <a:pt x="1597" y="301"/>
                  </a:lnTo>
                  <a:lnTo>
                    <a:pt x="1607" y="313"/>
                  </a:lnTo>
                  <a:lnTo>
                    <a:pt x="1616" y="326"/>
                  </a:lnTo>
                  <a:lnTo>
                    <a:pt x="1625" y="340"/>
                  </a:lnTo>
                  <a:lnTo>
                    <a:pt x="1633" y="355"/>
                  </a:lnTo>
                  <a:lnTo>
                    <a:pt x="1640" y="370"/>
                  </a:lnTo>
                  <a:lnTo>
                    <a:pt x="1647" y="385"/>
                  </a:lnTo>
                  <a:lnTo>
                    <a:pt x="1651" y="403"/>
                  </a:lnTo>
                  <a:lnTo>
                    <a:pt x="1656" y="419"/>
                  </a:lnTo>
                  <a:lnTo>
                    <a:pt x="1661" y="438"/>
                  </a:lnTo>
                  <a:lnTo>
                    <a:pt x="1664" y="456"/>
                  </a:lnTo>
                  <a:lnTo>
                    <a:pt x="1667" y="474"/>
                  </a:lnTo>
                  <a:lnTo>
                    <a:pt x="1669" y="493"/>
                  </a:lnTo>
                  <a:lnTo>
                    <a:pt x="1671" y="512"/>
                  </a:lnTo>
                  <a:lnTo>
                    <a:pt x="1671" y="530"/>
                  </a:lnTo>
                  <a:lnTo>
                    <a:pt x="1672" y="550"/>
                  </a:lnTo>
                  <a:lnTo>
                    <a:pt x="1671" y="569"/>
                  </a:lnTo>
                  <a:lnTo>
                    <a:pt x="1671" y="588"/>
                  </a:lnTo>
                  <a:lnTo>
                    <a:pt x="1670" y="607"/>
                  </a:lnTo>
                  <a:lnTo>
                    <a:pt x="1668" y="626"/>
                  </a:lnTo>
                  <a:lnTo>
                    <a:pt x="1665" y="645"/>
                  </a:lnTo>
                  <a:lnTo>
                    <a:pt x="1663" y="662"/>
                  </a:lnTo>
                  <a:lnTo>
                    <a:pt x="1660" y="680"/>
                  </a:lnTo>
                  <a:lnTo>
                    <a:pt x="1656" y="697"/>
                  </a:lnTo>
                  <a:lnTo>
                    <a:pt x="1651" y="715"/>
                  </a:lnTo>
                  <a:lnTo>
                    <a:pt x="1648" y="731"/>
                  </a:lnTo>
                  <a:lnTo>
                    <a:pt x="1643" y="747"/>
                  </a:lnTo>
                  <a:lnTo>
                    <a:pt x="1637" y="762"/>
                  </a:lnTo>
                  <a:lnTo>
                    <a:pt x="1632" y="776"/>
                  </a:lnTo>
                  <a:lnTo>
                    <a:pt x="1626" y="790"/>
                  </a:lnTo>
                  <a:lnTo>
                    <a:pt x="1620" y="803"/>
                  </a:lnTo>
                  <a:lnTo>
                    <a:pt x="1614" y="814"/>
                  </a:lnTo>
                  <a:lnTo>
                    <a:pt x="1607" y="825"/>
                  </a:lnTo>
                  <a:lnTo>
                    <a:pt x="1600" y="834"/>
                  </a:lnTo>
                  <a:lnTo>
                    <a:pt x="1592" y="843"/>
                  </a:lnTo>
                  <a:lnTo>
                    <a:pt x="1584" y="852"/>
                  </a:lnTo>
                  <a:lnTo>
                    <a:pt x="1574" y="859"/>
                  </a:lnTo>
                  <a:lnTo>
                    <a:pt x="1564" y="867"/>
                  </a:lnTo>
                  <a:lnTo>
                    <a:pt x="1553" y="873"/>
                  </a:lnTo>
                  <a:lnTo>
                    <a:pt x="1543" y="879"/>
                  </a:lnTo>
                  <a:lnTo>
                    <a:pt x="1531" y="884"/>
                  </a:lnTo>
                  <a:lnTo>
                    <a:pt x="1518" y="890"/>
                  </a:lnTo>
                  <a:lnTo>
                    <a:pt x="1506" y="895"/>
                  </a:lnTo>
                  <a:lnTo>
                    <a:pt x="1493" y="898"/>
                  </a:lnTo>
                  <a:lnTo>
                    <a:pt x="1479" y="902"/>
                  </a:lnTo>
                  <a:lnTo>
                    <a:pt x="1465" y="905"/>
                  </a:lnTo>
                  <a:lnTo>
                    <a:pt x="1451" y="909"/>
                  </a:lnTo>
                  <a:lnTo>
                    <a:pt x="1436" y="912"/>
                  </a:lnTo>
                  <a:lnTo>
                    <a:pt x="1420" y="915"/>
                  </a:lnTo>
                  <a:lnTo>
                    <a:pt x="1390" y="919"/>
                  </a:lnTo>
                  <a:lnTo>
                    <a:pt x="1358" y="923"/>
                  </a:lnTo>
                  <a:lnTo>
                    <a:pt x="1326" y="926"/>
                  </a:lnTo>
                  <a:lnTo>
                    <a:pt x="1293" y="930"/>
                  </a:lnTo>
                  <a:lnTo>
                    <a:pt x="1259" y="932"/>
                  </a:lnTo>
                  <a:lnTo>
                    <a:pt x="1227" y="936"/>
                  </a:lnTo>
                  <a:lnTo>
                    <a:pt x="1194" y="939"/>
                  </a:lnTo>
                  <a:lnTo>
                    <a:pt x="1162" y="944"/>
                  </a:lnTo>
                  <a:lnTo>
                    <a:pt x="1146" y="946"/>
                  </a:lnTo>
                  <a:lnTo>
                    <a:pt x="1130" y="949"/>
                  </a:lnTo>
                  <a:lnTo>
                    <a:pt x="1112" y="950"/>
                  </a:lnTo>
                  <a:lnTo>
                    <a:pt x="1095" y="952"/>
                  </a:lnTo>
                  <a:lnTo>
                    <a:pt x="1077" y="954"/>
                  </a:lnTo>
                  <a:lnTo>
                    <a:pt x="1059" y="956"/>
                  </a:lnTo>
                  <a:lnTo>
                    <a:pt x="1041" y="958"/>
                  </a:lnTo>
                  <a:lnTo>
                    <a:pt x="1022" y="959"/>
                  </a:lnTo>
                  <a:lnTo>
                    <a:pt x="984" y="963"/>
                  </a:lnTo>
                  <a:lnTo>
                    <a:pt x="945" y="966"/>
                  </a:lnTo>
                  <a:lnTo>
                    <a:pt x="907" y="969"/>
                  </a:lnTo>
                  <a:lnTo>
                    <a:pt x="867" y="970"/>
                  </a:lnTo>
                  <a:lnTo>
                    <a:pt x="829" y="972"/>
                  </a:lnTo>
                  <a:lnTo>
                    <a:pt x="791" y="973"/>
                  </a:lnTo>
                  <a:lnTo>
                    <a:pt x="773" y="974"/>
                  </a:lnTo>
                  <a:lnTo>
                    <a:pt x="754" y="974"/>
                  </a:lnTo>
                  <a:lnTo>
                    <a:pt x="736" y="976"/>
                  </a:lnTo>
                  <a:lnTo>
                    <a:pt x="718" y="976"/>
                  </a:lnTo>
                  <a:lnTo>
                    <a:pt x="701" y="976"/>
                  </a:lnTo>
                  <a:lnTo>
                    <a:pt x="684" y="977"/>
                  </a:lnTo>
                  <a:lnTo>
                    <a:pt x="668" y="977"/>
                  </a:lnTo>
                  <a:lnTo>
                    <a:pt x="651" y="977"/>
                  </a:lnTo>
                  <a:lnTo>
                    <a:pt x="636" y="977"/>
                  </a:lnTo>
                  <a:lnTo>
                    <a:pt x="621" y="977"/>
                  </a:lnTo>
                  <a:lnTo>
                    <a:pt x="607" y="977"/>
                  </a:lnTo>
                  <a:lnTo>
                    <a:pt x="593" y="977"/>
                  </a:lnTo>
                  <a:lnTo>
                    <a:pt x="580" y="976"/>
                  </a:lnTo>
                  <a:lnTo>
                    <a:pt x="567" y="976"/>
                  </a:lnTo>
                  <a:lnTo>
                    <a:pt x="556" y="976"/>
                  </a:lnTo>
                  <a:lnTo>
                    <a:pt x="544" y="974"/>
                  </a:lnTo>
                  <a:lnTo>
                    <a:pt x="532" y="974"/>
                  </a:lnTo>
                  <a:lnTo>
                    <a:pt x="522" y="974"/>
                  </a:lnTo>
                  <a:lnTo>
                    <a:pt x="511" y="973"/>
                  </a:lnTo>
                  <a:lnTo>
                    <a:pt x="502" y="972"/>
                  </a:lnTo>
                  <a:lnTo>
                    <a:pt x="493" y="972"/>
                  </a:lnTo>
                  <a:lnTo>
                    <a:pt x="483" y="971"/>
                  </a:lnTo>
                  <a:lnTo>
                    <a:pt x="474" y="970"/>
                  </a:lnTo>
                  <a:lnTo>
                    <a:pt x="465" y="969"/>
                  </a:lnTo>
                  <a:lnTo>
                    <a:pt x="448" y="966"/>
                  </a:lnTo>
                  <a:lnTo>
                    <a:pt x="432" y="964"/>
                  </a:lnTo>
                  <a:lnTo>
                    <a:pt x="417" y="960"/>
                  </a:lnTo>
                  <a:lnTo>
                    <a:pt x="401" y="958"/>
                  </a:lnTo>
                  <a:lnTo>
                    <a:pt x="372" y="950"/>
                  </a:lnTo>
                  <a:lnTo>
                    <a:pt x="357" y="946"/>
                  </a:lnTo>
                  <a:lnTo>
                    <a:pt x="342" y="942"/>
                  </a:lnTo>
                  <a:lnTo>
                    <a:pt x="326" y="937"/>
                  </a:lnTo>
                  <a:lnTo>
                    <a:pt x="308" y="932"/>
                  </a:lnTo>
                  <a:lnTo>
                    <a:pt x="291" y="928"/>
                  </a:lnTo>
                  <a:lnTo>
                    <a:pt x="273" y="923"/>
                  </a:lnTo>
                  <a:lnTo>
                    <a:pt x="254" y="918"/>
                  </a:lnTo>
                  <a:lnTo>
                    <a:pt x="236" y="914"/>
                  </a:lnTo>
                  <a:lnTo>
                    <a:pt x="216" y="908"/>
                  </a:lnTo>
                  <a:lnTo>
                    <a:pt x="197" y="903"/>
                  </a:lnTo>
                  <a:lnTo>
                    <a:pt x="179" y="897"/>
                  </a:lnTo>
                  <a:lnTo>
                    <a:pt x="160" y="891"/>
                  </a:lnTo>
                  <a:lnTo>
                    <a:pt x="142" y="886"/>
                  </a:lnTo>
                  <a:lnTo>
                    <a:pt x="125" y="877"/>
                  </a:lnTo>
                  <a:lnTo>
                    <a:pt x="109" y="870"/>
                  </a:lnTo>
                  <a:lnTo>
                    <a:pt x="92" y="861"/>
                  </a:lnTo>
                  <a:lnTo>
                    <a:pt x="85" y="856"/>
                  </a:lnTo>
                  <a:lnTo>
                    <a:pt x="78" y="852"/>
                  </a:lnTo>
                  <a:lnTo>
                    <a:pt x="71" y="846"/>
                  </a:lnTo>
                  <a:lnTo>
                    <a:pt x="64" y="841"/>
                  </a:lnTo>
                  <a:lnTo>
                    <a:pt x="58" y="835"/>
                  </a:lnTo>
                  <a:lnTo>
                    <a:pt x="53" y="828"/>
                  </a:lnTo>
                  <a:lnTo>
                    <a:pt x="47" y="822"/>
                  </a:lnTo>
                  <a:lnTo>
                    <a:pt x="42" y="815"/>
                  </a:lnTo>
                  <a:lnTo>
                    <a:pt x="37" y="808"/>
                  </a:lnTo>
                  <a:lnTo>
                    <a:pt x="34" y="801"/>
                  </a:lnTo>
                  <a:lnTo>
                    <a:pt x="29" y="793"/>
                  </a:lnTo>
                  <a:lnTo>
                    <a:pt x="26" y="786"/>
                  </a:lnTo>
                  <a:lnTo>
                    <a:pt x="22" y="778"/>
                  </a:lnTo>
                  <a:lnTo>
                    <a:pt x="20" y="770"/>
                  </a:lnTo>
                  <a:lnTo>
                    <a:pt x="14" y="752"/>
                  </a:lnTo>
                  <a:lnTo>
                    <a:pt x="9" y="735"/>
                  </a:lnTo>
                  <a:lnTo>
                    <a:pt x="7" y="716"/>
                  </a:lnTo>
                  <a:lnTo>
                    <a:pt x="5" y="696"/>
                  </a:lnTo>
                  <a:lnTo>
                    <a:pt x="2" y="675"/>
                  </a:lnTo>
                  <a:lnTo>
                    <a:pt x="1" y="654"/>
                  </a:lnTo>
                  <a:lnTo>
                    <a:pt x="1" y="633"/>
                  </a:lnTo>
                  <a:lnTo>
                    <a:pt x="0" y="611"/>
                  </a:lnTo>
                  <a:lnTo>
                    <a:pt x="0" y="588"/>
                  </a:lnTo>
                  <a:lnTo>
                    <a:pt x="1" y="564"/>
                  </a:lnTo>
                  <a:lnTo>
                    <a:pt x="1" y="540"/>
                  </a:lnTo>
                  <a:lnTo>
                    <a:pt x="2" y="515"/>
                  </a:lnTo>
                  <a:lnTo>
                    <a:pt x="2" y="491"/>
                  </a:lnTo>
                  <a:lnTo>
                    <a:pt x="2" y="478"/>
                  </a:lnTo>
                  <a:lnTo>
                    <a:pt x="2" y="464"/>
                  </a:lnTo>
                  <a:lnTo>
                    <a:pt x="2" y="450"/>
                  </a:lnTo>
                  <a:lnTo>
                    <a:pt x="2" y="435"/>
                  </a:lnTo>
                  <a:lnTo>
                    <a:pt x="1" y="418"/>
                  </a:lnTo>
                  <a:lnTo>
                    <a:pt x="1" y="402"/>
                  </a:lnTo>
                  <a:lnTo>
                    <a:pt x="1" y="385"/>
                  </a:lnTo>
                  <a:lnTo>
                    <a:pt x="0" y="368"/>
                  </a:lnTo>
                  <a:lnTo>
                    <a:pt x="0" y="350"/>
                  </a:lnTo>
                  <a:lnTo>
                    <a:pt x="0" y="333"/>
                  </a:lnTo>
                  <a:lnTo>
                    <a:pt x="0" y="297"/>
                  </a:lnTo>
                  <a:lnTo>
                    <a:pt x="0" y="260"/>
                  </a:lnTo>
                  <a:lnTo>
                    <a:pt x="0" y="224"/>
                  </a:lnTo>
                  <a:lnTo>
                    <a:pt x="1" y="207"/>
                  </a:lnTo>
                  <a:lnTo>
                    <a:pt x="2" y="189"/>
                  </a:lnTo>
                  <a:lnTo>
                    <a:pt x="4" y="173"/>
                  </a:lnTo>
                  <a:lnTo>
                    <a:pt x="5" y="156"/>
                  </a:lnTo>
                  <a:lnTo>
                    <a:pt x="7" y="140"/>
                  </a:lnTo>
                  <a:lnTo>
                    <a:pt x="8" y="125"/>
                  </a:lnTo>
                  <a:lnTo>
                    <a:pt x="12" y="110"/>
                  </a:lnTo>
                  <a:lnTo>
                    <a:pt x="14" y="96"/>
                  </a:lnTo>
                  <a:lnTo>
                    <a:pt x="18" y="82"/>
                  </a:lnTo>
                  <a:lnTo>
                    <a:pt x="21" y="70"/>
                  </a:lnTo>
                  <a:lnTo>
                    <a:pt x="26" y="58"/>
                  </a:lnTo>
                  <a:lnTo>
                    <a:pt x="29" y="48"/>
                  </a:lnTo>
                  <a:lnTo>
                    <a:pt x="35" y="37"/>
                  </a:lnTo>
                  <a:lnTo>
                    <a:pt x="37" y="34"/>
                  </a:lnTo>
                  <a:lnTo>
                    <a:pt x="41" y="29"/>
                  </a:lnTo>
                  <a:lnTo>
                    <a:pt x="43" y="26"/>
                  </a:lnTo>
                  <a:lnTo>
                    <a:pt x="47" y="22"/>
                  </a:lnTo>
                  <a:lnTo>
                    <a:pt x="50" y="19"/>
                  </a:lnTo>
                  <a:lnTo>
                    <a:pt x="54" y="16"/>
                  </a:ln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30" name="Freeform 18"/>
            <p:cNvSpPr>
              <a:spLocks/>
            </p:cNvSpPr>
            <p:nvPr/>
          </p:nvSpPr>
          <p:spPr bwMode="auto">
            <a:xfrm>
              <a:off x="1880" y="2877"/>
              <a:ext cx="112" cy="72"/>
            </a:xfrm>
            <a:custGeom>
              <a:avLst/>
              <a:gdLst>
                <a:gd name="T0" fmla="*/ 43 w 112"/>
                <a:gd name="T1" fmla="*/ 0 h 72"/>
                <a:gd name="T2" fmla="*/ 0 w 112"/>
                <a:gd name="T3" fmla="*/ 72 h 72"/>
                <a:gd name="T4" fmla="*/ 69 w 112"/>
                <a:gd name="T5" fmla="*/ 72 h 72"/>
                <a:gd name="T6" fmla="*/ 112 w 112"/>
                <a:gd name="T7" fmla="*/ 0 h 72"/>
                <a:gd name="T8" fmla="*/ 43 w 112"/>
                <a:gd name="T9" fmla="*/ 0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2"/>
                <a:gd name="T16" fmla="*/ 0 h 72"/>
                <a:gd name="T17" fmla="*/ 112 w 112"/>
                <a:gd name="T18" fmla="*/ 72 h 7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2" h="72">
                  <a:moveTo>
                    <a:pt x="43" y="0"/>
                  </a:moveTo>
                  <a:lnTo>
                    <a:pt x="0" y="72"/>
                  </a:lnTo>
                  <a:lnTo>
                    <a:pt x="69" y="72"/>
                  </a:lnTo>
                  <a:lnTo>
                    <a:pt x="112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31" name="Rectangle 19"/>
            <p:cNvSpPr>
              <a:spLocks noChangeArrowheads="1"/>
            </p:cNvSpPr>
            <p:nvPr/>
          </p:nvSpPr>
          <p:spPr bwMode="auto">
            <a:xfrm>
              <a:off x="1937" y="2644"/>
              <a:ext cx="52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32" name="Rectangle 20"/>
            <p:cNvSpPr>
              <a:spLocks noChangeArrowheads="1"/>
            </p:cNvSpPr>
            <p:nvPr/>
          </p:nvSpPr>
          <p:spPr bwMode="auto">
            <a:xfrm>
              <a:off x="1881" y="2711"/>
              <a:ext cx="71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33" name="Rectangle 21"/>
            <p:cNvSpPr>
              <a:spLocks noChangeArrowheads="1"/>
            </p:cNvSpPr>
            <p:nvPr/>
          </p:nvSpPr>
          <p:spPr bwMode="auto">
            <a:xfrm>
              <a:off x="1881" y="2711"/>
              <a:ext cx="71" cy="236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34" name="Freeform 22"/>
            <p:cNvSpPr>
              <a:spLocks/>
            </p:cNvSpPr>
            <p:nvPr/>
          </p:nvSpPr>
          <p:spPr bwMode="auto">
            <a:xfrm>
              <a:off x="1880" y="2641"/>
              <a:ext cx="112" cy="72"/>
            </a:xfrm>
            <a:custGeom>
              <a:avLst/>
              <a:gdLst>
                <a:gd name="T0" fmla="*/ 43 w 112"/>
                <a:gd name="T1" fmla="*/ 0 h 72"/>
                <a:gd name="T2" fmla="*/ 0 w 112"/>
                <a:gd name="T3" fmla="*/ 72 h 72"/>
                <a:gd name="T4" fmla="*/ 69 w 112"/>
                <a:gd name="T5" fmla="*/ 72 h 72"/>
                <a:gd name="T6" fmla="*/ 112 w 112"/>
                <a:gd name="T7" fmla="*/ 0 h 72"/>
                <a:gd name="T8" fmla="*/ 43 w 112"/>
                <a:gd name="T9" fmla="*/ 0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2"/>
                <a:gd name="T16" fmla="*/ 0 h 72"/>
                <a:gd name="T17" fmla="*/ 112 w 112"/>
                <a:gd name="T18" fmla="*/ 72 h 7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2" h="72">
                  <a:moveTo>
                    <a:pt x="43" y="0"/>
                  </a:moveTo>
                  <a:lnTo>
                    <a:pt x="0" y="72"/>
                  </a:lnTo>
                  <a:lnTo>
                    <a:pt x="69" y="72"/>
                  </a:lnTo>
                  <a:lnTo>
                    <a:pt x="112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35" name="Freeform 23"/>
            <p:cNvSpPr>
              <a:spLocks/>
            </p:cNvSpPr>
            <p:nvPr/>
          </p:nvSpPr>
          <p:spPr bwMode="auto">
            <a:xfrm>
              <a:off x="1880" y="2641"/>
              <a:ext cx="112" cy="72"/>
            </a:xfrm>
            <a:custGeom>
              <a:avLst/>
              <a:gdLst>
                <a:gd name="T0" fmla="*/ 43 w 112"/>
                <a:gd name="T1" fmla="*/ 0 h 72"/>
                <a:gd name="T2" fmla="*/ 0 w 112"/>
                <a:gd name="T3" fmla="*/ 72 h 72"/>
                <a:gd name="T4" fmla="*/ 69 w 112"/>
                <a:gd name="T5" fmla="*/ 72 h 72"/>
                <a:gd name="T6" fmla="*/ 112 w 112"/>
                <a:gd name="T7" fmla="*/ 0 h 72"/>
                <a:gd name="T8" fmla="*/ 43 w 112"/>
                <a:gd name="T9" fmla="*/ 0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2"/>
                <a:gd name="T16" fmla="*/ 0 h 72"/>
                <a:gd name="T17" fmla="*/ 112 w 112"/>
                <a:gd name="T18" fmla="*/ 72 h 7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2" h="72">
                  <a:moveTo>
                    <a:pt x="43" y="0"/>
                  </a:moveTo>
                  <a:lnTo>
                    <a:pt x="0" y="72"/>
                  </a:lnTo>
                  <a:lnTo>
                    <a:pt x="69" y="72"/>
                  </a:lnTo>
                  <a:lnTo>
                    <a:pt x="112" y="0"/>
                  </a:lnTo>
                  <a:lnTo>
                    <a:pt x="43" y="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36" name="Line 24"/>
            <p:cNvSpPr>
              <a:spLocks noChangeShapeType="1"/>
            </p:cNvSpPr>
            <p:nvPr/>
          </p:nvSpPr>
          <p:spPr bwMode="auto">
            <a:xfrm>
              <a:off x="1992" y="2647"/>
              <a:ext cx="1" cy="23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37" name="Line 25"/>
            <p:cNvSpPr>
              <a:spLocks noChangeShapeType="1"/>
            </p:cNvSpPr>
            <p:nvPr/>
          </p:nvSpPr>
          <p:spPr bwMode="auto">
            <a:xfrm flipH="1">
              <a:off x="1952" y="2877"/>
              <a:ext cx="40" cy="7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38" name="Rectangle 26"/>
            <p:cNvSpPr>
              <a:spLocks noChangeArrowheads="1"/>
            </p:cNvSpPr>
            <p:nvPr/>
          </p:nvSpPr>
          <p:spPr bwMode="auto">
            <a:xfrm>
              <a:off x="1891" y="2742"/>
              <a:ext cx="46" cy="135"/>
            </a:xfrm>
            <a:prstGeom prst="rect">
              <a:avLst/>
            </a:prstGeom>
            <a:solidFill>
              <a:srgbClr val="3333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39" name="Rectangle 27"/>
            <p:cNvSpPr>
              <a:spLocks noChangeArrowheads="1"/>
            </p:cNvSpPr>
            <p:nvPr/>
          </p:nvSpPr>
          <p:spPr bwMode="auto">
            <a:xfrm>
              <a:off x="1891" y="2742"/>
              <a:ext cx="46" cy="135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40" name="Rectangle 28"/>
            <p:cNvSpPr>
              <a:spLocks noChangeArrowheads="1"/>
            </p:cNvSpPr>
            <p:nvPr/>
          </p:nvSpPr>
          <p:spPr bwMode="auto">
            <a:xfrm>
              <a:off x="1898" y="2783"/>
              <a:ext cx="35" cy="4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41" name="Freeform 29"/>
            <p:cNvSpPr>
              <a:spLocks/>
            </p:cNvSpPr>
            <p:nvPr/>
          </p:nvSpPr>
          <p:spPr bwMode="auto">
            <a:xfrm>
              <a:off x="1176" y="2645"/>
              <a:ext cx="249" cy="208"/>
            </a:xfrm>
            <a:custGeom>
              <a:avLst/>
              <a:gdLst>
                <a:gd name="T0" fmla="*/ 70 w 249"/>
                <a:gd name="T1" fmla="*/ 14 h 208"/>
                <a:gd name="T2" fmla="*/ 70 w 249"/>
                <a:gd name="T3" fmla="*/ 14 h 208"/>
                <a:gd name="T4" fmla="*/ 73 w 249"/>
                <a:gd name="T5" fmla="*/ 14 h 208"/>
                <a:gd name="T6" fmla="*/ 75 w 249"/>
                <a:gd name="T7" fmla="*/ 13 h 208"/>
                <a:gd name="T8" fmla="*/ 79 w 249"/>
                <a:gd name="T9" fmla="*/ 12 h 208"/>
                <a:gd name="T10" fmla="*/ 83 w 249"/>
                <a:gd name="T11" fmla="*/ 10 h 208"/>
                <a:gd name="T12" fmla="*/ 88 w 249"/>
                <a:gd name="T13" fmla="*/ 9 h 208"/>
                <a:gd name="T14" fmla="*/ 95 w 249"/>
                <a:gd name="T15" fmla="*/ 8 h 208"/>
                <a:gd name="T16" fmla="*/ 103 w 249"/>
                <a:gd name="T17" fmla="*/ 6 h 208"/>
                <a:gd name="T18" fmla="*/ 111 w 249"/>
                <a:gd name="T19" fmla="*/ 5 h 208"/>
                <a:gd name="T20" fmla="*/ 121 w 249"/>
                <a:gd name="T21" fmla="*/ 3 h 208"/>
                <a:gd name="T22" fmla="*/ 132 w 249"/>
                <a:gd name="T23" fmla="*/ 2 h 208"/>
                <a:gd name="T24" fmla="*/ 144 w 249"/>
                <a:gd name="T25" fmla="*/ 1 h 208"/>
                <a:gd name="T26" fmla="*/ 157 w 249"/>
                <a:gd name="T27" fmla="*/ 0 h 208"/>
                <a:gd name="T28" fmla="*/ 170 w 249"/>
                <a:gd name="T29" fmla="*/ 0 h 208"/>
                <a:gd name="T30" fmla="*/ 185 w 249"/>
                <a:gd name="T31" fmla="*/ 0 h 208"/>
                <a:gd name="T32" fmla="*/ 201 w 249"/>
                <a:gd name="T33" fmla="*/ 0 h 208"/>
                <a:gd name="T34" fmla="*/ 208 w 249"/>
                <a:gd name="T35" fmla="*/ 28 h 208"/>
                <a:gd name="T36" fmla="*/ 210 w 249"/>
                <a:gd name="T37" fmla="*/ 29 h 208"/>
                <a:gd name="T38" fmla="*/ 216 w 249"/>
                <a:gd name="T39" fmla="*/ 33 h 208"/>
                <a:gd name="T40" fmla="*/ 222 w 249"/>
                <a:gd name="T41" fmla="*/ 40 h 208"/>
                <a:gd name="T42" fmla="*/ 226 w 249"/>
                <a:gd name="T43" fmla="*/ 50 h 208"/>
                <a:gd name="T44" fmla="*/ 240 w 249"/>
                <a:gd name="T45" fmla="*/ 116 h 208"/>
                <a:gd name="T46" fmla="*/ 247 w 249"/>
                <a:gd name="T47" fmla="*/ 144 h 208"/>
                <a:gd name="T48" fmla="*/ 247 w 249"/>
                <a:gd name="T49" fmla="*/ 146 h 208"/>
                <a:gd name="T50" fmla="*/ 248 w 249"/>
                <a:gd name="T51" fmla="*/ 151 h 208"/>
                <a:gd name="T52" fmla="*/ 248 w 249"/>
                <a:gd name="T53" fmla="*/ 159 h 208"/>
                <a:gd name="T54" fmla="*/ 244 w 249"/>
                <a:gd name="T55" fmla="*/ 169 h 208"/>
                <a:gd name="T56" fmla="*/ 0 w 249"/>
                <a:gd name="T57" fmla="*/ 162 h 208"/>
                <a:gd name="T58" fmla="*/ 25 w 249"/>
                <a:gd name="T59" fmla="*/ 149 h 208"/>
                <a:gd name="T60" fmla="*/ 25 w 249"/>
                <a:gd name="T61" fmla="*/ 28 h 208"/>
                <a:gd name="T62" fmla="*/ 26 w 249"/>
                <a:gd name="T63" fmla="*/ 27 h 208"/>
                <a:gd name="T64" fmla="*/ 28 w 249"/>
                <a:gd name="T65" fmla="*/ 26 h 208"/>
                <a:gd name="T66" fmla="*/ 32 w 249"/>
                <a:gd name="T67" fmla="*/ 24 h 208"/>
                <a:gd name="T68" fmla="*/ 37 w 249"/>
                <a:gd name="T69" fmla="*/ 22 h 208"/>
                <a:gd name="T70" fmla="*/ 42 w 249"/>
                <a:gd name="T71" fmla="*/ 22 h 208"/>
                <a:gd name="T72" fmla="*/ 49 w 249"/>
                <a:gd name="T73" fmla="*/ 22 h 208"/>
                <a:gd name="T74" fmla="*/ 58 w 249"/>
                <a:gd name="T75" fmla="*/ 23 h 208"/>
                <a:gd name="T76" fmla="*/ 68 w 249"/>
                <a:gd name="T77" fmla="*/ 27 h 208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249"/>
                <a:gd name="T118" fmla="*/ 0 h 208"/>
                <a:gd name="T119" fmla="*/ 249 w 249"/>
                <a:gd name="T120" fmla="*/ 208 h 208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249" h="208">
                  <a:moveTo>
                    <a:pt x="68" y="27"/>
                  </a:moveTo>
                  <a:lnTo>
                    <a:pt x="70" y="14"/>
                  </a:lnTo>
                  <a:lnTo>
                    <a:pt x="72" y="14"/>
                  </a:lnTo>
                  <a:lnTo>
                    <a:pt x="73" y="14"/>
                  </a:lnTo>
                  <a:lnTo>
                    <a:pt x="74" y="13"/>
                  </a:lnTo>
                  <a:lnTo>
                    <a:pt x="75" y="13"/>
                  </a:lnTo>
                  <a:lnTo>
                    <a:pt x="76" y="13"/>
                  </a:lnTo>
                  <a:lnTo>
                    <a:pt x="79" y="12"/>
                  </a:lnTo>
                  <a:lnTo>
                    <a:pt x="81" y="12"/>
                  </a:lnTo>
                  <a:lnTo>
                    <a:pt x="83" y="10"/>
                  </a:lnTo>
                  <a:lnTo>
                    <a:pt x="86" y="9"/>
                  </a:lnTo>
                  <a:lnTo>
                    <a:pt x="88" y="9"/>
                  </a:lnTo>
                  <a:lnTo>
                    <a:pt x="91" y="8"/>
                  </a:lnTo>
                  <a:lnTo>
                    <a:pt x="95" y="8"/>
                  </a:lnTo>
                  <a:lnTo>
                    <a:pt x="98" y="7"/>
                  </a:lnTo>
                  <a:lnTo>
                    <a:pt x="103" y="6"/>
                  </a:lnTo>
                  <a:lnTo>
                    <a:pt x="107" y="6"/>
                  </a:lnTo>
                  <a:lnTo>
                    <a:pt x="111" y="5"/>
                  </a:lnTo>
                  <a:lnTo>
                    <a:pt x="116" y="5"/>
                  </a:lnTo>
                  <a:lnTo>
                    <a:pt x="121" y="3"/>
                  </a:lnTo>
                  <a:lnTo>
                    <a:pt x="126" y="2"/>
                  </a:lnTo>
                  <a:lnTo>
                    <a:pt x="132" y="2"/>
                  </a:lnTo>
                  <a:lnTo>
                    <a:pt x="137" y="1"/>
                  </a:lnTo>
                  <a:lnTo>
                    <a:pt x="144" y="1"/>
                  </a:lnTo>
                  <a:lnTo>
                    <a:pt x="150" y="1"/>
                  </a:lnTo>
                  <a:lnTo>
                    <a:pt x="157" y="0"/>
                  </a:lnTo>
                  <a:lnTo>
                    <a:pt x="163" y="0"/>
                  </a:lnTo>
                  <a:lnTo>
                    <a:pt x="170" y="0"/>
                  </a:lnTo>
                  <a:lnTo>
                    <a:pt x="178" y="0"/>
                  </a:lnTo>
                  <a:lnTo>
                    <a:pt x="185" y="0"/>
                  </a:lnTo>
                  <a:lnTo>
                    <a:pt x="193" y="0"/>
                  </a:lnTo>
                  <a:lnTo>
                    <a:pt x="201" y="0"/>
                  </a:lnTo>
                  <a:lnTo>
                    <a:pt x="210" y="5"/>
                  </a:lnTo>
                  <a:lnTo>
                    <a:pt x="208" y="28"/>
                  </a:lnTo>
                  <a:lnTo>
                    <a:pt x="210" y="29"/>
                  </a:lnTo>
                  <a:lnTo>
                    <a:pt x="213" y="31"/>
                  </a:lnTo>
                  <a:lnTo>
                    <a:pt x="216" y="33"/>
                  </a:lnTo>
                  <a:lnTo>
                    <a:pt x="220" y="36"/>
                  </a:lnTo>
                  <a:lnTo>
                    <a:pt x="222" y="40"/>
                  </a:lnTo>
                  <a:lnTo>
                    <a:pt x="224" y="44"/>
                  </a:lnTo>
                  <a:lnTo>
                    <a:pt x="226" y="50"/>
                  </a:lnTo>
                  <a:lnTo>
                    <a:pt x="245" y="68"/>
                  </a:lnTo>
                  <a:lnTo>
                    <a:pt x="240" y="116"/>
                  </a:lnTo>
                  <a:lnTo>
                    <a:pt x="208" y="132"/>
                  </a:lnTo>
                  <a:lnTo>
                    <a:pt x="247" y="144"/>
                  </a:lnTo>
                  <a:lnTo>
                    <a:pt x="247" y="146"/>
                  </a:lnTo>
                  <a:lnTo>
                    <a:pt x="248" y="148"/>
                  </a:lnTo>
                  <a:lnTo>
                    <a:pt x="248" y="151"/>
                  </a:lnTo>
                  <a:lnTo>
                    <a:pt x="249" y="154"/>
                  </a:lnTo>
                  <a:lnTo>
                    <a:pt x="248" y="159"/>
                  </a:lnTo>
                  <a:lnTo>
                    <a:pt x="247" y="163"/>
                  </a:lnTo>
                  <a:lnTo>
                    <a:pt x="244" y="169"/>
                  </a:lnTo>
                  <a:lnTo>
                    <a:pt x="144" y="208"/>
                  </a:lnTo>
                  <a:lnTo>
                    <a:pt x="0" y="162"/>
                  </a:lnTo>
                  <a:lnTo>
                    <a:pt x="3" y="158"/>
                  </a:lnTo>
                  <a:lnTo>
                    <a:pt x="25" y="149"/>
                  </a:lnTo>
                  <a:lnTo>
                    <a:pt x="25" y="28"/>
                  </a:lnTo>
                  <a:lnTo>
                    <a:pt x="26" y="27"/>
                  </a:lnTo>
                  <a:lnTo>
                    <a:pt x="27" y="27"/>
                  </a:lnTo>
                  <a:lnTo>
                    <a:pt x="28" y="26"/>
                  </a:lnTo>
                  <a:lnTo>
                    <a:pt x="31" y="24"/>
                  </a:lnTo>
                  <a:lnTo>
                    <a:pt x="32" y="24"/>
                  </a:lnTo>
                  <a:lnTo>
                    <a:pt x="34" y="23"/>
                  </a:lnTo>
                  <a:lnTo>
                    <a:pt x="37" y="22"/>
                  </a:lnTo>
                  <a:lnTo>
                    <a:pt x="40" y="22"/>
                  </a:lnTo>
                  <a:lnTo>
                    <a:pt x="42" y="22"/>
                  </a:lnTo>
                  <a:lnTo>
                    <a:pt x="46" y="22"/>
                  </a:lnTo>
                  <a:lnTo>
                    <a:pt x="49" y="22"/>
                  </a:lnTo>
                  <a:lnTo>
                    <a:pt x="53" y="22"/>
                  </a:lnTo>
                  <a:lnTo>
                    <a:pt x="58" y="23"/>
                  </a:lnTo>
                  <a:lnTo>
                    <a:pt x="61" y="24"/>
                  </a:lnTo>
                  <a:lnTo>
                    <a:pt x="68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42" name="Freeform 30"/>
            <p:cNvSpPr>
              <a:spLocks/>
            </p:cNvSpPr>
            <p:nvPr/>
          </p:nvSpPr>
          <p:spPr bwMode="auto">
            <a:xfrm>
              <a:off x="1263" y="2660"/>
              <a:ext cx="79" cy="91"/>
            </a:xfrm>
            <a:custGeom>
              <a:avLst/>
              <a:gdLst>
                <a:gd name="T0" fmla="*/ 78 w 79"/>
                <a:gd name="T1" fmla="*/ 4 h 91"/>
                <a:gd name="T2" fmla="*/ 78 w 79"/>
                <a:gd name="T3" fmla="*/ 4 h 91"/>
                <a:gd name="T4" fmla="*/ 77 w 79"/>
                <a:gd name="T5" fmla="*/ 4 h 91"/>
                <a:gd name="T6" fmla="*/ 74 w 79"/>
                <a:gd name="T7" fmla="*/ 2 h 91"/>
                <a:gd name="T8" fmla="*/ 72 w 79"/>
                <a:gd name="T9" fmla="*/ 2 h 91"/>
                <a:gd name="T10" fmla="*/ 69 w 79"/>
                <a:gd name="T11" fmla="*/ 1 h 91"/>
                <a:gd name="T12" fmla="*/ 65 w 79"/>
                <a:gd name="T13" fmla="*/ 1 h 91"/>
                <a:gd name="T14" fmla="*/ 60 w 79"/>
                <a:gd name="T15" fmla="*/ 1 h 91"/>
                <a:gd name="T16" fmla="*/ 56 w 79"/>
                <a:gd name="T17" fmla="*/ 0 h 91"/>
                <a:gd name="T18" fmla="*/ 50 w 79"/>
                <a:gd name="T19" fmla="*/ 0 h 91"/>
                <a:gd name="T20" fmla="*/ 44 w 79"/>
                <a:gd name="T21" fmla="*/ 0 h 91"/>
                <a:gd name="T22" fmla="*/ 38 w 79"/>
                <a:gd name="T23" fmla="*/ 1 h 91"/>
                <a:gd name="T24" fmla="*/ 31 w 79"/>
                <a:gd name="T25" fmla="*/ 2 h 91"/>
                <a:gd name="T26" fmla="*/ 25 w 79"/>
                <a:gd name="T27" fmla="*/ 4 h 91"/>
                <a:gd name="T28" fmla="*/ 18 w 79"/>
                <a:gd name="T29" fmla="*/ 6 h 91"/>
                <a:gd name="T30" fmla="*/ 11 w 79"/>
                <a:gd name="T31" fmla="*/ 8 h 91"/>
                <a:gd name="T32" fmla="*/ 4 w 79"/>
                <a:gd name="T33" fmla="*/ 11 h 91"/>
                <a:gd name="T34" fmla="*/ 4 w 79"/>
                <a:gd name="T35" fmla="*/ 13 h 91"/>
                <a:gd name="T36" fmla="*/ 3 w 79"/>
                <a:gd name="T37" fmla="*/ 18 h 91"/>
                <a:gd name="T38" fmla="*/ 1 w 79"/>
                <a:gd name="T39" fmla="*/ 26 h 91"/>
                <a:gd name="T40" fmla="*/ 0 w 79"/>
                <a:gd name="T41" fmla="*/ 35 h 91"/>
                <a:gd name="T42" fmla="*/ 0 w 79"/>
                <a:gd name="T43" fmla="*/ 47 h 91"/>
                <a:gd name="T44" fmla="*/ 0 w 79"/>
                <a:gd name="T45" fmla="*/ 60 h 91"/>
                <a:gd name="T46" fmla="*/ 2 w 79"/>
                <a:gd name="T47" fmla="*/ 74 h 91"/>
                <a:gd name="T48" fmla="*/ 6 w 79"/>
                <a:gd name="T49" fmla="*/ 89 h 91"/>
                <a:gd name="T50" fmla="*/ 7 w 79"/>
                <a:gd name="T51" fmla="*/ 89 h 91"/>
                <a:gd name="T52" fmla="*/ 8 w 79"/>
                <a:gd name="T53" fmla="*/ 89 h 91"/>
                <a:gd name="T54" fmla="*/ 9 w 79"/>
                <a:gd name="T55" fmla="*/ 88 h 91"/>
                <a:gd name="T56" fmla="*/ 11 w 79"/>
                <a:gd name="T57" fmla="*/ 88 h 91"/>
                <a:gd name="T58" fmla="*/ 15 w 79"/>
                <a:gd name="T59" fmla="*/ 88 h 91"/>
                <a:gd name="T60" fmla="*/ 18 w 79"/>
                <a:gd name="T61" fmla="*/ 88 h 91"/>
                <a:gd name="T62" fmla="*/ 22 w 79"/>
                <a:gd name="T63" fmla="*/ 88 h 91"/>
                <a:gd name="T64" fmla="*/ 27 w 79"/>
                <a:gd name="T65" fmla="*/ 88 h 91"/>
                <a:gd name="T66" fmla="*/ 32 w 79"/>
                <a:gd name="T67" fmla="*/ 87 h 91"/>
                <a:gd name="T68" fmla="*/ 38 w 79"/>
                <a:gd name="T69" fmla="*/ 88 h 91"/>
                <a:gd name="T70" fmla="*/ 44 w 79"/>
                <a:gd name="T71" fmla="*/ 88 h 91"/>
                <a:gd name="T72" fmla="*/ 50 w 79"/>
                <a:gd name="T73" fmla="*/ 88 h 91"/>
                <a:gd name="T74" fmla="*/ 57 w 79"/>
                <a:gd name="T75" fmla="*/ 88 h 91"/>
                <a:gd name="T76" fmla="*/ 64 w 79"/>
                <a:gd name="T77" fmla="*/ 89 h 91"/>
                <a:gd name="T78" fmla="*/ 71 w 79"/>
                <a:gd name="T79" fmla="*/ 90 h 91"/>
                <a:gd name="T80" fmla="*/ 79 w 79"/>
                <a:gd name="T81" fmla="*/ 91 h 91"/>
                <a:gd name="T82" fmla="*/ 79 w 79"/>
                <a:gd name="T83" fmla="*/ 88 h 91"/>
                <a:gd name="T84" fmla="*/ 78 w 79"/>
                <a:gd name="T85" fmla="*/ 81 h 91"/>
                <a:gd name="T86" fmla="*/ 77 w 79"/>
                <a:gd name="T87" fmla="*/ 70 h 91"/>
                <a:gd name="T88" fmla="*/ 76 w 79"/>
                <a:gd name="T89" fmla="*/ 57 h 91"/>
                <a:gd name="T90" fmla="*/ 76 w 79"/>
                <a:gd name="T91" fmla="*/ 43 h 91"/>
                <a:gd name="T92" fmla="*/ 76 w 79"/>
                <a:gd name="T93" fmla="*/ 28 h 91"/>
                <a:gd name="T94" fmla="*/ 77 w 79"/>
                <a:gd name="T95" fmla="*/ 15 h 91"/>
                <a:gd name="T96" fmla="*/ 78 w 79"/>
                <a:gd name="T97" fmla="*/ 4 h 91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79"/>
                <a:gd name="T148" fmla="*/ 0 h 91"/>
                <a:gd name="T149" fmla="*/ 79 w 79"/>
                <a:gd name="T150" fmla="*/ 91 h 91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79" h="91">
                  <a:moveTo>
                    <a:pt x="78" y="4"/>
                  </a:moveTo>
                  <a:lnTo>
                    <a:pt x="78" y="4"/>
                  </a:lnTo>
                  <a:lnTo>
                    <a:pt x="77" y="4"/>
                  </a:lnTo>
                  <a:lnTo>
                    <a:pt x="74" y="2"/>
                  </a:lnTo>
                  <a:lnTo>
                    <a:pt x="72" y="2"/>
                  </a:lnTo>
                  <a:lnTo>
                    <a:pt x="69" y="1"/>
                  </a:lnTo>
                  <a:lnTo>
                    <a:pt x="65" y="1"/>
                  </a:lnTo>
                  <a:lnTo>
                    <a:pt x="60" y="1"/>
                  </a:lnTo>
                  <a:lnTo>
                    <a:pt x="56" y="0"/>
                  </a:lnTo>
                  <a:lnTo>
                    <a:pt x="50" y="0"/>
                  </a:lnTo>
                  <a:lnTo>
                    <a:pt x="44" y="0"/>
                  </a:lnTo>
                  <a:lnTo>
                    <a:pt x="38" y="1"/>
                  </a:lnTo>
                  <a:lnTo>
                    <a:pt x="31" y="2"/>
                  </a:lnTo>
                  <a:lnTo>
                    <a:pt x="25" y="4"/>
                  </a:lnTo>
                  <a:lnTo>
                    <a:pt x="18" y="6"/>
                  </a:lnTo>
                  <a:lnTo>
                    <a:pt x="11" y="8"/>
                  </a:lnTo>
                  <a:lnTo>
                    <a:pt x="4" y="11"/>
                  </a:lnTo>
                  <a:lnTo>
                    <a:pt x="4" y="13"/>
                  </a:lnTo>
                  <a:lnTo>
                    <a:pt x="3" y="18"/>
                  </a:lnTo>
                  <a:lnTo>
                    <a:pt x="1" y="26"/>
                  </a:lnTo>
                  <a:lnTo>
                    <a:pt x="0" y="35"/>
                  </a:lnTo>
                  <a:lnTo>
                    <a:pt x="0" y="47"/>
                  </a:lnTo>
                  <a:lnTo>
                    <a:pt x="0" y="60"/>
                  </a:lnTo>
                  <a:lnTo>
                    <a:pt x="2" y="74"/>
                  </a:lnTo>
                  <a:lnTo>
                    <a:pt x="6" y="89"/>
                  </a:lnTo>
                  <a:lnTo>
                    <a:pt x="7" y="89"/>
                  </a:lnTo>
                  <a:lnTo>
                    <a:pt x="8" y="89"/>
                  </a:lnTo>
                  <a:lnTo>
                    <a:pt x="9" y="88"/>
                  </a:lnTo>
                  <a:lnTo>
                    <a:pt x="11" y="88"/>
                  </a:lnTo>
                  <a:lnTo>
                    <a:pt x="15" y="88"/>
                  </a:lnTo>
                  <a:lnTo>
                    <a:pt x="18" y="88"/>
                  </a:lnTo>
                  <a:lnTo>
                    <a:pt x="22" y="88"/>
                  </a:lnTo>
                  <a:lnTo>
                    <a:pt x="27" y="88"/>
                  </a:lnTo>
                  <a:lnTo>
                    <a:pt x="32" y="87"/>
                  </a:lnTo>
                  <a:lnTo>
                    <a:pt x="38" y="88"/>
                  </a:lnTo>
                  <a:lnTo>
                    <a:pt x="44" y="88"/>
                  </a:lnTo>
                  <a:lnTo>
                    <a:pt x="50" y="88"/>
                  </a:lnTo>
                  <a:lnTo>
                    <a:pt x="57" y="88"/>
                  </a:lnTo>
                  <a:lnTo>
                    <a:pt x="64" y="89"/>
                  </a:lnTo>
                  <a:lnTo>
                    <a:pt x="71" y="90"/>
                  </a:lnTo>
                  <a:lnTo>
                    <a:pt x="79" y="91"/>
                  </a:lnTo>
                  <a:lnTo>
                    <a:pt x="79" y="88"/>
                  </a:lnTo>
                  <a:lnTo>
                    <a:pt x="78" y="81"/>
                  </a:lnTo>
                  <a:lnTo>
                    <a:pt x="77" y="70"/>
                  </a:lnTo>
                  <a:lnTo>
                    <a:pt x="76" y="57"/>
                  </a:lnTo>
                  <a:lnTo>
                    <a:pt x="76" y="43"/>
                  </a:lnTo>
                  <a:lnTo>
                    <a:pt x="76" y="28"/>
                  </a:lnTo>
                  <a:lnTo>
                    <a:pt x="77" y="15"/>
                  </a:lnTo>
                  <a:lnTo>
                    <a:pt x="78" y="4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43" name="Freeform 31"/>
            <p:cNvSpPr>
              <a:spLocks/>
            </p:cNvSpPr>
            <p:nvPr/>
          </p:nvSpPr>
          <p:spPr bwMode="auto">
            <a:xfrm>
              <a:off x="1271" y="2685"/>
              <a:ext cx="132" cy="90"/>
            </a:xfrm>
            <a:custGeom>
              <a:avLst/>
              <a:gdLst>
                <a:gd name="T0" fmla="*/ 1 w 132"/>
                <a:gd name="T1" fmla="*/ 67 h 90"/>
                <a:gd name="T2" fmla="*/ 0 w 132"/>
                <a:gd name="T3" fmla="*/ 79 h 90"/>
                <a:gd name="T4" fmla="*/ 86 w 132"/>
                <a:gd name="T5" fmla="*/ 90 h 90"/>
                <a:gd name="T6" fmla="*/ 86 w 132"/>
                <a:gd name="T7" fmla="*/ 90 h 90"/>
                <a:gd name="T8" fmla="*/ 89 w 132"/>
                <a:gd name="T9" fmla="*/ 88 h 90"/>
                <a:gd name="T10" fmla="*/ 91 w 132"/>
                <a:gd name="T11" fmla="*/ 87 h 90"/>
                <a:gd name="T12" fmla="*/ 94 w 132"/>
                <a:gd name="T13" fmla="*/ 85 h 90"/>
                <a:gd name="T14" fmla="*/ 98 w 132"/>
                <a:gd name="T15" fmla="*/ 83 h 90"/>
                <a:gd name="T16" fmla="*/ 103 w 132"/>
                <a:gd name="T17" fmla="*/ 79 h 90"/>
                <a:gd name="T18" fmla="*/ 107 w 132"/>
                <a:gd name="T19" fmla="*/ 76 h 90"/>
                <a:gd name="T20" fmla="*/ 112 w 132"/>
                <a:gd name="T21" fmla="*/ 71 h 90"/>
                <a:gd name="T22" fmla="*/ 117 w 132"/>
                <a:gd name="T23" fmla="*/ 66 h 90"/>
                <a:gd name="T24" fmla="*/ 121 w 132"/>
                <a:gd name="T25" fmla="*/ 60 h 90"/>
                <a:gd name="T26" fmla="*/ 125 w 132"/>
                <a:gd name="T27" fmla="*/ 55 h 90"/>
                <a:gd name="T28" fmla="*/ 128 w 132"/>
                <a:gd name="T29" fmla="*/ 47 h 90"/>
                <a:gd name="T30" fmla="*/ 131 w 132"/>
                <a:gd name="T31" fmla="*/ 39 h 90"/>
                <a:gd name="T32" fmla="*/ 132 w 132"/>
                <a:gd name="T33" fmla="*/ 31 h 90"/>
                <a:gd name="T34" fmla="*/ 132 w 132"/>
                <a:gd name="T35" fmla="*/ 23 h 90"/>
                <a:gd name="T36" fmla="*/ 129 w 132"/>
                <a:gd name="T37" fmla="*/ 14 h 90"/>
                <a:gd name="T38" fmla="*/ 129 w 132"/>
                <a:gd name="T39" fmla="*/ 12 h 90"/>
                <a:gd name="T40" fmla="*/ 128 w 132"/>
                <a:gd name="T41" fmla="*/ 11 h 90"/>
                <a:gd name="T42" fmla="*/ 127 w 132"/>
                <a:gd name="T43" fmla="*/ 9 h 90"/>
                <a:gd name="T44" fmla="*/ 126 w 132"/>
                <a:gd name="T45" fmla="*/ 7 h 90"/>
                <a:gd name="T46" fmla="*/ 124 w 132"/>
                <a:gd name="T47" fmla="*/ 4 h 90"/>
                <a:gd name="T48" fmla="*/ 120 w 132"/>
                <a:gd name="T49" fmla="*/ 2 h 90"/>
                <a:gd name="T50" fmla="*/ 117 w 132"/>
                <a:gd name="T51" fmla="*/ 1 h 90"/>
                <a:gd name="T52" fmla="*/ 113 w 132"/>
                <a:gd name="T53" fmla="*/ 0 h 90"/>
                <a:gd name="T54" fmla="*/ 113 w 132"/>
                <a:gd name="T55" fmla="*/ 2 h 90"/>
                <a:gd name="T56" fmla="*/ 114 w 132"/>
                <a:gd name="T57" fmla="*/ 5 h 90"/>
                <a:gd name="T58" fmla="*/ 117 w 132"/>
                <a:gd name="T59" fmla="*/ 11 h 90"/>
                <a:gd name="T60" fmla="*/ 118 w 132"/>
                <a:gd name="T61" fmla="*/ 19 h 90"/>
                <a:gd name="T62" fmla="*/ 118 w 132"/>
                <a:gd name="T63" fmla="*/ 29 h 90"/>
                <a:gd name="T64" fmla="*/ 117 w 132"/>
                <a:gd name="T65" fmla="*/ 39 h 90"/>
                <a:gd name="T66" fmla="*/ 114 w 132"/>
                <a:gd name="T67" fmla="*/ 51 h 90"/>
                <a:gd name="T68" fmla="*/ 108 w 132"/>
                <a:gd name="T69" fmla="*/ 64 h 90"/>
                <a:gd name="T70" fmla="*/ 108 w 132"/>
                <a:gd name="T71" fmla="*/ 64 h 90"/>
                <a:gd name="T72" fmla="*/ 108 w 132"/>
                <a:gd name="T73" fmla="*/ 64 h 90"/>
                <a:gd name="T74" fmla="*/ 107 w 132"/>
                <a:gd name="T75" fmla="*/ 65 h 90"/>
                <a:gd name="T76" fmla="*/ 106 w 132"/>
                <a:gd name="T77" fmla="*/ 66 h 90"/>
                <a:gd name="T78" fmla="*/ 105 w 132"/>
                <a:gd name="T79" fmla="*/ 66 h 90"/>
                <a:gd name="T80" fmla="*/ 103 w 132"/>
                <a:gd name="T81" fmla="*/ 67 h 90"/>
                <a:gd name="T82" fmla="*/ 100 w 132"/>
                <a:gd name="T83" fmla="*/ 69 h 90"/>
                <a:gd name="T84" fmla="*/ 98 w 132"/>
                <a:gd name="T85" fmla="*/ 70 h 90"/>
                <a:gd name="T86" fmla="*/ 96 w 132"/>
                <a:gd name="T87" fmla="*/ 71 h 90"/>
                <a:gd name="T88" fmla="*/ 92 w 132"/>
                <a:gd name="T89" fmla="*/ 72 h 90"/>
                <a:gd name="T90" fmla="*/ 90 w 132"/>
                <a:gd name="T91" fmla="*/ 72 h 90"/>
                <a:gd name="T92" fmla="*/ 85 w 132"/>
                <a:gd name="T93" fmla="*/ 73 h 90"/>
                <a:gd name="T94" fmla="*/ 82 w 132"/>
                <a:gd name="T95" fmla="*/ 73 h 90"/>
                <a:gd name="T96" fmla="*/ 78 w 132"/>
                <a:gd name="T97" fmla="*/ 73 h 90"/>
                <a:gd name="T98" fmla="*/ 73 w 132"/>
                <a:gd name="T99" fmla="*/ 72 h 90"/>
                <a:gd name="T100" fmla="*/ 69 w 132"/>
                <a:gd name="T101" fmla="*/ 72 h 90"/>
                <a:gd name="T102" fmla="*/ 69 w 132"/>
                <a:gd name="T103" fmla="*/ 84 h 90"/>
                <a:gd name="T104" fmla="*/ 3 w 132"/>
                <a:gd name="T105" fmla="*/ 77 h 90"/>
                <a:gd name="T106" fmla="*/ 1 w 132"/>
                <a:gd name="T107" fmla="*/ 67 h 90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132"/>
                <a:gd name="T163" fmla="*/ 0 h 90"/>
                <a:gd name="T164" fmla="*/ 132 w 132"/>
                <a:gd name="T165" fmla="*/ 90 h 90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132" h="90">
                  <a:moveTo>
                    <a:pt x="1" y="67"/>
                  </a:moveTo>
                  <a:lnTo>
                    <a:pt x="0" y="79"/>
                  </a:lnTo>
                  <a:lnTo>
                    <a:pt x="86" y="90"/>
                  </a:lnTo>
                  <a:lnTo>
                    <a:pt x="89" y="88"/>
                  </a:lnTo>
                  <a:lnTo>
                    <a:pt x="91" y="87"/>
                  </a:lnTo>
                  <a:lnTo>
                    <a:pt x="94" y="85"/>
                  </a:lnTo>
                  <a:lnTo>
                    <a:pt x="98" y="83"/>
                  </a:lnTo>
                  <a:lnTo>
                    <a:pt x="103" y="79"/>
                  </a:lnTo>
                  <a:lnTo>
                    <a:pt x="107" y="76"/>
                  </a:lnTo>
                  <a:lnTo>
                    <a:pt x="112" y="71"/>
                  </a:lnTo>
                  <a:lnTo>
                    <a:pt x="117" y="66"/>
                  </a:lnTo>
                  <a:lnTo>
                    <a:pt x="121" y="60"/>
                  </a:lnTo>
                  <a:lnTo>
                    <a:pt x="125" y="55"/>
                  </a:lnTo>
                  <a:lnTo>
                    <a:pt x="128" y="47"/>
                  </a:lnTo>
                  <a:lnTo>
                    <a:pt x="131" y="39"/>
                  </a:lnTo>
                  <a:lnTo>
                    <a:pt x="132" y="31"/>
                  </a:lnTo>
                  <a:lnTo>
                    <a:pt x="132" y="23"/>
                  </a:lnTo>
                  <a:lnTo>
                    <a:pt x="129" y="14"/>
                  </a:lnTo>
                  <a:lnTo>
                    <a:pt x="129" y="12"/>
                  </a:lnTo>
                  <a:lnTo>
                    <a:pt x="128" y="11"/>
                  </a:lnTo>
                  <a:lnTo>
                    <a:pt x="127" y="9"/>
                  </a:lnTo>
                  <a:lnTo>
                    <a:pt x="126" y="7"/>
                  </a:lnTo>
                  <a:lnTo>
                    <a:pt x="124" y="4"/>
                  </a:lnTo>
                  <a:lnTo>
                    <a:pt x="120" y="2"/>
                  </a:lnTo>
                  <a:lnTo>
                    <a:pt x="117" y="1"/>
                  </a:lnTo>
                  <a:lnTo>
                    <a:pt x="113" y="0"/>
                  </a:lnTo>
                  <a:lnTo>
                    <a:pt x="113" y="2"/>
                  </a:lnTo>
                  <a:lnTo>
                    <a:pt x="114" y="5"/>
                  </a:lnTo>
                  <a:lnTo>
                    <a:pt x="117" y="11"/>
                  </a:lnTo>
                  <a:lnTo>
                    <a:pt x="118" y="19"/>
                  </a:lnTo>
                  <a:lnTo>
                    <a:pt x="118" y="29"/>
                  </a:lnTo>
                  <a:lnTo>
                    <a:pt x="117" y="39"/>
                  </a:lnTo>
                  <a:lnTo>
                    <a:pt x="114" y="51"/>
                  </a:lnTo>
                  <a:lnTo>
                    <a:pt x="108" y="64"/>
                  </a:lnTo>
                  <a:lnTo>
                    <a:pt x="107" y="65"/>
                  </a:lnTo>
                  <a:lnTo>
                    <a:pt x="106" y="66"/>
                  </a:lnTo>
                  <a:lnTo>
                    <a:pt x="105" y="66"/>
                  </a:lnTo>
                  <a:lnTo>
                    <a:pt x="103" y="67"/>
                  </a:lnTo>
                  <a:lnTo>
                    <a:pt x="100" y="69"/>
                  </a:lnTo>
                  <a:lnTo>
                    <a:pt x="98" y="70"/>
                  </a:lnTo>
                  <a:lnTo>
                    <a:pt x="96" y="71"/>
                  </a:lnTo>
                  <a:lnTo>
                    <a:pt x="92" y="72"/>
                  </a:lnTo>
                  <a:lnTo>
                    <a:pt x="90" y="72"/>
                  </a:lnTo>
                  <a:lnTo>
                    <a:pt x="85" y="73"/>
                  </a:lnTo>
                  <a:lnTo>
                    <a:pt x="82" y="73"/>
                  </a:lnTo>
                  <a:lnTo>
                    <a:pt x="78" y="73"/>
                  </a:lnTo>
                  <a:lnTo>
                    <a:pt x="73" y="72"/>
                  </a:lnTo>
                  <a:lnTo>
                    <a:pt x="69" y="72"/>
                  </a:lnTo>
                  <a:lnTo>
                    <a:pt x="69" y="84"/>
                  </a:lnTo>
                  <a:lnTo>
                    <a:pt x="3" y="77"/>
                  </a:lnTo>
                  <a:lnTo>
                    <a:pt x="1" y="67"/>
                  </a:lnTo>
                  <a:close/>
                </a:path>
              </a:pathLst>
            </a:custGeom>
            <a:solidFill>
              <a:srgbClr val="99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44" name="Freeform 32"/>
            <p:cNvSpPr>
              <a:spLocks/>
            </p:cNvSpPr>
            <p:nvPr/>
          </p:nvSpPr>
          <p:spPr bwMode="auto">
            <a:xfrm>
              <a:off x="1255" y="2773"/>
              <a:ext cx="96" cy="32"/>
            </a:xfrm>
            <a:custGeom>
              <a:avLst/>
              <a:gdLst>
                <a:gd name="T0" fmla="*/ 96 w 96"/>
                <a:gd name="T1" fmla="*/ 12 h 32"/>
                <a:gd name="T2" fmla="*/ 1 w 96"/>
                <a:gd name="T3" fmla="*/ 0 h 32"/>
                <a:gd name="T4" fmla="*/ 0 w 96"/>
                <a:gd name="T5" fmla="*/ 12 h 32"/>
                <a:gd name="T6" fmla="*/ 93 w 96"/>
                <a:gd name="T7" fmla="*/ 32 h 32"/>
                <a:gd name="T8" fmla="*/ 96 w 96"/>
                <a:gd name="T9" fmla="*/ 12 h 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6"/>
                <a:gd name="T16" fmla="*/ 0 h 32"/>
                <a:gd name="T17" fmla="*/ 96 w 96"/>
                <a:gd name="T18" fmla="*/ 32 h 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6" h="32">
                  <a:moveTo>
                    <a:pt x="96" y="12"/>
                  </a:moveTo>
                  <a:lnTo>
                    <a:pt x="1" y="0"/>
                  </a:lnTo>
                  <a:lnTo>
                    <a:pt x="0" y="12"/>
                  </a:lnTo>
                  <a:lnTo>
                    <a:pt x="93" y="32"/>
                  </a:lnTo>
                  <a:lnTo>
                    <a:pt x="96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45" name="Freeform 33"/>
            <p:cNvSpPr>
              <a:spLocks/>
            </p:cNvSpPr>
            <p:nvPr/>
          </p:nvSpPr>
          <p:spPr bwMode="auto">
            <a:xfrm>
              <a:off x="1302" y="2784"/>
              <a:ext cx="42" cy="14"/>
            </a:xfrm>
            <a:custGeom>
              <a:avLst/>
              <a:gdLst>
                <a:gd name="T0" fmla="*/ 42 w 42"/>
                <a:gd name="T1" fmla="*/ 6 h 14"/>
                <a:gd name="T2" fmla="*/ 2 w 42"/>
                <a:gd name="T3" fmla="*/ 0 h 14"/>
                <a:gd name="T4" fmla="*/ 0 w 42"/>
                <a:gd name="T5" fmla="*/ 6 h 14"/>
                <a:gd name="T6" fmla="*/ 40 w 42"/>
                <a:gd name="T7" fmla="*/ 14 h 14"/>
                <a:gd name="T8" fmla="*/ 42 w 42"/>
                <a:gd name="T9" fmla="*/ 6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2"/>
                <a:gd name="T16" fmla="*/ 0 h 14"/>
                <a:gd name="T17" fmla="*/ 42 w 42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2" h="14">
                  <a:moveTo>
                    <a:pt x="42" y="6"/>
                  </a:moveTo>
                  <a:lnTo>
                    <a:pt x="2" y="0"/>
                  </a:lnTo>
                  <a:lnTo>
                    <a:pt x="0" y="6"/>
                  </a:lnTo>
                  <a:lnTo>
                    <a:pt x="40" y="14"/>
                  </a:lnTo>
                  <a:lnTo>
                    <a:pt x="42" y="6"/>
                  </a:lnTo>
                  <a:close/>
                </a:path>
              </a:pathLst>
            </a:custGeom>
            <a:solidFill>
              <a:srgbClr val="99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46" name="Freeform 34"/>
            <p:cNvSpPr>
              <a:spLocks/>
            </p:cNvSpPr>
            <p:nvPr/>
          </p:nvSpPr>
          <p:spPr bwMode="auto">
            <a:xfrm>
              <a:off x="1260" y="2777"/>
              <a:ext cx="28" cy="10"/>
            </a:xfrm>
            <a:custGeom>
              <a:avLst/>
              <a:gdLst>
                <a:gd name="T0" fmla="*/ 28 w 28"/>
                <a:gd name="T1" fmla="*/ 5 h 10"/>
                <a:gd name="T2" fmla="*/ 0 w 28"/>
                <a:gd name="T3" fmla="*/ 0 h 10"/>
                <a:gd name="T4" fmla="*/ 0 w 28"/>
                <a:gd name="T5" fmla="*/ 5 h 10"/>
                <a:gd name="T6" fmla="*/ 27 w 28"/>
                <a:gd name="T7" fmla="*/ 10 h 10"/>
                <a:gd name="T8" fmla="*/ 28 w 28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"/>
                <a:gd name="T16" fmla="*/ 0 h 10"/>
                <a:gd name="T17" fmla="*/ 28 w 28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" h="10">
                  <a:moveTo>
                    <a:pt x="28" y="5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27" y="10"/>
                  </a:lnTo>
                  <a:lnTo>
                    <a:pt x="28" y="5"/>
                  </a:lnTo>
                  <a:close/>
                </a:path>
              </a:pathLst>
            </a:custGeom>
            <a:solidFill>
              <a:srgbClr val="99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47" name="Freeform 35"/>
            <p:cNvSpPr>
              <a:spLocks/>
            </p:cNvSpPr>
            <p:nvPr/>
          </p:nvSpPr>
          <p:spPr bwMode="auto">
            <a:xfrm>
              <a:off x="1192" y="2786"/>
              <a:ext cx="162" cy="55"/>
            </a:xfrm>
            <a:custGeom>
              <a:avLst/>
              <a:gdLst>
                <a:gd name="T0" fmla="*/ 0 w 162"/>
                <a:gd name="T1" fmla="*/ 17 h 55"/>
                <a:gd name="T2" fmla="*/ 0 w 162"/>
                <a:gd name="T3" fmla="*/ 17 h 55"/>
                <a:gd name="T4" fmla="*/ 1 w 162"/>
                <a:gd name="T5" fmla="*/ 17 h 55"/>
                <a:gd name="T6" fmla="*/ 2 w 162"/>
                <a:gd name="T7" fmla="*/ 17 h 55"/>
                <a:gd name="T8" fmla="*/ 4 w 162"/>
                <a:gd name="T9" fmla="*/ 15 h 55"/>
                <a:gd name="T10" fmla="*/ 7 w 162"/>
                <a:gd name="T11" fmla="*/ 15 h 55"/>
                <a:gd name="T12" fmla="*/ 10 w 162"/>
                <a:gd name="T13" fmla="*/ 15 h 55"/>
                <a:gd name="T14" fmla="*/ 14 w 162"/>
                <a:gd name="T15" fmla="*/ 14 h 55"/>
                <a:gd name="T16" fmla="*/ 17 w 162"/>
                <a:gd name="T17" fmla="*/ 13 h 55"/>
                <a:gd name="T18" fmla="*/ 21 w 162"/>
                <a:gd name="T19" fmla="*/ 12 h 55"/>
                <a:gd name="T20" fmla="*/ 24 w 162"/>
                <a:gd name="T21" fmla="*/ 11 h 55"/>
                <a:gd name="T22" fmla="*/ 28 w 162"/>
                <a:gd name="T23" fmla="*/ 10 h 55"/>
                <a:gd name="T24" fmla="*/ 31 w 162"/>
                <a:gd name="T25" fmla="*/ 8 h 55"/>
                <a:gd name="T26" fmla="*/ 35 w 162"/>
                <a:gd name="T27" fmla="*/ 6 h 55"/>
                <a:gd name="T28" fmla="*/ 37 w 162"/>
                <a:gd name="T29" fmla="*/ 5 h 55"/>
                <a:gd name="T30" fmla="*/ 40 w 162"/>
                <a:gd name="T31" fmla="*/ 3 h 55"/>
                <a:gd name="T32" fmla="*/ 43 w 162"/>
                <a:gd name="T33" fmla="*/ 0 h 55"/>
                <a:gd name="T34" fmla="*/ 162 w 162"/>
                <a:gd name="T35" fmla="*/ 28 h 55"/>
                <a:gd name="T36" fmla="*/ 162 w 162"/>
                <a:gd name="T37" fmla="*/ 28 h 55"/>
                <a:gd name="T38" fmla="*/ 161 w 162"/>
                <a:gd name="T39" fmla="*/ 29 h 55"/>
                <a:gd name="T40" fmla="*/ 159 w 162"/>
                <a:gd name="T41" fmla="*/ 31 h 55"/>
                <a:gd name="T42" fmla="*/ 158 w 162"/>
                <a:gd name="T43" fmla="*/ 32 h 55"/>
                <a:gd name="T44" fmla="*/ 157 w 162"/>
                <a:gd name="T45" fmla="*/ 33 h 55"/>
                <a:gd name="T46" fmla="*/ 155 w 162"/>
                <a:gd name="T47" fmla="*/ 35 h 55"/>
                <a:gd name="T48" fmla="*/ 152 w 162"/>
                <a:gd name="T49" fmla="*/ 36 h 55"/>
                <a:gd name="T50" fmla="*/ 150 w 162"/>
                <a:gd name="T51" fmla="*/ 39 h 55"/>
                <a:gd name="T52" fmla="*/ 147 w 162"/>
                <a:gd name="T53" fmla="*/ 41 h 55"/>
                <a:gd name="T54" fmla="*/ 144 w 162"/>
                <a:gd name="T55" fmla="*/ 43 h 55"/>
                <a:gd name="T56" fmla="*/ 141 w 162"/>
                <a:gd name="T57" fmla="*/ 46 h 55"/>
                <a:gd name="T58" fmla="*/ 137 w 162"/>
                <a:gd name="T59" fmla="*/ 48 h 55"/>
                <a:gd name="T60" fmla="*/ 135 w 162"/>
                <a:gd name="T61" fmla="*/ 50 h 55"/>
                <a:gd name="T62" fmla="*/ 131 w 162"/>
                <a:gd name="T63" fmla="*/ 52 h 55"/>
                <a:gd name="T64" fmla="*/ 128 w 162"/>
                <a:gd name="T65" fmla="*/ 53 h 55"/>
                <a:gd name="T66" fmla="*/ 126 w 162"/>
                <a:gd name="T67" fmla="*/ 55 h 55"/>
                <a:gd name="T68" fmla="*/ 0 w 162"/>
                <a:gd name="T69" fmla="*/ 17 h 5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62"/>
                <a:gd name="T106" fmla="*/ 0 h 55"/>
                <a:gd name="T107" fmla="*/ 162 w 162"/>
                <a:gd name="T108" fmla="*/ 55 h 55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62" h="55">
                  <a:moveTo>
                    <a:pt x="0" y="17"/>
                  </a:moveTo>
                  <a:lnTo>
                    <a:pt x="0" y="17"/>
                  </a:lnTo>
                  <a:lnTo>
                    <a:pt x="1" y="17"/>
                  </a:lnTo>
                  <a:lnTo>
                    <a:pt x="2" y="17"/>
                  </a:lnTo>
                  <a:lnTo>
                    <a:pt x="4" y="15"/>
                  </a:lnTo>
                  <a:lnTo>
                    <a:pt x="7" y="15"/>
                  </a:lnTo>
                  <a:lnTo>
                    <a:pt x="10" y="15"/>
                  </a:lnTo>
                  <a:lnTo>
                    <a:pt x="14" y="14"/>
                  </a:lnTo>
                  <a:lnTo>
                    <a:pt x="17" y="13"/>
                  </a:lnTo>
                  <a:lnTo>
                    <a:pt x="21" y="12"/>
                  </a:lnTo>
                  <a:lnTo>
                    <a:pt x="24" y="11"/>
                  </a:lnTo>
                  <a:lnTo>
                    <a:pt x="28" y="10"/>
                  </a:lnTo>
                  <a:lnTo>
                    <a:pt x="31" y="8"/>
                  </a:lnTo>
                  <a:lnTo>
                    <a:pt x="35" y="6"/>
                  </a:lnTo>
                  <a:lnTo>
                    <a:pt x="37" y="5"/>
                  </a:lnTo>
                  <a:lnTo>
                    <a:pt x="40" y="3"/>
                  </a:lnTo>
                  <a:lnTo>
                    <a:pt x="43" y="0"/>
                  </a:lnTo>
                  <a:lnTo>
                    <a:pt x="162" y="28"/>
                  </a:lnTo>
                  <a:lnTo>
                    <a:pt x="161" y="29"/>
                  </a:lnTo>
                  <a:lnTo>
                    <a:pt x="159" y="31"/>
                  </a:lnTo>
                  <a:lnTo>
                    <a:pt x="158" y="32"/>
                  </a:lnTo>
                  <a:lnTo>
                    <a:pt x="157" y="33"/>
                  </a:lnTo>
                  <a:lnTo>
                    <a:pt x="155" y="35"/>
                  </a:lnTo>
                  <a:lnTo>
                    <a:pt x="152" y="36"/>
                  </a:lnTo>
                  <a:lnTo>
                    <a:pt x="150" y="39"/>
                  </a:lnTo>
                  <a:lnTo>
                    <a:pt x="147" y="41"/>
                  </a:lnTo>
                  <a:lnTo>
                    <a:pt x="144" y="43"/>
                  </a:lnTo>
                  <a:lnTo>
                    <a:pt x="141" y="46"/>
                  </a:lnTo>
                  <a:lnTo>
                    <a:pt x="137" y="48"/>
                  </a:lnTo>
                  <a:lnTo>
                    <a:pt x="135" y="50"/>
                  </a:lnTo>
                  <a:lnTo>
                    <a:pt x="131" y="52"/>
                  </a:lnTo>
                  <a:lnTo>
                    <a:pt x="128" y="53"/>
                  </a:lnTo>
                  <a:lnTo>
                    <a:pt x="126" y="55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99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48" name="Freeform 36"/>
            <p:cNvSpPr>
              <a:spLocks/>
            </p:cNvSpPr>
            <p:nvPr/>
          </p:nvSpPr>
          <p:spPr bwMode="auto">
            <a:xfrm>
              <a:off x="1354" y="2780"/>
              <a:ext cx="57" cy="26"/>
            </a:xfrm>
            <a:custGeom>
              <a:avLst/>
              <a:gdLst>
                <a:gd name="T0" fmla="*/ 6 w 57"/>
                <a:gd name="T1" fmla="*/ 26 h 26"/>
                <a:gd name="T2" fmla="*/ 57 w 57"/>
                <a:gd name="T3" fmla="*/ 11 h 26"/>
                <a:gd name="T4" fmla="*/ 25 w 57"/>
                <a:gd name="T5" fmla="*/ 0 h 26"/>
                <a:gd name="T6" fmla="*/ 0 w 57"/>
                <a:gd name="T7" fmla="*/ 4 h 26"/>
                <a:gd name="T8" fmla="*/ 0 w 57"/>
                <a:gd name="T9" fmla="*/ 25 h 26"/>
                <a:gd name="T10" fmla="*/ 6 w 57"/>
                <a:gd name="T11" fmla="*/ 26 h 2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7"/>
                <a:gd name="T19" fmla="*/ 0 h 26"/>
                <a:gd name="T20" fmla="*/ 57 w 57"/>
                <a:gd name="T21" fmla="*/ 26 h 2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7" h="26">
                  <a:moveTo>
                    <a:pt x="6" y="26"/>
                  </a:moveTo>
                  <a:lnTo>
                    <a:pt x="57" y="11"/>
                  </a:lnTo>
                  <a:lnTo>
                    <a:pt x="25" y="0"/>
                  </a:lnTo>
                  <a:lnTo>
                    <a:pt x="0" y="4"/>
                  </a:lnTo>
                  <a:lnTo>
                    <a:pt x="0" y="25"/>
                  </a:lnTo>
                  <a:lnTo>
                    <a:pt x="6" y="26"/>
                  </a:lnTo>
                  <a:close/>
                </a:path>
              </a:pathLst>
            </a:custGeom>
            <a:solidFill>
              <a:srgbClr val="001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49" name="Freeform 37"/>
            <p:cNvSpPr>
              <a:spLocks/>
            </p:cNvSpPr>
            <p:nvPr/>
          </p:nvSpPr>
          <p:spPr bwMode="auto">
            <a:xfrm>
              <a:off x="1203" y="2671"/>
              <a:ext cx="32" cy="122"/>
            </a:xfrm>
            <a:custGeom>
              <a:avLst/>
              <a:gdLst>
                <a:gd name="T0" fmla="*/ 32 w 32"/>
                <a:gd name="T1" fmla="*/ 2 h 122"/>
                <a:gd name="T2" fmla="*/ 32 w 32"/>
                <a:gd name="T3" fmla="*/ 2 h 122"/>
                <a:gd name="T4" fmla="*/ 31 w 32"/>
                <a:gd name="T5" fmla="*/ 2 h 122"/>
                <a:gd name="T6" fmla="*/ 31 w 32"/>
                <a:gd name="T7" fmla="*/ 2 h 122"/>
                <a:gd name="T8" fmla="*/ 29 w 32"/>
                <a:gd name="T9" fmla="*/ 1 h 122"/>
                <a:gd name="T10" fmla="*/ 27 w 32"/>
                <a:gd name="T11" fmla="*/ 1 h 122"/>
                <a:gd name="T12" fmla="*/ 26 w 32"/>
                <a:gd name="T13" fmla="*/ 1 h 122"/>
                <a:gd name="T14" fmla="*/ 24 w 32"/>
                <a:gd name="T15" fmla="*/ 0 h 122"/>
                <a:gd name="T16" fmla="*/ 22 w 32"/>
                <a:gd name="T17" fmla="*/ 0 h 122"/>
                <a:gd name="T18" fmla="*/ 20 w 32"/>
                <a:gd name="T19" fmla="*/ 0 h 122"/>
                <a:gd name="T20" fmla="*/ 18 w 32"/>
                <a:gd name="T21" fmla="*/ 0 h 122"/>
                <a:gd name="T22" fmla="*/ 14 w 32"/>
                <a:gd name="T23" fmla="*/ 0 h 122"/>
                <a:gd name="T24" fmla="*/ 12 w 32"/>
                <a:gd name="T25" fmla="*/ 0 h 122"/>
                <a:gd name="T26" fmla="*/ 10 w 32"/>
                <a:gd name="T27" fmla="*/ 1 h 122"/>
                <a:gd name="T28" fmla="*/ 6 w 32"/>
                <a:gd name="T29" fmla="*/ 2 h 122"/>
                <a:gd name="T30" fmla="*/ 4 w 32"/>
                <a:gd name="T31" fmla="*/ 3 h 122"/>
                <a:gd name="T32" fmla="*/ 0 w 32"/>
                <a:gd name="T33" fmla="*/ 5 h 122"/>
                <a:gd name="T34" fmla="*/ 0 w 32"/>
                <a:gd name="T35" fmla="*/ 122 h 122"/>
                <a:gd name="T36" fmla="*/ 1 w 32"/>
                <a:gd name="T37" fmla="*/ 122 h 122"/>
                <a:gd name="T38" fmla="*/ 1 w 32"/>
                <a:gd name="T39" fmla="*/ 122 h 122"/>
                <a:gd name="T40" fmla="*/ 3 w 32"/>
                <a:gd name="T41" fmla="*/ 122 h 122"/>
                <a:gd name="T42" fmla="*/ 4 w 32"/>
                <a:gd name="T43" fmla="*/ 122 h 122"/>
                <a:gd name="T44" fmla="*/ 5 w 32"/>
                <a:gd name="T45" fmla="*/ 122 h 122"/>
                <a:gd name="T46" fmla="*/ 7 w 32"/>
                <a:gd name="T47" fmla="*/ 121 h 122"/>
                <a:gd name="T48" fmla="*/ 8 w 32"/>
                <a:gd name="T49" fmla="*/ 121 h 122"/>
                <a:gd name="T50" fmla="*/ 11 w 32"/>
                <a:gd name="T51" fmla="*/ 121 h 122"/>
                <a:gd name="T52" fmla="*/ 13 w 32"/>
                <a:gd name="T53" fmla="*/ 120 h 122"/>
                <a:gd name="T54" fmla="*/ 15 w 32"/>
                <a:gd name="T55" fmla="*/ 119 h 122"/>
                <a:gd name="T56" fmla="*/ 18 w 32"/>
                <a:gd name="T57" fmla="*/ 119 h 122"/>
                <a:gd name="T58" fmla="*/ 21 w 32"/>
                <a:gd name="T59" fmla="*/ 118 h 122"/>
                <a:gd name="T60" fmla="*/ 24 w 32"/>
                <a:gd name="T61" fmla="*/ 115 h 122"/>
                <a:gd name="T62" fmla="*/ 26 w 32"/>
                <a:gd name="T63" fmla="*/ 114 h 122"/>
                <a:gd name="T64" fmla="*/ 29 w 32"/>
                <a:gd name="T65" fmla="*/ 113 h 122"/>
                <a:gd name="T66" fmla="*/ 32 w 32"/>
                <a:gd name="T67" fmla="*/ 111 h 122"/>
                <a:gd name="T68" fmla="*/ 32 w 32"/>
                <a:gd name="T69" fmla="*/ 2 h 12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2"/>
                <a:gd name="T106" fmla="*/ 0 h 122"/>
                <a:gd name="T107" fmla="*/ 32 w 32"/>
                <a:gd name="T108" fmla="*/ 122 h 12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2" h="122">
                  <a:moveTo>
                    <a:pt x="32" y="2"/>
                  </a:moveTo>
                  <a:lnTo>
                    <a:pt x="32" y="2"/>
                  </a:lnTo>
                  <a:lnTo>
                    <a:pt x="31" y="2"/>
                  </a:lnTo>
                  <a:lnTo>
                    <a:pt x="29" y="1"/>
                  </a:lnTo>
                  <a:lnTo>
                    <a:pt x="27" y="1"/>
                  </a:lnTo>
                  <a:lnTo>
                    <a:pt x="26" y="1"/>
                  </a:lnTo>
                  <a:lnTo>
                    <a:pt x="24" y="0"/>
                  </a:lnTo>
                  <a:lnTo>
                    <a:pt x="22" y="0"/>
                  </a:lnTo>
                  <a:lnTo>
                    <a:pt x="20" y="0"/>
                  </a:lnTo>
                  <a:lnTo>
                    <a:pt x="18" y="0"/>
                  </a:lnTo>
                  <a:lnTo>
                    <a:pt x="14" y="0"/>
                  </a:lnTo>
                  <a:lnTo>
                    <a:pt x="12" y="0"/>
                  </a:lnTo>
                  <a:lnTo>
                    <a:pt x="10" y="1"/>
                  </a:lnTo>
                  <a:lnTo>
                    <a:pt x="6" y="2"/>
                  </a:lnTo>
                  <a:lnTo>
                    <a:pt x="4" y="3"/>
                  </a:lnTo>
                  <a:lnTo>
                    <a:pt x="0" y="5"/>
                  </a:lnTo>
                  <a:lnTo>
                    <a:pt x="0" y="122"/>
                  </a:lnTo>
                  <a:lnTo>
                    <a:pt x="1" y="122"/>
                  </a:lnTo>
                  <a:lnTo>
                    <a:pt x="3" y="122"/>
                  </a:lnTo>
                  <a:lnTo>
                    <a:pt x="4" y="122"/>
                  </a:lnTo>
                  <a:lnTo>
                    <a:pt x="5" y="122"/>
                  </a:lnTo>
                  <a:lnTo>
                    <a:pt x="7" y="121"/>
                  </a:lnTo>
                  <a:lnTo>
                    <a:pt x="8" y="121"/>
                  </a:lnTo>
                  <a:lnTo>
                    <a:pt x="11" y="121"/>
                  </a:lnTo>
                  <a:lnTo>
                    <a:pt x="13" y="120"/>
                  </a:lnTo>
                  <a:lnTo>
                    <a:pt x="15" y="119"/>
                  </a:lnTo>
                  <a:lnTo>
                    <a:pt x="18" y="119"/>
                  </a:lnTo>
                  <a:lnTo>
                    <a:pt x="21" y="118"/>
                  </a:lnTo>
                  <a:lnTo>
                    <a:pt x="24" y="115"/>
                  </a:lnTo>
                  <a:lnTo>
                    <a:pt x="26" y="114"/>
                  </a:lnTo>
                  <a:lnTo>
                    <a:pt x="29" y="113"/>
                  </a:lnTo>
                  <a:lnTo>
                    <a:pt x="32" y="111"/>
                  </a:lnTo>
                  <a:lnTo>
                    <a:pt x="32" y="2"/>
                  </a:lnTo>
                  <a:close/>
                </a:path>
              </a:pathLst>
            </a:custGeom>
            <a:solidFill>
              <a:srgbClr val="7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50" name="Freeform 38"/>
            <p:cNvSpPr>
              <a:spLocks/>
            </p:cNvSpPr>
            <p:nvPr/>
          </p:nvSpPr>
          <p:spPr bwMode="auto">
            <a:xfrm>
              <a:off x="1204" y="2672"/>
              <a:ext cx="27" cy="104"/>
            </a:xfrm>
            <a:custGeom>
              <a:avLst/>
              <a:gdLst>
                <a:gd name="T0" fmla="*/ 27 w 27"/>
                <a:gd name="T1" fmla="*/ 2 h 104"/>
                <a:gd name="T2" fmla="*/ 27 w 27"/>
                <a:gd name="T3" fmla="*/ 2 h 104"/>
                <a:gd name="T4" fmla="*/ 26 w 27"/>
                <a:gd name="T5" fmla="*/ 2 h 104"/>
                <a:gd name="T6" fmla="*/ 26 w 27"/>
                <a:gd name="T7" fmla="*/ 1 h 104"/>
                <a:gd name="T8" fmla="*/ 25 w 27"/>
                <a:gd name="T9" fmla="*/ 1 h 104"/>
                <a:gd name="T10" fmla="*/ 24 w 27"/>
                <a:gd name="T11" fmla="*/ 1 h 104"/>
                <a:gd name="T12" fmla="*/ 23 w 27"/>
                <a:gd name="T13" fmla="*/ 0 h 104"/>
                <a:gd name="T14" fmla="*/ 20 w 27"/>
                <a:gd name="T15" fmla="*/ 0 h 104"/>
                <a:gd name="T16" fmla="*/ 19 w 27"/>
                <a:gd name="T17" fmla="*/ 0 h 104"/>
                <a:gd name="T18" fmla="*/ 17 w 27"/>
                <a:gd name="T19" fmla="*/ 0 h 104"/>
                <a:gd name="T20" fmla="*/ 14 w 27"/>
                <a:gd name="T21" fmla="*/ 0 h 104"/>
                <a:gd name="T22" fmla="*/ 12 w 27"/>
                <a:gd name="T23" fmla="*/ 0 h 104"/>
                <a:gd name="T24" fmla="*/ 10 w 27"/>
                <a:gd name="T25" fmla="*/ 0 h 104"/>
                <a:gd name="T26" fmla="*/ 9 w 27"/>
                <a:gd name="T27" fmla="*/ 1 h 104"/>
                <a:gd name="T28" fmla="*/ 5 w 27"/>
                <a:gd name="T29" fmla="*/ 2 h 104"/>
                <a:gd name="T30" fmla="*/ 3 w 27"/>
                <a:gd name="T31" fmla="*/ 3 h 104"/>
                <a:gd name="T32" fmla="*/ 0 w 27"/>
                <a:gd name="T33" fmla="*/ 4 h 104"/>
                <a:gd name="T34" fmla="*/ 0 w 27"/>
                <a:gd name="T35" fmla="*/ 104 h 104"/>
                <a:gd name="T36" fmla="*/ 0 w 27"/>
                <a:gd name="T37" fmla="*/ 104 h 104"/>
                <a:gd name="T38" fmla="*/ 2 w 27"/>
                <a:gd name="T39" fmla="*/ 104 h 104"/>
                <a:gd name="T40" fmla="*/ 2 w 27"/>
                <a:gd name="T41" fmla="*/ 103 h 104"/>
                <a:gd name="T42" fmla="*/ 3 w 27"/>
                <a:gd name="T43" fmla="*/ 103 h 104"/>
                <a:gd name="T44" fmla="*/ 4 w 27"/>
                <a:gd name="T45" fmla="*/ 103 h 104"/>
                <a:gd name="T46" fmla="*/ 6 w 27"/>
                <a:gd name="T47" fmla="*/ 103 h 104"/>
                <a:gd name="T48" fmla="*/ 7 w 27"/>
                <a:gd name="T49" fmla="*/ 103 h 104"/>
                <a:gd name="T50" fmla="*/ 10 w 27"/>
                <a:gd name="T51" fmla="*/ 101 h 104"/>
                <a:gd name="T52" fmla="*/ 11 w 27"/>
                <a:gd name="T53" fmla="*/ 101 h 104"/>
                <a:gd name="T54" fmla="*/ 13 w 27"/>
                <a:gd name="T55" fmla="*/ 100 h 104"/>
                <a:gd name="T56" fmla="*/ 16 w 27"/>
                <a:gd name="T57" fmla="*/ 99 h 104"/>
                <a:gd name="T58" fmla="*/ 18 w 27"/>
                <a:gd name="T59" fmla="*/ 99 h 104"/>
                <a:gd name="T60" fmla="*/ 20 w 27"/>
                <a:gd name="T61" fmla="*/ 98 h 104"/>
                <a:gd name="T62" fmla="*/ 23 w 27"/>
                <a:gd name="T63" fmla="*/ 97 h 104"/>
                <a:gd name="T64" fmla="*/ 25 w 27"/>
                <a:gd name="T65" fmla="*/ 94 h 104"/>
                <a:gd name="T66" fmla="*/ 27 w 27"/>
                <a:gd name="T67" fmla="*/ 93 h 104"/>
                <a:gd name="T68" fmla="*/ 27 w 27"/>
                <a:gd name="T69" fmla="*/ 2 h 104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7"/>
                <a:gd name="T106" fmla="*/ 0 h 104"/>
                <a:gd name="T107" fmla="*/ 27 w 27"/>
                <a:gd name="T108" fmla="*/ 104 h 104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7" h="104">
                  <a:moveTo>
                    <a:pt x="27" y="2"/>
                  </a:moveTo>
                  <a:lnTo>
                    <a:pt x="27" y="2"/>
                  </a:lnTo>
                  <a:lnTo>
                    <a:pt x="26" y="2"/>
                  </a:lnTo>
                  <a:lnTo>
                    <a:pt x="26" y="1"/>
                  </a:lnTo>
                  <a:lnTo>
                    <a:pt x="25" y="1"/>
                  </a:lnTo>
                  <a:lnTo>
                    <a:pt x="24" y="1"/>
                  </a:lnTo>
                  <a:lnTo>
                    <a:pt x="23" y="0"/>
                  </a:lnTo>
                  <a:lnTo>
                    <a:pt x="20" y="0"/>
                  </a:lnTo>
                  <a:lnTo>
                    <a:pt x="19" y="0"/>
                  </a:lnTo>
                  <a:lnTo>
                    <a:pt x="17" y="0"/>
                  </a:lnTo>
                  <a:lnTo>
                    <a:pt x="14" y="0"/>
                  </a:lnTo>
                  <a:lnTo>
                    <a:pt x="12" y="0"/>
                  </a:lnTo>
                  <a:lnTo>
                    <a:pt x="10" y="0"/>
                  </a:lnTo>
                  <a:lnTo>
                    <a:pt x="9" y="1"/>
                  </a:lnTo>
                  <a:lnTo>
                    <a:pt x="5" y="2"/>
                  </a:lnTo>
                  <a:lnTo>
                    <a:pt x="3" y="3"/>
                  </a:lnTo>
                  <a:lnTo>
                    <a:pt x="0" y="4"/>
                  </a:lnTo>
                  <a:lnTo>
                    <a:pt x="0" y="104"/>
                  </a:lnTo>
                  <a:lnTo>
                    <a:pt x="2" y="104"/>
                  </a:lnTo>
                  <a:lnTo>
                    <a:pt x="2" y="103"/>
                  </a:lnTo>
                  <a:lnTo>
                    <a:pt x="3" y="103"/>
                  </a:lnTo>
                  <a:lnTo>
                    <a:pt x="4" y="103"/>
                  </a:lnTo>
                  <a:lnTo>
                    <a:pt x="6" y="103"/>
                  </a:lnTo>
                  <a:lnTo>
                    <a:pt x="7" y="103"/>
                  </a:lnTo>
                  <a:lnTo>
                    <a:pt x="10" y="101"/>
                  </a:lnTo>
                  <a:lnTo>
                    <a:pt x="11" y="101"/>
                  </a:lnTo>
                  <a:lnTo>
                    <a:pt x="13" y="100"/>
                  </a:lnTo>
                  <a:lnTo>
                    <a:pt x="16" y="99"/>
                  </a:lnTo>
                  <a:lnTo>
                    <a:pt x="18" y="99"/>
                  </a:lnTo>
                  <a:lnTo>
                    <a:pt x="20" y="98"/>
                  </a:lnTo>
                  <a:lnTo>
                    <a:pt x="23" y="97"/>
                  </a:lnTo>
                  <a:lnTo>
                    <a:pt x="25" y="94"/>
                  </a:lnTo>
                  <a:lnTo>
                    <a:pt x="27" y="93"/>
                  </a:lnTo>
                  <a:lnTo>
                    <a:pt x="27" y="2"/>
                  </a:lnTo>
                  <a:close/>
                </a:path>
              </a:pathLst>
            </a:custGeom>
            <a:solidFill>
              <a:srgbClr val="9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51" name="Freeform 39"/>
            <p:cNvSpPr>
              <a:spLocks/>
            </p:cNvSpPr>
            <p:nvPr/>
          </p:nvSpPr>
          <p:spPr bwMode="auto">
            <a:xfrm>
              <a:off x="1206" y="2673"/>
              <a:ext cx="22" cy="84"/>
            </a:xfrm>
            <a:custGeom>
              <a:avLst/>
              <a:gdLst>
                <a:gd name="T0" fmla="*/ 22 w 22"/>
                <a:gd name="T1" fmla="*/ 1 h 84"/>
                <a:gd name="T2" fmla="*/ 22 w 22"/>
                <a:gd name="T3" fmla="*/ 1 h 84"/>
                <a:gd name="T4" fmla="*/ 21 w 22"/>
                <a:gd name="T5" fmla="*/ 1 h 84"/>
                <a:gd name="T6" fmla="*/ 21 w 22"/>
                <a:gd name="T7" fmla="*/ 1 h 84"/>
                <a:gd name="T8" fmla="*/ 19 w 22"/>
                <a:gd name="T9" fmla="*/ 1 h 84"/>
                <a:gd name="T10" fmla="*/ 18 w 22"/>
                <a:gd name="T11" fmla="*/ 0 h 84"/>
                <a:gd name="T12" fmla="*/ 17 w 22"/>
                <a:gd name="T13" fmla="*/ 0 h 84"/>
                <a:gd name="T14" fmla="*/ 16 w 22"/>
                <a:gd name="T15" fmla="*/ 0 h 84"/>
                <a:gd name="T16" fmla="*/ 15 w 22"/>
                <a:gd name="T17" fmla="*/ 0 h 84"/>
                <a:gd name="T18" fmla="*/ 14 w 22"/>
                <a:gd name="T19" fmla="*/ 0 h 84"/>
                <a:gd name="T20" fmla="*/ 11 w 22"/>
                <a:gd name="T21" fmla="*/ 0 h 84"/>
                <a:gd name="T22" fmla="*/ 9 w 22"/>
                <a:gd name="T23" fmla="*/ 0 h 84"/>
                <a:gd name="T24" fmla="*/ 8 w 22"/>
                <a:gd name="T25" fmla="*/ 0 h 84"/>
                <a:gd name="T26" fmla="*/ 5 w 22"/>
                <a:gd name="T27" fmla="*/ 0 h 84"/>
                <a:gd name="T28" fmla="*/ 3 w 22"/>
                <a:gd name="T29" fmla="*/ 1 h 84"/>
                <a:gd name="T30" fmla="*/ 2 w 22"/>
                <a:gd name="T31" fmla="*/ 2 h 84"/>
                <a:gd name="T32" fmla="*/ 0 w 22"/>
                <a:gd name="T33" fmla="*/ 3 h 84"/>
                <a:gd name="T34" fmla="*/ 0 w 22"/>
                <a:gd name="T35" fmla="*/ 84 h 84"/>
                <a:gd name="T36" fmla="*/ 0 w 22"/>
                <a:gd name="T37" fmla="*/ 84 h 84"/>
                <a:gd name="T38" fmla="*/ 0 w 22"/>
                <a:gd name="T39" fmla="*/ 84 h 84"/>
                <a:gd name="T40" fmla="*/ 1 w 22"/>
                <a:gd name="T41" fmla="*/ 84 h 84"/>
                <a:gd name="T42" fmla="*/ 2 w 22"/>
                <a:gd name="T43" fmla="*/ 84 h 84"/>
                <a:gd name="T44" fmla="*/ 3 w 22"/>
                <a:gd name="T45" fmla="*/ 84 h 84"/>
                <a:gd name="T46" fmla="*/ 4 w 22"/>
                <a:gd name="T47" fmla="*/ 83 h 84"/>
                <a:gd name="T48" fmla="*/ 5 w 22"/>
                <a:gd name="T49" fmla="*/ 83 h 84"/>
                <a:gd name="T50" fmla="*/ 7 w 22"/>
                <a:gd name="T51" fmla="*/ 83 h 84"/>
                <a:gd name="T52" fmla="*/ 9 w 22"/>
                <a:gd name="T53" fmla="*/ 82 h 84"/>
                <a:gd name="T54" fmla="*/ 10 w 22"/>
                <a:gd name="T55" fmla="*/ 82 h 84"/>
                <a:gd name="T56" fmla="*/ 12 w 22"/>
                <a:gd name="T57" fmla="*/ 81 h 84"/>
                <a:gd name="T58" fmla="*/ 14 w 22"/>
                <a:gd name="T59" fmla="*/ 81 h 84"/>
                <a:gd name="T60" fmla="*/ 16 w 22"/>
                <a:gd name="T61" fmla="*/ 79 h 84"/>
                <a:gd name="T62" fmla="*/ 18 w 22"/>
                <a:gd name="T63" fmla="*/ 78 h 84"/>
                <a:gd name="T64" fmla="*/ 19 w 22"/>
                <a:gd name="T65" fmla="*/ 77 h 84"/>
                <a:gd name="T66" fmla="*/ 22 w 22"/>
                <a:gd name="T67" fmla="*/ 76 h 84"/>
                <a:gd name="T68" fmla="*/ 22 w 22"/>
                <a:gd name="T69" fmla="*/ 1 h 84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2"/>
                <a:gd name="T106" fmla="*/ 0 h 84"/>
                <a:gd name="T107" fmla="*/ 22 w 22"/>
                <a:gd name="T108" fmla="*/ 84 h 84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2" h="84">
                  <a:moveTo>
                    <a:pt x="22" y="1"/>
                  </a:moveTo>
                  <a:lnTo>
                    <a:pt x="22" y="1"/>
                  </a:lnTo>
                  <a:lnTo>
                    <a:pt x="21" y="1"/>
                  </a:lnTo>
                  <a:lnTo>
                    <a:pt x="19" y="1"/>
                  </a:lnTo>
                  <a:lnTo>
                    <a:pt x="18" y="0"/>
                  </a:lnTo>
                  <a:lnTo>
                    <a:pt x="17" y="0"/>
                  </a:lnTo>
                  <a:lnTo>
                    <a:pt x="16" y="0"/>
                  </a:lnTo>
                  <a:lnTo>
                    <a:pt x="15" y="0"/>
                  </a:lnTo>
                  <a:lnTo>
                    <a:pt x="14" y="0"/>
                  </a:lnTo>
                  <a:lnTo>
                    <a:pt x="11" y="0"/>
                  </a:lnTo>
                  <a:lnTo>
                    <a:pt x="9" y="0"/>
                  </a:lnTo>
                  <a:lnTo>
                    <a:pt x="8" y="0"/>
                  </a:lnTo>
                  <a:lnTo>
                    <a:pt x="5" y="0"/>
                  </a:lnTo>
                  <a:lnTo>
                    <a:pt x="3" y="1"/>
                  </a:lnTo>
                  <a:lnTo>
                    <a:pt x="2" y="2"/>
                  </a:lnTo>
                  <a:lnTo>
                    <a:pt x="0" y="3"/>
                  </a:lnTo>
                  <a:lnTo>
                    <a:pt x="0" y="84"/>
                  </a:lnTo>
                  <a:lnTo>
                    <a:pt x="1" y="84"/>
                  </a:lnTo>
                  <a:lnTo>
                    <a:pt x="2" y="84"/>
                  </a:lnTo>
                  <a:lnTo>
                    <a:pt x="3" y="84"/>
                  </a:lnTo>
                  <a:lnTo>
                    <a:pt x="4" y="83"/>
                  </a:lnTo>
                  <a:lnTo>
                    <a:pt x="5" y="83"/>
                  </a:lnTo>
                  <a:lnTo>
                    <a:pt x="7" y="83"/>
                  </a:lnTo>
                  <a:lnTo>
                    <a:pt x="9" y="82"/>
                  </a:lnTo>
                  <a:lnTo>
                    <a:pt x="10" y="82"/>
                  </a:lnTo>
                  <a:lnTo>
                    <a:pt x="12" y="81"/>
                  </a:lnTo>
                  <a:lnTo>
                    <a:pt x="14" y="81"/>
                  </a:lnTo>
                  <a:lnTo>
                    <a:pt x="16" y="79"/>
                  </a:lnTo>
                  <a:lnTo>
                    <a:pt x="18" y="78"/>
                  </a:lnTo>
                  <a:lnTo>
                    <a:pt x="19" y="77"/>
                  </a:lnTo>
                  <a:lnTo>
                    <a:pt x="22" y="76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rgbClr val="A8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52" name="Freeform 40"/>
            <p:cNvSpPr>
              <a:spLocks/>
            </p:cNvSpPr>
            <p:nvPr/>
          </p:nvSpPr>
          <p:spPr bwMode="auto">
            <a:xfrm>
              <a:off x="1207" y="2673"/>
              <a:ext cx="17" cy="65"/>
            </a:xfrm>
            <a:custGeom>
              <a:avLst/>
              <a:gdLst>
                <a:gd name="T0" fmla="*/ 17 w 17"/>
                <a:gd name="T1" fmla="*/ 2 h 65"/>
                <a:gd name="T2" fmla="*/ 17 w 17"/>
                <a:gd name="T3" fmla="*/ 2 h 65"/>
                <a:gd name="T4" fmla="*/ 16 w 17"/>
                <a:gd name="T5" fmla="*/ 1 h 65"/>
                <a:gd name="T6" fmla="*/ 14 w 17"/>
                <a:gd name="T7" fmla="*/ 1 h 65"/>
                <a:gd name="T8" fmla="*/ 11 w 17"/>
                <a:gd name="T9" fmla="*/ 1 h 65"/>
                <a:gd name="T10" fmla="*/ 9 w 17"/>
                <a:gd name="T11" fmla="*/ 0 h 65"/>
                <a:gd name="T12" fmla="*/ 6 w 17"/>
                <a:gd name="T13" fmla="*/ 1 h 65"/>
                <a:gd name="T14" fmla="*/ 2 w 17"/>
                <a:gd name="T15" fmla="*/ 2 h 65"/>
                <a:gd name="T16" fmla="*/ 0 w 17"/>
                <a:gd name="T17" fmla="*/ 3 h 65"/>
                <a:gd name="T18" fmla="*/ 0 w 17"/>
                <a:gd name="T19" fmla="*/ 65 h 65"/>
                <a:gd name="T20" fmla="*/ 0 w 17"/>
                <a:gd name="T21" fmla="*/ 65 h 65"/>
                <a:gd name="T22" fmla="*/ 1 w 17"/>
                <a:gd name="T23" fmla="*/ 65 h 65"/>
                <a:gd name="T24" fmla="*/ 3 w 17"/>
                <a:gd name="T25" fmla="*/ 65 h 65"/>
                <a:gd name="T26" fmla="*/ 6 w 17"/>
                <a:gd name="T27" fmla="*/ 64 h 65"/>
                <a:gd name="T28" fmla="*/ 8 w 17"/>
                <a:gd name="T29" fmla="*/ 64 h 65"/>
                <a:gd name="T30" fmla="*/ 11 w 17"/>
                <a:gd name="T31" fmla="*/ 63 h 65"/>
                <a:gd name="T32" fmla="*/ 14 w 17"/>
                <a:gd name="T33" fmla="*/ 61 h 65"/>
                <a:gd name="T34" fmla="*/ 17 w 17"/>
                <a:gd name="T35" fmla="*/ 58 h 65"/>
                <a:gd name="T36" fmla="*/ 17 w 17"/>
                <a:gd name="T37" fmla="*/ 2 h 6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7"/>
                <a:gd name="T58" fmla="*/ 0 h 65"/>
                <a:gd name="T59" fmla="*/ 17 w 17"/>
                <a:gd name="T60" fmla="*/ 65 h 65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7" h="65">
                  <a:moveTo>
                    <a:pt x="17" y="2"/>
                  </a:moveTo>
                  <a:lnTo>
                    <a:pt x="17" y="2"/>
                  </a:lnTo>
                  <a:lnTo>
                    <a:pt x="16" y="1"/>
                  </a:lnTo>
                  <a:lnTo>
                    <a:pt x="14" y="1"/>
                  </a:lnTo>
                  <a:lnTo>
                    <a:pt x="11" y="1"/>
                  </a:lnTo>
                  <a:lnTo>
                    <a:pt x="9" y="0"/>
                  </a:lnTo>
                  <a:lnTo>
                    <a:pt x="6" y="1"/>
                  </a:lnTo>
                  <a:lnTo>
                    <a:pt x="2" y="2"/>
                  </a:lnTo>
                  <a:lnTo>
                    <a:pt x="0" y="3"/>
                  </a:lnTo>
                  <a:lnTo>
                    <a:pt x="0" y="65"/>
                  </a:lnTo>
                  <a:lnTo>
                    <a:pt x="1" y="65"/>
                  </a:lnTo>
                  <a:lnTo>
                    <a:pt x="3" y="65"/>
                  </a:lnTo>
                  <a:lnTo>
                    <a:pt x="6" y="64"/>
                  </a:lnTo>
                  <a:lnTo>
                    <a:pt x="8" y="64"/>
                  </a:lnTo>
                  <a:lnTo>
                    <a:pt x="11" y="63"/>
                  </a:lnTo>
                  <a:lnTo>
                    <a:pt x="14" y="61"/>
                  </a:lnTo>
                  <a:lnTo>
                    <a:pt x="17" y="58"/>
                  </a:lnTo>
                  <a:lnTo>
                    <a:pt x="17" y="2"/>
                  </a:lnTo>
                  <a:close/>
                </a:path>
              </a:pathLst>
            </a:custGeom>
            <a:solidFill>
              <a:srgbClr val="BCE5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53" name="Freeform 41"/>
            <p:cNvSpPr>
              <a:spLocks/>
            </p:cNvSpPr>
            <p:nvPr/>
          </p:nvSpPr>
          <p:spPr bwMode="auto">
            <a:xfrm>
              <a:off x="1207" y="2674"/>
              <a:ext cx="14" cy="47"/>
            </a:xfrm>
            <a:custGeom>
              <a:avLst/>
              <a:gdLst>
                <a:gd name="T0" fmla="*/ 14 w 14"/>
                <a:gd name="T1" fmla="*/ 1 h 47"/>
                <a:gd name="T2" fmla="*/ 14 w 14"/>
                <a:gd name="T3" fmla="*/ 1 h 47"/>
                <a:gd name="T4" fmla="*/ 13 w 14"/>
                <a:gd name="T5" fmla="*/ 1 h 47"/>
                <a:gd name="T6" fmla="*/ 11 w 14"/>
                <a:gd name="T7" fmla="*/ 1 h 47"/>
                <a:gd name="T8" fmla="*/ 9 w 14"/>
                <a:gd name="T9" fmla="*/ 0 h 47"/>
                <a:gd name="T10" fmla="*/ 8 w 14"/>
                <a:gd name="T11" fmla="*/ 0 h 47"/>
                <a:gd name="T12" fmla="*/ 6 w 14"/>
                <a:gd name="T13" fmla="*/ 1 h 47"/>
                <a:gd name="T14" fmla="*/ 2 w 14"/>
                <a:gd name="T15" fmla="*/ 1 h 47"/>
                <a:gd name="T16" fmla="*/ 0 w 14"/>
                <a:gd name="T17" fmla="*/ 4 h 47"/>
                <a:gd name="T18" fmla="*/ 0 w 14"/>
                <a:gd name="T19" fmla="*/ 47 h 47"/>
                <a:gd name="T20" fmla="*/ 1 w 14"/>
                <a:gd name="T21" fmla="*/ 47 h 47"/>
                <a:gd name="T22" fmla="*/ 1 w 14"/>
                <a:gd name="T23" fmla="*/ 46 h 47"/>
                <a:gd name="T24" fmla="*/ 3 w 14"/>
                <a:gd name="T25" fmla="*/ 46 h 47"/>
                <a:gd name="T26" fmla="*/ 4 w 14"/>
                <a:gd name="T27" fmla="*/ 46 h 47"/>
                <a:gd name="T28" fmla="*/ 7 w 14"/>
                <a:gd name="T29" fmla="*/ 44 h 47"/>
                <a:gd name="T30" fmla="*/ 9 w 14"/>
                <a:gd name="T31" fmla="*/ 44 h 47"/>
                <a:gd name="T32" fmla="*/ 11 w 14"/>
                <a:gd name="T33" fmla="*/ 43 h 47"/>
                <a:gd name="T34" fmla="*/ 14 w 14"/>
                <a:gd name="T35" fmla="*/ 41 h 47"/>
                <a:gd name="T36" fmla="*/ 14 w 14"/>
                <a:gd name="T37" fmla="*/ 1 h 4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4"/>
                <a:gd name="T58" fmla="*/ 0 h 47"/>
                <a:gd name="T59" fmla="*/ 14 w 14"/>
                <a:gd name="T60" fmla="*/ 47 h 4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4" h="47">
                  <a:moveTo>
                    <a:pt x="14" y="1"/>
                  </a:moveTo>
                  <a:lnTo>
                    <a:pt x="14" y="1"/>
                  </a:lnTo>
                  <a:lnTo>
                    <a:pt x="13" y="1"/>
                  </a:lnTo>
                  <a:lnTo>
                    <a:pt x="11" y="1"/>
                  </a:lnTo>
                  <a:lnTo>
                    <a:pt x="9" y="0"/>
                  </a:lnTo>
                  <a:lnTo>
                    <a:pt x="8" y="0"/>
                  </a:lnTo>
                  <a:lnTo>
                    <a:pt x="6" y="1"/>
                  </a:lnTo>
                  <a:lnTo>
                    <a:pt x="2" y="1"/>
                  </a:lnTo>
                  <a:lnTo>
                    <a:pt x="0" y="4"/>
                  </a:lnTo>
                  <a:lnTo>
                    <a:pt x="0" y="47"/>
                  </a:lnTo>
                  <a:lnTo>
                    <a:pt x="1" y="47"/>
                  </a:lnTo>
                  <a:lnTo>
                    <a:pt x="1" y="46"/>
                  </a:lnTo>
                  <a:lnTo>
                    <a:pt x="3" y="46"/>
                  </a:lnTo>
                  <a:lnTo>
                    <a:pt x="4" y="46"/>
                  </a:lnTo>
                  <a:lnTo>
                    <a:pt x="7" y="44"/>
                  </a:lnTo>
                  <a:lnTo>
                    <a:pt x="9" y="44"/>
                  </a:lnTo>
                  <a:lnTo>
                    <a:pt x="11" y="43"/>
                  </a:lnTo>
                  <a:lnTo>
                    <a:pt x="14" y="41"/>
                  </a:lnTo>
                  <a:lnTo>
                    <a:pt x="14" y="1"/>
                  </a:lnTo>
                  <a:close/>
                </a:path>
              </a:pathLst>
            </a:custGeom>
            <a:solidFill>
              <a:srgbClr val="D1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54" name="Freeform 42"/>
            <p:cNvSpPr>
              <a:spLocks/>
            </p:cNvSpPr>
            <p:nvPr/>
          </p:nvSpPr>
          <p:spPr bwMode="auto">
            <a:xfrm>
              <a:off x="1208" y="2675"/>
              <a:ext cx="9" cy="27"/>
            </a:xfrm>
            <a:custGeom>
              <a:avLst/>
              <a:gdLst>
                <a:gd name="T0" fmla="*/ 9 w 9"/>
                <a:gd name="T1" fmla="*/ 1 h 27"/>
                <a:gd name="T2" fmla="*/ 9 w 9"/>
                <a:gd name="T3" fmla="*/ 1 h 27"/>
                <a:gd name="T4" fmla="*/ 8 w 9"/>
                <a:gd name="T5" fmla="*/ 1 h 27"/>
                <a:gd name="T6" fmla="*/ 7 w 9"/>
                <a:gd name="T7" fmla="*/ 1 h 27"/>
                <a:gd name="T8" fmla="*/ 6 w 9"/>
                <a:gd name="T9" fmla="*/ 0 h 27"/>
                <a:gd name="T10" fmla="*/ 5 w 9"/>
                <a:gd name="T11" fmla="*/ 0 h 27"/>
                <a:gd name="T12" fmla="*/ 3 w 9"/>
                <a:gd name="T13" fmla="*/ 0 h 27"/>
                <a:gd name="T14" fmla="*/ 1 w 9"/>
                <a:gd name="T15" fmla="*/ 1 h 27"/>
                <a:gd name="T16" fmla="*/ 0 w 9"/>
                <a:gd name="T17" fmla="*/ 3 h 27"/>
                <a:gd name="T18" fmla="*/ 0 w 9"/>
                <a:gd name="T19" fmla="*/ 27 h 27"/>
                <a:gd name="T20" fmla="*/ 0 w 9"/>
                <a:gd name="T21" fmla="*/ 27 h 27"/>
                <a:gd name="T22" fmla="*/ 1 w 9"/>
                <a:gd name="T23" fmla="*/ 27 h 27"/>
                <a:gd name="T24" fmla="*/ 2 w 9"/>
                <a:gd name="T25" fmla="*/ 27 h 27"/>
                <a:gd name="T26" fmla="*/ 3 w 9"/>
                <a:gd name="T27" fmla="*/ 27 h 27"/>
                <a:gd name="T28" fmla="*/ 5 w 9"/>
                <a:gd name="T29" fmla="*/ 26 h 27"/>
                <a:gd name="T30" fmla="*/ 6 w 9"/>
                <a:gd name="T31" fmla="*/ 26 h 27"/>
                <a:gd name="T32" fmla="*/ 8 w 9"/>
                <a:gd name="T33" fmla="*/ 25 h 27"/>
                <a:gd name="T34" fmla="*/ 9 w 9"/>
                <a:gd name="T35" fmla="*/ 24 h 27"/>
                <a:gd name="T36" fmla="*/ 9 w 9"/>
                <a:gd name="T37" fmla="*/ 1 h 2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"/>
                <a:gd name="T58" fmla="*/ 0 h 27"/>
                <a:gd name="T59" fmla="*/ 9 w 9"/>
                <a:gd name="T60" fmla="*/ 27 h 2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" h="27">
                  <a:moveTo>
                    <a:pt x="9" y="1"/>
                  </a:moveTo>
                  <a:lnTo>
                    <a:pt x="9" y="1"/>
                  </a:lnTo>
                  <a:lnTo>
                    <a:pt x="8" y="1"/>
                  </a:lnTo>
                  <a:lnTo>
                    <a:pt x="7" y="1"/>
                  </a:lnTo>
                  <a:lnTo>
                    <a:pt x="6" y="0"/>
                  </a:lnTo>
                  <a:lnTo>
                    <a:pt x="5" y="0"/>
                  </a:lnTo>
                  <a:lnTo>
                    <a:pt x="3" y="0"/>
                  </a:lnTo>
                  <a:lnTo>
                    <a:pt x="1" y="1"/>
                  </a:lnTo>
                  <a:lnTo>
                    <a:pt x="0" y="3"/>
                  </a:lnTo>
                  <a:lnTo>
                    <a:pt x="0" y="27"/>
                  </a:lnTo>
                  <a:lnTo>
                    <a:pt x="1" y="27"/>
                  </a:lnTo>
                  <a:lnTo>
                    <a:pt x="2" y="27"/>
                  </a:lnTo>
                  <a:lnTo>
                    <a:pt x="3" y="27"/>
                  </a:lnTo>
                  <a:lnTo>
                    <a:pt x="5" y="26"/>
                  </a:lnTo>
                  <a:lnTo>
                    <a:pt x="6" y="26"/>
                  </a:lnTo>
                  <a:lnTo>
                    <a:pt x="8" y="25"/>
                  </a:lnTo>
                  <a:lnTo>
                    <a:pt x="9" y="24"/>
                  </a:lnTo>
                  <a:lnTo>
                    <a:pt x="9" y="1"/>
                  </a:lnTo>
                  <a:close/>
                </a:path>
              </a:pathLst>
            </a:custGeom>
            <a:solidFill>
              <a:srgbClr val="E5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55" name="Freeform 43"/>
            <p:cNvSpPr>
              <a:spLocks/>
            </p:cNvSpPr>
            <p:nvPr/>
          </p:nvSpPr>
          <p:spPr bwMode="auto">
            <a:xfrm>
              <a:off x="1319" y="2752"/>
              <a:ext cx="14" cy="13"/>
            </a:xfrm>
            <a:custGeom>
              <a:avLst/>
              <a:gdLst>
                <a:gd name="T0" fmla="*/ 7 w 14"/>
                <a:gd name="T1" fmla="*/ 13 h 13"/>
                <a:gd name="T2" fmla="*/ 8 w 14"/>
                <a:gd name="T3" fmla="*/ 13 h 13"/>
                <a:gd name="T4" fmla="*/ 9 w 14"/>
                <a:gd name="T5" fmla="*/ 13 h 13"/>
                <a:gd name="T6" fmla="*/ 10 w 14"/>
                <a:gd name="T7" fmla="*/ 12 h 13"/>
                <a:gd name="T8" fmla="*/ 11 w 14"/>
                <a:gd name="T9" fmla="*/ 11 h 13"/>
                <a:gd name="T10" fmla="*/ 13 w 14"/>
                <a:gd name="T11" fmla="*/ 11 h 13"/>
                <a:gd name="T12" fmla="*/ 13 w 14"/>
                <a:gd name="T13" fmla="*/ 10 h 13"/>
                <a:gd name="T14" fmla="*/ 14 w 14"/>
                <a:gd name="T15" fmla="*/ 7 h 13"/>
                <a:gd name="T16" fmla="*/ 14 w 14"/>
                <a:gd name="T17" fmla="*/ 6 h 13"/>
                <a:gd name="T18" fmla="*/ 14 w 14"/>
                <a:gd name="T19" fmla="*/ 5 h 13"/>
                <a:gd name="T20" fmla="*/ 13 w 14"/>
                <a:gd name="T21" fmla="*/ 4 h 13"/>
                <a:gd name="T22" fmla="*/ 13 w 14"/>
                <a:gd name="T23" fmla="*/ 3 h 13"/>
                <a:gd name="T24" fmla="*/ 11 w 14"/>
                <a:gd name="T25" fmla="*/ 2 h 13"/>
                <a:gd name="T26" fmla="*/ 10 w 14"/>
                <a:gd name="T27" fmla="*/ 0 h 13"/>
                <a:gd name="T28" fmla="*/ 9 w 14"/>
                <a:gd name="T29" fmla="*/ 0 h 13"/>
                <a:gd name="T30" fmla="*/ 8 w 14"/>
                <a:gd name="T31" fmla="*/ 0 h 13"/>
                <a:gd name="T32" fmla="*/ 7 w 14"/>
                <a:gd name="T33" fmla="*/ 0 h 13"/>
                <a:gd name="T34" fmla="*/ 6 w 14"/>
                <a:gd name="T35" fmla="*/ 0 h 13"/>
                <a:gd name="T36" fmla="*/ 4 w 14"/>
                <a:gd name="T37" fmla="*/ 0 h 13"/>
                <a:gd name="T38" fmla="*/ 3 w 14"/>
                <a:gd name="T39" fmla="*/ 0 h 13"/>
                <a:gd name="T40" fmla="*/ 2 w 14"/>
                <a:gd name="T41" fmla="*/ 2 h 13"/>
                <a:gd name="T42" fmla="*/ 1 w 14"/>
                <a:gd name="T43" fmla="*/ 3 h 13"/>
                <a:gd name="T44" fmla="*/ 1 w 14"/>
                <a:gd name="T45" fmla="*/ 4 h 13"/>
                <a:gd name="T46" fmla="*/ 0 w 14"/>
                <a:gd name="T47" fmla="*/ 5 h 13"/>
                <a:gd name="T48" fmla="*/ 0 w 14"/>
                <a:gd name="T49" fmla="*/ 6 h 13"/>
                <a:gd name="T50" fmla="*/ 0 w 14"/>
                <a:gd name="T51" fmla="*/ 7 h 13"/>
                <a:gd name="T52" fmla="*/ 1 w 14"/>
                <a:gd name="T53" fmla="*/ 10 h 13"/>
                <a:gd name="T54" fmla="*/ 1 w 14"/>
                <a:gd name="T55" fmla="*/ 11 h 13"/>
                <a:gd name="T56" fmla="*/ 2 w 14"/>
                <a:gd name="T57" fmla="*/ 11 h 13"/>
                <a:gd name="T58" fmla="*/ 3 w 14"/>
                <a:gd name="T59" fmla="*/ 12 h 13"/>
                <a:gd name="T60" fmla="*/ 4 w 14"/>
                <a:gd name="T61" fmla="*/ 13 h 13"/>
                <a:gd name="T62" fmla="*/ 6 w 14"/>
                <a:gd name="T63" fmla="*/ 13 h 13"/>
                <a:gd name="T64" fmla="*/ 7 w 14"/>
                <a:gd name="T65" fmla="*/ 13 h 1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4"/>
                <a:gd name="T100" fmla="*/ 0 h 13"/>
                <a:gd name="T101" fmla="*/ 14 w 14"/>
                <a:gd name="T102" fmla="*/ 13 h 1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4" h="13">
                  <a:moveTo>
                    <a:pt x="7" y="13"/>
                  </a:moveTo>
                  <a:lnTo>
                    <a:pt x="8" y="13"/>
                  </a:lnTo>
                  <a:lnTo>
                    <a:pt x="9" y="13"/>
                  </a:lnTo>
                  <a:lnTo>
                    <a:pt x="10" y="12"/>
                  </a:lnTo>
                  <a:lnTo>
                    <a:pt x="11" y="11"/>
                  </a:lnTo>
                  <a:lnTo>
                    <a:pt x="13" y="11"/>
                  </a:lnTo>
                  <a:lnTo>
                    <a:pt x="13" y="10"/>
                  </a:lnTo>
                  <a:lnTo>
                    <a:pt x="14" y="7"/>
                  </a:lnTo>
                  <a:lnTo>
                    <a:pt x="14" y="6"/>
                  </a:lnTo>
                  <a:lnTo>
                    <a:pt x="14" y="5"/>
                  </a:lnTo>
                  <a:lnTo>
                    <a:pt x="13" y="4"/>
                  </a:lnTo>
                  <a:lnTo>
                    <a:pt x="13" y="3"/>
                  </a:lnTo>
                  <a:lnTo>
                    <a:pt x="11" y="2"/>
                  </a:lnTo>
                  <a:lnTo>
                    <a:pt x="10" y="0"/>
                  </a:lnTo>
                  <a:lnTo>
                    <a:pt x="9" y="0"/>
                  </a:lnTo>
                  <a:lnTo>
                    <a:pt x="8" y="0"/>
                  </a:lnTo>
                  <a:lnTo>
                    <a:pt x="7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3" y="0"/>
                  </a:lnTo>
                  <a:lnTo>
                    <a:pt x="2" y="2"/>
                  </a:lnTo>
                  <a:lnTo>
                    <a:pt x="1" y="3"/>
                  </a:lnTo>
                  <a:lnTo>
                    <a:pt x="1" y="4"/>
                  </a:lnTo>
                  <a:lnTo>
                    <a:pt x="0" y="5"/>
                  </a:lnTo>
                  <a:lnTo>
                    <a:pt x="0" y="6"/>
                  </a:lnTo>
                  <a:lnTo>
                    <a:pt x="0" y="7"/>
                  </a:lnTo>
                  <a:lnTo>
                    <a:pt x="1" y="10"/>
                  </a:lnTo>
                  <a:lnTo>
                    <a:pt x="1" y="11"/>
                  </a:lnTo>
                  <a:lnTo>
                    <a:pt x="2" y="11"/>
                  </a:lnTo>
                  <a:lnTo>
                    <a:pt x="3" y="12"/>
                  </a:lnTo>
                  <a:lnTo>
                    <a:pt x="4" y="13"/>
                  </a:lnTo>
                  <a:lnTo>
                    <a:pt x="6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56" name="Freeform 44"/>
            <p:cNvSpPr>
              <a:spLocks/>
            </p:cNvSpPr>
            <p:nvPr/>
          </p:nvSpPr>
          <p:spPr bwMode="auto">
            <a:xfrm>
              <a:off x="1278" y="2752"/>
              <a:ext cx="7" cy="7"/>
            </a:xfrm>
            <a:custGeom>
              <a:avLst/>
              <a:gdLst>
                <a:gd name="T0" fmla="*/ 3 w 7"/>
                <a:gd name="T1" fmla="*/ 7 h 7"/>
                <a:gd name="T2" fmla="*/ 5 w 7"/>
                <a:gd name="T3" fmla="*/ 6 h 7"/>
                <a:gd name="T4" fmla="*/ 6 w 7"/>
                <a:gd name="T5" fmla="*/ 6 h 7"/>
                <a:gd name="T6" fmla="*/ 6 w 7"/>
                <a:gd name="T7" fmla="*/ 5 h 7"/>
                <a:gd name="T8" fmla="*/ 7 w 7"/>
                <a:gd name="T9" fmla="*/ 4 h 7"/>
                <a:gd name="T10" fmla="*/ 6 w 7"/>
                <a:gd name="T11" fmla="*/ 2 h 7"/>
                <a:gd name="T12" fmla="*/ 6 w 7"/>
                <a:gd name="T13" fmla="*/ 2 h 7"/>
                <a:gd name="T14" fmla="*/ 5 w 7"/>
                <a:gd name="T15" fmla="*/ 0 h 7"/>
                <a:gd name="T16" fmla="*/ 3 w 7"/>
                <a:gd name="T17" fmla="*/ 0 h 7"/>
                <a:gd name="T18" fmla="*/ 2 w 7"/>
                <a:gd name="T19" fmla="*/ 0 h 7"/>
                <a:gd name="T20" fmla="*/ 1 w 7"/>
                <a:gd name="T21" fmla="*/ 2 h 7"/>
                <a:gd name="T22" fmla="*/ 0 w 7"/>
                <a:gd name="T23" fmla="*/ 2 h 7"/>
                <a:gd name="T24" fmla="*/ 0 w 7"/>
                <a:gd name="T25" fmla="*/ 4 h 7"/>
                <a:gd name="T26" fmla="*/ 0 w 7"/>
                <a:gd name="T27" fmla="*/ 5 h 7"/>
                <a:gd name="T28" fmla="*/ 1 w 7"/>
                <a:gd name="T29" fmla="*/ 6 h 7"/>
                <a:gd name="T30" fmla="*/ 2 w 7"/>
                <a:gd name="T31" fmla="*/ 6 h 7"/>
                <a:gd name="T32" fmla="*/ 3 w 7"/>
                <a:gd name="T33" fmla="*/ 7 h 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7"/>
                <a:gd name="T52" fmla="*/ 0 h 7"/>
                <a:gd name="T53" fmla="*/ 7 w 7"/>
                <a:gd name="T54" fmla="*/ 7 h 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7" h="7">
                  <a:moveTo>
                    <a:pt x="3" y="7"/>
                  </a:moveTo>
                  <a:lnTo>
                    <a:pt x="5" y="6"/>
                  </a:lnTo>
                  <a:lnTo>
                    <a:pt x="6" y="6"/>
                  </a:lnTo>
                  <a:lnTo>
                    <a:pt x="6" y="5"/>
                  </a:lnTo>
                  <a:lnTo>
                    <a:pt x="7" y="4"/>
                  </a:lnTo>
                  <a:lnTo>
                    <a:pt x="6" y="2"/>
                  </a:lnTo>
                  <a:lnTo>
                    <a:pt x="5" y="0"/>
                  </a:lnTo>
                  <a:lnTo>
                    <a:pt x="3" y="0"/>
                  </a:lnTo>
                  <a:lnTo>
                    <a:pt x="2" y="0"/>
                  </a:lnTo>
                  <a:lnTo>
                    <a:pt x="1" y="2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5"/>
                  </a:lnTo>
                  <a:lnTo>
                    <a:pt x="1" y="6"/>
                  </a:lnTo>
                  <a:lnTo>
                    <a:pt x="2" y="6"/>
                  </a:lnTo>
                  <a:lnTo>
                    <a:pt x="3" y="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57" name="Freeform 45"/>
            <p:cNvSpPr>
              <a:spLocks/>
            </p:cNvSpPr>
            <p:nvPr/>
          </p:nvSpPr>
          <p:spPr bwMode="auto">
            <a:xfrm>
              <a:off x="1290" y="2752"/>
              <a:ext cx="5" cy="7"/>
            </a:xfrm>
            <a:custGeom>
              <a:avLst/>
              <a:gdLst>
                <a:gd name="T0" fmla="*/ 3 w 5"/>
                <a:gd name="T1" fmla="*/ 7 h 7"/>
                <a:gd name="T2" fmla="*/ 4 w 5"/>
                <a:gd name="T3" fmla="*/ 7 h 7"/>
                <a:gd name="T4" fmla="*/ 5 w 5"/>
                <a:gd name="T5" fmla="*/ 6 h 7"/>
                <a:gd name="T6" fmla="*/ 5 w 5"/>
                <a:gd name="T7" fmla="*/ 5 h 7"/>
                <a:gd name="T8" fmla="*/ 5 w 5"/>
                <a:gd name="T9" fmla="*/ 4 h 7"/>
                <a:gd name="T10" fmla="*/ 5 w 5"/>
                <a:gd name="T11" fmla="*/ 3 h 7"/>
                <a:gd name="T12" fmla="*/ 5 w 5"/>
                <a:gd name="T13" fmla="*/ 2 h 7"/>
                <a:gd name="T14" fmla="*/ 4 w 5"/>
                <a:gd name="T15" fmla="*/ 0 h 7"/>
                <a:gd name="T16" fmla="*/ 3 w 5"/>
                <a:gd name="T17" fmla="*/ 0 h 7"/>
                <a:gd name="T18" fmla="*/ 2 w 5"/>
                <a:gd name="T19" fmla="*/ 0 h 7"/>
                <a:gd name="T20" fmla="*/ 1 w 5"/>
                <a:gd name="T21" fmla="*/ 2 h 7"/>
                <a:gd name="T22" fmla="*/ 0 w 5"/>
                <a:gd name="T23" fmla="*/ 3 h 7"/>
                <a:gd name="T24" fmla="*/ 0 w 5"/>
                <a:gd name="T25" fmla="*/ 4 h 7"/>
                <a:gd name="T26" fmla="*/ 0 w 5"/>
                <a:gd name="T27" fmla="*/ 5 h 7"/>
                <a:gd name="T28" fmla="*/ 1 w 5"/>
                <a:gd name="T29" fmla="*/ 6 h 7"/>
                <a:gd name="T30" fmla="*/ 2 w 5"/>
                <a:gd name="T31" fmla="*/ 7 h 7"/>
                <a:gd name="T32" fmla="*/ 3 w 5"/>
                <a:gd name="T33" fmla="*/ 7 h 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"/>
                <a:gd name="T52" fmla="*/ 0 h 7"/>
                <a:gd name="T53" fmla="*/ 5 w 5"/>
                <a:gd name="T54" fmla="*/ 7 h 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" h="7">
                  <a:moveTo>
                    <a:pt x="3" y="7"/>
                  </a:moveTo>
                  <a:lnTo>
                    <a:pt x="4" y="7"/>
                  </a:lnTo>
                  <a:lnTo>
                    <a:pt x="5" y="6"/>
                  </a:lnTo>
                  <a:lnTo>
                    <a:pt x="5" y="5"/>
                  </a:lnTo>
                  <a:lnTo>
                    <a:pt x="5" y="4"/>
                  </a:lnTo>
                  <a:lnTo>
                    <a:pt x="5" y="3"/>
                  </a:lnTo>
                  <a:lnTo>
                    <a:pt x="5" y="2"/>
                  </a:lnTo>
                  <a:lnTo>
                    <a:pt x="4" y="0"/>
                  </a:lnTo>
                  <a:lnTo>
                    <a:pt x="3" y="0"/>
                  </a:lnTo>
                  <a:lnTo>
                    <a:pt x="2" y="0"/>
                  </a:lnTo>
                  <a:lnTo>
                    <a:pt x="1" y="2"/>
                  </a:lnTo>
                  <a:lnTo>
                    <a:pt x="0" y="3"/>
                  </a:lnTo>
                  <a:lnTo>
                    <a:pt x="0" y="4"/>
                  </a:lnTo>
                  <a:lnTo>
                    <a:pt x="0" y="5"/>
                  </a:lnTo>
                  <a:lnTo>
                    <a:pt x="1" y="6"/>
                  </a:lnTo>
                  <a:lnTo>
                    <a:pt x="2" y="7"/>
                  </a:lnTo>
                  <a:lnTo>
                    <a:pt x="3" y="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58" name="Freeform 46"/>
            <p:cNvSpPr>
              <a:spLocks/>
            </p:cNvSpPr>
            <p:nvPr/>
          </p:nvSpPr>
          <p:spPr bwMode="auto">
            <a:xfrm>
              <a:off x="1244" y="2660"/>
              <a:ext cx="19" cy="92"/>
            </a:xfrm>
            <a:custGeom>
              <a:avLst/>
              <a:gdLst>
                <a:gd name="T0" fmla="*/ 6 w 19"/>
                <a:gd name="T1" fmla="*/ 1 h 92"/>
                <a:gd name="T2" fmla="*/ 6 w 19"/>
                <a:gd name="T3" fmla="*/ 4 h 92"/>
                <a:gd name="T4" fmla="*/ 4 w 19"/>
                <a:gd name="T5" fmla="*/ 8 h 92"/>
                <a:gd name="T6" fmla="*/ 2 w 19"/>
                <a:gd name="T7" fmla="*/ 16 h 92"/>
                <a:gd name="T8" fmla="*/ 1 w 19"/>
                <a:gd name="T9" fmla="*/ 28 h 92"/>
                <a:gd name="T10" fmla="*/ 0 w 19"/>
                <a:gd name="T11" fmla="*/ 41 h 92"/>
                <a:gd name="T12" fmla="*/ 0 w 19"/>
                <a:gd name="T13" fmla="*/ 56 h 92"/>
                <a:gd name="T14" fmla="*/ 1 w 19"/>
                <a:gd name="T15" fmla="*/ 74 h 92"/>
                <a:gd name="T16" fmla="*/ 5 w 19"/>
                <a:gd name="T17" fmla="*/ 92 h 92"/>
                <a:gd name="T18" fmla="*/ 19 w 19"/>
                <a:gd name="T19" fmla="*/ 91 h 92"/>
                <a:gd name="T20" fmla="*/ 18 w 19"/>
                <a:gd name="T21" fmla="*/ 89 h 92"/>
                <a:gd name="T22" fmla="*/ 16 w 19"/>
                <a:gd name="T23" fmla="*/ 81 h 92"/>
                <a:gd name="T24" fmla="*/ 15 w 19"/>
                <a:gd name="T25" fmla="*/ 70 h 92"/>
                <a:gd name="T26" fmla="*/ 14 w 19"/>
                <a:gd name="T27" fmla="*/ 56 h 92"/>
                <a:gd name="T28" fmla="*/ 13 w 19"/>
                <a:gd name="T29" fmla="*/ 42 h 92"/>
                <a:gd name="T30" fmla="*/ 13 w 19"/>
                <a:gd name="T31" fmla="*/ 27 h 92"/>
                <a:gd name="T32" fmla="*/ 15 w 19"/>
                <a:gd name="T33" fmla="*/ 13 h 92"/>
                <a:gd name="T34" fmla="*/ 19 w 19"/>
                <a:gd name="T35" fmla="*/ 1 h 92"/>
                <a:gd name="T36" fmla="*/ 19 w 19"/>
                <a:gd name="T37" fmla="*/ 0 h 92"/>
                <a:gd name="T38" fmla="*/ 19 w 19"/>
                <a:gd name="T39" fmla="*/ 0 h 92"/>
                <a:gd name="T40" fmla="*/ 19 w 19"/>
                <a:gd name="T41" fmla="*/ 0 h 92"/>
                <a:gd name="T42" fmla="*/ 18 w 19"/>
                <a:gd name="T43" fmla="*/ 0 h 92"/>
                <a:gd name="T44" fmla="*/ 16 w 19"/>
                <a:gd name="T45" fmla="*/ 0 h 92"/>
                <a:gd name="T46" fmla="*/ 14 w 19"/>
                <a:gd name="T47" fmla="*/ 0 h 92"/>
                <a:gd name="T48" fmla="*/ 11 w 19"/>
                <a:gd name="T49" fmla="*/ 0 h 92"/>
                <a:gd name="T50" fmla="*/ 6 w 19"/>
                <a:gd name="T51" fmla="*/ 1 h 9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9"/>
                <a:gd name="T79" fmla="*/ 0 h 92"/>
                <a:gd name="T80" fmla="*/ 19 w 19"/>
                <a:gd name="T81" fmla="*/ 92 h 9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9" h="92">
                  <a:moveTo>
                    <a:pt x="6" y="1"/>
                  </a:moveTo>
                  <a:lnTo>
                    <a:pt x="6" y="4"/>
                  </a:lnTo>
                  <a:lnTo>
                    <a:pt x="4" y="8"/>
                  </a:lnTo>
                  <a:lnTo>
                    <a:pt x="2" y="16"/>
                  </a:lnTo>
                  <a:lnTo>
                    <a:pt x="1" y="28"/>
                  </a:lnTo>
                  <a:lnTo>
                    <a:pt x="0" y="41"/>
                  </a:lnTo>
                  <a:lnTo>
                    <a:pt x="0" y="56"/>
                  </a:lnTo>
                  <a:lnTo>
                    <a:pt x="1" y="74"/>
                  </a:lnTo>
                  <a:lnTo>
                    <a:pt x="5" y="92"/>
                  </a:lnTo>
                  <a:lnTo>
                    <a:pt x="19" y="91"/>
                  </a:lnTo>
                  <a:lnTo>
                    <a:pt x="18" y="89"/>
                  </a:lnTo>
                  <a:lnTo>
                    <a:pt x="16" y="81"/>
                  </a:lnTo>
                  <a:lnTo>
                    <a:pt x="15" y="70"/>
                  </a:lnTo>
                  <a:lnTo>
                    <a:pt x="14" y="56"/>
                  </a:lnTo>
                  <a:lnTo>
                    <a:pt x="13" y="42"/>
                  </a:lnTo>
                  <a:lnTo>
                    <a:pt x="13" y="27"/>
                  </a:lnTo>
                  <a:lnTo>
                    <a:pt x="15" y="13"/>
                  </a:lnTo>
                  <a:lnTo>
                    <a:pt x="19" y="1"/>
                  </a:lnTo>
                  <a:lnTo>
                    <a:pt x="19" y="0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11" y="0"/>
                  </a:lnTo>
                  <a:lnTo>
                    <a:pt x="6" y="1"/>
                  </a:lnTo>
                  <a:close/>
                </a:path>
              </a:pathLst>
            </a:custGeom>
            <a:solidFill>
              <a:srgbClr val="3F9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59" name="Freeform 47"/>
            <p:cNvSpPr>
              <a:spLocks/>
            </p:cNvSpPr>
            <p:nvPr/>
          </p:nvSpPr>
          <p:spPr bwMode="auto">
            <a:xfrm>
              <a:off x="1342" y="2648"/>
              <a:ext cx="27" cy="103"/>
            </a:xfrm>
            <a:custGeom>
              <a:avLst/>
              <a:gdLst>
                <a:gd name="T0" fmla="*/ 27 w 27"/>
                <a:gd name="T1" fmla="*/ 0 h 103"/>
                <a:gd name="T2" fmla="*/ 26 w 27"/>
                <a:gd name="T3" fmla="*/ 2 h 103"/>
                <a:gd name="T4" fmla="*/ 25 w 27"/>
                <a:gd name="T5" fmla="*/ 4 h 103"/>
                <a:gd name="T6" fmla="*/ 22 w 27"/>
                <a:gd name="T7" fmla="*/ 10 h 103"/>
                <a:gd name="T8" fmla="*/ 20 w 27"/>
                <a:gd name="T9" fmla="*/ 18 h 103"/>
                <a:gd name="T10" fmla="*/ 18 w 27"/>
                <a:gd name="T11" fmla="*/ 32 h 103"/>
                <a:gd name="T12" fmla="*/ 16 w 27"/>
                <a:gd name="T13" fmla="*/ 49 h 103"/>
                <a:gd name="T14" fmla="*/ 18 w 27"/>
                <a:gd name="T15" fmla="*/ 73 h 103"/>
                <a:gd name="T16" fmla="*/ 20 w 27"/>
                <a:gd name="T17" fmla="*/ 103 h 103"/>
                <a:gd name="T18" fmla="*/ 5 w 27"/>
                <a:gd name="T19" fmla="*/ 103 h 103"/>
                <a:gd name="T20" fmla="*/ 5 w 27"/>
                <a:gd name="T21" fmla="*/ 101 h 103"/>
                <a:gd name="T22" fmla="*/ 4 w 27"/>
                <a:gd name="T23" fmla="*/ 92 h 103"/>
                <a:gd name="T24" fmla="*/ 2 w 27"/>
                <a:gd name="T25" fmla="*/ 80 h 103"/>
                <a:gd name="T26" fmla="*/ 1 w 27"/>
                <a:gd name="T27" fmla="*/ 65 h 103"/>
                <a:gd name="T28" fmla="*/ 0 w 27"/>
                <a:gd name="T29" fmla="*/ 47 h 103"/>
                <a:gd name="T30" fmla="*/ 1 w 27"/>
                <a:gd name="T31" fmla="*/ 31 h 103"/>
                <a:gd name="T32" fmla="*/ 4 w 27"/>
                <a:gd name="T33" fmla="*/ 14 h 103"/>
                <a:gd name="T34" fmla="*/ 9 w 27"/>
                <a:gd name="T35" fmla="*/ 0 h 103"/>
                <a:gd name="T36" fmla="*/ 27 w 27"/>
                <a:gd name="T37" fmla="*/ 0 h 103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7"/>
                <a:gd name="T58" fmla="*/ 0 h 103"/>
                <a:gd name="T59" fmla="*/ 27 w 27"/>
                <a:gd name="T60" fmla="*/ 103 h 103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7" h="103">
                  <a:moveTo>
                    <a:pt x="27" y="0"/>
                  </a:moveTo>
                  <a:lnTo>
                    <a:pt x="26" y="2"/>
                  </a:lnTo>
                  <a:lnTo>
                    <a:pt x="25" y="4"/>
                  </a:lnTo>
                  <a:lnTo>
                    <a:pt x="22" y="10"/>
                  </a:lnTo>
                  <a:lnTo>
                    <a:pt x="20" y="18"/>
                  </a:lnTo>
                  <a:lnTo>
                    <a:pt x="18" y="32"/>
                  </a:lnTo>
                  <a:lnTo>
                    <a:pt x="16" y="49"/>
                  </a:lnTo>
                  <a:lnTo>
                    <a:pt x="18" y="73"/>
                  </a:lnTo>
                  <a:lnTo>
                    <a:pt x="20" y="103"/>
                  </a:lnTo>
                  <a:lnTo>
                    <a:pt x="5" y="103"/>
                  </a:lnTo>
                  <a:lnTo>
                    <a:pt x="5" y="101"/>
                  </a:lnTo>
                  <a:lnTo>
                    <a:pt x="4" y="92"/>
                  </a:lnTo>
                  <a:lnTo>
                    <a:pt x="2" y="80"/>
                  </a:lnTo>
                  <a:lnTo>
                    <a:pt x="1" y="65"/>
                  </a:lnTo>
                  <a:lnTo>
                    <a:pt x="0" y="47"/>
                  </a:lnTo>
                  <a:lnTo>
                    <a:pt x="1" y="31"/>
                  </a:lnTo>
                  <a:lnTo>
                    <a:pt x="4" y="14"/>
                  </a:lnTo>
                  <a:lnTo>
                    <a:pt x="9" y="0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3F9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60" name="Freeform 48"/>
            <p:cNvSpPr>
              <a:spLocks/>
            </p:cNvSpPr>
            <p:nvPr/>
          </p:nvSpPr>
          <p:spPr bwMode="auto">
            <a:xfrm>
              <a:off x="1244" y="2665"/>
              <a:ext cx="18" cy="80"/>
            </a:xfrm>
            <a:custGeom>
              <a:avLst/>
              <a:gdLst>
                <a:gd name="T0" fmla="*/ 6 w 18"/>
                <a:gd name="T1" fmla="*/ 2 h 80"/>
                <a:gd name="T2" fmla="*/ 6 w 18"/>
                <a:gd name="T3" fmla="*/ 3 h 80"/>
                <a:gd name="T4" fmla="*/ 5 w 18"/>
                <a:gd name="T5" fmla="*/ 8 h 80"/>
                <a:gd name="T6" fmla="*/ 2 w 18"/>
                <a:gd name="T7" fmla="*/ 15 h 80"/>
                <a:gd name="T8" fmla="*/ 1 w 18"/>
                <a:gd name="T9" fmla="*/ 24 h 80"/>
                <a:gd name="T10" fmla="*/ 0 w 18"/>
                <a:gd name="T11" fmla="*/ 36 h 80"/>
                <a:gd name="T12" fmla="*/ 1 w 18"/>
                <a:gd name="T13" fmla="*/ 50 h 80"/>
                <a:gd name="T14" fmla="*/ 2 w 18"/>
                <a:gd name="T15" fmla="*/ 65 h 80"/>
                <a:gd name="T16" fmla="*/ 5 w 18"/>
                <a:gd name="T17" fmla="*/ 80 h 80"/>
                <a:gd name="T18" fmla="*/ 16 w 18"/>
                <a:gd name="T19" fmla="*/ 80 h 80"/>
                <a:gd name="T20" fmla="*/ 16 w 18"/>
                <a:gd name="T21" fmla="*/ 78 h 80"/>
                <a:gd name="T22" fmla="*/ 15 w 18"/>
                <a:gd name="T23" fmla="*/ 71 h 80"/>
                <a:gd name="T24" fmla="*/ 14 w 18"/>
                <a:gd name="T25" fmla="*/ 62 h 80"/>
                <a:gd name="T26" fmla="*/ 13 w 18"/>
                <a:gd name="T27" fmla="*/ 50 h 80"/>
                <a:gd name="T28" fmla="*/ 12 w 18"/>
                <a:gd name="T29" fmla="*/ 37 h 80"/>
                <a:gd name="T30" fmla="*/ 12 w 18"/>
                <a:gd name="T31" fmla="*/ 24 h 80"/>
                <a:gd name="T32" fmla="*/ 14 w 18"/>
                <a:gd name="T33" fmla="*/ 11 h 80"/>
                <a:gd name="T34" fmla="*/ 18 w 18"/>
                <a:gd name="T35" fmla="*/ 1 h 80"/>
                <a:gd name="T36" fmla="*/ 18 w 18"/>
                <a:gd name="T37" fmla="*/ 1 h 80"/>
                <a:gd name="T38" fmla="*/ 18 w 18"/>
                <a:gd name="T39" fmla="*/ 1 h 80"/>
                <a:gd name="T40" fmla="*/ 18 w 18"/>
                <a:gd name="T41" fmla="*/ 1 h 80"/>
                <a:gd name="T42" fmla="*/ 16 w 18"/>
                <a:gd name="T43" fmla="*/ 0 h 80"/>
                <a:gd name="T44" fmla="*/ 15 w 18"/>
                <a:gd name="T45" fmla="*/ 0 h 80"/>
                <a:gd name="T46" fmla="*/ 13 w 18"/>
                <a:gd name="T47" fmla="*/ 0 h 80"/>
                <a:gd name="T48" fmla="*/ 9 w 18"/>
                <a:gd name="T49" fmla="*/ 1 h 80"/>
                <a:gd name="T50" fmla="*/ 6 w 18"/>
                <a:gd name="T51" fmla="*/ 2 h 8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8"/>
                <a:gd name="T79" fmla="*/ 0 h 80"/>
                <a:gd name="T80" fmla="*/ 18 w 18"/>
                <a:gd name="T81" fmla="*/ 80 h 80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8" h="80">
                  <a:moveTo>
                    <a:pt x="6" y="2"/>
                  </a:moveTo>
                  <a:lnTo>
                    <a:pt x="6" y="3"/>
                  </a:lnTo>
                  <a:lnTo>
                    <a:pt x="5" y="8"/>
                  </a:lnTo>
                  <a:lnTo>
                    <a:pt x="2" y="15"/>
                  </a:lnTo>
                  <a:lnTo>
                    <a:pt x="1" y="24"/>
                  </a:lnTo>
                  <a:lnTo>
                    <a:pt x="0" y="36"/>
                  </a:lnTo>
                  <a:lnTo>
                    <a:pt x="1" y="50"/>
                  </a:lnTo>
                  <a:lnTo>
                    <a:pt x="2" y="65"/>
                  </a:lnTo>
                  <a:lnTo>
                    <a:pt x="5" y="80"/>
                  </a:lnTo>
                  <a:lnTo>
                    <a:pt x="16" y="80"/>
                  </a:lnTo>
                  <a:lnTo>
                    <a:pt x="16" y="78"/>
                  </a:lnTo>
                  <a:lnTo>
                    <a:pt x="15" y="71"/>
                  </a:lnTo>
                  <a:lnTo>
                    <a:pt x="14" y="62"/>
                  </a:lnTo>
                  <a:lnTo>
                    <a:pt x="13" y="50"/>
                  </a:lnTo>
                  <a:lnTo>
                    <a:pt x="12" y="37"/>
                  </a:lnTo>
                  <a:lnTo>
                    <a:pt x="12" y="24"/>
                  </a:lnTo>
                  <a:lnTo>
                    <a:pt x="14" y="11"/>
                  </a:lnTo>
                  <a:lnTo>
                    <a:pt x="18" y="1"/>
                  </a:lnTo>
                  <a:lnTo>
                    <a:pt x="16" y="0"/>
                  </a:lnTo>
                  <a:lnTo>
                    <a:pt x="15" y="0"/>
                  </a:lnTo>
                  <a:lnTo>
                    <a:pt x="13" y="0"/>
                  </a:lnTo>
                  <a:lnTo>
                    <a:pt x="9" y="1"/>
                  </a:lnTo>
                  <a:lnTo>
                    <a:pt x="6" y="2"/>
                  </a:lnTo>
                  <a:close/>
                </a:path>
              </a:pathLst>
            </a:custGeom>
            <a:solidFill>
              <a:srgbClr val="59B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61" name="Freeform 49"/>
            <p:cNvSpPr>
              <a:spLocks/>
            </p:cNvSpPr>
            <p:nvPr/>
          </p:nvSpPr>
          <p:spPr bwMode="auto">
            <a:xfrm>
              <a:off x="1245" y="2671"/>
              <a:ext cx="14" cy="69"/>
            </a:xfrm>
            <a:custGeom>
              <a:avLst/>
              <a:gdLst>
                <a:gd name="T0" fmla="*/ 5 w 14"/>
                <a:gd name="T1" fmla="*/ 1 h 69"/>
                <a:gd name="T2" fmla="*/ 5 w 14"/>
                <a:gd name="T3" fmla="*/ 2 h 69"/>
                <a:gd name="T4" fmla="*/ 4 w 14"/>
                <a:gd name="T5" fmla="*/ 7 h 69"/>
                <a:gd name="T6" fmla="*/ 3 w 14"/>
                <a:gd name="T7" fmla="*/ 12 h 69"/>
                <a:gd name="T8" fmla="*/ 1 w 14"/>
                <a:gd name="T9" fmla="*/ 21 h 69"/>
                <a:gd name="T10" fmla="*/ 0 w 14"/>
                <a:gd name="T11" fmla="*/ 30 h 69"/>
                <a:gd name="T12" fmla="*/ 0 w 14"/>
                <a:gd name="T13" fmla="*/ 42 h 69"/>
                <a:gd name="T14" fmla="*/ 1 w 14"/>
                <a:gd name="T15" fmla="*/ 54 h 69"/>
                <a:gd name="T16" fmla="*/ 4 w 14"/>
                <a:gd name="T17" fmla="*/ 69 h 69"/>
                <a:gd name="T18" fmla="*/ 14 w 14"/>
                <a:gd name="T19" fmla="*/ 67 h 69"/>
                <a:gd name="T20" fmla="*/ 13 w 14"/>
                <a:gd name="T21" fmla="*/ 66 h 69"/>
                <a:gd name="T22" fmla="*/ 13 w 14"/>
                <a:gd name="T23" fmla="*/ 60 h 69"/>
                <a:gd name="T24" fmla="*/ 12 w 14"/>
                <a:gd name="T25" fmla="*/ 52 h 69"/>
                <a:gd name="T26" fmla="*/ 11 w 14"/>
                <a:gd name="T27" fmla="*/ 42 h 69"/>
                <a:gd name="T28" fmla="*/ 10 w 14"/>
                <a:gd name="T29" fmla="*/ 31 h 69"/>
                <a:gd name="T30" fmla="*/ 10 w 14"/>
                <a:gd name="T31" fmla="*/ 19 h 69"/>
                <a:gd name="T32" fmla="*/ 12 w 14"/>
                <a:gd name="T33" fmla="*/ 9 h 69"/>
                <a:gd name="T34" fmla="*/ 14 w 14"/>
                <a:gd name="T35" fmla="*/ 1 h 69"/>
                <a:gd name="T36" fmla="*/ 14 w 14"/>
                <a:gd name="T37" fmla="*/ 1 h 69"/>
                <a:gd name="T38" fmla="*/ 14 w 14"/>
                <a:gd name="T39" fmla="*/ 0 h 69"/>
                <a:gd name="T40" fmla="*/ 14 w 14"/>
                <a:gd name="T41" fmla="*/ 0 h 69"/>
                <a:gd name="T42" fmla="*/ 14 w 14"/>
                <a:gd name="T43" fmla="*/ 0 h 69"/>
                <a:gd name="T44" fmla="*/ 13 w 14"/>
                <a:gd name="T45" fmla="*/ 0 h 69"/>
                <a:gd name="T46" fmla="*/ 11 w 14"/>
                <a:gd name="T47" fmla="*/ 0 h 69"/>
                <a:gd name="T48" fmla="*/ 8 w 14"/>
                <a:gd name="T49" fmla="*/ 0 h 69"/>
                <a:gd name="T50" fmla="*/ 5 w 14"/>
                <a:gd name="T51" fmla="*/ 1 h 69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4"/>
                <a:gd name="T79" fmla="*/ 0 h 69"/>
                <a:gd name="T80" fmla="*/ 14 w 14"/>
                <a:gd name="T81" fmla="*/ 69 h 69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4" h="69">
                  <a:moveTo>
                    <a:pt x="5" y="1"/>
                  </a:moveTo>
                  <a:lnTo>
                    <a:pt x="5" y="2"/>
                  </a:lnTo>
                  <a:lnTo>
                    <a:pt x="4" y="7"/>
                  </a:lnTo>
                  <a:lnTo>
                    <a:pt x="3" y="12"/>
                  </a:lnTo>
                  <a:lnTo>
                    <a:pt x="1" y="21"/>
                  </a:lnTo>
                  <a:lnTo>
                    <a:pt x="0" y="30"/>
                  </a:lnTo>
                  <a:lnTo>
                    <a:pt x="0" y="42"/>
                  </a:lnTo>
                  <a:lnTo>
                    <a:pt x="1" y="54"/>
                  </a:lnTo>
                  <a:lnTo>
                    <a:pt x="4" y="69"/>
                  </a:lnTo>
                  <a:lnTo>
                    <a:pt x="14" y="67"/>
                  </a:lnTo>
                  <a:lnTo>
                    <a:pt x="13" y="66"/>
                  </a:lnTo>
                  <a:lnTo>
                    <a:pt x="13" y="60"/>
                  </a:lnTo>
                  <a:lnTo>
                    <a:pt x="12" y="52"/>
                  </a:lnTo>
                  <a:lnTo>
                    <a:pt x="11" y="42"/>
                  </a:lnTo>
                  <a:lnTo>
                    <a:pt x="10" y="31"/>
                  </a:lnTo>
                  <a:lnTo>
                    <a:pt x="10" y="19"/>
                  </a:lnTo>
                  <a:lnTo>
                    <a:pt x="12" y="9"/>
                  </a:lnTo>
                  <a:lnTo>
                    <a:pt x="14" y="1"/>
                  </a:lnTo>
                  <a:lnTo>
                    <a:pt x="14" y="0"/>
                  </a:lnTo>
                  <a:lnTo>
                    <a:pt x="13" y="0"/>
                  </a:lnTo>
                  <a:lnTo>
                    <a:pt x="11" y="0"/>
                  </a:lnTo>
                  <a:lnTo>
                    <a:pt x="8" y="0"/>
                  </a:lnTo>
                  <a:lnTo>
                    <a:pt x="5" y="1"/>
                  </a:lnTo>
                  <a:close/>
                </a:path>
              </a:pathLst>
            </a:custGeom>
            <a:solidFill>
              <a:srgbClr val="72C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62" name="Freeform 50"/>
            <p:cNvSpPr>
              <a:spLocks/>
            </p:cNvSpPr>
            <p:nvPr/>
          </p:nvSpPr>
          <p:spPr bwMode="auto">
            <a:xfrm>
              <a:off x="1246" y="2676"/>
              <a:ext cx="12" cy="56"/>
            </a:xfrm>
            <a:custGeom>
              <a:avLst/>
              <a:gdLst>
                <a:gd name="T0" fmla="*/ 4 w 12"/>
                <a:gd name="T1" fmla="*/ 2 h 56"/>
                <a:gd name="T2" fmla="*/ 3 w 12"/>
                <a:gd name="T3" fmla="*/ 2 h 56"/>
                <a:gd name="T4" fmla="*/ 3 w 12"/>
                <a:gd name="T5" fmla="*/ 5 h 56"/>
                <a:gd name="T6" fmla="*/ 2 w 12"/>
                <a:gd name="T7" fmla="*/ 11 h 56"/>
                <a:gd name="T8" fmla="*/ 0 w 12"/>
                <a:gd name="T9" fmla="*/ 17 h 56"/>
                <a:gd name="T10" fmla="*/ 0 w 12"/>
                <a:gd name="T11" fmla="*/ 25 h 56"/>
                <a:gd name="T12" fmla="*/ 0 w 12"/>
                <a:gd name="T13" fmla="*/ 35 h 56"/>
                <a:gd name="T14" fmla="*/ 2 w 12"/>
                <a:gd name="T15" fmla="*/ 46 h 56"/>
                <a:gd name="T16" fmla="*/ 3 w 12"/>
                <a:gd name="T17" fmla="*/ 56 h 56"/>
                <a:gd name="T18" fmla="*/ 11 w 12"/>
                <a:gd name="T19" fmla="*/ 56 h 56"/>
                <a:gd name="T20" fmla="*/ 11 w 12"/>
                <a:gd name="T21" fmla="*/ 55 h 56"/>
                <a:gd name="T22" fmla="*/ 10 w 12"/>
                <a:gd name="T23" fmla="*/ 51 h 56"/>
                <a:gd name="T24" fmla="*/ 10 w 12"/>
                <a:gd name="T25" fmla="*/ 44 h 56"/>
                <a:gd name="T26" fmla="*/ 9 w 12"/>
                <a:gd name="T27" fmla="*/ 35 h 56"/>
                <a:gd name="T28" fmla="*/ 7 w 12"/>
                <a:gd name="T29" fmla="*/ 26 h 56"/>
                <a:gd name="T30" fmla="*/ 9 w 12"/>
                <a:gd name="T31" fmla="*/ 17 h 56"/>
                <a:gd name="T32" fmla="*/ 10 w 12"/>
                <a:gd name="T33" fmla="*/ 7 h 56"/>
                <a:gd name="T34" fmla="*/ 12 w 12"/>
                <a:gd name="T35" fmla="*/ 0 h 56"/>
                <a:gd name="T36" fmla="*/ 12 w 12"/>
                <a:gd name="T37" fmla="*/ 0 h 56"/>
                <a:gd name="T38" fmla="*/ 12 w 12"/>
                <a:gd name="T39" fmla="*/ 0 h 56"/>
                <a:gd name="T40" fmla="*/ 12 w 12"/>
                <a:gd name="T41" fmla="*/ 0 h 56"/>
                <a:gd name="T42" fmla="*/ 11 w 12"/>
                <a:gd name="T43" fmla="*/ 0 h 56"/>
                <a:gd name="T44" fmla="*/ 10 w 12"/>
                <a:gd name="T45" fmla="*/ 0 h 56"/>
                <a:gd name="T46" fmla="*/ 9 w 12"/>
                <a:gd name="T47" fmla="*/ 0 h 56"/>
                <a:gd name="T48" fmla="*/ 6 w 12"/>
                <a:gd name="T49" fmla="*/ 0 h 56"/>
                <a:gd name="T50" fmla="*/ 4 w 12"/>
                <a:gd name="T51" fmla="*/ 2 h 5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2"/>
                <a:gd name="T79" fmla="*/ 0 h 56"/>
                <a:gd name="T80" fmla="*/ 12 w 12"/>
                <a:gd name="T81" fmla="*/ 56 h 5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2" h="56">
                  <a:moveTo>
                    <a:pt x="4" y="2"/>
                  </a:moveTo>
                  <a:lnTo>
                    <a:pt x="3" y="2"/>
                  </a:lnTo>
                  <a:lnTo>
                    <a:pt x="3" y="5"/>
                  </a:lnTo>
                  <a:lnTo>
                    <a:pt x="2" y="11"/>
                  </a:lnTo>
                  <a:lnTo>
                    <a:pt x="0" y="17"/>
                  </a:lnTo>
                  <a:lnTo>
                    <a:pt x="0" y="25"/>
                  </a:lnTo>
                  <a:lnTo>
                    <a:pt x="0" y="35"/>
                  </a:lnTo>
                  <a:lnTo>
                    <a:pt x="2" y="46"/>
                  </a:lnTo>
                  <a:lnTo>
                    <a:pt x="3" y="56"/>
                  </a:lnTo>
                  <a:lnTo>
                    <a:pt x="11" y="56"/>
                  </a:lnTo>
                  <a:lnTo>
                    <a:pt x="11" y="55"/>
                  </a:lnTo>
                  <a:lnTo>
                    <a:pt x="10" y="51"/>
                  </a:lnTo>
                  <a:lnTo>
                    <a:pt x="10" y="44"/>
                  </a:lnTo>
                  <a:lnTo>
                    <a:pt x="9" y="35"/>
                  </a:lnTo>
                  <a:lnTo>
                    <a:pt x="7" y="26"/>
                  </a:lnTo>
                  <a:lnTo>
                    <a:pt x="9" y="17"/>
                  </a:lnTo>
                  <a:lnTo>
                    <a:pt x="10" y="7"/>
                  </a:lnTo>
                  <a:lnTo>
                    <a:pt x="12" y="0"/>
                  </a:lnTo>
                  <a:lnTo>
                    <a:pt x="11" y="0"/>
                  </a:lnTo>
                  <a:lnTo>
                    <a:pt x="10" y="0"/>
                  </a:lnTo>
                  <a:lnTo>
                    <a:pt x="9" y="0"/>
                  </a:lnTo>
                  <a:lnTo>
                    <a:pt x="6" y="0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8CD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63" name="Freeform 51"/>
            <p:cNvSpPr>
              <a:spLocks/>
            </p:cNvSpPr>
            <p:nvPr/>
          </p:nvSpPr>
          <p:spPr bwMode="auto">
            <a:xfrm>
              <a:off x="1246" y="2681"/>
              <a:ext cx="10" cy="46"/>
            </a:xfrm>
            <a:custGeom>
              <a:avLst/>
              <a:gdLst>
                <a:gd name="T0" fmla="*/ 4 w 10"/>
                <a:gd name="T1" fmla="*/ 1 h 46"/>
                <a:gd name="T2" fmla="*/ 3 w 10"/>
                <a:gd name="T3" fmla="*/ 2 h 46"/>
                <a:gd name="T4" fmla="*/ 3 w 10"/>
                <a:gd name="T5" fmla="*/ 5 h 46"/>
                <a:gd name="T6" fmla="*/ 2 w 10"/>
                <a:gd name="T7" fmla="*/ 8 h 46"/>
                <a:gd name="T8" fmla="*/ 2 w 10"/>
                <a:gd name="T9" fmla="*/ 14 h 46"/>
                <a:gd name="T10" fmla="*/ 0 w 10"/>
                <a:gd name="T11" fmla="*/ 21 h 46"/>
                <a:gd name="T12" fmla="*/ 0 w 10"/>
                <a:gd name="T13" fmla="*/ 28 h 46"/>
                <a:gd name="T14" fmla="*/ 2 w 10"/>
                <a:gd name="T15" fmla="*/ 36 h 46"/>
                <a:gd name="T16" fmla="*/ 3 w 10"/>
                <a:gd name="T17" fmla="*/ 46 h 46"/>
                <a:gd name="T18" fmla="*/ 10 w 10"/>
                <a:gd name="T19" fmla="*/ 46 h 46"/>
                <a:gd name="T20" fmla="*/ 10 w 10"/>
                <a:gd name="T21" fmla="*/ 43 h 46"/>
                <a:gd name="T22" fmla="*/ 9 w 10"/>
                <a:gd name="T23" fmla="*/ 40 h 46"/>
                <a:gd name="T24" fmla="*/ 7 w 10"/>
                <a:gd name="T25" fmla="*/ 35 h 46"/>
                <a:gd name="T26" fmla="*/ 7 w 10"/>
                <a:gd name="T27" fmla="*/ 28 h 46"/>
                <a:gd name="T28" fmla="*/ 6 w 10"/>
                <a:gd name="T29" fmla="*/ 21 h 46"/>
                <a:gd name="T30" fmla="*/ 7 w 10"/>
                <a:gd name="T31" fmla="*/ 14 h 46"/>
                <a:gd name="T32" fmla="*/ 7 w 10"/>
                <a:gd name="T33" fmla="*/ 7 h 46"/>
                <a:gd name="T34" fmla="*/ 10 w 10"/>
                <a:gd name="T35" fmla="*/ 1 h 46"/>
                <a:gd name="T36" fmla="*/ 10 w 10"/>
                <a:gd name="T37" fmla="*/ 1 h 46"/>
                <a:gd name="T38" fmla="*/ 10 w 10"/>
                <a:gd name="T39" fmla="*/ 1 h 46"/>
                <a:gd name="T40" fmla="*/ 10 w 10"/>
                <a:gd name="T41" fmla="*/ 0 h 46"/>
                <a:gd name="T42" fmla="*/ 10 w 10"/>
                <a:gd name="T43" fmla="*/ 0 h 46"/>
                <a:gd name="T44" fmla="*/ 9 w 10"/>
                <a:gd name="T45" fmla="*/ 0 h 46"/>
                <a:gd name="T46" fmla="*/ 7 w 10"/>
                <a:gd name="T47" fmla="*/ 0 h 46"/>
                <a:gd name="T48" fmla="*/ 6 w 10"/>
                <a:gd name="T49" fmla="*/ 1 h 46"/>
                <a:gd name="T50" fmla="*/ 4 w 10"/>
                <a:gd name="T51" fmla="*/ 1 h 4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0"/>
                <a:gd name="T79" fmla="*/ 0 h 46"/>
                <a:gd name="T80" fmla="*/ 10 w 10"/>
                <a:gd name="T81" fmla="*/ 46 h 4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0" h="46">
                  <a:moveTo>
                    <a:pt x="4" y="1"/>
                  </a:moveTo>
                  <a:lnTo>
                    <a:pt x="3" y="2"/>
                  </a:lnTo>
                  <a:lnTo>
                    <a:pt x="3" y="5"/>
                  </a:lnTo>
                  <a:lnTo>
                    <a:pt x="2" y="8"/>
                  </a:lnTo>
                  <a:lnTo>
                    <a:pt x="2" y="14"/>
                  </a:lnTo>
                  <a:lnTo>
                    <a:pt x="0" y="21"/>
                  </a:lnTo>
                  <a:lnTo>
                    <a:pt x="0" y="28"/>
                  </a:lnTo>
                  <a:lnTo>
                    <a:pt x="2" y="36"/>
                  </a:lnTo>
                  <a:lnTo>
                    <a:pt x="3" y="46"/>
                  </a:lnTo>
                  <a:lnTo>
                    <a:pt x="10" y="46"/>
                  </a:lnTo>
                  <a:lnTo>
                    <a:pt x="10" y="43"/>
                  </a:lnTo>
                  <a:lnTo>
                    <a:pt x="9" y="40"/>
                  </a:lnTo>
                  <a:lnTo>
                    <a:pt x="7" y="35"/>
                  </a:lnTo>
                  <a:lnTo>
                    <a:pt x="7" y="28"/>
                  </a:lnTo>
                  <a:lnTo>
                    <a:pt x="6" y="21"/>
                  </a:lnTo>
                  <a:lnTo>
                    <a:pt x="7" y="14"/>
                  </a:lnTo>
                  <a:lnTo>
                    <a:pt x="7" y="7"/>
                  </a:lnTo>
                  <a:lnTo>
                    <a:pt x="10" y="1"/>
                  </a:lnTo>
                  <a:lnTo>
                    <a:pt x="10" y="0"/>
                  </a:lnTo>
                  <a:lnTo>
                    <a:pt x="9" y="0"/>
                  </a:lnTo>
                  <a:lnTo>
                    <a:pt x="7" y="0"/>
                  </a:lnTo>
                  <a:lnTo>
                    <a:pt x="6" y="1"/>
                  </a:lnTo>
                  <a:lnTo>
                    <a:pt x="4" y="1"/>
                  </a:lnTo>
                  <a:close/>
                </a:path>
              </a:pathLst>
            </a:custGeom>
            <a:solidFill>
              <a:srgbClr val="A5E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64" name="Freeform 52"/>
            <p:cNvSpPr>
              <a:spLocks/>
            </p:cNvSpPr>
            <p:nvPr/>
          </p:nvSpPr>
          <p:spPr bwMode="auto">
            <a:xfrm>
              <a:off x="1248" y="2687"/>
              <a:ext cx="7" cy="33"/>
            </a:xfrm>
            <a:custGeom>
              <a:avLst/>
              <a:gdLst>
                <a:gd name="T0" fmla="*/ 2 w 7"/>
                <a:gd name="T1" fmla="*/ 1 h 33"/>
                <a:gd name="T2" fmla="*/ 1 w 7"/>
                <a:gd name="T3" fmla="*/ 1 h 33"/>
                <a:gd name="T4" fmla="*/ 1 w 7"/>
                <a:gd name="T5" fmla="*/ 3 h 33"/>
                <a:gd name="T6" fmla="*/ 0 w 7"/>
                <a:gd name="T7" fmla="*/ 6 h 33"/>
                <a:gd name="T8" fmla="*/ 0 w 7"/>
                <a:gd name="T9" fmla="*/ 10 h 33"/>
                <a:gd name="T10" fmla="*/ 0 w 7"/>
                <a:gd name="T11" fmla="*/ 15 h 33"/>
                <a:gd name="T12" fmla="*/ 0 w 7"/>
                <a:gd name="T13" fmla="*/ 20 h 33"/>
                <a:gd name="T14" fmla="*/ 0 w 7"/>
                <a:gd name="T15" fmla="*/ 27 h 33"/>
                <a:gd name="T16" fmla="*/ 1 w 7"/>
                <a:gd name="T17" fmla="*/ 33 h 33"/>
                <a:gd name="T18" fmla="*/ 5 w 7"/>
                <a:gd name="T19" fmla="*/ 33 h 33"/>
                <a:gd name="T20" fmla="*/ 5 w 7"/>
                <a:gd name="T21" fmla="*/ 31 h 33"/>
                <a:gd name="T22" fmla="*/ 5 w 7"/>
                <a:gd name="T23" fmla="*/ 29 h 33"/>
                <a:gd name="T24" fmla="*/ 4 w 7"/>
                <a:gd name="T25" fmla="*/ 26 h 33"/>
                <a:gd name="T26" fmla="*/ 4 w 7"/>
                <a:gd name="T27" fmla="*/ 20 h 33"/>
                <a:gd name="T28" fmla="*/ 4 w 7"/>
                <a:gd name="T29" fmla="*/ 15 h 33"/>
                <a:gd name="T30" fmla="*/ 4 w 7"/>
                <a:gd name="T31" fmla="*/ 9 h 33"/>
                <a:gd name="T32" fmla="*/ 4 w 7"/>
                <a:gd name="T33" fmla="*/ 5 h 33"/>
                <a:gd name="T34" fmla="*/ 7 w 7"/>
                <a:gd name="T35" fmla="*/ 0 h 33"/>
                <a:gd name="T36" fmla="*/ 7 w 7"/>
                <a:gd name="T37" fmla="*/ 0 h 33"/>
                <a:gd name="T38" fmla="*/ 7 w 7"/>
                <a:gd name="T39" fmla="*/ 0 h 33"/>
                <a:gd name="T40" fmla="*/ 5 w 7"/>
                <a:gd name="T41" fmla="*/ 0 h 33"/>
                <a:gd name="T42" fmla="*/ 5 w 7"/>
                <a:gd name="T43" fmla="*/ 0 h 33"/>
                <a:gd name="T44" fmla="*/ 5 w 7"/>
                <a:gd name="T45" fmla="*/ 0 h 33"/>
                <a:gd name="T46" fmla="*/ 4 w 7"/>
                <a:gd name="T47" fmla="*/ 0 h 33"/>
                <a:gd name="T48" fmla="*/ 3 w 7"/>
                <a:gd name="T49" fmla="*/ 0 h 33"/>
                <a:gd name="T50" fmla="*/ 2 w 7"/>
                <a:gd name="T51" fmla="*/ 1 h 3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7"/>
                <a:gd name="T79" fmla="*/ 0 h 33"/>
                <a:gd name="T80" fmla="*/ 7 w 7"/>
                <a:gd name="T81" fmla="*/ 33 h 3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7" h="33">
                  <a:moveTo>
                    <a:pt x="2" y="1"/>
                  </a:moveTo>
                  <a:lnTo>
                    <a:pt x="1" y="1"/>
                  </a:lnTo>
                  <a:lnTo>
                    <a:pt x="1" y="3"/>
                  </a:lnTo>
                  <a:lnTo>
                    <a:pt x="0" y="6"/>
                  </a:lnTo>
                  <a:lnTo>
                    <a:pt x="0" y="10"/>
                  </a:lnTo>
                  <a:lnTo>
                    <a:pt x="0" y="15"/>
                  </a:lnTo>
                  <a:lnTo>
                    <a:pt x="0" y="20"/>
                  </a:lnTo>
                  <a:lnTo>
                    <a:pt x="0" y="27"/>
                  </a:lnTo>
                  <a:lnTo>
                    <a:pt x="1" y="33"/>
                  </a:lnTo>
                  <a:lnTo>
                    <a:pt x="5" y="33"/>
                  </a:lnTo>
                  <a:lnTo>
                    <a:pt x="5" y="31"/>
                  </a:lnTo>
                  <a:lnTo>
                    <a:pt x="5" y="29"/>
                  </a:lnTo>
                  <a:lnTo>
                    <a:pt x="4" y="26"/>
                  </a:lnTo>
                  <a:lnTo>
                    <a:pt x="4" y="20"/>
                  </a:lnTo>
                  <a:lnTo>
                    <a:pt x="4" y="15"/>
                  </a:lnTo>
                  <a:lnTo>
                    <a:pt x="4" y="9"/>
                  </a:lnTo>
                  <a:lnTo>
                    <a:pt x="4" y="5"/>
                  </a:lnTo>
                  <a:lnTo>
                    <a:pt x="7" y="0"/>
                  </a:lnTo>
                  <a:lnTo>
                    <a:pt x="5" y="0"/>
                  </a:lnTo>
                  <a:lnTo>
                    <a:pt x="4" y="0"/>
                  </a:lnTo>
                  <a:lnTo>
                    <a:pt x="3" y="0"/>
                  </a:lnTo>
                  <a:lnTo>
                    <a:pt x="2" y="1"/>
                  </a:lnTo>
                  <a:close/>
                </a:path>
              </a:pathLst>
            </a:custGeom>
            <a:solidFill>
              <a:srgbClr val="B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65" name="Freeform 53"/>
            <p:cNvSpPr>
              <a:spLocks/>
            </p:cNvSpPr>
            <p:nvPr/>
          </p:nvSpPr>
          <p:spPr bwMode="auto">
            <a:xfrm>
              <a:off x="1343" y="2654"/>
              <a:ext cx="24" cy="90"/>
            </a:xfrm>
            <a:custGeom>
              <a:avLst/>
              <a:gdLst>
                <a:gd name="T0" fmla="*/ 24 w 24"/>
                <a:gd name="T1" fmla="*/ 1 h 90"/>
                <a:gd name="T2" fmla="*/ 22 w 24"/>
                <a:gd name="T3" fmla="*/ 1 h 90"/>
                <a:gd name="T4" fmla="*/ 21 w 24"/>
                <a:gd name="T5" fmla="*/ 4 h 90"/>
                <a:gd name="T6" fmla="*/ 19 w 24"/>
                <a:gd name="T7" fmla="*/ 8 h 90"/>
                <a:gd name="T8" fmla="*/ 17 w 24"/>
                <a:gd name="T9" fmla="*/ 17 h 90"/>
                <a:gd name="T10" fmla="*/ 15 w 24"/>
                <a:gd name="T11" fmla="*/ 28 h 90"/>
                <a:gd name="T12" fmla="*/ 14 w 24"/>
                <a:gd name="T13" fmla="*/ 43 h 90"/>
                <a:gd name="T14" fmla="*/ 15 w 24"/>
                <a:gd name="T15" fmla="*/ 64 h 90"/>
                <a:gd name="T16" fmla="*/ 18 w 24"/>
                <a:gd name="T17" fmla="*/ 90 h 90"/>
                <a:gd name="T18" fmla="*/ 5 w 24"/>
                <a:gd name="T19" fmla="*/ 90 h 90"/>
                <a:gd name="T20" fmla="*/ 4 w 24"/>
                <a:gd name="T21" fmla="*/ 88 h 90"/>
                <a:gd name="T22" fmla="*/ 3 w 24"/>
                <a:gd name="T23" fmla="*/ 81 h 90"/>
                <a:gd name="T24" fmla="*/ 1 w 24"/>
                <a:gd name="T25" fmla="*/ 69 h 90"/>
                <a:gd name="T26" fmla="*/ 0 w 24"/>
                <a:gd name="T27" fmla="*/ 56 h 90"/>
                <a:gd name="T28" fmla="*/ 0 w 24"/>
                <a:gd name="T29" fmla="*/ 41 h 90"/>
                <a:gd name="T30" fmla="*/ 1 w 24"/>
                <a:gd name="T31" fmla="*/ 27 h 90"/>
                <a:gd name="T32" fmla="*/ 4 w 24"/>
                <a:gd name="T33" fmla="*/ 13 h 90"/>
                <a:gd name="T34" fmla="*/ 7 w 24"/>
                <a:gd name="T35" fmla="*/ 0 h 90"/>
                <a:gd name="T36" fmla="*/ 24 w 24"/>
                <a:gd name="T37" fmla="*/ 1 h 9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4"/>
                <a:gd name="T58" fmla="*/ 0 h 90"/>
                <a:gd name="T59" fmla="*/ 24 w 24"/>
                <a:gd name="T60" fmla="*/ 90 h 90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4" h="90">
                  <a:moveTo>
                    <a:pt x="24" y="1"/>
                  </a:moveTo>
                  <a:lnTo>
                    <a:pt x="22" y="1"/>
                  </a:lnTo>
                  <a:lnTo>
                    <a:pt x="21" y="4"/>
                  </a:lnTo>
                  <a:lnTo>
                    <a:pt x="19" y="8"/>
                  </a:lnTo>
                  <a:lnTo>
                    <a:pt x="17" y="17"/>
                  </a:lnTo>
                  <a:lnTo>
                    <a:pt x="15" y="28"/>
                  </a:lnTo>
                  <a:lnTo>
                    <a:pt x="14" y="43"/>
                  </a:lnTo>
                  <a:lnTo>
                    <a:pt x="15" y="64"/>
                  </a:lnTo>
                  <a:lnTo>
                    <a:pt x="18" y="90"/>
                  </a:lnTo>
                  <a:lnTo>
                    <a:pt x="5" y="90"/>
                  </a:lnTo>
                  <a:lnTo>
                    <a:pt x="4" y="88"/>
                  </a:lnTo>
                  <a:lnTo>
                    <a:pt x="3" y="81"/>
                  </a:lnTo>
                  <a:lnTo>
                    <a:pt x="1" y="69"/>
                  </a:lnTo>
                  <a:lnTo>
                    <a:pt x="0" y="56"/>
                  </a:lnTo>
                  <a:lnTo>
                    <a:pt x="0" y="41"/>
                  </a:lnTo>
                  <a:lnTo>
                    <a:pt x="1" y="27"/>
                  </a:lnTo>
                  <a:lnTo>
                    <a:pt x="4" y="13"/>
                  </a:lnTo>
                  <a:lnTo>
                    <a:pt x="7" y="0"/>
                  </a:lnTo>
                  <a:lnTo>
                    <a:pt x="24" y="1"/>
                  </a:lnTo>
                  <a:close/>
                </a:path>
              </a:pathLst>
            </a:custGeom>
            <a:solidFill>
              <a:srgbClr val="59B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66" name="Freeform 54"/>
            <p:cNvSpPr>
              <a:spLocks/>
            </p:cNvSpPr>
            <p:nvPr/>
          </p:nvSpPr>
          <p:spPr bwMode="auto">
            <a:xfrm>
              <a:off x="1344" y="2661"/>
              <a:ext cx="19" cy="76"/>
            </a:xfrm>
            <a:custGeom>
              <a:avLst/>
              <a:gdLst>
                <a:gd name="T0" fmla="*/ 19 w 19"/>
                <a:gd name="T1" fmla="*/ 0 h 76"/>
                <a:gd name="T2" fmla="*/ 19 w 19"/>
                <a:gd name="T3" fmla="*/ 0 h 76"/>
                <a:gd name="T4" fmla="*/ 18 w 19"/>
                <a:gd name="T5" fmla="*/ 3 h 76"/>
                <a:gd name="T6" fmla="*/ 17 w 19"/>
                <a:gd name="T7" fmla="*/ 7 h 76"/>
                <a:gd name="T8" fmla="*/ 14 w 19"/>
                <a:gd name="T9" fmla="*/ 13 h 76"/>
                <a:gd name="T10" fmla="*/ 13 w 19"/>
                <a:gd name="T11" fmla="*/ 22 h 76"/>
                <a:gd name="T12" fmla="*/ 12 w 19"/>
                <a:gd name="T13" fmla="*/ 36 h 76"/>
                <a:gd name="T14" fmla="*/ 13 w 19"/>
                <a:gd name="T15" fmla="*/ 54 h 76"/>
                <a:gd name="T16" fmla="*/ 14 w 19"/>
                <a:gd name="T17" fmla="*/ 76 h 76"/>
                <a:gd name="T18" fmla="*/ 4 w 19"/>
                <a:gd name="T19" fmla="*/ 76 h 76"/>
                <a:gd name="T20" fmla="*/ 4 w 19"/>
                <a:gd name="T21" fmla="*/ 74 h 76"/>
                <a:gd name="T22" fmla="*/ 3 w 19"/>
                <a:gd name="T23" fmla="*/ 68 h 76"/>
                <a:gd name="T24" fmla="*/ 2 w 19"/>
                <a:gd name="T25" fmla="*/ 59 h 76"/>
                <a:gd name="T26" fmla="*/ 0 w 19"/>
                <a:gd name="T27" fmla="*/ 47 h 76"/>
                <a:gd name="T28" fmla="*/ 0 w 19"/>
                <a:gd name="T29" fmla="*/ 35 h 76"/>
                <a:gd name="T30" fmla="*/ 0 w 19"/>
                <a:gd name="T31" fmla="*/ 22 h 76"/>
                <a:gd name="T32" fmla="*/ 3 w 19"/>
                <a:gd name="T33" fmla="*/ 10 h 76"/>
                <a:gd name="T34" fmla="*/ 6 w 19"/>
                <a:gd name="T35" fmla="*/ 0 h 76"/>
                <a:gd name="T36" fmla="*/ 19 w 19"/>
                <a:gd name="T37" fmla="*/ 0 h 7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9"/>
                <a:gd name="T58" fmla="*/ 0 h 76"/>
                <a:gd name="T59" fmla="*/ 19 w 19"/>
                <a:gd name="T60" fmla="*/ 76 h 7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9" h="76">
                  <a:moveTo>
                    <a:pt x="19" y="0"/>
                  </a:moveTo>
                  <a:lnTo>
                    <a:pt x="19" y="0"/>
                  </a:lnTo>
                  <a:lnTo>
                    <a:pt x="18" y="3"/>
                  </a:lnTo>
                  <a:lnTo>
                    <a:pt x="17" y="7"/>
                  </a:lnTo>
                  <a:lnTo>
                    <a:pt x="14" y="13"/>
                  </a:lnTo>
                  <a:lnTo>
                    <a:pt x="13" y="22"/>
                  </a:lnTo>
                  <a:lnTo>
                    <a:pt x="12" y="36"/>
                  </a:lnTo>
                  <a:lnTo>
                    <a:pt x="13" y="54"/>
                  </a:lnTo>
                  <a:lnTo>
                    <a:pt x="14" y="76"/>
                  </a:lnTo>
                  <a:lnTo>
                    <a:pt x="4" y="76"/>
                  </a:lnTo>
                  <a:lnTo>
                    <a:pt x="4" y="74"/>
                  </a:lnTo>
                  <a:lnTo>
                    <a:pt x="3" y="68"/>
                  </a:lnTo>
                  <a:lnTo>
                    <a:pt x="2" y="59"/>
                  </a:lnTo>
                  <a:lnTo>
                    <a:pt x="0" y="47"/>
                  </a:lnTo>
                  <a:lnTo>
                    <a:pt x="0" y="35"/>
                  </a:lnTo>
                  <a:lnTo>
                    <a:pt x="0" y="22"/>
                  </a:lnTo>
                  <a:lnTo>
                    <a:pt x="3" y="10"/>
                  </a:lnTo>
                  <a:lnTo>
                    <a:pt x="6" y="0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72C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67" name="Freeform 55"/>
            <p:cNvSpPr>
              <a:spLocks/>
            </p:cNvSpPr>
            <p:nvPr/>
          </p:nvSpPr>
          <p:spPr bwMode="auto">
            <a:xfrm>
              <a:off x="1346" y="2667"/>
              <a:ext cx="15" cy="63"/>
            </a:xfrm>
            <a:custGeom>
              <a:avLst/>
              <a:gdLst>
                <a:gd name="T0" fmla="*/ 15 w 15"/>
                <a:gd name="T1" fmla="*/ 0 h 63"/>
                <a:gd name="T2" fmla="*/ 15 w 15"/>
                <a:gd name="T3" fmla="*/ 1 h 63"/>
                <a:gd name="T4" fmla="*/ 14 w 15"/>
                <a:gd name="T5" fmla="*/ 2 h 63"/>
                <a:gd name="T6" fmla="*/ 12 w 15"/>
                <a:gd name="T7" fmla="*/ 6 h 63"/>
                <a:gd name="T8" fmla="*/ 11 w 15"/>
                <a:gd name="T9" fmla="*/ 12 h 63"/>
                <a:gd name="T10" fmla="*/ 10 w 15"/>
                <a:gd name="T11" fmla="*/ 19 h 63"/>
                <a:gd name="T12" fmla="*/ 9 w 15"/>
                <a:gd name="T13" fmla="*/ 30 h 63"/>
                <a:gd name="T14" fmla="*/ 10 w 15"/>
                <a:gd name="T15" fmla="*/ 44 h 63"/>
                <a:gd name="T16" fmla="*/ 11 w 15"/>
                <a:gd name="T17" fmla="*/ 63 h 63"/>
                <a:gd name="T18" fmla="*/ 2 w 15"/>
                <a:gd name="T19" fmla="*/ 63 h 63"/>
                <a:gd name="T20" fmla="*/ 2 w 15"/>
                <a:gd name="T21" fmla="*/ 62 h 63"/>
                <a:gd name="T22" fmla="*/ 1 w 15"/>
                <a:gd name="T23" fmla="*/ 56 h 63"/>
                <a:gd name="T24" fmla="*/ 0 w 15"/>
                <a:gd name="T25" fmla="*/ 49 h 63"/>
                <a:gd name="T26" fmla="*/ 0 w 15"/>
                <a:gd name="T27" fmla="*/ 40 h 63"/>
                <a:gd name="T28" fmla="*/ 0 w 15"/>
                <a:gd name="T29" fmla="*/ 29 h 63"/>
                <a:gd name="T30" fmla="*/ 0 w 15"/>
                <a:gd name="T31" fmla="*/ 19 h 63"/>
                <a:gd name="T32" fmla="*/ 1 w 15"/>
                <a:gd name="T33" fmla="*/ 8 h 63"/>
                <a:gd name="T34" fmla="*/ 4 w 15"/>
                <a:gd name="T35" fmla="*/ 0 h 63"/>
                <a:gd name="T36" fmla="*/ 15 w 15"/>
                <a:gd name="T37" fmla="*/ 0 h 63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5"/>
                <a:gd name="T58" fmla="*/ 0 h 63"/>
                <a:gd name="T59" fmla="*/ 15 w 15"/>
                <a:gd name="T60" fmla="*/ 63 h 63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5" h="63">
                  <a:moveTo>
                    <a:pt x="15" y="0"/>
                  </a:moveTo>
                  <a:lnTo>
                    <a:pt x="15" y="1"/>
                  </a:lnTo>
                  <a:lnTo>
                    <a:pt x="14" y="2"/>
                  </a:lnTo>
                  <a:lnTo>
                    <a:pt x="12" y="6"/>
                  </a:lnTo>
                  <a:lnTo>
                    <a:pt x="11" y="12"/>
                  </a:lnTo>
                  <a:lnTo>
                    <a:pt x="10" y="19"/>
                  </a:lnTo>
                  <a:lnTo>
                    <a:pt x="9" y="30"/>
                  </a:lnTo>
                  <a:lnTo>
                    <a:pt x="10" y="44"/>
                  </a:lnTo>
                  <a:lnTo>
                    <a:pt x="11" y="63"/>
                  </a:lnTo>
                  <a:lnTo>
                    <a:pt x="2" y="63"/>
                  </a:lnTo>
                  <a:lnTo>
                    <a:pt x="2" y="62"/>
                  </a:lnTo>
                  <a:lnTo>
                    <a:pt x="1" y="56"/>
                  </a:lnTo>
                  <a:lnTo>
                    <a:pt x="0" y="49"/>
                  </a:lnTo>
                  <a:lnTo>
                    <a:pt x="0" y="40"/>
                  </a:lnTo>
                  <a:lnTo>
                    <a:pt x="0" y="29"/>
                  </a:lnTo>
                  <a:lnTo>
                    <a:pt x="0" y="19"/>
                  </a:lnTo>
                  <a:lnTo>
                    <a:pt x="1" y="8"/>
                  </a:lnTo>
                  <a:lnTo>
                    <a:pt x="4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8CD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68" name="Freeform 56"/>
            <p:cNvSpPr>
              <a:spLocks/>
            </p:cNvSpPr>
            <p:nvPr/>
          </p:nvSpPr>
          <p:spPr bwMode="auto">
            <a:xfrm>
              <a:off x="1346" y="2673"/>
              <a:ext cx="12" cy="50"/>
            </a:xfrm>
            <a:custGeom>
              <a:avLst/>
              <a:gdLst>
                <a:gd name="T0" fmla="*/ 12 w 12"/>
                <a:gd name="T1" fmla="*/ 1 h 50"/>
                <a:gd name="T2" fmla="*/ 12 w 12"/>
                <a:gd name="T3" fmla="*/ 1 h 50"/>
                <a:gd name="T4" fmla="*/ 11 w 12"/>
                <a:gd name="T5" fmla="*/ 2 h 50"/>
                <a:gd name="T6" fmla="*/ 10 w 12"/>
                <a:gd name="T7" fmla="*/ 5 h 50"/>
                <a:gd name="T8" fmla="*/ 9 w 12"/>
                <a:gd name="T9" fmla="*/ 9 h 50"/>
                <a:gd name="T10" fmla="*/ 9 w 12"/>
                <a:gd name="T11" fmla="*/ 15 h 50"/>
                <a:gd name="T12" fmla="*/ 8 w 12"/>
                <a:gd name="T13" fmla="*/ 24 h 50"/>
                <a:gd name="T14" fmla="*/ 8 w 12"/>
                <a:gd name="T15" fmla="*/ 36 h 50"/>
                <a:gd name="T16" fmla="*/ 9 w 12"/>
                <a:gd name="T17" fmla="*/ 50 h 50"/>
                <a:gd name="T18" fmla="*/ 2 w 12"/>
                <a:gd name="T19" fmla="*/ 50 h 50"/>
                <a:gd name="T20" fmla="*/ 2 w 12"/>
                <a:gd name="T21" fmla="*/ 49 h 50"/>
                <a:gd name="T22" fmla="*/ 2 w 12"/>
                <a:gd name="T23" fmla="*/ 45 h 50"/>
                <a:gd name="T24" fmla="*/ 1 w 12"/>
                <a:gd name="T25" fmla="*/ 38 h 50"/>
                <a:gd name="T26" fmla="*/ 1 w 12"/>
                <a:gd name="T27" fmla="*/ 31 h 50"/>
                <a:gd name="T28" fmla="*/ 0 w 12"/>
                <a:gd name="T29" fmla="*/ 23 h 50"/>
                <a:gd name="T30" fmla="*/ 1 w 12"/>
                <a:gd name="T31" fmla="*/ 15 h 50"/>
                <a:gd name="T32" fmla="*/ 2 w 12"/>
                <a:gd name="T33" fmla="*/ 7 h 50"/>
                <a:gd name="T34" fmla="*/ 4 w 12"/>
                <a:gd name="T35" fmla="*/ 0 h 50"/>
                <a:gd name="T36" fmla="*/ 12 w 12"/>
                <a:gd name="T37" fmla="*/ 1 h 5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2"/>
                <a:gd name="T58" fmla="*/ 0 h 50"/>
                <a:gd name="T59" fmla="*/ 12 w 12"/>
                <a:gd name="T60" fmla="*/ 50 h 50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2" h="50">
                  <a:moveTo>
                    <a:pt x="12" y="1"/>
                  </a:moveTo>
                  <a:lnTo>
                    <a:pt x="12" y="1"/>
                  </a:lnTo>
                  <a:lnTo>
                    <a:pt x="11" y="2"/>
                  </a:lnTo>
                  <a:lnTo>
                    <a:pt x="10" y="5"/>
                  </a:lnTo>
                  <a:lnTo>
                    <a:pt x="9" y="9"/>
                  </a:lnTo>
                  <a:lnTo>
                    <a:pt x="9" y="15"/>
                  </a:lnTo>
                  <a:lnTo>
                    <a:pt x="8" y="24"/>
                  </a:lnTo>
                  <a:lnTo>
                    <a:pt x="8" y="36"/>
                  </a:lnTo>
                  <a:lnTo>
                    <a:pt x="9" y="50"/>
                  </a:lnTo>
                  <a:lnTo>
                    <a:pt x="2" y="50"/>
                  </a:lnTo>
                  <a:lnTo>
                    <a:pt x="2" y="49"/>
                  </a:lnTo>
                  <a:lnTo>
                    <a:pt x="2" y="45"/>
                  </a:lnTo>
                  <a:lnTo>
                    <a:pt x="1" y="38"/>
                  </a:lnTo>
                  <a:lnTo>
                    <a:pt x="1" y="31"/>
                  </a:lnTo>
                  <a:lnTo>
                    <a:pt x="0" y="23"/>
                  </a:lnTo>
                  <a:lnTo>
                    <a:pt x="1" y="15"/>
                  </a:lnTo>
                  <a:lnTo>
                    <a:pt x="2" y="7"/>
                  </a:lnTo>
                  <a:lnTo>
                    <a:pt x="4" y="0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A5E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69" name="Freeform 57"/>
            <p:cNvSpPr>
              <a:spLocks/>
            </p:cNvSpPr>
            <p:nvPr/>
          </p:nvSpPr>
          <p:spPr bwMode="auto">
            <a:xfrm>
              <a:off x="1347" y="2680"/>
              <a:ext cx="9" cy="36"/>
            </a:xfrm>
            <a:custGeom>
              <a:avLst/>
              <a:gdLst>
                <a:gd name="T0" fmla="*/ 9 w 9"/>
                <a:gd name="T1" fmla="*/ 0 h 36"/>
                <a:gd name="T2" fmla="*/ 9 w 9"/>
                <a:gd name="T3" fmla="*/ 0 h 36"/>
                <a:gd name="T4" fmla="*/ 8 w 9"/>
                <a:gd name="T5" fmla="*/ 1 h 36"/>
                <a:gd name="T6" fmla="*/ 8 w 9"/>
                <a:gd name="T7" fmla="*/ 3 h 36"/>
                <a:gd name="T8" fmla="*/ 7 w 9"/>
                <a:gd name="T9" fmla="*/ 6 h 36"/>
                <a:gd name="T10" fmla="*/ 6 w 9"/>
                <a:gd name="T11" fmla="*/ 10 h 36"/>
                <a:gd name="T12" fmla="*/ 6 w 9"/>
                <a:gd name="T13" fmla="*/ 17 h 36"/>
                <a:gd name="T14" fmla="*/ 6 w 9"/>
                <a:gd name="T15" fmla="*/ 26 h 36"/>
                <a:gd name="T16" fmla="*/ 7 w 9"/>
                <a:gd name="T17" fmla="*/ 36 h 36"/>
                <a:gd name="T18" fmla="*/ 2 w 9"/>
                <a:gd name="T19" fmla="*/ 36 h 36"/>
                <a:gd name="T20" fmla="*/ 1 w 9"/>
                <a:gd name="T21" fmla="*/ 36 h 36"/>
                <a:gd name="T22" fmla="*/ 1 w 9"/>
                <a:gd name="T23" fmla="*/ 33 h 36"/>
                <a:gd name="T24" fmla="*/ 1 w 9"/>
                <a:gd name="T25" fmla="*/ 28 h 36"/>
                <a:gd name="T26" fmla="*/ 0 w 9"/>
                <a:gd name="T27" fmla="*/ 22 h 36"/>
                <a:gd name="T28" fmla="*/ 0 w 9"/>
                <a:gd name="T29" fmla="*/ 16 h 36"/>
                <a:gd name="T30" fmla="*/ 0 w 9"/>
                <a:gd name="T31" fmla="*/ 10 h 36"/>
                <a:gd name="T32" fmla="*/ 1 w 9"/>
                <a:gd name="T33" fmla="*/ 5 h 36"/>
                <a:gd name="T34" fmla="*/ 3 w 9"/>
                <a:gd name="T35" fmla="*/ 0 h 36"/>
                <a:gd name="T36" fmla="*/ 9 w 9"/>
                <a:gd name="T37" fmla="*/ 0 h 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"/>
                <a:gd name="T58" fmla="*/ 0 h 36"/>
                <a:gd name="T59" fmla="*/ 9 w 9"/>
                <a:gd name="T60" fmla="*/ 36 h 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" h="36">
                  <a:moveTo>
                    <a:pt x="9" y="0"/>
                  </a:moveTo>
                  <a:lnTo>
                    <a:pt x="9" y="0"/>
                  </a:lnTo>
                  <a:lnTo>
                    <a:pt x="8" y="1"/>
                  </a:lnTo>
                  <a:lnTo>
                    <a:pt x="8" y="3"/>
                  </a:lnTo>
                  <a:lnTo>
                    <a:pt x="7" y="6"/>
                  </a:lnTo>
                  <a:lnTo>
                    <a:pt x="6" y="10"/>
                  </a:lnTo>
                  <a:lnTo>
                    <a:pt x="6" y="17"/>
                  </a:lnTo>
                  <a:lnTo>
                    <a:pt x="6" y="26"/>
                  </a:lnTo>
                  <a:lnTo>
                    <a:pt x="7" y="36"/>
                  </a:lnTo>
                  <a:lnTo>
                    <a:pt x="2" y="36"/>
                  </a:lnTo>
                  <a:lnTo>
                    <a:pt x="1" y="36"/>
                  </a:lnTo>
                  <a:lnTo>
                    <a:pt x="1" y="33"/>
                  </a:lnTo>
                  <a:lnTo>
                    <a:pt x="1" y="28"/>
                  </a:lnTo>
                  <a:lnTo>
                    <a:pt x="0" y="22"/>
                  </a:lnTo>
                  <a:lnTo>
                    <a:pt x="0" y="16"/>
                  </a:lnTo>
                  <a:lnTo>
                    <a:pt x="0" y="10"/>
                  </a:lnTo>
                  <a:lnTo>
                    <a:pt x="1" y="5"/>
                  </a:lnTo>
                  <a:lnTo>
                    <a:pt x="3" y="0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B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70" name="Rectangle 58"/>
            <p:cNvSpPr>
              <a:spLocks noChangeArrowheads="1"/>
            </p:cNvSpPr>
            <p:nvPr/>
          </p:nvSpPr>
          <p:spPr bwMode="auto">
            <a:xfrm>
              <a:off x="1224" y="2671"/>
              <a:ext cx="4" cy="11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71" name="Freeform 59"/>
            <p:cNvSpPr>
              <a:spLocks/>
            </p:cNvSpPr>
            <p:nvPr/>
          </p:nvSpPr>
          <p:spPr bwMode="auto">
            <a:xfrm>
              <a:off x="1266" y="2668"/>
              <a:ext cx="46" cy="55"/>
            </a:xfrm>
            <a:custGeom>
              <a:avLst/>
              <a:gdLst>
                <a:gd name="T0" fmla="*/ 4 w 46"/>
                <a:gd name="T1" fmla="*/ 6 h 55"/>
                <a:gd name="T2" fmla="*/ 4 w 46"/>
                <a:gd name="T3" fmla="*/ 7 h 55"/>
                <a:gd name="T4" fmla="*/ 3 w 46"/>
                <a:gd name="T5" fmla="*/ 10 h 55"/>
                <a:gd name="T6" fmla="*/ 1 w 46"/>
                <a:gd name="T7" fmla="*/ 14 h 55"/>
                <a:gd name="T8" fmla="*/ 0 w 46"/>
                <a:gd name="T9" fmla="*/ 20 h 55"/>
                <a:gd name="T10" fmla="*/ 0 w 46"/>
                <a:gd name="T11" fmla="*/ 28 h 55"/>
                <a:gd name="T12" fmla="*/ 0 w 46"/>
                <a:gd name="T13" fmla="*/ 36 h 55"/>
                <a:gd name="T14" fmla="*/ 0 w 46"/>
                <a:gd name="T15" fmla="*/ 46 h 55"/>
                <a:gd name="T16" fmla="*/ 3 w 46"/>
                <a:gd name="T17" fmla="*/ 55 h 55"/>
                <a:gd name="T18" fmla="*/ 3 w 46"/>
                <a:gd name="T19" fmla="*/ 54 h 55"/>
                <a:gd name="T20" fmla="*/ 3 w 46"/>
                <a:gd name="T21" fmla="*/ 53 h 55"/>
                <a:gd name="T22" fmla="*/ 3 w 46"/>
                <a:gd name="T23" fmla="*/ 52 h 55"/>
                <a:gd name="T24" fmla="*/ 3 w 46"/>
                <a:gd name="T25" fmla="*/ 49 h 55"/>
                <a:gd name="T26" fmla="*/ 3 w 46"/>
                <a:gd name="T27" fmla="*/ 46 h 55"/>
                <a:gd name="T28" fmla="*/ 4 w 46"/>
                <a:gd name="T29" fmla="*/ 42 h 55"/>
                <a:gd name="T30" fmla="*/ 4 w 46"/>
                <a:gd name="T31" fmla="*/ 39 h 55"/>
                <a:gd name="T32" fmla="*/ 5 w 46"/>
                <a:gd name="T33" fmla="*/ 35 h 55"/>
                <a:gd name="T34" fmla="*/ 6 w 46"/>
                <a:gd name="T35" fmla="*/ 32 h 55"/>
                <a:gd name="T36" fmla="*/ 7 w 46"/>
                <a:gd name="T37" fmla="*/ 28 h 55"/>
                <a:gd name="T38" fmla="*/ 8 w 46"/>
                <a:gd name="T39" fmla="*/ 25 h 55"/>
                <a:gd name="T40" fmla="*/ 11 w 46"/>
                <a:gd name="T41" fmla="*/ 21 h 55"/>
                <a:gd name="T42" fmla="*/ 14 w 46"/>
                <a:gd name="T43" fmla="*/ 19 h 55"/>
                <a:gd name="T44" fmla="*/ 17 w 46"/>
                <a:gd name="T45" fmla="*/ 17 h 55"/>
                <a:gd name="T46" fmla="*/ 21 w 46"/>
                <a:gd name="T47" fmla="*/ 14 h 55"/>
                <a:gd name="T48" fmla="*/ 26 w 46"/>
                <a:gd name="T49" fmla="*/ 14 h 55"/>
                <a:gd name="T50" fmla="*/ 26 w 46"/>
                <a:gd name="T51" fmla="*/ 13 h 55"/>
                <a:gd name="T52" fmla="*/ 26 w 46"/>
                <a:gd name="T53" fmla="*/ 13 h 55"/>
                <a:gd name="T54" fmla="*/ 28 w 46"/>
                <a:gd name="T55" fmla="*/ 12 h 55"/>
                <a:gd name="T56" fmla="*/ 29 w 46"/>
                <a:gd name="T57" fmla="*/ 11 h 55"/>
                <a:gd name="T58" fmla="*/ 33 w 46"/>
                <a:gd name="T59" fmla="*/ 10 h 55"/>
                <a:gd name="T60" fmla="*/ 36 w 46"/>
                <a:gd name="T61" fmla="*/ 7 h 55"/>
                <a:gd name="T62" fmla="*/ 41 w 46"/>
                <a:gd name="T63" fmla="*/ 5 h 55"/>
                <a:gd name="T64" fmla="*/ 46 w 46"/>
                <a:gd name="T65" fmla="*/ 3 h 55"/>
                <a:gd name="T66" fmla="*/ 46 w 46"/>
                <a:gd name="T67" fmla="*/ 3 h 55"/>
                <a:gd name="T68" fmla="*/ 45 w 46"/>
                <a:gd name="T69" fmla="*/ 3 h 55"/>
                <a:gd name="T70" fmla="*/ 43 w 46"/>
                <a:gd name="T71" fmla="*/ 3 h 55"/>
                <a:gd name="T72" fmla="*/ 42 w 46"/>
                <a:gd name="T73" fmla="*/ 1 h 55"/>
                <a:gd name="T74" fmla="*/ 40 w 46"/>
                <a:gd name="T75" fmla="*/ 1 h 55"/>
                <a:gd name="T76" fmla="*/ 38 w 46"/>
                <a:gd name="T77" fmla="*/ 1 h 55"/>
                <a:gd name="T78" fmla="*/ 35 w 46"/>
                <a:gd name="T79" fmla="*/ 1 h 55"/>
                <a:gd name="T80" fmla="*/ 32 w 46"/>
                <a:gd name="T81" fmla="*/ 0 h 55"/>
                <a:gd name="T82" fmla="*/ 28 w 46"/>
                <a:gd name="T83" fmla="*/ 0 h 55"/>
                <a:gd name="T84" fmla="*/ 26 w 46"/>
                <a:gd name="T85" fmla="*/ 0 h 55"/>
                <a:gd name="T86" fmla="*/ 22 w 46"/>
                <a:gd name="T87" fmla="*/ 1 h 55"/>
                <a:gd name="T88" fmla="*/ 19 w 46"/>
                <a:gd name="T89" fmla="*/ 1 h 55"/>
                <a:gd name="T90" fmla="*/ 14 w 46"/>
                <a:gd name="T91" fmla="*/ 1 h 55"/>
                <a:gd name="T92" fmla="*/ 11 w 46"/>
                <a:gd name="T93" fmla="*/ 3 h 55"/>
                <a:gd name="T94" fmla="*/ 7 w 46"/>
                <a:gd name="T95" fmla="*/ 4 h 55"/>
                <a:gd name="T96" fmla="*/ 4 w 46"/>
                <a:gd name="T97" fmla="*/ 6 h 55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46"/>
                <a:gd name="T148" fmla="*/ 0 h 55"/>
                <a:gd name="T149" fmla="*/ 46 w 46"/>
                <a:gd name="T150" fmla="*/ 55 h 55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46" h="55">
                  <a:moveTo>
                    <a:pt x="4" y="6"/>
                  </a:moveTo>
                  <a:lnTo>
                    <a:pt x="4" y="7"/>
                  </a:lnTo>
                  <a:lnTo>
                    <a:pt x="3" y="10"/>
                  </a:lnTo>
                  <a:lnTo>
                    <a:pt x="1" y="14"/>
                  </a:lnTo>
                  <a:lnTo>
                    <a:pt x="0" y="20"/>
                  </a:lnTo>
                  <a:lnTo>
                    <a:pt x="0" y="28"/>
                  </a:lnTo>
                  <a:lnTo>
                    <a:pt x="0" y="36"/>
                  </a:lnTo>
                  <a:lnTo>
                    <a:pt x="0" y="46"/>
                  </a:lnTo>
                  <a:lnTo>
                    <a:pt x="3" y="55"/>
                  </a:lnTo>
                  <a:lnTo>
                    <a:pt x="3" y="54"/>
                  </a:lnTo>
                  <a:lnTo>
                    <a:pt x="3" y="53"/>
                  </a:lnTo>
                  <a:lnTo>
                    <a:pt x="3" y="52"/>
                  </a:lnTo>
                  <a:lnTo>
                    <a:pt x="3" y="49"/>
                  </a:lnTo>
                  <a:lnTo>
                    <a:pt x="3" y="46"/>
                  </a:lnTo>
                  <a:lnTo>
                    <a:pt x="4" y="42"/>
                  </a:lnTo>
                  <a:lnTo>
                    <a:pt x="4" y="39"/>
                  </a:lnTo>
                  <a:lnTo>
                    <a:pt x="5" y="35"/>
                  </a:lnTo>
                  <a:lnTo>
                    <a:pt x="6" y="32"/>
                  </a:lnTo>
                  <a:lnTo>
                    <a:pt x="7" y="28"/>
                  </a:lnTo>
                  <a:lnTo>
                    <a:pt x="8" y="25"/>
                  </a:lnTo>
                  <a:lnTo>
                    <a:pt x="11" y="21"/>
                  </a:lnTo>
                  <a:lnTo>
                    <a:pt x="14" y="19"/>
                  </a:lnTo>
                  <a:lnTo>
                    <a:pt x="17" y="17"/>
                  </a:lnTo>
                  <a:lnTo>
                    <a:pt x="21" y="14"/>
                  </a:lnTo>
                  <a:lnTo>
                    <a:pt x="26" y="14"/>
                  </a:lnTo>
                  <a:lnTo>
                    <a:pt x="26" y="13"/>
                  </a:lnTo>
                  <a:lnTo>
                    <a:pt x="28" y="12"/>
                  </a:lnTo>
                  <a:lnTo>
                    <a:pt x="29" y="11"/>
                  </a:lnTo>
                  <a:lnTo>
                    <a:pt x="33" y="10"/>
                  </a:lnTo>
                  <a:lnTo>
                    <a:pt x="36" y="7"/>
                  </a:lnTo>
                  <a:lnTo>
                    <a:pt x="41" y="5"/>
                  </a:lnTo>
                  <a:lnTo>
                    <a:pt x="46" y="3"/>
                  </a:lnTo>
                  <a:lnTo>
                    <a:pt x="45" y="3"/>
                  </a:lnTo>
                  <a:lnTo>
                    <a:pt x="43" y="3"/>
                  </a:lnTo>
                  <a:lnTo>
                    <a:pt x="42" y="1"/>
                  </a:lnTo>
                  <a:lnTo>
                    <a:pt x="40" y="1"/>
                  </a:lnTo>
                  <a:lnTo>
                    <a:pt x="38" y="1"/>
                  </a:lnTo>
                  <a:lnTo>
                    <a:pt x="35" y="1"/>
                  </a:lnTo>
                  <a:lnTo>
                    <a:pt x="32" y="0"/>
                  </a:lnTo>
                  <a:lnTo>
                    <a:pt x="28" y="0"/>
                  </a:lnTo>
                  <a:lnTo>
                    <a:pt x="26" y="0"/>
                  </a:lnTo>
                  <a:lnTo>
                    <a:pt x="22" y="1"/>
                  </a:lnTo>
                  <a:lnTo>
                    <a:pt x="19" y="1"/>
                  </a:lnTo>
                  <a:lnTo>
                    <a:pt x="14" y="1"/>
                  </a:lnTo>
                  <a:lnTo>
                    <a:pt x="11" y="3"/>
                  </a:lnTo>
                  <a:lnTo>
                    <a:pt x="7" y="4"/>
                  </a:lnTo>
                  <a:lnTo>
                    <a:pt x="4" y="6"/>
                  </a:ln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72" name="Freeform 60"/>
            <p:cNvSpPr>
              <a:spLocks/>
            </p:cNvSpPr>
            <p:nvPr/>
          </p:nvSpPr>
          <p:spPr bwMode="auto">
            <a:xfrm>
              <a:off x="1202" y="2709"/>
              <a:ext cx="37" cy="9"/>
            </a:xfrm>
            <a:custGeom>
              <a:avLst/>
              <a:gdLst>
                <a:gd name="T0" fmla="*/ 0 w 37"/>
                <a:gd name="T1" fmla="*/ 6 h 9"/>
                <a:gd name="T2" fmla="*/ 0 w 37"/>
                <a:gd name="T3" fmla="*/ 6 h 9"/>
                <a:gd name="T4" fmla="*/ 0 w 37"/>
                <a:gd name="T5" fmla="*/ 6 h 9"/>
                <a:gd name="T6" fmla="*/ 1 w 37"/>
                <a:gd name="T7" fmla="*/ 5 h 9"/>
                <a:gd name="T8" fmla="*/ 1 w 37"/>
                <a:gd name="T9" fmla="*/ 5 h 9"/>
                <a:gd name="T10" fmla="*/ 2 w 37"/>
                <a:gd name="T11" fmla="*/ 4 h 9"/>
                <a:gd name="T12" fmla="*/ 4 w 37"/>
                <a:gd name="T13" fmla="*/ 2 h 9"/>
                <a:gd name="T14" fmla="*/ 5 w 37"/>
                <a:gd name="T15" fmla="*/ 2 h 9"/>
                <a:gd name="T16" fmla="*/ 7 w 37"/>
                <a:gd name="T17" fmla="*/ 1 h 9"/>
                <a:gd name="T18" fmla="*/ 9 w 37"/>
                <a:gd name="T19" fmla="*/ 0 h 9"/>
                <a:gd name="T20" fmla="*/ 12 w 37"/>
                <a:gd name="T21" fmla="*/ 0 h 9"/>
                <a:gd name="T22" fmla="*/ 15 w 37"/>
                <a:gd name="T23" fmla="*/ 0 h 9"/>
                <a:gd name="T24" fmla="*/ 19 w 37"/>
                <a:gd name="T25" fmla="*/ 0 h 9"/>
                <a:gd name="T26" fmla="*/ 22 w 37"/>
                <a:gd name="T27" fmla="*/ 0 h 9"/>
                <a:gd name="T28" fmla="*/ 27 w 37"/>
                <a:gd name="T29" fmla="*/ 1 h 9"/>
                <a:gd name="T30" fmla="*/ 32 w 37"/>
                <a:gd name="T31" fmla="*/ 1 h 9"/>
                <a:gd name="T32" fmla="*/ 37 w 37"/>
                <a:gd name="T33" fmla="*/ 4 h 9"/>
                <a:gd name="T34" fmla="*/ 37 w 37"/>
                <a:gd name="T35" fmla="*/ 6 h 9"/>
                <a:gd name="T36" fmla="*/ 36 w 37"/>
                <a:gd name="T37" fmla="*/ 6 h 9"/>
                <a:gd name="T38" fmla="*/ 36 w 37"/>
                <a:gd name="T39" fmla="*/ 5 h 9"/>
                <a:gd name="T40" fmla="*/ 34 w 37"/>
                <a:gd name="T41" fmla="*/ 5 h 9"/>
                <a:gd name="T42" fmla="*/ 33 w 37"/>
                <a:gd name="T43" fmla="*/ 5 h 9"/>
                <a:gd name="T44" fmla="*/ 30 w 37"/>
                <a:gd name="T45" fmla="*/ 4 h 9"/>
                <a:gd name="T46" fmla="*/ 28 w 37"/>
                <a:gd name="T47" fmla="*/ 4 h 9"/>
                <a:gd name="T48" fmla="*/ 25 w 37"/>
                <a:gd name="T49" fmla="*/ 2 h 9"/>
                <a:gd name="T50" fmla="*/ 22 w 37"/>
                <a:gd name="T51" fmla="*/ 2 h 9"/>
                <a:gd name="T52" fmla="*/ 19 w 37"/>
                <a:gd name="T53" fmla="*/ 2 h 9"/>
                <a:gd name="T54" fmla="*/ 15 w 37"/>
                <a:gd name="T55" fmla="*/ 2 h 9"/>
                <a:gd name="T56" fmla="*/ 13 w 37"/>
                <a:gd name="T57" fmla="*/ 2 h 9"/>
                <a:gd name="T58" fmla="*/ 9 w 37"/>
                <a:gd name="T59" fmla="*/ 4 h 9"/>
                <a:gd name="T60" fmla="*/ 7 w 37"/>
                <a:gd name="T61" fmla="*/ 5 h 9"/>
                <a:gd name="T62" fmla="*/ 5 w 37"/>
                <a:gd name="T63" fmla="*/ 6 h 9"/>
                <a:gd name="T64" fmla="*/ 2 w 37"/>
                <a:gd name="T65" fmla="*/ 7 h 9"/>
                <a:gd name="T66" fmla="*/ 0 w 37"/>
                <a:gd name="T67" fmla="*/ 9 h 9"/>
                <a:gd name="T68" fmla="*/ 0 w 37"/>
                <a:gd name="T69" fmla="*/ 6 h 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7"/>
                <a:gd name="T106" fmla="*/ 0 h 9"/>
                <a:gd name="T107" fmla="*/ 37 w 37"/>
                <a:gd name="T108" fmla="*/ 9 h 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7" h="9">
                  <a:moveTo>
                    <a:pt x="0" y="6"/>
                  </a:moveTo>
                  <a:lnTo>
                    <a:pt x="0" y="6"/>
                  </a:lnTo>
                  <a:lnTo>
                    <a:pt x="1" y="5"/>
                  </a:lnTo>
                  <a:lnTo>
                    <a:pt x="2" y="4"/>
                  </a:lnTo>
                  <a:lnTo>
                    <a:pt x="4" y="2"/>
                  </a:lnTo>
                  <a:lnTo>
                    <a:pt x="5" y="2"/>
                  </a:lnTo>
                  <a:lnTo>
                    <a:pt x="7" y="1"/>
                  </a:lnTo>
                  <a:lnTo>
                    <a:pt x="9" y="0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2" y="0"/>
                  </a:lnTo>
                  <a:lnTo>
                    <a:pt x="27" y="1"/>
                  </a:lnTo>
                  <a:lnTo>
                    <a:pt x="32" y="1"/>
                  </a:lnTo>
                  <a:lnTo>
                    <a:pt x="37" y="4"/>
                  </a:lnTo>
                  <a:lnTo>
                    <a:pt x="37" y="6"/>
                  </a:lnTo>
                  <a:lnTo>
                    <a:pt x="36" y="6"/>
                  </a:lnTo>
                  <a:lnTo>
                    <a:pt x="36" y="5"/>
                  </a:lnTo>
                  <a:lnTo>
                    <a:pt x="34" y="5"/>
                  </a:lnTo>
                  <a:lnTo>
                    <a:pt x="33" y="5"/>
                  </a:lnTo>
                  <a:lnTo>
                    <a:pt x="30" y="4"/>
                  </a:lnTo>
                  <a:lnTo>
                    <a:pt x="28" y="4"/>
                  </a:lnTo>
                  <a:lnTo>
                    <a:pt x="25" y="2"/>
                  </a:lnTo>
                  <a:lnTo>
                    <a:pt x="22" y="2"/>
                  </a:lnTo>
                  <a:lnTo>
                    <a:pt x="19" y="2"/>
                  </a:lnTo>
                  <a:lnTo>
                    <a:pt x="15" y="2"/>
                  </a:lnTo>
                  <a:lnTo>
                    <a:pt x="13" y="2"/>
                  </a:lnTo>
                  <a:lnTo>
                    <a:pt x="9" y="4"/>
                  </a:lnTo>
                  <a:lnTo>
                    <a:pt x="7" y="5"/>
                  </a:lnTo>
                  <a:lnTo>
                    <a:pt x="5" y="6"/>
                  </a:lnTo>
                  <a:lnTo>
                    <a:pt x="2" y="7"/>
                  </a:lnTo>
                  <a:lnTo>
                    <a:pt x="0" y="9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73" name="Freeform 61"/>
            <p:cNvSpPr>
              <a:spLocks/>
            </p:cNvSpPr>
            <p:nvPr/>
          </p:nvSpPr>
          <p:spPr bwMode="auto">
            <a:xfrm>
              <a:off x="1202" y="2685"/>
              <a:ext cx="37" cy="10"/>
            </a:xfrm>
            <a:custGeom>
              <a:avLst/>
              <a:gdLst>
                <a:gd name="T0" fmla="*/ 0 w 37"/>
                <a:gd name="T1" fmla="*/ 5 h 10"/>
                <a:gd name="T2" fmla="*/ 0 w 37"/>
                <a:gd name="T3" fmla="*/ 5 h 10"/>
                <a:gd name="T4" fmla="*/ 0 w 37"/>
                <a:gd name="T5" fmla="*/ 5 h 10"/>
                <a:gd name="T6" fmla="*/ 1 w 37"/>
                <a:gd name="T7" fmla="*/ 5 h 10"/>
                <a:gd name="T8" fmla="*/ 1 w 37"/>
                <a:gd name="T9" fmla="*/ 4 h 10"/>
                <a:gd name="T10" fmla="*/ 2 w 37"/>
                <a:gd name="T11" fmla="*/ 3 h 10"/>
                <a:gd name="T12" fmla="*/ 4 w 37"/>
                <a:gd name="T13" fmla="*/ 3 h 10"/>
                <a:gd name="T14" fmla="*/ 5 w 37"/>
                <a:gd name="T15" fmla="*/ 2 h 10"/>
                <a:gd name="T16" fmla="*/ 7 w 37"/>
                <a:gd name="T17" fmla="*/ 1 h 10"/>
                <a:gd name="T18" fmla="*/ 9 w 37"/>
                <a:gd name="T19" fmla="*/ 1 h 10"/>
                <a:gd name="T20" fmla="*/ 12 w 37"/>
                <a:gd name="T21" fmla="*/ 0 h 10"/>
                <a:gd name="T22" fmla="*/ 15 w 37"/>
                <a:gd name="T23" fmla="*/ 0 h 10"/>
                <a:gd name="T24" fmla="*/ 19 w 37"/>
                <a:gd name="T25" fmla="*/ 0 h 10"/>
                <a:gd name="T26" fmla="*/ 22 w 37"/>
                <a:gd name="T27" fmla="*/ 0 h 10"/>
                <a:gd name="T28" fmla="*/ 27 w 37"/>
                <a:gd name="T29" fmla="*/ 1 h 10"/>
                <a:gd name="T30" fmla="*/ 32 w 37"/>
                <a:gd name="T31" fmla="*/ 2 h 10"/>
                <a:gd name="T32" fmla="*/ 37 w 37"/>
                <a:gd name="T33" fmla="*/ 3 h 10"/>
                <a:gd name="T34" fmla="*/ 37 w 37"/>
                <a:gd name="T35" fmla="*/ 5 h 10"/>
                <a:gd name="T36" fmla="*/ 36 w 37"/>
                <a:gd name="T37" fmla="*/ 5 h 10"/>
                <a:gd name="T38" fmla="*/ 36 w 37"/>
                <a:gd name="T39" fmla="*/ 4 h 10"/>
                <a:gd name="T40" fmla="*/ 34 w 37"/>
                <a:gd name="T41" fmla="*/ 4 h 10"/>
                <a:gd name="T42" fmla="*/ 33 w 37"/>
                <a:gd name="T43" fmla="*/ 4 h 10"/>
                <a:gd name="T44" fmla="*/ 30 w 37"/>
                <a:gd name="T45" fmla="*/ 3 h 10"/>
                <a:gd name="T46" fmla="*/ 28 w 37"/>
                <a:gd name="T47" fmla="*/ 3 h 10"/>
                <a:gd name="T48" fmla="*/ 25 w 37"/>
                <a:gd name="T49" fmla="*/ 3 h 10"/>
                <a:gd name="T50" fmla="*/ 22 w 37"/>
                <a:gd name="T51" fmla="*/ 2 h 10"/>
                <a:gd name="T52" fmla="*/ 19 w 37"/>
                <a:gd name="T53" fmla="*/ 2 h 10"/>
                <a:gd name="T54" fmla="*/ 15 w 37"/>
                <a:gd name="T55" fmla="*/ 2 h 10"/>
                <a:gd name="T56" fmla="*/ 13 w 37"/>
                <a:gd name="T57" fmla="*/ 2 h 10"/>
                <a:gd name="T58" fmla="*/ 9 w 37"/>
                <a:gd name="T59" fmla="*/ 3 h 10"/>
                <a:gd name="T60" fmla="*/ 7 w 37"/>
                <a:gd name="T61" fmla="*/ 4 h 10"/>
                <a:gd name="T62" fmla="*/ 5 w 37"/>
                <a:gd name="T63" fmla="*/ 5 h 10"/>
                <a:gd name="T64" fmla="*/ 2 w 37"/>
                <a:gd name="T65" fmla="*/ 8 h 10"/>
                <a:gd name="T66" fmla="*/ 0 w 37"/>
                <a:gd name="T67" fmla="*/ 10 h 10"/>
                <a:gd name="T68" fmla="*/ 0 w 37"/>
                <a:gd name="T69" fmla="*/ 5 h 10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7"/>
                <a:gd name="T106" fmla="*/ 0 h 10"/>
                <a:gd name="T107" fmla="*/ 37 w 37"/>
                <a:gd name="T108" fmla="*/ 10 h 10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7" h="10">
                  <a:moveTo>
                    <a:pt x="0" y="5"/>
                  </a:moveTo>
                  <a:lnTo>
                    <a:pt x="0" y="5"/>
                  </a:lnTo>
                  <a:lnTo>
                    <a:pt x="1" y="5"/>
                  </a:lnTo>
                  <a:lnTo>
                    <a:pt x="1" y="4"/>
                  </a:lnTo>
                  <a:lnTo>
                    <a:pt x="2" y="3"/>
                  </a:lnTo>
                  <a:lnTo>
                    <a:pt x="4" y="3"/>
                  </a:lnTo>
                  <a:lnTo>
                    <a:pt x="5" y="2"/>
                  </a:lnTo>
                  <a:lnTo>
                    <a:pt x="7" y="1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2" y="0"/>
                  </a:lnTo>
                  <a:lnTo>
                    <a:pt x="27" y="1"/>
                  </a:lnTo>
                  <a:lnTo>
                    <a:pt x="32" y="2"/>
                  </a:lnTo>
                  <a:lnTo>
                    <a:pt x="37" y="3"/>
                  </a:lnTo>
                  <a:lnTo>
                    <a:pt x="37" y="5"/>
                  </a:lnTo>
                  <a:lnTo>
                    <a:pt x="36" y="5"/>
                  </a:lnTo>
                  <a:lnTo>
                    <a:pt x="36" y="4"/>
                  </a:lnTo>
                  <a:lnTo>
                    <a:pt x="34" y="4"/>
                  </a:lnTo>
                  <a:lnTo>
                    <a:pt x="33" y="4"/>
                  </a:lnTo>
                  <a:lnTo>
                    <a:pt x="30" y="3"/>
                  </a:lnTo>
                  <a:lnTo>
                    <a:pt x="28" y="3"/>
                  </a:lnTo>
                  <a:lnTo>
                    <a:pt x="25" y="3"/>
                  </a:lnTo>
                  <a:lnTo>
                    <a:pt x="22" y="2"/>
                  </a:lnTo>
                  <a:lnTo>
                    <a:pt x="19" y="2"/>
                  </a:lnTo>
                  <a:lnTo>
                    <a:pt x="15" y="2"/>
                  </a:lnTo>
                  <a:lnTo>
                    <a:pt x="13" y="2"/>
                  </a:lnTo>
                  <a:lnTo>
                    <a:pt x="9" y="3"/>
                  </a:lnTo>
                  <a:lnTo>
                    <a:pt x="7" y="4"/>
                  </a:lnTo>
                  <a:lnTo>
                    <a:pt x="5" y="5"/>
                  </a:lnTo>
                  <a:lnTo>
                    <a:pt x="2" y="8"/>
                  </a:lnTo>
                  <a:lnTo>
                    <a:pt x="0" y="1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74" name="Freeform 62"/>
            <p:cNvSpPr>
              <a:spLocks/>
            </p:cNvSpPr>
            <p:nvPr/>
          </p:nvSpPr>
          <p:spPr bwMode="auto">
            <a:xfrm>
              <a:off x="1237" y="2673"/>
              <a:ext cx="61" cy="112"/>
            </a:xfrm>
            <a:custGeom>
              <a:avLst/>
              <a:gdLst>
                <a:gd name="T0" fmla="*/ 0 w 61"/>
                <a:gd name="T1" fmla="*/ 0 h 112"/>
                <a:gd name="T2" fmla="*/ 0 w 61"/>
                <a:gd name="T3" fmla="*/ 109 h 112"/>
                <a:gd name="T4" fmla="*/ 19 w 61"/>
                <a:gd name="T5" fmla="*/ 112 h 112"/>
                <a:gd name="T6" fmla="*/ 18 w 61"/>
                <a:gd name="T7" fmla="*/ 98 h 112"/>
                <a:gd name="T8" fmla="*/ 61 w 61"/>
                <a:gd name="T9" fmla="*/ 104 h 112"/>
                <a:gd name="T10" fmla="*/ 61 w 61"/>
                <a:gd name="T11" fmla="*/ 98 h 112"/>
                <a:gd name="T12" fmla="*/ 30 w 61"/>
                <a:gd name="T13" fmla="*/ 95 h 112"/>
                <a:gd name="T14" fmla="*/ 29 w 61"/>
                <a:gd name="T15" fmla="*/ 82 h 112"/>
                <a:gd name="T16" fmla="*/ 9 w 61"/>
                <a:gd name="T17" fmla="*/ 82 h 112"/>
                <a:gd name="T18" fmla="*/ 8 w 61"/>
                <a:gd name="T19" fmla="*/ 81 h 112"/>
                <a:gd name="T20" fmla="*/ 7 w 61"/>
                <a:gd name="T21" fmla="*/ 76 h 112"/>
                <a:gd name="T22" fmla="*/ 6 w 61"/>
                <a:gd name="T23" fmla="*/ 69 h 112"/>
                <a:gd name="T24" fmla="*/ 4 w 61"/>
                <a:gd name="T25" fmla="*/ 58 h 112"/>
                <a:gd name="T26" fmla="*/ 2 w 61"/>
                <a:gd name="T27" fmla="*/ 47 h 112"/>
                <a:gd name="T28" fmla="*/ 1 w 61"/>
                <a:gd name="T29" fmla="*/ 34 h 112"/>
                <a:gd name="T30" fmla="*/ 2 w 61"/>
                <a:gd name="T31" fmla="*/ 19 h 112"/>
                <a:gd name="T32" fmla="*/ 6 w 61"/>
                <a:gd name="T33" fmla="*/ 3 h 112"/>
                <a:gd name="T34" fmla="*/ 0 w 61"/>
                <a:gd name="T35" fmla="*/ 0 h 11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61"/>
                <a:gd name="T55" fmla="*/ 0 h 112"/>
                <a:gd name="T56" fmla="*/ 61 w 61"/>
                <a:gd name="T57" fmla="*/ 112 h 11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61" h="112">
                  <a:moveTo>
                    <a:pt x="0" y="0"/>
                  </a:moveTo>
                  <a:lnTo>
                    <a:pt x="0" y="109"/>
                  </a:lnTo>
                  <a:lnTo>
                    <a:pt x="19" y="112"/>
                  </a:lnTo>
                  <a:lnTo>
                    <a:pt x="18" y="98"/>
                  </a:lnTo>
                  <a:lnTo>
                    <a:pt x="61" y="104"/>
                  </a:lnTo>
                  <a:lnTo>
                    <a:pt x="61" y="98"/>
                  </a:lnTo>
                  <a:lnTo>
                    <a:pt x="30" y="95"/>
                  </a:lnTo>
                  <a:lnTo>
                    <a:pt x="29" y="82"/>
                  </a:lnTo>
                  <a:lnTo>
                    <a:pt x="9" y="82"/>
                  </a:lnTo>
                  <a:lnTo>
                    <a:pt x="8" y="81"/>
                  </a:lnTo>
                  <a:lnTo>
                    <a:pt x="7" y="76"/>
                  </a:lnTo>
                  <a:lnTo>
                    <a:pt x="6" y="69"/>
                  </a:lnTo>
                  <a:lnTo>
                    <a:pt x="4" y="58"/>
                  </a:lnTo>
                  <a:lnTo>
                    <a:pt x="2" y="47"/>
                  </a:lnTo>
                  <a:lnTo>
                    <a:pt x="1" y="34"/>
                  </a:lnTo>
                  <a:lnTo>
                    <a:pt x="2" y="19"/>
                  </a:lnTo>
                  <a:lnTo>
                    <a:pt x="6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1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75" name="Freeform 63"/>
            <p:cNvSpPr>
              <a:spLocks/>
            </p:cNvSpPr>
            <p:nvPr/>
          </p:nvSpPr>
          <p:spPr bwMode="auto">
            <a:xfrm>
              <a:off x="1267" y="2647"/>
              <a:ext cx="79" cy="15"/>
            </a:xfrm>
            <a:custGeom>
              <a:avLst/>
              <a:gdLst>
                <a:gd name="T0" fmla="*/ 0 w 79"/>
                <a:gd name="T1" fmla="*/ 15 h 15"/>
                <a:gd name="T2" fmla="*/ 0 w 79"/>
                <a:gd name="T3" fmla="*/ 15 h 15"/>
                <a:gd name="T4" fmla="*/ 3 w 79"/>
                <a:gd name="T5" fmla="*/ 14 h 15"/>
                <a:gd name="T6" fmla="*/ 4 w 79"/>
                <a:gd name="T7" fmla="*/ 14 h 15"/>
                <a:gd name="T8" fmla="*/ 7 w 79"/>
                <a:gd name="T9" fmla="*/ 13 h 15"/>
                <a:gd name="T10" fmla="*/ 11 w 79"/>
                <a:gd name="T11" fmla="*/ 12 h 15"/>
                <a:gd name="T12" fmla="*/ 14 w 79"/>
                <a:gd name="T13" fmla="*/ 11 h 15"/>
                <a:gd name="T14" fmla="*/ 19 w 79"/>
                <a:gd name="T15" fmla="*/ 10 h 15"/>
                <a:gd name="T16" fmla="*/ 24 w 79"/>
                <a:gd name="T17" fmla="*/ 8 h 15"/>
                <a:gd name="T18" fmla="*/ 30 w 79"/>
                <a:gd name="T19" fmla="*/ 8 h 15"/>
                <a:gd name="T20" fmla="*/ 35 w 79"/>
                <a:gd name="T21" fmla="*/ 7 h 15"/>
                <a:gd name="T22" fmla="*/ 42 w 79"/>
                <a:gd name="T23" fmla="*/ 7 h 15"/>
                <a:gd name="T24" fmla="*/ 48 w 79"/>
                <a:gd name="T25" fmla="*/ 6 h 15"/>
                <a:gd name="T26" fmla="*/ 55 w 79"/>
                <a:gd name="T27" fmla="*/ 7 h 15"/>
                <a:gd name="T28" fmla="*/ 62 w 79"/>
                <a:gd name="T29" fmla="*/ 7 h 15"/>
                <a:gd name="T30" fmla="*/ 69 w 79"/>
                <a:gd name="T31" fmla="*/ 8 h 15"/>
                <a:gd name="T32" fmla="*/ 76 w 79"/>
                <a:gd name="T33" fmla="*/ 10 h 15"/>
                <a:gd name="T34" fmla="*/ 79 w 79"/>
                <a:gd name="T35" fmla="*/ 0 h 15"/>
                <a:gd name="T36" fmla="*/ 79 w 79"/>
                <a:gd name="T37" fmla="*/ 0 h 15"/>
                <a:gd name="T38" fmla="*/ 76 w 79"/>
                <a:gd name="T39" fmla="*/ 0 h 15"/>
                <a:gd name="T40" fmla="*/ 74 w 79"/>
                <a:gd name="T41" fmla="*/ 0 h 15"/>
                <a:gd name="T42" fmla="*/ 70 w 79"/>
                <a:gd name="T43" fmla="*/ 0 h 15"/>
                <a:gd name="T44" fmla="*/ 66 w 79"/>
                <a:gd name="T45" fmla="*/ 0 h 15"/>
                <a:gd name="T46" fmla="*/ 61 w 79"/>
                <a:gd name="T47" fmla="*/ 0 h 15"/>
                <a:gd name="T48" fmla="*/ 56 w 79"/>
                <a:gd name="T49" fmla="*/ 0 h 15"/>
                <a:gd name="T50" fmla="*/ 51 w 79"/>
                <a:gd name="T51" fmla="*/ 1 h 15"/>
                <a:gd name="T52" fmla="*/ 44 w 79"/>
                <a:gd name="T53" fmla="*/ 1 h 15"/>
                <a:gd name="T54" fmla="*/ 38 w 79"/>
                <a:gd name="T55" fmla="*/ 1 h 15"/>
                <a:gd name="T56" fmla="*/ 31 w 79"/>
                <a:gd name="T57" fmla="*/ 3 h 15"/>
                <a:gd name="T58" fmla="*/ 25 w 79"/>
                <a:gd name="T59" fmla="*/ 4 h 15"/>
                <a:gd name="T60" fmla="*/ 18 w 79"/>
                <a:gd name="T61" fmla="*/ 5 h 15"/>
                <a:gd name="T62" fmla="*/ 12 w 79"/>
                <a:gd name="T63" fmla="*/ 6 h 15"/>
                <a:gd name="T64" fmla="*/ 6 w 79"/>
                <a:gd name="T65" fmla="*/ 7 h 15"/>
                <a:gd name="T66" fmla="*/ 0 w 79"/>
                <a:gd name="T67" fmla="*/ 8 h 15"/>
                <a:gd name="T68" fmla="*/ 0 w 79"/>
                <a:gd name="T69" fmla="*/ 15 h 1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79"/>
                <a:gd name="T106" fmla="*/ 0 h 15"/>
                <a:gd name="T107" fmla="*/ 79 w 79"/>
                <a:gd name="T108" fmla="*/ 15 h 15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79" h="15">
                  <a:moveTo>
                    <a:pt x="0" y="15"/>
                  </a:moveTo>
                  <a:lnTo>
                    <a:pt x="0" y="15"/>
                  </a:lnTo>
                  <a:lnTo>
                    <a:pt x="3" y="14"/>
                  </a:lnTo>
                  <a:lnTo>
                    <a:pt x="4" y="14"/>
                  </a:lnTo>
                  <a:lnTo>
                    <a:pt x="7" y="13"/>
                  </a:lnTo>
                  <a:lnTo>
                    <a:pt x="11" y="12"/>
                  </a:lnTo>
                  <a:lnTo>
                    <a:pt x="14" y="11"/>
                  </a:lnTo>
                  <a:lnTo>
                    <a:pt x="19" y="10"/>
                  </a:lnTo>
                  <a:lnTo>
                    <a:pt x="24" y="8"/>
                  </a:lnTo>
                  <a:lnTo>
                    <a:pt x="30" y="8"/>
                  </a:lnTo>
                  <a:lnTo>
                    <a:pt x="35" y="7"/>
                  </a:lnTo>
                  <a:lnTo>
                    <a:pt x="42" y="7"/>
                  </a:lnTo>
                  <a:lnTo>
                    <a:pt x="48" y="6"/>
                  </a:lnTo>
                  <a:lnTo>
                    <a:pt x="55" y="7"/>
                  </a:lnTo>
                  <a:lnTo>
                    <a:pt x="62" y="7"/>
                  </a:lnTo>
                  <a:lnTo>
                    <a:pt x="69" y="8"/>
                  </a:lnTo>
                  <a:lnTo>
                    <a:pt x="76" y="10"/>
                  </a:lnTo>
                  <a:lnTo>
                    <a:pt x="79" y="0"/>
                  </a:lnTo>
                  <a:lnTo>
                    <a:pt x="76" y="0"/>
                  </a:lnTo>
                  <a:lnTo>
                    <a:pt x="74" y="0"/>
                  </a:lnTo>
                  <a:lnTo>
                    <a:pt x="70" y="0"/>
                  </a:lnTo>
                  <a:lnTo>
                    <a:pt x="66" y="0"/>
                  </a:lnTo>
                  <a:lnTo>
                    <a:pt x="61" y="0"/>
                  </a:lnTo>
                  <a:lnTo>
                    <a:pt x="56" y="0"/>
                  </a:lnTo>
                  <a:lnTo>
                    <a:pt x="51" y="1"/>
                  </a:lnTo>
                  <a:lnTo>
                    <a:pt x="44" y="1"/>
                  </a:lnTo>
                  <a:lnTo>
                    <a:pt x="38" y="1"/>
                  </a:lnTo>
                  <a:lnTo>
                    <a:pt x="31" y="3"/>
                  </a:lnTo>
                  <a:lnTo>
                    <a:pt x="25" y="4"/>
                  </a:lnTo>
                  <a:lnTo>
                    <a:pt x="18" y="5"/>
                  </a:lnTo>
                  <a:lnTo>
                    <a:pt x="12" y="6"/>
                  </a:lnTo>
                  <a:lnTo>
                    <a:pt x="6" y="7"/>
                  </a:lnTo>
                  <a:lnTo>
                    <a:pt x="0" y="8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76" name="Freeform 64"/>
            <p:cNvSpPr>
              <a:spLocks/>
            </p:cNvSpPr>
            <p:nvPr/>
          </p:nvSpPr>
          <p:spPr bwMode="auto">
            <a:xfrm>
              <a:off x="1222" y="2787"/>
              <a:ext cx="132" cy="45"/>
            </a:xfrm>
            <a:custGeom>
              <a:avLst/>
              <a:gdLst>
                <a:gd name="T0" fmla="*/ 55 w 132"/>
                <a:gd name="T1" fmla="*/ 44 h 45"/>
                <a:gd name="T2" fmla="*/ 56 w 132"/>
                <a:gd name="T3" fmla="*/ 44 h 45"/>
                <a:gd name="T4" fmla="*/ 56 w 132"/>
                <a:gd name="T5" fmla="*/ 42 h 45"/>
                <a:gd name="T6" fmla="*/ 57 w 132"/>
                <a:gd name="T7" fmla="*/ 42 h 45"/>
                <a:gd name="T8" fmla="*/ 59 w 132"/>
                <a:gd name="T9" fmla="*/ 41 h 45"/>
                <a:gd name="T10" fmla="*/ 61 w 132"/>
                <a:gd name="T11" fmla="*/ 41 h 45"/>
                <a:gd name="T12" fmla="*/ 63 w 132"/>
                <a:gd name="T13" fmla="*/ 40 h 45"/>
                <a:gd name="T14" fmla="*/ 65 w 132"/>
                <a:gd name="T15" fmla="*/ 39 h 45"/>
                <a:gd name="T16" fmla="*/ 68 w 132"/>
                <a:gd name="T17" fmla="*/ 38 h 45"/>
                <a:gd name="T18" fmla="*/ 71 w 132"/>
                <a:gd name="T19" fmla="*/ 37 h 45"/>
                <a:gd name="T20" fmla="*/ 73 w 132"/>
                <a:gd name="T21" fmla="*/ 34 h 45"/>
                <a:gd name="T22" fmla="*/ 76 w 132"/>
                <a:gd name="T23" fmla="*/ 33 h 45"/>
                <a:gd name="T24" fmla="*/ 78 w 132"/>
                <a:gd name="T25" fmla="*/ 32 h 45"/>
                <a:gd name="T26" fmla="*/ 80 w 132"/>
                <a:gd name="T27" fmla="*/ 30 h 45"/>
                <a:gd name="T28" fmla="*/ 82 w 132"/>
                <a:gd name="T29" fmla="*/ 28 h 45"/>
                <a:gd name="T30" fmla="*/ 84 w 132"/>
                <a:gd name="T31" fmla="*/ 26 h 45"/>
                <a:gd name="T32" fmla="*/ 85 w 132"/>
                <a:gd name="T33" fmla="*/ 24 h 45"/>
                <a:gd name="T34" fmla="*/ 0 w 132"/>
                <a:gd name="T35" fmla="*/ 3 h 45"/>
                <a:gd name="T36" fmla="*/ 6 w 132"/>
                <a:gd name="T37" fmla="*/ 0 h 45"/>
                <a:gd name="T38" fmla="*/ 132 w 132"/>
                <a:gd name="T39" fmla="*/ 32 h 45"/>
                <a:gd name="T40" fmla="*/ 126 w 132"/>
                <a:gd name="T41" fmla="*/ 34 h 45"/>
                <a:gd name="T42" fmla="*/ 90 w 132"/>
                <a:gd name="T43" fmla="*/ 25 h 45"/>
                <a:gd name="T44" fmla="*/ 90 w 132"/>
                <a:gd name="T45" fmla="*/ 25 h 45"/>
                <a:gd name="T46" fmla="*/ 90 w 132"/>
                <a:gd name="T47" fmla="*/ 26 h 45"/>
                <a:gd name="T48" fmla="*/ 89 w 132"/>
                <a:gd name="T49" fmla="*/ 26 h 45"/>
                <a:gd name="T50" fmla="*/ 89 w 132"/>
                <a:gd name="T51" fmla="*/ 27 h 45"/>
                <a:gd name="T52" fmla="*/ 87 w 132"/>
                <a:gd name="T53" fmla="*/ 28 h 45"/>
                <a:gd name="T54" fmla="*/ 86 w 132"/>
                <a:gd name="T55" fmla="*/ 30 h 45"/>
                <a:gd name="T56" fmla="*/ 85 w 132"/>
                <a:gd name="T57" fmla="*/ 31 h 45"/>
                <a:gd name="T58" fmla="*/ 83 w 132"/>
                <a:gd name="T59" fmla="*/ 32 h 45"/>
                <a:gd name="T60" fmla="*/ 80 w 132"/>
                <a:gd name="T61" fmla="*/ 33 h 45"/>
                <a:gd name="T62" fmla="*/ 78 w 132"/>
                <a:gd name="T63" fmla="*/ 35 h 45"/>
                <a:gd name="T64" fmla="*/ 76 w 132"/>
                <a:gd name="T65" fmla="*/ 37 h 45"/>
                <a:gd name="T66" fmla="*/ 72 w 132"/>
                <a:gd name="T67" fmla="*/ 38 h 45"/>
                <a:gd name="T68" fmla="*/ 70 w 132"/>
                <a:gd name="T69" fmla="*/ 40 h 45"/>
                <a:gd name="T70" fmla="*/ 65 w 132"/>
                <a:gd name="T71" fmla="*/ 41 h 45"/>
                <a:gd name="T72" fmla="*/ 62 w 132"/>
                <a:gd name="T73" fmla="*/ 44 h 45"/>
                <a:gd name="T74" fmla="*/ 57 w 132"/>
                <a:gd name="T75" fmla="*/ 45 h 45"/>
                <a:gd name="T76" fmla="*/ 55 w 132"/>
                <a:gd name="T77" fmla="*/ 44 h 45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32"/>
                <a:gd name="T118" fmla="*/ 0 h 45"/>
                <a:gd name="T119" fmla="*/ 132 w 132"/>
                <a:gd name="T120" fmla="*/ 45 h 45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32" h="45">
                  <a:moveTo>
                    <a:pt x="55" y="44"/>
                  </a:moveTo>
                  <a:lnTo>
                    <a:pt x="56" y="44"/>
                  </a:lnTo>
                  <a:lnTo>
                    <a:pt x="56" y="42"/>
                  </a:lnTo>
                  <a:lnTo>
                    <a:pt x="57" y="42"/>
                  </a:lnTo>
                  <a:lnTo>
                    <a:pt x="59" y="41"/>
                  </a:lnTo>
                  <a:lnTo>
                    <a:pt x="61" y="41"/>
                  </a:lnTo>
                  <a:lnTo>
                    <a:pt x="63" y="40"/>
                  </a:lnTo>
                  <a:lnTo>
                    <a:pt x="65" y="39"/>
                  </a:lnTo>
                  <a:lnTo>
                    <a:pt x="68" y="38"/>
                  </a:lnTo>
                  <a:lnTo>
                    <a:pt x="71" y="37"/>
                  </a:lnTo>
                  <a:lnTo>
                    <a:pt x="73" y="34"/>
                  </a:lnTo>
                  <a:lnTo>
                    <a:pt x="76" y="33"/>
                  </a:lnTo>
                  <a:lnTo>
                    <a:pt x="78" y="32"/>
                  </a:lnTo>
                  <a:lnTo>
                    <a:pt x="80" y="30"/>
                  </a:lnTo>
                  <a:lnTo>
                    <a:pt x="82" y="28"/>
                  </a:lnTo>
                  <a:lnTo>
                    <a:pt x="84" y="26"/>
                  </a:lnTo>
                  <a:lnTo>
                    <a:pt x="85" y="24"/>
                  </a:lnTo>
                  <a:lnTo>
                    <a:pt x="0" y="3"/>
                  </a:lnTo>
                  <a:lnTo>
                    <a:pt x="6" y="0"/>
                  </a:lnTo>
                  <a:lnTo>
                    <a:pt x="132" y="32"/>
                  </a:lnTo>
                  <a:lnTo>
                    <a:pt x="126" y="34"/>
                  </a:lnTo>
                  <a:lnTo>
                    <a:pt x="90" y="25"/>
                  </a:lnTo>
                  <a:lnTo>
                    <a:pt x="90" y="26"/>
                  </a:lnTo>
                  <a:lnTo>
                    <a:pt x="89" y="26"/>
                  </a:lnTo>
                  <a:lnTo>
                    <a:pt x="89" y="27"/>
                  </a:lnTo>
                  <a:lnTo>
                    <a:pt x="87" y="28"/>
                  </a:lnTo>
                  <a:lnTo>
                    <a:pt x="86" y="30"/>
                  </a:lnTo>
                  <a:lnTo>
                    <a:pt x="85" y="31"/>
                  </a:lnTo>
                  <a:lnTo>
                    <a:pt x="83" y="32"/>
                  </a:lnTo>
                  <a:lnTo>
                    <a:pt x="80" y="33"/>
                  </a:lnTo>
                  <a:lnTo>
                    <a:pt x="78" y="35"/>
                  </a:lnTo>
                  <a:lnTo>
                    <a:pt x="76" y="37"/>
                  </a:lnTo>
                  <a:lnTo>
                    <a:pt x="72" y="38"/>
                  </a:lnTo>
                  <a:lnTo>
                    <a:pt x="70" y="40"/>
                  </a:lnTo>
                  <a:lnTo>
                    <a:pt x="65" y="41"/>
                  </a:lnTo>
                  <a:lnTo>
                    <a:pt x="62" y="44"/>
                  </a:lnTo>
                  <a:lnTo>
                    <a:pt x="57" y="45"/>
                  </a:lnTo>
                  <a:lnTo>
                    <a:pt x="55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77" name="Freeform 65"/>
            <p:cNvSpPr>
              <a:spLocks/>
            </p:cNvSpPr>
            <p:nvPr/>
          </p:nvSpPr>
          <p:spPr bwMode="auto">
            <a:xfrm>
              <a:off x="1194" y="2799"/>
              <a:ext cx="135" cy="40"/>
            </a:xfrm>
            <a:custGeom>
              <a:avLst/>
              <a:gdLst>
                <a:gd name="T0" fmla="*/ 0 w 135"/>
                <a:gd name="T1" fmla="*/ 0 h 40"/>
                <a:gd name="T2" fmla="*/ 132 w 135"/>
                <a:gd name="T3" fmla="*/ 40 h 40"/>
                <a:gd name="T4" fmla="*/ 135 w 135"/>
                <a:gd name="T5" fmla="*/ 40 h 40"/>
                <a:gd name="T6" fmla="*/ 5 w 135"/>
                <a:gd name="T7" fmla="*/ 0 h 40"/>
                <a:gd name="T8" fmla="*/ 0 w 135"/>
                <a:gd name="T9" fmla="*/ 0 h 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5"/>
                <a:gd name="T16" fmla="*/ 0 h 40"/>
                <a:gd name="T17" fmla="*/ 135 w 135"/>
                <a:gd name="T18" fmla="*/ 40 h 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5" h="40">
                  <a:moveTo>
                    <a:pt x="0" y="0"/>
                  </a:moveTo>
                  <a:lnTo>
                    <a:pt x="132" y="40"/>
                  </a:lnTo>
                  <a:lnTo>
                    <a:pt x="135" y="4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78" name="Freeform 66"/>
            <p:cNvSpPr>
              <a:spLocks/>
            </p:cNvSpPr>
            <p:nvPr/>
          </p:nvSpPr>
          <p:spPr bwMode="auto">
            <a:xfrm>
              <a:off x="1217" y="2794"/>
              <a:ext cx="132" cy="35"/>
            </a:xfrm>
            <a:custGeom>
              <a:avLst/>
              <a:gdLst>
                <a:gd name="T0" fmla="*/ 0 w 132"/>
                <a:gd name="T1" fmla="*/ 0 h 35"/>
                <a:gd name="T2" fmla="*/ 130 w 132"/>
                <a:gd name="T3" fmla="*/ 35 h 35"/>
                <a:gd name="T4" fmla="*/ 132 w 132"/>
                <a:gd name="T5" fmla="*/ 35 h 35"/>
                <a:gd name="T6" fmla="*/ 4 w 132"/>
                <a:gd name="T7" fmla="*/ 0 h 35"/>
                <a:gd name="T8" fmla="*/ 0 w 132"/>
                <a:gd name="T9" fmla="*/ 0 h 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2"/>
                <a:gd name="T16" fmla="*/ 0 h 35"/>
                <a:gd name="T17" fmla="*/ 132 w 132"/>
                <a:gd name="T18" fmla="*/ 35 h 3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2" h="35">
                  <a:moveTo>
                    <a:pt x="0" y="0"/>
                  </a:moveTo>
                  <a:lnTo>
                    <a:pt x="130" y="35"/>
                  </a:lnTo>
                  <a:lnTo>
                    <a:pt x="132" y="3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79" name="Freeform 67"/>
            <p:cNvSpPr>
              <a:spLocks/>
            </p:cNvSpPr>
            <p:nvPr/>
          </p:nvSpPr>
          <p:spPr bwMode="auto">
            <a:xfrm>
              <a:off x="1207" y="2796"/>
              <a:ext cx="133" cy="38"/>
            </a:xfrm>
            <a:custGeom>
              <a:avLst/>
              <a:gdLst>
                <a:gd name="T0" fmla="*/ 0 w 133"/>
                <a:gd name="T1" fmla="*/ 0 h 38"/>
                <a:gd name="T2" fmla="*/ 130 w 133"/>
                <a:gd name="T3" fmla="*/ 38 h 38"/>
                <a:gd name="T4" fmla="*/ 133 w 133"/>
                <a:gd name="T5" fmla="*/ 38 h 38"/>
                <a:gd name="T6" fmla="*/ 3 w 133"/>
                <a:gd name="T7" fmla="*/ 0 h 38"/>
                <a:gd name="T8" fmla="*/ 0 w 133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3"/>
                <a:gd name="T16" fmla="*/ 0 h 38"/>
                <a:gd name="T17" fmla="*/ 133 w 133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3" h="38">
                  <a:moveTo>
                    <a:pt x="0" y="0"/>
                  </a:moveTo>
                  <a:lnTo>
                    <a:pt x="130" y="38"/>
                  </a:lnTo>
                  <a:lnTo>
                    <a:pt x="133" y="38"/>
                  </a:lnTo>
                  <a:lnTo>
                    <a:pt x="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80" name="Freeform 68"/>
            <p:cNvSpPr>
              <a:spLocks/>
            </p:cNvSpPr>
            <p:nvPr/>
          </p:nvSpPr>
          <p:spPr bwMode="auto">
            <a:xfrm>
              <a:off x="1692" y="2479"/>
              <a:ext cx="326" cy="65"/>
            </a:xfrm>
            <a:custGeom>
              <a:avLst/>
              <a:gdLst>
                <a:gd name="T0" fmla="*/ 146 w 326"/>
                <a:gd name="T1" fmla="*/ 0 h 65"/>
                <a:gd name="T2" fmla="*/ 115 w 326"/>
                <a:gd name="T3" fmla="*/ 1 h 65"/>
                <a:gd name="T4" fmla="*/ 85 w 326"/>
                <a:gd name="T5" fmla="*/ 3 h 65"/>
                <a:gd name="T6" fmla="*/ 60 w 326"/>
                <a:gd name="T7" fmla="*/ 7 h 65"/>
                <a:gd name="T8" fmla="*/ 38 w 326"/>
                <a:gd name="T9" fmla="*/ 12 h 65"/>
                <a:gd name="T10" fmla="*/ 28 w 326"/>
                <a:gd name="T11" fmla="*/ 14 h 65"/>
                <a:gd name="T12" fmla="*/ 20 w 326"/>
                <a:gd name="T13" fmla="*/ 17 h 65"/>
                <a:gd name="T14" fmla="*/ 13 w 326"/>
                <a:gd name="T15" fmla="*/ 20 h 65"/>
                <a:gd name="T16" fmla="*/ 7 w 326"/>
                <a:gd name="T17" fmla="*/ 23 h 65"/>
                <a:gd name="T18" fmla="*/ 4 w 326"/>
                <a:gd name="T19" fmla="*/ 26 h 65"/>
                <a:gd name="T20" fmla="*/ 0 w 326"/>
                <a:gd name="T21" fmla="*/ 29 h 65"/>
                <a:gd name="T22" fmla="*/ 0 w 326"/>
                <a:gd name="T23" fmla="*/ 33 h 65"/>
                <a:gd name="T24" fmla="*/ 0 w 326"/>
                <a:gd name="T25" fmla="*/ 36 h 65"/>
                <a:gd name="T26" fmla="*/ 4 w 326"/>
                <a:gd name="T27" fmla="*/ 40 h 65"/>
                <a:gd name="T28" fmla="*/ 7 w 326"/>
                <a:gd name="T29" fmla="*/ 43 h 65"/>
                <a:gd name="T30" fmla="*/ 13 w 326"/>
                <a:gd name="T31" fmla="*/ 46 h 65"/>
                <a:gd name="T32" fmla="*/ 20 w 326"/>
                <a:gd name="T33" fmla="*/ 49 h 65"/>
                <a:gd name="T34" fmla="*/ 28 w 326"/>
                <a:gd name="T35" fmla="*/ 51 h 65"/>
                <a:gd name="T36" fmla="*/ 38 w 326"/>
                <a:gd name="T37" fmla="*/ 54 h 65"/>
                <a:gd name="T38" fmla="*/ 60 w 326"/>
                <a:gd name="T39" fmla="*/ 58 h 65"/>
                <a:gd name="T40" fmla="*/ 85 w 326"/>
                <a:gd name="T41" fmla="*/ 62 h 65"/>
                <a:gd name="T42" fmla="*/ 115 w 326"/>
                <a:gd name="T43" fmla="*/ 64 h 65"/>
                <a:gd name="T44" fmla="*/ 146 w 326"/>
                <a:gd name="T45" fmla="*/ 65 h 65"/>
                <a:gd name="T46" fmla="*/ 180 w 326"/>
                <a:gd name="T47" fmla="*/ 65 h 65"/>
                <a:gd name="T48" fmla="*/ 211 w 326"/>
                <a:gd name="T49" fmla="*/ 64 h 65"/>
                <a:gd name="T50" fmla="*/ 241 w 326"/>
                <a:gd name="T51" fmla="*/ 62 h 65"/>
                <a:gd name="T52" fmla="*/ 266 w 326"/>
                <a:gd name="T53" fmla="*/ 58 h 65"/>
                <a:gd name="T54" fmla="*/ 288 w 326"/>
                <a:gd name="T55" fmla="*/ 54 h 65"/>
                <a:gd name="T56" fmla="*/ 298 w 326"/>
                <a:gd name="T57" fmla="*/ 51 h 65"/>
                <a:gd name="T58" fmla="*/ 306 w 326"/>
                <a:gd name="T59" fmla="*/ 49 h 65"/>
                <a:gd name="T60" fmla="*/ 313 w 326"/>
                <a:gd name="T61" fmla="*/ 46 h 65"/>
                <a:gd name="T62" fmla="*/ 319 w 326"/>
                <a:gd name="T63" fmla="*/ 43 h 65"/>
                <a:gd name="T64" fmla="*/ 322 w 326"/>
                <a:gd name="T65" fmla="*/ 40 h 65"/>
                <a:gd name="T66" fmla="*/ 325 w 326"/>
                <a:gd name="T67" fmla="*/ 36 h 65"/>
                <a:gd name="T68" fmla="*/ 326 w 326"/>
                <a:gd name="T69" fmla="*/ 33 h 65"/>
                <a:gd name="T70" fmla="*/ 325 w 326"/>
                <a:gd name="T71" fmla="*/ 29 h 65"/>
                <a:gd name="T72" fmla="*/ 322 w 326"/>
                <a:gd name="T73" fmla="*/ 26 h 65"/>
                <a:gd name="T74" fmla="*/ 319 w 326"/>
                <a:gd name="T75" fmla="*/ 23 h 65"/>
                <a:gd name="T76" fmla="*/ 313 w 326"/>
                <a:gd name="T77" fmla="*/ 20 h 65"/>
                <a:gd name="T78" fmla="*/ 306 w 326"/>
                <a:gd name="T79" fmla="*/ 17 h 65"/>
                <a:gd name="T80" fmla="*/ 298 w 326"/>
                <a:gd name="T81" fmla="*/ 14 h 65"/>
                <a:gd name="T82" fmla="*/ 288 w 326"/>
                <a:gd name="T83" fmla="*/ 12 h 65"/>
                <a:gd name="T84" fmla="*/ 266 w 326"/>
                <a:gd name="T85" fmla="*/ 7 h 65"/>
                <a:gd name="T86" fmla="*/ 241 w 326"/>
                <a:gd name="T87" fmla="*/ 3 h 65"/>
                <a:gd name="T88" fmla="*/ 211 w 326"/>
                <a:gd name="T89" fmla="*/ 1 h 65"/>
                <a:gd name="T90" fmla="*/ 180 w 326"/>
                <a:gd name="T91" fmla="*/ 0 h 65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326"/>
                <a:gd name="T139" fmla="*/ 0 h 65"/>
                <a:gd name="T140" fmla="*/ 326 w 326"/>
                <a:gd name="T141" fmla="*/ 65 h 65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326" h="65">
                  <a:moveTo>
                    <a:pt x="162" y="0"/>
                  </a:moveTo>
                  <a:lnTo>
                    <a:pt x="146" y="0"/>
                  </a:lnTo>
                  <a:lnTo>
                    <a:pt x="130" y="0"/>
                  </a:lnTo>
                  <a:lnTo>
                    <a:pt x="115" y="1"/>
                  </a:lnTo>
                  <a:lnTo>
                    <a:pt x="99" y="2"/>
                  </a:lnTo>
                  <a:lnTo>
                    <a:pt x="85" y="3"/>
                  </a:lnTo>
                  <a:lnTo>
                    <a:pt x="71" y="6"/>
                  </a:lnTo>
                  <a:lnTo>
                    <a:pt x="60" y="7"/>
                  </a:lnTo>
                  <a:lnTo>
                    <a:pt x="48" y="9"/>
                  </a:lnTo>
                  <a:lnTo>
                    <a:pt x="38" y="12"/>
                  </a:lnTo>
                  <a:lnTo>
                    <a:pt x="32" y="13"/>
                  </a:lnTo>
                  <a:lnTo>
                    <a:pt x="28" y="14"/>
                  </a:lnTo>
                  <a:lnTo>
                    <a:pt x="24" y="15"/>
                  </a:lnTo>
                  <a:lnTo>
                    <a:pt x="20" y="17"/>
                  </a:lnTo>
                  <a:lnTo>
                    <a:pt x="15" y="19"/>
                  </a:lnTo>
                  <a:lnTo>
                    <a:pt x="13" y="20"/>
                  </a:lnTo>
                  <a:lnTo>
                    <a:pt x="10" y="21"/>
                  </a:lnTo>
                  <a:lnTo>
                    <a:pt x="7" y="23"/>
                  </a:lnTo>
                  <a:lnTo>
                    <a:pt x="5" y="24"/>
                  </a:lnTo>
                  <a:lnTo>
                    <a:pt x="4" y="26"/>
                  </a:lnTo>
                  <a:lnTo>
                    <a:pt x="1" y="28"/>
                  </a:lnTo>
                  <a:lnTo>
                    <a:pt x="0" y="29"/>
                  </a:lnTo>
                  <a:lnTo>
                    <a:pt x="0" y="31"/>
                  </a:lnTo>
                  <a:lnTo>
                    <a:pt x="0" y="33"/>
                  </a:lnTo>
                  <a:lnTo>
                    <a:pt x="0" y="35"/>
                  </a:lnTo>
                  <a:lnTo>
                    <a:pt x="0" y="36"/>
                  </a:lnTo>
                  <a:lnTo>
                    <a:pt x="1" y="37"/>
                  </a:lnTo>
                  <a:lnTo>
                    <a:pt x="4" y="40"/>
                  </a:lnTo>
                  <a:lnTo>
                    <a:pt x="5" y="41"/>
                  </a:lnTo>
                  <a:lnTo>
                    <a:pt x="7" y="43"/>
                  </a:lnTo>
                  <a:lnTo>
                    <a:pt x="10" y="44"/>
                  </a:lnTo>
                  <a:lnTo>
                    <a:pt x="13" y="46"/>
                  </a:lnTo>
                  <a:lnTo>
                    <a:pt x="15" y="47"/>
                  </a:lnTo>
                  <a:lnTo>
                    <a:pt x="20" y="49"/>
                  </a:lnTo>
                  <a:lnTo>
                    <a:pt x="24" y="50"/>
                  </a:lnTo>
                  <a:lnTo>
                    <a:pt x="28" y="51"/>
                  </a:lnTo>
                  <a:lnTo>
                    <a:pt x="32" y="53"/>
                  </a:lnTo>
                  <a:lnTo>
                    <a:pt x="38" y="54"/>
                  </a:lnTo>
                  <a:lnTo>
                    <a:pt x="48" y="56"/>
                  </a:lnTo>
                  <a:lnTo>
                    <a:pt x="60" y="58"/>
                  </a:lnTo>
                  <a:lnTo>
                    <a:pt x="71" y="61"/>
                  </a:lnTo>
                  <a:lnTo>
                    <a:pt x="85" y="62"/>
                  </a:lnTo>
                  <a:lnTo>
                    <a:pt x="99" y="63"/>
                  </a:lnTo>
                  <a:lnTo>
                    <a:pt x="115" y="64"/>
                  </a:lnTo>
                  <a:lnTo>
                    <a:pt x="130" y="65"/>
                  </a:lnTo>
                  <a:lnTo>
                    <a:pt x="146" y="65"/>
                  </a:lnTo>
                  <a:lnTo>
                    <a:pt x="162" y="65"/>
                  </a:lnTo>
                  <a:lnTo>
                    <a:pt x="180" y="65"/>
                  </a:lnTo>
                  <a:lnTo>
                    <a:pt x="195" y="65"/>
                  </a:lnTo>
                  <a:lnTo>
                    <a:pt x="211" y="64"/>
                  </a:lnTo>
                  <a:lnTo>
                    <a:pt x="227" y="63"/>
                  </a:lnTo>
                  <a:lnTo>
                    <a:pt x="241" y="62"/>
                  </a:lnTo>
                  <a:lnTo>
                    <a:pt x="253" y="61"/>
                  </a:lnTo>
                  <a:lnTo>
                    <a:pt x="266" y="58"/>
                  </a:lnTo>
                  <a:lnTo>
                    <a:pt x="278" y="56"/>
                  </a:lnTo>
                  <a:lnTo>
                    <a:pt x="288" y="54"/>
                  </a:lnTo>
                  <a:lnTo>
                    <a:pt x="293" y="53"/>
                  </a:lnTo>
                  <a:lnTo>
                    <a:pt x="298" y="51"/>
                  </a:lnTo>
                  <a:lnTo>
                    <a:pt x="302" y="50"/>
                  </a:lnTo>
                  <a:lnTo>
                    <a:pt x="306" y="49"/>
                  </a:lnTo>
                  <a:lnTo>
                    <a:pt x="309" y="47"/>
                  </a:lnTo>
                  <a:lnTo>
                    <a:pt x="313" y="46"/>
                  </a:lnTo>
                  <a:lnTo>
                    <a:pt x="315" y="44"/>
                  </a:lnTo>
                  <a:lnTo>
                    <a:pt x="319" y="43"/>
                  </a:lnTo>
                  <a:lnTo>
                    <a:pt x="321" y="41"/>
                  </a:lnTo>
                  <a:lnTo>
                    <a:pt x="322" y="40"/>
                  </a:lnTo>
                  <a:lnTo>
                    <a:pt x="324" y="37"/>
                  </a:lnTo>
                  <a:lnTo>
                    <a:pt x="325" y="36"/>
                  </a:lnTo>
                  <a:lnTo>
                    <a:pt x="326" y="35"/>
                  </a:lnTo>
                  <a:lnTo>
                    <a:pt x="326" y="33"/>
                  </a:lnTo>
                  <a:lnTo>
                    <a:pt x="326" y="31"/>
                  </a:lnTo>
                  <a:lnTo>
                    <a:pt x="325" y="29"/>
                  </a:lnTo>
                  <a:lnTo>
                    <a:pt x="324" y="28"/>
                  </a:lnTo>
                  <a:lnTo>
                    <a:pt x="322" y="26"/>
                  </a:lnTo>
                  <a:lnTo>
                    <a:pt x="321" y="24"/>
                  </a:lnTo>
                  <a:lnTo>
                    <a:pt x="319" y="23"/>
                  </a:lnTo>
                  <a:lnTo>
                    <a:pt x="315" y="21"/>
                  </a:lnTo>
                  <a:lnTo>
                    <a:pt x="313" y="20"/>
                  </a:lnTo>
                  <a:lnTo>
                    <a:pt x="309" y="19"/>
                  </a:lnTo>
                  <a:lnTo>
                    <a:pt x="306" y="17"/>
                  </a:lnTo>
                  <a:lnTo>
                    <a:pt x="302" y="15"/>
                  </a:lnTo>
                  <a:lnTo>
                    <a:pt x="298" y="14"/>
                  </a:lnTo>
                  <a:lnTo>
                    <a:pt x="293" y="13"/>
                  </a:lnTo>
                  <a:lnTo>
                    <a:pt x="288" y="12"/>
                  </a:lnTo>
                  <a:lnTo>
                    <a:pt x="278" y="9"/>
                  </a:lnTo>
                  <a:lnTo>
                    <a:pt x="266" y="7"/>
                  </a:lnTo>
                  <a:lnTo>
                    <a:pt x="253" y="6"/>
                  </a:lnTo>
                  <a:lnTo>
                    <a:pt x="241" y="3"/>
                  </a:lnTo>
                  <a:lnTo>
                    <a:pt x="227" y="2"/>
                  </a:lnTo>
                  <a:lnTo>
                    <a:pt x="211" y="1"/>
                  </a:lnTo>
                  <a:lnTo>
                    <a:pt x="195" y="0"/>
                  </a:lnTo>
                  <a:lnTo>
                    <a:pt x="180" y="0"/>
                  </a:lnTo>
                  <a:lnTo>
                    <a:pt x="162" y="0"/>
                  </a:lnTo>
                  <a:close/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81" name="Freeform 69"/>
            <p:cNvSpPr>
              <a:spLocks/>
            </p:cNvSpPr>
            <p:nvPr/>
          </p:nvSpPr>
          <p:spPr bwMode="auto">
            <a:xfrm>
              <a:off x="1692" y="2479"/>
              <a:ext cx="326" cy="65"/>
            </a:xfrm>
            <a:custGeom>
              <a:avLst/>
              <a:gdLst>
                <a:gd name="T0" fmla="*/ 146 w 326"/>
                <a:gd name="T1" fmla="*/ 0 h 65"/>
                <a:gd name="T2" fmla="*/ 115 w 326"/>
                <a:gd name="T3" fmla="*/ 1 h 65"/>
                <a:gd name="T4" fmla="*/ 85 w 326"/>
                <a:gd name="T5" fmla="*/ 3 h 65"/>
                <a:gd name="T6" fmla="*/ 60 w 326"/>
                <a:gd name="T7" fmla="*/ 7 h 65"/>
                <a:gd name="T8" fmla="*/ 38 w 326"/>
                <a:gd name="T9" fmla="*/ 12 h 65"/>
                <a:gd name="T10" fmla="*/ 28 w 326"/>
                <a:gd name="T11" fmla="*/ 14 h 65"/>
                <a:gd name="T12" fmla="*/ 20 w 326"/>
                <a:gd name="T13" fmla="*/ 17 h 65"/>
                <a:gd name="T14" fmla="*/ 13 w 326"/>
                <a:gd name="T15" fmla="*/ 20 h 65"/>
                <a:gd name="T16" fmla="*/ 7 w 326"/>
                <a:gd name="T17" fmla="*/ 23 h 65"/>
                <a:gd name="T18" fmla="*/ 4 w 326"/>
                <a:gd name="T19" fmla="*/ 26 h 65"/>
                <a:gd name="T20" fmla="*/ 0 w 326"/>
                <a:gd name="T21" fmla="*/ 29 h 65"/>
                <a:gd name="T22" fmla="*/ 0 w 326"/>
                <a:gd name="T23" fmla="*/ 33 h 65"/>
                <a:gd name="T24" fmla="*/ 0 w 326"/>
                <a:gd name="T25" fmla="*/ 36 h 65"/>
                <a:gd name="T26" fmla="*/ 4 w 326"/>
                <a:gd name="T27" fmla="*/ 40 h 65"/>
                <a:gd name="T28" fmla="*/ 7 w 326"/>
                <a:gd name="T29" fmla="*/ 43 h 65"/>
                <a:gd name="T30" fmla="*/ 13 w 326"/>
                <a:gd name="T31" fmla="*/ 46 h 65"/>
                <a:gd name="T32" fmla="*/ 20 w 326"/>
                <a:gd name="T33" fmla="*/ 49 h 65"/>
                <a:gd name="T34" fmla="*/ 28 w 326"/>
                <a:gd name="T35" fmla="*/ 51 h 65"/>
                <a:gd name="T36" fmla="*/ 38 w 326"/>
                <a:gd name="T37" fmla="*/ 54 h 65"/>
                <a:gd name="T38" fmla="*/ 60 w 326"/>
                <a:gd name="T39" fmla="*/ 58 h 65"/>
                <a:gd name="T40" fmla="*/ 85 w 326"/>
                <a:gd name="T41" fmla="*/ 62 h 65"/>
                <a:gd name="T42" fmla="*/ 115 w 326"/>
                <a:gd name="T43" fmla="*/ 64 h 65"/>
                <a:gd name="T44" fmla="*/ 146 w 326"/>
                <a:gd name="T45" fmla="*/ 65 h 65"/>
                <a:gd name="T46" fmla="*/ 180 w 326"/>
                <a:gd name="T47" fmla="*/ 65 h 65"/>
                <a:gd name="T48" fmla="*/ 211 w 326"/>
                <a:gd name="T49" fmla="*/ 64 h 65"/>
                <a:gd name="T50" fmla="*/ 241 w 326"/>
                <a:gd name="T51" fmla="*/ 62 h 65"/>
                <a:gd name="T52" fmla="*/ 266 w 326"/>
                <a:gd name="T53" fmla="*/ 58 h 65"/>
                <a:gd name="T54" fmla="*/ 288 w 326"/>
                <a:gd name="T55" fmla="*/ 54 h 65"/>
                <a:gd name="T56" fmla="*/ 298 w 326"/>
                <a:gd name="T57" fmla="*/ 51 h 65"/>
                <a:gd name="T58" fmla="*/ 306 w 326"/>
                <a:gd name="T59" fmla="*/ 49 h 65"/>
                <a:gd name="T60" fmla="*/ 313 w 326"/>
                <a:gd name="T61" fmla="*/ 46 h 65"/>
                <a:gd name="T62" fmla="*/ 319 w 326"/>
                <a:gd name="T63" fmla="*/ 43 h 65"/>
                <a:gd name="T64" fmla="*/ 322 w 326"/>
                <a:gd name="T65" fmla="*/ 40 h 65"/>
                <a:gd name="T66" fmla="*/ 325 w 326"/>
                <a:gd name="T67" fmla="*/ 36 h 65"/>
                <a:gd name="T68" fmla="*/ 326 w 326"/>
                <a:gd name="T69" fmla="*/ 33 h 65"/>
                <a:gd name="T70" fmla="*/ 325 w 326"/>
                <a:gd name="T71" fmla="*/ 29 h 65"/>
                <a:gd name="T72" fmla="*/ 322 w 326"/>
                <a:gd name="T73" fmla="*/ 26 h 65"/>
                <a:gd name="T74" fmla="*/ 319 w 326"/>
                <a:gd name="T75" fmla="*/ 23 h 65"/>
                <a:gd name="T76" fmla="*/ 313 w 326"/>
                <a:gd name="T77" fmla="*/ 20 h 65"/>
                <a:gd name="T78" fmla="*/ 306 w 326"/>
                <a:gd name="T79" fmla="*/ 17 h 65"/>
                <a:gd name="T80" fmla="*/ 298 w 326"/>
                <a:gd name="T81" fmla="*/ 14 h 65"/>
                <a:gd name="T82" fmla="*/ 288 w 326"/>
                <a:gd name="T83" fmla="*/ 12 h 65"/>
                <a:gd name="T84" fmla="*/ 266 w 326"/>
                <a:gd name="T85" fmla="*/ 7 h 65"/>
                <a:gd name="T86" fmla="*/ 241 w 326"/>
                <a:gd name="T87" fmla="*/ 3 h 65"/>
                <a:gd name="T88" fmla="*/ 211 w 326"/>
                <a:gd name="T89" fmla="*/ 1 h 65"/>
                <a:gd name="T90" fmla="*/ 180 w 326"/>
                <a:gd name="T91" fmla="*/ 0 h 65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326"/>
                <a:gd name="T139" fmla="*/ 0 h 65"/>
                <a:gd name="T140" fmla="*/ 326 w 326"/>
                <a:gd name="T141" fmla="*/ 65 h 65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326" h="65">
                  <a:moveTo>
                    <a:pt x="162" y="0"/>
                  </a:moveTo>
                  <a:lnTo>
                    <a:pt x="146" y="0"/>
                  </a:lnTo>
                  <a:lnTo>
                    <a:pt x="130" y="0"/>
                  </a:lnTo>
                  <a:lnTo>
                    <a:pt x="115" y="1"/>
                  </a:lnTo>
                  <a:lnTo>
                    <a:pt x="99" y="2"/>
                  </a:lnTo>
                  <a:lnTo>
                    <a:pt x="85" y="3"/>
                  </a:lnTo>
                  <a:lnTo>
                    <a:pt x="71" y="6"/>
                  </a:lnTo>
                  <a:lnTo>
                    <a:pt x="60" y="7"/>
                  </a:lnTo>
                  <a:lnTo>
                    <a:pt x="48" y="9"/>
                  </a:lnTo>
                  <a:lnTo>
                    <a:pt x="38" y="12"/>
                  </a:lnTo>
                  <a:lnTo>
                    <a:pt x="32" y="13"/>
                  </a:lnTo>
                  <a:lnTo>
                    <a:pt x="28" y="14"/>
                  </a:lnTo>
                  <a:lnTo>
                    <a:pt x="24" y="15"/>
                  </a:lnTo>
                  <a:lnTo>
                    <a:pt x="20" y="17"/>
                  </a:lnTo>
                  <a:lnTo>
                    <a:pt x="15" y="19"/>
                  </a:lnTo>
                  <a:lnTo>
                    <a:pt x="13" y="20"/>
                  </a:lnTo>
                  <a:lnTo>
                    <a:pt x="10" y="21"/>
                  </a:lnTo>
                  <a:lnTo>
                    <a:pt x="7" y="23"/>
                  </a:lnTo>
                  <a:lnTo>
                    <a:pt x="5" y="24"/>
                  </a:lnTo>
                  <a:lnTo>
                    <a:pt x="4" y="26"/>
                  </a:lnTo>
                  <a:lnTo>
                    <a:pt x="1" y="28"/>
                  </a:lnTo>
                  <a:lnTo>
                    <a:pt x="0" y="29"/>
                  </a:lnTo>
                  <a:lnTo>
                    <a:pt x="0" y="31"/>
                  </a:lnTo>
                  <a:lnTo>
                    <a:pt x="0" y="33"/>
                  </a:lnTo>
                  <a:lnTo>
                    <a:pt x="0" y="35"/>
                  </a:lnTo>
                  <a:lnTo>
                    <a:pt x="0" y="36"/>
                  </a:lnTo>
                  <a:lnTo>
                    <a:pt x="1" y="37"/>
                  </a:lnTo>
                  <a:lnTo>
                    <a:pt x="4" y="40"/>
                  </a:lnTo>
                  <a:lnTo>
                    <a:pt x="5" y="41"/>
                  </a:lnTo>
                  <a:lnTo>
                    <a:pt x="7" y="43"/>
                  </a:lnTo>
                  <a:lnTo>
                    <a:pt x="10" y="44"/>
                  </a:lnTo>
                  <a:lnTo>
                    <a:pt x="13" y="46"/>
                  </a:lnTo>
                  <a:lnTo>
                    <a:pt x="15" y="47"/>
                  </a:lnTo>
                  <a:lnTo>
                    <a:pt x="20" y="49"/>
                  </a:lnTo>
                  <a:lnTo>
                    <a:pt x="24" y="50"/>
                  </a:lnTo>
                  <a:lnTo>
                    <a:pt x="28" y="51"/>
                  </a:lnTo>
                  <a:lnTo>
                    <a:pt x="32" y="53"/>
                  </a:lnTo>
                  <a:lnTo>
                    <a:pt x="38" y="54"/>
                  </a:lnTo>
                  <a:lnTo>
                    <a:pt x="48" y="56"/>
                  </a:lnTo>
                  <a:lnTo>
                    <a:pt x="60" y="58"/>
                  </a:lnTo>
                  <a:lnTo>
                    <a:pt x="71" y="61"/>
                  </a:lnTo>
                  <a:lnTo>
                    <a:pt x="85" y="62"/>
                  </a:lnTo>
                  <a:lnTo>
                    <a:pt x="99" y="63"/>
                  </a:lnTo>
                  <a:lnTo>
                    <a:pt x="115" y="64"/>
                  </a:lnTo>
                  <a:lnTo>
                    <a:pt x="130" y="65"/>
                  </a:lnTo>
                  <a:lnTo>
                    <a:pt x="146" y="65"/>
                  </a:lnTo>
                  <a:lnTo>
                    <a:pt x="162" y="65"/>
                  </a:lnTo>
                  <a:lnTo>
                    <a:pt x="180" y="65"/>
                  </a:lnTo>
                  <a:lnTo>
                    <a:pt x="195" y="65"/>
                  </a:lnTo>
                  <a:lnTo>
                    <a:pt x="211" y="64"/>
                  </a:lnTo>
                  <a:lnTo>
                    <a:pt x="227" y="63"/>
                  </a:lnTo>
                  <a:lnTo>
                    <a:pt x="241" y="62"/>
                  </a:lnTo>
                  <a:lnTo>
                    <a:pt x="253" y="61"/>
                  </a:lnTo>
                  <a:lnTo>
                    <a:pt x="266" y="58"/>
                  </a:lnTo>
                  <a:lnTo>
                    <a:pt x="278" y="56"/>
                  </a:lnTo>
                  <a:lnTo>
                    <a:pt x="288" y="54"/>
                  </a:lnTo>
                  <a:lnTo>
                    <a:pt x="293" y="53"/>
                  </a:lnTo>
                  <a:lnTo>
                    <a:pt x="298" y="51"/>
                  </a:lnTo>
                  <a:lnTo>
                    <a:pt x="302" y="50"/>
                  </a:lnTo>
                  <a:lnTo>
                    <a:pt x="306" y="49"/>
                  </a:lnTo>
                  <a:lnTo>
                    <a:pt x="309" y="47"/>
                  </a:lnTo>
                  <a:lnTo>
                    <a:pt x="313" y="46"/>
                  </a:lnTo>
                  <a:lnTo>
                    <a:pt x="315" y="44"/>
                  </a:lnTo>
                  <a:lnTo>
                    <a:pt x="319" y="43"/>
                  </a:lnTo>
                  <a:lnTo>
                    <a:pt x="321" y="41"/>
                  </a:lnTo>
                  <a:lnTo>
                    <a:pt x="322" y="40"/>
                  </a:lnTo>
                  <a:lnTo>
                    <a:pt x="324" y="37"/>
                  </a:lnTo>
                  <a:lnTo>
                    <a:pt x="325" y="36"/>
                  </a:lnTo>
                  <a:lnTo>
                    <a:pt x="326" y="35"/>
                  </a:lnTo>
                  <a:lnTo>
                    <a:pt x="326" y="33"/>
                  </a:lnTo>
                  <a:lnTo>
                    <a:pt x="326" y="31"/>
                  </a:lnTo>
                  <a:lnTo>
                    <a:pt x="325" y="29"/>
                  </a:lnTo>
                  <a:lnTo>
                    <a:pt x="324" y="28"/>
                  </a:lnTo>
                  <a:lnTo>
                    <a:pt x="322" y="26"/>
                  </a:lnTo>
                  <a:lnTo>
                    <a:pt x="321" y="24"/>
                  </a:lnTo>
                  <a:lnTo>
                    <a:pt x="319" y="23"/>
                  </a:lnTo>
                  <a:lnTo>
                    <a:pt x="315" y="21"/>
                  </a:lnTo>
                  <a:lnTo>
                    <a:pt x="313" y="20"/>
                  </a:lnTo>
                  <a:lnTo>
                    <a:pt x="309" y="19"/>
                  </a:lnTo>
                  <a:lnTo>
                    <a:pt x="306" y="17"/>
                  </a:lnTo>
                  <a:lnTo>
                    <a:pt x="302" y="15"/>
                  </a:lnTo>
                  <a:lnTo>
                    <a:pt x="298" y="14"/>
                  </a:lnTo>
                  <a:lnTo>
                    <a:pt x="293" y="13"/>
                  </a:lnTo>
                  <a:lnTo>
                    <a:pt x="288" y="12"/>
                  </a:lnTo>
                  <a:lnTo>
                    <a:pt x="278" y="9"/>
                  </a:lnTo>
                  <a:lnTo>
                    <a:pt x="266" y="7"/>
                  </a:lnTo>
                  <a:lnTo>
                    <a:pt x="253" y="6"/>
                  </a:lnTo>
                  <a:lnTo>
                    <a:pt x="241" y="3"/>
                  </a:lnTo>
                  <a:lnTo>
                    <a:pt x="227" y="2"/>
                  </a:lnTo>
                  <a:lnTo>
                    <a:pt x="211" y="1"/>
                  </a:lnTo>
                  <a:lnTo>
                    <a:pt x="195" y="0"/>
                  </a:lnTo>
                  <a:lnTo>
                    <a:pt x="180" y="0"/>
                  </a:lnTo>
                  <a:lnTo>
                    <a:pt x="162" y="0"/>
                  </a:lnTo>
                </a:path>
              </a:pathLst>
            </a:cu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82" name="Line 70"/>
            <p:cNvSpPr>
              <a:spLocks noChangeShapeType="1"/>
            </p:cNvSpPr>
            <p:nvPr/>
          </p:nvSpPr>
          <p:spPr bwMode="auto">
            <a:xfrm>
              <a:off x="1692" y="2473"/>
              <a:ext cx="1" cy="4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83" name="Line 71"/>
            <p:cNvSpPr>
              <a:spLocks noChangeShapeType="1"/>
            </p:cNvSpPr>
            <p:nvPr/>
          </p:nvSpPr>
          <p:spPr bwMode="auto">
            <a:xfrm>
              <a:off x="2018" y="2473"/>
              <a:ext cx="1" cy="4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84" name="Rectangle 72"/>
            <p:cNvSpPr>
              <a:spLocks noChangeArrowheads="1"/>
            </p:cNvSpPr>
            <p:nvPr/>
          </p:nvSpPr>
          <p:spPr bwMode="auto">
            <a:xfrm>
              <a:off x="1692" y="2473"/>
              <a:ext cx="322" cy="40"/>
            </a:xfrm>
            <a:prstGeom prst="rect">
              <a:avLst/>
            </a:pr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85" name="Rectangle 73"/>
            <p:cNvSpPr>
              <a:spLocks noChangeArrowheads="1"/>
            </p:cNvSpPr>
            <p:nvPr/>
          </p:nvSpPr>
          <p:spPr bwMode="auto">
            <a:xfrm>
              <a:off x="1876" y="2490"/>
              <a:ext cx="2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</a:rPr>
                <a:t> </a:t>
              </a:r>
              <a:endParaRPr lang="en-US"/>
            </a:p>
          </p:txBody>
        </p:sp>
        <p:sp>
          <p:nvSpPr>
            <p:cNvPr id="38986" name="Freeform 74"/>
            <p:cNvSpPr>
              <a:spLocks/>
            </p:cNvSpPr>
            <p:nvPr/>
          </p:nvSpPr>
          <p:spPr bwMode="auto">
            <a:xfrm>
              <a:off x="1689" y="2425"/>
              <a:ext cx="325" cy="77"/>
            </a:xfrm>
            <a:custGeom>
              <a:avLst/>
              <a:gdLst>
                <a:gd name="T0" fmla="*/ 147 w 325"/>
                <a:gd name="T1" fmla="*/ 0 h 77"/>
                <a:gd name="T2" fmla="*/ 114 w 325"/>
                <a:gd name="T3" fmla="*/ 1 h 77"/>
                <a:gd name="T4" fmla="*/ 85 w 325"/>
                <a:gd name="T5" fmla="*/ 5 h 77"/>
                <a:gd name="T6" fmla="*/ 59 w 325"/>
                <a:gd name="T7" fmla="*/ 10 h 77"/>
                <a:gd name="T8" fmla="*/ 37 w 325"/>
                <a:gd name="T9" fmla="*/ 14 h 77"/>
                <a:gd name="T10" fmla="*/ 28 w 325"/>
                <a:gd name="T11" fmla="*/ 18 h 77"/>
                <a:gd name="T12" fmla="*/ 20 w 325"/>
                <a:gd name="T13" fmla="*/ 20 h 77"/>
                <a:gd name="T14" fmla="*/ 13 w 325"/>
                <a:gd name="T15" fmla="*/ 24 h 77"/>
                <a:gd name="T16" fmla="*/ 8 w 325"/>
                <a:gd name="T17" fmla="*/ 27 h 77"/>
                <a:gd name="T18" fmla="*/ 3 w 325"/>
                <a:gd name="T19" fmla="*/ 31 h 77"/>
                <a:gd name="T20" fmla="*/ 1 w 325"/>
                <a:gd name="T21" fmla="*/ 35 h 77"/>
                <a:gd name="T22" fmla="*/ 0 w 325"/>
                <a:gd name="T23" fmla="*/ 39 h 77"/>
                <a:gd name="T24" fmla="*/ 1 w 325"/>
                <a:gd name="T25" fmla="*/ 42 h 77"/>
                <a:gd name="T26" fmla="*/ 3 w 325"/>
                <a:gd name="T27" fmla="*/ 47 h 77"/>
                <a:gd name="T28" fmla="*/ 8 w 325"/>
                <a:gd name="T29" fmla="*/ 50 h 77"/>
                <a:gd name="T30" fmla="*/ 13 w 325"/>
                <a:gd name="T31" fmla="*/ 54 h 77"/>
                <a:gd name="T32" fmla="*/ 20 w 325"/>
                <a:gd name="T33" fmla="*/ 57 h 77"/>
                <a:gd name="T34" fmla="*/ 28 w 325"/>
                <a:gd name="T35" fmla="*/ 61 h 77"/>
                <a:gd name="T36" fmla="*/ 37 w 325"/>
                <a:gd name="T37" fmla="*/ 63 h 77"/>
                <a:gd name="T38" fmla="*/ 59 w 325"/>
                <a:gd name="T39" fmla="*/ 69 h 77"/>
                <a:gd name="T40" fmla="*/ 85 w 325"/>
                <a:gd name="T41" fmla="*/ 73 h 77"/>
                <a:gd name="T42" fmla="*/ 114 w 325"/>
                <a:gd name="T43" fmla="*/ 76 h 77"/>
                <a:gd name="T44" fmla="*/ 146 w 325"/>
                <a:gd name="T45" fmla="*/ 77 h 77"/>
                <a:gd name="T46" fmla="*/ 179 w 325"/>
                <a:gd name="T47" fmla="*/ 77 h 77"/>
                <a:gd name="T48" fmla="*/ 211 w 325"/>
                <a:gd name="T49" fmla="*/ 76 h 77"/>
                <a:gd name="T50" fmla="*/ 240 w 325"/>
                <a:gd name="T51" fmla="*/ 73 h 77"/>
                <a:gd name="T52" fmla="*/ 267 w 325"/>
                <a:gd name="T53" fmla="*/ 69 h 77"/>
                <a:gd name="T54" fmla="*/ 289 w 325"/>
                <a:gd name="T55" fmla="*/ 63 h 77"/>
                <a:gd name="T56" fmla="*/ 298 w 325"/>
                <a:gd name="T57" fmla="*/ 61 h 77"/>
                <a:gd name="T58" fmla="*/ 307 w 325"/>
                <a:gd name="T59" fmla="*/ 57 h 77"/>
                <a:gd name="T60" fmla="*/ 312 w 325"/>
                <a:gd name="T61" fmla="*/ 54 h 77"/>
                <a:gd name="T62" fmla="*/ 318 w 325"/>
                <a:gd name="T63" fmla="*/ 50 h 77"/>
                <a:gd name="T64" fmla="*/ 323 w 325"/>
                <a:gd name="T65" fmla="*/ 47 h 77"/>
                <a:gd name="T66" fmla="*/ 325 w 325"/>
                <a:gd name="T67" fmla="*/ 42 h 77"/>
                <a:gd name="T68" fmla="*/ 325 w 325"/>
                <a:gd name="T69" fmla="*/ 39 h 77"/>
                <a:gd name="T70" fmla="*/ 325 w 325"/>
                <a:gd name="T71" fmla="*/ 35 h 77"/>
                <a:gd name="T72" fmla="*/ 323 w 325"/>
                <a:gd name="T73" fmla="*/ 31 h 77"/>
                <a:gd name="T74" fmla="*/ 318 w 325"/>
                <a:gd name="T75" fmla="*/ 27 h 77"/>
                <a:gd name="T76" fmla="*/ 312 w 325"/>
                <a:gd name="T77" fmla="*/ 24 h 77"/>
                <a:gd name="T78" fmla="*/ 307 w 325"/>
                <a:gd name="T79" fmla="*/ 20 h 77"/>
                <a:gd name="T80" fmla="*/ 298 w 325"/>
                <a:gd name="T81" fmla="*/ 18 h 77"/>
                <a:gd name="T82" fmla="*/ 289 w 325"/>
                <a:gd name="T83" fmla="*/ 14 h 77"/>
                <a:gd name="T84" fmla="*/ 267 w 325"/>
                <a:gd name="T85" fmla="*/ 10 h 77"/>
                <a:gd name="T86" fmla="*/ 240 w 325"/>
                <a:gd name="T87" fmla="*/ 5 h 77"/>
                <a:gd name="T88" fmla="*/ 211 w 325"/>
                <a:gd name="T89" fmla="*/ 1 h 77"/>
                <a:gd name="T90" fmla="*/ 179 w 325"/>
                <a:gd name="T91" fmla="*/ 0 h 77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325"/>
                <a:gd name="T139" fmla="*/ 0 h 77"/>
                <a:gd name="T140" fmla="*/ 325 w 325"/>
                <a:gd name="T141" fmla="*/ 77 h 77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325" h="77">
                  <a:moveTo>
                    <a:pt x="163" y="0"/>
                  </a:moveTo>
                  <a:lnTo>
                    <a:pt x="147" y="0"/>
                  </a:lnTo>
                  <a:lnTo>
                    <a:pt x="130" y="1"/>
                  </a:lnTo>
                  <a:lnTo>
                    <a:pt x="114" y="1"/>
                  </a:lnTo>
                  <a:lnTo>
                    <a:pt x="99" y="4"/>
                  </a:lnTo>
                  <a:lnTo>
                    <a:pt x="85" y="5"/>
                  </a:lnTo>
                  <a:lnTo>
                    <a:pt x="72" y="7"/>
                  </a:lnTo>
                  <a:lnTo>
                    <a:pt x="59" y="10"/>
                  </a:lnTo>
                  <a:lnTo>
                    <a:pt x="48" y="12"/>
                  </a:lnTo>
                  <a:lnTo>
                    <a:pt x="37" y="14"/>
                  </a:lnTo>
                  <a:lnTo>
                    <a:pt x="32" y="15"/>
                  </a:lnTo>
                  <a:lnTo>
                    <a:pt x="28" y="18"/>
                  </a:lnTo>
                  <a:lnTo>
                    <a:pt x="23" y="19"/>
                  </a:lnTo>
                  <a:lnTo>
                    <a:pt x="20" y="20"/>
                  </a:lnTo>
                  <a:lnTo>
                    <a:pt x="16" y="22"/>
                  </a:lnTo>
                  <a:lnTo>
                    <a:pt x="13" y="24"/>
                  </a:lnTo>
                  <a:lnTo>
                    <a:pt x="10" y="26"/>
                  </a:lnTo>
                  <a:lnTo>
                    <a:pt x="8" y="27"/>
                  </a:lnTo>
                  <a:lnTo>
                    <a:pt x="6" y="29"/>
                  </a:lnTo>
                  <a:lnTo>
                    <a:pt x="3" y="31"/>
                  </a:lnTo>
                  <a:lnTo>
                    <a:pt x="2" y="33"/>
                  </a:lnTo>
                  <a:lnTo>
                    <a:pt x="1" y="35"/>
                  </a:lnTo>
                  <a:lnTo>
                    <a:pt x="0" y="36"/>
                  </a:lnTo>
                  <a:lnTo>
                    <a:pt x="0" y="39"/>
                  </a:lnTo>
                  <a:lnTo>
                    <a:pt x="0" y="41"/>
                  </a:lnTo>
                  <a:lnTo>
                    <a:pt x="1" y="42"/>
                  </a:lnTo>
                  <a:lnTo>
                    <a:pt x="2" y="45"/>
                  </a:lnTo>
                  <a:lnTo>
                    <a:pt x="3" y="47"/>
                  </a:lnTo>
                  <a:lnTo>
                    <a:pt x="6" y="48"/>
                  </a:lnTo>
                  <a:lnTo>
                    <a:pt x="8" y="50"/>
                  </a:lnTo>
                  <a:lnTo>
                    <a:pt x="10" y="52"/>
                  </a:lnTo>
                  <a:lnTo>
                    <a:pt x="13" y="54"/>
                  </a:lnTo>
                  <a:lnTo>
                    <a:pt x="16" y="55"/>
                  </a:lnTo>
                  <a:lnTo>
                    <a:pt x="20" y="57"/>
                  </a:lnTo>
                  <a:lnTo>
                    <a:pt x="23" y="59"/>
                  </a:lnTo>
                  <a:lnTo>
                    <a:pt x="28" y="61"/>
                  </a:lnTo>
                  <a:lnTo>
                    <a:pt x="32" y="62"/>
                  </a:lnTo>
                  <a:lnTo>
                    <a:pt x="37" y="63"/>
                  </a:lnTo>
                  <a:lnTo>
                    <a:pt x="48" y="67"/>
                  </a:lnTo>
                  <a:lnTo>
                    <a:pt x="59" y="69"/>
                  </a:lnTo>
                  <a:lnTo>
                    <a:pt x="72" y="71"/>
                  </a:lnTo>
                  <a:lnTo>
                    <a:pt x="85" y="73"/>
                  </a:lnTo>
                  <a:lnTo>
                    <a:pt x="99" y="75"/>
                  </a:lnTo>
                  <a:lnTo>
                    <a:pt x="114" y="76"/>
                  </a:lnTo>
                  <a:lnTo>
                    <a:pt x="130" y="77"/>
                  </a:lnTo>
                  <a:lnTo>
                    <a:pt x="146" y="77"/>
                  </a:lnTo>
                  <a:lnTo>
                    <a:pt x="163" y="77"/>
                  </a:lnTo>
                  <a:lnTo>
                    <a:pt x="179" y="77"/>
                  </a:lnTo>
                  <a:lnTo>
                    <a:pt x="196" y="77"/>
                  </a:lnTo>
                  <a:lnTo>
                    <a:pt x="211" y="76"/>
                  </a:lnTo>
                  <a:lnTo>
                    <a:pt x="226" y="75"/>
                  </a:lnTo>
                  <a:lnTo>
                    <a:pt x="240" y="73"/>
                  </a:lnTo>
                  <a:lnTo>
                    <a:pt x="254" y="71"/>
                  </a:lnTo>
                  <a:lnTo>
                    <a:pt x="267" y="69"/>
                  </a:lnTo>
                  <a:lnTo>
                    <a:pt x="279" y="67"/>
                  </a:lnTo>
                  <a:lnTo>
                    <a:pt x="289" y="63"/>
                  </a:lnTo>
                  <a:lnTo>
                    <a:pt x="294" y="62"/>
                  </a:lnTo>
                  <a:lnTo>
                    <a:pt x="298" y="61"/>
                  </a:lnTo>
                  <a:lnTo>
                    <a:pt x="302" y="59"/>
                  </a:lnTo>
                  <a:lnTo>
                    <a:pt x="307" y="57"/>
                  </a:lnTo>
                  <a:lnTo>
                    <a:pt x="310" y="55"/>
                  </a:lnTo>
                  <a:lnTo>
                    <a:pt x="312" y="54"/>
                  </a:lnTo>
                  <a:lnTo>
                    <a:pt x="316" y="52"/>
                  </a:lnTo>
                  <a:lnTo>
                    <a:pt x="318" y="50"/>
                  </a:lnTo>
                  <a:lnTo>
                    <a:pt x="321" y="48"/>
                  </a:lnTo>
                  <a:lnTo>
                    <a:pt x="323" y="47"/>
                  </a:lnTo>
                  <a:lnTo>
                    <a:pt x="324" y="45"/>
                  </a:lnTo>
                  <a:lnTo>
                    <a:pt x="325" y="42"/>
                  </a:lnTo>
                  <a:lnTo>
                    <a:pt x="325" y="41"/>
                  </a:lnTo>
                  <a:lnTo>
                    <a:pt x="325" y="39"/>
                  </a:lnTo>
                  <a:lnTo>
                    <a:pt x="325" y="36"/>
                  </a:lnTo>
                  <a:lnTo>
                    <a:pt x="325" y="35"/>
                  </a:lnTo>
                  <a:lnTo>
                    <a:pt x="324" y="33"/>
                  </a:lnTo>
                  <a:lnTo>
                    <a:pt x="323" y="31"/>
                  </a:lnTo>
                  <a:lnTo>
                    <a:pt x="321" y="29"/>
                  </a:lnTo>
                  <a:lnTo>
                    <a:pt x="318" y="27"/>
                  </a:lnTo>
                  <a:lnTo>
                    <a:pt x="316" y="26"/>
                  </a:lnTo>
                  <a:lnTo>
                    <a:pt x="312" y="24"/>
                  </a:lnTo>
                  <a:lnTo>
                    <a:pt x="310" y="22"/>
                  </a:lnTo>
                  <a:lnTo>
                    <a:pt x="307" y="20"/>
                  </a:lnTo>
                  <a:lnTo>
                    <a:pt x="302" y="19"/>
                  </a:lnTo>
                  <a:lnTo>
                    <a:pt x="298" y="18"/>
                  </a:lnTo>
                  <a:lnTo>
                    <a:pt x="294" y="15"/>
                  </a:lnTo>
                  <a:lnTo>
                    <a:pt x="289" y="14"/>
                  </a:lnTo>
                  <a:lnTo>
                    <a:pt x="279" y="12"/>
                  </a:lnTo>
                  <a:lnTo>
                    <a:pt x="267" y="10"/>
                  </a:lnTo>
                  <a:lnTo>
                    <a:pt x="254" y="7"/>
                  </a:lnTo>
                  <a:lnTo>
                    <a:pt x="240" y="5"/>
                  </a:lnTo>
                  <a:lnTo>
                    <a:pt x="226" y="4"/>
                  </a:lnTo>
                  <a:lnTo>
                    <a:pt x="211" y="1"/>
                  </a:lnTo>
                  <a:lnTo>
                    <a:pt x="196" y="1"/>
                  </a:lnTo>
                  <a:lnTo>
                    <a:pt x="179" y="0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87" name="Freeform 75"/>
            <p:cNvSpPr>
              <a:spLocks/>
            </p:cNvSpPr>
            <p:nvPr/>
          </p:nvSpPr>
          <p:spPr bwMode="auto">
            <a:xfrm>
              <a:off x="1689" y="2425"/>
              <a:ext cx="325" cy="77"/>
            </a:xfrm>
            <a:custGeom>
              <a:avLst/>
              <a:gdLst>
                <a:gd name="T0" fmla="*/ 147 w 325"/>
                <a:gd name="T1" fmla="*/ 0 h 77"/>
                <a:gd name="T2" fmla="*/ 114 w 325"/>
                <a:gd name="T3" fmla="*/ 1 h 77"/>
                <a:gd name="T4" fmla="*/ 85 w 325"/>
                <a:gd name="T5" fmla="*/ 5 h 77"/>
                <a:gd name="T6" fmla="*/ 59 w 325"/>
                <a:gd name="T7" fmla="*/ 10 h 77"/>
                <a:gd name="T8" fmla="*/ 37 w 325"/>
                <a:gd name="T9" fmla="*/ 14 h 77"/>
                <a:gd name="T10" fmla="*/ 28 w 325"/>
                <a:gd name="T11" fmla="*/ 18 h 77"/>
                <a:gd name="T12" fmla="*/ 20 w 325"/>
                <a:gd name="T13" fmla="*/ 20 h 77"/>
                <a:gd name="T14" fmla="*/ 13 w 325"/>
                <a:gd name="T15" fmla="*/ 24 h 77"/>
                <a:gd name="T16" fmla="*/ 8 w 325"/>
                <a:gd name="T17" fmla="*/ 27 h 77"/>
                <a:gd name="T18" fmla="*/ 3 w 325"/>
                <a:gd name="T19" fmla="*/ 31 h 77"/>
                <a:gd name="T20" fmla="*/ 1 w 325"/>
                <a:gd name="T21" fmla="*/ 35 h 77"/>
                <a:gd name="T22" fmla="*/ 0 w 325"/>
                <a:gd name="T23" fmla="*/ 39 h 77"/>
                <a:gd name="T24" fmla="*/ 1 w 325"/>
                <a:gd name="T25" fmla="*/ 42 h 77"/>
                <a:gd name="T26" fmla="*/ 3 w 325"/>
                <a:gd name="T27" fmla="*/ 47 h 77"/>
                <a:gd name="T28" fmla="*/ 8 w 325"/>
                <a:gd name="T29" fmla="*/ 50 h 77"/>
                <a:gd name="T30" fmla="*/ 13 w 325"/>
                <a:gd name="T31" fmla="*/ 54 h 77"/>
                <a:gd name="T32" fmla="*/ 20 w 325"/>
                <a:gd name="T33" fmla="*/ 57 h 77"/>
                <a:gd name="T34" fmla="*/ 28 w 325"/>
                <a:gd name="T35" fmla="*/ 61 h 77"/>
                <a:gd name="T36" fmla="*/ 37 w 325"/>
                <a:gd name="T37" fmla="*/ 63 h 77"/>
                <a:gd name="T38" fmla="*/ 59 w 325"/>
                <a:gd name="T39" fmla="*/ 69 h 77"/>
                <a:gd name="T40" fmla="*/ 85 w 325"/>
                <a:gd name="T41" fmla="*/ 73 h 77"/>
                <a:gd name="T42" fmla="*/ 114 w 325"/>
                <a:gd name="T43" fmla="*/ 76 h 77"/>
                <a:gd name="T44" fmla="*/ 146 w 325"/>
                <a:gd name="T45" fmla="*/ 77 h 77"/>
                <a:gd name="T46" fmla="*/ 179 w 325"/>
                <a:gd name="T47" fmla="*/ 77 h 77"/>
                <a:gd name="T48" fmla="*/ 211 w 325"/>
                <a:gd name="T49" fmla="*/ 76 h 77"/>
                <a:gd name="T50" fmla="*/ 240 w 325"/>
                <a:gd name="T51" fmla="*/ 73 h 77"/>
                <a:gd name="T52" fmla="*/ 267 w 325"/>
                <a:gd name="T53" fmla="*/ 69 h 77"/>
                <a:gd name="T54" fmla="*/ 289 w 325"/>
                <a:gd name="T55" fmla="*/ 63 h 77"/>
                <a:gd name="T56" fmla="*/ 298 w 325"/>
                <a:gd name="T57" fmla="*/ 61 h 77"/>
                <a:gd name="T58" fmla="*/ 307 w 325"/>
                <a:gd name="T59" fmla="*/ 57 h 77"/>
                <a:gd name="T60" fmla="*/ 312 w 325"/>
                <a:gd name="T61" fmla="*/ 54 h 77"/>
                <a:gd name="T62" fmla="*/ 318 w 325"/>
                <a:gd name="T63" fmla="*/ 50 h 77"/>
                <a:gd name="T64" fmla="*/ 323 w 325"/>
                <a:gd name="T65" fmla="*/ 47 h 77"/>
                <a:gd name="T66" fmla="*/ 325 w 325"/>
                <a:gd name="T67" fmla="*/ 42 h 77"/>
                <a:gd name="T68" fmla="*/ 325 w 325"/>
                <a:gd name="T69" fmla="*/ 39 h 77"/>
                <a:gd name="T70" fmla="*/ 325 w 325"/>
                <a:gd name="T71" fmla="*/ 35 h 77"/>
                <a:gd name="T72" fmla="*/ 323 w 325"/>
                <a:gd name="T73" fmla="*/ 31 h 77"/>
                <a:gd name="T74" fmla="*/ 318 w 325"/>
                <a:gd name="T75" fmla="*/ 27 h 77"/>
                <a:gd name="T76" fmla="*/ 312 w 325"/>
                <a:gd name="T77" fmla="*/ 24 h 77"/>
                <a:gd name="T78" fmla="*/ 307 w 325"/>
                <a:gd name="T79" fmla="*/ 20 h 77"/>
                <a:gd name="T80" fmla="*/ 298 w 325"/>
                <a:gd name="T81" fmla="*/ 18 h 77"/>
                <a:gd name="T82" fmla="*/ 289 w 325"/>
                <a:gd name="T83" fmla="*/ 14 h 77"/>
                <a:gd name="T84" fmla="*/ 267 w 325"/>
                <a:gd name="T85" fmla="*/ 10 h 77"/>
                <a:gd name="T86" fmla="*/ 240 w 325"/>
                <a:gd name="T87" fmla="*/ 5 h 77"/>
                <a:gd name="T88" fmla="*/ 211 w 325"/>
                <a:gd name="T89" fmla="*/ 1 h 77"/>
                <a:gd name="T90" fmla="*/ 179 w 325"/>
                <a:gd name="T91" fmla="*/ 0 h 77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325"/>
                <a:gd name="T139" fmla="*/ 0 h 77"/>
                <a:gd name="T140" fmla="*/ 325 w 325"/>
                <a:gd name="T141" fmla="*/ 77 h 77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325" h="77">
                  <a:moveTo>
                    <a:pt x="163" y="0"/>
                  </a:moveTo>
                  <a:lnTo>
                    <a:pt x="147" y="0"/>
                  </a:lnTo>
                  <a:lnTo>
                    <a:pt x="130" y="1"/>
                  </a:lnTo>
                  <a:lnTo>
                    <a:pt x="114" y="1"/>
                  </a:lnTo>
                  <a:lnTo>
                    <a:pt x="99" y="4"/>
                  </a:lnTo>
                  <a:lnTo>
                    <a:pt x="85" y="5"/>
                  </a:lnTo>
                  <a:lnTo>
                    <a:pt x="72" y="7"/>
                  </a:lnTo>
                  <a:lnTo>
                    <a:pt x="59" y="10"/>
                  </a:lnTo>
                  <a:lnTo>
                    <a:pt x="48" y="12"/>
                  </a:lnTo>
                  <a:lnTo>
                    <a:pt x="37" y="14"/>
                  </a:lnTo>
                  <a:lnTo>
                    <a:pt x="32" y="15"/>
                  </a:lnTo>
                  <a:lnTo>
                    <a:pt x="28" y="18"/>
                  </a:lnTo>
                  <a:lnTo>
                    <a:pt x="23" y="19"/>
                  </a:lnTo>
                  <a:lnTo>
                    <a:pt x="20" y="20"/>
                  </a:lnTo>
                  <a:lnTo>
                    <a:pt x="16" y="22"/>
                  </a:lnTo>
                  <a:lnTo>
                    <a:pt x="13" y="24"/>
                  </a:lnTo>
                  <a:lnTo>
                    <a:pt x="10" y="26"/>
                  </a:lnTo>
                  <a:lnTo>
                    <a:pt x="8" y="27"/>
                  </a:lnTo>
                  <a:lnTo>
                    <a:pt x="6" y="29"/>
                  </a:lnTo>
                  <a:lnTo>
                    <a:pt x="3" y="31"/>
                  </a:lnTo>
                  <a:lnTo>
                    <a:pt x="2" y="33"/>
                  </a:lnTo>
                  <a:lnTo>
                    <a:pt x="1" y="35"/>
                  </a:lnTo>
                  <a:lnTo>
                    <a:pt x="0" y="36"/>
                  </a:lnTo>
                  <a:lnTo>
                    <a:pt x="0" y="39"/>
                  </a:lnTo>
                  <a:lnTo>
                    <a:pt x="0" y="41"/>
                  </a:lnTo>
                  <a:lnTo>
                    <a:pt x="1" y="42"/>
                  </a:lnTo>
                  <a:lnTo>
                    <a:pt x="2" y="45"/>
                  </a:lnTo>
                  <a:lnTo>
                    <a:pt x="3" y="47"/>
                  </a:lnTo>
                  <a:lnTo>
                    <a:pt x="6" y="48"/>
                  </a:lnTo>
                  <a:lnTo>
                    <a:pt x="8" y="50"/>
                  </a:lnTo>
                  <a:lnTo>
                    <a:pt x="10" y="52"/>
                  </a:lnTo>
                  <a:lnTo>
                    <a:pt x="13" y="54"/>
                  </a:lnTo>
                  <a:lnTo>
                    <a:pt x="16" y="55"/>
                  </a:lnTo>
                  <a:lnTo>
                    <a:pt x="20" y="57"/>
                  </a:lnTo>
                  <a:lnTo>
                    <a:pt x="23" y="59"/>
                  </a:lnTo>
                  <a:lnTo>
                    <a:pt x="28" y="61"/>
                  </a:lnTo>
                  <a:lnTo>
                    <a:pt x="32" y="62"/>
                  </a:lnTo>
                  <a:lnTo>
                    <a:pt x="37" y="63"/>
                  </a:lnTo>
                  <a:lnTo>
                    <a:pt x="48" y="67"/>
                  </a:lnTo>
                  <a:lnTo>
                    <a:pt x="59" y="69"/>
                  </a:lnTo>
                  <a:lnTo>
                    <a:pt x="72" y="71"/>
                  </a:lnTo>
                  <a:lnTo>
                    <a:pt x="85" y="73"/>
                  </a:lnTo>
                  <a:lnTo>
                    <a:pt x="99" y="75"/>
                  </a:lnTo>
                  <a:lnTo>
                    <a:pt x="114" y="76"/>
                  </a:lnTo>
                  <a:lnTo>
                    <a:pt x="130" y="77"/>
                  </a:lnTo>
                  <a:lnTo>
                    <a:pt x="146" y="77"/>
                  </a:lnTo>
                  <a:lnTo>
                    <a:pt x="163" y="77"/>
                  </a:lnTo>
                  <a:lnTo>
                    <a:pt x="179" y="77"/>
                  </a:lnTo>
                  <a:lnTo>
                    <a:pt x="196" y="77"/>
                  </a:lnTo>
                  <a:lnTo>
                    <a:pt x="211" y="76"/>
                  </a:lnTo>
                  <a:lnTo>
                    <a:pt x="226" y="75"/>
                  </a:lnTo>
                  <a:lnTo>
                    <a:pt x="240" y="73"/>
                  </a:lnTo>
                  <a:lnTo>
                    <a:pt x="254" y="71"/>
                  </a:lnTo>
                  <a:lnTo>
                    <a:pt x="267" y="69"/>
                  </a:lnTo>
                  <a:lnTo>
                    <a:pt x="279" y="67"/>
                  </a:lnTo>
                  <a:lnTo>
                    <a:pt x="289" y="63"/>
                  </a:lnTo>
                  <a:lnTo>
                    <a:pt x="294" y="62"/>
                  </a:lnTo>
                  <a:lnTo>
                    <a:pt x="298" y="61"/>
                  </a:lnTo>
                  <a:lnTo>
                    <a:pt x="302" y="59"/>
                  </a:lnTo>
                  <a:lnTo>
                    <a:pt x="307" y="57"/>
                  </a:lnTo>
                  <a:lnTo>
                    <a:pt x="310" y="55"/>
                  </a:lnTo>
                  <a:lnTo>
                    <a:pt x="312" y="54"/>
                  </a:lnTo>
                  <a:lnTo>
                    <a:pt x="316" y="52"/>
                  </a:lnTo>
                  <a:lnTo>
                    <a:pt x="318" y="50"/>
                  </a:lnTo>
                  <a:lnTo>
                    <a:pt x="321" y="48"/>
                  </a:lnTo>
                  <a:lnTo>
                    <a:pt x="323" y="47"/>
                  </a:lnTo>
                  <a:lnTo>
                    <a:pt x="324" y="45"/>
                  </a:lnTo>
                  <a:lnTo>
                    <a:pt x="325" y="42"/>
                  </a:lnTo>
                  <a:lnTo>
                    <a:pt x="325" y="41"/>
                  </a:lnTo>
                  <a:lnTo>
                    <a:pt x="325" y="39"/>
                  </a:lnTo>
                  <a:lnTo>
                    <a:pt x="325" y="36"/>
                  </a:lnTo>
                  <a:lnTo>
                    <a:pt x="325" y="35"/>
                  </a:lnTo>
                  <a:lnTo>
                    <a:pt x="324" y="33"/>
                  </a:lnTo>
                  <a:lnTo>
                    <a:pt x="323" y="31"/>
                  </a:lnTo>
                  <a:lnTo>
                    <a:pt x="321" y="29"/>
                  </a:lnTo>
                  <a:lnTo>
                    <a:pt x="318" y="27"/>
                  </a:lnTo>
                  <a:lnTo>
                    <a:pt x="316" y="26"/>
                  </a:lnTo>
                  <a:lnTo>
                    <a:pt x="312" y="24"/>
                  </a:lnTo>
                  <a:lnTo>
                    <a:pt x="310" y="22"/>
                  </a:lnTo>
                  <a:lnTo>
                    <a:pt x="307" y="20"/>
                  </a:lnTo>
                  <a:lnTo>
                    <a:pt x="302" y="19"/>
                  </a:lnTo>
                  <a:lnTo>
                    <a:pt x="298" y="18"/>
                  </a:lnTo>
                  <a:lnTo>
                    <a:pt x="294" y="15"/>
                  </a:lnTo>
                  <a:lnTo>
                    <a:pt x="289" y="14"/>
                  </a:lnTo>
                  <a:lnTo>
                    <a:pt x="279" y="12"/>
                  </a:lnTo>
                  <a:lnTo>
                    <a:pt x="267" y="10"/>
                  </a:lnTo>
                  <a:lnTo>
                    <a:pt x="254" y="7"/>
                  </a:lnTo>
                  <a:lnTo>
                    <a:pt x="240" y="5"/>
                  </a:lnTo>
                  <a:lnTo>
                    <a:pt x="226" y="4"/>
                  </a:lnTo>
                  <a:lnTo>
                    <a:pt x="211" y="1"/>
                  </a:lnTo>
                  <a:lnTo>
                    <a:pt x="196" y="1"/>
                  </a:lnTo>
                  <a:lnTo>
                    <a:pt x="179" y="0"/>
                  </a:lnTo>
                  <a:lnTo>
                    <a:pt x="163" y="0"/>
                  </a:lnTo>
                </a:path>
              </a:pathLst>
            </a:cu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88" name="Line 76"/>
            <p:cNvSpPr>
              <a:spLocks noChangeShapeType="1"/>
            </p:cNvSpPr>
            <p:nvPr/>
          </p:nvSpPr>
          <p:spPr bwMode="auto">
            <a:xfrm>
              <a:off x="1767" y="2443"/>
              <a:ext cx="58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89" name="Line 77"/>
            <p:cNvSpPr>
              <a:spLocks noChangeShapeType="1"/>
            </p:cNvSpPr>
            <p:nvPr/>
          </p:nvSpPr>
          <p:spPr bwMode="auto">
            <a:xfrm>
              <a:off x="1878" y="2487"/>
              <a:ext cx="51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90" name="Line 78"/>
            <p:cNvSpPr>
              <a:spLocks noChangeShapeType="1"/>
            </p:cNvSpPr>
            <p:nvPr/>
          </p:nvSpPr>
          <p:spPr bwMode="auto">
            <a:xfrm>
              <a:off x="1821" y="2443"/>
              <a:ext cx="59" cy="44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91" name="Line 79"/>
            <p:cNvSpPr>
              <a:spLocks noChangeShapeType="1"/>
            </p:cNvSpPr>
            <p:nvPr/>
          </p:nvSpPr>
          <p:spPr bwMode="auto">
            <a:xfrm>
              <a:off x="1767" y="2486"/>
              <a:ext cx="58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92" name="Line 80"/>
            <p:cNvSpPr>
              <a:spLocks noChangeShapeType="1"/>
            </p:cNvSpPr>
            <p:nvPr/>
          </p:nvSpPr>
          <p:spPr bwMode="auto">
            <a:xfrm>
              <a:off x="1878" y="2442"/>
              <a:ext cx="51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93" name="Line 81"/>
            <p:cNvSpPr>
              <a:spLocks noChangeShapeType="1"/>
            </p:cNvSpPr>
            <p:nvPr/>
          </p:nvSpPr>
          <p:spPr bwMode="auto">
            <a:xfrm flipV="1">
              <a:off x="1821" y="2442"/>
              <a:ext cx="59" cy="44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94" name="Rectangle 82"/>
            <p:cNvSpPr>
              <a:spLocks noChangeArrowheads="1"/>
            </p:cNvSpPr>
            <p:nvPr/>
          </p:nvSpPr>
          <p:spPr bwMode="auto">
            <a:xfrm>
              <a:off x="2716" y="3035"/>
              <a:ext cx="84" cy="567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95" name="Freeform 83"/>
            <p:cNvSpPr>
              <a:spLocks/>
            </p:cNvSpPr>
            <p:nvPr/>
          </p:nvSpPr>
          <p:spPr bwMode="auto">
            <a:xfrm>
              <a:off x="2713" y="3035"/>
              <a:ext cx="86" cy="64"/>
            </a:xfrm>
            <a:custGeom>
              <a:avLst/>
              <a:gdLst>
                <a:gd name="T0" fmla="*/ 0 w 86"/>
                <a:gd name="T1" fmla="*/ 0 h 64"/>
                <a:gd name="T2" fmla="*/ 86 w 86"/>
                <a:gd name="T3" fmla="*/ 0 h 64"/>
                <a:gd name="T4" fmla="*/ 86 w 86"/>
                <a:gd name="T5" fmla="*/ 64 h 64"/>
                <a:gd name="T6" fmla="*/ 0 w 86"/>
                <a:gd name="T7" fmla="*/ 30 h 64"/>
                <a:gd name="T8" fmla="*/ 0 w 86"/>
                <a:gd name="T9" fmla="*/ 0 h 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"/>
                <a:gd name="T16" fmla="*/ 0 h 64"/>
                <a:gd name="T17" fmla="*/ 86 w 86"/>
                <a:gd name="T18" fmla="*/ 64 h 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" h="64">
                  <a:moveTo>
                    <a:pt x="0" y="0"/>
                  </a:moveTo>
                  <a:lnTo>
                    <a:pt x="86" y="0"/>
                  </a:lnTo>
                  <a:lnTo>
                    <a:pt x="86" y="64"/>
                  </a:lnTo>
                  <a:lnTo>
                    <a:pt x="0" y="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96" name="Rectangle 84"/>
            <p:cNvSpPr>
              <a:spLocks noChangeArrowheads="1"/>
            </p:cNvSpPr>
            <p:nvPr/>
          </p:nvSpPr>
          <p:spPr bwMode="auto">
            <a:xfrm>
              <a:off x="2716" y="3118"/>
              <a:ext cx="41" cy="33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97" name="Rectangle 85"/>
            <p:cNvSpPr>
              <a:spLocks noChangeArrowheads="1"/>
            </p:cNvSpPr>
            <p:nvPr/>
          </p:nvSpPr>
          <p:spPr bwMode="auto">
            <a:xfrm>
              <a:off x="2759" y="3117"/>
              <a:ext cx="43" cy="34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98" name="Rectangle 86"/>
            <p:cNvSpPr>
              <a:spLocks noChangeArrowheads="1"/>
            </p:cNvSpPr>
            <p:nvPr/>
          </p:nvSpPr>
          <p:spPr bwMode="auto">
            <a:xfrm>
              <a:off x="2737" y="3080"/>
              <a:ext cx="43" cy="32"/>
            </a:xfrm>
            <a:prstGeom prst="rect">
              <a:avLst/>
            </a:pr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99" name="Rectangle 87"/>
            <p:cNvSpPr>
              <a:spLocks noChangeArrowheads="1"/>
            </p:cNvSpPr>
            <p:nvPr/>
          </p:nvSpPr>
          <p:spPr bwMode="auto">
            <a:xfrm>
              <a:off x="2781" y="3080"/>
              <a:ext cx="21" cy="32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00" name="Rectangle 88"/>
            <p:cNvSpPr>
              <a:spLocks noChangeArrowheads="1"/>
            </p:cNvSpPr>
            <p:nvPr/>
          </p:nvSpPr>
          <p:spPr bwMode="auto">
            <a:xfrm>
              <a:off x="2712" y="3080"/>
              <a:ext cx="22" cy="32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01" name="Rectangle 89"/>
            <p:cNvSpPr>
              <a:spLocks noChangeArrowheads="1"/>
            </p:cNvSpPr>
            <p:nvPr/>
          </p:nvSpPr>
          <p:spPr bwMode="auto">
            <a:xfrm>
              <a:off x="2715" y="3041"/>
              <a:ext cx="43" cy="34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02" name="Rectangle 90"/>
            <p:cNvSpPr>
              <a:spLocks noChangeArrowheads="1"/>
            </p:cNvSpPr>
            <p:nvPr/>
          </p:nvSpPr>
          <p:spPr bwMode="auto">
            <a:xfrm>
              <a:off x="2760" y="3042"/>
              <a:ext cx="43" cy="33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03" name="Rectangle 91"/>
            <p:cNvSpPr>
              <a:spLocks noChangeArrowheads="1"/>
            </p:cNvSpPr>
            <p:nvPr/>
          </p:nvSpPr>
          <p:spPr bwMode="auto">
            <a:xfrm>
              <a:off x="2715" y="3193"/>
              <a:ext cx="40" cy="33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04" name="Rectangle 92"/>
            <p:cNvSpPr>
              <a:spLocks noChangeArrowheads="1"/>
            </p:cNvSpPr>
            <p:nvPr/>
          </p:nvSpPr>
          <p:spPr bwMode="auto">
            <a:xfrm>
              <a:off x="2759" y="3193"/>
              <a:ext cx="42" cy="33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05" name="Rectangle 93"/>
            <p:cNvSpPr>
              <a:spLocks noChangeArrowheads="1"/>
            </p:cNvSpPr>
            <p:nvPr/>
          </p:nvSpPr>
          <p:spPr bwMode="auto">
            <a:xfrm>
              <a:off x="2737" y="3155"/>
              <a:ext cx="42" cy="32"/>
            </a:xfrm>
            <a:prstGeom prst="rect">
              <a:avLst/>
            </a:pr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06" name="Rectangle 94"/>
            <p:cNvSpPr>
              <a:spLocks noChangeArrowheads="1"/>
            </p:cNvSpPr>
            <p:nvPr/>
          </p:nvSpPr>
          <p:spPr bwMode="auto">
            <a:xfrm>
              <a:off x="2780" y="3155"/>
              <a:ext cx="22" cy="32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07" name="Rectangle 95"/>
            <p:cNvSpPr>
              <a:spLocks noChangeArrowheads="1"/>
            </p:cNvSpPr>
            <p:nvPr/>
          </p:nvSpPr>
          <p:spPr bwMode="auto">
            <a:xfrm>
              <a:off x="2716" y="3155"/>
              <a:ext cx="17" cy="32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08" name="Rectangle 96"/>
            <p:cNvSpPr>
              <a:spLocks noChangeArrowheads="1"/>
            </p:cNvSpPr>
            <p:nvPr/>
          </p:nvSpPr>
          <p:spPr bwMode="auto">
            <a:xfrm>
              <a:off x="2715" y="3266"/>
              <a:ext cx="40" cy="33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09" name="Rectangle 97"/>
            <p:cNvSpPr>
              <a:spLocks noChangeArrowheads="1"/>
            </p:cNvSpPr>
            <p:nvPr/>
          </p:nvSpPr>
          <p:spPr bwMode="auto">
            <a:xfrm>
              <a:off x="2759" y="3266"/>
              <a:ext cx="42" cy="33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10" name="Rectangle 98"/>
            <p:cNvSpPr>
              <a:spLocks noChangeArrowheads="1"/>
            </p:cNvSpPr>
            <p:nvPr/>
          </p:nvSpPr>
          <p:spPr bwMode="auto">
            <a:xfrm>
              <a:off x="2737" y="3229"/>
              <a:ext cx="42" cy="32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11" name="Rectangle 99"/>
            <p:cNvSpPr>
              <a:spLocks noChangeArrowheads="1"/>
            </p:cNvSpPr>
            <p:nvPr/>
          </p:nvSpPr>
          <p:spPr bwMode="auto">
            <a:xfrm>
              <a:off x="2780" y="3229"/>
              <a:ext cx="22" cy="32"/>
            </a:xfrm>
            <a:prstGeom prst="rect">
              <a:avLst/>
            </a:pr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12" name="Rectangle 100"/>
            <p:cNvSpPr>
              <a:spLocks noChangeArrowheads="1"/>
            </p:cNvSpPr>
            <p:nvPr/>
          </p:nvSpPr>
          <p:spPr bwMode="auto">
            <a:xfrm>
              <a:off x="2715" y="3229"/>
              <a:ext cx="18" cy="32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13" name="Rectangle 101"/>
            <p:cNvSpPr>
              <a:spLocks noChangeArrowheads="1"/>
            </p:cNvSpPr>
            <p:nvPr/>
          </p:nvSpPr>
          <p:spPr bwMode="auto">
            <a:xfrm>
              <a:off x="2715" y="3342"/>
              <a:ext cx="40" cy="33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14" name="Rectangle 102"/>
            <p:cNvSpPr>
              <a:spLocks noChangeArrowheads="1"/>
            </p:cNvSpPr>
            <p:nvPr/>
          </p:nvSpPr>
          <p:spPr bwMode="auto">
            <a:xfrm>
              <a:off x="2759" y="3342"/>
              <a:ext cx="42" cy="33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15" name="Rectangle 103"/>
            <p:cNvSpPr>
              <a:spLocks noChangeArrowheads="1"/>
            </p:cNvSpPr>
            <p:nvPr/>
          </p:nvSpPr>
          <p:spPr bwMode="auto">
            <a:xfrm>
              <a:off x="2736" y="3304"/>
              <a:ext cx="43" cy="33"/>
            </a:xfrm>
            <a:prstGeom prst="rect">
              <a:avLst/>
            </a:pr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16" name="Rectangle 104"/>
            <p:cNvSpPr>
              <a:spLocks noChangeArrowheads="1"/>
            </p:cNvSpPr>
            <p:nvPr/>
          </p:nvSpPr>
          <p:spPr bwMode="auto">
            <a:xfrm>
              <a:off x="2780" y="3304"/>
              <a:ext cx="21" cy="33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17" name="Rectangle 105"/>
            <p:cNvSpPr>
              <a:spLocks noChangeArrowheads="1"/>
            </p:cNvSpPr>
            <p:nvPr/>
          </p:nvSpPr>
          <p:spPr bwMode="auto">
            <a:xfrm>
              <a:off x="2716" y="3304"/>
              <a:ext cx="17" cy="33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18" name="Rectangle 106"/>
            <p:cNvSpPr>
              <a:spLocks noChangeArrowheads="1"/>
            </p:cNvSpPr>
            <p:nvPr/>
          </p:nvSpPr>
          <p:spPr bwMode="auto">
            <a:xfrm>
              <a:off x="2715" y="3417"/>
              <a:ext cx="42" cy="32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19" name="Rectangle 107"/>
            <p:cNvSpPr>
              <a:spLocks noChangeArrowheads="1"/>
            </p:cNvSpPr>
            <p:nvPr/>
          </p:nvSpPr>
          <p:spPr bwMode="auto">
            <a:xfrm>
              <a:off x="2759" y="3416"/>
              <a:ext cx="43" cy="34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20" name="Rectangle 108"/>
            <p:cNvSpPr>
              <a:spLocks noChangeArrowheads="1"/>
            </p:cNvSpPr>
            <p:nvPr/>
          </p:nvSpPr>
          <p:spPr bwMode="auto">
            <a:xfrm>
              <a:off x="2737" y="3379"/>
              <a:ext cx="43" cy="32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21" name="Rectangle 109"/>
            <p:cNvSpPr>
              <a:spLocks noChangeArrowheads="1"/>
            </p:cNvSpPr>
            <p:nvPr/>
          </p:nvSpPr>
          <p:spPr bwMode="auto">
            <a:xfrm>
              <a:off x="2781" y="3379"/>
              <a:ext cx="21" cy="32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22" name="Rectangle 110"/>
            <p:cNvSpPr>
              <a:spLocks noChangeArrowheads="1"/>
            </p:cNvSpPr>
            <p:nvPr/>
          </p:nvSpPr>
          <p:spPr bwMode="auto">
            <a:xfrm>
              <a:off x="2715" y="3492"/>
              <a:ext cx="40" cy="33"/>
            </a:xfrm>
            <a:prstGeom prst="rect">
              <a:avLst/>
            </a:pr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23" name="Rectangle 111"/>
            <p:cNvSpPr>
              <a:spLocks noChangeArrowheads="1"/>
            </p:cNvSpPr>
            <p:nvPr/>
          </p:nvSpPr>
          <p:spPr bwMode="auto">
            <a:xfrm>
              <a:off x="2759" y="3492"/>
              <a:ext cx="42" cy="33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24" name="Rectangle 112"/>
            <p:cNvSpPr>
              <a:spLocks noChangeArrowheads="1"/>
            </p:cNvSpPr>
            <p:nvPr/>
          </p:nvSpPr>
          <p:spPr bwMode="auto">
            <a:xfrm>
              <a:off x="2737" y="3455"/>
              <a:ext cx="42" cy="31"/>
            </a:xfrm>
            <a:prstGeom prst="rect">
              <a:avLst/>
            </a:pr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25" name="Rectangle 113"/>
            <p:cNvSpPr>
              <a:spLocks noChangeArrowheads="1"/>
            </p:cNvSpPr>
            <p:nvPr/>
          </p:nvSpPr>
          <p:spPr bwMode="auto">
            <a:xfrm>
              <a:off x="2780" y="3453"/>
              <a:ext cx="22" cy="33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26" name="Rectangle 114"/>
            <p:cNvSpPr>
              <a:spLocks noChangeArrowheads="1"/>
            </p:cNvSpPr>
            <p:nvPr/>
          </p:nvSpPr>
          <p:spPr bwMode="auto">
            <a:xfrm>
              <a:off x="2716" y="3453"/>
              <a:ext cx="17" cy="33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27" name="Rectangle 115"/>
            <p:cNvSpPr>
              <a:spLocks noChangeArrowheads="1"/>
            </p:cNvSpPr>
            <p:nvPr/>
          </p:nvSpPr>
          <p:spPr bwMode="auto">
            <a:xfrm>
              <a:off x="2715" y="3566"/>
              <a:ext cx="40" cy="32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28" name="Rectangle 116"/>
            <p:cNvSpPr>
              <a:spLocks noChangeArrowheads="1"/>
            </p:cNvSpPr>
            <p:nvPr/>
          </p:nvSpPr>
          <p:spPr bwMode="auto">
            <a:xfrm>
              <a:off x="2759" y="3566"/>
              <a:ext cx="42" cy="32"/>
            </a:xfrm>
            <a:prstGeom prst="rect">
              <a:avLst/>
            </a:prstGeom>
            <a:solidFill>
              <a:srgbClr val="4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29" name="Rectangle 117"/>
            <p:cNvSpPr>
              <a:spLocks noChangeArrowheads="1"/>
            </p:cNvSpPr>
            <p:nvPr/>
          </p:nvSpPr>
          <p:spPr bwMode="auto">
            <a:xfrm>
              <a:off x="2737" y="3528"/>
              <a:ext cx="42" cy="32"/>
            </a:xfrm>
            <a:prstGeom prst="rect">
              <a:avLst/>
            </a:pr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30" name="Rectangle 118"/>
            <p:cNvSpPr>
              <a:spLocks noChangeArrowheads="1"/>
            </p:cNvSpPr>
            <p:nvPr/>
          </p:nvSpPr>
          <p:spPr bwMode="auto">
            <a:xfrm>
              <a:off x="2780" y="3528"/>
              <a:ext cx="22" cy="32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31" name="Rectangle 119"/>
            <p:cNvSpPr>
              <a:spLocks noChangeArrowheads="1"/>
            </p:cNvSpPr>
            <p:nvPr/>
          </p:nvSpPr>
          <p:spPr bwMode="auto">
            <a:xfrm>
              <a:off x="2715" y="3528"/>
              <a:ext cx="18" cy="32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32" name="Freeform 120"/>
            <p:cNvSpPr>
              <a:spLocks/>
            </p:cNvSpPr>
            <p:nvPr/>
          </p:nvSpPr>
          <p:spPr bwMode="auto">
            <a:xfrm>
              <a:off x="2704" y="3555"/>
              <a:ext cx="12" cy="41"/>
            </a:xfrm>
            <a:custGeom>
              <a:avLst/>
              <a:gdLst>
                <a:gd name="T0" fmla="*/ 12 w 12"/>
                <a:gd name="T1" fmla="*/ 11 h 41"/>
                <a:gd name="T2" fmla="*/ 12 w 12"/>
                <a:gd name="T3" fmla="*/ 41 h 41"/>
                <a:gd name="T4" fmla="*/ 0 w 12"/>
                <a:gd name="T5" fmla="*/ 29 h 41"/>
                <a:gd name="T6" fmla="*/ 0 w 12"/>
                <a:gd name="T7" fmla="*/ 0 h 41"/>
                <a:gd name="T8" fmla="*/ 12 w 12"/>
                <a:gd name="T9" fmla="*/ 11 h 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41"/>
                <a:gd name="T17" fmla="*/ 12 w 12"/>
                <a:gd name="T18" fmla="*/ 41 h 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41">
                  <a:moveTo>
                    <a:pt x="12" y="11"/>
                  </a:moveTo>
                  <a:lnTo>
                    <a:pt x="12" y="41"/>
                  </a:lnTo>
                  <a:lnTo>
                    <a:pt x="0" y="29"/>
                  </a:lnTo>
                  <a:lnTo>
                    <a:pt x="0" y="0"/>
                  </a:lnTo>
                  <a:lnTo>
                    <a:pt x="12" y="11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33" name="Freeform 121"/>
            <p:cNvSpPr>
              <a:spLocks/>
            </p:cNvSpPr>
            <p:nvPr/>
          </p:nvSpPr>
          <p:spPr bwMode="auto">
            <a:xfrm>
              <a:off x="2667" y="3513"/>
              <a:ext cx="35" cy="70"/>
            </a:xfrm>
            <a:custGeom>
              <a:avLst/>
              <a:gdLst>
                <a:gd name="T0" fmla="*/ 35 w 35"/>
                <a:gd name="T1" fmla="*/ 40 h 70"/>
                <a:gd name="T2" fmla="*/ 35 w 35"/>
                <a:gd name="T3" fmla="*/ 70 h 70"/>
                <a:gd name="T4" fmla="*/ 0 w 35"/>
                <a:gd name="T5" fmla="*/ 30 h 70"/>
                <a:gd name="T6" fmla="*/ 0 w 35"/>
                <a:gd name="T7" fmla="*/ 0 h 70"/>
                <a:gd name="T8" fmla="*/ 35 w 35"/>
                <a:gd name="T9" fmla="*/ 40 h 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70"/>
                <a:gd name="T17" fmla="*/ 35 w 35"/>
                <a:gd name="T18" fmla="*/ 70 h 7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70">
                  <a:moveTo>
                    <a:pt x="35" y="40"/>
                  </a:moveTo>
                  <a:lnTo>
                    <a:pt x="35" y="70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5" y="40"/>
                  </a:lnTo>
                  <a:close/>
                </a:path>
              </a:pathLst>
            </a:custGeom>
            <a:solidFill>
              <a:srgbClr val="4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34" name="Freeform 122"/>
            <p:cNvSpPr>
              <a:spLocks/>
            </p:cNvSpPr>
            <p:nvPr/>
          </p:nvSpPr>
          <p:spPr bwMode="auto">
            <a:xfrm>
              <a:off x="2631" y="3474"/>
              <a:ext cx="35" cy="67"/>
            </a:xfrm>
            <a:custGeom>
              <a:avLst/>
              <a:gdLst>
                <a:gd name="T0" fmla="*/ 35 w 35"/>
                <a:gd name="T1" fmla="*/ 39 h 67"/>
                <a:gd name="T2" fmla="*/ 35 w 35"/>
                <a:gd name="T3" fmla="*/ 67 h 67"/>
                <a:gd name="T4" fmla="*/ 0 w 35"/>
                <a:gd name="T5" fmla="*/ 28 h 67"/>
                <a:gd name="T6" fmla="*/ 0 w 35"/>
                <a:gd name="T7" fmla="*/ 0 h 67"/>
                <a:gd name="T8" fmla="*/ 35 w 35"/>
                <a:gd name="T9" fmla="*/ 39 h 6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67"/>
                <a:gd name="T17" fmla="*/ 35 w 35"/>
                <a:gd name="T18" fmla="*/ 67 h 6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67">
                  <a:moveTo>
                    <a:pt x="35" y="39"/>
                  </a:moveTo>
                  <a:lnTo>
                    <a:pt x="35" y="67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5" y="39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35" name="Freeform 123"/>
            <p:cNvSpPr>
              <a:spLocks/>
            </p:cNvSpPr>
            <p:nvPr/>
          </p:nvSpPr>
          <p:spPr bwMode="auto">
            <a:xfrm>
              <a:off x="2594" y="3435"/>
              <a:ext cx="34" cy="65"/>
            </a:xfrm>
            <a:custGeom>
              <a:avLst/>
              <a:gdLst>
                <a:gd name="T0" fmla="*/ 34 w 34"/>
                <a:gd name="T1" fmla="*/ 37 h 65"/>
                <a:gd name="T2" fmla="*/ 34 w 34"/>
                <a:gd name="T3" fmla="*/ 65 h 65"/>
                <a:gd name="T4" fmla="*/ 0 w 34"/>
                <a:gd name="T5" fmla="*/ 28 h 65"/>
                <a:gd name="T6" fmla="*/ 0 w 34"/>
                <a:gd name="T7" fmla="*/ 0 h 65"/>
                <a:gd name="T8" fmla="*/ 34 w 34"/>
                <a:gd name="T9" fmla="*/ 37 h 6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65"/>
                <a:gd name="T17" fmla="*/ 34 w 34"/>
                <a:gd name="T18" fmla="*/ 65 h 6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65">
                  <a:moveTo>
                    <a:pt x="34" y="37"/>
                  </a:moveTo>
                  <a:lnTo>
                    <a:pt x="34" y="65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4" y="37"/>
                  </a:lnTo>
                  <a:close/>
                </a:path>
              </a:pathLst>
            </a:cu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36" name="Freeform 124"/>
            <p:cNvSpPr>
              <a:spLocks/>
            </p:cNvSpPr>
            <p:nvPr/>
          </p:nvSpPr>
          <p:spPr bwMode="auto">
            <a:xfrm>
              <a:off x="2575" y="3414"/>
              <a:ext cx="17" cy="46"/>
            </a:xfrm>
            <a:custGeom>
              <a:avLst/>
              <a:gdLst>
                <a:gd name="T0" fmla="*/ 17 w 17"/>
                <a:gd name="T1" fmla="*/ 18 h 46"/>
                <a:gd name="T2" fmla="*/ 17 w 17"/>
                <a:gd name="T3" fmla="*/ 46 h 46"/>
                <a:gd name="T4" fmla="*/ 0 w 17"/>
                <a:gd name="T5" fmla="*/ 27 h 46"/>
                <a:gd name="T6" fmla="*/ 0 w 17"/>
                <a:gd name="T7" fmla="*/ 0 h 46"/>
                <a:gd name="T8" fmla="*/ 17 w 17"/>
                <a:gd name="T9" fmla="*/ 18 h 4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46"/>
                <a:gd name="T17" fmla="*/ 17 w 17"/>
                <a:gd name="T18" fmla="*/ 46 h 4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46">
                  <a:moveTo>
                    <a:pt x="17" y="18"/>
                  </a:moveTo>
                  <a:lnTo>
                    <a:pt x="17" y="46"/>
                  </a:lnTo>
                  <a:lnTo>
                    <a:pt x="0" y="27"/>
                  </a:lnTo>
                  <a:lnTo>
                    <a:pt x="0" y="0"/>
                  </a:lnTo>
                  <a:lnTo>
                    <a:pt x="17" y="18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37" name="Freeform 125"/>
            <p:cNvSpPr>
              <a:spLocks/>
            </p:cNvSpPr>
            <p:nvPr/>
          </p:nvSpPr>
          <p:spPr bwMode="auto">
            <a:xfrm>
              <a:off x="2704" y="3036"/>
              <a:ext cx="12" cy="36"/>
            </a:xfrm>
            <a:custGeom>
              <a:avLst/>
              <a:gdLst>
                <a:gd name="T0" fmla="*/ 12 w 12"/>
                <a:gd name="T1" fmla="*/ 5 h 36"/>
                <a:gd name="T2" fmla="*/ 12 w 12"/>
                <a:gd name="T3" fmla="*/ 36 h 36"/>
                <a:gd name="T4" fmla="*/ 0 w 12"/>
                <a:gd name="T5" fmla="*/ 31 h 36"/>
                <a:gd name="T6" fmla="*/ 0 w 12"/>
                <a:gd name="T7" fmla="*/ 0 h 36"/>
                <a:gd name="T8" fmla="*/ 12 w 12"/>
                <a:gd name="T9" fmla="*/ 5 h 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36"/>
                <a:gd name="T17" fmla="*/ 12 w 12"/>
                <a:gd name="T18" fmla="*/ 36 h 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36">
                  <a:moveTo>
                    <a:pt x="12" y="5"/>
                  </a:moveTo>
                  <a:lnTo>
                    <a:pt x="12" y="36"/>
                  </a:lnTo>
                  <a:lnTo>
                    <a:pt x="0" y="31"/>
                  </a:lnTo>
                  <a:lnTo>
                    <a:pt x="0" y="0"/>
                  </a:lnTo>
                  <a:lnTo>
                    <a:pt x="12" y="5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38" name="Freeform 126"/>
            <p:cNvSpPr>
              <a:spLocks/>
            </p:cNvSpPr>
            <p:nvPr/>
          </p:nvSpPr>
          <p:spPr bwMode="auto">
            <a:xfrm>
              <a:off x="2667" y="3016"/>
              <a:ext cx="35" cy="49"/>
            </a:xfrm>
            <a:custGeom>
              <a:avLst/>
              <a:gdLst>
                <a:gd name="T0" fmla="*/ 35 w 35"/>
                <a:gd name="T1" fmla="*/ 19 h 49"/>
                <a:gd name="T2" fmla="*/ 35 w 35"/>
                <a:gd name="T3" fmla="*/ 49 h 49"/>
                <a:gd name="T4" fmla="*/ 0 w 35"/>
                <a:gd name="T5" fmla="*/ 30 h 49"/>
                <a:gd name="T6" fmla="*/ 0 w 35"/>
                <a:gd name="T7" fmla="*/ 0 h 49"/>
                <a:gd name="T8" fmla="*/ 35 w 35"/>
                <a:gd name="T9" fmla="*/ 19 h 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49"/>
                <a:gd name="T17" fmla="*/ 35 w 35"/>
                <a:gd name="T18" fmla="*/ 49 h 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49">
                  <a:moveTo>
                    <a:pt x="35" y="19"/>
                  </a:moveTo>
                  <a:lnTo>
                    <a:pt x="35" y="49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5" y="19"/>
                  </a:lnTo>
                  <a:close/>
                </a:path>
              </a:pathLst>
            </a:cu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39" name="Freeform 127"/>
            <p:cNvSpPr>
              <a:spLocks/>
            </p:cNvSpPr>
            <p:nvPr/>
          </p:nvSpPr>
          <p:spPr bwMode="auto">
            <a:xfrm>
              <a:off x="2631" y="2997"/>
              <a:ext cx="35" cy="46"/>
            </a:xfrm>
            <a:custGeom>
              <a:avLst/>
              <a:gdLst>
                <a:gd name="T0" fmla="*/ 35 w 35"/>
                <a:gd name="T1" fmla="*/ 18 h 46"/>
                <a:gd name="T2" fmla="*/ 35 w 35"/>
                <a:gd name="T3" fmla="*/ 46 h 46"/>
                <a:gd name="T4" fmla="*/ 0 w 35"/>
                <a:gd name="T5" fmla="*/ 28 h 46"/>
                <a:gd name="T6" fmla="*/ 0 w 35"/>
                <a:gd name="T7" fmla="*/ 0 h 46"/>
                <a:gd name="T8" fmla="*/ 35 w 35"/>
                <a:gd name="T9" fmla="*/ 18 h 4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46"/>
                <a:gd name="T17" fmla="*/ 35 w 35"/>
                <a:gd name="T18" fmla="*/ 46 h 4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46">
                  <a:moveTo>
                    <a:pt x="35" y="18"/>
                  </a:moveTo>
                  <a:lnTo>
                    <a:pt x="35" y="46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5" y="18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40" name="Freeform 128"/>
            <p:cNvSpPr>
              <a:spLocks/>
            </p:cNvSpPr>
            <p:nvPr/>
          </p:nvSpPr>
          <p:spPr bwMode="auto">
            <a:xfrm>
              <a:off x="2594" y="2977"/>
              <a:ext cx="34" cy="46"/>
            </a:xfrm>
            <a:custGeom>
              <a:avLst/>
              <a:gdLst>
                <a:gd name="T0" fmla="*/ 34 w 34"/>
                <a:gd name="T1" fmla="*/ 18 h 46"/>
                <a:gd name="T2" fmla="*/ 34 w 34"/>
                <a:gd name="T3" fmla="*/ 46 h 46"/>
                <a:gd name="T4" fmla="*/ 0 w 34"/>
                <a:gd name="T5" fmla="*/ 28 h 46"/>
                <a:gd name="T6" fmla="*/ 0 w 34"/>
                <a:gd name="T7" fmla="*/ 0 h 46"/>
                <a:gd name="T8" fmla="*/ 34 w 34"/>
                <a:gd name="T9" fmla="*/ 18 h 4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46"/>
                <a:gd name="T17" fmla="*/ 34 w 34"/>
                <a:gd name="T18" fmla="*/ 46 h 4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46">
                  <a:moveTo>
                    <a:pt x="34" y="18"/>
                  </a:moveTo>
                  <a:lnTo>
                    <a:pt x="34" y="46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4" y="18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41" name="Freeform 129"/>
            <p:cNvSpPr>
              <a:spLocks/>
            </p:cNvSpPr>
            <p:nvPr/>
          </p:nvSpPr>
          <p:spPr bwMode="auto">
            <a:xfrm>
              <a:off x="2575" y="2966"/>
              <a:ext cx="17" cy="36"/>
            </a:xfrm>
            <a:custGeom>
              <a:avLst/>
              <a:gdLst>
                <a:gd name="T0" fmla="*/ 17 w 17"/>
                <a:gd name="T1" fmla="*/ 10 h 36"/>
                <a:gd name="T2" fmla="*/ 17 w 17"/>
                <a:gd name="T3" fmla="*/ 36 h 36"/>
                <a:gd name="T4" fmla="*/ 0 w 17"/>
                <a:gd name="T5" fmla="*/ 28 h 36"/>
                <a:gd name="T6" fmla="*/ 0 w 17"/>
                <a:gd name="T7" fmla="*/ 0 h 36"/>
                <a:gd name="T8" fmla="*/ 17 w 17"/>
                <a:gd name="T9" fmla="*/ 10 h 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36"/>
                <a:gd name="T17" fmla="*/ 17 w 17"/>
                <a:gd name="T18" fmla="*/ 36 h 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36">
                  <a:moveTo>
                    <a:pt x="17" y="10"/>
                  </a:moveTo>
                  <a:lnTo>
                    <a:pt x="17" y="36"/>
                  </a:lnTo>
                  <a:lnTo>
                    <a:pt x="0" y="28"/>
                  </a:lnTo>
                  <a:lnTo>
                    <a:pt x="0" y="0"/>
                  </a:lnTo>
                  <a:lnTo>
                    <a:pt x="17" y="10"/>
                  </a:lnTo>
                  <a:close/>
                </a:path>
              </a:pathLst>
            </a:custGeom>
            <a:solidFill>
              <a:srgbClr val="4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42" name="Freeform 130"/>
            <p:cNvSpPr>
              <a:spLocks/>
            </p:cNvSpPr>
            <p:nvPr/>
          </p:nvSpPr>
          <p:spPr bwMode="auto">
            <a:xfrm>
              <a:off x="2667" y="3087"/>
              <a:ext cx="35" cy="52"/>
            </a:xfrm>
            <a:custGeom>
              <a:avLst/>
              <a:gdLst>
                <a:gd name="T0" fmla="*/ 35 w 35"/>
                <a:gd name="T1" fmla="*/ 22 h 52"/>
                <a:gd name="T2" fmla="*/ 35 w 35"/>
                <a:gd name="T3" fmla="*/ 52 h 52"/>
                <a:gd name="T4" fmla="*/ 0 w 35"/>
                <a:gd name="T5" fmla="*/ 29 h 52"/>
                <a:gd name="T6" fmla="*/ 0 w 35"/>
                <a:gd name="T7" fmla="*/ 0 h 52"/>
                <a:gd name="T8" fmla="*/ 35 w 35"/>
                <a:gd name="T9" fmla="*/ 22 h 5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52"/>
                <a:gd name="T17" fmla="*/ 35 w 35"/>
                <a:gd name="T18" fmla="*/ 52 h 5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52">
                  <a:moveTo>
                    <a:pt x="35" y="22"/>
                  </a:moveTo>
                  <a:lnTo>
                    <a:pt x="35" y="52"/>
                  </a:lnTo>
                  <a:lnTo>
                    <a:pt x="0" y="29"/>
                  </a:lnTo>
                  <a:lnTo>
                    <a:pt x="0" y="0"/>
                  </a:lnTo>
                  <a:lnTo>
                    <a:pt x="35" y="22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43" name="Freeform 131"/>
            <p:cNvSpPr>
              <a:spLocks/>
            </p:cNvSpPr>
            <p:nvPr/>
          </p:nvSpPr>
          <p:spPr bwMode="auto">
            <a:xfrm>
              <a:off x="2631" y="3064"/>
              <a:ext cx="35" cy="52"/>
            </a:xfrm>
            <a:custGeom>
              <a:avLst/>
              <a:gdLst>
                <a:gd name="T0" fmla="*/ 35 w 35"/>
                <a:gd name="T1" fmla="*/ 23 h 52"/>
                <a:gd name="T2" fmla="*/ 35 w 35"/>
                <a:gd name="T3" fmla="*/ 52 h 52"/>
                <a:gd name="T4" fmla="*/ 0 w 35"/>
                <a:gd name="T5" fmla="*/ 30 h 52"/>
                <a:gd name="T6" fmla="*/ 0 w 35"/>
                <a:gd name="T7" fmla="*/ 0 h 52"/>
                <a:gd name="T8" fmla="*/ 35 w 35"/>
                <a:gd name="T9" fmla="*/ 23 h 5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52"/>
                <a:gd name="T17" fmla="*/ 35 w 35"/>
                <a:gd name="T18" fmla="*/ 52 h 5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52">
                  <a:moveTo>
                    <a:pt x="35" y="23"/>
                  </a:moveTo>
                  <a:lnTo>
                    <a:pt x="35" y="52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5" y="23"/>
                  </a:lnTo>
                  <a:close/>
                </a:path>
              </a:pathLst>
            </a:cu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44" name="Freeform 132"/>
            <p:cNvSpPr>
              <a:spLocks/>
            </p:cNvSpPr>
            <p:nvPr/>
          </p:nvSpPr>
          <p:spPr bwMode="auto">
            <a:xfrm>
              <a:off x="2594" y="3042"/>
              <a:ext cx="34" cy="49"/>
            </a:xfrm>
            <a:custGeom>
              <a:avLst/>
              <a:gdLst>
                <a:gd name="T0" fmla="*/ 34 w 34"/>
                <a:gd name="T1" fmla="*/ 21 h 49"/>
                <a:gd name="T2" fmla="*/ 34 w 34"/>
                <a:gd name="T3" fmla="*/ 49 h 49"/>
                <a:gd name="T4" fmla="*/ 0 w 34"/>
                <a:gd name="T5" fmla="*/ 27 h 49"/>
                <a:gd name="T6" fmla="*/ 0 w 34"/>
                <a:gd name="T7" fmla="*/ 0 h 49"/>
                <a:gd name="T8" fmla="*/ 34 w 34"/>
                <a:gd name="T9" fmla="*/ 21 h 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49"/>
                <a:gd name="T17" fmla="*/ 34 w 34"/>
                <a:gd name="T18" fmla="*/ 49 h 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49">
                  <a:moveTo>
                    <a:pt x="34" y="21"/>
                  </a:moveTo>
                  <a:lnTo>
                    <a:pt x="34" y="49"/>
                  </a:lnTo>
                  <a:lnTo>
                    <a:pt x="0" y="27"/>
                  </a:lnTo>
                  <a:lnTo>
                    <a:pt x="0" y="0"/>
                  </a:lnTo>
                  <a:lnTo>
                    <a:pt x="34" y="21"/>
                  </a:lnTo>
                  <a:close/>
                </a:path>
              </a:pathLst>
            </a:custGeom>
            <a:solidFill>
              <a:srgbClr val="4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45" name="Freeform 133"/>
            <p:cNvSpPr>
              <a:spLocks/>
            </p:cNvSpPr>
            <p:nvPr/>
          </p:nvSpPr>
          <p:spPr bwMode="auto">
            <a:xfrm>
              <a:off x="2575" y="3030"/>
              <a:ext cx="17" cy="39"/>
            </a:xfrm>
            <a:custGeom>
              <a:avLst/>
              <a:gdLst>
                <a:gd name="T0" fmla="*/ 17 w 17"/>
                <a:gd name="T1" fmla="*/ 11 h 39"/>
                <a:gd name="T2" fmla="*/ 17 w 17"/>
                <a:gd name="T3" fmla="*/ 39 h 39"/>
                <a:gd name="T4" fmla="*/ 0 w 17"/>
                <a:gd name="T5" fmla="*/ 27 h 39"/>
                <a:gd name="T6" fmla="*/ 0 w 17"/>
                <a:gd name="T7" fmla="*/ 0 h 39"/>
                <a:gd name="T8" fmla="*/ 17 w 17"/>
                <a:gd name="T9" fmla="*/ 11 h 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39"/>
                <a:gd name="T17" fmla="*/ 17 w 17"/>
                <a:gd name="T18" fmla="*/ 39 h 3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39">
                  <a:moveTo>
                    <a:pt x="17" y="11"/>
                  </a:moveTo>
                  <a:lnTo>
                    <a:pt x="17" y="39"/>
                  </a:lnTo>
                  <a:lnTo>
                    <a:pt x="0" y="27"/>
                  </a:lnTo>
                  <a:lnTo>
                    <a:pt x="0" y="0"/>
                  </a:lnTo>
                  <a:lnTo>
                    <a:pt x="17" y="11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46" name="Freeform 134"/>
            <p:cNvSpPr>
              <a:spLocks/>
            </p:cNvSpPr>
            <p:nvPr/>
          </p:nvSpPr>
          <p:spPr bwMode="auto">
            <a:xfrm>
              <a:off x="2704" y="3185"/>
              <a:ext cx="12" cy="38"/>
            </a:xfrm>
            <a:custGeom>
              <a:avLst/>
              <a:gdLst>
                <a:gd name="T0" fmla="*/ 12 w 12"/>
                <a:gd name="T1" fmla="*/ 8 h 38"/>
                <a:gd name="T2" fmla="*/ 12 w 12"/>
                <a:gd name="T3" fmla="*/ 38 h 38"/>
                <a:gd name="T4" fmla="*/ 0 w 12"/>
                <a:gd name="T5" fmla="*/ 30 h 38"/>
                <a:gd name="T6" fmla="*/ 0 w 12"/>
                <a:gd name="T7" fmla="*/ 0 h 38"/>
                <a:gd name="T8" fmla="*/ 12 w 12"/>
                <a:gd name="T9" fmla="*/ 8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38"/>
                <a:gd name="T17" fmla="*/ 12 w 12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38">
                  <a:moveTo>
                    <a:pt x="12" y="8"/>
                  </a:moveTo>
                  <a:lnTo>
                    <a:pt x="12" y="38"/>
                  </a:lnTo>
                  <a:lnTo>
                    <a:pt x="0" y="30"/>
                  </a:lnTo>
                  <a:lnTo>
                    <a:pt x="0" y="0"/>
                  </a:lnTo>
                  <a:lnTo>
                    <a:pt x="12" y="8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47" name="Freeform 135"/>
            <p:cNvSpPr>
              <a:spLocks/>
            </p:cNvSpPr>
            <p:nvPr/>
          </p:nvSpPr>
          <p:spPr bwMode="auto">
            <a:xfrm>
              <a:off x="2667" y="3158"/>
              <a:ext cx="35" cy="55"/>
            </a:xfrm>
            <a:custGeom>
              <a:avLst/>
              <a:gdLst>
                <a:gd name="T0" fmla="*/ 35 w 35"/>
                <a:gd name="T1" fmla="*/ 24 h 55"/>
                <a:gd name="T2" fmla="*/ 35 w 35"/>
                <a:gd name="T3" fmla="*/ 55 h 55"/>
                <a:gd name="T4" fmla="*/ 0 w 35"/>
                <a:gd name="T5" fmla="*/ 30 h 55"/>
                <a:gd name="T6" fmla="*/ 0 w 35"/>
                <a:gd name="T7" fmla="*/ 0 h 55"/>
                <a:gd name="T8" fmla="*/ 35 w 35"/>
                <a:gd name="T9" fmla="*/ 24 h 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55"/>
                <a:gd name="T17" fmla="*/ 35 w 35"/>
                <a:gd name="T18" fmla="*/ 55 h 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55">
                  <a:moveTo>
                    <a:pt x="35" y="24"/>
                  </a:moveTo>
                  <a:lnTo>
                    <a:pt x="35" y="55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5" y="24"/>
                  </a:lnTo>
                  <a:close/>
                </a:path>
              </a:pathLst>
            </a:cu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48" name="Freeform 136"/>
            <p:cNvSpPr>
              <a:spLocks/>
            </p:cNvSpPr>
            <p:nvPr/>
          </p:nvSpPr>
          <p:spPr bwMode="auto">
            <a:xfrm>
              <a:off x="2631" y="3132"/>
              <a:ext cx="35" cy="54"/>
            </a:xfrm>
            <a:custGeom>
              <a:avLst/>
              <a:gdLst>
                <a:gd name="T0" fmla="*/ 35 w 35"/>
                <a:gd name="T1" fmla="*/ 26 h 54"/>
                <a:gd name="T2" fmla="*/ 35 w 35"/>
                <a:gd name="T3" fmla="*/ 54 h 54"/>
                <a:gd name="T4" fmla="*/ 0 w 35"/>
                <a:gd name="T5" fmla="*/ 28 h 54"/>
                <a:gd name="T6" fmla="*/ 0 w 35"/>
                <a:gd name="T7" fmla="*/ 0 h 54"/>
                <a:gd name="T8" fmla="*/ 35 w 35"/>
                <a:gd name="T9" fmla="*/ 26 h 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54"/>
                <a:gd name="T17" fmla="*/ 35 w 35"/>
                <a:gd name="T18" fmla="*/ 54 h 5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54">
                  <a:moveTo>
                    <a:pt x="35" y="26"/>
                  </a:moveTo>
                  <a:lnTo>
                    <a:pt x="35" y="54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5" y="26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49" name="Freeform 137"/>
            <p:cNvSpPr>
              <a:spLocks/>
            </p:cNvSpPr>
            <p:nvPr/>
          </p:nvSpPr>
          <p:spPr bwMode="auto">
            <a:xfrm>
              <a:off x="2594" y="3108"/>
              <a:ext cx="34" cy="52"/>
            </a:xfrm>
            <a:custGeom>
              <a:avLst/>
              <a:gdLst>
                <a:gd name="T0" fmla="*/ 34 w 34"/>
                <a:gd name="T1" fmla="*/ 24 h 52"/>
                <a:gd name="T2" fmla="*/ 34 w 34"/>
                <a:gd name="T3" fmla="*/ 52 h 52"/>
                <a:gd name="T4" fmla="*/ 0 w 34"/>
                <a:gd name="T5" fmla="*/ 28 h 52"/>
                <a:gd name="T6" fmla="*/ 0 w 34"/>
                <a:gd name="T7" fmla="*/ 0 h 52"/>
                <a:gd name="T8" fmla="*/ 34 w 34"/>
                <a:gd name="T9" fmla="*/ 24 h 5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52"/>
                <a:gd name="T17" fmla="*/ 34 w 34"/>
                <a:gd name="T18" fmla="*/ 52 h 5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52">
                  <a:moveTo>
                    <a:pt x="34" y="24"/>
                  </a:moveTo>
                  <a:lnTo>
                    <a:pt x="34" y="52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4" y="24"/>
                  </a:lnTo>
                  <a:close/>
                </a:path>
              </a:pathLst>
            </a:cu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50" name="Freeform 138"/>
            <p:cNvSpPr>
              <a:spLocks/>
            </p:cNvSpPr>
            <p:nvPr/>
          </p:nvSpPr>
          <p:spPr bwMode="auto">
            <a:xfrm>
              <a:off x="2575" y="3095"/>
              <a:ext cx="17" cy="38"/>
            </a:xfrm>
            <a:custGeom>
              <a:avLst/>
              <a:gdLst>
                <a:gd name="T0" fmla="*/ 17 w 17"/>
                <a:gd name="T1" fmla="*/ 10 h 38"/>
                <a:gd name="T2" fmla="*/ 17 w 17"/>
                <a:gd name="T3" fmla="*/ 38 h 38"/>
                <a:gd name="T4" fmla="*/ 0 w 17"/>
                <a:gd name="T5" fmla="*/ 27 h 38"/>
                <a:gd name="T6" fmla="*/ 0 w 17"/>
                <a:gd name="T7" fmla="*/ 0 h 38"/>
                <a:gd name="T8" fmla="*/ 17 w 17"/>
                <a:gd name="T9" fmla="*/ 1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38"/>
                <a:gd name="T17" fmla="*/ 17 w 17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38">
                  <a:moveTo>
                    <a:pt x="17" y="10"/>
                  </a:moveTo>
                  <a:lnTo>
                    <a:pt x="17" y="38"/>
                  </a:lnTo>
                  <a:lnTo>
                    <a:pt x="0" y="27"/>
                  </a:lnTo>
                  <a:lnTo>
                    <a:pt x="0" y="0"/>
                  </a:lnTo>
                  <a:lnTo>
                    <a:pt x="17" y="10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51" name="Freeform 139"/>
            <p:cNvSpPr>
              <a:spLocks/>
            </p:cNvSpPr>
            <p:nvPr/>
          </p:nvSpPr>
          <p:spPr bwMode="auto">
            <a:xfrm>
              <a:off x="2704" y="3257"/>
              <a:ext cx="11" cy="40"/>
            </a:xfrm>
            <a:custGeom>
              <a:avLst/>
              <a:gdLst>
                <a:gd name="T0" fmla="*/ 11 w 11"/>
                <a:gd name="T1" fmla="*/ 9 h 40"/>
                <a:gd name="T2" fmla="*/ 11 w 11"/>
                <a:gd name="T3" fmla="*/ 40 h 40"/>
                <a:gd name="T4" fmla="*/ 0 w 11"/>
                <a:gd name="T5" fmla="*/ 32 h 40"/>
                <a:gd name="T6" fmla="*/ 0 w 11"/>
                <a:gd name="T7" fmla="*/ 0 h 40"/>
                <a:gd name="T8" fmla="*/ 11 w 11"/>
                <a:gd name="T9" fmla="*/ 9 h 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"/>
                <a:gd name="T16" fmla="*/ 0 h 40"/>
                <a:gd name="T17" fmla="*/ 11 w 11"/>
                <a:gd name="T18" fmla="*/ 40 h 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" h="40">
                  <a:moveTo>
                    <a:pt x="11" y="9"/>
                  </a:moveTo>
                  <a:lnTo>
                    <a:pt x="11" y="40"/>
                  </a:lnTo>
                  <a:lnTo>
                    <a:pt x="0" y="32"/>
                  </a:lnTo>
                  <a:lnTo>
                    <a:pt x="0" y="0"/>
                  </a:lnTo>
                  <a:lnTo>
                    <a:pt x="11" y="9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52" name="Freeform 140"/>
            <p:cNvSpPr>
              <a:spLocks/>
            </p:cNvSpPr>
            <p:nvPr/>
          </p:nvSpPr>
          <p:spPr bwMode="auto">
            <a:xfrm>
              <a:off x="2667" y="3229"/>
              <a:ext cx="35" cy="57"/>
            </a:xfrm>
            <a:custGeom>
              <a:avLst/>
              <a:gdLst>
                <a:gd name="T0" fmla="*/ 35 w 35"/>
                <a:gd name="T1" fmla="*/ 27 h 57"/>
                <a:gd name="T2" fmla="*/ 35 w 35"/>
                <a:gd name="T3" fmla="*/ 57 h 57"/>
                <a:gd name="T4" fmla="*/ 0 w 35"/>
                <a:gd name="T5" fmla="*/ 29 h 57"/>
                <a:gd name="T6" fmla="*/ 0 w 35"/>
                <a:gd name="T7" fmla="*/ 0 h 57"/>
                <a:gd name="T8" fmla="*/ 35 w 35"/>
                <a:gd name="T9" fmla="*/ 27 h 5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57"/>
                <a:gd name="T17" fmla="*/ 35 w 35"/>
                <a:gd name="T18" fmla="*/ 57 h 5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57">
                  <a:moveTo>
                    <a:pt x="35" y="27"/>
                  </a:moveTo>
                  <a:lnTo>
                    <a:pt x="35" y="57"/>
                  </a:lnTo>
                  <a:lnTo>
                    <a:pt x="0" y="29"/>
                  </a:lnTo>
                  <a:lnTo>
                    <a:pt x="0" y="0"/>
                  </a:lnTo>
                  <a:lnTo>
                    <a:pt x="35" y="27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53" name="Freeform 141"/>
            <p:cNvSpPr>
              <a:spLocks/>
            </p:cNvSpPr>
            <p:nvPr/>
          </p:nvSpPr>
          <p:spPr bwMode="auto">
            <a:xfrm>
              <a:off x="2631" y="3201"/>
              <a:ext cx="35" cy="56"/>
            </a:xfrm>
            <a:custGeom>
              <a:avLst/>
              <a:gdLst>
                <a:gd name="T0" fmla="*/ 35 w 35"/>
                <a:gd name="T1" fmla="*/ 28 h 56"/>
                <a:gd name="T2" fmla="*/ 35 w 35"/>
                <a:gd name="T3" fmla="*/ 56 h 56"/>
                <a:gd name="T4" fmla="*/ 0 w 35"/>
                <a:gd name="T5" fmla="*/ 28 h 56"/>
                <a:gd name="T6" fmla="*/ 0 w 35"/>
                <a:gd name="T7" fmla="*/ 0 h 56"/>
                <a:gd name="T8" fmla="*/ 35 w 35"/>
                <a:gd name="T9" fmla="*/ 28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56"/>
                <a:gd name="T17" fmla="*/ 35 w 35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56">
                  <a:moveTo>
                    <a:pt x="35" y="28"/>
                  </a:moveTo>
                  <a:lnTo>
                    <a:pt x="35" y="56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5" y="28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54" name="Freeform 142"/>
            <p:cNvSpPr>
              <a:spLocks/>
            </p:cNvSpPr>
            <p:nvPr/>
          </p:nvSpPr>
          <p:spPr bwMode="auto">
            <a:xfrm>
              <a:off x="2594" y="3172"/>
              <a:ext cx="34" cy="56"/>
            </a:xfrm>
            <a:custGeom>
              <a:avLst/>
              <a:gdLst>
                <a:gd name="T0" fmla="*/ 34 w 34"/>
                <a:gd name="T1" fmla="*/ 28 h 56"/>
                <a:gd name="T2" fmla="*/ 34 w 34"/>
                <a:gd name="T3" fmla="*/ 56 h 56"/>
                <a:gd name="T4" fmla="*/ 0 w 34"/>
                <a:gd name="T5" fmla="*/ 28 h 56"/>
                <a:gd name="T6" fmla="*/ 0 w 34"/>
                <a:gd name="T7" fmla="*/ 0 h 56"/>
                <a:gd name="T8" fmla="*/ 34 w 34"/>
                <a:gd name="T9" fmla="*/ 28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56"/>
                <a:gd name="T17" fmla="*/ 34 w 3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56">
                  <a:moveTo>
                    <a:pt x="34" y="28"/>
                  </a:moveTo>
                  <a:lnTo>
                    <a:pt x="34" y="56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4" y="28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55" name="Freeform 143"/>
            <p:cNvSpPr>
              <a:spLocks/>
            </p:cNvSpPr>
            <p:nvPr/>
          </p:nvSpPr>
          <p:spPr bwMode="auto">
            <a:xfrm>
              <a:off x="2575" y="3158"/>
              <a:ext cx="17" cy="41"/>
            </a:xfrm>
            <a:custGeom>
              <a:avLst/>
              <a:gdLst>
                <a:gd name="T0" fmla="*/ 17 w 17"/>
                <a:gd name="T1" fmla="*/ 13 h 41"/>
                <a:gd name="T2" fmla="*/ 17 w 17"/>
                <a:gd name="T3" fmla="*/ 41 h 41"/>
                <a:gd name="T4" fmla="*/ 0 w 17"/>
                <a:gd name="T5" fmla="*/ 25 h 41"/>
                <a:gd name="T6" fmla="*/ 0 w 17"/>
                <a:gd name="T7" fmla="*/ 0 h 41"/>
                <a:gd name="T8" fmla="*/ 17 w 17"/>
                <a:gd name="T9" fmla="*/ 13 h 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41"/>
                <a:gd name="T17" fmla="*/ 17 w 17"/>
                <a:gd name="T18" fmla="*/ 41 h 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41">
                  <a:moveTo>
                    <a:pt x="17" y="13"/>
                  </a:moveTo>
                  <a:lnTo>
                    <a:pt x="17" y="41"/>
                  </a:lnTo>
                  <a:lnTo>
                    <a:pt x="0" y="25"/>
                  </a:lnTo>
                  <a:lnTo>
                    <a:pt x="0" y="0"/>
                  </a:lnTo>
                  <a:lnTo>
                    <a:pt x="17" y="13"/>
                  </a:lnTo>
                  <a:close/>
                </a:path>
              </a:pathLst>
            </a:custGeom>
            <a:solidFill>
              <a:srgbClr val="4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56" name="Freeform 144"/>
            <p:cNvSpPr>
              <a:spLocks/>
            </p:cNvSpPr>
            <p:nvPr/>
          </p:nvSpPr>
          <p:spPr bwMode="auto">
            <a:xfrm>
              <a:off x="2704" y="3332"/>
              <a:ext cx="12" cy="41"/>
            </a:xfrm>
            <a:custGeom>
              <a:avLst/>
              <a:gdLst>
                <a:gd name="T0" fmla="*/ 12 w 12"/>
                <a:gd name="T1" fmla="*/ 10 h 41"/>
                <a:gd name="T2" fmla="*/ 12 w 12"/>
                <a:gd name="T3" fmla="*/ 41 h 41"/>
                <a:gd name="T4" fmla="*/ 0 w 12"/>
                <a:gd name="T5" fmla="*/ 30 h 41"/>
                <a:gd name="T6" fmla="*/ 0 w 12"/>
                <a:gd name="T7" fmla="*/ 0 h 41"/>
                <a:gd name="T8" fmla="*/ 12 w 12"/>
                <a:gd name="T9" fmla="*/ 10 h 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41"/>
                <a:gd name="T17" fmla="*/ 12 w 12"/>
                <a:gd name="T18" fmla="*/ 41 h 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41">
                  <a:moveTo>
                    <a:pt x="12" y="10"/>
                  </a:moveTo>
                  <a:lnTo>
                    <a:pt x="12" y="41"/>
                  </a:lnTo>
                  <a:lnTo>
                    <a:pt x="0" y="30"/>
                  </a:lnTo>
                  <a:lnTo>
                    <a:pt x="0" y="0"/>
                  </a:lnTo>
                  <a:lnTo>
                    <a:pt x="12" y="10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57" name="Freeform 145"/>
            <p:cNvSpPr>
              <a:spLocks/>
            </p:cNvSpPr>
            <p:nvPr/>
          </p:nvSpPr>
          <p:spPr bwMode="auto">
            <a:xfrm>
              <a:off x="2667" y="3300"/>
              <a:ext cx="35" cy="59"/>
            </a:xfrm>
            <a:custGeom>
              <a:avLst/>
              <a:gdLst>
                <a:gd name="T0" fmla="*/ 35 w 35"/>
                <a:gd name="T1" fmla="*/ 30 h 59"/>
                <a:gd name="T2" fmla="*/ 35 w 35"/>
                <a:gd name="T3" fmla="*/ 59 h 59"/>
                <a:gd name="T4" fmla="*/ 0 w 35"/>
                <a:gd name="T5" fmla="*/ 30 h 59"/>
                <a:gd name="T6" fmla="*/ 0 w 35"/>
                <a:gd name="T7" fmla="*/ 0 h 59"/>
                <a:gd name="T8" fmla="*/ 35 w 35"/>
                <a:gd name="T9" fmla="*/ 30 h 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59"/>
                <a:gd name="T17" fmla="*/ 35 w 35"/>
                <a:gd name="T18" fmla="*/ 59 h 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59">
                  <a:moveTo>
                    <a:pt x="35" y="30"/>
                  </a:moveTo>
                  <a:lnTo>
                    <a:pt x="35" y="59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5" y="30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58" name="Freeform 146"/>
            <p:cNvSpPr>
              <a:spLocks/>
            </p:cNvSpPr>
            <p:nvPr/>
          </p:nvSpPr>
          <p:spPr bwMode="auto">
            <a:xfrm>
              <a:off x="2631" y="3269"/>
              <a:ext cx="35" cy="59"/>
            </a:xfrm>
            <a:custGeom>
              <a:avLst/>
              <a:gdLst>
                <a:gd name="T0" fmla="*/ 35 w 35"/>
                <a:gd name="T1" fmla="*/ 30 h 59"/>
                <a:gd name="T2" fmla="*/ 35 w 35"/>
                <a:gd name="T3" fmla="*/ 59 h 59"/>
                <a:gd name="T4" fmla="*/ 0 w 35"/>
                <a:gd name="T5" fmla="*/ 28 h 59"/>
                <a:gd name="T6" fmla="*/ 0 w 35"/>
                <a:gd name="T7" fmla="*/ 0 h 59"/>
                <a:gd name="T8" fmla="*/ 35 w 35"/>
                <a:gd name="T9" fmla="*/ 30 h 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59"/>
                <a:gd name="T17" fmla="*/ 35 w 35"/>
                <a:gd name="T18" fmla="*/ 59 h 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59">
                  <a:moveTo>
                    <a:pt x="35" y="30"/>
                  </a:moveTo>
                  <a:lnTo>
                    <a:pt x="35" y="59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5" y="30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59" name="Freeform 147"/>
            <p:cNvSpPr>
              <a:spLocks/>
            </p:cNvSpPr>
            <p:nvPr/>
          </p:nvSpPr>
          <p:spPr bwMode="auto">
            <a:xfrm>
              <a:off x="2594" y="3237"/>
              <a:ext cx="34" cy="59"/>
            </a:xfrm>
            <a:custGeom>
              <a:avLst/>
              <a:gdLst>
                <a:gd name="T0" fmla="*/ 34 w 34"/>
                <a:gd name="T1" fmla="*/ 31 h 59"/>
                <a:gd name="T2" fmla="*/ 34 w 34"/>
                <a:gd name="T3" fmla="*/ 59 h 59"/>
                <a:gd name="T4" fmla="*/ 0 w 34"/>
                <a:gd name="T5" fmla="*/ 28 h 59"/>
                <a:gd name="T6" fmla="*/ 0 w 34"/>
                <a:gd name="T7" fmla="*/ 0 h 59"/>
                <a:gd name="T8" fmla="*/ 34 w 34"/>
                <a:gd name="T9" fmla="*/ 31 h 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59"/>
                <a:gd name="T17" fmla="*/ 34 w 34"/>
                <a:gd name="T18" fmla="*/ 59 h 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59">
                  <a:moveTo>
                    <a:pt x="34" y="31"/>
                  </a:moveTo>
                  <a:lnTo>
                    <a:pt x="34" y="59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4" y="31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60" name="Freeform 148"/>
            <p:cNvSpPr>
              <a:spLocks/>
            </p:cNvSpPr>
            <p:nvPr/>
          </p:nvSpPr>
          <p:spPr bwMode="auto">
            <a:xfrm>
              <a:off x="2575" y="3222"/>
              <a:ext cx="17" cy="42"/>
            </a:xfrm>
            <a:custGeom>
              <a:avLst/>
              <a:gdLst>
                <a:gd name="T0" fmla="*/ 17 w 17"/>
                <a:gd name="T1" fmla="*/ 14 h 42"/>
                <a:gd name="T2" fmla="*/ 17 w 17"/>
                <a:gd name="T3" fmla="*/ 42 h 42"/>
                <a:gd name="T4" fmla="*/ 0 w 17"/>
                <a:gd name="T5" fmla="*/ 27 h 42"/>
                <a:gd name="T6" fmla="*/ 0 w 17"/>
                <a:gd name="T7" fmla="*/ 0 h 42"/>
                <a:gd name="T8" fmla="*/ 17 w 17"/>
                <a:gd name="T9" fmla="*/ 14 h 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42"/>
                <a:gd name="T17" fmla="*/ 17 w 17"/>
                <a:gd name="T18" fmla="*/ 42 h 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42">
                  <a:moveTo>
                    <a:pt x="17" y="14"/>
                  </a:moveTo>
                  <a:lnTo>
                    <a:pt x="17" y="42"/>
                  </a:lnTo>
                  <a:lnTo>
                    <a:pt x="0" y="27"/>
                  </a:lnTo>
                  <a:lnTo>
                    <a:pt x="0" y="0"/>
                  </a:lnTo>
                  <a:lnTo>
                    <a:pt x="17" y="14"/>
                  </a:lnTo>
                  <a:close/>
                </a:path>
              </a:pathLst>
            </a:cu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61" name="Freeform 149"/>
            <p:cNvSpPr>
              <a:spLocks/>
            </p:cNvSpPr>
            <p:nvPr/>
          </p:nvSpPr>
          <p:spPr bwMode="auto">
            <a:xfrm>
              <a:off x="2704" y="3408"/>
              <a:ext cx="11" cy="38"/>
            </a:xfrm>
            <a:custGeom>
              <a:avLst/>
              <a:gdLst>
                <a:gd name="T0" fmla="*/ 11 w 11"/>
                <a:gd name="T1" fmla="*/ 8 h 38"/>
                <a:gd name="T2" fmla="*/ 11 w 11"/>
                <a:gd name="T3" fmla="*/ 38 h 38"/>
                <a:gd name="T4" fmla="*/ 0 w 11"/>
                <a:gd name="T5" fmla="*/ 27 h 38"/>
                <a:gd name="T6" fmla="*/ 0 w 11"/>
                <a:gd name="T7" fmla="*/ 0 h 38"/>
                <a:gd name="T8" fmla="*/ 11 w 11"/>
                <a:gd name="T9" fmla="*/ 8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"/>
                <a:gd name="T16" fmla="*/ 0 h 38"/>
                <a:gd name="T17" fmla="*/ 11 w 11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" h="38">
                  <a:moveTo>
                    <a:pt x="11" y="8"/>
                  </a:moveTo>
                  <a:lnTo>
                    <a:pt x="11" y="38"/>
                  </a:lnTo>
                  <a:lnTo>
                    <a:pt x="0" y="27"/>
                  </a:lnTo>
                  <a:lnTo>
                    <a:pt x="0" y="0"/>
                  </a:lnTo>
                  <a:lnTo>
                    <a:pt x="11" y="8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62" name="Freeform 150"/>
            <p:cNvSpPr>
              <a:spLocks/>
            </p:cNvSpPr>
            <p:nvPr/>
          </p:nvSpPr>
          <p:spPr bwMode="auto">
            <a:xfrm>
              <a:off x="2667" y="3372"/>
              <a:ext cx="35" cy="63"/>
            </a:xfrm>
            <a:custGeom>
              <a:avLst/>
              <a:gdLst>
                <a:gd name="T0" fmla="*/ 35 w 35"/>
                <a:gd name="T1" fmla="*/ 32 h 63"/>
                <a:gd name="T2" fmla="*/ 35 w 35"/>
                <a:gd name="T3" fmla="*/ 63 h 63"/>
                <a:gd name="T4" fmla="*/ 0 w 35"/>
                <a:gd name="T5" fmla="*/ 29 h 63"/>
                <a:gd name="T6" fmla="*/ 0 w 35"/>
                <a:gd name="T7" fmla="*/ 0 h 63"/>
                <a:gd name="T8" fmla="*/ 35 w 35"/>
                <a:gd name="T9" fmla="*/ 32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63"/>
                <a:gd name="T17" fmla="*/ 35 w 35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63">
                  <a:moveTo>
                    <a:pt x="35" y="32"/>
                  </a:moveTo>
                  <a:lnTo>
                    <a:pt x="35" y="63"/>
                  </a:lnTo>
                  <a:lnTo>
                    <a:pt x="0" y="29"/>
                  </a:lnTo>
                  <a:lnTo>
                    <a:pt x="0" y="0"/>
                  </a:lnTo>
                  <a:lnTo>
                    <a:pt x="35" y="32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63" name="Freeform 151"/>
            <p:cNvSpPr>
              <a:spLocks/>
            </p:cNvSpPr>
            <p:nvPr/>
          </p:nvSpPr>
          <p:spPr bwMode="auto">
            <a:xfrm>
              <a:off x="2631" y="3338"/>
              <a:ext cx="35" cy="60"/>
            </a:xfrm>
            <a:custGeom>
              <a:avLst/>
              <a:gdLst>
                <a:gd name="T0" fmla="*/ 35 w 35"/>
                <a:gd name="T1" fmla="*/ 32 h 60"/>
                <a:gd name="T2" fmla="*/ 35 w 35"/>
                <a:gd name="T3" fmla="*/ 60 h 60"/>
                <a:gd name="T4" fmla="*/ 0 w 35"/>
                <a:gd name="T5" fmla="*/ 28 h 60"/>
                <a:gd name="T6" fmla="*/ 0 w 35"/>
                <a:gd name="T7" fmla="*/ 0 h 60"/>
                <a:gd name="T8" fmla="*/ 35 w 35"/>
                <a:gd name="T9" fmla="*/ 32 h 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60"/>
                <a:gd name="T17" fmla="*/ 35 w 35"/>
                <a:gd name="T18" fmla="*/ 60 h 6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60">
                  <a:moveTo>
                    <a:pt x="35" y="32"/>
                  </a:moveTo>
                  <a:lnTo>
                    <a:pt x="35" y="60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5" y="32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64" name="Freeform 152"/>
            <p:cNvSpPr>
              <a:spLocks/>
            </p:cNvSpPr>
            <p:nvPr/>
          </p:nvSpPr>
          <p:spPr bwMode="auto">
            <a:xfrm>
              <a:off x="2593" y="3302"/>
              <a:ext cx="35" cy="61"/>
            </a:xfrm>
            <a:custGeom>
              <a:avLst/>
              <a:gdLst>
                <a:gd name="T0" fmla="*/ 35 w 35"/>
                <a:gd name="T1" fmla="*/ 35 h 61"/>
                <a:gd name="T2" fmla="*/ 35 w 35"/>
                <a:gd name="T3" fmla="*/ 61 h 61"/>
                <a:gd name="T4" fmla="*/ 0 w 35"/>
                <a:gd name="T5" fmla="*/ 29 h 61"/>
                <a:gd name="T6" fmla="*/ 0 w 35"/>
                <a:gd name="T7" fmla="*/ 0 h 61"/>
                <a:gd name="T8" fmla="*/ 35 w 35"/>
                <a:gd name="T9" fmla="*/ 35 h 6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61"/>
                <a:gd name="T17" fmla="*/ 35 w 35"/>
                <a:gd name="T18" fmla="*/ 61 h 6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61">
                  <a:moveTo>
                    <a:pt x="35" y="35"/>
                  </a:moveTo>
                  <a:lnTo>
                    <a:pt x="35" y="61"/>
                  </a:lnTo>
                  <a:lnTo>
                    <a:pt x="0" y="29"/>
                  </a:lnTo>
                  <a:lnTo>
                    <a:pt x="0" y="0"/>
                  </a:lnTo>
                  <a:lnTo>
                    <a:pt x="35" y="35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65" name="Freeform 153"/>
            <p:cNvSpPr>
              <a:spLocks/>
            </p:cNvSpPr>
            <p:nvPr/>
          </p:nvSpPr>
          <p:spPr bwMode="auto">
            <a:xfrm>
              <a:off x="2575" y="3286"/>
              <a:ext cx="17" cy="42"/>
            </a:xfrm>
            <a:custGeom>
              <a:avLst/>
              <a:gdLst>
                <a:gd name="T0" fmla="*/ 17 w 17"/>
                <a:gd name="T1" fmla="*/ 14 h 42"/>
                <a:gd name="T2" fmla="*/ 17 w 17"/>
                <a:gd name="T3" fmla="*/ 42 h 42"/>
                <a:gd name="T4" fmla="*/ 0 w 17"/>
                <a:gd name="T5" fmla="*/ 26 h 42"/>
                <a:gd name="T6" fmla="*/ 0 w 17"/>
                <a:gd name="T7" fmla="*/ 0 h 42"/>
                <a:gd name="T8" fmla="*/ 17 w 17"/>
                <a:gd name="T9" fmla="*/ 14 h 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42"/>
                <a:gd name="T17" fmla="*/ 17 w 17"/>
                <a:gd name="T18" fmla="*/ 42 h 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42">
                  <a:moveTo>
                    <a:pt x="17" y="14"/>
                  </a:moveTo>
                  <a:lnTo>
                    <a:pt x="17" y="42"/>
                  </a:lnTo>
                  <a:lnTo>
                    <a:pt x="0" y="26"/>
                  </a:lnTo>
                  <a:lnTo>
                    <a:pt x="0" y="0"/>
                  </a:lnTo>
                  <a:lnTo>
                    <a:pt x="17" y="14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66" name="Freeform 154"/>
            <p:cNvSpPr>
              <a:spLocks/>
            </p:cNvSpPr>
            <p:nvPr/>
          </p:nvSpPr>
          <p:spPr bwMode="auto">
            <a:xfrm>
              <a:off x="2704" y="3479"/>
              <a:ext cx="11" cy="44"/>
            </a:xfrm>
            <a:custGeom>
              <a:avLst/>
              <a:gdLst>
                <a:gd name="T0" fmla="*/ 11 w 11"/>
                <a:gd name="T1" fmla="*/ 13 h 44"/>
                <a:gd name="T2" fmla="*/ 11 w 11"/>
                <a:gd name="T3" fmla="*/ 44 h 44"/>
                <a:gd name="T4" fmla="*/ 0 w 11"/>
                <a:gd name="T5" fmla="*/ 32 h 44"/>
                <a:gd name="T6" fmla="*/ 0 w 11"/>
                <a:gd name="T7" fmla="*/ 0 h 44"/>
                <a:gd name="T8" fmla="*/ 11 w 11"/>
                <a:gd name="T9" fmla="*/ 13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"/>
                <a:gd name="T16" fmla="*/ 0 h 44"/>
                <a:gd name="T17" fmla="*/ 11 w 11"/>
                <a:gd name="T18" fmla="*/ 44 h 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" h="44">
                  <a:moveTo>
                    <a:pt x="11" y="13"/>
                  </a:moveTo>
                  <a:lnTo>
                    <a:pt x="11" y="44"/>
                  </a:lnTo>
                  <a:lnTo>
                    <a:pt x="0" y="32"/>
                  </a:lnTo>
                  <a:lnTo>
                    <a:pt x="0" y="0"/>
                  </a:lnTo>
                  <a:lnTo>
                    <a:pt x="11" y="13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67" name="Freeform 155"/>
            <p:cNvSpPr>
              <a:spLocks/>
            </p:cNvSpPr>
            <p:nvPr/>
          </p:nvSpPr>
          <p:spPr bwMode="auto">
            <a:xfrm>
              <a:off x="2667" y="3443"/>
              <a:ext cx="35" cy="65"/>
            </a:xfrm>
            <a:custGeom>
              <a:avLst/>
              <a:gdLst>
                <a:gd name="T0" fmla="*/ 35 w 35"/>
                <a:gd name="T1" fmla="*/ 35 h 65"/>
                <a:gd name="T2" fmla="*/ 35 w 35"/>
                <a:gd name="T3" fmla="*/ 65 h 65"/>
                <a:gd name="T4" fmla="*/ 0 w 35"/>
                <a:gd name="T5" fmla="*/ 29 h 65"/>
                <a:gd name="T6" fmla="*/ 0 w 35"/>
                <a:gd name="T7" fmla="*/ 0 h 65"/>
                <a:gd name="T8" fmla="*/ 35 w 35"/>
                <a:gd name="T9" fmla="*/ 35 h 6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65"/>
                <a:gd name="T17" fmla="*/ 35 w 35"/>
                <a:gd name="T18" fmla="*/ 65 h 6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65">
                  <a:moveTo>
                    <a:pt x="35" y="35"/>
                  </a:moveTo>
                  <a:lnTo>
                    <a:pt x="35" y="65"/>
                  </a:lnTo>
                  <a:lnTo>
                    <a:pt x="0" y="29"/>
                  </a:lnTo>
                  <a:lnTo>
                    <a:pt x="0" y="0"/>
                  </a:lnTo>
                  <a:lnTo>
                    <a:pt x="35" y="35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68" name="Freeform 156"/>
            <p:cNvSpPr>
              <a:spLocks/>
            </p:cNvSpPr>
            <p:nvPr/>
          </p:nvSpPr>
          <p:spPr bwMode="auto">
            <a:xfrm>
              <a:off x="2631" y="3405"/>
              <a:ext cx="35" cy="65"/>
            </a:xfrm>
            <a:custGeom>
              <a:avLst/>
              <a:gdLst>
                <a:gd name="T0" fmla="*/ 35 w 35"/>
                <a:gd name="T1" fmla="*/ 37 h 65"/>
                <a:gd name="T2" fmla="*/ 35 w 35"/>
                <a:gd name="T3" fmla="*/ 65 h 65"/>
                <a:gd name="T4" fmla="*/ 0 w 35"/>
                <a:gd name="T5" fmla="*/ 30 h 65"/>
                <a:gd name="T6" fmla="*/ 0 w 35"/>
                <a:gd name="T7" fmla="*/ 0 h 65"/>
                <a:gd name="T8" fmla="*/ 35 w 35"/>
                <a:gd name="T9" fmla="*/ 37 h 6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65"/>
                <a:gd name="T17" fmla="*/ 35 w 35"/>
                <a:gd name="T18" fmla="*/ 65 h 6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65">
                  <a:moveTo>
                    <a:pt x="35" y="37"/>
                  </a:moveTo>
                  <a:lnTo>
                    <a:pt x="35" y="65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5" y="37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69" name="Freeform 157"/>
            <p:cNvSpPr>
              <a:spLocks/>
            </p:cNvSpPr>
            <p:nvPr/>
          </p:nvSpPr>
          <p:spPr bwMode="auto">
            <a:xfrm>
              <a:off x="2594" y="3369"/>
              <a:ext cx="34" cy="63"/>
            </a:xfrm>
            <a:custGeom>
              <a:avLst/>
              <a:gdLst>
                <a:gd name="T0" fmla="*/ 34 w 34"/>
                <a:gd name="T1" fmla="*/ 35 h 63"/>
                <a:gd name="T2" fmla="*/ 34 w 34"/>
                <a:gd name="T3" fmla="*/ 63 h 63"/>
                <a:gd name="T4" fmla="*/ 0 w 34"/>
                <a:gd name="T5" fmla="*/ 28 h 63"/>
                <a:gd name="T6" fmla="*/ 0 w 34"/>
                <a:gd name="T7" fmla="*/ 0 h 63"/>
                <a:gd name="T8" fmla="*/ 34 w 34"/>
                <a:gd name="T9" fmla="*/ 35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63"/>
                <a:gd name="T17" fmla="*/ 34 w 34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63">
                  <a:moveTo>
                    <a:pt x="34" y="35"/>
                  </a:moveTo>
                  <a:lnTo>
                    <a:pt x="34" y="63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4" y="35"/>
                  </a:lnTo>
                  <a:close/>
                </a:path>
              </a:pathLst>
            </a:custGeom>
            <a:solidFill>
              <a:srgbClr val="2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70" name="Freeform 158"/>
            <p:cNvSpPr>
              <a:spLocks/>
            </p:cNvSpPr>
            <p:nvPr/>
          </p:nvSpPr>
          <p:spPr bwMode="auto">
            <a:xfrm>
              <a:off x="2575" y="3352"/>
              <a:ext cx="17" cy="44"/>
            </a:xfrm>
            <a:custGeom>
              <a:avLst/>
              <a:gdLst>
                <a:gd name="T0" fmla="*/ 17 w 17"/>
                <a:gd name="T1" fmla="*/ 16 h 44"/>
                <a:gd name="T2" fmla="*/ 17 w 17"/>
                <a:gd name="T3" fmla="*/ 44 h 44"/>
                <a:gd name="T4" fmla="*/ 0 w 17"/>
                <a:gd name="T5" fmla="*/ 24 h 44"/>
                <a:gd name="T6" fmla="*/ 0 w 17"/>
                <a:gd name="T7" fmla="*/ 0 h 44"/>
                <a:gd name="T8" fmla="*/ 17 w 17"/>
                <a:gd name="T9" fmla="*/ 16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44"/>
                <a:gd name="T17" fmla="*/ 17 w 17"/>
                <a:gd name="T18" fmla="*/ 44 h 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44">
                  <a:moveTo>
                    <a:pt x="17" y="16"/>
                  </a:moveTo>
                  <a:lnTo>
                    <a:pt x="17" y="44"/>
                  </a:lnTo>
                  <a:lnTo>
                    <a:pt x="0" y="24"/>
                  </a:lnTo>
                  <a:lnTo>
                    <a:pt x="0" y="0"/>
                  </a:lnTo>
                  <a:lnTo>
                    <a:pt x="17" y="16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71" name="Freeform 159"/>
            <p:cNvSpPr>
              <a:spLocks/>
            </p:cNvSpPr>
            <p:nvPr/>
          </p:nvSpPr>
          <p:spPr bwMode="auto">
            <a:xfrm>
              <a:off x="2575" y="3383"/>
              <a:ext cx="29" cy="55"/>
            </a:xfrm>
            <a:custGeom>
              <a:avLst/>
              <a:gdLst>
                <a:gd name="T0" fmla="*/ 29 w 29"/>
                <a:gd name="T1" fmla="*/ 30 h 55"/>
                <a:gd name="T2" fmla="*/ 29 w 29"/>
                <a:gd name="T3" fmla="*/ 55 h 55"/>
                <a:gd name="T4" fmla="*/ 0 w 29"/>
                <a:gd name="T5" fmla="*/ 27 h 55"/>
                <a:gd name="T6" fmla="*/ 0 w 29"/>
                <a:gd name="T7" fmla="*/ 0 h 55"/>
                <a:gd name="T8" fmla="*/ 29 w 29"/>
                <a:gd name="T9" fmla="*/ 30 h 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"/>
                <a:gd name="T16" fmla="*/ 0 h 55"/>
                <a:gd name="T17" fmla="*/ 29 w 29"/>
                <a:gd name="T18" fmla="*/ 55 h 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" h="55">
                  <a:moveTo>
                    <a:pt x="29" y="30"/>
                  </a:moveTo>
                  <a:lnTo>
                    <a:pt x="29" y="55"/>
                  </a:lnTo>
                  <a:lnTo>
                    <a:pt x="0" y="27"/>
                  </a:lnTo>
                  <a:lnTo>
                    <a:pt x="0" y="0"/>
                  </a:lnTo>
                  <a:lnTo>
                    <a:pt x="29" y="30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72" name="Freeform 160"/>
            <p:cNvSpPr>
              <a:spLocks/>
            </p:cNvSpPr>
            <p:nvPr/>
          </p:nvSpPr>
          <p:spPr bwMode="auto">
            <a:xfrm>
              <a:off x="2676" y="3486"/>
              <a:ext cx="39" cy="71"/>
            </a:xfrm>
            <a:custGeom>
              <a:avLst/>
              <a:gdLst>
                <a:gd name="T0" fmla="*/ 39 w 39"/>
                <a:gd name="T1" fmla="*/ 43 h 71"/>
                <a:gd name="T2" fmla="*/ 39 w 39"/>
                <a:gd name="T3" fmla="*/ 71 h 71"/>
                <a:gd name="T4" fmla="*/ 0 w 39"/>
                <a:gd name="T5" fmla="*/ 30 h 71"/>
                <a:gd name="T6" fmla="*/ 0 w 39"/>
                <a:gd name="T7" fmla="*/ 0 h 71"/>
                <a:gd name="T8" fmla="*/ 39 w 39"/>
                <a:gd name="T9" fmla="*/ 43 h 7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9"/>
                <a:gd name="T16" fmla="*/ 0 h 71"/>
                <a:gd name="T17" fmla="*/ 39 w 39"/>
                <a:gd name="T18" fmla="*/ 71 h 7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9" h="71">
                  <a:moveTo>
                    <a:pt x="39" y="43"/>
                  </a:moveTo>
                  <a:lnTo>
                    <a:pt x="39" y="71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9" y="43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73" name="Freeform 161"/>
            <p:cNvSpPr>
              <a:spLocks/>
            </p:cNvSpPr>
            <p:nvPr/>
          </p:nvSpPr>
          <p:spPr bwMode="auto">
            <a:xfrm>
              <a:off x="2642" y="3451"/>
              <a:ext cx="32" cy="64"/>
            </a:xfrm>
            <a:custGeom>
              <a:avLst/>
              <a:gdLst>
                <a:gd name="T0" fmla="*/ 32 w 32"/>
                <a:gd name="T1" fmla="*/ 34 h 64"/>
                <a:gd name="T2" fmla="*/ 32 w 32"/>
                <a:gd name="T3" fmla="*/ 64 h 64"/>
                <a:gd name="T4" fmla="*/ 0 w 32"/>
                <a:gd name="T5" fmla="*/ 29 h 64"/>
                <a:gd name="T6" fmla="*/ 0 w 32"/>
                <a:gd name="T7" fmla="*/ 0 h 64"/>
                <a:gd name="T8" fmla="*/ 32 w 32"/>
                <a:gd name="T9" fmla="*/ 34 h 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64"/>
                <a:gd name="T17" fmla="*/ 32 w 32"/>
                <a:gd name="T18" fmla="*/ 64 h 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64">
                  <a:moveTo>
                    <a:pt x="32" y="34"/>
                  </a:moveTo>
                  <a:lnTo>
                    <a:pt x="32" y="64"/>
                  </a:lnTo>
                  <a:lnTo>
                    <a:pt x="0" y="29"/>
                  </a:lnTo>
                  <a:lnTo>
                    <a:pt x="0" y="0"/>
                  </a:lnTo>
                  <a:lnTo>
                    <a:pt x="32" y="34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74" name="Freeform 162"/>
            <p:cNvSpPr>
              <a:spLocks/>
            </p:cNvSpPr>
            <p:nvPr/>
          </p:nvSpPr>
          <p:spPr bwMode="auto">
            <a:xfrm>
              <a:off x="2606" y="3415"/>
              <a:ext cx="34" cy="62"/>
            </a:xfrm>
            <a:custGeom>
              <a:avLst/>
              <a:gdLst>
                <a:gd name="T0" fmla="*/ 34 w 34"/>
                <a:gd name="T1" fmla="*/ 34 h 62"/>
                <a:gd name="T2" fmla="*/ 34 w 34"/>
                <a:gd name="T3" fmla="*/ 62 h 62"/>
                <a:gd name="T4" fmla="*/ 0 w 34"/>
                <a:gd name="T5" fmla="*/ 26 h 62"/>
                <a:gd name="T6" fmla="*/ 0 w 34"/>
                <a:gd name="T7" fmla="*/ 0 h 62"/>
                <a:gd name="T8" fmla="*/ 34 w 34"/>
                <a:gd name="T9" fmla="*/ 34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62"/>
                <a:gd name="T17" fmla="*/ 34 w 34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62">
                  <a:moveTo>
                    <a:pt x="34" y="34"/>
                  </a:moveTo>
                  <a:lnTo>
                    <a:pt x="34" y="62"/>
                  </a:lnTo>
                  <a:lnTo>
                    <a:pt x="0" y="26"/>
                  </a:lnTo>
                  <a:lnTo>
                    <a:pt x="0" y="0"/>
                  </a:lnTo>
                  <a:lnTo>
                    <a:pt x="34" y="34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75" name="Freeform 163"/>
            <p:cNvSpPr>
              <a:spLocks/>
            </p:cNvSpPr>
            <p:nvPr/>
          </p:nvSpPr>
          <p:spPr bwMode="auto">
            <a:xfrm>
              <a:off x="2575" y="2999"/>
              <a:ext cx="30" cy="44"/>
            </a:xfrm>
            <a:custGeom>
              <a:avLst/>
              <a:gdLst>
                <a:gd name="T0" fmla="*/ 30 w 30"/>
                <a:gd name="T1" fmla="*/ 17 h 44"/>
                <a:gd name="T2" fmla="*/ 30 w 30"/>
                <a:gd name="T3" fmla="*/ 44 h 44"/>
                <a:gd name="T4" fmla="*/ 0 w 30"/>
                <a:gd name="T5" fmla="*/ 27 h 44"/>
                <a:gd name="T6" fmla="*/ 0 w 30"/>
                <a:gd name="T7" fmla="*/ 0 h 44"/>
                <a:gd name="T8" fmla="*/ 30 w 30"/>
                <a:gd name="T9" fmla="*/ 17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"/>
                <a:gd name="T16" fmla="*/ 0 h 44"/>
                <a:gd name="T17" fmla="*/ 30 w 30"/>
                <a:gd name="T18" fmla="*/ 44 h 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" h="44">
                  <a:moveTo>
                    <a:pt x="30" y="17"/>
                  </a:moveTo>
                  <a:lnTo>
                    <a:pt x="30" y="44"/>
                  </a:lnTo>
                  <a:lnTo>
                    <a:pt x="0" y="27"/>
                  </a:lnTo>
                  <a:lnTo>
                    <a:pt x="0" y="0"/>
                  </a:lnTo>
                  <a:lnTo>
                    <a:pt x="30" y="17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76" name="Freeform 164"/>
            <p:cNvSpPr>
              <a:spLocks/>
            </p:cNvSpPr>
            <p:nvPr/>
          </p:nvSpPr>
          <p:spPr bwMode="auto">
            <a:xfrm>
              <a:off x="2643" y="3037"/>
              <a:ext cx="33" cy="50"/>
            </a:xfrm>
            <a:custGeom>
              <a:avLst/>
              <a:gdLst>
                <a:gd name="T0" fmla="*/ 33 w 33"/>
                <a:gd name="T1" fmla="*/ 19 h 50"/>
                <a:gd name="T2" fmla="*/ 33 w 33"/>
                <a:gd name="T3" fmla="*/ 50 h 50"/>
                <a:gd name="T4" fmla="*/ 0 w 33"/>
                <a:gd name="T5" fmla="*/ 30 h 50"/>
                <a:gd name="T6" fmla="*/ 0 w 33"/>
                <a:gd name="T7" fmla="*/ 0 h 50"/>
                <a:gd name="T8" fmla="*/ 33 w 33"/>
                <a:gd name="T9" fmla="*/ 19 h 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"/>
                <a:gd name="T16" fmla="*/ 0 h 50"/>
                <a:gd name="T17" fmla="*/ 33 w 33"/>
                <a:gd name="T18" fmla="*/ 50 h 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" h="50">
                  <a:moveTo>
                    <a:pt x="33" y="19"/>
                  </a:moveTo>
                  <a:lnTo>
                    <a:pt x="33" y="50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3" y="19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77" name="Freeform 165"/>
            <p:cNvSpPr>
              <a:spLocks/>
            </p:cNvSpPr>
            <p:nvPr/>
          </p:nvSpPr>
          <p:spPr bwMode="auto">
            <a:xfrm>
              <a:off x="2607" y="3016"/>
              <a:ext cx="34" cy="49"/>
            </a:xfrm>
            <a:custGeom>
              <a:avLst/>
              <a:gdLst>
                <a:gd name="T0" fmla="*/ 34 w 34"/>
                <a:gd name="T1" fmla="*/ 21 h 49"/>
                <a:gd name="T2" fmla="*/ 34 w 34"/>
                <a:gd name="T3" fmla="*/ 49 h 49"/>
                <a:gd name="T4" fmla="*/ 0 w 34"/>
                <a:gd name="T5" fmla="*/ 28 h 49"/>
                <a:gd name="T6" fmla="*/ 0 w 34"/>
                <a:gd name="T7" fmla="*/ 0 h 49"/>
                <a:gd name="T8" fmla="*/ 34 w 34"/>
                <a:gd name="T9" fmla="*/ 21 h 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49"/>
                <a:gd name="T17" fmla="*/ 34 w 34"/>
                <a:gd name="T18" fmla="*/ 49 h 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49">
                  <a:moveTo>
                    <a:pt x="34" y="21"/>
                  </a:moveTo>
                  <a:lnTo>
                    <a:pt x="34" y="49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4" y="21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78" name="Freeform 166"/>
            <p:cNvSpPr>
              <a:spLocks/>
            </p:cNvSpPr>
            <p:nvPr/>
          </p:nvSpPr>
          <p:spPr bwMode="auto">
            <a:xfrm>
              <a:off x="2575" y="3062"/>
              <a:ext cx="30" cy="48"/>
            </a:xfrm>
            <a:custGeom>
              <a:avLst/>
              <a:gdLst>
                <a:gd name="T0" fmla="*/ 30 w 30"/>
                <a:gd name="T1" fmla="*/ 21 h 48"/>
                <a:gd name="T2" fmla="*/ 30 w 30"/>
                <a:gd name="T3" fmla="*/ 48 h 48"/>
                <a:gd name="T4" fmla="*/ 0 w 30"/>
                <a:gd name="T5" fmla="*/ 27 h 48"/>
                <a:gd name="T6" fmla="*/ 0 w 30"/>
                <a:gd name="T7" fmla="*/ 0 h 48"/>
                <a:gd name="T8" fmla="*/ 30 w 30"/>
                <a:gd name="T9" fmla="*/ 21 h 4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"/>
                <a:gd name="T16" fmla="*/ 0 h 48"/>
                <a:gd name="T17" fmla="*/ 30 w 30"/>
                <a:gd name="T18" fmla="*/ 48 h 4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" h="48">
                  <a:moveTo>
                    <a:pt x="30" y="21"/>
                  </a:moveTo>
                  <a:lnTo>
                    <a:pt x="30" y="48"/>
                  </a:lnTo>
                  <a:lnTo>
                    <a:pt x="0" y="27"/>
                  </a:lnTo>
                  <a:lnTo>
                    <a:pt x="0" y="0"/>
                  </a:lnTo>
                  <a:lnTo>
                    <a:pt x="30" y="21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79" name="Freeform 167"/>
            <p:cNvSpPr>
              <a:spLocks/>
            </p:cNvSpPr>
            <p:nvPr/>
          </p:nvSpPr>
          <p:spPr bwMode="auto">
            <a:xfrm>
              <a:off x="2677" y="3130"/>
              <a:ext cx="39" cy="56"/>
            </a:xfrm>
            <a:custGeom>
              <a:avLst/>
              <a:gdLst>
                <a:gd name="T0" fmla="*/ 39 w 39"/>
                <a:gd name="T1" fmla="*/ 25 h 56"/>
                <a:gd name="T2" fmla="*/ 39 w 39"/>
                <a:gd name="T3" fmla="*/ 56 h 56"/>
                <a:gd name="T4" fmla="*/ 0 w 39"/>
                <a:gd name="T5" fmla="*/ 30 h 56"/>
                <a:gd name="T6" fmla="*/ 0 w 39"/>
                <a:gd name="T7" fmla="*/ 0 h 56"/>
                <a:gd name="T8" fmla="*/ 39 w 39"/>
                <a:gd name="T9" fmla="*/ 25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9"/>
                <a:gd name="T16" fmla="*/ 0 h 56"/>
                <a:gd name="T17" fmla="*/ 39 w 39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9" h="56">
                  <a:moveTo>
                    <a:pt x="39" y="25"/>
                  </a:moveTo>
                  <a:lnTo>
                    <a:pt x="39" y="56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9" y="25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80" name="Freeform 168"/>
            <p:cNvSpPr>
              <a:spLocks/>
            </p:cNvSpPr>
            <p:nvPr/>
          </p:nvSpPr>
          <p:spPr bwMode="auto">
            <a:xfrm>
              <a:off x="2643" y="3108"/>
              <a:ext cx="33" cy="51"/>
            </a:xfrm>
            <a:custGeom>
              <a:avLst/>
              <a:gdLst>
                <a:gd name="T0" fmla="*/ 33 w 33"/>
                <a:gd name="T1" fmla="*/ 21 h 51"/>
                <a:gd name="T2" fmla="*/ 33 w 33"/>
                <a:gd name="T3" fmla="*/ 51 h 51"/>
                <a:gd name="T4" fmla="*/ 0 w 33"/>
                <a:gd name="T5" fmla="*/ 29 h 51"/>
                <a:gd name="T6" fmla="*/ 0 w 33"/>
                <a:gd name="T7" fmla="*/ 0 h 51"/>
                <a:gd name="T8" fmla="*/ 33 w 33"/>
                <a:gd name="T9" fmla="*/ 21 h 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"/>
                <a:gd name="T16" fmla="*/ 0 h 51"/>
                <a:gd name="T17" fmla="*/ 33 w 33"/>
                <a:gd name="T18" fmla="*/ 51 h 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" h="51">
                  <a:moveTo>
                    <a:pt x="33" y="21"/>
                  </a:moveTo>
                  <a:lnTo>
                    <a:pt x="33" y="51"/>
                  </a:lnTo>
                  <a:lnTo>
                    <a:pt x="0" y="29"/>
                  </a:lnTo>
                  <a:lnTo>
                    <a:pt x="0" y="0"/>
                  </a:lnTo>
                  <a:lnTo>
                    <a:pt x="33" y="21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81" name="Freeform 169"/>
            <p:cNvSpPr>
              <a:spLocks/>
            </p:cNvSpPr>
            <p:nvPr/>
          </p:nvSpPr>
          <p:spPr bwMode="auto">
            <a:xfrm>
              <a:off x="2607" y="3084"/>
              <a:ext cx="34" cy="50"/>
            </a:xfrm>
            <a:custGeom>
              <a:avLst/>
              <a:gdLst>
                <a:gd name="T0" fmla="*/ 34 w 34"/>
                <a:gd name="T1" fmla="*/ 22 h 50"/>
                <a:gd name="T2" fmla="*/ 34 w 34"/>
                <a:gd name="T3" fmla="*/ 50 h 50"/>
                <a:gd name="T4" fmla="*/ 0 w 34"/>
                <a:gd name="T5" fmla="*/ 27 h 50"/>
                <a:gd name="T6" fmla="*/ 0 w 34"/>
                <a:gd name="T7" fmla="*/ 0 h 50"/>
                <a:gd name="T8" fmla="*/ 34 w 34"/>
                <a:gd name="T9" fmla="*/ 22 h 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50"/>
                <a:gd name="T17" fmla="*/ 34 w 34"/>
                <a:gd name="T18" fmla="*/ 50 h 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50">
                  <a:moveTo>
                    <a:pt x="34" y="22"/>
                  </a:moveTo>
                  <a:lnTo>
                    <a:pt x="34" y="50"/>
                  </a:lnTo>
                  <a:lnTo>
                    <a:pt x="0" y="27"/>
                  </a:lnTo>
                  <a:lnTo>
                    <a:pt x="0" y="0"/>
                  </a:lnTo>
                  <a:lnTo>
                    <a:pt x="34" y="22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82" name="Freeform 170"/>
            <p:cNvSpPr>
              <a:spLocks/>
            </p:cNvSpPr>
            <p:nvPr/>
          </p:nvSpPr>
          <p:spPr bwMode="auto">
            <a:xfrm>
              <a:off x="2575" y="3126"/>
              <a:ext cx="30" cy="49"/>
            </a:xfrm>
            <a:custGeom>
              <a:avLst/>
              <a:gdLst>
                <a:gd name="T0" fmla="*/ 30 w 30"/>
                <a:gd name="T1" fmla="*/ 24 h 49"/>
                <a:gd name="T2" fmla="*/ 30 w 30"/>
                <a:gd name="T3" fmla="*/ 49 h 49"/>
                <a:gd name="T4" fmla="*/ 0 w 30"/>
                <a:gd name="T5" fmla="*/ 27 h 49"/>
                <a:gd name="T6" fmla="*/ 0 w 30"/>
                <a:gd name="T7" fmla="*/ 0 h 49"/>
                <a:gd name="T8" fmla="*/ 30 w 30"/>
                <a:gd name="T9" fmla="*/ 24 h 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"/>
                <a:gd name="T16" fmla="*/ 0 h 49"/>
                <a:gd name="T17" fmla="*/ 30 w 30"/>
                <a:gd name="T18" fmla="*/ 49 h 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" h="49">
                  <a:moveTo>
                    <a:pt x="30" y="24"/>
                  </a:moveTo>
                  <a:lnTo>
                    <a:pt x="30" y="49"/>
                  </a:lnTo>
                  <a:lnTo>
                    <a:pt x="0" y="27"/>
                  </a:lnTo>
                  <a:lnTo>
                    <a:pt x="0" y="0"/>
                  </a:lnTo>
                  <a:lnTo>
                    <a:pt x="30" y="24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83" name="Freeform 171"/>
            <p:cNvSpPr>
              <a:spLocks/>
            </p:cNvSpPr>
            <p:nvPr/>
          </p:nvSpPr>
          <p:spPr bwMode="auto">
            <a:xfrm>
              <a:off x="2643" y="3176"/>
              <a:ext cx="33" cy="54"/>
            </a:xfrm>
            <a:custGeom>
              <a:avLst/>
              <a:gdLst>
                <a:gd name="T0" fmla="*/ 33 w 33"/>
                <a:gd name="T1" fmla="*/ 24 h 54"/>
                <a:gd name="T2" fmla="*/ 33 w 33"/>
                <a:gd name="T3" fmla="*/ 54 h 54"/>
                <a:gd name="T4" fmla="*/ 0 w 33"/>
                <a:gd name="T5" fmla="*/ 30 h 54"/>
                <a:gd name="T6" fmla="*/ 0 w 33"/>
                <a:gd name="T7" fmla="*/ 0 h 54"/>
                <a:gd name="T8" fmla="*/ 33 w 33"/>
                <a:gd name="T9" fmla="*/ 24 h 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"/>
                <a:gd name="T16" fmla="*/ 0 h 54"/>
                <a:gd name="T17" fmla="*/ 33 w 33"/>
                <a:gd name="T18" fmla="*/ 54 h 5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" h="54">
                  <a:moveTo>
                    <a:pt x="33" y="24"/>
                  </a:moveTo>
                  <a:lnTo>
                    <a:pt x="33" y="54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3" y="24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84" name="Freeform 172"/>
            <p:cNvSpPr>
              <a:spLocks/>
            </p:cNvSpPr>
            <p:nvPr/>
          </p:nvSpPr>
          <p:spPr bwMode="auto">
            <a:xfrm>
              <a:off x="2607" y="3150"/>
              <a:ext cx="34" cy="53"/>
            </a:xfrm>
            <a:custGeom>
              <a:avLst/>
              <a:gdLst>
                <a:gd name="T0" fmla="*/ 34 w 34"/>
                <a:gd name="T1" fmla="*/ 25 h 53"/>
                <a:gd name="T2" fmla="*/ 34 w 34"/>
                <a:gd name="T3" fmla="*/ 53 h 53"/>
                <a:gd name="T4" fmla="*/ 0 w 34"/>
                <a:gd name="T5" fmla="*/ 28 h 53"/>
                <a:gd name="T6" fmla="*/ 0 w 34"/>
                <a:gd name="T7" fmla="*/ 0 h 53"/>
                <a:gd name="T8" fmla="*/ 34 w 34"/>
                <a:gd name="T9" fmla="*/ 25 h 5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53"/>
                <a:gd name="T17" fmla="*/ 34 w 34"/>
                <a:gd name="T18" fmla="*/ 53 h 5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53">
                  <a:moveTo>
                    <a:pt x="34" y="25"/>
                  </a:moveTo>
                  <a:lnTo>
                    <a:pt x="34" y="53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4" y="25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85" name="Freeform 173"/>
            <p:cNvSpPr>
              <a:spLocks/>
            </p:cNvSpPr>
            <p:nvPr/>
          </p:nvSpPr>
          <p:spPr bwMode="auto">
            <a:xfrm>
              <a:off x="2575" y="3191"/>
              <a:ext cx="29" cy="50"/>
            </a:xfrm>
            <a:custGeom>
              <a:avLst/>
              <a:gdLst>
                <a:gd name="T0" fmla="*/ 29 w 29"/>
                <a:gd name="T1" fmla="*/ 23 h 50"/>
                <a:gd name="T2" fmla="*/ 29 w 29"/>
                <a:gd name="T3" fmla="*/ 50 h 50"/>
                <a:gd name="T4" fmla="*/ 0 w 29"/>
                <a:gd name="T5" fmla="*/ 26 h 50"/>
                <a:gd name="T6" fmla="*/ 0 w 29"/>
                <a:gd name="T7" fmla="*/ 0 h 50"/>
                <a:gd name="T8" fmla="*/ 29 w 29"/>
                <a:gd name="T9" fmla="*/ 23 h 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"/>
                <a:gd name="T16" fmla="*/ 0 h 50"/>
                <a:gd name="T17" fmla="*/ 29 w 29"/>
                <a:gd name="T18" fmla="*/ 50 h 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" h="50">
                  <a:moveTo>
                    <a:pt x="29" y="23"/>
                  </a:moveTo>
                  <a:lnTo>
                    <a:pt x="29" y="50"/>
                  </a:lnTo>
                  <a:lnTo>
                    <a:pt x="0" y="26"/>
                  </a:lnTo>
                  <a:lnTo>
                    <a:pt x="0" y="0"/>
                  </a:lnTo>
                  <a:lnTo>
                    <a:pt x="29" y="23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86" name="Freeform 174"/>
            <p:cNvSpPr>
              <a:spLocks/>
            </p:cNvSpPr>
            <p:nvPr/>
          </p:nvSpPr>
          <p:spPr bwMode="auto">
            <a:xfrm>
              <a:off x="2676" y="3271"/>
              <a:ext cx="40" cy="63"/>
            </a:xfrm>
            <a:custGeom>
              <a:avLst/>
              <a:gdLst>
                <a:gd name="T0" fmla="*/ 40 w 40"/>
                <a:gd name="T1" fmla="*/ 33 h 63"/>
                <a:gd name="T2" fmla="*/ 40 w 40"/>
                <a:gd name="T3" fmla="*/ 63 h 63"/>
                <a:gd name="T4" fmla="*/ 0 w 40"/>
                <a:gd name="T5" fmla="*/ 32 h 63"/>
                <a:gd name="T6" fmla="*/ 0 w 40"/>
                <a:gd name="T7" fmla="*/ 0 h 63"/>
                <a:gd name="T8" fmla="*/ 40 w 40"/>
                <a:gd name="T9" fmla="*/ 33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"/>
                <a:gd name="T16" fmla="*/ 0 h 63"/>
                <a:gd name="T17" fmla="*/ 40 w 40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" h="63">
                  <a:moveTo>
                    <a:pt x="40" y="33"/>
                  </a:moveTo>
                  <a:lnTo>
                    <a:pt x="40" y="63"/>
                  </a:lnTo>
                  <a:lnTo>
                    <a:pt x="0" y="32"/>
                  </a:lnTo>
                  <a:lnTo>
                    <a:pt x="0" y="0"/>
                  </a:lnTo>
                  <a:lnTo>
                    <a:pt x="40" y="33"/>
                  </a:lnTo>
                  <a:close/>
                </a:path>
              </a:pathLst>
            </a:custGeom>
            <a:solidFill>
              <a:srgbClr val="4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87" name="Freeform 175"/>
            <p:cNvSpPr>
              <a:spLocks/>
            </p:cNvSpPr>
            <p:nvPr/>
          </p:nvSpPr>
          <p:spPr bwMode="auto">
            <a:xfrm>
              <a:off x="2642" y="3244"/>
              <a:ext cx="32" cy="58"/>
            </a:xfrm>
            <a:custGeom>
              <a:avLst/>
              <a:gdLst>
                <a:gd name="T0" fmla="*/ 32 w 32"/>
                <a:gd name="T1" fmla="*/ 26 h 58"/>
                <a:gd name="T2" fmla="*/ 32 w 32"/>
                <a:gd name="T3" fmla="*/ 58 h 58"/>
                <a:gd name="T4" fmla="*/ 0 w 32"/>
                <a:gd name="T5" fmla="*/ 29 h 58"/>
                <a:gd name="T6" fmla="*/ 0 w 32"/>
                <a:gd name="T7" fmla="*/ 0 h 58"/>
                <a:gd name="T8" fmla="*/ 32 w 32"/>
                <a:gd name="T9" fmla="*/ 26 h 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58"/>
                <a:gd name="T17" fmla="*/ 32 w 32"/>
                <a:gd name="T18" fmla="*/ 58 h 5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58">
                  <a:moveTo>
                    <a:pt x="32" y="26"/>
                  </a:moveTo>
                  <a:lnTo>
                    <a:pt x="32" y="58"/>
                  </a:lnTo>
                  <a:lnTo>
                    <a:pt x="0" y="29"/>
                  </a:lnTo>
                  <a:lnTo>
                    <a:pt x="0" y="0"/>
                  </a:lnTo>
                  <a:lnTo>
                    <a:pt x="32" y="26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88" name="Freeform 176"/>
            <p:cNvSpPr>
              <a:spLocks/>
            </p:cNvSpPr>
            <p:nvPr/>
          </p:nvSpPr>
          <p:spPr bwMode="auto">
            <a:xfrm>
              <a:off x="2606" y="3215"/>
              <a:ext cx="34" cy="56"/>
            </a:xfrm>
            <a:custGeom>
              <a:avLst/>
              <a:gdLst>
                <a:gd name="T0" fmla="*/ 34 w 34"/>
                <a:gd name="T1" fmla="*/ 28 h 56"/>
                <a:gd name="T2" fmla="*/ 34 w 34"/>
                <a:gd name="T3" fmla="*/ 56 h 56"/>
                <a:gd name="T4" fmla="*/ 0 w 34"/>
                <a:gd name="T5" fmla="*/ 29 h 56"/>
                <a:gd name="T6" fmla="*/ 0 w 34"/>
                <a:gd name="T7" fmla="*/ 0 h 56"/>
                <a:gd name="T8" fmla="*/ 34 w 34"/>
                <a:gd name="T9" fmla="*/ 28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56"/>
                <a:gd name="T17" fmla="*/ 34 w 3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56">
                  <a:moveTo>
                    <a:pt x="34" y="28"/>
                  </a:moveTo>
                  <a:lnTo>
                    <a:pt x="34" y="56"/>
                  </a:lnTo>
                  <a:lnTo>
                    <a:pt x="0" y="29"/>
                  </a:lnTo>
                  <a:lnTo>
                    <a:pt x="0" y="0"/>
                  </a:lnTo>
                  <a:lnTo>
                    <a:pt x="34" y="28"/>
                  </a:lnTo>
                  <a:close/>
                </a:path>
              </a:pathLst>
            </a:cu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89" name="Freeform 177"/>
            <p:cNvSpPr>
              <a:spLocks/>
            </p:cNvSpPr>
            <p:nvPr/>
          </p:nvSpPr>
          <p:spPr bwMode="auto">
            <a:xfrm>
              <a:off x="2575" y="3255"/>
              <a:ext cx="29" cy="51"/>
            </a:xfrm>
            <a:custGeom>
              <a:avLst/>
              <a:gdLst>
                <a:gd name="T0" fmla="*/ 29 w 29"/>
                <a:gd name="T1" fmla="*/ 24 h 51"/>
                <a:gd name="T2" fmla="*/ 29 w 29"/>
                <a:gd name="T3" fmla="*/ 51 h 51"/>
                <a:gd name="T4" fmla="*/ 0 w 29"/>
                <a:gd name="T5" fmla="*/ 25 h 51"/>
                <a:gd name="T6" fmla="*/ 0 w 29"/>
                <a:gd name="T7" fmla="*/ 0 h 51"/>
                <a:gd name="T8" fmla="*/ 29 w 29"/>
                <a:gd name="T9" fmla="*/ 24 h 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"/>
                <a:gd name="T16" fmla="*/ 0 h 51"/>
                <a:gd name="T17" fmla="*/ 29 w 29"/>
                <a:gd name="T18" fmla="*/ 51 h 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" h="51">
                  <a:moveTo>
                    <a:pt x="29" y="24"/>
                  </a:moveTo>
                  <a:lnTo>
                    <a:pt x="29" y="51"/>
                  </a:lnTo>
                  <a:lnTo>
                    <a:pt x="0" y="25"/>
                  </a:lnTo>
                  <a:lnTo>
                    <a:pt x="0" y="0"/>
                  </a:lnTo>
                  <a:lnTo>
                    <a:pt x="29" y="24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90" name="Freeform 178"/>
            <p:cNvSpPr>
              <a:spLocks/>
            </p:cNvSpPr>
            <p:nvPr/>
          </p:nvSpPr>
          <p:spPr bwMode="auto">
            <a:xfrm>
              <a:off x="2676" y="3344"/>
              <a:ext cx="40" cy="64"/>
            </a:xfrm>
            <a:custGeom>
              <a:avLst/>
              <a:gdLst>
                <a:gd name="T0" fmla="*/ 40 w 40"/>
                <a:gd name="T1" fmla="*/ 35 h 64"/>
                <a:gd name="T2" fmla="*/ 40 w 40"/>
                <a:gd name="T3" fmla="*/ 64 h 64"/>
                <a:gd name="T4" fmla="*/ 0 w 40"/>
                <a:gd name="T5" fmla="*/ 30 h 64"/>
                <a:gd name="T6" fmla="*/ 0 w 40"/>
                <a:gd name="T7" fmla="*/ 0 h 64"/>
                <a:gd name="T8" fmla="*/ 40 w 40"/>
                <a:gd name="T9" fmla="*/ 35 h 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"/>
                <a:gd name="T16" fmla="*/ 0 h 64"/>
                <a:gd name="T17" fmla="*/ 40 w 40"/>
                <a:gd name="T18" fmla="*/ 64 h 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" h="64">
                  <a:moveTo>
                    <a:pt x="40" y="35"/>
                  </a:moveTo>
                  <a:lnTo>
                    <a:pt x="40" y="64"/>
                  </a:lnTo>
                  <a:lnTo>
                    <a:pt x="0" y="30"/>
                  </a:lnTo>
                  <a:lnTo>
                    <a:pt x="0" y="0"/>
                  </a:lnTo>
                  <a:lnTo>
                    <a:pt x="40" y="35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91" name="Freeform 179"/>
            <p:cNvSpPr>
              <a:spLocks/>
            </p:cNvSpPr>
            <p:nvPr/>
          </p:nvSpPr>
          <p:spPr bwMode="auto">
            <a:xfrm>
              <a:off x="2642" y="3313"/>
              <a:ext cx="32" cy="60"/>
            </a:xfrm>
            <a:custGeom>
              <a:avLst/>
              <a:gdLst>
                <a:gd name="T0" fmla="*/ 32 w 32"/>
                <a:gd name="T1" fmla="*/ 29 h 60"/>
                <a:gd name="T2" fmla="*/ 32 w 32"/>
                <a:gd name="T3" fmla="*/ 60 h 60"/>
                <a:gd name="T4" fmla="*/ 0 w 32"/>
                <a:gd name="T5" fmla="*/ 29 h 60"/>
                <a:gd name="T6" fmla="*/ 0 w 32"/>
                <a:gd name="T7" fmla="*/ 0 h 60"/>
                <a:gd name="T8" fmla="*/ 32 w 32"/>
                <a:gd name="T9" fmla="*/ 29 h 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60"/>
                <a:gd name="T17" fmla="*/ 32 w 32"/>
                <a:gd name="T18" fmla="*/ 60 h 6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60">
                  <a:moveTo>
                    <a:pt x="32" y="29"/>
                  </a:moveTo>
                  <a:lnTo>
                    <a:pt x="32" y="60"/>
                  </a:lnTo>
                  <a:lnTo>
                    <a:pt x="0" y="29"/>
                  </a:lnTo>
                  <a:lnTo>
                    <a:pt x="0" y="0"/>
                  </a:lnTo>
                  <a:lnTo>
                    <a:pt x="32" y="29"/>
                  </a:lnTo>
                  <a:close/>
                </a:path>
              </a:pathLst>
            </a:cu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92" name="Freeform 180"/>
            <p:cNvSpPr>
              <a:spLocks/>
            </p:cNvSpPr>
            <p:nvPr/>
          </p:nvSpPr>
          <p:spPr bwMode="auto">
            <a:xfrm>
              <a:off x="2606" y="3280"/>
              <a:ext cx="34" cy="60"/>
            </a:xfrm>
            <a:custGeom>
              <a:avLst/>
              <a:gdLst>
                <a:gd name="T0" fmla="*/ 34 w 34"/>
                <a:gd name="T1" fmla="*/ 32 h 60"/>
                <a:gd name="T2" fmla="*/ 34 w 34"/>
                <a:gd name="T3" fmla="*/ 60 h 60"/>
                <a:gd name="T4" fmla="*/ 0 w 34"/>
                <a:gd name="T5" fmla="*/ 30 h 60"/>
                <a:gd name="T6" fmla="*/ 0 w 34"/>
                <a:gd name="T7" fmla="*/ 0 h 60"/>
                <a:gd name="T8" fmla="*/ 34 w 34"/>
                <a:gd name="T9" fmla="*/ 32 h 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60"/>
                <a:gd name="T17" fmla="*/ 34 w 34"/>
                <a:gd name="T18" fmla="*/ 60 h 6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60">
                  <a:moveTo>
                    <a:pt x="34" y="32"/>
                  </a:moveTo>
                  <a:lnTo>
                    <a:pt x="34" y="60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4" y="32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93" name="Freeform 181"/>
            <p:cNvSpPr>
              <a:spLocks/>
            </p:cNvSpPr>
            <p:nvPr/>
          </p:nvSpPr>
          <p:spPr bwMode="auto">
            <a:xfrm>
              <a:off x="2575" y="3318"/>
              <a:ext cx="29" cy="56"/>
            </a:xfrm>
            <a:custGeom>
              <a:avLst/>
              <a:gdLst>
                <a:gd name="T0" fmla="*/ 29 w 29"/>
                <a:gd name="T1" fmla="*/ 29 h 56"/>
                <a:gd name="T2" fmla="*/ 29 w 29"/>
                <a:gd name="T3" fmla="*/ 56 h 56"/>
                <a:gd name="T4" fmla="*/ 0 w 29"/>
                <a:gd name="T5" fmla="*/ 28 h 56"/>
                <a:gd name="T6" fmla="*/ 0 w 29"/>
                <a:gd name="T7" fmla="*/ 0 h 56"/>
                <a:gd name="T8" fmla="*/ 29 w 29"/>
                <a:gd name="T9" fmla="*/ 29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"/>
                <a:gd name="T16" fmla="*/ 0 h 56"/>
                <a:gd name="T17" fmla="*/ 29 w 29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" h="56">
                  <a:moveTo>
                    <a:pt x="29" y="29"/>
                  </a:moveTo>
                  <a:lnTo>
                    <a:pt x="29" y="56"/>
                  </a:lnTo>
                  <a:lnTo>
                    <a:pt x="0" y="28"/>
                  </a:lnTo>
                  <a:lnTo>
                    <a:pt x="0" y="0"/>
                  </a:lnTo>
                  <a:lnTo>
                    <a:pt x="29" y="29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94" name="Freeform 182"/>
            <p:cNvSpPr>
              <a:spLocks/>
            </p:cNvSpPr>
            <p:nvPr/>
          </p:nvSpPr>
          <p:spPr bwMode="auto">
            <a:xfrm>
              <a:off x="2676" y="3415"/>
              <a:ext cx="40" cy="70"/>
            </a:xfrm>
            <a:custGeom>
              <a:avLst/>
              <a:gdLst>
                <a:gd name="T0" fmla="*/ 40 w 40"/>
                <a:gd name="T1" fmla="*/ 38 h 70"/>
                <a:gd name="T2" fmla="*/ 40 w 40"/>
                <a:gd name="T3" fmla="*/ 70 h 70"/>
                <a:gd name="T4" fmla="*/ 0 w 40"/>
                <a:gd name="T5" fmla="*/ 31 h 70"/>
                <a:gd name="T6" fmla="*/ 0 w 40"/>
                <a:gd name="T7" fmla="*/ 0 h 70"/>
                <a:gd name="T8" fmla="*/ 40 w 40"/>
                <a:gd name="T9" fmla="*/ 38 h 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"/>
                <a:gd name="T16" fmla="*/ 0 h 70"/>
                <a:gd name="T17" fmla="*/ 40 w 40"/>
                <a:gd name="T18" fmla="*/ 70 h 7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" h="70">
                  <a:moveTo>
                    <a:pt x="40" y="38"/>
                  </a:moveTo>
                  <a:lnTo>
                    <a:pt x="40" y="70"/>
                  </a:lnTo>
                  <a:lnTo>
                    <a:pt x="0" y="31"/>
                  </a:lnTo>
                  <a:lnTo>
                    <a:pt x="0" y="0"/>
                  </a:lnTo>
                  <a:lnTo>
                    <a:pt x="40" y="38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95" name="Freeform 183"/>
            <p:cNvSpPr>
              <a:spLocks/>
            </p:cNvSpPr>
            <p:nvPr/>
          </p:nvSpPr>
          <p:spPr bwMode="auto">
            <a:xfrm>
              <a:off x="2642" y="3383"/>
              <a:ext cx="32" cy="62"/>
            </a:xfrm>
            <a:custGeom>
              <a:avLst/>
              <a:gdLst>
                <a:gd name="T0" fmla="*/ 32 w 32"/>
                <a:gd name="T1" fmla="*/ 31 h 62"/>
                <a:gd name="T2" fmla="*/ 32 w 32"/>
                <a:gd name="T3" fmla="*/ 62 h 62"/>
                <a:gd name="T4" fmla="*/ 0 w 32"/>
                <a:gd name="T5" fmla="*/ 30 h 62"/>
                <a:gd name="T6" fmla="*/ 0 w 32"/>
                <a:gd name="T7" fmla="*/ 0 h 62"/>
                <a:gd name="T8" fmla="*/ 32 w 32"/>
                <a:gd name="T9" fmla="*/ 31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62"/>
                <a:gd name="T17" fmla="*/ 32 w 32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62">
                  <a:moveTo>
                    <a:pt x="32" y="31"/>
                  </a:moveTo>
                  <a:lnTo>
                    <a:pt x="32" y="62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2" y="31"/>
                  </a:lnTo>
                  <a:close/>
                </a:path>
              </a:pathLst>
            </a:cu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96" name="Freeform 184"/>
            <p:cNvSpPr>
              <a:spLocks/>
            </p:cNvSpPr>
            <p:nvPr/>
          </p:nvSpPr>
          <p:spPr bwMode="auto">
            <a:xfrm>
              <a:off x="2606" y="3348"/>
              <a:ext cx="34" cy="62"/>
            </a:xfrm>
            <a:custGeom>
              <a:avLst/>
              <a:gdLst>
                <a:gd name="T0" fmla="*/ 34 w 34"/>
                <a:gd name="T1" fmla="*/ 34 h 62"/>
                <a:gd name="T2" fmla="*/ 34 w 34"/>
                <a:gd name="T3" fmla="*/ 62 h 62"/>
                <a:gd name="T4" fmla="*/ 0 w 34"/>
                <a:gd name="T5" fmla="*/ 28 h 62"/>
                <a:gd name="T6" fmla="*/ 0 w 34"/>
                <a:gd name="T7" fmla="*/ 0 h 62"/>
                <a:gd name="T8" fmla="*/ 34 w 34"/>
                <a:gd name="T9" fmla="*/ 34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62"/>
                <a:gd name="T17" fmla="*/ 34 w 34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62">
                  <a:moveTo>
                    <a:pt x="34" y="34"/>
                  </a:moveTo>
                  <a:lnTo>
                    <a:pt x="34" y="62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4" y="34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97" name="Freeform 185"/>
            <p:cNvSpPr>
              <a:spLocks/>
            </p:cNvSpPr>
            <p:nvPr/>
          </p:nvSpPr>
          <p:spPr bwMode="auto">
            <a:xfrm>
              <a:off x="2677" y="3057"/>
              <a:ext cx="38" cy="54"/>
            </a:xfrm>
            <a:custGeom>
              <a:avLst/>
              <a:gdLst>
                <a:gd name="T0" fmla="*/ 38 w 38"/>
                <a:gd name="T1" fmla="*/ 23 h 54"/>
                <a:gd name="T2" fmla="*/ 38 w 38"/>
                <a:gd name="T3" fmla="*/ 54 h 54"/>
                <a:gd name="T4" fmla="*/ 0 w 38"/>
                <a:gd name="T5" fmla="*/ 31 h 54"/>
                <a:gd name="T6" fmla="*/ 0 w 38"/>
                <a:gd name="T7" fmla="*/ 0 h 54"/>
                <a:gd name="T8" fmla="*/ 38 w 38"/>
                <a:gd name="T9" fmla="*/ 23 h 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"/>
                <a:gd name="T16" fmla="*/ 0 h 54"/>
                <a:gd name="T17" fmla="*/ 38 w 38"/>
                <a:gd name="T18" fmla="*/ 54 h 5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" h="54">
                  <a:moveTo>
                    <a:pt x="38" y="23"/>
                  </a:moveTo>
                  <a:lnTo>
                    <a:pt x="38" y="54"/>
                  </a:lnTo>
                  <a:lnTo>
                    <a:pt x="0" y="31"/>
                  </a:lnTo>
                  <a:lnTo>
                    <a:pt x="0" y="0"/>
                  </a:lnTo>
                  <a:lnTo>
                    <a:pt x="38" y="23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98" name="Freeform 186"/>
            <p:cNvSpPr>
              <a:spLocks/>
            </p:cNvSpPr>
            <p:nvPr/>
          </p:nvSpPr>
          <p:spPr bwMode="auto">
            <a:xfrm>
              <a:off x="2704" y="3110"/>
              <a:ext cx="12" cy="38"/>
            </a:xfrm>
            <a:custGeom>
              <a:avLst/>
              <a:gdLst>
                <a:gd name="T0" fmla="*/ 12 w 12"/>
                <a:gd name="T1" fmla="*/ 8 h 38"/>
                <a:gd name="T2" fmla="*/ 12 w 12"/>
                <a:gd name="T3" fmla="*/ 38 h 38"/>
                <a:gd name="T4" fmla="*/ 0 w 12"/>
                <a:gd name="T5" fmla="*/ 30 h 38"/>
                <a:gd name="T6" fmla="*/ 0 w 12"/>
                <a:gd name="T7" fmla="*/ 0 h 38"/>
                <a:gd name="T8" fmla="*/ 12 w 12"/>
                <a:gd name="T9" fmla="*/ 8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38"/>
                <a:gd name="T17" fmla="*/ 12 w 12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38">
                  <a:moveTo>
                    <a:pt x="12" y="8"/>
                  </a:moveTo>
                  <a:lnTo>
                    <a:pt x="12" y="38"/>
                  </a:lnTo>
                  <a:lnTo>
                    <a:pt x="0" y="30"/>
                  </a:lnTo>
                  <a:lnTo>
                    <a:pt x="0" y="0"/>
                  </a:lnTo>
                  <a:lnTo>
                    <a:pt x="12" y="8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99" name="Freeform 187"/>
            <p:cNvSpPr>
              <a:spLocks/>
            </p:cNvSpPr>
            <p:nvPr/>
          </p:nvSpPr>
          <p:spPr bwMode="auto">
            <a:xfrm>
              <a:off x="2677" y="3201"/>
              <a:ext cx="38" cy="58"/>
            </a:xfrm>
            <a:custGeom>
              <a:avLst/>
              <a:gdLst>
                <a:gd name="T0" fmla="*/ 38 w 38"/>
                <a:gd name="T1" fmla="*/ 27 h 58"/>
                <a:gd name="T2" fmla="*/ 38 w 38"/>
                <a:gd name="T3" fmla="*/ 58 h 58"/>
                <a:gd name="T4" fmla="*/ 0 w 38"/>
                <a:gd name="T5" fmla="*/ 30 h 58"/>
                <a:gd name="T6" fmla="*/ 0 w 38"/>
                <a:gd name="T7" fmla="*/ 0 h 58"/>
                <a:gd name="T8" fmla="*/ 38 w 38"/>
                <a:gd name="T9" fmla="*/ 27 h 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"/>
                <a:gd name="T16" fmla="*/ 0 h 58"/>
                <a:gd name="T17" fmla="*/ 38 w 38"/>
                <a:gd name="T18" fmla="*/ 58 h 5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" h="58">
                  <a:moveTo>
                    <a:pt x="38" y="27"/>
                  </a:moveTo>
                  <a:lnTo>
                    <a:pt x="38" y="58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8" y="27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00" name="Rectangle 188"/>
            <p:cNvSpPr>
              <a:spLocks noChangeArrowheads="1"/>
            </p:cNvSpPr>
            <p:nvPr/>
          </p:nvSpPr>
          <p:spPr bwMode="auto">
            <a:xfrm>
              <a:off x="2715" y="3379"/>
              <a:ext cx="18" cy="32"/>
            </a:xfrm>
            <a:prstGeom prst="rect">
              <a:avLst/>
            </a:pr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01" name="Freeform 189"/>
            <p:cNvSpPr>
              <a:spLocks/>
            </p:cNvSpPr>
            <p:nvPr/>
          </p:nvSpPr>
          <p:spPr bwMode="auto">
            <a:xfrm>
              <a:off x="2550" y="2912"/>
              <a:ext cx="278" cy="79"/>
            </a:xfrm>
            <a:custGeom>
              <a:avLst/>
              <a:gdLst>
                <a:gd name="T0" fmla="*/ 0 w 278"/>
                <a:gd name="T1" fmla="*/ 0 h 79"/>
                <a:gd name="T2" fmla="*/ 119 w 278"/>
                <a:gd name="T3" fmla="*/ 6 h 79"/>
                <a:gd name="T4" fmla="*/ 278 w 278"/>
                <a:gd name="T5" fmla="*/ 75 h 79"/>
                <a:gd name="T6" fmla="*/ 168 w 278"/>
                <a:gd name="T7" fmla="*/ 79 h 79"/>
                <a:gd name="T8" fmla="*/ 0 w 278"/>
                <a:gd name="T9" fmla="*/ 0 h 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8"/>
                <a:gd name="T16" fmla="*/ 0 h 79"/>
                <a:gd name="T17" fmla="*/ 278 w 278"/>
                <a:gd name="T18" fmla="*/ 79 h 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8" h="79">
                  <a:moveTo>
                    <a:pt x="0" y="0"/>
                  </a:moveTo>
                  <a:lnTo>
                    <a:pt x="119" y="6"/>
                  </a:lnTo>
                  <a:lnTo>
                    <a:pt x="278" y="75"/>
                  </a:lnTo>
                  <a:lnTo>
                    <a:pt x="168" y="7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02" name="Freeform 190"/>
            <p:cNvSpPr>
              <a:spLocks/>
            </p:cNvSpPr>
            <p:nvPr/>
          </p:nvSpPr>
          <p:spPr bwMode="auto">
            <a:xfrm>
              <a:off x="2719" y="2985"/>
              <a:ext cx="108" cy="59"/>
            </a:xfrm>
            <a:custGeom>
              <a:avLst/>
              <a:gdLst>
                <a:gd name="T0" fmla="*/ 1 w 108"/>
                <a:gd name="T1" fmla="*/ 1 h 59"/>
                <a:gd name="T2" fmla="*/ 108 w 108"/>
                <a:gd name="T3" fmla="*/ 0 h 59"/>
                <a:gd name="T4" fmla="*/ 108 w 108"/>
                <a:gd name="T5" fmla="*/ 59 h 59"/>
                <a:gd name="T6" fmla="*/ 0 w 108"/>
                <a:gd name="T7" fmla="*/ 59 h 59"/>
                <a:gd name="T8" fmla="*/ 1 w 108"/>
                <a:gd name="T9" fmla="*/ 1 h 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8"/>
                <a:gd name="T16" fmla="*/ 0 h 59"/>
                <a:gd name="T17" fmla="*/ 108 w 108"/>
                <a:gd name="T18" fmla="*/ 59 h 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8" h="59">
                  <a:moveTo>
                    <a:pt x="1" y="1"/>
                  </a:moveTo>
                  <a:lnTo>
                    <a:pt x="108" y="0"/>
                  </a:lnTo>
                  <a:lnTo>
                    <a:pt x="108" y="59"/>
                  </a:lnTo>
                  <a:lnTo>
                    <a:pt x="0" y="5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03" name="Freeform 191"/>
            <p:cNvSpPr>
              <a:spLocks/>
            </p:cNvSpPr>
            <p:nvPr/>
          </p:nvSpPr>
          <p:spPr bwMode="auto">
            <a:xfrm>
              <a:off x="2551" y="2912"/>
              <a:ext cx="172" cy="131"/>
            </a:xfrm>
            <a:custGeom>
              <a:avLst/>
              <a:gdLst>
                <a:gd name="T0" fmla="*/ 0 w 172"/>
                <a:gd name="T1" fmla="*/ 0 h 131"/>
                <a:gd name="T2" fmla="*/ 0 w 172"/>
                <a:gd name="T3" fmla="*/ 45 h 131"/>
                <a:gd name="T4" fmla="*/ 172 w 172"/>
                <a:gd name="T5" fmla="*/ 131 h 131"/>
                <a:gd name="T6" fmla="*/ 172 w 172"/>
                <a:gd name="T7" fmla="*/ 73 h 131"/>
                <a:gd name="T8" fmla="*/ 0 w 172"/>
                <a:gd name="T9" fmla="*/ 0 h 13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2"/>
                <a:gd name="T16" fmla="*/ 0 h 131"/>
                <a:gd name="T17" fmla="*/ 172 w 172"/>
                <a:gd name="T18" fmla="*/ 131 h 13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2" h="131">
                  <a:moveTo>
                    <a:pt x="0" y="0"/>
                  </a:moveTo>
                  <a:lnTo>
                    <a:pt x="0" y="45"/>
                  </a:lnTo>
                  <a:lnTo>
                    <a:pt x="172" y="131"/>
                  </a:lnTo>
                  <a:lnTo>
                    <a:pt x="172" y="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A0A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04" name="Freeform 192"/>
            <p:cNvSpPr>
              <a:spLocks/>
            </p:cNvSpPr>
            <p:nvPr/>
          </p:nvSpPr>
          <p:spPr bwMode="auto">
            <a:xfrm>
              <a:off x="2401" y="2585"/>
              <a:ext cx="403" cy="77"/>
            </a:xfrm>
            <a:custGeom>
              <a:avLst/>
              <a:gdLst>
                <a:gd name="T0" fmla="*/ 181 w 403"/>
                <a:gd name="T1" fmla="*/ 0 h 77"/>
                <a:gd name="T2" fmla="*/ 142 w 403"/>
                <a:gd name="T3" fmla="*/ 1 h 77"/>
                <a:gd name="T4" fmla="*/ 106 w 403"/>
                <a:gd name="T5" fmla="*/ 5 h 77"/>
                <a:gd name="T6" fmla="*/ 81 w 403"/>
                <a:gd name="T7" fmla="*/ 7 h 77"/>
                <a:gd name="T8" fmla="*/ 66 w 403"/>
                <a:gd name="T9" fmla="*/ 10 h 77"/>
                <a:gd name="T10" fmla="*/ 52 w 403"/>
                <a:gd name="T11" fmla="*/ 13 h 77"/>
                <a:gd name="T12" fmla="*/ 40 w 403"/>
                <a:gd name="T13" fmla="*/ 15 h 77"/>
                <a:gd name="T14" fmla="*/ 29 w 403"/>
                <a:gd name="T15" fmla="*/ 19 h 77"/>
                <a:gd name="T16" fmla="*/ 19 w 403"/>
                <a:gd name="T17" fmla="*/ 22 h 77"/>
                <a:gd name="T18" fmla="*/ 12 w 403"/>
                <a:gd name="T19" fmla="*/ 26 h 77"/>
                <a:gd name="T20" fmla="*/ 7 w 403"/>
                <a:gd name="T21" fmla="*/ 29 h 77"/>
                <a:gd name="T22" fmla="*/ 2 w 403"/>
                <a:gd name="T23" fmla="*/ 33 h 77"/>
                <a:gd name="T24" fmla="*/ 0 w 403"/>
                <a:gd name="T25" fmla="*/ 36 h 77"/>
                <a:gd name="T26" fmla="*/ 0 w 403"/>
                <a:gd name="T27" fmla="*/ 41 h 77"/>
                <a:gd name="T28" fmla="*/ 2 w 403"/>
                <a:gd name="T29" fmla="*/ 45 h 77"/>
                <a:gd name="T30" fmla="*/ 7 w 403"/>
                <a:gd name="T31" fmla="*/ 48 h 77"/>
                <a:gd name="T32" fmla="*/ 12 w 403"/>
                <a:gd name="T33" fmla="*/ 52 h 77"/>
                <a:gd name="T34" fmla="*/ 19 w 403"/>
                <a:gd name="T35" fmla="*/ 55 h 77"/>
                <a:gd name="T36" fmla="*/ 29 w 403"/>
                <a:gd name="T37" fmla="*/ 59 h 77"/>
                <a:gd name="T38" fmla="*/ 40 w 403"/>
                <a:gd name="T39" fmla="*/ 62 h 77"/>
                <a:gd name="T40" fmla="*/ 52 w 403"/>
                <a:gd name="T41" fmla="*/ 65 h 77"/>
                <a:gd name="T42" fmla="*/ 66 w 403"/>
                <a:gd name="T43" fmla="*/ 68 h 77"/>
                <a:gd name="T44" fmla="*/ 81 w 403"/>
                <a:gd name="T45" fmla="*/ 70 h 77"/>
                <a:gd name="T46" fmla="*/ 106 w 403"/>
                <a:gd name="T47" fmla="*/ 73 h 77"/>
                <a:gd name="T48" fmla="*/ 142 w 403"/>
                <a:gd name="T49" fmla="*/ 76 h 77"/>
                <a:gd name="T50" fmla="*/ 181 w 403"/>
                <a:gd name="T51" fmla="*/ 77 h 77"/>
                <a:gd name="T52" fmla="*/ 223 w 403"/>
                <a:gd name="T53" fmla="*/ 77 h 77"/>
                <a:gd name="T54" fmla="*/ 261 w 403"/>
                <a:gd name="T55" fmla="*/ 76 h 77"/>
                <a:gd name="T56" fmla="*/ 297 w 403"/>
                <a:gd name="T57" fmla="*/ 73 h 77"/>
                <a:gd name="T58" fmla="*/ 322 w 403"/>
                <a:gd name="T59" fmla="*/ 70 h 77"/>
                <a:gd name="T60" fmla="*/ 337 w 403"/>
                <a:gd name="T61" fmla="*/ 68 h 77"/>
                <a:gd name="T62" fmla="*/ 351 w 403"/>
                <a:gd name="T63" fmla="*/ 65 h 77"/>
                <a:gd name="T64" fmla="*/ 363 w 403"/>
                <a:gd name="T65" fmla="*/ 62 h 77"/>
                <a:gd name="T66" fmla="*/ 374 w 403"/>
                <a:gd name="T67" fmla="*/ 59 h 77"/>
                <a:gd name="T68" fmla="*/ 384 w 403"/>
                <a:gd name="T69" fmla="*/ 55 h 77"/>
                <a:gd name="T70" fmla="*/ 391 w 403"/>
                <a:gd name="T71" fmla="*/ 52 h 77"/>
                <a:gd name="T72" fmla="*/ 396 w 403"/>
                <a:gd name="T73" fmla="*/ 48 h 77"/>
                <a:gd name="T74" fmla="*/ 401 w 403"/>
                <a:gd name="T75" fmla="*/ 45 h 77"/>
                <a:gd name="T76" fmla="*/ 402 w 403"/>
                <a:gd name="T77" fmla="*/ 41 h 77"/>
                <a:gd name="T78" fmla="*/ 402 w 403"/>
                <a:gd name="T79" fmla="*/ 36 h 77"/>
                <a:gd name="T80" fmla="*/ 401 w 403"/>
                <a:gd name="T81" fmla="*/ 33 h 77"/>
                <a:gd name="T82" fmla="*/ 396 w 403"/>
                <a:gd name="T83" fmla="*/ 29 h 77"/>
                <a:gd name="T84" fmla="*/ 391 w 403"/>
                <a:gd name="T85" fmla="*/ 26 h 77"/>
                <a:gd name="T86" fmla="*/ 384 w 403"/>
                <a:gd name="T87" fmla="*/ 22 h 77"/>
                <a:gd name="T88" fmla="*/ 374 w 403"/>
                <a:gd name="T89" fmla="*/ 19 h 77"/>
                <a:gd name="T90" fmla="*/ 363 w 403"/>
                <a:gd name="T91" fmla="*/ 15 h 77"/>
                <a:gd name="T92" fmla="*/ 351 w 403"/>
                <a:gd name="T93" fmla="*/ 13 h 77"/>
                <a:gd name="T94" fmla="*/ 337 w 403"/>
                <a:gd name="T95" fmla="*/ 10 h 77"/>
                <a:gd name="T96" fmla="*/ 322 w 403"/>
                <a:gd name="T97" fmla="*/ 7 h 77"/>
                <a:gd name="T98" fmla="*/ 297 w 403"/>
                <a:gd name="T99" fmla="*/ 5 h 77"/>
                <a:gd name="T100" fmla="*/ 261 w 403"/>
                <a:gd name="T101" fmla="*/ 1 h 77"/>
                <a:gd name="T102" fmla="*/ 223 w 403"/>
                <a:gd name="T103" fmla="*/ 0 h 7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403"/>
                <a:gd name="T157" fmla="*/ 0 h 77"/>
                <a:gd name="T158" fmla="*/ 403 w 403"/>
                <a:gd name="T159" fmla="*/ 77 h 77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403" h="77">
                  <a:moveTo>
                    <a:pt x="202" y="0"/>
                  </a:moveTo>
                  <a:lnTo>
                    <a:pt x="181" y="0"/>
                  </a:lnTo>
                  <a:lnTo>
                    <a:pt x="161" y="0"/>
                  </a:lnTo>
                  <a:lnTo>
                    <a:pt x="142" y="1"/>
                  </a:lnTo>
                  <a:lnTo>
                    <a:pt x="123" y="3"/>
                  </a:lnTo>
                  <a:lnTo>
                    <a:pt x="106" y="5"/>
                  </a:lnTo>
                  <a:lnTo>
                    <a:pt x="88" y="6"/>
                  </a:lnTo>
                  <a:lnTo>
                    <a:pt x="81" y="7"/>
                  </a:lnTo>
                  <a:lnTo>
                    <a:pt x="73" y="8"/>
                  </a:lnTo>
                  <a:lnTo>
                    <a:pt x="66" y="10"/>
                  </a:lnTo>
                  <a:lnTo>
                    <a:pt x="59" y="11"/>
                  </a:lnTo>
                  <a:lnTo>
                    <a:pt x="52" y="13"/>
                  </a:lnTo>
                  <a:lnTo>
                    <a:pt x="46" y="14"/>
                  </a:lnTo>
                  <a:lnTo>
                    <a:pt x="40" y="15"/>
                  </a:lnTo>
                  <a:lnTo>
                    <a:pt x="35" y="17"/>
                  </a:lnTo>
                  <a:lnTo>
                    <a:pt x="29" y="19"/>
                  </a:lnTo>
                  <a:lnTo>
                    <a:pt x="24" y="20"/>
                  </a:lnTo>
                  <a:lnTo>
                    <a:pt x="19" y="22"/>
                  </a:lnTo>
                  <a:lnTo>
                    <a:pt x="16" y="24"/>
                  </a:lnTo>
                  <a:lnTo>
                    <a:pt x="12" y="26"/>
                  </a:lnTo>
                  <a:lnTo>
                    <a:pt x="9" y="27"/>
                  </a:lnTo>
                  <a:lnTo>
                    <a:pt x="7" y="29"/>
                  </a:lnTo>
                  <a:lnTo>
                    <a:pt x="4" y="31"/>
                  </a:lnTo>
                  <a:lnTo>
                    <a:pt x="2" y="33"/>
                  </a:lnTo>
                  <a:lnTo>
                    <a:pt x="1" y="35"/>
                  </a:lnTo>
                  <a:lnTo>
                    <a:pt x="0" y="36"/>
                  </a:lnTo>
                  <a:lnTo>
                    <a:pt x="0" y="39"/>
                  </a:lnTo>
                  <a:lnTo>
                    <a:pt x="0" y="41"/>
                  </a:lnTo>
                  <a:lnTo>
                    <a:pt x="1" y="42"/>
                  </a:lnTo>
                  <a:lnTo>
                    <a:pt x="2" y="45"/>
                  </a:lnTo>
                  <a:lnTo>
                    <a:pt x="4" y="47"/>
                  </a:lnTo>
                  <a:lnTo>
                    <a:pt x="7" y="48"/>
                  </a:lnTo>
                  <a:lnTo>
                    <a:pt x="9" y="51"/>
                  </a:lnTo>
                  <a:lnTo>
                    <a:pt x="12" y="52"/>
                  </a:lnTo>
                  <a:lnTo>
                    <a:pt x="16" y="54"/>
                  </a:lnTo>
                  <a:lnTo>
                    <a:pt x="19" y="55"/>
                  </a:lnTo>
                  <a:lnTo>
                    <a:pt x="24" y="58"/>
                  </a:lnTo>
                  <a:lnTo>
                    <a:pt x="29" y="59"/>
                  </a:lnTo>
                  <a:lnTo>
                    <a:pt x="35" y="61"/>
                  </a:lnTo>
                  <a:lnTo>
                    <a:pt x="40" y="62"/>
                  </a:lnTo>
                  <a:lnTo>
                    <a:pt x="46" y="63"/>
                  </a:lnTo>
                  <a:lnTo>
                    <a:pt x="52" y="65"/>
                  </a:lnTo>
                  <a:lnTo>
                    <a:pt x="59" y="67"/>
                  </a:lnTo>
                  <a:lnTo>
                    <a:pt x="66" y="68"/>
                  </a:lnTo>
                  <a:lnTo>
                    <a:pt x="73" y="69"/>
                  </a:lnTo>
                  <a:lnTo>
                    <a:pt x="81" y="70"/>
                  </a:lnTo>
                  <a:lnTo>
                    <a:pt x="88" y="72"/>
                  </a:lnTo>
                  <a:lnTo>
                    <a:pt x="106" y="73"/>
                  </a:lnTo>
                  <a:lnTo>
                    <a:pt x="123" y="75"/>
                  </a:lnTo>
                  <a:lnTo>
                    <a:pt x="142" y="76"/>
                  </a:lnTo>
                  <a:lnTo>
                    <a:pt x="161" y="77"/>
                  </a:lnTo>
                  <a:lnTo>
                    <a:pt x="181" y="77"/>
                  </a:lnTo>
                  <a:lnTo>
                    <a:pt x="202" y="77"/>
                  </a:lnTo>
                  <a:lnTo>
                    <a:pt x="223" y="77"/>
                  </a:lnTo>
                  <a:lnTo>
                    <a:pt x="242" y="77"/>
                  </a:lnTo>
                  <a:lnTo>
                    <a:pt x="261" y="76"/>
                  </a:lnTo>
                  <a:lnTo>
                    <a:pt x="280" y="75"/>
                  </a:lnTo>
                  <a:lnTo>
                    <a:pt x="297" y="73"/>
                  </a:lnTo>
                  <a:lnTo>
                    <a:pt x="315" y="72"/>
                  </a:lnTo>
                  <a:lnTo>
                    <a:pt x="322" y="70"/>
                  </a:lnTo>
                  <a:lnTo>
                    <a:pt x="330" y="69"/>
                  </a:lnTo>
                  <a:lnTo>
                    <a:pt x="337" y="68"/>
                  </a:lnTo>
                  <a:lnTo>
                    <a:pt x="344" y="67"/>
                  </a:lnTo>
                  <a:lnTo>
                    <a:pt x="351" y="65"/>
                  </a:lnTo>
                  <a:lnTo>
                    <a:pt x="357" y="63"/>
                  </a:lnTo>
                  <a:lnTo>
                    <a:pt x="363" y="62"/>
                  </a:lnTo>
                  <a:lnTo>
                    <a:pt x="368" y="61"/>
                  </a:lnTo>
                  <a:lnTo>
                    <a:pt x="374" y="59"/>
                  </a:lnTo>
                  <a:lnTo>
                    <a:pt x="379" y="58"/>
                  </a:lnTo>
                  <a:lnTo>
                    <a:pt x="384" y="55"/>
                  </a:lnTo>
                  <a:lnTo>
                    <a:pt x="387" y="54"/>
                  </a:lnTo>
                  <a:lnTo>
                    <a:pt x="391" y="52"/>
                  </a:lnTo>
                  <a:lnTo>
                    <a:pt x="394" y="51"/>
                  </a:lnTo>
                  <a:lnTo>
                    <a:pt x="396" y="48"/>
                  </a:lnTo>
                  <a:lnTo>
                    <a:pt x="399" y="47"/>
                  </a:lnTo>
                  <a:lnTo>
                    <a:pt x="401" y="45"/>
                  </a:lnTo>
                  <a:lnTo>
                    <a:pt x="402" y="42"/>
                  </a:lnTo>
                  <a:lnTo>
                    <a:pt x="402" y="41"/>
                  </a:lnTo>
                  <a:lnTo>
                    <a:pt x="403" y="39"/>
                  </a:lnTo>
                  <a:lnTo>
                    <a:pt x="402" y="36"/>
                  </a:lnTo>
                  <a:lnTo>
                    <a:pt x="402" y="35"/>
                  </a:lnTo>
                  <a:lnTo>
                    <a:pt x="401" y="33"/>
                  </a:lnTo>
                  <a:lnTo>
                    <a:pt x="399" y="31"/>
                  </a:lnTo>
                  <a:lnTo>
                    <a:pt x="396" y="29"/>
                  </a:lnTo>
                  <a:lnTo>
                    <a:pt x="394" y="27"/>
                  </a:lnTo>
                  <a:lnTo>
                    <a:pt x="391" y="26"/>
                  </a:lnTo>
                  <a:lnTo>
                    <a:pt x="387" y="24"/>
                  </a:lnTo>
                  <a:lnTo>
                    <a:pt x="384" y="22"/>
                  </a:lnTo>
                  <a:lnTo>
                    <a:pt x="379" y="20"/>
                  </a:lnTo>
                  <a:lnTo>
                    <a:pt x="374" y="19"/>
                  </a:lnTo>
                  <a:lnTo>
                    <a:pt x="368" y="17"/>
                  </a:lnTo>
                  <a:lnTo>
                    <a:pt x="363" y="15"/>
                  </a:lnTo>
                  <a:lnTo>
                    <a:pt x="357" y="14"/>
                  </a:lnTo>
                  <a:lnTo>
                    <a:pt x="351" y="13"/>
                  </a:lnTo>
                  <a:lnTo>
                    <a:pt x="344" y="11"/>
                  </a:lnTo>
                  <a:lnTo>
                    <a:pt x="337" y="10"/>
                  </a:lnTo>
                  <a:lnTo>
                    <a:pt x="330" y="8"/>
                  </a:lnTo>
                  <a:lnTo>
                    <a:pt x="322" y="7"/>
                  </a:lnTo>
                  <a:lnTo>
                    <a:pt x="315" y="6"/>
                  </a:lnTo>
                  <a:lnTo>
                    <a:pt x="297" y="5"/>
                  </a:lnTo>
                  <a:lnTo>
                    <a:pt x="280" y="3"/>
                  </a:lnTo>
                  <a:lnTo>
                    <a:pt x="261" y="1"/>
                  </a:lnTo>
                  <a:lnTo>
                    <a:pt x="242" y="0"/>
                  </a:lnTo>
                  <a:lnTo>
                    <a:pt x="223" y="0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05" name="Freeform 193"/>
            <p:cNvSpPr>
              <a:spLocks/>
            </p:cNvSpPr>
            <p:nvPr/>
          </p:nvSpPr>
          <p:spPr bwMode="auto">
            <a:xfrm>
              <a:off x="2401" y="2585"/>
              <a:ext cx="403" cy="77"/>
            </a:xfrm>
            <a:custGeom>
              <a:avLst/>
              <a:gdLst>
                <a:gd name="T0" fmla="*/ 181 w 403"/>
                <a:gd name="T1" fmla="*/ 0 h 77"/>
                <a:gd name="T2" fmla="*/ 142 w 403"/>
                <a:gd name="T3" fmla="*/ 1 h 77"/>
                <a:gd name="T4" fmla="*/ 106 w 403"/>
                <a:gd name="T5" fmla="*/ 5 h 77"/>
                <a:gd name="T6" fmla="*/ 81 w 403"/>
                <a:gd name="T7" fmla="*/ 7 h 77"/>
                <a:gd name="T8" fmla="*/ 66 w 403"/>
                <a:gd name="T9" fmla="*/ 10 h 77"/>
                <a:gd name="T10" fmla="*/ 52 w 403"/>
                <a:gd name="T11" fmla="*/ 13 h 77"/>
                <a:gd name="T12" fmla="*/ 40 w 403"/>
                <a:gd name="T13" fmla="*/ 15 h 77"/>
                <a:gd name="T14" fmla="*/ 29 w 403"/>
                <a:gd name="T15" fmla="*/ 19 h 77"/>
                <a:gd name="T16" fmla="*/ 19 w 403"/>
                <a:gd name="T17" fmla="*/ 22 h 77"/>
                <a:gd name="T18" fmla="*/ 12 w 403"/>
                <a:gd name="T19" fmla="*/ 26 h 77"/>
                <a:gd name="T20" fmla="*/ 7 w 403"/>
                <a:gd name="T21" fmla="*/ 29 h 77"/>
                <a:gd name="T22" fmla="*/ 2 w 403"/>
                <a:gd name="T23" fmla="*/ 33 h 77"/>
                <a:gd name="T24" fmla="*/ 0 w 403"/>
                <a:gd name="T25" fmla="*/ 36 h 77"/>
                <a:gd name="T26" fmla="*/ 0 w 403"/>
                <a:gd name="T27" fmla="*/ 41 h 77"/>
                <a:gd name="T28" fmla="*/ 2 w 403"/>
                <a:gd name="T29" fmla="*/ 45 h 77"/>
                <a:gd name="T30" fmla="*/ 7 w 403"/>
                <a:gd name="T31" fmla="*/ 48 h 77"/>
                <a:gd name="T32" fmla="*/ 12 w 403"/>
                <a:gd name="T33" fmla="*/ 52 h 77"/>
                <a:gd name="T34" fmla="*/ 19 w 403"/>
                <a:gd name="T35" fmla="*/ 55 h 77"/>
                <a:gd name="T36" fmla="*/ 29 w 403"/>
                <a:gd name="T37" fmla="*/ 59 h 77"/>
                <a:gd name="T38" fmla="*/ 40 w 403"/>
                <a:gd name="T39" fmla="*/ 62 h 77"/>
                <a:gd name="T40" fmla="*/ 52 w 403"/>
                <a:gd name="T41" fmla="*/ 65 h 77"/>
                <a:gd name="T42" fmla="*/ 66 w 403"/>
                <a:gd name="T43" fmla="*/ 68 h 77"/>
                <a:gd name="T44" fmla="*/ 81 w 403"/>
                <a:gd name="T45" fmla="*/ 70 h 77"/>
                <a:gd name="T46" fmla="*/ 106 w 403"/>
                <a:gd name="T47" fmla="*/ 73 h 77"/>
                <a:gd name="T48" fmla="*/ 142 w 403"/>
                <a:gd name="T49" fmla="*/ 76 h 77"/>
                <a:gd name="T50" fmla="*/ 181 w 403"/>
                <a:gd name="T51" fmla="*/ 77 h 77"/>
                <a:gd name="T52" fmla="*/ 223 w 403"/>
                <a:gd name="T53" fmla="*/ 77 h 77"/>
                <a:gd name="T54" fmla="*/ 261 w 403"/>
                <a:gd name="T55" fmla="*/ 76 h 77"/>
                <a:gd name="T56" fmla="*/ 297 w 403"/>
                <a:gd name="T57" fmla="*/ 73 h 77"/>
                <a:gd name="T58" fmla="*/ 322 w 403"/>
                <a:gd name="T59" fmla="*/ 70 h 77"/>
                <a:gd name="T60" fmla="*/ 337 w 403"/>
                <a:gd name="T61" fmla="*/ 68 h 77"/>
                <a:gd name="T62" fmla="*/ 351 w 403"/>
                <a:gd name="T63" fmla="*/ 65 h 77"/>
                <a:gd name="T64" fmla="*/ 363 w 403"/>
                <a:gd name="T65" fmla="*/ 62 h 77"/>
                <a:gd name="T66" fmla="*/ 374 w 403"/>
                <a:gd name="T67" fmla="*/ 59 h 77"/>
                <a:gd name="T68" fmla="*/ 384 w 403"/>
                <a:gd name="T69" fmla="*/ 55 h 77"/>
                <a:gd name="T70" fmla="*/ 391 w 403"/>
                <a:gd name="T71" fmla="*/ 52 h 77"/>
                <a:gd name="T72" fmla="*/ 396 w 403"/>
                <a:gd name="T73" fmla="*/ 48 h 77"/>
                <a:gd name="T74" fmla="*/ 401 w 403"/>
                <a:gd name="T75" fmla="*/ 45 h 77"/>
                <a:gd name="T76" fmla="*/ 402 w 403"/>
                <a:gd name="T77" fmla="*/ 41 h 77"/>
                <a:gd name="T78" fmla="*/ 402 w 403"/>
                <a:gd name="T79" fmla="*/ 36 h 77"/>
                <a:gd name="T80" fmla="*/ 401 w 403"/>
                <a:gd name="T81" fmla="*/ 33 h 77"/>
                <a:gd name="T82" fmla="*/ 396 w 403"/>
                <a:gd name="T83" fmla="*/ 29 h 77"/>
                <a:gd name="T84" fmla="*/ 391 w 403"/>
                <a:gd name="T85" fmla="*/ 26 h 77"/>
                <a:gd name="T86" fmla="*/ 384 w 403"/>
                <a:gd name="T87" fmla="*/ 22 h 77"/>
                <a:gd name="T88" fmla="*/ 374 w 403"/>
                <a:gd name="T89" fmla="*/ 19 h 77"/>
                <a:gd name="T90" fmla="*/ 363 w 403"/>
                <a:gd name="T91" fmla="*/ 15 h 77"/>
                <a:gd name="T92" fmla="*/ 351 w 403"/>
                <a:gd name="T93" fmla="*/ 13 h 77"/>
                <a:gd name="T94" fmla="*/ 337 w 403"/>
                <a:gd name="T95" fmla="*/ 10 h 77"/>
                <a:gd name="T96" fmla="*/ 322 w 403"/>
                <a:gd name="T97" fmla="*/ 7 h 77"/>
                <a:gd name="T98" fmla="*/ 297 w 403"/>
                <a:gd name="T99" fmla="*/ 5 h 77"/>
                <a:gd name="T100" fmla="*/ 261 w 403"/>
                <a:gd name="T101" fmla="*/ 1 h 77"/>
                <a:gd name="T102" fmla="*/ 223 w 403"/>
                <a:gd name="T103" fmla="*/ 0 h 7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403"/>
                <a:gd name="T157" fmla="*/ 0 h 77"/>
                <a:gd name="T158" fmla="*/ 403 w 403"/>
                <a:gd name="T159" fmla="*/ 77 h 77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403" h="77">
                  <a:moveTo>
                    <a:pt x="202" y="0"/>
                  </a:moveTo>
                  <a:lnTo>
                    <a:pt x="181" y="0"/>
                  </a:lnTo>
                  <a:lnTo>
                    <a:pt x="161" y="0"/>
                  </a:lnTo>
                  <a:lnTo>
                    <a:pt x="142" y="1"/>
                  </a:lnTo>
                  <a:lnTo>
                    <a:pt x="123" y="3"/>
                  </a:lnTo>
                  <a:lnTo>
                    <a:pt x="106" y="5"/>
                  </a:lnTo>
                  <a:lnTo>
                    <a:pt x="88" y="6"/>
                  </a:lnTo>
                  <a:lnTo>
                    <a:pt x="81" y="7"/>
                  </a:lnTo>
                  <a:lnTo>
                    <a:pt x="73" y="8"/>
                  </a:lnTo>
                  <a:lnTo>
                    <a:pt x="66" y="10"/>
                  </a:lnTo>
                  <a:lnTo>
                    <a:pt x="59" y="11"/>
                  </a:lnTo>
                  <a:lnTo>
                    <a:pt x="52" y="13"/>
                  </a:lnTo>
                  <a:lnTo>
                    <a:pt x="46" y="14"/>
                  </a:lnTo>
                  <a:lnTo>
                    <a:pt x="40" y="15"/>
                  </a:lnTo>
                  <a:lnTo>
                    <a:pt x="35" y="17"/>
                  </a:lnTo>
                  <a:lnTo>
                    <a:pt x="29" y="19"/>
                  </a:lnTo>
                  <a:lnTo>
                    <a:pt x="24" y="20"/>
                  </a:lnTo>
                  <a:lnTo>
                    <a:pt x="19" y="22"/>
                  </a:lnTo>
                  <a:lnTo>
                    <a:pt x="16" y="24"/>
                  </a:lnTo>
                  <a:lnTo>
                    <a:pt x="12" y="26"/>
                  </a:lnTo>
                  <a:lnTo>
                    <a:pt x="9" y="27"/>
                  </a:lnTo>
                  <a:lnTo>
                    <a:pt x="7" y="29"/>
                  </a:lnTo>
                  <a:lnTo>
                    <a:pt x="4" y="31"/>
                  </a:lnTo>
                  <a:lnTo>
                    <a:pt x="2" y="33"/>
                  </a:lnTo>
                  <a:lnTo>
                    <a:pt x="1" y="35"/>
                  </a:lnTo>
                  <a:lnTo>
                    <a:pt x="0" y="36"/>
                  </a:lnTo>
                  <a:lnTo>
                    <a:pt x="0" y="39"/>
                  </a:lnTo>
                  <a:lnTo>
                    <a:pt x="0" y="41"/>
                  </a:lnTo>
                  <a:lnTo>
                    <a:pt x="1" y="42"/>
                  </a:lnTo>
                  <a:lnTo>
                    <a:pt x="2" y="45"/>
                  </a:lnTo>
                  <a:lnTo>
                    <a:pt x="4" y="47"/>
                  </a:lnTo>
                  <a:lnTo>
                    <a:pt x="7" y="48"/>
                  </a:lnTo>
                  <a:lnTo>
                    <a:pt x="9" y="51"/>
                  </a:lnTo>
                  <a:lnTo>
                    <a:pt x="12" y="52"/>
                  </a:lnTo>
                  <a:lnTo>
                    <a:pt x="16" y="54"/>
                  </a:lnTo>
                  <a:lnTo>
                    <a:pt x="19" y="55"/>
                  </a:lnTo>
                  <a:lnTo>
                    <a:pt x="24" y="58"/>
                  </a:lnTo>
                  <a:lnTo>
                    <a:pt x="29" y="59"/>
                  </a:lnTo>
                  <a:lnTo>
                    <a:pt x="35" y="61"/>
                  </a:lnTo>
                  <a:lnTo>
                    <a:pt x="40" y="62"/>
                  </a:lnTo>
                  <a:lnTo>
                    <a:pt x="46" y="63"/>
                  </a:lnTo>
                  <a:lnTo>
                    <a:pt x="52" y="65"/>
                  </a:lnTo>
                  <a:lnTo>
                    <a:pt x="59" y="67"/>
                  </a:lnTo>
                  <a:lnTo>
                    <a:pt x="66" y="68"/>
                  </a:lnTo>
                  <a:lnTo>
                    <a:pt x="73" y="69"/>
                  </a:lnTo>
                  <a:lnTo>
                    <a:pt x="81" y="70"/>
                  </a:lnTo>
                  <a:lnTo>
                    <a:pt x="88" y="72"/>
                  </a:lnTo>
                  <a:lnTo>
                    <a:pt x="106" y="73"/>
                  </a:lnTo>
                  <a:lnTo>
                    <a:pt x="123" y="75"/>
                  </a:lnTo>
                  <a:lnTo>
                    <a:pt x="142" y="76"/>
                  </a:lnTo>
                  <a:lnTo>
                    <a:pt x="161" y="77"/>
                  </a:lnTo>
                  <a:lnTo>
                    <a:pt x="181" y="77"/>
                  </a:lnTo>
                  <a:lnTo>
                    <a:pt x="202" y="77"/>
                  </a:lnTo>
                  <a:lnTo>
                    <a:pt x="223" y="77"/>
                  </a:lnTo>
                  <a:lnTo>
                    <a:pt x="242" y="77"/>
                  </a:lnTo>
                  <a:lnTo>
                    <a:pt x="261" y="76"/>
                  </a:lnTo>
                  <a:lnTo>
                    <a:pt x="280" y="75"/>
                  </a:lnTo>
                  <a:lnTo>
                    <a:pt x="297" y="73"/>
                  </a:lnTo>
                  <a:lnTo>
                    <a:pt x="315" y="72"/>
                  </a:lnTo>
                  <a:lnTo>
                    <a:pt x="322" y="70"/>
                  </a:lnTo>
                  <a:lnTo>
                    <a:pt x="330" y="69"/>
                  </a:lnTo>
                  <a:lnTo>
                    <a:pt x="337" y="68"/>
                  </a:lnTo>
                  <a:lnTo>
                    <a:pt x="344" y="67"/>
                  </a:lnTo>
                  <a:lnTo>
                    <a:pt x="351" y="65"/>
                  </a:lnTo>
                  <a:lnTo>
                    <a:pt x="357" y="63"/>
                  </a:lnTo>
                  <a:lnTo>
                    <a:pt x="363" y="62"/>
                  </a:lnTo>
                  <a:lnTo>
                    <a:pt x="368" y="61"/>
                  </a:lnTo>
                  <a:lnTo>
                    <a:pt x="374" y="59"/>
                  </a:lnTo>
                  <a:lnTo>
                    <a:pt x="379" y="58"/>
                  </a:lnTo>
                  <a:lnTo>
                    <a:pt x="384" y="55"/>
                  </a:lnTo>
                  <a:lnTo>
                    <a:pt x="387" y="54"/>
                  </a:lnTo>
                  <a:lnTo>
                    <a:pt x="391" y="52"/>
                  </a:lnTo>
                  <a:lnTo>
                    <a:pt x="394" y="51"/>
                  </a:lnTo>
                  <a:lnTo>
                    <a:pt x="396" y="48"/>
                  </a:lnTo>
                  <a:lnTo>
                    <a:pt x="399" y="47"/>
                  </a:lnTo>
                  <a:lnTo>
                    <a:pt x="401" y="45"/>
                  </a:lnTo>
                  <a:lnTo>
                    <a:pt x="402" y="42"/>
                  </a:lnTo>
                  <a:lnTo>
                    <a:pt x="402" y="41"/>
                  </a:lnTo>
                  <a:lnTo>
                    <a:pt x="403" y="39"/>
                  </a:lnTo>
                  <a:lnTo>
                    <a:pt x="402" y="36"/>
                  </a:lnTo>
                  <a:lnTo>
                    <a:pt x="402" y="35"/>
                  </a:lnTo>
                  <a:lnTo>
                    <a:pt x="401" y="33"/>
                  </a:lnTo>
                  <a:lnTo>
                    <a:pt x="399" y="31"/>
                  </a:lnTo>
                  <a:lnTo>
                    <a:pt x="396" y="29"/>
                  </a:lnTo>
                  <a:lnTo>
                    <a:pt x="394" y="27"/>
                  </a:lnTo>
                  <a:lnTo>
                    <a:pt x="391" y="26"/>
                  </a:lnTo>
                  <a:lnTo>
                    <a:pt x="387" y="24"/>
                  </a:lnTo>
                  <a:lnTo>
                    <a:pt x="384" y="22"/>
                  </a:lnTo>
                  <a:lnTo>
                    <a:pt x="379" y="20"/>
                  </a:lnTo>
                  <a:lnTo>
                    <a:pt x="374" y="19"/>
                  </a:lnTo>
                  <a:lnTo>
                    <a:pt x="368" y="17"/>
                  </a:lnTo>
                  <a:lnTo>
                    <a:pt x="363" y="15"/>
                  </a:lnTo>
                  <a:lnTo>
                    <a:pt x="357" y="14"/>
                  </a:lnTo>
                  <a:lnTo>
                    <a:pt x="351" y="13"/>
                  </a:lnTo>
                  <a:lnTo>
                    <a:pt x="344" y="11"/>
                  </a:lnTo>
                  <a:lnTo>
                    <a:pt x="337" y="10"/>
                  </a:lnTo>
                  <a:lnTo>
                    <a:pt x="330" y="8"/>
                  </a:lnTo>
                  <a:lnTo>
                    <a:pt x="322" y="7"/>
                  </a:lnTo>
                  <a:lnTo>
                    <a:pt x="315" y="6"/>
                  </a:lnTo>
                  <a:lnTo>
                    <a:pt x="297" y="5"/>
                  </a:lnTo>
                  <a:lnTo>
                    <a:pt x="280" y="3"/>
                  </a:lnTo>
                  <a:lnTo>
                    <a:pt x="261" y="1"/>
                  </a:lnTo>
                  <a:lnTo>
                    <a:pt x="242" y="0"/>
                  </a:lnTo>
                  <a:lnTo>
                    <a:pt x="223" y="0"/>
                  </a:lnTo>
                  <a:lnTo>
                    <a:pt x="202" y="0"/>
                  </a:lnTo>
                </a:path>
              </a:pathLst>
            </a:cu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06" name="Line 194"/>
            <p:cNvSpPr>
              <a:spLocks noChangeShapeType="1"/>
            </p:cNvSpPr>
            <p:nvPr/>
          </p:nvSpPr>
          <p:spPr bwMode="auto">
            <a:xfrm>
              <a:off x="2401" y="2578"/>
              <a:ext cx="1" cy="4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07" name="Line 195"/>
            <p:cNvSpPr>
              <a:spLocks noChangeShapeType="1"/>
            </p:cNvSpPr>
            <p:nvPr/>
          </p:nvSpPr>
          <p:spPr bwMode="auto">
            <a:xfrm>
              <a:off x="2804" y="2578"/>
              <a:ext cx="1" cy="4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08" name="Rectangle 196"/>
            <p:cNvSpPr>
              <a:spLocks noChangeArrowheads="1"/>
            </p:cNvSpPr>
            <p:nvPr/>
          </p:nvSpPr>
          <p:spPr bwMode="auto">
            <a:xfrm>
              <a:off x="2401" y="2578"/>
              <a:ext cx="400" cy="48"/>
            </a:xfrm>
            <a:prstGeom prst="rect">
              <a:avLst/>
            </a:pr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09" name="Rectangle 197"/>
            <p:cNvSpPr>
              <a:spLocks noChangeArrowheads="1"/>
            </p:cNvSpPr>
            <p:nvPr/>
          </p:nvSpPr>
          <p:spPr bwMode="auto">
            <a:xfrm>
              <a:off x="2623" y="2596"/>
              <a:ext cx="2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</a:rPr>
                <a:t> </a:t>
              </a:r>
              <a:endParaRPr lang="en-US"/>
            </a:p>
          </p:txBody>
        </p:sp>
        <p:sp>
          <p:nvSpPr>
            <p:cNvPr id="39110" name="Freeform 198"/>
            <p:cNvSpPr>
              <a:spLocks/>
            </p:cNvSpPr>
            <p:nvPr/>
          </p:nvSpPr>
          <p:spPr bwMode="auto">
            <a:xfrm>
              <a:off x="2397" y="2522"/>
              <a:ext cx="404" cy="91"/>
            </a:xfrm>
            <a:custGeom>
              <a:avLst/>
              <a:gdLst>
                <a:gd name="T0" fmla="*/ 181 w 404"/>
                <a:gd name="T1" fmla="*/ 0 h 91"/>
                <a:gd name="T2" fmla="*/ 143 w 404"/>
                <a:gd name="T3" fmla="*/ 3 h 91"/>
                <a:gd name="T4" fmla="*/ 106 w 404"/>
                <a:gd name="T5" fmla="*/ 6 h 91"/>
                <a:gd name="T6" fmla="*/ 82 w 404"/>
                <a:gd name="T7" fmla="*/ 10 h 91"/>
                <a:gd name="T8" fmla="*/ 67 w 404"/>
                <a:gd name="T9" fmla="*/ 12 h 91"/>
                <a:gd name="T10" fmla="*/ 53 w 404"/>
                <a:gd name="T11" fmla="*/ 15 h 91"/>
                <a:gd name="T12" fmla="*/ 41 w 404"/>
                <a:gd name="T13" fmla="*/ 19 h 91"/>
                <a:gd name="T14" fmla="*/ 29 w 404"/>
                <a:gd name="T15" fmla="*/ 22 h 91"/>
                <a:gd name="T16" fmla="*/ 20 w 404"/>
                <a:gd name="T17" fmla="*/ 26 h 91"/>
                <a:gd name="T18" fmla="*/ 13 w 404"/>
                <a:gd name="T19" fmla="*/ 29 h 91"/>
                <a:gd name="T20" fmla="*/ 7 w 404"/>
                <a:gd name="T21" fmla="*/ 34 h 91"/>
                <a:gd name="T22" fmla="*/ 2 w 404"/>
                <a:gd name="T23" fmla="*/ 39 h 91"/>
                <a:gd name="T24" fmla="*/ 0 w 404"/>
                <a:gd name="T25" fmla="*/ 43 h 91"/>
                <a:gd name="T26" fmla="*/ 0 w 404"/>
                <a:gd name="T27" fmla="*/ 48 h 91"/>
                <a:gd name="T28" fmla="*/ 2 w 404"/>
                <a:gd name="T29" fmla="*/ 53 h 91"/>
                <a:gd name="T30" fmla="*/ 7 w 404"/>
                <a:gd name="T31" fmla="*/ 57 h 91"/>
                <a:gd name="T32" fmla="*/ 13 w 404"/>
                <a:gd name="T33" fmla="*/ 61 h 91"/>
                <a:gd name="T34" fmla="*/ 20 w 404"/>
                <a:gd name="T35" fmla="*/ 66 h 91"/>
                <a:gd name="T36" fmla="*/ 29 w 404"/>
                <a:gd name="T37" fmla="*/ 69 h 91"/>
                <a:gd name="T38" fmla="*/ 41 w 404"/>
                <a:gd name="T39" fmla="*/ 73 h 91"/>
                <a:gd name="T40" fmla="*/ 53 w 404"/>
                <a:gd name="T41" fmla="*/ 76 h 91"/>
                <a:gd name="T42" fmla="*/ 67 w 404"/>
                <a:gd name="T43" fmla="*/ 80 h 91"/>
                <a:gd name="T44" fmla="*/ 82 w 404"/>
                <a:gd name="T45" fmla="*/ 82 h 91"/>
                <a:gd name="T46" fmla="*/ 106 w 404"/>
                <a:gd name="T47" fmla="*/ 85 h 91"/>
                <a:gd name="T48" fmla="*/ 143 w 404"/>
                <a:gd name="T49" fmla="*/ 89 h 91"/>
                <a:gd name="T50" fmla="*/ 181 w 404"/>
                <a:gd name="T51" fmla="*/ 91 h 91"/>
                <a:gd name="T52" fmla="*/ 223 w 404"/>
                <a:gd name="T53" fmla="*/ 91 h 91"/>
                <a:gd name="T54" fmla="*/ 262 w 404"/>
                <a:gd name="T55" fmla="*/ 89 h 91"/>
                <a:gd name="T56" fmla="*/ 298 w 404"/>
                <a:gd name="T57" fmla="*/ 85 h 91"/>
                <a:gd name="T58" fmla="*/ 322 w 404"/>
                <a:gd name="T59" fmla="*/ 82 h 91"/>
                <a:gd name="T60" fmla="*/ 337 w 404"/>
                <a:gd name="T61" fmla="*/ 80 h 91"/>
                <a:gd name="T62" fmla="*/ 351 w 404"/>
                <a:gd name="T63" fmla="*/ 76 h 91"/>
                <a:gd name="T64" fmla="*/ 363 w 404"/>
                <a:gd name="T65" fmla="*/ 73 h 91"/>
                <a:gd name="T66" fmla="*/ 375 w 404"/>
                <a:gd name="T67" fmla="*/ 69 h 91"/>
                <a:gd name="T68" fmla="*/ 384 w 404"/>
                <a:gd name="T69" fmla="*/ 66 h 91"/>
                <a:gd name="T70" fmla="*/ 391 w 404"/>
                <a:gd name="T71" fmla="*/ 61 h 91"/>
                <a:gd name="T72" fmla="*/ 397 w 404"/>
                <a:gd name="T73" fmla="*/ 57 h 91"/>
                <a:gd name="T74" fmla="*/ 402 w 404"/>
                <a:gd name="T75" fmla="*/ 53 h 91"/>
                <a:gd name="T76" fmla="*/ 404 w 404"/>
                <a:gd name="T77" fmla="*/ 48 h 91"/>
                <a:gd name="T78" fmla="*/ 404 w 404"/>
                <a:gd name="T79" fmla="*/ 43 h 91"/>
                <a:gd name="T80" fmla="*/ 402 w 404"/>
                <a:gd name="T81" fmla="*/ 39 h 91"/>
                <a:gd name="T82" fmla="*/ 397 w 404"/>
                <a:gd name="T83" fmla="*/ 34 h 91"/>
                <a:gd name="T84" fmla="*/ 391 w 404"/>
                <a:gd name="T85" fmla="*/ 29 h 91"/>
                <a:gd name="T86" fmla="*/ 384 w 404"/>
                <a:gd name="T87" fmla="*/ 26 h 91"/>
                <a:gd name="T88" fmla="*/ 375 w 404"/>
                <a:gd name="T89" fmla="*/ 22 h 91"/>
                <a:gd name="T90" fmla="*/ 363 w 404"/>
                <a:gd name="T91" fmla="*/ 19 h 91"/>
                <a:gd name="T92" fmla="*/ 351 w 404"/>
                <a:gd name="T93" fmla="*/ 15 h 91"/>
                <a:gd name="T94" fmla="*/ 337 w 404"/>
                <a:gd name="T95" fmla="*/ 12 h 91"/>
                <a:gd name="T96" fmla="*/ 322 w 404"/>
                <a:gd name="T97" fmla="*/ 10 h 91"/>
                <a:gd name="T98" fmla="*/ 298 w 404"/>
                <a:gd name="T99" fmla="*/ 6 h 91"/>
                <a:gd name="T100" fmla="*/ 262 w 404"/>
                <a:gd name="T101" fmla="*/ 3 h 91"/>
                <a:gd name="T102" fmla="*/ 223 w 404"/>
                <a:gd name="T103" fmla="*/ 0 h 91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404"/>
                <a:gd name="T157" fmla="*/ 0 h 91"/>
                <a:gd name="T158" fmla="*/ 404 w 404"/>
                <a:gd name="T159" fmla="*/ 91 h 91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404" h="91">
                  <a:moveTo>
                    <a:pt x="202" y="0"/>
                  </a:moveTo>
                  <a:lnTo>
                    <a:pt x="181" y="0"/>
                  </a:lnTo>
                  <a:lnTo>
                    <a:pt x="161" y="1"/>
                  </a:lnTo>
                  <a:lnTo>
                    <a:pt x="143" y="3"/>
                  </a:lnTo>
                  <a:lnTo>
                    <a:pt x="124" y="4"/>
                  </a:lnTo>
                  <a:lnTo>
                    <a:pt x="106" y="6"/>
                  </a:lnTo>
                  <a:lnTo>
                    <a:pt x="89" y="8"/>
                  </a:lnTo>
                  <a:lnTo>
                    <a:pt x="82" y="10"/>
                  </a:lnTo>
                  <a:lnTo>
                    <a:pt x="74" y="11"/>
                  </a:lnTo>
                  <a:lnTo>
                    <a:pt x="67" y="12"/>
                  </a:lnTo>
                  <a:lnTo>
                    <a:pt x="60" y="13"/>
                  </a:lnTo>
                  <a:lnTo>
                    <a:pt x="53" y="15"/>
                  </a:lnTo>
                  <a:lnTo>
                    <a:pt x="47" y="17"/>
                  </a:lnTo>
                  <a:lnTo>
                    <a:pt x="41" y="19"/>
                  </a:lnTo>
                  <a:lnTo>
                    <a:pt x="35" y="20"/>
                  </a:lnTo>
                  <a:lnTo>
                    <a:pt x="29" y="22"/>
                  </a:lnTo>
                  <a:lnTo>
                    <a:pt x="25" y="24"/>
                  </a:lnTo>
                  <a:lnTo>
                    <a:pt x="20" y="26"/>
                  </a:lnTo>
                  <a:lnTo>
                    <a:pt x="16" y="28"/>
                  </a:lnTo>
                  <a:lnTo>
                    <a:pt x="13" y="29"/>
                  </a:lnTo>
                  <a:lnTo>
                    <a:pt x="9" y="32"/>
                  </a:lnTo>
                  <a:lnTo>
                    <a:pt x="7" y="34"/>
                  </a:lnTo>
                  <a:lnTo>
                    <a:pt x="5" y="36"/>
                  </a:lnTo>
                  <a:lnTo>
                    <a:pt x="2" y="39"/>
                  </a:lnTo>
                  <a:lnTo>
                    <a:pt x="1" y="41"/>
                  </a:lnTo>
                  <a:lnTo>
                    <a:pt x="0" y="43"/>
                  </a:lnTo>
                  <a:lnTo>
                    <a:pt x="0" y="46"/>
                  </a:lnTo>
                  <a:lnTo>
                    <a:pt x="0" y="48"/>
                  </a:lnTo>
                  <a:lnTo>
                    <a:pt x="1" y="50"/>
                  </a:lnTo>
                  <a:lnTo>
                    <a:pt x="2" y="53"/>
                  </a:lnTo>
                  <a:lnTo>
                    <a:pt x="5" y="55"/>
                  </a:lnTo>
                  <a:lnTo>
                    <a:pt x="7" y="57"/>
                  </a:lnTo>
                  <a:lnTo>
                    <a:pt x="9" y="59"/>
                  </a:lnTo>
                  <a:lnTo>
                    <a:pt x="13" y="61"/>
                  </a:lnTo>
                  <a:lnTo>
                    <a:pt x="16" y="63"/>
                  </a:lnTo>
                  <a:lnTo>
                    <a:pt x="20" y="66"/>
                  </a:lnTo>
                  <a:lnTo>
                    <a:pt x="25" y="67"/>
                  </a:lnTo>
                  <a:lnTo>
                    <a:pt x="29" y="69"/>
                  </a:lnTo>
                  <a:lnTo>
                    <a:pt x="35" y="71"/>
                  </a:lnTo>
                  <a:lnTo>
                    <a:pt x="41" y="73"/>
                  </a:lnTo>
                  <a:lnTo>
                    <a:pt x="47" y="75"/>
                  </a:lnTo>
                  <a:lnTo>
                    <a:pt x="53" y="76"/>
                  </a:lnTo>
                  <a:lnTo>
                    <a:pt x="60" y="77"/>
                  </a:lnTo>
                  <a:lnTo>
                    <a:pt x="67" y="80"/>
                  </a:lnTo>
                  <a:lnTo>
                    <a:pt x="74" y="81"/>
                  </a:lnTo>
                  <a:lnTo>
                    <a:pt x="82" y="82"/>
                  </a:lnTo>
                  <a:lnTo>
                    <a:pt x="89" y="83"/>
                  </a:lnTo>
                  <a:lnTo>
                    <a:pt x="106" y="85"/>
                  </a:lnTo>
                  <a:lnTo>
                    <a:pt x="124" y="88"/>
                  </a:lnTo>
                  <a:lnTo>
                    <a:pt x="143" y="89"/>
                  </a:lnTo>
                  <a:lnTo>
                    <a:pt x="161" y="90"/>
                  </a:lnTo>
                  <a:lnTo>
                    <a:pt x="181" y="91"/>
                  </a:lnTo>
                  <a:lnTo>
                    <a:pt x="202" y="91"/>
                  </a:lnTo>
                  <a:lnTo>
                    <a:pt x="223" y="91"/>
                  </a:lnTo>
                  <a:lnTo>
                    <a:pt x="243" y="90"/>
                  </a:lnTo>
                  <a:lnTo>
                    <a:pt x="262" y="89"/>
                  </a:lnTo>
                  <a:lnTo>
                    <a:pt x="280" y="88"/>
                  </a:lnTo>
                  <a:lnTo>
                    <a:pt x="298" y="85"/>
                  </a:lnTo>
                  <a:lnTo>
                    <a:pt x="315" y="83"/>
                  </a:lnTo>
                  <a:lnTo>
                    <a:pt x="322" y="82"/>
                  </a:lnTo>
                  <a:lnTo>
                    <a:pt x="330" y="81"/>
                  </a:lnTo>
                  <a:lnTo>
                    <a:pt x="337" y="80"/>
                  </a:lnTo>
                  <a:lnTo>
                    <a:pt x="344" y="77"/>
                  </a:lnTo>
                  <a:lnTo>
                    <a:pt x="351" y="76"/>
                  </a:lnTo>
                  <a:lnTo>
                    <a:pt x="357" y="75"/>
                  </a:lnTo>
                  <a:lnTo>
                    <a:pt x="363" y="73"/>
                  </a:lnTo>
                  <a:lnTo>
                    <a:pt x="369" y="71"/>
                  </a:lnTo>
                  <a:lnTo>
                    <a:pt x="375" y="69"/>
                  </a:lnTo>
                  <a:lnTo>
                    <a:pt x="379" y="67"/>
                  </a:lnTo>
                  <a:lnTo>
                    <a:pt x="384" y="66"/>
                  </a:lnTo>
                  <a:lnTo>
                    <a:pt x="388" y="63"/>
                  </a:lnTo>
                  <a:lnTo>
                    <a:pt x="391" y="61"/>
                  </a:lnTo>
                  <a:lnTo>
                    <a:pt x="395" y="59"/>
                  </a:lnTo>
                  <a:lnTo>
                    <a:pt x="397" y="57"/>
                  </a:lnTo>
                  <a:lnTo>
                    <a:pt x="399" y="55"/>
                  </a:lnTo>
                  <a:lnTo>
                    <a:pt x="402" y="53"/>
                  </a:lnTo>
                  <a:lnTo>
                    <a:pt x="403" y="50"/>
                  </a:lnTo>
                  <a:lnTo>
                    <a:pt x="404" y="48"/>
                  </a:lnTo>
                  <a:lnTo>
                    <a:pt x="404" y="46"/>
                  </a:lnTo>
                  <a:lnTo>
                    <a:pt x="404" y="43"/>
                  </a:lnTo>
                  <a:lnTo>
                    <a:pt x="403" y="41"/>
                  </a:lnTo>
                  <a:lnTo>
                    <a:pt x="402" y="39"/>
                  </a:lnTo>
                  <a:lnTo>
                    <a:pt x="399" y="36"/>
                  </a:lnTo>
                  <a:lnTo>
                    <a:pt x="397" y="34"/>
                  </a:lnTo>
                  <a:lnTo>
                    <a:pt x="395" y="32"/>
                  </a:lnTo>
                  <a:lnTo>
                    <a:pt x="391" y="29"/>
                  </a:lnTo>
                  <a:lnTo>
                    <a:pt x="388" y="28"/>
                  </a:lnTo>
                  <a:lnTo>
                    <a:pt x="384" y="26"/>
                  </a:lnTo>
                  <a:lnTo>
                    <a:pt x="379" y="24"/>
                  </a:lnTo>
                  <a:lnTo>
                    <a:pt x="375" y="22"/>
                  </a:lnTo>
                  <a:lnTo>
                    <a:pt x="369" y="20"/>
                  </a:lnTo>
                  <a:lnTo>
                    <a:pt x="363" y="19"/>
                  </a:lnTo>
                  <a:lnTo>
                    <a:pt x="357" y="17"/>
                  </a:lnTo>
                  <a:lnTo>
                    <a:pt x="351" y="15"/>
                  </a:lnTo>
                  <a:lnTo>
                    <a:pt x="344" y="13"/>
                  </a:lnTo>
                  <a:lnTo>
                    <a:pt x="337" y="12"/>
                  </a:lnTo>
                  <a:lnTo>
                    <a:pt x="330" y="11"/>
                  </a:lnTo>
                  <a:lnTo>
                    <a:pt x="322" y="10"/>
                  </a:lnTo>
                  <a:lnTo>
                    <a:pt x="315" y="8"/>
                  </a:lnTo>
                  <a:lnTo>
                    <a:pt x="298" y="6"/>
                  </a:lnTo>
                  <a:lnTo>
                    <a:pt x="280" y="4"/>
                  </a:lnTo>
                  <a:lnTo>
                    <a:pt x="262" y="3"/>
                  </a:lnTo>
                  <a:lnTo>
                    <a:pt x="243" y="1"/>
                  </a:lnTo>
                  <a:lnTo>
                    <a:pt x="223" y="0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11" name="Freeform 199"/>
            <p:cNvSpPr>
              <a:spLocks/>
            </p:cNvSpPr>
            <p:nvPr/>
          </p:nvSpPr>
          <p:spPr bwMode="auto">
            <a:xfrm>
              <a:off x="2397" y="2522"/>
              <a:ext cx="404" cy="91"/>
            </a:xfrm>
            <a:custGeom>
              <a:avLst/>
              <a:gdLst>
                <a:gd name="T0" fmla="*/ 181 w 404"/>
                <a:gd name="T1" fmla="*/ 0 h 91"/>
                <a:gd name="T2" fmla="*/ 143 w 404"/>
                <a:gd name="T3" fmla="*/ 3 h 91"/>
                <a:gd name="T4" fmla="*/ 106 w 404"/>
                <a:gd name="T5" fmla="*/ 6 h 91"/>
                <a:gd name="T6" fmla="*/ 82 w 404"/>
                <a:gd name="T7" fmla="*/ 10 h 91"/>
                <a:gd name="T8" fmla="*/ 67 w 404"/>
                <a:gd name="T9" fmla="*/ 12 h 91"/>
                <a:gd name="T10" fmla="*/ 53 w 404"/>
                <a:gd name="T11" fmla="*/ 15 h 91"/>
                <a:gd name="T12" fmla="*/ 41 w 404"/>
                <a:gd name="T13" fmla="*/ 19 h 91"/>
                <a:gd name="T14" fmla="*/ 29 w 404"/>
                <a:gd name="T15" fmla="*/ 22 h 91"/>
                <a:gd name="T16" fmla="*/ 20 w 404"/>
                <a:gd name="T17" fmla="*/ 26 h 91"/>
                <a:gd name="T18" fmla="*/ 13 w 404"/>
                <a:gd name="T19" fmla="*/ 29 h 91"/>
                <a:gd name="T20" fmla="*/ 7 w 404"/>
                <a:gd name="T21" fmla="*/ 34 h 91"/>
                <a:gd name="T22" fmla="*/ 2 w 404"/>
                <a:gd name="T23" fmla="*/ 39 h 91"/>
                <a:gd name="T24" fmla="*/ 0 w 404"/>
                <a:gd name="T25" fmla="*/ 43 h 91"/>
                <a:gd name="T26" fmla="*/ 0 w 404"/>
                <a:gd name="T27" fmla="*/ 48 h 91"/>
                <a:gd name="T28" fmla="*/ 2 w 404"/>
                <a:gd name="T29" fmla="*/ 53 h 91"/>
                <a:gd name="T30" fmla="*/ 7 w 404"/>
                <a:gd name="T31" fmla="*/ 57 h 91"/>
                <a:gd name="T32" fmla="*/ 13 w 404"/>
                <a:gd name="T33" fmla="*/ 61 h 91"/>
                <a:gd name="T34" fmla="*/ 20 w 404"/>
                <a:gd name="T35" fmla="*/ 66 h 91"/>
                <a:gd name="T36" fmla="*/ 29 w 404"/>
                <a:gd name="T37" fmla="*/ 69 h 91"/>
                <a:gd name="T38" fmla="*/ 41 w 404"/>
                <a:gd name="T39" fmla="*/ 73 h 91"/>
                <a:gd name="T40" fmla="*/ 53 w 404"/>
                <a:gd name="T41" fmla="*/ 76 h 91"/>
                <a:gd name="T42" fmla="*/ 67 w 404"/>
                <a:gd name="T43" fmla="*/ 80 h 91"/>
                <a:gd name="T44" fmla="*/ 82 w 404"/>
                <a:gd name="T45" fmla="*/ 82 h 91"/>
                <a:gd name="T46" fmla="*/ 106 w 404"/>
                <a:gd name="T47" fmla="*/ 85 h 91"/>
                <a:gd name="T48" fmla="*/ 143 w 404"/>
                <a:gd name="T49" fmla="*/ 89 h 91"/>
                <a:gd name="T50" fmla="*/ 181 w 404"/>
                <a:gd name="T51" fmla="*/ 91 h 91"/>
                <a:gd name="T52" fmla="*/ 223 w 404"/>
                <a:gd name="T53" fmla="*/ 91 h 91"/>
                <a:gd name="T54" fmla="*/ 262 w 404"/>
                <a:gd name="T55" fmla="*/ 89 h 91"/>
                <a:gd name="T56" fmla="*/ 298 w 404"/>
                <a:gd name="T57" fmla="*/ 85 h 91"/>
                <a:gd name="T58" fmla="*/ 322 w 404"/>
                <a:gd name="T59" fmla="*/ 82 h 91"/>
                <a:gd name="T60" fmla="*/ 337 w 404"/>
                <a:gd name="T61" fmla="*/ 80 h 91"/>
                <a:gd name="T62" fmla="*/ 351 w 404"/>
                <a:gd name="T63" fmla="*/ 76 h 91"/>
                <a:gd name="T64" fmla="*/ 363 w 404"/>
                <a:gd name="T65" fmla="*/ 73 h 91"/>
                <a:gd name="T66" fmla="*/ 375 w 404"/>
                <a:gd name="T67" fmla="*/ 69 h 91"/>
                <a:gd name="T68" fmla="*/ 384 w 404"/>
                <a:gd name="T69" fmla="*/ 66 h 91"/>
                <a:gd name="T70" fmla="*/ 391 w 404"/>
                <a:gd name="T71" fmla="*/ 61 h 91"/>
                <a:gd name="T72" fmla="*/ 397 w 404"/>
                <a:gd name="T73" fmla="*/ 57 h 91"/>
                <a:gd name="T74" fmla="*/ 402 w 404"/>
                <a:gd name="T75" fmla="*/ 53 h 91"/>
                <a:gd name="T76" fmla="*/ 404 w 404"/>
                <a:gd name="T77" fmla="*/ 48 h 91"/>
                <a:gd name="T78" fmla="*/ 404 w 404"/>
                <a:gd name="T79" fmla="*/ 43 h 91"/>
                <a:gd name="T80" fmla="*/ 402 w 404"/>
                <a:gd name="T81" fmla="*/ 39 h 91"/>
                <a:gd name="T82" fmla="*/ 397 w 404"/>
                <a:gd name="T83" fmla="*/ 34 h 91"/>
                <a:gd name="T84" fmla="*/ 391 w 404"/>
                <a:gd name="T85" fmla="*/ 29 h 91"/>
                <a:gd name="T86" fmla="*/ 384 w 404"/>
                <a:gd name="T87" fmla="*/ 26 h 91"/>
                <a:gd name="T88" fmla="*/ 375 w 404"/>
                <a:gd name="T89" fmla="*/ 22 h 91"/>
                <a:gd name="T90" fmla="*/ 363 w 404"/>
                <a:gd name="T91" fmla="*/ 19 h 91"/>
                <a:gd name="T92" fmla="*/ 351 w 404"/>
                <a:gd name="T93" fmla="*/ 15 h 91"/>
                <a:gd name="T94" fmla="*/ 337 w 404"/>
                <a:gd name="T95" fmla="*/ 12 h 91"/>
                <a:gd name="T96" fmla="*/ 322 w 404"/>
                <a:gd name="T97" fmla="*/ 10 h 91"/>
                <a:gd name="T98" fmla="*/ 298 w 404"/>
                <a:gd name="T99" fmla="*/ 6 h 91"/>
                <a:gd name="T100" fmla="*/ 262 w 404"/>
                <a:gd name="T101" fmla="*/ 3 h 91"/>
                <a:gd name="T102" fmla="*/ 223 w 404"/>
                <a:gd name="T103" fmla="*/ 0 h 91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404"/>
                <a:gd name="T157" fmla="*/ 0 h 91"/>
                <a:gd name="T158" fmla="*/ 404 w 404"/>
                <a:gd name="T159" fmla="*/ 91 h 91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404" h="91">
                  <a:moveTo>
                    <a:pt x="202" y="0"/>
                  </a:moveTo>
                  <a:lnTo>
                    <a:pt x="181" y="0"/>
                  </a:lnTo>
                  <a:lnTo>
                    <a:pt x="161" y="1"/>
                  </a:lnTo>
                  <a:lnTo>
                    <a:pt x="143" y="3"/>
                  </a:lnTo>
                  <a:lnTo>
                    <a:pt x="124" y="4"/>
                  </a:lnTo>
                  <a:lnTo>
                    <a:pt x="106" y="6"/>
                  </a:lnTo>
                  <a:lnTo>
                    <a:pt x="89" y="8"/>
                  </a:lnTo>
                  <a:lnTo>
                    <a:pt x="82" y="10"/>
                  </a:lnTo>
                  <a:lnTo>
                    <a:pt x="74" y="11"/>
                  </a:lnTo>
                  <a:lnTo>
                    <a:pt x="67" y="12"/>
                  </a:lnTo>
                  <a:lnTo>
                    <a:pt x="60" y="13"/>
                  </a:lnTo>
                  <a:lnTo>
                    <a:pt x="53" y="15"/>
                  </a:lnTo>
                  <a:lnTo>
                    <a:pt x="47" y="17"/>
                  </a:lnTo>
                  <a:lnTo>
                    <a:pt x="41" y="19"/>
                  </a:lnTo>
                  <a:lnTo>
                    <a:pt x="35" y="20"/>
                  </a:lnTo>
                  <a:lnTo>
                    <a:pt x="29" y="22"/>
                  </a:lnTo>
                  <a:lnTo>
                    <a:pt x="25" y="24"/>
                  </a:lnTo>
                  <a:lnTo>
                    <a:pt x="20" y="26"/>
                  </a:lnTo>
                  <a:lnTo>
                    <a:pt x="16" y="28"/>
                  </a:lnTo>
                  <a:lnTo>
                    <a:pt x="13" y="29"/>
                  </a:lnTo>
                  <a:lnTo>
                    <a:pt x="9" y="32"/>
                  </a:lnTo>
                  <a:lnTo>
                    <a:pt x="7" y="34"/>
                  </a:lnTo>
                  <a:lnTo>
                    <a:pt x="5" y="36"/>
                  </a:lnTo>
                  <a:lnTo>
                    <a:pt x="2" y="39"/>
                  </a:lnTo>
                  <a:lnTo>
                    <a:pt x="1" y="41"/>
                  </a:lnTo>
                  <a:lnTo>
                    <a:pt x="0" y="43"/>
                  </a:lnTo>
                  <a:lnTo>
                    <a:pt x="0" y="46"/>
                  </a:lnTo>
                  <a:lnTo>
                    <a:pt x="0" y="48"/>
                  </a:lnTo>
                  <a:lnTo>
                    <a:pt x="1" y="50"/>
                  </a:lnTo>
                  <a:lnTo>
                    <a:pt x="2" y="53"/>
                  </a:lnTo>
                  <a:lnTo>
                    <a:pt x="5" y="55"/>
                  </a:lnTo>
                  <a:lnTo>
                    <a:pt x="7" y="57"/>
                  </a:lnTo>
                  <a:lnTo>
                    <a:pt x="9" y="59"/>
                  </a:lnTo>
                  <a:lnTo>
                    <a:pt x="13" y="61"/>
                  </a:lnTo>
                  <a:lnTo>
                    <a:pt x="16" y="63"/>
                  </a:lnTo>
                  <a:lnTo>
                    <a:pt x="20" y="66"/>
                  </a:lnTo>
                  <a:lnTo>
                    <a:pt x="25" y="67"/>
                  </a:lnTo>
                  <a:lnTo>
                    <a:pt x="29" y="69"/>
                  </a:lnTo>
                  <a:lnTo>
                    <a:pt x="35" y="71"/>
                  </a:lnTo>
                  <a:lnTo>
                    <a:pt x="41" y="73"/>
                  </a:lnTo>
                  <a:lnTo>
                    <a:pt x="47" y="75"/>
                  </a:lnTo>
                  <a:lnTo>
                    <a:pt x="53" y="76"/>
                  </a:lnTo>
                  <a:lnTo>
                    <a:pt x="60" y="77"/>
                  </a:lnTo>
                  <a:lnTo>
                    <a:pt x="67" y="80"/>
                  </a:lnTo>
                  <a:lnTo>
                    <a:pt x="74" y="81"/>
                  </a:lnTo>
                  <a:lnTo>
                    <a:pt x="82" y="82"/>
                  </a:lnTo>
                  <a:lnTo>
                    <a:pt x="89" y="83"/>
                  </a:lnTo>
                  <a:lnTo>
                    <a:pt x="106" y="85"/>
                  </a:lnTo>
                  <a:lnTo>
                    <a:pt x="124" y="88"/>
                  </a:lnTo>
                  <a:lnTo>
                    <a:pt x="143" y="89"/>
                  </a:lnTo>
                  <a:lnTo>
                    <a:pt x="161" y="90"/>
                  </a:lnTo>
                  <a:lnTo>
                    <a:pt x="181" y="91"/>
                  </a:lnTo>
                  <a:lnTo>
                    <a:pt x="202" y="91"/>
                  </a:lnTo>
                  <a:lnTo>
                    <a:pt x="223" y="91"/>
                  </a:lnTo>
                  <a:lnTo>
                    <a:pt x="243" y="90"/>
                  </a:lnTo>
                  <a:lnTo>
                    <a:pt x="262" y="89"/>
                  </a:lnTo>
                  <a:lnTo>
                    <a:pt x="280" y="88"/>
                  </a:lnTo>
                  <a:lnTo>
                    <a:pt x="298" y="85"/>
                  </a:lnTo>
                  <a:lnTo>
                    <a:pt x="315" y="83"/>
                  </a:lnTo>
                  <a:lnTo>
                    <a:pt x="322" y="82"/>
                  </a:lnTo>
                  <a:lnTo>
                    <a:pt x="330" y="81"/>
                  </a:lnTo>
                  <a:lnTo>
                    <a:pt x="337" y="80"/>
                  </a:lnTo>
                  <a:lnTo>
                    <a:pt x="344" y="77"/>
                  </a:lnTo>
                  <a:lnTo>
                    <a:pt x="351" y="76"/>
                  </a:lnTo>
                  <a:lnTo>
                    <a:pt x="357" y="75"/>
                  </a:lnTo>
                  <a:lnTo>
                    <a:pt x="363" y="73"/>
                  </a:lnTo>
                  <a:lnTo>
                    <a:pt x="369" y="71"/>
                  </a:lnTo>
                  <a:lnTo>
                    <a:pt x="375" y="69"/>
                  </a:lnTo>
                  <a:lnTo>
                    <a:pt x="379" y="67"/>
                  </a:lnTo>
                  <a:lnTo>
                    <a:pt x="384" y="66"/>
                  </a:lnTo>
                  <a:lnTo>
                    <a:pt x="388" y="63"/>
                  </a:lnTo>
                  <a:lnTo>
                    <a:pt x="391" y="61"/>
                  </a:lnTo>
                  <a:lnTo>
                    <a:pt x="395" y="59"/>
                  </a:lnTo>
                  <a:lnTo>
                    <a:pt x="397" y="57"/>
                  </a:lnTo>
                  <a:lnTo>
                    <a:pt x="399" y="55"/>
                  </a:lnTo>
                  <a:lnTo>
                    <a:pt x="402" y="53"/>
                  </a:lnTo>
                  <a:lnTo>
                    <a:pt x="403" y="50"/>
                  </a:lnTo>
                  <a:lnTo>
                    <a:pt x="404" y="48"/>
                  </a:lnTo>
                  <a:lnTo>
                    <a:pt x="404" y="46"/>
                  </a:lnTo>
                  <a:lnTo>
                    <a:pt x="404" y="43"/>
                  </a:lnTo>
                  <a:lnTo>
                    <a:pt x="403" y="41"/>
                  </a:lnTo>
                  <a:lnTo>
                    <a:pt x="402" y="39"/>
                  </a:lnTo>
                  <a:lnTo>
                    <a:pt x="399" y="36"/>
                  </a:lnTo>
                  <a:lnTo>
                    <a:pt x="397" y="34"/>
                  </a:lnTo>
                  <a:lnTo>
                    <a:pt x="395" y="32"/>
                  </a:lnTo>
                  <a:lnTo>
                    <a:pt x="391" y="29"/>
                  </a:lnTo>
                  <a:lnTo>
                    <a:pt x="388" y="28"/>
                  </a:lnTo>
                  <a:lnTo>
                    <a:pt x="384" y="26"/>
                  </a:lnTo>
                  <a:lnTo>
                    <a:pt x="379" y="24"/>
                  </a:lnTo>
                  <a:lnTo>
                    <a:pt x="375" y="22"/>
                  </a:lnTo>
                  <a:lnTo>
                    <a:pt x="369" y="20"/>
                  </a:lnTo>
                  <a:lnTo>
                    <a:pt x="363" y="19"/>
                  </a:lnTo>
                  <a:lnTo>
                    <a:pt x="357" y="17"/>
                  </a:lnTo>
                  <a:lnTo>
                    <a:pt x="351" y="15"/>
                  </a:lnTo>
                  <a:lnTo>
                    <a:pt x="344" y="13"/>
                  </a:lnTo>
                  <a:lnTo>
                    <a:pt x="337" y="12"/>
                  </a:lnTo>
                  <a:lnTo>
                    <a:pt x="330" y="11"/>
                  </a:lnTo>
                  <a:lnTo>
                    <a:pt x="322" y="10"/>
                  </a:lnTo>
                  <a:lnTo>
                    <a:pt x="315" y="8"/>
                  </a:lnTo>
                  <a:lnTo>
                    <a:pt x="298" y="6"/>
                  </a:lnTo>
                  <a:lnTo>
                    <a:pt x="280" y="4"/>
                  </a:lnTo>
                  <a:lnTo>
                    <a:pt x="262" y="3"/>
                  </a:lnTo>
                  <a:lnTo>
                    <a:pt x="243" y="1"/>
                  </a:lnTo>
                  <a:lnTo>
                    <a:pt x="223" y="0"/>
                  </a:lnTo>
                  <a:lnTo>
                    <a:pt x="202" y="0"/>
                  </a:lnTo>
                </a:path>
              </a:pathLst>
            </a:cu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12" name="Line 200"/>
            <p:cNvSpPr>
              <a:spLocks noChangeShapeType="1"/>
            </p:cNvSpPr>
            <p:nvPr/>
          </p:nvSpPr>
          <p:spPr bwMode="auto">
            <a:xfrm flipV="1">
              <a:off x="2495" y="2542"/>
              <a:ext cx="71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13" name="Line 201"/>
            <p:cNvSpPr>
              <a:spLocks noChangeShapeType="1"/>
            </p:cNvSpPr>
            <p:nvPr/>
          </p:nvSpPr>
          <p:spPr bwMode="auto">
            <a:xfrm>
              <a:off x="2632" y="2595"/>
              <a:ext cx="63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14" name="Line 202"/>
            <p:cNvSpPr>
              <a:spLocks noChangeShapeType="1"/>
            </p:cNvSpPr>
            <p:nvPr/>
          </p:nvSpPr>
          <p:spPr bwMode="auto">
            <a:xfrm>
              <a:off x="2561" y="2543"/>
              <a:ext cx="74" cy="52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15" name="Line 203"/>
            <p:cNvSpPr>
              <a:spLocks noChangeShapeType="1"/>
            </p:cNvSpPr>
            <p:nvPr/>
          </p:nvSpPr>
          <p:spPr bwMode="auto">
            <a:xfrm>
              <a:off x="2495" y="2593"/>
              <a:ext cx="71" cy="2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16" name="Line 204"/>
            <p:cNvSpPr>
              <a:spLocks noChangeShapeType="1"/>
            </p:cNvSpPr>
            <p:nvPr/>
          </p:nvSpPr>
          <p:spPr bwMode="auto">
            <a:xfrm>
              <a:off x="2632" y="2542"/>
              <a:ext cx="63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17" name="Line 205"/>
            <p:cNvSpPr>
              <a:spLocks noChangeShapeType="1"/>
            </p:cNvSpPr>
            <p:nvPr/>
          </p:nvSpPr>
          <p:spPr bwMode="auto">
            <a:xfrm flipV="1">
              <a:off x="2561" y="2542"/>
              <a:ext cx="74" cy="5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18" name="Line 206"/>
            <p:cNvSpPr>
              <a:spLocks noChangeShapeType="1"/>
            </p:cNvSpPr>
            <p:nvPr/>
          </p:nvSpPr>
          <p:spPr bwMode="auto">
            <a:xfrm>
              <a:off x="1573" y="2188"/>
              <a:ext cx="1" cy="547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19" name="Line 207"/>
            <p:cNvSpPr>
              <a:spLocks noChangeShapeType="1"/>
            </p:cNvSpPr>
            <p:nvPr/>
          </p:nvSpPr>
          <p:spPr bwMode="auto">
            <a:xfrm>
              <a:off x="1428" y="2188"/>
              <a:ext cx="14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20" name="Line 208"/>
            <p:cNvSpPr>
              <a:spLocks noChangeShapeType="1"/>
            </p:cNvSpPr>
            <p:nvPr/>
          </p:nvSpPr>
          <p:spPr bwMode="auto">
            <a:xfrm>
              <a:off x="1428" y="2509"/>
              <a:ext cx="14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21" name="Line 209"/>
            <p:cNvSpPr>
              <a:spLocks noChangeShapeType="1"/>
            </p:cNvSpPr>
            <p:nvPr/>
          </p:nvSpPr>
          <p:spPr bwMode="auto">
            <a:xfrm>
              <a:off x="1428" y="2732"/>
              <a:ext cx="14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22" name="Line 210"/>
            <p:cNvSpPr>
              <a:spLocks noChangeShapeType="1"/>
            </p:cNvSpPr>
            <p:nvPr/>
          </p:nvSpPr>
          <p:spPr bwMode="auto">
            <a:xfrm>
              <a:off x="1573" y="2475"/>
              <a:ext cx="116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23" name="Line 211"/>
            <p:cNvSpPr>
              <a:spLocks noChangeShapeType="1"/>
            </p:cNvSpPr>
            <p:nvPr/>
          </p:nvSpPr>
          <p:spPr bwMode="auto">
            <a:xfrm>
              <a:off x="2018" y="2487"/>
              <a:ext cx="11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24" name="Line 212"/>
            <p:cNvSpPr>
              <a:spLocks noChangeShapeType="1"/>
            </p:cNvSpPr>
            <p:nvPr/>
          </p:nvSpPr>
          <p:spPr bwMode="auto">
            <a:xfrm>
              <a:off x="2135" y="2245"/>
              <a:ext cx="1" cy="49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25" name="Line 213"/>
            <p:cNvSpPr>
              <a:spLocks noChangeShapeType="1"/>
            </p:cNvSpPr>
            <p:nvPr/>
          </p:nvSpPr>
          <p:spPr bwMode="auto">
            <a:xfrm>
              <a:off x="1989" y="2245"/>
              <a:ext cx="144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26" name="Line 214"/>
            <p:cNvSpPr>
              <a:spLocks noChangeShapeType="1"/>
            </p:cNvSpPr>
            <p:nvPr/>
          </p:nvSpPr>
          <p:spPr bwMode="auto">
            <a:xfrm>
              <a:off x="1989" y="2735"/>
              <a:ext cx="144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27" name="Freeform 215"/>
            <p:cNvSpPr>
              <a:spLocks/>
            </p:cNvSpPr>
            <p:nvPr/>
          </p:nvSpPr>
          <p:spPr bwMode="auto">
            <a:xfrm>
              <a:off x="1176" y="2396"/>
              <a:ext cx="249" cy="208"/>
            </a:xfrm>
            <a:custGeom>
              <a:avLst/>
              <a:gdLst>
                <a:gd name="T0" fmla="*/ 70 w 249"/>
                <a:gd name="T1" fmla="*/ 14 h 208"/>
                <a:gd name="T2" fmla="*/ 70 w 249"/>
                <a:gd name="T3" fmla="*/ 14 h 208"/>
                <a:gd name="T4" fmla="*/ 73 w 249"/>
                <a:gd name="T5" fmla="*/ 14 h 208"/>
                <a:gd name="T6" fmla="*/ 75 w 249"/>
                <a:gd name="T7" fmla="*/ 12 h 208"/>
                <a:gd name="T8" fmla="*/ 79 w 249"/>
                <a:gd name="T9" fmla="*/ 11 h 208"/>
                <a:gd name="T10" fmla="*/ 83 w 249"/>
                <a:gd name="T11" fmla="*/ 10 h 208"/>
                <a:gd name="T12" fmla="*/ 88 w 249"/>
                <a:gd name="T13" fmla="*/ 9 h 208"/>
                <a:gd name="T14" fmla="*/ 95 w 249"/>
                <a:gd name="T15" fmla="*/ 8 h 208"/>
                <a:gd name="T16" fmla="*/ 103 w 249"/>
                <a:gd name="T17" fmla="*/ 5 h 208"/>
                <a:gd name="T18" fmla="*/ 111 w 249"/>
                <a:gd name="T19" fmla="*/ 4 h 208"/>
                <a:gd name="T20" fmla="*/ 121 w 249"/>
                <a:gd name="T21" fmla="*/ 3 h 208"/>
                <a:gd name="T22" fmla="*/ 132 w 249"/>
                <a:gd name="T23" fmla="*/ 2 h 208"/>
                <a:gd name="T24" fmla="*/ 144 w 249"/>
                <a:gd name="T25" fmla="*/ 1 h 208"/>
                <a:gd name="T26" fmla="*/ 157 w 249"/>
                <a:gd name="T27" fmla="*/ 0 h 208"/>
                <a:gd name="T28" fmla="*/ 170 w 249"/>
                <a:gd name="T29" fmla="*/ 0 h 208"/>
                <a:gd name="T30" fmla="*/ 185 w 249"/>
                <a:gd name="T31" fmla="*/ 0 h 208"/>
                <a:gd name="T32" fmla="*/ 201 w 249"/>
                <a:gd name="T33" fmla="*/ 0 h 208"/>
                <a:gd name="T34" fmla="*/ 208 w 249"/>
                <a:gd name="T35" fmla="*/ 28 h 208"/>
                <a:gd name="T36" fmla="*/ 210 w 249"/>
                <a:gd name="T37" fmla="*/ 29 h 208"/>
                <a:gd name="T38" fmla="*/ 216 w 249"/>
                <a:gd name="T39" fmla="*/ 32 h 208"/>
                <a:gd name="T40" fmla="*/ 222 w 249"/>
                <a:gd name="T41" fmla="*/ 39 h 208"/>
                <a:gd name="T42" fmla="*/ 226 w 249"/>
                <a:gd name="T43" fmla="*/ 50 h 208"/>
                <a:gd name="T44" fmla="*/ 240 w 249"/>
                <a:gd name="T45" fmla="*/ 115 h 208"/>
                <a:gd name="T46" fmla="*/ 247 w 249"/>
                <a:gd name="T47" fmla="*/ 143 h 208"/>
                <a:gd name="T48" fmla="*/ 247 w 249"/>
                <a:gd name="T49" fmla="*/ 146 h 208"/>
                <a:gd name="T50" fmla="*/ 248 w 249"/>
                <a:gd name="T51" fmla="*/ 150 h 208"/>
                <a:gd name="T52" fmla="*/ 248 w 249"/>
                <a:gd name="T53" fmla="*/ 159 h 208"/>
                <a:gd name="T54" fmla="*/ 244 w 249"/>
                <a:gd name="T55" fmla="*/ 169 h 208"/>
                <a:gd name="T56" fmla="*/ 0 w 249"/>
                <a:gd name="T57" fmla="*/ 162 h 208"/>
                <a:gd name="T58" fmla="*/ 25 w 249"/>
                <a:gd name="T59" fmla="*/ 149 h 208"/>
                <a:gd name="T60" fmla="*/ 25 w 249"/>
                <a:gd name="T61" fmla="*/ 28 h 208"/>
                <a:gd name="T62" fmla="*/ 26 w 249"/>
                <a:gd name="T63" fmla="*/ 27 h 208"/>
                <a:gd name="T64" fmla="*/ 28 w 249"/>
                <a:gd name="T65" fmla="*/ 25 h 208"/>
                <a:gd name="T66" fmla="*/ 32 w 249"/>
                <a:gd name="T67" fmla="*/ 24 h 208"/>
                <a:gd name="T68" fmla="*/ 37 w 249"/>
                <a:gd name="T69" fmla="*/ 22 h 208"/>
                <a:gd name="T70" fmla="*/ 42 w 249"/>
                <a:gd name="T71" fmla="*/ 22 h 208"/>
                <a:gd name="T72" fmla="*/ 49 w 249"/>
                <a:gd name="T73" fmla="*/ 22 h 208"/>
                <a:gd name="T74" fmla="*/ 58 w 249"/>
                <a:gd name="T75" fmla="*/ 23 h 208"/>
                <a:gd name="T76" fmla="*/ 68 w 249"/>
                <a:gd name="T77" fmla="*/ 27 h 208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249"/>
                <a:gd name="T118" fmla="*/ 0 h 208"/>
                <a:gd name="T119" fmla="*/ 249 w 249"/>
                <a:gd name="T120" fmla="*/ 208 h 208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249" h="208">
                  <a:moveTo>
                    <a:pt x="68" y="27"/>
                  </a:moveTo>
                  <a:lnTo>
                    <a:pt x="70" y="14"/>
                  </a:lnTo>
                  <a:lnTo>
                    <a:pt x="72" y="14"/>
                  </a:lnTo>
                  <a:lnTo>
                    <a:pt x="73" y="14"/>
                  </a:lnTo>
                  <a:lnTo>
                    <a:pt x="74" y="12"/>
                  </a:lnTo>
                  <a:lnTo>
                    <a:pt x="75" y="12"/>
                  </a:lnTo>
                  <a:lnTo>
                    <a:pt x="76" y="12"/>
                  </a:lnTo>
                  <a:lnTo>
                    <a:pt x="79" y="11"/>
                  </a:lnTo>
                  <a:lnTo>
                    <a:pt x="81" y="11"/>
                  </a:lnTo>
                  <a:lnTo>
                    <a:pt x="83" y="10"/>
                  </a:lnTo>
                  <a:lnTo>
                    <a:pt x="86" y="9"/>
                  </a:lnTo>
                  <a:lnTo>
                    <a:pt x="88" y="9"/>
                  </a:lnTo>
                  <a:lnTo>
                    <a:pt x="91" y="8"/>
                  </a:lnTo>
                  <a:lnTo>
                    <a:pt x="95" y="8"/>
                  </a:lnTo>
                  <a:lnTo>
                    <a:pt x="98" y="7"/>
                  </a:lnTo>
                  <a:lnTo>
                    <a:pt x="103" y="5"/>
                  </a:lnTo>
                  <a:lnTo>
                    <a:pt x="107" y="5"/>
                  </a:lnTo>
                  <a:lnTo>
                    <a:pt x="111" y="4"/>
                  </a:lnTo>
                  <a:lnTo>
                    <a:pt x="116" y="4"/>
                  </a:lnTo>
                  <a:lnTo>
                    <a:pt x="121" y="3"/>
                  </a:lnTo>
                  <a:lnTo>
                    <a:pt x="126" y="2"/>
                  </a:lnTo>
                  <a:lnTo>
                    <a:pt x="132" y="2"/>
                  </a:lnTo>
                  <a:lnTo>
                    <a:pt x="137" y="1"/>
                  </a:lnTo>
                  <a:lnTo>
                    <a:pt x="144" y="1"/>
                  </a:lnTo>
                  <a:lnTo>
                    <a:pt x="150" y="1"/>
                  </a:lnTo>
                  <a:lnTo>
                    <a:pt x="157" y="0"/>
                  </a:lnTo>
                  <a:lnTo>
                    <a:pt x="163" y="0"/>
                  </a:lnTo>
                  <a:lnTo>
                    <a:pt x="170" y="0"/>
                  </a:lnTo>
                  <a:lnTo>
                    <a:pt x="178" y="0"/>
                  </a:lnTo>
                  <a:lnTo>
                    <a:pt x="185" y="0"/>
                  </a:lnTo>
                  <a:lnTo>
                    <a:pt x="193" y="0"/>
                  </a:lnTo>
                  <a:lnTo>
                    <a:pt x="201" y="0"/>
                  </a:lnTo>
                  <a:lnTo>
                    <a:pt x="210" y="4"/>
                  </a:lnTo>
                  <a:lnTo>
                    <a:pt x="208" y="28"/>
                  </a:lnTo>
                  <a:lnTo>
                    <a:pt x="210" y="29"/>
                  </a:lnTo>
                  <a:lnTo>
                    <a:pt x="213" y="31"/>
                  </a:lnTo>
                  <a:lnTo>
                    <a:pt x="216" y="32"/>
                  </a:lnTo>
                  <a:lnTo>
                    <a:pt x="220" y="36"/>
                  </a:lnTo>
                  <a:lnTo>
                    <a:pt x="222" y="39"/>
                  </a:lnTo>
                  <a:lnTo>
                    <a:pt x="224" y="44"/>
                  </a:lnTo>
                  <a:lnTo>
                    <a:pt x="226" y="50"/>
                  </a:lnTo>
                  <a:lnTo>
                    <a:pt x="245" y="67"/>
                  </a:lnTo>
                  <a:lnTo>
                    <a:pt x="240" y="115"/>
                  </a:lnTo>
                  <a:lnTo>
                    <a:pt x="208" y="132"/>
                  </a:lnTo>
                  <a:lnTo>
                    <a:pt x="247" y="143"/>
                  </a:lnTo>
                  <a:lnTo>
                    <a:pt x="247" y="146"/>
                  </a:lnTo>
                  <a:lnTo>
                    <a:pt x="248" y="148"/>
                  </a:lnTo>
                  <a:lnTo>
                    <a:pt x="248" y="150"/>
                  </a:lnTo>
                  <a:lnTo>
                    <a:pt x="249" y="154"/>
                  </a:lnTo>
                  <a:lnTo>
                    <a:pt x="248" y="159"/>
                  </a:lnTo>
                  <a:lnTo>
                    <a:pt x="247" y="163"/>
                  </a:lnTo>
                  <a:lnTo>
                    <a:pt x="244" y="169"/>
                  </a:lnTo>
                  <a:lnTo>
                    <a:pt x="144" y="208"/>
                  </a:lnTo>
                  <a:lnTo>
                    <a:pt x="0" y="162"/>
                  </a:lnTo>
                  <a:lnTo>
                    <a:pt x="3" y="157"/>
                  </a:lnTo>
                  <a:lnTo>
                    <a:pt x="25" y="149"/>
                  </a:lnTo>
                  <a:lnTo>
                    <a:pt x="25" y="28"/>
                  </a:lnTo>
                  <a:lnTo>
                    <a:pt x="26" y="27"/>
                  </a:lnTo>
                  <a:lnTo>
                    <a:pt x="27" y="27"/>
                  </a:lnTo>
                  <a:lnTo>
                    <a:pt x="28" y="25"/>
                  </a:lnTo>
                  <a:lnTo>
                    <a:pt x="31" y="24"/>
                  </a:lnTo>
                  <a:lnTo>
                    <a:pt x="32" y="24"/>
                  </a:lnTo>
                  <a:lnTo>
                    <a:pt x="34" y="23"/>
                  </a:lnTo>
                  <a:lnTo>
                    <a:pt x="37" y="22"/>
                  </a:lnTo>
                  <a:lnTo>
                    <a:pt x="40" y="22"/>
                  </a:lnTo>
                  <a:lnTo>
                    <a:pt x="42" y="22"/>
                  </a:lnTo>
                  <a:lnTo>
                    <a:pt x="46" y="22"/>
                  </a:lnTo>
                  <a:lnTo>
                    <a:pt x="49" y="22"/>
                  </a:lnTo>
                  <a:lnTo>
                    <a:pt x="53" y="22"/>
                  </a:lnTo>
                  <a:lnTo>
                    <a:pt x="58" y="23"/>
                  </a:lnTo>
                  <a:lnTo>
                    <a:pt x="61" y="24"/>
                  </a:lnTo>
                  <a:lnTo>
                    <a:pt x="68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28" name="Freeform 216"/>
            <p:cNvSpPr>
              <a:spLocks/>
            </p:cNvSpPr>
            <p:nvPr/>
          </p:nvSpPr>
          <p:spPr bwMode="auto">
            <a:xfrm>
              <a:off x="1263" y="2411"/>
              <a:ext cx="79" cy="91"/>
            </a:xfrm>
            <a:custGeom>
              <a:avLst/>
              <a:gdLst>
                <a:gd name="T0" fmla="*/ 78 w 79"/>
                <a:gd name="T1" fmla="*/ 3 h 91"/>
                <a:gd name="T2" fmla="*/ 78 w 79"/>
                <a:gd name="T3" fmla="*/ 3 h 91"/>
                <a:gd name="T4" fmla="*/ 77 w 79"/>
                <a:gd name="T5" fmla="*/ 3 h 91"/>
                <a:gd name="T6" fmla="*/ 74 w 79"/>
                <a:gd name="T7" fmla="*/ 2 h 91"/>
                <a:gd name="T8" fmla="*/ 72 w 79"/>
                <a:gd name="T9" fmla="*/ 2 h 91"/>
                <a:gd name="T10" fmla="*/ 69 w 79"/>
                <a:gd name="T11" fmla="*/ 1 h 91"/>
                <a:gd name="T12" fmla="*/ 65 w 79"/>
                <a:gd name="T13" fmla="*/ 1 h 91"/>
                <a:gd name="T14" fmla="*/ 60 w 79"/>
                <a:gd name="T15" fmla="*/ 1 h 91"/>
                <a:gd name="T16" fmla="*/ 56 w 79"/>
                <a:gd name="T17" fmla="*/ 0 h 91"/>
                <a:gd name="T18" fmla="*/ 50 w 79"/>
                <a:gd name="T19" fmla="*/ 0 h 91"/>
                <a:gd name="T20" fmla="*/ 44 w 79"/>
                <a:gd name="T21" fmla="*/ 0 h 91"/>
                <a:gd name="T22" fmla="*/ 38 w 79"/>
                <a:gd name="T23" fmla="*/ 1 h 91"/>
                <a:gd name="T24" fmla="*/ 31 w 79"/>
                <a:gd name="T25" fmla="*/ 2 h 91"/>
                <a:gd name="T26" fmla="*/ 25 w 79"/>
                <a:gd name="T27" fmla="*/ 3 h 91"/>
                <a:gd name="T28" fmla="*/ 18 w 79"/>
                <a:gd name="T29" fmla="*/ 6 h 91"/>
                <a:gd name="T30" fmla="*/ 11 w 79"/>
                <a:gd name="T31" fmla="*/ 8 h 91"/>
                <a:gd name="T32" fmla="*/ 4 w 79"/>
                <a:gd name="T33" fmla="*/ 10 h 91"/>
                <a:gd name="T34" fmla="*/ 4 w 79"/>
                <a:gd name="T35" fmla="*/ 13 h 91"/>
                <a:gd name="T36" fmla="*/ 3 w 79"/>
                <a:gd name="T37" fmla="*/ 17 h 91"/>
                <a:gd name="T38" fmla="*/ 1 w 79"/>
                <a:gd name="T39" fmla="*/ 26 h 91"/>
                <a:gd name="T40" fmla="*/ 0 w 79"/>
                <a:gd name="T41" fmla="*/ 35 h 91"/>
                <a:gd name="T42" fmla="*/ 0 w 79"/>
                <a:gd name="T43" fmla="*/ 47 h 91"/>
                <a:gd name="T44" fmla="*/ 0 w 79"/>
                <a:gd name="T45" fmla="*/ 59 h 91"/>
                <a:gd name="T46" fmla="*/ 2 w 79"/>
                <a:gd name="T47" fmla="*/ 73 h 91"/>
                <a:gd name="T48" fmla="*/ 6 w 79"/>
                <a:gd name="T49" fmla="*/ 89 h 91"/>
                <a:gd name="T50" fmla="*/ 7 w 79"/>
                <a:gd name="T51" fmla="*/ 89 h 91"/>
                <a:gd name="T52" fmla="*/ 8 w 79"/>
                <a:gd name="T53" fmla="*/ 89 h 91"/>
                <a:gd name="T54" fmla="*/ 9 w 79"/>
                <a:gd name="T55" fmla="*/ 87 h 91"/>
                <a:gd name="T56" fmla="*/ 11 w 79"/>
                <a:gd name="T57" fmla="*/ 87 h 91"/>
                <a:gd name="T58" fmla="*/ 15 w 79"/>
                <a:gd name="T59" fmla="*/ 87 h 91"/>
                <a:gd name="T60" fmla="*/ 18 w 79"/>
                <a:gd name="T61" fmla="*/ 87 h 91"/>
                <a:gd name="T62" fmla="*/ 22 w 79"/>
                <a:gd name="T63" fmla="*/ 87 h 91"/>
                <a:gd name="T64" fmla="*/ 27 w 79"/>
                <a:gd name="T65" fmla="*/ 87 h 91"/>
                <a:gd name="T66" fmla="*/ 32 w 79"/>
                <a:gd name="T67" fmla="*/ 86 h 91"/>
                <a:gd name="T68" fmla="*/ 38 w 79"/>
                <a:gd name="T69" fmla="*/ 87 h 91"/>
                <a:gd name="T70" fmla="*/ 44 w 79"/>
                <a:gd name="T71" fmla="*/ 87 h 91"/>
                <a:gd name="T72" fmla="*/ 50 w 79"/>
                <a:gd name="T73" fmla="*/ 87 h 91"/>
                <a:gd name="T74" fmla="*/ 57 w 79"/>
                <a:gd name="T75" fmla="*/ 87 h 91"/>
                <a:gd name="T76" fmla="*/ 64 w 79"/>
                <a:gd name="T77" fmla="*/ 89 h 91"/>
                <a:gd name="T78" fmla="*/ 71 w 79"/>
                <a:gd name="T79" fmla="*/ 90 h 91"/>
                <a:gd name="T80" fmla="*/ 79 w 79"/>
                <a:gd name="T81" fmla="*/ 91 h 91"/>
                <a:gd name="T82" fmla="*/ 79 w 79"/>
                <a:gd name="T83" fmla="*/ 87 h 91"/>
                <a:gd name="T84" fmla="*/ 78 w 79"/>
                <a:gd name="T85" fmla="*/ 80 h 91"/>
                <a:gd name="T86" fmla="*/ 77 w 79"/>
                <a:gd name="T87" fmla="*/ 70 h 91"/>
                <a:gd name="T88" fmla="*/ 76 w 79"/>
                <a:gd name="T89" fmla="*/ 57 h 91"/>
                <a:gd name="T90" fmla="*/ 76 w 79"/>
                <a:gd name="T91" fmla="*/ 43 h 91"/>
                <a:gd name="T92" fmla="*/ 76 w 79"/>
                <a:gd name="T93" fmla="*/ 28 h 91"/>
                <a:gd name="T94" fmla="*/ 77 w 79"/>
                <a:gd name="T95" fmla="*/ 15 h 91"/>
                <a:gd name="T96" fmla="*/ 78 w 79"/>
                <a:gd name="T97" fmla="*/ 3 h 91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79"/>
                <a:gd name="T148" fmla="*/ 0 h 91"/>
                <a:gd name="T149" fmla="*/ 79 w 79"/>
                <a:gd name="T150" fmla="*/ 91 h 91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79" h="91">
                  <a:moveTo>
                    <a:pt x="78" y="3"/>
                  </a:moveTo>
                  <a:lnTo>
                    <a:pt x="78" y="3"/>
                  </a:lnTo>
                  <a:lnTo>
                    <a:pt x="77" y="3"/>
                  </a:lnTo>
                  <a:lnTo>
                    <a:pt x="74" y="2"/>
                  </a:lnTo>
                  <a:lnTo>
                    <a:pt x="72" y="2"/>
                  </a:lnTo>
                  <a:lnTo>
                    <a:pt x="69" y="1"/>
                  </a:lnTo>
                  <a:lnTo>
                    <a:pt x="65" y="1"/>
                  </a:lnTo>
                  <a:lnTo>
                    <a:pt x="60" y="1"/>
                  </a:lnTo>
                  <a:lnTo>
                    <a:pt x="56" y="0"/>
                  </a:lnTo>
                  <a:lnTo>
                    <a:pt x="50" y="0"/>
                  </a:lnTo>
                  <a:lnTo>
                    <a:pt x="44" y="0"/>
                  </a:lnTo>
                  <a:lnTo>
                    <a:pt x="38" y="1"/>
                  </a:lnTo>
                  <a:lnTo>
                    <a:pt x="31" y="2"/>
                  </a:lnTo>
                  <a:lnTo>
                    <a:pt x="25" y="3"/>
                  </a:lnTo>
                  <a:lnTo>
                    <a:pt x="18" y="6"/>
                  </a:lnTo>
                  <a:lnTo>
                    <a:pt x="11" y="8"/>
                  </a:lnTo>
                  <a:lnTo>
                    <a:pt x="4" y="10"/>
                  </a:lnTo>
                  <a:lnTo>
                    <a:pt x="4" y="13"/>
                  </a:lnTo>
                  <a:lnTo>
                    <a:pt x="3" y="17"/>
                  </a:lnTo>
                  <a:lnTo>
                    <a:pt x="1" y="26"/>
                  </a:lnTo>
                  <a:lnTo>
                    <a:pt x="0" y="35"/>
                  </a:lnTo>
                  <a:lnTo>
                    <a:pt x="0" y="47"/>
                  </a:lnTo>
                  <a:lnTo>
                    <a:pt x="0" y="59"/>
                  </a:lnTo>
                  <a:lnTo>
                    <a:pt x="2" y="73"/>
                  </a:lnTo>
                  <a:lnTo>
                    <a:pt x="6" y="89"/>
                  </a:lnTo>
                  <a:lnTo>
                    <a:pt x="7" y="89"/>
                  </a:lnTo>
                  <a:lnTo>
                    <a:pt x="8" y="89"/>
                  </a:lnTo>
                  <a:lnTo>
                    <a:pt x="9" y="87"/>
                  </a:lnTo>
                  <a:lnTo>
                    <a:pt x="11" y="87"/>
                  </a:lnTo>
                  <a:lnTo>
                    <a:pt x="15" y="87"/>
                  </a:lnTo>
                  <a:lnTo>
                    <a:pt x="18" y="87"/>
                  </a:lnTo>
                  <a:lnTo>
                    <a:pt x="22" y="87"/>
                  </a:lnTo>
                  <a:lnTo>
                    <a:pt x="27" y="87"/>
                  </a:lnTo>
                  <a:lnTo>
                    <a:pt x="32" y="86"/>
                  </a:lnTo>
                  <a:lnTo>
                    <a:pt x="38" y="87"/>
                  </a:lnTo>
                  <a:lnTo>
                    <a:pt x="44" y="87"/>
                  </a:lnTo>
                  <a:lnTo>
                    <a:pt x="50" y="87"/>
                  </a:lnTo>
                  <a:lnTo>
                    <a:pt x="57" y="87"/>
                  </a:lnTo>
                  <a:lnTo>
                    <a:pt x="64" y="89"/>
                  </a:lnTo>
                  <a:lnTo>
                    <a:pt x="71" y="90"/>
                  </a:lnTo>
                  <a:lnTo>
                    <a:pt x="79" y="91"/>
                  </a:lnTo>
                  <a:lnTo>
                    <a:pt x="79" y="87"/>
                  </a:lnTo>
                  <a:lnTo>
                    <a:pt x="78" y="80"/>
                  </a:lnTo>
                  <a:lnTo>
                    <a:pt x="77" y="70"/>
                  </a:lnTo>
                  <a:lnTo>
                    <a:pt x="76" y="57"/>
                  </a:lnTo>
                  <a:lnTo>
                    <a:pt x="76" y="43"/>
                  </a:lnTo>
                  <a:lnTo>
                    <a:pt x="76" y="28"/>
                  </a:lnTo>
                  <a:lnTo>
                    <a:pt x="77" y="15"/>
                  </a:lnTo>
                  <a:lnTo>
                    <a:pt x="78" y="3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29" name="Freeform 217"/>
            <p:cNvSpPr>
              <a:spLocks/>
            </p:cNvSpPr>
            <p:nvPr/>
          </p:nvSpPr>
          <p:spPr bwMode="auto">
            <a:xfrm>
              <a:off x="1271" y="2435"/>
              <a:ext cx="132" cy="90"/>
            </a:xfrm>
            <a:custGeom>
              <a:avLst/>
              <a:gdLst>
                <a:gd name="T0" fmla="*/ 1 w 132"/>
                <a:gd name="T1" fmla="*/ 68 h 90"/>
                <a:gd name="T2" fmla="*/ 0 w 132"/>
                <a:gd name="T3" fmla="*/ 80 h 90"/>
                <a:gd name="T4" fmla="*/ 86 w 132"/>
                <a:gd name="T5" fmla="*/ 90 h 90"/>
                <a:gd name="T6" fmla="*/ 86 w 132"/>
                <a:gd name="T7" fmla="*/ 90 h 90"/>
                <a:gd name="T8" fmla="*/ 89 w 132"/>
                <a:gd name="T9" fmla="*/ 89 h 90"/>
                <a:gd name="T10" fmla="*/ 91 w 132"/>
                <a:gd name="T11" fmla="*/ 88 h 90"/>
                <a:gd name="T12" fmla="*/ 94 w 132"/>
                <a:gd name="T13" fmla="*/ 86 h 90"/>
                <a:gd name="T14" fmla="*/ 98 w 132"/>
                <a:gd name="T15" fmla="*/ 83 h 90"/>
                <a:gd name="T16" fmla="*/ 103 w 132"/>
                <a:gd name="T17" fmla="*/ 80 h 90"/>
                <a:gd name="T18" fmla="*/ 107 w 132"/>
                <a:gd name="T19" fmla="*/ 76 h 90"/>
                <a:gd name="T20" fmla="*/ 112 w 132"/>
                <a:gd name="T21" fmla="*/ 72 h 90"/>
                <a:gd name="T22" fmla="*/ 117 w 132"/>
                <a:gd name="T23" fmla="*/ 67 h 90"/>
                <a:gd name="T24" fmla="*/ 121 w 132"/>
                <a:gd name="T25" fmla="*/ 61 h 90"/>
                <a:gd name="T26" fmla="*/ 125 w 132"/>
                <a:gd name="T27" fmla="*/ 55 h 90"/>
                <a:gd name="T28" fmla="*/ 128 w 132"/>
                <a:gd name="T29" fmla="*/ 48 h 90"/>
                <a:gd name="T30" fmla="*/ 131 w 132"/>
                <a:gd name="T31" fmla="*/ 40 h 90"/>
                <a:gd name="T32" fmla="*/ 132 w 132"/>
                <a:gd name="T33" fmla="*/ 32 h 90"/>
                <a:gd name="T34" fmla="*/ 132 w 132"/>
                <a:gd name="T35" fmla="*/ 24 h 90"/>
                <a:gd name="T36" fmla="*/ 129 w 132"/>
                <a:gd name="T37" fmla="*/ 14 h 90"/>
                <a:gd name="T38" fmla="*/ 129 w 132"/>
                <a:gd name="T39" fmla="*/ 13 h 90"/>
                <a:gd name="T40" fmla="*/ 128 w 132"/>
                <a:gd name="T41" fmla="*/ 12 h 90"/>
                <a:gd name="T42" fmla="*/ 127 w 132"/>
                <a:gd name="T43" fmla="*/ 10 h 90"/>
                <a:gd name="T44" fmla="*/ 126 w 132"/>
                <a:gd name="T45" fmla="*/ 7 h 90"/>
                <a:gd name="T46" fmla="*/ 124 w 132"/>
                <a:gd name="T47" fmla="*/ 5 h 90"/>
                <a:gd name="T48" fmla="*/ 120 w 132"/>
                <a:gd name="T49" fmla="*/ 3 h 90"/>
                <a:gd name="T50" fmla="*/ 117 w 132"/>
                <a:gd name="T51" fmla="*/ 2 h 90"/>
                <a:gd name="T52" fmla="*/ 113 w 132"/>
                <a:gd name="T53" fmla="*/ 0 h 90"/>
                <a:gd name="T54" fmla="*/ 113 w 132"/>
                <a:gd name="T55" fmla="*/ 3 h 90"/>
                <a:gd name="T56" fmla="*/ 114 w 132"/>
                <a:gd name="T57" fmla="*/ 6 h 90"/>
                <a:gd name="T58" fmla="*/ 117 w 132"/>
                <a:gd name="T59" fmla="*/ 12 h 90"/>
                <a:gd name="T60" fmla="*/ 118 w 132"/>
                <a:gd name="T61" fmla="*/ 20 h 90"/>
                <a:gd name="T62" fmla="*/ 118 w 132"/>
                <a:gd name="T63" fmla="*/ 30 h 90"/>
                <a:gd name="T64" fmla="*/ 117 w 132"/>
                <a:gd name="T65" fmla="*/ 40 h 90"/>
                <a:gd name="T66" fmla="*/ 114 w 132"/>
                <a:gd name="T67" fmla="*/ 52 h 90"/>
                <a:gd name="T68" fmla="*/ 108 w 132"/>
                <a:gd name="T69" fmla="*/ 65 h 90"/>
                <a:gd name="T70" fmla="*/ 108 w 132"/>
                <a:gd name="T71" fmla="*/ 65 h 90"/>
                <a:gd name="T72" fmla="*/ 108 w 132"/>
                <a:gd name="T73" fmla="*/ 65 h 90"/>
                <a:gd name="T74" fmla="*/ 107 w 132"/>
                <a:gd name="T75" fmla="*/ 66 h 90"/>
                <a:gd name="T76" fmla="*/ 106 w 132"/>
                <a:gd name="T77" fmla="*/ 67 h 90"/>
                <a:gd name="T78" fmla="*/ 105 w 132"/>
                <a:gd name="T79" fmla="*/ 67 h 90"/>
                <a:gd name="T80" fmla="*/ 103 w 132"/>
                <a:gd name="T81" fmla="*/ 68 h 90"/>
                <a:gd name="T82" fmla="*/ 100 w 132"/>
                <a:gd name="T83" fmla="*/ 69 h 90"/>
                <a:gd name="T84" fmla="*/ 98 w 132"/>
                <a:gd name="T85" fmla="*/ 70 h 90"/>
                <a:gd name="T86" fmla="*/ 96 w 132"/>
                <a:gd name="T87" fmla="*/ 72 h 90"/>
                <a:gd name="T88" fmla="*/ 92 w 132"/>
                <a:gd name="T89" fmla="*/ 73 h 90"/>
                <a:gd name="T90" fmla="*/ 90 w 132"/>
                <a:gd name="T91" fmla="*/ 73 h 90"/>
                <a:gd name="T92" fmla="*/ 85 w 132"/>
                <a:gd name="T93" fmla="*/ 74 h 90"/>
                <a:gd name="T94" fmla="*/ 82 w 132"/>
                <a:gd name="T95" fmla="*/ 74 h 90"/>
                <a:gd name="T96" fmla="*/ 78 w 132"/>
                <a:gd name="T97" fmla="*/ 74 h 90"/>
                <a:gd name="T98" fmla="*/ 73 w 132"/>
                <a:gd name="T99" fmla="*/ 73 h 90"/>
                <a:gd name="T100" fmla="*/ 69 w 132"/>
                <a:gd name="T101" fmla="*/ 73 h 90"/>
                <a:gd name="T102" fmla="*/ 69 w 132"/>
                <a:gd name="T103" fmla="*/ 84 h 90"/>
                <a:gd name="T104" fmla="*/ 3 w 132"/>
                <a:gd name="T105" fmla="*/ 77 h 90"/>
                <a:gd name="T106" fmla="*/ 1 w 132"/>
                <a:gd name="T107" fmla="*/ 68 h 90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132"/>
                <a:gd name="T163" fmla="*/ 0 h 90"/>
                <a:gd name="T164" fmla="*/ 132 w 132"/>
                <a:gd name="T165" fmla="*/ 90 h 90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132" h="90">
                  <a:moveTo>
                    <a:pt x="1" y="68"/>
                  </a:moveTo>
                  <a:lnTo>
                    <a:pt x="0" y="80"/>
                  </a:lnTo>
                  <a:lnTo>
                    <a:pt x="86" y="90"/>
                  </a:lnTo>
                  <a:lnTo>
                    <a:pt x="89" y="89"/>
                  </a:lnTo>
                  <a:lnTo>
                    <a:pt x="91" y="88"/>
                  </a:lnTo>
                  <a:lnTo>
                    <a:pt x="94" y="86"/>
                  </a:lnTo>
                  <a:lnTo>
                    <a:pt x="98" y="83"/>
                  </a:lnTo>
                  <a:lnTo>
                    <a:pt x="103" y="80"/>
                  </a:lnTo>
                  <a:lnTo>
                    <a:pt x="107" y="76"/>
                  </a:lnTo>
                  <a:lnTo>
                    <a:pt x="112" y="72"/>
                  </a:lnTo>
                  <a:lnTo>
                    <a:pt x="117" y="67"/>
                  </a:lnTo>
                  <a:lnTo>
                    <a:pt x="121" y="61"/>
                  </a:lnTo>
                  <a:lnTo>
                    <a:pt x="125" y="55"/>
                  </a:lnTo>
                  <a:lnTo>
                    <a:pt x="128" y="48"/>
                  </a:lnTo>
                  <a:lnTo>
                    <a:pt x="131" y="40"/>
                  </a:lnTo>
                  <a:lnTo>
                    <a:pt x="132" y="32"/>
                  </a:lnTo>
                  <a:lnTo>
                    <a:pt x="132" y="24"/>
                  </a:lnTo>
                  <a:lnTo>
                    <a:pt x="129" y="14"/>
                  </a:lnTo>
                  <a:lnTo>
                    <a:pt x="129" y="13"/>
                  </a:lnTo>
                  <a:lnTo>
                    <a:pt x="128" y="12"/>
                  </a:lnTo>
                  <a:lnTo>
                    <a:pt x="127" y="10"/>
                  </a:lnTo>
                  <a:lnTo>
                    <a:pt x="126" y="7"/>
                  </a:lnTo>
                  <a:lnTo>
                    <a:pt x="124" y="5"/>
                  </a:lnTo>
                  <a:lnTo>
                    <a:pt x="120" y="3"/>
                  </a:lnTo>
                  <a:lnTo>
                    <a:pt x="117" y="2"/>
                  </a:lnTo>
                  <a:lnTo>
                    <a:pt x="113" y="0"/>
                  </a:lnTo>
                  <a:lnTo>
                    <a:pt x="113" y="3"/>
                  </a:lnTo>
                  <a:lnTo>
                    <a:pt x="114" y="6"/>
                  </a:lnTo>
                  <a:lnTo>
                    <a:pt x="117" y="12"/>
                  </a:lnTo>
                  <a:lnTo>
                    <a:pt x="118" y="20"/>
                  </a:lnTo>
                  <a:lnTo>
                    <a:pt x="118" y="30"/>
                  </a:lnTo>
                  <a:lnTo>
                    <a:pt x="117" y="40"/>
                  </a:lnTo>
                  <a:lnTo>
                    <a:pt x="114" y="52"/>
                  </a:lnTo>
                  <a:lnTo>
                    <a:pt x="108" y="65"/>
                  </a:lnTo>
                  <a:lnTo>
                    <a:pt x="107" y="66"/>
                  </a:lnTo>
                  <a:lnTo>
                    <a:pt x="106" y="67"/>
                  </a:lnTo>
                  <a:lnTo>
                    <a:pt x="105" y="67"/>
                  </a:lnTo>
                  <a:lnTo>
                    <a:pt x="103" y="68"/>
                  </a:lnTo>
                  <a:lnTo>
                    <a:pt x="100" y="69"/>
                  </a:lnTo>
                  <a:lnTo>
                    <a:pt x="98" y="70"/>
                  </a:lnTo>
                  <a:lnTo>
                    <a:pt x="96" y="72"/>
                  </a:lnTo>
                  <a:lnTo>
                    <a:pt x="92" y="73"/>
                  </a:lnTo>
                  <a:lnTo>
                    <a:pt x="90" y="73"/>
                  </a:lnTo>
                  <a:lnTo>
                    <a:pt x="85" y="74"/>
                  </a:lnTo>
                  <a:lnTo>
                    <a:pt x="82" y="74"/>
                  </a:lnTo>
                  <a:lnTo>
                    <a:pt x="78" y="74"/>
                  </a:lnTo>
                  <a:lnTo>
                    <a:pt x="73" y="73"/>
                  </a:lnTo>
                  <a:lnTo>
                    <a:pt x="69" y="73"/>
                  </a:lnTo>
                  <a:lnTo>
                    <a:pt x="69" y="84"/>
                  </a:lnTo>
                  <a:lnTo>
                    <a:pt x="3" y="77"/>
                  </a:lnTo>
                  <a:lnTo>
                    <a:pt x="1" y="68"/>
                  </a:lnTo>
                  <a:close/>
                </a:path>
              </a:pathLst>
            </a:custGeom>
            <a:solidFill>
              <a:srgbClr val="99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30" name="Freeform 218"/>
            <p:cNvSpPr>
              <a:spLocks/>
            </p:cNvSpPr>
            <p:nvPr/>
          </p:nvSpPr>
          <p:spPr bwMode="auto">
            <a:xfrm>
              <a:off x="1255" y="2524"/>
              <a:ext cx="96" cy="32"/>
            </a:xfrm>
            <a:custGeom>
              <a:avLst/>
              <a:gdLst>
                <a:gd name="T0" fmla="*/ 96 w 96"/>
                <a:gd name="T1" fmla="*/ 12 h 32"/>
                <a:gd name="T2" fmla="*/ 1 w 96"/>
                <a:gd name="T3" fmla="*/ 0 h 32"/>
                <a:gd name="T4" fmla="*/ 0 w 96"/>
                <a:gd name="T5" fmla="*/ 12 h 32"/>
                <a:gd name="T6" fmla="*/ 93 w 96"/>
                <a:gd name="T7" fmla="*/ 32 h 32"/>
                <a:gd name="T8" fmla="*/ 96 w 96"/>
                <a:gd name="T9" fmla="*/ 12 h 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6"/>
                <a:gd name="T16" fmla="*/ 0 h 32"/>
                <a:gd name="T17" fmla="*/ 96 w 96"/>
                <a:gd name="T18" fmla="*/ 32 h 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6" h="32">
                  <a:moveTo>
                    <a:pt x="96" y="12"/>
                  </a:moveTo>
                  <a:lnTo>
                    <a:pt x="1" y="0"/>
                  </a:lnTo>
                  <a:lnTo>
                    <a:pt x="0" y="12"/>
                  </a:lnTo>
                  <a:lnTo>
                    <a:pt x="93" y="32"/>
                  </a:lnTo>
                  <a:lnTo>
                    <a:pt x="96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31" name="Freeform 219"/>
            <p:cNvSpPr>
              <a:spLocks/>
            </p:cNvSpPr>
            <p:nvPr/>
          </p:nvSpPr>
          <p:spPr bwMode="auto">
            <a:xfrm>
              <a:off x="1302" y="2535"/>
              <a:ext cx="42" cy="14"/>
            </a:xfrm>
            <a:custGeom>
              <a:avLst/>
              <a:gdLst>
                <a:gd name="T0" fmla="*/ 42 w 42"/>
                <a:gd name="T1" fmla="*/ 6 h 14"/>
                <a:gd name="T2" fmla="*/ 2 w 42"/>
                <a:gd name="T3" fmla="*/ 0 h 14"/>
                <a:gd name="T4" fmla="*/ 0 w 42"/>
                <a:gd name="T5" fmla="*/ 6 h 14"/>
                <a:gd name="T6" fmla="*/ 40 w 42"/>
                <a:gd name="T7" fmla="*/ 14 h 14"/>
                <a:gd name="T8" fmla="*/ 42 w 42"/>
                <a:gd name="T9" fmla="*/ 6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2"/>
                <a:gd name="T16" fmla="*/ 0 h 14"/>
                <a:gd name="T17" fmla="*/ 42 w 42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2" h="14">
                  <a:moveTo>
                    <a:pt x="42" y="6"/>
                  </a:moveTo>
                  <a:lnTo>
                    <a:pt x="2" y="0"/>
                  </a:lnTo>
                  <a:lnTo>
                    <a:pt x="0" y="6"/>
                  </a:lnTo>
                  <a:lnTo>
                    <a:pt x="40" y="14"/>
                  </a:lnTo>
                  <a:lnTo>
                    <a:pt x="42" y="6"/>
                  </a:lnTo>
                  <a:close/>
                </a:path>
              </a:pathLst>
            </a:custGeom>
            <a:solidFill>
              <a:srgbClr val="99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32" name="Freeform 220"/>
            <p:cNvSpPr>
              <a:spLocks/>
            </p:cNvSpPr>
            <p:nvPr/>
          </p:nvSpPr>
          <p:spPr bwMode="auto">
            <a:xfrm>
              <a:off x="1260" y="2528"/>
              <a:ext cx="28" cy="10"/>
            </a:xfrm>
            <a:custGeom>
              <a:avLst/>
              <a:gdLst>
                <a:gd name="T0" fmla="*/ 28 w 28"/>
                <a:gd name="T1" fmla="*/ 4 h 10"/>
                <a:gd name="T2" fmla="*/ 0 w 28"/>
                <a:gd name="T3" fmla="*/ 0 h 10"/>
                <a:gd name="T4" fmla="*/ 0 w 28"/>
                <a:gd name="T5" fmla="*/ 4 h 10"/>
                <a:gd name="T6" fmla="*/ 27 w 28"/>
                <a:gd name="T7" fmla="*/ 10 h 10"/>
                <a:gd name="T8" fmla="*/ 28 w 28"/>
                <a:gd name="T9" fmla="*/ 4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"/>
                <a:gd name="T16" fmla="*/ 0 h 10"/>
                <a:gd name="T17" fmla="*/ 28 w 28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" h="10">
                  <a:moveTo>
                    <a:pt x="28" y="4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27" y="10"/>
                  </a:lnTo>
                  <a:lnTo>
                    <a:pt x="28" y="4"/>
                  </a:lnTo>
                  <a:close/>
                </a:path>
              </a:pathLst>
            </a:custGeom>
            <a:solidFill>
              <a:srgbClr val="99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33" name="Freeform 221"/>
            <p:cNvSpPr>
              <a:spLocks/>
            </p:cNvSpPr>
            <p:nvPr/>
          </p:nvSpPr>
          <p:spPr bwMode="auto">
            <a:xfrm>
              <a:off x="1192" y="2537"/>
              <a:ext cx="162" cy="55"/>
            </a:xfrm>
            <a:custGeom>
              <a:avLst/>
              <a:gdLst>
                <a:gd name="T0" fmla="*/ 0 w 162"/>
                <a:gd name="T1" fmla="*/ 16 h 55"/>
                <a:gd name="T2" fmla="*/ 0 w 162"/>
                <a:gd name="T3" fmla="*/ 16 h 55"/>
                <a:gd name="T4" fmla="*/ 1 w 162"/>
                <a:gd name="T5" fmla="*/ 16 h 55"/>
                <a:gd name="T6" fmla="*/ 2 w 162"/>
                <a:gd name="T7" fmla="*/ 16 h 55"/>
                <a:gd name="T8" fmla="*/ 4 w 162"/>
                <a:gd name="T9" fmla="*/ 15 h 55"/>
                <a:gd name="T10" fmla="*/ 7 w 162"/>
                <a:gd name="T11" fmla="*/ 15 h 55"/>
                <a:gd name="T12" fmla="*/ 10 w 162"/>
                <a:gd name="T13" fmla="*/ 15 h 55"/>
                <a:gd name="T14" fmla="*/ 14 w 162"/>
                <a:gd name="T15" fmla="*/ 14 h 55"/>
                <a:gd name="T16" fmla="*/ 17 w 162"/>
                <a:gd name="T17" fmla="*/ 13 h 55"/>
                <a:gd name="T18" fmla="*/ 21 w 162"/>
                <a:gd name="T19" fmla="*/ 12 h 55"/>
                <a:gd name="T20" fmla="*/ 24 w 162"/>
                <a:gd name="T21" fmla="*/ 11 h 55"/>
                <a:gd name="T22" fmla="*/ 28 w 162"/>
                <a:gd name="T23" fmla="*/ 9 h 55"/>
                <a:gd name="T24" fmla="*/ 31 w 162"/>
                <a:gd name="T25" fmla="*/ 8 h 55"/>
                <a:gd name="T26" fmla="*/ 35 w 162"/>
                <a:gd name="T27" fmla="*/ 6 h 55"/>
                <a:gd name="T28" fmla="*/ 37 w 162"/>
                <a:gd name="T29" fmla="*/ 5 h 55"/>
                <a:gd name="T30" fmla="*/ 40 w 162"/>
                <a:gd name="T31" fmla="*/ 2 h 55"/>
                <a:gd name="T32" fmla="*/ 43 w 162"/>
                <a:gd name="T33" fmla="*/ 0 h 55"/>
                <a:gd name="T34" fmla="*/ 162 w 162"/>
                <a:gd name="T35" fmla="*/ 28 h 55"/>
                <a:gd name="T36" fmla="*/ 162 w 162"/>
                <a:gd name="T37" fmla="*/ 28 h 55"/>
                <a:gd name="T38" fmla="*/ 161 w 162"/>
                <a:gd name="T39" fmla="*/ 29 h 55"/>
                <a:gd name="T40" fmla="*/ 159 w 162"/>
                <a:gd name="T41" fmla="*/ 30 h 55"/>
                <a:gd name="T42" fmla="*/ 158 w 162"/>
                <a:gd name="T43" fmla="*/ 32 h 55"/>
                <a:gd name="T44" fmla="*/ 157 w 162"/>
                <a:gd name="T45" fmla="*/ 33 h 55"/>
                <a:gd name="T46" fmla="*/ 155 w 162"/>
                <a:gd name="T47" fmla="*/ 35 h 55"/>
                <a:gd name="T48" fmla="*/ 152 w 162"/>
                <a:gd name="T49" fmla="*/ 36 h 55"/>
                <a:gd name="T50" fmla="*/ 150 w 162"/>
                <a:gd name="T51" fmla="*/ 39 h 55"/>
                <a:gd name="T52" fmla="*/ 147 w 162"/>
                <a:gd name="T53" fmla="*/ 41 h 55"/>
                <a:gd name="T54" fmla="*/ 144 w 162"/>
                <a:gd name="T55" fmla="*/ 43 h 55"/>
                <a:gd name="T56" fmla="*/ 141 w 162"/>
                <a:gd name="T57" fmla="*/ 46 h 55"/>
                <a:gd name="T58" fmla="*/ 137 w 162"/>
                <a:gd name="T59" fmla="*/ 48 h 55"/>
                <a:gd name="T60" fmla="*/ 135 w 162"/>
                <a:gd name="T61" fmla="*/ 50 h 55"/>
                <a:gd name="T62" fmla="*/ 131 w 162"/>
                <a:gd name="T63" fmla="*/ 51 h 55"/>
                <a:gd name="T64" fmla="*/ 128 w 162"/>
                <a:gd name="T65" fmla="*/ 53 h 55"/>
                <a:gd name="T66" fmla="*/ 126 w 162"/>
                <a:gd name="T67" fmla="*/ 55 h 55"/>
                <a:gd name="T68" fmla="*/ 0 w 162"/>
                <a:gd name="T69" fmla="*/ 16 h 5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62"/>
                <a:gd name="T106" fmla="*/ 0 h 55"/>
                <a:gd name="T107" fmla="*/ 162 w 162"/>
                <a:gd name="T108" fmla="*/ 55 h 55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62" h="55">
                  <a:moveTo>
                    <a:pt x="0" y="16"/>
                  </a:moveTo>
                  <a:lnTo>
                    <a:pt x="0" y="16"/>
                  </a:lnTo>
                  <a:lnTo>
                    <a:pt x="1" y="16"/>
                  </a:lnTo>
                  <a:lnTo>
                    <a:pt x="2" y="16"/>
                  </a:lnTo>
                  <a:lnTo>
                    <a:pt x="4" y="15"/>
                  </a:lnTo>
                  <a:lnTo>
                    <a:pt x="7" y="15"/>
                  </a:lnTo>
                  <a:lnTo>
                    <a:pt x="10" y="15"/>
                  </a:lnTo>
                  <a:lnTo>
                    <a:pt x="14" y="14"/>
                  </a:lnTo>
                  <a:lnTo>
                    <a:pt x="17" y="13"/>
                  </a:lnTo>
                  <a:lnTo>
                    <a:pt x="21" y="12"/>
                  </a:lnTo>
                  <a:lnTo>
                    <a:pt x="24" y="11"/>
                  </a:lnTo>
                  <a:lnTo>
                    <a:pt x="28" y="9"/>
                  </a:lnTo>
                  <a:lnTo>
                    <a:pt x="31" y="8"/>
                  </a:lnTo>
                  <a:lnTo>
                    <a:pt x="35" y="6"/>
                  </a:lnTo>
                  <a:lnTo>
                    <a:pt x="37" y="5"/>
                  </a:lnTo>
                  <a:lnTo>
                    <a:pt x="40" y="2"/>
                  </a:lnTo>
                  <a:lnTo>
                    <a:pt x="43" y="0"/>
                  </a:lnTo>
                  <a:lnTo>
                    <a:pt x="162" y="28"/>
                  </a:lnTo>
                  <a:lnTo>
                    <a:pt x="161" y="29"/>
                  </a:lnTo>
                  <a:lnTo>
                    <a:pt x="159" y="30"/>
                  </a:lnTo>
                  <a:lnTo>
                    <a:pt x="158" y="32"/>
                  </a:lnTo>
                  <a:lnTo>
                    <a:pt x="157" y="33"/>
                  </a:lnTo>
                  <a:lnTo>
                    <a:pt x="155" y="35"/>
                  </a:lnTo>
                  <a:lnTo>
                    <a:pt x="152" y="36"/>
                  </a:lnTo>
                  <a:lnTo>
                    <a:pt x="150" y="39"/>
                  </a:lnTo>
                  <a:lnTo>
                    <a:pt x="147" y="41"/>
                  </a:lnTo>
                  <a:lnTo>
                    <a:pt x="144" y="43"/>
                  </a:lnTo>
                  <a:lnTo>
                    <a:pt x="141" y="46"/>
                  </a:lnTo>
                  <a:lnTo>
                    <a:pt x="137" y="48"/>
                  </a:lnTo>
                  <a:lnTo>
                    <a:pt x="135" y="50"/>
                  </a:lnTo>
                  <a:lnTo>
                    <a:pt x="131" y="51"/>
                  </a:lnTo>
                  <a:lnTo>
                    <a:pt x="128" y="53"/>
                  </a:lnTo>
                  <a:lnTo>
                    <a:pt x="126" y="55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99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34" name="Freeform 222"/>
            <p:cNvSpPr>
              <a:spLocks/>
            </p:cNvSpPr>
            <p:nvPr/>
          </p:nvSpPr>
          <p:spPr bwMode="auto">
            <a:xfrm>
              <a:off x="1354" y="2531"/>
              <a:ext cx="57" cy="26"/>
            </a:xfrm>
            <a:custGeom>
              <a:avLst/>
              <a:gdLst>
                <a:gd name="T0" fmla="*/ 6 w 57"/>
                <a:gd name="T1" fmla="*/ 26 h 26"/>
                <a:gd name="T2" fmla="*/ 57 w 57"/>
                <a:gd name="T3" fmla="*/ 11 h 26"/>
                <a:gd name="T4" fmla="*/ 25 w 57"/>
                <a:gd name="T5" fmla="*/ 0 h 26"/>
                <a:gd name="T6" fmla="*/ 0 w 57"/>
                <a:gd name="T7" fmla="*/ 4 h 26"/>
                <a:gd name="T8" fmla="*/ 0 w 57"/>
                <a:gd name="T9" fmla="*/ 25 h 26"/>
                <a:gd name="T10" fmla="*/ 6 w 57"/>
                <a:gd name="T11" fmla="*/ 26 h 2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7"/>
                <a:gd name="T19" fmla="*/ 0 h 26"/>
                <a:gd name="T20" fmla="*/ 57 w 57"/>
                <a:gd name="T21" fmla="*/ 26 h 2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7" h="26">
                  <a:moveTo>
                    <a:pt x="6" y="26"/>
                  </a:moveTo>
                  <a:lnTo>
                    <a:pt x="57" y="11"/>
                  </a:lnTo>
                  <a:lnTo>
                    <a:pt x="25" y="0"/>
                  </a:lnTo>
                  <a:lnTo>
                    <a:pt x="0" y="4"/>
                  </a:lnTo>
                  <a:lnTo>
                    <a:pt x="0" y="25"/>
                  </a:lnTo>
                  <a:lnTo>
                    <a:pt x="6" y="26"/>
                  </a:lnTo>
                  <a:close/>
                </a:path>
              </a:pathLst>
            </a:custGeom>
            <a:solidFill>
              <a:srgbClr val="001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35" name="Freeform 223"/>
            <p:cNvSpPr>
              <a:spLocks/>
            </p:cNvSpPr>
            <p:nvPr/>
          </p:nvSpPr>
          <p:spPr bwMode="auto">
            <a:xfrm>
              <a:off x="1203" y="2421"/>
              <a:ext cx="32" cy="123"/>
            </a:xfrm>
            <a:custGeom>
              <a:avLst/>
              <a:gdLst>
                <a:gd name="T0" fmla="*/ 32 w 32"/>
                <a:gd name="T1" fmla="*/ 3 h 123"/>
                <a:gd name="T2" fmla="*/ 32 w 32"/>
                <a:gd name="T3" fmla="*/ 3 h 123"/>
                <a:gd name="T4" fmla="*/ 31 w 32"/>
                <a:gd name="T5" fmla="*/ 3 h 123"/>
                <a:gd name="T6" fmla="*/ 31 w 32"/>
                <a:gd name="T7" fmla="*/ 3 h 123"/>
                <a:gd name="T8" fmla="*/ 29 w 32"/>
                <a:gd name="T9" fmla="*/ 2 h 123"/>
                <a:gd name="T10" fmla="*/ 27 w 32"/>
                <a:gd name="T11" fmla="*/ 2 h 123"/>
                <a:gd name="T12" fmla="*/ 26 w 32"/>
                <a:gd name="T13" fmla="*/ 2 h 123"/>
                <a:gd name="T14" fmla="*/ 24 w 32"/>
                <a:gd name="T15" fmla="*/ 0 h 123"/>
                <a:gd name="T16" fmla="*/ 22 w 32"/>
                <a:gd name="T17" fmla="*/ 0 h 123"/>
                <a:gd name="T18" fmla="*/ 20 w 32"/>
                <a:gd name="T19" fmla="*/ 0 h 123"/>
                <a:gd name="T20" fmla="*/ 18 w 32"/>
                <a:gd name="T21" fmla="*/ 0 h 123"/>
                <a:gd name="T22" fmla="*/ 14 w 32"/>
                <a:gd name="T23" fmla="*/ 0 h 123"/>
                <a:gd name="T24" fmla="*/ 12 w 32"/>
                <a:gd name="T25" fmla="*/ 0 h 123"/>
                <a:gd name="T26" fmla="*/ 10 w 32"/>
                <a:gd name="T27" fmla="*/ 2 h 123"/>
                <a:gd name="T28" fmla="*/ 6 w 32"/>
                <a:gd name="T29" fmla="*/ 3 h 123"/>
                <a:gd name="T30" fmla="*/ 4 w 32"/>
                <a:gd name="T31" fmla="*/ 4 h 123"/>
                <a:gd name="T32" fmla="*/ 0 w 32"/>
                <a:gd name="T33" fmla="*/ 6 h 123"/>
                <a:gd name="T34" fmla="*/ 0 w 32"/>
                <a:gd name="T35" fmla="*/ 123 h 123"/>
                <a:gd name="T36" fmla="*/ 1 w 32"/>
                <a:gd name="T37" fmla="*/ 123 h 123"/>
                <a:gd name="T38" fmla="*/ 1 w 32"/>
                <a:gd name="T39" fmla="*/ 123 h 123"/>
                <a:gd name="T40" fmla="*/ 3 w 32"/>
                <a:gd name="T41" fmla="*/ 123 h 123"/>
                <a:gd name="T42" fmla="*/ 4 w 32"/>
                <a:gd name="T43" fmla="*/ 123 h 123"/>
                <a:gd name="T44" fmla="*/ 5 w 32"/>
                <a:gd name="T45" fmla="*/ 123 h 123"/>
                <a:gd name="T46" fmla="*/ 7 w 32"/>
                <a:gd name="T47" fmla="*/ 122 h 123"/>
                <a:gd name="T48" fmla="*/ 8 w 32"/>
                <a:gd name="T49" fmla="*/ 122 h 123"/>
                <a:gd name="T50" fmla="*/ 11 w 32"/>
                <a:gd name="T51" fmla="*/ 122 h 123"/>
                <a:gd name="T52" fmla="*/ 13 w 32"/>
                <a:gd name="T53" fmla="*/ 121 h 123"/>
                <a:gd name="T54" fmla="*/ 15 w 32"/>
                <a:gd name="T55" fmla="*/ 120 h 123"/>
                <a:gd name="T56" fmla="*/ 18 w 32"/>
                <a:gd name="T57" fmla="*/ 120 h 123"/>
                <a:gd name="T58" fmla="*/ 21 w 32"/>
                <a:gd name="T59" fmla="*/ 118 h 123"/>
                <a:gd name="T60" fmla="*/ 24 w 32"/>
                <a:gd name="T61" fmla="*/ 116 h 123"/>
                <a:gd name="T62" fmla="*/ 26 w 32"/>
                <a:gd name="T63" fmla="*/ 115 h 123"/>
                <a:gd name="T64" fmla="*/ 29 w 32"/>
                <a:gd name="T65" fmla="*/ 114 h 123"/>
                <a:gd name="T66" fmla="*/ 32 w 32"/>
                <a:gd name="T67" fmla="*/ 111 h 123"/>
                <a:gd name="T68" fmla="*/ 32 w 32"/>
                <a:gd name="T69" fmla="*/ 3 h 12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2"/>
                <a:gd name="T106" fmla="*/ 0 h 123"/>
                <a:gd name="T107" fmla="*/ 32 w 32"/>
                <a:gd name="T108" fmla="*/ 123 h 123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2" h="123">
                  <a:moveTo>
                    <a:pt x="32" y="3"/>
                  </a:moveTo>
                  <a:lnTo>
                    <a:pt x="32" y="3"/>
                  </a:lnTo>
                  <a:lnTo>
                    <a:pt x="31" y="3"/>
                  </a:lnTo>
                  <a:lnTo>
                    <a:pt x="29" y="2"/>
                  </a:lnTo>
                  <a:lnTo>
                    <a:pt x="27" y="2"/>
                  </a:lnTo>
                  <a:lnTo>
                    <a:pt x="26" y="2"/>
                  </a:lnTo>
                  <a:lnTo>
                    <a:pt x="24" y="0"/>
                  </a:lnTo>
                  <a:lnTo>
                    <a:pt x="22" y="0"/>
                  </a:lnTo>
                  <a:lnTo>
                    <a:pt x="20" y="0"/>
                  </a:lnTo>
                  <a:lnTo>
                    <a:pt x="18" y="0"/>
                  </a:lnTo>
                  <a:lnTo>
                    <a:pt x="14" y="0"/>
                  </a:lnTo>
                  <a:lnTo>
                    <a:pt x="12" y="0"/>
                  </a:lnTo>
                  <a:lnTo>
                    <a:pt x="10" y="2"/>
                  </a:lnTo>
                  <a:lnTo>
                    <a:pt x="6" y="3"/>
                  </a:lnTo>
                  <a:lnTo>
                    <a:pt x="4" y="4"/>
                  </a:lnTo>
                  <a:lnTo>
                    <a:pt x="0" y="6"/>
                  </a:lnTo>
                  <a:lnTo>
                    <a:pt x="0" y="123"/>
                  </a:lnTo>
                  <a:lnTo>
                    <a:pt x="1" y="123"/>
                  </a:lnTo>
                  <a:lnTo>
                    <a:pt x="3" y="123"/>
                  </a:lnTo>
                  <a:lnTo>
                    <a:pt x="4" y="123"/>
                  </a:lnTo>
                  <a:lnTo>
                    <a:pt x="5" y="123"/>
                  </a:lnTo>
                  <a:lnTo>
                    <a:pt x="7" y="122"/>
                  </a:lnTo>
                  <a:lnTo>
                    <a:pt x="8" y="122"/>
                  </a:lnTo>
                  <a:lnTo>
                    <a:pt x="11" y="122"/>
                  </a:lnTo>
                  <a:lnTo>
                    <a:pt x="13" y="121"/>
                  </a:lnTo>
                  <a:lnTo>
                    <a:pt x="15" y="120"/>
                  </a:lnTo>
                  <a:lnTo>
                    <a:pt x="18" y="120"/>
                  </a:lnTo>
                  <a:lnTo>
                    <a:pt x="21" y="118"/>
                  </a:lnTo>
                  <a:lnTo>
                    <a:pt x="24" y="116"/>
                  </a:lnTo>
                  <a:lnTo>
                    <a:pt x="26" y="115"/>
                  </a:lnTo>
                  <a:lnTo>
                    <a:pt x="29" y="114"/>
                  </a:lnTo>
                  <a:lnTo>
                    <a:pt x="32" y="111"/>
                  </a:lnTo>
                  <a:lnTo>
                    <a:pt x="32" y="3"/>
                  </a:lnTo>
                  <a:close/>
                </a:path>
              </a:pathLst>
            </a:custGeom>
            <a:solidFill>
              <a:srgbClr val="7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36" name="Freeform 224"/>
            <p:cNvSpPr>
              <a:spLocks/>
            </p:cNvSpPr>
            <p:nvPr/>
          </p:nvSpPr>
          <p:spPr bwMode="auto">
            <a:xfrm>
              <a:off x="1204" y="2423"/>
              <a:ext cx="27" cy="104"/>
            </a:xfrm>
            <a:custGeom>
              <a:avLst/>
              <a:gdLst>
                <a:gd name="T0" fmla="*/ 27 w 27"/>
                <a:gd name="T1" fmla="*/ 2 h 104"/>
                <a:gd name="T2" fmla="*/ 27 w 27"/>
                <a:gd name="T3" fmla="*/ 2 h 104"/>
                <a:gd name="T4" fmla="*/ 26 w 27"/>
                <a:gd name="T5" fmla="*/ 2 h 104"/>
                <a:gd name="T6" fmla="*/ 26 w 27"/>
                <a:gd name="T7" fmla="*/ 1 h 104"/>
                <a:gd name="T8" fmla="*/ 25 w 27"/>
                <a:gd name="T9" fmla="*/ 1 h 104"/>
                <a:gd name="T10" fmla="*/ 24 w 27"/>
                <a:gd name="T11" fmla="*/ 1 h 104"/>
                <a:gd name="T12" fmla="*/ 23 w 27"/>
                <a:gd name="T13" fmla="*/ 0 h 104"/>
                <a:gd name="T14" fmla="*/ 20 w 27"/>
                <a:gd name="T15" fmla="*/ 0 h 104"/>
                <a:gd name="T16" fmla="*/ 19 w 27"/>
                <a:gd name="T17" fmla="*/ 0 h 104"/>
                <a:gd name="T18" fmla="*/ 17 w 27"/>
                <a:gd name="T19" fmla="*/ 0 h 104"/>
                <a:gd name="T20" fmla="*/ 14 w 27"/>
                <a:gd name="T21" fmla="*/ 0 h 104"/>
                <a:gd name="T22" fmla="*/ 12 w 27"/>
                <a:gd name="T23" fmla="*/ 0 h 104"/>
                <a:gd name="T24" fmla="*/ 10 w 27"/>
                <a:gd name="T25" fmla="*/ 0 h 104"/>
                <a:gd name="T26" fmla="*/ 9 w 27"/>
                <a:gd name="T27" fmla="*/ 1 h 104"/>
                <a:gd name="T28" fmla="*/ 5 w 27"/>
                <a:gd name="T29" fmla="*/ 2 h 104"/>
                <a:gd name="T30" fmla="*/ 3 w 27"/>
                <a:gd name="T31" fmla="*/ 3 h 104"/>
                <a:gd name="T32" fmla="*/ 0 w 27"/>
                <a:gd name="T33" fmla="*/ 4 h 104"/>
                <a:gd name="T34" fmla="*/ 0 w 27"/>
                <a:gd name="T35" fmla="*/ 104 h 104"/>
                <a:gd name="T36" fmla="*/ 0 w 27"/>
                <a:gd name="T37" fmla="*/ 104 h 104"/>
                <a:gd name="T38" fmla="*/ 2 w 27"/>
                <a:gd name="T39" fmla="*/ 104 h 104"/>
                <a:gd name="T40" fmla="*/ 2 w 27"/>
                <a:gd name="T41" fmla="*/ 102 h 104"/>
                <a:gd name="T42" fmla="*/ 3 w 27"/>
                <a:gd name="T43" fmla="*/ 102 h 104"/>
                <a:gd name="T44" fmla="*/ 4 w 27"/>
                <a:gd name="T45" fmla="*/ 102 h 104"/>
                <a:gd name="T46" fmla="*/ 6 w 27"/>
                <a:gd name="T47" fmla="*/ 102 h 104"/>
                <a:gd name="T48" fmla="*/ 7 w 27"/>
                <a:gd name="T49" fmla="*/ 102 h 104"/>
                <a:gd name="T50" fmla="*/ 10 w 27"/>
                <a:gd name="T51" fmla="*/ 101 h 104"/>
                <a:gd name="T52" fmla="*/ 11 w 27"/>
                <a:gd name="T53" fmla="*/ 101 h 104"/>
                <a:gd name="T54" fmla="*/ 13 w 27"/>
                <a:gd name="T55" fmla="*/ 100 h 104"/>
                <a:gd name="T56" fmla="*/ 16 w 27"/>
                <a:gd name="T57" fmla="*/ 99 h 104"/>
                <a:gd name="T58" fmla="*/ 18 w 27"/>
                <a:gd name="T59" fmla="*/ 99 h 104"/>
                <a:gd name="T60" fmla="*/ 20 w 27"/>
                <a:gd name="T61" fmla="*/ 98 h 104"/>
                <a:gd name="T62" fmla="*/ 23 w 27"/>
                <a:gd name="T63" fmla="*/ 96 h 104"/>
                <a:gd name="T64" fmla="*/ 25 w 27"/>
                <a:gd name="T65" fmla="*/ 94 h 104"/>
                <a:gd name="T66" fmla="*/ 27 w 27"/>
                <a:gd name="T67" fmla="*/ 93 h 104"/>
                <a:gd name="T68" fmla="*/ 27 w 27"/>
                <a:gd name="T69" fmla="*/ 2 h 104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7"/>
                <a:gd name="T106" fmla="*/ 0 h 104"/>
                <a:gd name="T107" fmla="*/ 27 w 27"/>
                <a:gd name="T108" fmla="*/ 104 h 104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7" h="104">
                  <a:moveTo>
                    <a:pt x="27" y="2"/>
                  </a:moveTo>
                  <a:lnTo>
                    <a:pt x="27" y="2"/>
                  </a:lnTo>
                  <a:lnTo>
                    <a:pt x="26" y="2"/>
                  </a:lnTo>
                  <a:lnTo>
                    <a:pt x="26" y="1"/>
                  </a:lnTo>
                  <a:lnTo>
                    <a:pt x="25" y="1"/>
                  </a:lnTo>
                  <a:lnTo>
                    <a:pt x="24" y="1"/>
                  </a:lnTo>
                  <a:lnTo>
                    <a:pt x="23" y="0"/>
                  </a:lnTo>
                  <a:lnTo>
                    <a:pt x="20" y="0"/>
                  </a:lnTo>
                  <a:lnTo>
                    <a:pt x="19" y="0"/>
                  </a:lnTo>
                  <a:lnTo>
                    <a:pt x="17" y="0"/>
                  </a:lnTo>
                  <a:lnTo>
                    <a:pt x="14" y="0"/>
                  </a:lnTo>
                  <a:lnTo>
                    <a:pt x="12" y="0"/>
                  </a:lnTo>
                  <a:lnTo>
                    <a:pt x="10" y="0"/>
                  </a:lnTo>
                  <a:lnTo>
                    <a:pt x="9" y="1"/>
                  </a:lnTo>
                  <a:lnTo>
                    <a:pt x="5" y="2"/>
                  </a:lnTo>
                  <a:lnTo>
                    <a:pt x="3" y="3"/>
                  </a:lnTo>
                  <a:lnTo>
                    <a:pt x="0" y="4"/>
                  </a:lnTo>
                  <a:lnTo>
                    <a:pt x="0" y="104"/>
                  </a:lnTo>
                  <a:lnTo>
                    <a:pt x="2" y="104"/>
                  </a:lnTo>
                  <a:lnTo>
                    <a:pt x="2" y="102"/>
                  </a:lnTo>
                  <a:lnTo>
                    <a:pt x="3" y="102"/>
                  </a:lnTo>
                  <a:lnTo>
                    <a:pt x="4" y="102"/>
                  </a:lnTo>
                  <a:lnTo>
                    <a:pt x="6" y="102"/>
                  </a:lnTo>
                  <a:lnTo>
                    <a:pt x="7" y="102"/>
                  </a:lnTo>
                  <a:lnTo>
                    <a:pt x="10" y="101"/>
                  </a:lnTo>
                  <a:lnTo>
                    <a:pt x="11" y="101"/>
                  </a:lnTo>
                  <a:lnTo>
                    <a:pt x="13" y="100"/>
                  </a:lnTo>
                  <a:lnTo>
                    <a:pt x="16" y="99"/>
                  </a:lnTo>
                  <a:lnTo>
                    <a:pt x="18" y="99"/>
                  </a:lnTo>
                  <a:lnTo>
                    <a:pt x="20" y="98"/>
                  </a:lnTo>
                  <a:lnTo>
                    <a:pt x="23" y="96"/>
                  </a:lnTo>
                  <a:lnTo>
                    <a:pt x="25" y="94"/>
                  </a:lnTo>
                  <a:lnTo>
                    <a:pt x="27" y="93"/>
                  </a:lnTo>
                  <a:lnTo>
                    <a:pt x="27" y="2"/>
                  </a:lnTo>
                  <a:close/>
                </a:path>
              </a:pathLst>
            </a:custGeom>
            <a:solidFill>
              <a:srgbClr val="9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37" name="Freeform 225"/>
            <p:cNvSpPr>
              <a:spLocks/>
            </p:cNvSpPr>
            <p:nvPr/>
          </p:nvSpPr>
          <p:spPr bwMode="auto">
            <a:xfrm>
              <a:off x="1206" y="2424"/>
              <a:ext cx="22" cy="84"/>
            </a:xfrm>
            <a:custGeom>
              <a:avLst/>
              <a:gdLst>
                <a:gd name="T0" fmla="*/ 22 w 22"/>
                <a:gd name="T1" fmla="*/ 1 h 84"/>
                <a:gd name="T2" fmla="*/ 22 w 22"/>
                <a:gd name="T3" fmla="*/ 1 h 84"/>
                <a:gd name="T4" fmla="*/ 21 w 22"/>
                <a:gd name="T5" fmla="*/ 1 h 84"/>
                <a:gd name="T6" fmla="*/ 21 w 22"/>
                <a:gd name="T7" fmla="*/ 1 h 84"/>
                <a:gd name="T8" fmla="*/ 19 w 22"/>
                <a:gd name="T9" fmla="*/ 1 h 84"/>
                <a:gd name="T10" fmla="*/ 18 w 22"/>
                <a:gd name="T11" fmla="*/ 0 h 84"/>
                <a:gd name="T12" fmla="*/ 17 w 22"/>
                <a:gd name="T13" fmla="*/ 0 h 84"/>
                <a:gd name="T14" fmla="*/ 16 w 22"/>
                <a:gd name="T15" fmla="*/ 0 h 84"/>
                <a:gd name="T16" fmla="*/ 15 w 22"/>
                <a:gd name="T17" fmla="*/ 0 h 84"/>
                <a:gd name="T18" fmla="*/ 14 w 22"/>
                <a:gd name="T19" fmla="*/ 0 h 84"/>
                <a:gd name="T20" fmla="*/ 11 w 22"/>
                <a:gd name="T21" fmla="*/ 0 h 84"/>
                <a:gd name="T22" fmla="*/ 9 w 22"/>
                <a:gd name="T23" fmla="*/ 0 h 84"/>
                <a:gd name="T24" fmla="*/ 8 w 22"/>
                <a:gd name="T25" fmla="*/ 0 h 84"/>
                <a:gd name="T26" fmla="*/ 5 w 22"/>
                <a:gd name="T27" fmla="*/ 0 h 84"/>
                <a:gd name="T28" fmla="*/ 3 w 22"/>
                <a:gd name="T29" fmla="*/ 1 h 84"/>
                <a:gd name="T30" fmla="*/ 2 w 22"/>
                <a:gd name="T31" fmla="*/ 2 h 84"/>
                <a:gd name="T32" fmla="*/ 0 w 22"/>
                <a:gd name="T33" fmla="*/ 3 h 84"/>
                <a:gd name="T34" fmla="*/ 0 w 22"/>
                <a:gd name="T35" fmla="*/ 84 h 84"/>
                <a:gd name="T36" fmla="*/ 0 w 22"/>
                <a:gd name="T37" fmla="*/ 84 h 84"/>
                <a:gd name="T38" fmla="*/ 0 w 22"/>
                <a:gd name="T39" fmla="*/ 84 h 84"/>
                <a:gd name="T40" fmla="*/ 1 w 22"/>
                <a:gd name="T41" fmla="*/ 84 h 84"/>
                <a:gd name="T42" fmla="*/ 2 w 22"/>
                <a:gd name="T43" fmla="*/ 84 h 84"/>
                <a:gd name="T44" fmla="*/ 3 w 22"/>
                <a:gd name="T45" fmla="*/ 84 h 84"/>
                <a:gd name="T46" fmla="*/ 4 w 22"/>
                <a:gd name="T47" fmla="*/ 83 h 84"/>
                <a:gd name="T48" fmla="*/ 5 w 22"/>
                <a:gd name="T49" fmla="*/ 83 h 84"/>
                <a:gd name="T50" fmla="*/ 7 w 22"/>
                <a:gd name="T51" fmla="*/ 83 h 84"/>
                <a:gd name="T52" fmla="*/ 9 w 22"/>
                <a:gd name="T53" fmla="*/ 81 h 84"/>
                <a:gd name="T54" fmla="*/ 10 w 22"/>
                <a:gd name="T55" fmla="*/ 81 h 84"/>
                <a:gd name="T56" fmla="*/ 12 w 22"/>
                <a:gd name="T57" fmla="*/ 80 h 84"/>
                <a:gd name="T58" fmla="*/ 14 w 22"/>
                <a:gd name="T59" fmla="*/ 80 h 84"/>
                <a:gd name="T60" fmla="*/ 16 w 22"/>
                <a:gd name="T61" fmla="*/ 79 h 84"/>
                <a:gd name="T62" fmla="*/ 18 w 22"/>
                <a:gd name="T63" fmla="*/ 78 h 84"/>
                <a:gd name="T64" fmla="*/ 19 w 22"/>
                <a:gd name="T65" fmla="*/ 77 h 84"/>
                <a:gd name="T66" fmla="*/ 22 w 22"/>
                <a:gd name="T67" fmla="*/ 76 h 84"/>
                <a:gd name="T68" fmla="*/ 22 w 22"/>
                <a:gd name="T69" fmla="*/ 1 h 84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2"/>
                <a:gd name="T106" fmla="*/ 0 h 84"/>
                <a:gd name="T107" fmla="*/ 22 w 22"/>
                <a:gd name="T108" fmla="*/ 84 h 84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2" h="84">
                  <a:moveTo>
                    <a:pt x="22" y="1"/>
                  </a:moveTo>
                  <a:lnTo>
                    <a:pt x="22" y="1"/>
                  </a:lnTo>
                  <a:lnTo>
                    <a:pt x="21" y="1"/>
                  </a:lnTo>
                  <a:lnTo>
                    <a:pt x="19" y="1"/>
                  </a:lnTo>
                  <a:lnTo>
                    <a:pt x="18" y="0"/>
                  </a:lnTo>
                  <a:lnTo>
                    <a:pt x="17" y="0"/>
                  </a:lnTo>
                  <a:lnTo>
                    <a:pt x="16" y="0"/>
                  </a:lnTo>
                  <a:lnTo>
                    <a:pt x="15" y="0"/>
                  </a:lnTo>
                  <a:lnTo>
                    <a:pt x="14" y="0"/>
                  </a:lnTo>
                  <a:lnTo>
                    <a:pt x="11" y="0"/>
                  </a:lnTo>
                  <a:lnTo>
                    <a:pt x="9" y="0"/>
                  </a:lnTo>
                  <a:lnTo>
                    <a:pt x="8" y="0"/>
                  </a:lnTo>
                  <a:lnTo>
                    <a:pt x="5" y="0"/>
                  </a:lnTo>
                  <a:lnTo>
                    <a:pt x="3" y="1"/>
                  </a:lnTo>
                  <a:lnTo>
                    <a:pt x="2" y="2"/>
                  </a:lnTo>
                  <a:lnTo>
                    <a:pt x="0" y="3"/>
                  </a:lnTo>
                  <a:lnTo>
                    <a:pt x="0" y="84"/>
                  </a:lnTo>
                  <a:lnTo>
                    <a:pt x="1" y="84"/>
                  </a:lnTo>
                  <a:lnTo>
                    <a:pt x="2" y="84"/>
                  </a:lnTo>
                  <a:lnTo>
                    <a:pt x="3" y="84"/>
                  </a:lnTo>
                  <a:lnTo>
                    <a:pt x="4" y="83"/>
                  </a:lnTo>
                  <a:lnTo>
                    <a:pt x="5" y="83"/>
                  </a:lnTo>
                  <a:lnTo>
                    <a:pt x="7" y="83"/>
                  </a:lnTo>
                  <a:lnTo>
                    <a:pt x="9" y="81"/>
                  </a:lnTo>
                  <a:lnTo>
                    <a:pt x="10" y="81"/>
                  </a:lnTo>
                  <a:lnTo>
                    <a:pt x="12" y="80"/>
                  </a:lnTo>
                  <a:lnTo>
                    <a:pt x="14" y="80"/>
                  </a:lnTo>
                  <a:lnTo>
                    <a:pt x="16" y="79"/>
                  </a:lnTo>
                  <a:lnTo>
                    <a:pt x="18" y="78"/>
                  </a:lnTo>
                  <a:lnTo>
                    <a:pt x="19" y="77"/>
                  </a:lnTo>
                  <a:lnTo>
                    <a:pt x="22" y="76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rgbClr val="A8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38" name="Freeform 226"/>
            <p:cNvSpPr>
              <a:spLocks/>
            </p:cNvSpPr>
            <p:nvPr/>
          </p:nvSpPr>
          <p:spPr bwMode="auto">
            <a:xfrm>
              <a:off x="1207" y="2424"/>
              <a:ext cx="17" cy="65"/>
            </a:xfrm>
            <a:custGeom>
              <a:avLst/>
              <a:gdLst>
                <a:gd name="T0" fmla="*/ 17 w 17"/>
                <a:gd name="T1" fmla="*/ 2 h 65"/>
                <a:gd name="T2" fmla="*/ 17 w 17"/>
                <a:gd name="T3" fmla="*/ 2 h 65"/>
                <a:gd name="T4" fmla="*/ 16 w 17"/>
                <a:gd name="T5" fmla="*/ 1 h 65"/>
                <a:gd name="T6" fmla="*/ 14 w 17"/>
                <a:gd name="T7" fmla="*/ 1 h 65"/>
                <a:gd name="T8" fmla="*/ 11 w 17"/>
                <a:gd name="T9" fmla="*/ 1 h 65"/>
                <a:gd name="T10" fmla="*/ 9 w 17"/>
                <a:gd name="T11" fmla="*/ 0 h 65"/>
                <a:gd name="T12" fmla="*/ 6 w 17"/>
                <a:gd name="T13" fmla="*/ 1 h 65"/>
                <a:gd name="T14" fmla="*/ 2 w 17"/>
                <a:gd name="T15" fmla="*/ 2 h 65"/>
                <a:gd name="T16" fmla="*/ 0 w 17"/>
                <a:gd name="T17" fmla="*/ 3 h 65"/>
                <a:gd name="T18" fmla="*/ 0 w 17"/>
                <a:gd name="T19" fmla="*/ 65 h 65"/>
                <a:gd name="T20" fmla="*/ 0 w 17"/>
                <a:gd name="T21" fmla="*/ 65 h 65"/>
                <a:gd name="T22" fmla="*/ 1 w 17"/>
                <a:gd name="T23" fmla="*/ 65 h 65"/>
                <a:gd name="T24" fmla="*/ 3 w 17"/>
                <a:gd name="T25" fmla="*/ 65 h 65"/>
                <a:gd name="T26" fmla="*/ 6 w 17"/>
                <a:gd name="T27" fmla="*/ 64 h 65"/>
                <a:gd name="T28" fmla="*/ 8 w 17"/>
                <a:gd name="T29" fmla="*/ 64 h 65"/>
                <a:gd name="T30" fmla="*/ 11 w 17"/>
                <a:gd name="T31" fmla="*/ 63 h 65"/>
                <a:gd name="T32" fmla="*/ 14 w 17"/>
                <a:gd name="T33" fmla="*/ 60 h 65"/>
                <a:gd name="T34" fmla="*/ 17 w 17"/>
                <a:gd name="T35" fmla="*/ 58 h 65"/>
                <a:gd name="T36" fmla="*/ 17 w 17"/>
                <a:gd name="T37" fmla="*/ 2 h 6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7"/>
                <a:gd name="T58" fmla="*/ 0 h 65"/>
                <a:gd name="T59" fmla="*/ 17 w 17"/>
                <a:gd name="T60" fmla="*/ 65 h 65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7" h="65">
                  <a:moveTo>
                    <a:pt x="17" y="2"/>
                  </a:moveTo>
                  <a:lnTo>
                    <a:pt x="17" y="2"/>
                  </a:lnTo>
                  <a:lnTo>
                    <a:pt x="16" y="1"/>
                  </a:lnTo>
                  <a:lnTo>
                    <a:pt x="14" y="1"/>
                  </a:lnTo>
                  <a:lnTo>
                    <a:pt x="11" y="1"/>
                  </a:lnTo>
                  <a:lnTo>
                    <a:pt x="9" y="0"/>
                  </a:lnTo>
                  <a:lnTo>
                    <a:pt x="6" y="1"/>
                  </a:lnTo>
                  <a:lnTo>
                    <a:pt x="2" y="2"/>
                  </a:lnTo>
                  <a:lnTo>
                    <a:pt x="0" y="3"/>
                  </a:lnTo>
                  <a:lnTo>
                    <a:pt x="0" y="65"/>
                  </a:lnTo>
                  <a:lnTo>
                    <a:pt x="1" y="65"/>
                  </a:lnTo>
                  <a:lnTo>
                    <a:pt x="3" y="65"/>
                  </a:lnTo>
                  <a:lnTo>
                    <a:pt x="6" y="64"/>
                  </a:lnTo>
                  <a:lnTo>
                    <a:pt x="8" y="64"/>
                  </a:lnTo>
                  <a:lnTo>
                    <a:pt x="11" y="63"/>
                  </a:lnTo>
                  <a:lnTo>
                    <a:pt x="14" y="60"/>
                  </a:lnTo>
                  <a:lnTo>
                    <a:pt x="17" y="58"/>
                  </a:lnTo>
                  <a:lnTo>
                    <a:pt x="17" y="2"/>
                  </a:lnTo>
                  <a:close/>
                </a:path>
              </a:pathLst>
            </a:custGeom>
            <a:solidFill>
              <a:srgbClr val="BCE5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39" name="Freeform 227"/>
            <p:cNvSpPr>
              <a:spLocks/>
            </p:cNvSpPr>
            <p:nvPr/>
          </p:nvSpPr>
          <p:spPr bwMode="auto">
            <a:xfrm>
              <a:off x="1207" y="2425"/>
              <a:ext cx="14" cy="47"/>
            </a:xfrm>
            <a:custGeom>
              <a:avLst/>
              <a:gdLst>
                <a:gd name="T0" fmla="*/ 14 w 14"/>
                <a:gd name="T1" fmla="*/ 1 h 47"/>
                <a:gd name="T2" fmla="*/ 14 w 14"/>
                <a:gd name="T3" fmla="*/ 1 h 47"/>
                <a:gd name="T4" fmla="*/ 13 w 14"/>
                <a:gd name="T5" fmla="*/ 1 h 47"/>
                <a:gd name="T6" fmla="*/ 11 w 14"/>
                <a:gd name="T7" fmla="*/ 1 h 47"/>
                <a:gd name="T8" fmla="*/ 9 w 14"/>
                <a:gd name="T9" fmla="*/ 0 h 47"/>
                <a:gd name="T10" fmla="*/ 8 w 14"/>
                <a:gd name="T11" fmla="*/ 0 h 47"/>
                <a:gd name="T12" fmla="*/ 6 w 14"/>
                <a:gd name="T13" fmla="*/ 1 h 47"/>
                <a:gd name="T14" fmla="*/ 2 w 14"/>
                <a:gd name="T15" fmla="*/ 1 h 47"/>
                <a:gd name="T16" fmla="*/ 0 w 14"/>
                <a:gd name="T17" fmla="*/ 3 h 47"/>
                <a:gd name="T18" fmla="*/ 0 w 14"/>
                <a:gd name="T19" fmla="*/ 47 h 47"/>
                <a:gd name="T20" fmla="*/ 1 w 14"/>
                <a:gd name="T21" fmla="*/ 47 h 47"/>
                <a:gd name="T22" fmla="*/ 1 w 14"/>
                <a:gd name="T23" fmla="*/ 45 h 47"/>
                <a:gd name="T24" fmla="*/ 3 w 14"/>
                <a:gd name="T25" fmla="*/ 45 h 47"/>
                <a:gd name="T26" fmla="*/ 4 w 14"/>
                <a:gd name="T27" fmla="*/ 45 h 47"/>
                <a:gd name="T28" fmla="*/ 7 w 14"/>
                <a:gd name="T29" fmla="*/ 44 h 47"/>
                <a:gd name="T30" fmla="*/ 9 w 14"/>
                <a:gd name="T31" fmla="*/ 44 h 47"/>
                <a:gd name="T32" fmla="*/ 11 w 14"/>
                <a:gd name="T33" fmla="*/ 43 h 47"/>
                <a:gd name="T34" fmla="*/ 14 w 14"/>
                <a:gd name="T35" fmla="*/ 41 h 47"/>
                <a:gd name="T36" fmla="*/ 14 w 14"/>
                <a:gd name="T37" fmla="*/ 1 h 4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4"/>
                <a:gd name="T58" fmla="*/ 0 h 47"/>
                <a:gd name="T59" fmla="*/ 14 w 14"/>
                <a:gd name="T60" fmla="*/ 47 h 4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4" h="47">
                  <a:moveTo>
                    <a:pt x="14" y="1"/>
                  </a:moveTo>
                  <a:lnTo>
                    <a:pt x="14" y="1"/>
                  </a:lnTo>
                  <a:lnTo>
                    <a:pt x="13" y="1"/>
                  </a:lnTo>
                  <a:lnTo>
                    <a:pt x="11" y="1"/>
                  </a:lnTo>
                  <a:lnTo>
                    <a:pt x="9" y="0"/>
                  </a:lnTo>
                  <a:lnTo>
                    <a:pt x="8" y="0"/>
                  </a:lnTo>
                  <a:lnTo>
                    <a:pt x="6" y="1"/>
                  </a:lnTo>
                  <a:lnTo>
                    <a:pt x="2" y="1"/>
                  </a:lnTo>
                  <a:lnTo>
                    <a:pt x="0" y="3"/>
                  </a:lnTo>
                  <a:lnTo>
                    <a:pt x="0" y="47"/>
                  </a:lnTo>
                  <a:lnTo>
                    <a:pt x="1" y="47"/>
                  </a:lnTo>
                  <a:lnTo>
                    <a:pt x="1" y="45"/>
                  </a:lnTo>
                  <a:lnTo>
                    <a:pt x="3" y="45"/>
                  </a:lnTo>
                  <a:lnTo>
                    <a:pt x="4" y="45"/>
                  </a:lnTo>
                  <a:lnTo>
                    <a:pt x="7" y="44"/>
                  </a:lnTo>
                  <a:lnTo>
                    <a:pt x="9" y="44"/>
                  </a:lnTo>
                  <a:lnTo>
                    <a:pt x="11" y="43"/>
                  </a:lnTo>
                  <a:lnTo>
                    <a:pt x="14" y="41"/>
                  </a:lnTo>
                  <a:lnTo>
                    <a:pt x="14" y="1"/>
                  </a:lnTo>
                  <a:close/>
                </a:path>
              </a:pathLst>
            </a:custGeom>
            <a:solidFill>
              <a:srgbClr val="D1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40" name="Freeform 228"/>
            <p:cNvSpPr>
              <a:spLocks/>
            </p:cNvSpPr>
            <p:nvPr/>
          </p:nvSpPr>
          <p:spPr bwMode="auto">
            <a:xfrm>
              <a:off x="1208" y="2426"/>
              <a:ext cx="9" cy="27"/>
            </a:xfrm>
            <a:custGeom>
              <a:avLst/>
              <a:gdLst>
                <a:gd name="T0" fmla="*/ 9 w 9"/>
                <a:gd name="T1" fmla="*/ 1 h 27"/>
                <a:gd name="T2" fmla="*/ 9 w 9"/>
                <a:gd name="T3" fmla="*/ 1 h 27"/>
                <a:gd name="T4" fmla="*/ 8 w 9"/>
                <a:gd name="T5" fmla="*/ 1 h 27"/>
                <a:gd name="T6" fmla="*/ 7 w 9"/>
                <a:gd name="T7" fmla="*/ 1 h 27"/>
                <a:gd name="T8" fmla="*/ 6 w 9"/>
                <a:gd name="T9" fmla="*/ 0 h 27"/>
                <a:gd name="T10" fmla="*/ 5 w 9"/>
                <a:gd name="T11" fmla="*/ 0 h 27"/>
                <a:gd name="T12" fmla="*/ 3 w 9"/>
                <a:gd name="T13" fmla="*/ 0 h 27"/>
                <a:gd name="T14" fmla="*/ 1 w 9"/>
                <a:gd name="T15" fmla="*/ 1 h 27"/>
                <a:gd name="T16" fmla="*/ 0 w 9"/>
                <a:gd name="T17" fmla="*/ 2 h 27"/>
                <a:gd name="T18" fmla="*/ 0 w 9"/>
                <a:gd name="T19" fmla="*/ 27 h 27"/>
                <a:gd name="T20" fmla="*/ 0 w 9"/>
                <a:gd name="T21" fmla="*/ 27 h 27"/>
                <a:gd name="T22" fmla="*/ 1 w 9"/>
                <a:gd name="T23" fmla="*/ 27 h 27"/>
                <a:gd name="T24" fmla="*/ 2 w 9"/>
                <a:gd name="T25" fmla="*/ 27 h 27"/>
                <a:gd name="T26" fmla="*/ 3 w 9"/>
                <a:gd name="T27" fmla="*/ 27 h 27"/>
                <a:gd name="T28" fmla="*/ 5 w 9"/>
                <a:gd name="T29" fmla="*/ 26 h 27"/>
                <a:gd name="T30" fmla="*/ 6 w 9"/>
                <a:gd name="T31" fmla="*/ 26 h 27"/>
                <a:gd name="T32" fmla="*/ 8 w 9"/>
                <a:gd name="T33" fmla="*/ 25 h 27"/>
                <a:gd name="T34" fmla="*/ 9 w 9"/>
                <a:gd name="T35" fmla="*/ 23 h 27"/>
                <a:gd name="T36" fmla="*/ 9 w 9"/>
                <a:gd name="T37" fmla="*/ 1 h 2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"/>
                <a:gd name="T58" fmla="*/ 0 h 27"/>
                <a:gd name="T59" fmla="*/ 9 w 9"/>
                <a:gd name="T60" fmla="*/ 27 h 2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" h="27">
                  <a:moveTo>
                    <a:pt x="9" y="1"/>
                  </a:moveTo>
                  <a:lnTo>
                    <a:pt x="9" y="1"/>
                  </a:lnTo>
                  <a:lnTo>
                    <a:pt x="8" y="1"/>
                  </a:lnTo>
                  <a:lnTo>
                    <a:pt x="7" y="1"/>
                  </a:lnTo>
                  <a:lnTo>
                    <a:pt x="6" y="0"/>
                  </a:lnTo>
                  <a:lnTo>
                    <a:pt x="5" y="0"/>
                  </a:lnTo>
                  <a:lnTo>
                    <a:pt x="3" y="0"/>
                  </a:lnTo>
                  <a:lnTo>
                    <a:pt x="1" y="1"/>
                  </a:lnTo>
                  <a:lnTo>
                    <a:pt x="0" y="2"/>
                  </a:lnTo>
                  <a:lnTo>
                    <a:pt x="0" y="27"/>
                  </a:lnTo>
                  <a:lnTo>
                    <a:pt x="1" y="27"/>
                  </a:lnTo>
                  <a:lnTo>
                    <a:pt x="2" y="27"/>
                  </a:lnTo>
                  <a:lnTo>
                    <a:pt x="3" y="27"/>
                  </a:lnTo>
                  <a:lnTo>
                    <a:pt x="5" y="26"/>
                  </a:lnTo>
                  <a:lnTo>
                    <a:pt x="6" y="26"/>
                  </a:lnTo>
                  <a:lnTo>
                    <a:pt x="8" y="25"/>
                  </a:lnTo>
                  <a:lnTo>
                    <a:pt x="9" y="23"/>
                  </a:lnTo>
                  <a:lnTo>
                    <a:pt x="9" y="1"/>
                  </a:lnTo>
                  <a:close/>
                </a:path>
              </a:pathLst>
            </a:custGeom>
            <a:solidFill>
              <a:srgbClr val="E5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41" name="Freeform 229"/>
            <p:cNvSpPr>
              <a:spLocks/>
            </p:cNvSpPr>
            <p:nvPr/>
          </p:nvSpPr>
          <p:spPr bwMode="auto">
            <a:xfrm>
              <a:off x="1319" y="2503"/>
              <a:ext cx="14" cy="13"/>
            </a:xfrm>
            <a:custGeom>
              <a:avLst/>
              <a:gdLst>
                <a:gd name="T0" fmla="*/ 7 w 14"/>
                <a:gd name="T1" fmla="*/ 13 h 13"/>
                <a:gd name="T2" fmla="*/ 8 w 14"/>
                <a:gd name="T3" fmla="*/ 13 h 13"/>
                <a:gd name="T4" fmla="*/ 9 w 14"/>
                <a:gd name="T5" fmla="*/ 13 h 13"/>
                <a:gd name="T6" fmla="*/ 10 w 14"/>
                <a:gd name="T7" fmla="*/ 12 h 13"/>
                <a:gd name="T8" fmla="*/ 11 w 14"/>
                <a:gd name="T9" fmla="*/ 11 h 13"/>
                <a:gd name="T10" fmla="*/ 13 w 14"/>
                <a:gd name="T11" fmla="*/ 11 h 13"/>
                <a:gd name="T12" fmla="*/ 13 w 14"/>
                <a:gd name="T13" fmla="*/ 9 h 13"/>
                <a:gd name="T14" fmla="*/ 14 w 14"/>
                <a:gd name="T15" fmla="*/ 7 h 13"/>
                <a:gd name="T16" fmla="*/ 14 w 14"/>
                <a:gd name="T17" fmla="*/ 6 h 13"/>
                <a:gd name="T18" fmla="*/ 14 w 14"/>
                <a:gd name="T19" fmla="*/ 5 h 13"/>
                <a:gd name="T20" fmla="*/ 13 w 14"/>
                <a:gd name="T21" fmla="*/ 4 h 13"/>
                <a:gd name="T22" fmla="*/ 13 w 14"/>
                <a:gd name="T23" fmla="*/ 2 h 13"/>
                <a:gd name="T24" fmla="*/ 11 w 14"/>
                <a:gd name="T25" fmla="*/ 1 h 13"/>
                <a:gd name="T26" fmla="*/ 10 w 14"/>
                <a:gd name="T27" fmla="*/ 0 h 13"/>
                <a:gd name="T28" fmla="*/ 9 w 14"/>
                <a:gd name="T29" fmla="*/ 0 h 13"/>
                <a:gd name="T30" fmla="*/ 8 w 14"/>
                <a:gd name="T31" fmla="*/ 0 h 13"/>
                <a:gd name="T32" fmla="*/ 7 w 14"/>
                <a:gd name="T33" fmla="*/ 0 h 13"/>
                <a:gd name="T34" fmla="*/ 6 w 14"/>
                <a:gd name="T35" fmla="*/ 0 h 13"/>
                <a:gd name="T36" fmla="*/ 4 w 14"/>
                <a:gd name="T37" fmla="*/ 0 h 13"/>
                <a:gd name="T38" fmla="*/ 3 w 14"/>
                <a:gd name="T39" fmla="*/ 0 h 13"/>
                <a:gd name="T40" fmla="*/ 2 w 14"/>
                <a:gd name="T41" fmla="*/ 1 h 13"/>
                <a:gd name="T42" fmla="*/ 1 w 14"/>
                <a:gd name="T43" fmla="*/ 2 h 13"/>
                <a:gd name="T44" fmla="*/ 1 w 14"/>
                <a:gd name="T45" fmla="*/ 4 h 13"/>
                <a:gd name="T46" fmla="*/ 0 w 14"/>
                <a:gd name="T47" fmla="*/ 5 h 13"/>
                <a:gd name="T48" fmla="*/ 0 w 14"/>
                <a:gd name="T49" fmla="*/ 6 h 13"/>
                <a:gd name="T50" fmla="*/ 0 w 14"/>
                <a:gd name="T51" fmla="*/ 7 h 13"/>
                <a:gd name="T52" fmla="*/ 1 w 14"/>
                <a:gd name="T53" fmla="*/ 9 h 13"/>
                <a:gd name="T54" fmla="*/ 1 w 14"/>
                <a:gd name="T55" fmla="*/ 11 h 13"/>
                <a:gd name="T56" fmla="*/ 2 w 14"/>
                <a:gd name="T57" fmla="*/ 11 h 13"/>
                <a:gd name="T58" fmla="*/ 3 w 14"/>
                <a:gd name="T59" fmla="*/ 12 h 13"/>
                <a:gd name="T60" fmla="*/ 4 w 14"/>
                <a:gd name="T61" fmla="*/ 13 h 13"/>
                <a:gd name="T62" fmla="*/ 6 w 14"/>
                <a:gd name="T63" fmla="*/ 13 h 13"/>
                <a:gd name="T64" fmla="*/ 7 w 14"/>
                <a:gd name="T65" fmla="*/ 13 h 1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4"/>
                <a:gd name="T100" fmla="*/ 0 h 13"/>
                <a:gd name="T101" fmla="*/ 14 w 14"/>
                <a:gd name="T102" fmla="*/ 13 h 1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4" h="13">
                  <a:moveTo>
                    <a:pt x="7" y="13"/>
                  </a:moveTo>
                  <a:lnTo>
                    <a:pt x="8" y="13"/>
                  </a:lnTo>
                  <a:lnTo>
                    <a:pt x="9" y="13"/>
                  </a:lnTo>
                  <a:lnTo>
                    <a:pt x="10" y="12"/>
                  </a:lnTo>
                  <a:lnTo>
                    <a:pt x="11" y="11"/>
                  </a:lnTo>
                  <a:lnTo>
                    <a:pt x="13" y="11"/>
                  </a:lnTo>
                  <a:lnTo>
                    <a:pt x="13" y="9"/>
                  </a:lnTo>
                  <a:lnTo>
                    <a:pt x="14" y="7"/>
                  </a:lnTo>
                  <a:lnTo>
                    <a:pt x="14" y="6"/>
                  </a:lnTo>
                  <a:lnTo>
                    <a:pt x="14" y="5"/>
                  </a:lnTo>
                  <a:lnTo>
                    <a:pt x="13" y="4"/>
                  </a:lnTo>
                  <a:lnTo>
                    <a:pt x="13" y="2"/>
                  </a:lnTo>
                  <a:lnTo>
                    <a:pt x="11" y="1"/>
                  </a:lnTo>
                  <a:lnTo>
                    <a:pt x="10" y="0"/>
                  </a:lnTo>
                  <a:lnTo>
                    <a:pt x="9" y="0"/>
                  </a:lnTo>
                  <a:lnTo>
                    <a:pt x="8" y="0"/>
                  </a:lnTo>
                  <a:lnTo>
                    <a:pt x="7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3" y="0"/>
                  </a:lnTo>
                  <a:lnTo>
                    <a:pt x="2" y="1"/>
                  </a:lnTo>
                  <a:lnTo>
                    <a:pt x="1" y="2"/>
                  </a:lnTo>
                  <a:lnTo>
                    <a:pt x="1" y="4"/>
                  </a:lnTo>
                  <a:lnTo>
                    <a:pt x="0" y="5"/>
                  </a:lnTo>
                  <a:lnTo>
                    <a:pt x="0" y="6"/>
                  </a:lnTo>
                  <a:lnTo>
                    <a:pt x="0" y="7"/>
                  </a:lnTo>
                  <a:lnTo>
                    <a:pt x="1" y="9"/>
                  </a:lnTo>
                  <a:lnTo>
                    <a:pt x="1" y="11"/>
                  </a:lnTo>
                  <a:lnTo>
                    <a:pt x="2" y="11"/>
                  </a:lnTo>
                  <a:lnTo>
                    <a:pt x="3" y="12"/>
                  </a:lnTo>
                  <a:lnTo>
                    <a:pt x="4" y="13"/>
                  </a:lnTo>
                  <a:lnTo>
                    <a:pt x="6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42" name="Freeform 230"/>
            <p:cNvSpPr>
              <a:spLocks/>
            </p:cNvSpPr>
            <p:nvPr/>
          </p:nvSpPr>
          <p:spPr bwMode="auto">
            <a:xfrm>
              <a:off x="1278" y="2503"/>
              <a:ext cx="7" cy="7"/>
            </a:xfrm>
            <a:custGeom>
              <a:avLst/>
              <a:gdLst>
                <a:gd name="T0" fmla="*/ 3 w 7"/>
                <a:gd name="T1" fmla="*/ 7 h 7"/>
                <a:gd name="T2" fmla="*/ 5 w 7"/>
                <a:gd name="T3" fmla="*/ 6 h 7"/>
                <a:gd name="T4" fmla="*/ 6 w 7"/>
                <a:gd name="T5" fmla="*/ 6 h 7"/>
                <a:gd name="T6" fmla="*/ 6 w 7"/>
                <a:gd name="T7" fmla="*/ 5 h 7"/>
                <a:gd name="T8" fmla="*/ 7 w 7"/>
                <a:gd name="T9" fmla="*/ 4 h 7"/>
                <a:gd name="T10" fmla="*/ 6 w 7"/>
                <a:gd name="T11" fmla="*/ 1 h 7"/>
                <a:gd name="T12" fmla="*/ 6 w 7"/>
                <a:gd name="T13" fmla="*/ 1 h 7"/>
                <a:gd name="T14" fmla="*/ 5 w 7"/>
                <a:gd name="T15" fmla="*/ 0 h 7"/>
                <a:gd name="T16" fmla="*/ 3 w 7"/>
                <a:gd name="T17" fmla="*/ 0 h 7"/>
                <a:gd name="T18" fmla="*/ 2 w 7"/>
                <a:gd name="T19" fmla="*/ 0 h 7"/>
                <a:gd name="T20" fmla="*/ 1 w 7"/>
                <a:gd name="T21" fmla="*/ 1 h 7"/>
                <a:gd name="T22" fmla="*/ 0 w 7"/>
                <a:gd name="T23" fmla="*/ 1 h 7"/>
                <a:gd name="T24" fmla="*/ 0 w 7"/>
                <a:gd name="T25" fmla="*/ 4 h 7"/>
                <a:gd name="T26" fmla="*/ 0 w 7"/>
                <a:gd name="T27" fmla="*/ 5 h 7"/>
                <a:gd name="T28" fmla="*/ 1 w 7"/>
                <a:gd name="T29" fmla="*/ 6 h 7"/>
                <a:gd name="T30" fmla="*/ 2 w 7"/>
                <a:gd name="T31" fmla="*/ 6 h 7"/>
                <a:gd name="T32" fmla="*/ 3 w 7"/>
                <a:gd name="T33" fmla="*/ 7 h 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7"/>
                <a:gd name="T52" fmla="*/ 0 h 7"/>
                <a:gd name="T53" fmla="*/ 7 w 7"/>
                <a:gd name="T54" fmla="*/ 7 h 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7" h="7">
                  <a:moveTo>
                    <a:pt x="3" y="7"/>
                  </a:moveTo>
                  <a:lnTo>
                    <a:pt x="5" y="6"/>
                  </a:lnTo>
                  <a:lnTo>
                    <a:pt x="6" y="6"/>
                  </a:lnTo>
                  <a:lnTo>
                    <a:pt x="6" y="5"/>
                  </a:lnTo>
                  <a:lnTo>
                    <a:pt x="7" y="4"/>
                  </a:lnTo>
                  <a:lnTo>
                    <a:pt x="6" y="1"/>
                  </a:lnTo>
                  <a:lnTo>
                    <a:pt x="5" y="0"/>
                  </a:lnTo>
                  <a:lnTo>
                    <a:pt x="3" y="0"/>
                  </a:lnTo>
                  <a:lnTo>
                    <a:pt x="2" y="0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4"/>
                  </a:lnTo>
                  <a:lnTo>
                    <a:pt x="0" y="5"/>
                  </a:lnTo>
                  <a:lnTo>
                    <a:pt x="1" y="6"/>
                  </a:lnTo>
                  <a:lnTo>
                    <a:pt x="2" y="6"/>
                  </a:lnTo>
                  <a:lnTo>
                    <a:pt x="3" y="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43" name="Freeform 231"/>
            <p:cNvSpPr>
              <a:spLocks/>
            </p:cNvSpPr>
            <p:nvPr/>
          </p:nvSpPr>
          <p:spPr bwMode="auto">
            <a:xfrm>
              <a:off x="1290" y="2503"/>
              <a:ext cx="5" cy="7"/>
            </a:xfrm>
            <a:custGeom>
              <a:avLst/>
              <a:gdLst>
                <a:gd name="T0" fmla="*/ 3 w 5"/>
                <a:gd name="T1" fmla="*/ 7 h 7"/>
                <a:gd name="T2" fmla="*/ 4 w 5"/>
                <a:gd name="T3" fmla="*/ 7 h 7"/>
                <a:gd name="T4" fmla="*/ 5 w 5"/>
                <a:gd name="T5" fmla="*/ 6 h 7"/>
                <a:gd name="T6" fmla="*/ 5 w 5"/>
                <a:gd name="T7" fmla="*/ 5 h 7"/>
                <a:gd name="T8" fmla="*/ 5 w 5"/>
                <a:gd name="T9" fmla="*/ 4 h 7"/>
                <a:gd name="T10" fmla="*/ 5 w 5"/>
                <a:gd name="T11" fmla="*/ 2 h 7"/>
                <a:gd name="T12" fmla="*/ 5 w 5"/>
                <a:gd name="T13" fmla="*/ 1 h 7"/>
                <a:gd name="T14" fmla="*/ 4 w 5"/>
                <a:gd name="T15" fmla="*/ 0 h 7"/>
                <a:gd name="T16" fmla="*/ 3 w 5"/>
                <a:gd name="T17" fmla="*/ 0 h 7"/>
                <a:gd name="T18" fmla="*/ 2 w 5"/>
                <a:gd name="T19" fmla="*/ 0 h 7"/>
                <a:gd name="T20" fmla="*/ 1 w 5"/>
                <a:gd name="T21" fmla="*/ 1 h 7"/>
                <a:gd name="T22" fmla="*/ 0 w 5"/>
                <a:gd name="T23" fmla="*/ 2 h 7"/>
                <a:gd name="T24" fmla="*/ 0 w 5"/>
                <a:gd name="T25" fmla="*/ 4 h 7"/>
                <a:gd name="T26" fmla="*/ 0 w 5"/>
                <a:gd name="T27" fmla="*/ 5 h 7"/>
                <a:gd name="T28" fmla="*/ 1 w 5"/>
                <a:gd name="T29" fmla="*/ 6 h 7"/>
                <a:gd name="T30" fmla="*/ 2 w 5"/>
                <a:gd name="T31" fmla="*/ 7 h 7"/>
                <a:gd name="T32" fmla="*/ 3 w 5"/>
                <a:gd name="T33" fmla="*/ 7 h 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"/>
                <a:gd name="T52" fmla="*/ 0 h 7"/>
                <a:gd name="T53" fmla="*/ 5 w 5"/>
                <a:gd name="T54" fmla="*/ 7 h 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" h="7">
                  <a:moveTo>
                    <a:pt x="3" y="7"/>
                  </a:moveTo>
                  <a:lnTo>
                    <a:pt x="4" y="7"/>
                  </a:lnTo>
                  <a:lnTo>
                    <a:pt x="5" y="6"/>
                  </a:lnTo>
                  <a:lnTo>
                    <a:pt x="5" y="5"/>
                  </a:lnTo>
                  <a:lnTo>
                    <a:pt x="5" y="4"/>
                  </a:lnTo>
                  <a:lnTo>
                    <a:pt x="5" y="2"/>
                  </a:lnTo>
                  <a:lnTo>
                    <a:pt x="5" y="1"/>
                  </a:lnTo>
                  <a:lnTo>
                    <a:pt x="4" y="0"/>
                  </a:lnTo>
                  <a:lnTo>
                    <a:pt x="3" y="0"/>
                  </a:lnTo>
                  <a:lnTo>
                    <a:pt x="2" y="0"/>
                  </a:lnTo>
                  <a:lnTo>
                    <a:pt x="1" y="1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5"/>
                  </a:lnTo>
                  <a:lnTo>
                    <a:pt x="1" y="6"/>
                  </a:lnTo>
                  <a:lnTo>
                    <a:pt x="2" y="7"/>
                  </a:lnTo>
                  <a:lnTo>
                    <a:pt x="3" y="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44" name="Freeform 232"/>
            <p:cNvSpPr>
              <a:spLocks/>
            </p:cNvSpPr>
            <p:nvPr/>
          </p:nvSpPr>
          <p:spPr bwMode="auto">
            <a:xfrm>
              <a:off x="1244" y="2411"/>
              <a:ext cx="19" cy="92"/>
            </a:xfrm>
            <a:custGeom>
              <a:avLst/>
              <a:gdLst>
                <a:gd name="T0" fmla="*/ 6 w 19"/>
                <a:gd name="T1" fmla="*/ 1 h 92"/>
                <a:gd name="T2" fmla="*/ 6 w 19"/>
                <a:gd name="T3" fmla="*/ 3 h 92"/>
                <a:gd name="T4" fmla="*/ 4 w 19"/>
                <a:gd name="T5" fmla="*/ 8 h 92"/>
                <a:gd name="T6" fmla="*/ 2 w 19"/>
                <a:gd name="T7" fmla="*/ 16 h 92"/>
                <a:gd name="T8" fmla="*/ 1 w 19"/>
                <a:gd name="T9" fmla="*/ 28 h 92"/>
                <a:gd name="T10" fmla="*/ 0 w 19"/>
                <a:gd name="T11" fmla="*/ 41 h 92"/>
                <a:gd name="T12" fmla="*/ 0 w 19"/>
                <a:gd name="T13" fmla="*/ 56 h 92"/>
                <a:gd name="T14" fmla="*/ 1 w 19"/>
                <a:gd name="T15" fmla="*/ 73 h 92"/>
                <a:gd name="T16" fmla="*/ 5 w 19"/>
                <a:gd name="T17" fmla="*/ 92 h 92"/>
                <a:gd name="T18" fmla="*/ 19 w 19"/>
                <a:gd name="T19" fmla="*/ 91 h 92"/>
                <a:gd name="T20" fmla="*/ 18 w 19"/>
                <a:gd name="T21" fmla="*/ 89 h 92"/>
                <a:gd name="T22" fmla="*/ 16 w 19"/>
                <a:gd name="T23" fmla="*/ 80 h 92"/>
                <a:gd name="T24" fmla="*/ 15 w 19"/>
                <a:gd name="T25" fmla="*/ 70 h 92"/>
                <a:gd name="T26" fmla="*/ 14 w 19"/>
                <a:gd name="T27" fmla="*/ 56 h 92"/>
                <a:gd name="T28" fmla="*/ 13 w 19"/>
                <a:gd name="T29" fmla="*/ 42 h 92"/>
                <a:gd name="T30" fmla="*/ 13 w 19"/>
                <a:gd name="T31" fmla="*/ 27 h 92"/>
                <a:gd name="T32" fmla="*/ 15 w 19"/>
                <a:gd name="T33" fmla="*/ 13 h 92"/>
                <a:gd name="T34" fmla="*/ 19 w 19"/>
                <a:gd name="T35" fmla="*/ 1 h 92"/>
                <a:gd name="T36" fmla="*/ 19 w 19"/>
                <a:gd name="T37" fmla="*/ 0 h 92"/>
                <a:gd name="T38" fmla="*/ 19 w 19"/>
                <a:gd name="T39" fmla="*/ 0 h 92"/>
                <a:gd name="T40" fmla="*/ 19 w 19"/>
                <a:gd name="T41" fmla="*/ 0 h 92"/>
                <a:gd name="T42" fmla="*/ 18 w 19"/>
                <a:gd name="T43" fmla="*/ 0 h 92"/>
                <a:gd name="T44" fmla="*/ 16 w 19"/>
                <a:gd name="T45" fmla="*/ 0 h 92"/>
                <a:gd name="T46" fmla="*/ 14 w 19"/>
                <a:gd name="T47" fmla="*/ 0 h 92"/>
                <a:gd name="T48" fmla="*/ 11 w 19"/>
                <a:gd name="T49" fmla="*/ 0 h 92"/>
                <a:gd name="T50" fmla="*/ 6 w 19"/>
                <a:gd name="T51" fmla="*/ 1 h 9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9"/>
                <a:gd name="T79" fmla="*/ 0 h 92"/>
                <a:gd name="T80" fmla="*/ 19 w 19"/>
                <a:gd name="T81" fmla="*/ 92 h 9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9" h="92">
                  <a:moveTo>
                    <a:pt x="6" y="1"/>
                  </a:moveTo>
                  <a:lnTo>
                    <a:pt x="6" y="3"/>
                  </a:lnTo>
                  <a:lnTo>
                    <a:pt x="4" y="8"/>
                  </a:lnTo>
                  <a:lnTo>
                    <a:pt x="2" y="16"/>
                  </a:lnTo>
                  <a:lnTo>
                    <a:pt x="1" y="28"/>
                  </a:lnTo>
                  <a:lnTo>
                    <a:pt x="0" y="41"/>
                  </a:lnTo>
                  <a:lnTo>
                    <a:pt x="0" y="56"/>
                  </a:lnTo>
                  <a:lnTo>
                    <a:pt x="1" y="73"/>
                  </a:lnTo>
                  <a:lnTo>
                    <a:pt x="5" y="92"/>
                  </a:lnTo>
                  <a:lnTo>
                    <a:pt x="19" y="91"/>
                  </a:lnTo>
                  <a:lnTo>
                    <a:pt x="18" y="89"/>
                  </a:lnTo>
                  <a:lnTo>
                    <a:pt x="16" y="80"/>
                  </a:lnTo>
                  <a:lnTo>
                    <a:pt x="15" y="70"/>
                  </a:lnTo>
                  <a:lnTo>
                    <a:pt x="14" y="56"/>
                  </a:lnTo>
                  <a:lnTo>
                    <a:pt x="13" y="42"/>
                  </a:lnTo>
                  <a:lnTo>
                    <a:pt x="13" y="27"/>
                  </a:lnTo>
                  <a:lnTo>
                    <a:pt x="15" y="13"/>
                  </a:lnTo>
                  <a:lnTo>
                    <a:pt x="19" y="1"/>
                  </a:lnTo>
                  <a:lnTo>
                    <a:pt x="19" y="0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11" y="0"/>
                  </a:lnTo>
                  <a:lnTo>
                    <a:pt x="6" y="1"/>
                  </a:lnTo>
                  <a:close/>
                </a:path>
              </a:pathLst>
            </a:custGeom>
            <a:solidFill>
              <a:srgbClr val="3F9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45" name="Freeform 233"/>
            <p:cNvSpPr>
              <a:spLocks/>
            </p:cNvSpPr>
            <p:nvPr/>
          </p:nvSpPr>
          <p:spPr bwMode="auto">
            <a:xfrm>
              <a:off x="1342" y="2399"/>
              <a:ext cx="27" cy="103"/>
            </a:xfrm>
            <a:custGeom>
              <a:avLst/>
              <a:gdLst>
                <a:gd name="T0" fmla="*/ 27 w 27"/>
                <a:gd name="T1" fmla="*/ 0 h 103"/>
                <a:gd name="T2" fmla="*/ 26 w 27"/>
                <a:gd name="T3" fmla="*/ 1 h 103"/>
                <a:gd name="T4" fmla="*/ 25 w 27"/>
                <a:gd name="T5" fmla="*/ 4 h 103"/>
                <a:gd name="T6" fmla="*/ 22 w 27"/>
                <a:gd name="T7" fmla="*/ 9 h 103"/>
                <a:gd name="T8" fmla="*/ 20 w 27"/>
                <a:gd name="T9" fmla="*/ 18 h 103"/>
                <a:gd name="T10" fmla="*/ 18 w 27"/>
                <a:gd name="T11" fmla="*/ 32 h 103"/>
                <a:gd name="T12" fmla="*/ 16 w 27"/>
                <a:gd name="T13" fmla="*/ 49 h 103"/>
                <a:gd name="T14" fmla="*/ 18 w 27"/>
                <a:gd name="T15" fmla="*/ 73 h 103"/>
                <a:gd name="T16" fmla="*/ 20 w 27"/>
                <a:gd name="T17" fmla="*/ 103 h 103"/>
                <a:gd name="T18" fmla="*/ 5 w 27"/>
                <a:gd name="T19" fmla="*/ 103 h 103"/>
                <a:gd name="T20" fmla="*/ 5 w 27"/>
                <a:gd name="T21" fmla="*/ 101 h 103"/>
                <a:gd name="T22" fmla="*/ 4 w 27"/>
                <a:gd name="T23" fmla="*/ 91 h 103"/>
                <a:gd name="T24" fmla="*/ 2 w 27"/>
                <a:gd name="T25" fmla="*/ 80 h 103"/>
                <a:gd name="T26" fmla="*/ 1 w 27"/>
                <a:gd name="T27" fmla="*/ 64 h 103"/>
                <a:gd name="T28" fmla="*/ 0 w 27"/>
                <a:gd name="T29" fmla="*/ 47 h 103"/>
                <a:gd name="T30" fmla="*/ 1 w 27"/>
                <a:gd name="T31" fmla="*/ 31 h 103"/>
                <a:gd name="T32" fmla="*/ 4 w 27"/>
                <a:gd name="T33" fmla="*/ 14 h 103"/>
                <a:gd name="T34" fmla="*/ 9 w 27"/>
                <a:gd name="T35" fmla="*/ 0 h 103"/>
                <a:gd name="T36" fmla="*/ 27 w 27"/>
                <a:gd name="T37" fmla="*/ 0 h 103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7"/>
                <a:gd name="T58" fmla="*/ 0 h 103"/>
                <a:gd name="T59" fmla="*/ 27 w 27"/>
                <a:gd name="T60" fmla="*/ 103 h 103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7" h="103">
                  <a:moveTo>
                    <a:pt x="27" y="0"/>
                  </a:moveTo>
                  <a:lnTo>
                    <a:pt x="26" y="1"/>
                  </a:lnTo>
                  <a:lnTo>
                    <a:pt x="25" y="4"/>
                  </a:lnTo>
                  <a:lnTo>
                    <a:pt x="22" y="9"/>
                  </a:lnTo>
                  <a:lnTo>
                    <a:pt x="20" y="18"/>
                  </a:lnTo>
                  <a:lnTo>
                    <a:pt x="18" y="32"/>
                  </a:lnTo>
                  <a:lnTo>
                    <a:pt x="16" y="49"/>
                  </a:lnTo>
                  <a:lnTo>
                    <a:pt x="18" y="73"/>
                  </a:lnTo>
                  <a:lnTo>
                    <a:pt x="20" y="103"/>
                  </a:lnTo>
                  <a:lnTo>
                    <a:pt x="5" y="103"/>
                  </a:lnTo>
                  <a:lnTo>
                    <a:pt x="5" y="101"/>
                  </a:lnTo>
                  <a:lnTo>
                    <a:pt x="4" y="91"/>
                  </a:lnTo>
                  <a:lnTo>
                    <a:pt x="2" y="80"/>
                  </a:lnTo>
                  <a:lnTo>
                    <a:pt x="1" y="64"/>
                  </a:lnTo>
                  <a:lnTo>
                    <a:pt x="0" y="47"/>
                  </a:lnTo>
                  <a:lnTo>
                    <a:pt x="1" y="31"/>
                  </a:lnTo>
                  <a:lnTo>
                    <a:pt x="4" y="14"/>
                  </a:lnTo>
                  <a:lnTo>
                    <a:pt x="9" y="0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3F9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46" name="Freeform 234"/>
            <p:cNvSpPr>
              <a:spLocks/>
            </p:cNvSpPr>
            <p:nvPr/>
          </p:nvSpPr>
          <p:spPr bwMode="auto">
            <a:xfrm>
              <a:off x="1244" y="2416"/>
              <a:ext cx="18" cy="80"/>
            </a:xfrm>
            <a:custGeom>
              <a:avLst/>
              <a:gdLst>
                <a:gd name="T0" fmla="*/ 6 w 18"/>
                <a:gd name="T1" fmla="*/ 2 h 80"/>
                <a:gd name="T2" fmla="*/ 6 w 18"/>
                <a:gd name="T3" fmla="*/ 3 h 80"/>
                <a:gd name="T4" fmla="*/ 5 w 18"/>
                <a:gd name="T5" fmla="*/ 8 h 80"/>
                <a:gd name="T6" fmla="*/ 2 w 18"/>
                <a:gd name="T7" fmla="*/ 15 h 80"/>
                <a:gd name="T8" fmla="*/ 1 w 18"/>
                <a:gd name="T9" fmla="*/ 24 h 80"/>
                <a:gd name="T10" fmla="*/ 0 w 18"/>
                <a:gd name="T11" fmla="*/ 36 h 80"/>
                <a:gd name="T12" fmla="*/ 1 w 18"/>
                <a:gd name="T13" fmla="*/ 50 h 80"/>
                <a:gd name="T14" fmla="*/ 2 w 18"/>
                <a:gd name="T15" fmla="*/ 65 h 80"/>
                <a:gd name="T16" fmla="*/ 5 w 18"/>
                <a:gd name="T17" fmla="*/ 80 h 80"/>
                <a:gd name="T18" fmla="*/ 16 w 18"/>
                <a:gd name="T19" fmla="*/ 80 h 80"/>
                <a:gd name="T20" fmla="*/ 16 w 18"/>
                <a:gd name="T21" fmla="*/ 78 h 80"/>
                <a:gd name="T22" fmla="*/ 15 w 18"/>
                <a:gd name="T23" fmla="*/ 71 h 80"/>
                <a:gd name="T24" fmla="*/ 14 w 18"/>
                <a:gd name="T25" fmla="*/ 61 h 80"/>
                <a:gd name="T26" fmla="*/ 13 w 18"/>
                <a:gd name="T27" fmla="*/ 50 h 80"/>
                <a:gd name="T28" fmla="*/ 12 w 18"/>
                <a:gd name="T29" fmla="*/ 37 h 80"/>
                <a:gd name="T30" fmla="*/ 12 w 18"/>
                <a:gd name="T31" fmla="*/ 24 h 80"/>
                <a:gd name="T32" fmla="*/ 14 w 18"/>
                <a:gd name="T33" fmla="*/ 11 h 80"/>
                <a:gd name="T34" fmla="*/ 18 w 18"/>
                <a:gd name="T35" fmla="*/ 1 h 80"/>
                <a:gd name="T36" fmla="*/ 18 w 18"/>
                <a:gd name="T37" fmla="*/ 1 h 80"/>
                <a:gd name="T38" fmla="*/ 18 w 18"/>
                <a:gd name="T39" fmla="*/ 1 h 80"/>
                <a:gd name="T40" fmla="*/ 18 w 18"/>
                <a:gd name="T41" fmla="*/ 1 h 80"/>
                <a:gd name="T42" fmla="*/ 16 w 18"/>
                <a:gd name="T43" fmla="*/ 0 h 80"/>
                <a:gd name="T44" fmla="*/ 15 w 18"/>
                <a:gd name="T45" fmla="*/ 0 h 80"/>
                <a:gd name="T46" fmla="*/ 13 w 18"/>
                <a:gd name="T47" fmla="*/ 0 h 80"/>
                <a:gd name="T48" fmla="*/ 9 w 18"/>
                <a:gd name="T49" fmla="*/ 1 h 80"/>
                <a:gd name="T50" fmla="*/ 6 w 18"/>
                <a:gd name="T51" fmla="*/ 2 h 8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8"/>
                <a:gd name="T79" fmla="*/ 0 h 80"/>
                <a:gd name="T80" fmla="*/ 18 w 18"/>
                <a:gd name="T81" fmla="*/ 80 h 80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8" h="80">
                  <a:moveTo>
                    <a:pt x="6" y="2"/>
                  </a:moveTo>
                  <a:lnTo>
                    <a:pt x="6" y="3"/>
                  </a:lnTo>
                  <a:lnTo>
                    <a:pt x="5" y="8"/>
                  </a:lnTo>
                  <a:lnTo>
                    <a:pt x="2" y="15"/>
                  </a:lnTo>
                  <a:lnTo>
                    <a:pt x="1" y="24"/>
                  </a:lnTo>
                  <a:lnTo>
                    <a:pt x="0" y="36"/>
                  </a:lnTo>
                  <a:lnTo>
                    <a:pt x="1" y="50"/>
                  </a:lnTo>
                  <a:lnTo>
                    <a:pt x="2" y="65"/>
                  </a:lnTo>
                  <a:lnTo>
                    <a:pt x="5" y="80"/>
                  </a:lnTo>
                  <a:lnTo>
                    <a:pt x="16" y="80"/>
                  </a:lnTo>
                  <a:lnTo>
                    <a:pt x="16" y="78"/>
                  </a:lnTo>
                  <a:lnTo>
                    <a:pt x="15" y="71"/>
                  </a:lnTo>
                  <a:lnTo>
                    <a:pt x="14" y="61"/>
                  </a:lnTo>
                  <a:lnTo>
                    <a:pt x="13" y="50"/>
                  </a:lnTo>
                  <a:lnTo>
                    <a:pt x="12" y="37"/>
                  </a:lnTo>
                  <a:lnTo>
                    <a:pt x="12" y="24"/>
                  </a:lnTo>
                  <a:lnTo>
                    <a:pt x="14" y="11"/>
                  </a:lnTo>
                  <a:lnTo>
                    <a:pt x="18" y="1"/>
                  </a:lnTo>
                  <a:lnTo>
                    <a:pt x="16" y="0"/>
                  </a:lnTo>
                  <a:lnTo>
                    <a:pt x="15" y="0"/>
                  </a:lnTo>
                  <a:lnTo>
                    <a:pt x="13" y="0"/>
                  </a:lnTo>
                  <a:lnTo>
                    <a:pt x="9" y="1"/>
                  </a:lnTo>
                  <a:lnTo>
                    <a:pt x="6" y="2"/>
                  </a:lnTo>
                  <a:close/>
                </a:path>
              </a:pathLst>
            </a:custGeom>
            <a:solidFill>
              <a:srgbClr val="59B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47" name="Freeform 235"/>
            <p:cNvSpPr>
              <a:spLocks/>
            </p:cNvSpPr>
            <p:nvPr/>
          </p:nvSpPr>
          <p:spPr bwMode="auto">
            <a:xfrm>
              <a:off x="1245" y="2421"/>
              <a:ext cx="14" cy="69"/>
            </a:xfrm>
            <a:custGeom>
              <a:avLst/>
              <a:gdLst>
                <a:gd name="T0" fmla="*/ 5 w 14"/>
                <a:gd name="T1" fmla="*/ 2 h 69"/>
                <a:gd name="T2" fmla="*/ 5 w 14"/>
                <a:gd name="T3" fmla="*/ 3 h 69"/>
                <a:gd name="T4" fmla="*/ 4 w 14"/>
                <a:gd name="T5" fmla="*/ 7 h 69"/>
                <a:gd name="T6" fmla="*/ 3 w 14"/>
                <a:gd name="T7" fmla="*/ 13 h 69"/>
                <a:gd name="T8" fmla="*/ 1 w 14"/>
                <a:gd name="T9" fmla="*/ 21 h 69"/>
                <a:gd name="T10" fmla="*/ 0 w 14"/>
                <a:gd name="T11" fmla="*/ 31 h 69"/>
                <a:gd name="T12" fmla="*/ 0 w 14"/>
                <a:gd name="T13" fmla="*/ 42 h 69"/>
                <a:gd name="T14" fmla="*/ 1 w 14"/>
                <a:gd name="T15" fmla="*/ 55 h 69"/>
                <a:gd name="T16" fmla="*/ 4 w 14"/>
                <a:gd name="T17" fmla="*/ 69 h 69"/>
                <a:gd name="T18" fmla="*/ 14 w 14"/>
                <a:gd name="T19" fmla="*/ 68 h 69"/>
                <a:gd name="T20" fmla="*/ 13 w 14"/>
                <a:gd name="T21" fmla="*/ 67 h 69"/>
                <a:gd name="T22" fmla="*/ 13 w 14"/>
                <a:gd name="T23" fmla="*/ 61 h 69"/>
                <a:gd name="T24" fmla="*/ 12 w 14"/>
                <a:gd name="T25" fmla="*/ 53 h 69"/>
                <a:gd name="T26" fmla="*/ 11 w 14"/>
                <a:gd name="T27" fmla="*/ 42 h 69"/>
                <a:gd name="T28" fmla="*/ 10 w 14"/>
                <a:gd name="T29" fmla="*/ 32 h 69"/>
                <a:gd name="T30" fmla="*/ 10 w 14"/>
                <a:gd name="T31" fmla="*/ 20 h 69"/>
                <a:gd name="T32" fmla="*/ 12 w 14"/>
                <a:gd name="T33" fmla="*/ 10 h 69"/>
                <a:gd name="T34" fmla="*/ 14 w 14"/>
                <a:gd name="T35" fmla="*/ 2 h 69"/>
                <a:gd name="T36" fmla="*/ 14 w 14"/>
                <a:gd name="T37" fmla="*/ 2 h 69"/>
                <a:gd name="T38" fmla="*/ 14 w 14"/>
                <a:gd name="T39" fmla="*/ 0 h 69"/>
                <a:gd name="T40" fmla="*/ 14 w 14"/>
                <a:gd name="T41" fmla="*/ 0 h 69"/>
                <a:gd name="T42" fmla="*/ 14 w 14"/>
                <a:gd name="T43" fmla="*/ 0 h 69"/>
                <a:gd name="T44" fmla="*/ 13 w 14"/>
                <a:gd name="T45" fmla="*/ 0 h 69"/>
                <a:gd name="T46" fmla="*/ 11 w 14"/>
                <a:gd name="T47" fmla="*/ 0 h 69"/>
                <a:gd name="T48" fmla="*/ 8 w 14"/>
                <a:gd name="T49" fmla="*/ 0 h 69"/>
                <a:gd name="T50" fmla="*/ 5 w 14"/>
                <a:gd name="T51" fmla="*/ 2 h 69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4"/>
                <a:gd name="T79" fmla="*/ 0 h 69"/>
                <a:gd name="T80" fmla="*/ 14 w 14"/>
                <a:gd name="T81" fmla="*/ 69 h 69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4" h="69">
                  <a:moveTo>
                    <a:pt x="5" y="2"/>
                  </a:moveTo>
                  <a:lnTo>
                    <a:pt x="5" y="3"/>
                  </a:lnTo>
                  <a:lnTo>
                    <a:pt x="4" y="7"/>
                  </a:lnTo>
                  <a:lnTo>
                    <a:pt x="3" y="13"/>
                  </a:lnTo>
                  <a:lnTo>
                    <a:pt x="1" y="21"/>
                  </a:lnTo>
                  <a:lnTo>
                    <a:pt x="0" y="31"/>
                  </a:lnTo>
                  <a:lnTo>
                    <a:pt x="0" y="42"/>
                  </a:lnTo>
                  <a:lnTo>
                    <a:pt x="1" y="55"/>
                  </a:lnTo>
                  <a:lnTo>
                    <a:pt x="4" y="69"/>
                  </a:lnTo>
                  <a:lnTo>
                    <a:pt x="14" y="68"/>
                  </a:lnTo>
                  <a:lnTo>
                    <a:pt x="13" y="67"/>
                  </a:lnTo>
                  <a:lnTo>
                    <a:pt x="13" y="61"/>
                  </a:lnTo>
                  <a:lnTo>
                    <a:pt x="12" y="53"/>
                  </a:lnTo>
                  <a:lnTo>
                    <a:pt x="11" y="42"/>
                  </a:lnTo>
                  <a:lnTo>
                    <a:pt x="10" y="32"/>
                  </a:lnTo>
                  <a:lnTo>
                    <a:pt x="10" y="20"/>
                  </a:lnTo>
                  <a:lnTo>
                    <a:pt x="12" y="10"/>
                  </a:lnTo>
                  <a:lnTo>
                    <a:pt x="14" y="2"/>
                  </a:lnTo>
                  <a:lnTo>
                    <a:pt x="14" y="0"/>
                  </a:lnTo>
                  <a:lnTo>
                    <a:pt x="13" y="0"/>
                  </a:lnTo>
                  <a:lnTo>
                    <a:pt x="11" y="0"/>
                  </a:lnTo>
                  <a:lnTo>
                    <a:pt x="8" y="0"/>
                  </a:lnTo>
                  <a:lnTo>
                    <a:pt x="5" y="2"/>
                  </a:lnTo>
                  <a:close/>
                </a:path>
              </a:pathLst>
            </a:custGeom>
            <a:solidFill>
              <a:srgbClr val="72C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48" name="Freeform 236"/>
            <p:cNvSpPr>
              <a:spLocks/>
            </p:cNvSpPr>
            <p:nvPr/>
          </p:nvSpPr>
          <p:spPr bwMode="auto">
            <a:xfrm>
              <a:off x="1246" y="2427"/>
              <a:ext cx="12" cy="56"/>
            </a:xfrm>
            <a:custGeom>
              <a:avLst/>
              <a:gdLst>
                <a:gd name="T0" fmla="*/ 4 w 12"/>
                <a:gd name="T1" fmla="*/ 1 h 56"/>
                <a:gd name="T2" fmla="*/ 3 w 12"/>
                <a:gd name="T3" fmla="*/ 1 h 56"/>
                <a:gd name="T4" fmla="*/ 3 w 12"/>
                <a:gd name="T5" fmla="*/ 5 h 56"/>
                <a:gd name="T6" fmla="*/ 2 w 12"/>
                <a:gd name="T7" fmla="*/ 11 h 56"/>
                <a:gd name="T8" fmla="*/ 0 w 12"/>
                <a:gd name="T9" fmla="*/ 17 h 56"/>
                <a:gd name="T10" fmla="*/ 0 w 12"/>
                <a:gd name="T11" fmla="*/ 25 h 56"/>
                <a:gd name="T12" fmla="*/ 0 w 12"/>
                <a:gd name="T13" fmla="*/ 35 h 56"/>
                <a:gd name="T14" fmla="*/ 2 w 12"/>
                <a:gd name="T15" fmla="*/ 46 h 56"/>
                <a:gd name="T16" fmla="*/ 3 w 12"/>
                <a:gd name="T17" fmla="*/ 56 h 56"/>
                <a:gd name="T18" fmla="*/ 11 w 12"/>
                <a:gd name="T19" fmla="*/ 56 h 56"/>
                <a:gd name="T20" fmla="*/ 11 w 12"/>
                <a:gd name="T21" fmla="*/ 55 h 56"/>
                <a:gd name="T22" fmla="*/ 10 w 12"/>
                <a:gd name="T23" fmla="*/ 50 h 56"/>
                <a:gd name="T24" fmla="*/ 10 w 12"/>
                <a:gd name="T25" fmla="*/ 43 h 56"/>
                <a:gd name="T26" fmla="*/ 9 w 12"/>
                <a:gd name="T27" fmla="*/ 35 h 56"/>
                <a:gd name="T28" fmla="*/ 7 w 12"/>
                <a:gd name="T29" fmla="*/ 26 h 56"/>
                <a:gd name="T30" fmla="*/ 9 w 12"/>
                <a:gd name="T31" fmla="*/ 17 h 56"/>
                <a:gd name="T32" fmla="*/ 10 w 12"/>
                <a:gd name="T33" fmla="*/ 7 h 56"/>
                <a:gd name="T34" fmla="*/ 12 w 12"/>
                <a:gd name="T35" fmla="*/ 0 h 56"/>
                <a:gd name="T36" fmla="*/ 12 w 12"/>
                <a:gd name="T37" fmla="*/ 0 h 56"/>
                <a:gd name="T38" fmla="*/ 12 w 12"/>
                <a:gd name="T39" fmla="*/ 0 h 56"/>
                <a:gd name="T40" fmla="*/ 12 w 12"/>
                <a:gd name="T41" fmla="*/ 0 h 56"/>
                <a:gd name="T42" fmla="*/ 11 w 12"/>
                <a:gd name="T43" fmla="*/ 0 h 56"/>
                <a:gd name="T44" fmla="*/ 10 w 12"/>
                <a:gd name="T45" fmla="*/ 0 h 56"/>
                <a:gd name="T46" fmla="*/ 9 w 12"/>
                <a:gd name="T47" fmla="*/ 0 h 56"/>
                <a:gd name="T48" fmla="*/ 6 w 12"/>
                <a:gd name="T49" fmla="*/ 0 h 56"/>
                <a:gd name="T50" fmla="*/ 4 w 12"/>
                <a:gd name="T51" fmla="*/ 1 h 5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2"/>
                <a:gd name="T79" fmla="*/ 0 h 56"/>
                <a:gd name="T80" fmla="*/ 12 w 12"/>
                <a:gd name="T81" fmla="*/ 56 h 5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2" h="56">
                  <a:moveTo>
                    <a:pt x="4" y="1"/>
                  </a:moveTo>
                  <a:lnTo>
                    <a:pt x="3" y="1"/>
                  </a:lnTo>
                  <a:lnTo>
                    <a:pt x="3" y="5"/>
                  </a:lnTo>
                  <a:lnTo>
                    <a:pt x="2" y="11"/>
                  </a:lnTo>
                  <a:lnTo>
                    <a:pt x="0" y="17"/>
                  </a:lnTo>
                  <a:lnTo>
                    <a:pt x="0" y="25"/>
                  </a:lnTo>
                  <a:lnTo>
                    <a:pt x="0" y="35"/>
                  </a:lnTo>
                  <a:lnTo>
                    <a:pt x="2" y="46"/>
                  </a:lnTo>
                  <a:lnTo>
                    <a:pt x="3" y="56"/>
                  </a:lnTo>
                  <a:lnTo>
                    <a:pt x="11" y="56"/>
                  </a:lnTo>
                  <a:lnTo>
                    <a:pt x="11" y="55"/>
                  </a:lnTo>
                  <a:lnTo>
                    <a:pt x="10" y="50"/>
                  </a:lnTo>
                  <a:lnTo>
                    <a:pt x="10" y="43"/>
                  </a:lnTo>
                  <a:lnTo>
                    <a:pt x="9" y="35"/>
                  </a:lnTo>
                  <a:lnTo>
                    <a:pt x="7" y="26"/>
                  </a:lnTo>
                  <a:lnTo>
                    <a:pt x="9" y="17"/>
                  </a:lnTo>
                  <a:lnTo>
                    <a:pt x="10" y="7"/>
                  </a:lnTo>
                  <a:lnTo>
                    <a:pt x="12" y="0"/>
                  </a:lnTo>
                  <a:lnTo>
                    <a:pt x="11" y="0"/>
                  </a:lnTo>
                  <a:lnTo>
                    <a:pt x="10" y="0"/>
                  </a:lnTo>
                  <a:lnTo>
                    <a:pt x="9" y="0"/>
                  </a:lnTo>
                  <a:lnTo>
                    <a:pt x="6" y="0"/>
                  </a:lnTo>
                  <a:lnTo>
                    <a:pt x="4" y="1"/>
                  </a:lnTo>
                  <a:close/>
                </a:path>
              </a:pathLst>
            </a:custGeom>
            <a:solidFill>
              <a:srgbClr val="8CD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49" name="Freeform 237"/>
            <p:cNvSpPr>
              <a:spLocks/>
            </p:cNvSpPr>
            <p:nvPr/>
          </p:nvSpPr>
          <p:spPr bwMode="auto">
            <a:xfrm>
              <a:off x="1246" y="2432"/>
              <a:ext cx="10" cy="45"/>
            </a:xfrm>
            <a:custGeom>
              <a:avLst/>
              <a:gdLst>
                <a:gd name="T0" fmla="*/ 4 w 10"/>
                <a:gd name="T1" fmla="*/ 1 h 45"/>
                <a:gd name="T2" fmla="*/ 3 w 10"/>
                <a:gd name="T3" fmla="*/ 2 h 45"/>
                <a:gd name="T4" fmla="*/ 3 w 10"/>
                <a:gd name="T5" fmla="*/ 5 h 45"/>
                <a:gd name="T6" fmla="*/ 2 w 10"/>
                <a:gd name="T7" fmla="*/ 8 h 45"/>
                <a:gd name="T8" fmla="*/ 2 w 10"/>
                <a:gd name="T9" fmla="*/ 14 h 45"/>
                <a:gd name="T10" fmla="*/ 0 w 10"/>
                <a:gd name="T11" fmla="*/ 21 h 45"/>
                <a:gd name="T12" fmla="*/ 0 w 10"/>
                <a:gd name="T13" fmla="*/ 28 h 45"/>
                <a:gd name="T14" fmla="*/ 2 w 10"/>
                <a:gd name="T15" fmla="*/ 36 h 45"/>
                <a:gd name="T16" fmla="*/ 3 w 10"/>
                <a:gd name="T17" fmla="*/ 45 h 45"/>
                <a:gd name="T18" fmla="*/ 10 w 10"/>
                <a:gd name="T19" fmla="*/ 45 h 45"/>
                <a:gd name="T20" fmla="*/ 10 w 10"/>
                <a:gd name="T21" fmla="*/ 43 h 45"/>
                <a:gd name="T22" fmla="*/ 9 w 10"/>
                <a:gd name="T23" fmla="*/ 40 h 45"/>
                <a:gd name="T24" fmla="*/ 7 w 10"/>
                <a:gd name="T25" fmla="*/ 35 h 45"/>
                <a:gd name="T26" fmla="*/ 7 w 10"/>
                <a:gd name="T27" fmla="*/ 28 h 45"/>
                <a:gd name="T28" fmla="*/ 6 w 10"/>
                <a:gd name="T29" fmla="*/ 21 h 45"/>
                <a:gd name="T30" fmla="*/ 7 w 10"/>
                <a:gd name="T31" fmla="*/ 14 h 45"/>
                <a:gd name="T32" fmla="*/ 7 w 10"/>
                <a:gd name="T33" fmla="*/ 7 h 45"/>
                <a:gd name="T34" fmla="*/ 10 w 10"/>
                <a:gd name="T35" fmla="*/ 1 h 45"/>
                <a:gd name="T36" fmla="*/ 10 w 10"/>
                <a:gd name="T37" fmla="*/ 1 h 45"/>
                <a:gd name="T38" fmla="*/ 10 w 10"/>
                <a:gd name="T39" fmla="*/ 1 h 45"/>
                <a:gd name="T40" fmla="*/ 10 w 10"/>
                <a:gd name="T41" fmla="*/ 0 h 45"/>
                <a:gd name="T42" fmla="*/ 10 w 10"/>
                <a:gd name="T43" fmla="*/ 0 h 45"/>
                <a:gd name="T44" fmla="*/ 9 w 10"/>
                <a:gd name="T45" fmla="*/ 0 h 45"/>
                <a:gd name="T46" fmla="*/ 7 w 10"/>
                <a:gd name="T47" fmla="*/ 0 h 45"/>
                <a:gd name="T48" fmla="*/ 6 w 10"/>
                <a:gd name="T49" fmla="*/ 1 h 45"/>
                <a:gd name="T50" fmla="*/ 4 w 10"/>
                <a:gd name="T51" fmla="*/ 1 h 45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0"/>
                <a:gd name="T79" fmla="*/ 0 h 45"/>
                <a:gd name="T80" fmla="*/ 10 w 10"/>
                <a:gd name="T81" fmla="*/ 45 h 45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0" h="45">
                  <a:moveTo>
                    <a:pt x="4" y="1"/>
                  </a:moveTo>
                  <a:lnTo>
                    <a:pt x="3" y="2"/>
                  </a:lnTo>
                  <a:lnTo>
                    <a:pt x="3" y="5"/>
                  </a:lnTo>
                  <a:lnTo>
                    <a:pt x="2" y="8"/>
                  </a:lnTo>
                  <a:lnTo>
                    <a:pt x="2" y="14"/>
                  </a:lnTo>
                  <a:lnTo>
                    <a:pt x="0" y="21"/>
                  </a:lnTo>
                  <a:lnTo>
                    <a:pt x="0" y="28"/>
                  </a:lnTo>
                  <a:lnTo>
                    <a:pt x="2" y="36"/>
                  </a:lnTo>
                  <a:lnTo>
                    <a:pt x="3" y="45"/>
                  </a:lnTo>
                  <a:lnTo>
                    <a:pt x="10" y="45"/>
                  </a:lnTo>
                  <a:lnTo>
                    <a:pt x="10" y="43"/>
                  </a:lnTo>
                  <a:lnTo>
                    <a:pt x="9" y="40"/>
                  </a:lnTo>
                  <a:lnTo>
                    <a:pt x="7" y="35"/>
                  </a:lnTo>
                  <a:lnTo>
                    <a:pt x="7" y="28"/>
                  </a:lnTo>
                  <a:lnTo>
                    <a:pt x="6" y="21"/>
                  </a:lnTo>
                  <a:lnTo>
                    <a:pt x="7" y="14"/>
                  </a:lnTo>
                  <a:lnTo>
                    <a:pt x="7" y="7"/>
                  </a:lnTo>
                  <a:lnTo>
                    <a:pt x="10" y="1"/>
                  </a:lnTo>
                  <a:lnTo>
                    <a:pt x="10" y="0"/>
                  </a:lnTo>
                  <a:lnTo>
                    <a:pt x="9" y="0"/>
                  </a:lnTo>
                  <a:lnTo>
                    <a:pt x="7" y="0"/>
                  </a:lnTo>
                  <a:lnTo>
                    <a:pt x="6" y="1"/>
                  </a:lnTo>
                  <a:lnTo>
                    <a:pt x="4" y="1"/>
                  </a:lnTo>
                  <a:close/>
                </a:path>
              </a:pathLst>
            </a:custGeom>
            <a:solidFill>
              <a:srgbClr val="A5E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50" name="Freeform 238"/>
            <p:cNvSpPr>
              <a:spLocks/>
            </p:cNvSpPr>
            <p:nvPr/>
          </p:nvSpPr>
          <p:spPr bwMode="auto">
            <a:xfrm>
              <a:off x="1248" y="2438"/>
              <a:ext cx="7" cy="32"/>
            </a:xfrm>
            <a:custGeom>
              <a:avLst/>
              <a:gdLst>
                <a:gd name="T0" fmla="*/ 2 w 7"/>
                <a:gd name="T1" fmla="*/ 1 h 32"/>
                <a:gd name="T2" fmla="*/ 1 w 7"/>
                <a:gd name="T3" fmla="*/ 1 h 32"/>
                <a:gd name="T4" fmla="*/ 1 w 7"/>
                <a:gd name="T5" fmla="*/ 3 h 32"/>
                <a:gd name="T6" fmla="*/ 0 w 7"/>
                <a:gd name="T7" fmla="*/ 6 h 32"/>
                <a:gd name="T8" fmla="*/ 0 w 7"/>
                <a:gd name="T9" fmla="*/ 10 h 32"/>
                <a:gd name="T10" fmla="*/ 0 w 7"/>
                <a:gd name="T11" fmla="*/ 15 h 32"/>
                <a:gd name="T12" fmla="*/ 0 w 7"/>
                <a:gd name="T13" fmla="*/ 20 h 32"/>
                <a:gd name="T14" fmla="*/ 0 w 7"/>
                <a:gd name="T15" fmla="*/ 27 h 32"/>
                <a:gd name="T16" fmla="*/ 1 w 7"/>
                <a:gd name="T17" fmla="*/ 32 h 32"/>
                <a:gd name="T18" fmla="*/ 5 w 7"/>
                <a:gd name="T19" fmla="*/ 32 h 32"/>
                <a:gd name="T20" fmla="*/ 5 w 7"/>
                <a:gd name="T21" fmla="*/ 31 h 32"/>
                <a:gd name="T22" fmla="*/ 5 w 7"/>
                <a:gd name="T23" fmla="*/ 29 h 32"/>
                <a:gd name="T24" fmla="*/ 4 w 7"/>
                <a:gd name="T25" fmla="*/ 25 h 32"/>
                <a:gd name="T26" fmla="*/ 4 w 7"/>
                <a:gd name="T27" fmla="*/ 20 h 32"/>
                <a:gd name="T28" fmla="*/ 4 w 7"/>
                <a:gd name="T29" fmla="*/ 15 h 32"/>
                <a:gd name="T30" fmla="*/ 4 w 7"/>
                <a:gd name="T31" fmla="*/ 9 h 32"/>
                <a:gd name="T32" fmla="*/ 4 w 7"/>
                <a:gd name="T33" fmla="*/ 4 h 32"/>
                <a:gd name="T34" fmla="*/ 7 w 7"/>
                <a:gd name="T35" fmla="*/ 0 h 32"/>
                <a:gd name="T36" fmla="*/ 7 w 7"/>
                <a:gd name="T37" fmla="*/ 0 h 32"/>
                <a:gd name="T38" fmla="*/ 7 w 7"/>
                <a:gd name="T39" fmla="*/ 0 h 32"/>
                <a:gd name="T40" fmla="*/ 5 w 7"/>
                <a:gd name="T41" fmla="*/ 0 h 32"/>
                <a:gd name="T42" fmla="*/ 5 w 7"/>
                <a:gd name="T43" fmla="*/ 0 h 32"/>
                <a:gd name="T44" fmla="*/ 5 w 7"/>
                <a:gd name="T45" fmla="*/ 0 h 32"/>
                <a:gd name="T46" fmla="*/ 4 w 7"/>
                <a:gd name="T47" fmla="*/ 0 h 32"/>
                <a:gd name="T48" fmla="*/ 3 w 7"/>
                <a:gd name="T49" fmla="*/ 0 h 32"/>
                <a:gd name="T50" fmla="*/ 2 w 7"/>
                <a:gd name="T51" fmla="*/ 1 h 3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7"/>
                <a:gd name="T79" fmla="*/ 0 h 32"/>
                <a:gd name="T80" fmla="*/ 7 w 7"/>
                <a:gd name="T81" fmla="*/ 32 h 3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7" h="32">
                  <a:moveTo>
                    <a:pt x="2" y="1"/>
                  </a:moveTo>
                  <a:lnTo>
                    <a:pt x="1" y="1"/>
                  </a:lnTo>
                  <a:lnTo>
                    <a:pt x="1" y="3"/>
                  </a:lnTo>
                  <a:lnTo>
                    <a:pt x="0" y="6"/>
                  </a:lnTo>
                  <a:lnTo>
                    <a:pt x="0" y="10"/>
                  </a:lnTo>
                  <a:lnTo>
                    <a:pt x="0" y="15"/>
                  </a:lnTo>
                  <a:lnTo>
                    <a:pt x="0" y="20"/>
                  </a:lnTo>
                  <a:lnTo>
                    <a:pt x="0" y="27"/>
                  </a:lnTo>
                  <a:lnTo>
                    <a:pt x="1" y="32"/>
                  </a:lnTo>
                  <a:lnTo>
                    <a:pt x="5" y="32"/>
                  </a:lnTo>
                  <a:lnTo>
                    <a:pt x="5" y="31"/>
                  </a:lnTo>
                  <a:lnTo>
                    <a:pt x="5" y="29"/>
                  </a:lnTo>
                  <a:lnTo>
                    <a:pt x="4" y="25"/>
                  </a:lnTo>
                  <a:lnTo>
                    <a:pt x="4" y="20"/>
                  </a:lnTo>
                  <a:lnTo>
                    <a:pt x="4" y="15"/>
                  </a:lnTo>
                  <a:lnTo>
                    <a:pt x="4" y="9"/>
                  </a:lnTo>
                  <a:lnTo>
                    <a:pt x="4" y="4"/>
                  </a:lnTo>
                  <a:lnTo>
                    <a:pt x="7" y="0"/>
                  </a:lnTo>
                  <a:lnTo>
                    <a:pt x="5" y="0"/>
                  </a:lnTo>
                  <a:lnTo>
                    <a:pt x="4" y="0"/>
                  </a:lnTo>
                  <a:lnTo>
                    <a:pt x="3" y="0"/>
                  </a:lnTo>
                  <a:lnTo>
                    <a:pt x="2" y="1"/>
                  </a:lnTo>
                  <a:close/>
                </a:path>
              </a:pathLst>
            </a:custGeom>
            <a:solidFill>
              <a:srgbClr val="B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51" name="Freeform 239"/>
            <p:cNvSpPr>
              <a:spLocks/>
            </p:cNvSpPr>
            <p:nvPr/>
          </p:nvSpPr>
          <p:spPr bwMode="auto">
            <a:xfrm>
              <a:off x="1343" y="2405"/>
              <a:ext cx="24" cy="90"/>
            </a:xfrm>
            <a:custGeom>
              <a:avLst/>
              <a:gdLst>
                <a:gd name="T0" fmla="*/ 24 w 24"/>
                <a:gd name="T1" fmla="*/ 1 h 90"/>
                <a:gd name="T2" fmla="*/ 22 w 24"/>
                <a:gd name="T3" fmla="*/ 1 h 90"/>
                <a:gd name="T4" fmla="*/ 21 w 24"/>
                <a:gd name="T5" fmla="*/ 3 h 90"/>
                <a:gd name="T6" fmla="*/ 19 w 24"/>
                <a:gd name="T7" fmla="*/ 8 h 90"/>
                <a:gd name="T8" fmla="*/ 17 w 24"/>
                <a:gd name="T9" fmla="*/ 16 h 90"/>
                <a:gd name="T10" fmla="*/ 15 w 24"/>
                <a:gd name="T11" fmla="*/ 28 h 90"/>
                <a:gd name="T12" fmla="*/ 14 w 24"/>
                <a:gd name="T13" fmla="*/ 43 h 90"/>
                <a:gd name="T14" fmla="*/ 15 w 24"/>
                <a:gd name="T15" fmla="*/ 64 h 90"/>
                <a:gd name="T16" fmla="*/ 18 w 24"/>
                <a:gd name="T17" fmla="*/ 90 h 90"/>
                <a:gd name="T18" fmla="*/ 5 w 24"/>
                <a:gd name="T19" fmla="*/ 90 h 90"/>
                <a:gd name="T20" fmla="*/ 4 w 24"/>
                <a:gd name="T21" fmla="*/ 88 h 90"/>
                <a:gd name="T22" fmla="*/ 3 w 24"/>
                <a:gd name="T23" fmla="*/ 81 h 90"/>
                <a:gd name="T24" fmla="*/ 1 w 24"/>
                <a:gd name="T25" fmla="*/ 69 h 90"/>
                <a:gd name="T26" fmla="*/ 0 w 24"/>
                <a:gd name="T27" fmla="*/ 56 h 90"/>
                <a:gd name="T28" fmla="*/ 0 w 24"/>
                <a:gd name="T29" fmla="*/ 41 h 90"/>
                <a:gd name="T30" fmla="*/ 1 w 24"/>
                <a:gd name="T31" fmla="*/ 27 h 90"/>
                <a:gd name="T32" fmla="*/ 4 w 24"/>
                <a:gd name="T33" fmla="*/ 13 h 90"/>
                <a:gd name="T34" fmla="*/ 7 w 24"/>
                <a:gd name="T35" fmla="*/ 0 h 90"/>
                <a:gd name="T36" fmla="*/ 24 w 24"/>
                <a:gd name="T37" fmla="*/ 1 h 9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4"/>
                <a:gd name="T58" fmla="*/ 0 h 90"/>
                <a:gd name="T59" fmla="*/ 24 w 24"/>
                <a:gd name="T60" fmla="*/ 90 h 90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4" h="90">
                  <a:moveTo>
                    <a:pt x="24" y="1"/>
                  </a:moveTo>
                  <a:lnTo>
                    <a:pt x="22" y="1"/>
                  </a:lnTo>
                  <a:lnTo>
                    <a:pt x="21" y="3"/>
                  </a:lnTo>
                  <a:lnTo>
                    <a:pt x="19" y="8"/>
                  </a:lnTo>
                  <a:lnTo>
                    <a:pt x="17" y="16"/>
                  </a:lnTo>
                  <a:lnTo>
                    <a:pt x="15" y="28"/>
                  </a:lnTo>
                  <a:lnTo>
                    <a:pt x="14" y="43"/>
                  </a:lnTo>
                  <a:lnTo>
                    <a:pt x="15" y="64"/>
                  </a:lnTo>
                  <a:lnTo>
                    <a:pt x="18" y="90"/>
                  </a:lnTo>
                  <a:lnTo>
                    <a:pt x="5" y="90"/>
                  </a:lnTo>
                  <a:lnTo>
                    <a:pt x="4" y="88"/>
                  </a:lnTo>
                  <a:lnTo>
                    <a:pt x="3" y="81"/>
                  </a:lnTo>
                  <a:lnTo>
                    <a:pt x="1" y="69"/>
                  </a:lnTo>
                  <a:lnTo>
                    <a:pt x="0" y="56"/>
                  </a:lnTo>
                  <a:lnTo>
                    <a:pt x="0" y="41"/>
                  </a:lnTo>
                  <a:lnTo>
                    <a:pt x="1" y="27"/>
                  </a:lnTo>
                  <a:lnTo>
                    <a:pt x="4" y="13"/>
                  </a:lnTo>
                  <a:lnTo>
                    <a:pt x="7" y="0"/>
                  </a:lnTo>
                  <a:lnTo>
                    <a:pt x="24" y="1"/>
                  </a:lnTo>
                  <a:close/>
                </a:path>
              </a:pathLst>
            </a:custGeom>
            <a:solidFill>
              <a:srgbClr val="59B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52" name="Freeform 240"/>
            <p:cNvSpPr>
              <a:spLocks/>
            </p:cNvSpPr>
            <p:nvPr/>
          </p:nvSpPr>
          <p:spPr bwMode="auto">
            <a:xfrm>
              <a:off x="1344" y="2412"/>
              <a:ext cx="19" cy="76"/>
            </a:xfrm>
            <a:custGeom>
              <a:avLst/>
              <a:gdLst>
                <a:gd name="T0" fmla="*/ 19 w 19"/>
                <a:gd name="T1" fmla="*/ 0 h 76"/>
                <a:gd name="T2" fmla="*/ 19 w 19"/>
                <a:gd name="T3" fmla="*/ 0 h 76"/>
                <a:gd name="T4" fmla="*/ 18 w 19"/>
                <a:gd name="T5" fmla="*/ 2 h 76"/>
                <a:gd name="T6" fmla="*/ 17 w 19"/>
                <a:gd name="T7" fmla="*/ 7 h 76"/>
                <a:gd name="T8" fmla="*/ 14 w 19"/>
                <a:gd name="T9" fmla="*/ 13 h 76"/>
                <a:gd name="T10" fmla="*/ 13 w 19"/>
                <a:gd name="T11" fmla="*/ 22 h 76"/>
                <a:gd name="T12" fmla="*/ 12 w 19"/>
                <a:gd name="T13" fmla="*/ 36 h 76"/>
                <a:gd name="T14" fmla="*/ 13 w 19"/>
                <a:gd name="T15" fmla="*/ 54 h 76"/>
                <a:gd name="T16" fmla="*/ 14 w 19"/>
                <a:gd name="T17" fmla="*/ 76 h 76"/>
                <a:gd name="T18" fmla="*/ 4 w 19"/>
                <a:gd name="T19" fmla="*/ 76 h 76"/>
                <a:gd name="T20" fmla="*/ 4 w 19"/>
                <a:gd name="T21" fmla="*/ 74 h 76"/>
                <a:gd name="T22" fmla="*/ 3 w 19"/>
                <a:gd name="T23" fmla="*/ 68 h 76"/>
                <a:gd name="T24" fmla="*/ 2 w 19"/>
                <a:gd name="T25" fmla="*/ 58 h 76"/>
                <a:gd name="T26" fmla="*/ 0 w 19"/>
                <a:gd name="T27" fmla="*/ 47 h 76"/>
                <a:gd name="T28" fmla="*/ 0 w 19"/>
                <a:gd name="T29" fmla="*/ 35 h 76"/>
                <a:gd name="T30" fmla="*/ 0 w 19"/>
                <a:gd name="T31" fmla="*/ 22 h 76"/>
                <a:gd name="T32" fmla="*/ 3 w 19"/>
                <a:gd name="T33" fmla="*/ 9 h 76"/>
                <a:gd name="T34" fmla="*/ 6 w 19"/>
                <a:gd name="T35" fmla="*/ 0 h 76"/>
                <a:gd name="T36" fmla="*/ 19 w 19"/>
                <a:gd name="T37" fmla="*/ 0 h 7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9"/>
                <a:gd name="T58" fmla="*/ 0 h 76"/>
                <a:gd name="T59" fmla="*/ 19 w 19"/>
                <a:gd name="T60" fmla="*/ 76 h 7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9" h="76">
                  <a:moveTo>
                    <a:pt x="19" y="0"/>
                  </a:moveTo>
                  <a:lnTo>
                    <a:pt x="19" y="0"/>
                  </a:lnTo>
                  <a:lnTo>
                    <a:pt x="18" y="2"/>
                  </a:lnTo>
                  <a:lnTo>
                    <a:pt x="17" y="7"/>
                  </a:lnTo>
                  <a:lnTo>
                    <a:pt x="14" y="13"/>
                  </a:lnTo>
                  <a:lnTo>
                    <a:pt x="13" y="22"/>
                  </a:lnTo>
                  <a:lnTo>
                    <a:pt x="12" y="36"/>
                  </a:lnTo>
                  <a:lnTo>
                    <a:pt x="13" y="54"/>
                  </a:lnTo>
                  <a:lnTo>
                    <a:pt x="14" y="76"/>
                  </a:lnTo>
                  <a:lnTo>
                    <a:pt x="4" y="76"/>
                  </a:lnTo>
                  <a:lnTo>
                    <a:pt x="4" y="74"/>
                  </a:lnTo>
                  <a:lnTo>
                    <a:pt x="3" y="68"/>
                  </a:lnTo>
                  <a:lnTo>
                    <a:pt x="2" y="58"/>
                  </a:lnTo>
                  <a:lnTo>
                    <a:pt x="0" y="47"/>
                  </a:lnTo>
                  <a:lnTo>
                    <a:pt x="0" y="35"/>
                  </a:lnTo>
                  <a:lnTo>
                    <a:pt x="0" y="22"/>
                  </a:lnTo>
                  <a:lnTo>
                    <a:pt x="3" y="9"/>
                  </a:lnTo>
                  <a:lnTo>
                    <a:pt x="6" y="0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72C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53" name="Freeform 241"/>
            <p:cNvSpPr>
              <a:spLocks/>
            </p:cNvSpPr>
            <p:nvPr/>
          </p:nvSpPr>
          <p:spPr bwMode="auto">
            <a:xfrm>
              <a:off x="1346" y="2418"/>
              <a:ext cx="15" cy="63"/>
            </a:xfrm>
            <a:custGeom>
              <a:avLst/>
              <a:gdLst>
                <a:gd name="T0" fmla="*/ 15 w 15"/>
                <a:gd name="T1" fmla="*/ 0 h 63"/>
                <a:gd name="T2" fmla="*/ 15 w 15"/>
                <a:gd name="T3" fmla="*/ 1 h 63"/>
                <a:gd name="T4" fmla="*/ 14 w 15"/>
                <a:gd name="T5" fmla="*/ 2 h 63"/>
                <a:gd name="T6" fmla="*/ 12 w 15"/>
                <a:gd name="T7" fmla="*/ 6 h 63"/>
                <a:gd name="T8" fmla="*/ 11 w 15"/>
                <a:gd name="T9" fmla="*/ 12 h 63"/>
                <a:gd name="T10" fmla="*/ 10 w 15"/>
                <a:gd name="T11" fmla="*/ 19 h 63"/>
                <a:gd name="T12" fmla="*/ 9 w 15"/>
                <a:gd name="T13" fmla="*/ 30 h 63"/>
                <a:gd name="T14" fmla="*/ 10 w 15"/>
                <a:gd name="T15" fmla="*/ 44 h 63"/>
                <a:gd name="T16" fmla="*/ 11 w 15"/>
                <a:gd name="T17" fmla="*/ 63 h 63"/>
                <a:gd name="T18" fmla="*/ 2 w 15"/>
                <a:gd name="T19" fmla="*/ 63 h 63"/>
                <a:gd name="T20" fmla="*/ 2 w 15"/>
                <a:gd name="T21" fmla="*/ 62 h 63"/>
                <a:gd name="T22" fmla="*/ 1 w 15"/>
                <a:gd name="T23" fmla="*/ 56 h 63"/>
                <a:gd name="T24" fmla="*/ 0 w 15"/>
                <a:gd name="T25" fmla="*/ 49 h 63"/>
                <a:gd name="T26" fmla="*/ 0 w 15"/>
                <a:gd name="T27" fmla="*/ 40 h 63"/>
                <a:gd name="T28" fmla="*/ 0 w 15"/>
                <a:gd name="T29" fmla="*/ 29 h 63"/>
                <a:gd name="T30" fmla="*/ 0 w 15"/>
                <a:gd name="T31" fmla="*/ 19 h 63"/>
                <a:gd name="T32" fmla="*/ 1 w 15"/>
                <a:gd name="T33" fmla="*/ 8 h 63"/>
                <a:gd name="T34" fmla="*/ 4 w 15"/>
                <a:gd name="T35" fmla="*/ 0 h 63"/>
                <a:gd name="T36" fmla="*/ 15 w 15"/>
                <a:gd name="T37" fmla="*/ 0 h 63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5"/>
                <a:gd name="T58" fmla="*/ 0 h 63"/>
                <a:gd name="T59" fmla="*/ 15 w 15"/>
                <a:gd name="T60" fmla="*/ 63 h 63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5" h="63">
                  <a:moveTo>
                    <a:pt x="15" y="0"/>
                  </a:moveTo>
                  <a:lnTo>
                    <a:pt x="15" y="1"/>
                  </a:lnTo>
                  <a:lnTo>
                    <a:pt x="14" y="2"/>
                  </a:lnTo>
                  <a:lnTo>
                    <a:pt x="12" y="6"/>
                  </a:lnTo>
                  <a:lnTo>
                    <a:pt x="11" y="12"/>
                  </a:lnTo>
                  <a:lnTo>
                    <a:pt x="10" y="19"/>
                  </a:lnTo>
                  <a:lnTo>
                    <a:pt x="9" y="30"/>
                  </a:lnTo>
                  <a:lnTo>
                    <a:pt x="10" y="44"/>
                  </a:lnTo>
                  <a:lnTo>
                    <a:pt x="11" y="63"/>
                  </a:lnTo>
                  <a:lnTo>
                    <a:pt x="2" y="63"/>
                  </a:lnTo>
                  <a:lnTo>
                    <a:pt x="2" y="62"/>
                  </a:lnTo>
                  <a:lnTo>
                    <a:pt x="1" y="56"/>
                  </a:lnTo>
                  <a:lnTo>
                    <a:pt x="0" y="49"/>
                  </a:lnTo>
                  <a:lnTo>
                    <a:pt x="0" y="40"/>
                  </a:lnTo>
                  <a:lnTo>
                    <a:pt x="0" y="29"/>
                  </a:lnTo>
                  <a:lnTo>
                    <a:pt x="0" y="19"/>
                  </a:lnTo>
                  <a:lnTo>
                    <a:pt x="1" y="8"/>
                  </a:lnTo>
                  <a:lnTo>
                    <a:pt x="4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8CD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54" name="Freeform 242"/>
            <p:cNvSpPr>
              <a:spLocks/>
            </p:cNvSpPr>
            <p:nvPr/>
          </p:nvSpPr>
          <p:spPr bwMode="auto">
            <a:xfrm>
              <a:off x="1346" y="2424"/>
              <a:ext cx="12" cy="50"/>
            </a:xfrm>
            <a:custGeom>
              <a:avLst/>
              <a:gdLst>
                <a:gd name="T0" fmla="*/ 12 w 12"/>
                <a:gd name="T1" fmla="*/ 1 h 50"/>
                <a:gd name="T2" fmla="*/ 12 w 12"/>
                <a:gd name="T3" fmla="*/ 1 h 50"/>
                <a:gd name="T4" fmla="*/ 11 w 12"/>
                <a:gd name="T5" fmla="*/ 2 h 50"/>
                <a:gd name="T6" fmla="*/ 10 w 12"/>
                <a:gd name="T7" fmla="*/ 4 h 50"/>
                <a:gd name="T8" fmla="*/ 9 w 12"/>
                <a:gd name="T9" fmla="*/ 9 h 50"/>
                <a:gd name="T10" fmla="*/ 9 w 12"/>
                <a:gd name="T11" fmla="*/ 15 h 50"/>
                <a:gd name="T12" fmla="*/ 8 w 12"/>
                <a:gd name="T13" fmla="*/ 24 h 50"/>
                <a:gd name="T14" fmla="*/ 8 w 12"/>
                <a:gd name="T15" fmla="*/ 36 h 50"/>
                <a:gd name="T16" fmla="*/ 9 w 12"/>
                <a:gd name="T17" fmla="*/ 50 h 50"/>
                <a:gd name="T18" fmla="*/ 2 w 12"/>
                <a:gd name="T19" fmla="*/ 50 h 50"/>
                <a:gd name="T20" fmla="*/ 2 w 12"/>
                <a:gd name="T21" fmla="*/ 49 h 50"/>
                <a:gd name="T22" fmla="*/ 2 w 12"/>
                <a:gd name="T23" fmla="*/ 45 h 50"/>
                <a:gd name="T24" fmla="*/ 1 w 12"/>
                <a:gd name="T25" fmla="*/ 38 h 50"/>
                <a:gd name="T26" fmla="*/ 1 w 12"/>
                <a:gd name="T27" fmla="*/ 31 h 50"/>
                <a:gd name="T28" fmla="*/ 0 w 12"/>
                <a:gd name="T29" fmla="*/ 23 h 50"/>
                <a:gd name="T30" fmla="*/ 1 w 12"/>
                <a:gd name="T31" fmla="*/ 15 h 50"/>
                <a:gd name="T32" fmla="*/ 2 w 12"/>
                <a:gd name="T33" fmla="*/ 7 h 50"/>
                <a:gd name="T34" fmla="*/ 4 w 12"/>
                <a:gd name="T35" fmla="*/ 0 h 50"/>
                <a:gd name="T36" fmla="*/ 12 w 12"/>
                <a:gd name="T37" fmla="*/ 1 h 5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2"/>
                <a:gd name="T58" fmla="*/ 0 h 50"/>
                <a:gd name="T59" fmla="*/ 12 w 12"/>
                <a:gd name="T60" fmla="*/ 50 h 50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2" h="50">
                  <a:moveTo>
                    <a:pt x="12" y="1"/>
                  </a:moveTo>
                  <a:lnTo>
                    <a:pt x="12" y="1"/>
                  </a:lnTo>
                  <a:lnTo>
                    <a:pt x="11" y="2"/>
                  </a:lnTo>
                  <a:lnTo>
                    <a:pt x="10" y="4"/>
                  </a:lnTo>
                  <a:lnTo>
                    <a:pt x="9" y="9"/>
                  </a:lnTo>
                  <a:lnTo>
                    <a:pt x="9" y="15"/>
                  </a:lnTo>
                  <a:lnTo>
                    <a:pt x="8" y="24"/>
                  </a:lnTo>
                  <a:lnTo>
                    <a:pt x="8" y="36"/>
                  </a:lnTo>
                  <a:lnTo>
                    <a:pt x="9" y="50"/>
                  </a:lnTo>
                  <a:lnTo>
                    <a:pt x="2" y="50"/>
                  </a:lnTo>
                  <a:lnTo>
                    <a:pt x="2" y="49"/>
                  </a:lnTo>
                  <a:lnTo>
                    <a:pt x="2" y="45"/>
                  </a:lnTo>
                  <a:lnTo>
                    <a:pt x="1" y="38"/>
                  </a:lnTo>
                  <a:lnTo>
                    <a:pt x="1" y="31"/>
                  </a:lnTo>
                  <a:lnTo>
                    <a:pt x="0" y="23"/>
                  </a:lnTo>
                  <a:lnTo>
                    <a:pt x="1" y="15"/>
                  </a:lnTo>
                  <a:lnTo>
                    <a:pt x="2" y="7"/>
                  </a:lnTo>
                  <a:lnTo>
                    <a:pt x="4" y="0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A5E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55" name="Freeform 243"/>
            <p:cNvSpPr>
              <a:spLocks/>
            </p:cNvSpPr>
            <p:nvPr/>
          </p:nvSpPr>
          <p:spPr bwMode="auto">
            <a:xfrm>
              <a:off x="1347" y="2431"/>
              <a:ext cx="9" cy="36"/>
            </a:xfrm>
            <a:custGeom>
              <a:avLst/>
              <a:gdLst>
                <a:gd name="T0" fmla="*/ 9 w 9"/>
                <a:gd name="T1" fmla="*/ 0 h 36"/>
                <a:gd name="T2" fmla="*/ 9 w 9"/>
                <a:gd name="T3" fmla="*/ 0 h 36"/>
                <a:gd name="T4" fmla="*/ 8 w 9"/>
                <a:gd name="T5" fmla="*/ 1 h 36"/>
                <a:gd name="T6" fmla="*/ 8 w 9"/>
                <a:gd name="T7" fmla="*/ 3 h 36"/>
                <a:gd name="T8" fmla="*/ 7 w 9"/>
                <a:gd name="T9" fmla="*/ 6 h 36"/>
                <a:gd name="T10" fmla="*/ 6 w 9"/>
                <a:gd name="T11" fmla="*/ 10 h 36"/>
                <a:gd name="T12" fmla="*/ 6 w 9"/>
                <a:gd name="T13" fmla="*/ 17 h 36"/>
                <a:gd name="T14" fmla="*/ 6 w 9"/>
                <a:gd name="T15" fmla="*/ 25 h 36"/>
                <a:gd name="T16" fmla="*/ 7 w 9"/>
                <a:gd name="T17" fmla="*/ 36 h 36"/>
                <a:gd name="T18" fmla="*/ 2 w 9"/>
                <a:gd name="T19" fmla="*/ 36 h 36"/>
                <a:gd name="T20" fmla="*/ 1 w 9"/>
                <a:gd name="T21" fmla="*/ 36 h 36"/>
                <a:gd name="T22" fmla="*/ 1 w 9"/>
                <a:gd name="T23" fmla="*/ 32 h 36"/>
                <a:gd name="T24" fmla="*/ 1 w 9"/>
                <a:gd name="T25" fmla="*/ 28 h 36"/>
                <a:gd name="T26" fmla="*/ 0 w 9"/>
                <a:gd name="T27" fmla="*/ 22 h 36"/>
                <a:gd name="T28" fmla="*/ 0 w 9"/>
                <a:gd name="T29" fmla="*/ 16 h 36"/>
                <a:gd name="T30" fmla="*/ 0 w 9"/>
                <a:gd name="T31" fmla="*/ 10 h 36"/>
                <a:gd name="T32" fmla="*/ 1 w 9"/>
                <a:gd name="T33" fmla="*/ 4 h 36"/>
                <a:gd name="T34" fmla="*/ 3 w 9"/>
                <a:gd name="T35" fmla="*/ 0 h 36"/>
                <a:gd name="T36" fmla="*/ 9 w 9"/>
                <a:gd name="T37" fmla="*/ 0 h 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"/>
                <a:gd name="T58" fmla="*/ 0 h 36"/>
                <a:gd name="T59" fmla="*/ 9 w 9"/>
                <a:gd name="T60" fmla="*/ 36 h 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" h="36">
                  <a:moveTo>
                    <a:pt x="9" y="0"/>
                  </a:moveTo>
                  <a:lnTo>
                    <a:pt x="9" y="0"/>
                  </a:lnTo>
                  <a:lnTo>
                    <a:pt x="8" y="1"/>
                  </a:lnTo>
                  <a:lnTo>
                    <a:pt x="8" y="3"/>
                  </a:lnTo>
                  <a:lnTo>
                    <a:pt x="7" y="6"/>
                  </a:lnTo>
                  <a:lnTo>
                    <a:pt x="6" y="10"/>
                  </a:lnTo>
                  <a:lnTo>
                    <a:pt x="6" y="17"/>
                  </a:lnTo>
                  <a:lnTo>
                    <a:pt x="6" y="25"/>
                  </a:lnTo>
                  <a:lnTo>
                    <a:pt x="7" y="36"/>
                  </a:lnTo>
                  <a:lnTo>
                    <a:pt x="2" y="36"/>
                  </a:lnTo>
                  <a:lnTo>
                    <a:pt x="1" y="36"/>
                  </a:lnTo>
                  <a:lnTo>
                    <a:pt x="1" y="32"/>
                  </a:lnTo>
                  <a:lnTo>
                    <a:pt x="1" y="28"/>
                  </a:lnTo>
                  <a:lnTo>
                    <a:pt x="0" y="22"/>
                  </a:lnTo>
                  <a:lnTo>
                    <a:pt x="0" y="16"/>
                  </a:lnTo>
                  <a:lnTo>
                    <a:pt x="0" y="10"/>
                  </a:lnTo>
                  <a:lnTo>
                    <a:pt x="1" y="4"/>
                  </a:lnTo>
                  <a:lnTo>
                    <a:pt x="3" y="0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B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56" name="Rectangle 244"/>
            <p:cNvSpPr>
              <a:spLocks noChangeArrowheads="1"/>
            </p:cNvSpPr>
            <p:nvPr/>
          </p:nvSpPr>
          <p:spPr bwMode="auto">
            <a:xfrm>
              <a:off x="1224" y="2421"/>
              <a:ext cx="4" cy="11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57" name="Freeform 245"/>
            <p:cNvSpPr>
              <a:spLocks/>
            </p:cNvSpPr>
            <p:nvPr/>
          </p:nvSpPr>
          <p:spPr bwMode="auto">
            <a:xfrm>
              <a:off x="1266" y="2419"/>
              <a:ext cx="46" cy="55"/>
            </a:xfrm>
            <a:custGeom>
              <a:avLst/>
              <a:gdLst>
                <a:gd name="T0" fmla="*/ 4 w 46"/>
                <a:gd name="T1" fmla="*/ 6 h 55"/>
                <a:gd name="T2" fmla="*/ 4 w 46"/>
                <a:gd name="T3" fmla="*/ 7 h 55"/>
                <a:gd name="T4" fmla="*/ 3 w 46"/>
                <a:gd name="T5" fmla="*/ 9 h 55"/>
                <a:gd name="T6" fmla="*/ 1 w 46"/>
                <a:gd name="T7" fmla="*/ 14 h 55"/>
                <a:gd name="T8" fmla="*/ 0 w 46"/>
                <a:gd name="T9" fmla="*/ 20 h 55"/>
                <a:gd name="T10" fmla="*/ 0 w 46"/>
                <a:gd name="T11" fmla="*/ 28 h 55"/>
                <a:gd name="T12" fmla="*/ 0 w 46"/>
                <a:gd name="T13" fmla="*/ 36 h 55"/>
                <a:gd name="T14" fmla="*/ 0 w 46"/>
                <a:gd name="T15" fmla="*/ 46 h 55"/>
                <a:gd name="T16" fmla="*/ 3 w 46"/>
                <a:gd name="T17" fmla="*/ 55 h 55"/>
                <a:gd name="T18" fmla="*/ 3 w 46"/>
                <a:gd name="T19" fmla="*/ 54 h 55"/>
                <a:gd name="T20" fmla="*/ 3 w 46"/>
                <a:gd name="T21" fmla="*/ 53 h 55"/>
                <a:gd name="T22" fmla="*/ 3 w 46"/>
                <a:gd name="T23" fmla="*/ 51 h 55"/>
                <a:gd name="T24" fmla="*/ 3 w 46"/>
                <a:gd name="T25" fmla="*/ 49 h 55"/>
                <a:gd name="T26" fmla="*/ 3 w 46"/>
                <a:gd name="T27" fmla="*/ 46 h 55"/>
                <a:gd name="T28" fmla="*/ 4 w 46"/>
                <a:gd name="T29" fmla="*/ 42 h 55"/>
                <a:gd name="T30" fmla="*/ 4 w 46"/>
                <a:gd name="T31" fmla="*/ 39 h 55"/>
                <a:gd name="T32" fmla="*/ 5 w 46"/>
                <a:gd name="T33" fmla="*/ 35 h 55"/>
                <a:gd name="T34" fmla="*/ 6 w 46"/>
                <a:gd name="T35" fmla="*/ 32 h 55"/>
                <a:gd name="T36" fmla="*/ 7 w 46"/>
                <a:gd name="T37" fmla="*/ 28 h 55"/>
                <a:gd name="T38" fmla="*/ 8 w 46"/>
                <a:gd name="T39" fmla="*/ 25 h 55"/>
                <a:gd name="T40" fmla="*/ 11 w 46"/>
                <a:gd name="T41" fmla="*/ 21 h 55"/>
                <a:gd name="T42" fmla="*/ 14 w 46"/>
                <a:gd name="T43" fmla="*/ 19 h 55"/>
                <a:gd name="T44" fmla="*/ 17 w 46"/>
                <a:gd name="T45" fmla="*/ 16 h 55"/>
                <a:gd name="T46" fmla="*/ 21 w 46"/>
                <a:gd name="T47" fmla="*/ 14 h 55"/>
                <a:gd name="T48" fmla="*/ 26 w 46"/>
                <a:gd name="T49" fmla="*/ 14 h 55"/>
                <a:gd name="T50" fmla="*/ 26 w 46"/>
                <a:gd name="T51" fmla="*/ 13 h 55"/>
                <a:gd name="T52" fmla="*/ 26 w 46"/>
                <a:gd name="T53" fmla="*/ 13 h 55"/>
                <a:gd name="T54" fmla="*/ 28 w 46"/>
                <a:gd name="T55" fmla="*/ 12 h 55"/>
                <a:gd name="T56" fmla="*/ 29 w 46"/>
                <a:gd name="T57" fmla="*/ 11 h 55"/>
                <a:gd name="T58" fmla="*/ 33 w 46"/>
                <a:gd name="T59" fmla="*/ 9 h 55"/>
                <a:gd name="T60" fmla="*/ 36 w 46"/>
                <a:gd name="T61" fmla="*/ 7 h 55"/>
                <a:gd name="T62" fmla="*/ 41 w 46"/>
                <a:gd name="T63" fmla="*/ 5 h 55"/>
                <a:gd name="T64" fmla="*/ 46 w 46"/>
                <a:gd name="T65" fmla="*/ 2 h 55"/>
                <a:gd name="T66" fmla="*/ 46 w 46"/>
                <a:gd name="T67" fmla="*/ 2 h 55"/>
                <a:gd name="T68" fmla="*/ 45 w 46"/>
                <a:gd name="T69" fmla="*/ 2 h 55"/>
                <a:gd name="T70" fmla="*/ 43 w 46"/>
                <a:gd name="T71" fmla="*/ 2 h 55"/>
                <a:gd name="T72" fmla="*/ 42 w 46"/>
                <a:gd name="T73" fmla="*/ 1 h 55"/>
                <a:gd name="T74" fmla="*/ 40 w 46"/>
                <a:gd name="T75" fmla="*/ 1 h 55"/>
                <a:gd name="T76" fmla="*/ 38 w 46"/>
                <a:gd name="T77" fmla="*/ 1 h 55"/>
                <a:gd name="T78" fmla="*/ 35 w 46"/>
                <a:gd name="T79" fmla="*/ 1 h 55"/>
                <a:gd name="T80" fmla="*/ 32 w 46"/>
                <a:gd name="T81" fmla="*/ 0 h 55"/>
                <a:gd name="T82" fmla="*/ 28 w 46"/>
                <a:gd name="T83" fmla="*/ 0 h 55"/>
                <a:gd name="T84" fmla="*/ 26 w 46"/>
                <a:gd name="T85" fmla="*/ 0 h 55"/>
                <a:gd name="T86" fmla="*/ 22 w 46"/>
                <a:gd name="T87" fmla="*/ 1 h 55"/>
                <a:gd name="T88" fmla="*/ 19 w 46"/>
                <a:gd name="T89" fmla="*/ 1 h 55"/>
                <a:gd name="T90" fmla="*/ 14 w 46"/>
                <a:gd name="T91" fmla="*/ 1 h 55"/>
                <a:gd name="T92" fmla="*/ 11 w 46"/>
                <a:gd name="T93" fmla="*/ 2 h 55"/>
                <a:gd name="T94" fmla="*/ 7 w 46"/>
                <a:gd name="T95" fmla="*/ 4 h 55"/>
                <a:gd name="T96" fmla="*/ 4 w 46"/>
                <a:gd name="T97" fmla="*/ 6 h 55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46"/>
                <a:gd name="T148" fmla="*/ 0 h 55"/>
                <a:gd name="T149" fmla="*/ 46 w 46"/>
                <a:gd name="T150" fmla="*/ 55 h 55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46" h="55">
                  <a:moveTo>
                    <a:pt x="4" y="6"/>
                  </a:moveTo>
                  <a:lnTo>
                    <a:pt x="4" y="7"/>
                  </a:lnTo>
                  <a:lnTo>
                    <a:pt x="3" y="9"/>
                  </a:lnTo>
                  <a:lnTo>
                    <a:pt x="1" y="14"/>
                  </a:lnTo>
                  <a:lnTo>
                    <a:pt x="0" y="20"/>
                  </a:lnTo>
                  <a:lnTo>
                    <a:pt x="0" y="28"/>
                  </a:lnTo>
                  <a:lnTo>
                    <a:pt x="0" y="36"/>
                  </a:lnTo>
                  <a:lnTo>
                    <a:pt x="0" y="46"/>
                  </a:lnTo>
                  <a:lnTo>
                    <a:pt x="3" y="55"/>
                  </a:lnTo>
                  <a:lnTo>
                    <a:pt x="3" y="54"/>
                  </a:lnTo>
                  <a:lnTo>
                    <a:pt x="3" y="53"/>
                  </a:lnTo>
                  <a:lnTo>
                    <a:pt x="3" y="51"/>
                  </a:lnTo>
                  <a:lnTo>
                    <a:pt x="3" y="49"/>
                  </a:lnTo>
                  <a:lnTo>
                    <a:pt x="3" y="46"/>
                  </a:lnTo>
                  <a:lnTo>
                    <a:pt x="4" y="42"/>
                  </a:lnTo>
                  <a:lnTo>
                    <a:pt x="4" y="39"/>
                  </a:lnTo>
                  <a:lnTo>
                    <a:pt x="5" y="35"/>
                  </a:lnTo>
                  <a:lnTo>
                    <a:pt x="6" y="32"/>
                  </a:lnTo>
                  <a:lnTo>
                    <a:pt x="7" y="28"/>
                  </a:lnTo>
                  <a:lnTo>
                    <a:pt x="8" y="25"/>
                  </a:lnTo>
                  <a:lnTo>
                    <a:pt x="11" y="21"/>
                  </a:lnTo>
                  <a:lnTo>
                    <a:pt x="14" y="19"/>
                  </a:lnTo>
                  <a:lnTo>
                    <a:pt x="17" y="16"/>
                  </a:lnTo>
                  <a:lnTo>
                    <a:pt x="21" y="14"/>
                  </a:lnTo>
                  <a:lnTo>
                    <a:pt x="26" y="14"/>
                  </a:lnTo>
                  <a:lnTo>
                    <a:pt x="26" y="13"/>
                  </a:lnTo>
                  <a:lnTo>
                    <a:pt x="28" y="12"/>
                  </a:lnTo>
                  <a:lnTo>
                    <a:pt x="29" y="11"/>
                  </a:lnTo>
                  <a:lnTo>
                    <a:pt x="33" y="9"/>
                  </a:lnTo>
                  <a:lnTo>
                    <a:pt x="36" y="7"/>
                  </a:lnTo>
                  <a:lnTo>
                    <a:pt x="41" y="5"/>
                  </a:lnTo>
                  <a:lnTo>
                    <a:pt x="46" y="2"/>
                  </a:lnTo>
                  <a:lnTo>
                    <a:pt x="45" y="2"/>
                  </a:lnTo>
                  <a:lnTo>
                    <a:pt x="43" y="2"/>
                  </a:lnTo>
                  <a:lnTo>
                    <a:pt x="42" y="1"/>
                  </a:lnTo>
                  <a:lnTo>
                    <a:pt x="40" y="1"/>
                  </a:lnTo>
                  <a:lnTo>
                    <a:pt x="38" y="1"/>
                  </a:lnTo>
                  <a:lnTo>
                    <a:pt x="35" y="1"/>
                  </a:lnTo>
                  <a:lnTo>
                    <a:pt x="32" y="0"/>
                  </a:lnTo>
                  <a:lnTo>
                    <a:pt x="28" y="0"/>
                  </a:lnTo>
                  <a:lnTo>
                    <a:pt x="26" y="0"/>
                  </a:lnTo>
                  <a:lnTo>
                    <a:pt x="22" y="1"/>
                  </a:lnTo>
                  <a:lnTo>
                    <a:pt x="19" y="1"/>
                  </a:lnTo>
                  <a:lnTo>
                    <a:pt x="14" y="1"/>
                  </a:lnTo>
                  <a:lnTo>
                    <a:pt x="11" y="2"/>
                  </a:lnTo>
                  <a:lnTo>
                    <a:pt x="7" y="4"/>
                  </a:lnTo>
                  <a:lnTo>
                    <a:pt x="4" y="6"/>
                  </a:ln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58" name="Freeform 246"/>
            <p:cNvSpPr>
              <a:spLocks/>
            </p:cNvSpPr>
            <p:nvPr/>
          </p:nvSpPr>
          <p:spPr bwMode="auto">
            <a:xfrm>
              <a:off x="1202" y="2460"/>
              <a:ext cx="37" cy="9"/>
            </a:xfrm>
            <a:custGeom>
              <a:avLst/>
              <a:gdLst>
                <a:gd name="T0" fmla="*/ 0 w 37"/>
                <a:gd name="T1" fmla="*/ 6 h 9"/>
                <a:gd name="T2" fmla="*/ 0 w 37"/>
                <a:gd name="T3" fmla="*/ 6 h 9"/>
                <a:gd name="T4" fmla="*/ 0 w 37"/>
                <a:gd name="T5" fmla="*/ 6 h 9"/>
                <a:gd name="T6" fmla="*/ 1 w 37"/>
                <a:gd name="T7" fmla="*/ 5 h 9"/>
                <a:gd name="T8" fmla="*/ 1 w 37"/>
                <a:gd name="T9" fmla="*/ 5 h 9"/>
                <a:gd name="T10" fmla="*/ 2 w 37"/>
                <a:gd name="T11" fmla="*/ 3 h 9"/>
                <a:gd name="T12" fmla="*/ 4 w 37"/>
                <a:gd name="T13" fmla="*/ 2 h 9"/>
                <a:gd name="T14" fmla="*/ 5 w 37"/>
                <a:gd name="T15" fmla="*/ 2 h 9"/>
                <a:gd name="T16" fmla="*/ 7 w 37"/>
                <a:gd name="T17" fmla="*/ 1 h 9"/>
                <a:gd name="T18" fmla="*/ 9 w 37"/>
                <a:gd name="T19" fmla="*/ 0 h 9"/>
                <a:gd name="T20" fmla="*/ 12 w 37"/>
                <a:gd name="T21" fmla="*/ 0 h 9"/>
                <a:gd name="T22" fmla="*/ 15 w 37"/>
                <a:gd name="T23" fmla="*/ 0 h 9"/>
                <a:gd name="T24" fmla="*/ 19 w 37"/>
                <a:gd name="T25" fmla="*/ 0 h 9"/>
                <a:gd name="T26" fmla="*/ 22 w 37"/>
                <a:gd name="T27" fmla="*/ 0 h 9"/>
                <a:gd name="T28" fmla="*/ 27 w 37"/>
                <a:gd name="T29" fmla="*/ 1 h 9"/>
                <a:gd name="T30" fmla="*/ 32 w 37"/>
                <a:gd name="T31" fmla="*/ 1 h 9"/>
                <a:gd name="T32" fmla="*/ 37 w 37"/>
                <a:gd name="T33" fmla="*/ 3 h 9"/>
                <a:gd name="T34" fmla="*/ 37 w 37"/>
                <a:gd name="T35" fmla="*/ 6 h 9"/>
                <a:gd name="T36" fmla="*/ 36 w 37"/>
                <a:gd name="T37" fmla="*/ 6 h 9"/>
                <a:gd name="T38" fmla="*/ 36 w 37"/>
                <a:gd name="T39" fmla="*/ 5 h 9"/>
                <a:gd name="T40" fmla="*/ 34 w 37"/>
                <a:gd name="T41" fmla="*/ 5 h 9"/>
                <a:gd name="T42" fmla="*/ 33 w 37"/>
                <a:gd name="T43" fmla="*/ 5 h 9"/>
                <a:gd name="T44" fmla="*/ 30 w 37"/>
                <a:gd name="T45" fmla="*/ 3 h 9"/>
                <a:gd name="T46" fmla="*/ 28 w 37"/>
                <a:gd name="T47" fmla="*/ 3 h 9"/>
                <a:gd name="T48" fmla="*/ 25 w 37"/>
                <a:gd name="T49" fmla="*/ 2 h 9"/>
                <a:gd name="T50" fmla="*/ 22 w 37"/>
                <a:gd name="T51" fmla="*/ 2 h 9"/>
                <a:gd name="T52" fmla="*/ 19 w 37"/>
                <a:gd name="T53" fmla="*/ 2 h 9"/>
                <a:gd name="T54" fmla="*/ 15 w 37"/>
                <a:gd name="T55" fmla="*/ 2 h 9"/>
                <a:gd name="T56" fmla="*/ 13 w 37"/>
                <a:gd name="T57" fmla="*/ 2 h 9"/>
                <a:gd name="T58" fmla="*/ 9 w 37"/>
                <a:gd name="T59" fmla="*/ 3 h 9"/>
                <a:gd name="T60" fmla="*/ 7 w 37"/>
                <a:gd name="T61" fmla="*/ 5 h 9"/>
                <a:gd name="T62" fmla="*/ 5 w 37"/>
                <a:gd name="T63" fmla="*/ 6 h 9"/>
                <a:gd name="T64" fmla="*/ 2 w 37"/>
                <a:gd name="T65" fmla="*/ 7 h 9"/>
                <a:gd name="T66" fmla="*/ 0 w 37"/>
                <a:gd name="T67" fmla="*/ 9 h 9"/>
                <a:gd name="T68" fmla="*/ 0 w 37"/>
                <a:gd name="T69" fmla="*/ 6 h 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7"/>
                <a:gd name="T106" fmla="*/ 0 h 9"/>
                <a:gd name="T107" fmla="*/ 37 w 37"/>
                <a:gd name="T108" fmla="*/ 9 h 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7" h="9">
                  <a:moveTo>
                    <a:pt x="0" y="6"/>
                  </a:moveTo>
                  <a:lnTo>
                    <a:pt x="0" y="6"/>
                  </a:lnTo>
                  <a:lnTo>
                    <a:pt x="1" y="5"/>
                  </a:lnTo>
                  <a:lnTo>
                    <a:pt x="2" y="3"/>
                  </a:lnTo>
                  <a:lnTo>
                    <a:pt x="4" y="2"/>
                  </a:lnTo>
                  <a:lnTo>
                    <a:pt x="5" y="2"/>
                  </a:lnTo>
                  <a:lnTo>
                    <a:pt x="7" y="1"/>
                  </a:lnTo>
                  <a:lnTo>
                    <a:pt x="9" y="0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2" y="0"/>
                  </a:lnTo>
                  <a:lnTo>
                    <a:pt x="27" y="1"/>
                  </a:lnTo>
                  <a:lnTo>
                    <a:pt x="32" y="1"/>
                  </a:lnTo>
                  <a:lnTo>
                    <a:pt x="37" y="3"/>
                  </a:lnTo>
                  <a:lnTo>
                    <a:pt x="37" y="6"/>
                  </a:lnTo>
                  <a:lnTo>
                    <a:pt x="36" y="6"/>
                  </a:lnTo>
                  <a:lnTo>
                    <a:pt x="36" y="5"/>
                  </a:lnTo>
                  <a:lnTo>
                    <a:pt x="34" y="5"/>
                  </a:lnTo>
                  <a:lnTo>
                    <a:pt x="33" y="5"/>
                  </a:lnTo>
                  <a:lnTo>
                    <a:pt x="30" y="3"/>
                  </a:lnTo>
                  <a:lnTo>
                    <a:pt x="28" y="3"/>
                  </a:lnTo>
                  <a:lnTo>
                    <a:pt x="25" y="2"/>
                  </a:lnTo>
                  <a:lnTo>
                    <a:pt x="22" y="2"/>
                  </a:lnTo>
                  <a:lnTo>
                    <a:pt x="19" y="2"/>
                  </a:lnTo>
                  <a:lnTo>
                    <a:pt x="15" y="2"/>
                  </a:lnTo>
                  <a:lnTo>
                    <a:pt x="13" y="2"/>
                  </a:lnTo>
                  <a:lnTo>
                    <a:pt x="9" y="3"/>
                  </a:lnTo>
                  <a:lnTo>
                    <a:pt x="7" y="5"/>
                  </a:lnTo>
                  <a:lnTo>
                    <a:pt x="5" y="6"/>
                  </a:lnTo>
                  <a:lnTo>
                    <a:pt x="2" y="7"/>
                  </a:lnTo>
                  <a:lnTo>
                    <a:pt x="0" y="9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59" name="Freeform 247"/>
            <p:cNvSpPr>
              <a:spLocks/>
            </p:cNvSpPr>
            <p:nvPr/>
          </p:nvSpPr>
          <p:spPr bwMode="auto">
            <a:xfrm>
              <a:off x="1202" y="2435"/>
              <a:ext cx="37" cy="11"/>
            </a:xfrm>
            <a:custGeom>
              <a:avLst/>
              <a:gdLst>
                <a:gd name="T0" fmla="*/ 0 w 37"/>
                <a:gd name="T1" fmla="*/ 6 h 11"/>
                <a:gd name="T2" fmla="*/ 0 w 37"/>
                <a:gd name="T3" fmla="*/ 6 h 11"/>
                <a:gd name="T4" fmla="*/ 0 w 37"/>
                <a:gd name="T5" fmla="*/ 6 h 11"/>
                <a:gd name="T6" fmla="*/ 1 w 37"/>
                <a:gd name="T7" fmla="*/ 6 h 11"/>
                <a:gd name="T8" fmla="*/ 1 w 37"/>
                <a:gd name="T9" fmla="*/ 5 h 11"/>
                <a:gd name="T10" fmla="*/ 2 w 37"/>
                <a:gd name="T11" fmla="*/ 4 h 11"/>
                <a:gd name="T12" fmla="*/ 4 w 37"/>
                <a:gd name="T13" fmla="*/ 4 h 11"/>
                <a:gd name="T14" fmla="*/ 5 w 37"/>
                <a:gd name="T15" fmla="*/ 3 h 11"/>
                <a:gd name="T16" fmla="*/ 7 w 37"/>
                <a:gd name="T17" fmla="*/ 2 h 11"/>
                <a:gd name="T18" fmla="*/ 9 w 37"/>
                <a:gd name="T19" fmla="*/ 2 h 11"/>
                <a:gd name="T20" fmla="*/ 12 w 37"/>
                <a:gd name="T21" fmla="*/ 0 h 11"/>
                <a:gd name="T22" fmla="*/ 15 w 37"/>
                <a:gd name="T23" fmla="*/ 0 h 11"/>
                <a:gd name="T24" fmla="*/ 19 w 37"/>
                <a:gd name="T25" fmla="*/ 0 h 11"/>
                <a:gd name="T26" fmla="*/ 22 w 37"/>
                <a:gd name="T27" fmla="*/ 0 h 11"/>
                <a:gd name="T28" fmla="*/ 27 w 37"/>
                <a:gd name="T29" fmla="*/ 2 h 11"/>
                <a:gd name="T30" fmla="*/ 32 w 37"/>
                <a:gd name="T31" fmla="*/ 3 h 11"/>
                <a:gd name="T32" fmla="*/ 37 w 37"/>
                <a:gd name="T33" fmla="*/ 4 h 11"/>
                <a:gd name="T34" fmla="*/ 37 w 37"/>
                <a:gd name="T35" fmla="*/ 6 h 11"/>
                <a:gd name="T36" fmla="*/ 36 w 37"/>
                <a:gd name="T37" fmla="*/ 6 h 11"/>
                <a:gd name="T38" fmla="*/ 36 w 37"/>
                <a:gd name="T39" fmla="*/ 5 h 11"/>
                <a:gd name="T40" fmla="*/ 34 w 37"/>
                <a:gd name="T41" fmla="*/ 5 h 11"/>
                <a:gd name="T42" fmla="*/ 33 w 37"/>
                <a:gd name="T43" fmla="*/ 5 h 11"/>
                <a:gd name="T44" fmla="*/ 30 w 37"/>
                <a:gd name="T45" fmla="*/ 4 h 11"/>
                <a:gd name="T46" fmla="*/ 28 w 37"/>
                <a:gd name="T47" fmla="*/ 4 h 11"/>
                <a:gd name="T48" fmla="*/ 25 w 37"/>
                <a:gd name="T49" fmla="*/ 4 h 11"/>
                <a:gd name="T50" fmla="*/ 22 w 37"/>
                <a:gd name="T51" fmla="*/ 3 h 11"/>
                <a:gd name="T52" fmla="*/ 19 w 37"/>
                <a:gd name="T53" fmla="*/ 3 h 11"/>
                <a:gd name="T54" fmla="*/ 15 w 37"/>
                <a:gd name="T55" fmla="*/ 3 h 11"/>
                <a:gd name="T56" fmla="*/ 13 w 37"/>
                <a:gd name="T57" fmla="*/ 3 h 11"/>
                <a:gd name="T58" fmla="*/ 9 w 37"/>
                <a:gd name="T59" fmla="*/ 4 h 11"/>
                <a:gd name="T60" fmla="*/ 7 w 37"/>
                <a:gd name="T61" fmla="*/ 5 h 11"/>
                <a:gd name="T62" fmla="*/ 5 w 37"/>
                <a:gd name="T63" fmla="*/ 6 h 11"/>
                <a:gd name="T64" fmla="*/ 2 w 37"/>
                <a:gd name="T65" fmla="*/ 9 h 11"/>
                <a:gd name="T66" fmla="*/ 0 w 37"/>
                <a:gd name="T67" fmla="*/ 11 h 11"/>
                <a:gd name="T68" fmla="*/ 0 w 37"/>
                <a:gd name="T69" fmla="*/ 6 h 11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7"/>
                <a:gd name="T106" fmla="*/ 0 h 11"/>
                <a:gd name="T107" fmla="*/ 37 w 37"/>
                <a:gd name="T108" fmla="*/ 11 h 11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7" h="11">
                  <a:moveTo>
                    <a:pt x="0" y="6"/>
                  </a:moveTo>
                  <a:lnTo>
                    <a:pt x="0" y="6"/>
                  </a:lnTo>
                  <a:lnTo>
                    <a:pt x="1" y="6"/>
                  </a:lnTo>
                  <a:lnTo>
                    <a:pt x="1" y="5"/>
                  </a:lnTo>
                  <a:lnTo>
                    <a:pt x="2" y="4"/>
                  </a:lnTo>
                  <a:lnTo>
                    <a:pt x="4" y="4"/>
                  </a:lnTo>
                  <a:lnTo>
                    <a:pt x="5" y="3"/>
                  </a:lnTo>
                  <a:lnTo>
                    <a:pt x="7" y="2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2" y="0"/>
                  </a:lnTo>
                  <a:lnTo>
                    <a:pt x="27" y="2"/>
                  </a:lnTo>
                  <a:lnTo>
                    <a:pt x="32" y="3"/>
                  </a:lnTo>
                  <a:lnTo>
                    <a:pt x="37" y="4"/>
                  </a:lnTo>
                  <a:lnTo>
                    <a:pt x="37" y="6"/>
                  </a:lnTo>
                  <a:lnTo>
                    <a:pt x="36" y="6"/>
                  </a:lnTo>
                  <a:lnTo>
                    <a:pt x="36" y="5"/>
                  </a:lnTo>
                  <a:lnTo>
                    <a:pt x="34" y="5"/>
                  </a:lnTo>
                  <a:lnTo>
                    <a:pt x="33" y="5"/>
                  </a:lnTo>
                  <a:lnTo>
                    <a:pt x="30" y="4"/>
                  </a:lnTo>
                  <a:lnTo>
                    <a:pt x="28" y="4"/>
                  </a:lnTo>
                  <a:lnTo>
                    <a:pt x="25" y="4"/>
                  </a:lnTo>
                  <a:lnTo>
                    <a:pt x="22" y="3"/>
                  </a:lnTo>
                  <a:lnTo>
                    <a:pt x="19" y="3"/>
                  </a:lnTo>
                  <a:lnTo>
                    <a:pt x="15" y="3"/>
                  </a:lnTo>
                  <a:lnTo>
                    <a:pt x="13" y="3"/>
                  </a:lnTo>
                  <a:lnTo>
                    <a:pt x="9" y="4"/>
                  </a:lnTo>
                  <a:lnTo>
                    <a:pt x="7" y="5"/>
                  </a:lnTo>
                  <a:lnTo>
                    <a:pt x="5" y="6"/>
                  </a:lnTo>
                  <a:lnTo>
                    <a:pt x="2" y="9"/>
                  </a:lnTo>
                  <a:lnTo>
                    <a:pt x="0" y="11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60" name="Freeform 248"/>
            <p:cNvSpPr>
              <a:spLocks/>
            </p:cNvSpPr>
            <p:nvPr/>
          </p:nvSpPr>
          <p:spPr bwMode="auto">
            <a:xfrm>
              <a:off x="1237" y="2424"/>
              <a:ext cx="61" cy="112"/>
            </a:xfrm>
            <a:custGeom>
              <a:avLst/>
              <a:gdLst>
                <a:gd name="T0" fmla="*/ 0 w 61"/>
                <a:gd name="T1" fmla="*/ 0 h 112"/>
                <a:gd name="T2" fmla="*/ 0 w 61"/>
                <a:gd name="T3" fmla="*/ 108 h 112"/>
                <a:gd name="T4" fmla="*/ 19 w 61"/>
                <a:gd name="T5" fmla="*/ 112 h 112"/>
                <a:gd name="T6" fmla="*/ 18 w 61"/>
                <a:gd name="T7" fmla="*/ 98 h 112"/>
                <a:gd name="T8" fmla="*/ 61 w 61"/>
                <a:gd name="T9" fmla="*/ 104 h 112"/>
                <a:gd name="T10" fmla="*/ 61 w 61"/>
                <a:gd name="T11" fmla="*/ 98 h 112"/>
                <a:gd name="T12" fmla="*/ 30 w 61"/>
                <a:gd name="T13" fmla="*/ 94 h 112"/>
                <a:gd name="T14" fmla="*/ 29 w 61"/>
                <a:gd name="T15" fmla="*/ 81 h 112"/>
                <a:gd name="T16" fmla="*/ 9 w 61"/>
                <a:gd name="T17" fmla="*/ 81 h 112"/>
                <a:gd name="T18" fmla="*/ 8 w 61"/>
                <a:gd name="T19" fmla="*/ 80 h 112"/>
                <a:gd name="T20" fmla="*/ 7 w 61"/>
                <a:gd name="T21" fmla="*/ 76 h 112"/>
                <a:gd name="T22" fmla="*/ 6 w 61"/>
                <a:gd name="T23" fmla="*/ 69 h 112"/>
                <a:gd name="T24" fmla="*/ 4 w 61"/>
                <a:gd name="T25" fmla="*/ 58 h 112"/>
                <a:gd name="T26" fmla="*/ 2 w 61"/>
                <a:gd name="T27" fmla="*/ 46 h 112"/>
                <a:gd name="T28" fmla="*/ 1 w 61"/>
                <a:gd name="T29" fmla="*/ 34 h 112"/>
                <a:gd name="T30" fmla="*/ 2 w 61"/>
                <a:gd name="T31" fmla="*/ 18 h 112"/>
                <a:gd name="T32" fmla="*/ 6 w 61"/>
                <a:gd name="T33" fmla="*/ 3 h 112"/>
                <a:gd name="T34" fmla="*/ 0 w 61"/>
                <a:gd name="T35" fmla="*/ 0 h 11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61"/>
                <a:gd name="T55" fmla="*/ 0 h 112"/>
                <a:gd name="T56" fmla="*/ 61 w 61"/>
                <a:gd name="T57" fmla="*/ 112 h 11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61" h="112">
                  <a:moveTo>
                    <a:pt x="0" y="0"/>
                  </a:moveTo>
                  <a:lnTo>
                    <a:pt x="0" y="108"/>
                  </a:lnTo>
                  <a:lnTo>
                    <a:pt x="19" y="112"/>
                  </a:lnTo>
                  <a:lnTo>
                    <a:pt x="18" y="98"/>
                  </a:lnTo>
                  <a:lnTo>
                    <a:pt x="61" y="104"/>
                  </a:lnTo>
                  <a:lnTo>
                    <a:pt x="61" y="98"/>
                  </a:lnTo>
                  <a:lnTo>
                    <a:pt x="30" y="94"/>
                  </a:lnTo>
                  <a:lnTo>
                    <a:pt x="29" y="81"/>
                  </a:lnTo>
                  <a:lnTo>
                    <a:pt x="9" y="81"/>
                  </a:lnTo>
                  <a:lnTo>
                    <a:pt x="8" y="80"/>
                  </a:lnTo>
                  <a:lnTo>
                    <a:pt x="7" y="76"/>
                  </a:lnTo>
                  <a:lnTo>
                    <a:pt x="6" y="69"/>
                  </a:lnTo>
                  <a:lnTo>
                    <a:pt x="4" y="58"/>
                  </a:lnTo>
                  <a:lnTo>
                    <a:pt x="2" y="46"/>
                  </a:lnTo>
                  <a:lnTo>
                    <a:pt x="1" y="34"/>
                  </a:lnTo>
                  <a:lnTo>
                    <a:pt x="2" y="18"/>
                  </a:lnTo>
                  <a:lnTo>
                    <a:pt x="6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1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61" name="Freeform 249"/>
            <p:cNvSpPr>
              <a:spLocks/>
            </p:cNvSpPr>
            <p:nvPr/>
          </p:nvSpPr>
          <p:spPr bwMode="auto">
            <a:xfrm>
              <a:off x="1267" y="2398"/>
              <a:ext cx="79" cy="15"/>
            </a:xfrm>
            <a:custGeom>
              <a:avLst/>
              <a:gdLst>
                <a:gd name="T0" fmla="*/ 0 w 79"/>
                <a:gd name="T1" fmla="*/ 15 h 15"/>
                <a:gd name="T2" fmla="*/ 0 w 79"/>
                <a:gd name="T3" fmla="*/ 15 h 15"/>
                <a:gd name="T4" fmla="*/ 3 w 79"/>
                <a:gd name="T5" fmla="*/ 14 h 15"/>
                <a:gd name="T6" fmla="*/ 4 w 79"/>
                <a:gd name="T7" fmla="*/ 14 h 15"/>
                <a:gd name="T8" fmla="*/ 7 w 79"/>
                <a:gd name="T9" fmla="*/ 13 h 15"/>
                <a:gd name="T10" fmla="*/ 11 w 79"/>
                <a:gd name="T11" fmla="*/ 12 h 15"/>
                <a:gd name="T12" fmla="*/ 14 w 79"/>
                <a:gd name="T13" fmla="*/ 10 h 15"/>
                <a:gd name="T14" fmla="*/ 19 w 79"/>
                <a:gd name="T15" fmla="*/ 9 h 15"/>
                <a:gd name="T16" fmla="*/ 24 w 79"/>
                <a:gd name="T17" fmla="*/ 8 h 15"/>
                <a:gd name="T18" fmla="*/ 30 w 79"/>
                <a:gd name="T19" fmla="*/ 8 h 15"/>
                <a:gd name="T20" fmla="*/ 35 w 79"/>
                <a:gd name="T21" fmla="*/ 7 h 15"/>
                <a:gd name="T22" fmla="*/ 42 w 79"/>
                <a:gd name="T23" fmla="*/ 7 h 15"/>
                <a:gd name="T24" fmla="*/ 48 w 79"/>
                <a:gd name="T25" fmla="*/ 6 h 15"/>
                <a:gd name="T26" fmla="*/ 55 w 79"/>
                <a:gd name="T27" fmla="*/ 7 h 15"/>
                <a:gd name="T28" fmla="*/ 62 w 79"/>
                <a:gd name="T29" fmla="*/ 7 h 15"/>
                <a:gd name="T30" fmla="*/ 69 w 79"/>
                <a:gd name="T31" fmla="*/ 8 h 15"/>
                <a:gd name="T32" fmla="*/ 76 w 79"/>
                <a:gd name="T33" fmla="*/ 9 h 15"/>
                <a:gd name="T34" fmla="*/ 79 w 79"/>
                <a:gd name="T35" fmla="*/ 0 h 15"/>
                <a:gd name="T36" fmla="*/ 79 w 79"/>
                <a:gd name="T37" fmla="*/ 0 h 15"/>
                <a:gd name="T38" fmla="*/ 76 w 79"/>
                <a:gd name="T39" fmla="*/ 0 h 15"/>
                <a:gd name="T40" fmla="*/ 74 w 79"/>
                <a:gd name="T41" fmla="*/ 0 h 15"/>
                <a:gd name="T42" fmla="*/ 70 w 79"/>
                <a:gd name="T43" fmla="*/ 0 h 15"/>
                <a:gd name="T44" fmla="*/ 66 w 79"/>
                <a:gd name="T45" fmla="*/ 0 h 15"/>
                <a:gd name="T46" fmla="*/ 61 w 79"/>
                <a:gd name="T47" fmla="*/ 0 h 15"/>
                <a:gd name="T48" fmla="*/ 56 w 79"/>
                <a:gd name="T49" fmla="*/ 0 h 15"/>
                <a:gd name="T50" fmla="*/ 51 w 79"/>
                <a:gd name="T51" fmla="*/ 1 h 15"/>
                <a:gd name="T52" fmla="*/ 44 w 79"/>
                <a:gd name="T53" fmla="*/ 1 h 15"/>
                <a:gd name="T54" fmla="*/ 38 w 79"/>
                <a:gd name="T55" fmla="*/ 1 h 15"/>
                <a:gd name="T56" fmla="*/ 31 w 79"/>
                <a:gd name="T57" fmla="*/ 2 h 15"/>
                <a:gd name="T58" fmla="*/ 25 w 79"/>
                <a:gd name="T59" fmla="*/ 3 h 15"/>
                <a:gd name="T60" fmla="*/ 18 w 79"/>
                <a:gd name="T61" fmla="*/ 5 h 15"/>
                <a:gd name="T62" fmla="*/ 12 w 79"/>
                <a:gd name="T63" fmla="*/ 6 h 15"/>
                <a:gd name="T64" fmla="*/ 6 w 79"/>
                <a:gd name="T65" fmla="*/ 7 h 15"/>
                <a:gd name="T66" fmla="*/ 0 w 79"/>
                <a:gd name="T67" fmla="*/ 8 h 15"/>
                <a:gd name="T68" fmla="*/ 0 w 79"/>
                <a:gd name="T69" fmla="*/ 15 h 1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79"/>
                <a:gd name="T106" fmla="*/ 0 h 15"/>
                <a:gd name="T107" fmla="*/ 79 w 79"/>
                <a:gd name="T108" fmla="*/ 15 h 15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79" h="15">
                  <a:moveTo>
                    <a:pt x="0" y="15"/>
                  </a:moveTo>
                  <a:lnTo>
                    <a:pt x="0" y="15"/>
                  </a:lnTo>
                  <a:lnTo>
                    <a:pt x="3" y="14"/>
                  </a:lnTo>
                  <a:lnTo>
                    <a:pt x="4" y="14"/>
                  </a:lnTo>
                  <a:lnTo>
                    <a:pt x="7" y="13"/>
                  </a:lnTo>
                  <a:lnTo>
                    <a:pt x="11" y="12"/>
                  </a:lnTo>
                  <a:lnTo>
                    <a:pt x="14" y="10"/>
                  </a:lnTo>
                  <a:lnTo>
                    <a:pt x="19" y="9"/>
                  </a:lnTo>
                  <a:lnTo>
                    <a:pt x="24" y="8"/>
                  </a:lnTo>
                  <a:lnTo>
                    <a:pt x="30" y="8"/>
                  </a:lnTo>
                  <a:lnTo>
                    <a:pt x="35" y="7"/>
                  </a:lnTo>
                  <a:lnTo>
                    <a:pt x="42" y="7"/>
                  </a:lnTo>
                  <a:lnTo>
                    <a:pt x="48" y="6"/>
                  </a:lnTo>
                  <a:lnTo>
                    <a:pt x="55" y="7"/>
                  </a:lnTo>
                  <a:lnTo>
                    <a:pt x="62" y="7"/>
                  </a:lnTo>
                  <a:lnTo>
                    <a:pt x="69" y="8"/>
                  </a:lnTo>
                  <a:lnTo>
                    <a:pt x="76" y="9"/>
                  </a:lnTo>
                  <a:lnTo>
                    <a:pt x="79" y="0"/>
                  </a:lnTo>
                  <a:lnTo>
                    <a:pt x="76" y="0"/>
                  </a:lnTo>
                  <a:lnTo>
                    <a:pt x="74" y="0"/>
                  </a:lnTo>
                  <a:lnTo>
                    <a:pt x="70" y="0"/>
                  </a:lnTo>
                  <a:lnTo>
                    <a:pt x="66" y="0"/>
                  </a:lnTo>
                  <a:lnTo>
                    <a:pt x="61" y="0"/>
                  </a:lnTo>
                  <a:lnTo>
                    <a:pt x="56" y="0"/>
                  </a:lnTo>
                  <a:lnTo>
                    <a:pt x="51" y="1"/>
                  </a:lnTo>
                  <a:lnTo>
                    <a:pt x="44" y="1"/>
                  </a:lnTo>
                  <a:lnTo>
                    <a:pt x="38" y="1"/>
                  </a:lnTo>
                  <a:lnTo>
                    <a:pt x="31" y="2"/>
                  </a:lnTo>
                  <a:lnTo>
                    <a:pt x="25" y="3"/>
                  </a:lnTo>
                  <a:lnTo>
                    <a:pt x="18" y="5"/>
                  </a:lnTo>
                  <a:lnTo>
                    <a:pt x="12" y="6"/>
                  </a:lnTo>
                  <a:lnTo>
                    <a:pt x="6" y="7"/>
                  </a:lnTo>
                  <a:lnTo>
                    <a:pt x="0" y="8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62" name="Freeform 250"/>
            <p:cNvSpPr>
              <a:spLocks/>
            </p:cNvSpPr>
            <p:nvPr/>
          </p:nvSpPr>
          <p:spPr bwMode="auto">
            <a:xfrm>
              <a:off x="1222" y="2538"/>
              <a:ext cx="132" cy="45"/>
            </a:xfrm>
            <a:custGeom>
              <a:avLst/>
              <a:gdLst>
                <a:gd name="T0" fmla="*/ 55 w 132"/>
                <a:gd name="T1" fmla="*/ 43 h 45"/>
                <a:gd name="T2" fmla="*/ 56 w 132"/>
                <a:gd name="T3" fmla="*/ 43 h 45"/>
                <a:gd name="T4" fmla="*/ 56 w 132"/>
                <a:gd name="T5" fmla="*/ 42 h 45"/>
                <a:gd name="T6" fmla="*/ 57 w 132"/>
                <a:gd name="T7" fmla="*/ 42 h 45"/>
                <a:gd name="T8" fmla="*/ 59 w 132"/>
                <a:gd name="T9" fmla="*/ 41 h 45"/>
                <a:gd name="T10" fmla="*/ 61 w 132"/>
                <a:gd name="T11" fmla="*/ 41 h 45"/>
                <a:gd name="T12" fmla="*/ 63 w 132"/>
                <a:gd name="T13" fmla="*/ 40 h 45"/>
                <a:gd name="T14" fmla="*/ 65 w 132"/>
                <a:gd name="T15" fmla="*/ 39 h 45"/>
                <a:gd name="T16" fmla="*/ 68 w 132"/>
                <a:gd name="T17" fmla="*/ 38 h 45"/>
                <a:gd name="T18" fmla="*/ 71 w 132"/>
                <a:gd name="T19" fmla="*/ 36 h 45"/>
                <a:gd name="T20" fmla="*/ 73 w 132"/>
                <a:gd name="T21" fmla="*/ 34 h 45"/>
                <a:gd name="T22" fmla="*/ 76 w 132"/>
                <a:gd name="T23" fmla="*/ 33 h 45"/>
                <a:gd name="T24" fmla="*/ 78 w 132"/>
                <a:gd name="T25" fmla="*/ 32 h 45"/>
                <a:gd name="T26" fmla="*/ 80 w 132"/>
                <a:gd name="T27" fmla="*/ 29 h 45"/>
                <a:gd name="T28" fmla="*/ 82 w 132"/>
                <a:gd name="T29" fmla="*/ 28 h 45"/>
                <a:gd name="T30" fmla="*/ 84 w 132"/>
                <a:gd name="T31" fmla="*/ 26 h 45"/>
                <a:gd name="T32" fmla="*/ 85 w 132"/>
                <a:gd name="T33" fmla="*/ 24 h 45"/>
                <a:gd name="T34" fmla="*/ 0 w 132"/>
                <a:gd name="T35" fmla="*/ 3 h 45"/>
                <a:gd name="T36" fmla="*/ 6 w 132"/>
                <a:gd name="T37" fmla="*/ 0 h 45"/>
                <a:gd name="T38" fmla="*/ 132 w 132"/>
                <a:gd name="T39" fmla="*/ 32 h 45"/>
                <a:gd name="T40" fmla="*/ 126 w 132"/>
                <a:gd name="T41" fmla="*/ 34 h 45"/>
                <a:gd name="T42" fmla="*/ 90 w 132"/>
                <a:gd name="T43" fmla="*/ 25 h 45"/>
                <a:gd name="T44" fmla="*/ 90 w 132"/>
                <a:gd name="T45" fmla="*/ 25 h 45"/>
                <a:gd name="T46" fmla="*/ 90 w 132"/>
                <a:gd name="T47" fmla="*/ 26 h 45"/>
                <a:gd name="T48" fmla="*/ 89 w 132"/>
                <a:gd name="T49" fmla="*/ 26 h 45"/>
                <a:gd name="T50" fmla="*/ 89 w 132"/>
                <a:gd name="T51" fmla="*/ 27 h 45"/>
                <a:gd name="T52" fmla="*/ 87 w 132"/>
                <a:gd name="T53" fmla="*/ 28 h 45"/>
                <a:gd name="T54" fmla="*/ 86 w 132"/>
                <a:gd name="T55" fmla="*/ 29 h 45"/>
                <a:gd name="T56" fmla="*/ 85 w 132"/>
                <a:gd name="T57" fmla="*/ 31 h 45"/>
                <a:gd name="T58" fmla="*/ 83 w 132"/>
                <a:gd name="T59" fmla="*/ 32 h 45"/>
                <a:gd name="T60" fmla="*/ 80 w 132"/>
                <a:gd name="T61" fmla="*/ 33 h 45"/>
                <a:gd name="T62" fmla="*/ 78 w 132"/>
                <a:gd name="T63" fmla="*/ 35 h 45"/>
                <a:gd name="T64" fmla="*/ 76 w 132"/>
                <a:gd name="T65" fmla="*/ 36 h 45"/>
                <a:gd name="T66" fmla="*/ 72 w 132"/>
                <a:gd name="T67" fmla="*/ 38 h 45"/>
                <a:gd name="T68" fmla="*/ 70 w 132"/>
                <a:gd name="T69" fmla="*/ 40 h 45"/>
                <a:gd name="T70" fmla="*/ 65 w 132"/>
                <a:gd name="T71" fmla="*/ 41 h 45"/>
                <a:gd name="T72" fmla="*/ 62 w 132"/>
                <a:gd name="T73" fmla="*/ 43 h 45"/>
                <a:gd name="T74" fmla="*/ 57 w 132"/>
                <a:gd name="T75" fmla="*/ 45 h 45"/>
                <a:gd name="T76" fmla="*/ 55 w 132"/>
                <a:gd name="T77" fmla="*/ 43 h 45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32"/>
                <a:gd name="T118" fmla="*/ 0 h 45"/>
                <a:gd name="T119" fmla="*/ 132 w 132"/>
                <a:gd name="T120" fmla="*/ 45 h 45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32" h="45">
                  <a:moveTo>
                    <a:pt x="55" y="43"/>
                  </a:moveTo>
                  <a:lnTo>
                    <a:pt x="56" y="43"/>
                  </a:lnTo>
                  <a:lnTo>
                    <a:pt x="56" y="42"/>
                  </a:lnTo>
                  <a:lnTo>
                    <a:pt x="57" y="42"/>
                  </a:lnTo>
                  <a:lnTo>
                    <a:pt x="59" y="41"/>
                  </a:lnTo>
                  <a:lnTo>
                    <a:pt x="61" y="41"/>
                  </a:lnTo>
                  <a:lnTo>
                    <a:pt x="63" y="40"/>
                  </a:lnTo>
                  <a:lnTo>
                    <a:pt x="65" y="39"/>
                  </a:lnTo>
                  <a:lnTo>
                    <a:pt x="68" y="38"/>
                  </a:lnTo>
                  <a:lnTo>
                    <a:pt x="71" y="36"/>
                  </a:lnTo>
                  <a:lnTo>
                    <a:pt x="73" y="34"/>
                  </a:lnTo>
                  <a:lnTo>
                    <a:pt x="76" y="33"/>
                  </a:lnTo>
                  <a:lnTo>
                    <a:pt x="78" y="32"/>
                  </a:lnTo>
                  <a:lnTo>
                    <a:pt x="80" y="29"/>
                  </a:lnTo>
                  <a:lnTo>
                    <a:pt x="82" y="28"/>
                  </a:lnTo>
                  <a:lnTo>
                    <a:pt x="84" y="26"/>
                  </a:lnTo>
                  <a:lnTo>
                    <a:pt x="85" y="24"/>
                  </a:lnTo>
                  <a:lnTo>
                    <a:pt x="0" y="3"/>
                  </a:lnTo>
                  <a:lnTo>
                    <a:pt x="6" y="0"/>
                  </a:lnTo>
                  <a:lnTo>
                    <a:pt x="132" y="32"/>
                  </a:lnTo>
                  <a:lnTo>
                    <a:pt x="126" y="34"/>
                  </a:lnTo>
                  <a:lnTo>
                    <a:pt x="90" y="25"/>
                  </a:lnTo>
                  <a:lnTo>
                    <a:pt x="90" y="26"/>
                  </a:lnTo>
                  <a:lnTo>
                    <a:pt x="89" y="26"/>
                  </a:lnTo>
                  <a:lnTo>
                    <a:pt x="89" y="27"/>
                  </a:lnTo>
                  <a:lnTo>
                    <a:pt x="87" y="28"/>
                  </a:lnTo>
                  <a:lnTo>
                    <a:pt x="86" y="29"/>
                  </a:lnTo>
                  <a:lnTo>
                    <a:pt x="85" y="31"/>
                  </a:lnTo>
                  <a:lnTo>
                    <a:pt x="83" y="32"/>
                  </a:lnTo>
                  <a:lnTo>
                    <a:pt x="80" y="33"/>
                  </a:lnTo>
                  <a:lnTo>
                    <a:pt x="78" y="35"/>
                  </a:lnTo>
                  <a:lnTo>
                    <a:pt x="76" y="36"/>
                  </a:lnTo>
                  <a:lnTo>
                    <a:pt x="72" y="38"/>
                  </a:lnTo>
                  <a:lnTo>
                    <a:pt x="70" y="40"/>
                  </a:lnTo>
                  <a:lnTo>
                    <a:pt x="65" y="41"/>
                  </a:lnTo>
                  <a:lnTo>
                    <a:pt x="62" y="43"/>
                  </a:lnTo>
                  <a:lnTo>
                    <a:pt x="57" y="45"/>
                  </a:lnTo>
                  <a:lnTo>
                    <a:pt x="55" y="4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63" name="Freeform 251"/>
            <p:cNvSpPr>
              <a:spLocks/>
            </p:cNvSpPr>
            <p:nvPr/>
          </p:nvSpPr>
          <p:spPr bwMode="auto">
            <a:xfrm>
              <a:off x="1194" y="2550"/>
              <a:ext cx="135" cy="40"/>
            </a:xfrm>
            <a:custGeom>
              <a:avLst/>
              <a:gdLst>
                <a:gd name="T0" fmla="*/ 0 w 135"/>
                <a:gd name="T1" fmla="*/ 0 h 40"/>
                <a:gd name="T2" fmla="*/ 132 w 135"/>
                <a:gd name="T3" fmla="*/ 40 h 40"/>
                <a:gd name="T4" fmla="*/ 135 w 135"/>
                <a:gd name="T5" fmla="*/ 40 h 40"/>
                <a:gd name="T6" fmla="*/ 5 w 135"/>
                <a:gd name="T7" fmla="*/ 0 h 40"/>
                <a:gd name="T8" fmla="*/ 0 w 135"/>
                <a:gd name="T9" fmla="*/ 0 h 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5"/>
                <a:gd name="T16" fmla="*/ 0 h 40"/>
                <a:gd name="T17" fmla="*/ 135 w 135"/>
                <a:gd name="T18" fmla="*/ 40 h 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5" h="40">
                  <a:moveTo>
                    <a:pt x="0" y="0"/>
                  </a:moveTo>
                  <a:lnTo>
                    <a:pt x="132" y="40"/>
                  </a:lnTo>
                  <a:lnTo>
                    <a:pt x="135" y="4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64" name="Freeform 252"/>
            <p:cNvSpPr>
              <a:spLocks/>
            </p:cNvSpPr>
            <p:nvPr/>
          </p:nvSpPr>
          <p:spPr bwMode="auto">
            <a:xfrm>
              <a:off x="1217" y="2545"/>
              <a:ext cx="132" cy="35"/>
            </a:xfrm>
            <a:custGeom>
              <a:avLst/>
              <a:gdLst>
                <a:gd name="T0" fmla="*/ 0 w 132"/>
                <a:gd name="T1" fmla="*/ 0 h 35"/>
                <a:gd name="T2" fmla="*/ 130 w 132"/>
                <a:gd name="T3" fmla="*/ 35 h 35"/>
                <a:gd name="T4" fmla="*/ 132 w 132"/>
                <a:gd name="T5" fmla="*/ 35 h 35"/>
                <a:gd name="T6" fmla="*/ 4 w 132"/>
                <a:gd name="T7" fmla="*/ 0 h 35"/>
                <a:gd name="T8" fmla="*/ 0 w 132"/>
                <a:gd name="T9" fmla="*/ 0 h 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2"/>
                <a:gd name="T16" fmla="*/ 0 h 35"/>
                <a:gd name="T17" fmla="*/ 132 w 132"/>
                <a:gd name="T18" fmla="*/ 35 h 3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2" h="35">
                  <a:moveTo>
                    <a:pt x="0" y="0"/>
                  </a:moveTo>
                  <a:lnTo>
                    <a:pt x="130" y="35"/>
                  </a:lnTo>
                  <a:lnTo>
                    <a:pt x="132" y="3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65" name="Freeform 253"/>
            <p:cNvSpPr>
              <a:spLocks/>
            </p:cNvSpPr>
            <p:nvPr/>
          </p:nvSpPr>
          <p:spPr bwMode="auto">
            <a:xfrm>
              <a:off x="1207" y="2546"/>
              <a:ext cx="133" cy="39"/>
            </a:xfrm>
            <a:custGeom>
              <a:avLst/>
              <a:gdLst>
                <a:gd name="T0" fmla="*/ 0 w 133"/>
                <a:gd name="T1" fmla="*/ 0 h 39"/>
                <a:gd name="T2" fmla="*/ 130 w 133"/>
                <a:gd name="T3" fmla="*/ 39 h 39"/>
                <a:gd name="T4" fmla="*/ 133 w 133"/>
                <a:gd name="T5" fmla="*/ 39 h 39"/>
                <a:gd name="T6" fmla="*/ 3 w 133"/>
                <a:gd name="T7" fmla="*/ 0 h 39"/>
                <a:gd name="T8" fmla="*/ 0 w 133"/>
                <a:gd name="T9" fmla="*/ 0 h 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3"/>
                <a:gd name="T16" fmla="*/ 0 h 39"/>
                <a:gd name="T17" fmla="*/ 133 w 133"/>
                <a:gd name="T18" fmla="*/ 39 h 3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3" h="39">
                  <a:moveTo>
                    <a:pt x="0" y="0"/>
                  </a:moveTo>
                  <a:lnTo>
                    <a:pt x="130" y="39"/>
                  </a:lnTo>
                  <a:lnTo>
                    <a:pt x="133" y="39"/>
                  </a:lnTo>
                  <a:lnTo>
                    <a:pt x="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66" name="Freeform 254"/>
            <p:cNvSpPr>
              <a:spLocks/>
            </p:cNvSpPr>
            <p:nvPr/>
          </p:nvSpPr>
          <p:spPr bwMode="auto">
            <a:xfrm>
              <a:off x="1176" y="2084"/>
              <a:ext cx="249" cy="209"/>
            </a:xfrm>
            <a:custGeom>
              <a:avLst/>
              <a:gdLst>
                <a:gd name="T0" fmla="*/ 70 w 249"/>
                <a:gd name="T1" fmla="*/ 14 h 209"/>
                <a:gd name="T2" fmla="*/ 70 w 249"/>
                <a:gd name="T3" fmla="*/ 14 h 209"/>
                <a:gd name="T4" fmla="*/ 73 w 249"/>
                <a:gd name="T5" fmla="*/ 14 h 209"/>
                <a:gd name="T6" fmla="*/ 75 w 249"/>
                <a:gd name="T7" fmla="*/ 13 h 209"/>
                <a:gd name="T8" fmla="*/ 79 w 249"/>
                <a:gd name="T9" fmla="*/ 11 h 209"/>
                <a:gd name="T10" fmla="*/ 83 w 249"/>
                <a:gd name="T11" fmla="*/ 10 h 209"/>
                <a:gd name="T12" fmla="*/ 88 w 249"/>
                <a:gd name="T13" fmla="*/ 9 h 209"/>
                <a:gd name="T14" fmla="*/ 95 w 249"/>
                <a:gd name="T15" fmla="*/ 8 h 209"/>
                <a:gd name="T16" fmla="*/ 103 w 249"/>
                <a:gd name="T17" fmla="*/ 6 h 209"/>
                <a:gd name="T18" fmla="*/ 111 w 249"/>
                <a:gd name="T19" fmla="*/ 4 h 209"/>
                <a:gd name="T20" fmla="*/ 121 w 249"/>
                <a:gd name="T21" fmla="*/ 3 h 209"/>
                <a:gd name="T22" fmla="*/ 132 w 249"/>
                <a:gd name="T23" fmla="*/ 2 h 209"/>
                <a:gd name="T24" fmla="*/ 144 w 249"/>
                <a:gd name="T25" fmla="*/ 1 h 209"/>
                <a:gd name="T26" fmla="*/ 157 w 249"/>
                <a:gd name="T27" fmla="*/ 0 h 209"/>
                <a:gd name="T28" fmla="*/ 170 w 249"/>
                <a:gd name="T29" fmla="*/ 0 h 209"/>
                <a:gd name="T30" fmla="*/ 185 w 249"/>
                <a:gd name="T31" fmla="*/ 0 h 209"/>
                <a:gd name="T32" fmla="*/ 201 w 249"/>
                <a:gd name="T33" fmla="*/ 0 h 209"/>
                <a:gd name="T34" fmla="*/ 208 w 249"/>
                <a:gd name="T35" fmla="*/ 28 h 209"/>
                <a:gd name="T36" fmla="*/ 210 w 249"/>
                <a:gd name="T37" fmla="*/ 29 h 209"/>
                <a:gd name="T38" fmla="*/ 216 w 249"/>
                <a:gd name="T39" fmla="*/ 34 h 209"/>
                <a:gd name="T40" fmla="*/ 222 w 249"/>
                <a:gd name="T41" fmla="*/ 39 h 209"/>
                <a:gd name="T42" fmla="*/ 226 w 249"/>
                <a:gd name="T43" fmla="*/ 50 h 209"/>
                <a:gd name="T44" fmla="*/ 240 w 249"/>
                <a:gd name="T45" fmla="*/ 117 h 209"/>
                <a:gd name="T46" fmla="*/ 247 w 249"/>
                <a:gd name="T47" fmla="*/ 145 h 209"/>
                <a:gd name="T48" fmla="*/ 247 w 249"/>
                <a:gd name="T49" fmla="*/ 146 h 209"/>
                <a:gd name="T50" fmla="*/ 248 w 249"/>
                <a:gd name="T51" fmla="*/ 152 h 209"/>
                <a:gd name="T52" fmla="*/ 248 w 249"/>
                <a:gd name="T53" fmla="*/ 160 h 209"/>
                <a:gd name="T54" fmla="*/ 244 w 249"/>
                <a:gd name="T55" fmla="*/ 170 h 209"/>
                <a:gd name="T56" fmla="*/ 0 w 249"/>
                <a:gd name="T57" fmla="*/ 163 h 209"/>
                <a:gd name="T58" fmla="*/ 25 w 249"/>
                <a:gd name="T59" fmla="*/ 150 h 209"/>
                <a:gd name="T60" fmla="*/ 25 w 249"/>
                <a:gd name="T61" fmla="*/ 28 h 209"/>
                <a:gd name="T62" fmla="*/ 26 w 249"/>
                <a:gd name="T63" fmla="*/ 27 h 209"/>
                <a:gd name="T64" fmla="*/ 28 w 249"/>
                <a:gd name="T65" fmla="*/ 25 h 209"/>
                <a:gd name="T66" fmla="*/ 32 w 249"/>
                <a:gd name="T67" fmla="*/ 24 h 209"/>
                <a:gd name="T68" fmla="*/ 37 w 249"/>
                <a:gd name="T69" fmla="*/ 23 h 209"/>
                <a:gd name="T70" fmla="*/ 42 w 249"/>
                <a:gd name="T71" fmla="*/ 22 h 209"/>
                <a:gd name="T72" fmla="*/ 49 w 249"/>
                <a:gd name="T73" fmla="*/ 22 h 209"/>
                <a:gd name="T74" fmla="*/ 58 w 249"/>
                <a:gd name="T75" fmla="*/ 23 h 209"/>
                <a:gd name="T76" fmla="*/ 68 w 249"/>
                <a:gd name="T77" fmla="*/ 27 h 209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249"/>
                <a:gd name="T118" fmla="*/ 0 h 209"/>
                <a:gd name="T119" fmla="*/ 249 w 249"/>
                <a:gd name="T120" fmla="*/ 209 h 209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249" h="209">
                  <a:moveTo>
                    <a:pt x="68" y="27"/>
                  </a:moveTo>
                  <a:lnTo>
                    <a:pt x="70" y="14"/>
                  </a:lnTo>
                  <a:lnTo>
                    <a:pt x="72" y="14"/>
                  </a:lnTo>
                  <a:lnTo>
                    <a:pt x="73" y="14"/>
                  </a:lnTo>
                  <a:lnTo>
                    <a:pt x="74" y="13"/>
                  </a:lnTo>
                  <a:lnTo>
                    <a:pt x="75" y="13"/>
                  </a:lnTo>
                  <a:lnTo>
                    <a:pt x="76" y="13"/>
                  </a:lnTo>
                  <a:lnTo>
                    <a:pt x="79" y="11"/>
                  </a:lnTo>
                  <a:lnTo>
                    <a:pt x="81" y="11"/>
                  </a:lnTo>
                  <a:lnTo>
                    <a:pt x="83" y="10"/>
                  </a:lnTo>
                  <a:lnTo>
                    <a:pt x="86" y="10"/>
                  </a:lnTo>
                  <a:lnTo>
                    <a:pt x="88" y="9"/>
                  </a:lnTo>
                  <a:lnTo>
                    <a:pt x="91" y="8"/>
                  </a:lnTo>
                  <a:lnTo>
                    <a:pt x="95" y="8"/>
                  </a:lnTo>
                  <a:lnTo>
                    <a:pt x="98" y="7"/>
                  </a:lnTo>
                  <a:lnTo>
                    <a:pt x="103" y="6"/>
                  </a:lnTo>
                  <a:lnTo>
                    <a:pt x="107" y="6"/>
                  </a:lnTo>
                  <a:lnTo>
                    <a:pt x="111" y="4"/>
                  </a:lnTo>
                  <a:lnTo>
                    <a:pt x="116" y="4"/>
                  </a:lnTo>
                  <a:lnTo>
                    <a:pt x="121" y="3"/>
                  </a:lnTo>
                  <a:lnTo>
                    <a:pt x="126" y="2"/>
                  </a:lnTo>
                  <a:lnTo>
                    <a:pt x="132" y="2"/>
                  </a:lnTo>
                  <a:lnTo>
                    <a:pt x="137" y="1"/>
                  </a:lnTo>
                  <a:lnTo>
                    <a:pt x="144" y="1"/>
                  </a:lnTo>
                  <a:lnTo>
                    <a:pt x="150" y="1"/>
                  </a:lnTo>
                  <a:lnTo>
                    <a:pt x="157" y="0"/>
                  </a:lnTo>
                  <a:lnTo>
                    <a:pt x="163" y="0"/>
                  </a:lnTo>
                  <a:lnTo>
                    <a:pt x="170" y="0"/>
                  </a:lnTo>
                  <a:lnTo>
                    <a:pt x="178" y="0"/>
                  </a:lnTo>
                  <a:lnTo>
                    <a:pt x="185" y="0"/>
                  </a:lnTo>
                  <a:lnTo>
                    <a:pt x="193" y="0"/>
                  </a:lnTo>
                  <a:lnTo>
                    <a:pt x="201" y="0"/>
                  </a:lnTo>
                  <a:lnTo>
                    <a:pt x="210" y="4"/>
                  </a:lnTo>
                  <a:lnTo>
                    <a:pt x="208" y="28"/>
                  </a:lnTo>
                  <a:lnTo>
                    <a:pt x="208" y="29"/>
                  </a:lnTo>
                  <a:lnTo>
                    <a:pt x="210" y="29"/>
                  </a:lnTo>
                  <a:lnTo>
                    <a:pt x="213" y="31"/>
                  </a:lnTo>
                  <a:lnTo>
                    <a:pt x="216" y="34"/>
                  </a:lnTo>
                  <a:lnTo>
                    <a:pt x="220" y="36"/>
                  </a:lnTo>
                  <a:lnTo>
                    <a:pt x="222" y="39"/>
                  </a:lnTo>
                  <a:lnTo>
                    <a:pt x="224" y="44"/>
                  </a:lnTo>
                  <a:lnTo>
                    <a:pt x="226" y="50"/>
                  </a:lnTo>
                  <a:lnTo>
                    <a:pt x="245" y="69"/>
                  </a:lnTo>
                  <a:lnTo>
                    <a:pt x="240" y="117"/>
                  </a:lnTo>
                  <a:lnTo>
                    <a:pt x="208" y="133"/>
                  </a:lnTo>
                  <a:lnTo>
                    <a:pt x="247" y="145"/>
                  </a:lnTo>
                  <a:lnTo>
                    <a:pt x="247" y="146"/>
                  </a:lnTo>
                  <a:lnTo>
                    <a:pt x="248" y="148"/>
                  </a:lnTo>
                  <a:lnTo>
                    <a:pt x="248" y="152"/>
                  </a:lnTo>
                  <a:lnTo>
                    <a:pt x="249" y="155"/>
                  </a:lnTo>
                  <a:lnTo>
                    <a:pt x="248" y="160"/>
                  </a:lnTo>
                  <a:lnTo>
                    <a:pt x="247" y="164"/>
                  </a:lnTo>
                  <a:lnTo>
                    <a:pt x="244" y="170"/>
                  </a:lnTo>
                  <a:lnTo>
                    <a:pt x="144" y="209"/>
                  </a:lnTo>
                  <a:lnTo>
                    <a:pt x="0" y="163"/>
                  </a:lnTo>
                  <a:lnTo>
                    <a:pt x="3" y="159"/>
                  </a:lnTo>
                  <a:lnTo>
                    <a:pt x="25" y="150"/>
                  </a:lnTo>
                  <a:lnTo>
                    <a:pt x="25" y="28"/>
                  </a:lnTo>
                  <a:lnTo>
                    <a:pt x="26" y="27"/>
                  </a:lnTo>
                  <a:lnTo>
                    <a:pt x="27" y="27"/>
                  </a:lnTo>
                  <a:lnTo>
                    <a:pt x="28" y="25"/>
                  </a:lnTo>
                  <a:lnTo>
                    <a:pt x="31" y="25"/>
                  </a:lnTo>
                  <a:lnTo>
                    <a:pt x="32" y="24"/>
                  </a:lnTo>
                  <a:lnTo>
                    <a:pt x="34" y="23"/>
                  </a:lnTo>
                  <a:lnTo>
                    <a:pt x="37" y="23"/>
                  </a:lnTo>
                  <a:lnTo>
                    <a:pt x="40" y="22"/>
                  </a:lnTo>
                  <a:lnTo>
                    <a:pt x="42" y="22"/>
                  </a:lnTo>
                  <a:lnTo>
                    <a:pt x="46" y="22"/>
                  </a:lnTo>
                  <a:lnTo>
                    <a:pt x="49" y="22"/>
                  </a:lnTo>
                  <a:lnTo>
                    <a:pt x="53" y="22"/>
                  </a:lnTo>
                  <a:lnTo>
                    <a:pt x="58" y="23"/>
                  </a:lnTo>
                  <a:lnTo>
                    <a:pt x="61" y="24"/>
                  </a:lnTo>
                  <a:lnTo>
                    <a:pt x="68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67" name="Freeform 255"/>
            <p:cNvSpPr>
              <a:spLocks/>
            </p:cNvSpPr>
            <p:nvPr/>
          </p:nvSpPr>
          <p:spPr bwMode="auto">
            <a:xfrm>
              <a:off x="1263" y="2099"/>
              <a:ext cx="79" cy="91"/>
            </a:xfrm>
            <a:custGeom>
              <a:avLst/>
              <a:gdLst>
                <a:gd name="T0" fmla="*/ 78 w 79"/>
                <a:gd name="T1" fmla="*/ 3 h 91"/>
                <a:gd name="T2" fmla="*/ 78 w 79"/>
                <a:gd name="T3" fmla="*/ 3 h 91"/>
                <a:gd name="T4" fmla="*/ 77 w 79"/>
                <a:gd name="T5" fmla="*/ 3 h 91"/>
                <a:gd name="T6" fmla="*/ 74 w 79"/>
                <a:gd name="T7" fmla="*/ 2 h 91"/>
                <a:gd name="T8" fmla="*/ 72 w 79"/>
                <a:gd name="T9" fmla="*/ 2 h 91"/>
                <a:gd name="T10" fmla="*/ 69 w 79"/>
                <a:gd name="T11" fmla="*/ 1 h 91"/>
                <a:gd name="T12" fmla="*/ 65 w 79"/>
                <a:gd name="T13" fmla="*/ 1 h 91"/>
                <a:gd name="T14" fmla="*/ 60 w 79"/>
                <a:gd name="T15" fmla="*/ 1 h 91"/>
                <a:gd name="T16" fmla="*/ 56 w 79"/>
                <a:gd name="T17" fmla="*/ 0 h 91"/>
                <a:gd name="T18" fmla="*/ 50 w 79"/>
                <a:gd name="T19" fmla="*/ 0 h 91"/>
                <a:gd name="T20" fmla="*/ 44 w 79"/>
                <a:gd name="T21" fmla="*/ 1 h 91"/>
                <a:gd name="T22" fmla="*/ 38 w 79"/>
                <a:gd name="T23" fmla="*/ 1 h 91"/>
                <a:gd name="T24" fmla="*/ 31 w 79"/>
                <a:gd name="T25" fmla="*/ 2 h 91"/>
                <a:gd name="T26" fmla="*/ 25 w 79"/>
                <a:gd name="T27" fmla="*/ 3 h 91"/>
                <a:gd name="T28" fmla="*/ 18 w 79"/>
                <a:gd name="T29" fmla="*/ 6 h 91"/>
                <a:gd name="T30" fmla="*/ 11 w 79"/>
                <a:gd name="T31" fmla="*/ 8 h 91"/>
                <a:gd name="T32" fmla="*/ 4 w 79"/>
                <a:gd name="T33" fmla="*/ 12 h 91"/>
                <a:gd name="T34" fmla="*/ 4 w 79"/>
                <a:gd name="T35" fmla="*/ 13 h 91"/>
                <a:gd name="T36" fmla="*/ 3 w 79"/>
                <a:gd name="T37" fmla="*/ 17 h 91"/>
                <a:gd name="T38" fmla="*/ 1 w 79"/>
                <a:gd name="T39" fmla="*/ 26 h 91"/>
                <a:gd name="T40" fmla="*/ 0 w 79"/>
                <a:gd name="T41" fmla="*/ 35 h 91"/>
                <a:gd name="T42" fmla="*/ 0 w 79"/>
                <a:gd name="T43" fmla="*/ 47 h 91"/>
                <a:gd name="T44" fmla="*/ 0 w 79"/>
                <a:gd name="T45" fmla="*/ 61 h 91"/>
                <a:gd name="T46" fmla="*/ 2 w 79"/>
                <a:gd name="T47" fmla="*/ 75 h 91"/>
                <a:gd name="T48" fmla="*/ 6 w 79"/>
                <a:gd name="T49" fmla="*/ 89 h 91"/>
                <a:gd name="T50" fmla="*/ 7 w 79"/>
                <a:gd name="T51" fmla="*/ 89 h 91"/>
                <a:gd name="T52" fmla="*/ 8 w 79"/>
                <a:gd name="T53" fmla="*/ 89 h 91"/>
                <a:gd name="T54" fmla="*/ 9 w 79"/>
                <a:gd name="T55" fmla="*/ 89 h 91"/>
                <a:gd name="T56" fmla="*/ 11 w 79"/>
                <a:gd name="T57" fmla="*/ 89 h 91"/>
                <a:gd name="T58" fmla="*/ 15 w 79"/>
                <a:gd name="T59" fmla="*/ 88 h 91"/>
                <a:gd name="T60" fmla="*/ 18 w 79"/>
                <a:gd name="T61" fmla="*/ 88 h 91"/>
                <a:gd name="T62" fmla="*/ 22 w 79"/>
                <a:gd name="T63" fmla="*/ 88 h 91"/>
                <a:gd name="T64" fmla="*/ 27 w 79"/>
                <a:gd name="T65" fmla="*/ 88 h 91"/>
                <a:gd name="T66" fmla="*/ 32 w 79"/>
                <a:gd name="T67" fmla="*/ 88 h 91"/>
                <a:gd name="T68" fmla="*/ 38 w 79"/>
                <a:gd name="T69" fmla="*/ 88 h 91"/>
                <a:gd name="T70" fmla="*/ 44 w 79"/>
                <a:gd name="T71" fmla="*/ 88 h 91"/>
                <a:gd name="T72" fmla="*/ 50 w 79"/>
                <a:gd name="T73" fmla="*/ 88 h 91"/>
                <a:gd name="T74" fmla="*/ 57 w 79"/>
                <a:gd name="T75" fmla="*/ 89 h 91"/>
                <a:gd name="T76" fmla="*/ 64 w 79"/>
                <a:gd name="T77" fmla="*/ 89 h 91"/>
                <a:gd name="T78" fmla="*/ 71 w 79"/>
                <a:gd name="T79" fmla="*/ 90 h 91"/>
                <a:gd name="T80" fmla="*/ 79 w 79"/>
                <a:gd name="T81" fmla="*/ 91 h 91"/>
                <a:gd name="T82" fmla="*/ 79 w 79"/>
                <a:gd name="T83" fmla="*/ 89 h 91"/>
                <a:gd name="T84" fmla="*/ 78 w 79"/>
                <a:gd name="T85" fmla="*/ 82 h 91"/>
                <a:gd name="T86" fmla="*/ 77 w 79"/>
                <a:gd name="T87" fmla="*/ 70 h 91"/>
                <a:gd name="T88" fmla="*/ 76 w 79"/>
                <a:gd name="T89" fmla="*/ 57 h 91"/>
                <a:gd name="T90" fmla="*/ 76 w 79"/>
                <a:gd name="T91" fmla="*/ 43 h 91"/>
                <a:gd name="T92" fmla="*/ 76 w 79"/>
                <a:gd name="T93" fmla="*/ 29 h 91"/>
                <a:gd name="T94" fmla="*/ 77 w 79"/>
                <a:gd name="T95" fmla="*/ 15 h 91"/>
                <a:gd name="T96" fmla="*/ 78 w 79"/>
                <a:gd name="T97" fmla="*/ 3 h 91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79"/>
                <a:gd name="T148" fmla="*/ 0 h 91"/>
                <a:gd name="T149" fmla="*/ 79 w 79"/>
                <a:gd name="T150" fmla="*/ 91 h 91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79" h="91">
                  <a:moveTo>
                    <a:pt x="78" y="3"/>
                  </a:moveTo>
                  <a:lnTo>
                    <a:pt x="78" y="3"/>
                  </a:lnTo>
                  <a:lnTo>
                    <a:pt x="77" y="3"/>
                  </a:lnTo>
                  <a:lnTo>
                    <a:pt x="74" y="2"/>
                  </a:lnTo>
                  <a:lnTo>
                    <a:pt x="72" y="2"/>
                  </a:lnTo>
                  <a:lnTo>
                    <a:pt x="69" y="1"/>
                  </a:lnTo>
                  <a:lnTo>
                    <a:pt x="65" y="1"/>
                  </a:lnTo>
                  <a:lnTo>
                    <a:pt x="60" y="1"/>
                  </a:lnTo>
                  <a:lnTo>
                    <a:pt x="56" y="0"/>
                  </a:lnTo>
                  <a:lnTo>
                    <a:pt x="50" y="0"/>
                  </a:lnTo>
                  <a:lnTo>
                    <a:pt x="44" y="1"/>
                  </a:lnTo>
                  <a:lnTo>
                    <a:pt x="38" y="1"/>
                  </a:lnTo>
                  <a:lnTo>
                    <a:pt x="31" y="2"/>
                  </a:lnTo>
                  <a:lnTo>
                    <a:pt x="25" y="3"/>
                  </a:lnTo>
                  <a:lnTo>
                    <a:pt x="18" y="6"/>
                  </a:lnTo>
                  <a:lnTo>
                    <a:pt x="11" y="8"/>
                  </a:lnTo>
                  <a:lnTo>
                    <a:pt x="4" y="12"/>
                  </a:lnTo>
                  <a:lnTo>
                    <a:pt x="4" y="13"/>
                  </a:lnTo>
                  <a:lnTo>
                    <a:pt x="3" y="17"/>
                  </a:lnTo>
                  <a:lnTo>
                    <a:pt x="1" y="26"/>
                  </a:lnTo>
                  <a:lnTo>
                    <a:pt x="0" y="35"/>
                  </a:lnTo>
                  <a:lnTo>
                    <a:pt x="0" y="47"/>
                  </a:lnTo>
                  <a:lnTo>
                    <a:pt x="0" y="61"/>
                  </a:lnTo>
                  <a:lnTo>
                    <a:pt x="2" y="75"/>
                  </a:lnTo>
                  <a:lnTo>
                    <a:pt x="6" y="89"/>
                  </a:lnTo>
                  <a:lnTo>
                    <a:pt x="7" y="89"/>
                  </a:lnTo>
                  <a:lnTo>
                    <a:pt x="8" y="89"/>
                  </a:lnTo>
                  <a:lnTo>
                    <a:pt x="9" y="89"/>
                  </a:lnTo>
                  <a:lnTo>
                    <a:pt x="11" y="89"/>
                  </a:lnTo>
                  <a:lnTo>
                    <a:pt x="15" y="88"/>
                  </a:lnTo>
                  <a:lnTo>
                    <a:pt x="18" y="88"/>
                  </a:lnTo>
                  <a:lnTo>
                    <a:pt x="22" y="88"/>
                  </a:lnTo>
                  <a:lnTo>
                    <a:pt x="27" y="88"/>
                  </a:lnTo>
                  <a:lnTo>
                    <a:pt x="32" y="88"/>
                  </a:lnTo>
                  <a:lnTo>
                    <a:pt x="38" y="88"/>
                  </a:lnTo>
                  <a:lnTo>
                    <a:pt x="44" y="88"/>
                  </a:lnTo>
                  <a:lnTo>
                    <a:pt x="50" y="88"/>
                  </a:lnTo>
                  <a:lnTo>
                    <a:pt x="57" y="89"/>
                  </a:lnTo>
                  <a:lnTo>
                    <a:pt x="64" y="89"/>
                  </a:lnTo>
                  <a:lnTo>
                    <a:pt x="71" y="90"/>
                  </a:lnTo>
                  <a:lnTo>
                    <a:pt x="79" y="91"/>
                  </a:lnTo>
                  <a:lnTo>
                    <a:pt x="79" y="89"/>
                  </a:lnTo>
                  <a:lnTo>
                    <a:pt x="78" y="82"/>
                  </a:lnTo>
                  <a:lnTo>
                    <a:pt x="77" y="70"/>
                  </a:lnTo>
                  <a:lnTo>
                    <a:pt x="76" y="57"/>
                  </a:lnTo>
                  <a:lnTo>
                    <a:pt x="76" y="43"/>
                  </a:lnTo>
                  <a:lnTo>
                    <a:pt x="76" y="29"/>
                  </a:lnTo>
                  <a:lnTo>
                    <a:pt x="77" y="15"/>
                  </a:lnTo>
                  <a:lnTo>
                    <a:pt x="78" y="3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68" name="Freeform 256"/>
            <p:cNvSpPr>
              <a:spLocks/>
            </p:cNvSpPr>
            <p:nvPr/>
          </p:nvSpPr>
          <p:spPr bwMode="auto">
            <a:xfrm>
              <a:off x="1271" y="2125"/>
              <a:ext cx="132" cy="90"/>
            </a:xfrm>
            <a:custGeom>
              <a:avLst/>
              <a:gdLst>
                <a:gd name="T0" fmla="*/ 1 w 132"/>
                <a:gd name="T1" fmla="*/ 67 h 90"/>
                <a:gd name="T2" fmla="*/ 0 w 132"/>
                <a:gd name="T3" fmla="*/ 78 h 90"/>
                <a:gd name="T4" fmla="*/ 86 w 132"/>
                <a:gd name="T5" fmla="*/ 90 h 90"/>
                <a:gd name="T6" fmla="*/ 86 w 132"/>
                <a:gd name="T7" fmla="*/ 90 h 90"/>
                <a:gd name="T8" fmla="*/ 89 w 132"/>
                <a:gd name="T9" fmla="*/ 88 h 90"/>
                <a:gd name="T10" fmla="*/ 91 w 132"/>
                <a:gd name="T11" fmla="*/ 87 h 90"/>
                <a:gd name="T12" fmla="*/ 94 w 132"/>
                <a:gd name="T13" fmla="*/ 85 h 90"/>
                <a:gd name="T14" fmla="*/ 98 w 132"/>
                <a:gd name="T15" fmla="*/ 83 h 90"/>
                <a:gd name="T16" fmla="*/ 103 w 132"/>
                <a:gd name="T17" fmla="*/ 79 h 90"/>
                <a:gd name="T18" fmla="*/ 107 w 132"/>
                <a:gd name="T19" fmla="*/ 74 h 90"/>
                <a:gd name="T20" fmla="*/ 112 w 132"/>
                <a:gd name="T21" fmla="*/ 71 h 90"/>
                <a:gd name="T22" fmla="*/ 117 w 132"/>
                <a:gd name="T23" fmla="*/ 65 h 90"/>
                <a:gd name="T24" fmla="*/ 121 w 132"/>
                <a:gd name="T25" fmla="*/ 59 h 90"/>
                <a:gd name="T26" fmla="*/ 125 w 132"/>
                <a:gd name="T27" fmla="*/ 53 h 90"/>
                <a:gd name="T28" fmla="*/ 128 w 132"/>
                <a:gd name="T29" fmla="*/ 46 h 90"/>
                <a:gd name="T30" fmla="*/ 131 w 132"/>
                <a:gd name="T31" fmla="*/ 39 h 90"/>
                <a:gd name="T32" fmla="*/ 132 w 132"/>
                <a:gd name="T33" fmla="*/ 31 h 90"/>
                <a:gd name="T34" fmla="*/ 132 w 132"/>
                <a:gd name="T35" fmla="*/ 22 h 90"/>
                <a:gd name="T36" fmla="*/ 129 w 132"/>
                <a:gd name="T37" fmla="*/ 12 h 90"/>
                <a:gd name="T38" fmla="*/ 129 w 132"/>
                <a:gd name="T39" fmla="*/ 12 h 90"/>
                <a:gd name="T40" fmla="*/ 128 w 132"/>
                <a:gd name="T41" fmla="*/ 10 h 90"/>
                <a:gd name="T42" fmla="*/ 127 w 132"/>
                <a:gd name="T43" fmla="*/ 9 h 90"/>
                <a:gd name="T44" fmla="*/ 126 w 132"/>
                <a:gd name="T45" fmla="*/ 7 h 90"/>
                <a:gd name="T46" fmla="*/ 124 w 132"/>
                <a:gd name="T47" fmla="*/ 3 h 90"/>
                <a:gd name="T48" fmla="*/ 120 w 132"/>
                <a:gd name="T49" fmla="*/ 2 h 90"/>
                <a:gd name="T50" fmla="*/ 117 w 132"/>
                <a:gd name="T51" fmla="*/ 0 h 90"/>
                <a:gd name="T52" fmla="*/ 113 w 132"/>
                <a:gd name="T53" fmla="*/ 0 h 90"/>
                <a:gd name="T54" fmla="*/ 113 w 132"/>
                <a:gd name="T55" fmla="*/ 1 h 90"/>
                <a:gd name="T56" fmla="*/ 114 w 132"/>
                <a:gd name="T57" fmla="*/ 4 h 90"/>
                <a:gd name="T58" fmla="*/ 117 w 132"/>
                <a:gd name="T59" fmla="*/ 11 h 90"/>
                <a:gd name="T60" fmla="*/ 118 w 132"/>
                <a:gd name="T61" fmla="*/ 18 h 90"/>
                <a:gd name="T62" fmla="*/ 118 w 132"/>
                <a:gd name="T63" fmla="*/ 29 h 90"/>
                <a:gd name="T64" fmla="*/ 117 w 132"/>
                <a:gd name="T65" fmla="*/ 39 h 90"/>
                <a:gd name="T66" fmla="*/ 114 w 132"/>
                <a:gd name="T67" fmla="*/ 51 h 90"/>
                <a:gd name="T68" fmla="*/ 108 w 132"/>
                <a:gd name="T69" fmla="*/ 63 h 90"/>
                <a:gd name="T70" fmla="*/ 108 w 132"/>
                <a:gd name="T71" fmla="*/ 63 h 90"/>
                <a:gd name="T72" fmla="*/ 108 w 132"/>
                <a:gd name="T73" fmla="*/ 64 h 90"/>
                <a:gd name="T74" fmla="*/ 107 w 132"/>
                <a:gd name="T75" fmla="*/ 64 h 90"/>
                <a:gd name="T76" fmla="*/ 106 w 132"/>
                <a:gd name="T77" fmla="*/ 65 h 90"/>
                <a:gd name="T78" fmla="*/ 105 w 132"/>
                <a:gd name="T79" fmla="*/ 66 h 90"/>
                <a:gd name="T80" fmla="*/ 103 w 132"/>
                <a:gd name="T81" fmla="*/ 67 h 90"/>
                <a:gd name="T82" fmla="*/ 100 w 132"/>
                <a:gd name="T83" fmla="*/ 69 h 90"/>
                <a:gd name="T84" fmla="*/ 98 w 132"/>
                <a:gd name="T85" fmla="*/ 70 h 90"/>
                <a:gd name="T86" fmla="*/ 96 w 132"/>
                <a:gd name="T87" fmla="*/ 70 h 90"/>
                <a:gd name="T88" fmla="*/ 92 w 132"/>
                <a:gd name="T89" fmla="*/ 71 h 90"/>
                <a:gd name="T90" fmla="*/ 90 w 132"/>
                <a:gd name="T91" fmla="*/ 72 h 90"/>
                <a:gd name="T92" fmla="*/ 85 w 132"/>
                <a:gd name="T93" fmla="*/ 72 h 90"/>
                <a:gd name="T94" fmla="*/ 82 w 132"/>
                <a:gd name="T95" fmla="*/ 72 h 90"/>
                <a:gd name="T96" fmla="*/ 78 w 132"/>
                <a:gd name="T97" fmla="*/ 72 h 90"/>
                <a:gd name="T98" fmla="*/ 73 w 132"/>
                <a:gd name="T99" fmla="*/ 72 h 90"/>
                <a:gd name="T100" fmla="*/ 69 w 132"/>
                <a:gd name="T101" fmla="*/ 71 h 90"/>
                <a:gd name="T102" fmla="*/ 69 w 132"/>
                <a:gd name="T103" fmla="*/ 83 h 90"/>
                <a:gd name="T104" fmla="*/ 3 w 132"/>
                <a:gd name="T105" fmla="*/ 76 h 90"/>
                <a:gd name="T106" fmla="*/ 1 w 132"/>
                <a:gd name="T107" fmla="*/ 67 h 90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132"/>
                <a:gd name="T163" fmla="*/ 0 h 90"/>
                <a:gd name="T164" fmla="*/ 132 w 132"/>
                <a:gd name="T165" fmla="*/ 90 h 90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132" h="90">
                  <a:moveTo>
                    <a:pt x="1" y="67"/>
                  </a:moveTo>
                  <a:lnTo>
                    <a:pt x="0" y="78"/>
                  </a:lnTo>
                  <a:lnTo>
                    <a:pt x="86" y="90"/>
                  </a:lnTo>
                  <a:lnTo>
                    <a:pt x="89" y="88"/>
                  </a:lnTo>
                  <a:lnTo>
                    <a:pt x="91" y="87"/>
                  </a:lnTo>
                  <a:lnTo>
                    <a:pt x="94" y="85"/>
                  </a:lnTo>
                  <a:lnTo>
                    <a:pt x="98" y="83"/>
                  </a:lnTo>
                  <a:lnTo>
                    <a:pt x="103" y="79"/>
                  </a:lnTo>
                  <a:lnTo>
                    <a:pt x="107" y="74"/>
                  </a:lnTo>
                  <a:lnTo>
                    <a:pt x="112" y="71"/>
                  </a:lnTo>
                  <a:lnTo>
                    <a:pt x="117" y="65"/>
                  </a:lnTo>
                  <a:lnTo>
                    <a:pt x="121" y="59"/>
                  </a:lnTo>
                  <a:lnTo>
                    <a:pt x="125" y="53"/>
                  </a:lnTo>
                  <a:lnTo>
                    <a:pt x="128" y="46"/>
                  </a:lnTo>
                  <a:lnTo>
                    <a:pt x="131" y="39"/>
                  </a:lnTo>
                  <a:lnTo>
                    <a:pt x="132" y="31"/>
                  </a:lnTo>
                  <a:lnTo>
                    <a:pt x="132" y="22"/>
                  </a:lnTo>
                  <a:lnTo>
                    <a:pt x="129" y="12"/>
                  </a:lnTo>
                  <a:lnTo>
                    <a:pt x="128" y="10"/>
                  </a:lnTo>
                  <a:lnTo>
                    <a:pt x="127" y="9"/>
                  </a:lnTo>
                  <a:lnTo>
                    <a:pt x="126" y="7"/>
                  </a:lnTo>
                  <a:lnTo>
                    <a:pt x="124" y="3"/>
                  </a:lnTo>
                  <a:lnTo>
                    <a:pt x="120" y="2"/>
                  </a:lnTo>
                  <a:lnTo>
                    <a:pt x="117" y="0"/>
                  </a:lnTo>
                  <a:lnTo>
                    <a:pt x="113" y="0"/>
                  </a:lnTo>
                  <a:lnTo>
                    <a:pt x="113" y="1"/>
                  </a:lnTo>
                  <a:lnTo>
                    <a:pt x="114" y="4"/>
                  </a:lnTo>
                  <a:lnTo>
                    <a:pt x="117" y="11"/>
                  </a:lnTo>
                  <a:lnTo>
                    <a:pt x="118" y="18"/>
                  </a:lnTo>
                  <a:lnTo>
                    <a:pt x="118" y="29"/>
                  </a:lnTo>
                  <a:lnTo>
                    <a:pt x="117" y="39"/>
                  </a:lnTo>
                  <a:lnTo>
                    <a:pt x="114" y="51"/>
                  </a:lnTo>
                  <a:lnTo>
                    <a:pt x="108" y="63"/>
                  </a:lnTo>
                  <a:lnTo>
                    <a:pt x="108" y="64"/>
                  </a:lnTo>
                  <a:lnTo>
                    <a:pt x="107" y="64"/>
                  </a:lnTo>
                  <a:lnTo>
                    <a:pt x="106" y="65"/>
                  </a:lnTo>
                  <a:lnTo>
                    <a:pt x="105" y="66"/>
                  </a:lnTo>
                  <a:lnTo>
                    <a:pt x="103" y="67"/>
                  </a:lnTo>
                  <a:lnTo>
                    <a:pt x="100" y="69"/>
                  </a:lnTo>
                  <a:lnTo>
                    <a:pt x="98" y="70"/>
                  </a:lnTo>
                  <a:lnTo>
                    <a:pt x="96" y="70"/>
                  </a:lnTo>
                  <a:lnTo>
                    <a:pt x="92" y="71"/>
                  </a:lnTo>
                  <a:lnTo>
                    <a:pt x="90" y="72"/>
                  </a:lnTo>
                  <a:lnTo>
                    <a:pt x="85" y="72"/>
                  </a:lnTo>
                  <a:lnTo>
                    <a:pt x="82" y="72"/>
                  </a:lnTo>
                  <a:lnTo>
                    <a:pt x="78" y="72"/>
                  </a:lnTo>
                  <a:lnTo>
                    <a:pt x="73" y="72"/>
                  </a:lnTo>
                  <a:lnTo>
                    <a:pt x="69" y="71"/>
                  </a:lnTo>
                  <a:lnTo>
                    <a:pt x="69" y="83"/>
                  </a:lnTo>
                  <a:lnTo>
                    <a:pt x="3" y="76"/>
                  </a:lnTo>
                  <a:lnTo>
                    <a:pt x="1" y="67"/>
                  </a:lnTo>
                  <a:close/>
                </a:path>
              </a:pathLst>
            </a:custGeom>
            <a:solidFill>
              <a:srgbClr val="99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69" name="Freeform 257"/>
            <p:cNvSpPr>
              <a:spLocks/>
            </p:cNvSpPr>
            <p:nvPr/>
          </p:nvSpPr>
          <p:spPr bwMode="auto">
            <a:xfrm>
              <a:off x="1255" y="2213"/>
              <a:ext cx="96" cy="31"/>
            </a:xfrm>
            <a:custGeom>
              <a:avLst/>
              <a:gdLst>
                <a:gd name="T0" fmla="*/ 96 w 96"/>
                <a:gd name="T1" fmla="*/ 11 h 31"/>
                <a:gd name="T2" fmla="*/ 1 w 96"/>
                <a:gd name="T3" fmla="*/ 0 h 31"/>
                <a:gd name="T4" fmla="*/ 0 w 96"/>
                <a:gd name="T5" fmla="*/ 11 h 31"/>
                <a:gd name="T6" fmla="*/ 93 w 96"/>
                <a:gd name="T7" fmla="*/ 31 h 31"/>
                <a:gd name="T8" fmla="*/ 96 w 96"/>
                <a:gd name="T9" fmla="*/ 11 h 3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6"/>
                <a:gd name="T16" fmla="*/ 0 h 31"/>
                <a:gd name="T17" fmla="*/ 96 w 96"/>
                <a:gd name="T18" fmla="*/ 31 h 3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6" h="31">
                  <a:moveTo>
                    <a:pt x="96" y="11"/>
                  </a:moveTo>
                  <a:lnTo>
                    <a:pt x="1" y="0"/>
                  </a:lnTo>
                  <a:lnTo>
                    <a:pt x="0" y="11"/>
                  </a:lnTo>
                  <a:lnTo>
                    <a:pt x="93" y="31"/>
                  </a:lnTo>
                  <a:lnTo>
                    <a:pt x="96" y="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70" name="Freeform 258"/>
            <p:cNvSpPr>
              <a:spLocks/>
            </p:cNvSpPr>
            <p:nvPr/>
          </p:nvSpPr>
          <p:spPr bwMode="auto">
            <a:xfrm>
              <a:off x="1302" y="2223"/>
              <a:ext cx="42" cy="14"/>
            </a:xfrm>
            <a:custGeom>
              <a:avLst/>
              <a:gdLst>
                <a:gd name="T0" fmla="*/ 42 w 42"/>
                <a:gd name="T1" fmla="*/ 6 h 14"/>
                <a:gd name="T2" fmla="*/ 2 w 42"/>
                <a:gd name="T3" fmla="*/ 0 h 14"/>
                <a:gd name="T4" fmla="*/ 0 w 42"/>
                <a:gd name="T5" fmla="*/ 6 h 14"/>
                <a:gd name="T6" fmla="*/ 40 w 42"/>
                <a:gd name="T7" fmla="*/ 14 h 14"/>
                <a:gd name="T8" fmla="*/ 42 w 42"/>
                <a:gd name="T9" fmla="*/ 6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2"/>
                <a:gd name="T16" fmla="*/ 0 h 14"/>
                <a:gd name="T17" fmla="*/ 42 w 42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2" h="14">
                  <a:moveTo>
                    <a:pt x="42" y="6"/>
                  </a:moveTo>
                  <a:lnTo>
                    <a:pt x="2" y="0"/>
                  </a:lnTo>
                  <a:lnTo>
                    <a:pt x="0" y="6"/>
                  </a:lnTo>
                  <a:lnTo>
                    <a:pt x="40" y="14"/>
                  </a:lnTo>
                  <a:lnTo>
                    <a:pt x="42" y="6"/>
                  </a:lnTo>
                  <a:close/>
                </a:path>
              </a:pathLst>
            </a:custGeom>
            <a:solidFill>
              <a:srgbClr val="99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71" name="Freeform 259"/>
            <p:cNvSpPr>
              <a:spLocks/>
            </p:cNvSpPr>
            <p:nvPr/>
          </p:nvSpPr>
          <p:spPr bwMode="auto">
            <a:xfrm>
              <a:off x="1260" y="2216"/>
              <a:ext cx="28" cy="10"/>
            </a:xfrm>
            <a:custGeom>
              <a:avLst/>
              <a:gdLst>
                <a:gd name="T0" fmla="*/ 28 w 28"/>
                <a:gd name="T1" fmla="*/ 4 h 10"/>
                <a:gd name="T2" fmla="*/ 0 w 28"/>
                <a:gd name="T3" fmla="*/ 0 h 10"/>
                <a:gd name="T4" fmla="*/ 0 w 28"/>
                <a:gd name="T5" fmla="*/ 6 h 10"/>
                <a:gd name="T6" fmla="*/ 27 w 28"/>
                <a:gd name="T7" fmla="*/ 10 h 10"/>
                <a:gd name="T8" fmla="*/ 28 w 28"/>
                <a:gd name="T9" fmla="*/ 4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"/>
                <a:gd name="T16" fmla="*/ 0 h 10"/>
                <a:gd name="T17" fmla="*/ 28 w 28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" h="10">
                  <a:moveTo>
                    <a:pt x="28" y="4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27" y="10"/>
                  </a:lnTo>
                  <a:lnTo>
                    <a:pt x="28" y="4"/>
                  </a:lnTo>
                  <a:close/>
                </a:path>
              </a:pathLst>
            </a:custGeom>
            <a:solidFill>
              <a:srgbClr val="99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72" name="Freeform 260"/>
            <p:cNvSpPr>
              <a:spLocks/>
            </p:cNvSpPr>
            <p:nvPr/>
          </p:nvSpPr>
          <p:spPr bwMode="auto">
            <a:xfrm>
              <a:off x="1192" y="2226"/>
              <a:ext cx="162" cy="54"/>
            </a:xfrm>
            <a:custGeom>
              <a:avLst/>
              <a:gdLst>
                <a:gd name="T0" fmla="*/ 0 w 162"/>
                <a:gd name="T1" fmla="*/ 17 h 54"/>
                <a:gd name="T2" fmla="*/ 0 w 162"/>
                <a:gd name="T3" fmla="*/ 17 h 54"/>
                <a:gd name="T4" fmla="*/ 1 w 162"/>
                <a:gd name="T5" fmla="*/ 17 h 54"/>
                <a:gd name="T6" fmla="*/ 2 w 162"/>
                <a:gd name="T7" fmla="*/ 17 h 54"/>
                <a:gd name="T8" fmla="*/ 4 w 162"/>
                <a:gd name="T9" fmla="*/ 15 h 54"/>
                <a:gd name="T10" fmla="*/ 7 w 162"/>
                <a:gd name="T11" fmla="*/ 15 h 54"/>
                <a:gd name="T12" fmla="*/ 10 w 162"/>
                <a:gd name="T13" fmla="*/ 14 h 54"/>
                <a:gd name="T14" fmla="*/ 14 w 162"/>
                <a:gd name="T15" fmla="*/ 14 h 54"/>
                <a:gd name="T16" fmla="*/ 17 w 162"/>
                <a:gd name="T17" fmla="*/ 13 h 54"/>
                <a:gd name="T18" fmla="*/ 21 w 162"/>
                <a:gd name="T19" fmla="*/ 12 h 54"/>
                <a:gd name="T20" fmla="*/ 24 w 162"/>
                <a:gd name="T21" fmla="*/ 11 h 54"/>
                <a:gd name="T22" fmla="*/ 28 w 162"/>
                <a:gd name="T23" fmla="*/ 10 h 54"/>
                <a:gd name="T24" fmla="*/ 31 w 162"/>
                <a:gd name="T25" fmla="*/ 8 h 54"/>
                <a:gd name="T26" fmla="*/ 35 w 162"/>
                <a:gd name="T27" fmla="*/ 6 h 54"/>
                <a:gd name="T28" fmla="*/ 37 w 162"/>
                <a:gd name="T29" fmla="*/ 5 h 54"/>
                <a:gd name="T30" fmla="*/ 40 w 162"/>
                <a:gd name="T31" fmla="*/ 3 h 54"/>
                <a:gd name="T32" fmla="*/ 43 w 162"/>
                <a:gd name="T33" fmla="*/ 0 h 54"/>
                <a:gd name="T34" fmla="*/ 162 w 162"/>
                <a:gd name="T35" fmla="*/ 28 h 54"/>
                <a:gd name="T36" fmla="*/ 162 w 162"/>
                <a:gd name="T37" fmla="*/ 28 h 54"/>
                <a:gd name="T38" fmla="*/ 161 w 162"/>
                <a:gd name="T39" fmla="*/ 28 h 54"/>
                <a:gd name="T40" fmla="*/ 159 w 162"/>
                <a:gd name="T41" fmla="*/ 29 h 54"/>
                <a:gd name="T42" fmla="*/ 158 w 162"/>
                <a:gd name="T43" fmla="*/ 31 h 54"/>
                <a:gd name="T44" fmla="*/ 157 w 162"/>
                <a:gd name="T45" fmla="*/ 33 h 54"/>
                <a:gd name="T46" fmla="*/ 155 w 162"/>
                <a:gd name="T47" fmla="*/ 34 h 54"/>
                <a:gd name="T48" fmla="*/ 152 w 162"/>
                <a:gd name="T49" fmla="*/ 36 h 54"/>
                <a:gd name="T50" fmla="*/ 150 w 162"/>
                <a:gd name="T51" fmla="*/ 39 h 54"/>
                <a:gd name="T52" fmla="*/ 147 w 162"/>
                <a:gd name="T53" fmla="*/ 41 h 54"/>
                <a:gd name="T54" fmla="*/ 144 w 162"/>
                <a:gd name="T55" fmla="*/ 43 h 54"/>
                <a:gd name="T56" fmla="*/ 141 w 162"/>
                <a:gd name="T57" fmla="*/ 46 h 54"/>
                <a:gd name="T58" fmla="*/ 137 w 162"/>
                <a:gd name="T59" fmla="*/ 48 h 54"/>
                <a:gd name="T60" fmla="*/ 135 w 162"/>
                <a:gd name="T61" fmla="*/ 49 h 54"/>
                <a:gd name="T62" fmla="*/ 131 w 162"/>
                <a:gd name="T63" fmla="*/ 52 h 54"/>
                <a:gd name="T64" fmla="*/ 128 w 162"/>
                <a:gd name="T65" fmla="*/ 53 h 54"/>
                <a:gd name="T66" fmla="*/ 126 w 162"/>
                <a:gd name="T67" fmla="*/ 54 h 54"/>
                <a:gd name="T68" fmla="*/ 0 w 162"/>
                <a:gd name="T69" fmla="*/ 17 h 54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62"/>
                <a:gd name="T106" fmla="*/ 0 h 54"/>
                <a:gd name="T107" fmla="*/ 162 w 162"/>
                <a:gd name="T108" fmla="*/ 54 h 54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62" h="54">
                  <a:moveTo>
                    <a:pt x="0" y="17"/>
                  </a:moveTo>
                  <a:lnTo>
                    <a:pt x="0" y="17"/>
                  </a:lnTo>
                  <a:lnTo>
                    <a:pt x="1" y="17"/>
                  </a:lnTo>
                  <a:lnTo>
                    <a:pt x="2" y="17"/>
                  </a:lnTo>
                  <a:lnTo>
                    <a:pt x="4" y="15"/>
                  </a:lnTo>
                  <a:lnTo>
                    <a:pt x="7" y="15"/>
                  </a:lnTo>
                  <a:lnTo>
                    <a:pt x="10" y="14"/>
                  </a:lnTo>
                  <a:lnTo>
                    <a:pt x="14" y="14"/>
                  </a:lnTo>
                  <a:lnTo>
                    <a:pt x="17" y="13"/>
                  </a:lnTo>
                  <a:lnTo>
                    <a:pt x="21" y="12"/>
                  </a:lnTo>
                  <a:lnTo>
                    <a:pt x="24" y="11"/>
                  </a:lnTo>
                  <a:lnTo>
                    <a:pt x="28" y="10"/>
                  </a:lnTo>
                  <a:lnTo>
                    <a:pt x="31" y="8"/>
                  </a:lnTo>
                  <a:lnTo>
                    <a:pt x="35" y="6"/>
                  </a:lnTo>
                  <a:lnTo>
                    <a:pt x="37" y="5"/>
                  </a:lnTo>
                  <a:lnTo>
                    <a:pt x="40" y="3"/>
                  </a:lnTo>
                  <a:lnTo>
                    <a:pt x="43" y="0"/>
                  </a:lnTo>
                  <a:lnTo>
                    <a:pt x="162" y="28"/>
                  </a:lnTo>
                  <a:lnTo>
                    <a:pt x="161" y="28"/>
                  </a:lnTo>
                  <a:lnTo>
                    <a:pt x="159" y="29"/>
                  </a:lnTo>
                  <a:lnTo>
                    <a:pt x="158" y="31"/>
                  </a:lnTo>
                  <a:lnTo>
                    <a:pt x="157" y="33"/>
                  </a:lnTo>
                  <a:lnTo>
                    <a:pt x="155" y="34"/>
                  </a:lnTo>
                  <a:lnTo>
                    <a:pt x="152" y="36"/>
                  </a:lnTo>
                  <a:lnTo>
                    <a:pt x="150" y="39"/>
                  </a:lnTo>
                  <a:lnTo>
                    <a:pt x="147" y="41"/>
                  </a:lnTo>
                  <a:lnTo>
                    <a:pt x="144" y="43"/>
                  </a:lnTo>
                  <a:lnTo>
                    <a:pt x="141" y="46"/>
                  </a:lnTo>
                  <a:lnTo>
                    <a:pt x="137" y="48"/>
                  </a:lnTo>
                  <a:lnTo>
                    <a:pt x="135" y="49"/>
                  </a:lnTo>
                  <a:lnTo>
                    <a:pt x="131" y="52"/>
                  </a:lnTo>
                  <a:lnTo>
                    <a:pt x="128" y="53"/>
                  </a:lnTo>
                  <a:lnTo>
                    <a:pt x="126" y="54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99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73" name="Freeform 261"/>
            <p:cNvSpPr>
              <a:spLocks/>
            </p:cNvSpPr>
            <p:nvPr/>
          </p:nvSpPr>
          <p:spPr bwMode="auto">
            <a:xfrm>
              <a:off x="1354" y="2220"/>
              <a:ext cx="57" cy="26"/>
            </a:xfrm>
            <a:custGeom>
              <a:avLst/>
              <a:gdLst>
                <a:gd name="T0" fmla="*/ 6 w 57"/>
                <a:gd name="T1" fmla="*/ 26 h 26"/>
                <a:gd name="T2" fmla="*/ 57 w 57"/>
                <a:gd name="T3" fmla="*/ 11 h 26"/>
                <a:gd name="T4" fmla="*/ 25 w 57"/>
                <a:gd name="T5" fmla="*/ 0 h 26"/>
                <a:gd name="T6" fmla="*/ 0 w 57"/>
                <a:gd name="T7" fmla="*/ 4 h 26"/>
                <a:gd name="T8" fmla="*/ 0 w 57"/>
                <a:gd name="T9" fmla="*/ 25 h 26"/>
                <a:gd name="T10" fmla="*/ 6 w 57"/>
                <a:gd name="T11" fmla="*/ 26 h 2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7"/>
                <a:gd name="T19" fmla="*/ 0 h 26"/>
                <a:gd name="T20" fmla="*/ 57 w 57"/>
                <a:gd name="T21" fmla="*/ 26 h 2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7" h="26">
                  <a:moveTo>
                    <a:pt x="6" y="26"/>
                  </a:moveTo>
                  <a:lnTo>
                    <a:pt x="57" y="11"/>
                  </a:lnTo>
                  <a:lnTo>
                    <a:pt x="25" y="0"/>
                  </a:lnTo>
                  <a:lnTo>
                    <a:pt x="0" y="4"/>
                  </a:lnTo>
                  <a:lnTo>
                    <a:pt x="0" y="25"/>
                  </a:lnTo>
                  <a:lnTo>
                    <a:pt x="6" y="26"/>
                  </a:lnTo>
                  <a:close/>
                </a:path>
              </a:pathLst>
            </a:custGeom>
            <a:solidFill>
              <a:srgbClr val="001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74" name="Freeform 262"/>
            <p:cNvSpPr>
              <a:spLocks/>
            </p:cNvSpPr>
            <p:nvPr/>
          </p:nvSpPr>
          <p:spPr bwMode="auto">
            <a:xfrm>
              <a:off x="1203" y="2109"/>
              <a:ext cx="32" cy="124"/>
            </a:xfrm>
            <a:custGeom>
              <a:avLst/>
              <a:gdLst>
                <a:gd name="T0" fmla="*/ 32 w 32"/>
                <a:gd name="T1" fmla="*/ 4 h 124"/>
                <a:gd name="T2" fmla="*/ 32 w 32"/>
                <a:gd name="T3" fmla="*/ 3 h 124"/>
                <a:gd name="T4" fmla="*/ 31 w 32"/>
                <a:gd name="T5" fmla="*/ 3 h 124"/>
                <a:gd name="T6" fmla="*/ 31 w 32"/>
                <a:gd name="T7" fmla="*/ 3 h 124"/>
                <a:gd name="T8" fmla="*/ 29 w 32"/>
                <a:gd name="T9" fmla="*/ 3 h 124"/>
                <a:gd name="T10" fmla="*/ 27 w 32"/>
                <a:gd name="T11" fmla="*/ 2 h 124"/>
                <a:gd name="T12" fmla="*/ 26 w 32"/>
                <a:gd name="T13" fmla="*/ 2 h 124"/>
                <a:gd name="T14" fmla="*/ 24 w 32"/>
                <a:gd name="T15" fmla="*/ 0 h 124"/>
                <a:gd name="T16" fmla="*/ 22 w 32"/>
                <a:gd name="T17" fmla="*/ 0 h 124"/>
                <a:gd name="T18" fmla="*/ 20 w 32"/>
                <a:gd name="T19" fmla="*/ 0 h 124"/>
                <a:gd name="T20" fmla="*/ 18 w 32"/>
                <a:gd name="T21" fmla="*/ 0 h 124"/>
                <a:gd name="T22" fmla="*/ 14 w 32"/>
                <a:gd name="T23" fmla="*/ 0 h 124"/>
                <a:gd name="T24" fmla="*/ 12 w 32"/>
                <a:gd name="T25" fmla="*/ 2 h 124"/>
                <a:gd name="T26" fmla="*/ 10 w 32"/>
                <a:gd name="T27" fmla="*/ 2 h 124"/>
                <a:gd name="T28" fmla="*/ 6 w 32"/>
                <a:gd name="T29" fmla="*/ 3 h 124"/>
                <a:gd name="T30" fmla="*/ 4 w 32"/>
                <a:gd name="T31" fmla="*/ 4 h 124"/>
                <a:gd name="T32" fmla="*/ 0 w 32"/>
                <a:gd name="T33" fmla="*/ 6 h 124"/>
                <a:gd name="T34" fmla="*/ 0 w 32"/>
                <a:gd name="T35" fmla="*/ 124 h 124"/>
                <a:gd name="T36" fmla="*/ 1 w 32"/>
                <a:gd name="T37" fmla="*/ 124 h 124"/>
                <a:gd name="T38" fmla="*/ 1 w 32"/>
                <a:gd name="T39" fmla="*/ 124 h 124"/>
                <a:gd name="T40" fmla="*/ 3 w 32"/>
                <a:gd name="T41" fmla="*/ 124 h 124"/>
                <a:gd name="T42" fmla="*/ 4 w 32"/>
                <a:gd name="T43" fmla="*/ 124 h 124"/>
                <a:gd name="T44" fmla="*/ 5 w 32"/>
                <a:gd name="T45" fmla="*/ 123 h 124"/>
                <a:gd name="T46" fmla="*/ 7 w 32"/>
                <a:gd name="T47" fmla="*/ 123 h 124"/>
                <a:gd name="T48" fmla="*/ 8 w 32"/>
                <a:gd name="T49" fmla="*/ 123 h 124"/>
                <a:gd name="T50" fmla="*/ 11 w 32"/>
                <a:gd name="T51" fmla="*/ 122 h 124"/>
                <a:gd name="T52" fmla="*/ 13 w 32"/>
                <a:gd name="T53" fmla="*/ 122 h 124"/>
                <a:gd name="T54" fmla="*/ 15 w 32"/>
                <a:gd name="T55" fmla="*/ 121 h 124"/>
                <a:gd name="T56" fmla="*/ 18 w 32"/>
                <a:gd name="T57" fmla="*/ 120 h 124"/>
                <a:gd name="T58" fmla="*/ 21 w 32"/>
                <a:gd name="T59" fmla="*/ 118 h 124"/>
                <a:gd name="T60" fmla="*/ 24 w 32"/>
                <a:gd name="T61" fmla="*/ 117 h 124"/>
                <a:gd name="T62" fmla="*/ 26 w 32"/>
                <a:gd name="T63" fmla="*/ 116 h 124"/>
                <a:gd name="T64" fmla="*/ 29 w 32"/>
                <a:gd name="T65" fmla="*/ 114 h 124"/>
                <a:gd name="T66" fmla="*/ 32 w 32"/>
                <a:gd name="T67" fmla="*/ 113 h 124"/>
                <a:gd name="T68" fmla="*/ 32 w 32"/>
                <a:gd name="T69" fmla="*/ 4 h 124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2"/>
                <a:gd name="T106" fmla="*/ 0 h 124"/>
                <a:gd name="T107" fmla="*/ 32 w 32"/>
                <a:gd name="T108" fmla="*/ 124 h 124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2" h="124">
                  <a:moveTo>
                    <a:pt x="32" y="4"/>
                  </a:moveTo>
                  <a:lnTo>
                    <a:pt x="32" y="3"/>
                  </a:lnTo>
                  <a:lnTo>
                    <a:pt x="31" y="3"/>
                  </a:lnTo>
                  <a:lnTo>
                    <a:pt x="29" y="3"/>
                  </a:lnTo>
                  <a:lnTo>
                    <a:pt x="27" y="2"/>
                  </a:lnTo>
                  <a:lnTo>
                    <a:pt x="26" y="2"/>
                  </a:lnTo>
                  <a:lnTo>
                    <a:pt x="24" y="0"/>
                  </a:lnTo>
                  <a:lnTo>
                    <a:pt x="22" y="0"/>
                  </a:lnTo>
                  <a:lnTo>
                    <a:pt x="20" y="0"/>
                  </a:lnTo>
                  <a:lnTo>
                    <a:pt x="18" y="0"/>
                  </a:lnTo>
                  <a:lnTo>
                    <a:pt x="14" y="0"/>
                  </a:lnTo>
                  <a:lnTo>
                    <a:pt x="12" y="2"/>
                  </a:lnTo>
                  <a:lnTo>
                    <a:pt x="10" y="2"/>
                  </a:lnTo>
                  <a:lnTo>
                    <a:pt x="6" y="3"/>
                  </a:lnTo>
                  <a:lnTo>
                    <a:pt x="4" y="4"/>
                  </a:lnTo>
                  <a:lnTo>
                    <a:pt x="0" y="6"/>
                  </a:lnTo>
                  <a:lnTo>
                    <a:pt x="0" y="124"/>
                  </a:lnTo>
                  <a:lnTo>
                    <a:pt x="1" y="124"/>
                  </a:lnTo>
                  <a:lnTo>
                    <a:pt x="3" y="124"/>
                  </a:lnTo>
                  <a:lnTo>
                    <a:pt x="4" y="124"/>
                  </a:lnTo>
                  <a:lnTo>
                    <a:pt x="5" y="123"/>
                  </a:lnTo>
                  <a:lnTo>
                    <a:pt x="7" y="123"/>
                  </a:lnTo>
                  <a:lnTo>
                    <a:pt x="8" y="123"/>
                  </a:lnTo>
                  <a:lnTo>
                    <a:pt x="11" y="122"/>
                  </a:lnTo>
                  <a:lnTo>
                    <a:pt x="13" y="122"/>
                  </a:lnTo>
                  <a:lnTo>
                    <a:pt x="15" y="121"/>
                  </a:lnTo>
                  <a:lnTo>
                    <a:pt x="18" y="120"/>
                  </a:lnTo>
                  <a:lnTo>
                    <a:pt x="21" y="118"/>
                  </a:lnTo>
                  <a:lnTo>
                    <a:pt x="24" y="117"/>
                  </a:lnTo>
                  <a:lnTo>
                    <a:pt x="26" y="116"/>
                  </a:lnTo>
                  <a:lnTo>
                    <a:pt x="29" y="114"/>
                  </a:lnTo>
                  <a:lnTo>
                    <a:pt x="32" y="113"/>
                  </a:lnTo>
                  <a:lnTo>
                    <a:pt x="32" y="4"/>
                  </a:lnTo>
                  <a:close/>
                </a:path>
              </a:pathLst>
            </a:custGeom>
            <a:solidFill>
              <a:srgbClr val="7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75" name="Freeform 263"/>
            <p:cNvSpPr>
              <a:spLocks/>
            </p:cNvSpPr>
            <p:nvPr/>
          </p:nvSpPr>
          <p:spPr bwMode="auto">
            <a:xfrm>
              <a:off x="1204" y="2111"/>
              <a:ext cx="27" cy="104"/>
            </a:xfrm>
            <a:custGeom>
              <a:avLst/>
              <a:gdLst>
                <a:gd name="T0" fmla="*/ 27 w 27"/>
                <a:gd name="T1" fmla="*/ 2 h 104"/>
                <a:gd name="T2" fmla="*/ 27 w 27"/>
                <a:gd name="T3" fmla="*/ 2 h 104"/>
                <a:gd name="T4" fmla="*/ 26 w 27"/>
                <a:gd name="T5" fmla="*/ 2 h 104"/>
                <a:gd name="T6" fmla="*/ 26 w 27"/>
                <a:gd name="T7" fmla="*/ 2 h 104"/>
                <a:gd name="T8" fmla="*/ 25 w 27"/>
                <a:gd name="T9" fmla="*/ 1 h 104"/>
                <a:gd name="T10" fmla="*/ 24 w 27"/>
                <a:gd name="T11" fmla="*/ 1 h 104"/>
                <a:gd name="T12" fmla="*/ 23 w 27"/>
                <a:gd name="T13" fmla="*/ 0 h 104"/>
                <a:gd name="T14" fmla="*/ 20 w 27"/>
                <a:gd name="T15" fmla="*/ 0 h 104"/>
                <a:gd name="T16" fmla="*/ 19 w 27"/>
                <a:gd name="T17" fmla="*/ 0 h 104"/>
                <a:gd name="T18" fmla="*/ 17 w 27"/>
                <a:gd name="T19" fmla="*/ 0 h 104"/>
                <a:gd name="T20" fmla="*/ 14 w 27"/>
                <a:gd name="T21" fmla="*/ 0 h 104"/>
                <a:gd name="T22" fmla="*/ 12 w 27"/>
                <a:gd name="T23" fmla="*/ 0 h 104"/>
                <a:gd name="T24" fmla="*/ 10 w 27"/>
                <a:gd name="T25" fmla="*/ 0 h 104"/>
                <a:gd name="T26" fmla="*/ 9 w 27"/>
                <a:gd name="T27" fmla="*/ 1 h 104"/>
                <a:gd name="T28" fmla="*/ 5 w 27"/>
                <a:gd name="T29" fmla="*/ 2 h 104"/>
                <a:gd name="T30" fmla="*/ 3 w 27"/>
                <a:gd name="T31" fmla="*/ 3 h 104"/>
                <a:gd name="T32" fmla="*/ 0 w 27"/>
                <a:gd name="T33" fmla="*/ 4 h 104"/>
                <a:gd name="T34" fmla="*/ 0 w 27"/>
                <a:gd name="T35" fmla="*/ 104 h 104"/>
                <a:gd name="T36" fmla="*/ 0 w 27"/>
                <a:gd name="T37" fmla="*/ 104 h 104"/>
                <a:gd name="T38" fmla="*/ 2 w 27"/>
                <a:gd name="T39" fmla="*/ 104 h 104"/>
                <a:gd name="T40" fmla="*/ 2 w 27"/>
                <a:gd name="T41" fmla="*/ 104 h 104"/>
                <a:gd name="T42" fmla="*/ 3 w 27"/>
                <a:gd name="T43" fmla="*/ 104 h 104"/>
                <a:gd name="T44" fmla="*/ 4 w 27"/>
                <a:gd name="T45" fmla="*/ 104 h 104"/>
                <a:gd name="T46" fmla="*/ 6 w 27"/>
                <a:gd name="T47" fmla="*/ 104 h 104"/>
                <a:gd name="T48" fmla="*/ 7 w 27"/>
                <a:gd name="T49" fmla="*/ 102 h 104"/>
                <a:gd name="T50" fmla="*/ 10 w 27"/>
                <a:gd name="T51" fmla="*/ 102 h 104"/>
                <a:gd name="T52" fmla="*/ 11 w 27"/>
                <a:gd name="T53" fmla="*/ 101 h 104"/>
                <a:gd name="T54" fmla="*/ 13 w 27"/>
                <a:gd name="T55" fmla="*/ 101 h 104"/>
                <a:gd name="T56" fmla="*/ 16 w 27"/>
                <a:gd name="T57" fmla="*/ 100 h 104"/>
                <a:gd name="T58" fmla="*/ 18 w 27"/>
                <a:gd name="T59" fmla="*/ 99 h 104"/>
                <a:gd name="T60" fmla="*/ 20 w 27"/>
                <a:gd name="T61" fmla="*/ 98 h 104"/>
                <a:gd name="T62" fmla="*/ 23 w 27"/>
                <a:gd name="T63" fmla="*/ 97 h 104"/>
                <a:gd name="T64" fmla="*/ 25 w 27"/>
                <a:gd name="T65" fmla="*/ 95 h 104"/>
                <a:gd name="T66" fmla="*/ 27 w 27"/>
                <a:gd name="T67" fmla="*/ 93 h 104"/>
                <a:gd name="T68" fmla="*/ 27 w 27"/>
                <a:gd name="T69" fmla="*/ 2 h 104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7"/>
                <a:gd name="T106" fmla="*/ 0 h 104"/>
                <a:gd name="T107" fmla="*/ 27 w 27"/>
                <a:gd name="T108" fmla="*/ 104 h 104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7" h="104">
                  <a:moveTo>
                    <a:pt x="27" y="2"/>
                  </a:moveTo>
                  <a:lnTo>
                    <a:pt x="27" y="2"/>
                  </a:lnTo>
                  <a:lnTo>
                    <a:pt x="26" y="2"/>
                  </a:lnTo>
                  <a:lnTo>
                    <a:pt x="25" y="1"/>
                  </a:lnTo>
                  <a:lnTo>
                    <a:pt x="24" y="1"/>
                  </a:lnTo>
                  <a:lnTo>
                    <a:pt x="23" y="0"/>
                  </a:lnTo>
                  <a:lnTo>
                    <a:pt x="20" y="0"/>
                  </a:lnTo>
                  <a:lnTo>
                    <a:pt x="19" y="0"/>
                  </a:lnTo>
                  <a:lnTo>
                    <a:pt x="17" y="0"/>
                  </a:lnTo>
                  <a:lnTo>
                    <a:pt x="14" y="0"/>
                  </a:lnTo>
                  <a:lnTo>
                    <a:pt x="12" y="0"/>
                  </a:lnTo>
                  <a:lnTo>
                    <a:pt x="10" y="0"/>
                  </a:lnTo>
                  <a:lnTo>
                    <a:pt x="9" y="1"/>
                  </a:lnTo>
                  <a:lnTo>
                    <a:pt x="5" y="2"/>
                  </a:lnTo>
                  <a:lnTo>
                    <a:pt x="3" y="3"/>
                  </a:lnTo>
                  <a:lnTo>
                    <a:pt x="0" y="4"/>
                  </a:lnTo>
                  <a:lnTo>
                    <a:pt x="0" y="104"/>
                  </a:lnTo>
                  <a:lnTo>
                    <a:pt x="2" y="104"/>
                  </a:lnTo>
                  <a:lnTo>
                    <a:pt x="3" y="104"/>
                  </a:lnTo>
                  <a:lnTo>
                    <a:pt x="4" y="104"/>
                  </a:lnTo>
                  <a:lnTo>
                    <a:pt x="6" y="104"/>
                  </a:lnTo>
                  <a:lnTo>
                    <a:pt x="7" y="102"/>
                  </a:lnTo>
                  <a:lnTo>
                    <a:pt x="10" y="102"/>
                  </a:lnTo>
                  <a:lnTo>
                    <a:pt x="11" y="101"/>
                  </a:lnTo>
                  <a:lnTo>
                    <a:pt x="13" y="101"/>
                  </a:lnTo>
                  <a:lnTo>
                    <a:pt x="16" y="100"/>
                  </a:lnTo>
                  <a:lnTo>
                    <a:pt x="18" y="99"/>
                  </a:lnTo>
                  <a:lnTo>
                    <a:pt x="20" y="98"/>
                  </a:lnTo>
                  <a:lnTo>
                    <a:pt x="23" y="97"/>
                  </a:lnTo>
                  <a:lnTo>
                    <a:pt x="25" y="95"/>
                  </a:lnTo>
                  <a:lnTo>
                    <a:pt x="27" y="93"/>
                  </a:lnTo>
                  <a:lnTo>
                    <a:pt x="27" y="2"/>
                  </a:lnTo>
                  <a:close/>
                </a:path>
              </a:pathLst>
            </a:custGeom>
            <a:solidFill>
              <a:srgbClr val="9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76" name="Freeform 264"/>
            <p:cNvSpPr>
              <a:spLocks/>
            </p:cNvSpPr>
            <p:nvPr/>
          </p:nvSpPr>
          <p:spPr bwMode="auto">
            <a:xfrm>
              <a:off x="1206" y="2112"/>
              <a:ext cx="22" cy="84"/>
            </a:xfrm>
            <a:custGeom>
              <a:avLst/>
              <a:gdLst>
                <a:gd name="T0" fmla="*/ 22 w 22"/>
                <a:gd name="T1" fmla="*/ 2 h 84"/>
                <a:gd name="T2" fmla="*/ 22 w 22"/>
                <a:gd name="T3" fmla="*/ 2 h 84"/>
                <a:gd name="T4" fmla="*/ 21 w 22"/>
                <a:gd name="T5" fmla="*/ 1 h 84"/>
                <a:gd name="T6" fmla="*/ 21 w 22"/>
                <a:gd name="T7" fmla="*/ 1 h 84"/>
                <a:gd name="T8" fmla="*/ 19 w 22"/>
                <a:gd name="T9" fmla="*/ 1 h 84"/>
                <a:gd name="T10" fmla="*/ 18 w 22"/>
                <a:gd name="T11" fmla="*/ 1 h 84"/>
                <a:gd name="T12" fmla="*/ 17 w 22"/>
                <a:gd name="T13" fmla="*/ 0 h 84"/>
                <a:gd name="T14" fmla="*/ 16 w 22"/>
                <a:gd name="T15" fmla="*/ 0 h 84"/>
                <a:gd name="T16" fmla="*/ 15 w 22"/>
                <a:gd name="T17" fmla="*/ 0 h 84"/>
                <a:gd name="T18" fmla="*/ 14 w 22"/>
                <a:gd name="T19" fmla="*/ 0 h 84"/>
                <a:gd name="T20" fmla="*/ 11 w 22"/>
                <a:gd name="T21" fmla="*/ 0 h 84"/>
                <a:gd name="T22" fmla="*/ 9 w 22"/>
                <a:gd name="T23" fmla="*/ 0 h 84"/>
                <a:gd name="T24" fmla="*/ 8 w 22"/>
                <a:gd name="T25" fmla="*/ 0 h 84"/>
                <a:gd name="T26" fmla="*/ 5 w 22"/>
                <a:gd name="T27" fmla="*/ 1 h 84"/>
                <a:gd name="T28" fmla="*/ 3 w 22"/>
                <a:gd name="T29" fmla="*/ 1 h 84"/>
                <a:gd name="T30" fmla="*/ 2 w 22"/>
                <a:gd name="T31" fmla="*/ 2 h 84"/>
                <a:gd name="T32" fmla="*/ 0 w 22"/>
                <a:gd name="T33" fmla="*/ 3 h 84"/>
                <a:gd name="T34" fmla="*/ 0 w 22"/>
                <a:gd name="T35" fmla="*/ 84 h 84"/>
                <a:gd name="T36" fmla="*/ 0 w 22"/>
                <a:gd name="T37" fmla="*/ 84 h 84"/>
                <a:gd name="T38" fmla="*/ 0 w 22"/>
                <a:gd name="T39" fmla="*/ 84 h 84"/>
                <a:gd name="T40" fmla="*/ 1 w 22"/>
                <a:gd name="T41" fmla="*/ 84 h 84"/>
                <a:gd name="T42" fmla="*/ 2 w 22"/>
                <a:gd name="T43" fmla="*/ 84 h 84"/>
                <a:gd name="T44" fmla="*/ 3 w 22"/>
                <a:gd name="T45" fmla="*/ 84 h 84"/>
                <a:gd name="T46" fmla="*/ 4 w 22"/>
                <a:gd name="T47" fmla="*/ 84 h 84"/>
                <a:gd name="T48" fmla="*/ 5 w 22"/>
                <a:gd name="T49" fmla="*/ 84 h 84"/>
                <a:gd name="T50" fmla="*/ 7 w 22"/>
                <a:gd name="T51" fmla="*/ 83 h 84"/>
                <a:gd name="T52" fmla="*/ 9 w 22"/>
                <a:gd name="T53" fmla="*/ 83 h 84"/>
                <a:gd name="T54" fmla="*/ 10 w 22"/>
                <a:gd name="T55" fmla="*/ 82 h 84"/>
                <a:gd name="T56" fmla="*/ 12 w 22"/>
                <a:gd name="T57" fmla="*/ 82 h 84"/>
                <a:gd name="T58" fmla="*/ 14 w 22"/>
                <a:gd name="T59" fmla="*/ 80 h 84"/>
                <a:gd name="T60" fmla="*/ 16 w 22"/>
                <a:gd name="T61" fmla="*/ 79 h 84"/>
                <a:gd name="T62" fmla="*/ 18 w 22"/>
                <a:gd name="T63" fmla="*/ 78 h 84"/>
                <a:gd name="T64" fmla="*/ 19 w 22"/>
                <a:gd name="T65" fmla="*/ 77 h 84"/>
                <a:gd name="T66" fmla="*/ 22 w 22"/>
                <a:gd name="T67" fmla="*/ 76 h 84"/>
                <a:gd name="T68" fmla="*/ 22 w 22"/>
                <a:gd name="T69" fmla="*/ 2 h 84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2"/>
                <a:gd name="T106" fmla="*/ 0 h 84"/>
                <a:gd name="T107" fmla="*/ 22 w 22"/>
                <a:gd name="T108" fmla="*/ 84 h 84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2" h="84">
                  <a:moveTo>
                    <a:pt x="22" y="2"/>
                  </a:moveTo>
                  <a:lnTo>
                    <a:pt x="22" y="2"/>
                  </a:lnTo>
                  <a:lnTo>
                    <a:pt x="21" y="1"/>
                  </a:lnTo>
                  <a:lnTo>
                    <a:pt x="19" y="1"/>
                  </a:lnTo>
                  <a:lnTo>
                    <a:pt x="18" y="1"/>
                  </a:lnTo>
                  <a:lnTo>
                    <a:pt x="17" y="0"/>
                  </a:lnTo>
                  <a:lnTo>
                    <a:pt x="16" y="0"/>
                  </a:lnTo>
                  <a:lnTo>
                    <a:pt x="15" y="0"/>
                  </a:lnTo>
                  <a:lnTo>
                    <a:pt x="14" y="0"/>
                  </a:lnTo>
                  <a:lnTo>
                    <a:pt x="11" y="0"/>
                  </a:lnTo>
                  <a:lnTo>
                    <a:pt x="9" y="0"/>
                  </a:lnTo>
                  <a:lnTo>
                    <a:pt x="8" y="0"/>
                  </a:lnTo>
                  <a:lnTo>
                    <a:pt x="5" y="1"/>
                  </a:lnTo>
                  <a:lnTo>
                    <a:pt x="3" y="1"/>
                  </a:lnTo>
                  <a:lnTo>
                    <a:pt x="2" y="2"/>
                  </a:lnTo>
                  <a:lnTo>
                    <a:pt x="0" y="3"/>
                  </a:lnTo>
                  <a:lnTo>
                    <a:pt x="0" y="84"/>
                  </a:lnTo>
                  <a:lnTo>
                    <a:pt x="1" y="84"/>
                  </a:lnTo>
                  <a:lnTo>
                    <a:pt x="2" y="84"/>
                  </a:lnTo>
                  <a:lnTo>
                    <a:pt x="3" y="84"/>
                  </a:lnTo>
                  <a:lnTo>
                    <a:pt x="4" y="84"/>
                  </a:lnTo>
                  <a:lnTo>
                    <a:pt x="5" y="84"/>
                  </a:lnTo>
                  <a:lnTo>
                    <a:pt x="7" y="83"/>
                  </a:lnTo>
                  <a:lnTo>
                    <a:pt x="9" y="83"/>
                  </a:lnTo>
                  <a:lnTo>
                    <a:pt x="10" y="82"/>
                  </a:lnTo>
                  <a:lnTo>
                    <a:pt x="12" y="82"/>
                  </a:lnTo>
                  <a:lnTo>
                    <a:pt x="14" y="80"/>
                  </a:lnTo>
                  <a:lnTo>
                    <a:pt x="16" y="79"/>
                  </a:lnTo>
                  <a:lnTo>
                    <a:pt x="18" y="78"/>
                  </a:lnTo>
                  <a:lnTo>
                    <a:pt x="19" y="77"/>
                  </a:lnTo>
                  <a:lnTo>
                    <a:pt x="22" y="76"/>
                  </a:lnTo>
                  <a:lnTo>
                    <a:pt x="22" y="2"/>
                  </a:lnTo>
                  <a:close/>
                </a:path>
              </a:pathLst>
            </a:custGeom>
            <a:solidFill>
              <a:srgbClr val="A8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77" name="Freeform 265"/>
            <p:cNvSpPr>
              <a:spLocks/>
            </p:cNvSpPr>
            <p:nvPr/>
          </p:nvSpPr>
          <p:spPr bwMode="auto">
            <a:xfrm>
              <a:off x="1207" y="2113"/>
              <a:ext cx="17" cy="65"/>
            </a:xfrm>
            <a:custGeom>
              <a:avLst/>
              <a:gdLst>
                <a:gd name="T0" fmla="*/ 17 w 17"/>
                <a:gd name="T1" fmla="*/ 1 h 65"/>
                <a:gd name="T2" fmla="*/ 17 w 17"/>
                <a:gd name="T3" fmla="*/ 1 h 65"/>
                <a:gd name="T4" fmla="*/ 16 w 17"/>
                <a:gd name="T5" fmla="*/ 1 h 65"/>
                <a:gd name="T6" fmla="*/ 14 w 17"/>
                <a:gd name="T7" fmla="*/ 0 h 65"/>
                <a:gd name="T8" fmla="*/ 11 w 17"/>
                <a:gd name="T9" fmla="*/ 0 h 65"/>
                <a:gd name="T10" fmla="*/ 9 w 17"/>
                <a:gd name="T11" fmla="*/ 0 h 65"/>
                <a:gd name="T12" fmla="*/ 6 w 17"/>
                <a:gd name="T13" fmla="*/ 0 h 65"/>
                <a:gd name="T14" fmla="*/ 2 w 17"/>
                <a:gd name="T15" fmla="*/ 1 h 65"/>
                <a:gd name="T16" fmla="*/ 0 w 17"/>
                <a:gd name="T17" fmla="*/ 2 h 65"/>
                <a:gd name="T18" fmla="*/ 0 w 17"/>
                <a:gd name="T19" fmla="*/ 65 h 65"/>
                <a:gd name="T20" fmla="*/ 0 w 17"/>
                <a:gd name="T21" fmla="*/ 65 h 65"/>
                <a:gd name="T22" fmla="*/ 1 w 17"/>
                <a:gd name="T23" fmla="*/ 65 h 65"/>
                <a:gd name="T24" fmla="*/ 3 w 17"/>
                <a:gd name="T25" fmla="*/ 64 h 65"/>
                <a:gd name="T26" fmla="*/ 6 w 17"/>
                <a:gd name="T27" fmla="*/ 64 h 65"/>
                <a:gd name="T28" fmla="*/ 8 w 17"/>
                <a:gd name="T29" fmla="*/ 63 h 65"/>
                <a:gd name="T30" fmla="*/ 11 w 17"/>
                <a:gd name="T31" fmla="*/ 62 h 65"/>
                <a:gd name="T32" fmla="*/ 14 w 17"/>
                <a:gd name="T33" fmla="*/ 61 h 65"/>
                <a:gd name="T34" fmla="*/ 17 w 17"/>
                <a:gd name="T35" fmla="*/ 58 h 65"/>
                <a:gd name="T36" fmla="*/ 17 w 17"/>
                <a:gd name="T37" fmla="*/ 1 h 6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7"/>
                <a:gd name="T58" fmla="*/ 0 h 65"/>
                <a:gd name="T59" fmla="*/ 17 w 17"/>
                <a:gd name="T60" fmla="*/ 65 h 65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7" h="65">
                  <a:moveTo>
                    <a:pt x="17" y="1"/>
                  </a:moveTo>
                  <a:lnTo>
                    <a:pt x="17" y="1"/>
                  </a:lnTo>
                  <a:lnTo>
                    <a:pt x="16" y="1"/>
                  </a:lnTo>
                  <a:lnTo>
                    <a:pt x="14" y="0"/>
                  </a:lnTo>
                  <a:lnTo>
                    <a:pt x="11" y="0"/>
                  </a:lnTo>
                  <a:lnTo>
                    <a:pt x="9" y="0"/>
                  </a:lnTo>
                  <a:lnTo>
                    <a:pt x="6" y="0"/>
                  </a:lnTo>
                  <a:lnTo>
                    <a:pt x="2" y="1"/>
                  </a:lnTo>
                  <a:lnTo>
                    <a:pt x="0" y="2"/>
                  </a:lnTo>
                  <a:lnTo>
                    <a:pt x="0" y="65"/>
                  </a:lnTo>
                  <a:lnTo>
                    <a:pt x="1" y="65"/>
                  </a:lnTo>
                  <a:lnTo>
                    <a:pt x="3" y="64"/>
                  </a:lnTo>
                  <a:lnTo>
                    <a:pt x="6" y="64"/>
                  </a:lnTo>
                  <a:lnTo>
                    <a:pt x="8" y="63"/>
                  </a:lnTo>
                  <a:lnTo>
                    <a:pt x="11" y="62"/>
                  </a:lnTo>
                  <a:lnTo>
                    <a:pt x="14" y="61"/>
                  </a:lnTo>
                  <a:lnTo>
                    <a:pt x="17" y="58"/>
                  </a:lnTo>
                  <a:lnTo>
                    <a:pt x="17" y="1"/>
                  </a:lnTo>
                  <a:close/>
                </a:path>
              </a:pathLst>
            </a:custGeom>
            <a:solidFill>
              <a:srgbClr val="BCE5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78" name="Freeform 266"/>
            <p:cNvSpPr>
              <a:spLocks/>
            </p:cNvSpPr>
            <p:nvPr/>
          </p:nvSpPr>
          <p:spPr bwMode="auto">
            <a:xfrm>
              <a:off x="1207" y="2114"/>
              <a:ext cx="14" cy="46"/>
            </a:xfrm>
            <a:custGeom>
              <a:avLst/>
              <a:gdLst>
                <a:gd name="T0" fmla="*/ 14 w 14"/>
                <a:gd name="T1" fmla="*/ 1 h 46"/>
                <a:gd name="T2" fmla="*/ 14 w 14"/>
                <a:gd name="T3" fmla="*/ 0 h 46"/>
                <a:gd name="T4" fmla="*/ 13 w 14"/>
                <a:gd name="T5" fmla="*/ 0 h 46"/>
                <a:gd name="T6" fmla="*/ 11 w 14"/>
                <a:gd name="T7" fmla="*/ 0 h 46"/>
                <a:gd name="T8" fmla="*/ 9 w 14"/>
                <a:gd name="T9" fmla="*/ 0 h 46"/>
                <a:gd name="T10" fmla="*/ 8 w 14"/>
                <a:gd name="T11" fmla="*/ 0 h 46"/>
                <a:gd name="T12" fmla="*/ 6 w 14"/>
                <a:gd name="T13" fmla="*/ 0 h 46"/>
                <a:gd name="T14" fmla="*/ 2 w 14"/>
                <a:gd name="T15" fmla="*/ 0 h 46"/>
                <a:gd name="T16" fmla="*/ 0 w 14"/>
                <a:gd name="T17" fmla="*/ 2 h 46"/>
                <a:gd name="T18" fmla="*/ 0 w 14"/>
                <a:gd name="T19" fmla="*/ 46 h 46"/>
                <a:gd name="T20" fmla="*/ 1 w 14"/>
                <a:gd name="T21" fmla="*/ 46 h 46"/>
                <a:gd name="T22" fmla="*/ 1 w 14"/>
                <a:gd name="T23" fmla="*/ 46 h 46"/>
                <a:gd name="T24" fmla="*/ 3 w 14"/>
                <a:gd name="T25" fmla="*/ 46 h 46"/>
                <a:gd name="T26" fmla="*/ 4 w 14"/>
                <a:gd name="T27" fmla="*/ 44 h 46"/>
                <a:gd name="T28" fmla="*/ 7 w 14"/>
                <a:gd name="T29" fmla="*/ 44 h 46"/>
                <a:gd name="T30" fmla="*/ 9 w 14"/>
                <a:gd name="T31" fmla="*/ 43 h 46"/>
                <a:gd name="T32" fmla="*/ 11 w 14"/>
                <a:gd name="T33" fmla="*/ 42 h 46"/>
                <a:gd name="T34" fmla="*/ 14 w 14"/>
                <a:gd name="T35" fmla="*/ 41 h 46"/>
                <a:gd name="T36" fmla="*/ 14 w 14"/>
                <a:gd name="T37" fmla="*/ 1 h 4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4"/>
                <a:gd name="T58" fmla="*/ 0 h 46"/>
                <a:gd name="T59" fmla="*/ 14 w 14"/>
                <a:gd name="T60" fmla="*/ 46 h 4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4" h="46">
                  <a:moveTo>
                    <a:pt x="14" y="1"/>
                  </a:moveTo>
                  <a:lnTo>
                    <a:pt x="14" y="0"/>
                  </a:lnTo>
                  <a:lnTo>
                    <a:pt x="13" y="0"/>
                  </a:lnTo>
                  <a:lnTo>
                    <a:pt x="11" y="0"/>
                  </a:lnTo>
                  <a:lnTo>
                    <a:pt x="9" y="0"/>
                  </a:lnTo>
                  <a:lnTo>
                    <a:pt x="8" y="0"/>
                  </a:lnTo>
                  <a:lnTo>
                    <a:pt x="6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46"/>
                  </a:lnTo>
                  <a:lnTo>
                    <a:pt x="1" y="46"/>
                  </a:lnTo>
                  <a:lnTo>
                    <a:pt x="3" y="46"/>
                  </a:lnTo>
                  <a:lnTo>
                    <a:pt x="4" y="44"/>
                  </a:lnTo>
                  <a:lnTo>
                    <a:pt x="7" y="44"/>
                  </a:lnTo>
                  <a:lnTo>
                    <a:pt x="9" y="43"/>
                  </a:lnTo>
                  <a:lnTo>
                    <a:pt x="11" y="42"/>
                  </a:lnTo>
                  <a:lnTo>
                    <a:pt x="14" y="41"/>
                  </a:lnTo>
                  <a:lnTo>
                    <a:pt x="14" y="1"/>
                  </a:lnTo>
                  <a:close/>
                </a:path>
              </a:pathLst>
            </a:custGeom>
            <a:solidFill>
              <a:srgbClr val="D1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79" name="Freeform 267"/>
            <p:cNvSpPr>
              <a:spLocks/>
            </p:cNvSpPr>
            <p:nvPr/>
          </p:nvSpPr>
          <p:spPr bwMode="auto">
            <a:xfrm>
              <a:off x="1208" y="2114"/>
              <a:ext cx="9" cy="27"/>
            </a:xfrm>
            <a:custGeom>
              <a:avLst/>
              <a:gdLst>
                <a:gd name="T0" fmla="*/ 9 w 9"/>
                <a:gd name="T1" fmla="*/ 1 h 27"/>
                <a:gd name="T2" fmla="*/ 9 w 9"/>
                <a:gd name="T3" fmla="*/ 1 h 27"/>
                <a:gd name="T4" fmla="*/ 8 w 9"/>
                <a:gd name="T5" fmla="*/ 1 h 27"/>
                <a:gd name="T6" fmla="*/ 7 w 9"/>
                <a:gd name="T7" fmla="*/ 1 h 27"/>
                <a:gd name="T8" fmla="*/ 6 w 9"/>
                <a:gd name="T9" fmla="*/ 0 h 27"/>
                <a:gd name="T10" fmla="*/ 5 w 9"/>
                <a:gd name="T11" fmla="*/ 0 h 27"/>
                <a:gd name="T12" fmla="*/ 3 w 9"/>
                <a:gd name="T13" fmla="*/ 1 h 27"/>
                <a:gd name="T14" fmla="*/ 1 w 9"/>
                <a:gd name="T15" fmla="*/ 1 h 27"/>
                <a:gd name="T16" fmla="*/ 0 w 9"/>
                <a:gd name="T17" fmla="*/ 2 h 27"/>
                <a:gd name="T18" fmla="*/ 0 w 9"/>
                <a:gd name="T19" fmla="*/ 27 h 27"/>
                <a:gd name="T20" fmla="*/ 0 w 9"/>
                <a:gd name="T21" fmla="*/ 27 h 27"/>
                <a:gd name="T22" fmla="*/ 1 w 9"/>
                <a:gd name="T23" fmla="*/ 27 h 27"/>
                <a:gd name="T24" fmla="*/ 2 w 9"/>
                <a:gd name="T25" fmla="*/ 27 h 27"/>
                <a:gd name="T26" fmla="*/ 3 w 9"/>
                <a:gd name="T27" fmla="*/ 27 h 27"/>
                <a:gd name="T28" fmla="*/ 5 w 9"/>
                <a:gd name="T29" fmla="*/ 27 h 27"/>
                <a:gd name="T30" fmla="*/ 6 w 9"/>
                <a:gd name="T31" fmla="*/ 26 h 27"/>
                <a:gd name="T32" fmla="*/ 8 w 9"/>
                <a:gd name="T33" fmla="*/ 25 h 27"/>
                <a:gd name="T34" fmla="*/ 9 w 9"/>
                <a:gd name="T35" fmla="*/ 23 h 27"/>
                <a:gd name="T36" fmla="*/ 9 w 9"/>
                <a:gd name="T37" fmla="*/ 1 h 2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"/>
                <a:gd name="T58" fmla="*/ 0 h 27"/>
                <a:gd name="T59" fmla="*/ 9 w 9"/>
                <a:gd name="T60" fmla="*/ 27 h 2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" h="27">
                  <a:moveTo>
                    <a:pt x="9" y="1"/>
                  </a:moveTo>
                  <a:lnTo>
                    <a:pt x="9" y="1"/>
                  </a:lnTo>
                  <a:lnTo>
                    <a:pt x="8" y="1"/>
                  </a:lnTo>
                  <a:lnTo>
                    <a:pt x="7" y="1"/>
                  </a:lnTo>
                  <a:lnTo>
                    <a:pt x="6" y="0"/>
                  </a:lnTo>
                  <a:lnTo>
                    <a:pt x="5" y="0"/>
                  </a:lnTo>
                  <a:lnTo>
                    <a:pt x="3" y="1"/>
                  </a:lnTo>
                  <a:lnTo>
                    <a:pt x="1" y="1"/>
                  </a:lnTo>
                  <a:lnTo>
                    <a:pt x="0" y="2"/>
                  </a:lnTo>
                  <a:lnTo>
                    <a:pt x="0" y="27"/>
                  </a:lnTo>
                  <a:lnTo>
                    <a:pt x="1" y="27"/>
                  </a:lnTo>
                  <a:lnTo>
                    <a:pt x="2" y="27"/>
                  </a:lnTo>
                  <a:lnTo>
                    <a:pt x="3" y="27"/>
                  </a:lnTo>
                  <a:lnTo>
                    <a:pt x="5" y="27"/>
                  </a:lnTo>
                  <a:lnTo>
                    <a:pt x="6" y="26"/>
                  </a:lnTo>
                  <a:lnTo>
                    <a:pt x="8" y="25"/>
                  </a:lnTo>
                  <a:lnTo>
                    <a:pt x="9" y="23"/>
                  </a:lnTo>
                  <a:lnTo>
                    <a:pt x="9" y="1"/>
                  </a:lnTo>
                  <a:close/>
                </a:path>
              </a:pathLst>
            </a:custGeom>
            <a:solidFill>
              <a:srgbClr val="E5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80" name="Freeform 268"/>
            <p:cNvSpPr>
              <a:spLocks/>
            </p:cNvSpPr>
            <p:nvPr/>
          </p:nvSpPr>
          <p:spPr bwMode="auto">
            <a:xfrm>
              <a:off x="1319" y="2191"/>
              <a:ext cx="14" cy="14"/>
            </a:xfrm>
            <a:custGeom>
              <a:avLst/>
              <a:gdLst>
                <a:gd name="T0" fmla="*/ 7 w 14"/>
                <a:gd name="T1" fmla="*/ 14 h 14"/>
                <a:gd name="T2" fmla="*/ 8 w 14"/>
                <a:gd name="T3" fmla="*/ 14 h 14"/>
                <a:gd name="T4" fmla="*/ 9 w 14"/>
                <a:gd name="T5" fmla="*/ 13 h 14"/>
                <a:gd name="T6" fmla="*/ 10 w 14"/>
                <a:gd name="T7" fmla="*/ 13 h 14"/>
                <a:gd name="T8" fmla="*/ 11 w 14"/>
                <a:gd name="T9" fmla="*/ 12 h 14"/>
                <a:gd name="T10" fmla="*/ 13 w 14"/>
                <a:gd name="T11" fmla="*/ 11 h 14"/>
                <a:gd name="T12" fmla="*/ 13 w 14"/>
                <a:gd name="T13" fmla="*/ 10 h 14"/>
                <a:gd name="T14" fmla="*/ 14 w 14"/>
                <a:gd name="T15" fmla="*/ 8 h 14"/>
                <a:gd name="T16" fmla="*/ 14 w 14"/>
                <a:gd name="T17" fmla="*/ 7 h 14"/>
                <a:gd name="T18" fmla="*/ 14 w 14"/>
                <a:gd name="T19" fmla="*/ 6 h 14"/>
                <a:gd name="T20" fmla="*/ 13 w 14"/>
                <a:gd name="T21" fmla="*/ 5 h 14"/>
                <a:gd name="T22" fmla="*/ 13 w 14"/>
                <a:gd name="T23" fmla="*/ 4 h 14"/>
                <a:gd name="T24" fmla="*/ 11 w 14"/>
                <a:gd name="T25" fmla="*/ 3 h 14"/>
                <a:gd name="T26" fmla="*/ 10 w 14"/>
                <a:gd name="T27" fmla="*/ 1 h 14"/>
                <a:gd name="T28" fmla="*/ 9 w 14"/>
                <a:gd name="T29" fmla="*/ 0 h 14"/>
                <a:gd name="T30" fmla="*/ 8 w 14"/>
                <a:gd name="T31" fmla="*/ 0 h 14"/>
                <a:gd name="T32" fmla="*/ 7 w 14"/>
                <a:gd name="T33" fmla="*/ 0 h 14"/>
                <a:gd name="T34" fmla="*/ 6 w 14"/>
                <a:gd name="T35" fmla="*/ 0 h 14"/>
                <a:gd name="T36" fmla="*/ 4 w 14"/>
                <a:gd name="T37" fmla="*/ 0 h 14"/>
                <a:gd name="T38" fmla="*/ 3 w 14"/>
                <a:gd name="T39" fmla="*/ 1 h 14"/>
                <a:gd name="T40" fmla="*/ 2 w 14"/>
                <a:gd name="T41" fmla="*/ 3 h 14"/>
                <a:gd name="T42" fmla="*/ 1 w 14"/>
                <a:gd name="T43" fmla="*/ 4 h 14"/>
                <a:gd name="T44" fmla="*/ 1 w 14"/>
                <a:gd name="T45" fmla="*/ 5 h 14"/>
                <a:gd name="T46" fmla="*/ 0 w 14"/>
                <a:gd name="T47" fmla="*/ 6 h 14"/>
                <a:gd name="T48" fmla="*/ 0 w 14"/>
                <a:gd name="T49" fmla="*/ 7 h 14"/>
                <a:gd name="T50" fmla="*/ 0 w 14"/>
                <a:gd name="T51" fmla="*/ 8 h 14"/>
                <a:gd name="T52" fmla="*/ 1 w 14"/>
                <a:gd name="T53" fmla="*/ 10 h 14"/>
                <a:gd name="T54" fmla="*/ 1 w 14"/>
                <a:gd name="T55" fmla="*/ 11 h 14"/>
                <a:gd name="T56" fmla="*/ 2 w 14"/>
                <a:gd name="T57" fmla="*/ 12 h 14"/>
                <a:gd name="T58" fmla="*/ 3 w 14"/>
                <a:gd name="T59" fmla="*/ 13 h 14"/>
                <a:gd name="T60" fmla="*/ 4 w 14"/>
                <a:gd name="T61" fmla="*/ 13 h 14"/>
                <a:gd name="T62" fmla="*/ 6 w 14"/>
                <a:gd name="T63" fmla="*/ 14 h 14"/>
                <a:gd name="T64" fmla="*/ 7 w 14"/>
                <a:gd name="T65" fmla="*/ 14 h 1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4"/>
                <a:gd name="T100" fmla="*/ 0 h 14"/>
                <a:gd name="T101" fmla="*/ 14 w 14"/>
                <a:gd name="T102" fmla="*/ 14 h 1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4" h="14">
                  <a:moveTo>
                    <a:pt x="7" y="14"/>
                  </a:moveTo>
                  <a:lnTo>
                    <a:pt x="8" y="14"/>
                  </a:lnTo>
                  <a:lnTo>
                    <a:pt x="9" y="13"/>
                  </a:lnTo>
                  <a:lnTo>
                    <a:pt x="10" y="13"/>
                  </a:lnTo>
                  <a:lnTo>
                    <a:pt x="11" y="12"/>
                  </a:lnTo>
                  <a:lnTo>
                    <a:pt x="13" y="11"/>
                  </a:lnTo>
                  <a:lnTo>
                    <a:pt x="13" y="10"/>
                  </a:lnTo>
                  <a:lnTo>
                    <a:pt x="14" y="8"/>
                  </a:lnTo>
                  <a:lnTo>
                    <a:pt x="14" y="7"/>
                  </a:lnTo>
                  <a:lnTo>
                    <a:pt x="14" y="6"/>
                  </a:lnTo>
                  <a:lnTo>
                    <a:pt x="13" y="5"/>
                  </a:lnTo>
                  <a:lnTo>
                    <a:pt x="13" y="4"/>
                  </a:lnTo>
                  <a:lnTo>
                    <a:pt x="11" y="3"/>
                  </a:lnTo>
                  <a:lnTo>
                    <a:pt x="10" y="1"/>
                  </a:lnTo>
                  <a:lnTo>
                    <a:pt x="9" y="0"/>
                  </a:lnTo>
                  <a:lnTo>
                    <a:pt x="8" y="0"/>
                  </a:lnTo>
                  <a:lnTo>
                    <a:pt x="7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3" y="1"/>
                  </a:lnTo>
                  <a:lnTo>
                    <a:pt x="2" y="3"/>
                  </a:lnTo>
                  <a:lnTo>
                    <a:pt x="1" y="4"/>
                  </a:lnTo>
                  <a:lnTo>
                    <a:pt x="1" y="5"/>
                  </a:lnTo>
                  <a:lnTo>
                    <a:pt x="0" y="6"/>
                  </a:lnTo>
                  <a:lnTo>
                    <a:pt x="0" y="7"/>
                  </a:lnTo>
                  <a:lnTo>
                    <a:pt x="0" y="8"/>
                  </a:lnTo>
                  <a:lnTo>
                    <a:pt x="1" y="10"/>
                  </a:lnTo>
                  <a:lnTo>
                    <a:pt x="1" y="11"/>
                  </a:lnTo>
                  <a:lnTo>
                    <a:pt x="2" y="12"/>
                  </a:lnTo>
                  <a:lnTo>
                    <a:pt x="3" y="13"/>
                  </a:lnTo>
                  <a:lnTo>
                    <a:pt x="4" y="13"/>
                  </a:lnTo>
                  <a:lnTo>
                    <a:pt x="6" y="14"/>
                  </a:lnTo>
                  <a:lnTo>
                    <a:pt x="7" y="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81" name="Freeform 269"/>
            <p:cNvSpPr>
              <a:spLocks/>
            </p:cNvSpPr>
            <p:nvPr/>
          </p:nvSpPr>
          <p:spPr bwMode="auto">
            <a:xfrm>
              <a:off x="1278" y="2191"/>
              <a:ext cx="7" cy="7"/>
            </a:xfrm>
            <a:custGeom>
              <a:avLst/>
              <a:gdLst>
                <a:gd name="T0" fmla="*/ 3 w 7"/>
                <a:gd name="T1" fmla="*/ 7 h 7"/>
                <a:gd name="T2" fmla="*/ 5 w 7"/>
                <a:gd name="T3" fmla="*/ 7 h 7"/>
                <a:gd name="T4" fmla="*/ 6 w 7"/>
                <a:gd name="T5" fmla="*/ 6 h 7"/>
                <a:gd name="T6" fmla="*/ 6 w 7"/>
                <a:gd name="T7" fmla="*/ 5 h 7"/>
                <a:gd name="T8" fmla="*/ 7 w 7"/>
                <a:gd name="T9" fmla="*/ 4 h 7"/>
                <a:gd name="T10" fmla="*/ 6 w 7"/>
                <a:gd name="T11" fmla="*/ 3 h 7"/>
                <a:gd name="T12" fmla="*/ 6 w 7"/>
                <a:gd name="T13" fmla="*/ 1 h 7"/>
                <a:gd name="T14" fmla="*/ 5 w 7"/>
                <a:gd name="T15" fmla="*/ 0 h 7"/>
                <a:gd name="T16" fmla="*/ 3 w 7"/>
                <a:gd name="T17" fmla="*/ 0 h 7"/>
                <a:gd name="T18" fmla="*/ 2 w 7"/>
                <a:gd name="T19" fmla="*/ 0 h 7"/>
                <a:gd name="T20" fmla="*/ 1 w 7"/>
                <a:gd name="T21" fmla="*/ 1 h 7"/>
                <a:gd name="T22" fmla="*/ 0 w 7"/>
                <a:gd name="T23" fmla="*/ 3 h 7"/>
                <a:gd name="T24" fmla="*/ 0 w 7"/>
                <a:gd name="T25" fmla="*/ 4 h 7"/>
                <a:gd name="T26" fmla="*/ 0 w 7"/>
                <a:gd name="T27" fmla="*/ 5 h 7"/>
                <a:gd name="T28" fmla="*/ 1 w 7"/>
                <a:gd name="T29" fmla="*/ 6 h 7"/>
                <a:gd name="T30" fmla="*/ 2 w 7"/>
                <a:gd name="T31" fmla="*/ 7 h 7"/>
                <a:gd name="T32" fmla="*/ 3 w 7"/>
                <a:gd name="T33" fmla="*/ 7 h 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7"/>
                <a:gd name="T52" fmla="*/ 0 h 7"/>
                <a:gd name="T53" fmla="*/ 7 w 7"/>
                <a:gd name="T54" fmla="*/ 7 h 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7" h="7">
                  <a:moveTo>
                    <a:pt x="3" y="7"/>
                  </a:moveTo>
                  <a:lnTo>
                    <a:pt x="5" y="7"/>
                  </a:lnTo>
                  <a:lnTo>
                    <a:pt x="6" y="6"/>
                  </a:lnTo>
                  <a:lnTo>
                    <a:pt x="6" y="5"/>
                  </a:lnTo>
                  <a:lnTo>
                    <a:pt x="7" y="4"/>
                  </a:lnTo>
                  <a:lnTo>
                    <a:pt x="6" y="3"/>
                  </a:lnTo>
                  <a:lnTo>
                    <a:pt x="6" y="1"/>
                  </a:lnTo>
                  <a:lnTo>
                    <a:pt x="5" y="0"/>
                  </a:lnTo>
                  <a:lnTo>
                    <a:pt x="3" y="0"/>
                  </a:lnTo>
                  <a:lnTo>
                    <a:pt x="2" y="0"/>
                  </a:lnTo>
                  <a:lnTo>
                    <a:pt x="1" y="1"/>
                  </a:lnTo>
                  <a:lnTo>
                    <a:pt x="0" y="3"/>
                  </a:lnTo>
                  <a:lnTo>
                    <a:pt x="0" y="4"/>
                  </a:lnTo>
                  <a:lnTo>
                    <a:pt x="0" y="5"/>
                  </a:lnTo>
                  <a:lnTo>
                    <a:pt x="1" y="6"/>
                  </a:lnTo>
                  <a:lnTo>
                    <a:pt x="2" y="7"/>
                  </a:lnTo>
                  <a:lnTo>
                    <a:pt x="3" y="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82" name="Freeform 270"/>
            <p:cNvSpPr>
              <a:spLocks/>
            </p:cNvSpPr>
            <p:nvPr/>
          </p:nvSpPr>
          <p:spPr bwMode="auto">
            <a:xfrm>
              <a:off x="1290" y="2191"/>
              <a:ext cx="5" cy="7"/>
            </a:xfrm>
            <a:custGeom>
              <a:avLst/>
              <a:gdLst>
                <a:gd name="T0" fmla="*/ 3 w 5"/>
                <a:gd name="T1" fmla="*/ 7 h 7"/>
                <a:gd name="T2" fmla="*/ 4 w 5"/>
                <a:gd name="T3" fmla="*/ 7 h 7"/>
                <a:gd name="T4" fmla="*/ 5 w 5"/>
                <a:gd name="T5" fmla="*/ 7 h 7"/>
                <a:gd name="T6" fmla="*/ 5 w 5"/>
                <a:gd name="T7" fmla="*/ 6 h 7"/>
                <a:gd name="T8" fmla="*/ 5 w 5"/>
                <a:gd name="T9" fmla="*/ 4 h 7"/>
                <a:gd name="T10" fmla="*/ 5 w 5"/>
                <a:gd name="T11" fmla="*/ 3 h 7"/>
                <a:gd name="T12" fmla="*/ 5 w 5"/>
                <a:gd name="T13" fmla="*/ 1 h 7"/>
                <a:gd name="T14" fmla="*/ 4 w 5"/>
                <a:gd name="T15" fmla="*/ 1 h 7"/>
                <a:gd name="T16" fmla="*/ 3 w 5"/>
                <a:gd name="T17" fmla="*/ 0 h 7"/>
                <a:gd name="T18" fmla="*/ 2 w 5"/>
                <a:gd name="T19" fmla="*/ 1 h 7"/>
                <a:gd name="T20" fmla="*/ 1 w 5"/>
                <a:gd name="T21" fmla="*/ 1 h 7"/>
                <a:gd name="T22" fmla="*/ 0 w 5"/>
                <a:gd name="T23" fmla="*/ 3 h 7"/>
                <a:gd name="T24" fmla="*/ 0 w 5"/>
                <a:gd name="T25" fmla="*/ 4 h 7"/>
                <a:gd name="T26" fmla="*/ 0 w 5"/>
                <a:gd name="T27" fmla="*/ 6 h 7"/>
                <a:gd name="T28" fmla="*/ 1 w 5"/>
                <a:gd name="T29" fmla="*/ 7 h 7"/>
                <a:gd name="T30" fmla="*/ 2 w 5"/>
                <a:gd name="T31" fmla="*/ 7 h 7"/>
                <a:gd name="T32" fmla="*/ 3 w 5"/>
                <a:gd name="T33" fmla="*/ 7 h 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"/>
                <a:gd name="T52" fmla="*/ 0 h 7"/>
                <a:gd name="T53" fmla="*/ 5 w 5"/>
                <a:gd name="T54" fmla="*/ 7 h 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" h="7">
                  <a:moveTo>
                    <a:pt x="3" y="7"/>
                  </a:moveTo>
                  <a:lnTo>
                    <a:pt x="4" y="7"/>
                  </a:lnTo>
                  <a:lnTo>
                    <a:pt x="5" y="7"/>
                  </a:lnTo>
                  <a:lnTo>
                    <a:pt x="5" y="6"/>
                  </a:lnTo>
                  <a:lnTo>
                    <a:pt x="5" y="4"/>
                  </a:lnTo>
                  <a:lnTo>
                    <a:pt x="5" y="3"/>
                  </a:lnTo>
                  <a:lnTo>
                    <a:pt x="5" y="1"/>
                  </a:lnTo>
                  <a:lnTo>
                    <a:pt x="4" y="1"/>
                  </a:lnTo>
                  <a:lnTo>
                    <a:pt x="3" y="0"/>
                  </a:lnTo>
                  <a:lnTo>
                    <a:pt x="2" y="1"/>
                  </a:lnTo>
                  <a:lnTo>
                    <a:pt x="1" y="1"/>
                  </a:lnTo>
                  <a:lnTo>
                    <a:pt x="0" y="3"/>
                  </a:lnTo>
                  <a:lnTo>
                    <a:pt x="0" y="4"/>
                  </a:lnTo>
                  <a:lnTo>
                    <a:pt x="0" y="6"/>
                  </a:lnTo>
                  <a:lnTo>
                    <a:pt x="1" y="7"/>
                  </a:lnTo>
                  <a:lnTo>
                    <a:pt x="2" y="7"/>
                  </a:lnTo>
                  <a:lnTo>
                    <a:pt x="3" y="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83" name="Freeform 271"/>
            <p:cNvSpPr>
              <a:spLocks/>
            </p:cNvSpPr>
            <p:nvPr/>
          </p:nvSpPr>
          <p:spPr bwMode="auto">
            <a:xfrm>
              <a:off x="1244" y="2099"/>
              <a:ext cx="19" cy="92"/>
            </a:xfrm>
            <a:custGeom>
              <a:avLst/>
              <a:gdLst>
                <a:gd name="T0" fmla="*/ 6 w 19"/>
                <a:gd name="T1" fmla="*/ 1 h 92"/>
                <a:gd name="T2" fmla="*/ 6 w 19"/>
                <a:gd name="T3" fmla="*/ 3 h 92"/>
                <a:gd name="T4" fmla="*/ 4 w 19"/>
                <a:gd name="T5" fmla="*/ 8 h 92"/>
                <a:gd name="T6" fmla="*/ 2 w 19"/>
                <a:gd name="T7" fmla="*/ 16 h 92"/>
                <a:gd name="T8" fmla="*/ 1 w 19"/>
                <a:gd name="T9" fmla="*/ 28 h 92"/>
                <a:gd name="T10" fmla="*/ 0 w 19"/>
                <a:gd name="T11" fmla="*/ 41 h 92"/>
                <a:gd name="T12" fmla="*/ 0 w 19"/>
                <a:gd name="T13" fmla="*/ 57 h 92"/>
                <a:gd name="T14" fmla="*/ 1 w 19"/>
                <a:gd name="T15" fmla="*/ 73 h 92"/>
                <a:gd name="T16" fmla="*/ 5 w 19"/>
                <a:gd name="T17" fmla="*/ 92 h 92"/>
                <a:gd name="T18" fmla="*/ 19 w 19"/>
                <a:gd name="T19" fmla="*/ 92 h 92"/>
                <a:gd name="T20" fmla="*/ 18 w 19"/>
                <a:gd name="T21" fmla="*/ 89 h 92"/>
                <a:gd name="T22" fmla="*/ 16 w 19"/>
                <a:gd name="T23" fmla="*/ 82 h 92"/>
                <a:gd name="T24" fmla="*/ 15 w 19"/>
                <a:gd name="T25" fmla="*/ 70 h 92"/>
                <a:gd name="T26" fmla="*/ 14 w 19"/>
                <a:gd name="T27" fmla="*/ 57 h 92"/>
                <a:gd name="T28" fmla="*/ 13 w 19"/>
                <a:gd name="T29" fmla="*/ 42 h 92"/>
                <a:gd name="T30" fmla="*/ 13 w 19"/>
                <a:gd name="T31" fmla="*/ 27 h 92"/>
                <a:gd name="T32" fmla="*/ 15 w 19"/>
                <a:gd name="T33" fmla="*/ 13 h 92"/>
                <a:gd name="T34" fmla="*/ 19 w 19"/>
                <a:gd name="T35" fmla="*/ 1 h 92"/>
                <a:gd name="T36" fmla="*/ 19 w 19"/>
                <a:gd name="T37" fmla="*/ 1 h 92"/>
                <a:gd name="T38" fmla="*/ 19 w 19"/>
                <a:gd name="T39" fmla="*/ 0 h 92"/>
                <a:gd name="T40" fmla="*/ 19 w 19"/>
                <a:gd name="T41" fmla="*/ 0 h 92"/>
                <a:gd name="T42" fmla="*/ 18 w 19"/>
                <a:gd name="T43" fmla="*/ 0 h 92"/>
                <a:gd name="T44" fmla="*/ 16 w 19"/>
                <a:gd name="T45" fmla="*/ 0 h 92"/>
                <a:gd name="T46" fmla="*/ 14 w 19"/>
                <a:gd name="T47" fmla="*/ 0 h 92"/>
                <a:gd name="T48" fmla="*/ 11 w 19"/>
                <a:gd name="T49" fmla="*/ 0 h 92"/>
                <a:gd name="T50" fmla="*/ 6 w 19"/>
                <a:gd name="T51" fmla="*/ 1 h 9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9"/>
                <a:gd name="T79" fmla="*/ 0 h 92"/>
                <a:gd name="T80" fmla="*/ 19 w 19"/>
                <a:gd name="T81" fmla="*/ 92 h 9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9" h="92">
                  <a:moveTo>
                    <a:pt x="6" y="1"/>
                  </a:moveTo>
                  <a:lnTo>
                    <a:pt x="6" y="3"/>
                  </a:lnTo>
                  <a:lnTo>
                    <a:pt x="4" y="8"/>
                  </a:lnTo>
                  <a:lnTo>
                    <a:pt x="2" y="16"/>
                  </a:lnTo>
                  <a:lnTo>
                    <a:pt x="1" y="28"/>
                  </a:lnTo>
                  <a:lnTo>
                    <a:pt x="0" y="41"/>
                  </a:lnTo>
                  <a:lnTo>
                    <a:pt x="0" y="57"/>
                  </a:lnTo>
                  <a:lnTo>
                    <a:pt x="1" y="73"/>
                  </a:lnTo>
                  <a:lnTo>
                    <a:pt x="5" y="92"/>
                  </a:lnTo>
                  <a:lnTo>
                    <a:pt x="19" y="92"/>
                  </a:lnTo>
                  <a:lnTo>
                    <a:pt x="18" y="89"/>
                  </a:lnTo>
                  <a:lnTo>
                    <a:pt x="16" y="82"/>
                  </a:lnTo>
                  <a:lnTo>
                    <a:pt x="15" y="70"/>
                  </a:lnTo>
                  <a:lnTo>
                    <a:pt x="14" y="57"/>
                  </a:lnTo>
                  <a:lnTo>
                    <a:pt x="13" y="42"/>
                  </a:lnTo>
                  <a:lnTo>
                    <a:pt x="13" y="27"/>
                  </a:lnTo>
                  <a:lnTo>
                    <a:pt x="15" y="13"/>
                  </a:lnTo>
                  <a:lnTo>
                    <a:pt x="19" y="1"/>
                  </a:lnTo>
                  <a:lnTo>
                    <a:pt x="19" y="0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11" y="0"/>
                  </a:lnTo>
                  <a:lnTo>
                    <a:pt x="6" y="1"/>
                  </a:lnTo>
                  <a:close/>
                </a:path>
              </a:pathLst>
            </a:custGeom>
            <a:solidFill>
              <a:srgbClr val="3F9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84" name="Freeform 272"/>
            <p:cNvSpPr>
              <a:spLocks/>
            </p:cNvSpPr>
            <p:nvPr/>
          </p:nvSpPr>
          <p:spPr bwMode="auto">
            <a:xfrm>
              <a:off x="1342" y="2087"/>
              <a:ext cx="27" cy="104"/>
            </a:xfrm>
            <a:custGeom>
              <a:avLst/>
              <a:gdLst>
                <a:gd name="T0" fmla="*/ 27 w 27"/>
                <a:gd name="T1" fmla="*/ 0 h 104"/>
                <a:gd name="T2" fmla="*/ 26 w 27"/>
                <a:gd name="T3" fmla="*/ 1 h 104"/>
                <a:gd name="T4" fmla="*/ 25 w 27"/>
                <a:gd name="T5" fmla="*/ 4 h 104"/>
                <a:gd name="T6" fmla="*/ 22 w 27"/>
                <a:gd name="T7" fmla="*/ 10 h 104"/>
                <a:gd name="T8" fmla="*/ 20 w 27"/>
                <a:gd name="T9" fmla="*/ 19 h 104"/>
                <a:gd name="T10" fmla="*/ 18 w 27"/>
                <a:gd name="T11" fmla="*/ 32 h 104"/>
                <a:gd name="T12" fmla="*/ 16 w 27"/>
                <a:gd name="T13" fmla="*/ 49 h 104"/>
                <a:gd name="T14" fmla="*/ 18 w 27"/>
                <a:gd name="T15" fmla="*/ 74 h 104"/>
                <a:gd name="T16" fmla="*/ 20 w 27"/>
                <a:gd name="T17" fmla="*/ 104 h 104"/>
                <a:gd name="T18" fmla="*/ 5 w 27"/>
                <a:gd name="T19" fmla="*/ 104 h 104"/>
                <a:gd name="T20" fmla="*/ 5 w 27"/>
                <a:gd name="T21" fmla="*/ 101 h 104"/>
                <a:gd name="T22" fmla="*/ 4 w 27"/>
                <a:gd name="T23" fmla="*/ 92 h 104"/>
                <a:gd name="T24" fmla="*/ 2 w 27"/>
                <a:gd name="T25" fmla="*/ 80 h 104"/>
                <a:gd name="T26" fmla="*/ 1 w 27"/>
                <a:gd name="T27" fmla="*/ 64 h 104"/>
                <a:gd name="T28" fmla="*/ 0 w 27"/>
                <a:gd name="T29" fmla="*/ 47 h 104"/>
                <a:gd name="T30" fmla="*/ 1 w 27"/>
                <a:gd name="T31" fmla="*/ 31 h 104"/>
                <a:gd name="T32" fmla="*/ 4 w 27"/>
                <a:gd name="T33" fmla="*/ 14 h 104"/>
                <a:gd name="T34" fmla="*/ 9 w 27"/>
                <a:gd name="T35" fmla="*/ 0 h 104"/>
                <a:gd name="T36" fmla="*/ 27 w 27"/>
                <a:gd name="T37" fmla="*/ 0 h 10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7"/>
                <a:gd name="T58" fmla="*/ 0 h 104"/>
                <a:gd name="T59" fmla="*/ 27 w 27"/>
                <a:gd name="T60" fmla="*/ 104 h 104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7" h="104">
                  <a:moveTo>
                    <a:pt x="27" y="0"/>
                  </a:moveTo>
                  <a:lnTo>
                    <a:pt x="26" y="1"/>
                  </a:lnTo>
                  <a:lnTo>
                    <a:pt x="25" y="4"/>
                  </a:lnTo>
                  <a:lnTo>
                    <a:pt x="22" y="10"/>
                  </a:lnTo>
                  <a:lnTo>
                    <a:pt x="20" y="19"/>
                  </a:lnTo>
                  <a:lnTo>
                    <a:pt x="18" y="32"/>
                  </a:lnTo>
                  <a:lnTo>
                    <a:pt x="16" y="49"/>
                  </a:lnTo>
                  <a:lnTo>
                    <a:pt x="18" y="74"/>
                  </a:lnTo>
                  <a:lnTo>
                    <a:pt x="20" y="104"/>
                  </a:lnTo>
                  <a:lnTo>
                    <a:pt x="5" y="104"/>
                  </a:lnTo>
                  <a:lnTo>
                    <a:pt x="5" y="101"/>
                  </a:lnTo>
                  <a:lnTo>
                    <a:pt x="4" y="92"/>
                  </a:lnTo>
                  <a:lnTo>
                    <a:pt x="2" y="80"/>
                  </a:lnTo>
                  <a:lnTo>
                    <a:pt x="1" y="64"/>
                  </a:lnTo>
                  <a:lnTo>
                    <a:pt x="0" y="47"/>
                  </a:lnTo>
                  <a:lnTo>
                    <a:pt x="1" y="31"/>
                  </a:lnTo>
                  <a:lnTo>
                    <a:pt x="4" y="14"/>
                  </a:lnTo>
                  <a:lnTo>
                    <a:pt x="9" y="0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3F9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85" name="Freeform 273"/>
            <p:cNvSpPr>
              <a:spLocks/>
            </p:cNvSpPr>
            <p:nvPr/>
          </p:nvSpPr>
          <p:spPr bwMode="auto">
            <a:xfrm>
              <a:off x="1244" y="2104"/>
              <a:ext cx="18" cy="81"/>
            </a:xfrm>
            <a:custGeom>
              <a:avLst/>
              <a:gdLst>
                <a:gd name="T0" fmla="*/ 6 w 18"/>
                <a:gd name="T1" fmla="*/ 2 h 81"/>
                <a:gd name="T2" fmla="*/ 6 w 18"/>
                <a:gd name="T3" fmla="*/ 3 h 81"/>
                <a:gd name="T4" fmla="*/ 5 w 18"/>
                <a:gd name="T5" fmla="*/ 8 h 81"/>
                <a:gd name="T6" fmla="*/ 2 w 18"/>
                <a:gd name="T7" fmla="*/ 15 h 81"/>
                <a:gd name="T8" fmla="*/ 1 w 18"/>
                <a:gd name="T9" fmla="*/ 25 h 81"/>
                <a:gd name="T10" fmla="*/ 0 w 18"/>
                <a:gd name="T11" fmla="*/ 37 h 81"/>
                <a:gd name="T12" fmla="*/ 1 w 18"/>
                <a:gd name="T13" fmla="*/ 50 h 81"/>
                <a:gd name="T14" fmla="*/ 2 w 18"/>
                <a:gd name="T15" fmla="*/ 65 h 81"/>
                <a:gd name="T16" fmla="*/ 5 w 18"/>
                <a:gd name="T17" fmla="*/ 81 h 81"/>
                <a:gd name="T18" fmla="*/ 16 w 18"/>
                <a:gd name="T19" fmla="*/ 80 h 81"/>
                <a:gd name="T20" fmla="*/ 16 w 18"/>
                <a:gd name="T21" fmla="*/ 78 h 81"/>
                <a:gd name="T22" fmla="*/ 15 w 18"/>
                <a:gd name="T23" fmla="*/ 72 h 81"/>
                <a:gd name="T24" fmla="*/ 14 w 18"/>
                <a:gd name="T25" fmla="*/ 61 h 81"/>
                <a:gd name="T26" fmla="*/ 13 w 18"/>
                <a:gd name="T27" fmla="*/ 50 h 81"/>
                <a:gd name="T28" fmla="*/ 12 w 18"/>
                <a:gd name="T29" fmla="*/ 37 h 81"/>
                <a:gd name="T30" fmla="*/ 12 w 18"/>
                <a:gd name="T31" fmla="*/ 24 h 81"/>
                <a:gd name="T32" fmla="*/ 14 w 18"/>
                <a:gd name="T33" fmla="*/ 11 h 81"/>
                <a:gd name="T34" fmla="*/ 18 w 18"/>
                <a:gd name="T35" fmla="*/ 1 h 81"/>
                <a:gd name="T36" fmla="*/ 18 w 18"/>
                <a:gd name="T37" fmla="*/ 1 h 81"/>
                <a:gd name="T38" fmla="*/ 18 w 18"/>
                <a:gd name="T39" fmla="*/ 1 h 81"/>
                <a:gd name="T40" fmla="*/ 18 w 18"/>
                <a:gd name="T41" fmla="*/ 1 h 81"/>
                <a:gd name="T42" fmla="*/ 16 w 18"/>
                <a:gd name="T43" fmla="*/ 0 h 81"/>
                <a:gd name="T44" fmla="*/ 15 w 18"/>
                <a:gd name="T45" fmla="*/ 0 h 81"/>
                <a:gd name="T46" fmla="*/ 13 w 18"/>
                <a:gd name="T47" fmla="*/ 1 h 81"/>
                <a:gd name="T48" fmla="*/ 9 w 18"/>
                <a:gd name="T49" fmla="*/ 1 h 81"/>
                <a:gd name="T50" fmla="*/ 6 w 18"/>
                <a:gd name="T51" fmla="*/ 2 h 81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8"/>
                <a:gd name="T79" fmla="*/ 0 h 81"/>
                <a:gd name="T80" fmla="*/ 18 w 18"/>
                <a:gd name="T81" fmla="*/ 81 h 81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8" h="81">
                  <a:moveTo>
                    <a:pt x="6" y="2"/>
                  </a:moveTo>
                  <a:lnTo>
                    <a:pt x="6" y="3"/>
                  </a:lnTo>
                  <a:lnTo>
                    <a:pt x="5" y="8"/>
                  </a:lnTo>
                  <a:lnTo>
                    <a:pt x="2" y="15"/>
                  </a:lnTo>
                  <a:lnTo>
                    <a:pt x="1" y="25"/>
                  </a:lnTo>
                  <a:lnTo>
                    <a:pt x="0" y="37"/>
                  </a:lnTo>
                  <a:lnTo>
                    <a:pt x="1" y="50"/>
                  </a:lnTo>
                  <a:lnTo>
                    <a:pt x="2" y="65"/>
                  </a:lnTo>
                  <a:lnTo>
                    <a:pt x="5" y="81"/>
                  </a:lnTo>
                  <a:lnTo>
                    <a:pt x="16" y="80"/>
                  </a:lnTo>
                  <a:lnTo>
                    <a:pt x="16" y="78"/>
                  </a:lnTo>
                  <a:lnTo>
                    <a:pt x="15" y="72"/>
                  </a:lnTo>
                  <a:lnTo>
                    <a:pt x="14" y="61"/>
                  </a:lnTo>
                  <a:lnTo>
                    <a:pt x="13" y="50"/>
                  </a:lnTo>
                  <a:lnTo>
                    <a:pt x="12" y="37"/>
                  </a:lnTo>
                  <a:lnTo>
                    <a:pt x="12" y="24"/>
                  </a:lnTo>
                  <a:lnTo>
                    <a:pt x="14" y="11"/>
                  </a:lnTo>
                  <a:lnTo>
                    <a:pt x="18" y="1"/>
                  </a:lnTo>
                  <a:lnTo>
                    <a:pt x="16" y="0"/>
                  </a:lnTo>
                  <a:lnTo>
                    <a:pt x="15" y="0"/>
                  </a:lnTo>
                  <a:lnTo>
                    <a:pt x="13" y="1"/>
                  </a:lnTo>
                  <a:lnTo>
                    <a:pt x="9" y="1"/>
                  </a:lnTo>
                  <a:lnTo>
                    <a:pt x="6" y="2"/>
                  </a:lnTo>
                  <a:close/>
                </a:path>
              </a:pathLst>
            </a:custGeom>
            <a:solidFill>
              <a:srgbClr val="59B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86" name="Freeform 274"/>
            <p:cNvSpPr>
              <a:spLocks/>
            </p:cNvSpPr>
            <p:nvPr/>
          </p:nvSpPr>
          <p:spPr bwMode="auto">
            <a:xfrm>
              <a:off x="1245" y="2109"/>
              <a:ext cx="14" cy="69"/>
            </a:xfrm>
            <a:custGeom>
              <a:avLst/>
              <a:gdLst>
                <a:gd name="T0" fmla="*/ 5 w 14"/>
                <a:gd name="T1" fmla="*/ 2 h 69"/>
                <a:gd name="T2" fmla="*/ 5 w 14"/>
                <a:gd name="T3" fmla="*/ 3 h 69"/>
                <a:gd name="T4" fmla="*/ 4 w 14"/>
                <a:gd name="T5" fmla="*/ 7 h 69"/>
                <a:gd name="T6" fmla="*/ 3 w 14"/>
                <a:gd name="T7" fmla="*/ 13 h 69"/>
                <a:gd name="T8" fmla="*/ 1 w 14"/>
                <a:gd name="T9" fmla="*/ 21 h 69"/>
                <a:gd name="T10" fmla="*/ 0 w 14"/>
                <a:gd name="T11" fmla="*/ 32 h 69"/>
                <a:gd name="T12" fmla="*/ 0 w 14"/>
                <a:gd name="T13" fmla="*/ 44 h 69"/>
                <a:gd name="T14" fmla="*/ 1 w 14"/>
                <a:gd name="T15" fmla="*/ 56 h 69"/>
                <a:gd name="T16" fmla="*/ 4 w 14"/>
                <a:gd name="T17" fmla="*/ 69 h 69"/>
                <a:gd name="T18" fmla="*/ 14 w 14"/>
                <a:gd name="T19" fmla="*/ 69 h 69"/>
                <a:gd name="T20" fmla="*/ 13 w 14"/>
                <a:gd name="T21" fmla="*/ 67 h 69"/>
                <a:gd name="T22" fmla="*/ 13 w 14"/>
                <a:gd name="T23" fmla="*/ 61 h 69"/>
                <a:gd name="T24" fmla="*/ 12 w 14"/>
                <a:gd name="T25" fmla="*/ 53 h 69"/>
                <a:gd name="T26" fmla="*/ 11 w 14"/>
                <a:gd name="T27" fmla="*/ 44 h 69"/>
                <a:gd name="T28" fmla="*/ 10 w 14"/>
                <a:gd name="T29" fmla="*/ 32 h 69"/>
                <a:gd name="T30" fmla="*/ 10 w 14"/>
                <a:gd name="T31" fmla="*/ 20 h 69"/>
                <a:gd name="T32" fmla="*/ 12 w 14"/>
                <a:gd name="T33" fmla="*/ 10 h 69"/>
                <a:gd name="T34" fmla="*/ 14 w 14"/>
                <a:gd name="T35" fmla="*/ 2 h 69"/>
                <a:gd name="T36" fmla="*/ 14 w 14"/>
                <a:gd name="T37" fmla="*/ 2 h 69"/>
                <a:gd name="T38" fmla="*/ 14 w 14"/>
                <a:gd name="T39" fmla="*/ 2 h 69"/>
                <a:gd name="T40" fmla="*/ 14 w 14"/>
                <a:gd name="T41" fmla="*/ 0 h 69"/>
                <a:gd name="T42" fmla="*/ 14 w 14"/>
                <a:gd name="T43" fmla="*/ 0 h 69"/>
                <a:gd name="T44" fmla="*/ 13 w 14"/>
                <a:gd name="T45" fmla="*/ 0 h 69"/>
                <a:gd name="T46" fmla="*/ 11 w 14"/>
                <a:gd name="T47" fmla="*/ 0 h 69"/>
                <a:gd name="T48" fmla="*/ 8 w 14"/>
                <a:gd name="T49" fmla="*/ 2 h 69"/>
                <a:gd name="T50" fmla="*/ 5 w 14"/>
                <a:gd name="T51" fmla="*/ 2 h 69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4"/>
                <a:gd name="T79" fmla="*/ 0 h 69"/>
                <a:gd name="T80" fmla="*/ 14 w 14"/>
                <a:gd name="T81" fmla="*/ 69 h 69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4" h="69">
                  <a:moveTo>
                    <a:pt x="5" y="2"/>
                  </a:moveTo>
                  <a:lnTo>
                    <a:pt x="5" y="3"/>
                  </a:lnTo>
                  <a:lnTo>
                    <a:pt x="4" y="7"/>
                  </a:lnTo>
                  <a:lnTo>
                    <a:pt x="3" y="13"/>
                  </a:lnTo>
                  <a:lnTo>
                    <a:pt x="1" y="21"/>
                  </a:lnTo>
                  <a:lnTo>
                    <a:pt x="0" y="32"/>
                  </a:lnTo>
                  <a:lnTo>
                    <a:pt x="0" y="44"/>
                  </a:lnTo>
                  <a:lnTo>
                    <a:pt x="1" y="56"/>
                  </a:lnTo>
                  <a:lnTo>
                    <a:pt x="4" y="69"/>
                  </a:lnTo>
                  <a:lnTo>
                    <a:pt x="14" y="69"/>
                  </a:lnTo>
                  <a:lnTo>
                    <a:pt x="13" y="67"/>
                  </a:lnTo>
                  <a:lnTo>
                    <a:pt x="13" y="61"/>
                  </a:lnTo>
                  <a:lnTo>
                    <a:pt x="12" y="53"/>
                  </a:lnTo>
                  <a:lnTo>
                    <a:pt x="11" y="44"/>
                  </a:lnTo>
                  <a:lnTo>
                    <a:pt x="10" y="32"/>
                  </a:lnTo>
                  <a:lnTo>
                    <a:pt x="10" y="20"/>
                  </a:lnTo>
                  <a:lnTo>
                    <a:pt x="12" y="10"/>
                  </a:lnTo>
                  <a:lnTo>
                    <a:pt x="14" y="2"/>
                  </a:lnTo>
                  <a:lnTo>
                    <a:pt x="14" y="0"/>
                  </a:lnTo>
                  <a:lnTo>
                    <a:pt x="13" y="0"/>
                  </a:lnTo>
                  <a:lnTo>
                    <a:pt x="11" y="0"/>
                  </a:lnTo>
                  <a:lnTo>
                    <a:pt x="8" y="2"/>
                  </a:lnTo>
                  <a:lnTo>
                    <a:pt x="5" y="2"/>
                  </a:lnTo>
                  <a:close/>
                </a:path>
              </a:pathLst>
            </a:custGeom>
            <a:solidFill>
              <a:srgbClr val="72C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87" name="Freeform 275"/>
            <p:cNvSpPr>
              <a:spLocks/>
            </p:cNvSpPr>
            <p:nvPr/>
          </p:nvSpPr>
          <p:spPr bwMode="auto">
            <a:xfrm>
              <a:off x="1246" y="2115"/>
              <a:ext cx="12" cy="57"/>
            </a:xfrm>
            <a:custGeom>
              <a:avLst/>
              <a:gdLst>
                <a:gd name="T0" fmla="*/ 4 w 12"/>
                <a:gd name="T1" fmla="*/ 1 h 57"/>
                <a:gd name="T2" fmla="*/ 3 w 12"/>
                <a:gd name="T3" fmla="*/ 3 h 57"/>
                <a:gd name="T4" fmla="*/ 3 w 12"/>
                <a:gd name="T5" fmla="*/ 5 h 57"/>
                <a:gd name="T6" fmla="*/ 2 w 12"/>
                <a:gd name="T7" fmla="*/ 11 h 57"/>
                <a:gd name="T8" fmla="*/ 0 w 12"/>
                <a:gd name="T9" fmla="*/ 18 h 57"/>
                <a:gd name="T10" fmla="*/ 0 w 12"/>
                <a:gd name="T11" fmla="*/ 26 h 57"/>
                <a:gd name="T12" fmla="*/ 0 w 12"/>
                <a:gd name="T13" fmla="*/ 35 h 57"/>
                <a:gd name="T14" fmla="*/ 2 w 12"/>
                <a:gd name="T15" fmla="*/ 46 h 57"/>
                <a:gd name="T16" fmla="*/ 3 w 12"/>
                <a:gd name="T17" fmla="*/ 57 h 57"/>
                <a:gd name="T18" fmla="*/ 11 w 12"/>
                <a:gd name="T19" fmla="*/ 56 h 57"/>
                <a:gd name="T20" fmla="*/ 11 w 12"/>
                <a:gd name="T21" fmla="*/ 55 h 57"/>
                <a:gd name="T22" fmla="*/ 10 w 12"/>
                <a:gd name="T23" fmla="*/ 50 h 57"/>
                <a:gd name="T24" fmla="*/ 10 w 12"/>
                <a:gd name="T25" fmla="*/ 43 h 57"/>
                <a:gd name="T26" fmla="*/ 9 w 12"/>
                <a:gd name="T27" fmla="*/ 35 h 57"/>
                <a:gd name="T28" fmla="*/ 7 w 12"/>
                <a:gd name="T29" fmla="*/ 26 h 57"/>
                <a:gd name="T30" fmla="*/ 9 w 12"/>
                <a:gd name="T31" fmla="*/ 17 h 57"/>
                <a:gd name="T32" fmla="*/ 10 w 12"/>
                <a:gd name="T33" fmla="*/ 8 h 57"/>
                <a:gd name="T34" fmla="*/ 12 w 12"/>
                <a:gd name="T35" fmla="*/ 0 h 57"/>
                <a:gd name="T36" fmla="*/ 12 w 12"/>
                <a:gd name="T37" fmla="*/ 0 h 57"/>
                <a:gd name="T38" fmla="*/ 12 w 12"/>
                <a:gd name="T39" fmla="*/ 0 h 57"/>
                <a:gd name="T40" fmla="*/ 12 w 12"/>
                <a:gd name="T41" fmla="*/ 0 h 57"/>
                <a:gd name="T42" fmla="*/ 11 w 12"/>
                <a:gd name="T43" fmla="*/ 0 h 57"/>
                <a:gd name="T44" fmla="*/ 10 w 12"/>
                <a:gd name="T45" fmla="*/ 0 h 57"/>
                <a:gd name="T46" fmla="*/ 9 w 12"/>
                <a:gd name="T47" fmla="*/ 0 h 57"/>
                <a:gd name="T48" fmla="*/ 6 w 12"/>
                <a:gd name="T49" fmla="*/ 0 h 57"/>
                <a:gd name="T50" fmla="*/ 4 w 12"/>
                <a:gd name="T51" fmla="*/ 1 h 57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2"/>
                <a:gd name="T79" fmla="*/ 0 h 57"/>
                <a:gd name="T80" fmla="*/ 12 w 12"/>
                <a:gd name="T81" fmla="*/ 57 h 57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2" h="57">
                  <a:moveTo>
                    <a:pt x="4" y="1"/>
                  </a:moveTo>
                  <a:lnTo>
                    <a:pt x="3" y="3"/>
                  </a:lnTo>
                  <a:lnTo>
                    <a:pt x="3" y="5"/>
                  </a:lnTo>
                  <a:lnTo>
                    <a:pt x="2" y="11"/>
                  </a:lnTo>
                  <a:lnTo>
                    <a:pt x="0" y="18"/>
                  </a:lnTo>
                  <a:lnTo>
                    <a:pt x="0" y="26"/>
                  </a:lnTo>
                  <a:lnTo>
                    <a:pt x="0" y="35"/>
                  </a:lnTo>
                  <a:lnTo>
                    <a:pt x="2" y="46"/>
                  </a:lnTo>
                  <a:lnTo>
                    <a:pt x="3" y="57"/>
                  </a:lnTo>
                  <a:lnTo>
                    <a:pt x="11" y="56"/>
                  </a:lnTo>
                  <a:lnTo>
                    <a:pt x="11" y="55"/>
                  </a:lnTo>
                  <a:lnTo>
                    <a:pt x="10" y="50"/>
                  </a:lnTo>
                  <a:lnTo>
                    <a:pt x="10" y="43"/>
                  </a:lnTo>
                  <a:lnTo>
                    <a:pt x="9" y="35"/>
                  </a:lnTo>
                  <a:lnTo>
                    <a:pt x="7" y="26"/>
                  </a:lnTo>
                  <a:lnTo>
                    <a:pt x="9" y="17"/>
                  </a:lnTo>
                  <a:lnTo>
                    <a:pt x="10" y="8"/>
                  </a:lnTo>
                  <a:lnTo>
                    <a:pt x="12" y="0"/>
                  </a:lnTo>
                  <a:lnTo>
                    <a:pt x="11" y="0"/>
                  </a:lnTo>
                  <a:lnTo>
                    <a:pt x="10" y="0"/>
                  </a:lnTo>
                  <a:lnTo>
                    <a:pt x="9" y="0"/>
                  </a:lnTo>
                  <a:lnTo>
                    <a:pt x="6" y="0"/>
                  </a:lnTo>
                  <a:lnTo>
                    <a:pt x="4" y="1"/>
                  </a:lnTo>
                  <a:close/>
                </a:path>
              </a:pathLst>
            </a:custGeom>
            <a:solidFill>
              <a:srgbClr val="8CD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88" name="Freeform 276"/>
            <p:cNvSpPr>
              <a:spLocks/>
            </p:cNvSpPr>
            <p:nvPr/>
          </p:nvSpPr>
          <p:spPr bwMode="auto">
            <a:xfrm>
              <a:off x="1246" y="2120"/>
              <a:ext cx="10" cy="45"/>
            </a:xfrm>
            <a:custGeom>
              <a:avLst/>
              <a:gdLst>
                <a:gd name="T0" fmla="*/ 4 w 10"/>
                <a:gd name="T1" fmla="*/ 1 h 45"/>
                <a:gd name="T2" fmla="*/ 3 w 10"/>
                <a:gd name="T3" fmla="*/ 2 h 45"/>
                <a:gd name="T4" fmla="*/ 3 w 10"/>
                <a:gd name="T5" fmla="*/ 5 h 45"/>
                <a:gd name="T6" fmla="*/ 2 w 10"/>
                <a:gd name="T7" fmla="*/ 9 h 45"/>
                <a:gd name="T8" fmla="*/ 2 w 10"/>
                <a:gd name="T9" fmla="*/ 14 h 45"/>
                <a:gd name="T10" fmla="*/ 0 w 10"/>
                <a:gd name="T11" fmla="*/ 21 h 45"/>
                <a:gd name="T12" fmla="*/ 0 w 10"/>
                <a:gd name="T13" fmla="*/ 28 h 45"/>
                <a:gd name="T14" fmla="*/ 2 w 10"/>
                <a:gd name="T15" fmla="*/ 37 h 45"/>
                <a:gd name="T16" fmla="*/ 3 w 10"/>
                <a:gd name="T17" fmla="*/ 45 h 45"/>
                <a:gd name="T18" fmla="*/ 10 w 10"/>
                <a:gd name="T19" fmla="*/ 45 h 45"/>
                <a:gd name="T20" fmla="*/ 10 w 10"/>
                <a:gd name="T21" fmla="*/ 44 h 45"/>
                <a:gd name="T22" fmla="*/ 9 w 10"/>
                <a:gd name="T23" fmla="*/ 41 h 45"/>
                <a:gd name="T24" fmla="*/ 7 w 10"/>
                <a:gd name="T25" fmla="*/ 35 h 45"/>
                <a:gd name="T26" fmla="*/ 7 w 10"/>
                <a:gd name="T27" fmla="*/ 28 h 45"/>
                <a:gd name="T28" fmla="*/ 6 w 10"/>
                <a:gd name="T29" fmla="*/ 21 h 45"/>
                <a:gd name="T30" fmla="*/ 7 w 10"/>
                <a:gd name="T31" fmla="*/ 14 h 45"/>
                <a:gd name="T32" fmla="*/ 7 w 10"/>
                <a:gd name="T33" fmla="*/ 7 h 45"/>
                <a:gd name="T34" fmla="*/ 10 w 10"/>
                <a:gd name="T35" fmla="*/ 1 h 45"/>
                <a:gd name="T36" fmla="*/ 10 w 10"/>
                <a:gd name="T37" fmla="*/ 1 h 45"/>
                <a:gd name="T38" fmla="*/ 10 w 10"/>
                <a:gd name="T39" fmla="*/ 1 h 45"/>
                <a:gd name="T40" fmla="*/ 10 w 10"/>
                <a:gd name="T41" fmla="*/ 1 h 45"/>
                <a:gd name="T42" fmla="*/ 10 w 10"/>
                <a:gd name="T43" fmla="*/ 0 h 45"/>
                <a:gd name="T44" fmla="*/ 9 w 10"/>
                <a:gd name="T45" fmla="*/ 0 h 45"/>
                <a:gd name="T46" fmla="*/ 7 w 10"/>
                <a:gd name="T47" fmla="*/ 1 h 45"/>
                <a:gd name="T48" fmla="*/ 6 w 10"/>
                <a:gd name="T49" fmla="*/ 1 h 45"/>
                <a:gd name="T50" fmla="*/ 4 w 10"/>
                <a:gd name="T51" fmla="*/ 1 h 45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0"/>
                <a:gd name="T79" fmla="*/ 0 h 45"/>
                <a:gd name="T80" fmla="*/ 10 w 10"/>
                <a:gd name="T81" fmla="*/ 45 h 45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0" h="45">
                  <a:moveTo>
                    <a:pt x="4" y="1"/>
                  </a:moveTo>
                  <a:lnTo>
                    <a:pt x="3" y="2"/>
                  </a:lnTo>
                  <a:lnTo>
                    <a:pt x="3" y="5"/>
                  </a:lnTo>
                  <a:lnTo>
                    <a:pt x="2" y="9"/>
                  </a:lnTo>
                  <a:lnTo>
                    <a:pt x="2" y="14"/>
                  </a:lnTo>
                  <a:lnTo>
                    <a:pt x="0" y="21"/>
                  </a:lnTo>
                  <a:lnTo>
                    <a:pt x="0" y="28"/>
                  </a:lnTo>
                  <a:lnTo>
                    <a:pt x="2" y="37"/>
                  </a:lnTo>
                  <a:lnTo>
                    <a:pt x="3" y="45"/>
                  </a:lnTo>
                  <a:lnTo>
                    <a:pt x="10" y="45"/>
                  </a:lnTo>
                  <a:lnTo>
                    <a:pt x="10" y="44"/>
                  </a:lnTo>
                  <a:lnTo>
                    <a:pt x="9" y="41"/>
                  </a:lnTo>
                  <a:lnTo>
                    <a:pt x="7" y="35"/>
                  </a:lnTo>
                  <a:lnTo>
                    <a:pt x="7" y="28"/>
                  </a:lnTo>
                  <a:lnTo>
                    <a:pt x="6" y="21"/>
                  </a:lnTo>
                  <a:lnTo>
                    <a:pt x="7" y="14"/>
                  </a:lnTo>
                  <a:lnTo>
                    <a:pt x="7" y="7"/>
                  </a:lnTo>
                  <a:lnTo>
                    <a:pt x="10" y="1"/>
                  </a:lnTo>
                  <a:lnTo>
                    <a:pt x="10" y="0"/>
                  </a:lnTo>
                  <a:lnTo>
                    <a:pt x="9" y="0"/>
                  </a:lnTo>
                  <a:lnTo>
                    <a:pt x="7" y="1"/>
                  </a:lnTo>
                  <a:lnTo>
                    <a:pt x="6" y="1"/>
                  </a:lnTo>
                  <a:lnTo>
                    <a:pt x="4" y="1"/>
                  </a:lnTo>
                  <a:close/>
                </a:path>
              </a:pathLst>
            </a:custGeom>
            <a:solidFill>
              <a:srgbClr val="A5E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89" name="Freeform 277"/>
            <p:cNvSpPr>
              <a:spLocks/>
            </p:cNvSpPr>
            <p:nvPr/>
          </p:nvSpPr>
          <p:spPr bwMode="auto">
            <a:xfrm>
              <a:off x="1248" y="2126"/>
              <a:ext cx="7" cy="34"/>
            </a:xfrm>
            <a:custGeom>
              <a:avLst/>
              <a:gdLst>
                <a:gd name="T0" fmla="*/ 2 w 7"/>
                <a:gd name="T1" fmla="*/ 1 h 34"/>
                <a:gd name="T2" fmla="*/ 1 w 7"/>
                <a:gd name="T3" fmla="*/ 1 h 34"/>
                <a:gd name="T4" fmla="*/ 1 w 7"/>
                <a:gd name="T5" fmla="*/ 3 h 34"/>
                <a:gd name="T6" fmla="*/ 0 w 7"/>
                <a:gd name="T7" fmla="*/ 6 h 34"/>
                <a:gd name="T8" fmla="*/ 0 w 7"/>
                <a:gd name="T9" fmla="*/ 10 h 34"/>
                <a:gd name="T10" fmla="*/ 0 w 7"/>
                <a:gd name="T11" fmla="*/ 15 h 34"/>
                <a:gd name="T12" fmla="*/ 0 w 7"/>
                <a:gd name="T13" fmla="*/ 21 h 34"/>
                <a:gd name="T14" fmla="*/ 0 w 7"/>
                <a:gd name="T15" fmla="*/ 27 h 34"/>
                <a:gd name="T16" fmla="*/ 1 w 7"/>
                <a:gd name="T17" fmla="*/ 34 h 34"/>
                <a:gd name="T18" fmla="*/ 5 w 7"/>
                <a:gd name="T19" fmla="*/ 34 h 34"/>
                <a:gd name="T20" fmla="*/ 5 w 7"/>
                <a:gd name="T21" fmla="*/ 32 h 34"/>
                <a:gd name="T22" fmla="*/ 5 w 7"/>
                <a:gd name="T23" fmla="*/ 29 h 34"/>
                <a:gd name="T24" fmla="*/ 4 w 7"/>
                <a:gd name="T25" fmla="*/ 25 h 34"/>
                <a:gd name="T26" fmla="*/ 4 w 7"/>
                <a:gd name="T27" fmla="*/ 21 h 34"/>
                <a:gd name="T28" fmla="*/ 4 w 7"/>
                <a:gd name="T29" fmla="*/ 15 h 34"/>
                <a:gd name="T30" fmla="*/ 4 w 7"/>
                <a:gd name="T31" fmla="*/ 10 h 34"/>
                <a:gd name="T32" fmla="*/ 4 w 7"/>
                <a:gd name="T33" fmla="*/ 4 h 34"/>
                <a:gd name="T34" fmla="*/ 7 w 7"/>
                <a:gd name="T35" fmla="*/ 1 h 34"/>
                <a:gd name="T36" fmla="*/ 7 w 7"/>
                <a:gd name="T37" fmla="*/ 1 h 34"/>
                <a:gd name="T38" fmla="*/ 7 w 7"/>
                <a:gd name="T39" fmla="*/ 0 h 34"/>
                <a:gd name="T40" fmla="*/ 5 w 7"/>
                <a:gd name="T41" fmla="*/ 0 h 34"/>
                <a:gd name="T42" fmla="*/ 5 w 7"/>
                <a:gd name="T43" fmla="*/ 0 h 34"/>
                <a:gd name="T44" fmla="*/ 5 w 7"/>
                <a:gd name="T45" fmla="*/ 0 h 34"/>
                <a:gd name="T46" fmla="*/ 4 w 7"/>
                <a:gd name="T47" fmla="*/ 0 h 34"/>
                <a:gd name="T48" fmla="*/ 3 w 7"/>
                <a:gd name="T49" fmla="*/ 0 h 34"/>
                <a:gd name="T50" fmla="*/ 2 w 7"/>
                <a:gd name="T51" fmla="*/ 1 h 3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7"/>
                <a:gd name="T79" fmla="*/ 0 h 34"/>
                <a:gd name="T80" fmla="*/ 7 w 7"/>
                <a:gd name="T81" fmla="*/ 34 h 34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7" h="34">
                  <a:moveTo>
                    <a:pt x="2" y="1"/>
                  </a:moveTo>
                  <a:lnTo>
                    <a:pt x="1" y="1"/>
                  </a:lnTo>
                  <a:lnTo>
                    <a:pt x="1" y="3"/>
                  </a:lnTo>
                  <a:lnTo>
                    <a:pt x="0" y="6"/>
                  </a:lnTo>
                  <a:lnTo>
                    <a:pt x="0" y="10"/>
                  </a:lnTo>
                  <a:lnTo>
                    <a:pt x="0" y="15"/>
                  </a:lnTo>
                  <a:lnTo>
                    <a:pt x="0" y="21"/>
                  </a:lnTo>
                  <a:lnTo>
                    <a:pt x="0" y="27"/>
                  </a:lnTo>
                  <a:lnTo>
                    <a:pt x="1" y="34"/>
                  </a:lnTo>
                  <a:lnTo>
                    <a:pt x="5" y="34"/>
                  </a:lnTo>
                  <a:lnTo>
                    <a:pt x="5" y="32"/>
                  </a:lnTo>
                  <a:lnTo>
                    <a:pt x="5" y="29"/>
                  </a:lnTo>
                  <a:lnTo>
                    <a:pt x="4" y="25"/>
                  </a:lnTo>
                  <a:lnTo>
                    <a:pt x="4" y="21"/>
                  </a:lnTo>
                  <a:lnTo>
                    <a:pt x="4" y="15"/>
                  </a:lnTo>
                  <a:lnTo>
                    <a:pt x="4" y="10"/>
                  </a:lnTo>
                  <a:lnTo>
                    <a:pt x="4" y="4"/>
                  </a:lnTo>
                  <a:lnTo>
                    <a:pt x="7" y="1"/>
                  </a:lnTo>
                  <a:lnTo>
                    <a:pt x="7" y="0"/>
                  </a:lnTo>
                  <a:lnTo>
                    <a:pt x="5" y="0"/>
                  </a:lnTo>
                  <a:lnTo>
                    <a:pt x="4" y="0"/>
                  </a:lnTo>
                  <a:lnTo>
                    <a:pt x="3" y="0"/>
                  </a:lnTo>
                  <a:lnTo>
                    <a:pt x="2" y="1"/>
                  </a:lnTo>
                  <a:close/>
                </a:path>
              </a:pathLst>
            </a:custGeom>
            <a:solidFill>
              <a:srgbClr val="B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90" name="Freeform 278"/>
            <p:cNvSpPr>
              <a:spLocks/>
            </p:cNvSpPr>
            <p:nvPr/>
          </p:nvSpPr>
          <p:spPr bwMode="auto">
            <a:xfrm>
              <a:off x="1343" y="2093"/>
              <a:ext cx="24" cy="91"/>
            </a:xfrm>
            <a:custGeom>
              <a:avLst/>
              <a:gdLst>
                <a:gd name="T0" fmla="*/ 24 w 24"/>
                <a:gd name="T1" fmla="*/ 1 h 91"/>
                <a:gd name="T2" fmla="*/ 22 w 24"/>
                <a:gd name="T3" fmla="*/ 1 h 91"/>
                <a:gd name="T4" fmla="*/ 21 w 24"/>
                <a:gd name="T5" fmla="*/ 4 h 91"/>
                <a:gd name="T6" fmla="*/ 19 w 24"/>
                <a:gd name="T7" fmla="*/ 8 h 91"/>
                <a:gd name="T8" fmla="*/ 17 w 24"/>
                <a:gd name="T9" fmla="*/ 16 h 91"/>
                <a:gd name="T10" fmla="*/ 15 w 24"/>
                <a:gd name="T11" fmla="*/ 28 h 91"/>
                <a:gd name="T12" fmla="*/ 14 w 24"/>
                <a:gd name="T13" fmla="*/ 43 h 91"/>
                <a:gd name="T14" fmla="*/ 15 w 24"/>
                <a:gd name="T15" fmla="*/ 64 h 91"/>
                <a:gd name="T16" fmla="*/ 18 w 24"/>
                <a:gd name="T17" fmla="*/ 91 h 91"/>
                <a:gd name="T18" fmla="*/ 5 w 24"/>
                <a:gd name="T19" fmla="*/ 91 h 91"/>
                <a:gd name="T20" fmla="*/ 4 w 24"/>
                <a:gd name="T21" fmla="*/ 88 h 91"/>
                <a:gd name="T22" fmla="*/ 3 w 24"/>
                <a:gd name="T23" fmla="*/ 81 h 91"/>
                <a:gd name="T24" fmla="*/ 1 w 24"/>
                <a:gd name="T25" fmla="*/ 70 h 91"/>
                <a:gd name="T26" fmla="*/ 0 w 24"/>
                <a:gd name="T27" fmla="*/ 56 h 91"/>
                <a:gd name="T28" fmla="*/ 0 w 24"/>
                <a:gd name="T29" fmla="*/ 42 h 91"/>
                <a:gd name="T30" fmla="*/ 1 w 24"/>
                <a:gd name="T31" fmla="*/ 27 h 91"/>
                <a:gd name="T32" fmla="*/ 4 w 24"/>
                <a:gd name="T33" fmla="*/ 13 h 91"/>
                <a:gd name="T34" fmla="*/ 7 w 24"/>
                <a:gd name="T35" fmla="*/ 0 h 91"/>
                <a:gd name="T36" fmla="*/ 24 w 24"/>
                <a:gd name="T37" fmla="*/ 1 h 91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4"/>
                <a:gd name="T58" fmla="*/ 0 h 91"/>
                <a:gd name="T59" fmla="*/ 24 w 24"/>
                <a:gd name="T60" fmla="*/ 91 h 91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4" h="91">
                  <a:moveTo>
                    <a:pt x="24" y="1"/>
                  </a:moveTo>
                  <a:lnTo>
                    <a:pt x="22" y="1"/>
                  </a:lnTo>
                  <a:lnTo>
                    <a:pt x="21" y="4"/>
                  </a:lnTo>
                  <a:lnTo>
                    <a:pt x="19" y="8"/>
                  </a:lnTo>
                  <a:lnTo>
                    <a:pt x="17" y="16"/>
                  </a:lnTo>
                  <a:lnTo>
                    <a:pt x="15" y="28"/>
                  </a:lnTo>
                  <a:lnTo>
                    <a:pt x="14" y="43"/>
                  </a:lnTo>
                  <a:lnTo>
                    <a:pt x="15" y="64"/>
                  </a:lnTo>
                  <a:lnTo>
                    <a:pt x="18" y="91"/>
                  </a:lnTo>
                  <a:lnTo>
                    <a:pt x="5" y="91"/>
                  </a:lnTo>
                  <a:lnTo>
                    <a:pt x="4" y="88"/>
                  </a:lnTo>
                  <a:lnTo>
                    <a:pt x="3" y="81"/>
                  </a:lnTo>
                  <a:lnTo>
                    <a:pt x="1" y="70"/>
                  </a:lnTo>
                  <a:lnTo>
                    <a:pt x="0" y="56"/>
                  </a:lnTo>
                  <a:lnTo>
                    <a:pt x="0" y="42"/>
                  </a:lnTo>
                  <a:lnTo>
                    <a:pt x="1" y="27"/>
                  </a:lnTo>
                  <a:lnTo>
                    <a:pt x="4" y="13"/>
                  </a:lnTo>
                  <a:lnTo>
                    <a:pt x="7" y="0"/>
                  </a:lnTo>
                  <a:lnTo>
                    <a:pt x="24" y="1"/>
                  </a:lnTo>
                  <a:close/>
                </a:path>
              </a:pathLst>
            </a:custGeom>
            <a:solidFill>
              <a:srgbClr val="59B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91" name="Freeform 279"/>
            <p:cNvSpPr>
              <a:spLocks/>
            </p:cNvSpPr>
            <p:nvPr/>
          </p:nvSpPr>
          <p:spPr bwMode="auto">
            <a:xfrm>
              <a:off x="1344" y="2100"/>
              <a:ext cx="19" cy="77"/>
            </a:xfrm>
            <a:custGeom>
              <a:avLst/>
              <a:gdLst>
                <a:gd name="T0" fmla="*/ 19 w 19"/>
                <a:gd name="T1" fmla="*/ 0 h 77"/>
                <a:gd name="T2" fmla="*/ 19 w 19"/>
                <a:gd name="T3" fmla="*/ 1 h 77"/>
                <a:gd name="T4" fmla="*/ 18 w 19"/>
                <a:gd name="T5" fmla="*/ 2 h 77"/>
                <a:gd name="T6" fmla="*/ 17 w 19"/>
                <a:gd name="T7" fmla="*/ 7 h 77"/>
                <a:gd name="T8" fmla="*/ 14 w 19"/>
                <a:gd name="T9" fmla="*/ 13 h 77"/>
                <a:gd name="T10" fmla="*/ 13 w 19"/>
                <a:gd name="T11" fmla="*/ 23 h 77"/>
                <a:gd name="T12" fmla="*/ 12 w 19"/>
                <a:gd name="T13" fmla="*/ 36 h 77"/>
                <a:gd name="T14" fmla="*/ 13 w 19"/>
                <a:gd name="T15" fmla="*/ 54 h 77"/>
                <a:gd name="T16" fmla="*/ 14 w 19"/>
                <a:gd name="T17" fmla="*/ 77 h 77"/>
                <a:gd name="T18" fmla="*/ 4 w 19"/>
                <a:gd name="T19" fmla="*/ 77 h 77"/>
                <a:gd name="T20" fmla="*/ 4 w 19"/>
                <a:gd name="T21" fmla="*/ 75 h 77"/>
                <a:gd name="T22" fmla="*/ 3 w 19"/>
                <a:gd name="T23" fmla="*/ 69 h 77"/>
                <a:gd name="T24" fmla="*/ 2 w 19"/>
                <a:gd name="T25" fmla="*/ 60 h 77"/>
                <a:gd name="T26" fmla="*/ 0 w 19"/>
                <a:gd name="T27" fmla="*/ 48 h 77"/>
                <a:gd name="T28" fmla="*/ 0 w 19"/>
                <a:gd name="T29" fmla="*/ 35 h 77"/>
                <a:gd name="T30" fmla="*/ 0 w 19"/>
                <a:gd name="T31" fmla="*/ 22 h 77"/>
                <a:gd name="T32" fmla="*/ 3 w 19"/>
                <a:gd name="T33" fmla="*/ 11 h 77"/>
                <a:gd name="T34" fmla="*/ 6 w 19"/>
                <a:gd name="T35" fmla="*/ 0 h 77"/>
                <a:gd name="T36" fmla="*/ 19 w 19"/>
                <a:gd name="T37" fmla="*/ 0 h 7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9"/>
                <a:gd name="T58" fmla="*/ 0 h 77"/>
                <a:gd name="T59" fmla="*/ 19 w 19"/>
                <a:gd name="T60" fmla="*/ 77 h 7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9" h="77">
                  <a:moveTo>
                    <a:pt x="19" y="0"/>
                  </a:moveTo>
                  <a:lnTo>
                    <a:pt x="19" y="1"/>
                  </a:lnTo>
                  <a:lnTo>
                    <a:pt x="18" y="2"/>
                  </a:lnTo>
                  <a:lnTo>
                    <a:pt x="17" y="7"/>
                  </a:lnTo>
                  <a:lnTo>
                    <a:pt x="14" y="13"/>
                  </a:lnTo>
                  <a:lnTo>
                    <a:pt x="13" y="23"/>
                  </a:lnTo>
                  <a:lnTo>
                    <a:pt x="12" y="36"/>
                  </a:lnTo>
                  <a:lnTo>
                    <a:pt x="13" y="54"/>
                  </a:lnTo>
                  <a:lnTo>
                    <a:pt x="14" y="77"/>
                  </a:lnTo>
                  <a:lnTo>
                    <a:pt x="4" y="77"/>
                  </a:lnTo>
                  <a:lnTo>
                    <a:pt x="4" y="75"/>
                  </a:lnTo>
                  <a:lnTo>
                    <a:pt x="3" y="69"/>
                  </a:lnTo>
                  <a:lnTo>
                    <a:pt x="2" y="60"/>
                  </a:lnTo>
                  <a:lnTo>
                    <a:pt x="0" y="48"/>
                  </a:lnTo>
                  <a:lnTo>
                    <a:pt x="0" y="35"/>
                  </a:lnTo>
                  <a:lnTo>
                    <a:pt x="0" y="22"/>
                  </a:lnTo>
                  <a:lnTo>
                    <a:pt x="3" y="11"/>
                  </a:lnTo>
                  <a:lnTo>
                    <a:pt x="6" y="0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72C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92" name="Freeform 280"/>
            <p:cNvSpPr>
              <a:spLocks/>
            </p:cNvSpPr>
            <p:nvPr/>
          </p:nvSpPr>
          <p:spPr bwMode="auto">
            <a:xfrm>
              <a:off x="1346" y="2106"/>
              <a:ext cx="15" cy="64"/>
            </a:xfrm>
            <a:custGeom>
              <a:avLst/>
              <a:gdLst>
                <a:gd name="T0" fmla="*/ 15 w 15"/>
                <a:gd name="T1" fmla="*/ 0 h 64"/>
                <a:gd name="T2" fmla="*/ 15 w 15"/>
                <a:gd name="T3" fmla="*/ 1 h 64"/>
                <a:gd name="T4" fmla="*/ 14 w 15"/>
                <a:gd name="T5" fmla="*/ 2 h 64"/>
                <a:gd name="T6" fmla="*/ 12 w 15"/>
                <a:gd name="T7" fmla="*/ 6 h 64"/>
                <a:gd name="T8" fmla="*/ 11 w 15"/>
                <a:gd name="T9" fmla="*/ 12 h 64"/>
                <a:gd name="T10" fmla="*/ 10 w 15"/>
                <a:gd name="T11" fmla="*/ 20 h 64"/>
                <a:gd name="T12" fmla="*/ 9 w 15"/>
                <a:gd name="T13" fmla="*/ 30 h 64"/>
                <a:gd name="T14" fmla="*/ 10 w 15"/>
                <a:gd name="T15" fmla="*/ 45 h 64"/>
                <a:gd name="T16" fmla="*/ 11 w 15"/>
                <a:gd name="T17" fmla="*/ 64 h 64"/>
                <a:gd name="T18" fmla="*/ 2 w 15"/>
                <a:gd name="T19" fmla="*/ 64 h 64"/>
                <a:gd name="T20" fmla="*/ 2 w 15"/>
                <a:gd name="T21" fmla="*/ 62 h 64"/>
                <a:gd name="T22" fmla="*/ 1 w 15"/>
                <a:gd name="T23" fmla="*/ 57 h 64"/>
                <a:gd name="T24" fmla="*/ 0 w 15"/>
                <a:gd name="T25" fmla="*/ 49 h 64"/>
                <a:gd name="T26" fmla="*/ 0 w 15"/>
                <a:gd name="T27" fmla="*/ 40 h 64"/>
                <a:gd name="T28" fmla="*/ 0 w 15"/>
                <a:gd name="T29" fmla="*/ 29 h 64"/>
                <a:gd name="T30" fmla="*/ 0 w 15"/>
                <a:gd name="T31" fmla="*/ 19 h 64"/>
                <a:gd name="T32" fmla="*/ 1 w 15"/>
                <a:gd name="T33" fmla="*/ 8 h 64"/>
                <a:gd name="T34" fmla="*/ 4 w 15"/>
                <a:gd name="T35" fmla="*/ 0 h 64"/>
                <a:gd name="T36" fmla="*/ 15 w 15"/>
                <a:gd name="T37" fmla="*/ 0 h 6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5"/>
                <a:gd name="T58" fmla="*/ 0 h 64"/>
                <a:gd name="T59" fmla="*/ 15 w 15"/>
                <a:gd name="T60" fmla="*/ 64 h 64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5" h="64">
                  <a:moveTo>
                    <a:pt x="15" y="0"/>
                  </a:moveTo>
                  <a:lnTo>
                    <a:pt x="15" y="1"/>
                  </a:lnTo>
                  <a:lnTo>
                    <a:pt x="14" y="2"/>
                  </a:lnTo>
                  <a:lnTo>
                    <a:pt x="12" y="6"/>
                  </a:lnTo>
                  <a:lnTo>
                    <a:pt x="11" y="12"/>
                  </a:lnTo>
                  <a:lnTo>
                    <a:pt x="10" y="20"/>
                  </a:lnTo>
                  <a:lnTo>
                    <a:pt x="9" y="30"/>
                  </a:lnTo>
                  <a:lnTo>
                    <a:pt x="10" y="45"/>
                  </a:lnTo>
                  <a:lnTo>
                    <a:pt x="11" y="64"/>
                  </a:lnTo>
                  <a:lnTo>
                    <a:pt x="2" y="64"/>
                  </a:lnTo>
                  <a:lnTo>
                    <a:pt x="2" y="62"/>
                  </a:lnTo>
                  <a:lnTo>
                    <a:pt x="1" y="57"/>
                  </a:lnTo>
                  <a:lnTo>
                    <a:pt x="0" y="49"/>
                  </a:lnTo>
                  <a:lnTo>
                    <a:pt x="0" y="40"/>
                  </a:lnTo>
                  <a:lnTo>
                    <a:pt x="0" y="29"/>
                  </a:lnTo>
                  <a:lnTo>
                    <a:pt x="0" y="19"/>
                  </a:lnTo>
                  <a:lnTo>
                    <a:pt x="1" y="8"/>
                  </a:lnTo>
                  <a:lnTo>
                    <a:pt x="4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8CD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93" name="Freeform 281"/>
            <p:cNvSpPr>
              <a:spLocks/>
            </p:cNvSpPr>
            <p:nvPr/>
          </p:nvSpPr>
          <p:spPr bwMode="auto">
            <a:xfrm>
              <a:off x="1346" y="2112"/>
              <a:ext cx="12" cy="51"/>
            </a:xfrm>
            <a:custGeom>
              <a:avLst/>
              <a:gdLst>
                <a:gd name="T0" fmla="*/ 12 w 12"/>
                <a:gd name="T1" fmla="*/ 1 h 51"/>
                <a:gd name="T2" fmla="*/ 12 w 12"/>
                <a:gd name="T3" fmla="*/ 1 h 51"/>
                <a:gd name="T4" fmla="*/ 11 w 12"/>
                <a:gd name="T5" fmla="*/ 2 h 51"/>
                <a:gd name="T6" fmla="*/ 10 w 12"/>
                <a:gd name="T7" fmla="*/ 4 h 51"/>
                <a:gd name="T8" fmla="*/ 9 w 12"/>
                <a:gd name="T9" fmla="*/ 9 h 51"/>
                <a:gd name="T10" fmla="*/ 9 w 12"/>
                <a:gd name="T11" fmla="*/ 16 h 51"/>
                <a:gd name="T12" fmla="*/ 8 w 12"/>
                <a:gd name="T13" fmla="*/ 24 h 51"/>
                <a:gd name="T14" fmla="*/ 8 w 12"/>
                <a:gd name="T15" fmla="*/ 36 h 51"/>
                <a:gd name="T16" fmla="*/ 9 w 12"/>
                <a:gd name="T17" fmla="*/ 51 h 51"/>
                <a:gd name="T18" fmla="*/ 2 w 12"/>
                <a:gd name="T19" fmla="*/ 51 h 51"/>
                <a:gd name="T20" fmla="*/ 2 w 12"/>
                <a:gd name="T21" fmla="*/ 50 h 51"/>
                <a:gd name="T22" fmla="*/ 2 w 12"/>
                <a:gd name="T23" fmla="*/ 45 h 51"/>
                <a:gd name="T24" fmla="*/ 1 w 12"/>
                <a:gd name="T25" fmla="*/ 39 h 51"/>
                <a:gd name="T26" fmla="*/ 1 w 12"/>
                <a:gd name="T27" fmla="*/ 31 h 51"/>
                <a:gd name="T28" fmla="*/ 0 w 12"/>
                <a:gd name="T29" fmla="*/ 23 h 51"/>
                <a:gd name="T30" fmla="*/ 1 w 12"/>
                <a:gd name="T31" fmla="*/ 15 h 51"/>
                <a:gd name="T32" fmla="*/ 2 w 12"/>
                <a:gd name="T33" fmla="*/ 7 h 51"/>
                <a:gd name="T34" fmla="*/ 4 w 12"/>
                <a:gd name="T35" fmla="*/ 0 h 51"/>
                <a:gd name="T36" fmla="*/ 12 w 12"/>
                <a:gd name="T37" fmla="*/ 1 h 51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2"/>
                <a:gd name="T58" fmla="*/ 0 h 51"/>
                <a:gd name="T59" fmla="*/ 12 w 12"/>
                <a:gd name="T60" fmla="*/ 51 h 51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2" h="51">
                  <a:moveTo>
                    <a:pt x="12" y="1"/>
                  </a:moveTo>
                  <a:lnTo>
                    <a:pt x="12" y="1"/>
                  </a:lnTo>
                  <a:lnTo>
                    <a:pt x="11" y="2"/>
                  </a:lnTo>
                  <a:lnTo>
                    <a:pt x="10" y="4"/>
                  </a:lnTo>
                  <a:lnTo>
                    <a:pt x="9" y="9"/>
                  </a:lnTo>
                  <a:lnTo>
                    <a:pt x="9" y="16"/>
                  </a:lnTo>
                  <a:lnTo>
                    <a:pt x="8" y="24"/>
                  </a:lnTo>
                  <a:lnTo>
                    <a:pt x="8" y="36"/>
                  </a:lnTo>
                  <a:lnTo>
                    <a:pt x="9" y="51"/>
                  </a:lnTo>
                  <a:lnTo>
                    <a:pt x="2" y="51"/>
                  </a:lnTo>
                  <a:lnTo>
                    <a:pt x="2" y="50"/>
                  </a:lnTo>
                  <a:lnTo>
                    <a:pt x="2" y="45"/>
                  </a:lnTo>
                  <a:lnTo>
                    <a:pt x="1" y="39"/>
                  </a:lnTo>
                  <a:lnTo>
                    <a:pt x="1" y="31"/>
                  </a:lnTo>
                  <a:lnTo>
                    <a:pt x="0" y="23"/>
                  </a:lnTo>
                  <a:lnTo>
                    <a:pt x="1" y="15"/>
                  </a:lnTo>
                  <a:lnTo>
                    <a:pt x="2" y="7"/>
                  </a:lnTo>
                  <a:lnTo>
                    <a:pt x="4" y="0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A5E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94" name="Freeform 282"/>
            <p:cNvSpPr>
              <a:spLocks/>
            </p:cNvSpPr>
            <p:nvPr/>
          </p:nvSpPr>
          <p:spPr bwMode="auto">
            <a:xfrm>
              <a:off x="1347" y="2119"/>
              <a:ext cx="9" cy="37"/>
            </a:xfrm>
            <a:custGeom>
              <a:avLst/>
              <a:gdLst>
                <a:gd name="T0" fmla="*/ 9 w 9"/>
                <a:gd name="T1" fmla="*/ 0 h 37"/>
                <a:gd name="T2" fmla="*/ 9 w 9"/>
                <a:gd name="T3" fmla="*/ 0 h 37"/>
                <a:gd name="T4" fmla="*/ 8 w 9"/>
                <a:gd name="T5" fmla="*/ 1 h 37"/>
                <a:gd name="T6" fmla="*/ 8 w 9"/>
                <a:gd name="T7" fmla="*/ 3 h 37"/>
                <a:gd name="T8" fmla="*/ 7 w 9"/>
                <a:gd name="T9" fmla="*/ 6 h 37"/>
                <a:gd name="T10" fmla="*/ 6 w 9"/>
                <a:gd name="T11" fmla="*/ 10 h 37"/>
                <a:gd name="T12" fmla="*/ 6 w 9"/>
                <a:gd name="T13" fmla="*/ 17 h 37"/>
                <a:gd name="T14" fmla="*/ 6 w 9"/>
                <a:gd name="T15" fmla="*/ 25 h 37"/>
                <a:gd name="T16" fmla="*/ 7 w 9"/>
                <a:gd name="T17" fmla="*/ 37 h 37"/>
                <a:gd name="T18" fmla="*/ 2 w 9"/>
                <a:gd name="T19" fmla="*/ 37 h 37"/>
                <a:gd name="T20" fmla="*/ 1 w 9"/>
                <a:gd name="T21" fmla="*/ 36 h 37"/>
                <a:gd name="T22" fmla="*/ 1 w 9"/>
                <a:gd name="T23" fmla="*/ 32 h 37"/>
                <a:gd name="T24" fmla="*/ 1 w 9"/>
                <a:gd name="T25" fmla="*/ 28 h 37"/>
                <a:gd name="T26" fmla="*/ 0 w 9"/>
                <a:gd name="T27" fmla="*/ 23 h 37"/>
                <a:gd name="T28" fmla="*/ 0 w 9"/>
                <a:gd name="T29" fmla="*/ 16 h 37"/>
                <a:gd name="T30" fmla="*/ 0 w 9"/>
                <a:gd name="T31" fmla="*/ 10 h 37"/>
                <a:gd name="T32" fmla="*/ 1 w 9"/>
                <a:gd name="T33" fmla="*/ 4 h 37"/>
                <a:gd name="T34" fmla="*/ 3 w 9"/>
                <a:gd name="T35" fmla="*/ 0 h 37"/>
                <a:gd name="T36" fmla="*/ 9 w 9"/>
                <a:gd name="T37" fmla="*/ 0 h 3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"/>
                <a:gd name="T58" fmla="*/ 0 h 37"/>
                <a:gd name="T59" fmla="*/ 9 w 9"/>
                <a:gd name="T60" fmla="*/ 37 h 3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" h="37">
                  <a:moveTo>
                    <a:pt x="9" y="0"/>
                  </a:moveTo>
                  <a:lnTo>
                    <a:pt x="9" y="0"/>
                  </a:lnTo>
                  <a:lnTo>
                    <a:pt x="8" y="1"/>
                  </a:lnTo>
                  <a:lnTo>
                    <a:pt x="8" y="3"/>
                  </a:lnTo>
                  <a:lnTo>
                    <a:pt x="7" y="6"/>
                  </a:lnTo>
                  <a:lnTo>
                    <a:pt x="6" y="10"/>
                  </a:lnTo>
                  <a:lnTo>
                    <a:pt x="6" y="17"/>
                  </a:lnTo>
                  <a:lnTo>
                    <a:pt x="6" y="25"/>
                  </a:lnTo>
                  <a:lnTo>
                    <a:pt x="7" y="37"/>
                  </a:lnTo>
                  <a:lnTo>
                    <a:pt x="2" y="37"/>
                  </a:lnTo>
                  <a:lnTo>
                    <a:pt x="1" y="36"/>
                  </a:lnTo>
                  <a:lnTo>
                    <a:pt x="1" y="32"/>
                  </a:lnTo>
                  <a:lnTo>
                    <a:pt x="1" y="28"/>
                  </a:lnTo>
                  <a:lnTo>
                    <a:pt x="0" y="23"/>
                  </a:lnTo>
                  <a:lnTo>
                    <a:pt x="0" y="16"/>
                  </a:lnTo>
                  <a:lnTo>
                    <a:pt x="0" y="10"/>
                  </a:lnTo>
                  <a:lnTo>
                    <a:pt x="1" y="4"/>
                  </a:lnTo>
                  <a:lnTo>
                    <a:pt x="3" y="0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B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95" name="Rectangle 283"/>
            <p:cNvSpPr>
              <a:spLocks noChangeArrowheads="1"/>
            </p:cNvSpPr>
            <p:nvPr/>
          </p:nvSpPr>
          <p:spPr bwMode="auto">
            <a:xfrm>
              <a:off x="1224" y="2109"/>
              <a:ext cx="4" cy="11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96" name="Freeform 284"/>
            <p:cNvSpPr>
              <a:spLocks/>
            </p:cNvSpPr>
            <p:nvPr/>
          </p:nvSpPr>
          <p:spPr bwMode="auto">
            <a:xfrm>
              <a:off x="1266" y="2107"/>
              <a:ext cx="46" cy="55"/>
            </a:xfrm>
            <a:custGeom>
              <a:avLst/>
              <a:gdLst>
                <a:gd name="T0" fmla="*/ 4 w 46"/>
                <a:gd name="T1" fmla="*/ 6 h 55"/>
                <a:gd name="T2" fmla="*/ 4 w 46"/>
                <a:gd name="T3" fmla="*/ 7 h 55"/>
                <a:gd name="T4" fmla="*/ 3 w 46"/>
                <a:gd name="T5" fmla="*/ 9 h 55"/>
                <a:gd name="T6" fmla="*/ 1 w 46"/>
                <a:gd name="T7" fmla="*/ 14 h 55"/>
                <a:gd name="T8" fmla="*/ 0 w 46"/>
                <a:gd name="T9" fmla="*/ 21 h 55"/>
                <a:gd name="T10" fmla="*/ 0 w 46"/>
                <a:gd name="T11" fmla="*/ 28 h 55"/>
                <a:gd name="T12" fmla="*/ 0 w 46"/>
                <a:gd name="T13" fmla="*/ 36 h 55"/>
                <a:gd name="T14" fmla="*/ 0 w 46"/>
                <a:gd name="T15" fmla="*/ 46 h 55"/>
                <a:gd name="T16" fmla="*/ 3 w 46"/>
                <a:gd name="T17" fmla="*/ 55 h 55"/>
                <a:gd name="T18" fmla="*/ 3 w 46"/>
                <a:gd name="T19" fmla="*/ 55 h 55"/>
                <a:gd name="T20" fmla="*/ 3 w 46"/>
                <a:gd name="T21" fmla="*/ 54 h 55"/>
                <a:gd name="T22" fmla="*/ 3 w 46"/>
                <a:gd name="T23" fmla="*/ 51 h 55"/>
                <a:gd name="T24" fmla="*/ 3 w 46"/>
                <a:gd name="T25" fmla="*/ 49 h 55"/>
                <a:gd name="T26" fmla="*/ 3 w 46"/>
                <a:gd name="T27" fmla="*/ 46 h 55"/>
                <a:gd name="T28" fmla="*/ 4 w 46"/>
                <a:gd name="T29" fmla="*/ 43 h 55"/>
                <a:gd name="T30" fmla="*/ 4 w 46"/>
                <a:gd name="T31" fmla="*/ 39 h 55"/>
                <a:gd name="T32" fmla="*/ 5 w 46"/>
                <a:gd name="T33" fmla="*/ 35 h 55"/>
                <a:gd name="T34" fmla="*/ 6 w 46"/>
                <a:gd name="T35" fmla="*/ 32 h 55"/>
                <a:gd name="T36" fmla="*/ 7 w 46"/>
                <a:gd name="T37" fmla="*/ 28 h 55"/>
                <a:gd name="T38" fmla="*/ 8 w 46"/>
                <a:gd name="T39" fmla="*/ 25 h 55"/>
                <a:gd name="T40" fmla="*/ 11 w 46"/>
                <a:gd name="T41" fmla="*/ 21 h 55"/>
                <a:gd name="T42" fmla="*/ 14 w 46"/>
                <a:gd name="T43" fmla="*/ 19 h 55"/>
                <a:gd name="T44" fmla="*/ 17 w 46"/>
                <a:gd name="T45" fmla="*/ 16 h 55"/>
                <a:gd name="T46" fmla="*/ 21 w 46"/>
                <a:gd name="T47" fmla="*/ 15 h 55"/>
                <a:gd name="T48" fmla="*/ 26 w 46"/>
                <a:gd name="T49" fmla="*/ 14 h 55"/>
                <a:gd name="T50" fmla="*/ 26 w 46"/>
                <a:gd name="T51" fmla="*/ 13 h 55"/>
                <a:gd name="T52" fmla="*/ 26 w 46"/>
                <a:gd name="T53" fmla="*/ 13 h 55"/>
                <a:gd name="T54" fmla="*/ 28 w 46"/>
                <a:gd name="T55" fmla="*/ 12 h 55"/>
                <a:gd name="T56" fmla="*/ 29 w 46"/>
                <a:gd name="T57" fmla="*/ 11 h 55"/>
                <a:gd name="T58" fmla="*/ 33 w 46"/>
                <a:gd name="T59" fmla="*/ 9 h 55"/>
                <a:gd name="T60" fmla="*/ 36 w 46"/>
                <a:gd name="T61" fmla="*/ 7 h 55"/>
                <a:gd name="T62" fmla="*/ 41 w 46"/>
                <a:gd name="T63" fmla="*/ 5 h 55"/>
                <a:gd name="T64" fmla="*/ 46 w 46"/>
                <a:gd name="T65" fmla="*/ 2 h 55"/>
                <a:gd name="T66" fmla="*/ 46 w 46"/>
                <a:gd name="T67" fmla="*/ 2 h 55"/>
                <a:gd name="T68" fmla="*/ 45 w 46"/>
                <a:gd name="T69" fmla="*/ 2 h 55"/>
                <a:gd name="T70" fmla="*/ 43 w 46"/>
                <a:gd name="T71" fmla="*/ 2 h 55"/>
                <a:gd name="T72" fmla="*/ 42 w 46"/>
                <a:gd name="T73" fmla="*/ 2 h 55"/>
                <a:gd name="T74" fmla="*/ 40 w 46"/>
                <a:gd name="T75" fmla="*/ 1 h 55"/>
                <a:gd name="T76" fmla="*/ 38 w 46"/>
                <a:gd name="T77" fmla="*/ 1 h 55"/>
                <a:gd name="T78" fmla="*/ 35 w 46"/>
                <a:gd name="T79" fmla="*/ 1 h 55"/>
                <a:gd name="T80" fmla="*/ 32 w 46"/>
                <a:gd name="T81" fmla="*/ 1 h 55"/>
                <a:gd name="T82" fmla="*/ 28 w 46"/>
                <a:gd name="T83" fmla="*/ 0 h 55"/>
                <a:gd name="T84" fmla="*/ 26 w 46"/>
                <a:gd name="T85" fmla="*/ 1 h 55"/>
                <a:gd name="T86" fmla="*/ 22 w 46"/>
                <a:gd name="T87" fmla="*/ 1 h 55"/>
                <a:gd name="T88" fmla="*/ 19 w 46"/>
                <a:gd name="T89" fmla="*/ 1 h 55"/>
                <a:gd name="T90" fmla="*/ 14 w 46"/>
                <a:gd name="T91" fmla="*/ 2 h 55"/>
                <a:gd name="T92" fmla="*/ 11 w 46"/>
                <a:gd name="T93" fmla="*/ 2 h 55"/>
                <a:gd name="T94" fmla="*/ 7 w 46"/>
                <a:gd name="T95" fmla="*/ 4 h 55"/>
                <a:gd name="T96" fmla="*/ 4 w 46"/>
                <a:gd name="T97" fmla="*/ 6 h 55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46"/>
                <a:gd name="T148" fmla="*/ 0 h 55"/>
                <a:gd name="T149" fmla="*/ 46 w 46"/>
                <a:gd name="T150" fmla="*/ 55 h 55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46" h="55">
                  <a:moveTo>
                    <a:pt x="4" y="6"/>
                  </a:moveTo>
                  <a:lnTo>
                    <a:pt x="4" y="7"/>
                  </a:lnTo>
                  <a:lnTo>
                    <a:pt x="3" y="9"/>
                  </a:lnTo>
                  <a:lnTo>
                    <a:pt x="1" y="14"/>
                  </a:lnTo>
                  <a:lnTo>
                    <a:pt x="0" y="21"/>
                  </a:lnTo>
                  <a:lnTo>
                    <a:pt x="0" y="28"/>
                  </a:lnTo>
                  <a:lnTo>
                    <a:pt x="0" y="36"/>
                  </a:lnTo>
                  <a:lnTo>
                    <a:pt x="0" y="46"/>
                  </a:lnTo>
                  <a:lnTo>
                    <a:pt x="3" y="55"/>
                  </a:lnTo>
                  <a:lnTo>
                    <a:pt x="3" y="54"/>
                  </a:lnTo>
                  <a:lnTo>
                    <a:pt x="3" y="51"/>
                  </a:lnTo>
                  <a:lnTo>
                    <a:pt x="3" y="49"/>
                  </a:lnTo>
                  <a:lnTo>
                    <a:pt x="3" y="46"/>
                  </a:lnTo>
                  <a:lnTo>
                    <a:pt x="4" y="43"/>
                  </a:lnTo>
                  <a:lnTo>
                    <a:pt x="4" y="39"/>
                  </a:lnTo>
                  <a:lnTo>
                    <a:pt x="5" y="35"/>
                  </a:lnTo>
                  <a:lnTo>
                    <a:pt x="6" y="32"/>
                  </a:lnTo>
                  <a:lnTo>
                    <a:pt x="7" y="28"/>
                  </a:lnTo>
                  <a:lnTo>
                    <a:pt x="8" y="25"/>
                  </a:lnTo>
                  <a:lnTo>
                    <a:pt x="11" y="21"/>
                  </a:lnTo>
                  <a:lnTo>
                    <a:pt x="14" y="19"/>
                  </a:lnTo>
                  <a:lnTo>
                    <a:pt x="17" y="16"/>
                  </a:lnTo>
                  <a:lnTo>
                    <a:pt x="21" y="15"/>
                  </a:lnTo>
                  <a:lnTo>
                    <a:pt x="26" y="14"/>
                  </a:lnTo>
                  <a:lnTo>
                    <a:pt x="26" y="13"/>
                  </a:lnTo>
                  <a:lnTo>
                    <a:pt x="28" y="12"/>
                  </a:lnTo>
                  <a:lnTo>
                    <a:pt x="29" y="11"/>
                  </a:lnTo>
                  <a:lnTo>
                    <a:pt x="33" y="9"/>
                  </a:lnTo>
                  <a:lnTo>
                    <a:pt x="36" y="7"/>
                  </a:lnTo>
                  <a:lnTo>
                    <a:pt x="41" y="5"/>
                  </a:lnTo>
                  <a:lnTo>
                    <a:pt x="46" y="2"/>
                  </a:lnTo>
                  <a:lnTo>
                    <a:pt x="45" y="2"/>
                  </a:lnTo>
                  <a:lnTo>
                    <a:pt x="43" y="2"/>
                  </a:lnTo>
                  <a:lnTo>
                    <a:pt x="42" y="2"/>
                  </a:lnTo>
                  <a:lnTo>
                    <a:pt x="40" y="1"/>
                  </a:lnTo>
                  <a:lnTo>
                    <a:pt x="38" y="1"/>
                  </a:lnTo>
                  <a:lnTo>
                    <a:pt x="35" y="1"/>
                  </a:lnTo>
                  <a:lnTo>
                    <a:pt x="32" y="1"/>
                  </a:lnTo>
                  <a:lnTo>
                    <a:pt x="28" y="0"/>
                  </a:lnTo>
                  <a:lnTo>
                    <a:pt x="26" y="1"/>
                  </a:lnTo>
                  <a:lnTo>
                    <a:pt x="22" y="1"/>
                  </a:lnTo>
                  <a:lnTo>
                    <a:pt x="19" y="1"/>
                  </a:lnTo>
                  <a:lnTo>
                    <a:pt x="14" y="2"/>
                  </a:lnTo>
                  <a:lnTo>
                    <a:pt x="11" y="2"/>
                  </a:lnTo>
                  <a:lnTo>
                    <a:pt x="7" y="4"/>
                  </a:lnTo>
                  <a:lnTo>
                    <a:pt x="4" y="6"/>
                  </a:ln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97" name="Freeform 285"/>
            <p:cNvSpPr>
              <a:spLocks/>
            </p:cNvSpPr>
            <p:nvPr/>
          </p:nvSpPr>
          <p:spPr bwMode="auto">
            <a:xfrm>
              <a:off x="1202" y="2148"/>
              <a:ext cx="37" cy="10"/>
            </a:xfrm>
            <a:custGeom>
              <a:avLst/>
              <a:gdLst>
                <a:gd name="T0" fmla="*/ 0 w 37"/>
                <a:gd name="T1" fmla="*/ 7 h 10"/>
                <a:gd name="T2" fmla="*/ 0 w 37"/>
                <a:gd name="T3" fmla="*/ 7 h 10"/>
                <a:gd name="T4" fmla="*/ 0 w 37"/>
                <a:gd name="T5" fmla="*/ 6 h 10"/>
                <a:gd name="T6" fmla="*/ 1 w 37"/>
                <a:gd name="T7" fmla="*/ 6 h 10"/>
                <a:gd name="T8" fmla="*/ 1 w 37"/>
                <a:gd name="T9" fmla="*/ 5 h 10"/>
                <a:gd name="T10" fmla="*/ 2 w 37"/>
                <a:gd name="T11" fmla="*/ 3 h 10"/>
                <a:gd name="T12" fmla="*/ 4 w 37"/>
                <a:gd name="T13" fmla="*/ 3 h 10"/>
                <a:gd name="T14" fmla="*/ 5 w 37"/>
                <a:gd name="T15" fmla="*/ 2 h 10"/>
                <a:gd name="T16" fmla="*/ 7 w 37"/>
                <a:gd name="T17" fmla="*/ 1 h 10"/>
                <a:gd name="T18" fmla="*/ 9 w 37"/>
                <a:gd name="T19" fmla="*/ 1 h 10"/>
                <a:gd name="T20" fmla="*/ 12 w 37"/>
                <a:gd name="T21" fmla="*/ 0 h 10"/>
                <a:gd name="T22" fmla="*/ 15 w 37"/>
                <a:gd name="T23" fmla="*/ 0 h 10"/>
                <a:gd name="T24" fmla="*/ 19 w 37"/>
                <a:gd name="T25" fmla="*/ 0 h 10"/>
                <a:gd name="T26" fmla="*/ 22 w 37"/>
                <a:gd name="T27" fmla="*/ 0 h 10"/>
                <a:gd name="T28" fmla="*/ 27 w 37"/>
                <a:gd name="T29" fmla="*/ 1 h 10"/>
                <a:gd name="T30" fmla="*/ 32 w 37"/>
                <a:gd name="T31" fmla="*/ 2 h 10"/>
                <a:gd name="T32" fmla="*/ 37 w 37"/>
                <a:gd name="T33" fmla="*/ 3 h 10"/>
                <a:gd name="T34" fmla="*/ 37 w 37"/>
                <a:gd name="T35" fmla="*/ 6 h 10"/>
                <a:gd name="T36" fmla="*/ 36 w 37"/>
                <a:gd name="T37" fmla="*/ 6 h 10"/>
                <a:gd name="T38" fmla="*/ 36 w 37"/>
                <a:gd name="T39" fmla="*/ 6 h 10"/>
                <a:gd name="T40" fmla="*/ 34 w 37"/>
                <a:gd name="T41" fmla="*/ 5 h 10"/>
                <a:gd name="T42" fmla="*/ 33 w 37"/>
                <a:gd name="T43" fmla="*/ 5 h 10"/>
                <a:gd name="T44" fmla="*/ 30 w 37"/>
                <a:gd name="T45" fmla="*/ 3 h 10"/>
                <a:gd name="T46" fmla="*/ 28 w 37"/>
                <a:gd name="T47" fmla="*/ 3 h 10"/>
                <a:gd name="T48" fmla="*/ 25 w 37"/>
                <a:gd name="T49" fmla="*/ 3 h 10"/>
                <a:gd name="T50" fmla="*/ 22 w 37"/>
                <a:gd name="T51" fmla="*/ 2 h 10"/>
                <a:gd name="T52" fmla="*/ 19 w 37"/>
                <a:gd name="T53" fmla="*/ 2 h 10"/>
                <a:gd name="T54" fmla="*/ 15 w 37"/>
                <a:gd name="T55" fmla="*/ 2 h 10"/>
                <a:gd name="T56" fmla="*/ 13 w 37"/>
                <a:gd name="T57" fmla="*/ 3 h 10"/>
                <a:gd name="T58" fmla="*/ 9 w 37"/>
                <a:gd name="T59" fmla="*/ 3 h 10"/>
                <a:gd name="T60" fmla="*/ 7 w 37"/>
                <a:gd name="T61" fmla="*/ 5 h 10"/>
                <a:gd name="T62" fmla="*/ 5 w 37"/>
                <a:gd name="T63" fmla="*/ 6 h 10"/>
                <a:gd name="T64" fmla="*/ 2 w 37"/>
                <a:gd name="T65" fmla="*/ 8 h 10"/>
                <a:gd name="T66" fmla="*/ 0 w 37"/>
                <a:gd name="T67" fmla="*/ 10 h 10"/>
                <a:gd name="T68" fmla="*/ 0 w 37"/>
                <a:gd name="T69" fmla="*/ 7 h 10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7"/>
                <a:gd name="T106" fmla="*/ 0 h 10"/>
                <a:gd name="T107" fmla="*/ 37 w 37"/>
                <a:gd name="T108" fmla="*/ 10 h 10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7" h="10">
                  <a:moveTo>
                    <a:pt x="0" y="7"/>
                  </a:moveTo>
                  <a:lnTo>
                    <a:pt x="0" y="7"/>
                  </a:lnTo>
                  <a:lnTo>
                    <a:pt x="0" y="6"/>
                  </a:lnTo>
                  <a:lnTo>
                    <a:pt x="1" y="6"/>
                  </a:lnTo>
                  <a:lnTo>
                    <a:pt x="1" y="5"/>
                  </a:lnTo>
                  <a:lnTo>
                    <a:pt x="2" y="3"/>
                  </a:lnTo>
                  <a:lnTo>
                    <a:pt x="4" y="3"/>
                  </a:lnTo>
                  <a:lnTo>
                    <a:pt x="5" y="2"/>
                  </a:lnTo>
                  <a:lnTo>
                    <a:pt x="7" y="1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2" y="0"/>
                  </a:lnTo>
                  <a:lnTo>
                    <a:pt x="27" y="1"/>
                  </a:lnTo>
                  <a:lnTo>
                    <a:pt x="32" y="2"/>
                  </a:lnTo>
                  <a:lnTo>
                    <a:pt x="37" y="3"/>
                  </a:lnTo>
                  <a:lnTo>
                    <a:pt x="37" y="6"/>
                  </a:lnTo>
                  <a:lnTo>
                    <a:pt x="36" y="6"/>
                  </a:lnTo>
                  <a:lnTo>
                    <a:pt x="34" y="5"/>
                  </a:lnTo>
                  <a:lnTo>
                    <a:pt x="33" y="5"/>
                  </a:lnTo>
                  <a:lnTo>
                    <a:pt x="30" y="3"/>
                  </a:lnTo>
                  <a:lnTo>
                    <a:pt x="28" y="3"/>
                  </a:lnTo>
                  <a:lnTo>
                    <a:pt x="25" y="3"/>
                  </a:lnTo>
                  <a:lnTo>
                    <a:pt x="22" y="2"/>
                  </a:lnTo>
                  <a:lnTo>
                    <a:pt x="19" y="2"/>
                  </a:lnTo>
                  <a:lnTo>
                    <a:pt x="15" y="2"/>
                  </a:lnTo>
                  <a:lnTo>
                    <a:pt x="13" y="3"/>
                  </a:lnTo>
                  <a:lnTo>
                    <a:pt x="9" y="3"/>
                  </a:lnTo>
                  <a:lnTo>
                    <a:pt x="7" y="5"/>
                  </a:lnTo>
                  <a:lnTo>
                    <a:pt x="5" y="6"/>
                  </a:lnTo>
                  <a:lnTo>
                    <a:pt x="2" y="8"/>
                  </a:lnTo>
                  <a:lnTo>
                    <a:pt x="0" y="1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98" name="Freeform 286"/>
            <p:cNvSpPr>
              <a:spLocks/>
            </p:cNvSpPr>
            <p:nvPr/>
          </p:nvSpPr>
          <p:spPr bwMode="auto">
            <a:xfrm>
              <a:off x="1202" y="2123"/>
              <a:ext cx="37" cy="11"/>
            </a:xfrm>
            <a:custGeom>
              <a:avLst/>
              <a:gdLst>
                <a:gd name="T0" fmla="*/ 0 w 37"/>
                <a:gd name="T1" fmla="*/ 7 h 11"/>
                <a:gd name="T2" fmla="*/ 0 w 37"/>
                <a:gd name="T3" fmla="*/ 7 h 11"/>
                <a:gd name="T4" fmla="*/ 0 w 37"/>
                <a:gd name="T5" fmla="*/ 6 h 11"/>
                <a:gd name="T6" fmla="*/ 1 w 37"/>
                <a:gd name="T7" fmla="*/ 6 h 11"/>
                <a:gd name="T8" fmla="*/ 1 w 37"/>
                <a:gd name="T9" fmla="*/ 5 h 11"/>
                <a:gd name="T10" fmla="*/ 2 w 37"/>
                <a:gd name="T11" fmla="*/ 4 h 11"/>
                <a:gd name="T12" fmla="*/ 4 w 37"/>
                <a:gd name="T13" fmla="*/ 4 h 11"/>
                <a:gd name="T14" fmla="*/ 5 w 37"/>
                <a:gd name="T15" fmla="*/ 3 h 11"/>
                <a:gd name="T16" fmla="*/ 7 w 37"/>
                <a:gd name="T17" fmla="*/ 2 h 11"/>
                <a:gd name="T18" fmla="*/ 9 w 37"/>
                <a:gd name="T19" fmla="*/ 2 h 11"/>
                <a:gd name="T20" fmla="*/ 12 w 37"/>
                <a:gd name="T21" fmla="*/ 0 h 11"/>
                <a:gd name="T22" fmla="*/ 15 w 37"/>
                <a:gd name="T23" fmla="*/ 0 h 11"/>
                <a:gd name="T24" fmla="*/ 19 w 37"/>
                <a:gd name="T25" fmla="*/ 0 h 11"/>
                <a:gd name="T26" fmla="*/ 22 w 37"/>
                <a:gd name="T27" fmla="*/ 0 h 11"/>
                <a:gd name="T28" fmla="*/ 27 w 37"/>
                <a:gd name="T29" fmla="*/ 2 h 11"/>
                <a:gd name="T30" fmla="*/ 32 w 37"/>
                <a:gd name="T31" fmla="*/ 3 h 11"/>
                <a:gd name="T32" fmla="*/ 37 w 37"/>
                <a:gd name="T33" fmla="*/ 4 h 11"/>
                <a:gd name="T34" fmla="*/ 37 w 37"/>
                <a:gd name="T35" fmla="*/ 6 h 11"/>
                <a:gd name="T36" fmla="*/ 36 w 37"/>
                <a:gd name="T37" fmla="*/ 6 h 11"/>
                <a:gd name="T38" fmla="*/ 36 w 37"/>
                <a:gd name="T39" fmla="*/ 6 h 11"/>
                <a:gd name="T40" fmla="*/ 34 w 37"/>
                <a:gd name="T41" fmla="*/ 5 h 11"/>
                <a:gd name="T42" fmla="*/ 33 w 37"/>
                <a:gd name="T43" fmla="*/ 5 h 11"/>
                <a:gd name="T44" fmla="*/ 30 w 37"/>
                <a:gd name="T45" fmla="*/ 5 h 11"/>
                <a:gd name="T46" fmla="*/ 28 w 37"/>
                <a:gd name="T47" fmla="*/ 4 h 11"/>
                <a:gd name="T48" fmla="*/ 25 w 37"/>
                <a:gd name="T49" fmla="*/ 4 h 11"/>
                <a:gd name="T50" fmla="*/ 22 w 37"/>
                <a:gd name="T51" fmla="*/ 3 h 11"/>
                <a:gd name="T52" fmla="*/ 19 w 37"/>
                <a:gd name="T53" fmla="*/ 3 h 11"/>
                <a:gd name="T54" fmla="*/ 15 w 37"/>
                <a:gd name="T55" fmla="*/ 3 h 11"/>
                <a:gd name="T56" fmla="*/ 13 w 37"/>
                <a:gd name="T57" fmla="*/ 4 h 11"/>
                <a:gd name="T58" fmla="*/ 9 w 37"/>
                <a:gd name="T59" fmla="*/ 4 h 11"/>
                <a:gd name="T60" fmla="*/ 7 w 37"/>
                <a:gd name="T61" fmla="*/ 5 h 11"/>
                <a:gd name="T62" fmla="*/ 5 w 37"/>
                <a:gd name="T63" fmla="*/ 6 h 11"/>
                <a:gd name="T64" fmla="*/ 2 w 37"/>
                <a:gd name="T65" fmla="*/ 9 h 11"/>
                <a:gd name="T66" fmla="*/ 0 w 37"/>
                <a:gd name="T67" fmla="*/ 11 h 11"/>
                <a:gd name="T68" fmla="*/ 0 w 37"/>
                <a:gd name="T69" fmla="*/ 7 h 11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7"/>
                <a:gd name="T106" fmla="*/ 0 h 11"/>
                <a:gd name="T107" fmla="*/ 37 w 37"/>
                <a:gd name="T108" fmla="*/ 11 h 11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7" h="11">
                  <a:moveTo>
                    <a:pt x="0" y="7"/>
                  </a:moveTo>
                  <a:lnTo>
                    <a:pt x="0" y="7"/>
                  </a:lnTo>
                  <a:lnTo>
                    <a:pt x="0" y="6"/>
                  </a:lnTo>
                  <a:lnTo>
                    <a:pt x="1" y="6"/>
                  </a:lnTo>
                  <a:lnTo>
                    <a:pt x="1" y="5"/>
                  </a:lnTo>
                  <a:lnTo>
                    <a:pt x="2" y="4"/>
                  </a:lnTo>
                  <a:lnTo>
                    <a:pt x="4" y="4"/>
                  </a:lnTo>
                  <a:lnTo>
                    <a:pt x="5" y="3"/>
                  </a:lnTo>
                  <a:lnTo>
                    <a:pt x="7" y="2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2" y="0"/>
                  </a:lnTo>
                  <a:lnTo>
                    <a:pt x="27" y="2"/>
                  </a:lnTo>
                  <a:lnTo>
                    <a:pt x="32" y="3"/>
                  </a:lnTo>
                  <a:lnTo>
                    <a:pt x="37" y="4"/>
                  </a:lnTo>
                  <a:lnTo>
                    <a:pt x="37" y="6"/>
                  </a:lnTo>
                  <a:lnTo>
                    <a:pt x="36" y="6"/>
                  </a:lnTo>
                  <a:lnTo>
                    <a:pt x="34" y="5"/>
                  </a:lnTo>
                  <a:lnTo>
                    <a:pt x="33" y="5"/>
                  </a:lnTo>
                  <a:lnTo>
                    <a:pt x="30" y="5"/>
                  </a:lnTo>
                  <a:lnTo>
                    <a:pt x="28" y="4"/>
                  </a:lnTo>
                  <a:lnTo>
                    <a:pt x="25" y="4"/>
                  </a:lnTo>
                  <a:lnTo>
                    <a:pt x="22" y="3"/>
                  </a:lnTo>
                  <a:lnTo>
                    <a:pt x="19" y="3"/>
                  </a:lnTo>
                  <a:lnTo>
                    <a:pt x="15" y="3"/>
                  </a:lnTo>
                  <a:lnTo>
                    <a:pt x="13" y="4"/>
                  </a:lnTo>
                  <a:lnTo>
                    <a:pt x="9" y="4"/>
                  </a:lnTo>
                  <a:lnTo>
                    <a:pt x="7" y="5"/>
                  </a:lnTo>
                  <a:lnTo>
                    <a:pt x="5" y="6"/>
                  </a:lnTo>
                  <a:lnTo>
                    <a:pt x="2" y="9"/>
                  </a:lnTo>
                  <a:lnTo>
                    <a:pt x="0" y="11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199" name="Freeform 287"/>
            <p:cNvSpPr>
              <a:spLocks/>
            </p:cNvSpPr>
            <p:nvPr/>
          </p:nvSpPr>
          <p:spPr bwMode="auto">
            <a:xfrm>
              <a:off x="1237" y="2112"/>
              <a:ext cx="61" cy="113"/>
            </a:xfrm>
            <a:custGeom>
              <a:avLst/>
              <a:gdLst>
                <a:gd name="T0" fmla="*/ 0 w 61"/>
                <a:gd name="T1" fmla="*/ 0 h 113"/>
                <a:gd name="T2" fmla="*/ 0 w 61"/>
                <a:gd name="T3" fmla="*/ 110 h 113"/>
                <a:gd name="T4" fmla="*/ 19 w 61"/>
                <a:gd name="T5" fmla="*/ 113 h 113"/>
                <a:gd name="T6" fmla="*/ 18 w 61"/>
                <a:gd name="T7" fmla="*/ 98 h 113"/>
                <a:gd name="T8" fmla="*/ 61 w 61"/>
                <a:gd name="T9" fmla="*/ 105 h 113"/>
                <a:gd name="T10" fmla="*/ 61 w 61"/>
                <a:gd name="T11" fmla="*/ 99 h 113"/>
                <a:gd name="T12" fmla="*/ 30 w 61"/>
                <a:gd name="T13" fmla="*/ 96 h 113"/>
                <a:gd name="T14" fmla="*/ 29 w 61"/>
                <a:gd name="T15" fmla="*/ 83 h 113"/>
                <a:gd name="T16" fmla="*/ 9 w 61"/>
                <a:gd name="T17" fmla="*/ 83 h 113"/>
                <a:gd name="T18" fmla="*/ 8 w 61"/>
                <a:gd name="T19" fmla="*/ 80 h 113"/>
                <a:gd name="T20" fmla="*/ 7 w 61"/>
                <a:gd name="T21" fmla="*/ 76 h 113"/>
                <a:gd name="T22" fmla="*/ 6 w 61"/>
                <a:gd name="T23" fmla="*/ 69 h 113"/>
                <a:gd name="T24" fmla="*/ 4 w 61"/>
                <a:gd name="T25" fmla="*/ 59 h 113"/>
                <a:gd name="T26" fmla="*/ 2 w 61"/>
                <a:gd name="T27" fmla="*/ 48 h 113"/>
                <a:gd name="T28" fmla="*/ 1 w 61"/>
                <a:gd name="T29" fmla="*/ 34 h 113"/>
                <a:gd name="T30" fmla="*/ 2 w 61"/>
                <a:gd name="T31" fmla="*/ 20 h 113"/>
                <a:gd name="T32" fmla="*/ 6 w 61"/>
                <a:gd name="T33" fmla="*/ 3 h 113"/>
                <a:gd name="T34" fmla="*/ 0 w 61"/>
                <a:gd name="T35" fmla="*/ 0 h 11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61"/>
                <a:gd name="T55" fmla="*/ 0 h 113"/>
                <a:gd name="T56" fmla="*/ 61 w 61"/>
                <a:gd name="T57" fmla="*/ 113 h 11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61" h="113">
                  <a:moveTo>
                    <a:pt x="0" y="0"/>
                  </a:moveTo>
                  <a:lnTo>
                    <a:pt x="0" y="110"/>
                  </a:lnTo>
                  <a:lnTo>
                    <a:pt x="19" y="113"/>
                  </a:lnTo>
                  <a:lnTo>
                    <a:pt x="18" y="98"/>
                  </a:lnTo>
                  <a:lnTo>
                    <a:pt x="61" y="105"/>
                  </a:lnTo>
                  <a:lnTo>
                    <a:pt x="61" y="99"/>
                  </a:lnTo>
                  <a:lnTo>
                    <a:pt x="30" y="96"/>
                  </a:lnTo>
                  <a:lnTo>
                    <a:pt x="29" y="83"/>
                  </a:lnTo>
                  <a:lnTo>
                    <a:pt x="9" y="83"/>
                  </a:lnTo>
                  <a:lnTo>
                    <a:pt x="8" y="80"/>
                  </a:lnTo>
                  <a:lnTo>
                    <a:pt x="7" y="76"/>
                  </a:lnTo>
                  <a:lnTo>
                    <a:pt x="6" y="69"/>
                  </a:lnTo>
                  <a:lnTo>
                    <a:pt x="4" y="59"/>
                  </a:lnTo>
                  <a:lnTo>
                    <a:pt x="2" y="48"/>
                  </a:lnTo>
                  <a:lnTo>
                    <a:pt x="1" y="34"/>
                  </a:lnTo>
                  <a:lnTo>
                    <a:pt x="2" y="20"/>
                  </a:lnTo>
                  <a:lnTo>
                    <a:pt x="6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1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00" name="Freeform 288"/>
            <p:cNvSpPr>
              <a:spLocks/>
            </p:cNvSpPr>
            <p:nvPr/>
          </p:nvSpPr>
          <p:spPr bwMode="auto">
            <a:xfrm>
              <a:off x="1267" y="2086"/>
              <a:ext cx="79" cy="15"/>
            </a:xfrm>
            <a:custGeom>
              <a:avLst/>
              <a:gdLst>
                <a:gd name="T0" fmla="*/ 0 w 79"/>
                <a:gd name="T1" fmla="*/ 15 h 15"/>
                <a:gd name="T2" fmla="*/ 0 w 79"/>
                <a:gd name="T3" fmla="*/ 15 h 15"/>
                <a:gd name="T4" fmla="*/ 3 w 79"/>
                <a:gd name="T5" fmla="*/ 14 h 15"/>
                <a:gd name="T6" fmla="*/ 4 w 79"/>
                <a:gd name="T7" fmla="*/ 14 h 15"/>
                <a:gd name="T8" fmla="*/ 7 w 79"/>
                <a:gd name="T9" fmla="*/ 13 h 15"/>
                <a:gd name="T10" fmla="*/ 11 w 79"/>
                <a:gd name="T11" fmla="*/ 12 h 15"/>
                <a:gd name="T12" fmla="*/ 14 w 79"/>
                <a:gd name="T13" fmla="*/ 11 h 15"/>
                <a:gd name="T14" fmla="*/ 19 w 79"/>
                <a:gd name="T15" fmla="*/ 9 h 15"/>
                <a:gd name="T16" fmla="*/ 24 w 79"/>
                <a:gd name="T17" fmla="*/ 8 h 15"/>
                <a:gd name="T18" fmla="*/ 30 w 79"/>
                <a:gd name="T19" fmla="*/ 8 h 15"/>
                <a:gd name="T20" fmla="*/ 35 w 79"/>
                <a:gd name="T21" fmla="*/ 7 h 15"/>
                <a:gd name="T22" fmla="*/ 42 w 79"/>
                <a:gd name="T23" fmla="*/ 7 h 15"/>
                <a:gd name="T24" fmla="*/ 48 w 79"/>
                <a:gd name="T25" fmla="*/ 6 h 15"/>
                <a:gd name="T26" fmla="*/ 55 w 79"/>
                <a:gd name="T27" fmla="*/ 7 h 15"/>
                <a:gd name="T28" fmla="*/ 62 w 79"/>
                <a:gd name="T29" fmla="*/ 7 h 15"/>
                <a:gd name="T30" fmla="*/ 69 w 79"/>
                <a:gd name="T31" fmla="*/ 8 h 15"/>
                <a:gd name="T32" fmla="*/ 76 w 79"/>
                <a:gd name="T33" fmla="*/ 9 h 15"/>
                <a:gd name="T34" fmla="*/ 79 w 79"/>
                <a:gd name="T35" fmla="*/ 0 h 15"/>
                <a:gd name="T36" fmla="*/ 79 w 79"/>
                <a:gd name="T37" fmla="*/ 0 h 15"/>
                <a:gd name="T38" fmla="*/ 76 w 79"/>
                <a:gd name="T39" fmla="*/ 0 h 15"/>
                <a:gd name="T40" fmla="*/ 74 w 79"/>
                <a:gd name="T41" fmla="*/ 0 h 15"/>
                <a:gd name="T42" fmla="*/ 70 w 79"/>
                <a:gd name="T43" fmla="*/ 0 h 15"/>
                <a:gd name="T44" fmla="*/ 66 w 79"/>
                <a:gd name="T45" fmla="*/ 0 h 15"/>
                <a:gd name="T46" fmla="*/ 61 w 79"/>
                <a:gd name="T47" fmla="*/ 0 h 15"/>
                <a:gd name="T48" fmla="*/ 56 w 79"/>
                <a:gd name="T49" fmla="*/ 0 h 15"/>
                <a:gd name="T50" fmla="*/ 51 w 79"/>
                <a:gd name="T51" fmla="*/ 1 h 15"/>
                <a:gd name="T52" fmla="*/ 44 w 79"/>
                <a:gd name="T53" fmla="*/ 1 h 15"/>
                <a:gd name="T54" fmla="*/ 38 w 79"/>
                <a:gd name="T55" fmla="*/ 1 h 15"/>
                <a:gd name="T56" fmla="*/ 31 w 79"/>
                <a:gd name="T57" fmla="*/ 2 h 15"/>
                <a:gd name="T58" fmla="*/ 25 w 79"/>
                <a:gd name="T59" fmla="*/ 4 h 15"/>
                <a:gd name="T60" fmla="*/ 18 w 79"/>
                <a:gd name="T61" fmla="*/ 5 h 15"/>
                <a:gd name="T62" fmla="*/ 12 w 79"/>
                <a:gd name="T63" fmla="*/ 6 h 15"/>
                <a:gd name="T64" fmla="*/ 6 w 79"/>
                <a:gd name="T65" fmla="*/ 7 h 15"/>
                <a:gd name="T66" fmla="*/ 0 w 79"/>
                <a:gd name="T67" fmla="*/ 8 h 15"/>
                <a:gd name="T68" fmla="*/ 0 w 79"/>
                <a:gd name="T69" fmla="*/ 15 h 1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79"/>
                <a:gd name="T106" fmla="*/ 0 h 15"/>
                <a:gd name="T107" fmla="*/ 79 w 79"/>
                <a:gd name="T108" fmla="*/ 15 h 15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79" h="15">
                  <a:moveTo>
                    <a:pt x="0" y="15"/>
                  </a:moveTo>
                  <a:lnTo>
                    <a:pt x="0" y="15"/>
                  </a:lnTo>
                  <a:lnTo>
                    <a:pt x="3" y="14"/>
                  </a:lnTo>
                  <a:lnTo>
                    <a:pt x="4" y="14"/>
                  </a:lnTo>
                  <a:lnTo>
                    <a:pt x="7" y="13"/>
                  </a:lnTo>
                  <a:lnTo>
                    <a:pt x="11" y="12"/>
                  </a:lnTo>
                  <a:lnTo>
                    <a:pt x="14" y="11"/>
                  </a:lnTo>
                  <a:lnTo>
                    <a:pt x="19" y="9"/>
                  </a:lnTo>
                  <a:lnTo>
                    <a:pt x="24" y="8"/>
                  </a:lnTo>
                  <a:lnTo>
                    <a:pt x="30" y="8"/>
                  </a:lnTo>
                  <a:lnTo>
                    <a:pt x="35" y="7"/>
                  </a:lnTo>
                  <a:lnTo>
                    <a:pt x="42" y="7"/>
                  </a:lnTo>
                  <a:lnTo>
                    <a:pt x="48" y="6"/>
                  </a:lnTo>
                  <a:lnTo>
                    <a:pt x="55" y="7"/>
                  </a:lnTo>
                  <a:lnTo>
                    <a:pt x="62" y="7"/>
                  </a:lnTo>
                  <a:lnTo>
                    <a:pt x="69" y="8"/>
                  </a:lnTo>
                  <a:lnTo>
                    <a:pt x="76" y="9"/>
                  </a:lnTo>
                  <a:lnTo>
                    <a:pt x="79" y="0"/>
                  </a:lnTo>
                  <a:lnTo>
                    <a:pt x="76" y="0"/>
                  </a:lnTo>
                  <a:lnTo>
                    <a:pt x="74" y="0"/>
                  </a:lnTo>
                  <a:lnTo>
                    <a:pt x="70" y="0"/>
                  </a:lnTo>
                  <a:lnTo>
                    <a:pt x="66" y="0"/>
                  </a:lnTo>
                  <a:lnTo>
                    <a:pt x="61" y="0"/>
                  </a:lnTo>
                  <a:lnTo>
                    <a:pt x="56" y="0"/>
                  </a:lnTo>
                  <a:lnTo>
                    <a:pt x="51" y="1"/>
                  </a:lnTo>
                  <a:lnTo>
                    <a:pt x="44" y="1"/>
                  </a:lnTo>
                  <a:lnTo>
                    <a:pt x="38" y="1"/>
                  </a:lnTo>
                  <a:lnTo>
                    <a:pt x="31" y="2"/>
                  </a:lnTo>
                  <a:lnTo>
                    <a:pt x="25" y="4"/>
                  </a:lnTo>
                  <a:lnTo>
                    <a:pt x="18" y="5"/>
                  </a:lnTo>
                  <a:lnTo>
                    <a:pt x="12" y="6"/>
                  </a:lnTo>
                  <a:lnTo>
                    <a:pt x="6" y="7"/>
                  </a:lnTo>
                  <a:lnTo>
                    <a:pt x="0" y="8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01" name="Freeform 289"/>
            <p:cNvSpPr>
              <a:spLocks/>
            </p:cNvSpPr>
            <p:nvPr/>
          </p:nvSpPr>
          <p:spPr bwMode="auto">
            <a:xfrm>
              <a:off x="1222" y="2227"/>
              <a:ext cx="132" cy="45"/>
            </a:xfrm>
            <a:custGeom>
              <a:avLst/>
              <a:gdLst>
                <a:gd name="T0" fmla="*/ 55 w 132"/>
                <a:gd name="T1" fmla="*/ 44 h 45"/>
                <a:gd name="T2" fmla="*/ 56 w 132"/>
                <a:gd name="T3" fmla="*/ 42 h 45"/>
                <a:gd name="T4" fmla="*/ 56 w 132"/>
                <a:gd name="T5" fmla="*/ 42 h 45"/>
                <a:gd name="T6" fmla="*/ 57 w 132"/>
                <a:gd name="T7" fmla="*/ 42 h 45"/>
                <a:gd name="T8" fmla="*/ 59 w 132"/>
                <a:gd name="T9" fmla="*/ 41 h 45"/>
                <a:gd name="T10" fmla="*/ 61 w 132"/>
                <a:gd name="T11" fmla="*/ 41 h 45"/>
                <a:gd name="T12" fmla="*/ 63 w 132"/>
                <a:gd name="T13" fmla="*/ 40 h 45"/>
                <a:gd name="T14" fmla="*/ 65 w 132"/>
                <a:gd name="T15" fmla="*/ 39 h 45"/>
                <a:gd name="T16" fmla="*/ 68 w 132"/>
                <a:gd name="T17" fmla="*/ 38 h 45"/>
                <a:gd name="T18" fmla="*/ 71 w 132"/>
                <a:gd name="T19" fmla="*/ 37 h 45"/>
                <a:gd name="T20" fmla="*/ 73 w 132"/>
                <a:gd name="T21" fmla="*/ 34 h 45"/>
                <a:gd name="T22" fmla="*/ 76 w 132"/>
                <a:gd name="T23" fmla="*/ 33 h 45"/>
                <a:gd name="T24" fmla="*/ 78 w 132"/>
                <a:gd name="T25" fmla="*/ 31 h 45"/>
                <a:gd name="T26" fmla="*/ 80 w 132"/>
                <a:gd name="T27" fmla="*/ 30 h 45"/>
                <a:gd name="T28" fmla="*/ 82 w 132"/>
                <a:gd name="T29" fmla="*/ 27 h 45"/>
                <a:gd name="T30" fmla="*/ 84 w 132"/>
                <a:gd name="T31" fmla="*/ 26 h 45"/>
                <a:gd name="T32" fmla="*/ 85 w 132"/>
                <a:gd name="T33" fmla="*/ 24 h 45"/>
                <a:gd name="T34" fmla="*/ 0 w 132"/>
                <a:gd name="T35" fmla="*/ 3 h 45"/>
                <a:gd name="T36" fmla="*/ 6 w 132"/>
                <a:gd name="T37" fmla="*/ 0 h 45"/>
                <a:gd name="T38" fmla="*/ 132 w 132"/>
                <a:gd name="T39" fmla="*/ 32 h 45"/>
                <a:gd name="T40" fmla="*/ 126 w 132"/>
                <a:gd name="T41" fmla="*/ 34 h 45"/>
                <a:gd name="T42" fmla="*/ 90 w 132"/>
                <a:gd name="T43" fmla="*/ 25 h 45"/>
                <a:gd name="T44" fmla="*/ 90 w 132"/>
                <a:gd name="T45" fmla="*/ 25 h 45"/>
                <a:gd name="T46" fmla="*/ 90 w 132"/>
                <a:gd name="T47" fmla="*/ 26 h 45"/>
                <a:gd name="T48" fmla="*/ 89 w 132"/>
                <a:gd name="T49" fmla="*/ 26 h 45"/>
                <a:gd name="T50" fmla="*/ 89 w 132"/>
                <a:gd name="T51" fmla="*/ 27 h 45"/>
                <a:gd name="T52" fmla="*/ 87 w 132"/>
                <a:gd name="T53" fmla="*/ 28 h 45"/>
                <a:gd name="T54" fmla="*/ 86 w 132"/>
                <a:gd name="T55" fmla="*/ 30 h 45"/>
                <a:gd name="T56" fmla="*/ 85 w 132"/>
                <a:gd name="T57" fmla="*/ 31 h 45"/>
                <a:gd name="T58" fmla="*/ 83 w 132"/>
                <a:gd name="T59" fmla="*/ 32 h 45"/>
                <a:gd name="T60" fmla="*/ 80 w 132"/>
                <a:gd name="T61" fmla="*/ 33 h 45"/>
                <a:gd name="T62" fmla="*/ 78 w 132"/>
                <a:gd name="T63" fmla="*/ 34 h 45"/>
                <a:gd name="T64" fmla="*/ 76 w 132"/>
                <a:gd name="T65" fmla="*/ 37 h 45"/>
                <a:gd name="T66" fmla="*/ 72 w 132"/>
                <a:gd name="T67" fmla="*/ 38 h 45"/>
                <a:gd name="T68" fmla="*/ 70 w 132"/>
                <a:gd name="T69" fmla="*/ 40 h 45"/>
                <a:gd name="T70" fmla="*/ 65 w 132"/>
                <a:gd name="T71" fmla="*/ 41 h 45"/>
                <a:gd name="T72" fmla="*/ 62 w 132"/>
                <a:gd name="T73" fmla="*/ 42 h 45"/>
                <a:gd name="T74" fmla="*/ 57 w 132"/>
                <a:gd name="T75" fmla="*/ 45 h 45"/>
                <a:gd name="T76" fmla="*/ 55 w 132"/>
                <a:gd name="T77" fmla="*/ 44 h 45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32"/>
                <a:gd name="T118" fmla="*/ 0 h 45"/>
                <a:gd name="T119" fmla="*/ 132 w 132"/>
                <a:gd name="T120" fmla="*/ 45 h 45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32" h="45">
                  <a:moveTo>
                    <a:pt x="55" y="44"/>
                  </a:moveTo>
                  <a:lnTo>
                    <a:pt x="56" y="42"/>
                  </a:lnTo>
                  <a:lnTo>
                    <a:pt x="57" y="42"/>
                  </a:lnTo>
                  <a:lnTo>
                    <a:pt x="59" y="41"/>
                  </a:lnTo>
                  <a:lnTo>
                    <a:pt x="61" y="41"/>
                  </a:lnTo>
                  <a:lnTo>
                    <a:pt x="63" y="40"/>
                  </a:lnTo>
                  <a:lnTo>
                    <a:pt x="65" y="39"/>
                  </a:lnTo>
                  <a:lnTo>
                    <a:pt x="68" y="38"/>
                  </a:lnTo>
                  <a:lnTo>
                    <a:pt x="71" y="37"/>
                  </a:lnTo>
                  <a:lnTo>
                    <a:pt x="73" y="34"/>
                  </a:lnTo>
                  <a:lnTo>
                    <a:pt x="76" y="33"/>
                  </a:lnTo>
                  <a:lnTo>
                    <a:pt x="78" y="31"/>
                  </a:lnTo>
                  <a:lnTo>
                    <a:pt x="80" y="30"/>
                  </a:lnTo>
                  <a:lnTo>
                    <a:pt x="82" y="27"/>
                  </a:lnTo>
                  <a:lnTo>
                    <a:pt x="84" y="26"/>
                  </a:lnTo>
                  <a:lnTo>
                    <a:pt x="85" y="24"/>
                  </a:lnTo>
                  <a:lnTo>
                    <a:pt x="0" y="3"/>
                  </a:lnTo>
                  <a:lnTo>
                    <a:pt x="6" y="0"/>
                  </a:lnTo>
                  <a:lnTo>
                    <a:pt x="132" y="32"/>
                  </a:lnTo>
                  <a:lnTo>
                    <a:pt x="126" y="34"/>
                  </a:lnTo>
                  <a:lnTo>
                    <a:pt x="90" y="25"/>
                  </a:lnTo>
                  <a:lnTo>
                    <a:pt x="90" y="26"/>
                  </a:lnTo>
                  <a:lnTo>
                    <a:pt x="89" y="26"/>
                  </a:lnTo>
                  <a:lnTo>
                    <a:pt x="89" y="27"/>
                  </a:lnTo>
                  <a:lnTo>
                    <a:pt x="87" y="28"/>
                  </a:lnTo>
                  <a:lnTo>
                    <a:pt x="86" y="30"/>
                  </a:lnTo>
                  <a:lnTo>
                    <a:pt x="85" y="31"/>
                  </a:lnTo>
                  <a:lnTo>
                    <a:pt x="83" y="32"/>
                  </a:lnTo>
                  <a:lnTo>
                    <a:pt x="80" y="33"/>
                  </a:lnTo>
                  <a:lnTo>
                    <a:pt x="78" y="34"/>
                  </a:lnTo>
                  <a:lnTo>
                    <a:pt x="76" y="37"/>
                  </a:lnTo>
                  <a:lnTo>
                    <a:pt x="72" y="38"/>
                  </a:lnTo>
                  <a:lnTo>
                    <a:pt x="70" y="40"/>
                  </a:lnTo>
                  <a:lnTo>
                    <a:pt x="65" y="41"/>
                  </a:lnTo>
                  <a:lnTo>
                    <a:pt x="62" y="42"/>
                  </a:lnTo>
                  <a:lnTo>
                    <a:pt x="57" y="45"/>
                  </a:lnTo>
                  <a:lnTo>
                    <a:pt x="55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02" name="Freeform 290"/>
            <p:cNvSpPr>
              <a:spLocks/>
            </p:cNvSpPr>
            <p:nvPr/>
          </p:nvSpPr>
          <p:spPr bwMode="auto">
            <a:xfrm>
              <a:off x="1194" y="2239"/>
              <a:ext cx="135" cy="40"/>
            </a:xfrm>
            <a:custGeom>
              <a:avLst/>
              <a:gdLst>
                <a:gd name="T0" fmla="*/ 0 w 135"/>
                <a:gd name="T1" fmla="*/ 0 h 40"/>
                <a:gd name="T2" fmla="*/ 132 w 135"/>
                <a:gd name="T3" fmla="*/ 40 h 40"/>
                <a:gd name="T4" fmla="*/ 135 w 135"/>
                <a:gd name="T5" fmla="*/ 40 h 40"/>
                <a:gd name="T6" fmla="*/ 5 w 135"/>
                <a:gd name="T7" fmla="*/ 0 h 40"/>
                <a:gd name="T8" fmla="*/ 0 w 135"/>
                <a:gd name="T9" fmla="*/ 0 h 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5"/>
                <a:gd name="T16" fmla="*/ 0 h 40"/>
                <a:gd name="T17" fmla="*/ 135 w 135"/>
                <a:gd name="T18" fmla="*/ 40 h 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5" h="40">
                  <a:moveTo>
                    <a:pt x="0" y="0"/>
                  </a:moveTo>
                  <a:lnTo>
                    <a:pt x="132" y="40"/>
                  </a:lnTo>
                  <a:lnTo>
                    <a:pt x="135" y="4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03" name="Freeform 291"/>
            <p:cNvSpPr>
              <a:spLocks/>
            </p:cNvSpPr>
            <p:nvPr/>
          </p:nvSpPr>
          <p:spPr bwMode="auto">
            <a:xfrm>
              <a:off x="1217" y="2233"/>
              <a:ext cx="132" cy="36"/>
            </a:xfrm>
            <a:custGeom>
              <a:avLst/>
              <a:gdLst>
                <a:gd name="T0" fmla="*/ 0 w 132"/>
                <a:gd name="T1" fmla="*/ 0 h 36"/>
                <a:gd name="T2" fmla="*/ 130 w 132"/>
                <a:gd name="T3" fmla="*/ 36 h 36"/>
                <a:gd name="T4" fmla="*/ 132 w 132"/>
                <a:gd name="T5" fmla="*/ 35 h 36"/>
                <a:gd name="T6" fmla="*/ 4 w 132"/>
                <a:gd name="T7" fmla="*/ 0 h 36"/>
                <a:gd name="T8" fmla="*/ 0 w 132"/>
                <a:gd name="T9" fmla="*/ 0 h 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2"/>
                <a:gd name="T16" fmla="*/ 0 h 36"/>
                <a:gd name="T17" fmla="*/ 132 w 132"/>
                <a:gd name="T18" fmla="*/ 36 h 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2" h="36">
                  <a:moveTo>
                    <a:pt x="0" y="0"/>
                  </a:moveTo>
                  <a:lnTo>
                    <a:pt x="130" y="36"/>
                  </a:lnTo>
                  <a:lnTo>
                    <a:pt x="132" y="3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04" name="Freeform 292"/>
            <p:cNvSpPr>
              <a:spLocks/>
            </p:cNvSpPr>
            <p:nvPr/>
          </p:nvSpPr>
          <p:spPr bwMode="auto">
            <a:xfrm>
              <a:off x="1207" y="2236"/>
              <a:ext cx="133" cy="38"/>
            </a:xfrm>
            <a:custGeom>
              <a:avLst/>
              <a:gdLst>
                <a:gd name="T0" fmla="*/ 0 w 133"/>
                <a:gd name="T1" fmla="*/ 0 h 38"/>
                <a:gd name="T2" fmla="*/ 130 w 133"/>
                <a:gd name="T3" fmla="*/ 38 h 38"/>
                <a:gd name="T4" fmla="*/ 133 w 133"/>
                <a:gd name="T5" fmla="*/ 38 h 38"/>
                <a:gd name="T6" fmla="*/ 3 w 133"/>
                <a:gd name="T7" fmla="*/ 0 h 38"/>
                <a:gd name="T8" fmla="*/ 0 w 133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3"/>
                <a:gd name="T16" fmla="*/ 0 h 38"/>
                <a:gd name="T17" fmla="*/ 133 w 133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3" h="38">
                  <a:moveTo>
                    <a:pt x="0" y="0"/>
                  </a:moveTo>
                  <a:lnTo>
                    <a:pt x="130" y="38"/>
                  </a:lnTo>
                  <a:lnTo>
                    <a:pt x="133" y="38"/>
                  </a:lnTo>
                  <a:lnTo>
                    <a:pt x="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05" name="Freeform 293"/>
            <p:cNvSpPr>
              <a:spLocks/>
            </p:cNvSpPr>
            <p:nvPr/>
          </p:nvSpPr>
          <p:spPr bwMode="auto">
            <a:xfrm>
              <a:off x="1768" y="2150"/>
              <a:ext cx="249" cy="209"/>
            </a:xfrm>
            <a:custGeom>
              <a:avLst/>
              <a:gdLst>
                <a:gd name="T0" fmla="*/ 70 w 249"/>
                <a:gd name="T1" fmla="*/ 14 h 209"/>
                <a:gd name="T2" fmla="*/ 70 w 249"/>
                <a:gd name="T3" fmla="*/ 14 h 209"/>
                <a:gd name="T4" fmla="*/ 72 w 249"/>
                <a:gd name="T5" fmla="*/ 14 h 209"/>
                <a:gd name="T6" fmla="*/ 75 w 249"/>
                <a:gd name="T7" fmla="*/ 13 h 209"/>
                <a:gd name="T8" fmla="*/ 78 w 249"/>
                <a:gd name="T9" fmla="*/ 12 h 209"/>
                <a:gd name="T10" fmla="*/ 83 w 249"/>
                <a:gd name="T11" fmla="*/ 11 h 209"/>
                <a:gd name="T12" fmla="*/ 88 w 249"/>
                <a:gd name="T13" fmla="*/ 10 h 209"/>
                <a:gd name="T14" fmla="*/ 95 w 249"/>
                <a:gd name="T15" fmla="*/ 8 h 209"/>
                <a:gd name="T16" fmla="*/ 103 w 249"/>
                <a:gd name="T17" fmla="*/ 6 h 209"/>
                <a:gd name="T18" fmla="*/ 111 w 249"/>
                <a:gd name="T19" fmla="*/ 5 h 209"/>
                <a:gd name="T20" fmla="*/ 120 w 249"/>
                <a:gd name="T21" fmla="*/ 4 h 209"/>
                <a:gd name="T22" fmla="*/ 132 w 249"/>
                <a:gd name="T23" fmla="*/ 3 h 209"/>
                <a:gd name="T24" fmla="*/ 144 w 249"/>
                <a:gd name="T25" fmla="*/ 1 h 209"/>
                <a:gd name="T26" fmla="*/ 156 w 249"/>
                <a:gd name="T27" fmla="*/ 0 h 209"/>
                <a:gd name="T28" fmla="*/ 169 w 249"/>
                <a:gd name="T29" fmla="*/ 0 h 209"/>
                <a:gd name="T30" fmla="*/ 184 w 249"/>
                <a:gd name="T31" fmla="*/ 0 h 209"/>
                <a:gd name="T32" fmla="*/ 201 w 249"/>
                <a:gd name="T33" fmla="*/ 0 h 209"/>
                <a:gd name="T34" fmla="*/ 208 w 249"/>
                <a:gd name="T35" fmla="*/ 28 h 209"/>
                <a:gd name="T36" fmla="*/ 210 w 249"/>
                <a:gd name="T37" fmla="*/ 29 h 209"/>
                <a:gd name="T38" fmla="*/ 216 w 249"/>
                <a:gd name="T39" fmla="*/ 34 h 209"/>
                <a:gd name="T40" fmla="*/ 222 w 249"/>
                <a:gd name="T41" fmla="*/ 40 h 209"/>
                <a:gd name="T42" fmla="*/ 225 w 249"/>
                <a:gd name="T43" fmla="*/ 51 h 209"/>
                <a:gd name="T44" fmla="*/ 239 w 249"/>
                <a:gd name="T45" fmla="*/ 117 h 209"/>
                <a:gd name="T46" fmla="*/ 246 w 249"/>
                <a:gd name="T47" fmla="*/ 145 h 209"/>
                <a:gd name="T48" fmla="*/ 246 w 249"/>
                <a:gd name="T49" fmla="*/ 146 h 209"/>
                <a:gd name="T50" fmla="*/ 248 w 249"/>
                <a:gd name="T51" fmla="*/ 152 h 209"/>
                <a:gd name="T52" fmla="*/ 248 w 249"/>
                <a:gd name="T53" fmla="*/ 160 h 209"/>
                <a:gd name="T54" fmla="*/ 244 w 249"/>
                <a:gd name="T55" fmla="*/ 171 h 209"/>
                <a:gd name="T56" fmla="*/ 0 w 249"/>
                <a:gd name="T57" fmla="*/ 164 h 209"/>
                <a:gd name="T58" fmla="*/ 25 w 249"/>
                <a:gd name="T59" fmla="*/ 151 h 209"/>
                <a:gd name="T60" fmla="*/ 25 w 249"/>
                <a:gd name="T61" fmla="*/ 28 h 209"/>
                <a:gd name="T62" fmla="*/ 26 w 249"/>
                <a:gd name="T63" fmla="*/ 27 h 209"/>
                <a:gd name="T64" fmla="*/ 28 w 249"/>
                <a:gd name="T65" fmla="*/ 26 h 209"/>
                <a:gd name="T66" fmla="*/ 32 w 249"/>
                <a:gd name="T67" fmla="*/ 25 h 209"/>
                <a:gd name="T68" fmla="*/ 36 w 249"/>
                <a:gd name="T69" fmla="*/ 24 h 209"/>
                <a:gd name="T70" fmla="*/ 42 w 249"/>
                <a:gd name="T71" fmla="*/ 22 h 209"/>
                <a:gd name="T72" fmla="*/ 49 w 249"/>
                <a:gd name="T73" fmla="*/ 22 h 209"/>
                <a:gd name="T74" fmla="*/ 57 w 249"/>
                <a:gd name="T75" fmla="*/ 24 h 209"/>
                <a:gd name="T76" fmla="*/ 68 w 249"/>
                <a:gd name="T77" fmla="*/ 27 h 209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249"/>
                <a:gd name="T118" fmla="*/ 0 h 209"/>
                <a:gd name="T119" fmla="*/ 249 w 249"/>
                <a:gd name="T120" fmla="*/ 209 h 209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249" h="209">
                  <a:moveTo>
                    <a:pt x="68" y="27"/>
                  </a:moveTo>
                  <a:lnTo>
                    <a:pt x="70" y="14"/>
                  </a:lnTo>
                  <a:lnTo>
                    <a:pt x="71" y="14"/>
                  </a:lnTo>
                  <a:lnTo>
                    <a:pt x="72" y="14"/>
                  </a:lnTo>
                  <a:lnTo>
                    <a:pt x="74" y="13"/>
                  </a:lnTo>
                  <a:lnTo>
                    <a:pt x="75" y="13"/>
                  </a:lnTo>
                  <a:lnTo>
                    <a:pt x="76" y="13"/>
                  </a:lnTo>
                  <a:lnTo>
                    <a:pt x="78" y="12"/>
                  </a:lnTo>
                  <a:lnTo>
                    <a:pt x="81" y="12"/>
                  </a:lnTo>
                  <a:lnTo>
                    <a:pt x="83" y="11"/>
                  </a:lnTo>
                  <a:lnTo>
                    <a:pt x="85" y="11"/>
                  </a:lnTo>
                  <a:lnTo>
                    <a:pt x="88" y="10"/>
                  </a:lnTo>
                  <a:lnTo>
                    <a:pt x="91" y="8"/>
                  </a:lnTo>
                  <a:lnTo>
                    <a:pt x="95" y="8"/>
                  </a:lnTo>
                  <a:lnTo>
                    <a:pt x="98" y="7"/>
                  </a:lnTo>
                  <a:lnTo>
                    <a:pt x="103" y="6"/>
                  </a:lnTo>
                  <a:lnTo>
                    <a:pt x="106" y="6"/>
                  </a:lnTo>
                  <a:lnTo>
                    <a:pt x="111" y="5"/>
                  </a:lnTo>
                  <a:lnTo>
                    <a:pt x="116" y="5"/>
                  </a:lnTo>
                  <a:lnTo>
                    <a:pt x="120" y="4"/>
                  </a:lnTo>
                  <a:lnTo>
                    <a:pt x="126" y="3"/>
                  </a:lnTo>
                  <a:lnTo>
                    <a:pt x="132" y="3"/>
                  </a:lnTo>
                  <a:lnTo>
                    <a:pt x="137" y="1"/>
                  </a:lnTo>
                  <a:lnTo>
                    <a:pt x="144" y="1"/>
                  </a:lnTo>
                  <a:lnTo>
                    <a:pt x="149" y="1"/>
                  </a:lnTo>
                  <a:lnTo>
                    <a:pt x="156" y="0"/>
                  </a:lnTo>
                  <a:lnTo>
                    <a:pt x="162" y="0"/>
                  </a:lnTo>
                  <a:lnTo>
                    <a:pt x="169" y="0"/>
                  </a:lnTo>
                  <a:lnTo>
                    <a:pt x="177" y="0"/>
                  </a:lnTo>
                  <a:lnTo>
                    <a:pt x="184" y="0"/>
                  </a:lnTo>
                  <a:lnTo>
                    <a:pt x="193" y="0"/>
                  </a:lnTo>
                  <a:lnTo>
                    <a:pt x="201" y="0"/>
                  </a:lnTo>
                  <a:lnTo>
                    <a:pt x="210" y="5"/>
                  </a:lnTo>
                  <a:lnTo>
                    <a:pt x="208" y="28"/>
                  </a:lnTo>
                  <a:lnTo>
                    <a:pt x="208" y="29"/>
                  </a:lnTo>
                  <a:lnTo>
                    <a:pt x="210" y="29"/>
                  </a:lnTo>
                  <a:lnTo>
                    <a:pt x="212" y="32"/>
                  </a:lnTo>
                  <a:lnTo>
                    <a:pt x="216" y="34"/>
                  </a:lnTo>
                  <a:lnTo>
                    <a:pt x="219" y="37"/>
                  </a:lnTo>
                  <a:lnTo>
                    <a:pt x="222" y="40"/>
                  </a:lnTo>
                  <a:lnTo>
                    <a:pt x="224" y="45"/>
                  </a:lnTo>
                  <a:lnTo>
                    <a:pt x="225" y="51"/>
                  </a:lnTo>
                  <a:lnTo>
                    <a:pt x="245" y="69"/>
                  </a:lnTo>
                  <a:lnTo>
                    <a:pt x="239" y="117"/>
                  </a:lnTo>
                  <a:lnTo>
                    <a:pt x="208" y="133"/>
                  </a:lnTo>
                  <a:lnTo>
                    <a:pt x="246" y="145"/>
                  </a:lnTo>
                  <a:lnTo>
                    <a:pt x="246" y="146"/>
                  </a:lnTo>
                  <a:lnTo>
                    <a:pt x="248" y="149"/>
                  </a:lnTo>
                  <a:lnTo>
                    <a:pt x="248" y="152"/>
                  </a:lnTo>
                  <a:lnTo>
                    <a:pt x="249" y="156"/>
                  </a:lnTo>
                  <a:lnTo>
                    <a:pt x="248" y="160"/>
                  </a:lnTo>
                  <a:lnTo>
                    <a:pt x="246" y="165"/>
                  </a:lnTo>
                  <a:lnTo>
                    <a:pt x="244" y="171"/>
                  </a:lnTo>
                  <a:lnTo>
                    <a:pt x="144" y="209"/>
                  </a:lnTo>
                  <a:lnTo>
                    <a:pt x="0" y="164"/>
                  </a:lnTo>
                  <a:lnTo>
                    <a:pt x="2" y="159"/>
                  </a:lnTo>
                  <a:lnTo>
                    <a:pt x="25" y="151"/>
                  </a:lnTo>
                  <a:lnTo>
                    <a:pt x="25" y="28"/>
                  </a:lnTo>
                  <a:lnTo>
                    <a:pt x="26" y="27"/>
                  </a:lnTo>
                  <a:lnTo>
                    <a:pt x="27" y="27"/>
                  </a:lnTo>
                  <a:lnTo>
                    <a:pt x="28" y="26"/>
                  </a:lnTo>
                  <a:lnTo>
                    <a:pt x="30" y="26"/>
                  </a:lnTo>
                  <a:lnTo>
                    <a:pt x="32" y="25"/>
                  </a:lnTo>
                  <a:lnTo>
                    <a:pt x="34" y="24"/>
                  </a:lnTo>
                  <a:lnTo>
                    <a:pt x="36" y="24"/>
                  </a:lnTo>
                  <a:lnTo>
                    <a:pt x="40" y="22"/>
                  </a:lnTo>
                  <a:lnTo>
                    <a:pt x="42" y="22"/>
                  </a:lnTo>
                  <a:lnTo>
                    <a:pt x="46" y="22"/>
                  </a:lnTo>
                  <a:lnTo>
                    <a:pt x="49" y="22"/>
                  </a:lnTo>
                  <a:lnTo>
                    <a:pt x="53" y="22"/>
                  </a:lnTo>
                  <a:lnTo>
                    <a:pt x="57" y="24"/>
                  </a:lnTo>
                  <a:lnTo>
                    <a:pt x="61" y="25"/>
                  </a:lnTo>
                  <a:lnTo>
                    <a:pt x="68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06" name="Freeform 294"/>
            <p:cNvSpPr>
              <a:spLocks/>
            </p:cNvSpPr>
            <p:nvPr/>
          </p:nvSpPr>
          <p:spPr bwMode="auto">
            <a:xfrm>
              <a:off x="1854" y="2165"/>
              <a:ext cx="80" cy="92"/>
            </a:xfrm>
            <a:custGeom>
              <a:avLst/>
              <a:gdLst>
                <a:gd name="T0" fmla="*/ 79 w 80"/>
                <a:gd name="T1" fmla="*/ 4 h 92"/>
                <a:gd name="T2" fmla="*/ 79 w 80"/>
                <a:gd name="T3" fmla="*/ 4 h 92"/>
                <a:gd name="T4" fmla="*/ 77 w 80"/>
                <a:gd name="T5" fmla="*/ 4 h 92"/>
                <a:gd name="T6" fmla="*/ 75 w 80"/>
                <a:gd name="T7" fmla="*/ 3 h 92"/>
                <a:gd name="T8" fmla="*/ 73 w 80"/>
                <a:gd name="T9" fmla="*/ 3 h 92"/>
                <a:gd name="T10" fmla="*/ 69 w 80"/>
                <a:gd name="T11" fmla="*/ 2 h 92"/>
                <a:gd name="T12" fmla="*/ 66 w 80"/>
                <a:gd name="T13" fmla="*/ 2 h 92"/>
                <a:gd name="T14" fmla="*/ 61 w 80"/>
                <a:gd name="T15" fmla="*/ 2 h 92"/>
                <a:gd name="T16" fmla="*/ 56 w 80"/>
                <a:gd name="T17" fmla="*/ 0 h 92"/>
                <a:gd name="T18" fmla="*/ 51 w 80"/>
                <a:gd name="T19" fmla="*/ 0 h 92"/>
                <a:gd name="T20" fmla="*/ 45 w 80"/>
                <a:gd name="T21" fmla="*/ 2 h 92"/>
                <a:gd name="T22" fmla="*/ 39 w 80"/>
                <a:gd name="T23" fmla="*/ 2 h 92"/>
                <a:gd name="T24" fmla="*/ 32 w 80"/>
                <a:gd name="T25" fmla="*/ 3 h 92"/>
                <a:gd name="T26" fmla="*/ 26 w 80"/>
                <a:gd name="T27" fmla="*/ 4 h 92"/>
                <a:gd name="T28" fmla="*/ 19 w 80"/>
                <a:gd name="T29" fmla="*/ 6 h 92"/>
                <a:gd name="T30" fmla="*/ 12 w 80"/>
                <a:gd name="T31" fmla="*/ 9 h 92"/>
                <a:gd name="T32" fmla="*/ 5 w 80"/>
                <a:gd name="T33" fmla="*/ 12 h 92"/>
                <a:gd name="T34" fmla="*/ 5 w 80"/>
                <a:gd name="T35" fmla="*/ 13 h 92"/>
                <a:gd name="T36" fmla="*/ 4 w 80"/>
                <a:gd name="T37" fmla="*/ 18 h 92"/>
                <a:gd name="T38" fmla="*/ 2 w 80"/>
                <a:gd name="T39" fmla="*/ 26 h 92"/>
                <a:gd name="T40" fmla="*/ 0 w 80"/>
                <a:gd name="T41" fmla="*/ 36 h 92"/>
                <a:gd name="T42" fmla="*/ 0 w 80"/>
                <a:gd name="T43" fmla="*/ 47 h 92"/>
                <a:gd name="T44" fmla="*/ 0 w 80"/>
                <a:gd name="T45" fmla="*/ 61 h 92"/>
                <a:gd name="T46" fmla="*/ 3 w 80"/>
                <a:gd name="T47" fmla="*/ 75 h 92"/>
                <a:gd name="T48" fmla="*/ 6 w 80"/>
                <a:gd name="T49" fmla="*/ 89 h 92"/>
                <a:gd name="T50" fmla="*/ 7 w 80"/>
                <a:gd name="T51" fmla="*/ 89 h 92"/>
                <a:gd name="T52" fmla="*/ 9 w 80"/>
                <a:gd name="T53" fmla="*/ 89 h 92"/>
                <a:gd name="T54" fmla="*/ 10 w 80"/>
                <a:gd name="T55" fmla="*/ 89 h 92"/>
                <a:gd name="T56" fmla="*/ 12 w 80"/>
                <a:gd name="T57" fmla="*/ 89 h 92"/>
                <a:gd name="T58" fmla="*/ 16 w 80"/>
                <a:gd name="T59" fmla="*/ 88 h 92"/>
                <a:gd name="T60" fmla="*/ 19 w 80"/>
                <a:gd name="T61" fmla="*/ 88 h 92"/>
                <a:gd name="T62" fmla="*/ 23 w 80"/>
                <a:gd name="T63" fmla="*/ 88 h 92"/>
                <a:gd name="T64" fmla="*/ 27 w 80"/>
                <a:gd name="T65" fmla="*/ 88 h 92"/>
                <a:gd name="T66" fmla="*/ 33 w 80"/>
                <a:gd name="T67" fmla="*/ 88 h 92"/>
                <a:gd name="T68" fmla="*/ 39 w 80"/>
                <a:gd name="T69" fmla="*/ 88 h 92"/>
                <a:gd name="T70" fmla="*/ 45 w 80"/>
                <a:gd name="T71" fmla="*/ 88 h 92"/>
                <a:gd name="T72" fmla="*/ 51 w 80"/>
                <a:gd name="T73" fmla="*/ 88 h 92"/>
                <a:gd name="T74" fmla="*/ 58 w 80"/>
                <a:gd name="T75" fmla="*/ 89 h 92"/>
                <a:gd name="T76" fmla="*/ 65 w 80"/>
                <a:gd name="T77" fmla="*/ 89 h 92"/>
                <a:gd name="T78" fmla="*/ 72 w 80"/>
                <a:gd name="T79" fmla="*/ 90 h 92"/>
                <a:gd name="T80" fmla="*/ 80 w 80"/>
                <a:gd name="T81" fmla="*/ 92 h 92"/>
                <a:gd name="T82" fmla="*/ 80 w 80"/>
                <a:gd name="T83" fmla="*/ 89 h 92"/>
                <a:gd name="T84" fmla="*/ 79 w 80"/>
                <a:gd name="T85" fmla="*/ 82 h 92"/>
                <a:gd name="T86" fmla="*/ 77 w 80"/>
                <a:gd name="T87" fmla="*/ 71 h 92"/>
                <a:gd name="T88" fmla="*/ 76 w 80"/>
                <a:gd name="T89" fmla="*/ 58 h 92"/>
                <a:gd name="T90" fmla="*/ 76 w 80"/>
                <a:gd name="T91" fmla="*/ 44 h 92"/>
                <a:gd name="T92" fmla="*/ 76 w 80"/>
                <a:gd name="T93" fmla="*/ 30 h 92"/>
                <a:gd name="T94" fmla="*/ 77 w 80"/>
                <a:gd name="T95" fmla="*/ 16 h 92"/>
                <a:gd name="T96" fmla="*/ 79 w 80"/>
                <a:gd name="T97" fmla="*/ 4 h 9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80"/>
                <a:gd name="T148" fmla="*/ 0 h 92"/>
                <a:gd name="T149" fmla="*/ 80 w 80"/>
                <a:gd name="T150" fmla="*/ 92 h 92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80" h="92">
                  <a:moveTo>
                    <a:pt x="79" y="4"/>
                  </a:moveTo>
                  <a:lnTo>
                    <a:pt x="79" y="4"/>
                  </a:lnTo>
                  <a:lnTo>
                    <a:pt x="77" y="4"/>
                  </a:lnTo>
                  <a:lnTo>
                    <a:pt x="75" y="3"/>
                  </a:lnTo>
                  <a:lnTo>
                    <a:pt x="73" y="3"/>
                  </a:lnTo>
                  <a:lnTo>
                    <a:pt x="69" y="2"/>
                  </a:lnTo>
                  <a:lnTo>
                    <a:pt x="66" y="2"/>
                  </a:lnTo>
                  <a:lnTo>
                    <a:pt x="61" y="2"/>
                  </a:lnTo>
                  <a:lnTo>
                    <a:pt x="56" y="0"/>
                  </a:lnTo>
                  <a:lnTo>
                    <a:pt x="51" y="0"/>
                  </a:lnTo>
                  <a:lnTo>
                    <a:pt x="45" y="2"/>
                  </a:lnTo>
                  <a:lnTo>
                    <a:pt x="39" y="2"/>
                  </a:lnTo>
                  <a:lnTo>
                    <a:pt x="32" y="3"/>
                  </a:lnTo>
                  <a:lnTo>
                    <a:pt x="26" y="4"/>
                  </a:lnTo>
                  <a:lnTo>
                    <a:pt x="19" y="6"/>
                  </a:lnTo>
                  <a:lnTo>
                    <a:pt x="12" y="9"/>
                  </a:lnTo>
                  <a:lnTo>
                    <a:pt x="5" y="12"/>
                  </a:lnTo>
                  <a:lnTo>
                    <a:pt x="5" y="13"/>
                  </a:lnTo>
                  <a:lnTo>
                    <a:pt x="4" y="18"/>
                  </a:lnTo>
                  <a:lnTo>
                    <a:pt x="2" y="26"/>
                  </a:lnTo>
                  <a:lnTo>
                    <a:pt x="0" y="36"/>
                  </a:lnTo>
                  <a:lnTo>
                    <a:pt x="0" y="47"/>
                  </a:lnTo>
                  <a:lnTo>
                    <a:pt x="0" y="61"/>
                  </a:lnTo>
                  <a:lnTo>
                    <a:pt x="3" y="75"/>
                  </a:lnTo>
                  <a:lnTo>
                    <a:pt x="6" y="89"/>
                  </a:lnTo>
                  <a:lnTo>
                    <a:pt x="7" y="89"/>
                  </a:lnTo>
                  <a:lnTo>
                    <a:pt x="9" y="89"/>
                  </a:lnTo>
                  <a:lnTo>
                    <a:pt x="10" y="89"/>
                  </a:lnTo>
                  <a:lnTo>
                    <a:pt x="12" y="89"/>
                  </a:lnTo>
                  <a:lnTo>
                    <a:pt x="16" y="88"/>
                  </a:lnTo>
                  <a:lnTo>
                    <a:pt x="19" y="88"/>
                  </a:lnTo>
                  <a:lnTo>
                    <a:pt x="23" y="88"/>
                  </a:lnTo>
                  <a:lnTo>
                    <a:pt x="27" y="88"/>
                  </a:lnTo>
                  <a:lnTo>
                    <a:pt x="33" y="88"/>
                  </a:lnTo>
                  <a:lnTo>
                    <a:pt x="39" y="88"/>
                  </a:lnTo>
                  <a:lnTo>
                    <a:pt x="45" y="88"/>
                  </a:lnTo>
                  <a:lnTo>
                    <a:pt x="51" y="88"/>
                  </a:lnTo>
                  <a:lnTo>
                    <a:pt x="58" y="89"/>
                  </a:lnTo>
                  <a:lnTo>
                    <a:pt x="65" y="89"/>
                  </a:lnTo>
                  <a:lnTo>
                    <a:pt x="72" y="90"/>
                  </a:lnTo>
                  <a:lnTo>
                    <a:pt x="80" y="92"/>
                  </a:lnTo>
                  <a:lnTo>
                    <a:pt x="80" y="89"/>
                  </a:lnTo>
                  <a:lnTo>
                    <a:pt x="79" y="82"/>
                  </a:lnTo>
                  <a:lnTo>
                    <a:pt x="77" y="71"/>
                  </a:lnTo>
                  <a:lnTo>
                    <a:pt x="76" y="58"/>
                  </a:lnTo>
                  <a:lnTo>
                    <a:pt x="76" y="44"/>
                  </a:lnTo>
                  <a:lnTo>
                    <a:pt x="76" y="30"/>
                  </a:lnTo>
                  <a:lnTo>
                    <a:pt x="77" y="16"/>
                  </a:lnTo>
                  <a:lnTo>
                    <a:pt x="79" y="4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07" name="Freeform 295"/>
            <p:cNvSpPr>
              <a:spLocks/>
            </p:cNvSpPr>
            <p:nvPr/>
          </p:nvSpPr>
          <p:spPr bwMode="auto">
            <a:xfrm>
              <a:off x="1863" y="2191"/>
              <a:ext cx="131" cy="90"/>
            </a:xfrm>
            <a:custGeom>
              <a:avLst/>
              <a:gdLst>
                <a:gd name="T0" fmla="*/ 1 w 131"/>
                <a:gd name="T1" fmla="*/ 68 h 90"/>
                <a:gd name="T2" fmla="*/ 0 w 131"/>
                <a:gd name="T3" fmla="*/ 78 h 90"/>
                <a:gd name="T4" fmla="*/ 86 w 131"/>
                <a:gd name="T5" fmla="*/ 90 h 90"/>
                <a:gd name="T6" fmla="*/ 86 w 131"/>
                <a:gd name="T7" fmla="*/ 90 h 90"/>
                <a:gd name="T8" fmla="*/ 88 w 131"/>
                <a:gd name="T9" fmla="*/ 89 h 90"/>
                <a:gd name="T10" fmla="*/ 91 w 131"/>
                <a:gd name="T11" fmla="*/ 88 h 90"/>
                <a:gd name="T12" fmla="*/ 94 w 131"/>
                <a:gd name="T13" fmla="*/ 85 h 90"/>
                <a:gd name="T14" fmla="*/ 98 w 131"/>
                <a:gd name="T15" fmla="*/ 83 h 90"/>
                <a:gd name="T16" fmla="*/ 102 w 131"/>
                <a:gd name="T17" fmla="*/ 80 h 90"/>
                <a:gd name="T18" fmla="*/ 107 w 131"/>
                <a:gd name="T19" fmla="*/ 75 h 90"/>
                <a:gd name="T20" fmla="*/ 112 w 131"/>
                <a:gd name="T21" fmla="*/ 71 h 90"/>
                <a:gd name="T22" fmla="*/ 116 w 131"/>
                <a:gd name="T23" fmla="*/ 66 h 90"/>
                <a:gd name="T24" fmla="*/ 121 w 131"/>
                <a:gd name="T25" fmla="*/ 60 h 90"/>
                <a:gd name="T26" fmla="*/ 124 w 131"/>
                <a:gd name="T27" fmla="*/ 54 h 90"/>
                <a:gd name="T28" fmla="*/ 128 w 131"/>
                <a:gd name="T29" fmla="*/ 47 h 90"/>
                <a:gd name="T30" fmla="*/ 130 w 131"/>
                <a:gd name="T31" fmla="*/ 40 h 90"/>
                <a:gd name="T32" fmla="*/ 131 w 131"/>
                <a:gd name="T33" fmla="*/ 32 h 90"/>
                <a:gd name="T34" fmla="*/ 131 w 131"/>
                <a:gd name="T35" fmla="*/ 22 h 90"/>
                <a:gd name="T36" fmla="*/ 129 w 131"/>
                <a:gd name="T37" fmla="*/ 13 h 90"/>
                <a:gd name="T38" fmla="*/ 129 w 131"/>
                <a:gd name="T39" fmla="*/ 13 h 90"/>
                <a:gd name="T40" fmla="*/ 128 w 131"/>
                <a:gd name="T41" fmla="*/ 11 h 90"/>
                <a:gd name="T42" fmla="*/ 127 w 131"/>
                <a:gd name="T43" fmla="*/ 10 h 90"/>
                <a:gd name="T44" fmla="*/ 126 w 131"/>
                <a:gd name="T45" fmla="*/ 7 h 90"/>
                <a:gd name="T46" fmla="*/ 123 w 131"/>
                <a:gd name="T47" fmla="*/ 4 h 90"/>
                <a:gd name="T48" fmla="*/ 120 w 131"/>
                <a:gd name="T49" fmla="*/ 3 h 90"/>
                <a:gd name="T50" fmla="*/ 116 w 131"/>
                <a:gd name="T51" fmla="*/ 0 h 90"/>
                <a:gd name="T52" fmla="*/ 113 w 131"/>
                <a:gd name="T53" fmla="*/ 0 h 90"/>
                <a:gd name="T54" fmla="*/ 113 w 131"/>
                <a:gd name="T55" fmla="*/ 1 h 90"/>
                <a:gd name="T56" fmla="*/ 114 w 131"/>
                <a:gd name="T57" fmla="*/ 5 h 90"/>
                <a:gd name="T58" fmla="*/ 116 w 131"/>
                <a:gd name="T59" fmla="*/ 12 h 90"/>
                <a:gd name="T60" fmla="*/ 117 w 131"/>
                <a:gd name="T61" fmla="*/ 19 h 90"/>
                <a:gd name="T62" fmla="*/ 117 w 131"/>
                <a:gd name="T63" fmla="*/ 29 h 90"/>
                <a:gd name="T64" fmla="*/ 116 w 131"/>
                <a:gd name="T65" fmla="*/ 40 h 90"/>
                <a:gd name="T66" fmla="*/ 114 w 131"/>
                <a:gd name="T67" fmla="*/ 52 h 90"/>
                <a:gd name="T68" fmla="*/ 108 w 131"/>
                <a:gd name="T69" fmla="*/ 63 h 90"/>
                <a:gd name="T70" fmla="*/ 108 w 131"/>
                <a:gd name="T71" fmla="*/ 63 h 90"/>
                <a:gd name="T72" fmla="*/ 108 w 131"/>
                <a:gd name="T73" fmla="*/ 64 h 90"/>
                <a:gd name="T74" fmla="*/ 107 w 131"/>
                <a:gd name="T75" fmla="*/ 64 h 90"/>
                <a:gd name="T76" fmla="*/ 106 w 131"/>
                <a:gd name="T77" fmla="*/ 66 h 90"/>
                <a:gd name="T78" fmla="*/ 105 w 131"/>
                <a:gd name="T79" fmla="*/ 67 h 90"/>
                <a:gd name="T80" fmla="*/ 102 w 131"/>
                <a:gd name="T81" fmla="*/ 68 h 90"/>
                <a:gd name="T82" fmla="*/ 100 w 131"/>
                <a:gd name="T83" fmla="*/ 69 h 90"/>
                <a:gd name="T84" fmla="*/ 98 w 131"/>
                <a:gd name="T85" fmla="*/ 70 h 90"/>
                <a:gd name="T86" fmla="*/ 95 w 131"/>
                <a:gd name="T87" fmla="*/ 70 h 90"/>
                <a:gd name="T88" fmla="*/ 92 w 131"/>
                <a:gd name="T89" fmla="*/ 71 h 90"/>
                <a:gd name="T90" fmla="*/ 89 w 131"/>
                <a:gd name="T91" fmla="*/ 73 h 90"/>
                <a:gd name="T92" fmla="*/ 85 w 131"/>
                <a:gd name="T93" fmla="*/ 73 h 90"/>
                <a:gd name="T94" fmla="*/ 81 w 131"/>
                <a:gd name="T95" fmla="*/ 73 h 90"/>
                <a:gd name="T96" fmla="*/ 78 w 131"/>
                <a:gd name="T97" fmla="*/ 73 h 90"/>
                <a:gd name="T98" fmla="*/ 73 w 131"/>
                <a:gd name="T99" fmla="*/ 73 h 90"/>
                <a:gd name="T100" fmla="*/ 68 w 131"/>
                <a:gd name="T101" fmla="*/ 71 h 90"/>
                <a:gd name="T102" fmla="*/ 68 w 131"/>
                <a:gd name="T103" fmla="*/ 83 h 90"/>
                <a:gd name="T104" fmla="*/ 3 w 131"/>
                <a:gd name="T105" fmla="*/ 76 h 90"/>
                <a:gd name="T106" fmla="*/ 1 w 131"/>
                <a:gd name="T107" fmla="*/ 68 h 90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131"/>
                <a:gd name="T163" fmla="*/ 0 h 90"/>
                <a:gd name="T164" fmla="*/ 131 w 131"/>
                <a:gd name="T165" fmla="*/ 90 h 90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131" h="90">
                  <a:moveTo>
                    <a:pt x="1" y="68"/>
                  </a:moveTo>
                  <a:lnTo>
                    <a:pt x="0" y="78"/>
                  </a:lnTo>
                  <a:lnTo>
                    <a:pt x="86" y="90"/>
                  </a:lnTo>
                  <a:lnTo>
                    <a:pt x="88" y="89"/>
                  </a:lnTo>
                  <a:lnTo>
                    <a:pt x="91" y="88"/>
                  </a:lnTo>
                  <a:lnTo>
                    <a:pt x="94" y="85"/>
                  </a:lnTo>
                  <a:lnTo>
                    <a:pt x="98" y="83"/>
                  </a:lnTo>
                  <a:lnTo>
                    <a:pt x="102" y="80"/>
                  </a:lnTo>
                  <a:lnTo>
                    <a:pt x="107" y="75"/>
                  </a:lnTo>
                  <a:lnTo>
                    <a:pt x="112" y="71"/>
                  </a:lnTo>
                  <a:lnTo>
                    <a:pt x="116" y="66"/>
                  </a:lnTo>
                  <a:lnTo>
                    <a:pt x="121" y="60"/>
                  </a:lnTo>
                  <a:lnTo>
                    <a:pt x="124" y="54"/>
                  </a:lnTo>
                  <a:lnTo>
                    <a:pt x="128" y="47"/>
                  </a:lnTo>
                  <a:lnTo>
                    <a:pt x="130" y="40"/>
                  </a:lnTo>
                  <a:lnTo>
                    <a:pt x="131" y="32"/>
                  </a:lnTo>
                  <a:lnTo>
                    <a:pt x="131" y="22"/>
                  </a:lnTo>
                  <a:lnTo>
                    <a:pt x="129" y="13"/>
                  </a:lnTo>
                  <a:lnTo>
                    <a:pt x="128" y="11"/>
                  </a:lnTo>
                  <a:lnTo>
                    <a:pt x="127" y="10"/>
                  </a:lnTo>
                  <a:lnTo>
                    <a:pt x="126" y="7"/>
                  </a:lnTo>
                  <a:lnTo>
                    <a:pt x="123" y="4"/>
                  </a:lnTo>
                  <a:lnTo>
                    <a:pt x="120" y="3"/>
                  </a:lnTo>
                  <a:lnTo>
                    <a:pt x="116" y="0"/>
                  </a:lnTo>
                  <a:lnTo>
                    <a:pt x="113" y="0"/>
                  </a:lnTo>
                  <a:lnTo>
                    <a:pt x="113" y="1"/>
                  </a:lnTo>
                  <a:lnTo>
                    <a:pt x="114" y="5"/>
                  </a:lnTo>
                  <a:lnTo>
                    <a:pt x="116" y="12"/>
                  </a:lnTo>
                  <a:lnTo>
                    <a:pt x="117" y="19"/>
                  </a:lnTo>
                  <a:lnTo>
                    <a:pt x="117" y="29"/>
                  </a:lnTo>
                  <a:lnTo>
                    <a:pt x="116" y="40"/>
                  </a:lnTo>
                  <a:lnTo>
                    <a:pt x="114" y="52"/>
                  </a:lnTo>
                  <a:lnTo>
                    <a:pt x="108" y="63"/>
                  </a:lnTo>
                  <a:lnTo>
                    <a:pt x="108" y="64"/>
                  </a:lnTo>
                  <a:lnTo>
                    <a:pt x="107" y="64"/>
                  </a:lnTo>
                  <a:lnTo>
                    <a:pt x="106" y="66"/>
                  </a:lnTo>
                  <a:lnTo>
                    <a:pt x="105" y="67"/>
                  </a:lnTo>
                  <a:lnTo>
                    <a:pt x="102" y="68"/>
                  </a:lnTo>
                  <a:lnTo>
                    <a:pt x="100" y="69"/>
                  </a:lnTo>
                  <a:lnTo>
                    <a:pt x="98" y="70"/>
                  </a:lnTo>
                  <a:lnTo>
                    <a:pt x="95" y="70"/>
                  </a:lnTo>
                  <a:lnTo>
                    <a:pt x="92" y="71"/>
                  </a:lnTo>
                  <a:lnTo>
                    <a:pt x="89" y="73"/>
                  </a:lnTo>
                  <a:lnTo>
                    <a:pt x="85" y="73"/>
                  </a:lnTo>
                  <a:lnTo>
                    <a:pt x="81" y="73"/>
                  </a:lnTo>
                  <a:lnTo>
                    <a:pt x="78" y="73"/>
                  </a:lnTo>
                  <a:lnTo>
                    <a:pt x="73" y="73"/>
                  </a:lnTo>
                  <a:lnTo>
                    <a:pt x="68" y="71"/>
                  </a:lnTo>
                  <a:lnTo>
                    <a:pt x="68" y="83"/>
                  </a:lnTo>
                  <a:lnTo>
                    <a:pt x="3" y="76"/>
                  </a:lnTo>
                  <a:lnTo>
                    <a:pt x="1" y="68"/>
                  </a:lnTo>
                  <a:close/>
                </a:path>
              </a:pathLst>
            </a:custGeom>
            <a:solidFill>
              <a:srgbClr val="99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08" name="Freeform 296"/>
            <p:cNvSpPr>
              <a:spLocks/>
            </p:cNvSpPr>
            <p:nvPr/>
          </p:nvSpPr>
          <p:spPr bwMode="auto">
            <a:xfrm>
              <a:off x="1846" y="2280"/>
              <a:ext cx="97" cy="30"/>
            </a:xfrm>
            <a:custGeom>
              <a:avLst/>
              <a:gdLst>
                <a:gd name="T0" fmla="*/ 97 w 97"/>
                <a:gd name="T1" fmla="*/ 10 h 30"/>
                <a:gd name="T2" fmla="*/ 1 w 97"/>
                <a:gd name="T3" fmla="*/ 0 h 30"/>
                <a:gd name="T4" fmla="*/ 0 w 97"/>
                <a:gd name="T5" fmla="*/ 10 h 30"/>
                <a:gd name="T6" fmla="*/ 94 w 97"/>
                <a:gd name="T7" fmla="*/ 30 h 30"/>
                <a:gd name="T8" fmla="*/ 97 w 97"/>
                <a:gd name="T9" fmla="*/ 10 h 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7"/>
                <a:gd name="T16" fmla="*/ 0 h 30"/>
                <a:gd name="T17" fmla="*/ 97 w 97"/>
                <a:gd name="T18" fmla="*/ 30 h 3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7" h="30">
                  <a:moveTo>
                    <a:pt x="97" y="10"/>
                  </a:moveTo>
                  <a:lnTo>
                    <a:pt x="1" y="0"/>
                  </a:lnTo>
                  <a:lnTo>
                    <a:pt x="0" y="10"/>
                  </a:lnTo>
                  <a:lnTo>
                    <a:pt x="94" y="30"/>
                  </a:lnTo>
                  <a:lnTo>
                    <a:pt x="97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09" name="Freeform 297"/>
            <p:cNvSpPr>
              <a:spLocks/>
            </p:cNvSpPr>
            <p:nvPr/>
          </p:nvSpPr>
          <p:spPr bwMode="auto">
            <a:xfrm>
              <a:off x="1894" y="2289"/>
              <a:ext cx="42" cy="14"/>
            </a:xfrm>
            <a:custGeom>
              <a:avLst/>
              <a:gdLst>
                <a:gd name="T0" fmla="*/ 42 w 42"/>
                <a:gd name="T1" fmla="*/ 6 h 14"/>
                <a:gd name="T2" fmla="*/ 1 w 42"/>
                <a:gd name="T3" fmla="*/ 0 h 14"/>
                <a:gd name="T4" fmla="*/ 0 w 42"/>
                <a:gd name="T5" fmla="*/ 6 h 14"/>
                <a:gd name="T6" fmla="*/ 40 w 42"/>
                <a:gd name="T7" fmla="*/ 14 h 14"/>
                <a:gd name="T8" fmla="*/ 42 w 42"/>
                <a:gd name="T9" fmla="*/ 6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2"/>
                <a:gd name="T16" fmla="*/ 0 h 14"/>
                <a:gd name="T17" fmla="*/ 42 w 42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2" h="14">
                  <a:moveTo>
                    <a:pt x="42" y="6"/>
                  </a:moveTo>
                  <a:lnTo>
                    <a:pt x="1" y="0"/>
                  </a:lnTo>
                  <a:lnTo>
                    <a:pt x="0" y="6"/>
                  </a:lnTo>
                  <a:lnTo>
                    <a:pt x="40" y="14"/>
                  </a:lnTo>
                  <a:lnTo>
                    <a:pt x="42" y="6"/>
                  </a:lnTo>
                  <a:close/>
                </a:path>
              </a:pathLst>
            </a:custGeom>
            <a:solidFill>
              <a:srgbClr val="99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10" name="Freeform 298"/>
            <p:cNvSpPr>
              <a:spLocks/>
            </p:cNvSpPr>
            <p:nvPr/>
          </p:nvSpPr>
          <p:spPr bwMode="auto">
            <a:xfrm>
              <a:off x="1852" y="2282"/>
              <a:ext cx="28" cy="11"/>
            </a:xfrm>
            <a:custGeom>
              <a:avLst/>
              <a:gdLst>
                <a:gd name="T0" fmla="*/ 28 w 28"/>
                <a:gd name="T1" fmla="*/ 5 h 11"/>
                <a:gd name="T2" fmla="*/ 0 w 28"/>
                <a:gd name="T3" fmla="*/ 0 h 11"/>
                <a:gd name="T4" fmla="*/ 0 w 28"/>
                <a:gd name="T5" fmla="*/ 6 h 11"/>
                <a:gd name="T6" fmla="*/ 27 w 28"/>
                <a:gd name="T7" fmla="*/ 11 h 11"/>
                <a:gd name="T8" fmla="*/ 28 w 28"/>
                <a:gd name="T9" fmla="*/ 5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"/>
                <a:gd name="T16" fmla="*/ 0 h 11"/>
                <a:gd name="T17" fmla="*/ 28 w 28"/>
                <a:gd name="T18" fmla="*/ 11 h 1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" h="11">
                  <a:moveTo>
                    <a:pt x="28" y="5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27" y="11"/>
                  </a:lnTo>
                  <a:lnTo>
                    <a:pt x="28" y="5"/>
                  </a:lnTo>
                  <a:close/>
                </a:path>
              </a:pathLst>
            </a:custGeom>
            <a:solidFill>
              <a:srgbClr val="99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11" name="Freeform 299"/>
            <p:cNvSpPr>
              <a:spLocks/>
            </p:cNvSpPr>
            <p:nvPr/>
          </p:nvSpPr>
          <p:spPr bwMode="auto">
            <a:xfrm>
              <a:off x="1783" y="2293"/>
              <a:ext cx="162" cy="54"/>
            </a:xfrm>
            <a:custGeom>
              <a:avLst/>
              <a:gdLst>
                <a:gd name="T0" fmla="*/ 0 w 162"/>
                <a:gd name="T1" fmla="*/ 16 h 54"/>
                <a:gd name="T2" fmla="*/ 0 w 162"/>
                <a:gd name="T3" fmla="*/ 16 h 54"/>
                <a:gd name="T4" fmla="*/ 1 w 162"/>
                <a:gd name="T5" fmla="*/ 16 h 54"/>
                <a:gd name="T6" fmla="*/ 3 w 162"/>
                <a:gd name="T7" fmla="*/ 16 h 54"/>
                <a:gd name="T8" fmla="*/ 5 w 162"/>
                <a:gd name="T9" fmla="*/ 15 h 54"/>
                <a:gd name="T10" fmla="*/ 7 w 162"/>
                <a:gd name="T11" fmla="*/ 15 h 54"/>
                <a:gd name="T12" fmla="*/ 11 w 162"/>
                <a:gd name="T13" fmla="*/ 14 h 54"/>
                <a:gd name="T14" fmla="*/ 14 w 162"/>
                <a:gd name="T15" fmla="*/ 14 h 54"/>
                <a:gd name="T16" fmla="*/ 18 w 162"/>
                <a:gd name="T17" fmla="*/ 13 h 54"/>
                <a:gd name="T18" fmla="*/ 21 w 162"/>
                <a:gd name="T19" fmla="*/ 12 h 54"/>
                <a:gd name="T20" fmla="*/ 25 w 162"/>
                <a:gd name="T21" fmla="*/ 10 h 54"/>
                <a:gd name="T22" fmla="*/ 28 w 162"/>
                <a:gd name="T23" fmla="*/ 9 h 54"/>
                <a:gd name="T24" fmla="*/ 32 w 162"/>
                <a:gd name="T25" fmla="*/ 8 h 54"/>
                <a:gd name="T26" fmla="*/ 35 w 162"/>
                <a:gd name="T27" fmla="*/ 6 h 54"/>
                <a:gd name="T28" fmla="*/ 38 w 162"/>
                <a:gd name="T29" fmla="*/ 4 h 54"/>
                <a:gd name="T30" fmla="*/ 41 w 162"/>
                <a:gd name="T31" fmla="*/ 2 h 54"/>
                <a:gd name="T32" fmla="*/ 43 w 162"/>
                <a:gd name="T33" fmla="*/ 0 h 54"/>
                <a:gd name="T34" fmla="*/ 162 w 162"/>
                <a:gd name="T35" fmla="*/ 28 h 54"/>
                <a:gd name="T36" fmla="*/ 162 w 162"/>
                <a:gd name="T37" fmla="*/ 28 h 54"/>
                <a:gd name="T38" fmla="*/ 161 w 162"/>
                <a:gd name="T39" fmla="*/ 28 h 54"/>
                <a:gd name="T40" fmla="*/ 160 w 162"/>
                <a:gd name="T41" fmla="*/ 29 h 54"/>
                <a:gd name="T42" fmla="*/ 159 w 162"/>
                <a:gd name="T43" fmla="*/ 30 h 54"/>
                <a:gd name="T44" fmla="*/ 158 w 162"/>
                <a:gd name="T45" fmla="*/ 33 h 54"/>
                <a:gd name="T46" fmla="*/ 155 w 162"/>
                <a:gd name="T47" fmla="*/ 34 h 54"/>
                <a:gd name="T48" fmla="*/ 153 w 162"/>
                <a:gd name="T49" fmla="*/ 36 h 54"/>
                <a:gd name="T50" fmla="*/ 151 w 162"/>
                <a:gd name="T51" fmla="*/ 38 h 54"/>
                <a:gd name="T52" fmla="*/ 147 w 162"/>
                <a:gd name="T53" fmla="*/ 41 h 54"/>
                <a:gd name="T54" fmla="*/ 145 w 162"/>
                <a:gd name="T55" fmla="*/ 43 h 54"/>
                <a:gd name="T56" fmla="*/ 141 w 162"/>
                <a:gd name="T57" fmla="*/ 45 h 54"/>
                <a:gd name="T58" fmla="*/ 138 w 162"/>
                <a:gd name="T59" fmla="*/ 48 h 54"/>
                <a:gd name="T60" fmla="*/ 136 w 162"/>
                <a:gd name="T61" fmla="*/ 49 h 54"/>
                <a:gd name="T62" fmla="*/ 132 w 162"/>
                <a:gd name="T63" fmla="*/ 51 h 54"/>
                <a:gd name="T64" fmla="*/ 129 w 162"/>
                <a:gd name="T65" fmla="*/ 52 h 54"/>
                <a:gd name="T66" fmla="*/ 126 w 162"/>
                <a:gd name="T67" fmla="*/ 54 h 54"/>
                <a:gd name="T68" fmla="*/ 0 w 162"/>
                <a:gd name="T69" fmla="*/ 16 h 54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62"/>
                <a:gd name="T106" fmla="*/ 0 h 54"/>
                <a:gd name="T107" fmla="*/ 162 w 162"/>
                <a:gd name="T108" fmla="*/ 54 h 54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62" h="54">
                  <a:moveTo>
                    <a:pt x="0" y="16"/>
                  </a:moveTo>
                  <a:lnTo>
                    <a:pt x="0" y="16"/>
                  </a:lnTo>
                  <a:lnTo>
                    <a:pt x="1" y="16"/>
                  </a:lnTo>
                  <a:lnTo>
                    <a:pt x="3" y="16"/>
                  </a:lnTo>
                  <a:lnTo>
                    <a:pt x="5" y="15"/>
                  </a:lnTo>
                  <a:lnTo>
                    <a:pt x="7" y="15"/>
                  </a:lnTo>
                  <a:lnTo>
                    <a:pt x="11" y="14"/>
                  </a:lnTo>
                  <a:lnTo>
                    <a:pt x="14" y="14"/>
                  </a:lnTo>
                  <a:lnTo>
                    <a:pt x="18" y="13"/>
                  </a:lnTo>
                  <a:lnTo>
                    <a:pt x="21" y="12"/>
                  </a:lnTo>
                  <a:lnTo>
                    <a:pt x="25" y="10"/>
                  </a:lnTo>
                  <a:lnTo>
                    <a:pt x="28" y="9"/>
                  </a:lnTo>
                  <a:lnTo>
                    <a:pt x="32" y="8"/>
                  </a:lnTo>
                  <a:lnTo>
                    <a:pt x="35" y="6"/>
                  </a:lnTo>
                  <a:lnTo>
                    <a:pt x="38" y="4"/>
                  </a:lnTo>
                  <a:lnTo>
                    <a:pt x="41" y="2"/>
                  </a:lnTo>
                  <a:lnTo>
                    <a:pt x="43" y="0"/>
                  </a:lnTo>
                  <a:lnTo>
                    <a:pt x="162" y="28"/>
                  </a:lnTo>
                  <a:lnTo>
                    <a:pt x="161" y="28"/>
                  </a:lnTo>
                  <a:lnTo>
                    <a:pt x="160" y="29"/>
                  </a:lnTo>
                  <a:lnTo>
                    <a:pt x="159" y="30"/>
                  </a:lnTo>
                  <a:lnTo>
                    <a:pt x="158" y="33"/>
                  </a:lnTo>
                  <a:lnTo>
                    <a:pt x="155" y="34"/>
                  </a:lnTo>
                  <a:lnTo>
                    <a:pt x="153" y="36"/>
                  </a:lnTo>
                  <a:lnTo>
                    <a:pt x="151" y="38"/>
                  </a:lnTo>
                  <a:lnTo>
                    <a:pt x="147" y="41"/>
                  </a:lnTo>
                  <a:lnTo>
                    <a:pt x="145" y="43"/>
                  </a:lnTo>
                  <a:lnTo>
                    <a:pt x="141" y="45"/>
                  </a:lnTo>
                  <a:lnTo>
                    <a:pt x="138" y="48"/>
                  </a:lnTo>
                  <a:lnTo>
                    <a:pt x="136" y="49"/>
                  </a:lnTo>
                  <a:lnTo>
                    <a:pt x="132" y="51"/>
                  </a:lnTo>
                  <a:lnTo>
                    <a:pt x="129" y="52"/>
                  </a:lnTo>
                  <a:lnTo>
                    <a:pt x="126" y="54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99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12" name="Freeform 300"/>
            <p:cNvSpPr>
              <a:spLocks/>
            </p:cNvSpPr>
            <p:nvPr/>
          </p:nvSpPr>
          <p:spPr bwMode="auto">
            <a:xfrm>
              <a:off x="1945" y="2287"/>
              <a:ext cx="58" cy="26"/>
            </a:xfrm>
            <a:custGeom>
              <a:avLst/>
              <a:gdLst>
                <a:gd name="T0" fmla="*/ 6 w 58"/>
                <a:gd name="T1" fmla="*/ 26 h 26"/>
                <a:gd name="T2" fmla="*/ 58 w 58"/>
                <a:gd name="T3" fmla="*/ 10 h 26"/>
                <a:gd name="T4" fmla="*/ 26 w 58"/>
                <a:gd name="T5" fmla="*/ 0 h 26"/>
                <a:gd name="T6" fmla="*/ 0 w 58"/>
                <a:gd name="T7" fmla="*/ 3 h 26"/>
                <a:gd name="T8" fmla="*/ 0 w 58"/>
                <a:gd name="T9" fmla="*/ 25 h 26"/>
                <a:gd name="T10" fmla="*/ 6 w 58"/>
                <a:gd name="T11" fmla="*/ 26 h 2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8"/>
                <a:gd name="T19" fmla="*/ 0 h 26"/>
                <a:gd name="T20" fmla="*/ 58 w 58"/>
                <a:gd name="T21" fmla="*/ 26 h 2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8" h="26">
                  <a:moveTo>
                    <a:pt x="6" y="26"/>
                  </a:moveTo>
                  <a:lnTo>
                    <a:pt x="58" y="10"/>
                  </a:lnTo>
                  <a:lnTo>
                    <a:pt x="26" y="0"/>
                  </a:lnTo>
                  <a:lnTo>
                    <a:pt x="0" y="3"/>
                  </a:lnTo>
                  <a:lnTo>
                    <a:pt x="0" y="25"/>
                  </a:lnTo>
                  <a:lnTo>
                    <a:pt x="6" y="26"/>
                  </a:lnTo>
                  <a:close/>
                </a:path>
              </a:pathLst>
            </a:custGeom>
            <a:solidFill>
              <a:srgbClr val="001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13" name="Freeform 301"/>
            <p:cNvSpPr>
              <a:spLocks/>
            </p:cNvSpPr>
            <p:nvPr/>
          </p:nvSpPr>
          <p:spPr bwMode="auto">
            <a:xfrm>
              <a:off x="1795" y="2176"/>
              <a:ext cx="31" cy="124"/>
            </a:xfrm>
            <a:custGeom>
              <a:avLst/>
              <a:gdLst>
                <a:gd name="T0" fmla="*/ 31 w 31"/>
                <a:gd name="T1" fmla="*/ 3 h 124"/>
                <a:gd name="T2" fmla="*/ 31 w 31"/>
                <a:gd name="T3" fmla="*/ 2 h 124"/>
                <a:gd name="T4" fmla="*/ 30 w 31"/>
                <a:gd name="T5" fmla="*/ 2 h 124"/>
                <a:gd name="T6" fmla="*/ 30 w 31"/>
                <a:gd name="T7" fmla="*/ 2 h 124"/>
                <a:gd name="T8" fmla="*/ 29 w 31"/>
                <a:gd name="T9" fmla="*/ 2 h 124"/>
                <a:gd name="T10" fmla="*/ 27 w 31"/>
                <a:gd name="T11" fmla="*/ 1 h 124"/>
                <a:gd name="T12" fmla="*/ 26 w 31"/>
                <a:gd name="T13" fmla="*/ 1 h 124"/>
                <a:gd name="T14" fmla="*/ 23 w 31"/>
                <a:gd name="T15" fmla="*/ 0 h 124"/>
                <a:gd name="T16" fmla="*/ 22 w 31"/>
                <a:gd name="T17" fmla="*/ 0 h 124"/>
                <a:gd name="T18" fmla="*/ 20 w 31"/>
                <a:gd name="T19" fmla="*/ 0 h 124"/>
                <a:gd name="T20" fmla="*/ 17 w 31"/>
                <a:gd name="T21" fmla="*/ 0 h 124"/>
                <a:gd name="T22" fmla="*/ 14 w 31"/>
                <a:gd name="T23" fmla="*/ 0 h 124"/>
                <a:gd name="T24" fmla="*/ 12 w 31"/>
                <a:gd name="T25" fmla="*/ 1 h 124"/>
                <a:gd name="T26" fmla="*/ 9 w 31"/>
                <a:gd name="T27" fmla="*/ 1 h 124"/>
                <a:gd name="T28" fmla="*/ 6 w 31"/>
                <a:gd name="T29" fmla="*/ 2 h 124"/>
                <a:gd name="T30" fmla="*/ 3 w 31"/>
                <a:gd name="T31" fmla="*/ 3 h 124"/>
                <a:gd name="T32" fmla="*/ 0 w 31"/>
                <a:gd name="T33" fmla="*/ 6 h 124"/>
                <a:gd name="T34" fmla="*/ 0 w 31"/>
                <a:gd name="T35" fmla="*/ 124 h 124"/>
                <a:gd name="T36" fmla="*/ 1 w 31"/>
                <a:gd name="T37" fmla="*/ 124 h 124"/>
                <a:gd name="T38" fmla="*/ 1 w 31"/>
                <a:gd name="T39" fmla="*/ 124 h 124"/>
                <a:gd name="T40" fmla="*/ 2 w 31"/>
                <a:gd name="T41" fmla="*/ 124 h 124"/>
                <a:gd name="T42" fmla="*/ 3 w 31"/>
                <a:gd name="T43" fmla="*/ 124 h 124"/>
                <a:gd name="T44" fmla="*/ 5 w 31"/>
                <a:gd name="T45" fmla="*/ 123 h 124"/>
                <a:gd name="T46" fmla="*/ 7 w 31"/>
                <a:gd name="T47" fmla="*/ 123 h 124"/>
                <a:gd name="T48" fmla="*/ 8 w 31"/>
                <a:gd name="T49" fmla="*/ 123 h 124"/>
                <a:gd name="T50" fmla="*/ 10 w 31"/>
                <a:gd name="T51" fmla="*/ 121 h 124"/>
                <a:gd name="T52" fmla="*/ 13 w 31"/>
                <a:gd name="T53" fmla="*/ 121 h 124"/>
                <a:gd name="T54" fmla="*/ 15 w 31"/>
                <a:gd name="T55" fmla="*/ 120 h 124"/>
                <a:gd name="T56" fmla="*/ 17 w 31"/>
                <a:gd name="T57" fmla="*/ 119 h 124"/>
                <a:gd name="T58" fmla="*/ 21 w 31"/>
                <a:gd name="T59" fmla="*/ 118 h 124"/>
                <a:gd name="T60" fmla="*/ 23 w 31"/>
                <a:gd name="T61" fmla="*/ 117 h 124"/>
                <a:gd name="T62" fmla="*/ 26 w 31"/>
                <a:gd name="T63" fmla="*/ 116 h 124"/>
                <a:gd name="T64" fmla="*/ 29 w 31"/>
                <a:gd name="T65" fmla="*/ 113 h 124"/>
                <a:gd name="T66" fmla="*/ 31 w 31"/>
                <a:gd name="T67" fmla="*/ 112 h 124"/>
                <a:gd name="T68" fmla="*/ 31 w 31"/>
                <a:gd name="T69" fmla="*/ 3 h 124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1"/>
                <a:gd name="T106" fmla="*/ 0 h 124"/>
                <a:gd name="T107" fmla="*/ 31 w 31"/>
                <a:gd name="T108" fmla="*/ 124 h 124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1" h="124">
                  <a:moveTo>
                    <a:pt x="31" y="3"/>
                  </a:moveTo>
                  <a:lnTo>
                    <a:pt x="31" y="2"/>
                  </a:lnTo>
                  <a:lnTo>
                    <a:pt x="30" y="2"/>
                  </a:lnTo>
                  <a:lnTo>
                    <a:pt x="29" y="2"/>
                  </a:lnTo>
                  <a:lnTo>
                    <a:pt x="27" y="1"/>
                  </a:lnTo>
                  <a:lnTo>
                    <a:pt x="26" y="1"/>
                  </a:lnTo>
                  <a:lnTo>
                    <a:pt x="23" y="0"/>
                  </a:lnTo>
                  <a:lnTo>
                    <a:pt x="22" y="0"/>
                  </a:lnTo>
                  <a:lnTo>
                    <a:pt x="20" y="0"/>
                  </a:lnTo>
                  <a:lnTo>
                    <a:pt x="17" y="0"/>
                  </a:lnTo>
                  <a:lnTo>
                    <a:pt x="14" y="0"/>
                  </a:lnTo>
                  <a:lnTo>
                    <a:pt x="12" y="1"/>
                  </a:lnTo>
                  <a:lnTo>
                    <a:pt x="9" y="1"/>
                  </a:lnTo>
                  <a:lnTo>
                    <a:pt x="6" y="2"/>
                  </a:lnTo>
                  <a:lnTo>
                    <a:pt x="3" y="3"/>
                  </a:lnTo>
                  <a:lnTo>
                    <a:pt x="0" y="6"/>
                  </a:lnTo>
                  <a:lnTo>
                    <a:pt x="0" y="124"/>
                  </a:lnTo>
                  <a:lnTo>
                    <a:pt x="1" y="124"/>
                  </a:lnTo>
                  <a:lnTo>
                    <a:pt x="2" y="124"/>
                  </a:lnTo>
                  <a:lnTo>
                    <a:pt x="3" y="124"/>
                  </a:lnTo>
                  <a:lnTo>
                    <a:pt x="5" y="123"/>
                  </a:lnTo>
                  <a:lnTo>
                    <a:pt x="7" y="123"/>
                  </a:lnTo>
                  <a:lnTo>
                    <a:pt x="8" y="123"/>
                  </a:lnTo>
                  <a:lnTo>
                    <a:pt x="10" y="121"/>
                  </a:lnTo>
                  <a:lnTo>
                    <a:pt x="13" y="121"/>
                  </a:lnTo>
                  <a:lnTo>
                    <a:pt x="15" y="120"/>
                  </a:lnTo>
                  <a:lnTo>
                    <a:pt x="17" y="119"/>
                  </a:lnTo>
                  <a:lnTo>
                    <a:pt x="21" y="118"/>
                  </a:lnTo>
                  <a:lnTo>
                    <a:pt x="23" y="117"/>
                  </a:lnTo>
                  <a:lnTo>
                    <a:pt x="26" y="116"/>
                  </a:lnTo>
                  <a:lnTo>
                    <a:pt x="29" y="113"/>
                  </a:lnTo>
                  <a:lnTo>
                    <a:pt x="31" y="112"/>
                  </a:lnTo>
                  <a:lnTo>
                    <a:pt x="31" y="3"/>
                  </a:lnTo>
                  <a:close/>
                </a:path>
              </a:pathLst>
            </a:custGeom>
            <a:solidFill>
              <a:srgbClr val="7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14" name="Freeform 302"/>
            <p:cNvSpPr>
              <a:spLocks/>
            </p:cNvSpPr>
            <p:nvPr/>
          </p:nvSpPr>
          <p:spPr bwMode="auto">
            <a:xfrm>
              <a:off x="1796" y="2177"/>
              <a:ext cx="27" cy="104"/>
            </a:xfrm>
            <a:custGeom>
              <a:avLst/>
              <a:gdLst>
                <a:gd name="T0" fmla="*/ 27 w 27"/>
                <a:gd name="T1" fmla="*/ 2 h 104"/>
                <a:gd name="T2" fmla="*/ 27 w 27"/>
                <a:gd name="T3" fmla="*/ 2 h 104"/>
                <a:gd name="T4" fmla="*/ 26 w 27"/>
                <a:gd name="T5" fmla="*/ 2 h 104"/>
                <a:gd name="T6" fmla="*/ 26 w 27"/>
                <a:gd name="T7" fmla="*/ 2 h 104"/>
                <a:gd name="T8" fmla="*/ 25 w 27"/>
                <a:gd name="T9" fmla="*/ 1 h 104"/>
                <a:gd name="T10" fmla="*/ 23 w 27"/>
                <a:gd name="T11" fmla="*/ 1 h 104"/>
                <a:gd name="T12" fmla="*/ 22 w 27"/>
                <a:gd name="T13" fmla="*/ 0 h 104"/>
                <a:gd name="T14" fmla="*/ 20 w 27"/>
                <a:gd name="T15" fmla="*/ 0 h 104"/>
                <a:gd name="T16" fmla="*/ 19 w 27"/>
                <a:gd name="T17" fmla="*/ 0 h 104"/>
                <a:gd name="T18" fmla="*/ 16 w 27"/>
                <a:gd name="T19" fmla="*/ 0 h 104"/>
                <a:gd name="T20" fmla="*/ 14 w 27"/>
                <a:gd name="T21" fmla="*/ 0 h 104"/>
                <a:gd name="T22" fmla="*/ 12 w 27"/>
                <a:gd name="T23" fmla="*/ 0 h 104"/>
                <a:gd name="T24" fmla="*/ 9 w 27"/>
                <a:gd name="T25" fmla="*/ 0 h 104"/>
                <a:gd name="T26" fmla="*/ 8 w 27"/>
                <a:gd name="T27" fmla="*/ 1 h 104"/>
                <a:gd name="T28" fmla="*/ 5 w 27"/>
                <a:gd name="T29" fmla="*/ 2 h 104"/>
                <a:gd name="T30" fmla="*/ 2 w 27"/>
                <a:gd name="T31" fmla="*/ 4 h 104"/>
                <a:gd name="T32" fmla="*/ 0 w 27"/>
                <a:gd name="T33" fmla="*/ 5 h 104"/>
                <a:gd name="T34" fmla="*/ 0 w 27"/>
                <a:gd name="T35" fmla="*/ 104 h 104"/>
                <a:gd name="T36" fmla="*/ 0 w 27"/>
                <a:gd name="T37" fmla="*/ 104 h 104"/>
                <a:gd name="T38" fmla="*/ 1 w 27"/>
                <a:gd name="T39" fmla="*/ 104 h 104"/>
                <a:gd name="T40" fmla="*/ 1 w 27"/>
                <a:gd name="T41" fmla="*/ 104 h 104"/>
                <a:gd name="T42" fmla="*/ 2 w 27"/>
                <a:gd name="T43" fmla="*/ 104 h 104"/>
                <a:gd name="T44" fmla="*/ 4 w 27"/>
                <a:gd name="T45" fmla="*/ 104 h 104"/>
                <a:gd name="T46" fmla="*/ 6 w 27"/>
                <a:gd name="T47" fmla="*/ 104 h 104"/>
                <a:gd name="T48" fmla="*/ 7 w 27"/>
                <a:gd name="T49" fmla="*/ 103 h 104"/>
                <a:gd name="T50" fmla="*/ 9 w 27"/>
                <a:gd name="T51" fmla="*/ 103 h 104"/>
                <a:gd name="T52" fmla="*/ 11 w 27"/>
                <a:gd name="T53" fmla="*/ 102 h 104"/>
                <a:gd name="T54" fmla="*/ 13 w 27"/>
                <a:gd name="T55" fmla="*/ 102 h 104"/>
                <a:gd name="T56" fmla="*/ 15 w 27"/>
                <a:gd name="T57" fmla="*/ 101 h 104"/>
                <a:gd name="T58" fmla="*/ 18 w 27"/>
                <a:gd name="T59" fmla="*/ 99 h 104"/>
                <a:gd name="T60" fmla="*/ 20 w 27"/>
                <a:gd name="T61" fmla="*/ 98 h 104"/>
                <a:gd name="T62" fmla="*/ 22 w 27"/>
                <a:gd name="T63" fmla="*/ 97 h 104"/>
                <a:gd name="T64" fmla="*/ 25 w 27"/>
                <a:gd name="T65" fmla="*/ 96 h 104"/>
                <a:gd name="T66" fmla="*/ 27 w 27"/>
                <a:gd name="T67" fmla="*/ 94 h 104"/>
                <a:gd name="T68" fmla="*/ 27 w 27"/>
                <a:gd name="T69" fmla="*/ 2 h 104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7"/>
                <a:gd name="T106" fmla="*/ 0 h 104"/>
                <a:gd name="T107" fmla="*/ 27 w 27"/>
                <a:gd name="T108" fmla="*/ 104 h 104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7" h="104">
                  <a:moveTo>
                    <a:pt x="27" y="2"/>
                  </a:moveTo>
                  <a:lnTo>
                    <a:pt x="27" y="2"/>
                  </a:lnTo>
                  <a:lnTo>
                    <a:pt x="26" y="2"/>
                  </a:lnTo>
                  <a:lnTo>
                    <a:pt x="25" y="1"/>
                  </a:lnTo>
                  <a:lnTo>
                    <a:pt x="23" y="1"/>
                  </a:lnTo>
                  <a:lnTo>
                    <a:pt x="22" y="0"/>
                  </a:lnTo>
                  <a:lnTo>
                    <a:pt x="20" y="0"/>
                  </a:lnTo>
                  <a:lnTo>
                    <a:pt x="19" y="0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12" y="0"/>
                  </a:lnTo>
                  <a:lnTo>
                    <a:pt x="9" y="0"/>
                  </a:lnTo>
                  <a:lnTo>
                    <a:pt x="8" y="1"/>
                  </a:lnTo>
                  <a:lnTo>
                    <a:pt x="5" y="2"/>
                  </a:lnTo>
                  <a:lnTo>
                    <a:pt x="2" y="4"/>
                  </a:lnTo>
                  <a:lnTo>
                    <a:pt x="0" y="5"/>
                  </a:lnTo>
                  <a:lnTo>
                    <a:pt x="0" y="104"/>
                  </a:lnTo>
                  <a:lnTo>
                    <a:pt x="1" y="104"/>
                  </a:lnTo>
                  <a:lnTo>
                    <a:pt x="2" y="104"/>
                  </a:lnTo>
                  <a:lnTo>
                    <a:pt x="4" y="104"/>
                  </a:lnTo>
                  <a:lnTo>
                    <a:pt x="6" y="104"/>
                  </a:lnTo>
                  <a:lnTo>
                    <a:pt x="7" y="103"/>
                  </a:lnTo>
                  <a:lnTo>
                    <a:pt x="9" y="103"/>
                  </a:lnTo>
                  <a:lnTo>
                    <a:pt x="11" y="102"/>
                  </a:lnTo>
                  <a:lnTo>
                    <a:pt x="13" y="102"/>
                  </a:lnTo>
                  <a:lnTo>
                    <a:pt x="15" y="101"/>
                  </a:lnTo>
                  <a:lnTo>
                    <a:pt x="18" y="99"/>
                  </a:lnTo>
                  <a:lnTo>
                    <a:pt x="20" y="98"/>
                  </a:lnTo>
                  <a:lnTo>
                    <a:pt x="22" y="97"/>
                  </a:lnTo>
                  <a:lnTo>
                    <a:pt x="25" y="96"/>
                  </a:lnTo>
                  <a:lnTo>
                    <a:pt x="27" y="94"/>
                  </a:lnTo>
                  <a:lnTo>
                    <a:pt x="27" y="2"/>
                  </a:lnTo>
                  <a:close/>
                </a:path>
              </a:pathLst>
            </a:custGeom>
            <a:solidFill>
              <a:srgbClr val="9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15" name="Freeform 303"/>
            <p:cNvSpPr>
              <a:spLocks/>
            </p:cNvSpPr>
            <p:nvPr/>
          </p:nvSpPr>
          <p:spPr bwMode="auto">
            <a:xfrm>
              <a:off x="1797" y="2178"/>
              <a:ext cx="22" cy="84"/>
            </a:xfrm>
            <a:custGeom>
              <a:avLst/>
              <a:gdLst>
                <a:gd name="T0" fmla="*/ 22 w 22"/>
                <a:gd name="T1" fmla="*/ 3 h 84"/>
                <a:gd name="T2" fmla="*/ 22 w 22"/>
                <a:gd name="T3" fmla="*/ 3 h 84"/>
                <a:gd name="T4" fmla="*/ 21 w 22"/>
                <a:gd name="T5" fmla="*/ 1 h 84"/>
                <a:gd name="T6" fmla="*/ 21 w 22"/>
                <a:gd name="T7" fmla="*/ 1 h 84"/>
                <a:gd name="T8" fmla="*/ 20 w 22"/>
                <a:gd name="T9" fmla="*/ 1 h 84"/>
                <a:gd name="T10" fmla="*/ 19 w 22"/>
                <a:gd name="T11" fmla="*/ 1 h 84"/>
                <a:gd name="T12" fmla="*/ 18 w 22"/>
                <a:gd name="T13" fmla="*/ 0 h 84"/>
                <a:gd name="T14" fmla="*/ 17 w 22"/>
                <a:gd name="T15" fmla="*/ 0 h 84"/>
                <a:gd name="T16" fmla="*/ 15 w 22"/>
                <a:gd name="T17" fmla="*/ 0 h 84"/>
                <a:gd name="T18" fmla="*/ 14 w 22"/>
                <a:gd name="T19" fmla="*/ 0 h 84"/>
                <a:gd name="T20" fmla="*/ 12 w 22"/>
                <a:gd name="T21" fmla="*/ 0 h 84"/>
                <a:gd name="T22" fmla="*/ 10 w 22"/>
                <a:gd name="T23" fmla="*/ 0 h 84"/>
                <a:gd name="T24" fmla="*/ 8 w 22"/>
                <a:gd name="T25" fmla="*/ 0 h 84"/>
                <a:gd name="T26" fmla="*/ 6 w 22"/>
                <a:gd name="T27" fmla="*/ 1 h 84"/>
                <a:gd name="T28" fmla="*/ 4 w 22"/>
                <a:gd name="T29" fmla="*/ 1 h 84"/>
                <a:gd name="T30" fmla="*/ 3 w 22"/>
                <a:gd name="T31" fmla="*/ 3 h 84"/>
                <a:gd name="T32" fmla="*/ 0 w 22"/>
                <a:gd name="T33" fmla="*/ 4 h 84"/>
                <a:gd name="T34" fmla="*/ 0 w 22"/>
                <a:gd name="T35" fmla="*/ 84 h 84"/>
                <a:gd name="T36" fmla="*/ 0 w 22"/>
                <a:gd name="T37" fmla="*/ 84 h 84"/>
                <a:gd name="T38" fmla="*/ 0 w 22"/>
                <a:gd name="T39" fmla="*/ 84 h 84"/>
                <a:gd name="T40" fmla="*/ 1 w 22"/>
                <a:gd name="T41" fmla="*/ 84 h 84"/>
                <a:gd name="T42" fmla="*/ 3 w 22"/>
                <a:gd name="T43" fmla="*/ 84 h 84"/>
                <a:gd name="T44" fmla="*/ 4 w 22"/>
                <a:gd name="T45" fmla="*/ 84 h 84"/>
                <a:gd name="T46" fmla="*/ 5 w 22"/>
                <a:gd name="T47" fmla="*/ 84 h 84"/>
                <a:gd name="T48" fmla="*/ 6 w 22"/>
                <a:gd name="T49" fmla="*/ 84 h 84"/>
                <a:gd name="T50" fmla="*/ 7 w 22"/>
                <a:gd name="T51" fmla="*/ 83 h 84"/>
                <a:gd name="T52" fmla="*/ 10 w 22"/>
                <a:gd name="T53" fmla="*/ 83 h 84"/>
                <a:gd name="T54" fmla="*/ 11 w 22"/>
                <a:gd name="T55" fmla="*/ 82 h 84"/>
                <a:gd name="T56" fmla="*/ 13 w 22"/>
                <a:gd name="T57" fmla="*/ 82 h 84"/>
                <a:gd name="T58" fmla="*/ 14 w 22"/>
                <a:gd name="T59" fmla="*/ 81 h 84"/>
                <a:gd name="T60" fmla="*/ 17 w 22"/>
                <a:gd name="T61" fmla="*/ 80 h 84"/>
                <a:gd name="T62" fmla="*/ 19 w 22"/>
                <a:gd name="T63" fmla="*/ 79 h 84"/>
                <a:gd name="T64" fmla="*/ 20 w 22"/>
                <a:gd name="T65" fmla="*/ 77 h 84"/>
                <a:gd name="T66" fmla="*/ 22 w 22"/>
                <a:gd name="T67" fmla="*/ 76 h 84"/>
                <a:gd name="T68" fmla="*/ 22 w 22"/>
                <a:gd name="T69" fmla="*/ 3 h 84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2"/>
                <a:gd name="T106" fmla="*/ 0 h 84"/>
                <a:gd name="T107" fmla="*/ 22 w 22"/>
                <a:gd name="T108" fmla="*/ 84 h 84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2" h="84">
                  <a:moveTo>
                    <a:pt x="22" y="3"/>
                  </a:moveTo>
                  <a:lnTo>
                    <a:pt x="22" y="3"/>
                  </a:lnTo>
                  <a:lnTo>
                    <a:pt x="21" y="1"/>
                  </a:lnTo>
                  <a:lnTo>
                    <a:pt x="20" y="1"/>
                  </a:lnTo>
                  <a:lnTo>
                    <a:pt x="19" y="1"/>
                  </a:lnTo>
                  <a:lnTo>
                    <a:pt x="18" y="0"/>
                  </a:lnTo>
                  <a:lnTo>
                    <a:pt x="17" y="0"/>
                  </a:lnTo>
                  <a:lnTo>
                    <a:pt x="15" y="0"/>
                  </a:lnTo>
                  <a:lnTo>
                    <a:pt x="14" y="0"/>
                  </a:lnTo>
                  <a:lnTo>
                    <a:pt x="12" y="0"/>
                  </a:lnTo>
                  <a:lnTo>
                    <a:pt x="10" y="0"/>
                  </a:lnTo>
                  <a:lnTo>
                    <a:pt x="8" y="0"/>
                  </a:lnTo>
                  <a:lnTo>
                    <a:pt x="6" y="1"/>
                  </a:lnTo>
                  <a:lnTo>
                    <a:pt x="4" y="1"/>
                  </a:lnTo>
                  <a:lnTo>
                    <a:pt x="3" y="3"/>
                  </a:lnTo>
                  <a:lnTo>
                    <a:pt x="0" y="4"/>
                  </a:lnTo>
                  <a:lnTo>
                    <a:pt x="0" y="84"/>
                  </a:lnTo>
                  <a:lnTo>
                    <a:pt x="1" y="84"/>
                  </a:lnTo>
                  <a:lnTo>
                    <a:pt x="3" y="84"/>
                  </a:lnTo>
                  <a:lnTo>
                    <a:pt x="4" y="84"/>
                  </a:lnTo>
                  <a:lnTo>
                    <a:pt x="5" y="84"/>
                  </a:lnTo>
                  <a:lnTo>
                    <a:pt x="6" y="84"/>
                  </a:lnTo>
                  <a:lnTo>
                    <a:pt x="7" y="83"/>
                  </a:lnTo>
                  <a:lnTo>
                    <a:pt x="10" y="83"/>
                  </a:lnTo>
                  <a:lnTo>
                    <a:pt x="11" y="82"/>
                  </a:lnTo>
                  <a:lnTo>
                    <a:pt x="13" y="82"/>
                  </a:lnTo>
                  <a:lnTo>
                    <a:pt x="14" y="81"/>
                  </a:lnTo>
                  <a:lnTo>
                    <a:pt x="17" y="80"/>
                  </a:lnTo>
                  <a:lnTo>
                    <a:pt x="19" y="79"/>
                  </a:lnTo>
                  <a:lnTo>
                    <a:pt x="20" y="77"/>
                  </a:lnTo>
                  <a:lnTo>
                    <a:pt x="22" y="76"/>
                  </a:lnTo>
                  <a:lnTo>
                    <a:pt x="22" y="3"/>
                  </a:lnTo>
                  <a:close/>
                </a:path>
              </a:pathLst>
            </a:custGeom>
            <a:solidFill>
              <a:srgbClr val="A8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16" name="Freeform 304"/>
            <p:cNvSpPr>
              <a:spLocks/>
            </p:cNvSpPr>
            <p:nvPr/>
          </p:nvSpPr>
          <p:spPr bwMode="auto">
            <a:xfrm>
              <a:off x="1798" y="2179"/>
              <a:ext cx="18" cy="66"/>
            </a:xfrm>
            <a:custGeom>
              <a:avLst/>
              <a:gdLst>
                <a:gd name="T0" fmla="*/ 18 w 18"/>
                <a:gd name="T1" fmla="*/ 2 h 66"/>
                <a:gd name="T2" fmla="*/ 18 w 18"/>
                <a:gd name="T3" fmla="*/ 2 h 66"/>
                <a:gd name="T4" fmla="*/ 17 w 18"/>
                <a:gd name="T5" fmla="*/ 2 h 66"/>
                <a:gd name="T6" fmla="*/ 14 w 18"/>
                <a:gd name="T7" fmla="*/ 0 h 66"/>
                <a:gd name="T8" fmla="*/ 12 w 18"/>
                <a:gd name="T9" fmla="*/ 0 h 66"/>
                <a:gd name="T10" fmla="*/ 10 w 18"/>
                <a:gd name="T11" fmla="*/ 0 h 66"/>
                <a:gd name="T12" fmla="*/ 6 w 18"/>
                <a:gd name="T13" fmla="*/ 0 h 66"/>
                <a:gd name="T14" fmla="*/ 3 w 18"/>
                <a:gd name="T15" fmla="*/ 2 h 66"/>
                <a:gd name="T16" fmla="*/ 0 w 18"/>
                <a:gd name="T17" fmla="*/ 3 h 66"/>
                <a:gd name="T18" fmla="*/ 0 w 18"/>
                <a:gd name="T19" fmla="*/ 66 h 66"/>
                <a:gd name="T20" fmla="*/ 0 w 18"/>
                <a:gd name="T21" fmla="*/ 66 h 66"/>
                <a:gd name="T22" fmla="*/ 2 w 18"/>
                <a:gd name="T23" fmla="*/ 66 h 66"/>
                <a:gd name="T24" fmla="*/ 4 w 18"/>
                <a:gd name="T25" fmla="*/ 65 h 66"/>
                <a:gd name="T26" fmla="*/ 6 w 18"/>
                <a:gd name="T27" fmla="*/ 65 h 66"/>
                <a:gd name="T28" fmla="*/ 9 w 18"/>
                <a:gd name="T29" fmla="*/ 64 h 66"/>
                <a:gd name="T30" fmla="*/ 12 w 18"/>
                <a:gd name="T31" fmla="*/ 62 h 66"/>
                <a:gd name="T32" fmla="*/ 14 w 18"/>
                <a:gd name="T33" fmla="*/ 61 h 66"/>
                <a:gd name="T34" fmla="*/ 18 w 18"/>
                <a:gd name="T35" fmla="*/ 59 h 66"/>
                <a:gd name="T36" fmla="*/ 18 w 18"/>
                <a:gd name="T37" fmla="*/ 2 h 6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8"/>
                <a:gd name="T58" fmla="*/ 0 h 66"/>
                <a:gd name="T59" fmla="*/ 18 w 18"/>
                <a:gd name="T60" fmla="*/ 66 h 6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8" h="66">
                  <a:moveTo>
                    <a:pt x="18" y="2"/>
                  </a:moveTo>
                  <a:lnTo>
                    <a:pt x="18" y="2"/>
                  </a:lnTo>
                  <a:lnTo>
                    <a:pt x="17" y="2"/>
                  </a:lnTo>
                  <a:lnTo>
                    <a:pt x="14" y="0"/>
                  </a:lnTo>
                  <a:lnTo>
                    <a:pt x="12" y="0"/>
                  </a:lnTo>
                  <a:lnTo>
                    <a:pt x="10" y="0"/>
                  </a:lnTo>
                  <a:lnTo>
                    <a:pt x="6" y="0"/>
                  </a:lnTo>
                  <a:lnTo>
                    <a:pt x="3" y="2"/>
                  </a:lnTo>
                  <a:lnTo>
                    <a:pt x="0" y="3"/>
                  </a:lnTo>
                  <a:lnTo>
                    <a:pt x="0" y="66"/>
                  </a:lnTo>
                  <a:lnTo>
                    <a:pt x="2" y="66"/>
                  </a:lnTo>
                  <a:lnTo>
                    <a:pt x="4" y="65"/>
                  </a:lnTo>
                  <a:lnTo>
                    <a:pt x="6" y="65"/>
                  </a:lnTo>
                  <a:lnTo>
                    <a:pt x="9" y="64"/>
                  </a:lnTo>
                  <a:lnTo>
                    <a:pt x="12" y="62"/>
                  </a:lnTo>
                  <a:lnTo>
                    <a:pt x="14" y="61"/>
                  </a:lnTo>
                  <a:lnTo>
                    <a:pt x="18" y="59"/>
                  </a:lnTo>
                  <a:lnTo>
                    <a:pt x="18" y="2"/>
                  </a:lnTo>
                  <a:close/>
                </a:path>
              </a:pathLst>
            </a:custGeom>
            <a:solidFill>
              <a:srgbClr val="BCE5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17" name="Freeform 305"/>
            <p:cNvSpPr>
              <a:spLocks/>
            </p:cNvSpPr>
            <p:nvPr/>
          </p:nvSpPr>
          <p:spPr bwMode="auto">
            <a:xfrm>
              <a:off x="1798" y="2181"/>
              <a:ext cx="14" cy="45"/>
            </a:xfrm>
            <a:custGeom>
              <a:avLst/>
              <a:gdLst>
                <a:gd name="T0" fmla="*/ 14 w 14"/>
                <a:gd name="T1" fmla="*/ 1 h 45"/>
                <a:gd name="T2" fmla="*/ 14 w 14"/>
                <a:gd name="T3" fmla="*/ 0 h 45"/>
                <a:gd name="T4" fmla="*/ 13 w 14"/>
                <a:gd name="T5" fmla="*/ 0 h 45"/>
                <a:gd name="T6" fmla="*/ 12 w 14"/>
                <a:gd name="T7" fmla="*/ 0 h 45"/>
                <a:gd name="T8" fmla="*/ 10 w 14"/>
                <a:gd name="T9" fmla="*/ 0 h 45"/>
                <a:gd name="T10" fmla="*/ 9 w 14"/>
                <a:gd name="T11" fmla="*/ 0 h 45"/>
                <a:gd name="T12" fmla="*/ 6 w 14"/>
                <a:gd name="T13" fmla="*/ 0 h 45"/>
                <a:gd name="T14" fmla="*/ 3 w 14"/>
                <a:gd name="T15" fmla="*/ 0 h 45"/>
                <a:gd name="T16" fmla="*/ 0 w 14"/>
                <a:gd name="T17" fmla="*/ 2 h 45"/>
                <a:gd name="T18" fmla="*/ 0 w 14"/>
                <a:gd name="T19" fmla="*/ 45 h 45"/>
                <a:gd name="T20" fmla="*/ 2 w 14"/>
                <a:gd name="T21" fmla="*/ 45 h 45"/>
                <a:gd name="T22" fmla="*/ 2 w 14"/>
                <a:gd name="T23" fmla="*/ 45 h 45"/>
                <a:gd name="T24" fmla="*/ 4 w 14"/>
                <a:gd name="T25" fmla="*/ 45 h 45"/>
                <a:gd name="T26" fmla="*/ 5 w 14"/>
                <a:gd name="T27" fmla="*/ 44 h 45"/>
                <a:gd name="T28" fmla="*/ 7 w 14"/>
                <a:gd name="T29" fmla="*/ 44 h 45"/>
                <a:gd name="T30" fmla="*/ 10 w 14"/>
                <a:gd name="T31" fmla="*/ 43 h 45"/>
                <a:gd name="T32" fmla="*/ 12 w 14"/>
                <a:gd name="T33" fmla="*/ 42 h 45"/>
                <a:gd name="T34" fmla="*/ 14 w 14"/>
                <a:gd name="T35" fmla="*/ 41 h 45"/>
                <a:gd name="T36" fmla="*/ 14 w 14"/>
                <a:gd name="T37" fmla="*/ 1 h 4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4"/>
                <a:gd name="T58" fmla="*/ 0 h 45"/>
                <a:gd name="T59" fmla="*/ 14 w 14"/>
                <a:gd name="T60" fmla="*/ 45 h 45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4" h="45">
                  <a:moveTo>
                    <a:pt x="14" y="1"/>
                  </a:moveTo>
                  <a:lnTo>
                    <a:pt x="14" y="0"/>
                  </a:lnTo>
                  <a:lnTo>
                    <a:pt x="13" y="0"/>
                  </a:lnTo>
                  <a:lnTo>
                    <a:pt x="12" y="0"/>
                  </a:lnTo>
                  <a:lnTo>
                    <a:pt x="10" y="0"/>
                  </a:lnTo>
                  <a:lnTo>
                    <a:pt x="9" y="0"/>
                  </a:lnTo>
                  <a:lnTo>
                    <a:pt x="6" y="0"/>
                  </a:lnTo>
                  <a:lnTo>
                    <a:pt x="3" y="0"/>
                  </a:lnTo>
                  <a:lnTo>
                    <a:pt x="0" y="2"/>
                  </a:lnTo>
                  <a:lnTo>
                    <a:pt x="0" y="45"/>
                  </a:lnTo>
                  <a:lnTo>
                    <a:pt x="2" y="45"/>
                  </a:lnTo>
                  <a:lnTo>
                    <a:pt x="4" y="45"/>
                  </a:lnTo>
                  <a:lnTo>
                    <a:pt x="5" y="44"/>
                  </a:lnTo>
                  <a:lnTo>
                    <a:pt x="7" y="44"/>
                  </a:lnTo>
                  <a:lnTo>
                    <a:pt x="10" y="43"/>
                  </a:lnTo>
                  <a:lnTo>
                    <a:pt x="12" y="42"/>
                  </a:lnTo>
                  <a:lnTo>
                    <a:pt x="14" y="41"/>
                  </a:lnTo>
                  <a:lnTo>
                    <a:pt x="14" y="1"/>
                  </a:lnTo>
                  <a:close/>
                </a:path>
              </a:pathLst>
            </a:custGeom>
            <a:solidFill>
              <a:srgbClr val="D1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18" name="Freeform 306"/>
            <p:cNvSpPr>
              <a:spLocks/>
            </p:cNvSpPr>
            <p:nvPr/>
          </p:nvSpPr>
          <p:spPr bwMode="auto">
            <a:xfrm>
              <a:off x="1800" y="2181"/>
              <a:ext cx="9" cy="27"/>
            </a:xfrm>
            <a:custGeom>
              <a:avLst/>
              <a:gdLst>
                <a:gd name="T0" fmla="*/ 9 w 9"/>
                <a:gd name="T1" fmla="*/ 1 h 27"/>
                <a:gd name="T2" fmla="*/ 9 w 9"/>
                <a:gd name="T3" fmla="*/ 1 h 27"/>
                <a:gd name="T4" fmla="*/ 8 w 9"/>
                <a:gd name="T5" fmla="*/ 1 h 27"/>
                <a:gd name="T6" fmla="*/ 7 w 9"/>
                <a:gd name="T7" fmla="*/ 1 h 27"/>
                <a:gd name="T8" fmla="*/ 5 w 9"/>
                <a:gd name="T9" fmla="*/ 0 h 27"/>
                <a:gd name="T10" fmla="*/ 4 w 9"/>
                <a:gd name="T11" fmla="*/ 0 h 27"/>
                <a:gd name="T12" fmla="*/ 3 w 9"/>
                <a:gd name="T13" fmla="*/ 1 h 27"/>
                <a:gd name="T14" fmla="*/ 1 w 9"/>
                <a:gd name="T15" fmla="*/ 1 h 27"/>
                <a:gd name="T16" fmla="*/ 0 w 9"/>
                <a:gd name="T17" fmla="*/ 2 h 27"/>
                <a:gd name="T18" fmla="*/ 0 w 9"/>
                <a:gd name="T19" fmla="*/ 27 h 27"/>
                <a:gd name="T20" fmla="*/ 0 w 9"/>
                <a:gd name="T21" fmla="*/ 27 h 27"/>
                <a:gd name="T22" fmla="*/ 1 w 9"/>
                <a:gd name="T23" fmla="*/ 27 h 27"/>
                <a:gd name="T24" fmla="*/ 2 w 9"/>
                <a:gd name="T25" fmla="*/ 27 h 27"/>
                <a:gd name="T26" fmla="*/ 3 w 9"/>
                <a:gd name="T27" fmla="*/ 27 h 27"/>
                <a:gd name="T28" fmla="*/ 4 w 9"/>
                <a:gd name="T29" fmla="*/ 27 h 27"/>
                <a:gd name="T30" fmla="*/ 5 w 9"/>
                <a:gd name="T31" fmla="*/ 25 h 27"/>
                <a:gd name="T32" fmla="*/ 8 w 9"/>
                <a:gd name="T33" fmla="*/ 24 h 27"/>
                <a:gd name="T34" fmla="*/ 9 w 9"/>
                <a:gd name="T35" fmla="*/ 23 h 27"/>
                <a:gd name="T36" fmla="*/ 9 w 9"/>
                <a:gd name="T37" fmla="*/ 1 h 2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"/>
                <a:gd name="T58" fmla="*/ 0 h 27"/>
                <a:gd name="T59" fmla="*/ 9 w 9"/>
                <a:gd name="T60" fmla="*/ 27 h 2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" h="27">
                  <a:moveTo>
                    <a:pt x="9" y="1"/>
                  </a:moveTo>
                  <a:lnTo>
                    <a:pt x="9" y="1"/>
                  </a:lnTo>
                  <a:lnTo>
                    <a:pt x="8" y="1"/>
                  </a:lnTo>
                  <a:lnTo>
                    <a:pt x="7" y="1"/>
                  </a:lnTo>
                  <a:lnTo>
                    <a:pt x="5" y="0"/>
                  </a:lnTo>
                  <a:lnTo>
                    <a:pt x="4" y="0"/>
                  </a:lnTo>
                  <a:lnTo>
                    <a:pt x="3" y="1"/>
                  </a:lnTo>
                  <a:lnTo>
                    <a:pt x="1" y="1"/>
                  </a:lnTo>
                  <a:lnTo>
                    <a:pt x="0" y="2"/>
                  </a:lnTo>
                  <a:lnTo>
                    <a:pt x="0" y="27"/>
                  </a:lnTo>
                  <a:lnTo>
                    <a:pt x="1" y="27"/>
                  </a:lnTo>
                  <a:lnTo>
                    <a:pt x="2" y="27"/>
                  </a:lnTo>
                  <a:lnTo>
                    <a:pt x="3" y="27"/>
                  </a:lnTo>
                  <a:lnTo>
                    <a:pt x="4" y="27"/>
                  </a:lnTo>
                  <a:lnTo>
                    <a:pt x="5" y="25"/>
                  </a:lnTo>
                  <a:lnTo>
                    <a:pt x="8" y="24"/>
                  </a:lnTo>
                  <a:lnTo>
                    <a:pt x="9" y="23"/>
                  </a:lnTo>
                  <a:lnTo>
                    <a:pt x="9" y="1"/>
                  </a:lnTo>
                  <a:close/>
                </a:path>
              </a:pathLst>
            </a:custGeom>
            <a:solidFill>
              <a:srgbClr val="E5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19" name="Freeform 307"/>
            <p:cNvSpPr>
              <a:spLocks/>
            </p:cNvSpPr>
            <p:nvPr/>
          </p:nvSpPr>
          <p:spPr bwMode="auto">
            <a:xfrm>
              <a:off x="1910" y="2258"/>
              <a:ext cx="14" cy="14"/>
            </a:xfrm>
            <a:custGeom>
              <a:avLst/>
              <a:gdLst>
                <a:gd name="T0" fmla="*/ 7 w 14"/>
                <a:gd name="T1" fmla="*/ 14 h 14"/>
                <a:gd name="T2" fmla="*/ 9 w 14"/>
                <a:gd name="T3" fmla="*/ 14 h 14"/>
                <a:gd name="T4" fmla="*/ 10 w 14"/>
                <a:gd name="T5" fmla="*/ 13 h 14"/>
                <a:gd name="T6" fmla="*/ 11 w 14"/>
                <a:gd name="T7" fmla="*/ 13 h 14"/>
                <a:gd name="T8" fmla="*/ 12 w 14"/>
                <a:gd name="T9" fmla="*/ 11 h 14"/>
                <a:gd name="T10" fmla="*/ 13 w 14"/>
                <a:gd name="T11" fmla="*/ 10 h 14"/>
                <a:gd name="T12" fmla="*/ 13 w 14"/>
                <a:gd name="T13" fmla="*/ 9 h 14"/>
                <a:gd name="T14" fmla="*/ 14 w 14"/>
                <a:gd name="T15" fmla="*/ 8 h 14"/>
                <a:gd name="T16" fmla="*/ 14 w 14"/>
                <a:gd name="T17" fmla="*/ 7 h 14"/>
                <a:gd name="T18" fmla="*/ 14 w 14"/>
                <a:gd name="T19" fmla="*/ 6 h 14"/>
                <a:gd name="T20" fmla="*/ 13 w 14"/>
                <a:gd name="T21" fmla="*/ 4 h 14"/>
                <a:gd name="T22" fmla="*/ 13 w 14"/>
                <a:gd name="T23" fmla="*/ 3 h 14"/>
                <a:gd name="T24" fmla="*/ 12 w 14"/>
                <a:gd name="T25" fmla="*/ 2 h 14"/>
                <a:gd name="T26" fmla="*/ 11 w 14"/>
                <a:gd name="T27" fmla="*/ 1 h 14"/>
                <a:gd name="T28" fmla="*/ 10 w 14"/>
                <a:gd name="T29" fmla="*/ 0 h 14"/>
                <a:gd name="T30" fmla="*/ 9 w 14"/>
                <a:gd name="T31" fmla="*/ 0 h 14"/>
                <a:gd name="T32" fmla="*/ 7 w 14"/>
                <a:gd name="T33" fmla="*/ 0 h 14"/>
                <a:gd name="T34" fmla="*/ 6 w 14"/>
                <a:gd name="T35" fmla="*/ 0 h 14"/>
                <a:gd name="T36" fmla="*/ 5 w 14"/>
                <a:gd name="T37" fmla="*/ 0 h 14"/>
                <a:gd name="T38" fmla="*/ 4 w 14"/>
                <a:gd name="T39" fmla="*/ 1 h 14"/>
                <a:gd name="T40" fmla="*/ 3 w 14"/>
                <a:gd name="T41" fmla="*/ 2 h 14"/>
                <a:gd name="T42" fmla="*/ 2 w 14"/>
                <a:gd name="T43" fmla="*/ 3 h 14"/>
                <a:gd name="T44" fmla="*/ 2 w 14"/>
                <a:gd name="T45" fmla="*/ 4 h 14"/>
                <a:gd name="T46" fmla="*/ 0 w 14"/>
                <a:gd name="T47" fmla="*/ 6 h 14"/>
                <a:gd name="T48" fmla="*/ 0 w 14"/>
                <a:gd name="T49" fmla="*/ 7 h 14"/>
                <a:gd name="T50" fmla="*/ 0 w 14"/>
                <a:gd name="T51" fmla="*/ 8 h 14"/>
                <a:gd name="T52" fmla="*/ 2 w 14"/>
                <a:gd name="T53" fmla="*/ 9 h 14"/>
                <a:gd name="T54" fmla="*/ 2 w 14"/>
                <a:gd name="T55" fmla="*/ 10 h 14"/>
                <a:gd name="T56" fmla="*/ 3 w 14"/>
                <a:gd name="T57" fmla="*/ 11 h 14"/>
                <a:gd name="T58" fmla="*/ 4 w 14"/>
                <a:gd name="T59" fmla="*/ 13 h 14"/>
                <a:gd name="T60" fmla="*/ 5 w 14"/>
                <a:gd name="T61" fmla="*/ 13 h 14"/>
                <a:gd name="T62" fmla="*/ 6 w 14"/>
                <a:gd name="T63" fmla="*/ 14 h 14"/>
                <a:gd name="T64" fmla="*/ 7 w 14"/>
                <a:gd name="T65" fmla="*/ 14 h 1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4"/>
                <a:gd name="T100" fmla="*/ 0 h 14"/>
                <a:gd name="T101" fmla="*/ 14 w 14"/>
                <a:gd name="T102" fmla="*/ 14 h 1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4" h="14">
                  <a:moveTo>
                    <a:pt x="7" y="14"/>
                  </a:moveTo>
                  <a:lnTo>
                    <a:pt x="9" y="14"/>
                  </a:lnTo>
                  <a:lnTo>
                    <a:pt x="10" y="13"/>
                  </a:lnTo>
                  <a:lnTo>
                    <a:pt x="11" y="13"/>
                  </a:lnTo>
                  <a:lnTo>
                    <a:pt x="12" y="11"/>
                  </a:lnTo>
                  <a:lnTo>
                    <a:pt x="13" y="10"/>
                  </a:lnTo>
                  <a:lnTo>
                    <a:pt x="13" y="9"/>
                  </a:lnTo>
                  <a:lnTo>
                    <a:pt x="14" y="8"/>
                  </a:lnTo>
                  <a:lnTo>
                    <a:pt x="14" y="7"/>
                  </a:lnTo>
                  <a:lnTo>
                    <a:pt x="14" y="6"/>
                  </a:lnTo>
                  <a:lnTo>
                    <a:pt x="13" y="4"/>
                  </a:lnTo>
                  <a:lnTo>
                    <a:pt x="13" y="3"/>
                  </a:lnTo>
                  <a:lnTo>
                    <a:pt x="12" y="2"/>
                  </a:lnTo>
                  <a:lnTo>
                    <a:pt x="11" y="1"/>
                  </a:lnTo>
                  <a:lnTo>
                    <a:pt x="10" y="0"/>
                  </a:lnTo>
                  <a:lnTo>
                    <a:pt x="9" y="0"/>
                  </a:lnTo>
                  <a:lnTo>
                    <a:pt x="7" y="0"/>
                  </a:lnTo>
                  <a:lnTo>
                    <a:pt x="6" y="0"/>
                  </a:lnTo>
                  <a:lnTo>
                    <a:pt x="5" y="0"/>
                  </a:lnTo>
                  <a:lnTo>
                    <a:pt x="4" y="1"/>
                  </a:lnTo>
                  <a:lnTo>
                    <a:pt x="3" y="2"/>
                  </a:lnTo>
                  <a:lnTo>
                    <a:pt x="2" y="3"/>
                  </a:lnTo>
                  <a:lnTo>
                    <a:pt x="2" y="4"/>
                  </a:lnTo>
                  <a:lnTo>
                    <a:pt x="0" y="6"/>
                  </a:lnTo>
                  <a:lnTo>
                    <a:pt x="0" y="7"/>
                  </a:lnTo>
                  <a:lnTo>
                    <a:pt x="0" y="8"/>
                  </a:lnTo>
                  <a:lnTo>
                    <a:pt x="2" y="9"/>
                  </a:lnTo>
                  <a:lnTo>
                    <a:pt x="2" y="10"/>
                  </a:lnTo>
                  <a:lnTo>
                    <a:pt x="3" y="11"/>
                  </a:lnTo>
                  <a:lnTo>
                    <a:pt x="4" y="13"/>
                  </a:lnTo>
                  <a:lnTo>
                    <a:pt x="5" y="13"/>
                  </a:lnTo>
                  <a:lnTo>
                    <a:pt x="6" y="14"/>
                  </a:lnTo>
                  <a:lnTo>
                    <a:pt x="7" y="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20" name="Freeform 308"/>
            <p:cNvSpPr>
              <a:spLocks/>
            </p:cNvSpPr>
            <p:nvPr/>
          </p:nvSpPr>
          <p:spPr bwMode="auto">
            <a:xfrm>
              <a:off x="1870" y="2258"/>
              <a:ext cx="7" cy="7"/>
            </a:xfrm>
            <a:custGeom>
              <a:avLst/>
              <a:gdLst>
                <a:gd name="T0" fmla="*/ 3 w 7"/>
                <a:gd name="T1" fmla="*/ 7 h 7"/>
                <a:gd name="T2" fmla="*/ 4 w 7"/>
                <a:gd name="T3" fmla="*/ 7 h 7"/>
                <a:gd name="T4" fmla="*/ 5 w 7"/>
                <a:gd name="T5" fmla="*/ 6 h 7"/>
                <a:gd name="T6" fmla="*/ 5 w 7"/>
                <a:gd name="T7" fmla="*/ 4 h 7"/>
                <a:gd name="T8" fmla="*/ 7 w 7"/>
                <a:gd name="T9" fmla="*/ 3 h 7"/>
                <a:gd name="T10" fmla="*/ 5 w 7"/>
                <a:gd name="T11" fmla="*/ 2 h 7"/>
                <a:gd name="T12" fmla="*/ 5 w 7"/>
                <a:gd name="T13" fmla="*/ 1 h 7"/>
                <a:gd name="T14" fmla="*/ 4 w 7"/>
                <a:gd name="T15" fmla="*/ 0 h 7"/>
                <a:gd name="T16" fmla="*/ 3 w 7"/>
                <a:gd name="T17" fmla="*/ 0 h 7"/>
                <a:gd name="T18" fmla="*/ 2 w 7"/>
                <a:gd name="T19" fmla="*/ 0 h 7"/>
                <a:gd name="T20" fmla="*/ 1 w 7"/>
                <a:gd name="T21" fmla="*/ 1 h 7"/>
                <a:gd name="T22" fmla="*/ 0 w 7"/>
                <a:gd name="T23" fmla="*/ 2 h 7"/>
                <a:gd name="T24" fmla="*/ 0 w 7"/>
                <a:gd name="T25" fmla="*/ 3 h 7"/>
                <a:gd name="T26" fmla="*/ 0 w 7"/>
                <a:gd name="T27" fmla="*/ 4 h 7"/>
                <a:gd name="T28" fmla="*/ 1 w 7"/>
                <a:gd name="T29" fmla="*/ 6 h 7"/>
                <a:gd name="T30" fmla="*/ 2 w 7"/>
                <a:gd name="T31" fmla="*/ 7 h 7"/>
                <a:gd name="T32" fmla="*/ 3 w 7"/>
                <a:gd name="T33" fmla="*/ 7 h 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7"/>
                <a:gd name="T52" fmla="*/ 0 h 7"/>
                <a:gd name="T53" fmla="*/ 7 w 7"/>
                <a:gd name="T54" fmla="*/ 7 h 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7" h="7">
                  <a:moveTo>
                    <a:pt x="3" y="7"/>
                  </a:moveTo>
                  <a:lnTo>
                    <a:pt x="4" y="7"/>
                  </a:lnTo>
                  <a:lnTo>
                    <a:pt x="5" y="6"/>
                  </a:lnTo>
                  <a:lnTo>
                    <a:pt x="5" y="4"/>
                  </a:lnTo>
                  <a:lnTo>
                    <a:pt x="7" y="3"/>
                  </a:lnTo>
                  <a:lnTo>
                    <a:pt x="5" y="2"/>
                  </a:lnTo>
                  <a:lnTo>
                    <a:pt x="5" y="1"/>
                  </a:lnTo>
                  <a:lnTo>
                    <a:pt x="4" y="0"/>
                  </a:lnTo>
                  <a:lnTo>
                    <a:pt x="3" y="0"/>
                  </a:lnTo>
                  <a:lnTo>
                    <a:pt x="2" y="0"/>
                  </a:lnTo>
                  <a:lnTo>
                    <a:pt x="1" y="1"/>
                  </a:lnTo>
                  <a:lnTo>
                    <a:pt x="0" y="2"/>
                  </a:lnTo>
                  <a:lnTo>
                    <a:pt x="0" y="3"/>
                  </a:lnTo>
                  <a:lnTo>
                    <a:pt x="0" y="4"/>
                  </a:lnTo>
                  <a:lnTo>
                    <a:pt x="1" y="6"/>
                  </a:lnTo>
                  <a:lnTo>
                    <a:pt x="2" y="7"/>
                  </a:lnTo>
                  <a:lnTo>
                    <a:pt x="3" y="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21" name="Freeform 309"/>
            <p:cNvSpPr>
              <a:spLocks/>
            </p:cNvSpPr>
            <p:nvPr/>
          </p:nvSpPr>
          <p:spPr bwMode="auto">
            <a:xfrm>
              <a:off x="1881" y="2258"/>
              <a:ext cx="6" cy="7"/>
            </a:xfrm>
            <a:custGeom>
              <a:avLst/>
              <a:gdLst>
                <a:gd name="T0" fmla="*/ 4 w 6"/>
                <a:gd name="T1" fmla="*/ 7 h 7"/>
                <a:gd name="T2" fmla="*/ 5 w 6"/>
                <a:gd name="T3" fmla="*/ 7 h 7"/>
                <a:gd name="T4" fmla="*/ 6 w 6"/>
                <a:gd name="T5" fmla="*/ 7 h 7"/>
                <a:gd name="T6" fmla="*/ 6 w 6"/>
                <a:gd name="T7" fmla="*/ 6 h 7"/>
                <a:gd name="T8" fmla="*/ 6 w 6"/>
                <a:gd name="T9" fmla="*/ 3 h 7"/>
                <a:gd name="T10" fmla="*/ 6 w 6"/>
                <a:gd name="T11" fmla="*/ 2 h 7"/>
                <a:gd name="T12" fmla="*/ 6 w 6"/>
                <a:gd name="T13" fmla="*/ 1 h 7"/>
                <a:gd name="T14" fmla="*/ 5 w 6"/>
                <a:gd name="T15" fmla="*/ 1 h 7"/>
                <a:gd name="T16" fmla="*/ 4 w 6"/>
                <a:gd name="T17" fmla="*/ 0 h 7"/>
                <a:gd name="T18" fmla="*/ 3 w 6"/>
                <a:gd name="T19" fmla="*/ 1 h 7"/>
                <a:gd name="T20" fmla="*/ 1 w 6"/>
                <a:gd name="T21" fmla="*/ 1 h 7"/>
                <a:gd name="T22" fmla="*/ 0 w 6"/>
                <a:gd name="T23" fmla="*/ 2 h 7"/>
                <a:gd name="T24" fmla="*/ 0 w 6"/>
                <a:gd name="T25" fmla="*/ 3 h 7"/>
                <a:gd name="T26" fmla="*/ 0 w 6"/>
                <a:gd name="T27" fmla="*/ 6 h 7"/>
                <a:gd name="T28" fmla="*/ 1 w 6"/>
                <a:gd name="T29" fmla="*/ 7 h 7"/>
                <a:gd name="T30" fmla="*/ 3 w 6"/>
                <a:gd name="T31" fmla="*/ 7 h 7"/>
                <a:gd name="T32" fmla="*/ 4 w 6"/>
                <a:gd name="T33" fmla="*/ 7 h 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"/>
                <a:gd name="T52" fmla="*/ 0 h 7"/>
                <a:gd name="T53" fmla="*/ 6 w 6"/>
                <a:gd name="T54" fmla="*/ 7 h 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" h="7">
                  <a:moveTo>
                    <a:pt x="4" y="7"/>
                  </a:moveTo>
                  <a:lnTo>
                    <a:pt x="5" y="7"/>
                  </a:lnTo>
                  <a:lnTo>
                    <a:pt x="6" y="7"/>
                  </a:lnTo>
                  <a:lnTo>
                    <a:pt x="6" y="6"/>
                  </a:lnTo>
                  <a:lnTo>
                    <a:pt x="6" y="3"/>
                  </a:lnTo>
                  <a:lnTo>
                    <a:pt x="6" y="2"/>
                  </a:lnTo>
                  <a:lnTo>
                    <a:pt x="6" y="1"/>
                  </a:lnTo>
                  <a:lnTo>
                    <a:pt x="5" y="1"/>
                  </a:lnTo>
                  <a:lnTo>
                    <a:pt x="4" y="0"/>
                  </a:lnTo>
                  <a:lnTo>
                    <a:pt x="3" y="1"/>
                  </a:lnTo>
                  <a:lnTo>
                    <a:pt x="1" y="1"/>
                  </a:lnTo>
                  <a:lnTo>
                    <a:pt x="0" y="2"/>
                  </a:lnTo>
                  <a:lnTo>
                    <a:pt x="0" y="3"/>
                  </a:lnTo>
                  <a:lnTo>
                    <a:pt x="0" y="6"/>
                  </a:lnTo>
                  <a:lnTo>
                    <a:pt x="1" y="7"/>
                  </a:lnTo>
                  <a:lnTo>
                    <a:pt x="3" y="7"/>
                  </a:lnTo>
                  <a:lnTo>
                    <a:pt x="4" y="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22" name="Freeform 310"/>
            <p:cNvSpPr>
              <a:spLocks/>
            </p:cNvSpPr>
            <p:nvPr/>
          </p:nvSpPr>
          <p:spPr bwMode="auto">
            <a:xfrm>
              <a:off x="1836" y="2165"/>
              <a:ext cx="18" cy="93"/>
            </a:xfrm>
            <a:custGeom>
              <a:avLst/>
              <a:gdLst>
                <a:gd name="T0" fmla="*/ 6 w 18"/>
                <a:gd name="T1" fmla="*/ 2 h 93"/>
                <a:gd name="T2" fmla="*/ 6 w 18"/>
                <a:gd name="T3" fmla="*/ 4 h 93"/>
                <a:gd name="T4" fmla="*/ 3 w 18"/>
                <a:gd name="T5" fmla="*/ 9 h 93"/>
                <a:gd name="T6" fmla="*/ 2 w 18"/>
                <a:gd name="T7" fmla="*/ 17 h 93"/>
                <a:gd name="T8" fmla="*/ 1 w 18"/>
                <a:gd name="T9" fmla="*/ 29 h 93"/>
                <a:gd name="T10" fmla="*/ 0 w 18"/>
                <a:gd name="T11" fmla="*/ 41 h 93"/>
                <a:gd name="T12" fmla="*/ 0 w 18"/>
                <a:gd name="T13" fmla="*/ 58 h 93"/>
                <a:gd name="T14" fmla="*/ 1 w 18"/>
                <a:gd name="T15" fmla="*/ 74 h 93"/>
                <a:gd name="T16" fmla="*/ 4 w 18"/>
                <a:gd name="T17" fmla="*/ 93 h 93"/>
                <a:gd name="T18" fmla="*/ 18 w 18"/>
                <a:gd name="T19" fmla="*/ 93 h 93"/>
                <a:gd name="T20" fmla="*/ 17 w 18"/>
                <a:gd name="T21" fmla="*/ 89 h 93"/>
                <a:gd name="T22" fmla="*/ 16 w 18"/>
                <a:gd name="T23" fmla="*/ 82 h 93"/>
                <a:gd name="T24" fmla="*/ 15 w 18"/>
                <a:gd name="T25" fmla="*/ 71 h 93"/>
                <a:gd name="T26" fmla="*/ 14 w 18"/>
                <a:gd name="T27" fmla="*/ 58 h 93"/>
                <a:gd name="T28" fmla="*/ 13 w 18"/>
                <a:gd name="T29" fmla="*/ 43 h 93"/>
                <a:gd name="T30" fmla="*/ 13 w 18"/>
                <a:gd name="T31" fmla="*/ 27 h 93"/>
                <a:gd name="T32" fmla="*/ 15 w 18"/>
                <a:gd name="T33" fmla="*/ 13 h 93"/>
                <a:gd name="T34" fmla="*/ 18 w 18"/>
                <a:gd name="T35" fmla="*/ 2 h 93"/>
                <a:gd name="T36" fmla="*/ 18 w 18"/>
                <a:gd name="T37" fmla="*/ 2 h 93"/>
                <a:gd name="T38" fmla="*/ 18 w 18"/>
                <a:gd name="T39" fmla="*/ 0 h 93"/>
                <a:gd name="T40" fmla="*/ 18 w 18"/>
                <a:gd name="T41" fmla="*/ 0 h 93"/>
                <a:gd name="T42" fmla="*/ 17 w 18"/>
                <a:gd name="T43" fmla="*/ 0 h 93"/>
                <a:gd name="T44" fmla="*/ 16 w 18"/>
                <a:gd name="T45" fmla="*/ 0 h 93"/>
                <a:gd name="T46" fmla="*/ 14 w 18"/>
                <a:gd name="T47" fmla="*/ 0 h 93"/>
                <a:gd name="T48" fmla="*/ 10 w 18"/>
                <a:gd name="T49" fmla="*/ 0 h 93"/>
                <a:gd name="T50" fmla="*/ 6 w 18"/>
                <a:gd name="T51" fmla="*/ 2 h 9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8"/>
                <a:gd name="T79" fmla="*/ 0 h 93"/>
                <a:gd name="T80" fmla="*/ 18 w 18"/>
                <a:gd name="T81" fmla="*/ 93 h 9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8" h="93">
                  <a:moveTo>
                    <a:pt x="6" y="2"/>
                  </a:moveTo>
                  <a:lnTo>
                    <a:pt x="6" y="4"/>
                  </a:lnTo>
                  <a:lnTo>
                    <a:pt x="3" y="9"/>
                  </a:lnTo>
                  <a:lnTo>
                    <a:pt x="2" y="17"/>
                  </a:lnTo>
                  <a:lnTo>
                    <a:pt x="1" y="29"/>
                  </a:lnTo>
                  <a:lnTo>
                    <a:pt x="0" y="41"/>
                  </a:lnTo>
                  <a:lnTo>
                    <a:pt x="0" y="58"/>
                  </a:lnTo>
                  <a:lnTo>
                    <a:pt x="1" y="74"/>
                  </a:lnTo>
                  <a:lnTo>
                    <a:pt x="4" y="93"/>
                  </a:lnTo>
                  <a:lnTo>
                    <a:pt x="18" y="93"/>
                  </a:lnTo>
                  <a:lnTo>
                    <a:pt x="17" y="89"/>
                  </a:lnTo>
                  <a:lnTo>
                    <a:pt x="16" y="82"/>
                  </a:lnTo>
                  <a:lnTo>
                    <a:pt x="15" y="71"/>
                  </a:lnTo>
                  <a:lnTo>
                    <a:pt x="14" y="58"/>
                  </a:lnTo>
                  <a:lnTo>
                    <a:pt x="13" y="43"/>
                  </a:lnTo>
                  <a:lnTo>
                    <a:pt x="13" y="27"/>
                  </a:lnTo>
                  <a:lnTo>
                    <a:pt x="15" y="13"/>
                  </a:lnTo>
                  <a:lnTo>
                    <a:pt x="18" y="2"/>
                  </a:lnTo>
                  <a:lnTo>
                    <a:pt x="18" y="0"/>
                  </a:lnTo>
                  <a:lnTo>
                    <a:pt x="17" y="0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6" y="2"/>
                  </a:lnTo>
                  <a:close/>
                </a:path>
              </a:pathLst>
            </a:custGeom>
            <a:solidFill>
              <a:srgbClr val="3F9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23" name="Freeform 311"/>
            <p:cNvSpPr>
              <a:spLocks/>
            </p:cNvSpPr>
            <p:nvPr/>
          </p:nvSpPr>
          <p:spPr bwMode="auto">
            <a:xfrm>
              <a:off x="1934" y="2154"/>
              <a:ext cx="27" cy="104"/>
            </a:xfrm>
            <a:custGeom>
              <a:avLst/>
              <a:gdLst>
                <a:gd name="T0" fmla="*/ 27 w 27"/>
                <a:gd name="T1" fmla="*/ 0 h 104"/>
                <a:gd name="T2" fmla="*/ 25 w 27"/>
                <a:gd name="T3" fmla="*/ 1 h 104"/>
                <a:gd name="T4" fmla="*/ 24 w 27"/>
                <a:gd name="T5" fmla="*/ 3 h 104"/>
                <a:gd name="T6" fmla="*/ 22 w 27"/>
                <a:gd name="T7" fmla="*/ 9 h 104"/>
                <a:gd name="T8" fmla="*/ 20 w 27"/>
                <a:gd name="T9" fmla="*/ 18 h 104"/>
                <a:gd name="T10" fmla="*/ 17 w 27"/>
                <a:gd name="T11" fmla="*/ 31 h 104"/>
                <a:gd name="T12" fmla="*/ 16 w 27"/>
                <a:gd name="T13" fmla="*/ 49 h 104"/>
                <a:gd name="T14" fmla="*/ 17 w 27"/>
                <a:gd name="T15" fmla="*/ 73 h 104"/>
                <a:gd name="T16" fmla="*/ 20 w 27"/>
                <a:gd name="T17" fmla="*/ 104 h 104"/>
                <a:gd name="T18" fmla="*/ 4 w 27"/>
                <a:gd name="T19" fmla="*/ 104 h 104"/>
                <a:gd name="T20" fmla="*/ 4 w 27"/>
                <a:gd name="T21" fmla="*/ 100 h 104"/>
                <a:gd name="T22" fmla="*/ 3 w 27"/>
                <a:gd name="T23" fmla="*/ 92 h 104"/>
                <a:gd name="T24" fmla="*/ 2 w 27"/>
                <a:gd name="T25" fmla="*/ 79 h 104"/>
                <a:gd name="T26" fmla="*/ 1 w 27"/>
                <a:gd name="T27" fmla="*/ 64 h 104"/>
                <a:gd name="T28" fmla="*/ 0 w 27"/>
                <a:gd name="T29" fmla="*/ 47 h 104"/>
                <a:gd name="T30" fmla="*/ 1 w 27"/>
                <a:gd name="T31" fmla="*/ 30 h 104"/>
                <a:gd name="T32" fmla="*/ 3 w 27"/>
                <a:gd name="T33" fmla="*/ 14 h 104"/>
                <a:gd name="T34" fmla="*/ 9 w 27"/>
                <a:gd name="T35" fmla="*/ 0 h 104"/>
                <a:gd name="T36" fmla="*/ 27 w 27"/>
                <a:gd name="T37" fmla="*/ 0 h 10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7"/>
                <a:gd name="T58" fmla="*/ 0 h 104"/>
                <a:gd name="T59" fmla="*/ 27 w 27"/>
                <a:gd name="T60" fmla="*/ 104 h 104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7" h="104">
                  <a:moveTo>
                    <a:pt x="27" y="0"/>
                  </a:moveTo>
                  <a:lnTo>
                    <a:pt x="25" y="1"/>
                  </a:lnTo>
                  <a:lnTo>
                    <a:pt x="24" y="3"/>
                  </a:lnTo>
                  <a:lnTo>
                    <a:pt x="22" y="9"/>
                  </a:lnTo>
                  <a:lnTo>
                    <a:pt x="20" y="18"/>
                  </a:lnTo>
                  <a:lnTo>
                    <a:pt x="17" y="31"/>
                  </a:lnTo>
                  <a:lnTo>
                    <a:pt x="16" y="49"/>
                  </a:lnTo>
                  <a:lnTo>
                    <a:pt x="17" y="73"/>
                  </a:lnTo>
                  <a:lnTo>
                    <a:pt x="20" y="104"/>
                  </a:lnTo>
                  <a:lnTo>
                    <a:pt x="4" y="104"/>
                  </a:lnTo>
                  <a:lnTo>
                    <a:pt x="4" y="100"/>
                  </a:lnTo>
                  <a:lnTo>
                    <a:pt x="3" y="92"/>
                  </a:lnTo>
                  <a:lnTo>
                    <a:pt x="2" y="79"/>
                  </a:lnTo>
                  <a:lnTo>
                    <a:pt x="1" y="64"/>
                  </a:lnTo>
                  <a:lnTo>
                    <a:pt x="0" y="47"/>
                  </a:lnTo>
                  <a:lnTo>
                    <a:pt x="1" y="30"/>
                  </a:lnTo>
                  <a:lnTo>
                    <a:pt x="3" y="14"/>
                  </a:lnTo>
                  <a:lnTo>
                    <a:pt x="9" y="0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3F9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24" name="Freeform 312"/>
            <p:cNvSpPr>
              <a:spLocks/>
            </p:cNvSpPr>
            <p:nvPr/>
          </p:nvSpPr>
          <p:spPr bwMode="auto">
            <a:xfrm>
              <a:off x="1836" y="2170"/>
              <a:ext cx="17" cy="82"/>
            </a:xfrm>
            <a:custGeom>
              <a:avLst/>
              <a:gdLst>
                <a:gd name="T0" fmla="*/ 6 w 17"/>
                <a:gd name="T1" fmla="*/ 2 h 82"/>
                <a:gd name="T2" fmla="*/ 6 w 17"/>
                <a:gd name="T3" fmla="*/ 4 h 82"/>
                <a:gd name="T4" fmla="*/ 4 w 17"/>
                <a:gd name="T5" fmla="*/ 8 h 82"/>
                <a:gd name="T6" fmla="*/ 2 w 17"/>
                <a:gd name="T7" fmla="*/ 15 h 82"/>
                <a:gd name="T8" fmla="*/ 1 w 17"/>
                <a:gd name="T9" fmla="*/ 26 h 82"/>
                <a:gd name="T10" fmla="*/ 0 w 17"/>
                <a:gd name="T11" fmla="*/ 38 h 82"/>
                <a:gd name="T12" fmla="*/ 1 w 17"/>
                <a:gd name="T13" fmla="*/ 50 h 82"/>
                <a:gd name="T14" fmla="*/ 2 w 17"/>
                <a:gd name="T15" fmla="*/ 66 h 82"/>
                <a:gd name="T16" fmla="*/ 4 w 17"/>
                <a:gd name="T17" fmla="*/ 82 h 82"/>
                <a:gd name="T18" fmla="*/ 16 w 17"/>
                <a:gd name="T19" fmla="*/ 81 h 82"/>
                <a:gd name="T20" fmla="*/ 16 w 17"/>
                <a:gd name="T21" fmla="*/ 78 h 82"/>
                <a:gd name="T22" fmla="*/ 15 w 17"/>
                <a:gd name="T23" fmla="*/ 73 h 82"/>
                <a:gd name="T24" fmla="*/ 14 w 17"/>
                <a:gd name="T25" fmla="*/ 62 h 82"/>
                <a:gd name="T26" fmla="*/ 13 w 17"/>
                <a:gd name="T27" fmla="*/ 50 h 82"/>
                <a:gd name="T28" fmla="*/ 11 w 17"/>
                <a:gd name="T29" fmla="*/ 38 h 82"/>
                <a:gd name="T30" fmla="*/ 11 w 17"/>
                <a:gd name="T31" fmla="*/ 25 h 82"/>
                <a:gd name="T32" fmla="*/ 14 w 17"/>
                <a:gd name="T33" fmla="*/ 12 h 82"/>
                <a:gd name="T34" fmla="*/ 17 w 17"/>
                <a:gd name="T35" fmla="*/ 1 h 82"/>
                <a:gd name="T36" fmla="*/ 17 w 17"/>
                <a:gd name="T37" fmla="*/ 1 h 82"/>
                <a:gd name="T38" fmla="*/ 17 w 17"/>
                <a:gd name="T39" fmla="*/ 1 h 82"/>
                <a:gd name="T40" fmla="*/ 17 w 17"/>
                <a:gd name="T41" fmla="*/ 1 h 82"/>
                <a:gd name="T42" fmla="*/ 16 w 17"/>
                <a:gd name="T43" fmla="*/ 0 h 82"/>
                <a:gd name="T44" fmla="*/ 15 w 17"/>
                <a:gd name="T45" fmla="*/ 0 h 82"/>
                <a:gd name="T46" fmla="*/ 13 w 17"/>
                <a:gd name="T47" fmla="*/ 1 h 82"/>
                <a:gd name="T48" fmla="*/ 9 w 17"/>
                <a:gd name="T49" fmla="*/ 1 h 82"/>
                <a:gd name="T50" fmla="*/ 6 w 17"/>
                <a:gd name="T51" fmla="*/ 2 h 8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"/>
                <a:gd name="T79" fmla="*/ 0 h 82"/>
                <a:gd name="T80" fmla="*/ 17 w 17"/>
                <a:gd name="T81" fmla="*/ 82 h 8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" h="82">
                  <a:moveTo>
                    <a:pt x="6" y="2"/>
                  </a:moveTo>
                  <a:lnTo>
                    <a:pt x="6" y="4"/>
                  </a:lnTo>
                  <a:lnTo>
                    <a:pt x="4" y="8"/>
                  </a:lnTo>
                  <a:lnTo>
                    <a:pt x="2" y="15"/>
                  </a:lnTo>
                  <a:lnTo>
                    <a:pt x="1" y="26"/>
                  </a:lnTo>
                  <a:lnTo>
                    <a:pt x="0" y="38"/>
                  </a:lnTo>
                  <a:lnTo>
                    <a:pt x="1" y="50"/>
                  </a:lnTo>
                  <a:lnTo>
                    <a:pt x="2" y="66"/>
                  </a:lnTo>
                  <a:lnTo>
                    <a:pt x="4" y="82"/>
                  </a:lnTo>
                  <a:lnTo>
                    <a:pt x="16" y="81"/>
                  </a:lnTo>
                  <a:lnTo>
                    <a:pt x="16" y="78"/>
                  </a:lnTo>
                  <a:lnTo>
                    <a:pt x="15" y="73"/>
                  </a:lnTo>
                  <a:lnTo>
                    <a:pt x="14" y="62"/>
                  </a:lnTo>
                  <a:lnTo>
                    <a:pt x="13" y="50"/>
                  </a:lnTo>
                  <a:lnTo>
                    <a:pt x="11" y="38"/>
                  </a:lnTo>
                  <a:lnTo>
                    <a:pt x="11" y="25"/>
                  </a:lnTo>
                  <a:lnTo>
                    <a:pt x="14" y="12"/>
                  </a:lnTo>
                  <a:lnTo>
                    <a:pt x="17" y="1"/>
                  </a:lnTo>
                  <a:lnTo>
                    <a:pt x="16" y="0"/>
                  </a:lnTo>
                  <a:lnTo>
                    <a:pt x="15" y="0"/>
                  </a:lnTo>
                  <a:lnTo>
                    <a:pt x="13" y="1"/>
                  </a:lnTo>
                  <a:lnTo>
                    <a:pt x="9" y="1"/>
                  </a:lnTo>
                  <a:lnTo>
                    <a:pt x="6" y="2"/>
                  </a:lnTo>
                  <a:close/>
                </a:path>
              </a:pathLst>
            </a:custGeom>
            <a:solidFill>
              <a:srgbClr val="59B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25" name="Freeform 313"/>
            <p:cNvSpPr>
              <a:spLocks/>
            </p:cNvSpPr>
            <p:nvPr/>
          </p:nvSpPr>
          <p:spPr bwMode="auto">
            <a:xfrm>
              <a:off x="1837" y="2176"/>
              <a:ext cx="14" cy="69"/>
            </a:xfrm>
            <a:custGeom>
              <a:avLst/>
              <a:gdLst>
                <a:gd name="T0" fmla="*/ 5 w 14"/>
                <a:gd name="T1" fmla="*/ 1 h 69"/>
                <a:gd name="T2" fmla="*/ 5 w 14"/>
                <a:gd name="T3" fmla="*/ 2 h 69"/>
                <a:gd name="T4" fmla="*/ 3 w 14"/>
                <a:gd name="T5" fmla="*/ 7 h 69"/>
                <a:gd name="T6" fmla="*/ 2 w 14"/>
                <a:gd name="T7" fmla="*/ 13 h 69"/>
                <a:gd name="T8" fmla="*/ 1 w 14"/>
                <a:gd name="T9" fmla="*/ 21 h 69"/>
                <a:gd name="T10" fmla="*/ 0 w 14"/>
                <a:gd name="T11" fmla="*/ 32 h 69"/>
                <a:gd name="T12" fmla="*/ 0 w 14"/>
                <a:gd name="T13" fmla="*/ 43 h 69"/>
                <a:gd name="T14" fmla="*/ 1 w 14"/>
                <a:gd name="T15" fmla="*/ 56 h 69"/>
                <a:gd name="T16" fmla="*/ 3 w 14"/>
                <a:gd name="T17" fmla="*/ 69 h 69"/>
                <a:gd name="T18" fmla="*/ 14 w 14"/>
                <a:gd name="T19" fmla="*/ 69 h 69"/>
                <a:gd name="T20" fmla="*/ 13 w 14"/>
                <a:gd name="T21" fmla="*/ 67 h 69"/>
                <a:gd name="T22" fmla="*/ 13 w 14"/>
                <a:gd name="T23" fmla="*/ 61 h 69"/>
                <a:gd name="T24" fmla="*/ 12 w 14"/>
                <a:gd name="T25" fmla="*/ 53 h 69"/>
                <a:gd name="T26" fmla="*/ 10 w 14"/>
                <a:gd name="T27" fmla="*/ 43 h 69"/>
                <a:gd name="T28" fmla="*/ 9 w 14"/>
                <a:gd name="T29" fmla="*/ 32 h 69"/>
                <a:gd name="T30" fmla="*/ 9 w 14"/>
                <a:gd name="T31" fmla="*/ 20 h 69"/>
                <a:gd name="T32" fmla="*/ 12 w 14"/>
                <a:gd name="T33" fmla="*/ 9 h 69"/>
                <a:gd name="T34" fmla="*/ 14 w 14"/>
                <a:gd name="T35" fmla="*/ 1 h 69"/>
                <a:gd name="T36" fmla="*/ 14 w 14"/>
                <a:gd name="T37" fmla="*/ 1 h 69"/>
                <a:gd name="T38" fmla="*/ 14 w 14"/>
                <a:gd name="T39" fmla="*/ 1 h 69"/>
                <a:gd name="T40" fmla="*/ 14 w 14"/>
                <a:gd name="T41" fmla="*/ 0 h 69"/>
                <a:gd name="T42" fmla="*/ 14 w 14"/>
                <a:gd name="T43" fmla="*/ 0 h 69"/>
                <a:gd name="T44" fmla="*/ 13 w 14"/>
                <a:gd name="T45" fmla="*/ 0 h 69"/>
                <a:gd name="T46" fmla="*/ 10 w 14"/>
                <a:gd name="T47" fmla="*/ 0 h 69"/>
                <a:gd name="T48" fmla="*/ 8 w 14"/>
                <a:gd name="T49" fmla="*/ 1 h 69"/>
                <a:gd name="T50" fmla="*/ 5 w 14"/>
                <a:gd name="T51" fmla="*/ 1 h 69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4"/>
                <a:gd name="T79" fmla="*/ 0 h 69"/>
                <a:gd name="T80" fmla="*/ 14 w 14"/>
                <a:gd name="T81" fmla="*/ 69 h 69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4" h="69">
                  <a:moveTo>
                    <a:pt x="5" y="1"/>
                  </a:moveTo>
                  <a:lnTo>
                    <a:pt x="5" y="2"/>
                  </a:lnTo>
                  <a:lnTo>
                    <a:pt x="3" y="7"/>
                  </a:lnTo>
                  <a:lnTo>
                    <a:pt x="2" y="13"/>
                  </a:lnTo>
                  <a:lnTo>
                    <a:pt x="1" y="21"/>
                  </a:lnTo>
                  <a:lnTo>
                    <a:pt x="0" y="32"/>
                  </a:lnTo>
                  <a:lnTo>
                    <a:pt x="0" y="43"/>
                  </a:lnTo>
                  <a:lnTo>
                    <a:pt x="1" y="56"/>
                  </a:lnTo>
                  <a:lnTo>
                    <a:pt x="3" y="69"/>
                  </a:lnTo>
                  <a:lnTo>
                    <a:pt x="14" y="69"/>
                  </a:lnTo>
                  <a:lnTo>
                    <a:pt x="13" y="67"/>
                  </a:lnTo>
                  <a:lnTo>
                    <a:pt x="13" y="61"/>
                  </a:lnTo>
                  <a:lnTo>
                    <a:pt x="12" y="53"/>
                  </a:lnTo>
                  <a:lnTo>
                    <a:pt x="10" y="43"/>
                  </a:lnTo>
                  <a:lnTo>
                    <a:pt x="9" y="32"/>
                  </a:lnTo>
                  <a:lnTo>
                    <a:pt x="9" y="20"/>
                  </a:lnTo>
                  <a:lnTo>
                    <a:pt x="12" y="9"/>
                  </a:lnTo>
                  <a:lnTo>
                    <a:pt x="14" y="1"/>
                  </a:lnTo>
                  <a:lnTo>
                    <a:pt x="14" y="0"/>
                  </a:lnTo>
                  <a:lnTo>
                    <a:pt x="13" y="0"/>
                  </a:lnTo>
                  <a:lnTo>
                    <a:pt x="10" y="0"/>
                  </a:lnTo>
                  <a:lnTo>
                    <a:pt x="8" y="1"/>
                  </a:lnTo>
                  <a:lnTo>
                    <a:pt x="5" y="1"/>
                  </a:lnTo>
                  <a:close/>
                </a:path>
              </a:pathLst>
            </a:custGeom>
            <a:solidFill>
              <a:srgbClr val="72C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26" name="Freeform 314"/>
            <p:cNvSpPr>
              <a:spLocks/>
            </p:cNvSpPr>
            <p:nvPr/>
          </p:nvSpPr>
          <p:spPr bwMode="auto">
            <a:xfrm>
              <a:off x="1838" y="2182"/>
              <a:ext cx="12" cy="57"/>
            </a:xfrm>
            <a:custGeom>
              <a:avLst/>
              <a:gdLst>
                <a:gd name="T0" fmla="*/ 4 w 12"/>
                <a:gd name="T1" fmla="*/ 1 h 57"/>
                <a:gd name="T2" fmla="*/ 2 w 12"/>
                <a:gd name="T3" fmla="*/ 2 h 57"/>
                <a:gd name="T4" fmla="*/ 2 w 12"/>
                <a:gd name="T5" fmla="*/ 5 h 57"/>
                <a:gd name="T6" fmla="*/ 1 w 12"/>
                <a:gd name="T7" fmla="*/ 10 h 57"/>
                <a:gd name="T8" fmla="*/ 0 w 12"/>
                <a:gd name="T9" fmla="*/ 17 h 57"/>
                <a:gd name="T10" fmla="*/ 0 w 12"/>
                <a:gd name="T11" fmla="*/ 26 h 57"/>
                <a:gd name="T12" fmla="*/ 0 w 12"/>
                <a:gd name="T13" fmla="*/ 35 h 57"/>
                <a:gd name="T14" fmla="*/ 1 w 12"/>
                <a:gd name="T15" fmla="*/ 45 h 57"/>
                <a:gd name="T16" fmla="*/ 2 w 12"/>
                <a:gd name="T17" fmla="*/ 57 h 57"/>
                <a:gd name="T18" fmla="*/ 11 w 12"/>
                <a:gd name="T19" fmla="*/ 56 h 57"/>
                <a:gd name="T20" fmla="*/ 11 w 12"/>
                <a:gd name="T21" fmla="*/ 55 h 57"/>
                <a:gd name="T22" fmla="*/ 9 w 12"/>
                <a:gd name="T23" fmla="*/ 50 h 57"/>
                <a:gd name="T24" fmla="*/ 9 w 12"/>
                <a:gd name="T25" fmla="*/ 43 h 57"/>
                <a:gd name="T26" fmla="*/ 8 w 12"/>
                <a:gd name="T27" fmla="*/ 35 h 57"/>
                <a:gd name="T28" fmla="*/ 7 w 12"/>
                <a:gd name="T29" fmla="*/ 26 h 57"/>
                <a:gd name="T30" fmla="*/ 8 w 12"/>
                <a:gd name="T31" fmla="*/ 16 h 57"/>
                <a:gd name="T32" fmla="*/ 9 w 12"/>
                <a:gd name="T33" fmla="*/ 8 h 57"/>
                <a:gd name="T34" fmla="*/ 12 w 12"/>
                <a:gd name="T35" fmla="*/ 0 h 57"/>
                <a:gd name="T36" fmla="*/ 12 w 12"/>
                <a:gd name="T37" fmla="*/ 0 h 57"/>
                <a:gd name="T38" fmla="*/ 12 w 12"/>
                <a:gd name="T39" fmla="*/ 0 h 57"/>
                <a:gd name="T40" fmla="*/ 12 w 12"/>
                <a:gd name="T41" fmla="*/ 0 h 57"/>
                <a:gd name="T42" fmla="*/ 11 w 12"/>
                <a:gd name="T43" fmla="*/ 0 h 57"/>
                <a:gd name="T44" fmla="*/ 9 w 12"/>
                <a:gd name="T45" fmla="*/ 0 h 57"/>
                <a:gd name="T46" fmla="*/ 8 w 12"/>
                <a:gd name="T47" fmla="*/ 0 h 57"/>
                <a:gd name="T48" fmla="*/ 6 w 12"/>
                <a:gd name="T49" fmla="*/ 0 h 57"/>
                <a:gd name="T50" fmla="*/ 4 w 12"/>
                <a:gd name="T51" fmla="*/ 1 h 57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2"/>
                <a:gd name="T79" fmla="*/ 0 h 57"/>
                <a:gd name="T80" fmla="*/ 12 w 12"/>
                <a:gd name="T81" fmla="*/ 57 h 57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2" h="57">
                  <a:moveTo>
                    <a:pt x="4" y="1"/>
                  </a:moveTo>
                  <a:lnTo>
                    <a:pt x="2" y="2"/>
                  </a:lnTo>
                  <a:lnTo>
                    <a:pt x="2" y="5"/>
                  </a:lnTo>
                  <a:lnTo>
                    <a:pt x="1" y="10"/>
                  </a:lnTo>
                  <a:lnTo>
                    <a:pt x="0" y="17"/>
                  </a:lnTo>
                  <a:lnTo>
                    <a:pt x="0" y="26"/>
                  </a:lnTo>
                  <a:lnTo>
                    <a:pt x="0" y="35"/>
                  </a:lnTo>
                  <a:lnTo>
                    <a:pt x="1" y="45"/>
                  </a:lnTo>
                  <a:lnTo>
                    <a:pt x="2" y="57"/>
                  </a:lnTo>
                  <a:lnTo>
                    <a:pt x="11" y="56"/>
                  </a:lnTo>
                  <a:lnTo>
                    <a:pt x="11" y="55"/>
                  </a:lnTo>
                  <a:lnTo>
                    <a:pt x="9" y="50"/>
                  </a:lnTo>
                  <a:lnTo>
                    <a:pt x="9" y="43"/>
                  </a:lnTo>
                  <a:lnTo>
                    <a:pt x="8" y="35"/>
                  </a:lnTo>
                  <a:lnTo>
                    <a:pt x="7" y="26"/>
                  </a:lnTo>
                  <a:lnTo>
                    <a:pt x="8" y="16"/>
                  </a:lnTo>
                  <a:lnTo>
                    <a:pt x="9" y="8"/>
                  </a:lnTo>
                  <a:lnTo>
                    <a:pt x="12" y="0"/>
                  </a:lnTo>
                  <a:lnTo>
                    <a:pt x="11" y="0"/>
                  </a:lnTo>
                  <a:lnTo>
                    <a:pt x="9" y="0"/>
                  </a:lnTo>
                  <a:lnTo>
                    <a:pt x="8" y="0"/>
                  </a:lnTo>
                  <a:lnTo>
                    <a:pt x="6" y="0"/>
                  </a:lnTo>
                  <a:lnTo>
                    <a:pt x="4" y="1"/>
                  </a:lnTo>
                  <a:close/>
                </a:path>
              </a:pathLst>
            </a:custGeom>
            <a:solidFill>
              <a:srgbClr val="8CD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27" name="Freeform 315"/>
            <p:cNvSpPr>
              <a:spLocks/>
            </p:cNvSpPr>
            <p:nvPr/>
          </p:nvSpPr>
          <p:spPr bwMode="auto">
            <a:xfrm>
              <a:off x="1838" y="2187"/>
              <a:ext cx="9" cy="45"/>
            </a:xfrm>
            <a:custGeom>
              <a:avLst/>
              <a:gdLst>
                <a:gd name="T0" fmla="*/ 4 w 9"/>
                <a:gd name="T1" fmla="*/ 1 h 45"/>
                <a:gd name="T2" fmla="*/ 2 w 9"/>
                <a:gd name="T3" fmla="*/ 2 h 45"/>
                <a:gd name="T4" fmla="*/ 2 w 9"/>
                <a:gd name="T5" fmla="*/ 4 h 45"/>
                <a:gd name="T6" fmla="*/ 1 w 9"/>
                <a:gd name="T7" fmla="*/ 9 h 45"/>
                <a:gd name="T8" fmla="*/ 1 w 9"/>
                <a:gd name="T9" fmla="*/ 14 h 45"/>
                <a:gd name="T10" fmla="*/ 0 w 9"/>
                <a:gd name="T11" fmla="*/ 21 h 45"/>
                <a:gd name="T12" fmla="*/ 0 w 9"/>
                <a:gd name="T13" fmla="*/ 28 h 45"/>
                <a:gd name="T14" fmla="*/ 1 w 9"/>
                <a:gd name="T15" fmla="*/ 37 h 45"/>
                <a:gd name="T16" fmla="*/ 2 w 9"/>
                <a:gd name="T17" fmla="*/ 45 h 45"/>
                <a:gd name="T18" fmla="*/ 9 w 9"/>
                <a:gd name="T19" fmla="*/ 45 h 45"/>
                <a:gd name="T20" fmla="*/ 9 w 9"/>
                <a:gd name="T21" fmla="*/ 44 h 45"/>
                <a:gd name="T22" fmla="*/ 8 w 9"/>
                <a:gd name="T23" fmla="*/ 40 h 45"/>
                <a:gd name="T24" fmla="*/ 7 w 9"/>
                <a:gd name="T25" fmla="*/ 35 h 45"/>
                <a:gd name="T26" fmla="*/ 7 w 9"/>
                <a:gd name="T27" fmla="*/ 28 h 45"/>
                <a:gd name="T28" fmla="*/ 6 w 9"/>
                <a:gd name="T29" fmla="*/ 21 h 45"/>
                <a:gd name="T30" fmla="*/ 7 w 9"/>
                <a:gd name="T31" fmla="*/ 14 h 45"/>
                <a:gd name="T32" fmla="*/ 7 w 9"/>
                <a:gd name="T33" fmla="*/ 7 h 45"/>
                <a:gd name="T34" fmla="*/ 9 w 9"/>
                <a:gd name="T35" fmla="*/ 1 h 45"/>
                <a:gd name="T36" fmla="*/ 9 w 9"/>
                <a:gd name="T37" fmla="*/ 1 h 45"/>
                <a:gd name="T38" fmla="*/ 9 w 9"/>
                <a:gd name="T39" fmla="*/ 1 h 45"/>
                <a:gd name="T40" fmla="*/ 9 w 9"/>
                <a:gd name="T41" fmla="*/ 1 h 45"/>
                <a:gd name="T42" fmla="*/ 9 w 9"/>
                <a:gd name="T43" fmla="*/ 0 h 45"/>
                <a:gd name="T44" fmla="*/ 8 w 9"/>
                <a:gd name="T45" fmla="*/ 0 h 45"/>
                <a:gd name="T46" fmla="*/ 7 w 9"/>
                <a:gd name="T47" fmla="*/ 1 h 45"/>
                <a:gd name="T48" fmla="*/ 6 w 9"/>
                <a:gd name="T49" fmla="*/ 1 h 45"/>
                <a:gd name="T50" fmla="*/ 4 w 9"/>
                <a:gd name="T51" fmla="*/ 1 h 45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9"/>
                <a:gd name="T79" fmla="*/ 0 h 45"/>
                <a:gd name="T80" fmla="*/ 9 w 9"/>
                <a:gd name="T81" fmla="*/ 45 h 45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9" h="45">
                  <a:moveTo>
                    <a:pt x="4" y="1"/>
                  </a:moveTo>
                  <a:lnTo>
                    <a:pt x="2" y="2"/>
                  </a:lnTo>
                  <a:lnTo>
                    <a:pt x="2" y="4"/>
                  </a:lnTo>
                  <a:lnTo>
                    <a:pt x="1" y="9"/>
                  </a:lnTo>
                  <a:lnTo>
                    <a:pt x="1" y="14"/>
                  </a:lnTo>
                  <a:lnTo>
                    <a:pt x="0" y="21"/>
                  </a:lnTo>
                  <a:lnTo>
                    <a:pt x="0" y="28"/>
                  </a:lnTo>
                  <a:lnTo>
                    <a:pt x="1" y="37"/>
                  </a:lnTo>
                  <a:lnTo>
                    <a:pt x="2" y="45"/>
                  </a:lnTo>
                  <a:lnTo>
                    <a:pt x="9" y="45"/>
                  </a:lnTo>
                  <a:lnTo>
                    <a:pt x="9" y="44"/>
                  </a:lnTo>
                  <a:lnTo>
                    <a:pt x="8" y="40"/>
                  </a:lnTo>
                  <a:lnTo>
                    <a:pt x="7" y="35"/>
                  </a:lnTo>
                  <a:lnTo>
                    <a:pt x="7" y="28"/>
                  </a:lnTo>
                  <a:lnTo>
                    <a:pt x="6" y="21"/>
                  </a:lnTo>
                  <a:lnTo>
                    <a:pt x="7" y="14"/>
                  </a:lnTo>
                  <a:lnTo>
                    <a:pt x="7" y="7"/>
                  </a:lnTo>
                  <a:lnTo>
                    <a:pt x="9" y="1"/>
                  </a:lnTo>
                  <a:lnTo>
                    <a:pt x="9" y="0"/>
                  </a:lnTo>
                  <a:lnTo>
                    <a:pt x="8" y="0"/>
                  </a:lnTo>
                  <a:lnTo>
                    <a:pt x="7" y="1"/>
                  </a:lnTo>
                  <a:lnTo>
                    <a:pt x="6" y="1"/>
                  </a:lnTo>
                  <a:lnTo>
                    <a:pt x="4" y="1"/>
                  </a:lnTo>
                  <a:close/>
                </a:path>
              </a:pathLst>
            </a:custGeom>
            <a:solidFill>
              <a:srgbClr val="A5E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28" name="Freeform 316"/>
            <p:cNvSpPr>
              <a:spLocks/>
            </p:cNvSpPr>
            <p:nvPr/>
          </p:nvSpPr>
          <p:spPr bwMode="auto">
            <a:xfrm>
              <a:off x="1839" y="2192"/>
              <a:ext cx="7" cy="34"/>
            </a:xfrm>
            <a:custGeom>
              <a:avLst/>
              <a:gdLst>
                <a:gd name="T0" fmla="*/ 3 w 7"/>
                <a:gd name="T1" fmla="*/ 2 h 34"/>
                <a:gd name="T2" fmla="*/ 1 w 7"/>
                <a:gd name="T3" fmla="*/ 2 h 34"/>
                <a:gd name="T4" fmla="*/ 1 w 7"/>
                <a:gd name="T5" fmla="*/ 4 h 34"/>
                <a:gd name="T6" fmla="*/ 0 w 7"/>
                <a:gd name="T7" fmla="*/ 6 h 34"/>
                <a:gd name="T8" fmla="*/ 0 w 7"/>
                <a:gd name="T9" fmla="*/ 11 h 34"/>
                <a:gd name="T10" fmla="*/ 0 w 7"/>
                <a:gd name="T11" fmla="*/ 16 h 34"/>
                <a:gd name="T12" fmla="*/ 0 w 7"/>
                <a:gd name="T13" fmla="*/ 21 h 34"/>
                <a:gd name="T14" fmla="*/ 0 w 7"/>
                <a:gd name="T15" fmla="*/ 27 h 34"/>
                <a:gd name="T16" fmla="*/ 1 w 7"/>
                <a:gd name="T17" fmla="*/ 34 h 34"/>
                <a:gd name="T18" fmla="*/ 6 w 7"/>
                <a:gd name="T19" fmla="*/ 34 h 34"/>
                <a:gd name="T20" fmla="*/ 6 w 7"/>
                <a:gd name="T21" fmla="*/ 33 h 34"/>
                <a:gd name="T22" fmla="*/ 6 w 7"/>
                <a:gd name="T23" fmla="*/ 30 h 34"/>
                <a:gd name="T24" fmla="*/ 5 w 7"/>
                <a:gd name="T25" fmla="*/ 26 h 34"/>
                <a:gd name="T26" fmla="*/ 5 w 7"/>
                <a:gd name="T27" fmla="*/ 21 h 34"/>
                <a:gd name="T28" fmla="*/ 5 w 7"/>
                <a:gd name="T29" fmla="*/ 16 h 34"/>
                <a:gd name="T30" fmla="*/ 5 w 7"/>
                <a:gd name="T31" fmla="*/ 11 h 34"/>
                <a:gd name="T32" fmla="*/ 5 w 7"/>
                <a:gd name="T33" fmla="*/ 5 h 34"/>
                <a:gd name="T34" fmla="*/ 7 w 7"/>
                <a:gd name="T35" fmla="*/ 2 h 34"/>
                <a:gd name="T36" fmla="*/ 7 w 7"/>
                <a:gd name="T37" fmla="*/ 2 h 34"/>
                <a:gd name="T38" fmla="*/ 7 w 7"/>
                <a:gd name="T39" fmla="*/ 0 h 34"/>
                <a:gd name="T40" fmla="*/ 6 w 7"/>
                <a:gd name="T41" fmla="*/ 0 h 34"/>
                <a:gd name="T42" fmla="*/ 6 w 7"/>
                <a:gd name="T43" fmla="*/ 0 h 34"/>
                <a:gd name="T44" fmla="*/ 6 w 7"/>
                <a:gd name="T45" fmla="*/ 0 h 34"/>
                <a:gd name="T46" fmla="*/ 5 w 7"/>
                <a:gd name="T47" fmla="*/ 0 h 34"/>
                <a:gd name="T48" fmla="*/ 4 w 7"/>
                <a:gd name="T49" fmla="*/ 0 h 34"/>
                <a:gd name="T50" fmla="*/ 3 w 7"/>
                <a:gd name="T51" fmla="*/ 2 h 3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7"/>
                <a:gd name="T79" fmla="*/ 0 h 34"/>
                <a:gd name="T80" fmla="*/ 7 w 7"/>
                <a:gd name="T81" fmla="*/ 34 h 34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7" h="34">
                  <a:moveTo>
                    <a:pt x="3" y="2"/>
                  </a:moveTo>
                  <a:lnTo>
                    <a:pt x="1" y="2"/>
                  </a:lnTo>
                  <a:lnTo>
                    <a:pt x="1" y="4"/>
                  </a:lnTo>
                  <a:lnTo>
                    <a:pt x="0" y="6"/>
                  </a:lnTo>
                  <a:lnTo>
                    <a:pt x="0" y="11"/>
                  </a:lnTo>
                  <a:lnTo>
                    <a:pt x="0" y="16"/>
                  </a:lnTo>
                  <a:lnTo>
                    <a:pt x="0" y="21"/>
                  </a:lnTo>
                  <a:lnTo>
                    <a:pt x="0" y="27"/>
                  </a:lnTo>
                  <a:lnTo>
                    <a:pt x="1" y="34"/>
                  </a:lnTo>
                  <a:lnTo>
                    <a:pt x="6" y="34"/>
                  </a:lnTo>
                  <a:lnTo>
                    <a:pt x="6" y="33"/>
                  </a:lnTo>
                  <a:lnTo>
                    <a:pt x="6" y="30"/>
                  </a:lnTo>
                  <a:lnTo>
                    <a:pt x="5" y="26"/>
                  </a:lnTo>
                  <a:lnTo>
                    <a:pt x="5" y="21"/>
                  </a:lnTo>
                  <a:lnTo>
                    <a:pt x="5" y="16"/>
                  </a:lnTo>
                  <a:lnTo>
                    <a:pt x="5" y="11"/>
                  </a:lnTo>
                  <a:lnTo>
                    <a:pt x="5" y="5"/>
                  </a:lnTo>
                  <a:lnTo>
                    <a:pt x="7" y="2"/>
                  </a:lnTo>
                  <a:lnTo>
                    <a:pt x="7" y="0"/>
                  </a:lnTo>
                  <a:lnTo>
                    <a:pt x="6" y="0"/>
                  </a:lnTo>
                  <a:lnTo>
                    <a:pt x="5" y="0"/>
                  </a:lnTo>
                  <a:lnTo>
                    <a:pt x="4" y="0"/>
                  </a:lnTo>
                  <a:lnTo>
                    <a:pt x="3" y="2"/>
                  </a:lnTo>
                  <a:close/>
                </a:path>
              </a:pathLst>
            </a:custGeom>
            <a:solidFill>
              <a:srgbClr val="B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29" name="Freeform 317"/>
            <p:cNvSpPr>
              <a:spLocks/>
            </p:cNvSpPr>
            <p:nvPr/>
          </p:nvSpPr>
          <p:spPr bwMode="auto">
            <a:xfrm>
              <a:off x="1935" y="2160"/>
              <a:ext cx="23" cy="91"/>
            </a:xfrm>
            <a:custGeom>
              <a:avLst/>
              <a:gdLst>
                <a:gd name="T0" fmla="*/ 23 w 23"/>
                <a:gd name="T1" fmla="*/ 1 h 91"/>
                <a:gd name="T2" fmla="*/ 22 w 23"/>
                <a:gd name="T3" fmla="*/ 1 h 91"/>
                <a:gd name="T4" fmla="*/ 21 w 23"/>
                <a:gd name="T5" fmla="*/ 3 h 91"/>
                <a:gd name="T6" fmla="*/ 19 w 23"/>
                <a:gd name="T7" fmla="*/ 8 h 91"/>
                <a:gd name="T8" fmla="*/ 16 w 23"/>
                <a:gd name="T9" fmla="*/ 16 h 91"/>
                <a:gd name="T10" fmla="*/ 15 w 23"/>
                <a:gd name="T11" fmla="*/ 28 h 91"/>
                <a:gd name="T12" fmla="*/ 14 w 23"/>
                <a:gd name="T13" fmla="*/ 43 h 91"/>
                <a:gd name="T14" fmla="*/ 15 w 23"/>
                <a:gd name="T15" fmla="*/ 64 h 91"/>
                <a:gd name="T16" fmla="*/ 17 w 23"/>
                <a:gd name="T17" fmla="*/ 91 h 91"/>
                <a:gd name="T18" fmla="*/ 5 w 23"/>
                <a:gd name="T19" fmla="*/ 91 h 91"/>
                <a:gd name="T20" fmla="*/ 3 w 23"/>
                <a:gd name="T21" fmla="*/ 87 h 91"/>
                <a:gd name="T22" fmla="*/ 2 w 23"/>
                <a:gd name="T23" fmla="*/ 80 h 91"/>
                <a:gd name="T24" fmla="*/ 1 w 23"/>
                <a:gd name="T25" fmla="*/ 70 h 91"/>
                <a:gd name="T26" fmla="*/ 0 w 23"/>
                <a:gd name="T27" fmla="*/ 56 h 91"/>
                <a:gd name="T28" fmla="*/ 0 w 23"/>
                <a:gd name="T29" fmla="*/ 42 h 91"/>
                <a:gd name="T30" fmla="*/ 1 w 23"/>
                <a:gd name="T31" fmla="*/ 27 h 91"/>
                <a:gd name="T32" fmla="*/ 3 w 23"/>
                <a:gd name="T33" fmla="*/ 12 h 91"/>
                <a:gd name="T34" fmla="*/ 7 w 23"/>
                <a:gd name="T35" fmla="*/ 0 h 91"/>
                <a:gd name="T36" fmla="*/ 23 w 23"/>
                <a:gd name="T37" fmla="*/ 1 h 91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3"/>
                <a:gd name="T58" fmla="*/ 0 h 91"/>
                <a:gd name="T59" fmla="*/ 23 w 23"/>
                <a:gd name="T60" fmla="*/ 91 h 91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3" h="91">
                  <a:moveTo>
                    <a:pt x="23" y="1"/>
                  </a:moveTo>
                  <a:lnTo>
                    <a:pt x="22" y="1"/>
                  </a:lnTo>
                  <a:lnTo>
                    <a:pt x="21" y="3"/>
                  </a:lnTo>
                  <a:lnTo>
                    <a:pt x="19" y="8"/>
                  </a:lnTo>
                  <a:lnTo>
                    <a:pt x="16" y="16"/>
                  </a:lnTo>
                  <a:lnTo>
                    <a:pt x="15" y="28"/>
                  </a:lnTo>
                  <a:lnTo>
                    <a:pt x="14" y="43"/>
                  </a:lnTo>
                  <a:lnTo>
                    <a:pt x="15" y="64"/>
                  </a:lnTo>
                  <a:lnTo>
                    <a:pt x="17" y="91"/>
                  </a:lnTo>
                  <a:lnTo>
                    <a:pt x="5" y="91"/>
                  </a:lnTo>
                  <a:lnTo>
                    <a:pt x="3" y="87"/>
                  </a:lnTo>
                  <a:lnTo>
                    <a:pt x="2" y="80"/>
                  </a:lnTo>
                  <a:lnTo>
                    <a:pt x="1" y="70"/>
                  </a:lnTo>
                  <a:lnTo>
                    <a:pt x="0" y="56"/>
                  </a:lnTo>
                  <a:lnTo>
                    <a:pt x="0" y="42"/>
                  </a:lnTo>
                  <a:lnTo>
                    <a:pt x="1" y="27"/>
                  </a:lnTo>
                  <a:lnTo>
                    <a:pt x="3" y="12"/>
                  </a:lnTo>
                  <a:lnTo>
                    <a:pt x="7" y="0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rgbClr val="59B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30" name="Freeform 318"/>
            <p:cNvSpPr>
              <a:spLocks/>
            </p:cNvSpPr>
            <p:nvPr/>
          </p:nvSpPr>
          <p:spPr bwMode="auto">
            <a:xfrm>
              <a:off x="1936" y="2167"/>
              <a:ext cx="19" cy="77"/>
            </a:xfrm>
            <a:custGeom>
              <a:avLst/>
              <a:gdLst>
                <a:gd name="T0" fmla="*/ 19 w 19"/>
                <a:gd name="T1" fmla="*/ 0 h 77"/>
                <a:gd name="T2" fmla="*/ 19 w 19"/>
                <a:gd name="T3" fmla="*/ 1 h 77"/>
                <a:gd name="T4" fmla="*/ 18 w 19"/>
                <a:gd name="T5" fmla="*/ 2 h 77"/>
                <a:gd name="T6" fmla="*/ 16 w 19"/>
                <a:gd name="T7" fmla="*/ 7 h 77"/>
                <a:gd name="T8" fmla="*/ 14 w 19"/>
                <a:gd name="T9" fmla="*/ 12 h 77"/>
                <a:gd name="T10" fmla="*/ 13 w 19"/>
                <a:gd name="T11" fmla="*/ 23 h 77"/>
                <a:gd name="T12" fmla="*/ 12 w 19"/>
                <a:gd name="T13" fmla="*/ 36 h 77"/>
                <a:gd name="T14" fmla="*/ 13 w 19"/>
                <a:gd name="T15" fmla="*/ 53 h 77"/>
                <a:gd name="T16" fmla="*/ 14 w 19"/>
                <a:gd name="T17" fmla="*/ 77 h 77"/>
                <a:gd name="T18" fmla="*/ 4 w 19"/>
                <a:gd name="T19" fmla="*/ 77 h 77"/>
                <a:gd name="T20" fmla="*/ 4 w 19"/>
                <a:gd name="T21" fmla="*/ 74 h 77"/>
                <a:gd name="T22" fmla="*/ 2 w 19"/>
                <a:gd name="T23" fmla="*/ 69 h 77"/>
                <a:gd name="T24" fmla="*/ 1 w 19"/>
                <a:gd name="T25" fmla="*/ 59 h 77"/>
                <a:gd name="T26" fmla="*/ 0 w 19"/>
                <a:gd name="T27" fmla="*/ 48 h 77"/>
                <a:gd name="T28" fmla="*/ 0 w 19"/>
                <a:gd name="T29" fmla="*/ 35 h 77"/>
                <a:gd name="T30" fmla="*/ 0 w 19"/>
                <a:gd name="T31" fmla="*/ 22 h 77"/>
                <a:gd name="T32" fmla="*/ 2 w 19"/>
                <a:gd name="T33" fmla="*/ 10 h 77"/>
                <a:gd name="T34" fmla="*/ 6 w 19"/>
                <a:gd name="T35" fmla="*/ 0 h 77"/>
                <a:gd name="T36" fmla="*/ 19 w 19"/>
                <a:gd name="T37" fmla="*/ 0 h 7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9"/>
                <a:gd name="T58" fmla="*/ 0 h 77"/>
                <a:gd name="T59" fmla="*/ 19 w 19"/>
                <a:gd name="T60" fmla="*/ 77 h 7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9" h="77">
                  <a:moveTo>
                    <a:pt x="19" y="0"/>
                  </a:moveTo>
                  <a:lnTo>
                    <a:pt x="19" y="1"/>
                  </a:lnTo>
                  <a:lnTo>
                    <a:pt x="18" y="2"/>
                  </a:lnTo>
                  <a:lnTo>
                    <a:pt x="16" y="7"/>
                  </a:lnTo>
                  <a:lnTo>
                    <a:pt x="14" y="12"/>
                  </a:lnTo>
                  <a:lnTo>
                    <a:pt x="13" y="23"/>
                  </a:lnTo>
                  <a:lnTo>
                    <a:pt x="12" y="36"/>
                  </a:lnTo>
                  <a:lnTo>
                    <a:pt x="13" y="53"/>
                  </a:lnTo>
                  <a:lnTo>
                    <a:pt x="14" y="77"/>
                  </a:lnTo>
                  <a:lnTo>
                    <a:pt x="4" y="77"/>
                  </a:lnTo>
                  <a:lnTo>
                    <a:pt x="4" y="74"/>
                  </a:lnTo>
                  <a:lnTo>
                    <a:pt x="2" y="69"/>
                  </a:lnTo>
                  <a:lnTo>
                    <a:pt x="1" y="59"/>
                  </a:lnTo>
                  <a:lnTo>
                    <a:pt x="0" y="48"/>
                  </a:lnTo>
                  <a:lnTo>
                    <a:pt x="0" y="35"/>
                  </a:lnTo>
                  <a:lnTo>
                    <a:pt x="0" y="22"/>
                  </a:lnTo>
                  <a:lnTo>
                    <a:pt x="2" y="10"/>
                  </a:lnTo>
                  <a:lnTo>
                    <a:pt x="6" y="0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72C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31" name="Freeform 319"/>
            <p:cNvSpPr>
              <a:spLocks/>
            </p:cNvSpPr>
            <p:nvPr/>
          </p:nvSpPr>
          <p:spPr bwMode="auto">
            <a:xfrm>
              <a:off x="1937" y="2172"/>
              <a:ext cx="15" cy="65"/>
            </a:xfrm>
            <a:custGeom>
              <a:avLst/>
              <a:gdLst>
                <a:gd name="T0" fmla="*/ 15 w 15"/>
                <a:gd name="T1" fmla="*/ 0 h 65"/>
                <a:gd name="T2" fmla="*/ 15 w 15"/>
                <a:gd name="T3" fmla="*/ 2 h 65"/>
                <a:gd name="T4" fmla="*/ 14 w 15"/>
                <a:gd name="T5" fmla="*/ 3 h 65"/>
                <a:gd name="T6" fmla="*/ 13 w 15"/>
                <a:gd name="T7" fmla="*/ 6 h 65"/>
                <a:gd name="T8" fmla="*/ 12 w 15"/>
                <a:gd name="T9" fmla="*/ 12 h 65"/>
                <a:gd name="T10" fmla="*/ 11 w 15"/>
                <a:gd name="T11" fmla="*/ 20 h 65"/>
                <a:gd name="T12" fmla="*/ 10 w 15"/>
                <a:gd name="T13" fmla="*/ 31 h 65"/>
                <a:gd name="T14" fmla="*/ 11 w 15"/>
                <a:gd name="T15" fmla="*/ 46 h 65"/>
                <a:gd name="T16" fmla="*/ 12 w 15"/>
                <a:gd name="T17" fmla="*/ 65 h 65"/>
                <a:gd name="T18" fmla="*/ 3 w 15"/>
                <a:gd name="T19" fmla="*/ 65 h 65"/>
                <a:gd name="T20" fmla="*/ 3 w 15"/>
                <a:gd name="T21" fmla="*/ 62 h 65"/>
                <a:gd name="T22" fmla="*/ 1 w 15"/>
                <a:gd name="T23" fmla="*/ 58 h 65"/>
                <a:gd name="T24" fmla="*/ 0 w 15"/>
                <a:gd name="T25" fmla="*/ 50 h 65"/>
                <a:gd name="T26" fmla="*/ 0 w 15"/>
                <a:gd name="T27" fmla="*/ 40 h 65"/>
                <a:gd name="T28" fmla="*/ 0 w 15"/>
                <a:gd name="T29" fmla="*/ 30 h 65"/>
                <a:gd name="T30" fmla="*/ 0 w 15"/>
                <a:gd name="T31" fmla="*/ 19 h 65"/>
                <a:gd name="T32" fmla="*/ 1 w 15"/>
                <a:gd name="T33" fmla="*/ 9 h 65"/>
                <a:gd name="T34" fmla="*/ 5 w 15"/>
                <a:gd name="T35" fmla="*/ 0 h 65"/>
                <a:gd name="T36" fmla="*/ 15 w 15"/>
                <a:gd name="T37" fmla="*/ 0 h 6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5"/>
                <a:gd name="T58" fmla="*/ 0 h 65"/>
                <a:gd name="T59" fmla="*/ 15 w 15"/>
                <a:gd name="T60" fmla="*/ 65 h 65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5" h="65">
                  <a:moveTo>
                    <a:pt x="15" y="0"/>
                  </a:moveTo>
                  <a:lnTo>
                    <a:pt x="15" y="2"/>
                  </a:lnTo>
                  <a:lnTo>
                    <a:pt x="14" y="3"/>
                  </a:lnTo>
                  <a:lnTo>
                    <a:pt x="13" y="6"/>
                  </a:lnTo>
                  <a:lnTo>
                    <a:pt x="12" y="12"/>
                  </a:lnTo>
                  <a:lnTo>
                    <a:pt x="11" y="20"/>
                  </a:lnTo>
                  <a:lnTo>
                    <a:pt x="10" y="31"/>
                  </a:lnTo>
                  <a:lnTo>
                    <a:pt x="11" y="46"/>
                  </a:lnTo>
                  <a:lnTo>
                    <a:pt x="12" y="65"/>
                  </a:lnTo>
                  <a:lnTo>
                    <a:pt x="3" y="65"/>
                  </a:lnTo>
                  <a:lnTo>
                    <a:pt x="3" y="62"/>
                  </a:lnTo>
                  <a:lnTo>
                    <a:pt x="1" y="58"/>
                  </a:lnTo>
                  <a:lnTo>
                    <a:pt x="0" y="50"/>
                  </a:lnTo>
                  <a:lnTo>
                    <a:pt x="0" y="40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" y="9"/>
                  </a:lnTo>
                  <a:lnTo>
                    <a:pt x="5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8CD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32" name="Freeform 320"/>
            <p:cNvSpPr>
              <a:spLocks/>
            </p:cNvSpPr>
            <p:nvPr/>
          </p:nvSpPr>
          <p:spPr bwMode="auto">
            <a:xfrm>
              <a:off x="1937" y="2178"/>
              <a:ext cx="13" cy="52"/>
            </a:xfrm>
            <a:custGeom>
              <a:avLst/>
              <a:gdLst>
                <a:gd name="T0" fmla="*/ 13 w 13"/>
                <a:gd name="T1" fmla="*/ 1 h 52"/>
                <a:gd name="T2" fmla="*/ 13 w 13"/>
                <a:gd name="T3" fmla="*/ 1 h 52"/>
                <a:gd name="T4" fmla="*/ 12 w 13"/>
                <a:gd name="T5" fmla="*/ 3 h 52"/>
                <a:gd name="T6" fmla="*/ 11 w 13"/>
                <a:gd name="T7" fmla="*/ 5 h 52"/>
                <a:gd name="T8" fmla="*/ 10 w 13"/>
                <a:gd name="T9" fmla="*/ 10 h 52"/>
                <a:gd name="T10" fmla="*/ 10 w 13"/>
                <a:gd name="T11" fmla="*/ 17 h 52"/>
                <a:gd name="T12" fmla="*/ 8 w 13"/>
                <a:gd name="T13" fmla="*/ 25 h 52"/>
                <a:gd name="T14" fmla="*/ 8 w 13"/>
                <a:gd name="T15" fmla="*/ 37 h 52"/>
                <a:gd name="T16" fmla="*/ 10 w 13"/>
                <a:gd name="T17" fmla="*/ 52 h 52"/>
                <a:gd name="T18" fmla="*/ 3 w 13"/>
                <a:gd name="T19" fmla="*/ 52 h 52"/>
                <a:gd name="T20" fmla="*/ 3 w 13"/>
                <a:gd name="T21" fmla="*/ 51 h 52"/>
                <a:gd name="T22" fmla="*/ 3 w 13"/>
                <a:gd name="T23" fmla="*/ 46 h 52"/>
                <a:gd name="T24" fmla="*/ 1 w 13"/>
                <a:gd name="T25" fmla="*/ 40 h 52"/>
                <a:gd name="T26" fmla="*/ 1 w 13"/>
                <a:gd name="T27" fmla="*/ 32 h 52"/>
                <a:gd name="T28" fmla="*/ 0 w 13"/>
                <a:gd name="T29" fmla="*/ 24 h 52"/>
                <a:gd name="T30" fmla="*/ 1 w 13"/>
                <a:gd name="T31" fmla="*/ 16 h 52"/>
                <a:gd name="T32" fmla="*/ 3 w 13"/>
                <a:gd name="T33" fmla="*/ 7 h 52"/>
                <a:gd name="T34" fmla="*/ 5 w 13"/>
                <a:gd name="T35" fmla="*/ 0 h 52"/>
                <a:gd name="T36" fmla="*/ 13 w 13"/>
                <a:gd name="T37" fmla="*/ 1 h 5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3"/>
                <a:gd name="T58" fmla="*/ 0 h 52"/>
                <a:gd name="T59" fmla="*/ 13 w 13"/>
                <a:gd name="T60" fmla="*/ 52 h 5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3" h="52">
                  <a:moveTo>
                    <a:pt x="13" y="1"/>
                  </a:moveTo>
                  <a:lnTo>
                    <a:pt x="13" y="1"/>
                  </a:lnTo>
                  <a:lnTo>
                    <a:pt x="12" y="3"/>
                  </a:lnTo>
                  <a:lnTo>
                    <a:pt x="11" y="5"/>
                  </a:lnTo>
                  <a:lnTo>
                    <a:pt x="10" y="10"/>
                  </a:lnTo>
                  <a:lnTo>
                    <a:pt x="10" y="17"/>
                  </a:lnTo>
                  <a:lnTo>
                    <a:pt x="8" y="25"/>
                  </a:lnTo>
                  <a:lnTo>
                    <a:pt x="8" y="37"/>
                  </a:lnTo>
                  <a:lnTo>
                    <a:pt x="10" y="52"/>
                  </a:lnTo>
                  <a:lnTo>
                    <a:pt x="3" y="52"/>
                  </a:lnTo>
                  <a:lnTo>
                    <a:pt x="3" y="51"/>
                  </a:lnTo>
                  <a:lnTo>
                    <a:pt x="3" y="46"/>
                  </a:lnTo>
                  <a:lnTo>
                    <a:pt x="1" y="40"/>
                  </a:lnTo>
                  <a:lnTo>
                    <a:pt x="1" y="32"/>
                  </a:lnTo>
                  <a:lnTo>
                    <a:pt x="0" y="24"/>
                  </a:lnTo>
                  <a:lnTo>
                    <a:pt x="1" y="16"/>
                  </a:lnTo>
                  <a:lnTo>
                    <a:pt x="3" y="7"/>
                  </a:lnTo>
                  <a:lnTo>
                    <a:pt x="5" y="0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A5E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33" name="Freeform 321"/>
            <p:cNvSpPr>
              <a:spLocks/>
            </p:cNvSpPr>
            <p:nvPr/>
          </p:nvSpPr>
          <p:spPr bwMode="auto">
            <a:xfrm>
              <a:off x="1938" y="2185"/>
              <a:ext cx="10" cy="38"/>
            </a:xfrm>
            <a:custGeom>
              <a:avLst/>
              <a:gdLst>
                <a:gd name="T0" fmla="*/ 10 w 10"/>
                <a:gd name="T1" fmla="*/ 0 h 38"/>
                <a:gd name="T2" fmla="*/ 10 w 10"/>
                <a:gd name="T3" fmla="*/ 0 h 38"/>
                <a:gd name="T4" fmla="*/ 9 w 10"/>
                <a:gd name="T5" fmla="*/ 2 h 38"/>
                <a:gd name="T6" fmla="*/ 9 w 10"/>
                <a:gd name="T7" fmla="*/ 4 h 38"/>
                <a:gd name="T8" fmla="*/ 7 w 10"/>
                <a:gd name="T9" fmla="*/ 6 h 38"/>
                <a:gd name="T10" fmla="*/ 6 w 10"/>
                <a:gd name="T11" fmla="*/ 11 h 38"/>
                <a:gd name="T12" fmla="*/ 6 w 10"/>
                <a:gd name="T13" fmla="*/ 18 h 38"/>
                <a:gd name="T14" fmla="*/ 6 w 10"/>
                <a:gd name="T15" fmla="*/ 26 h 38"/>
                <a:gd name="T16" fmla="*/ 7 w 10"/>
                <a:gd name="T17" fmla="*/ 38 h 38"/>
                <a:gd name="T18" fmla="*/ 3 w 10"/>
                <a:gd name="T19" fmla="*/ 38 h 38"/>
                <a:gd name="T20" fmla="*/ 2 w 10"/>
                <a:gd name="T21" fmla="*/ 37 h 38"/>
                <a:gd name="T22" fmla="*/ 2 w 10"/>
                <a:gd name="T23" fmla="*/ 33 h 38"/>
                <a:gd name="T24" fmla="*/ 2 w 10"/>
                <a:gd name="T25" fmla="*/ 28 h 38"/>
                <a:gd name="T26" fmla="*/ 0 w 10"/>
                <a:gd name="T27" fmla="*/ 24 h 38"/>
                <a:gd name="T28" fmla="*/ 0 w 10"/>
                <a:gd name="T29" fmla="*/ 17 h 38"/>
                <a:gd name="T30" fmla="*/ 0 w 10"/>
                <a:gd name="T31" fmla="*/ 11 h 38"/>
                <a:gd name="T32" fmla="*/ 2 w 10"/>
                <a:gd name="T33" fmla="*/ 5 h 38"/>
                <a:gd name="T34" fmla="*/ 4 w 10"/>
                <a:gd name="T35" fmla="*/ 0 h 38"/>
                <a:gd name="T36" fmla="*/ 10 w 10"/>
                <a:gd name="T37" fmla="*/ 0 h 3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0"/>
                <a:gd name="T58" fmla="*/ 0 h 38"/>
                <a:gd name="T59" fmla="*/ 10 w 10"/>
                <a:gd name="T60" fmla="*/ 38 h 38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0" h="38">
                  <a:moveTo>
                    <a:pt x="10" y="0"/>
                  </a:moveTo>
                  <a:lnTo>
                    <a:pt x="10" y="0"/>
                  </a:lnTo>
                  <a:lnTo>
                    <a:pt x="9" y="2"/>
                  </a:lnTo>
                  <a:lnTo>
                    <a:pt x="9" y="4"/>
                  </a:lnTo>
                  <a:lnTo>
                    <a:pt x="7" y="6"/>
                  </a:lnTo>
                  <a:lnTo>
                    <a:pt x="6" y="11"/>
                  </a:lnTo>
                  <a:lnTo>
                    <a:pt x="6" y="18"/>
                  </a:lnTo>
                  <a:lnTo>
                    <a:pt x="6" y="26"/>
                  </a:lnTo>
                  <a:lnTo>
                    <a:pt x="7" y="38"/>
                  </a:lnTo>
                  <a:lnTo>
                    <a:pt x="3" y="38"/>
                  </a:lnTo>
                  <a:lnTo>
                    <a:pt x="2" y="37"/>
                  </a:lnTo>
                  <a:lnTo>
                    <a:pt x="2" y="33"/>
                  </a:lnTo>
                  <a:lnTo>
                    <a:pt x="2" y="28"/>
                  </a:lnTo>
                  <a:lnTo>
                    <a:pt x="0" y="24"/>
                  </a:lnTo>
                  <a:lnTo>
                    <a:pt x="0" y="17"/>
                  </a:lnTo>
                  <a:lnTo>
                    <a:pt x="0" y="11"/>
                  </a:lnTo>
                  <a:lnTo>
                    <a:pt x="2" y="5"/>
                  </a:lnTo>
                  <a:lnTo>
                    <a:pt x="4" y="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B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34" name="Freeform 322"/>
            <p:cNvSpPr>
              <a:spLocks/>
            </p:cNvSpPr>
            <p:nvPr/>
          </p:nvSpPr>
          <p:spPr bwMode="auto">
            <a:xfrm>
              <a:off x="1858" y="2174"/>
              <a:ext cx="45" cy="55"/>
            </a:xfrm>
            <a:custGeom>
              <a:avLst/>
              <a:gdLst>
                <a:gd name="T0" fmla="*/ 3 w 45"/>
                <a:gd name="T1" fmla="*/ 5 h 55"/>
                <a:gd name="T2" fmla="*/ 3 w 45"/>
                <a:gd name="T3" fmla="*/ 7 h 55"/>
                <a:gd name="T4" fmla="*/ 2 w 45"/>
                <a:gd name="T5" fmla="*/ 9 h 55"/>
                <a:gd name="T6" fmla="*/ 1 w 45"/>
                <a:gd name="T7" fmla="*/ 14 h 55"/>
                <a:gd name="T8" fmla="*/ 0 w 45"/>
                <a:gd name="T9" fmla="*/ 21 h 55"/>
                <a:gd name="T10" fmla="*/ 0 w 45"/>
                <a:gd name="T11" fmla="*/ 28 h 55"/>
                <a:gd name="T12" fmla="*/ 0 w 45"/>
                <a:gd name="T13" fmla="*/ 36 h 55"/>
                <a:gd name="T14" fmla="*/ 0 w 45"/>
                <a:gd name="T15" fmla="*/ 45 h 55"/>
                <a:gd name="T16" fmla="*/ 2 w 45"/>
                <a:gd name="T17" fmla="*/ 55 h 55"/>
                <a:gd name="T18" fmla="*/ 2 w 45"/>
                <a:gd name="T19" fmla="*/ 55 h 55"/>
                <a:gd name="T20" fmla="*/ 2 w 45"/>
                <a:gd name="T21" fmla="*/ 53 h 55"/>
                <a:gd name="T22" fmla="*/ 2 w 45"/>
                <a:gd name="T23" fmla="*/ 51 h 55"/>
                <a:gd name="T24" fmla="*/ 2 w 45"/>
                <a:gd name="T25" fmla="*/ 49 h 55"/>
                <a:gd name="T26" fmla="*/ 2 w 45"/>
                <a:gd name="T27" fmla="*/ 45 h 55"/>
                <a:gd name="T28" fmla="*/ 3 w 45"/>
                <a:gd name="T29" fmla="*/ 43 h 55"/>
                <a:gd name="T30" fmla="*/ 3 w 45"/>
                <a:gd name="T31" fmla="*/ 38 h 55"/>
                <a:gd name="T32" fmla="*/ 5 w 45"/>
                <a:gd name="T33" fmla="*/ 35 h 55"/>
                <a:gd name="T34" fmla="*/ 6 w 45"/>
                <a:gd name="T35" fmla="*/ 31 h 55"/>
                <a:gd name="T36" fmla="*/ 7 w 45"/>
                <a:gd name="T37" fmla="*/ 28 h 55"/>
                <a:gd name="T38" fmla="*/ 8 w 45"/>
                <a:gd name="T39" fmla="*/ 24 h 55"/>
                <a:gd name="T40" fmla="*/ 10 w 45"/>
                <a:gd name="T41" fmla="*/ 21 h 55"/>
                <a:gd name="T42" fmla="*/ 14 w 45"/>
                <a:gd name="T43" fmla="*/ 18 h 55"/>
                <a:gd name="T44" fmla="*/ 16 w 45"/>
                <a:gd name="T45" fmla="*/ 16 h 55"/>
                <a:gd name="T46" fmla="*/ 21 w 45"/>
                <a:gd name="T47" fmla="*/ 15 h 55"/>
                <a:gd name="T48" fmla="*/ 26 w 45"/>
                <a:gd name="T49" fmla="*/ 14 h 55"/>
                <a:gd name="T50" fmla="*/ 26 w 45"/>
                <a:gd name="T51" fmla="*/ 13 h 55"/>
                <a:gd name="T52" fmla="*/ 26 w 45"/>
                <a:gd name="T53" fmla="*/ 13 h 55"/>
                <a:gd name="T54" fmla="*/ 28 w 45"/>
                <a:gd name="T55" fmla="*/ 11 h 55"/>
                <a:gd name="T56" fmla="*/ 29 w 45"/>
                <a:gd name="T57" fmla="*/ 10 h 55"/>
                <a:gd name="T58" fmla="*/ 33 w 45"/>
                <a:gd name="T59" fmla="*/ 9 h 55"/>
                <a:gd name="T60" fmla="*/ 36 w 45"/>
                <a:gd name="T61" fmla="*/ 7 h 55"/>
                <a:gd name="T62" fmla="*/ 41 w 45"/>
                <a:gd name="T63" fmla="*/ 4 h 55"/>
                <a:gd name="T64" fmla="*/ 45 w 45"/>
                <a:gd name="T65" fmla="*/ 2 h 55"/>
                <a:gd name="T66" fmla="*/ 45 w 45"/>
                <a:gd name="T67" fmla="*/ 2 h 55"/>
                <a:gd name="T68" fmla="*/ 44 w 45"/>
                <a:gd name="T69" fmla="*/ 2 h 55"/>
                <a:gd name="T70" fmla="*/ 43 w 45"/>
                <a:gd name="T71" fmla="*/ 2 h 55"/>
                <a:gd name="T72" fmla="*/ 42 w 45"/>
                <a:gd name="T73" fmla="*/ 2 h 55"/>
                <a:gd name="T74" fmla="*/ 40 w 45"/>
                <a:gd name="T75" fmla="*/ 1 h 55"/>
                <a:gd name="T76" fmla="*/ 37 w 45"/>
                <a:gd name="T77" fmla="*/ 1 h 55"/>
                <a:gd name="T78" fmla="*/ 35 w 45"/>
                <a:gd name="T79" fmla="*/ 1 h 55"/>
                <a:gd name="T80" fmla="*/ 31 w 45"/>
                <a:gd name="T81" fmla="*/ 1 h 55"/>
                <a:gd name="T82" fmla="*/ 28 w 45"/>
                <a:gd name="T83" fmla="*/ 0 h 55"/>
                <a:gd name="T84" fmla="*/ 26 w 45"/>
                <a:gd name="T85" fmla="*/ 1 h 55"/>
                <a:gd name="T86" fmla="*/ 22 w 45"/>
                <a:gd name="T87" fmla="*/ 1 h 55"/>
                <a:gd name="T88" fmla="*/ 19 w 45"/>
                <a:gd name="T89" fmla="*/ 1 h 55"/>
                <a:gd name="T90" fmla="*/ 14 w 45"/>
                <a:gd name="T91" fmla="*/ 2 h 55"/>
                <a:gd name="T92" fmla="*/ 10 w 45"/>
                <a:gd name="T93" fmla="*/ 2 h 55"/>
                <a:gd name="T94" fmla="*/ 7 w 45"/>
                <a:gd name="T95" fmla="*/ 3 h 55"/>
                <a:gd name="T96" fmla="*/ 3 w 45"/>
                <a:gd name="T97" fmla="*/ 5 h 55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45"/>
                <a:gd name="T148" fmla="*/ 0 h 55"/>
                <a:gd name="T149" fmla="*/ 45 w 45"/>
                <a:gd name="T150" fmla="*/ 55 h 55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45" h="55">
                  <a:moveTo>
                    <a:pt x="3" y="5"/>
                  </a:moveTo>
                  <a:lnTo>
                    <a:pt x="3" y="7"/>
                  </a:lnTo>
                  <a:lnTo>
                    <a:pt x="2" y="9"/>
                  </a:lnTo>
                  <a:lnTo>
                    <a:pt x="1" y="14"/>
                  </a:lnTo>
                  <a:lnTo>
                    <a:pt x="0" y="21"/>
                  </a:lnTo>
                  <a:lnTo>
                    <a:pt x="0" y="28"/>
                  </a:lnTo>
                  <a:lnTo>
                    <a:pt x="0" y="36"/>
                  </a:lnTo>
                  <a:lnTo>
                    <a:pt x="0" y="45"/>
                  </a:lnTo>
                  <a:lnTo>
                    <a:pt x="2" y="55"/>
                  </a:lnTo>
                  <a:lnTo>
                    <a:pt x="2" y="53"/>
                  </a:lnTo>
                  <a:lnTo>
                    <a:pt x="2" y="51"/>
                  </a:lnTo>
                  <a:lnTo>
                    <a:pt x="2" y="49"/>
                  </a:lnTo>
                  <a:lnTo>
                    <a:pt x="2" y="45"/>
                  </a:lnTo>
                  <a:lnTo>
                    <a:pt x="3" y="43"/>
                  </a:lnTo>
                  <a:lnTo>
                    <a:pt x="3" y="38"/>
                  </a:lnTo>
                  <a:lnTo>
                    <a:pt x="5" y="35"/>
                  </a:lnTo>
                  <a:lnTo>
                    <a:pt x="6" y="31"/>
                  </a:lnTo>
                  <a:lnTo>
                    <a:pt x="7" y="28"/>
                  </a:lnTo>
                  <a:lnTo>
                    <a:pt x="8" y="24"/>
                  </a:lnTo>
                  <a:lnTo>
                    <a:pt x="10" y="21"/>
                  </a:lnTo>
                  <a:lnTo>
                    <a:pt x="14" y="18"/>
                  </a:lnTo>
                  <a:lnTo>
                    <a:pt x="16" y="16"/>
                  </a:lnTo>
                  <a:lnTo>
                    <a:pt x="21" y="15"/>
                  </a:lnTo>
                  <a:lnTo>
                    <a:pt x="26" y="14"/>
                  </a:lnTo>
                  <a:lnTo>
                    <a:pt x="26" y="13"/>
                  </a:lnTo>
                  <a:lnTo>
                    <a:pt x="28" y="11"/>
                  </a:lnTo>
                  <a:lnTo>
                    <a:pt x="29" y="10"/>
                  </a:lnTo>
                  <a:lnTo>
                    <a:pt x="33" y="9"/>
                  </a:lnTo>
                  <a:lnTo>
                    <a:pt x="36" y="7"/>
                  </a:lnTo>
                  <a:lnTo>
                    <a:pt x="41" y="4"/>
                  </a:lnTo>
                  <a:lnTo>
                    <a:pt x="45" y="2"/>
                  </a:lnTo>
                  <a:lnTo>
                    <a:pt x="44" y="2"/>
                  </a:lnTo>
                  <a:lnTo>
                    <a:pt x="43" y="2"/>
                  </a:lnTo>
                  <a:lnTo>
                    <a:pt x="42" y="2"/>
                  </a:lnTo>
                  <a:lnTo>
                    <a:pt x="40" y="1"/>
                  </a:lnTo>
                  <a:lnTo>
                    <a:pt x="37" y="1"/>
                  </a:lnTo>
                  <a:lnTo>
                    <a:pt x="35" y="1"/>
                  </a:lnTo>
                  <a:lnTo>
                    <a:pt x="31" y="1"/>
                  </a:lnTo>
                  <a:lnTo>
                    <a:pt x="28" y="0"/>
                  </a:lnTo>
                  <a:lnTo>
                    <a:pt x="26" y="1"/>
                  </a:lnTo>
                  <a:lnTo>
                    <a:pt x="22" y="1"/>
                  </a:lnTo>
                  <a:lnTo>
                    <a:pt x="19" y="1"/>
                  </a:lnTo>
                  <a:lnTo>
                    <a:pt x="14" y="2"/>
                  </a:lnTo>
                  <a:lnTo>
                    <a:pt x="10" y="2"/>
                  </a:lnTo>
                  <a:lnTo>
                    <a:pt x="7" y="3"/>
                  </a:lnTo>
                  <a:lnTo>
                    <a:pt x="3" y="5"/>
                  </a:ln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35" name="Freeform 323"/>
            <p:cNvSpPr>
              <a:spLocks/>
            </p:cNvSpPr>
            <p:nvPr/>
          </p:nvSpPr>
          <p:spPr bwMode="auto">
            <a:xfrm>
              <a:off x="1794" y="2215"/>
              <a:ext cx="37" cy="10"/>
            </a:xfrm>
            <a:custGeom>
              <a:avLst/>
              <a:gdLst>
                <a:gd name="T0" fmla="*/ 0 w 37"/>
                <a:gd name="T1" fmla="*/ 7 h 10"/>
                <a:gd name="T2" fmla="*/ 0 w 37"/>
                <a:gd name="T3" fmla="*/ 7 h 10"/>
                <a:gd name="T4" fmla="*/ 0 w 37"/>
                <a:gd name="T5" fmla="*/ 5 h 10"/>
                <a:gd name="T6" fmla="*/ 1 w 37"/>
                <a:gd name="T7" fmla="*/ 5 h 10"/>
                <a:gd name="T8" fmla="*/ 1 w 37"/>
                <a:gd name="T9" fmla="*/ 4 h 10"/>
                <a:gd name="T10" fmla="*/ 2 w 37"/>
                <a:gd name="T11" fmla="*/ 3 h 10"/>
                <a:gd name="T12" fmla="*/ 3 w 37"/>
                <a:gd name="T13" fmla="*/ 3 h 10"/>
                <a:gd name="T14" fmla="*/ 4 w 37"/>
                <a:gd name="T15" fmla="*/ 2 h 10"/>
                <a:gd name="T16" fmla="*/ 7 w 37"/>
                <a:gd name="T17" fmla="*/ 1 h 10"/>
                <a:gd name="T18" fmla="*/ 9 w 37"/>
                <a:gd name="T19" fmla="*/ 1 h 10"/>
                <a:gd name="T20" fmla="*/ 11 w 37"/>
                <a:gd name="T21" fmla="*/ 0 h 10"/>
                <a:gd name="T22" fmla="*/ 15 w 37"/>
                <a:gd name="T23" fmla="*/ 0 h 10"/>
                <a:gd name="T24" fmla="*/ 18 w 37"/>
                <a:gd name="T25" fmla="*/ 0 h 10"/>
                <a:gd name="T26" fmla="*/ 22 w 37"/>
                <a:gd name="T27" fmla="*/ 0 h 10"/>
                <a:gd name="T28" fmla="*/ 27 w 37"/>
                <a:gd name="T29" fmla="*/ 1 h 10"/>
                <a:gd name="T30" fmla="*/ 31 w 37"/>
                <a:gd name="T31" fmla="*/ 2 h 10"/>
                <a:gd name="T32" fmla="*/ 37 w 37"/>
                <a:gd name="T33" fmla="*/ 3 h 10"/>
                <a:gd name="T34" fmla="*/ 37 w 37"/>
                <a:gd name="T35" fmla="*/ 5 h 10"/>
                <a:gd name="T36" fmla="*/ 36 w 37"/>
                <a:gd name="T37" fmla="*/ 5 h 10"/>
                <a:gd name="T38" fmla="*/ 36 w 37"/>
                <a:gd name="T39" fmla="*/ 5 h 10"/>
                <a:gd name="T40" fmla="*/ 34 w 37"/>
                <a:gd name="T41" fmla="*/ 4 h 10"/>
                <a:gd name="T42" fmla="*/ 32 w 37"/>
                <a:gd name="T43" fmla="*/ 4 h 10"/>
                <a:gd name="T44" fmla="*/ 30 w 37"/>
                <a:gd name="T45" fmla="*/ 3 h 10"/>
                <a:gd name="T46" fmla="*/ 28 w 37"/>
                <a:gd name="T47" fmla="*/ 3 h 10"/>
                <a:gd name="T48" fmla="*/ 24 w 37"/>
                <a:gd name="T49" fmla="*/ 3 h 10"/>
                <a:gd name="T50" fmla="*/ 22 w 37"/>
                <a:gd name="T51" fmla="*/ 2 h 10"/>
                <a:gd name="T52" fmla="*/ 18 w 37"/>
                <a:gd name="T53" fmla="*/ 2 h 10"/>
                <a:gd name="T54" fmla="*/ 15 w 37"/>
                <a:gd name="T55" fmla="*/ 2 h 10"/>
                <a:gd name="T56" fmla="*/ 13 w 37"/>
                <a:gd name="T57" fmla="*/ 3 h 10"/>
                <a:gd name="T58" fmla="*/ 9 w 37"/>
                <a:gd name="T59" fmla="*/ 3 h 10"/>
                <a:gd name="T60" fmla="*/ 7 w 37"/>
                <a:gd name="T61" fmla="*/ 4 h 10"/>
                <a:gd name="T62" fmla="*/ 4 w 37"/>
                <a:gd name="T63" fmla="*/ 5 h 10"/>
                <a:gd name="T64" fmla="*/ 2 w 37"/>
                <a:gd name="T65" fmla="*/ 8 h 10"/>
                <a:gd name="T66" fmla="*/ 0 w 37"/>
                <a:gd name="T67" fmla="*/ 10 h 10"/>
                <a:gd name="T68" fmla="*/ 0 w 37"/>
                <a:gd name="T69" fmla="*/ 7 h 10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7"/>
                <a:gd name="T106" fmla="*/ 0 h 10"/>
                <a:gd name="T107" fmla="*/ 37 w 37"/>
                <a:gd name="T108" fmla="*/ 10 h 10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7" h="10">
                  <a:moveTo>
                    <a:pt x="0" y="7"/>
                  </a:moveTo>
                  <a:lnTo>
                    <a:pt x="0" y="7"/>
                  </a:lnTo>
                  <a:lnTo>
                    <a:pt x="0" y="5"/>
                  </a:lnTo>
                  <a:lnTo>
                    <a:pt x="1" y="5"/>
                  </a:lnTo>
                  <a:lnTo>
                    <a:pt x="1" y="4"/>
                  </a:lnTo>
                  <a:lnTo>
                    <a:pt x="2" y="3"/>
                  </a:lnTo>
                  <a:lnTo>
                    <a:pt x="3" y="3"/>
                  </a:lnTo>
                  <a:lnTo>
                    <a:pt x="4" y="2"/>
                  </a:lnTo>
                  <a:lnTo>
                    <a:pt x="7" y="1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2" y="0"/>
                  </a:lnTo>
                  <a:lnTo>
                    <a:pt x="27" y="1"/>
                  </a:lnTo>
                  <a:lnTo>
                    <a:pt x="31" y="2"/>
                  </a:lnTo>
                  <a:lnTo>
                    <a:pt x="37" y="3"/>
                  </a:lnTo>
                  <a:lnTo>
                    <a:pt x="37" y="5"/>
                  </a:lnTo>
                  <a:lnTo>
                    <a:pt x="36" y="5"/>
                  </a:lnTo>
                  <a:lnTo>
                    <a:pt x="34" y="4"/>
                  </a:lnTo>
                  <a:lnTo>
                    <a:pt x="32" y="4"/>
                  </a:lnTo>
                  <a:lnTo>
                    <a:pt x="30" y="3"/>
                  </a:lnTo>
                  <a:lnTo>
                    <a:pt x="28" y="3"/>
                  </a:lnTo>
                  <a:lnTo>
                    <a:pt x="24" y="3"/>
                  </a:lnTo>
                  <a:lnTo>
                    <a:pt x="22" y="2"/>
                  </a:lnTo>
                  <a:lnTo>
                    <a:pt x="18" y="2"/>
                  </a:lnTo>
                  <a:lnTo>
                    <a:pt x="15" y="2"/>
                  </a:lnTo>
                  <a:lnTo>
                    <a:pt x="13" y="3"/>
                  </a:lnTo>
                  <a:lnTo>
                    <a:pt x="9" y="3"/>
                  </a:lnTo>
                  <a:lnTo>
                    <a:pt x="7" y="4"/>
                  </a:lnTo>
                  <a:lnTo>
                    <a:pt x="4" y="5"/>
                  </a:lnTo>
                  <a:lnTo>
                    <a:pt x="2" y="8"/>
                  </a:lnTo>
                  <a:lnTo>
                    <a:pt x="0" y="1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36" name="Freeform 324"/>
            <p:cNvSpPr>
              <a:spLocks/>
            </p:cNvSpPr>
            <p:nvPr/>
          </p:nvSpPr>
          <p:spPr bwMode="auto">
            <a:xfrm>
              <a:off x="1794" y="2190"/>
              <a:ext cx="37" cy="11"/>
            </a:xfrm>
            <a:custGeom>
              <a:avLst/>
              <a:gdLst>
                <a:gd name="T0" fmla="*/ 0 w 37"/>
                <a:gd name="T1" fmla="*/ 7 h 11"/>
                <a:gd name="T2" fmla="*/ 0 w 37"/>
                <a:gd name="T3" fmla="*/ 7 h 11"/>
                <a:gd name="T4" fmla="*/ 0 w 37"/>
                <a:gd name="T5" fmla="*/ 6 h 11"/>
                <a:gd name="T6" fmla="*/ 1 w 37"/>
                <a:gd name="T7" fmla="*/ 6 h 11"/>
                <a:gd name="T8" fmla="*/ 1 w 37"/>
                <a:gd name="T9" fmla="*/ 5 h 11"/>
                <a:gd name="T10" fmla="*/ 2 w 37"/>
                <a:gd name="T11" fmla="*/ 4 h 11"/>
                <a:gd name="T12" fmla="*/ 3 w 37"/>
                <a:gd name="T13" fmla="*/ 4 h 11"/>
                <a:gd name="T14" fmla="*/ 4 w 37"/>
                <a:gd name="T15" fmla="*/ 2 h 11"/>
                <a:gd name="T16" fmla="*/ 7 w 37"/>
                <a:gd name="T17" fmla="*/ 1 h 11"/>
                <a:gd name="T18" fmla="*/ 9 w 37"/>
                <a:gd name="T19" fmla="*/ 1 h 11"/>
                <a:gd name="T20" fmla="*/ 11 w 37"/>
                <a:gd name="T21" fmla="*/ 0 h 11"/>
                <a:gd name="T22" fmla="*/ 15 w 37"/>
                <a:gd name="T23" fmla="*/ 0 h 11"/>
                <a:gd name="T24" fmla="*/ 18 w 37"/>
                <a:gd name="T25" fmla="*/ 0 h 11"/>
                <a:gd name="T26" fmla="*/ 22 w 37"/>
                <a:gd name="T27" fmla="*/ 0 h 11"/>
                <a:gd name="T28" fmla="*/ 27 w 37"/>
                <a:gd name="T29" fmla="*/ 1 h 11"/>
                <a:gd name="T30" fmla="*/ 31 w 37"/>
                <a:gd name="T31" fmla="*/ 2 h 11"/>
                <a:gd name="T32" fmla="*/ 37 w 37"/>
                <a:gd name="T33" fmla="*/ 4 h 11"/>
                <a:gd name="T34" fmla="*/ 37 w 37"/>
                <a:gd name="T35" fmla="*/ 6 h 11"/>
                <a:gd name="T36" fmla="*/ 36 w 37"/>
                <a:gd name="T37" fmla="*/ 6 h 11"/>
                <a:gd name="T38" fmla="*/ 36 w 37"/>
                <a:gd name="T39" fmla="*/ 6 h 11"/>
                <a:gd name="T40" fmla="*/ 34 w 37"/>
                <a:gd name="T41" fmla="*/ 5 h 11"/>
                <a:gd name="T42" fmla="*/ 32 w 37"/>
                <a:gd name="T43" fmla="*/ 5 h 11"/>
                <a:gd name="T44" fmla="*/ 30 w 37"/>
                <a:gd name="T45" fmla="*/ 5 h 11"/>
                <a:gd name="T46" fmla="*/ 28 w 37"/>
                <a:gd name="T47" fmla="*/ 4 h 11"/>
                <a:gd name="T48" fmla="*/ 24 w 37"/>
                <a:gd name="T49" fmla="*/ 4 h 11"/>
                <a:gd name="T50" fmla="*/ 22 w 37"/>
                <a:gd name="T51" fmla="*/ 2 h 11"/>
                <a:gd name="T52" fmla="*/ 18 w 37"/>
                <a:gd name="T53" fmla="*/ 2 h 11"/>
                <a:gd name="T54" fmla="*/ 15 w 37"/>
                <a:gd name="T55" fmla="*/ 2 h 11"/>
                <a:gd name="T56" fmla="*/ 13 w 37"/>
                <a:gd name="T57" fmla="*/ 4 h 11"/>
                <a:gd name="T58" fmla="*/ 9 w 37"/>
                <a:gd name="T59" fmla="*/ 4 h 11"/>
                <a:gd name="T60" fmla="*/ 7 w 37"/>
                <a:gd name="T61" fmla="*/ 5 h 11"/>
                <a:gd name="T62" fmla="*/ 4 w 37"/>
                <a:gd name="T63" fmla="*/ 6 h 11"/>
                <a:gd name="T64" fmla="*/ 2 w 37"/>
                <a:gd name="T65" fmla="*/ 8 h 11"/>
                <a:gd name="T66" fmla="*/ 0 w 37"/>
                <a:gd name="T67" fmla="*/ 11 h 11"/>
                <a:gd name="T68" fmla="*/ 0 w 37"/>
                <a:gd name="T69" fmla="*/ 7 h 11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7"/>
                <a:gd name="T106" fmla="*/ 0 h 11"/>
                <a:gd name="T107" fmla="*/ 37 w 37"/>
                <a:gd name="T108" fmla="*/ 11 h 11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7" h="11">
                  <a:moveTo>
                    <a:pt x="0" y="7"/>
                  </a:moveTo>
                  <a:lnTo>
                    <a:pt x="0" y="7"/>
                  </a:lnTo>
                  <a:lnTo>
                    <a:pt x="0" y="6"/>
                  </a:lnTo>
                  <a:lnTo>
                    <a:pt x="1" y="6"/>
                  </a:lnTo>
                  <a:lnTo>
                    <a:pt x="1" y="5"/>
                  </a:lnTo>
                  <a:lnTo>
                    <a:pt x="2" y="4"/>
                  </a:lnTo>
                  <a:lnTo>
                    <a:pt x="3" y="4"/>
                  </a:lnTo>
                  <a:lnTo>
                    <a:pt x="4" y="2"/>
                  </a:lnTo>
                  <a:lnTo>
                    <a:pt x="7" y="1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2" y="0"/>
                  </a:lnTo>
                  <a:lnTo>
                    <a:pt x="27" y="1"/>
                  </a:lnTo>
                  <a:lnTo>
                    <a:pt x="31" y="2"/>
                  </a:lnTo>
                  <a:lnTo>
                    <a:pt x="37" y="4"/>
                  </a:lnTo>
                  <a:lnTo>
                    <a:pt x="37" y="6"/>
                  </a:lnTo>
                  <a:lnTo>
                    <a:pt x="36" y="6"/>
                  </a:lnTo>
                  <a:lnTo>
                    <a:pt x="34" y="5"/>
                  </a:lnTo>
                  <a:lnTo>
                    <a:pt x="32" y="5"/>
                  </a:lnTo>
                  <a:lnTo>
                    <a:pt x="30" y="5"/>
                  </a:lnTo>
                  <a:lnTo>
                    <a:pt x="28" y="4"/>
                  </a:lnTo>
                  <a:lnTo>
                    <a:pt x="24" y="4"/>
                  </a:lnTo>
                  <a:lnTo>
                    <a:pt x="22" y="2"/>
                  </a:lnTo>
                  <a:lnTo>
                    <a:pt x="18" y="2"/>
                  </a:lnTo>
                  <a:lnTo>
                    <a:pt x="15" y="2"/>
                  </a:lnTo>
                  <a:lnTo>
                    <a:pt x="13" y="4"/>
                  </a:lnTo>
                  <a:lnTo>
                    <a:pt x="9" y="4"/>
                  </a:lnTo>
                  <a:lnTo>
                    <a:pt x="7" y="5"/>
                  </a:lnTo>
                  <a:lnTo>
                    <a:pt x="4" y="6"/>
                  </a:lnTo>
                  <a:lnTo>
                    <a:pt x="2" y="8"/>
                  </a:lnTo>
                  <a:lnTo>
                    <a:pt x="0" y="11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37" name="Freeform 325"/>
            <p:cNvSpPr>
              <a:spLocks/>
            </p:cNvSpPr>
            <p:nvPr/>
          </p:nvSpPr>
          <p:spPr bwMode="auto">
            <a:xfrm>
              <a:off x="1829" y="2178"/>
              <a:ext cx="60" cy="114"/>
            </a:xfrm>
            <a:custGeom>
              <a:avLst/>
              <a:gdLst>
                <a:gd name="T0" fmla="*/ 0 w 60"/>
                <a:gd name="T1" fmla="*/ 0 h 114"/>
                <a:gd name="T2" fmla="*/ 0 w 60"/>
                <a:gd name="T3" fmla="*/ 110 h 114"/>
                <a:gd name="T4" fmla="*/ 18 w 60"/>
                <a:gd name="T5" fmla="*/ 114 h 114"/>
                <a:gd name="T6" fmla="*/ 17 w 60"/>
                <a:gd name="T7" fmla="*/ 98 h 114"/>
                <a:gd name="T8" fmla="*/ 60 w 60"/>
                <a:gd name="T9" fmla="*/ 105 h 114"/>
                <a:gd name="T10" fmla="*/ 60 w 60"/>
                <a:gd name="T11" fmla="*/ 100 h 114"/>
                <a:gd name="T12" fmla="*/ 30 w 60"/>
                <a:gd name="T13" fmla="*/ 96 h 114"/>
                <a:gd name="T14" fmla="*/ 29 w 60"/>
                <a:gd name="T15" fmla="*/ 83 h 114"/>
                <a:gd name="T16" fmla="*/ 9 w 60"/>
                <a:gd name="T17" fmla="*/ 83 h 114"/>
                <a:gd name="T18" fmla="*/ 8 w 60"/>
                <a:gd name="T19" fmla="*/ 81 h 114"/>
                <a:gd name="T20" fmla="*/ 7 w 60"/>
                <a:gd name="T21" fmla="*/ 76 h 114"/>
                <a:gd name="T22" fmla="*/ 6 w 60"/>
                <a:gd name="T23" fmla="*/ 69 h 114"/>
                <a:gd name="T24" fmla="*/ 3 w 60"/>
                <a:gd name="T25" fmla="*/ 60 h 114"/>
                <a:gd name="T26" fmla="*/ 2 w 60"/>
                <a:gd name="T27" fmla="*/ 48 h 114"/>
                <a:gd name="T28" fmla="*/ 1 w 60"/>
                <a:gd name="T29" fmla="*/ 34 h 114"/>
                <a:gd name="T30" fmla="*/ 2 w 60"/>
                <a:gd name="T31" fmla="*/ 20 h 114"/>
                <a:gd name="T32" fmla="*/ 6 w 60"/>
                <a:gd name="T33" fmla="*/ 4 h 114"/>
                <a:gd name="T34" fmla="*/ 0 w 60"/>
                <a:gd name="T35" fmla="*/ 0 h 114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60"/>
                <a:gd name="T55" fmla="*/ 0 h 114"/>
                <a:gd name="T56" fmla="*/ 60 w 60"/>
                <a:gd name="T57" fmla="*/ 114 h 114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60" h="114">
                  <a:moveTo>
                    <a:pt x="0" y="0"/>
                  </a:moveTo>
                  <a:lnTo>
                    <a:pt x="0" y="110"/>
                  </a:lnTo>
                  <a:lnTo>
                    <a:pt x="18" y="114"/>
                  </a:lnTo>
                  <a:lnTo>
                    <a:pt x="17" y="98"/>
                  </a:lnTo>
                  <a:lnTo>
                    <a:pt x="60" y="105"/>
                  </a:lnTo>
                  <a:lnTo>
                    <a:pt x="60" y="100"/>
                  </a:lnTo>
                  <a:lnTo>
                    <a:pt x="30" y="96"/>
                  </a:lnTo>
                  <a:lnTo>
                    <a:pt x="29" y="83"/>
                  </a:lnTo>
                  <a:lnTo>
                    <a:pt x="9" y="83"/>
                  </a:lnTo>
                  <a:lnTo>
                    <a:pt x="8" y="81"/>
                  </a:lnTo>
                  <a:lnTo>
                    <a:pt x="7" y="76"/>
                  </a:lnTo>
                  <a:lnTo>
                    <a:pt x="6" y="69"/>
                  </a:lnTo>
                  <a:lnTo>
                    <a:pt x="3" y="60"/>
                  </a:lnTo>
                  <a:lnTo>
                    <a:pt x="2" y="48"/>
                  </a:lnTo>
                  <a:lnTo>
                    <a:pt x="1" y="34"/>
                  </a:lnTo>
                  <a:lnTo>
                    <a:pt x="2" y="20"/>
                  </a:lnTo>
                  <a:lnTo>
                    <a:pt x="6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1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38" name="Freeform 326"/>
            <p:cNvSpPr>
              <a:spLocks/>
            </p:cNvSpPr>
            <p:nvPr/>
          </p:nvSpPr>
          <p:spPr bwMode="auto">
            <a:xfrm>
              <a:off x="1859" y="2153"/>
              <a:ext cx="78" cy="15"/>
            </a:xfrm>
            <a:custGeom>
              <a:avLst/>
              <a:gdLst>
                <a:gd name="T0" fmla="*/ 0 w 78"/>
                <a:gd name="T1" fmla="*/ 15 h 15"/>
                <a:gd name="T2" fmla="*/ 0 w 78"/>
                <a:gd name="T3" fmla="*/ 15 h 15"/>
                <a:gd name="T4" fmla="*/ 2 w 78"/>
                <a:gd name="T5" fmla="*/ 14 h 15"/>
                <a:gd name="T6" fmla="*/ 4 w 78"/>
                <a:gd name="T7" fmla="*/ 14 h 15"/>
                <a:gd name="T8" fmla="*/ 7 w 78"/>
                <a:gd name="T9" fmla="*/ 12 h 15"/>
                <a:gd name="T10" fmla="*/ 11 w 78"/>
                <a:gd name="T11" fmla="*/ 11 h 15"/>
                <a:gd name="T12" fmla="*/ 14 w 78"/>
                <a:gd name="T13" fmla="*/ 10 h 15"/>
                <a:gd name="T14" fmla="*/ 19 w 78"/>
                <a:gd name="T15" fmla="*/ 9 h 15"/>
                <a:gd name="T16" fmla="*/ 23 w 78"/>
                <a:gd name="T17" fmla="*/ 8 h 15"/>
                <a:gd name="T18" fmla="*/ 29 w 78"/>
                <a:gd name="T19" fmla="*/ 8 h 15"/>
                <a:gd name="T20" fmla="*/ 35 w 78"/>
                <a:gd name="T21" fmla="*/ 7 h 15"/>
                <a:gd name="T22" fmla="*/ 42 w 78"/>
                <a:gd name="T23" fmla="*/ 7 h 15"/>
                <a:gd name="T24" fmla="*/ 48 w 78"/>
                <a:gd name="T25" fmla="*/ 5 h 15"/>
                <a:gd name="T26" fmla="*/ 55 w 78"/>
                <a:gd name="T27" fmla="*/ 7 h 15"/>
                <a:gd name="T28" fmla="*/ 62 w 78"/>
                <a:gd name="T29" fmla="*/ 7 h 15"/>
                <a:gd name="T30" fmla="*/ 69 w 78"/>
                <a:gd name="T31" fmla="*/ 8 h 15"/>
                <a:gd name="T32" fmla="*/ 76 w 78"/>
                <a:gd name="T33" fmla="*/ 9 h 15"/>
                <a:gd name="T34" fmla="*/ 78 w 78"/>
                <a:gd name="T35" fmla="*/ 0 h 15"/>
                <a:gd name="T36" fmla="*/ 78 w 78"/>
                <a:gd name="T37" fmla="*/ 0 h 15"/>
                <a:gd name="T38" fmla="*/ 76 w 78"/>
                <a:gd name="T39" fmla="*/ 0 h 15"/>
                <a:gd name="T40" fmla="*/ 74 w 78"/>
                <a:gd name="T41" fmla="*/ 0 h 15"/>
                <a:gd name="T42" fmla="*/ 70 w 78"/>
                <a:gd name="T43" fmla="*/ 0 h 15"/>
                <a:gd name="T44" fmla="*/ 65 w 78"/>
                <a:gd name="T45" fmla="*/ 0 h 15"/>
                <a:gd name="T46" fmla="*/ 61 w 78"/>
                <a:gd name="T47" fmla="*/ 0 h 15"/>
                <a:gd name="T48" fmla="*/ 56 w 78"/>
                <a:gd name="T49" fmla="*/ 0 h 15"/>
                <a:gd name="T50" fmla="*/ 50 w 78"/>
                <a:gd name="T51" fmla="*/ 1 h 15"/>
                <a:gd name="T52" fmla="*/ 43 w 78"/>
                <a:gd name="T53" fmla="*/ 1 h 15"/>
                <a:gd name="T54" fmla="*/ 37 w 78"/>
                <a:gd name="T55" fmla="*/ 1 h 15"/>
                <a:gd name="T56" fmla="*/ 30 w 78"/>
                <a:gd name="T57" fmla="*/ 2 h 15"/>
                <a:gd name="T58" fmla="*/ 25 w 78"/>
                <a:gd name="T59" fmla="*/ 3 h 15"/>
                <a:gd name="T60" fmla="*/ 18 w 78"/>
                <a:gd name="T61" fmla="*/ 4 h 15"/>
                <a:gd name="T62" fmla="*/ 12 w 78"/>
                <a:gd name="T63" fmla="*/ 5 h 15"/>
                <a:gd name="T64" fmla="*/ 6 w 78"/>
                <a:gd name="T65" fmla="*/ 7 h 15"/>
                <a:gd name="T66" fmla="*/ 0 w 78"/>
                <a:gd name="T67" fmla="*/ 8 h 15"/>
                <a:gd name="T68" fmla="*/ 0 w 78"/>
                <a:gd name="T69" fmla="*/ 15 h 1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78"/>
                <a:gd name="T106" fmla="*/ 0 h 15"/>
                <a:gd name="T107" fmla="*/ 78 w 78"/>
                <a:gd name="T108" fmla="*/ 15 h 15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78" h="15">
                  <a:moveTo>
                    <a:pt x="0" y="15"/>
                  </a:moveTo>
                  <a:lnTo>
                    <a:pt x="0" y="15"/>
                  </a:lnTo>
                  <a:lnTo>
                    <a:pt x="2" y="14"/>
                  </a:lnTo>
                  <a:lnTo>
                    <a:pt x="4" y="14"/>
                  </a:lnTo>
                  <a:lnTo>
                    <a:pt x="7" y="12"/>
                  </a:lnTo>
                  <a:lnTo>
                    <a:pt x="11" y="11"/>
                  </a:lnTo>
                  <a:lnTo>
                    <a:pt x="14" y="10"/>
                  </a:lnTo>
                  <a:lnTo>
                    <a:pt x="19" y="9"/>
                  </a:lnTo>
                  <a:lnTo>
                    <a:pt x="23" y="8"/>
                  </a:lnTo>
                  <a:lnTo>
                    <a:pt x="29" y="8"/>
                  </a:lnTo>
                  <a:lnTo>
                    <a:pt x="35" y="7"/>
                  </a:lnTo>
                  <a:lnTo>
                    <a:pt x="42" y="7"/>
                  </a:lnTo>
                  <a:lnTo>
                    <a:pt x="48" y="5"/>
                  </a:lnTo>
                  <a:lnTo>
                    <a:pt x="55" y="7"/>
                  </a:lnTo>
                  <a:lnTo>
                    <a:pt x="62" y="7"/>
                  </a:lnTo>
                  <a:lnTo>
                    <a:pt x="69" y="8"/>
                  </a:lnTo>
                  <a:lnTo>
                    <a:pt x="76" y="9"/>
                  </a:lnTo>
                  <a:lnTo>
                    <a:pt x="78" y="0"/>
                  </a:lnTo>
                  <a:lnTo>
                    <a:pt x="76" y="0"/>
                  </a:lnTo>
                  <a:lnTo>
                    <a:pt x="74" y="0"/>
                  </a:lnTo>
                  <a:lnTo>
                    <a:pt x="70" y="0"/>
                  </a:lnTo>
                  <a:lnTo>
                    <a:pt x="65" y="0"/>
                  </a:lnTo>
                  <a:lnTo>
                    <a:pt x="61" y="0"/>
                  </a:lnTo>
                  <a:lnTo>
                    <a:pt x="56" y="0"/>
                  </a:lnTo>
                  <a:lnTo>
                    <a:pt x="50" y="1"/>
                  </a:lnTo>
                  <a:lnTo>
                    <a:pt x="43" y="1"/>
                  </a:lnTo>
                  <a:lnTo>
                    <a:pt x="37" y="1"/>
                  </a:lnTo>
                  <a:lnTo>
                    <a:pt x="30" y="2"/>
                  </a:lnTo>
                  <a:lnTo>
                    <a:pt x="25" y="3"/>
                  </a:lnTo>
                  <a:lnTo>
                    <a:pt x="18" y="4"/>
                  </a:lnTo>
                  <a:lnTo>
                    <a:pt x="12" y="5"/>
                  </a:lnTo>
                  <a:lnTo>
                    <a:pt x="6" y="7"/>
                  </a:lnTo>
                  <a:lnTo>
                    <a:pt x="0" y="8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39" name="Freeform 327"/>
            <p:cNvSpPr>
              <a:spLocks/>
            </p:cNvSpPr>
            <p:nvPr/>
          </p:nvSpPr>
          <p:spPr bwMode="auto">
            <a:xfrm>
              <a:off x="1814" y="2294"/>
              <a:ext cx="131" cy="44"/>
            </a:xfrm>
            <a:custGeom>
              <a:avLst/>
              <a:gdLst>
                <a:gd name="T0" fmla="*/ 54 w 131"/>
                <a:gd name="T1" fmla="*/ 43 h 44"/>
                <a:gd name="T2" fmla="*/ 56 w 131"/>
                <a:gd name="T3" fmla="*/ 42 h 44"/>
                <a:gd name="T4" fmla="*/ 56 w 131"/>
                <a:gd name="T5" fmla="*/ 42 h 44"/>
                <a:gd name="T6" fmla="*/ 57 w 131"/>
                <a:gd name="T7" fmla="*/ 42 h 44"/>
                <a:gd name="T8" fmla="*/ 59 w 131"/>
                <a:gd name="T9" fmla="*/ 41 h 44"/>
                <a:gd name="T10" fmla="*/ 60 w 131"/>
                <a:gd name="T11" fmla="*/ 41 h 44"/>
                <a:gd name="T12" fmla="*/ 63 w 131"/>
                <a:gd name="T13" fmla="*/ 40 h 44"/>
                <a:gd name="T14" fmla="*/ 65 w 131"/>
                <a:gd name="T15" fmla="*/ 39 h 44"/>
                <a:gd name="T16" fmla="*/ 67 w 131"/>
                <a:gd name="T17" fmla="*/ 37 h 44"/>
                <a:gd name="T18" fmla="*/ 71 w 131"/>
                <a:gd name="T19" fmla="*/ 36 h 44"/>
                <a:gd name="T20" fmla="*/ 73 w 131"/>
                <a:gd name="T21" fmla="*/ 34 h 44"/>
                <a:gd name="T22" fmla="*/ 75 w 131"/>
                <a:gd name="T23" fmla="*/ 33 h 44"/>
                <a:gd name="T24" fmla="*/ 78 w 131"/>
                <a:gd name="T25" fmla="*/ 30 h 44"/>
                <a:gd name="T26" fmla="*/ 80 w 131"/>
                <a:gd name="T27" fmla="*/ 29 h 44"/>
                <a:gd name="T28" fmla="*/ 81 w 131"/>
                <a:gd name="T29" fmla="*/ 27 h 44"/>
                <a:gd name="T30" fmla="*/ 84 w 131"/>
                <a:gd name="T31" fmla="*/ 26 h 44"/>
                <a:gd name="T32" fmla="*/ 85 w 131"/>
                <a:gd name="T33" fmla="*/ 23 h 44"/>
                <a:gd name="T34" fmla="*/ 0 w 131"/>
                <a:gd name="T35" fmla="*/ 2 h 44"/>
                <a:gd name="T36" fmla="*/ 5 w 131"/>
                <a:gd name="T37" fmla="*/ 0 h 44"/>
                <a:gd name="T38" fmla="*/ 131 w 131"/>
                <a:gd name="T39" fmla="*/ 32 h 44"/>
                <a:gd name="T40" fmla="*/ 126 w 131"/>
                <a:gd name="T41" fmla="*/ 34 h 44"/>
                <a:gd name="T42" fmla="*/ 89 w 131"/>
                <a:gd name="T43" fmla="*/ 25 h 44"/>
                <a:gd name="T44" fmla="*/ 89 w 131"/>
                <a:gd name="T45" fmla="*/ 25 h 44"/>
                <a:gd name="T46" fmla="*/ 89 w 131"/>
                <a:gd name="T47" fmla="*/ 26 h 44"/>
                <a:gd name="T48" fmla="*/ 88 w 131"/>
                <a:gd name="T49" fmla="*/ 26 h 44"/>
                <a:gd name="T50" fmla="*/ 88 w 131"/>
                <a:gd name="T51" fmla="*/ 27 h 44"/>
                <a:gd name="T52" fmla="*/ 87 w 131"/>
                <a:gd name="T53" fmla="*/ 28 h 44"/>
                <a:gd name="T54" fmla="*/ 86 w 131"/>
                <a:gd name="T55" fmla="*/ 29 h 44"/>
                <a:gd name="T56" fmla="*/ 85 w 131"/>
                <a:gd name="T57" fmla="*/ 30 h 44"/>
                <a:gd name="T58" fmla="*/ 82 w 131"/>
                <a:gd name="T59" fmla="*/ 32 h 44"/>
                <a:gd name="T60" fmla="*/ 80 w 131"/>
                <a:gd name="T61" fmla="*/ 33 h 44"/>
                <a:gd name="T62" fmla="*/ 78 w 131"/>
                <a:gd name="T63" fmla="*/ 34 h 44"/>
                <a:gd name="T64" fmla="*/ 75 w 131"/>
                <a:gd name="T65" fmla="*/ 36 h 44"/>
                <a:gd name="T66" fmla="*/ 72 w 131"/>
                <a:gd name="T67" fmla="*/ 37 h 44"/>
                <a:gd name="T68" fmla="*/ 70 w 131"/>
                <a:gd name="T69" fmla="*/ 40 h 44"/>
                <a:gd name="T70" fmla="*/ 65 w 131"/>
                <a:gd name="T71" fmla="*/ 41 h 44"/>
                <a:gd name="T72" fmla="*/ 61 w 131"/>
                <a:gd name="T73" fmla="*/ 42 h 44"/>
                <a:gd name="T74" fmla="*/ 57 w 131"/>
                <a:gd name="T75" fmla="*/ 44 h 44"/>
                <a:gd name="T76" fmla="*/ 54 w 131"/>
                <a:gd name="T77" fmla="*/ 43 h 44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31"/>
                <a:gd name="T118" fmla="*/ 0 h 44"/>
                <a:gd name="T119" fmla="*/ 131 w 131"/>
                <a:gd name="T120" fmla="*/ 44 h 44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31" h="44">
                  <a:moveTo>
                    <a:pt x="54" y="43"/>
                  </a:moveTo>
                  <a:lnTo>
                    <a:pt x="56" y="42"/>
                  </a:lnTo>
                  <a:lnTo>
                    <a:pt x="57" y="42"/>
                  </a:lnTo>
                  <a:lnTo>
                    <a:pt x="59" y="41"/>
                  </a:lnTo>
                  <a:lnTo>
                    <a:pt x="60" y="41"/>
                  </a:lnTo>
                  <a:lnTo>
                    <a:pt x="63" y="40"/>
                  </a:lnTo>
                  <a:lnTo>
                    <a:pt x="65" y="39"/>
                  </a:lnTo>
                  <a:lnTo>
                    <a:pt x="67" y="37"/>
                  </a:lnTo>
                  <a:lnTo>
                    <a:pt x="71" y="36"/>
                  </a:lnTo>
                  <a:lnTo>
                    <a:pt x="73" y="34"/>
                  </a:lnTo>
                  <a:lnTo>
                    <a:pt x="75" y="33"/>
                  </a:lnTo>
                  <a:lnTo>
                    <a:pt x="78" y="30"/>
                  </a:lnTo>
                  <a:lnTo>
                    <a:pt x="80" y="29"/>
                  </a:lnTo>
                  <a:lnTo>
                    <a:pt x="81" y="27"/>
                  </a:lnTo>
                  <a:lnTo>
                    <a:pt x="84" y="26"/>
                  </a:lnTo>
                  <a:lnTo>
                    <a:pt x="85" y="23"/>
                  </a:lnTo>
                  <a:lnTo>
                    <a:pt x="0" y="2"/>
                  </a:lnTo>
                  <a:lnTo>
                    <a:pt x="5" y="0"/>
                  </a:lnTo>
                  <a:lnTo>
                    <a:pt x="131" y="32"/>
                  </a:lnTo>
                  <a:lnTo>
                    <a:pt x="126" y="34"/>
                  </a:lnTo>
                  <a:lnTo>
                    <a:pt x="89" y="25"/>
                  </a:lnTo>
                  <a:lnTo>
                    <a:pt x="89" y="26"/>
                  </a:lnTo>
                  <a:lnTo>
                    <a:pt x="88" y="26"/>
                  </a:lnTo>
                  <a:lnTo>
                    <a:pt x="88" y="27"/>
                  </a:lnTo>
                  <a:lnTo>
                    <a:pt x="87" y="28"/>
                  </a:lnTo>
                  <a:lnTo>
                    <a:pt x="86" y="29"/>
                  </a:lnTo>
                  <a:lnTo>
                    <a:pt x="85" y="30"/>
                  </a:lnTo>
                  <a:lnTo>
                    <a:pt x="82" y="32"/>
                  </a:lnTo>
                  <a:lnTo>
                    <a:pt x="80" y="33"/>
                  </a:lnTo>
                  <a:lnTo>
                    <a:pt x="78" y="34"/>
                  </a:lnTo>
                  <a:lnTo>
                    <a:pt x="75" y="36"/>
                  </a:lnTo>
                  <a:lnTo>
                    <a:pt x="72" y="37"/>
                  </a:lnTo>
                  <a:lnTo>
                    <a:pt x="70" y="40"/>
                  </a:lnTo>
                  <a:lnTo>
                    <a:pt x="65" y="41"/>
                  </a:lnTo>
                  <a:lnTo>
                    <a:pt x="61" y="42"/>
                  </a:lnTo>
                  <a:lnTo>
                    <a:pt x="57" y="44"/>
                  </a:lnTo>
                  <a:lnTo>
                    <a:pt x="54" y="4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40" name="Freeform 328"/>
            <p:cNvSpPr>
              <a:spLocks/>
            </p:cNvSpPr>
            <p:nvPr/>
          </p:nvSpPr>
          <p:spPr bwMode="auto">
            <a:xfrm>
              <a:off x="1786" y="2306"/>
              <a:ext cx="135" cy="39"/>
            </a:xfrm>
            <a:custGeom>
              <a:avLst/>
              <a:gdLst>
                <a:gd name="T0" fmla="*/ 0 w 135"/>
                <a:gd name="T1" fmla="*/ 0 h 39"/>
                <a:gd name="T2" fmla="*/ 131 w 135"/>
                <a:gd name="T3" fmla="*/ 39 h 39"/>
                <a:gd name="T4" fmla="*/ 135 w 135"/>
                <a:gd name="T5" fmla="*/ 39 h 39"/>
                <a:gd name="T6" fmla="*/ 4 w 135"/>
                <a:gd name="T7" fmla="*/ 0 h 39"/>
                <a:gd name="T8" fmla="*/ 0 w 135"/>
                <a:gd name="T9" fmla="*/ 0 h 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5"/>
                <a:gd name="T16" fmla="*/ 0 h 39"/>
                <a:gd name="T17" fmla="*/ 135 w 135"/>
                <a:gd name="T18" fmla="*/ 39 h 3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5" h="39">
                  <a:moveTo>
                    <a:pt x="0" y="0"/>
                  </a:moveTo>
                  <a:lnTo>
                    <a:pt x="131" y="39"/>
                  </a:lnTo>
                  <a:lnTo>
                    <a:pt x="135" y="39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41" name="Freeform 329"/>
            <p:cNvSpPr>
              <a:spLocks/>
            </p:cNvSpPr>
            <p:nvPr/>
          </p:nvSpPr>
          <p:spPr bwMode="auto">
            <a:xfrm>
              <a:off x="1809" y="2300"/>
              <a:ext cx="132" cy="36"/>
            </a:xfrm>
            <a:custGeom>
              <a:avLst/>
              <a:gdLst>
                <a:gd name="T0" fmla="*/ 0 w 132"/>
                <a:gd name="T1" fmla="*/ 0 h 36"/>
                <a:gd name="T2" fmla="*/ 129 w 132"/>
                <a:gd name="T3" fmla="*/ 36 h 36"/>
                <a:gd name="T4" fmla="*/ 132 w 132"/>
                <a:gd name="T5" fmla="*/ 35 h 36"/>
                <a:gd name="T6" fmla="*/ 3 w 132"/>
                <a:gd name="T7" fmla="*/ 0 h 36"/>
                <a:gd name="T8" fmla="*/ 0 w 132"/>
                <a:gd name="T9" fmla="*/ 0 h 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2"/>
                <a:gd name="T16" fmla="*/ 0 h 36"/>
                <a:gd name="T17" fmla="*/ 132 w 132"/>
                <a:gd name="T18" fmla="*/ 36 h 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2" h="36">
                  <a:moveTo>
                    <a:pt x="0" y="0"/>
                  </a:moveTo>
                  <a:lnTo>
                    <a:pt x="129" y="36"/>
                  </a:lnTo>
                  <a:lnTo>
                    <a:pt x="132" y="35"/>
                  </a:lnTo>
                  <a:lnTo>
                    <a:pt x="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42" name="Freeform 330"/>
            <p:cNvSpPr>
              <a:spLocks/>
            </p:cNvSpPr>
            <p:nvPr/>
          </p:nvSpPr>
          <p:spPr bwMode="auto">
            <a:xfrm>
              <a:off x="1798" y="2302"/>
              <a:ext cx="133" cy="39"/>
            </a:xfrm>
            <a:custGeom>
              <a:avLst/>
              <a:gdLst>
                <a:gd name="T0" fmla="*/ 0 w 133"/>
                <a:gd name="T1" fmla="*/ 0 h 39"/>
                <a:gd name="T2" fmla="*/ 131 w 133"/>
                <a:gd name="T3" fmla="*/ 39 h 39"/>
                <a:gd name="T4" fmla="*/ 133 w 133"/>
                <a:gd name="T5" fmla="*/ 39 h 39"/>
                <a:gd name="T6" fmla="*/ 4 w 133"/>
                <a:gd name="T7" fmla="*/ 0 h 39"/>
                <a:gd name="T8" fmla="*/ 0 w 133"/>
                <a:gd name="T9" fmla="*/ 0 h 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3"/>
                <a:gd name="T16" fmla="*/ 0 h 39"/>
                <a:gd name="T17" fmla="*/ 133 w 133"/>
                <a:gd name="T18" fmla="*/ 39 h 3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3" h="39">
                  <a:moveTo>
                    <a:pt x="0" y="0"/>
                  </a:moveTo>
                  <a:lnTo>
                    <a:pt x="131" y="39"/>
                  </a:lnTo>
                  <a:lnTo>
                    <a:pt x="133" y="39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43" name="Line 331"/>
            <p:cNvSpPr>
              <a:spLocks noChangeShapeType="1"/>
            </p:cNvSpPr>
            <p:nvPr/>
          </p:nvSpPr>
          <p:spPr bwMode="auto">
            <a:xfrm>
              <a:off x="2135" y="2613"/>
              <a:ext cx="274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44" name="Freeform 332"/>
            <p:cNvSpPr>
              <a:spLocks/>
            </p:cNvSpPr>
            <p:nvPr/>
          </p:nvSpPr>
          <p:spPr bwMode="auto">
            <a:xfrm>
              <a:off x="2520" y="2428"/>
              <a:ext cx="203" cy="103"/>
            </a:xfrm>
            <a:custGeom>
              <a:avLst/>
              <a:gdLst>
                <a:gd name="T0" fmla="*/ 78 w 203"/>
                <a:gd name="T1" fmla="*/ 0 h 103"/>
                <a:gd name="T2" fmla="*/ 0 w 203"/>
                <a:gd name="T3" fmla="*/ 103 h 103"/>
                <a:gd name="T4" fmla="*/ 125 w 203"/>
                <a:gd name="T5" fmla="*/ 103 h 103"/>
                <a:gd name="T6" fmla="*/ 203 w 203"/>
                <a:gd name="T7" fmla="*/ 0 h 103"/>
                <a:gd name="T8" fmla="*/ 78 w 203"/>
                <a:gd name="T9" fmla="*/ 0 h 1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3"/>
                <a:gd name="T16" fmla="*/ 0 h 103"/>
                <a:gd name="T17" fmla="*/ 203 w 203"/>
                <a:gd name="T18" fmla="*/ 103 h 10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3" h="103">
                  <a:moveTo>
                    <a:pt x="78" y="0"/>
                  </a:moveTo>
                  <a:lnTo>
                    <a:pt x="0" y="103"/>
                  </a:lnTo>
                  <a:lnTo>
                    <a:pt x="125" y="103"/>
                  </a:lnTo>
                  <a:lnTo>
                    <a:pt x="203" y="0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45" name="Rectangle 333"/>
            <p:cNvSpPr>
              <a:spLocks noChangeArrowheads="1"/>
            </p:cNvSpPr>
            <p:nvPr/>
          </p:nvSpPr>
          <p:spPr bwMode="auto">
            <a:xfrm>
              <a:off x="2622" y="2088"/>
              <a:ext cx="94" cy="343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46" name="Rectangle 334"/>
            <p:cNvSpPr>
              <a:spLocks noChangeArrowheads="1"/>
            </p:cNvSpPr>
            <p:nvPr/>
          </p:nvSpPr>
          <p:spPr bwMode="auto">
            <a:xfrm>
              <a:off x="2522" y="2185"/>
              <a:ext cx="127" cy="343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47" name="Rectangle 335"/>
            <p:cNvSpPr>
              <a:spLocks noChangeArrowheads="1"/>
            </p:cNvSpPr>
            <p:nvPr/>
          </p:nvSpPr>
          <p:spPr bwMode="auto">
            <a:xfrm>
              <a:off x="2522" y="2185"/>
              <a:ext cx="127" cy="343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48" name="Freeform 336"/>
            <p:cNvSpPr>
              <a:spLocks/>
            </p:cNvSpPr>
            <p:nvPr/>
          </p:nvSpPr>
          <p:spPr bwMode="auto">
            <a:xfrm>
              <a:off x="2520" y="2085"/>
              <a:ext cx="203" cy="104"/>
            </a:xfrm>
            <a:custGeom>
              <a:avLst/>
              <a:gdLst>
                <a:gd name="T0" fmla="*/ 78 w 203"/>
                <a:gd name="T1" fmla="*/ 0 h 104"/>
                <a:gd name="T2" fmla="*/ 0 w 203"/>
                <a:gd name="T3" fmla="*/ 104 h 104"/>
                <a:gd name="T4" fmla="*/ 125 w 203"/>
                <a:gd name="T5" fmla="*/ 104 h 104"/>
                <a:gd name="T6" fmla="*/ 203 w 203"/>
                <a:gd name="T7" fmla="*/ 0 h 104"/>
                <a:gd name="T8" fmla="*/ 78 w 203"/>
                <a:gd name="T9" fmla="*/ 0 h 10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3"/>
                <a:gd name="T16" fmla="*/ 0 h 104"/>
                <a:gd name="T17" fmla="*/ 203 w 203"/>
                <a:gd name="T18" fmla="*/ 104 h 10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3" h="104">
                  <a:moveTo>
                    <a:pt x="78" y="0"/>
                  </a:moveTo>
                  <a:lnTo>
                    <a:pt x="0" y="104"/>
                  </a:lnTo>
                  <a:lnTo>
                    <a:pt x="125" y="104"/>
                  </a:lnTo>
                  <a:lnTo>
                    <a:pt x="203" y="0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49" name="Freeform 337"/>
            <p:cNvSpPr>
              <a:spLocks/>
            </p:cNvSpPr>
            <p:nvPr/>
          </p:nvSpPr>
          <p:spPr bwMode="auto">
            <a:xfrm>
              <a:off x="2520" y="2085"/>
              <a:ext cx="203" cy="104"/>
            </a:xfrm>
            <a:custGeom>
              <a:avLst/>
              <a:gdLst>
                <a:gd name="T0" fmla="*/ 78 w 203"/>
                <a:gd name="T1" fmla="*/ 0 h 104"/>
                <a:gd name="T2" fmla="*/ 0 w 203"/>
                <a:gd name="T3" fmla="*/ 104 h 104"/>
                <a:gd name="T4" fmla="*/ 125 w 203"/>
                <a:gd name="T5" fmla="*/ 104 h 104"/>
                <a:gd name="T6" fmla="*/ 203 w 203"/>
                <a:gd name="T7" fmla="*/ 0 h 104"/>
                <a:gd name="T8" fmla="*/ 78 w 203"/>
                <a:gd name="T9" fmla="*/ 0 h 10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3"/>
                <a:gd name="T16" fmla="*/ 0 h 104"/>
                <a:gd name="T17" fmla="*/ 203 w 203"/>
                <a:gd name="T18" fmla="*/ 104 h 10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3" h="104">
                  <a:moveTo>
                    <a:pt x="78" y="0"/>
                  </a:moveTo>
                  <a:lnTo>
                    <a:pt x="0" y="104"/>
                  </a:lnTo>
                  <a:lnTo>
                    <a:pt x="125" y="104"/>
                  </a:lnTo>
                  <a:lnTo>
                    <a:pt x="203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50" name="Line 338"/>
            <p:cNvSpPr>
              <a:spLocks noChangeShapeType="1"/>
            </p:cNvSpPr>
            <p:nvPr/>
          </p:nvSpPr>
          <p:spPr bwMode="auto">
            <a:xfrm>
              <a:off x="2723" y="2092"/>
              <a:ext cx="1" cy="33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51" name="Line 339"/>
            <p:cNvSpPr>
              <a:spLocks noChangeShapeType="1"/>
            </p:cNvSpPr>
            <p:nvPr/>
          </p:nvSpPr>
          <p:spPr bwMode="auto">
            <a:xfrm flipH="1">
              <a:off x="2649" y="2428"/>
              <a:ext cx="74" cy="10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52" name="Rectangle 340"/>
            <p:cNvSpPr>
              <a:spLocks noChangeArrowheads="1"/>
            </p:cNvSpPr>
            <p:nvPr/>
          </p:nvSpPr>
          <p:spPr bwMode="auto">
            <a:xfrm>
              <a:off x="2537" y="2230"/>
              <a:ext cx="85" cy="198"/>
            </a:xfrm>
            <a:prstGeom prst="rect">
              <a:avLst/>
            </a:prstGeom>
            <a:solidFill>
              <a:srgbClr val="3333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53" name="Rectangle 341"/>
            <p:cNvSpPr>
              <a:spLocks noChangeArrowheads="1"/>
            </p:cNvSpPr>
            <p:nvPr/>
          </p:nvSpPr>
          <p:spPr bwMode="auto">
            <a:xfrm>
              <a:off x="2537" y="2230"/>
              <a:ext cx="85" cy="198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54" name="Rectangle 342"/>
            <p:cNvSpPr>
              <a:spLocks noChangeArrowheads="1"/>
            </p:cNvSpPr>
            <p:nvPr/>
          </p:nvSpPr>
          <p:spPr bwMode="auto">
            <a:xfrm>
              <a:off x="2550" y="2290"/>
              <a:ext cx="64" cy="6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55" name="Freeform 343"/>
            <p:cNvSpPr>
              <a:spLocks/>
            </p:cNvSpPr>
            <p:nvPr/>
          </p:nvSpPr>
          <p:spPr bwMode="auto">
            <a:xfrm>
              <a:off x="3115" y="2220"/>
              <a:ext cx="1198" cy="719"/>
            </a:xfrm>
            <a:custGeom>
              <a:avLst/>
              <a:gdLst>
                <a:gd name="T0" fmla="*/ 1142 w 1198"/>
                <a:gd name="T1" fmla="*/ 3 h 719"/>
                <a:gd name="T2" fmla="*/ 1116 w 1198"/>
                <a:gd name="T3" fmla="*/ 0 h 719"/>
                <a:gd name="T4" fmla="*/ 1082 w 1198"/>
                <a:gd name="T5" fmla="*/ 7 h 719"/>
                <a:gd name="T6" fmla="*/ 1036 w 1198"/>
                <a:gd name="T7" fmla="*/ 24 h 719"/>
                <a:gd name="T8" fmla="*/ 956 w 1198"/>
                <a:gd name="T9" fmla="*/ 56 h 719"/>
                <a:gd name="T10" fmla="*/ 904 w 1198"/>
                <a:gd name="T11" fmla="*/ 73 h 719"/>
                <a:gd name="T12" fmla="*/ 866 w 1198"/>
                <a:gd name="T13" fmla="*/ 77 h 719"/>
                <a:gd name="T14" fmla="*/ 798 w 1198"/>
                <a:gd name="T15" fmla="*/ 75 h 719"/>
                <a:gd name="T16" fmla="*/ 719 w 1198"/>
                <a:gd name="T17" fmla="*/ 65 h 719"/>
                <a:gd name="T18" fmla="*/ 632 w 1198"/>
                <a:gd name="T19" fmla="*/ 56 h 719"/>
                <a:gd name="T20" fmla="*/ 574 w 1198"/>
                <a:gd name="T21" fmla="*/ 58 h 719"/>
                <a:gd name="T22" fmla="*/ 524 w 1198"/>
                <a:gd name="T23" fmla="*/ 65 h 719"/>
                <a:gd name="T24" fmla="*/ 464 w 1198"/>
                <a:gd name="T25" fmla="*/ 76 h 719"/>
                <a:gd name="T26" fmla="*/ 398 w 1198"/>
                <a:gd name="T27" fmla="*/ 89 h 719"/>
                <a:gd name="T28" fmla="*/ 274 w 1198"/>
                <a:gd name="T29" fmla="*/ 117 h 719"/>
                <a:gd name="T30" fmla="*/ 190 w 1198"/>
                <a:gd name="T31" fmla="*/ 144 h 719"/>
                <a:gd name="T32" fmla="*/ 131 w 1198"/>
                <a:gd name="T33" fmla="*/ 169 h 719"/>
                <a:gd name="T34" fmla="*/ 82 w 1198"/>
                <a:gd name="T35" fmla="*/ 198 h 719"/>
                <a:gd name="T36" fmla="*/ 47 w 1198"/>
                <a:gd name="T37" fmla="*/ 232 h 719"/>
                <a:gd name="T38" fmla="*/ 23 w 1198"/>
                <a:gd name="T39" fmla="*/ 273 h 719"/>
                <a:gd name="T40" fmla="*/ 8 w 1198"/>
                <a:gd name="T41" fmla="*/ 323 h 719"/>
                <a:gd name="T42" fmla="*/ 1 w 1198"/>
                <a:gd name="T43" fmla="*/ 378 h 719"/>
                <a:gd name="T44" fmla="*/ 0 w 1198"/>
                <a:gd name="T45" fmla="*/ 434 h 719"/>
                <a:gd name="T46" fmla="*/ 6 w 1198"/>
                <a:gd name="T47" fmla="*/ 489 h 719"/>
                <a:gd name="T48" fmla="*/ 17 w 1198"/>
                <a:gd name="T49" fmla="*/ 539 h 719"/>
                <a:gd name="T50" fmla="*/ 33 w 1198"/>
                <a:gd name="T51" fmla="*/ 582 h 719"/>
                <a:gd name="T52" fmla="*/ 51 w 1198"/>
                <a:gd name="T53" fmla="*/ 615 h 719"/>
                <a:gd name="T54" fmla="*/ 77 w 1198"/>
                <a:gd name="T55" fmla="*/ 638 h 719"/>
                <a:gd name="T56" fmla="*/ 110 w 1198"/>
                <a:gd name="T57" fmla="*/ 656 h 719"/>
                <a:gd name="T58" fmla="*/ 159 w 1198"/>
                <a:gd name="T59" fmla="*/ 670 h 719"/>
                <a:gd name="T60" fmla="*/ 248 w 1198"/>
                <a:gd name="T61" fmla="*/ 683 h 719"/>
                <a:gd name="T62" fmla="*/ 342 w 1198"/>
                <a:gd name="T63" fmla="*/ 692 h 719"/>
                <a:gd name="T64" fmla="*/ 401 w 1198"/>
                <a:gd name="T65" fmla="*/ 700 h 719"/>
                <a:gd name="T66" fmla="*/ 492 w 1198"/>
                <a:gd name="T67" fmla="*/ 710 h 719"/>
                <a:gd name="T68" fmla="*/ 631 w 1198"/>
                <a:gd name="T69" fmla="*/ 717 h 719"/>
                <a:gd name="T70" fmla="*/ 708 w 1198"/>
                <a:gd name="T71" fmla="*/ 719 h 719"/>
                <a:gd name="T72" fmla="*/ 753 w 1198"/>
                <a:gd name="T73" fmla="*/ 719 h 719"/>
                <a:gd name="T74" fmla="*/ 791 w 1198"/>
                <a:gd name="T75" fmla="*/ 719 h 719"/>
                <a:gd name="T76" fmla="*/ 824 w 1198"/>
                <a:gd name="T77" fmla="*/ 718 h 719"/>
                <a:gd name="T78" fmla="*/ 876 w 1198"/>
                <a:gd name="T79" fmla="*/ 712 h 719"/>
                <a:gd name="T80" fmla="*/ 931 w 1198"/>
                <a:gd name="T81" fmla="*/ 700 h 719"/>
                <a:gd name="T82" fmla="*/ 977 w 1198"/>
                <a:gd name="T83" fmla="*/ 687 h 719"/>
                <a:gd name="T84" fmla="*/ 1029 w 1198"/>
                <a:gd name="T85" fmla="*/ 672 h 719"/>
                <a:gd name="T86" fmla="*/ 1096 w 1198"/>
                <a:gd name="T87" fmla="*/ 652 h 719"/>
                <a:gd name="T88" fmla="*/ 1142 w 1198"/>
                <a:gd name="T89" fmla="*/ 627 h 719"/>
                <a:gd name="T90" fmla="*/ 1168 w 1198"/>
                <a:gd name="T91" fmla="*/ 601 h 719"/>
                <a:gd name="T92" fmla="*/ 1188 w 1198"/>
                <a:gd name="T93" fmla="*/ 554 h 719"/>
                <a:gd name="T94" fmla="*/ 1196 w 1198"/>
                <a:gd name="T95" fmla="*/ 498 h 719"/>
                <a:gd name="T96" fmla="*/ 1197 w 1198"/>
                <a:gd name="T97" fmla="*/ 433 h 719"/>
                <a:gd name="T98" fmla="*/ 1196 w 1198"/>
                <a:gd name="T99" fmla="*/ 361 h 719"/>
                <a:gd name="T100" fmla="*/ 1196 w 1198"/>
                <a:gd name="T101" fmla="*/ 321 h 719"/>
                <a:gd name="T102" fmla="*/ 1197 w 1198"/>
                <a:gd name="T103" fmla="*/ 271 h 719"/>
                <a:gd name="T104" fmla="*/ 1197 w 1198"/>
                <a:gd name="T105" fmla="*/ 166 h 719"/>
                <a:gd name="T106" fmla="*/ 1194 w 1198"/>
                <a:gd name="T107" fmla="*/ 103 h 719"/>
                <a:gd name="T108" fmla="*/ 1186 w 1198"/>
                <a:gd name="T109" fmla="*/ 61 h 719"/>
                <a:gd name="T110" fmla="*/ 1173 w 1198"/>
                <a:gd name="T111" fmla="*/ 28 h 719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198"/>
                <a:gd name="T169" fmla="*/ 0 h 719"/>
                <a:gd name="T170" fmla="*/ 1198 w 1198"/>
                <a:gd name="T171" fmla="*/ 719 h 719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198" h="719">
                  <a:moveTo>
                    <a:pt x="1160" y="13"/>
                  </a:moveTo>
                  <a:lnTo>
                    <a:pt x="1154" y="9"/>
                  </a:lnTo>
                  <a:lnTo>
                    <a:pt x="1149" y="5"/>
                  </a:lnTo>
                  <a:lnTo>
                    <a:pt x="1142" y="3"/>
                  </a:lnTo>
                  <a:lnTo>
                    <a:pt x="1137" y="2"/>
                  </a:lnTo>
                  <a:lnTo>
                    <a:pt x="1130" y="0"/>
                  </a:lnTo>
                  <a:lnTo>
                    <a:pt x="1123" y="0"/>
                  </a:lnTo>
                  <a:lnTo>
                    <a:pt x="1116" y="0"/>
                  </a:lnTo>
                  <a:lnTo>
                    <a:pt x="1107" y="2"/>
                  </a:lnTo>
                  <a:lnTo>
                    <a:pt x="1099" y="3"/>
                  </a:lnTo>
                  <a:lnTo>
                    <a:pt x="1091" y="5"/>
                  </a:lnTo>
                  <a:lnTo>
                    <a:pt x="1082" y="7"/>
                  </a:lnTo>
                  <a:lnTo>
                    <a:pt x="1074" y="10"/>
                  </a:lnTo>
                  <a:lnTo>
                    <a:pt x="1064" y="13"/>
                  </a:lnTo>
                  <a:lnTo>
                    <a:pt x="1055" y="17"/>
                  </a:lnTo>
                  <a:lnTo>
                    <a:pt x="1036" y="24"/>
                  </a:lnTo>
                  <a:lnTo>
                    <a:pt x="1016" y="32"/>
                  </a:lnTo>
                  <a:lnTo>
                    <a:pt x="997" y="40"/>
                  </a:lnTo>
                  <a:lnTo>
                    <a:pt x="977" y="49"/>
                  </a:lnTo>
                  <a:lnTo>
                    <a:pt x="956" y="56"/>
                  </a:lnTo>
                  <a:lnTo>
                    <a:pt x="936" y="65"/>
                  </a:lnTo>
                  <a:lnTo>
                    <a:pt x="925" y="67"/>
                  </a:lnTo>
                  <a:lnTo>
                    <a:pt x="915" y="70"/>
                  </a:lnTo>
                  <a:lnTo>
                    <a:pt x="904" y="73"/>
                  </a:lnTo>
                  <a:lnTo>
                    <a:pt x="895" y="75"/>
                  </a:lnTo>
                  <a:lnTo>
                    <a:pt x="885" y="76"/>
                  </a:lnTo>
                  <a:lnTo>
                    <a:pt x="875" y="77"/>
                  </a:lnTo>
                  <a:lnTo>
                    <a:pt x="866" y="77"/>
                  </a:lnTo>
                  <a:lnTo>
                    <a:pt x="855" y="79"/>
                  </a:lnTo>
                  <a:lnTo>
                    <a:pt x="837" y="77"/>
                  </a:lnTo>
                  <a:lnTo>
                    <a:pt x="817" y="76"/>
                  </a:lnTo>
                  <a:lnTo>
                    <a:pt x="798" y="75"/>
                  </a:lnTo>
                  <a:lnTo>
                    <a:pt x="778" y="73"/>
                  </a:lnTo>
                  <a:lnTo>
                    <a:pt x="758" y="70"/>
                  </a:lnTo>
                  <a:lnTo>
                    <a:pt x="739" y="67"/>
                  </a:lnTo>
                  <a:lnTo>
                    <a:pt x="719" y="65"/>
                  </a:lnTo>
                  <a:lnTo>
                    <a:pt x="698" y="61"/>
                  </a:lnTo>
                  <a:lnTo>
                    <a:pt x="677" y="59"/>
                  </a:lnTo>
                  <a:lnTo>
                    <a:pt x="655" y="58"/>
                  </a:lnTo>
                  <a:lnTo>
                    <a:pt x="632" y="56"/>
                  </a:lnTo>
                  <a:lnTo>
                    <a:pt x="610" y="56"/>
                  </a:lnTo>
                  <a:lnTo>
                    <a:pt x="599" y="56"/>
                  </a:lnTo>
                  <a:lnTo>
                    <a:pt x="586" y="56"/>
                  </a:lnTo>
                  <a:lnTo>
                    <a:pt x="574" y="58"/>
                  </a:lnTo>
                  <a:lnTo>
                    <a:pt x="562" y="59"/>
                  </a:lnTo>
                  <a:lnTo>
                    <a:pt x="550" y="61"/>
                  </a:lnTo>
                  <a:lnTo>
                    <a:pt x="537" y="63"/>
                  </a:lnTo>
                  <a:lnTo>
                    <a:pt x="524" y="65"/>
                  </a:lnTo>
                  <a:lnTo>
                    <a:pt x="510" y="68"/>
                  </a:lnTo>
                  <a:lnTo>
                    <a:pt x="495" y="70"/>
                  </a:lnTo>
                  <a:lnTo>
                    <a:pt x="480" y="73"/>
                  </a:lnTo>
                  <a:lnTo>
                    <a:pt x="464" y="76"/>
                  </a:lnTo>
                  <a:lnTo>
                    <a:pt x="448" y="79"/>
                  </a:lnTo>
                  <a:lnTo>
                    <a:pt x="432" y="82"/>
                  </a:lnTo>
                  <a:lnTo>
                    <a:pt x="415" y="86"/>
                  </a:lnTo>
                  <a:lnTo>
                    <a:pt x="398" y="89"/>
                  </a:lnTo>
                  <a:lnTo>
                    <a:pt x="380" y="93"/>
                  </a:lnTo>
                  <a:lnTo>
                    <a:pt x="345" y="100"/>
                  </a:lnTo>
                  <a:lnTo>
                    <a:pt x="310" y="108"/>
                  </a:lnTo>
                  <a:lnTo>
                    <a:pt x="274" y="117"/>
                  </a:lnTo>
                  <a:lnTo>
                    <a:pt x="240" y="128"/>
                  </a:lnTo>
                  <a:lnTo>
                    <a:pt x="223" y="132"/>
                  </a:lnTo>
                  <a:lnTo>
                    <a:pt x="206" y="138"/>
                  </a:lnTo>
                  <a:lnTo>
                    <a:pt x="190" y="144"/>
                  </a:lnTo>
                  <a:lnTo>
                    <a:pt x="175" y="150"/>
                  </a:lnTo>
                  <a:lnTo>
                    <a:pt x="159" y="156"/>
                  </a:lnTo>
                  <a:lnTo>
                    <a:pt x="145" y="163"/>
                  </a:lnTo>
                  <a:lnTo>
                    <a:pt x="131" y="169"/>
                  </a:lnTo>
                  <a:lnTo>
                    <a:pt x="117" y="176"/>
                  </a:lnTo>
                  <a:lnTo>
                    <a:pt x="104" y="183"/>
                  </a:lnTo>
                  <a:lnTo>
                    <a:pt x="92" y="191"/>
                  </a:lnTo>
                  <a:lnTo>
                    <a:pt x="82" y="198"/>
                  </a:lnTo>
                  <a:lnTo>
                    <a:pt x="71" y="206"/>
                  </a:lnTo>
                  <a:lnTo>
                    <a:pt x="62" y="214"/>
                  </a:lnTo>
                  <a:lnTo>
                    <a:pt x="54" y="222"/>
                  </a:lnTo>
                  <a:lnTo>
                    <a:pt x="47" y="232"/>
                  </a:lnTo>
                  <a:lnTo>
                    <a:pt x="40" y="241"/>
                  </a:lnTo>
                  <a:lnTo>
                    <a:pt x="34" y="250"/>
                  </a:lnTo>
                  <a:lnTo>
                    <a:pt x="28" y="262"/>
                  </a:lnTo>
                  <a:lnTo>
                    <a:pt x="23" y="273"/>
                  </a:lnTo>
                  <a:lnTo>
                    <a:pt x="19" y="284"/>
                  </a:lnTo>
                  <a:lnTo>
                    <a:pt x="14" y="297"/>
                  </a:lnTo>
                  <a:lnTo>
                    <a:pt x="10" y="310"/>
                  </a:lnTo>
                  <a:lnTo>
                    <a:pt x="8" y="323"/>
                  </a:lnTo>
                  <a:lnTo>
                    <a:pt x="6" y="336"/>
                  </a:lnTo>
                  <a:lnTo>
                    <a:pt x="3" y="350"/>
                  </a:lnTo>
                  <a:lnTo>
                    <a:pt x="2" y="364"/>
                  </a:lnTo>
                  <a:lnTo>
                    <a:pt x="1" y="378"/>
                  </a:lnTo>
                  <a:lnTo>
                    <a:pt x="0" y="391"/>
                  </a:lnTo>
                  <a:lnTo>
                    <a:pt x="0" y="406"/>
                  </a:lnTo>
                  <a:lnTo>
                    <a:pt x="0" y="420"/>
                  </a:lnTo>
                  <a:lnTo>
                    <a:pt x="0" y="434"/>
                  </a:lnTo>
                  <a:lnTo>
                    <a:pt x="1" y="448"/>
                  </a:lnTo>
                  <a:lnTo>
                    <a:pt x="2" y="461"/>
                  </a:lnTo>
                  <a:lnTo>
                    <a:pt x="5" y="475"/>
                  </a:lnTo>
                  <a:lnTo>
                    <a:pt x="6" y="489"/>
                  </a:lnTo>
                  <a:lnTo>
                    <a:pt x="8" y="502"/>
                  </a:lnTo>
                  <a:lnTo>
                    <a:pt x="12" y="514"/>
                  </a:lnTo>
                  <a:lnTo>
                    <a:pt x="14" y="526"/>
                  </a:lnTo>
                  <a:lnTo>
                    <a:pt x="17" y="539"/>
                  </a:lnTo>
                  <a:lnTo>
                    <a:pt x="21" y="551"/>
                  </a:lnTo>
                  <a:lnTo>
                    <a:pt x="24" y="561"/>
                  </a:lnTo>
                  <a:lnTo>
                    <a:pt x="28" y="572"/>
                  </a:lnTo>
                  <a:lnTo>
                    <a:pt x="33" y="582"/>
                  </a:lnTo>
                  <a:lnTo>
                    <a:pt x="37" y="590"/>
                  </a:lnTo>
                  <a:lnTo>
                    <a:pt x="42" y="600"/>
                  </a:lnTo>
                  <a:lnTo>
                    <a:pt x="47" y="607"/>
                  </a:lnTo>
                  <a:lnTo>
                    <a:pt x="51" y="615"/>
                  </a:lnTo>
                  <a:lnTo>
                    <a:pt x="57" y="621"/>
                  </a:lnTo>
                  <a:lnTo>
                    <a:pt x="63" y="627"/>
                  </a:lnTo>
                  <a:lnTo>
                    <a:pt x="70" y="632"/>
                  </a:lnTo>
                  <a:lnTo>
                    <a:pt x="77" y="638"/>
                  </a:lnTo>
                  <a:lnTo>
                    <a:pt x="85" y="643"/>
                  </a:lnTo>
                  <a:lnTo>
                    <a:pt x="92" y="648"/>
                  </a:lnTo>
                  <a:lnTo>
                    <a:pt x="101" y="651"/>
                  </a:lnTo>
                  <a:lnTo>
                    <a:pt x="110" y="656"/>
                  </a:lnTo>
                  <a:lnTo>
                    <a:pt x="119" y="659"/>
                  </a:lnTo>
                  <a:lnTo>
                    <a:pt x="128" y="662"/>
                  </a:lnTo>
                  <a:lnTo>
                    <a:pt x="138" y="665"/>
                  </a:lnTo>
                  <a:lnTo>
                    <a:pt x="159" y="670"/>
                  </a:lnTo>
                  <a:lnTo>
                    <a:pt x="180" y="673"/>
                  </a:lnTo>
                  <a:lnTo>
                    <a:pt x="202" y="677"/>
                  </a:lnTo>
                  <a:lnTo>
                    <a:pt x="225" y="680"/>
                  </a:lnTo>
                  <a:lnTo>
                    <a:pt x="248" y="683"/>
                  </a:lnTo>
                  <a:lnTo>
                    <a:pt x="272" y="685"/>
                  </a:lnTo>
                  <a:lnTo>
                    <a:pt x="295" y="686"/>
                  </a:lnTo>
                  <a:lnTo>
                    <a:pt x="319" y="689"/>
                  </a:lnTo>
                  <a:lnTo>
                    <a:pt x="342" y="692"/>
                  </a:lnTo>
                  <a:lnTo>
                    <a:pt x="365" y="696"/>
                  </a:lnTo>
                  <a:lnTo>
                    <a:pt x="377" y="697"/>
                  </a:lnTo>
                  <a:lnTo>
                    <a:pt x="389" y="698"/>
                  </a:lnTo>
                  <a:lnTo>
                    <a:pt x="401" y="700"/>
                  </a:lnTo>
                  <a:lnTo>
                    <a:pt x="413" y="701"/>
                  </a:lnTo>
                  <a:lnTo>
                    <a:pt x="439" y="704"/>
                  </a:lnTo>
                  <a:lnTo>
                    <a:pt x="466" y="707"/>
                  </a:lnTo>
                  <a:lnTo>
                    <a:pt x="492" y="710"/>
                  </a:lnTo>
                  <a:lnTo>
                    <a:pt x="520" y="711"/>
                  </a:lnTo>
                  <a:lnTo>
                    <a:pt x="576" y="714"/>
                  </a:lnTo>
                  <a:lnTo>
                    <a:pt x="604" y="715"/>
                  </a:lnTo>
                  <a:lnTo>
                    <a:pt x="631" y="717"/>
                  </a:lnTo>
                  <a:lnTo>
                    <a:pt x="658" y="718"/>
                  </a:lnTo>
                  <a:lnTo>
                    <a:pt x="684" y="719"/>
                  </a:lnTo>
                  <a:lnTo>
                    <a:pt x="695" y="719"/>
                  </a:lnTo>
                  <a:lnTo>
                    <a:pt x="708" y="719"/>
                  </a:lnTo>
                  <a:lnTo>
                    <a:pt x="720" y="719"/>
                  </a:lnTo>
                  <a:lnTo>
                    <a:pt x="732" y="719"/>
                  </a:lnTo>
                  <a:lnTo>
                    <a:pt x="742" y="719"/>
                  </a:lnTo>
                  <a:lnTo>
                    <a:pt x="753" y="719"/>
                  </a:lnTo>
                  <a:lnTo>
                    <a:pt x="763" y="719"/>
                  </a:lnTo>
                  <a:lnTo>
                    <a:pt x="773" y="719"/>
                  </a:lnTo>
                  <a:lnTo>
                    <a:pt x="782" y="719"/>
                  </a:lnTo>
                  <a:lnTo>
                    <a:pt x="791" y="719"/>
                  </a:lnTo>
                  <a:lnTo>
                    <a:pt x="801" y="719"/>
                  </a:lnTo>
                  <a:lnTo>
                    <a:pt x="809" y="718"/>
                  </a:lnTo>
                  <a:lnTo>
                    <a:pt x="816" y="718"/>
                  </a:lnTo>
                  <a:lnTo>
                    <a:pt x="824" y="718"/>
                  </a:lnTo>
                  <a:lnTo>
                    <a:pt x="839" y="717"/>
                  </a:lnTo>
                  <a:lnTo>
                    <a:pt x="852" y="715"/>
                  </a:lnTo>
                  <a:lnTo>
                    <a:pt x="865" y="713"/>
                  </a:lnTo>
                  <a:lnTo>
                    <a:pt x="876" y="712"/>
                  </a:lnTo>
                  <a:lnTo>
                    <a:pt x="888" y="710"/>
                  </a:lnTo>
                  <a:lnTo>
                    <a:pt x="900" y="707"/>
                  </a:lnTo>
                  <a:lnTo>
                    <a:pt x="910" y="705"/>
                  </a:lnTo>
                  <a:lnTo>
                    <a:pt x="931" y="700"/>
                  </a:lnTo>
                  <a:lnTo>
                    <a:pt x="943" y="697"/>
                  </a:lnTo>
                  <a:lnTo>
                    <a:pt x="953" y="693"/>
                  </a:lnTo>
                  <a:lnTo>
                    <a:pt x="965" y="691"/>
                  </a:lnTo>
                  <a:lnTo>
                    <a:pt x="977" y="687"/>
                  </a:lnTo>
                  <a:lnTo>
                    <a:pt x="990" y="683"/>
                  </a:lnTo>
                  <a:lnTo>
                    <a:pt x="1002" y="679"/>
                  </a:lnTo>
                  <a:lnTo>
                    <a:pt x="1015" y="676"/>
                  </a:lnTo>
                  <a:lnTo>
                    <a:pt x="1029" y="672"/>
                  </a:lnTo>
                  <a:lnTo>
                    <a:pt x="1056" y="665"/>
                  </a:lnTo>
                  <a:lnTo>
                    <a:pt x="1070" y="662"/>
                  </a:lnTo>
                  <a:lnTo>
                    <a:pt x="1083" y="657"/>
                  </a:lnTo>
                  <a:lnTo>
                    <a:pt x="1096" y="652"/>
                  </a:lnTo>
                  <a:lnTo>
                    <a:pt x="1109" y="647"/>
                  </a:lnTo>
                  <a:lnTo>
                    <a:pt x="1120" y="641"/>
                  </a:lnTo>
                  <a:lnTo>
                    <a:pt x="1132" y="635"/>
                  </a:lnTo>
                  <a:lnTo>
                    <a:pt x="1142" y="627"/>
                  </a:lnTo>
                  <a:lnTo>
                    <a:pt x="1152" y="620"/>
                  </a:lnTo>
                  <a:lnTo>
                    <a:pt x="1160" y="610"/>
                  </a:lnTo>
                  <a:lnTo>
                    <a:pt x="1165" y="606"/>
                  </a:lnTo>
                  <a:lnTo>
                    <a:pt x="1168" y="601"/>
                  </a:lnTo>
                  <a:lnTo>
                    <a:pt x="1174" y="590"/>
                  </a:lnTo>
                  <a:lnTo>
                    <a:pt x="1180" y="579"/>
                  </a:lnTo>
                  <a:lnTo>
                    <a:pt x="1184" y="567"/>
                  </a:lnTo>
                  <a:lnTo>
                    <a:pt x="1188" y="554"/>
                  </a:lnTo>
                  <a:lnTo>
                    <a:pt x="1191" y="541"/>
                  </a:lnTo>
                  <a:lnTo>
                    <a:pt x="1194" y="527"/>
                  </a:lnTo>
                  <a:lnTo>
                    <a:pt x="1195" y="513"/>
                  </a:lnTo>
                  <a:lnTo>
                    <a:pt x="1196" y="498"/>
                  </a:lnTo>
                  <a:lnTo>
                    <a:pt x="1197" y="483"/>
                  </a:lnTo>
                  <a:lnTo>
                    <a:pt x="1197" y="467"/>
                  </a:lnTo>
                  <a:lnTo>
                    <a:pt x="1197" y="450"/>
                  </a:lnTo>
                  <a:lnTo>
                    <a:pt x="1197" y="433"/>
                  </a:lnTo>
                  <a:lnTo>
                    <a:pt x="1197" y="415"/>
                  </a:lnTo>
                  <a:lnTo>
                    <a:pt x="1197" y="398"/>
                  </a:lnTo>
                  <a:lnTo>
                    <a:pt x="1197" y="380"/>
                  </a:lnTo>
                  <a:lnTo>
                    <a:pt x="1196" y="361"/>
                  </a:lnTo>
                  <a:lnTo>
                    <a:pt x="1196" y="352"/>
                  </a:lnTo>
                  <a:lnTo>
                    <a:pt x="1196" y="343"/>
                  </a:lnTo>
                  <a:lnTo>
                    <a:pt x="1196" y="331"/>
                  </a:lnTo>
                  <a:lnTo>
                    <a:pt x="1196" y="321"/>
                  </a:lnTo>
                  <a:lnTo>
                    <a:pt x="1197" y="309"/>
                  </a:lnTo>
                  <a:lnTo>
                    <a:pt x="1197" y="297"/>
                  </a:lnTo>
                  <a:lnTo>
                    <a:pt x="1197" y="284"/>
                  </a:lnTo>
                  <a:lnTo>
                    <a:pt x="1197" y="271"/>
                  </a:lnTo>
                  <a:lnTo>
                    <a:pt x="1198" y="246"/>
                  </a:lnTo>
                  <a:lnTo>
                    <a:pt x="1198" y="219"/>
                  </a:lnTo>
                  <a:lnTo>
                    <a:pt x="1198" y="192"/>
                  </a:lnTo>
                  <a:lnTo>
                    <a:pt x="1197" y="166"/>
                  </a:lnTo>
                  <a:lnTo>
                    <a:pt x="1196" y="141"/>
                  </a:lnTo>
                  <a:lnTo>
                    <a:pt x="1196" y="128"/>
                  </a:lnTo>
                  <a:lnTo>
                    <a:pt x="1195" y="116"/>
                  </a:lnTo>
                  <a:lnTo>
                    <a:pt x="1194" y="103"/>
                  </a:lnTo>
                  <a:lnTo>
                    <a:pt x="1191" y="93"/>
                  </a:lnTo>
                  <a:lnTo>
                    <a:pt x="1190" y="81"/>
                  </a:lnTo>
                  <a:lnTo>
                    <a:pt x="1188" y="70"/>
                  </a:lnTo>
                  <a:lnTo>
                    <a:pt x="1186" y="61"/>
                  </a:lnTo>
                  <a:lnTo>
                    <a:pt x="1183" y="52"/>
                  </a:lnTo>
                  <a:lnTo>
                    <a:pt x="1180" y="44"/>
                  </a:lnTo>
                  <a:lnTo>
                    <a:pt x="1176" y="35"/>
                  </a:lnTo>
                  <a:lnTo>
                    <a:pt x="1173" y="28"/>
                  </a:lnTo>
                  <a:lnTo>
                    <a:pt x="1169" y="23"/>
                  </a:lnTo>
                  <a:lnTo>
                    <a:pt x="1165" y="17"/>
                  </a:lnTo>
                  <a:lnTo>
                    <a:pt x="1160" y="13"/>
                  </a:ln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56" name="Line 344"/>
            <p:cNvSpPr>
              <a:spLocks noChangeShapeType="1"/>
            </p:cNvSpPr>
            <p:nvPr/>
          </p:nvSpPr>
          <p:spPr bwMode="auto">
            <a:xfrm flipV="1">
              <a:off x="2804" y="2602"/>
              <a:ext cx="309" cy="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57" name="Rectangle 345"/>
            <p:cNvSpPr>
              <a:spLocks noChangeArrowheads="1"/>
            </p:cNvSpPr>
            <p:nvPr/>
          </p:nvSpPr>
          <p:spPr bwMode="auto">
            <a:xfrm>
              <a:off x="2210" y="3109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</a:rPr>
                <a:t> </a:t>
              </a:r>
              <a:endParaRPr lang="en-US"/>
            </a:p>
          </p:txBody>
        </p:sp>
        <p:sp>
          <p:nvSpPr>
            <p:cNvPr id="39258" name="Rectangle 346"/>
            <p:cNvSpPr>
              <a:spLocks noChangeArrowheads="1"/>
            </p:cNvSpPr>
            <p:nvPr/>
          </p:nvSpPr>
          <p:spPr bwMode="auto">
            <a:xfrm>
              <a:off x="2099" y="3243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</a:rPr>
                <a:t> </a:t>
              </a:r>
              <a:endParaRPr lang="en-US"/>
            </a:p>
          </p:txBody>
        </p:sp>
        <p:sp>
          <p:nvSpPr>
            <p:cNvPr id="39259" name="Rectangle 347"/>
            <p:cNvSpPr>
              <a:spLocks noChangeArrowheads="1"/>
            </p:cNvSpPr>
            <p:nvPr/>
          </p:nvSpPr>
          <p:spPr bwMode="auto">
            <a:xfrm>
              <a:off x="3255" y="3073"/>
              <a:ext cx="913" cy="3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260" name="Rectangle 348"/>
            <p:cNvSpPr>
              <a:spLocks noChangeArrowheads="1"/>
            </p:cNvSpPr>
            <p:nvPr/>
          </p:nvSpPr>
          <p:spPr bwMode="auto">
            <a:xfrm>
              <a:off x="3912" y="3109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</a:rPr>
                <a:t> </a:t>
              </a:r>
              <a:endParaRPr lang="en-US"/>
            </a:p>
          </p:txBody>
        </p:sp>
        <p:sp>
          <p:nvSpPr>
            <p:cNvPr id="39261" name="Rectangle 349"/>
            <p:cNvSpPr>
              <a:spLocks noChangeArrowheads="1"/>
            </p:cNvSpPr>
            <p:nvPr/>
          </p:nvSpPr>
          <p:spPr bwMode="auto">
            <a:xfrm>
              <a:off x="3917" y="3243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</a:rPr>
                <a:t> </a:t>
              </a:r>
              <a:endParaRPr lang="en-US"/>
            </a:p>
          </p:txBody>
        </p:sp>
        <p:sp>
          <p:nvSpPr>
            <p:cNvPr id="39262" name="Freeform 350"/>
            <p:cNvSpPr>
              <a:spLocks noEditPoints="1"/>
            </p:cNvSpPr>
            <p:nvPr/>
          </p:nvSpPr>
          <p:spPr bwMode="auto">
            <a:xfrm>
              <a:off x="2182" y="3219"/>
              <a:ext cx="384" cy="59"/>
            </a:xfrm>
            <a:custGeom>
              <a:avLst/>
              <a:gdLst>
                <a:gd name="T0" fmla="*/ 4 w 384"/>
                <a:gd name="T1" fmla="*/ 26 h 59"/>
                <a:gd name="T2" fmla="*/ 335 w 384"/>
                <a:gd name="T3" fmla="*/ 26 h 59"/>
                <a:gd name="T4" fmla="*/ 337 w 384"/>
                <a:gd name="T5" fmla="*/ 26 h 59"/>
                <a:gd name="T6" fmla="*/ 338 w 384"/>
                <a:gd name="T7" fmla="*/ 26 h 59"/>
                <a:gd name="T8" fmla="*/ 339 w 384"/>
                <a:gd name="T9" fmla="*/ 27 h 59"/>
                <a:gd name="T10" fmla="*/ 339 w 384"/>
                <a:gd name="T11" fmla="*/ 30 h 59"/>
                <a:gd name="T12" fmla="*/ 339 w 384"/>
                <a:gd name="T13" fmla="*/ 31 h 59"/>
                <a:gd name="T14" fmla="*/ 338 w 384"/>
                <a:gd name="T15" fmla="*/ 32 h 59"/>
                <a:gd name="T16" fmla="*/ 337 w 384"/>
                <a:gd name="T17" fmla="*/ 33 h 59"/>
                <a:gd name="T18" fmla="*/ 335 w 384"/>
                <a:gd name="T19" fmla="*/ 33 h 59"/>
                <a:gd name="T20" fmla="*/ 4 w 384"/>
                <a:gd name="T21" fmla="*/ 33 h 59"/>
                <a:gd name="T22" fmla="*/ 3 w 384"/>
                <a:gd name="T23" fmla="*/ 33 h 59"/>
                <a:gd name="T24" fmla="*/ 2 w 384"/>
                <a:gd name="T25" fmla="*/ 32 h 59"/>
                <a:gd name="T26" fmla="*/ 2 w 384"/>
                <a:gd name="T27" fmla="*/ 31 h 59"/>
                <a:gd name="T28" fmla="*/ 0 w 384"/>
                <a:gd name="T29" fmla="*/ 30 h 59"/>
                <a:gd name="T30" fmla="*/ 2 w 384"/>
                <a:gd name="T31" fmla="*/ 27 h 59"/>
                <a:gd name="T32" fmla="*/ 2 w 384"/>
                <a:gd name="T33" fmla="*/ 26 h 59"/>
                <a:gd name="T34" fmla="*/ 3 w 384"/>
                <a:gd name="T35" fmla="*/ 26 h 59"/>
                <a:gd name="T36" fmla="*/ 4 w 384"/>
                <a:gd name="T37" fmla="*/ 26 h 59"/>
                <a:gd name="T38" fmla="*/ 4 w 384"/>
                <a:gd name="T39" fmla="*/ 26 h 59"/>
                <a:gd name="T40" fmla="*/ 326 w 384"/>
                <a:gd name="T41" fmla="*/ 0 h 59"/>
                <a:gd name="T42" fmla="*/ 384 w 384"/>
                <a:gd name="T43" fmla="*/ 30 h 59"/>
                <a:gd name="T44" fmla="*/ 326 w 384"/>
                <a:gd name="T45" fmla="*/ 59 h 59"/>
                <a:gd name="T46" fmla="*/ 326 w 384"/>
                <a:gd name="T47" fmla="*/ 0 h 5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384"/>
                <a:gd name="T73" fmla="*/ 0 h 59"/>
                <a:gd name="T74" fmla="*/ 384 w 384"/>
                <a:gd name="T75" fmla="*/ 59 h 5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384" h="59">
                  <a:moveTo>
                    <a:pt x="4" y="26"/>
                  </a:moveTo>
                  <a:lnTo>
                    <a:pt x="335" y="26"/>
                  </a:lnTo>
                  <a:lnTo>
                    <a:pt x="337" y="26"/>
                  </a:lnTo>
                  <a:lnTo>
                    <a:pt x="338" y="26"/>
                  </a:lnTo>
                  <a:lnTo>
                    <a:pt x="339" y="27"/>
                  </a:lnTo>
                  <a:lnTo>
                    <a:pt x="339" y="30"/>
                  </a:lnTo>
                  <a:lnTo>
                    <a:pt x="339" y="31"/>
                  </a:lnTo>
                  <a:lnTo>
                    <a:pt x="338" y="32"/>
                  </a:lnTo>
                  <a:lnTo>
                    <a:pt x="337" y="33"/>
                  </a:lnTo>
                  <a:lnTo>
                    <a:pt x="335" y="33"/>
                  </a:lnTo>
                  <a:lnTo>
                    <a:pt x="4" y="33"/>
                  </a:lnTo>
                  <a:lnTo>
                    <a:pt x="3" y="33"/>
                  </a:lnTo>
                  <a:lnTo>
                    <a:pt x="2" y="32"/>
                  </a:lnTo>
                  <a:lnTo>
                    <a:pt x="2" y="31"/>
                  </a:lnTo>
                  <a:lnTo>
                    <a:pt x="0" y="30"/>
                  </a:lnTo>
                  <a:lnTo>
                    <a:pt x="2" y="27"/>
                  </a:lnTo>
                  <a:lnTo>
                    <a:pt x="2" y="26"/>
                  </a:lnTo>
                  <a:lnTo>
                    <a:pt x="3" y="26"/>
                  </a:lnTo>
                  <a:lnTo>
                    <a:pt x="4" y="26"/>
                  </a:lnTo>
                  <a:close/>
                  <a:moveTo>
                    <a:pt x="326" y="0"/>
                  </a:moveTo>
                  <a:lnTo>
                    <a:pt x="384" y="30"/>
                  </a:lnTo>
                  <a:lnTo>
                    <a:pt x="326" y="59"/>
                  </a:lnTo>
                  <a:lnTo>
                    <a:pt x="326" y="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263" name="Freeform 351"/>
            <p:cNvSpPr>
              <a:spLocks noEditPoints="1"/>
            </p:cNvSpPr>
            <p:nvPr/>
          </p:nvSpPr>
          <p:spPr bwMode="auto">
            <a:xfrm>
              <a:off x="1175" y="3219"/>
              <a:ext cx="384" cy="59"/>
            </a:xfrm>
            <a:custGeom>
              <a:avLst/>
              <a:gdLst>
                <a:gd name="T0" fmla="*/ 381 w 384"/>
                <a:gd name="T1" fmla="*/ 33 h 59"/>
                <a:gd name="T2" fmla="*/ 49 w 384"/>
                <a:gd name="T3" fmla="*/ 33 h 59"/>
                <a:gd name="T4" fmla="*/ 48 w 384"/>
                <a:gd name="T5" fmla="*/ 33 h 59"/>
                <a:gd name="T6" fmla="*/ 47 w 384"/>
                <a:gd name="T7" fmla="*/ 32 h 59"/>
                <a:gd name="T8" fmla="*/ 46 w 384"/>
                <a:gd name="T9" fmla="*/ 31 h 59"/>
                <a:gd name="T10" fmla="*/ 46 w 384"/>
                <a:gd name="T11" fmla="*/ 30 h 59"/>
                <a:gd name="T12" fmla="*/ 46 w 384"/>
                <a:gd name="T13" fmla="*/ 28 h 59"/>
                <a:gd name="T14" fmla="*/ 47 w 384"/>
                <a:gd name="T15" fmla="*/ 27 h 59"/>
                <a:gd name="T16" fmla="*/ 48 w 384"/>
                <a:gd name="T17" fmla="*/ 26 h 59"/>
                <a:gd name="T18" fmla="*/ 49 w 384"/>
                <a:gd name="T19" fmla="*/ 26 h 59"/>
                <a:gd name="T20" fmla="*/ 381 w 384"/>
                <a:gd name="T21" fmla="*/ 26 h 59"/>
                <a:gd name="T22" fmla="*/ 382 w 384"/>
                <a:gd name="T23" fmla="*/ 26 h 59"/>
                <a:gd name="T24" fmla="*/ 383 w 384"/>
                <a:gd name="T25" fmla="*/ 26 h 59"/>
                <a:gd name="T26" fmla="*/ 384 w 384"/>
                <a:gd name="T27" fmla="*/ 27 h 59"/>
                <a:gd name="T28" fmla="*/ 384 w 384"/>
                <a:gd name="T29" fmla="*/ 30 h 59"/>
                <a:gd name="T30" fmla="*/ 384 w 384"/>
                <a:gd name="T31" fmla="*/ 31 h 59"/>
                <a:gd name="T32" fmla="*/ 383 w 384"/>
                <a:gd name="T33" fmla="*/ 32 h 59"/>
                <a:gd name="T34" fmla="*/ 382 w 384"/>
                <a:gd name="T35" fmla="*/ 33 h 59"/>
                <a:gd name="T36" fmla="*/ 381 w 384"/>
                <a:gd name="T37" fmla="*/ 33 h 59"/>
                <a:gd name="T38" fmla="*/ 381 w 384"/>
                <a:gd name="T39" fmla="*/ 33 h 59"/>
                <a:gd name="T40" fmla="*/ 59 w 384"/>
                <a:gd name="T41" fmla="*/ 59 h 59"/>
                <a:gd name="T42" fmla="*/ 0 w 384"/>
                <a:gd name="T43" fmla="*/ 30 h 59"/>
                <a:gd name="T44" fmla="*/ 59 w 384"/>
                <a:gd name="T45" fmla="*/ 0 h 59"/>
                <a:gd name="T46" fmla="*/ 59 w 384"/>
                <a:gd name="T47" fmla="*/ 59 h 5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384"/>
                <a:gd name="T73" fmla="*/ 0 h 59"/>
                <a:gd name="T74" fmla="*/ 384 w 384"/>
                <a:gd name="T75" fmla="*/ 59 h 5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384" h="59">
                  <a:moveTo>
                    <a:pt x="381" y="33"/>
                  </a:moveTo>
                  <a:lnTo>
                    <a:pt x="49" y="33"/>
                  </a:lnTo>
                  <a:lnTo>
                    <a:pt x="48" y="33"/>
                  </a:lnTo>
                  <a:lnTo>
                    <a:pt x="47" y="32"/>
                  </a:lnTo>
                  <a:lnTo>
                    <a:pt x="46" y="31"/>
                  </a:lnTo>
                  <a:lnTo>
                    <a:pt x="46" y="30"/>
                  </a:lnTo>
                  <a:lnTo>
                    <a:pt x="46" y="28"/>
                  </a:lnTo>
                  <a:lnTo>
                    <a:pt x="47" y="27"/>
                  </a:lnTo>
                  <a:lnTo>
                    <a:pt x="48" y="26"/>
                  </a:lnTo>
                  <a:lnTo>
                    <a:pt x="49" y="26"/>
                  </a:lnTo>
                  <a:lnTo>
                    <a:pt x="381" y="26"/>
                  </a:lnTo>
                  <a:lnTo>
                    <a:pt x="382" y="26"/>
                  </a:lnTo>
                  <a:lnTo>
                    <a:pt x="383" y="26"/>
                  </a:lnTo>
                  <a:lnTo>
                    <a:pt x="384" y="27"/>
                  </a:lnTo>
                  <a:lnTo>
                    <a:pt x="384" y="30"/>
                  </a:lnTo>
                  <a:lnTo>
                    <a:pt x="384" y="31"/>
                  </a:lnTo>
                  <a:lnTo>
                    <a:pt x="383" y="32"/>
                  </a:lnTo>
                  <a:lnTo>
                    <a:pt x="382" y="33"/>
                  </a:lnTo>
                  <a:lnTo>
                    <a:pt x="381" y="33"/>
                  </a:lnTo>
                  <a:close/>
                  <a:moveTo>
                    <a:pt x="59" y="59"/>
                  </a:moveTo>
                  <a:lnTo>
                    <a:pt x="0" y="30"/>
                  </a:lnTo>
                  <a:lnTo>
                    <a:pt x="59" y="0"/>
                  </a:lnTo>
                  <a:lnTo>
                    <a:pt x="59" y="59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264" name="Freeform 352"/>
            <p:cNvSpPr>
              <a:spLocks noEditPoints="1"/>
            </p:cNvSpPr>
            <p:nvPr/>
          </p:nvSpPr>
          <p:spPr bwMode="auto">
            <a:xfrm>
              <a:off x="3891" y="3219"/>
              <a:ext cx="384" cy="59"/>
            </a:xfrm>
            <a:custGeom>
              <a:avLst/>
              <a:gdLst>
                <a:gd name="T0" fmla="*/ 4 w 384"/>
                <a:gd name="T1" fmla="*/ 26 h 59"/>
                <a:gd name="T2" fmla="*/ 335 w 384"/>
                <a:gd name="T3" fmla="*/ 26 h 59"/>
                <a:gd name="T4" fmla="*/ 336 w 384"/>
                <a:gd name="T5" fmla="*/ 26 h 59"/>
                <a:gd name="T6" fmla="*/ 337 w 384"/>
                <a:gd name="T7" fmla="*/ 27 h 59"/>
                <a:gd name="T8" fmla="*/ 338 w 384"/>
                <a:gd name="T9" fmla="*/ 28 h 59"/>
                <a:gd name="T10" fmla="*/ 338 w 384"/>
                <a:gd name="T11" fmla="*/ 30 h 59"/>
                <a:gd name="T12" fmla="*/ 338 w 384"/>
                <a:gd name="T13" fmla="*/ 31 h 59"/>
                <a:gd name="T14" fmla="*/ 337 w 384"/>
                <a:gd name="T15" fmla="*/ 32 h 59"/>
                <a:gd name="T16" fmla="*/ 336 w 384"/>
                <a:gd name="T17" fmla="*/ 33 h 59"/>
                <a:gd name="T18" fmla="*/ 335 w 384"/>
                <a:gd name="T19" fmla="*/ 33 h 59"/>
                <a:gd name="T20" fmla="*/ 4 w 384"/>
                <a:gd name="T21" fmla="*/ 33 h 59"/>
                <a:gd name="T22" fmla="*/ 2 w 384"/>
                <a:gd name="T23" fmla="*/ 33 h 59"/>
                <a:gd name="T24" fmla="*/ 1 w 384"/>
                <a:gd name="T25" fmla="*/ 32 h 59"/>
                <a:gd name="T26" fmla="*/ 0 w 384"/>
                <a:gd name="T27" fmla="*/ 31 h 59"/>
                <a:gd name="T28" fmla="*/ 0 w 384"/>
                <a:gd name="T29" fmla="*/ 30 h 59"/>
                <a:gd name="T30" fmla="*/ 0 w 384"/>
                <a:gd name="T31" fmla="*/ 27 h 59"/>
                <a:gd name="T32" fmla="*/ 1 w 384"/>
                <a:gd name="T33" fmla="*/ 26 h 59"/>
                <a:gd name="T34" fmla="*/ 2 w 384"/>
                <a:gd name="T35" fmla="*/ 26 h 59"/>
                <a:gd name="T36" fmla="*/ 4 w 384"/>
                <a:gd name="T37" fmla="*/ 26 h 59"/>
                <a:gd name="T38" fmla="*/ 4 w 384"/>
                <a:gd name="T39" fmla="*/ 26 h 59"/>
                <a:gd name="T40" fmla="*/ 326 w 384"/>
                <a:gd name="T41" fmla="*/ 0 h 59"/>
                <a:gd name="T42" fmla="*/ 384 w 384"/>
                <a:gd name="T43" fmla="*/ 30 h 59"/>
                <a:gd name="T44" fmla="*/ 326 w 384"/>
                <a:gd name="T45" fmla="*/ 59 h 59"/>
                <a:gd name="T46" fmla="*/ 326 w 384"/>
                <a:gd name="T47" fmla="*/ 0 h 5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384"/>
                <a:gd name="T73" fmla="*/ 0 h 59"/>
                <a:gd name="T74" fmla="*/ 384 w 384"/>
                <a:gd name="T75" fmla="*/ 59 h 5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384" h="59">
                  <a:moveTo>
                    <a:pt x="4" y="26"/>
                  </a:moveTo>
                  <a:lnTo>
                    <a:pt x="335" y="26"/>
                  </a:lnTo>
                  <a:lnTo>
                    <a:pt x="336" y="26"/>
                  </a:lnTo>
                  <a:lnTo>
                    <a:pt x="337" y="27"/>
                  </a:lnTo>
                  <a:lnTo>
                    <a:pt x="338" y="28"/>
                  </a:lnTo>
                  <a:lnTo>
                    <a:pt x="338" y="30"/>
                  </a:lnTo>
                  <a:lnTo>
                    <a:pt x="338" y="31"/>
                  </a:lnTo>
                  <a:lnTo>
                    <a:pt x="337" y="32"/>
                  </a:lnTo>
                  <a:lnTo>
                    <a:pt x="336" y="33"/>
                  </a:lnTo>
                  <a:lnTo>
                    <a:pt x="335" y="33"/>
                  </a:lnTo>
                  <a:lnTo>
                    <a:pt x="4" y="33"/>
                  </a:lnTo>
                  <a:lnTo>
                    <a:pt x="2" y="33"/>
                  </a:lnTo>
                  <a:lnTo>
                    <a:pt x="1" y="32"/>
                  </a:lnTo>
                  <a:lnTo>
                    <a:pt x="0" y="31"/>
                  </a:lnTo>
                  <a:lnTo>
                    <a:pt x="0" y="30"/>
                  </a:lnTo>
                  <a:lnTo>
                    <a:pt x="0" y="27"/>
                  </a:lnTo>
                  <a:lnTo>
                    <a:pt x="1" y="26"/>
                  </a:lnTo>
                  <a:lnTo>
                    <a:pt x="2" y="26"/>
                  </a:lnTo>
                  <a:lnTo>
                    <a:pt x="4" y="26"/>
                  </a:lnTo>
                  <a:close/>
                  <a:moveTo>
                    <a:pt x="326" y="0"/>
                  </a:moveTo>
                  <a:lnTo>
                    <a:pt x="384" y="30"/>
                  </a:lnTo>
                  <a:lnTo>
                    <a:pt x="326" y="59"/>
                  </a:lnTo>
                  <a:lnTo>
                    <a:pt x="326" y="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265" name="Freeform 353"/>
            <p:cNvSpPr>
              <a:spLocks noEditPoints="1"/>
            </p:cNvSpPr>
            <p:nvPr/>
          </p:nvSpPr>
          <p:spPr bwMode="auto">
            <a:xfrm>
              <a:off x="2843" y="3219"/>
              <a:ext cx="524" cy="59"/>
            </a:xfrm>
            <a:custGeom>
              <a:avLst/>
              <a:gdLst>
                <a:gd name="T0" fmla="*/ 194 w 671"/>
                <a:gd name="T1" fmla="*/ 33 h 59"/>
                <a:gd name="T2" fmla="*/ 14 w 671"/>
                <a:gd name="T3" fmla="*/ 33 h 59"/>
                <a:gd name="T4" fmla="*/ 14 w 671"/>
                <a:gd name="T5" fmla="*/ 33 h 59"/>
                <a:gd name="T6" fmla="*/ 14 w 671"/>
                <a:gd name="T7" fmla="*/ 32 h 59"/>
                <a:gd name="T8" fmla="*/ 12 w 671"/>
                <a:gd name="T9" fmla="*/ 31 h 59"/>
                <a:gd name="T10" fmla="*/ 12 w 671"/>
                <a:gd name="T11" fmla="*/ 30 h 59"/>
                <a:gd name="T12" fmla="*/ 12 w 671"/>
                <a:gd name="T13" fmla="*/ 28 h 59"/>
                <a:gd name="T14" fmla="*/ 14 w 671"/>
                <a:gd name="T15" fmla="*/ 27 h 59"/>
                <a:gd name="T16" fmla="*/ 14 w 671"/>
                <a:gd name="T17" fmla="*/ 26 h 59"/>
                <a:gd name="T18" fmla="*/ 14 w 671"/>
                <a:gd name="T19" fmla="*/ 26 h 59"/>
                <a:gd name="T20" fmla="*/ 194 w 671"/>
                <a:gd name="T21" fmla="*/ 26 h 59"/>
                <a:gd name="T22" fmla="*/ 194 w 671"/>
                <a:gd name="T23" fmla="*/ 26 h 59"/>
                <a:gd name="T24" fmla="*/ 194 w 671"/>
                <a:gd name="T25" fmla="*/ 26 h 59"/>
                <a:gd name="T26" fmla="*/ 194 w 671"/>
                <a:gd name="T27" fmla="*/ 27 h 59"/>
                <a:gd name="T28" fmla="*/ 194 w 671"/>
                <a:gd name="T29" fmla="*/ 30 h 59"/>
                <a:gd name="T30" fmla="*/ 194 w 671"/>
                <a:gd name="T31" fmla="*/ 31 h 59"/>
                <a:gd name="T32" fmla="*/ 194 w 671"/>
                <a:gd name="T33" fmla="*/ 32 h 59"/>
                <a:gd name="T34" fmla="*/ 194 w 671"/>
                <a:gd name="T35" fmla="*/ 33 h 59"/>
                <a:gd name="T36" fmla="*/ 194 w 671"/>
                <a:gd name="T37" fmla="*/ 33 h 59"/>
                <a:gd name="T38" fmla="*/ 194 w 671"/>
                <a:gd name="T39" fmla="*/ 33 h 59"/>
                <a:gd name="T40" fmla="*/ 16 w 671"/>
                <a:gd name="T41" fmla="*/ 59 h 59"/>
                <a:gd name="T42" fmla="*/ 0 w 671"/>
                <a:gd name="T43" fmla="*/ 30 h 59"/>
                <a:gd name="T44" fmla="*/ 16 w 671"/>
                <a:gd name="T45" fmla="*/ 0 h 59"/>
                <a:gd name="T46" fmla="*/ 16 w 671"/>
                <a:gd name="T47" fmla="*/ 59 h 5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671"/>
                <a:gd name="T73" fmla="*/ 0 h 59"/>
                <a:gd name="T74" fmla="*/ 671 w 671"/>
                <a:gd name="T75" fmla="*/ 59 h 5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671" h="59">
                  <a:moveTo>
                    <a:pt x="668" y="33"/>
                  </a:moveTo>
                  <a:lnTo>
                    <a:pt x="49" y="33"/>
                  </a:lnTo>
                  <a:lnTo>
                    <a:pt x="48" y="33"/>
                  </a:lnTo>
                  <a:lnTo>
                    <a:pt x="47" y="32"/>
                  </a:lnTo>
                  <a:lnTo>
                    <a:pt x="45" y="31"/>
                  </a:lnTo>
                  <a:lnTo>
                    <a:pt x="45" y="30"/>
                  </a:lnTo>
                  <a:lnTo>
                    <a:pt x="45" y="28"/>
                  </a:lnTo>
                  <a:lnTo>
                    <a:pt x="47" y="27"/>
                  </a:lnTo>
                  <a:lnTo>
                    <a:pt x="48" y="26"/>
                  </a:lnTo>
                  <a:lnTo>
                    <a:pt x="49" y="26"/>
                  </a:lnTo>
                  <a:lnTo>
                    <a:pt x="668" y="26"/>
                  </a:lnTo>
                  <a:lnTo>
                    <a:pt x="669" y="26"/>
                  </a:lnTo>
                  <a:lnTo>
                    <a:pt x="670" y="26"/>
                  </a:lnTo>
                  <a:lnTo>
                    <a:pt x="671" y="27"/>
                  </a:lnTo>
                  <a:lnTo>
                    <a:pt x="671" y="30"/>
                  </a:lnTo>
                  <a:lnTo>
                    <a:pt x="671" y="31"/>
                  </a:lnTo>
                  <a:lnTo>
                    <a:pt x="670" y="32"/>
                  </a:lnTo>
                  <a:lnTo>
                    <a:pt x="669" y="33"/>
                  </a:lnTo>
                  <a:lnTo>
                    <a:pt x="668" y="33"/>
                  </a:lnTo>
                  <a:close/>
                  <a:moveTo>
                    <a:pt x="58" y="59"/>
                  </a:moveTo>
                  <a:lnTo>
                    <a:pt x="0" y="30"/>
                  </a:lnTo>
                  <a:lnTo>
                    <a:pt x="58" y="0"/>
                  </a:lnTo>
                  <a:lnTo>
                    <a:pt x="58" y="59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266" name="Text Box 354"/>
            <p:cNvSpPr txBox="1">
              <a:spLocks noChangeArrowheads="1"/>
            </p:cNvSpPr>
            <p:nvPr/>
          </p:nvSpPr>
          <p:spPr bwMode="auto">
            <a:xfrm>
              <a:off x="1346" y="3061"/>
              <a:ext cx="99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>
                  <a:latin typeface="Comic Sans MS" charset="0"/>
                </a:rPr>
                <a:t>administered</a:t>
              </a:r>
            </a:p>
            <a:p>
              <a:r>
                <a:rPr lang="en-US" sz="1800">
                  <a:latin typeface="Comic Sans MS" charset="0"/>
                </a:rPr>
                <a:t>network</a:t>
              </a:r>
            </a:p>
          </p:txBody>
        </p:sp>
        <p:sp>
          <p:nvSpPr>
            <p:cNvPr id="39267" name="Text Box 355"/>
            <p:cNvSpPr txBox="1">
              <a:spLocks noChangeArrowheads="1"/>
            </p:cNvSpPr>
            <p:nvPr/>
          </p:nvSpPr>
          <p:spPr bwMode="auto">
            <a:xfrm>
              <a:off x="3286" y="3039"/>
              <a:ext cx="70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>
                  <a:latin typeface="Comic Sans MS" charset="0"/>
                </a:rPr>
                <a:t>public</a:t>
              </a:r>
            </a:p>
            <a:p>
              <a:r>
                <a:rPr lang="en-US" sz="1800">
                  <a:latin typeface="Comic Sans MS" charset="0"/>
                </a:rPr>
                <a:t>Internet</a:t>
              </a:r>
            </a:p>
          </p:txBody>
        </p:sp>
      </p:grpSp>
      <p:sp>
        <p:nvSpPr>
          <p:cNvPr id="38928" name="Text Box 356"/>
          <p:cNvSpPr txBox="1">
            <a:spLocks noChangeArrowheads="1"/>
          </p:cNvSpPr>
          <p:nvPr/>
        </p:nvSpPr>
        <p:spPr bwMode="auto">
          <a:xfrm>
            <a:off x="3844925" y="5664200"/>
            <a:ext cx="996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>
                <a:latin typeface="Comic Sans MS" charset="0"/>
              </a:rPr>
              <a:t>firewall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Arial" charset="0"/>
                <a:cs typeface="Arial" charset="0"/>
              </a:rPr>
              <a:t>8: Network Security</a:t>
            </a:r>
          </a:p>
        </p:txBody>
      </p:sp>
      <p:sp>
        <p:nvSpPr>
          <p:cNvPr id="4096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Arial" charset="0"/>
                <a:cs typeface="Arial" charset="0"/>
              </a:rPr>
              <a:t>8-</a:t>
            </a:r>
            <a:fld id="{D1317631-CFFB-5B4E-96DD-72D86143D0DC}" type="slidenum">
              <a:rPr lang="en-US" sz="1200">
                <a:latin typeface="Arial" charset="0"/>
                <a:cs typeface="Arial" charset="0"/>
              </a:rPr>
              <a:pPr/>
              <a:t>14</a:t>
            </a:fld>
            <a:endParaRPr lang="en-US" sz="1200">
              <a:latin typeface="Arial" charset="0"/>
              <a:cs typeface="Arial" charset="0"/>
            </a:endParaRP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>
          <a:xfrm>
            <a:off x="474663" y="180975"/>
            <a:ext cx="7772400" cy="1143000"/>
          </a:xfrm>
        </p:spPr>
        <p:txBody>
          <a:bodyPr/>
          <a:lstStyle/>
          <a:p>
            <a:r>
              <a:rPr lang="en-US" sz="3600">
                <a:latin typeface="Comic Sans MS" charset="0"/>
              </a:rPr>
              <a:t>Firewalls: Why</a:t>
            </a:r>
            <a:endParaRPr lang="en-US">
              <a:latin typeface="Comic Sans MS" charset="0"/>
            </a:endParaRPr>
          </a:p>
        </p:txBody>
      </p:sp>
      <p:sp>
        <p:nvSpPr>
          <p:cNvPr id="40964" name="Rectangle 3"/>
          <p:cNvSpPr>
            <a:spLocks noChangeArrowheads="1"/>
          </p:cNvSpPr>
          <p:nvPr/>
        </p:nvSpPr>
        <p:spPr bwMode="auto">
          <a:xfrm>
            <a:off x="573088" y="1357313"/>
            <a:ext cx="7897812" cy="459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en-US">
                <a:solidFill>
                  <a:srgbClr val="FF0000"/>
                </a:solidFill>
                <a:latin typeface="Comic Sans MS" charset="0"/>
              </a:rPr>
              <a:t>prevent denial of service attacks:</a:t>
            </a:r>
          </a:p>
          <a:p>
            <a:pPr marL="742950" lvl="1" indent="-285750" algn="l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</a:pPr>
            <a:r>
              <a:rPr lang="en-US">
                <a:latin typeface="Comic Sans MS" charset="0"/>
              </a:rPr>
              <a:t>SYN flooding: attacker establishes many bogus TCP connections, no resources left for </a:t>
            </a:r>
            <a:r>
              <a:rPr lang="ja-JP" altLang="en-US">
                <a:latin typeface="Comic Sans MS" charset="0"/>
              </a:rPr>
              <a:t>“</a:t>
            </a:r>
            <a:r>
              <a:rPr lang="en-US" altLang="ja-JP">
                <a:latin typeface="Comic Sans MS" charset="0"/>
              </a:rPr>
              <a:t>real</a:t>
            </a:r>
            <a:r>
              <a:rPr lang="ja-JP" altLang="en-US">
                <a:latin typeface="Comic Sans MS" charset="0"/>
              </a:rPr>
              <a:t>”</a:t>
            </a:r>
            <a:r>
              <a:rPr lang="en-US" altLang="ja-JP">
                <a:latin typeface="Comic Sans MS" charset="0"/>
              </a:rPr>
              <a:t> connections. </a:t>
            </a:r>
          </a:p>
          <a:p>
            <a:pPr marL="342900" indent="-342900" algn="l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en-US">
                <a:solidFill>
                  <a:srgbClr val="FF0000"/>
                </a:solidFill>
                <a:latin typeface="Comic Sans MS" charset="0"/>
              </a:rPr>
              <a:t>prevent illegal modification/access of internal data.</a:t>
            </a:r>
          </a:p>
          <a:p>
            <a:pPr marL="742950" lvl="1" indent="-285750" algn="l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</a:pPr>
            <a:r>
              <a:rPr lang="en-US">
                <a:latin typeface="Comic Sans MS" charset="0"/>
              </a:rPr>
              <a:t>e.g., attacker replaces CIA</a:t>
            </a:r>
            <a:r>
              <a:rPr lang="ja-JP" altLang="en-US">
                <a:latin typeface="Comic Sans MS" charset="0"/>
              </a:rPr>
              <a:t>’</a:t>
            </a:r>
            <a:r>
              <a:rPr lang="en-US" altLang="ja-JP">
                <a:latin typeface="Comic Sans MS" charset="0"/>
              </a:rPr>
              <a:t>s homepage with something else</a:t>
            </a:r>
          </a:p>
          <a:p>
            <a:pPr marL="342900" indent="-342900" algn="l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en-US">
                <a:solidFill>
                  <a:srgbClr val="FF0000"/>
                </a:solidFill>
                <a:latin typeface="Comic Sans MS" charset="0"/>
              </a:rPr>
              <a:t>allow only authorized access to inside network </a:t>
            </a:r>
            <a:r>
              <a:rPr lang="en-US">
                <a:latin typeface="Comic Sans MS" charset="0"/>
              </a:rPr>
              <a:t>(set of authenticated users/hosts)</a:t>
            </a:r>
          </a:p>
          <a:p>
            <a:pPr marL="342900" indent="-342900" algn="l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en-US">
                <a:solidFill>
                  <a:srgbClr val="FF0000"/>
                </a:solidFill>
                <a:latin typeface="Comic Sans MS" charset="0"/>
              </a:rPr>
              <a:t>two types of firewalls:</a:t>
            </a:r>
          </a:p>
          <a:p>
            <a:pPr marL="742950" lvl="1" indent="-285750" algn="l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</a:pPr>
            <a:r>
              <a:rPr lang="en-US">
                <a:latin typeface="Comic Sans MS" charset="0"/>
              </a:rPr>
              <a:t>application-level</a:t>
            </a:r>
          </a:p>
          <a:p>
            <a:pPr marL="742950" lvl="1" indent="-285750" algn="l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</a:pPr>
            <a:r>
              <a:rPr lang="en-US">
                <a:latin typeface="Comic Sans MS" charset="0"/>
              </a:rPr>
              <a:t>packet-filtering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Arial" charset="0"/>
                <a:cs typeface="Arial" charset="0"/>
              </a:rPr>
              <a:t>8: Network Security</a:t>
            </a:r>
          </a:p>
        </p:txBody>
      </p:sp>
      <p:sp>
        <p:nvSpPr>
          <p:cNvPr id="4301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Arial" charset="0"/>
                <a:cs typeface="Arial" charset="0"/>
              </a:rPr>
              <a:t>8-</a:t>
            </a:r>
            <a:fld id="{71331BD8-AB99-7649-832A-8615B82E4447}" type="slidenum">
              <a:rPr lang="en-US" sz="1200">
                <a:latin typeface="Arial" charset="0"/>
                <a:cs typeface="Arial" charset="0"/>
              </a:rPr>
              <a:pPr/>
              <a:t>15</a:t>
            </a:fld>
            <a:endParaRPr lang="en-US" sz="1200">
              <a:latin typeface="Arial" charset="0"/>
              <a:cs typeface="Arial" charset="0"/>
            </a:endParaRPr>
          </a:p>
        </p:txBody>
      </p:sp>
      <p:sp>
        <p:nvSpPr>
          <p:cNvPr id="43011" name="Oval 2"/>
          <p:cNvSpPr>
            <a:spLocks noChangeArrowheads="1"/>
          </p:cNvSpPr>
          <p:nvPr/>
        </p:nvSpPr>
        <p:spPr bwMode="auto">
          <a:xfrm>
            <a:off x="3994150" y="1503363"/>
            <a:ext cx="1435100" cy="40798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2" name="Oval 3"/>
          <p:cNvSpPr>
            <a:spLocks noChangeArrowheads="1"/>
          </p:cNvSpPr>
          <p:nvPr/>
        </p:nvSpPr>
        <p:spPr bwMode="auto">
          <a:xfrm>
            <a:off x="4403725" y="323850"/>
            <a:ext cx="2897188" cy="140493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>
                <a:latin typeface="Comic Sans MS" charset="0"/>
              </a:rPr>
              <a:t>Packet Filtering</a:t>
            </a:r>
          </a:p>
        </p:txBody>
      </p:sp>
      <p:sp>
        <p:nvSpPr>
          <p:cNvPr id="43014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77838" y="3562350"/>
            <a:ext cx="7512050" cy="2879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>
                <a:latin typeface="Comic Sans MS" charset="0"/>
              </a:rPr>
              <a:t>internal network connected to Internet via</a:t>
            </a:r>
            <a:r>
              <a:rPr lang="en-US" sz="2400">
                <a:solidFill>
                  <a:srgbClr val="FF0000"/>
                </a:solidFill>
                <a:latin typeface="Comic Sans MS" charset="0"/>
              </a:rPr>
              <a:t> router firewall</a:t>
            </a:r>
          </a:p>
          <a:p>
            <a:pPr>
              <a:lnSpc>
                <a:spcPct val="90000"/>
              </a:lnSpc>
            </a:pPr>
            <a:r>
              <a:rPr lang="en-US" sz="2400">
                <a:latin typeface="Comic Sans MS" charset="0"/>
              </a:rPr>
              <a:t>router </a:t>
            </a:r>
            <a:r>
              <a:rPr lang="en-US" sz="2400">
                <a:solidFill>
                  <a:srgbClr val="FF0000"/>
                </a:solidFill>
                <a:latin typeface="Comic Sans MS" charset="0"/>
              </a:rPr>
              <a:t>filters packet-by-packet, </a:t>
            </a:r>
            <a:r>
              <a:rPr lang="en-US" sz="2400">
                <a:latin typeface="Comic Sans MS" charset="0"/>
              </a:rPr>
              <a:t>decision to forward/drop packet based on: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Comic Sans MS" charset="0"/>
              </a:rPr>
              <a:t>source IP address, destination IP address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Comic Sans MS" charset="0"/>
              </a:rPr>
              <a:t>TCP/UDP source and destination port numbers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Comic Sans MS" charset="0"/>
              </a:rPr>
              <a:t>ICMP message type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Comic Sans MS" charset="0"/>
              </a:rPr>
              <a:t>TCP SYN and ACK bits</a:t>
            </a:r>
          </a:p>
        </p:txBody>
      </p:sp>
      <p:grpSp>
        <p:nvGrpSpPr>
          <p:cNvPr id="43015" name="Group 6"/>
          <p:cNvGrpSpPr>
            <a:grpSpLocks/>
          </p:cNvGrpSpPr>
          <p:nvPr/>
        </p:nvGrpSpPr>
        <p:grpSpPr bwMode="auto">
          <a:xfrm>
            <a:off x="1620838" y="1517650"/>
            <a:ext cx="5087937" cy="1747838"/>
            <a:chOff x="1021" y="956"/>
            <a:chExt cx="2771" cy="977"/>
          </a:xfrm>
        </p:grpSpPr>
        <p:sp>
          <p:nvSpPr>
            <p:cNvPr id="43023" name="Freeform 7"/>
            <p:cNvSpPr>
              <a:spLocks/>
            </p:cNvSpPr>
            <p:nvPr/>
          </p:nvSpPr>
          <p:spPr bwMode="auto">
            <a:xfrm>
              <a:off x="1021" y="956"/>
              <a:ext cx="1672" cy="977"/>
            </a:xfrm>
            <a:custGeom>
              <a:avLst/>
              <a:gdLst>
                <a:gd name="T0" fmla="*/ 77 w 1672"/>
                <a:gd name="T1" fmla="*/ 3 h 977"/>
                <a:gd name="T2" fmla="*/ 127 w 1672"/>
                <a:gd name="T3" fmla="*/ 1 h 977"/>
                <a:gd name="T4" fmla="*/ 187 w 1672"/>
                <a:gd name="T5" fmla="*/ 17 h 977"/>
                <a:gd name="T6" fmla="*/ 281 w 1672"/>
                <a:gd name="T7" fmla="*/ 54 h 977"/>
                <a:gd name="T8" fmla="*/ 380 w 1672"/>
                <a:gd name="T9" fmla="*/ 90 h 977"/>
                <a:gd name="T10" fmla="*/ 451 w 1672"/>
                <a:gd name="T11" fmla="*/ 104 h 977"/>
                <a:gd name="T12" fmla="*/ 518 w 1672"/>
                <a:gd name="T13" fmla="*/ 104 h 977"/>
                <a:gd name="T14" fmla="*/ 641 w 1672"/>
                <a:gd name="T15" fmla="*/ 90 h 977"/>
                <a:gd name="T16" fmla="*/ 774 w 1672"/>
                <a:gd name="T17" fmla="*/ 76 h 977"/>
                <a:gd name="T18" fmla="*/ 853 w 1672"/>
                <a:gd name="T19" fmla="*/ 76 h 977"/>
                <a:gd name="T20" fmla="*/ 942 w 1672"/>
                <a:gd name="T21" fmla="*/ 88 h 977"/>
                <a:gd name="T22" fmla="*/ 1046 w 1672"/>
                <a:gd name="T23" fmla="*/ 106 h 977"/>
                <a:gd name="T24" fmla="*/ 1190 w 1672"/>
                <a:gd name="T25" fmla="*/ 134 h 977"/>
                <a:gd name="T26" fmla="*/ 1361 w 1672"/>
                <a:gd name="T27" fmla="*/ 180 h 977"/>
                <a:gd name="T28" fmla="*/ 1471 w 1672"/>
                <a:gd name="T29" fmla="*/ 220 h 977"/>
                <a:gd name="T30" fmla="*/ 1543 w 1672"/>
                <a:gd name="T31" fmla="*/ 258 h 977"/>
                <a:gd name="T32" fmla="*/ 1579 w 1672"/>
                <a:gd name="T33" fmla="*/ 284 h 977"/>
                <a:gd name="T34" fmla="*/ 1616 w 1672"/>
                <a:gd name="T35" fmla="*/ 326 h 977"/>
                <a:gd name="T36" fmla="*/ 1651 w 1672"/>
                <a:gd name="T37" fmla="*/ 403 h 977"/>
                <a:gd name="T38" fmla="*/ 1669 w 1672"/>
                <a:gd name="T39" fmla="*/ 493 h 977"/>
                <a:gd name="T40" fmla="*/ 1671 w 1672"/>
                <a:gd name="T41" fmla="*/ 588 h 977"/>
                <a:gd name="T42" fmla="*/ 1660 w 1672"/>
                <a:gd name="T43" fmla="*/ 680 h 977"/>
                <a:gd name="T44" fmla="*/ 1637 w 1672"/>
                <a:gd name="T45" fmla="*/ 762 h 977"/>
                <a:gd name="T46" fmla="*/ 1607 w 1672"/>
                <a:gd name="T47" fmla="*/ 825 h 977"/>
                <a:gd name="T48" fmla="*/ 1564 w 1672"/>
                <a:gd name="T49" fmla="*/ 867 h 977"/>
                <a:gd name="T50" fmla="*/ 1506 w 1672"/>
                <a:gd name="T51" fmla="*/ 895 h 977"/>
                <a:gd name="T52" fmla="*/ 1436 w 1672"/>
                <a:gd name="T53" fmla="*/ 912 h 977"/>
                <a:gd name="T54" fmla="*/ 1293 w 1672"/>
                <a:gd name="T55" fmla="*/ 930 h 977"/>
                <a:gd name="T56" fmla="*/ 1146 w 1672"/>
                <a:gd name="T57" fmla="*/ 946 h 977"/>
                <a:gd name="T58" fmla="*/ 1059 w 1672"/>
                <a:gd name="T59" fmla="*/ 956 h 977"/>
                <a:gd name="T60" fmla="*/ 907 w 1672"/>
                <a:gd name="T61" fmla="*/ 969 h 977"/>
                <a:gd name="T62" fmla="*/ 754 w 1672"/>
                <a:gd name="T63" fmla="*/ 974 h 977"/>
                <a:gd name="T64" fmla="*/ 668 w 1672"/>
                <a:gd name="T65" fmla="*/ 977 h 977"/>
                <a:gd name="T66" fmla="*/ 593 w 1672"/>
                <a:gd name="T67" fmla="*/ 977 h 977"/>
                <a:gd name="T68" fmla="*/ 532 w 1672"/>
                <a:gd name="T69" fmla="*/ 974 h 977"/>
                <a:gd name="T70" fmla="*/ 483 w 1672"/>
                <a:gd name="T71" fmla="*/ 971 h 977"/>
                <a:gd name="T72" fmla="*/ 417 w 1672"/>
                <a:gd name="T73" fmla="*/ 960 h 977"/>
                <a:gd name="T74" fmla="*/ 326 w 1672"/>
                <a:gd name="T75" fmla="*/ 937 h 977"/>
                <a:gd name="T76" fmla="*/ 236 w 1672"/>
                <a:gd name="T77" fmla="*/ 914 h 977"/>
                <a:gd name="T78" fmla="*/ 142 w 1672"/>
                <a:gd name="T79" fmla="*/ 886 h 977"/>
                <a:gd name="T80" fmla="*/ 78 w 1672"/>
                <a:gd name="T81" fmla="*/ 852 h 977"/>
                <a:gd name="T82" fmla="*/ 47 w 1672"/>
                <a:gd name="T83" fmla="*/ 822 h 977"/>
                <a:gd name="T84" fmla="*/ 26 w 1672"/>
                <a:gd name="T85" fmla="*/ 786 h 977"/>
                <a:gd name="T86" fmla="*/ 7 w 1672"/>
                <a:gd name="T87" fmla="*/ 716 h 977"/>
                <a:gd name="T88" fmla="*/ 0 w 1672"/>
                <a:gd name="T89" fmla="*/ 611 h 977"/>
                <a:gd name="T90" fmla="*/ 2 w 1672"/>
                <a:gd name="T91" fmla="*/ 491 h 977"/>
                <a:gd name="T92" fmla="*/ 1 w 1672"/>
                <a:gd name="T93" fmla="*/ 418 h 977"/>
                <a:gd name="T94" fmla="*/ 0 w 1672"/>
                <a:gd name="T95" fmla="*/ 333 h 977"/>
                <a:gd name="T96" fmla="*/ 2 w 1672"/>
                <a:gd name="T97" fmla="*/ 189 h 977"/>
                <a:gd name="T98" fmla="*/ 12 w 1672"/>
                <a:gd name="T99" fmla="*/ 110 h 977"/>
                <a:gd name="T100" fmla="*/ 29 w 1672"/>
                <a:gd name="T101" fmla="*/ 48 h 977"/>
                <a:gd name="T102" fmla="*/ 47 w 1672"/>
                <a:gd name="T103" fmla="*/ 22 h 97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672"/>
                <a:gd name="T157" fmla="*/ 0 h 977"/>
                <a:gd name="T158" fmla="*/ 1672 w 1672"/>
                <a:gd name="T159" fmla="*/ 977 h 977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672" h="977">
                  <a:moveTo>
                    <a:pt x="54" y="16"/>
                  </a:moveTo>
                  <a:lnTo>
                    <a:pt x="57" y="14"/>
                  </a:lnTo>
                  <a:lnTo>
                    <a:pt x="61" y="10"/>
                  </a:lnTo>
                  <a:lnTo>
                    <a:pt x="69" y="7"/>
                  </a:lnTo>
                  <a:lnTo>
                    <a:pt x="77" y="3"/>
                  </a:lnTo>
                  <a:lnTo>
                    <a:pt x="86" y="1"/>
                  </a:lnTo>
                  <a:lnTo>
                    <a:pt x="96" y="0"/>
                  </a:lnTo>
                  <a:lnTo>
                    <a:pt x="105" y="0"/>
                  </a:lnTo>
                  <a:lnTo>
                    <a:pt x="116" y="0"/>
                  </a:lnTo>
                  <a:lnTo>
                    <a:pt x="127" y="1"/>
                  </a:lnTo>
                  <a:lnTo>
                    <a:pt x="138" y="3"/>
                  </a:lnTo>
                  <a:lnTo>
                    <a:pt x="149" y="6"/>
                  </a:lnTo>
                  <a:lnTo>
                    <a:pt x="161" y="9"/>
                  </a:lnTo>
                  <a:lnTo>
                    <a:pt x="174" y="13"/>
                  </a:lnTo>
                  <a:lnTo>
                    <a:pt x="187" y="17"/>
                  </a:lnTo>
                  <a:lnTo>
                    <a:pt x="200" y="22"/>
                  </a:lnTo>
                  <a:lnTo>
                    <a:pt x="212" y="27"/>
                  </a:lnTo>
                  <a:lnTo>
                    <a:pt x="225" y="31"/>
                  </a:lnTo>
                  <a:lnTo>
                    <a:pt x="253" y="43"/>
                  </a:lnTo>
                  <a:lnTo>
                    <a:pt x="281" y="54"/>
                  </a:lnTo>
                  <a:lnTo>
                    <a:pt x="309" y="65"/>
                  </a:lnTo>
                  <a:lnTo>
                    <a:pt x="338" y="76"/>
                  </a:lnTo>
                  <a:lnTo>
                    <a:pt x="352" y="82"/>
                  </a:lnTo>
                  <a:lnTo>
                    <a:pt x="366" y="86"/>
                  </a:lnTo>
                  <a:lnTo>
                    <a:pt x="380" y="90"/>
                  </a:lnTo>
                  <a:lnTo>
                    <a:pt x="394" y="95"/>
                  </a:lnTo>
                  <a:lnTo>
                    <a:pt x="408" y="97"/>
                  </a:lnTo>
                  <a:lnTo>
                    <a:pt x="422" y="100"/>
                  </a:lnTo>
                  <a:lnTo>
                    <a:pt x="436" y="103"/>
                  </a:lnTo>
                  <a:lnTo>
                    <a:pt x="451" y="104"/>
                  </a:lnTo>
                  <a:lnTo>
                    <a:pt x="465" y="105"/>
                  </a:lnTo>
                  <a:lnTo>
                    <a:pt x="477" y="105"/>
                  </a:lnTo>
                  <a:lnTo>
                    <a:pt x="491" y="105"/>
                  </a:lnTo>
                  <a:lnTo>
                    <a:pt x="504" y="105"/>
                  </a:lnTo>
                  <a:lnTo>
                    <a:pt x="518" y="104"/>
                  </a:lnTo>
                  <a:lnTo>
                    <a:pt x="532" y="104"/>
                  </a:lnTo>
                  <a:lnTo>
                    <a:pt x="559" y="100"/>
                  </a:lnTo>
                  <a:lnTo>
                    <a:pt x="586" y="98"/>
                  </a:lnTo>
                  <a:lnTo>
                    <a:pt x="614" y="95"/>
                  </a:lnTo>
                  <a:lnTo>
                    <a:pt x="641" y="90"/>
                  </a:lnTo>
                  <a:lnTo>
                    <a:pt x="670" y="86"/>
                  </a:lnTo>
                  <a:lnTo>
                    <a:pt x="698" y="83"/>
                  </a:lnTo>
                  <a:lnTo>
                    <a:pt x="727" y="79"/>
                  </a:lnTo>
                  <a:lnTo>
                    <a:pt x="757" y="77"/>
                  </a:lnTo>
                  <a:lnTo>
                    <a:pt x="774" y="76"/>
                  </a:lnTo>
                  <a:lnTo>
                    <a:pt x="789" y="75"/>
                  </a:lnTo>
                  <a:lnTo>
                    <a:pt x="804" y="75"/>
                  </a:lnTo>
                  <a:lnTo>
                    <a:pt x="820" y="75"/>
                  </a:lnTo>
                  <a:lnTo>
                    <a:pt x="837" y="76"/>
                  </a:lnTo>
                  <a:lnTo>
                    <a:pt x="853" y="76"/>
                  </a:lnTo>
                  <a:lnTo>
                    <a:pt x="871" y="77"/>
                  </a:lnTo>
                  <a:lnTo>
                    <a:pt x="888" y="79"/>
                  </a:lnTo>
                  <a:lnTo>
                    <a:pt x="906" y="82"/>
                  </a:lnTo>
                  <a:lnTo>
                    <a:pt x="923" y="84"/>
                  </a:lnTo>
                  <a:lnTo>
                    <a:pt x="942" y="88"/>
                  </a:lnTo>
                  <a:lnTo>
                    <a:pt x="961" y="91"/>
                  </a:lnTo>
                  <a:lnTo>
                    <a:pt x="980" y="95"/>
                  </a:lnTo>
                  <a:lnTo>
                    <a:pt x="1003" y="98"/>
                  </a:lnTo>
                  <a:lnTo>
                    <a:pt x="1024" y="102"/>
                  </a:lnTo>
                  <a:lnTo>
                    <a:pt x="1046" y="106"/>
                  </a:lnTo>
                  <a:lnTo>
                    <a:pt x="1069" y="110"/>
                  </a:lnTo>
                  <a:lnTo>
                    <a:pt x="1092" y="114"/>
                  </a:lnTo>
                  <a:lnTo>
                    <a:pt x="1117" y="119"/>
                  </a:lnTo>
                  <a:lnTo>
                    <a:pt x="1141" y="124"/>
                  </a:lnTo>
                  <a:lnTo>
                    <a:pt x="1190" y="134"/>
                  </a:lnTo>
                  <a:lnTo>
                    <a:pt x="1239" y="146"/>
                  </a:lnTo>
                  <a:lnTo>
                    <a:pt x="1288" y="159"/>
                  </a:lnTo>
                  <a:lnTo>
                    <a:pt x="1313" y="166"/>
                  </a:lnTo>
                  <a:lnTo>
                    <a:pt x="1337" y="173"/>
                  </a:lnTo>
                  <a:lnTo>
                    <a:pt x="1361" y="180"/>
                  </a:lnTo>
                  <a:lnTo>
                    <a:pt x="1384" y="187"/>
                  </a:lnTo>
                  <a:lnTo>
                    <a:pt x="1406" y="195"/>
                  </a:lnTo>
                  <a:lnTo>
                    <a:pt x="1429" y="203"/>
                  </a:lnTo>
                  <a:lnTo>
                    <a:pt x="1450" y="211"/>
                  </a:lnTo>
                  <a:lnTo>
                    <a:pt x="1471" y="220"/>
                  </a:lnTo>
                  <a:lnTo>
                    <a:pt x="1490" y="229"/>
                  </a:lnTo>
                  <a:lnTo>
                    <a:pt x="1509" y="238"/>
                  </a:lnTo>
                  <a:lnTo>
                    <a:pt x="1527" y="248"/>
                  </a:lnTo>
                  <a:lnTo>
                    <a:pt x="1535" y="252"/>
                  </a:lnTo>
                  <a:lnTo>
                    <a:pt x="1543" y="258"/>
                  </a:lnTo>
                  <a:lnTo>
                    <a:pt x="1551" y="263"/>
                  </a:lnTo>
                  <a:lnTo>
                    <a:pt x="1558" y="267"/>
                  </a:lnTo>
                  <a:lnTo>
                    <a:pt x="1565" y="273"/>
                  </a:lnTo>
                  <a:lnTo>
                    <a:pt x="1572" y="279"/>
                  </a:lnTo>
                  <a:lnTo>
                    <a:pt x="1579" y="284"/>
                  </a:lnTo>
                  <a:lnTo>
                    <a:pt x="1585" y="290"/>
                  </a:lnTo>
                  <a:lnTo>
                    <a:pt x="1591" y="296"/>
                  </a:lnTo>
                  <a:lnTo>
                    <a:pt x="1597" y="301"/>
                  </a:lnTo>
                  <a:lnTo>
                    <a:pt x="1607" y="313"/>
                  </a:lnTo>
                  <a:lnTo>
                    <a:pt x="1616" y="326"/>
                  </a:lnTo>
                  <a:lnTo>
                    <a:pt x="1625" y="340"/>
                  </a:lnTo>
                  <a:lnTo>
                    <a:pt x="1633" y="355"/>
                  </a:lnTo>
                  <a:lnTo>
                    <a:pt x="1640" y="370"/>
                  </a:lnTo>
                  <a:lnTo>
                    <a:pt x="1647" y="385"/>
                  </a:lnTo>
                  <a:lnTo>
                    <a:pt x="1651" y="403"/>
                  </a:lnTo>
                  <a:lnTo>
                    <a:pt x="1656" y="419"/>
                  </a:lnTo>
                  <a:lnTo>
                    <a:pt x="1661" y="438"/>
                  </a:lnTo>
                  <a:lnTo>
                    <a:pt x="1664" y="456"/>
                  </a:lnTo>
                  <a:lnTo>
                    <a:pt x="1667" y="474"/>
                  </a:lnTo>
                  <a:lnTo>
                    <a:pt x="1669" y="493"/>
                  </a:lnTo>
                  <a:lnTo>
                    <a:pt x="1671" y="512"/>
                  </a:lnTo>
                  <a:lnTo>
                    <a:pt x="1671" y="530"/>
                  </a:lnTo>
                  <a:lnTo>
                    <a:pt x="1672" y="550"/>
                  </a:lnTo>
                  <a:lnTo>
                    <a:pt x="1671" y="569"/>
                  </a:lnTo>
                  <a:lnTo>
                    <a:pt x="1671" y="588"/>
                  </a:lnTo>
                  <a:lnTo>
                    <a:pt x="1670" y="607"/>
                  </a:lnTo>
                  <a:lnTo>
                    <a:pt x="1668" y="626"/>
                  </a:lnTo>
                  <a:lnTo>
                    <a:pt x="1665" y="645"/>
                  </a:lnTo>
                  <a:lnTo>
                    <a:pt x="1663" y="662"/>
                  </a:lnTo>
                  <a:lnTo>
                    <a:pt x="1660" y="680"/>
                  </a:lnTo>
                  <a:lnTo>
                    <a:pt x="1656" y="697"/>
                  </a:lnTo>
                  <a:lnTo>
                    <a:pt x="1651" y="715"/>
                  </a:lnTo>
                  <a:lnTo>
                    <a:pt x="1648" y="731"/>
                  </a:lnTo>
                  <a:lnTo>
                    <a:pt x="1643" y="747"/>
                  </a:lnTo>
                  <a:lnTo>
                    <a:pt x="1637" y="762"/>
                  </a:lnTo>
                  <a:lnTo>
                    <a:pt x="1632" y="776"/>
                  </a:lnTo>
                  <a:lnTo>
                    <a:pt x="1626" y="790"/>
                  </a:lnTo>
                  <a:lnTo>
                    <a:pt x="1620" y="803"/>
                  </a:lnTo>
                  <a:lnTo>
                    <a:pt x="1614" y="814"/>
                  </a:lnTo>
                  <a:lnTo>
                    <a:pt x="1607" y="825"/>
                  </a:lnTo>
                  <a:lnTo>
                    <a:pt x="1600" y="834"/>
                  </a:lnTo>
                  <a:lnTo>
                    <a:pt x="1592" y="843"/>
                  </a:lnTo>
                  <a:lnTo>
                    <a:pt x="1584" y="852"/>
                  </a:lnTo>
                  <a:lnTo>
                    <a:pt x="1574" y="859"/>
                  </a:lnTo>
                  <a:lnTo>
                    <a:pt x="1564" y="867"/>
                  </a:lnTo>
                  <a:lnTo>
                    <a:pt x="1553" y="873"/>
                  </a:lnTo>
                  <a:lnTo>
                    <a:pt x="1543" y="879"/>
                  </a:lnTo>
                  <a:lnTo>
                    <a:pt x="1531" y="884"/>
                  </a:lnTo>
                  <a:lnTo>
                    <a:pt x="1518" y="890"/>
                  </a:lnTo>
                  <a:lnTo>
                    <a:pt x="1506" y="895"/>
                  </a:lnTo>
                  <a:lnTo>
                    <a:pt x="1493" y="898"/>
                  </a:lnTo>
                  <a:lnTo>
                    <a:pt x="1479" y="902"/>
                  </a:lnTo>
                  <a:lnTo>
                    <a:pt x="1465" y="905"/>
                  </a:lnTo>
                  <a:lnTo>
                    <a:pt x="1451" y="909"/>
                  </a:lnTo>
                  <a:lnTo>
                    <a:pt x="1436" y="912"/>
                  </a:lnTo>
                  <a:lnTo>
                    <a:pt x="1420" y="915"/>
                  </a:lnTo>
                  <a:lnTo>
                    <a:pt x="1390" y="919"/>
                  </a:lnTo>
                  <a:lnTo>
                    <a:pt x="1358" y="923"/>
                  </a:lnTo>
                  <a:lnTo>
                    <a:pt x="1326" y="926"/>
                  </a:lnTo>
                  <a:lnTo>
                    <a:pt x="1293" y="930"/>
                  </a:lnTo>
                  <a:lnTo>
                    <a:pt x="1259" y="932"/>
                  </a:lnTo>
                  <a:lnTo>
                    <a:pt x="1227" y="936"/>
                  </a:lnTo>
                  <a:lnTo>
                    <a:pt x="1194" y="939"/>
                  </a:lnTo>
                  <a:lnTo>
                    <a:pt x="1162" y="944"/>
                  </a:lnTo>
                  <a:lnTo>
                    <a:pt x="1146" y="946"/>
                  </a:lnTo>
                  <a:lnTo>
                    <a:pt x="1130" y="949"/>
                  </a:lnTo>
                  <a:lnTo>
                    <a:pt x="1112" y="950"/>
                  </a:lnTo>
                  <a:lnTo>
                    <a:pt x="1095" y="952"/>
                  </a:lnTo>
                  <a:lnTo>
                    <a:pt x="1077" y="954"/>
                  </a:lnTo>
                  <a:lnTo>
                    <a:pt x="1059" y="956"/>
                  </a:lnTo>
                  <a:lnTo>
                    <a:pt x="1041" y="958"/>
                  </a:lnTo>
                  <a:lnTo>
                    <a:pt x="1022" y="959"/>
                  </a:lnTo>
                  <a:lnTo>
                    <a:pt x="984" y="963"/>
                  </a:lnTo>
                  <a:lnTo>
                    <a:pt x="945" y="966"/>
                  </a:lnTo>
                  <a:lnTo>
                    <a:pt x="907" y="969"/>
                  </a:lnTo>
                  <a:lnTo>
                    <a:pt x="867" y="970"/>
                  </a:lnTo>
                  <a:lnTo>
                    <a:pt x="829" y="972"/>
                  </a:lnTo>
                  <a:lnTo>
                    <a:pt x="791" y="973"/>
                  </a:lnTo>
                  <a:lnTo>
                    <a:pt x="773" y="974"/>
                  </a:lnTo>
                  <a:lnTo>
                    <a:pt x="754" y="974"/>
                  </a:lnTo>
                  <a:lnTo>
                    <a:pt x="736" y="976"/>
                  </a:lnTo>
                  <a:lnTo>
                    <a:pt x="718" y="976"/>
                  </a:lnTo>
                  <a:lnTo>
                    <a:pt x="701" y="976"/>
                  </a:lnTo>
                  <a:lnTo>
                    <a:pt x="684" y="977"/>
                  </a:lnTo>
                  <a:lnTo>
                    <a:pt x="668" y="977"/>
                  </a:lnTo>
                  <a:lnTo>
                    <a:pt x="651" y="977"/>
                  </a:lnTo>
                  <a:lnTo>
                    <a:pt x="636" y="977"/>
                  </a:lnTo>
                  <a:lnTo>
                    <a:pt x="621" y="977"/>
                  </a:lnTo>
                  <a:lnTo>
                    <a:pt x="607" y="977"/>
                  </a:lnTo>
                  <a:lnTo>
                    <a:pt x="593" y="977"/>
                  </a:lnTo>
                  <a:lnTo>
                    <a:pt x="580" y="976"/>
                  </a:lnTo>
                  <a:lnTo>
                    <a:pt x="567" y="976"/>
                  </a:lnTo>
                  <a:lnTo>
                    <a:pt x="556" y="976"/>
                  </a:lnTo>
                  <a:lnTo>
                    <a:pt x="544" y="974"/>
                  </a:lnTo>
                  <a:lnTo>
                    <a:pt x="532" y="974"/>
                  </a:lnTo>
                  <a:lnTo>
                    <a:pt x="522" y="974"/>
                  </a:lnTo>
                  <a:lnTo>
                    <a:pt x="511" y="973"/>
                  </a:lnTo>
                  <a:lnTo>
                    <a:pt x="502" y="972"/>
                  </a:lnTo>
                  <a:lnTo>
                    <a:pt x="493" y="972"/>
                  </a:lnTo>
                  <a:lnTo>
                    <a:pt x="483" y="971"/>
                  </a:lnTo>
                  <a:lnTo>
                    <a:pt x="474" y="970"/>
                  </a:lnTo>
                  <a:lnTo>
                    <a:pt x="465" y="969"/>
                  </a:lnTo>
                  <a:lnTo>
                    <a:pt x="448" y="966"/>
                  </a:lnTo>
                  <a:lnTo>
                    <a:pt x="432" y="964"/>
                  </a:lnTo>
                  <a:lnTo>
                    <a:pt x="417" y="960"/>
                  </a:lnTo>
                  <a:lnTo>
                    <a:pt x="401" y="958"/>
                  </a:lnTo>
                  <a:lnTo>
                    <a:pt x="372" y="950"/>
                  </a:lnTo>
                  <a:lnTo>
                    <a:pt x="357" y="946"/>
                  </a:lnTo>
                  <a:lnTo>
                    <a:pt x="342" y="942"/>
                  </a:lnTo>
                  <a:lnTo>
                    <a:pt x="326" y="937"/>
                  </a:lnTo>
                  <a:lnTo>
                    <a:pt x="308" y="932"/>
                  </a:lnTo>
                  <a:lnTo>
                    <a:pt x="291" y="928"/>
                  </a:lnTo>
                  <a:lnTo>
                    <a:pt x="273" y="923"/>
                  </a:lnTo>
                  <a:lnTo>
                    <a:pt x="254" y="918"/>
                  </a:lnTo>
                  <a:lnTo>
                    <a:pt x="236" y="914"/>
                  </a:lnTo>
                  <a:lnTo>
                    <a:pt x="216" y="908"/>
                  </a:lnTo>
                  <a:lnTo>
                    <a:pt x="197" y="903"/>
                  </a:lnTo>
                  <a:lnTo>
                    <a:pt x="179" y="897"/>
                  </a:lnTo>
                  <a:lnTo>
                    <a:pt x="160" y="891"/>
                  </a:lnTo>
                  <a:lnTo>
                    <a:pt x="142" y="886"/>
                  </a:lnTo>
                  <a:lnTo>
                    <a:pt x="125" y="877"/>
                  </a:lnTo>
                  <a:lnTo>
                    <a:pt x="109" y="870"/>
                  </a:lnTo>
                  <a:lnTo>
                    <a:pt x="92" y="861"/>
                  </a:lnTo>
                  <a:lnTo>
                    <a:pt x="85" y="856"/>
                  </a:lnTo>
                  <a:lnTo>
                    <a:pt x="78" y="852"/>
                  </a:lnTo>
                  <a:lnTo>
                    <a:pt x="71" y="846"/>
                  </a:lnTo>
                  <a:lnTo>
                    <a:pt x="64" y="841"/>
                  </a:lnTo>
                  <a:lnTo>
                    <a:pt x="58" y="835"/>
                  </a:lnTo>
                  <a:lnTo>
                    <a:pt x="53" y="828"/>
                  </a:lnTo>
                  <a:lnTo>
                    <a:pt x="47" y="822"/>
                  </a:lnTo>
                  <a:lnTo>
                    <a:pt x="42" y="815"/>
                  </a:lnTo>
                  <a:lnTo>
                    <a:pt x="37" y="808"/>
                  </a:lnTo>
                  <a:lnTo>
                    <a:pt x="34" y="801"/>
                  </a:lnTo>
                  <a:lnTo>
                    <a:pt x="29" y="793"/>
                  </a:lnTo>
                  <a:lnTo>
                    <a:pt x="26" y="786"/>
                  </a:lnTo>
                  <a:lnTo>
                    <a:pt x="22" y="778"/>
                  </a:lnTo>
                  <a:lnTo>
                    <a:pt x="20" y="770"/>
                  </a:lnTo>
                  <a:lnTo>
                    <a:pt x="14" y="752"/>
                  </a:lnTo>
                  <a:lnTo>
                    <a:pt x="9" y="735"/>
                  </a:lnTo>
                  <a:lnTo>
                    <a:pt x="7" y="716"/>
                  </a:lnTo>
                  <a:lnTo>
                    <a:pt x="5" y="696"/>
                  </a:lnTo>
                  <a:lnTo>
                    <a:pt x="2" y="675"/>
                  </a:lnTo>
                  <a:lnTo>
                    <a:pt x="1" y="654"/>
                  </a:lnTo>
                  <a:lnTo>
                    <a:pt x="1" y="633"/>
                  </a:lnTo>
                  <a:lnTo>
                    <a:pt x="0" y="611"/>
                  </a:lnTo>
                  <a:lnTo>
                    <a:pt x="0" y="588"/>
                  </a:lnTo>
                  <a:lnTo>
                    <a:pt x="1" y="564"/>
                  </a:lnTo>
                  <a:lnTo>
                    <a:pt x="1" y="540"/>
                  </a:lnTo>
                  <a:lnTo>
                    <a:pt x="2" y="515"/>
                  </a:lnTo>
                  <a:lnTo>
                    <a:pt x="2" y="491"/>
                  </a:lnTo>
                  <a:lnTo>
                    <a:pt x="2" y="478"/>
                  </a:lnTo>
                  <a:lnTo>
                    <a:pt x="2" y="464"/>
                  </a:lnTo>
                  <a:lnTo>
                    <a:pt x="2" y="450"/>
                  </a:lnTo>
                  <a:lnTo>
                    <a:pt x="2" y="435"/>
                  </a:lnTo>
                  <a:lnTo>
                    <a:pt x="1" y="418"/>
                  </a:lnTo>
                  <a:lnTo>
                    <a:pt x="1" y="402"/>
                  </a:lnTo>
                  <a:lnTo>
                    <a:pt x="1" y="385"/>
                  </a:lnTo>
                  <a:lnTo>
                    <a:pt x="0" y="368"/>
                  </a:lnTo>
                  <a:lnTo>
                    <a:pt x="0" y="350"/>
                  </a:lnTo>
                  <a:lnTo>
                    <a:pt x="0" y="333"/>
                  </a:lnTo>
                  <a:lnTo>
                    <a:pt x="0" y="297"/>
                  </a:lnTo>
                  <a:lnTo>
                    <a:pt x="0" y="260"/>
                  </a:lnTo>
                  <a:lnTo>
                    <a:pt x="0" y="224"/>
                  </a:lnTo>
                  <a:lnTo>
                    <a:pt x="1" y="207"/>
                  </a:lnTo>
                  <a:lnTo>
                    <a:pt x="2" y="189"/>
                  </a:lnTo>
                  <a:lnTo>
                    <a:pt x="4" y="173"/>
                  </a:lnTo>
                  <a:lnTo>
                    <a:pt x="5" y="156"/>
                  </a:lnTo>
                  <a:lnTo>
                    <a:pt x="7" y="140"/>
                  </a:lnTo>
                  <a:lnTo>
                    <a:pt x="8" y="125"/>
                  </a:lnTo>
                  <a:lnTo>
                    <a:pt x="12" y="110"/>
                  </a:lnTo>
                  <a:lnTo>
                    <a:pt x="14" y="96"/>
                  </a:lnTo>
                  <a:lnTo>
                    <a:pt x="18" y="82"/>
                  </a:lnTo>
                  <a:lnTo>
                    <a:pt x="21" y="70"/>
                  </a:lnTo>
                  <a:lnTo>
                    <a:pt x="26" y="58"/>
                  </a:lnTo>
                  <a:lnTo>
                    <a:pt x="29" y="48"/>
                  </a:lnTo>
                  <a:lnTo>
                    <a:pt x="35" y="37"/>
                  </a:lnTo>
                  <a:lnTo>
                    <a:pt x="37" y="34"/>
                  </a:lnTo>
                  <a:lnTo>
                    <a:pt x="41" y="29"/>
                  </a:lnTo>
                  <a:lnTo>
                    <a:pt x="43" y="26"/>
                  </a:lnTo>
                  <a:lnTo>
                    <a:pt x="47" y="22"/>
                  </a:lnTo>
                  <a:lnTo>
                    <a:pt x="50" y="19"/>
                  </a:lnTo>
                  <a:lnTo>
                    <a:pt x="54" y="16"/>
                  </a:ln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4" name="Rectangle 8"/>
            <p:cNvSpPr>
              <a:spLocks noChangeArrowheads="1"/>
            </p:cNvSpPr>
            <p:nvPr/>
          </p:nvSpPr>
          <p:spPr bwMode="auto">
            <a:xfrm>
              <a:off x="1868" y="1600"/>
              <a:ext cx="52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5" name="Rectangle 9"/>
            <p:cNvSpPr>
              <a:spLocks noChangeArrowheads="1"/>
            </p:cNvSpPr>
            <p:nvPr/>
          </p:nvSpPr>
          <p:spPr bwMode="auto">
            <a:xfrm>
              <a:off x="1812" y="1667"/>
              <a:ext cx="71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6" name="Rectangle 10"/>
            <p:cNvSpPr>
              <a:spLocks noChangeArrowheads="1"/>
            </p:cNvSpPr>
            <p:nvPr/>
          </p:nvSpPr>
          <p:spPr bwMode="auto">
            <a:xfrm>
              <a:off x="1812" y="1667"/>
              <a:ext cx="71" cy="236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7" name="Freeform 11"/>
            <p:cNvSpPr>
              <a:spLocks/>
            </p:cNvSpPr>
            <p:nvPr/>
          </p:nvSpPr>
          <p:spPr bwMode="auto">
            <a:xfrm>
              <a:off x="1811" y="1597"/>
              <a:ext cx="112" cy="72"/>
            </a:xfrm>
            <a:custGeom>
              <a:avLst/>
              <a:gdLst>
                <a:gd name="T0" fmla="*/ 43 w 112"/>
                <a:gd name="T1" fmla="*/ 0 h 72"/>
                <a:gd name="T2" fmla="*/ 0 w 112"/>
                <a:gd name="T3" fmla="*/ 72 h 72"/>
                <a:gd name="T4" fmla="*/ 69 w 112"/>
                <a:gd name="T5" fmla="*/ 72 h 72"/>
                <a:gd name="T6" fmla="*/ 112 w 112"/>
                <a:gd name="T7" fmla="*/ 0 h 72"/>
                <a:gd name="T8" fmla="*/ 43 w 112"/>
                <a:gd name="T9" fmla="*/ 0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2"/>
                <a:gd name="T16" fmla="*/ 0 h 72"/>
                <a:gd name="T17" fmla="*/ 112 w 112"/>
                <a:gd name="T18" fmla="*/ 72 h 7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2" h="72">
                  <a:moveTo>
                    <a:pt x="43" y="0"/>
                  </a:moveTo>
                  <a:lnTo>
                    <a:pt x="0" y="72"/>
                  </a:lnTo>
                  <a:lnTo>
                    <a:pt x="69" y="72"/>
                  </a:lnTo>
                  <a:lnTo>
                    <a:pt x="112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8" name="Freeform 12"/>
            <p:cNvSpPr>
              <a:spLocks/>
            </p:cNvSpPr>
            <p:nvPr/>
          </p:nvSpPr>
          <p:spPr bwMode="auto">
            <a:xfrm>
              <a:off x="1811" y="1597"/>
              <a:ext cx="112" cy="72"/>
            </a:xfrm>
            <a:custGeom>
              <a:avLst/>
              <a:gdLst>
                <a:gd name="T0" fmla="*/ 43 w 112"/>
                <a:gd name="T1" fmla="*/ 0 h 72"/>
                <a:gd name="T2" fmla="*/ 0 w 112"/>
                <a:gd name="T3" fmla="*/ 72 h 72"/>
                <a:gd name="T4" fmla="*/ 69 w 112"/>
                <a:gd name="T5" fmla="*/ 72 h 72"/>
                <a:gd name="T6" fmla="*/ 112 w 112"/>
                <a:gd name="T7" fmla="*/ 0 h 72"/>
                <a:gd name="T8" fmla="*/ 43 w 112"/>
                <a:gd name="T9" fmla="*/ 0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2"/>
                <a:gd name="T16" fmla="*/ 0 h 72"/>
                <a:gd name="T17" fmla="*/ 112 w 112"/>
                <a:gd name="T18" fmla="*/ 72 h 7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2" h="72">
                  <a:moveTo>
                    <a:pt x="43" y="0"/>
                  </a:moveTo>
                  <a:lnTo>
                    <a:pt x="0" y="72"/>
                  </a:lnTo>
                  <a:lnTo>
                    <a:pt x="69" y="72"/>
                  </a:lnTo>
                  <a:lnTo>
                    <a:pt x="112" y="0"/>
                  </a:lnTo>
                  <a:lnTo>
                    <a:pt x="43" y="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9" name="Line 13"/>
            <p:cNvSpPr>
              <a:spLocks noChangeShapeType="1"/>
            </p:cNvSpPr>
            <p:nvPr/>
          </p:nvSpPr>
          <p:spPr bwMode="auto">
            <a:xfrm>
              <a:off x="1923" y="1603"/>
              <a:ext cx="1" cy="23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0" name="Rectangle 14"/>
            <p:cNvSpPr>
              <a:spLocks noChangeArrowheads="1"/>
            </p:cNvSpPr>
            <p:nvPr/>
          </p:nvSpPr>
          <p:spPr bwMode="auto">
            <a:xfrm>
              <a:off x="1822" y="1698"/>
              <a:ext cx="46" cy="135"/>
            </a:xfrm>
            <a:prstGeom prst="rect">
              <a:avLst/>
            </a:prstGeom>
            <a:solidFill>
              <a:srgbClr val="3333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1" name="Rectangle 15"/>
            <p:cNvSpPr>
              <a:spLocks noChangeArrowheads="1"/>
            </p:cNvSpPr>
            <p:nvPr/>
          </p:nvSpPr>
          <p:spPr bwMode="auto">
            <a:xfrm>
              <a:off x="1822" y="1698"/>
              <a:ext cx="46" cy="135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2" name="Rectangle 16"/>
            <p:cNvSpPr>
              <a:spLocks noChangeArrowheads="1"/>
            </p:cNvSpPr>
            <p:nvPr/>
          </p:nvSpPr>
          <p:spPr bwMode="auto">
            <a:xfrm>
              <a:off x="1829" y="1739"/>
              <a:ext cx="35" cy="4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3" name="Freeform 17"/>
            <p:cNvSpPr>
              <a:spLocks/>
            </p:cNvSpPr>
            <p:nvPr/>
          </p:nvSpPr>
          <p:spPr bwMode="auto">
            <a:xfrm>
              <a:off x="1107" y="1601"/>
              <a:ext cx="249" cy="208"/>
            </a:xfrm>
            <a:custGeom>
              <a:avLst/>
              <a:gdLst>
                <a:gd name="T0" fmla="*/ 70 w 249"/>
                <a:gd name="T1" fmla="*/ 14 h 208"/>
                <a:gd name="T2" fmla="*/ 70 w 249"/>
                <a:gd name="T3" fmla="*/ 14 h 208"/>
                <a:gd name="T4" fmla="*/ 73 w 249"/>
                <a:gd name="T5" fmla="*/ 14 h 208"/>
                <a:gd name="T6" fmla="*/ 75 w 249"/>
                <a:gd name="T7" fmla="*/ 13 h 208"/>
                <a:gd name="T8" fmla="*/ 79 w 249"/>
                <a:gd name="T9" fmla="*/ 12 h 208"/>
                <a:gd name="T10" fmla="*/ 83 w 249"/>
                <a:gd name="T11" fmla="*/ 10 h 208"/>
                <a:gd name="T12" fmla="*/ 88 w 249"/>
                <a:gd name="T13" fmla="*/ 9 h 208"/>
                <a:gd name="T14" fmla="*/ 95 w 249"/>
                <a:gd name="T15" fmla="*/ 8 h 208"/>
                <a:gd name="T16" fmla="*/ 103 w 249"/>
                <a:gd name="T17" fmla="*/ 6 h 208"/>
                <a:gd name="T18" fmla="*/ 111 w 249"/>
                <a:gd name="T19" fmla="*/ 5 h 208"/>
                <a:gd name="T20" fmla="*/ 121 w 249"/>
                <a:gd name="T21" fmla="*/ 3 h 208"/>
                <a:gd name="T22" fmla="*/ 132 w 249"/>
                <a:gd name="T23" fmla="*/ 2 h 208"/>
                <a:gd name="T24" fmla="*/ 144 w 249"/>
                <a:gd name="T25" fmla="*/ 1 h 208"/>
                <a:gd name="T26" fmla="*/ 157 w 249"/>
                <a:gd name="T27" fmla="*/ 0 h 208"/>
                <a:gd name="T28" fmla="*/ 170 w 249"/>
                <a:gd name="T29" fmla="*/ 0 h 208"/>
                <a:gd name="T30" fmla="*/ 185 w 249"/>
                <a:gd name="T31" fmla="*/ 0 h 208"/>
                <a:gd name="T32" fmla="*/ 201 w 249"/>
                <a:gd name="T33" fmla="*/ 0 h 208"/>
                <a:gd name="T34" fmla="*/ 208 w 249"/>
                <a:gd name="T35" fmla="*/ 28 h 208"/>
                <a:gd name="T36" fmla="*/ 210 w 249"/>
                <a:gd name="T37" fmla="*/ 29 h 208"/>
                <a:gd name="T38" fmla="*/ 216 w 249"/>
                <a:gd name="T39" fmla="*/ 33 h 208"/>
                <a:gd name="T40" fmla="*/ 222 w 249"/>
                <a:gd name="T41" fmla="*/ 40 h 208"/>
                <a:gd name="T42" fmla="*/ 226 w 249"/>
                <a:gd name="T43" fmla="*/ 50 h 208"/>
                <a:gd name="T44" fmla="*/ 240 w 249"/>
                <a:gd name="T45" fmla="*/ 116 h 208"/>
                <a:gd name="T46" fmla="*/ 247 w 249"/>
                <a:gd name="T47" fmla="*/ 144 h 208"/>
                <a:gd name="T48" fmla="*/ 247 w 249"/>
                <a:gd name="T49" fmla="*/ 146 h 208"/>
                <a:gd name="T50" fmla="*/ 248 w 249"/>
                <a:gd name="T51" fmla="*/ 151 h 208"/>
                <a:gd name="T52" fmla="*/ 248 w 249"/>
                <a:gd name="T53" fmla="*/ 159 h 208"/>
                <a:gd name="T54" fmla="*/ 244 w 249"/>
                <a:gd name="T55" fmla="*/ 169 h 208"/>
                <a:gd name="T56" fmla="*/ 0 w 249"/>
                <a:gd name="T57" fmla="*/ 162 h 208"/>
                <a:gd name="T58" fmla="*/ 25 w 249"/>
                <a:gd name="T59" fmla="*/ 149 h 208"/>
                <a:gd name="T60" fmla="*/ 25 w 249"/>
                <a:gd name="T61" fmla="*/ 28 h 208"/>
                <a:gd name="T62" fmla="*/ 26 w 249"/>
                <a:gd name="T63" fmla="*/ 27 h 208"/>
                <a:gd name="T64" fmla="*/ 28 w 249"/>
                <a:gd name="T65" fmla="*/ 26 h 208"/>
                <a:gd name="T66" fmla="*/ 32 w 249"/>
                <a:gd name="T67" fmla="*/ 24 h 208"/>
                <a:gd name="T68" fmla="*/ 37 w 249"/>
                <a:gd name="T69" fmla="*/ 22 h 208"/>
                <a:gd name="T70" fmla="*/ 42 w 249"/>
                <a:gd name="T71" fmla="*/ 22 h 208"/>
                <a:gd name="T72" fmla="*/ 49 w 249"/>
                <a:gd name="T73" fmla="*/ 22 h 208"/>
                <a:gd name="T74" fmla="*/ 58 w 249"/>
                <a:gd name="T75" fmla="*/ 23 h 208"/>
                <a:gd name="T76" fmla="*/ 68 w 249"/>
                <a:gd name="T77" fmla="*/ 27 h 208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249"/>
                <a:gd name="T118" fmla="*/ 0 h 208"/>
                <a:gd name="T119" fmla="*/ 249 w 249"/>
                <a:gd name="T120" fmla="*/ 208 h 208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249" h="208">
                  <a:moveTo>
                    <a:pt x="68" y="27"/>
                  </a:moveTo>
                  <a:lnTo>
                    <a:pt x="70" y="14"/>
                  </a:lnTo>
                  <a:lnTo>
                    <a:pt x="72" y="14"/>
                  </a:lnTo>
                  <a:lnTo>
                    <a:pt x="73" y="14"/>
                  </a:lnTo>
                  <a:lnTo>
                    <a:pt x="74" y="13"/>
                  </a:lnTo>
                  <a:lnTo>
                    <a:pt x="75" y="13"/>
                  </a:lnTo>
                  <a:lnTo>
                    <a:pt x="76" y="13"/>
                  </a:lnTo>
                  <a:lnTo>
                    <a:pt x="79" y="12"/>
                  </a:lnTo>
                  <a:lnTo>
                    <a:pt x="81" y="12"/>
                  </a:lnTo>
                  <a:lnTo>
                    <a:pt x="83" y="10"/>
                  </a:lnTo>
                  <a:lnTo>
                    <a:pt x="86" y="9"/>
                  </a:lnTo>
                  <a:lnTo>
                    <a:pt x="88" y="9"/>
                  </a:lnTo>
                  <a:lnTo>
                    <a:pt x="91" y="8"/>
                  </a:lnTo>
                  <a:lnTo>
                    <a:pt x="95" y="8"/>
                  </a:lnTo>
                  <a:lnTo>
                    <a:pt x="98" y="7"/>
                  </a:lnTo>
                  <a:lnTo>
                    <a:pt x="103" y="6"/>
                  </a:lnTo>
                  <a:lnTo>
                    <a:pt x="107" y="6"/>
                  </a:lnTo>
                  <a:lnTo>
                    <a:pt x="111" y="5"/>
                  </a:lnTo>
                  <a:lnTo>
                    <a:pt x="116" y="5"/>
                  </a:lnTo>
                  <a:lnTo>
                    <a:pt x="121" y="3"/>
                  </a:lnTo>
                  <a:lnTo>
                    <a:pt x="126" y="2"/>
                  </a:lnTo>
                  <a:lnTo>
                    <a:pt x="132" y="2"/>
                  </a:lnTo>
                  <a:lnTo>
                    <a:pt x="137" y="1"/>
                  </a:lnTo>
                  <a:lnTo>
                    <a:pt x="144" y="1"/>
                  </a:lnTo>
                  <a:lnTo>
                    <a:pt x="150" y="1"/>
                  </a:lnTo>
                  <a:lnTo>
                    <a:pt x="157" y="0"/>
                  </a:lnTo>
                  <a:lnTo>
                    <a:pt x="163" y="0"/>
                  </a:lnTo>
                  <a:lnTo>
                    <a:pt x="170" y="0"/>
                  </a:lnTo>
                  <a:lnTo>
                    <a:pt x="178" y="0"/>
                  </a:lnTo>
                  <a:lnTo>
                    <a:pt x="185" y="0"/>
                  </a:lnTo>
                  <a:lnTo>
                    <a:pt x="193" y="0"/>
                  </a:lnTo>
                  <a:lnTo>
                    <a:pt x="201" y="0"/>
                  </a:lnTo>
                  <a:lnTo>
                    <a:pt x="210" y="5"/>
                  </a:lnTo>
                  <a:lnTo>
                    <a:pt x="208" y="28"/>
                  </a:lnTo>
                  <a:lnTo>
                    <a:pt x="210" y="29"/>
                  </a:lnTo>
                  <a:lnTo>
                    <a:pt x="213" y="31"/>
                  </a:lnTo>
                  <a:lnTo>
                    <a:pt x="216" y="33"/>
                  </a:lnTo>
                  <a:lnTo>
                    <a:pt x="220" y="36"/>
                  </a:lnTo>
                  <a:lnTo>
                    <a:pt x="222" y="40"/>
                  </a:lnTo>
                  <a:lnTo>
                    <a:pt x="224" y="44"/>
                  </a:lnTo>
                  <a:lnTo>
                    <a:pt x="226" y="50"/>
                  </a:lnTo>
                  <a:lnTo>
                    <a:pt x="245" y="68"/>
                  </a:lnTo>
                  <a:lnTo>
                    <a:pt x="240" y="116"/>
                  </a:lnTo>
                  <a:lnTo>
                    <a:pt x="208" y="132"/>
                  </a:lnTo>
                  <a:lnTo>
                    <a:pt x="247" y="144"/>
                  </a:lnTo>
                  <a:lnTo>
                    <a:pt x="247" y="146"/>
                  </a:lnTo>
                  <a:lnTo>
                    <a:pt x="248" y="148"/>
                  </a:lnTo>
                  <a:lnTo>
                    <a:pt x="248" y="151"/>
                  </a:lnTo>
                  <a:lnTo>
                    <a:pt x="249" y="154"/>
                  </a:lnTo>
                  <a:lnTo>
                    <a:pt x="248" y="159"/>
                  </a:lnTo>
                  <a:lnTo>
                    <a:pt x="247" y="163"/>
                  </a:lnTo>
                  <a:lnTo>
                    <a:pt x="244" y="169"/>
                  </a:lnTo>
                  <a:lnTo>
                    <a:pt x="144" y="208"/>
                  </a:lnTo>
                  <a:lnTo>
                    <a:pt x="0" y="162"/>
                  </a:lnTo>
                  <a:lnTo>
                    <a:pt x="3" y="158"/>
                  </a:lnTo>
                  <a:lnTo>
                    <a:pt x="25" y="149"/>
                  </a:lnTo>
                  <a:lnTo>
                    <a:pt x="25" y="28"/>
                  </a:lnTo>
                  <a:lnTo>
                    <a:pt x="26" y="27"/>
                  </a:lnTo>
                  <a:lnTo>
                    <a:pt x="27" y="27"/>
                  </a:lnTo>
                  <a:lnTo>
                    <a:pt x="28" y="26"/>
                  </a:lnTo>
                  <a:lnTo>
                    <a:pt x="31" y="24"/>
                  </a:lnTo>
                  <a:lnTo>
                    <a:pt x="32" y="24"/>
                  </a:lnTo>
                  <a:lnTo>
                    <a:pt x="34" y="23"/>
                  </a:lnTo>
                  <a:lnTo>
                    <a:pt x="37" y="22"/>
                  </a:lnTo>
                  <a:lnTo>
                    <a:pt x="40" y="22"/>
                  </a:lnTo>
                  <a:lnTo>
                    <a:pt x="42" y="22"/>
                  </a:lnTo>
                  <a:lnTo>
                    <a:pt x="46" y="22"/>
                  </a:lnTo>
                  <a:lnTo>
                    <a:pt x="49" y="22"/>
                  </a:lnTo>
                  <a:lnTo>
                    <a:pt x="53" y="22"/>
                  </a:lnTo>
                  <a:lnTo>
                    <a:pt x="58" y="23"/>
                  </a:lnTo>
                  <a:lnTo>
                    <a:pt x="61" y="24"/>
                  </a:lnTo>
                  <a:lnTo>
                    <a:pt x="68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4" name="Freeform 18"/>
            <p:cNvSpPr>
              <a:spLocks/>
            </p:cNvSpPr>
            <p:nvPr/>
          </p:nvSpPr>
          <p:spPr bwMode="auto">
            <a:xfrm>
              <a:off x="1194" y="1616"/>
              <a:ext cx="79" cy="91"/>
            </a:xfrm>
            <a:custGeom>
              <a:avLst/>
              <a:gdLst>
                <a:gd name="T0" fmla="*/ 78 w 79"/>
                <a:gd name="T1" fmla="*/ 4 h 91"/>
                <a:gd name="T2" fmla="*/ 78 w 79"/>
                <a:gd name="T3" fmla="*/ 4 h 91"/>
                <a:gd name="T4" fmla="*/ 77 w 79"/>
                <a:gd name="T5" fmla="*/ 4 h 91"/>
                <a:gd name="T6" fmla="*/ 74 w 79"/>
                <a:gd name="T7" fmla="*/ 2 h 91"/>
                <a:gd name="T8" fmla="*/ 72 w 79"/>
                <a:gd name="T9" fmla="*/ 2 h 91"/>
                <a:gd name="T10" fmla="*/ 69 w 79"/>
                <a:gd name="T11" fmla="*/ 1 h 91"/>
                <a:gd name="T12" fmla="*/ 65 w 79"/>
                <a:gd name="T13" fmla="*/ 1 h 91"/>
                <a:gd name="T14" fmla="*/ 60 w 79"/>
                <a:gd name="T15" fmla="*/ 1 h 91"/>
                <a:gd name="T16" fmla="*/ 56 w 79"/>
                <a:gd name="T17" fmla="*/ 0 h 91"/>
                <a:gd name="T18" fmla="*/ 50 w 79"/>
                <a:gd name="T19" fmla="*/ 0 h 91"/>
                <a:gd name="T20" fmla="*/ 44 w 79"/>
                <a:gd name="T21" fmla="*/ 0 h 91"/>
                <a:gd name="T22" fmla="*/ 38 w 79"/>
                <a:gd name="T23" fmla="*/ 1 h 91"/>
                <a:gd name="T24" fmla="*/ 31 w 79"/>
                <a:gd name="T25" fmla="*/ 2 h 91"/>
                <a:gd name="T26" fmla="*/ 25 w 79"/>
                <a:gd name="T27" fmla="*/ 4 h 91"/>
                <a:gd name="T28" fmla="*/ 18 w 79"/>
                <a:gd name="T29" fmla="*/ 6 h 91"/>
                <a:gd name="T30" fmla="*/ 11 w 79"/>
                <a:gd name="T31" fmla="*/ 8 h 91"/>
                <a:gd name="T32" fmla="*/ 4 w 79"/>
                <a:gd name="T33" fmla="*/ 11 h 91"/>
                <a:gd name="T34" fmla="*/ 4 w 79"/>
                <a:gd name="T35" fmla="*/ 13 h 91"/>
                <a:gd name="T36" fmla="*/ 3 w 79"/>
                <a:gd name="T37" fmla="*/ 18 h 91"/>
                <a:gd name="T38" fmla="*/ 1 w 79"/>
                <a:gd name="T39" fmla="*/ 26 h 91"/>
                <a:gd name="T40" fmla="*/ 0 w 79"/>
                <a:gd name="T41" fmla="*/ 35 h 91"/>
                <a:gd name="T42" fmla="*/ 0 w 79"/>
                <a:gd name="T43" fmla="*/ 47 h 91"/>
                <a:gd name="T44" fmla="*/ 0 w 79"/>
                <a:gd name="T45" fmla="*/ 60 h 91"/>
                <a:gd name="T46" fmla="*/ 2 w 79"/>
                <a:gd name="T47" fmla="*/ 74 h 91"/>
                <a:gd name="T48" fmla="*/ 6 w 79"/>
                <a:gd name="T49" fmla="*/ 89 h 91"/>
                <a:gd name="T50" fmla="*/ 7 w 79"/>
                <a:gd name="T51" fmla="*/ 89 h 91"/>
                <a:gd name="T52" fmla="*/ 8 w 79"/>
                <a:gd name="T53" fmla="*/ 89 h 91"/>
                <a:gd name="T54" fmla="*/ 9 w 79"/>
                <a:gd name="T55" fmla="*/ 88 h 91"/>
                <a:gd name="T56" fmla="*/ 11 w 79"/>
                <a:gd name="T57" fmla="*/ 88 h 91"/>
                <a:gd name="T58" fmla="*/ 15 w 79"/>
                <a:gd name="T59" fmla="*/ 88 h 91"/>
                <a:gd name="T60" fmla="*/ 18 w 79"/>
                <a:gd name="T61" fmla="*/ 88 h 91"/>
                <a:gd name="T62" fmla="*/ 22 w 79"/>
                <a:gd name="T63" fmla="*/ 88 h 91"/>
                <a:gd name="T64" fmla="*/ 27 w 79"/>
                <a:gd name="T65" fmla="*/ 88 h 91"/>
                <a:gd name="T66" fmla="*/ 32 w 79"/>
                <a:gd name="T67" fmla="*/ 87 h 91"/>
                <a:gd name="T68" fmla="*/ 38 w 79"/>
                <a:gd name="T69" fmla="*/ 88 h 91"/>
                <a:gd name="T70" fmla="*/ 44 w 79"/>
                <a:gd name="T71" fmla="*/ 88 h 91"/>
                <a:gd name="T72" fmla="*/ 50 w 79"/>
                <a:gd name="T73" fmla="*/ 88 h 91"/>
                <a:gd name="T74" fmla="*/ 57 w 79"/>
                <a:gd name="T75" fmla="*/ 88 h 91"/>
                <a:gd name="T76" fmla="*/ 64 w 79"/>
                <a:gd name="T77" fmla="*/ 89 h 91"/>
                <a:gd name="T78" fmla="*/ 71 w 79"/>
                <a:gd name="T79" fmla="*/ 90 h 91"/>
                <a:gd name="T80" fmla="*/ 79 w 79"/>
                <a:gd name="T81" fmla="*/ 91 h 91"/>
                <a:gd name="T82" fmla="*/ 79 w 79"/>
                <a:gd name="T83" fmla="*/ 88 h 91"/>
                <a:gd name="T84" fmla="*/ 78 w 79"/>
                <a:gd name="T85" fmla="*/ 81 h 91"/>
                <a:gd name="T86" fmla="*/ 77 w 79"/>
                <a:gd name="T87" fmla="*/ 70 h 91"/>
                <a:gd name="T88" fmla="*/ 76 w 79"/>
                <a:gd name="T89" fmla="*/ 57 h 91"/>
                <a:gd name="T90" fmla="*/ 76 w 79"/>
                <a:gd name="T91" fmla="*/ 43 h 91"/>
                <a:gd name="T92" fmla="*/ 76 w 79"/>
                <a:gd name="T93" fmla="*/ 28 h 91"/>
                <a:gd name="T94" fmla="*/ 77 w 79"/>
                <a:gd name="T95" fmla="*/ 15 h 91"/>
                <a:gd name="T96" fmla="*/ 78 w 79"/>
                <a:gd name="T97" fmla="*/ 4 h 91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79"/>
                <a:gd name="T148" fmla="*/ 0 h 91"/>
                <a:gd name="T149" fmla="*/ 79 w 79"/>
                <a:gd name="T150" fmla="*/ 91 h 91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79" h="91">
                  <a:moveTo>
                    <a:pt x="78" y="4"/>
                  </a:moveTo>
                  <a:lnTo>
                    <a:pt x="78" y="4"/>
                  </a:lnTo>
                  <a:lnTo>
                    <a:pt x="77" y="4"/>
                  </a:lnTo>
                  <a:lnTo>
                    <a:pt x="74" y="2"/>
                  </a:lnTo>
                  <a:lnTo>
                    <a:pt x="72" y="2"/>
                  </a:lnTo>
                  <a:lnTo>
                    <a:pt x="69" y="1"/>
                  </a:lnTo>
                  <a:lnTo>
                    <a:pt x="65" y="1"/>
                  </a:lnTo>
                  <a:lnTo>
                    <a:pt x="60" y="1"/>
                  </a:lnTo>
                  <a:lnTo>
                    <a:pt x="56" y="0"/>
                  </a:lnTo>
                  <a:lnTo>
                    <a:pt x="50" y="0"/>
                  </a:lnTo>
                  <a:lnTo>
                    <a:pt x="44" y="0"/>
                  </a:lnTo>
                  <a:lnTo>
                    <a:pt x="38" y="1"/>
                  </a:lnTo>
                  <a:lnTo>
                    <a:pt x="31" y="2"/>
                  </a:lnTo>
                  <a:lnTo>
                    <a:pt x="25" y="4"/>
                  </a:lnTo>
                  <a:lnTo>
                    <a:pt x="18" y="6"/>
                  </a:lnTo>
                  <a:lnTo>
                    <a:pt x="11" y="8"/>
                  </a:lnTo>
                  <a:lnTo>
                    <a:pt x="4" y="11"/>
                  </a:lnTo>
                  <a:lnTo>
                    <a:pt x="4" y="13"/>
                  </a:lnTo>
                  <a:lnTo>
                    <a:pt x="3" y="18"/>
                  </a:lnTo>
                  <a:lnTo>
                    <a:pt x="1" y="26"/>
                  </a:lnTo>
                  <a:lnTo>
                    <a:pt x="0" y="35"/>
                  </a:lnTo>
                  <a:lnTo>
                    <a:pt x="0" y="47"/>
                  </a:lnTo>
                  <a:lnTo>
                    <a:pt x="0" y="60"/>
                  </a:lnTo>
                  <a:lnTo>
                    <a:pt x="2" y="74"/>
                  </a:lnTo>
                  <a:lnTo>
                    <a:pt x="6" y="89"/>
                  </a:lnTo>
                  <a:lnTo>
                    <a:pt x="7" y="89"/>
                  </a:lnTo>
                  <a:lnTo>
                    <a:pt x="8" y="89"/>
                  </a:lnTo>
                  <a:lnTo>
                    <a:pt x="9" y="88"/>
                  </a:lnTo>
                  <a:lnTo>
                    <a:pt x="11" y="88"/>
                  </a:lnTo>
                  <a:lnTo>
                    <a:pt x="15" y="88"/>
                  </a:lnTo>
                  <a:lnTo>
                    <a:pt x="18" y="88"/>
                  </a:lnTo>
                  <a:lnTo>
                    <a:pt x="22" y="88"/>
                  </a:lnTo>
                  <a:lnTo>
                    <a:pt x="27" y="88"/>
                  </a:lnTo>
                  <a:lnTo>
                    <a:pt x="32" y="87"/>
                  </a:lnTo>
                  <a:lnTo>
                    <a:pt x="38" y="88"/>
                  </a:lnTo>
                  <a:lnTo>
                    <a:pt x="44" y="88"/>
                  </a:lnTo>
                  <a:lnTo>
                    <a:pt x="50" y="88"/>
                  </a:lnTo>
                  <a:lnTo>
                    <a:pt x="57" y="88"/>
                  </a:lnTo>
                  <a:lnTo>
                    <a:pt x="64" y="89"/>
                  </a:lnTo>
                  <a:lnTo>
                    <a:pt x="71" y="90"/>
                  </a:lnTo>
                  <a:lnTo>
                    <a:pt x="79" y="91"/>
                  </a:lnTo>
                  <a:lnTo>
                    <a:pt x="79" y="88"/>
                  </a:lnTo>
                  <a:lnTo>
                    <a:pt x="78" y="81"/>
                  </a:lnTo>
                  <a:lnTo>
                    <a:pt x="77" y="70"/>
                  </a:lnTo>
                  <a:lnTo>
                    <a:pt x="76" y="57"/>
                  </a:lnTo>
                  <a:lnTo>
                    <a:pt x="76" y="43"/>
                  </a:lnTo>
                  <a:lnTo>
                    <a:pt x="76" y="28"/>
                  </a:lnTo>
                  <a:lnTo>
                    <a:pt x="77" y="15"/>
                  </a:lnTo>
                  <a:lnTo>
                    <a:pt x="78" y="4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5" name="Freeform 19"/>
            <p:cNvSpPr>
              <a:spLocks/>
            </p:cNvSpPr>
            <p:nvPr/>
          </p:nvSpPr>
          <p:spPr bwMode="auto">
            <a:xfrm>
              <a:off x="1202" y="1641"/>
              <a:ext cx="132" cy="90"/>
            </a:xfrm>
            <a:custGeom>
              <a:avLst/>
              <a:gdLst>
                <a:gd name="T0" fmla="*/ 1 w 132"/>
                <a:gd name="T1" fmla="*/ 67 h 90"/>
                <a:gd name="T2" fmla="*/ 0 w 132"/>
                <a:gd name="T3" fmla="*/ 79 h 90"/>
                <a:gd name="T4" fmla="*/ 86 w 132"/>
                <a:gd name="T5" fmla="*/ 90 h 90"/>
                <a:gd name="T6" fmla="*/ 86 w 132"/>
                <a:gd name="T7" fmla="*/ 90 h 90"/>
                <a:gd name="T8" fmla="*/ 89 w 132"/>
                <a:gd name="T9" fmla="*/ 88 h 90"/>
                <a:gd name="T10" fmla="*/ 91 w 132"/>
                <a:gd name="T11" fmla="*/ 87 h 90"/>
                <a:gd name="T12" fmla="*/ 94 w 132"/>
                <a:gd name="T13" fmla="*/ 85 h 90"/>
                <a:gd name="T14" fmla="*/ 98 w 132"/>
                <a:gd name="T15" fmla="*/ 83 h 90"/>
                <a:gd name="T16" fmla="*/ 103 w 132"/>
                <a:gd name="T17" fmla="*/ 79 h 90"/>
                <a:gd name="T18" fmla="*/ 107 w 132"/>
                <a:gd name="T19" fmla="*/ 76 h 90"/>
                <a:gd name="T20" fmla="*/ 112 w 132"/>
                <a:gd name="T21" fmla="*/ 71 h 90"/>
                <a:gd name="T22" fmla="*/ 117 w 132"/>
                <a:gd name="T23" fmla="*/ 66 h 90"/>
                <a:gd name="T24" fmla="*/ 121 w 132"/>
                <a:gd name="T25" fmla="*/ 60 h 90"/>
                <a:gd name="T26" fmla="*/ 125 w 132"/>
                <a:gd name="T27" fmla="*/ 55 h 90"/>
                <a:gd name="T28" fmla="*/ 128 w 132"/>
                <a:gd name="T29" fmla="*/ 47 h 90"/>
                <a:gd name="T30" fmla="*/ 131 w 132"/>
                <a:gd name="T31" fmla="*/ 39 h 90"/>
                <a:gd name="T32" fmla="*/ 132 w 132"/>
                <a:gd name="T33" fmla="*/ 31 h 90"/>
                <a:gd name="T34" fmla="*/ 132 w 132"/>
                <a:gd name="T35" fmla="*/ 23 h 90"/>
                <a:gd name="T36" fmla="*/ 129 w 132"/>
                <a:gd name="T37" fmla="*/ 14 h 90"/>
                <a:gd name="T38" fmla="*/ 129 w 132"/>
                <a:gd name="T39" fmla="*/ 12 h 90"/>
                <a:gd name="T40" fmla="*/ 128 w 132"/>
                <a:gd name="T41" fmla="*/ 11 h 90"/>
                <a:gd name="T42" fmla="*/ 127 w 132"/>
                <a:gd name="T43" fmla="*/ 9 h 90"/>
                <a:gd name="T44" fmla="*/ 126 w 132"/>
                <a:gd name="T45" fmla="*/ 7 h 90"/>
                <a:gd name="T46" fmla="*/ 124 w 132"/>
                <a:gd name="T47" fmla="*/ 4 h 90"/>
                <a:gd name="T48" fmla="*/ 120 w 132"/>
                <a:gd name="T49" fmla="*/ 2 h 90"/>
                <a:gd name="T50" fmla="*/ 117 w 132"/>
                <a:gd name="T51" fmla="*/ 1 h 90"/>
                <a:gd name="T52" fmla="*/ 113 w 132"/>
                <a:gd name="T53" fmla="*/ 0 h 90"/>
                <a:gd name="T54" fmla="*/ 113 w 132"/>
                <a:gd name="T55" fmla="*/ 2 h 90"/>
                <a:gd name="T56" fmla="*/ 114 w 132"/>
                <a:gd name="T57" fmla="*/ 5 h 90"/>
                <a:gd name="T58" fmla="*/ 117 w 132"/>
                <a:gd name="T59" fmla="*/ 11 h 90"/>
                <a:gd name="T60" fmla="*/ 118 w 132"/>
                <a:gd name="T61" fmla="*/ 19 h 90"/>
                <a:gd name="T62" fmla="*/ 118 w 132"/>
                <a:gd name="T63" fmla="*/ 29 h 90"/>
                <a:gd name="T64" fmla="*/ 117 w 132"/>
                <a:gd name="T65" fmla="*/ 39 h 90"/>
                <a:gd name="T66" fmla="*/ 114 w 132"/>
                <a:gd name="T67" fmla="*/ 51 h 90"/>
                <a:gd name="T68" fmla="*/ 108 w 132"/>
                <a:gd name="T69" fmla="*/ 64 h 90"/>
                <a:gd name="T70" fmla="*/ 108 w 132"/>
                <a:gd name="T71" fmla="*/ 64 h 90"/>
                <a:gd name="T72" fmla="*/ 108 w 132"/>
                <a:gd name="T73" fmla="*/ 64 h 90"/>
                <a:gd name="T74" fmla="*/ 107 w 132"/>
                <a:gd name="T75" fmla="*/ 65 h 90"/>
                <a:gd name="T76" fmla="*/ 106 w 132"/>
                <a:gd name="T77" fmla="*/ 66 h 90"/>
                <a:gd name="T78" fmla="*/ 105 w 132"/>
                <a:gd name="T79" fmla="*/ 66 h 90"/>
                <a:gd name="T80" fmla="*/ 103 w 132"/>
                <a:gd name="T81" fmla="*/ 67 h 90"/>
                <a:gd name="T82" fmla="*/ 100 w 132"/>
                <a:gd name="T83" fmla="*/ 69 h 90"/>
                <a:gd name="T84" fmla="*/ 98 w 132"/>
                <a:gd name="T85" fmla="*/ 70 h 90"/>
                <a:gd name="T86" fmla="*/ 96 w 132"/>
                <a:gd name="T87" fmla="*/ 71 h 90"/>
                <a:gd name="T88" fmla="*/ 92 w 132"/>
                <a:gd name="T89" fmla="*/ 72 h 90"/>
                <a:gd name="T90" fmla="*/ 90 w 132"/>
                <a:gd name="T91" fmla="*/ 72 h 90"/>
                <a:gd name="T92" fmla="*/ 85 w 132"/>
                <a:gd name="T93" fmla="*/ 73 h 90"/>
                <a:gd name="T94" fmla="*/ 82 w 132"/>
                <a:gd name="T95" fmla="*/ 73 h 90"/>
                <a:gd name="T96" fmla="*/ 78 w 132"/>
                <a:gd name="T97" fmla="*/ 73 h 90"/>
                <a:gd name="T98" fmla="*/ 73 w 132"/>
                <a:gd name="T99" fmla="*/ 72 h 90"/>
                <a:gd name="T100" fmla="*/ 69 w 132"/>
                <a:gd name="T101" fmla="*/ 72 h 90"/>
                <a:gd name="T102" fmla="*/ 69 w 132"/>
                <a:gd name="T103" fmla="*/ 84 h 90"/>
                <a:gd name="T104" fmla="*/ 3 w 132"/>
                <a:gd name="T105" fmla="*/ 77 h 90"/>
                <a:gd name="T106" fmla="*/ 1 w 132"/>
                <a:gd name="T107" fmla="*/ 67 h 90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132"/>
                <a:gd name="T163" fmla="*/ 0 h 90"/>
                <a:gd name="T164" fmla="*/ 132 w 132"/>
                <a:gd name="T165" fmla="*/ 90 h 90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132" h="90">
                  <a:moveTo>
                    <a:pt x="1" y="67"/>
                  </a:moveTo>
                  <a:lnTo>
                    <a:pt x="0" y="79"/>
                  </a:lnTo>
                  <a:lnTo>
                    <a:pt x="86" y="90"/>
                  </a:lnTo>
                  <a:lnTo>
                    <a:pt x="89" y="88"/>
                  </a:lnTo>
                  <a:lnTo>
                    <a:pt x="91" y="87"/>
                  </a:lnTo>
                  <a:lnTo>
                    <a:pt x="94" y="85"/>
                  </a:lnTo>
                  <a:lnTo>
                    <a:pt x="98" y="83"/>
                  </a:lnTo>
                  <a:lnTo>
                    <a:pt x="103" y="79"/>
                  </a:lnTo>
                  <a:lnTo>
                    <a:pt x="107" y="76"/>
                  </a:lnTo>
                  <a:lnTo>
                    <a:pt x="112" y="71"/>
                  </a:lnTo>
                  <a:lnTo>
                    <a:pt x="117" y="66"/>
                  </a:lnTo>
                  <a:lnTo>
                    <a:pt x="121" y="60"/>
                  </a:lnTo>
                  <a:lnTo>
                    <a:pt x="125" y="55"/>
                  </a:lnTo>
                  <a:lnTo>
                    <a:pt x="128" y="47"/>
                  </a:lnTo>
                  <a:lnTo>
                    <a:pt x="131" y="39"/>
                  </a:lnTo>
                  <a:lnTo>
                    <a:pt x="132" y="31"/>
                  </a:lnTo>
                  <a:lnTo>
                    <a:pt x="132" y="23"/>
                  </a:lnTo>
                  <a:lnTo>
                    <a:pt x="129" y="14"/>
                  </a:lnTo>
                  <a:lnTo>
                    <a:pt x="129" y="12"/>
                  </a:lnTo>
                  <a:lnTo>
                    <a:pt x="128" y="11"/>
                  </a:lnTo>
                  <a:lnTo>
                    <a:pt x="127" y="9"/>
                  </a:lnTo>
                  <a:lnTo>
                    <a:pt x="126" y="7"/>
                  </a:lnTo>
                  <a:lnTo>
                    <a:pt x="124" y="4"/>
                  </a:lnTo>
                  <a:lnTo>
                    <a:pt x="120" y="2"/>
                  </a:lnTo>
                  <a:lnTo>
                    <a:pt x="117" y="1"/>
                  </a:lnTo>
                  <a:lnTo>
                    <a:pt x="113" y="0"/>
                  </a:lnTo>
                  <a:lnTo>
                    <a:pt x="113" y="2"/>
                  </a:lnTo>
                  <a:lnTo>
                    <a:pt x="114" y="5"/>
                  </a:lnTo>
                  <a:lnTo>
                    <a:pt x="117" y="11"/>
                  </a:lnTo>
                  <a:lnTo>
                    <a:pt x="118" y="19"/>
                  </a:lnTo>
                  <a:lnTo>
                    <a:pt x="118" y="29"/>
                  </a:lnTo>
                  <a:lnTo>
                    <a:pt x="117" y="39"/>
                  </a:lnTo>
                  <a:lnTo>
                    <a:pt x="114" y="51"/>
                  </a:lnTo>
                  <a:lnTo>
                    <a:pt x="108" y="64"/>
                  </a:lnTo>
                  <a:lnTo>
                    <a:pt x="107" y="65"/>
                  </a:lnTo>
                  <a:lnTo>
                    <a:pt x="106" y="66"/>
                  </a:lnTo>
                  <a:lnTo>
                    <a:pt x="105" y="66"/>
                  </a:lnTo>
                  <a:lnTo>
                    <a:pt x="103" y="67"/>
                  </a:lnTo>
                  <a:lnTo>
                    <a:pt x="100" y="69"/>
                  </a:lnTo>
                  <a:lnTo>
                    <a:pt x="98" y="70"/>
                  </a:lnTo>
                  <a:lnTo>
                    <a:pt x="96" y="71"/>
                  </a:lnTo>
                  <a:lnTo>
                    <a:pt x="92" y="72"/>
                  </a:lnTo>
                  <a:lnTo>
                    <a:pt x="90" y="72"/>
                  </a:lnTo>
                  <a:lnTo>
                    <a:pt x="85" y="73"/>
                  </a:lnTo>
                  <a:lnTo>
                    <a:pt x="82" y="73"/>
                  </a:lnTo>
                  <a:lnTo>
                    <a:pt x="78" y="73"/>
                  </a:lnTo>
                  <a:lnTo>
                    <a:pt x="73" y="72"/>
                  </a:lnTo>
                  <a:lnTo>
                    <a:pt x="69" y="72"/>
                  </a:lnTo>
                  <a:lnTo>
                    <a:pt x="69" y="84"/>
                  </a:lnTo>
                  <a:lnTo>
                    <a:pt x="3" y="77"/>
                  </a:lnTo>
                  <a:lnTo>
                    <a:pt x="1" y="67"/>
                  </a:lnTo>
                  <a:close/>
                </a:path>
              </a:pathLst>
            </a:custGeom>
            <a:solidFill>
              <a:srgbClr val="99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6" name="Freeform 20"/>
            <p:cNvSpPr>
              <a:spLocks/>
            </p:cNvSpPr>
            <p:nvPr/>
          </p:nvSpPr>
          <p:spPr bwMode="auto">
            <a:xfrm>
              <a:off x="1186" y="1729"/>
              <a:ext cx="96" cy="32"/>
            </a:xfrm>
            <a:custGeom>
              <a:avLst/>
              <a:gdLst>
                <a:gd name="T0" fmla="*/ 96 w 96"/>
                <a:gd name="T1" fmla="*/ 12 h 32"/>
                <a:gd name="T2" fmla="*/ 1 w 96"/>
                <a:gd name="T3" fmla="*/ 0 h 32"/>
                <a:gd name="T4" fmla="*/ 0 w 96"/>
                <a:gd name="T5" fmla="*/ 12 h 32"/>
                <a:gd name="T6" fmla="*/ 93 w 96"/>
                <a:gd name="T7" fmla="*/ 32 h 32"/>
                <a:gd name="T8" fmla="*/ 96 w 96"/>
                <a:gd name="T9" fmla="*/ 12 h 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6"/>
                <a:gd name="T16" fmla="*/ 0 h 32"/>
                <a:gd name="T17" fmla="*/ 96 w 96"/>
                <a:gd name="T18" fmla="*/ 32 h 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6" h="32">
                  <a:moveTo>
                    <a:pt x="96" y="12"/>
                  </a:moveTo>
                  <a:lnTo>
                    <a:pt x="1" y="0"/>
                  </a:lnTo>
                  <a:lnTo>
                    <a:pt x="0" y="12"/>
                  </a:lnTo>
                  <a:lnTo>
                    <a:pt x="93" y="32"/>
                  </a:lnTo>
                  <a:lnTo>
                    <a:pt x="96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7" name="Freeform 21"/>
            <p:cNvSpPr>
              <a:spLocks/>
            </p:cNvSpPr>
            <p:nvPr/>
          </p:nvSpPr>
          <p:spPr bwMode="auto">
            <a:xfrm>
              <a:off x="1233" y="1740"/>
              <a:ext cx="42" cy="14"/>
            </a:xfrm>
            <a:custGeom>
              <a:avLst/>
              <a:gdLst>
                <a:gd name="T0" fmla="*/ 42 w 42"/>
                <a:gd name="T1" fmla="*/ 6 h 14"/>
                <a:gd name="T2" fmla="*/ 2 w 42"/>
                <a:gd name="T3" fmla="*/ 0 h 14"/>
                <a:gd name="T4" fmla="*/ 0 w 42"/>
                <a:gd name="T5" fmla="*/ 6 h 14"/>
                <a:gd name="T6" fmla="*/ 40 w 42"/>
                <a:gd name="T7" fmla="*/ 14 h 14"/>
                <a:gd name="T8" fmla="*/ 42 w 42"/>
                <a:gd name="T9" fmla="*/ 6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2"/>
                <a:gd name="T16" fmla="*/ 0 h 14"/>
                <a:gd name="T17" fmla="*/ 42 w 42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2" h="14">
                  <a:moveTo>
                    <a:pt x="42" y="6"/>
                  </a:moveTo>
                  <a:lnTo>
                    <a:pt x="2" y="0"/>
                  </a:lnTo>
                  <a:lnTo>
                    <a:pt x="0" y="6"/>
                  </a:lnTo>
                  <a:lnTo>
                    <a:pt x="40" y="14"/>
                  </a:lnTo>
                  <a:lnTo>
                    <a:pt x="42" y="6"/>
                  </a:lnTo>
                  <a:close/>
                </a:path>
              </a:pathLst>
            </a:custGeom>
            <a:solidFill>
              <a:srgbClr val="99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8" name="Freeform 22"/>
            <p:cNvSpPr>
              <a:spLocks/>
            </p:cNvSpPr>
            <p:nvPr/>
          </p:nvSpPr>
          <p:spPr bwMode="auto">
            <a:xfrm>
              <a:off x="1191" y="1733"/>
              <a:ext cx="28" cy="10"/>
            </a:xfrm>
            <a:custGeom>
              <a:avLst/>
              <a:gdLst>
                <a:gd name="T0" fmla="*/ 28 w 28"/>
                <a:gd name="T1" fmla="*/ 5 h 10"/>
                <a:gd name="T2" fmla="*/ 0 w 28"/>
                <a:gd name="T3" fmla="*/ 0 h 10"/>
                <a:gd name="T4" fmla="*/ 0 w 28"/>
                <a:gd name="T5" fmla="*/ 5 h 10"/>
                <a:gd name="T6" fmla="*/ 27 w 28"/>
                <a:gd name="T7" fmla="*/ 10 h 10"/>
                <a:gd name="T8" fmla="*/ 28 w 28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"/>
                <a:gd name="T16" fmla="*/ 0 h 10"/>
                <a:gd name="T17" fmla="*/ 28 w 28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" h="10">
                  <a:moveTo>
                    <a:pt x="28" y="5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27" y="10"/>
                  </a:lnTo>
                  <a:lnTo>
                    <a:pt x="28" y="5"/>
                  </a:lnTo>
                  <a:close/>
                </a:path>
              </a:pathLst>
            </a:custGeom>
            <a:solidFill>
              <a:srgbClr val="99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9" name="Freeform 23"/>
            <p:cNvSpPr>
              <a:spLocks/>
            </p:cNvSpPr>
            <p:nvPr/>
          </p:nvSpPr>
          <p:spPr bwMode="auto">
            <a:xfrm>
              <a:off x="1123" y="1742"/>
              <a:ext cx="162" cy="55"/>
            </a:xfrm>
            <a:custGeom>
              <a:avLst/>
              <a:gdLst>
                <a:gd name="T0" fmla="*/ 0 w 162"/>
                <a:gd name="T1" fmla="*/ 17 h 55"/>
                <a:gd name="T2" fmla="*/ 0 w 162"/>
                <a:gd name="T3" fmla="*/ 17 h 55"/>
                <a:gd name="T4" fmla="*/ 1 w 162"/>
                <a:gd name="T5" fmla="*/ 17 h 55"/>
                <a:gd name="T6" fmla="*/ 2 w 162"/>
                <a:gd name="T7" fmla="*/ 17 h 55"/>
                <a:gd name="T8" fmla="*/ 4 w 162"/>
                <a:gd name="T9" fmla="*/ 15 h 55"/>
                <a:gd name="T10" fmla="*/ 7 w 162"/>
                <a:gd name="T11" fmla="*/ 15 h 55"/>
                <a:gd name="T12" fmla="*/ 10 w 162"/>
                <a:gd name="T13" fmla="*/ 15 h 55"/>
                <a:gd name="T14" fmla="*/ 14 w 162"/>
                <a:gd name="T15" fmla="*/ 14 h 55"/>
                <a:gd name="T16" fmla="*/ 17 w 162"/>
                <a:gd name="T17" fmla="*/ 13 h 55"/>
                <a:gd name="T18" fmla="*/ 21 w 162"/>
                <a:gd name="T19" fmla="*/ 12 h 55"/>
                <a:gd name="T20" fmla="*/ 24 w 162"/>
                <a:gd name="T21" fmla="*/ 11 h 55"/>
                <a:gd name="T22" fmla="*/ 28 w 162"/>
                <a:gd name="T23" fmla="*/ 10 h 55"/>
                <a:gd name="T24" fmla="*/ 31 w 162"/>
                <a:gd name="T25" fmla="*/ 8 h 55"/>
                <a:gd name="T26" fmla="*/ 35 w 162"/>
                <a:gd name="T27" fmla="*/ 6 h 55"/>
                <a:gd name="T28" fmla="*/ 37 w 162"/>
                <a:gd name="T29" fmla="*/ 5 h 55"/>
                <a:gd name="T30" fmla="*/ 40 w 162"/>
                <a:gd name="T31" fmla="*/ 3 h 55"/>
                <a:gd name="T32" fmla="*/ 43 w 162"/>
                <a:gd name="T33" fmla="*/ 0 h 55"/>
                <a:gd name="T34" fmla="*/ 162 w 162"/>
                <a:gd name="T35" fmla="*/ 28 h 55"/>
                <a:gd name="T36" fmla="*/ 162 w 162"/>
                <a:gd name="T37" fmla="*/ 28 h 55"/>
                <a:gd name="T38" fmla="*/ 161 w 162"/>
                <a:gd name="T39" fmla="*/ 29 h 55"/>
                <a:gd name="T40" fmla="*/ 159 w 162"/>
                <a:gd name="T41" fmla="*/ 31 h 55"/>
                <a:gd name="T42" fmla="*/ 158 w 162"/>
                <a:gd name="T43" fmla="*/ 32 h 55"/>
                <a:gd name="T44" fmla="*/ 157 w 162"/>
                <a:gd name="T45" fmla="*/ 33 h 55"/>
                <a:gd name="T46" fmla="*/ 155 w 162"/>
                <a:gd name="T47" fmla="*/ 35 h 55"/>
                <a:gd name="T48" fmla="*/ 152 w 162"/>
                <a:gd name="T49" fmla="*/ 36 h 55"/>
                <a:gd name="T50" fmla="*/ 150 w 162"/>
                <a:gd name="T51" fmla="*/ 39 h 55"/>
                <a:gd name="T52" fmla="*/ 147 w 162"/>
                <a:gd name="T53" fmla="*/ 41 h 55"/>
                <a:gd name="T54" fmla="*/ 144 w 162"/>
                <a:gd name="T55" fmla="*/ 43 h 55"/>
                <a:gd name="T56" fmla="*/ 141 w 162"/>
                <a:gd name="T57" fmla="*/ 46 h 55"/>
                <a:gd name="T58" fmla="*/ 137 w 162"/>
                <a:gd name="T59" fmla="*/ 48 h 55"/>
                <a:gd name="T60" fmla="*/ 135 w 162"/>
                <a:gd name="T61" fmla="*/ 50 h 55"/>
                <a:gd name="T62" fmla="*/ 131 w 162"/>
                <a:gd name="T63" fmla="*/ 52 h 55"/>
                <a:gd name="T64" fmla="*/ 128 w 162"/>
                <a:gd name="T65" fmla="*/ 53 h 55"/>
                <a:gd name="T66" fmla="*/ 126 w 162"/>
                <a:gd name="T67" fmla="*/ 55 h 55"/>
                <a:gd name="T68" fmla="*/ 0 w 162"/>
                <a:gd name="T69" fmla="*/ 17 h 5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62"/>
                <a:gd name="T106" fmla="*/ 0 h 55"/>
                <a:gd name="T107" fmla="*/ 162 w 162"/>
                <a:gd name="T108" fmla="*/ 55 h 55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62" h="55">
                  <a:moveTo>
                    <a:pt x="0" y="17"/>
                  </a:moveTo>
                  <a:lnTo>
                    <a:pt x="0" y="17"/>
                  </a:lnTo>
                  <a:lnTo>
                    <a:pt x="1" y="17"/>
                  </a:lnTo>
                  <a:lnTo>
                    <a:pt x="2" y="17"/>
                  </a:lnTo>
                  <a:lnTo>
                    <a:pt x="4" y="15"/>
                  </a:lnTo>
                  <a:lnTo>
                    <a:pt x="7" y="15"/>
                  </a:lnTo>
                  <a:lnTo>
                    <a:pt x="10" y="15"/>
                  </a:lnTo>
                  <a:lnTo>
                    <a:pt x="14" y="14"/>
                  </a:lnTo>
                  <a:lnTo>
                    <a:pt x="17" y="13"/>
                  </a:lnTo>
                  <a:lnTo>
                    <a:pt x="21" y="12"/>
                  </a:lnTo>
                  <a:lnTo>
                    <a:pt x="24" y="11"/>
                  </a:lnTo>
                  <a:lnTo>
                    <a:pt x="28" y="10"/>
                  </a:lnTo>
                  <a:lnTo>
                    <a:pt x="31" y="8"/>
                  </a:lnTo>
                  <a:lnTo>
                    <a:pt x="35" y="6"/>
                  </a:lnTo>
                  <a:lnTo>
                    <a:pt x="37" y="5"/>
                  </a:lnTo>
                  <a:lnTo>
                    <a:pt x="40" y="3"/>
                  </a:lnTo>
                  <a:lnTo>
                    <a:pt x="43" y="0"/>
                  </a:lnTo>
                  <a:lnTo>
                    <a:pt x="162" y="28"/>
                  </a:lnTo>
                  <a:lnTo>
                    <a:pt x="161" y="29"/>
                  </a:lnTo>
                  <a:lnTo>
                    <a:pt x="159" y="31"/>
                  </a:lnTo>
                  <a:lnTo>
                    <a:pt x="158" y="32"/>
                  </a:lnTo>
                  <a:lnTo>
                    <a:pt x="157" y="33"/>
                  </a:lnTo>
                  <a:lnTo>
                    <a:pt x="155" y="35"/>
                  </a:lnTo>
                  <a:lnTo>
                    <a:pt x="152" y="36"/>
                  </a:lnTo>
                  <a:lnTo>
                    <a:pt x="150" y="39"/>
                  </a:lnTo>
                  <a:lnTo>
                    <a:pt x="147" y="41"/>
                  </a:lnTo>
                  <a:lnTo>
                    <a:pt x="144" y="43"/>
                  </a:lnTo>
                  <a:lnTo>
                    <a:pt x="141" y="46"/>
                  </a:lnTo>
                  <a:lnTo>
                    <a:pt x="137" y="48"/>
                  </a:lnTo>
                  <a:lnTo>
                    <a:pt x="135" y="50"/>
                  </a:lnTo>
                  <a:lnTo>
                    <a:pt x="131" y="52"/>
                  </a:lnTo>
                  <a:lnTo>
                    <a:pt x="128" y="53"/>
                  </a:lnTo>
                  <a:lnTo>
                    <a:pt x="126" y="55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99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0" name="Freeform 24"/>
            <p:cNvSpPr>
              <a:spLocks/>
            </p:cNvSpPr>
            <p:nvPr/>
          </p:nvSpPr>
          <p:spPr bwMode="auto">
            <a:xfrm>
              <a:off x="1285" y="1736"/>
              <a:ext cx="57" cy="26"/>
            </a:xfrm>
            <a:custGeom>
              <a:avLst/>
              <a:gdLst>
                <a:gd name="T0" fmla="*/ 6 w 57"/>
                <a:gd name="T1" fmla="*/ 26 h 26"/>
                <a:gd name="T2" fmla="*/ 57 w 57"/>
                <a:gd name="T3" fmla="*/ 11 h 26"/>
                <a:gd name="T4" fmla="*/ 25 w 57"/>
                <a:gd name="T5" fmla="*/ 0 h 26"/>
                <a:gd name="T6" fmla="*/ 0 w 57"/>
                <a:gd name="T7" fmla="*/ 4 h 26"/>
                <a:gd name="T8" fmla="*/ 0 w 57"/>
                <a:gd name="T9" fmla="*/ 25 h 26"/>
                <a:gd name="T10" fmla="*/ 6 w 57"/>
                <a:gd name="T11" fmla="*/ 26 h 2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7"/>
                <a:gd name="T19" fmla="*/ 0 h 26"/>
                <a:gd name="T20" fmla="*/ 57 w 57"/>
                <a:gd name="T21" fmla="*/ 26 h 2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7" h="26">
                  <a:moveTo>
                    <a:pt x="6" y="26"/>
                  </a:moveTo>
                  <a:lnTo>
                    <a:pt x="57" y="11"/>
                  </a:lnTo>
                  <a:lnTo>
                    <a:pt x="25" y="0"/>
                  </a:lnTo>
                  <a:lnTo>
                    <a:pt x="0" y="4"/>
                  </a:lnTo>
                  <a:lnTo>
                    <a:pt x="0" y="25"/>
                  </a:lnTo>
                  <a:lnTo>
                    <a:pt x="6" y="26"/>
                  </a:lnTo>
                  <a:close/>
                </a:path>
              </a:pathLst>
            </a:custGeom>
            <a:solidFill>
              <a:srgbClr val="001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1" name="Freeform 25"/>
            <p:cNvSpPr>
              <a:spLocks/>
            </p:cNvSpPr>
            <p:nvPr/>
          </p:nvSpPr>
          <p:spPr bwMode="auto">
            <a:xfrm>
              <a:off x="1134" y="1627"/>
              <a:ext cx="32" cy="122"/>
            </a:xfrm>
            <a:custGeom>
              <a:avLst/>
              <a:gdLst>
                <a:gd name="T0" fmla="*/ 32 w 32"/>
                <a:gd name="T1" fmla="*/ 2 h 122"/>
                <a:gd name="T2" fmla="*/ 32 w 32"/>
                <a:gd name="T3" fmla="*/ 2 h 122"/>
                <a:gd name="T4" fmla="*/ 31 w 32"/>
                <a:gd name="T5" fmla="*/ 2 h 122"/>
                <a:gd name="T6" fmla="*/ 31 w 32"/>
                <a:gd name="T7" fmla="*/ 2 h 122"/>
                <a:gd name="T8" fmla="*/ 29 w 32"/>
                <a:gd name="T9" fmla="*/ 1 h 122"/>
                <a:gd name="T10" fmla="*/ 27 w 32"/>
                <a:gd name="T11" fmla="*/ 1 h 122"/>
                <a:gd name="T12" fmla="*/ 26 w 32"/>
                <a:gd name="T13" fmla="*/ 1 h 122"/>
                <a:gd name="T14" fmla="*/ 24 w 32"/>
                <a:gd name="T15" fmla="*/ 0 h 122"/>
                <a:gd name="T16" fmla="*/ 22 w 32"/>
                <a:gd name="T17" fmla="*/ 0 h 122"/>
                <a:gd name="T18" fmla="*/ 20 w 32"/>
                <a:gd name="T19" fmla="*/ 0 h 122"/>
                <a:gd name="T20" fmla="*/ 18 w 32"/>
                <a:gd name="T21" fmla="*/ 0 h 122"/>
                <a:gd name="T22" fmla="*/ 14 w 32"/>
                <a:gd name="T23" fmla="*/ 0 h 122"/>
                <a:gd name="T24" fmla="*/ 12 w 32"/>
                <a:gd name="T25" fmla="*/ 0 h 122"/>
                <a:gd name="T26" fmla="*/ 10 w 32"/>
                <a:gd name="T27" fmla="*/ 1 h 122"/>
                <a:gd name="T28" fmla="*/ 6 w 32"/>
                <a:gd name="T29" fmla="*/ 2 h 122"/>
                <a:gd name="T30" fmla="*/ 4 w 32"/>
                <a:gd name="T31" fmla="*/ 3 h 122"/>
                <a:gd name="T32" fmla="*/ 0 w 32"/>
                <a:gd name="T33" fmla="*/ 5 h 122"/>
                <a:gd name="T34" fmla="*/ 0 w 32"/>
                <a:gd name="T35" fmla="*/ 122 h 122"/>
                <a:gd name="T36" fmla="*/ 1 w 32"/>
                <a:gd name="T37" fmla="*/ 122 h 122"/>
                <a:gd name="T38" fmla="*/ 1 w 32"/>
                <a:gd name="T39" fmla="*/ 122 h 122"/>
                <a:gd name="T40" fmla="*/ 3 w 32"/>
                <a:gd name="T41" fmla="*/ 122 h 122"/>
                <a:gd name="T42" fmla="*/ 4 w 32"/>
                <a:gd name="T43" fmla="*/ 122 h 122"/>
                <a:gd name="T44" fmla="*/ 5 w 32"/>
                <a:gd name="T45" fmla="*/ 122 h 122"/>
                <a:gd name="T46" fmla="*/ 7 w 32"/>
                <a:gd name="T47" fmla="*/ 121 h 122"/>
                <a:gd name="T48" fmla="*/ 8 w 32"/>
                <a:gd name="T49" fmla="*/ 121 h 122"/>
                <a:gd name="T50" fmla="*/ 11 w 32"/>
                <a:gd name="T51" fmla="*/ 121 h 122"/>
                <a:gd name="T52" fmla="*/ 13 w 32"/>
                <a:gd name="T53" fmla="*/ 120 h 122"/>
                <a:gd name="T54" fmla="*/ 15 w 32"/>
                <a:gd name="T55" fmla="*/ 119 h 122"/>
                <a:gd name="T56" fmla="*/ 18 w 32"/>
                <a:gd name="T57" fmla="*/ 119 h 122"/>
                <a:gd name="T58" fmla="*/ 21 w 32"/>
                <a:gd name="T59" fmla="*/ 118 h 122"/>
                <a:gd name="T60" fmla="*/ 24 w 32"/>
                <a:gd name="T61" fmla="*/ 115 h 122"/>
                <a:gd name="T62" fmla="*/ 26 w 32"/>
                <a:gd name="T63" fmla="*/ 114 h 122"/>
                <a:gd name="T64" fmla="*/ 29 w 32"/>
                <a:gd name="T65" fmla="*/ 113 h 122"/>
                <a:gd name="T66" fmla="*/ 32 w 32"/>
                <a:gd name="T67" fmla="*/ 111 h 122"/>
                <a:gd name="T68" fmla="*/ 32 w 32"/>
                <a:gd name="T69" fmla="*/ 2 h 12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2"/>
                <a:gd name="T106" fmla="*/ 0 h 122"/>
                <a:gd name="T107" fmla="*/ 32 w 32"/>
                <a:gd name="T108" fmla="*/ 122 h 12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2" h="122">
                  <a:moveTo>
                    <a:pt x="32" y="2"/>
                  </a:moveTo>
                  <a:lnTo>
                    <a:pt x="32" y="2"/>
                  </a:lnTo>
                  <a:lnTo>
                    <a:pt x="31" y="2"/>
                  </a:lnTo>
                  <a:lnTo>
                    <a:pt x="29" y="1"/>
                  </a:lnTo>
                  <a:lnTo>
                    <a:pt x="27" y="1"/>
                  </a:lnTo>
                  <a:lnTo>
                    <a:pt x="26" y="1"/>
                  </a:lnTo>
                  <a:lnTo>
                    <a:pt x="24" y="0"/>
                  </a:lnTo>
                  <a:lnTo>
                    <a:pt x="22" y="0"/>
                  </a:lnTo>
                  <a:lnTo>
                    <a:pt x="20" y="0"/>
                  </a:lnTo>
                  <a:lnTo>
                    <a:pt x="18" y="0"/>
                  </a:lnTo>
                  <a:lnTo>
                    <a:pt x="14" y="0"/>
                  </a:lnTo>
                  <a:lnTo>
                    <a:pt x="12" y="0"/>
                  </a:lnTo>
                  <a:lnTo>
                    <a:pt x="10" y="1"/>
                  </a:lnTo>
                  <a:lnTo>
                    <a:pt x="6" y="2"/>
                  </a:lnTo>
                  <a:lnTo>
                    <a:pt x="4" y="3"/>
                  </a:lnTo>
                  <a:lnTo>
                    <a:pt x="0" y="5"/>
                  </a:lnTo>
                  <a:lnTo>
                    <a:pt x="0" y="122"/>
                  </a:lnTo>
                  <a:lnTo>
                    <a:pt x="1" y="122"/>
                  </a:lnTo>
                  <a:lnTo>
                    <a:pt x="3" y="122"/>
                  </a:lnTo>
                  <a:lnTo>
                    <a:pt x="4" y="122"/>
                  </a:lnTo>
                  <a:lnTo>
                    <a:pt x="5" y="122"/>
                  </a:lnTo>
                  <a:lnTo>
                    <a:pt x="7" y="121"/>
                  </a:lnTo>
                  <a:lnTo>
                    <a:pt x="8" y="121"/>
                  </a:lnTo>
                  <a:lnTo>
                    <a:pt x="11" y="121"/>
                  </a:lnTo>
                  <a:lnTo>
                    <a:pt x="13" y="120"/>
                  </a:lnTo>
                  <a:lnTo>
                    <a:pt x="15" y="119"/>
                  </a:lnTo>
                  <a:lnTo>
                    <a:pt x="18" y="119"/>
                  </a:lnTo>
                  <a:lnTo>
                    <a:pt x="21" y="118"/>
                  </a:lnTo>
                  <a:lnTo>
                    <a:pt x="24" y="115"/>
                  </a:lnTo>
                  <a:lnTo>
                    <a:pt x="26" y="114"/>
                  </a:lnTo>
                  <a:lnTo>
                    <a:pt x="29" y="113"/>
                  </a:lnTo>
                  <a:lnTo>
                    <a:pt x="32" y="111"/>
                  </a:lnTo>
                  <a:lnTo>
                    <a:pt x="32" y="2"/>
                  </a:lnTo>
                  <a:close/>
                </a:path>
              </a:pathLst>
            </a:custGeom>
            <a:solidFill>
              <a:srgbClr val="7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2" name="Freeform 26"/>
            <p:cNvSpPr>
              <a:spLocks/>
            </p:cNvSpPr>
            <p:nvPr/>
          </p:nvSpPr>
          <p:spPr bwMode="auto">
            <a:xfrm>
              <a:off x="1135" y="1628"/>
              <a:ext cx="27" cy="104"/>
            </a:xfrm>
            <a:custGeom>
              <a:avLst/>
              <a:gdLst>
                <a:gd name="T0" fmla="*/ 27 w 27"/>
                <a:gd name="T1" fmla="*/ 2 h 104"/>
                <a:gd name="T2" fmla="*/ 27 w 27"/>
                <a:gd name="T3" fmla="*/ 2 h 104"/>
                <a:gd name="T4" fmla="*/ 26 w 27"/>
                <a:gd name="T5" fmla="*/ 2 h 104"/>
                <a:gd name="T6" fmla="*/ 26 w 27"/>
                <a:gd name="T7" fmla="*/ 1 h 104"/>
                <a:gd name="T8" fmla="*/ 25 w 27"/>
                <a:gd name="T9" fmla="*/ 1 h 104"/>
                <a:gd name="T10" fmla="*/ 24 w 27"/>
                <a:gd name="T11" fmla="*/ 1 h 104"/>
                <a:gd name="T12" fmla="*/ 23 w 27"/>
                <a:gd name="T13" fmla="*/ 0 h 104"/>
                <a:gd name="T14" fmla="*/ 20 w 27"/>
                <a:gd name="T15" fmla="*/ 0 h 104"/>
                <a:gd name="T16" fmla="*/ 19 w 27"/>
                <a:gd name="T17" fmla="*/ 0 h 104"/>
                <a:gd name="T18" fmla="*/ 17 w 27"/>
                <a:gd name="T19" fmla="*/ 0 h 104"/>
                <a:gd name="T20" fmla="*/ 14 w 27"/>
                <a:gd name="T21" fmla="*/ 0 h 104"/>
                <a:gd name="T22" fmla="*/ 12 w 27"/>
                <a:gd name="T23" fmla="*/ 0 h 104"/>
                <a:gd name="T24" fmla="*/ 10 w 27"/>
                <a:gd name="T25" fmla="*/ 0 h 104"/>
                <a:gd name="T26" fmla="*/ 9 w 27"/>
                <a:gd name="T27" fmla="*/ 1 h 104"/>
                <a:gd name="T28" fmla="*/ 5 w 27"/>
                <a:gd name="T29" fmla="*/ 2 h 104"/>
                <a:gd name="T30" fmla="*/ 3 w 27"/>
                <a:gd name="T31" fmla="*/ 3 h 104"/>
                <a:gd name="T32" fmla="*/ 0 w 27"/>
                <a:gd name="T33" fmla="*/ 4 h 104"/>
                <a:gd name="T34" fmla="*/ 0 w 27"/>
                <a:gd name="T35" fmla="*/ 104 h 104"/>
                <a:gd name="T36" fmla="*/ 0 w 27"/>
                <a:gd name="T37" fmla="*/ 104 h 104"/>
                <a:gd name="T38" fmla="*/ 2 w 27"/>
                <a:gd name="T39" fmla="*/ 104 h 104"/>
                <a:gd name="T40" fmla="*/ 2 w 27"/>
                <a:gd name="T41" fmla="*/ 103 h 104"/>
                <a:gd name="T42" fmla="*/ 3 w 27"/>
                <a:gd name="T43" fmla="*/ 103 h 104"/>
                <a:gd name="T44" fmla="*/ 4 w 27"/>
                <a:gd name="T45" fmla="*/ 103 h 104"/>
                <a:gd name="T46" fmla="*/ 6 w 27"/>
                <a:gd name="T47" fmla="*/ 103 h 104"/>
                <a:gd name="T48" fmla="*/ 7 w 27"/>
                <a:gd name="T49" fmla="*/ 103 h 104"/>
                <a:gd name="T50" fmla="*/ 10 w 27"/>
                <a:gd name="T51" fmla="*/ 101 h 104"/>
                <a:gd name="T52" fmla="*/ 11 w 27"/>
                <a:gd name="T53" fmla="*/ 101 h 104"/>
                <a:gd name="T54" fmla="*/ 13 w 27"/>
                <a:gd name="T55" fmla="*/ 100 h 104"/>
                <a:gd name="T56" fmla="*/ 16 w 27"/>
                <a:gd name="T57" fmla="*/ 99 h 104"/>
                <a:gd name="T58" fmla="*/ 18 w 27"/>
                <a:gd name="T59" fmla="*/ 99 h 104"/>
                <a:gd name="T60" fmla="*/ 20 w 27"/>
                <a:gd name="T61" fmla="*/ 98 h 104"/>
                <a:gd name="T62" fmla="*/ 23 w 27"/>
                <a:gd name="T63" fmla="*/ 97 h 104"/>
                <a:gd name="T64" fmla="*/ 25 w 27"/>
                <a:gd name="T65" fmla="*/ 94 h 104"/>
                <a:gd name="T66" fmla="*/ 27 w 27"/>
                <a:gd name="T67" fmla="*/ 93 h 104"/>
                <a:gd name="T68" fmla="*/ 27 w 27"/>
                <a:gd name="T69" fmla="*/ 2 h 104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7"/>
                <a:gd name="T106" fmla="*/ 0 h 104"/>
                <a:gd name="T107" fmla="*/ 27 w 27"/>
                <a:gd name="T108" fmla="*/ 104 h 104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7" h="104">
                  <a:moveTo>
                    <a:pt x="27" y="2"/>
                  </a:moveTo>
                  <a:lnTo>
                    <a:pt x="27" y="2"/>
                  </a:lnTo>
                  <a:lnTo>
                    <a:pt x="26" y="2"/>
                  </a:lnTo>
                  <a:lnTo>
                    <a:pt x="26" y="1"/>
                  </a:lnTo>
                  <a:lnTo>
                    <a:pt x="25" y="1"/>
                  </a:lnTo>
                  <a:lnTo>
                    <a:pt x="24" y="1"/>
                  </a:lnTo>
                  <a:lnTo>
                    <a:pt x="23" y="0"/>
                  </a:lnTo>
                  <a:lnTo>
                    <a:pt x="20" y="0"/>
                  </a:lnTo>
                  <a:lnTo>
                    <a:pt x="19" y="0"/>
                  </a:lnTo>
                  <a:lnTo>
                    <a:pt x="17" y="0"/>
                  </a:lnTo>
                  <a:lnTo>
                    <a:pt x="14" y="0"/>
                  </a:lnTo>
                  <a:lnTo>
                    <a:pt x="12" y="0"/>
                  </a:lnTo>
                  <a:lnTo>
                    <a:pt x="10" y="0"/>
                  </a:lnTo>
                  <a:lnTo>
                    <a:pt x="9" y="1"/>
                  </a:lnTo>
                  <a:lnTo>
                    <a:pt x="5" y="2"/>
                  </a:lnTo>
                  <a:lnTo>
                    <a:pt x="3" y="3"/>
                  </a:lnTo>
                  <a:lnTo>
                    <a:pt x="0" y="4"/>
                  </a:lnTo>
                  <a:lnTo>
                    <a:pt x="0" y="104"/>
                  </a:lnTo>
                  <a:lnTo>
                    <a:pt x="2" y="104"/>
                  </a:lnTo>
                  <a:lnTo>
                    <a:pt x="2" y="103"/>
                  </a:lnTo>
                  <a:lnTo>
                    <a:pt x="3" y="103"/>
                  </a:lnTo>
                  <a:lnTo>
                    <a:pt x="4" y="103"/>
                  </a:lnTo>
                  <a:lnTo>
                    <a:pt x="6" y="103"/>
                  </a:lnTo>
                  <a:lnTo>
                    <a:pt x="7" y="103"/>
                  </a:lnTo>
                  <a:lnTo>
                    <a:pt x="10" y="101"/>
                  </a:lnTo>
                  <a:lnTo>
                    <a:pt x="11" y="101"/>
                  </a:lnTo>
                  <a:lnTo>
                    <a:pt x="13" y="100"/>
                  </a:lnTo>
                  <a:lnTo>
                    <a:pt x="16" y="99"/>
                  </a:lnTo>
                  <a:lnTo>
                    <a:pt x="18" y="99"/>
                  </a:lnTo>
                  <a:lnTo>
                    <a:pt x="20" y="98"/>
                  </a:lnTo>
                  <a:lnTo>
                    <a:pt x="23" y="97"/>
                  </a:lnTo>
                  <a:lnTo>
                    <a:pt x="25" y="94"/>
                  </a:lnTo>
                  <a:lnTo>
                    <a:pt x="27" y="93"/>
                  </a:lnTo>
                  <a:lnTo>
                    <a:pt x="27" y="2"/>
                  </a:lnTo>
                  <a:close/>
                </a:path>
              </a:pathLst>
            </a:custGeom>
            <a:solidFill>
              <a:srgbClr val="9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3" name="Freeform 27"/>
            <p:cNvSpPr>
              <a:spLocks/>
            </p:cNvSpPr>
            <p:nvPr/>
          </p:nvSpPr>
          <p:spPr bwMode="auto">
            <a:xfrm>
              <a:off x="1137" y="1629"/>
              <a:ext cx="22" cy="84"/>
            </a:xfrm>
            <a:custGeom>
              <a:avLst/>
              <a:gdLst>
                <a:gd name="T0" fmla="*/ 22 w 22"/>
                <a:gd name="T1" fmla="*/ 1 h 84"/>
                <a:gd name="T2" fmla="*/ 22 w 22"/>
                <a:gd name="T3" fmla="*/ 1 h 84"/>
                <a:gd name="T4" fmla="*/ 21 w 22"/>
                <a:gd name="T5" fmla="*/ 1 h 84"/>
                <a:gd name="T6" fmla="*/ 21 w 22"/>
                <a:gd name="T7" fmla="*/ 1 h 84"/>
                <a:gd name="T8" fmla="*/ 19 w 22"/>
                <a:gd name="T9" fmla="*/ 1 h 84"/>
                <a:gd name="T10" fmla="*/ 18 w 22"/>
                <a:gd name="T11" fmla="*/ 0 h 84"/>
                <a:gd name="T12" fmla="*/ 17 w 22"/>
                <a:gd name="T13" fmla="*/ 0 h 84"/>
                <a:gd name="T14" fmla="*/ 16 w 22"/>
                <a:gd name="T15" fmla="*/ 0 h 84"/>
                <a:gd name="T16" fmla="*/ 15 w 22"/>
                <a:gd name="T17" fmla="*/ 0 h 84"/>
                <a:gd name="T18" fmla="*/ 14 w 22"/>
                <a:gd name="T19" fmla="*/ 0 h 84"/>
                <a:gd name="T20" fmla="*/ 11 w 22"/>
                <a:gd name="T21" fmla="*/ 0 h 84"/>
                <a:gd name="T22" fmla="*/ 9 w 22"/>
                <a:gd name="T23" fmla="*/ 0 h 84"/>
                <a:gd name="T24" fmla="*/ 8 w 22"/>
                <a:gd name="T25" fmla="*/ 0 h 84"/>
                <a:gd name="T26" fmla="*/ 5 w 22"/>
                <a:gd name="T27" fmla="*/ 0 h 84"/>
                <a:gd name="T28" fmla="*/ 3 w 22"/>
                <a:gd name="T29" fmla="*/ 1 h 84"/>
                <a:gd name="T30" fmla="*/ 2 w 22"/>
                <a:gd name="T31" fmla="*/ 2 h 84"/>
                <a:gd name="T32" fmla="*/ 0 w 22"/>
                <a:gd name="T33" fmla="*/ 3 h 84"/>
                <a:gd name="T34" fmla="*/ 0 w 22"/>
                <a:gd name="T35" fmla="*/ 84 h 84"/>
                <a:gd name="T36" fmla="*/ 0 w 22"/>
                <a:gd name="T37" fmla="*/ 84 h 84"/>
                <a:gd name="T38" fmla="*/ 0 w 22"/>
                <a:gd name="T39" fmla="*/ 84 h 84"/>
                <a:gd name="T40" fmla="*/ 1 w 22"/>
                <a:gd name="T41" fmla="*/ 84 h 84"/>
                <a:gd name="T42" fmla="*/ 2 w 22"/>
                <a:gd name="T43" fmla="*/ 84 h 84"/>
                <a:gd name="T44" fmla="*/ 3 w 22"/>
                <a:gd name="T45" fmla="*/ 84 h 84"/>
                <a:gd name="T46" fmla="*/ 4 w 22"/>
                <a:gd name="T47" fmla="*/ 83 h 84"/>
                <a:gd name="T48" fmla="*/ 5 w 22"/>
                <a:gd name="T49" fmla="*/ 83 h 84"/>
                <a:gd name="T50" fmla="*/ 7 w 22"/>
                <a:gd name="T51" fmla="*/ 83 h 84"/>
                <a:gd name="T52" fmla="*/ 9 w 22"/>
                <a:gd name="T53" fmla="*/ 82 h 84"/>
                <a:gd name="T54" fmla="*/ 10 w 22"/>
                <a:gd name="T55" fmla="*/ 82 h 84"/>
                <a:gd name="T56" fmla="*/ 12 w 22"/>
                <a:gd name="T57" fmla="*/ 81 h 84"/>
                <a:gd name="T58" fmla="*/ 14 w 22"/>
                <a:gd name="T59" fmla="*/ 81 h 84"/>
                <a:gd name="T60" fmla="*/ 16 w 22"/>
                <a:gd name="T61" fmla="*/ 79 h 84"/>
                <a:gd name="T62" fmla="*/ 18 w 22"/>
                <a:gd name="T63" fmla="*/ 78 h 84"/>
                <a:gd name="T64" fmla="*/ 19 w 22"/>
                <a:gd name="T65" fmla="*/ 77 h 84"/>
                <a:gd name="T66" fmla="*/ 22 w 22"/>
                <a:gd name="T67" fmla="*/ 76 h 84"/>
                <a:gd name="T68" fmla="*/ 22 w 22"/>
                <a:gd name="T69" fmla="*/ 1 h 84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2"/>
                <a:gd name="T106" fmla="*/ 0 h 84"/>
                <a:gd name="T107" fmla="*/ 22 w 22"/>
                <a:gd name="T108" fmla="*/ 84 h 84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2" h="84">
                  <a:moveTo>
                    <a:pt x="22" y="1"/>
                  </a:moveTo>
                  <a:lnTo>
                    <a:pt x="22" y="1"/>
                  </a:lnTo>
                  <a:lnTo>
                    <a:pt x="21" y="1"/>
                  </a:lnTo>
                  <a:lnTo>
                    <a:pt x="19" y="1"/>
                  </a:lnTo>
                  <a:lnTo>
                    <a:pt x="18" y="0"/>
                  </a:lnTo>
                  <a:lnTo>
                    <a:pt x="17" y="0"/>
                  </a:lnTo>
                  <a:lnTo>
                    <a:pt x="16" y="0"/>
                  </a:lnTo>
                  <a:lnTo>
                    <a:pt x="15" y="0"/>
                  </a:lnTo>
                  <a:lnTo>
                    <a:pt x="14" y="0"/>
                  </a:lnTo>
                  <a:lnTo>
                    <a:pt x="11" y="0"/>
                  </a:lnTo>
                  <a:lnTo>
                    <a:pt x="9" y="0"/>
                  </a:lnTo>
                  <a:lnTo>
                    <a:pt x="8" y="0"/>
                  </a:lnTo>
                  <a:lnTo>
                    <a:pt x="5" y="0"/>
                  </a:lnTo>
                  <a:lnTo>
                    <a:pt x="3" y="1"/>
                  </a:lnTo>
                  <a:lnTo>
                    <a:pt x="2" y="2"/>
                  </a:lnTo>
                  <a:lnTo>
                    <a:pt x="0" y="3"/>
                  </a:lnTo>
                  <a:lnTo>
                    <a:pt x="0" y="84"/>
                  </a:lnTo>
                  <a:lnTo>
                    <a:pt x="1" y="84"/>
                  </a:lnTo>
                  <a:lnTo>
                    <a:pt x="2" y="84"/>
                  </a:lnTo>
                  <a:lnTo>
                    <a:pt x="3" y="84"/>
                  </a:lnTo>
                  <a:lnTo>
                    <a:pt x="4" y="83"/>
                  </a:lnTo>
                  <a:lnTo>
                    <a:pt x="5" y="83"/>
                  </a:lnTo>
                  <a:lnTo>
                    <a:pt x="7" y="83"/>
                  </a:lnTo>
                  <a:lnTo>
                    <a:pt x="9" y="82"/>
                  </a:lnTo>
                  <a:lnTo>
                    <a:pt x="10" y="82"/>
                  </a:lnTo>
                  <a:lnTo>
                    <a:pt x="12" y="81"/>
                  </a:lnTo>
                  <a:lnTo>
                    <a:pt x="14" y="81"/>
                  </a:lnTo>
                  <a:lnTo>
                    <a:pt x="16" y="79"/>
                  </a:lnTo>
                  <a:lnTo>
                    <a:pt x="18" y="78"/>
                  </a:lnTo>
                  <a:lnTo>
                    <a:pt x="19" y="77"/>
                  </a:lnTo>
                  <a:lnTo>
                    <a:pt x="22" y="76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rgbClr val="A8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4" name="Freeform 28"/>
            <p:cNvSpPr>
              <a:spLocks/>
            </p:cNvSpPr>
            <p:nvPr/>
          </p:nvSpPr>
          <p:spPr bwMode="auto">
            <a:xfrm>
              <a:off x="1138" y="1629"/>
              <a:ext cx="17" cy="65"/>
            </a:xfrm>
            <a:custGeom>
              <a:avLst/>
              <a:gdLst>
                <a:gd name="T0" fmla="*/ 17 w 17"/>
                <a:gd name="T1" fmla="*/ 2 h 65"/>
                <a:gd name="T2" fmla="*/ 17 w 17"/>
                <a:gd name="T3" fmla="*/ 2 h 65"/>
                <a:gd name="T4" fmla="*/ 16 w 17"/>
                <a:gd name="T5" fmla="*/ 1 h 65"/>
                <a:gd name="T6" fmla="*/ 14 w 17"/>
                <a:gd name="T7" fmla="*/ 1 h 65"/>
                <a:gd name="T8" fmla="*/ 11 w 17"/>
                <a:gd name="T9" fmla="*/ 1 h 65"/>
                <a:gd name="T10" fmla="*/ 9 w 17"/>
                <a:gd name="T11" fmla="*/ 0 h 65"/>
                <a:gd name="T12" fmla="*/ 6 w 17"/>
                <a:gd name="T13" fmla="*/ 1 h 65"/>
                <a:gd name="T14" fmla="*/ 2 w 17"/>
                <a:gd name="T15" fmla="*/ 2 h 65"/>
                <a:gd name="T16" fmla="*/ 0 w 17"/>
                <a:gd name="T17" fmla="*/ 3 h 65"/>
                <a:gd name="T18" fmla="*/ 0 w 17"/>
                <a:gd name="T19" fmla="*/ 65 h 65"/>
                <a:gd name="T20" fmla="*/ 0 w 17"/>
                <a:gd name="T21" fmla="*/ 65 h 65"/>
                <a:gd name="T22" fmla="*/ 1 w 17"/>
                <a:gd name="T23" fmla="*/ 65 h 65"/>
                <a:gd name="T24" fmla="*/ 3 w 17"/>
                <a:gd name="T25" fmla="*/ 65 h 65"/>
                <a:gd name="T26" fmla="*/ 6 w 17"/>
                <a:gd name="T27" fmla="*/ 64 h 65"/>
                <a:gd name="T28" fmla="*/ 8 w 17"/>
                <a:gd name="T29" fmla="*/ 64 h 65"/>
                <a:gd name="T30" fmla="*/ 11 w 17"/>
                <a:gd name="T31" fmla="*/ 63 h 65"/>
                <a:gd name="T32" fmla="*/ 14 w 17"/>
                <a:gd name="T33" fmla="*/ 61 h 65"/>
                <a:gd name="T34" fmla="*/ 17 w 17"/>
                <a:gd name="T35" fmla="*/ 58 h 65"/>
                <a:gd name="T36" fmla="*/ 17 w 17"/>
                <a:gd name="T37" fmla="*/ 2 h 6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7"/>
                <a:gd name="T58" fmla="*/ 0 h 65"/>
                <a:gd name="T59" fmla="*/ 17 w 17"/>
                <a:gd name="T60" fmla="*/ 65 h 65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7" h="65">
                  <a:moveTo>
                    <a:pt x="17" y="2"/>
                  </a:moveTo>
                  <a:lnTo>
                    <a:pt x="17" y="2"/>
                  </a:lnTo>
                  <a:lnTo>
                    <a:pt x="16" y="1"/>
                  </a:lnTo>
                  <a:lnTo>
                    <a:pt x="14" y="1"/>
                  </a:lnTo>
                  <a:lnTo>
                    <a:pt x="11" y="1"/>
                  </a:lnTo>
                  <a:lnTo>
                    <a:pt x="9" y="0"/>
                  </a:lnTo>
                  <a:lnTo>
                    <a:pt x="6" y="1"/>
                  </a:lnTo>
                  <a:lnTo>
                    <a:pt x="2" y="2"/>
                  </a:lnTo>
                  <a:lnTo>
                    <a:pt x="0" y="3"/>
                  </a:lnTo>
                  <a:lnTo>
                    <a:pt x="0" y="65"/>
                  </a:lnTo>
                  <a:lnTo>
                    <a:pt x="1" y="65"/>
                  </a:lnTo>
                  <a:lnTo>
                    <a:pt x="3" y="65"/>
                  </a:lnTo>
                  <a:lnTo>
                    <a:pt x="6" y="64"/>
                  </a:lnTo>
                  <a:lnTo>
                    <a:pt x="8" y="64"/>
                  </a:lnTo>
                  <a:lnTo>
                    <a:pt x="11" y="63"/>
                  </a:lnTo>
                  <a:lnTo>
                    <a:pt x="14" y="61"/>
                  </a:lnTo>
                  <a:lnTo>
                    <a:pt x="17" y="58"/>
                  </a:lnTo>
                  <a:lnTo>
                    <a:pt x="17" y="2"/>
                  </a:lnTo>
                  <a:close/>
                </a:path>
              </a:pathLst>
            </a:custGeom>
            <a:solidFill>
              <a:srgbClr val="BCE5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5" name="Freeform 29"/>
            <p:cNvSpPr>
              <a:spLocks/>
            </p:cNvSpPr>
            <p:nvPr/>
          </p:nvSpPr>
          <p:spPr bwMode="auto">
            <a:xfrm>
              <a:off x="1138" y="1630"/>
              <a:ext cx="14" cy="47"/>
            </a:xfrm>
            <a:custGeom>
              <a:avLst/>
              <a:gdLst>
                <a:gd name="T0" fmla="*/ 14 w 14"/>
                <a:gd name="T1" fmla="*/ 1 h 47"/>
                <a:gd name="T2" fmla="*/ 14 w 14"/>
                <a:gd name="T3" fmla="*/ 1 h 47"/>
                <a:gd name="T4" fmla="*/ 13 w 14"/>
                <a:gd name="T5" fmla="*/ 1 h 47"/>
                <a:gd name="T6" fmla="*/ 11 w 14"/>
                <a:gd name="T7" fmla="*/ 1 h 47"/>
                <a:gd name="T8" fmla="*/ 9 w 14"/>
                <a:gd name="T9" fmla="*/ 0 h 47"/>
                <a:gd name="T10" fmla="*/ 8 w 14"/>
                <a:gd name="T11" fmla="*/ 0 h 47"/>
                <a:gd name="T12" fmla="*/ 6 w 14"/>
                <a:gd name="T13" fmla="*/ 1 h 47"/>
                <a:gd name="T14" fmla="*/ 2 w 14"/>
                <a:gd name="T15" fmla="*/ 1 h 47"/>
                <a:gd name="T16" fmla="*/ 0 w 14"/>
                <a:gd name="T17" fmla="*/ 4 h 47"/>
                <a:gd name="T18" fmla="*/ 0 w 14"/>
                <a:gd name="T19" fmla="*/ 47 h 47"/>
                <a:gd name="T20" fmla="*/ 1 w 14"/>
                <a:gd name="T21" fmla="*/ 47 h 47"/>
                <a:gd name="T22" fmla="*/ 1 w 14"/>
                <a:gd name="T23" fmla="*/ 46 h 47"/>
                <a:gd name="T24" fmla="*/ 3 w 14"/>
                <a:gd name="T25" fmla="*/ 46 h 47"/>
                <a:gd name="T26" fmla="*/ 4 w 14"/>
                <a:gd name="T27" fmla="*/ 46 h 47"/>
                <a:gd name="T28" fmla="*/ 7 w 14"/>
                <a:gd name="T29" fmla="*/ 44 h 47"/>
                <a:gd name="T30" fmla="*/ 9 w 14"/>
                <a:gd name="T31" fmla="*/ 44 h 47"/>
                <a:gd name="T32" fmla="*/ 11 w 14"/>
                <a:gd name="T33" fmla="*/ 43 h 47"/>
                <a:gd name="T34" fmla="*/ 14 w 14"/>
                <a:gd name="T35" fmla="*/ 41 h 47"/>
                <a:gd name="T36" fmla="*/ 14 w 14"/>
                <a:gd name="T37" fmla="*/ 1 h 4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4"/>
                <a:gd name="T58" fmla="*/ 0 h 47"/>
                <a:gd name="T59" fmla="*/ 14 w 14"/>
                <a:gd name="T60" fmla="*/ 47 h 4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4" h="47">
                  <a:moveTo>
                    <a:pt x="14" y="1"/>
                  </a:moveTo>
                  <a:lnTo>
                    <a:pt x="14" y="1"/>
                  </a:lnTo>
                  <a:lnTo>
                    <a:pt x="13" y="1"/>
                  </a:lnTo>
                  <a:lnTo>
                    <a:pt x="11" y="1"/>
                  </a:lnTo>
                  <a:lnTo>
                    <a:pt x="9" y="0"/>
                  </a:lnTo>
                  <a:lnTo>
                    <a:pt x="8" y="0"/>
                  </a:lnTo>
                  <a:lnTo>
                    <a:pt x="6" y="1"/>
                  </a:lnTo>
                  <a:lnTo>
                    <a:pt x="2" y="1"/>
                  </a:lnTo>
                  <a:lnTo>
                    <a:pt x="0" y="4"/>
                  </a:lnTo>
                  <a:lnTo>
                    <a:pt x="0" y="47"/>
                  </a:lnTo>
                  <a:lnTo>
                    <a:pt x="1" y="47"/>
                  </a:lnTo>
                  <a:lnTo>
                    <a:pt x="1" y="46"/>
                  </a:lnTo>
                  <a:lnTo>
                    <a:pt x="3" y="46"/>
                  </a:lnTo>
                  <a:lnTo>
                    <a:pt x="4" y="46"/>
                  </a:lnTo>
                  <a:lnTo>
                    <a:pt x="7" y="44"/>
                  </a:lnTo>
                  <a:lnTo>
                    <a:pt x="9" y="44"/>
                  </a:lnTo>
                  <a:lnTo>
                    <a:pt x="11" y="43"/>
                  </a:lnTo>
                  <a:lnTo>
                    <a:pt x="14" y="41"/>
                  </a:lnTo>
                  <a:lnTo>
                    <a:pt x="14" y="1"/>
                  </a:lnTo>
                  <a:close/>
                </a:path>
              </a:pathLst>
            </a:custGeom>
            <a:solidFill>
              <a:srgbClr val="D1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6" name="Freeform 30"/>
            <p:cNvSpPr>
              <a:spLocks/>
            </p:cNvSpPr>
            <p:nvPr/>
          </p:nvSpPr>
          <p:spPr bwMode="auto">
            <a:xfrm>
              <a:off x="1139" y="1631"/>
              <a:ext cx="9" cy="27"/>
            </a:xfrm>
            <a:custGeom>
              <a:avLst/>
              <a:gdLst>
                <a:gd name="T0" fmla="*/ 9 w 9"/>
                <a:gd name="T1" fmla="*/ 1 h 27"/>
                <a:gd name="T2" fmla="*/ 9 w 9"/>
                <a:gd name="T3" fmla="*/ 1 h 27"/>
                <a:gd name="T4" fmla="*/ 8 w 9"/>
                <a:gd name="T5" fmla="*/ 1 h 27"/>
                <a:gd name="T6" fmla="*/ 7 w 9"/>
                <a:gd name="T7" fmla="*/ 1 h 27"/>
                <a:gd name="T8" fmla="*/ 6 w 9"/>
                <a:gd name="T9" fmla="*/ 0 h 27"/>
                <a:gd name="T10" fmla="*/ 5 w 9"/>
                <a:gd name="T11" fmla="*/ 0 h 27"/>
                <a:gd name="T12" fmla="*/ 3 w 9"/>
                <a:gd name="T13" fmla="*/ 0 h 27"/>
                <a:gd name="T14" fmla="*/ 1 w 9"/>
                <a:gd name="T15" fmla="*/ 1 h 27"/>
                <a:gd name="T16" fmla="*/ 0 w 9"/>
                <a:gd name="T17" fmla="*/ 3 h 27"/>
                <a:gd name="T18" fmla="*/ 0 w 9"/>
                <a:gd name="T19" fmla="*/ 27 h 27"/>
                <a:gd name="T20" fmla="*/ 0 w 9"/>
                <a:gd name="T21" fmla="*/ 27 h 27"/>
                <a:gd name="T22" fmla="*/ 1 w 9"/>
                <a:gd name="T23" fmla="*/ 27 h 27"/>
                <a:gd name="T24" fmla="*/ 2 w 9"/>
                <a:gd name="T25" fmla="*/ 27 h 27"/>
                <a:gd name="T26" fmla="*/ 3 w 9"/>
                <a:gd name="T27" fmla="*/ 27 h 27"/>
                <a:gd name="T28" fmla="*/ 5 w 9"/>
                <a:gd name="T29" fmla="*/ 26 h 27"/>
                <a:gd name="T30" fmla="*/ 6 w 9"/>
                <a:gd name="T31" fmla="*/ 26 h 27"/>
                <a:gd name="T32" fmla="*/ 8 w 9"/>
                <a:gd name="T33" fmla="*/ 25 h 27"/>
                <a:gd name="T34" fmla="*/ 9 w 9"/>
                <a:gd name="T35" fmla="*/ 24 h 27"/>
                <a:gd name="T36" fmla="*/ 9 w 9"/>
                <a:gd name="T37" fmla="*/ 1 h 2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"/>
                <a:gd name="T58" fmla="*/ 0 h 27"/>
                <a:gd name="T59" fmla="*/ 9 w 9"/>
                <a:gd name="T60" fmla="*/ 27 h 2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" h="27">
                  <a:moveTo>
                    <a:pt x="9" y="1"/>
                  </a:moveTo>
                  <a:lnTo>
                    <a:pt x="9" y="1"/>
                  </a:lnTo>
                  <a:lnTo>
                    <a:pt x="8" y="1"/>
                  </a:lnTo>
                  <a:lnTo>
                    <a:pt x="7" y="1"/>
                  </a:lnTo>
                  <a:lnTo>
                    <a:pt x="6" y="0"/>
                  </a:lnTo>
                  <a:lnTo>
                    <a:pt x="5" y="0"/>
                  </a:lnTo>
                  <a:lnTo>
                    <a:pt x="3" y="0"/>
                  </a:lnTo>
                  <a:lnTo>
                    <a:pt x="1" y="1"/>
                  </a:lnTo>
                  <a:lnTo>
                    <a:pt x="0" y="3"/>
                  </a:lnTo>
                  <a:lnTo>
                    <a:pt x="0" y="27"/>
                  </a:lnTo>
                  <a:lnTo>
                    <a:pt x="1" y="27"/>
                  </a:lnTo>
                  <a:lnTo>
                    <a:pt x="2" y="27"/>
                  </a:lnTo>
                  <a:lnTo>
                    <a:pt x="3" y="27"/>
                  </a:lnTo>
                  <a:lnTo>
                    <a:pt x="5" y="26"/>
                  </a:lnTo>
                  <a:lnTo>
                    <a:pt x="6" y="26"/>
                  </a:lnTo>
                  <a:lnTo>
                    <a:pt x="8" y="25"/>
                  </a:lnTo>
                  <a:lnTo>
                    <a:pt x="9" y="24"/>
                  </a:lnTo>
                  <a:lnTo>
                    <a:pt x="9" y="1"/>
                  </a:lnTo>
                  <a:close/>
                </a:path>
              </a:pathLst>
            </a:custGeom>
            <a:solidFill>
              <a:srgbClr val="E5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7" name="Freeform 31"/>
            <p:cNvSpPr>
              <a:spLocks/>
            </p:cNvSpPr>
            <p:nvPr/>
          </p:nvSpPr>
          <p:spPr bwMode="auto">
            <a:xfrm>
              <a:off x="1250" y="1708"/>
              <a:ext cx="14" cy="13"/>
            </a:xfrm>
            <a:custGeom>
              <a:avLst/>
              <a:gdLst>
                <a:gd name="T0" fmla="*/ 7 w 14"/>
                <a:gd name="T1" fmla="*/ 13 h 13"/>
                <a:gd name="T2" fmla="*/ 8 w 14"/>
                <a:gd name="T3" fmla="*/ 13 h 13"/>
                <a:gd name="T4" fmla="*/ 9 w 14"/>
                <a:gd name="T5" fmla="*/ 13 h 13"/>
                <a:gd name="T6" fmla="*/ 10 w 14"/>
                <a:gd name="T7" fmla="*/ 12 h 13"/>
                <a:gd name="T8" fmla="*/ 11 w 14"/>
                <a:gd name="T9" fmla="*/ 11 h 13"/>
                <a:gd name="T10" fmla="*/ 13 w 14"/>
                <a:gd name="T11" fmla="*/ 11 h 13"/>
                <a:gd name="T12" fmla="*/ 13 w 14"/>
                <a:gd name="T13" fmla="*/ 10 h 13"/>
                <a:gd name="T14" fmla="*/ 14 w 14"/>
                <a:gd name="T15" fmla="*/ 7 h 13"/>
                <a:gd name="T16" fmla="*/ 14 w 14"/>
                <a:gd name="T17" fmla="*/ 6 h 13"/>
                <a:gd name="T18" fmla="*/ 14 w 14"/>
                <a:gd name="T19" fmla="*/ 5 h 13"/>
                <a:gd name="T20" fmla="*/ 13 w 14"/>
                <a:gd name="T21" fmla="*/ 4 h 13"/>
                <a:gd name="T22" fmla="*/ 13 w 14"/>
                <a:gd name="T23" fmla="*/ 3 h 13"/>
                <a:gd name="T24" fmla="*/ 11 w 14"/>
                <a:gd name="T25" fmla="*/ 2 h 13"/>
                <a:gd name="T26" fmla="*/ 10 w 14"/>
                <a:gd name="T27" fmla="*/ 0 h 13"/>
                <a:gd name="T28" fmla="*/ 9 w 14"/>
                <a:gd name="T29" fmla="*/ 0 h 13"/>
                <a:gd name="T30" fmla="*/ 8 w 14"/>
                <a:gd name="T31" fmla="*/ 0 h 13"/>
                <a:gd name="T32" fmla="*/ 7 w 14"/>
                <a:gd name="T33" fmla="*/ 0 h 13"/>
                <a:gd name="T34" fmla="*/ 6 w 14"/>
                <a:gd name="T35" fmla="*/ 0 h 13"/>
                <a:gd name="T36" fmla="*/ 4 w 14"/>
                <a:gd name="T37" fmla="*/ 0 h 13"/>
                <a:gd name="T38" fmla="*/ 3 w 14"/>
                <a:gd name="T39" fmla="*/ 0 h 13"/>
                <a:gd name="T40" fmla="*/ 2 w 14"/>
                <a:gd name="T41" fmla="*/ 2 h 13"/>
                <a:gd name="T42" fmla="*/ 1 w 14"/>
                <a:gd name="T43" fmla="*/ 3 h 13"/>
                <a:gd name="T44" fmla="*/ 1 w 14"/>
                <a:gd name="T45" fmla="*/ 4 h 13"/>
                <a:gd name="T46" fmla="*/ 0 w 14"/>
                <a:gd name="T47" fmla="*/ 5 h 13"/>
                <a:gd name="T48" fmla="*/ 0 w 14"/>
                <a:gd name="T49" fmla="*/ 6 h 13"/>
                <a:gd name="T50" fmla="*/ 0 w 14"/>
                <a:gd name="T51" fmla="*/ 7 h 13"/>
                <a:gd name="T52" fmla="*/ 1 w 14"/>
                <a:gd name="T53" fmla="*/ 10 h 13"/>
                <a:gd name="T54" fmla="*/ 1 w 14"/>
                <a:gd name="T55" fmla="*/ 11 h 13"/>
                <a:gd name="T56" fmla="*/ 2 w 14"/>
                <a:gd name="T57" fmla="*/ 11 h 13"/>
                <a:gd name="T58" fmla="*/ 3 w 14"/>
                <a:gd name="T59" fmla="*/ 12 h 13"/>
                <a:gd name="T60" fmla="*/ 4 w 14"/>
                <a:gd name="T61" fmla="*/ 13 h 13"/>
                <a:gd name="T62" fmla="*/ 6 w 14"/>
                <a:gd name="T63" fmla="*/ 13 h 13"/>
                <a:gd name="T64" fmla="*/ 7 w 14"/>
                <a:gd name="T65" fmla="*/ 13 h 1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4"/>
                <a:gd name="T100" fmla="*/ 0 h 13"/>
                <a:gd name="T101" fmla="*/ 14 w 14"/>
                <a:gd name="T102" fmla="*/ 13 h 1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4" h="13">
                  <a:moveTo>
                    <a:pt x="7" y="13"/>
                  </a:moveTo>
                  <a:lnTo>
                    <a:pt x="8" y="13"/>
                  </a:lnTo>
                  <a:lnTo>
                    <a:pt x="9" y="13"/>
                  </a:lnTo>
                  <a:lnTo>
                    <a:pt x="10" y="12"/>
                  </a:lnTo>
                  <a:lnTo>
                    <a:pt x="11" y="11"/>
                  </a:lnTo>
                  <a:lnTo>
                    <a:pt x="13" y="11"/>
                  </a:lnTo>
                  <a:lnTo>
                    <a:pt x="13" y="10"/>
                  </a:lnTo>
                  <a:lnTo>
                    <a:pt x="14" y="7"/>
                  </a:lnTo>
                  <a:lnTo>
                    <a:pt x="14" y="6"/>
                  </a:lnTo>
                  <a:lnTo>
                    <a:pt x="14" y="5"/>
                  </a:lnTo>
                  <a:lnTo>
                    <a:pt x="13" y="4"/>
                  </a:lnTo>
                  <a:lnTo>
                    <a:pt x="13" y="3"/>
                  </a:lnTo>
                  <a:lnTo>
                    <a:pt x="11" y="2"/>
                  </a:lnTo>
                  <a:lnTo>
                    <a:pt x="10" y="0"/>
                  </a:lnTo>
                  <a:lnTo>
                    <a:pt x="9" y="0"/>
                  </a:lnTo>
                  <a:lnTo>
                    <a:pt x="8" y="0"/>
                  </a:lnTo>
                  <a:lnTo>
                    <a:pt x="7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3" y="0"/>
                  </a:lnTo>
                  <a:lnTo>
                    <a:pt x="2" y="2"/>
                  </a:lnTo>
                  <a:lnTo>
                    <a:pt x="1" y="3"/>
                  </a:lnTo>
                  <a:lnTo>
                    <a:pt x="1" y="4"/>
                  </a:lnTo>
                  <a:lnTo>
                    <a:pt x="0" y="5"/>
                  </a:lnTo>
                  <a:lnTo>
                    <a:pt x="0" y="6"/>
                  </a:lnTo>
                  <a:lnTo>
                    <a:pt x="0" y="7"/>
                  </a:lnTo>
                  <a:lnTo>
                    <a:pt x="1" y="10"/>
                  </a:lnTo>
                  <a:lnTo>
                    <a:pt x="1" y="11"/>
                  </a:lnTo>
                  <a:lnTo>
                    <a:pt x="2" y="11"/>
                  </a:lnTo>
                  <a:lnTo>
                    <a:pt x="3" y="12"/>
                  </a:lnTo>
                  <a:lnTo>
                    <a:pt x="4" y="13"/>
                  </a:lnTo>
                  <a:lnTo>
                    <a:pt x="6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8" name="Freeform 32"/>
            <p:cNvSpPr>
              <a:spLocks/>
            </p:cNvSpPr>
            <p:nvPr/>
          </p:nvSpPr>
          <p:spPr bwMode="auto">
            <a:xfrm>
              <a:off x="1209" y="1708"/>
              <a:ext cx="7" cy="7"/>
            </a:xfrm>
            <a:custGeom>
              <a:avLst/>
              <a:gdLst>
                <a:gd name="T0" fmla="*/ 3 w 7"/>
                <a:gd name="T1" fmla="*/ 7 h 7"/>
                <a:gd name="T2" fmla="*/ 5 w 7"/>
                <a:gd name="T3" fmla="*/ 6 h 7"/>
                <a:gd name="T4" fmla="*/ 6 w 7"/>
                <a:gd name="T5" fmla="*/ 6 h 7"/>
                <a:gd name="T6" fmla="*/ 6 w 7"/>
                <a:gd name="T7" fmla="*/ 5 h 7"/>
                <a:gd name="T8" fmla="*/ 7 w 7"/>
                <a:gd name="T9" fmla="*/ 4 h 7"/>
                <a:gd name="T10" fmla="*/ 6 w 7"/>
                <a:gd name="T11" fmla="*/ 2 h 7"/>
                <a:gd name="T12" fmla="*/ 6 w 7"/>
                <a:gd name="T13" fmla="*/ 2 h 7"/>
                <a:gd name="T14" fmla="*/ 5 w 7"/>
                <a:gd name="T15" fmla="*/ 0 h 7"/>
                <a:gd name="T16" fmla="*/ 3 w 7"/>
                <a:gd name="T17" fmla="*/ 0 h 7"/>
                <a:gd name="T18" fmla="*/ 2 w 7"/>
                <a:gd name="T19" fmla="*/ 0 h 7"/>
                <a:gd name="T20" fmla="*/ 1 w 7"/>
                <a:gd name="T21" fmla="*/ 2 h 7"/>
                <a:gd name="T22" fmla="*/ 0 w 7"/>
                <a:gd name="T23" fmla="*/ 2 h 7"/>
                <a:gd name="T24" fmla="*/ 0 w 7"/>
                <a:gd name="T25" fmla="*/ 4 h 7"/>
                <a:gd name="T26" fmla="*/ 0 w 7"/>
                <a:gd name="T27" fmla="*/ 5 h 7"/>
                <a:gd name="T28" fmla="*/ 1 w 7"/>
                <a:gd name="T29" fmla="*/ 6 h 7"/>
                <a:gd name="T30" fmla="*/ 2 w 7"/>
                <a:gd name="T31" fmla="*/ 6 h 7"/>
                <a:gd name="T32" fmla="*/ 3 w 7"/>
                <a:gd name="T33" fmla="*/ 7 h 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7"/>
                <a:gd name="T52" fmla="*/ 0 h 7"/>
                <a:gd name="T53" fmla="*/ 7 w 7"/>
                <a:gd name="T54" fmla="*/ 7 h 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7" h="7">
                  <a:moveTo>
                    <a:pt x="3" y="7"/>
                  </a:moveTo>
                  <a:lnTo>
                    <a:pt x="5" y="6"/>
                  </a:lnTo>
                  <a:lnTo>
                    <a:pt x="6" y="6"/>
                  </a:lnTo>
                  <a:lnTo>
                    <a:pt x="6" y="5"/>
                  </a:lnTo>
                  <a:lnTo>
                    <a:pt x="7" y="4"/>
                  </a:lnTo>
                  <a:lnTo>
                    <a:pt x="6" y="2"/>
                  </a:lnTo>
                  <a:lnTo>
                    <a:pt x="5" y="0"/>
                  </a:lnTo>
                  <a:lnTo>
                    <a:pt x="3" y="0"/>
                  </a:lnTo>
                  <a:lnTo>
                    <a:pt x="2" y="0"/>
                  </a:lnTo>
                  <a:lnTo>
                    <a:pt x="1" y="2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5"/>
                  </a:lnTo>
                  <a:lnTo>
                    <a:pt x="1" y="6"/>
                  </a:lnTo>
                  <a:lnTo>
                    <a:pt x="2" y="6"/>
                  </a:lnTo>
                  <a:lnTo>
                    <a:pt x="3" y="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9" name="Freeform 33"/>
            <p:cNvSpPr>
              <a:spLocks/>
            </p:cNvSpPr>
            <p:nvPr/>
          </p:nvSpPr>
          <p:spPr bwMode="auto">
            <a:xfrm>
              <a:off x="1221" y="1708"/>
              <a:ext cx="5" cy="7"/>
            </a:xfrm>
            <a:custGeom>
              <a:avLst/>
              <a:gdLst>
                <a:gd name="T0" fmla="*/ 3 w 5"/>
                <a:gd name="T1" fmla="*/ 7 h 7"/>
                <a:gd name="T2" fmla="*/ 4 w 5"/>
                <a:gd name="T3" fmla="*/ 7 h 7"/>
                <a:gd name="T4" fmla="*/ 5 w 5"/>
                <a:gd name="T5" fmla="*/ 6 h 7"/>
                <a:gd name="T6" fmla="*/ 5 w 5"/>
                <a:gd name="T7" fmla="*/ 5 h 7"/>
                <a:gd name="T8" fmla="*/ 5 w 5"/>
                <a:gd name="T9" fmla="*/ 4 h 7"/>
                <a:gd name="T10" fmla="*/ 5 w 5"/>
                <a:gd name="T11" fmla="*/ 3 h 7"/>
                <a:gd name="T12" fmla="*/ 5 w 5"/>
                <a:gd name="T13" fmla="*/ 2 h 7"/>
                <a:gd name="T14" fmla="*/ 4 w 5"/>
                <a:gd name="T15" fmla="*/ 0 h 7"/>
                <a:gd name="T16" fmla="*/ 3 w 5"/>
                <a:gd name="T17" fmla="*/ 0 h 7"/>
                <a:gd name="T18" fmla="*/ 2 w 5"/>
                <a:gd name="T19" fmla="*/ 0 h 7"/>
                <a:gd name="T20" fmla="*/ 1 w 5"/>
                <a:gd name="T21" fmla="*/ 2 h 7"/>
                <a:gd name="T22" fmla="*/ 0 w 5"/>
                <a:gd name="T23" fmla="*/ 3 h 7"/>
                <a:gd name="T24" fmla="*/ 0 w 5"/>
                <a:gd name="T25" fmla="*/ 4 h 7"/>
                <a:gd name="T26" fmla="*/ 0 w 5"/>
                <a:gd name="T27" fmla="*/ 5 h 7"/>
                <a:gd name="T28" fmla="*/ 1 w 5"/>
                <a:gd name="T29" fmla="*/ 6 h 7"/>
                <a:gd name="T30" fmla="*/ 2 w 5"/>
                <a:gd name="T31" fmla="*/ 7 h 7"/>
                <a:gd name="T32" fmla="*/ 3 w 5"/>
                <a:gd name="T33" fmla="*/ 7 h 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"/>
                <a:gd name="T52" fmla="*/ 0 h 7"/>
                <a:gd name="T53" fmla="*/ 5 w 5"/>
                <a:gd name="T54" fmla="*/ 7 h 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" h="7">
                  <a:moveTo>
                    <a:pt x="3" y="7"/>
                  </a:moveTo>
                  <a:lnTo>
                    <a:pt x="4" y="7"/>
                  </a:lnTo>
                  <a:lnTo>
                    <a:pt x="5" y="6"/>
                  </a:lnTo>
                  <a:lnTo>
                    <a:pt x="5" y="5"/>
                  </a:lnTo>
                  <a:lnTo>
                    <a:pt x="5" y="4"/>
                  </a:lnTo>
                  <a:lnTo>
                    <a:pt x="5" y="3"/>
                  </a:lnTo>
                  <a:lnTo>
                    <a:pt x="5" y="2"/>
                  </a:lnTo>
                  <a:lnTo>
                    <a:pt x="4" y="0"/>
                  </a:lnTo>
                  <a:lnTo>
                    <a:pt x="3" y="0"/>
                  </a:lnTo>
                  <a:lnTo>
                    <a:pt x="2" y="0"/>
                  </a:lnTo>
                  <a:lnTo>
                    <a:pt x="1" y="2"/>
                  </a:lnTo>
                  <a:lnTo>
                    <a:pt x="0" y="3"/>
                  </a:lnTo>
                  <a:lnTo>
                    <a:pt x="0" y="4"/>
                  </a:lnTo>
                  <a:lnTo>
                    <a:pt x="0" y="5"/>
                  </a:lnTo>
                  <a:lnTo>
                    <a:pt x="1" y="6"/>
                  </a:lnTo>
                  <a:lnTo>
                    <a:pt x="2" y="7"/>
                  </a:lnTo>
                  <a:lnTo>
                    <a:pt x="3" y="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50" name="Freeform 34"/>
            <p:cNvSpPr>
              <a:spLocks/>
            </p:cNvSpPr>
            <p:nvPr/>
          </p:nvSpPr>
          <p:spPr bwMode="auto">
            <a:xfrm>
              <a:off x="1175" y="1616"/>
              <a:ext cx="19" cy="92"/>
            </a:xfrm>
            <a:custGeom>
              <a:avLst/>
              <a:gdLst>
                <a:gd name="T0" fmla="*/ 6 w 19"/>
                <a:gd name="T1" fmla="*/ 1 h 92"/>
                <a:gd name="T2" fmla="*/ 6 w 19"/>
                <a:gd name="T3" fmla="*/ 4 h 92"/>
                <a:gd name="T4" fmla="*/ 4 w 19"/>
                <a:gd name="T5" fmla="*/ 8 h 92"/>
                <a:gd name="T6" fmla="*/ 2 w 19"/>
                <a:gd name="T7" fmla="*/ 16 h 92"/>
                <a:gd name="T8" fmla="*/ 1 w 19"/>
                <a:gd name="T9" fmla="*/ 28 h 92"/>
                <a:gd name="T10" fmla="*/ 0 w 19"/>
                <a:gd name="T11" fmla="*/ 41 h 92"/>
                <a:gd name="T12" fmla="*/ 0 w 19"/>
                <a:gd name="T13" fmla="*/ 56 h 92"/>
                <a:gd name="T14" fmla="*/ 1 w 19"/>
                <a:gd name="T15" fmla="*/ 74 h 92"/>
                <a:gd name="T16" fmla="*/ 5 w 19"/>
                <a:gd name="T17" fmla="*/ 92 h 92"/>
                <a:gd name="T18" fmla="*/ 19 w 19"/>
                <a:gd name="T19" fmla="*/ 91 h 92"/>
                <a:gd name="T20" fmla="*/ 18 w 19"/>
                <a:gd name="T21" fmla="*/ 89 h 92"/>
                <a:gd name="T22" fmla="*/ 16 w 19"/>
                <a:gd name="T23" fmla="*/ 81 h 92"/>
                <a:gd name="T24" fmla="*/ 15 w 19"/>
                <a:gd name="T25" fmla="*/ 70 h 92"/>
                <a:gd name="T26" fmla="*/ 14 w 19"/>
                <a:gd name="T27" fmla="*/ 56 h 92"/>
                <a:gd name="T28" fmla="*/ 13 w 19"/>
                <a:gd name="T29" fmla="*/ 42 h 92"/>
                <a:gd name="T30" fmla="*/ 13 w 19"/>
                <a:gd name="T31" fmla="*/ 27 h 92"/>
                <a:gd name="T32" fmla="*/ 15 w 19"/>
                <a:gd name="T33" fmla="*/ 13 h 92"/>
                <a:gd name="T34" fmla="*/ 19 w 19"/>
                <a:gd name="T35" fmla="*/ 1 h 92"/>
                <a:gd name="T36" fmla="*/ 19 w 19"/>
                <a:gd name="T37" fmla="*/ 0 h 92"/>
                <a:gd name="T38" fmla="*/ 19 w 19"/>
                <a:gd name="T39" fmla="*/ 0 h 92"/>
                <a:gd name="T40" fmla="*/ 19 w 19"/>
                <a:gd name="T41" fmla="*/ 0 h 92"/>
                <a:gd name="T42" fmla="*/ 18 w 19"/>
                <a:gd name="T43" fmla="*/ 0 h 92"/>
                <a:gd name="T44" fmla="*/ 16 w 19"/>
                <a:gd name="T45" fmla="*/ 0 h 92"/>
                <a:gd name="T46" fmla="*/ 14 w 19"/>
                <a:gd name="T47" fmla="*/ 0 h 92"/>
                <a:gd name="T48" fmla="*/ 11 w 19"/>
                <a:gd name="T49" fmla="*/ 0 h 92"/>
                <a:gd name="T50" fmla="*/ 6 w 19"/>
                <a:gd name="T51" fmla="*/ 1 h 9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9"/>
                <a:gd name="T79" fmla="*/ 0 h 92"/>
                <a:gd name="T80" fmla="*/ 19 w 19"/>
                <a:gd name="T81" fmla="*/ 92 h 9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9" h="92">
                  <a:moveTo>
                    <a:pt x="6" y="1"/>
                  </a:moveTo>
                  <a:lnTo>
                    <a:pt x="6" y="4"/>
                  </a:lnTo>
                  <a:lnTo>
                    <a:pt x="4" y="8"/>
                  </a:lnTo>
                  <a:lnTo>
                    <a:pt x="2" y="16"/>
                  </a:lnTo>
                  <a:lnTo>
                    <a:pt x="1" y="28"/>
                  </a:lnTo>
                  <a:lnTo>
                    <a:pt x="0" y="41"/>
                  </a:lnTo>
                  <a:lnTo>
                    <a:pt x="0" y="56"/>
                  </a:lnTo>
                  <a:lnTo>
                    <a:pt x="1" y="74"/>
                  </a:lnTo>
                  <a:lnTo>
                    <a:pt x="5" y="92"/>
                  </a:lnTo>
                  <a:lnTo>
                    <a:pt x="19" y="91"/>
                  </a:lnTo>
                  <a:lnTo>
                    <a:pt x="18" y="89"/>
                  </a:lnTo>
                  <a:lnTo>
                    <a:pt x="16" y="81"/>
                  </a:lnTo>
                  <a:lnTo>
                    <a:pt x="15" y="70"/>
                  </a:lnTo>
                  <a:lnTo>
                    <a:pt x="14" y="56"/>
                  </a:lnTo>
                  <a:lnTo>
                    <a:pt x="13" y="42"/>
                  </a:lnTo>
                  <a:lnTo>
                    <a:pt x="13" y="27"/>
                  </a:lnTo>
                  <a:lnTo>
                    <a:pt x="15" y="13"/>
                  </a:lnTo>
                  <a:lnTo>
                    <a:pt x="19" y="1"/>
                  </a:lnTo>
                  <a:lnTo>
                    <a:pt x="19" y="0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11" y="0"/>
                  </a:lnTo>
                  <a:lnTo>
                    <a:pt x="6" y="1"/>
                  </a:lnTo>
                  <a:close/>
                </a:path>
              </a:pathLst>
            </a:custGeom>
            <a:solidFill>
              <a:srgbClr val="3F9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51" name="Freeform 35"/>
            <p:cNvSpPr>
              <a:spLocks/>
            </p:cNvSpPr>
            <p:nvPr/>
          </p:nvSpPr>
          <p:spPr bwMode="auto">
            <a:xfrm>
              <a:off x="1273" y="1604"/>
              <a:ext cx="27" cy="103"/>
            </a:xfrm>
            <a:custGeom>
              <a:avLst/>
              <a:gdLst>
                <a:gd name="T0" fmla="*/ 27 w 27"/>
                <a:gd name="T1" fmla="*/ 0 h 103"/>
                <a:gd name="T2" fmla="*/ 26 w 27"/>
                <a:gd name="T3" fmla="*/ 2 h 103"/>
                <a:gd name="T4" fmla="*/ 25 w 27"/>
                <a:gd name="T5" fmla="*/ 4 h 103"/>
                <a:gd name="T6" fmla="*/ 22 w 27"/>
                <a:gd name="T7" fmla="*/ 10 h 103"/>
                <a:gd name="T8" fmla="*/ 20 w 27"/>
                <a:gd name="T9" fmla="*/ 18 h 103"/>
                <a:gd name="T10" fmla="*/ 18 w 27"/>
                <a:gd name="T11" fmla="*/ 32 h 103"/>
                <a:gd name="T12" fmla="*/ 16 w 27"/>
                <a:gd name="T13" fmla="*/ 49 h 103"/>
                <a:gd name="T14" fmla="*/ 18 w 27"/>
                <a:gd name="T15" fmla="*/ 73 h 103"/>
                <a:gd name="T16" fmla="*/ 20 w 27"/>
                <a:gd name="T17" fmla="*/ 103 h 103"/>
                <a:gd name="T18" fmla="*/ 5 w 27"/>
                <a:gd name="T19" fmla="*/ 103 h 103"/>
                <a:gd name="T20" fmla="*/ 5 w 27"/>
                <a:gd name="T21" fmla="*/ 101 h 103"/>
                <a:gd name="T22" fmla="*/ 4 w 27"/>
                <a:gd name="T23" fmla="*/ 92 h 103"/>
                <a:gd name="T24" fmla="*/ 2 w 27"/>
                <a:gd name="T25" fmla="*/ 80 h 103"/>
                <a:gd name="T26" fmla="*/ 1 w 27"/>
                <a:gd name="T27" fmla="*/ 65 h 103"/>
                <a:gd name="T28" fmla="*/ 0 w 27"/>
                <a:gd name="T29" fmla="*/ 47 h 103"/>
                <a:gd name="T30" fmla="*/ 1 w 27"/>
                <a:gd name="T31" fmla="*/ 31 h 103"/>
                <a:gd name="T32" fmla="*/ 4 w 27"/>
                <a:gd name="T33" fmla="*/ 14 h 103"/>
                <a:gd name="T34" fmla="*/ 9 w 27"/>
                <a:gd name="T35" fmla="*/ 0 h 103"/>
                <a:gd name="T36" fmla="*/ 27 w 27"/>
                <a:gd name="T37" fmla="*/ 0 h 103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7"/>
                <a:gd name="T58" fmla="*/ 0 h 103"/>
                <a:gd name="T59" fmla="*/ 27 w 27"/>
                <a:gd name="T60" fmla="*/ 103 h 103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7" h="103">
                  <a:moveTo>
                    <a:pt x="27" y="0"/>
                  </a:moveTo>
                  <a:lnTo>
                    <a:pt x="26" y="2"/>
                  </a:lnTo>
                  <a:lnTo>
                    <a:pt x="25" y="4"/>
                  </a:lnTo>
                  <a:lnTo>
                    <a:pt x="22" y="10"/>
                  </a:lnTo>
                  <a:lnTo>
                    <a:pt x="20" y="18"/>
                  </a:lnTo>
                  <a:lnTo>
                    <a:pt x="18" y="32"/>
                  </a:lnTo>
                  <a:lnTo>
                    <a:pt x="16" y="49"/>
                  </a:lnTo>
                  <a:lnTo>
                    <a:pt x="18" y="73"/>
                  </a:lnTo>
                  <a:lnTo>
                    <a:pt x="20" y="103"/>
                  </a:lnTo>
                  <a:lnTo>
                    <a:pt x="5" y="103"/>
                  </a:lnTo>
                  <a:lnTo>
                    <a:pt x="5" y="101"/>
                  </a:lnTo>
                  <a:lnTo>
                    <a:pt x="4" y="92"/>
                  </a:lnTo>
                  <a:lnTo>
                    <a:pt x="2" y="80"/>
                  </a:lnTo>
                  <a:lnTo>
                    <a:pt x="1" y="65"/>
                  </a:lnTo>
                  <a:lnTo>
                    <a:pt x="0" y="47"/>
                  </a:lnTo>
                  <a:lnTo>
                    <a:pt x="1" y="31"/>
                  </a:lnTo>
                  <a:lnTo>
                    <a:pt x="4" y="14"/>
                  </a:lnTo>
                  <a:lnTo>
                    <a:pt x="9" y="0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3F9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52" name="Freeform 36"/>
            <p:cNvSpPr>
              <a:spLocks/>
            </p:cNvSpPr>
            <p:nvPr/>
          </p:nvSpPr>
          <p:spPr bwMode="auto">
            <a:xfrm>
              <a:off x="1175" y="1621"/>
              <a:ext cx="18" cy="80"/>
            </a:xfrm>
            <a:custGeom>
              <a:avLst/>
              <a:gdLst>
                <a:gd name="T0" fmla="*/ 6 w 18"/>
                <a:gd name="T1" fmla="*/ 2 h 80"/>
                <a:gd name="T2" fmla="*/ 6 w 18"/>
                <a:gd name="T3" fmla="*/ 3 h 80"/>
                <a:gd name="T4" fmla="*/ 5 w 18"/>
                <a:gd name="T5" fmla="*/ 8 h 80"/>
                <a:gd name="T6" fmla="*/ 2 w 18"/>
                <a:gd name="T7" fmla="*/ 15 h 80"/>
                <a:gd name="T8" fmla="*/ 1 w 18"/>
                <a:gd name="T9" fmla="*/ 24 h 80"/>
                <a:gd name="T10" fmla="*/ 0 w 18"/>
                <a:gd name="T11" fmla="*/ 36 h 80"/>
                <a:gd name="T12" fmla="*/ 1 w 18"/>
                <a:gd name="T13" fmla="*/ 50 h 80"/>
                <a:gd name="T14" fmla="*/ 2 w 18"/>
                <a:gd name="T15" fmla="*/ 65 h 80"/>
                <a:gd name="T16" fmla="*/ 5 w 18"/>
                <a:gd name="T17" fmla="*/ 80 h 80"/>
                <a:gd name="T18" fmla="*/ 16 w 18"/>
                <a:gd name="T19" fmla="*/ 80 h 80"/>
                <a:gd name="T20" fmla="*/ 16 w 18"/>
                <a:gd name="T21" fmla="*/ 78 h 80"/>
                <a:gd name="T22" fmla="*/ 15 w 18"/>
                <a:gd name="T23" fmla="*/ 71 h 80"/>
                <a:gd name="T24" fmla="*/ 14 w 18"/>
                <a:gd name="T25" fmla="*/ 62 h 80"/>
                <a:gd name="T26" fmla="*/ 13 w 18"/>
                <a:gd name="T27" fmla="*/ 50 h 80"/>
                <a:gd name="T28" fmla="*/ 12 w 18"/>
                <a:gd name="T29" fmla="*/ 37 h 80"/>
                <a:gd name="T30" fmla="*/ 12 w 18"/>
                <a:gd name="T31" fmla="*/ 24 h 80"/>
                <a:gd name="T32" fmla="*/ 14 w 18"/>
                <a:gd name="T33" fmla="*/ 11 h 80"/>
                <a:gd name="T34" fmla="*/ 18 w 18"/>
                <a:gd name="T35" fmla="*/ 1 h 80"/>
                <a:gd name="T36" fmla="*/ 18 w 18"/>
                <a:gd name="T37" fmla="*/ 1 h 80"/>
                <a:gd name="T38" fmla="*/ 18 w 18"/>
                <a:gd name="T39" fmla="*/ 1 h 80"/>
                <a:gd name="T40" fmla="*/ 18 w 18"/>
                <a:gd name="T41" fmla="*/ 1 h 80"/>
                <a:gd name="T42" fmla="*/ 16 w 18"/>
                <a:gd name="T43" fmla="*/ 0 h 80"/>
                <a:gd name="T44" fmla="*/ 15 w 18"/>
                <a:gd name="T45" fmla="*/ 0 h 80"/>
                <a:gd name="T46" fmla="*/ 13 w 18"/>
                <a:gd name="T47" fmla="*/ 0 h 80"/>
                <a:gd name="T48" fmla="*/ 9 w 18"/>
                <a:gd name="T49" fmla="*/ 1 h 80"/>
                <a:gd name="T50" fmla="*/ 6 w 18"/>
                <a:gd name="T51" fmla="*/ 2 h 8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8"/>
                <a:gd name="T79" fmla="*/ 0 h 80"/>
                <a:gd name="T80" fmla="*/ 18 w 18"/>
                <a:gd name="T81" fmla="*/ 80 h 80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8" h="80">
                  <a:moveTo>
                    <a:pt x="6" y="2"/>
                  </a:moveTo>
                  <a:lnTo>
                    <a:pt x="6" y="3"/>
                  </a:lnTo>
                  <a:lnTo>
                    <a:pt x="5" y="8"/>
                  </a:lnTo>
                  <a:lnTo>
                    <a:pt x="2" y="15"/>
                  </a:lnTo>
                  <a:lnTo>
                    <a:pt x="1" y="24"/>
                  </a:lnTo>
                  <a:lnTo>
                    <a:pt x="0" y="36"/>
                  </a:lnTo>
                  <a:lnTo>
                    <a:pt x="1" y="50"/>
                  </a:lnTo>
                  <a:lnTo>
                    <a:pt x="2" y="65"/>
                  </a:lnTo>
                  <a:lnTo>
                    <a:pt x="5" y="80"/>
                  </a:lnTo>
                  <a:lnTo>
                    <a:pt x="16" y="80"/>
                  </a:lnTo>
                  <a:lnTo>
                    <a:pt x="16" y="78"/>
                  </a:lnTo>
                  <a:lnTo>
                    <a:pt x="15" y="71"/>
                  </a:lnTo>
                  <a:lnTo>
                    <a:pt x="14" y="62"/>
                  </a:lnTo>
                  <a:lnTo>
                    <a:pt x="13" y="50"/>
                  </a:lnTo>
                  <a:lnTo>
                    <a:pt x="12" y="37"/>
                  </a:lnTo>
                  <a:lnTo>
                    <a:pt x="12" y="24"/>
                  </a:lnTo>
                  <a:lnTo>
                    <a:pt x="14" y="11"/>
                  </a:lnTo>
                  <a:lnTo>
                    <a:pt x="18" y="1"/>
                  </a:lnTo>
                  <a:lnTo>
                    <a:pt x="16" y="0"/>
                  </a:lnTo>
                  <a:lnTo>
                    <a:pt x="15" y="0"/>
                  </a:lnTo>
                  <a:lnTo>
                    <a:pt x="13" y="0"/>
                  </a:lnTo>
                  <a:lnTo>
                    <a:pt x="9" y="1"/>
                  </a:lnTo>
                  <a:lnTo>
                    <a:pt x="6" y="2"/>
                  </a:lnTo>
                  <a:close/>
                </a:path>
              </a:pathLst>
            </a:custGeom>
            <a:solidFill>
              <a:srgbClr val="59B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53" name="Freeform 37"/>
            <p:cNvSpPr>
              <a:spLocks/>
            </p:cNvSpPr>
            <p:nvPr/>
          </p:nvSpPr>
          <p:spPr bwMode="auto">
            <a:xfrm>
              <a:off x="1176" y="1627"/>
              <a:ext cx="14" cy="69"/>
            </a:xfrm>
            <a:custGeom>
              <a:avLst/>
              <a:gdLst>
                <a:gd name="T0" fmla="*/ 5 w 14"/>
                <a:gd name="T1" fmla="*/ 1 h 69"/>
                <a:gd name="T2" fmla="*/ 5 w 14"/>
                <a:gd name="T3" fmla="*/ 2 h 69"/>
                <a:gd name="T4" fmla="*/ 4 w 14"/>
                <a:gd name="T5" fmla="*/ 7 h 69"/>
                <a:gd name="T6" fmla="*/ 3 w 14"/>
                <a:gd name="T7" fmla="*/ 12 h 69"/>
                <a:gd name="T8" fmla="*/ 1 w 14"/>
                <a:gd name="T9" fmla="*/ 21 h 69"/>
                <a:gd name="T10" fmla="*/ 0 w 14"/>
                <a:gd name="T11" fmla="*/ 30 h 69"/>
                <a:gd name="T12" fmla="*/ 0 w 14"/>
                <a:gd name="T13" fmla="*/ 42 h 69"/>
                <a:gd name="T14" fmla="*/ 1 w 14"/>
                <a:gd name="T15" fmla="*/ 54 h 69"/>
                <a:gd name="T16" fmla="*/ 4 w 14"/>
                <a:gd name="T17" fmla="*/ 69 h 69"/>
                <a:gd name="T18" fmla="*/ 14 w 14"/>
                <a:gd name="T19" fmla="*/ 67 h 69"/>
                <a:gd name="T20" fmla="*/ 13 w 14"/>
                <a:gd name="T21" fmla="*/ 66 h 69"/>
                <a:gd name="T22" fmla="*/ 13 w 14"/>
                <a:gd name="T23" fmla="*/ 60 h 69"/>
                <a:gd name="T24" fmla="*/ 12 w 14"/>
                <a:gd name="T25" fmla="*/ 52 h 69"/>
                <a:gd name="T26" fmla="*/ 11 w 14"/>
                <a:gd name="T27" fmla="*/ 42 h 69"/>
                <a:gd name="T28" fmla="*/ 10 w 14"/>
                <a:gd name="T29" fmla="*/ 31 h 69"/>
                <a:gd name="T30" fmla="*/ 10 w 14"/>
                <a:gd name="T31" fmla="*/ 19 h 69"/>
                <a:gd name="T32" fmla="*/ 12 w 14"/>
                <a:gd name="T33" fmla="*/ 9 h 69"/>
                <a:gd name="T34" fmla="*/ 14 w 14"/>
                <a:gd name="T35" fmla="*/ 1 h 69"/>
                <a:gd name="T36" fmla="*/ 14 w 14"/>
                <a:gd name="T37" fmla="*/ 1 h 69"/>
                <a:gd name="T38" fmla="*/ 14 w 14"/>
                <a:gd name="T39" fmla="*/ 0 h 69"/>
                <a:gd name="T40" fmla="*/ 14 w 14"/>
                <a:gd name="T41" fmla="*/ 0 h 69"/>
                <a:gd name="T42" fmla="*/ 14 w 14"/>
                <a:gd name="T43" fmla="*/ 0 h 69"/>
                <a:gd name="T44" fmla="*/ 13 w 14"/>
                <a:gd name="T45" fmla="*/ 0 h 69"/>
                <a:gd name="T46" fmla="*/ 11 w 14"/>
                <a:gd name="T47" fmla="*/ 0 h 69"/>
                <a:gd name="T48" fmla="*/ 8 w 14"/>
                <a:gd name="T49" fmla="*/ 0 h 69"/>
                <a:gd name="T50" fmla="*/ 5 w 14"/>
                <a:gd name="T51" fmla="*/ 1 h 69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4"/>
                <a:gd name="T79" fmla="*/ 0 h 69"/>
                <a:gd name="T80" fmla="*/ 14 w 14"/>
                <a:gd name="T81" fmla="*/ 69 h 69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4" h="69">
                  <a:moveTo>
                    <a:pt x="5" y="1"/>
                  </a:moveTo>
                  <a:lnTo>
                    <a:pt x="5" y="2"/>
                  </a:lnTo>
                  <a:lnTo>
                    <a:pt x="4" y="7"/>
                  </a:lnTo>
                  <a:lnTo>
                    <a:pt x="3" y="12"/>
                  </a:lnTo>
                  <a:lnTo>
                    <a:pt x="1" y="21"/>
                  </a:lnTo>
                  <a:lnTo>
                    <a:pt x="0" y="30"/>
                  </a:lnTo>
                  <a:lnTo>
                    <a:pt x="0" y="42"/>
                  </a:lnTo>
                  <a:lnTo>
                    <a:pt x="1" y="54"/>
                  </a:lnTo>
                  <a:lnTo>
                    <a:pt x="4" y="69"/>
                  </a:lnTo>
                  <a:lnTo>
                    <a:pt x="14" y="67"/>
                  </a:lnTo>
                  <a:lnTo>
                    <a:pt x="13" y="66"/>
                  </a:lnTo>
                  <a:lnTo>
                    <a:pt x="13" y="60"/>
                  </a:lnTo>
                  <a:lnTo>
                    <a:pt x="12" y="52"/>
                  </a:lnTo>
                  <a:lnTo>
                    <a:pt x="11" y="42"/>
                  </a:lnTo>
                  <a:lnTo>
                    <a:pt x="10" y="31"/>
                  </a:lnTo>
                  <a:lnTo>
                    <a:pt x="10" y="19"/>
                  </a:lnTo>
                  <a:lnTo>
                    <a:pt x="12" y="9"/>
                  </a:lnTo>
                  <a:lnTo>
                    <a:pt x="14" y="1"/>
                  </a:lnTo>
                  <a:lnTo>
                    <a:pt x="14" y="0"/>
                  </a:lnTo>
                  <a:lnTo>
                    <a:pt x="13" y="0"/>
                  </a:lnTo>
                  <a:lnTo>
                    <a:pt x="11" y="0"/>
                  </a:lnTo>
                  <a:lnTo>
                    <a:pt x="8" y="0"/>
                  </a:lnTo>
                  <a:lnTo>
                    <a:pt x="5" y="1"/>
                  </a:lnTo>
                  <a:close/>
                </a:path>
              </a:pathLst>
            </a:custGeom>
            <a:solidFill>
              <a:srgbClr val="72C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54" name="Freeform 38"/>
            <p:cNvSpPr>
              <a:spLocks/>
            </p:cNvSpPr>
            <p:nvPr/>
          </p:nvSpPr>
          <p:spPr bwMode="auto">
            <a:xfrm>
              <a:off x="1177" y="1632"/>
              <a:ext cx="12" cy="56"/>
            </a:xfrm>
            <a:custGeom>
              <a:avLst/>
              <a:gdLst>
                <a:gd name="T0" fmla="*/ 4 w 12"/>
                <a:gd name="T1" fmla="*/ 2 h 56"/>
                <a:gd name="T2" fmla="*/ 3 w 12"/>
                <a:gd name="T3" fmla="*/ 2 h 56"/>
                <a:gd name="T4" fmla="*/ 3 w 12"/>
                <a:gd name="T5" fmla="*/ 5 h 56"/>
                <a:gd name="T6" fmla="*/ 2 w 12"/>
                <a:gd name="T7" fmla="*/ 11 h 56"/>
                <a:gd name="T8" fmla="*/ 0 w 12"/>
                <a:gd name="T9" fmla="*/ 17 h 56"/>
                <a:gd name="T10" fmla="*/ 0 w 12"/>
                <a:gd name="T11" fmla="*/ 25 h 56"/>
                <a:gd name="T12" fmla="*/ 0 w 12"/>
                <a:gd name="T13" fmla="*/ 35 h 56"/>
                <a:gd name="T14" fmla="*/ 2 w 12"/>
                <a:gd name="T15" fmla="*/ 46 h 56"/>
                <a:gd name="T16" fmla="*/ 3 w 12"/>
                <a:gd name="T17" fmla="*/ 56 h 56"/>
                <a:gd name="T18" fmla="*/ 11 w 12"/>
                <a:gd name="T19" fmla="*/ 56 h 56"/>
                <a:gd name="T20" fmla="*/ 11 w 12"/>
                <a:gd name="T21" fmla="*/ 55 h 56"/>
                <a:gd name="T22" fmla="*/ 10 w 12"/>
                <a:gd name="T23" fmla="*/ 51 h 56"/>
                <a:gd name="T24" fmla="*/ 10 w 12"/>
                <a:gd name="T25" fmla="*/ 44 h 56"/>
                <a:gd name="T26" fmla="*/ 9 w 12"/>
                <a:gd name="T27" fmla="*/ 35 h 56"/>
                <a:gd name="T28" fmla="*/ 7 w 12"/>
                <a:gd name="T29" fmla="*/ 26 h 56"/>
                <a:gd name="T30" fmla="*/ 9 w 12"/>
                <a:gd name="T31" fmla="*/ 17 h 56"/>
                <a:gd name="T32" fmla="*/ 10 w 12"/>
                <a:gd name="T33" fmla="*/ 7 h 56"/>
                <a:gd name="T34" fmla="*/ 12 w 12"/>
                <a:gd name="T35" fmla="*/ 0 h 56"/>
                <a:gd name="T36" fmla="*/ 12 w 12"/>
                <a:gd name="T37" fmla="*/ 0 h 56"/>
                <a:gd name="T38" fmla="*/ 12 w 12"/>
                <a:gd name="T39" fmla="*/ 0 h 56"/>
                <a:gd name="T40" fmla="*/ 12 w 12"/>
                <a:gd name="T41" fmla="*/ 0 h 56"/>
                <a:gd name="T42" fmla="*/ 11 w 12"/>
                <a:gd name="T43" fmla="*/ 0 h 56"/>
                <a:gd name="T44" fmla="*/ 10 w 12"/>
                <a:gd name="T45" fmla="*/ 0 h 56"/>
                <a:gd name="T46" fmla="*/ 9 w 12"/>
                <a:gd name="T47" fmla="*/ 0 h 56"/>
                <a:gd name="T48" fmla="*/ 6 w 12"/>
                <a:gd name="T49" fmla="*/ 0 h 56"/>
                <a:gd name="T50" fmla="*/ 4 w 12"/>
                <a:gd name="T51" fmla="*/ 2 h 5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2"/>
                <a:gd name="T79" fmla="*/ 0 h 56"/>
                <a:gd name="T80" fmla="*/ 12 w 12"/>
                <a:gd name="T81" fmla="*/ 56 h 5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2" h="56">
                  <a:moveTo>
                    <a:pt x="4" y="2"/>
                  </a:moveTo>
                  <a:lnTo>
                    <a:pt x="3" y="2"/>
                  </a:lnTo>
                  <a:lnTo>
                    <a:pt x="3" y="5"/>
                  </a:lnTo>
                  <a:lnTo>
                    <a:pt x="2" y="11"/>
                  </a:lnTo>
                  <a:lnTo>
                    <a:pt x="0" y="17"/>
                  </a:lnTo>
                  <a:lnTo>
                    <a:pt x="0" y="25"/>
                  </a:lnTo>
                  <a:lnTo>
                    <a:pt x="0" y="35"/>
                  </a:lnTo>
                  <a:lnTo>
                    <a:pt x="2" y="46"/>
                  </a:lnTo>
                  <a:lnTo>
                    <a:pt x="3" y="56"/>
                  </a:lnTo>
                  <a:lnTo>
                    <a:pt x="11" y="56"/>
                  </a:lnTo>
                  <a:lnTo>
                    <a:pt x="11" y="55"/>
                  </a:lnTo>
                  <a:lnTo>
                    <a:pt x="10" y="51"/>
                  </a:lnTo>
                  <a:lnTo>
                    <a:pt x="10" y="44"/>
                  </a:lnTo>
                  <a:lnTo>
                    <a:pt x="9" y="35"/>
                  </a:lnTo>
                  <a:lnTo>
                    <a:pt x="7" y="26"/>
                  </a:lnTo>
                  <a:lnTo>
                    <a:pt x="9" y="17"/>
                  </a:lnTo>
                  <a:lnTo>
                    <a:pt x="10" y="7"/>
                  </a:lnTo>
                  <a:lnTo>
                    <a:pt x="12" y="0"/>
                  </a:lnTo>
                  <a:lnTo>
                    <a:pt x="11" y="0"/>
                  </a:lnTo>
                  <a:lnTo>
                    <a:pt x="10" y="0"/>
                  </a:lnTo>
                  <a:lnTo>
                    <a:pt x="9" y="0"/>
                  </a:lnTo>
                  <a:lnTo>
                    <a:pt x="6" y="0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8CD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55" name="Freeform 39"/>
            <p:cNvSpPr>
              <a:spLocks/>
            </p:cNvSpPr>
            <p:nvPr/>
          </p:nvSpPr>
          <p:spPr bwMode="auto">
            <a:xfrm>
              <a:off x="1177" y="1637"/>
              <a:ext cx="10" cy="46"/>
            </a:xfrm>
            <a:custGeom>
              <a:avLst/>
              <a:gdLst>
                <a:gd name="T0" fmla="*/ 4 w 10"/>
                <a:gd name="T1" fmla="*/ 1 h 46"/>
                <a:gd name="T2" fmla="*/ 3 w 10"/>
                <a:gd name="T3" fmla="*/ 2 h 46"/>
                <a:gd name="T4" fmla="*/ 3 w 10"/>
                <a:gd name="T5" fmla="*/ 5 h 46"/>
                <a:gd name="T6" fmla="*/ 2 w 10"/>
                <a:gd name="T7" fmla="*/ 8 h 46"/>
                <a:gd name="T8" fmla="*/ 2 w 10"/>
                <a:gd name="T9" fmla="*/ 14 h 46"/>
                <a:gd name="T10" fmla="*/ 0 w 10"/>
                <a:gd name="T11" fmla="*/ 21 h 46"/>
                <a:gd name="T12" fmla="*/ 0 w 10"/>
                <a:gd name="T13" fmla="*/ 28 h 46"/>
                <a:gd name="T14" fmla="*/ 2 w 10"/>
                <a:gd name="T15" fmla="*/ 36 h 46"/>
                <a:gd name="T16" fmla="*/ 3 w 10"/>
                <a:gd name="T17" fmla="*/ 46 h 46"/>
                <a:gd name="T18" fmla="*/ 10 w 10"/>
                <a:gd name="T19" fmla="*/ 46 h 46"/>
                <a:gd name="T20" fmla="*/ 10 w 10"/>
                <a:gd name="T21" fmla="*/ 43 h 46"/>
                <a:gd name="T22" fmla="*/ 9 w 10"/>
                <a:gd name="T23" fmla="*/ 40 h 46"/>
                <a:gd name="T24" fmla="*/ 7 w 10"/>
                <a:gd name="T25" fmla="*/ 35 h 46"/>
                <a:gd name="T26" fmla="*/ 7 w 10"/>
                <a:gd name="T27" fmla="*/ 28 h 46"/>
                <a:gd name="T28" fmla="*/ 6 w 10"/>
                <a:gd name="T29" fmla="*/ 21 h 46"/>
                <a:gd name="T30" fmla="*/ 7 w 10"/>
                <a:gd name="T31" fmla="*/ 14 h 46"/>
                <a:gd name="T32" fmla="*/ 7 w 10"/>
                <a:gd name="T33" fmla="*/ 7 h 46"/>
                <a:gd name="T34" fmla="*/ 10 w 10"/>
                <a:gd name="T35" fmla="*/ 1 h 46"/>
                <a:gd name="T36" fmla="*/ 10 w 10"/>
                <a:gd name="T37" fmla="*/ 1 h 46"/>
                <a:gd name="T38" fmla="*/ 10 w 10"/>
                <a:gd name="T39" fmla="*/ 1 h 46"/>
                <a:gd name="T40" fmla="*/ 10 w 10"/>
                <a:gd name="T41" fmla="*/ 0 h 46"/>
                <a:gd name="T42" fmla="*/ 10 w 10"/>
                <a:gd name="T43" fmla="*/ 0 h 46"/>
                <a:gd name="T44" fmla="*/ 9 w 10"/>
                <a:gd name="T45" fmla="*/ 0 h 46"/>
                <a:gd name="T46" fmla="*/ 7 w 10"/>
                <a:gd name="T47" fmla="*/ 0 h 46"/>
                <a:gd name="T48" fmla="*/ 6 w 10"/>
                <a:gd name="T49" fmla="*/ 1 h 46"/>
                <a:gd name="T50" fmla="*/ 4 w 10"/>
                <a:gd name="T51" fmla="*/ 1 h 4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0"/>
                <a:gd name="T79" fmla="*/ 0 h 46"/>
                <a:gd name="T80" fmla="*/ 10 w 10"/>
                <a:gd name="T81" fmla="*/ 46 h 4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0" h="46">
                  <a:moveTo>
                    <a:pt x="4" y="1"/>
                  </a:moveTo>
                  <a:lnTo>
                    <a:pt x="3" y="2"/>
                  </a:lnTo>
                  <a:lnTo>
                    <a:pt x="3" y="5"/>
                  </a:lnTo>
                  <a:lnTo>
                    <a:pt x="2" y="8"/>
                  </a:lnTo>
                  <a:lnTo>
                    <a:pt x="2" y="14"/>
                  </a:lnTo>
                  <a:lnTo>
                    <a:pt x="0" y="21"/>
                  </a:lnTo>
                  <a:lnTo>
                    <a:pt x="0" y="28"/>
                  </a:lnTo>
                  <a:lnTo>
                    <a:pt x="2" y="36"/>
                  </a:lnTo>
                  <a:lnTo>
                    <a:pt x="3" y="46"/>
                  </a:lnTo>
                  <a:lnTo>
                    <a:pt x="10" y="46"/>
                  </a:lnTo>
                  <a:lnTo>
                    <a:pt x="10" y="43"/>
                  </a:lnTo>
                  <a:lnTo>
                    <a:pt x="9" y="40"/>
                  </a:lnTo>
                  <a:lnTo>
                    <a:pt x="7" y="35"/>
                  </a:lnTo>
                  <a:lnTo>
                    <a:pt x="7" y="28"/>
                  </a:lnTo>
                  <a:lnTo>
                    <a:pt x="6" y="21"/>
                  </a:lnTo>
                  <a:lnTo>
                    <a:pt x="7" y="14"/>
                  </a:lnTo>
                  <a:lnTo>
                    <a:pt x="7" y="7"/>
                  </a:lnTo>
                  <a:lnTo>
                    <a:pt x="10" y="1"/>
                  </a:lnTo>
                  <a:lnTo>
                    <a:pt x="10" y="0"/>
                  </a:lnTo>
                  <a:lnTo>
                    <a:pt x="9" y="0"/>
                  </a:lnTo>
                  <a:lnTo>
                    <a:pt x="7" y="0"/>
                  </a:lnTo>
                  <a:lnTo>
                    <a:pt x="6" y="1"/>
                  </a:lnTo>
                  <a:lnTo>
                    <a:pt x="4" y="1"/>
                  </a:lnTo>
                  <a:close/>
                </a:path>
              </a:pathLst>
            </a:custGeom>
            <a:solidFill>
              <a:srgbClr val="A5E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56" name="Freeform 40"/>
            <p:cNvSpPr>
              <a:spLocks/>
            </p:cNvSpPr>
            <p:nvPr/>
          </p:nvSpPr>
          <p:spPr bwMode="auto">
            <a:xfrm>
              <a:off x="1179" y="1643"/>
              <a:ext cx="7" cy="33"/>
            </a:xfrm>
            <a:custGeom>
              <a:avLst/>
              <a:gdLst>
                <a:gd name="T0" fmla="*/ 2 w 7"/>
                <a:gd name="T1" fmla="*/ 1 h 33"/>
                <a:gd name="T2" fmla="*/ 1 w 7"/>
                <a:gd name="T3" fmla="*/ 1 h 33"/>
                <a:gd name="T4" fmla="*/ 1 w 7"/>
                <a:gd name="T5" fmla="*/ 3 h 33"/>
                <a:gd name="T6" fmla="*/ 0 w 7"/>
                <a:gd name="T7" fmla="*/ 6 h 33"/>
                <a:gd name="T8" fmla="*/ 0 w 7"/>
                <a:gd name="T9" fmla="*/ 10 h 33"/>
                <a:gd name="T10" fmla="*/ 0 w 7"/>
                <a:gd name="T11" fmla="*/ 15 h 33"/>
                <a:gd name="T12" fmla="*/ 0 w 7"/>
                <a:gd name="T13" fmla="*/ 20 h 33"/>
                <a:gd name="T14" fmla="*/ 0 w 7"/>
                <a:gd name="T15" fmla="*/ 27 h 33"/>
                <a:gd name="T16" fmla="*/ 1 w 7"/>
                <a:gd name="T17" fmla="*/ 33 h 33"/>
                <a:gd name="T18" fmla="*/ 5 w 7"/>
                <a:gd name="T19" fmla="*/ 33 h 33"/>
                <a:gd name="T20" fmla="*/ 5 w 7"/>
                <a:gd name="T21" fmla="*/ 31 h 33"/>
                <a:gd name="T22" fmla="*/ 5 w 7"/>
                <a:gd name="T23" fmla="*/ 29 h 33"/>
                <a:gd name="T24" fmla="*/ 4 w 7"/>
                <a:gd name="T25" fmla="*/ 26 h 33"/>
                <a:gd name="T26" fmla="*/ 4 w 7"/>
                <a:gd name="T27" fmla="*/ 20 h 33"/>
                <a:gd name="T28" fmla="*/ 4 w 7"/>
                <a:gd name="T29" fmla="*/ 15 h 33"/>
                <a:gd name="T30" fmla="*/ 4 w 7"/>
                <a:gd name="T31" fmla="*/ 9 h 33"/>
                <a:gd name="T32" fmla="*/ 4 w 7"/>
                <a:gd name="T33" fmla="*/ 5 h 33"/>
                <a:gd name="T34" fmla="*/ 7 w 7"/>
                <a:gd name="T35" fmla="*/ 0 h 33"/>
                <a:gd name="T36" fmla="*/ 7 w 7"/>
                <a:gd name="T37" fmla="*/ 0 h 33"/>
                <a:gd name="T38" fmla="*/ 7 w 7"/>
                <a:gd name="T39" fmla="*/ 0 h 33"/>
                <a:gd name="T40" fmla="*/ 5 w 7"/>
                <a:gd name="T41" fmla="*/ 0 h 33"/>
                <a:gd name="T42" fmla="*/ 5 w 7"/>
                <a:gd name="T43" fmla="*/ 0 h 33"/>
                <a:gd name="T44" fmla="*/ 5 w 7"/>
                <a:gd name="T45" fmla="*/ 0 h 33"/>
                <a:gd name="T46" fmla="*/ 4 w 7"/>
                <a:gd name="T47" fmla="*/ 0 h 33"/>
                <a:gd name="T48" fmla="*/ 3 w 7"/>
                <a:gd name="T49" fmla="*/ 0 h 33"/>
                <a:gd name="T50" fmla="*/ 2 w 7"/>
                <a:gd name="T51" fmla="*/ 1 h 3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7"/>
                <a:gd name="T79" fmla="*/ 0 h 33"/>
                <a:gd name="T80" fmla="*/ 7 w 7"/>
                <a:gd name="T81" fmla="*/ 33 h 3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7" h="33">
                  <a:moveTo>
                    <a:pt x="2" y="1"/>
                  </a:moveTo>
                  <a:lnTo>
                    <a:pt x="1" y="1"/>
                  </a:lnTo>
                  <a:lnTo>
                    <a:pt x="1" y="3"/>
                  </a:lnTo>
                  <a:lnTo>
                    <a:pt x="0" y="6"/>
                  </a:lnTo>
                  <a:lnTo>
                    <a:pt x="0" y="10"/>
                  </a:lnTo>
                  <a:lnTo>
                    <a:pt x="0" y="15"/>
                  </a:lnTo>
                  <a:lnTo>
                    <a:pt x="0" y="20"/>
                  </a:lnTo>
                  <a:lnTo>
                    <a:pt x="0" y="27"/>
                  </a:lnTo>
                  <a:lnTo>
                    <a:pt x="1" y="33"/>
                  </a:lnTo>
                  <a:lnTo>
                    <a:pt x="5" y="33"/>
                  </a:lnTo>
                  <a:lnTo>
                    <a:pt x="5" y="31"/>
                  </a:lnTo>
                  <a:lnTo>
                    <a:pt x="5" y="29"/>
                  </a:lnTo>
                  <a:lnTo>
                    <a:pt x="4" y="26"/>
                  </a:lnTo>
                  <a:lnTo>
                    <a:pt x="4" y="20"/>
                  </a:lnTo>
                  <a:lnTo>
                    <a:pt x="4" y="15"/>
                  </a:lnTo>
                  <a:lnTo>
                    <a:pt x="4" y="9"/>
                  </a:lnTo>
                  <a:lnTo>
                    <a:pt x="4" y="5"/>
                  </a:lnTo>
                  <a:lnTo>
                    <a:pt x="7" y="0"/>
                  </a:lnTo>
                  <a:lnTo>
                    <a:pt x="5" y="0"/>
                  </a:lnTo>
                  <a:lnTo>
                    <a:pt x="4" y="0"/>
                  </a:lnTo>
                  <a:lnTo>
                    <a:pt x="3" y="0"/>
                  </a:lnTo>
                  <a:lnTo>
                    <a:pt x="2" y="1"/>
                  </a:lnTo>
                  <a:close/>
                </a:path>
              </a:pathLst>
            </a:custGeom>
            <a:solidFill>
              <a:srgbClr val="B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57" name="Freeform 41"/>
            <p:cNvSpPr>
              <a:spLocks/>
            </p:cNvSpPr>
            <p:nvPr/>
          </p:nvSpPr>
          <p:spPr bwMode="auto">
            <a:xfrm>
              <a:off x="1274" y="1610"/>
              <a:ext cx="24" cy="90"/>
            </a:xfrm>
            <a:custGeom>
              <a:avLst/>
              <a:gdLst>
                <a:gd name="T0" fmla="*/ 24 w 24"/>
                <a:gd name="T1" fmla="*/ 1 h 90"/>
                <a:gd name="T2" fmla="*/ 22 w 24"/>
                <a:gd name="T3" fmla="*/ 1 h 90"/>
                <a:gd name="T4" fmla="*/ 21 w 24"/>
                <a:gd name="T5" fmla="*/ 4 h 90"/>
                <a:gd name="T6" fmla="*/ 19 w 24"/>
                <a:gd name="T7" fmla="*/ 8 h 90"/>
                <a:gd name="T8" fmla="*/ 17 w 24"/>
                <a:gd name="T9" fmla="*/ 17 h 90"/>
                <a:gd name="T10" fmla="*/ 15 w 24"/>
                <a:gd name="T11" fmla="*/ 28 h 90"/>
                <a:gd name="T12" fmla="*/ 14 w 24"/>
                <a:gd name="T13" fmla="*/ 43 h 90"/>
                <a:gd name="T14" fmla="*/ 15 w 24"/>
                <a:gd name="T15" fmla="*/ 64 h 90"/>
                <a:gd name="T16" fmla="*/ 18 w 24"/>
                <a:gd name="T17" fmla="*/ 90 h 90"/>
                <a:gd name="T18" fmla="*/ 5 w 24"/>
                <a:gd name="T19" fmla="*/ 90 h 90"/>
                <a:gd name="T20" fmla="*/ 4 w 24"/>
                <a:gd name="T21" fmla="*/ 88 h 90"/>
                <a:gd name="T22" fmla="*/ 3 w 24"/>
                <a:gd name="T23" fmla="*/ 81 h 90"/>
                <a:gd name="T24" fmla="*/ 1 w 24"/>
                <a:gd name="T25" fmla="*/ 69 h 90"/>
                <a:gd name="T26" fmla="*/ 0 w 24"/>
                <a:gd name="T27" fmla="*/ 56 h 90"/>
                <a:gd name="T28" fmla="*/ 0 w 24"/>
                <a:gd name="T29" fmla="*/ 41 h 90"/>
                <a:gd name="T30" fmla="*/ 1 w 24"/>
                <a:gd name="T31" fmla="*/ 27 h 90"/>
                <a:gd name="T32" fmla="*/ 4 w 24"/>
                <a:gd name="T33" fmla="*/ 13 h 90"/>
                <a:gd name="T34" fmla="*/ 7 w 24"/>
                <a:gd name="T35" fmla="*/ 0 h 90"/>
                <a:gd name="T36" fmla="*/ 24 w 24"/>
                <a:gd name="T37" fmla="*/ 1 h 9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4"/>
                <a:gd name="T58" fmla="*/ 0 h 90"/>
                <a:gd name="T59" fmla="*/ 24 w 24"/>
                <a:gd name="T60" fmla="*/ 90 h 90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4" h="90">
                  <a:moveTo>
                    <a:pt x="24" y="1"/>
                  </a:moveTo>
                  <a:lnTo>
                    <a:pt x="22" y="1"/>
                  </a:lnTo>
                  <a:lnTo>
                    <a:pt x="21" y="4"/>
                  </a:lnTo>
                  <a:lnTo>
                    <a:pt x="19" y="8"/>
                  </a:lnTo>
                  <a:lnTo>
                    <a:pt x="17" y="17"/>
                  </a:lnTo>
                  <a:lnTo>
                    <a:pt x="15" y="28"/>
                  </a:lnTo>
                  <a:lnTo>
                    <a:pt x="14" y="43"/>
                  </a:lnTo>
                  <a:lnTo>
                    <a:pt x="15" y="64"/>
                  </a:lnTo>
                  <a:lnTo>
                    <a:pt x="18" y="90"/>
                  </a:lnTo>
                  <a:lnTo>
                    <a:pt x="5" y="90"/>
                  </a:lnTo>
                  <a:lnTo>
                    <a:pt x="4" y="88"/>
                  </a:lnTo>
                  <a:lnTo>
                    <a:pt x="3" y="81"/>
                  </a:lnTo>
                  <a:lnTo>
                    <a:pt x="1" y="69"/>
                  </a:lnTo>
                  <a:lnTo>
                    <a:pt x="0" y="56"/>
                  </a:lnTo>
                  <a:lnTo>
                    <a:pt x="0" y="41"/>
                  </a:lnTo>
                  <a:lnTo>
                    <a:pt x="1" y="27"/>
                  </a:lnTo>
                  <a:lnTo>
                    <a:pt x="4" y="13"/>
                  </a:lnTo>
                  <a:lnTo>
                    <a:pt x="7" y="0"/>
                  </a:lnTo>
                  <a:lnTo>
                    <a:pt x="24" y="1"/>
                  </a:lnTo>
                  <a:close/>
                </a:path>
              </a:pathLst>
            </a:custGeom>
            <a:solidFill>
              <a:srgbClr val="59B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58" name="Freeform 42"/>
            <p:cNvSpPr>
              <a:spLocks/>
            </p:cNvSpPr>
            <p:nvPr/>
          </p:nvSpPr>
          <p:spPr bwMode="auto">
            <a:xfrm>
              <a:off x="1275" y="1617"/>
              <a:ext cx="19" cy="76"/>
            </a:xfrm>
            <a:custGeom>
              <a:avLst/>
              <a:gdLst>
                <a:gd name="T0" fmla="*/ 19 w 19"/>
                <a:gd name="T1" fmla="*/ 0 h 76"/>
                <a:gd name="T2" fmla="*/ 19 w 19"/>
                <a:gd name="T3" fmla="*/ 0 h 76"/>
                <a:gd name="T4" fmla="*/ 18 w 19"/>
                <a:gd name="T5" fmla="*/ 3 h 76"/>
                <a:gd name="T6" fmla="*/ 17 w 19"/>
                <a:gd name="T7" fmla="*/ 7 h 76"/>
                <a:gd name="T8" fmla="*/ 14 w 19"/>
                <a:gd name="T9" fmla="*/ 13 h 76"/>
                <a:gd name="T10" fmla="*/ 13 w 19"/>
                <a:gd name="T11" fmla="*/ 22 h 76"/>
                <a:gd name="T12" fmla="*/ 12 w 19"/>
                <a:gd name="T13" fmla="*/ 36 h 76"/>
                <a:gd name="T14" fmla="*/ 13 w 19"/>
                <a:gd name="T15" fmla="*/ 54 h 76"/>
                <a:gd name="T16" fmla="*/ 14 w 19"/>
                <a:gd name="T17" fmla="*/ 76 h 76"/>
                <a:gd name="T18" fmla="*/ 4 w 19"/>
                <a:gd name="T19" fmla="*/ 76 h 76"/>
                <a:gd name="T20" fmla="*/ 4 w 19"/>
                <a:gd name="T21" fmla="*/ 74 h 76"/>
                <a:gd name="T22" fmla="*/ 3 w 19"/>
                <a:gd name="T23" fmla="*/ 68 h 76"/>
                <a:gd name="T24" fmla="*/ 2 w 19"/>
                <a:gd name="T25" fmla="*/ 59 h 76"/>
                <a:gd name="T26" fmla="*/ 0 w 19"/>
                <a:gd name="T27" fmla="*/ 47 h 76"/>
                <a:gd name="T28" fmla="*/ 0 w 19"/>
                <a:gd name="T29" fmla="*/ 35 h 76"/>
                <a:gd name="T30" fmla="*/ 0 w 19"/>
                <a:gd name="T31" fmla="*/ 22 h 76"/>
                <a:gd name="T32" fmla="*/ 3 w 19"/>
                <a:gd name="T33" fmla="*/ 10 h 76"/>
                <a:gd name="T34" fmla="*/ 6 w 19"/>
                <a:gd name="T35" fmla="*/ 0 h 76"/>
                <a:gd name="T36" fmla="*/ 19 w 19"/>
                <a:gd name="T37" fmla="*/ 0 h 7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9"/>
                <a:gd name="T58" fmla="*/ 0 h 76"/>
                <a:gd name="T59" fmla="*/ 19 w 19"/>
                <a:gd name="T60" fmla="*/ 76 h 7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9" h="76">
                  <a:moveTo>
                    <a:pt x="19" y="0"/>
                  </a:moveTo>
                  <a:lnTo>
                    <a:pt x="19" y="0"/>
                  </a:lnTo>
                  <a:lnTo>
                    <a:pt x="18" y="3"/>
                  </a:lnTo>
                  <a:lnTo>
                    <a:pt x="17" y="7"/>
                  </a:lnTo>
                  <a:lnTo>
                    <a:pt x="14" y="13"/>
                  </a:lnTo>
                  <a:lnTo>
                    <a:pt x="13" y="22"/>
                  </a:lnTo>
                  <a:lnTo>
                    <a:pt x="12" y="36"/>
                  </a:lnTo>
                  <a:lnTo>
                    <a:pt x="13" y="54"/>
                  </a:lnTo>
                  <a:lnTo>
                    <a:pt x="14" y="76"/>
                  </a:lnTo>
                  <a:lnTo>
                    <a:pt x="4" y="76"/>
                  </a:lnTo>
                  <a:lnTo>
                    <a:pt x="4" y="74"/>
                  </a:lnTo>
                  <a:lnTo>
                    <a:pt x="3" y="68"/>
                  </a:lnTo>
                  <a:lnTo>
                    <a:pt x="2" y="59"/>
                  </a:lnTo>
                  <a:lnTo>
                    <a:pt x="0" y="47"/>
                  </a:lnTo>
                  <a:lnTo>
                    <a:pt x="0" y="35"/>
                  </a:lnTo>
                  <a:lnTo>
                    <a:pt x="0" y="22"/>
                  </a:lnTo>
                  <a:lnTo>
                    <a:pt x="3" y="10"/>
                  </a:lnTo>
                  <a:lnTo>
                    <a:pt x="6" y="0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72C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59" name="Freeform 43"/>
            <p:cNvSpPr>
              <a:spLocks/>
            </p:cNvSpPr>
            <p:nvPr/>
          </p:nvSpPr>
          <p:spPr bwMode="auto">
            <a:xfrm>
              <a:off x="1277" y="1623"/>
              <a:ext cx="15" cy="63"/>
            </a:xfrm>
            <a:custGeom>
              <a:avLst/>
              <a:gdLst>
                <a:gd name="T0" fmla="*/ 15 w 15"/>
                <a:gd name="T1" fmla="*/ 0 h 63"/>
                <a:gd name="T2" fmla="*/ 15 w 15"/>
                <a:gd name="T3" fmla="*/ 1 h 63"/>
                <a:gd name="T4" fmla="*/ 14 w 15"/>
                <a:gd name="T5" fmla="*/ 2 h 63"/>
                <a:gd name="T6" fmla="*/ 12 w 15"/>
                <a:gd name="T7" fmla="*/ 6 h 63"/>
                <a:gd name="T8" fmla="*/ 11 w 15"/>
                <a:gd name="T9" fmla="*/ 12 h 63"/>
                <a:gd name="T10" fmla="*/ 10 w 15"/>
                <a:gd name="T11" fmla="*/ 19 h 63"/>
                <a:gd name="T12" fmla="*/ 9 w 15"/>
                <a:gd name="T13" fmla="*/ 30 h 63"/>
                <a:gd name="T14" fmla="*/ 10 w 15"/>
                <a:gd name="T15" fmla="*/ 44 h 63"/>
                <a:gd name="T16" fmla="*/ 11 w 15"/>
                <a:gd name="T17" fmla="*/ 63 h 63"/>
                <a:gd name="T18" fmla="*/ 2 w 15"/>
                <a:gd name="T19" fmla="*/ 63 h 63"/>
                <a:gd name="T20" fmla="*/ 2 w 15"/>
                <a:gd name="T21" fmla="*/ 62 h 63"/>
                <a:gd name="T22" fmla="*/ 1 w 15"/>
                <a:gd name="T23" fmla="*/ 56 h 63"/>
                <a:gd name="T24" fmla="*/ 0 w 15"/>
                <a:gd name="T25" fmla="*/ 49 h 63"/>
                <a:gd name="T26" fmla="*/ 0 w 15"/>
                <a:gd name="T27" fmla="*/ 40 h 63"/>
                <a:gd name="T28" fmla="*/ 0 w 15"/>
                <a:gd name="T29" fmla="*/ 29 h 63"/>
                <a:gd name="T30" fmla="*/ 0 w 15"/>
                <a:gd name="T31" fmla="*/ 19 h 63"/>
                <a:gd name="T32" fmla="*/ 1 w 15"/>
                <a:gd name="T33" fmla="*/ 8 h 63"/>
                <a:gd name="T34" fmla="*/ 4 w 15"/>
                <a:gd name="T35" fmla="*/ 0 h 63"/>
                <a:gd name="T36" fmla="*/ 15 w 15"/>
                <a:gd name="T37" fmla="*/ 0 h 63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5"/>
                <a:gd name="T58" fmla="*/ 0 h 63"/>
                <a:gd name="T59" fmla="*/ 15 w 15"/>
                <a:gd name="T60" fmla="*/ 63 h 63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5" h="63">
                  <a:moveTo>
                    <a:pt x="15" y="0"/>
                  </a:moveTo>
                  <a:lnTo>
                    <a:pt x="15" y="1"/>
                  </a:lnTo>
                  <a:lnTo>
                    <a:pt x="14" y="2"/>
                  </a:lnTo>
                  <a:lnTo>
                    <a:pt x="12" y="6"/>
                  </a:lnTo>
                  <a:lnTo>
                    <a:pt x="11" y="12"/>
                  </a:lnTo>
                  <a:lnTo>
                    <a:pt x="10" y="19"/>
                  </a:lnTo>
                  <a:lnTo>
                    <a:pt x="9" y="30"/>
                  </a:lnTo>
                  <a:lnTo>
                    <a:pt x="10" y="44"/>
                  </a:lnTo>
                  <a:lnTo>
                    <a:pt x="11" y="63"/>
                  </a:lnTo>
                  <a:lnTo>
                    <a:pt x="2" y="63"/>
                  </a:lnTo>
                  <a:lnTo>
                    <a:pt x="2" y="62"/>
                  </a:lnTo>
                  <a:lnTo>
                    <a:pt x="1" y="56"/>
                  </a:lnTo>
                  <a:lnTo>
                    <a:pt x="0" y="49"/>
                  </a:lnTo>
                  <a:lnTo>
                    <a:pt x="0" y="40"/>
                  </a:lnTo>
                  <a:lnTo>
                    <a:pt x="0" y="29"/>
                  </a:lnTo>
                  <a:lnTo>
                    <a:pt x="0" y="19"/>
                  </a:lnTo>
                  <a:lnTo>
                    <a:pt x="1" y="8"/>
                  </a:lnTo>
                  <a:lnTo>
                    <a:pt x="4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8CD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60" name="Freeform 44"/>
            <p:cNvSpPr>
              <a:spLocks/>
            </p:cNvSpPr>
            <p:nvPr/>
          </p:nvSpPr>
          <p:spPr bwMode="auto">
            <a:xfrm>
              <a:off x="1277" y="1629"/>
              <a:ext cx="12" cy="50"/>
            </a:xfrm>
            <a:custGeom>
              <a:avLst/>
              <a:gdLst>
                <a:gd name="T0" fmla="*/ 12 w 12"/>
                <a:gd name="T1" fmla="*/ 1 h 50"/>
                <a:gd name="T2" fmla="*/ 12 w 12"/>
                <a:gd name="T3" fmla="*/ 1 h 50"/>
                <a:gd name="T4" fmla="*/ 11 w 12"/>
                <a:gd name="T5" fmla="*/ 2 h 50"/>
                <a:gd name="T6" fmla="*/ 10 w 12"/>
                <a:gd name="T7" fmla="*/ 5 h 50"/>
                <a:gd name="T8" fmla="*/ 9 w 12"/>
                <a:gd name="T9" fmla="*/ 9 h 50"/>
                <a:gd name="T10" fmla="*/ 9 w 12"/>
                <a:gd name="T11" fmla="*/ 15 h 50"/>
                <a:gd name="T12" fmla="*/ 8 w 12"/>
                <a:gd name="T13" fmla="*/ 24 h 50"/>
                <a:gd name="T14" fmla="*/ 8 w 12"/>
                <a:gd name="T15" fmla="*/ 36 h 50"/>
                <a:gd name="T16" fmla="*/ 9 w 12"/>
                <a:gd name="T17" fmla="*/ 50 h 50"/>
                <a:gd name="T18" fmla="*/ 2 w 12"/>
                <a:gd name="T19" fmla="*/ 50 h 50"/>
                <a:gd name="T20" fmla="*/ 2 w 12"/>
                <a:gd name="T21" fmla="*/ 49 h 50"/>
                <a:gd name="T22" fmla="*/ 2 w 12"/>
                <a:gd name="T23" fmla="*/ 45 h 50"/>
                <a:gd name="T24" fmla="*/ 1 w 12"/>
                <a:gd name="T25" fmla="*/ 38 h 50"/>
                <a:gd name="T26" fmla="*/ 1 w 12"/>
                <a:gd name="T27" fmla="*/ 31 h 50"/>
                <a:gd name="T28" fmla="*/ 0 w 12"/>
                <a:gd name="T29" fmla="*/ 23 h 50"/>
                <a:gd name="T30" fmla="*/ 1 w 12"/>
                <a:gd name="T31" fmla="*/ 15 h 50"/>
                <a:gd name="T32" fmla="*/ 2 w 12"/>
                <a:gd name="T33" fmla="*/ 7 h 50"/>
                <a:gd name="T34" fmla="*/ 4 w 12"/>
                <a:gd name="T35" fmla="*/ 0 h 50"/>
                <a:gd name="T36" fmla="*/ 12 w 12"/>
                <a:gd name="T37" fmla="*/ 1 h 5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2"/>
                <a:gd name="T58" fmla="*/ 0 h 50"/>
                <a:gd name="T59" fmla="*/ 12 w 12"/>
                <a:gd name="T60" fmla="*/ 50 h 50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2" h="50">
                  <a:moveTo>
                    <a:pt x="12" y="1"/>
                  </a:moveTo>
                  <a:lnTo>
                    <a:pt x="12" y="1"/>
                  </a:lnTo>
                  <a:lnTo>
                    <a:pt x="11" y="2"/>
                  </a:lnTo>
                  <a:lnTo>
                    <a:pt x="10" y="5"/>
                  </a:lnTo>
                  <a:lnTo>
                    <a:pt x="9" y="9"/>
                  </a:lnTo>
                  <a:lnTo>
                    <a:pt x="9" y="15"/>
                  </a:lnTo>
                  <a:lnTo>
                    <a:pt x="8" y="24"/>
                  </a:lnTo>
                  <a:lnTo>
                    <a:pt x="8" y="36"/>
                  </a:lnTo>
                  <a:lnTo>
                    <a:pt x="9" y="50"/>
                  </a:lnTo>
                  <a:lnTo>
                    <a:pt x="2" y="50"/>
                  </a:lnTo>
                  <a:lnTo>
                    <a:pt x="2" y="49"/>
                  </a:lnTo>
                  <a:lnTo>
                    <a:pt x="2" y="45"/>
                  </a:lnTo>
                  <a:lnTo>
                    <a:pt x="1" y="38"/>
                  </a:lnTo>
                  <a:lnTo>
                    <a:pt x="1" y="31"/>
                  </a:lnTo>
                  <a:lnTo>
                    <a:pt x="0" y="23"/>
                  </a:lnTo>
                  <a:lnTo>
                    <a:pt x="1" y="15"/>
                  </a:lnTo>
                  <a:lnTo>
                    <a:pt x="2" y="7"/>
                  </a:lnTo>
                  <a:lnTo>
                    <a:pt x="4" y="0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A5E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61" name="Freeform 45"/>
            <p:cNvSpPr>
              <a:spLocks/>
            </p:cNvSpPr>
            <p:nvPr/>
          </p:nvSpPr>
          <p:spPr bwMode="auto">
            <a:xfrm>
              <a:off x="1278" y="1636"/>
              <a:ext cx="9" cy="36"/>
            </a:xfrm>
            <a:custGeom>
              <a:avLst/>
              <a:gdLst>
                <a:gd name="T0" fmla="*/ 9 w 9"/>
                <a:gd name="T1" fmla="*/ 0 h 36"/>
                <a:gd name="T2" fmla="*/ 9 w 9"/>
                <a:gd name="T3" fmla="*/ 0 h 36"/>
                <a:gd name="T4" fmla="*/ 8 w 9"/>
                <a:gd name="T5" fmla="*/ 1 h 36"/>
                <a:gd name="T6" fmla="*/ 8 w 9"/>
                <a:gd name="T7" fmla="*/ 3 h 36"/>
                <a:gd name="T8" fmla="*/ 7 w 9"/>
                <a:gd name="T9" fmla="*/ 6 h 36"/>
                <a:gd name="T10" fmla="*/ 6 w 9"/>
                <a:gd name="T11" fmla="*/ 10 h 36"/>
                <a:gd name="T12" fmla="*/ 6 w 9"/>
                <a:gd name="T13" fmla="*/ 17 h 36"/>
                <a:gd name="T14" fmla="*/ 6 w 9"/>
                <a:gd name="T15" fmla="*/ 26 h 36"/>
                <a:gd name="T16" fmla="*/ 7 w 9"/>
                <a:gd name="T17" fmla="*/ 36 h 36"/>
                <a:gd name="T18" fmla="*/ 2 w 9"/>
                <a:gd name="T19" fmla="*/ 36 h 36"/>
                <a:gd name="T20" fmla="*/ 1 w 9"/>
                <a:gd name="T21" fmla="*/ 36 h 36"/>
                <a:gd name="T22" fmla="*/ 1 w 9"/>
                <a:gd name="T23" fmla="*/ 33 h 36"/>
                <a:gd name="T24" fmla="*/ 1 w 9"/>
                <a:gd name="T25" fmla="*/ 28 h 36"/>
                <a:gd name="T26" fmla="*/ 0 w 9"/>
                <a:gd name="T27" fmla="*/ 22 h 36"/>
                <a:gd name="T28" fmla="*/ 0 w 9"/>
                <a:gd name="T29" fmla="*/ 16 h 36"/>
                <a:gd name="T30" fmla="*/ 0 w 9"/>
                <a:gd name="T31" fmla="*/ 10 h 36"/>
                <a:gd name="T32" fmla="*/ 1 w 9"/>
                <a:gd name="T33" fmla="*/ 5 h 36"/>
                <a:gd name="T34" fmla="*/ 3 w 9"/>
                <a:gd name="T35" fmla="*/ 0 h 36"/>
                <a:gd name="T36" fmla="*/ 9 w 9"/>
                <a:gd name="T37" fmla="*/ 0 h 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"/>
                <a:gd name="T58" fmla="*/ 0 h 36"/>
                <a:gd name="T59" fmla="*/ 9 w 9"/>
                <a:gd name="T60" fmla="*/ 36 h 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" h="36">
                  <a:moveTo>
                    <a:pt x="9" y="0"/>
                  </a:moveTo>
                  <a:lnTo>
                    <a:pt x="9" y="0"/>
                  </a:lnTo>
                  <a:lnTo>
                    <a:pt x="8" y="1"/>
                  </a:lnTo>
                  <a:lnTo>
                    <a:pt x="8" y="3"/>
                  </a:lnTo>
                  <a:lnTo>
                    <a:pt x="7" y="6"/>
                  </a:lnTo>
                  <a:lnTo>
                    <a:pt x="6" y="10"/>
                  </a:lnTo>
                  <a:lnTo>
                    <a:pt x="6" y="17"/>
                  </a:lnTo>
                  <a:lnTo>
                    <a:pt x="6" y="26"/>
                  </a:lnTo>
                  <a:lnTo>
                    <a:pt x="7" y="36"/>
                  </a:lnTo>
                  <a:lnTo>
                    <a:pt x="2" y="36"/>
                  </a:lnTo>
                  <a:lnTo>
                    <a:pt x="1" y="36"/>
                  </a:lnTo>
                  <a:lnTo>
                    <a:pt x="1" y="33"/>
                  </a:lnTo>
                  <a:lnTo>
                    <a:pt x="1" y="28"/>
                  </a:lnTo>
                  <a:lnTo>
                    <a:pt x="0" y="22"/>
                  </a:lnTo>
                  <a:lnTo>
                    <a:pt x="0" y="16"/>
                  </a:lnTo>
                  <a:lnTo>
                    <a:pt x="0" y="10"/>
                  </a:lnTo>
                  <a:lnTo>
                    <a:pt x="1" y="5"/>
                  </a:lnTo>
                  <a:lnTo>
                    <a:pt x="3" y="0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B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62" name="Rectangle 46"/>
            <p:cNvSpPr>
              <a:spLocks noChangeArrowheads="1"/>
            </p:cNvSpPr>
            <p:nvPr/>
          </p:nvSpPr>
          <p:spPr bwMode="auto">
            <a:xfrm>
              <a:off x="1155" y="1627"/>
              <a:ext cx="4" cy="11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63" name="Freeform 47"/>
            <p:cNvSpPr>
              <a:spLocks/>
            </p:cNvSpPr>
            <p:nvPr/>
          </p:nvSpPr>
          <p:spPr bwMode="auto">
            <a:xfrm>
              <a:off x="1197" y="1624"/>
              <a:ext cx="46" cy="55"/>
            </a:xfrm>
            <a:custGeom>
              <a:avLst/>
              <a:gdLst>
                <a:gd name="T0" fmla="*/ 4 w 46"/>
                <a:gd name="T1" fmla="*/ 6 h 55"/>
                <a:gd name="T2" fmla="*/ 4 w 46"/>
                <a:gd name="T3" fmla="*/ 7 h 55"/>
                <a:gd name="T4" fmla="*/ 3 w 46"/>
                <a:gd name="T5" fmla="*/ 10 h 55"/>
                <a:gd name="T6" fmla="*/ 1 w 46"/>
                <a:gd name="T7" fmla="*/ 14 h 55"/>
                <a:gd name="T8" fmla="*/ 0 w 46"/>
                <a:gd name="T9" fmla="*/ 20 h 55"/>
                <a:gd name="T10" fmla="*/ 0 w 46"/>
                <a:gd name="T11" fmla="*/ 28 h 55"/>
                <a:gd name="T12" fmla="*/ 0 w 46"/>
                <a:gd name="T13" fmla="*/ 36 h 55"/>
                <a:gd name="T14" fmla="*/ 0 w 46"/>
                <a:gd name="T15" fmla="*/ 46 h 55"/>
                <a:gd name="T16" fmla="*/ 3 w 46"/>
                <a:gd name="T17" fmla="*/ 55 h 55"/>
                <a:gd name="T18" fmla="*/ 3 w 46"/>
                <a:gd name="T19" fmla="*/ 54 h 55"/>
                <a:gd name="T20" fmla="*/ 3 w 46"/>
                <a:gd name="T21" fmla="*/ 53 h 55"/>
                <a:gd name="T22" fmla="*/ 3 w 46"/>
                <a:gd name="T23" fmla="*/ 52 h 55"/>
                <a:gd name="T24" fmla="*/ 3 w 46"/>
                <a:gd name="T25" fmla="*/ 49 h 55"/>
                <a:gd name="T26" fmla="*/ 3 w 46"/>
                <a:gd name="T27" fmla="*/ 46 h 55"/>
                <a:gd name="T28" fmla="*/ 4 w 46"/>
                <a:gd name="T29" fmla="*/ 42 h 55"/>
                <a:gd name="T30" fmla="*/ 4 w 46"/>
                <a:gd name="T31" fmla="*/ 39 h 55"/>
                <a:gd name="T32" fmla="*/ 5 w 46"/>
                <a:gd name="T33" fmla="*/ 35 h 55"/>
                <a:gd name="T34" fmla="*/ 6 w 46"/>
                <a:gd name="T35" fmla="*/ 32 h 55"/>
                <a:gd name="T36" fmla="*/ 7 w 46"/>
                <a:gd name="T37" fmla="*/ 28 h 55"/>
                <a:gd name="T38" fmla="*/ 8 w 46"/>
                <a:gd name="T39" fmla="*/ 25 h 55"/>
                <a:gd name="T40" fmla="*/ 11 w 46"/>
                <a:gd name="T41" fmla="*/ 21 h 55"/>
                <a:gd name="T42" fmla="*/ 14 w 46"/>
                <a:gd name="T43" fmla="*/ 19 h 55"/>
                <a:gd name="T44" fmla="*/ 17 w 46"/>
                <a:gd name="T45" fmla="*/ 17 h 55"/>
                <a:gd name="T46" fmla="*/ 21 w 46"/>
                <a:gd name="T47" fmla="*/ 14 h 55"/>
                <a:gd name="T48" fmla="*/ 26 w 46"/>
                <a:gd name="T49" fmla="*/ 14 h 55"/>
                <a:gd name="T50" fmla="*/ 26 w 46"/>
                <a:gd name="T51" fmla="*/ 13 h 55"/>
                <a:gd name="T52" fmla="*/ 26 w 46"/>
                <a:gd name="T53" fmla="*/ 13 h 55"/>
                <a:gd name="T54" fmla="*/ 28 w 46"/>
                <a:gd name="T55" fmla="*/ 12 h 55"/>
                <a:gd name="T56" fmla="*/ 29 w 46"/>
                <a:gd name="T57" fmla="*/ 11 h 55"/>
                <a:gd name="T58" fmla="*/ 33 w 46"/>
                <a:gd name="T59" fmla="*/ 10 h 55"/>
                <a:gd name="T60" fmla="*/ 36 w 46"/>
                <a:gd name="T61" fmla="*/ 7 h 55"/>
                <a:gd name="T62" fmla="*/ 41 w 46"/>
                <a:gd name="T63" fmla="*/ 5 h 55"/>
                <a:gd name="T64" fmla="*/ 46 w 46"/>
                <a:gd name="T65" fmla="*/ 3 h 55"/>
                <a:gd name="T66" fmla="*/ 46 w 46"/>
                <a:gd name="T67" fmla="*/ 3 h 55"/>
                <a:gd name="T68" fmla="*/ 45 w 46"/>
                <a:gd name="T69" fmla="*/ 3 h 55"/>
                <a:gd name="T70" fmla="*/ 43 w 46"/>
                <a:gd name="T71" fmla="*/ 3 h 55"/>
                <a:gd name="T72" fmla="*/ 42 w 46"/>
                <a:gd name="T73" fmla="*/ 1 h 55"/>
                <a:gd name="T74" fmla="*/ 40 w 46"/>
                <a:gd name="T75" fmla="*/ 1 h 55"/>
                <a:gd name="T76" fmla="*/ 38 w 46"/>
                <a:gd name="T77" fmla="*/ 1 h 55"/>
                <a:gd name="T78" fmla="*/ 35 w 46"/>
                <a:gd name="T79" fmla="*/ 1 h 55"/>
                <a:gd name="T80" fmla="*/ 32 w 46"/>
                <a:gd name="T81" fmla="*/ 0 h 55"/>
                <a:gd name="T82" fmla="*/ 28 w 46"/>
                <a:gd name="T83" fmla="*/ 0 h 55"/>
                <a:gd name="T84" fmla="*/ 26 w 46"/>
                <a:gd name="T85" fmla="*/ 0 h 55"/>
                <a:gd name="T86" fmla="*/ 22 w 46"/>
                <a:gd name="T87" fmla="*/ 1 h 55"/>
                <a:gd name="T88" fmla="*/ 19 w 46"/>
                <a:gd name="T89" fmla="*/ 1 h 55"/>
                <a:gd name="T90" fmla="*/ 14 w 46"/>
                <a:gd name="T91" fmla="*/ 1 h 55"/>
                <a:gd name="T92" fmla="*/ 11 w 46"/>
                <a:gd name="T93" fmla="*/ 3 h 55"/>
                <a:gd name="T94" fmla="*/ 7 w 46"/>
                <a:gd name="T95" fmla="*/ 4 h 55"/>
                <a:gd name="T96" fmla="*/ 4 w 46"/>
                <a:gd name="T97" fmla="*/ 6 h 55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46"/>
                <a:gd name="T148" fmla="*/ 0 h 55"/>
                <a:gd name="T149" fmla="*/ 46 w 46"/>
                <a:gd name="T150" fmla="*/ 55 h 55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46" h="55">
                  <a:moveTo>
                    <a:pt x="4" y="6"/>
                  </a:moveTo>
                  <a:lnTo>
                    <a:pt x="4" y="7"/>
                  </a:lnTo>
                  <a:lnTo>
                    <a:pt x="3" y="10"/>
                  </a:lnTo>
                  <a:lnTo>
                    <a:pt x="1" y="14"/>
                  </a:lnTo>
                  <a:lnTo>
                    <a:pt x="0" y="20"/>
                  </a:lnTo>
                  <a:lnTo>
                    <a:pt x="0" y="28"/>
                  </a:lnTo>
                  <a:lnTo>
                    <a:pt x="0" y="36"/>
                  </a:lnTo>
                  <a:lnTo>
                    <a:pt x="0" y="46"/>
                  </a:lnTo>
                  <a:lnTo>
                    <a:pt x="3" y="55"/>
                  </a:lnTo>
                  <a:lnTo>
                    <a:pt x="3" y="54"/>
                  </a:lnTo>
                  <a:lnTo>
                    <a:pt x="3" y="53"/>
                  </a:lnTo>
                  <a:lnTo>
                    <a:pt x="3" y="52"/>
                  </a:lnTo>
                  <a:lnTo>
                    <a:pt x="3" y="49"/>
                  </a:lnTo>
                  <a:lnTo>
                    <a:pt x="3" y="46"/>
                  </a:lnTo>
                  <a:lnTo>
                    <a:pt x="4" y="42"/>
                  </a:lnTo>
                  <a:lnTo>
                    <a:pt x="4" y="39"/>
                  </a:lnTo>
                  <a:lnTo>
                    <a:pt x="5" y="35"/>
                  </a:lnTo>
                  <a:lnTo>
                    <a:pt x="6" y="32"/>
                  </a:lnTo>
                  <a:lnTo>
                    <a:pt x="7" y="28"/>
                  </a:lnTo>
                  <a:lnTo>
                    <a:pt x="8" y="25"/>
                  </a:lnTo>
                  <a:lnTo>
                    <a:pt x="11" y="21"/>
                  </a:lnTo>
                  <a:lnTo>
                    <a:pt x="14" y="19"/>
                  </a:lnTo>
                  <a:lnTo>
                    <a:pt x="17" y="17"/>
                  </a:lnTo>
                  <a:lnTo>
                    <a:pt x="21" y="14"/>
                  </a:lnTo>
                  <a:lnTo>
                    <a:pt x="26" y="14"/>
                  </a:lnTo>
                  <a:lnTo>
                    <a:pt x="26" y="13"/>
                  </a:lnTo>
                  <a:lnTo>
                    <a:pt x="28" y="12"/>
                  </a:lnTo>
                  <a:lnTo>
                    <a:pt x="29" y="11"/>
                  </a:lnTo>
                  <a:lnTo>
                    <a:pt x="33" y="10"/>
                  </a:lnTo>
                  <a:lnTo>
                    <a:pt x="36" y="7"/>
                  </a:lnTo>
                  <a:lnTo>
                    <a:pt x="41" y="5"/>
                  </a:lnTo>
                  <a:lnTo>
                    <a:pt x="46" y="3"/>
                  </a:lnTo>
                  <a:lnTo>
                    <a:pt x="45" y="3"/>
                  </a:lnTo>
                  <a:lnTo>
                    <a:pt x="43" y="3"/>
                  </a:lnTo>
                  <a:lnTo>
                    <a:pt x="42" y="1"/>
                  </a:lnTo>
                  <a:lnTo>
                    <a:pt x="40" y="1"/>
                  </a:lnTo>
                  <a:lnTo>
                    <a:pt x="38" y="1"/>
                  </a:lnTo>
                  <a:lnTo>
                    <a:pt x="35" y="1"/>
                  </a:lnTo>
                  <a:lnTo>
                    <a:pt x="32" y="0"/>
                  </a:lnTo>
                  <a:lnTo>
                    <a:pt x="28" y="0"/>
                  </a:lnTo>
                  <a:lnTo>
                    <a:pt x="26" y="0"/>
                  </a:lnTo>
                  <a:lnTo>
                    <a:pt x="22" y="1"/>
                  </a:lnTo>
                  <a:lnTo>
                    <a:pt x="19" y="1"/>
                  </a:lnTo>
                  <a:lnTo>
                    <a:pt x="14" y="1"/>
                  </a:lnTo>
                  <a:lnTo>
                    <a:pt x="11" y="3"/>
                  </a:lnTo>
                  <a:lnTo>
                    <a:pt x="7" y="4"/>
                  </a:lnTo>
                  <a:lnTo>
                    <a:pt x="4" y="6"/>
                  </a:ln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64" name="Freeform 48"/>
            <p:cNvSpPr>
              <a:spLocks/>
            </p:cNvSpPr>
            <p:nvPr/>
          </p:nvSpPr>
          <p:spPr bwMode="auto">
            <a:xfrm>
              <a:off x="1133" y="1665"/>
              <a:ext cx="37" cy="9"/>
            </a:xfrm>
            <a:custGeom>
              <a:avLst/>
              <a:gdLst>
                <a:gd name="T0" fmla="*/ 0 w 37"/>
                <a:gd name="T1" fmla="*/ 6 h 9"/>
                <a:gd name="T2" fmla="*/ 0 w 37"/>
                <a:gd name="T3" fmla="*/ 6 h 9"/>
                <a:gd name="T4" fmla="*/ 0 w 37"/>
                <a:gd name="T5" fmla="*/ 6 h 9"/>
                <a:gd name="T6" fmla="*/ 1 w 37"/>
                <a:gd name="T7" fmla="*/ 5 h 9"/>
                <a:gd name="T8" fmla="*/ 1 w 37"/>
                <a:gd name="T9" fmla="*/ 5 h 9"/>
                <a:gd name="T10" fmla="*/ 2 w 37"/>
                <a:gd name="T11" fmla="*/ 4 h 9"/>
                <a:gd name="T12" fmla="*/ 4 w 37"/>
                <a:gd name="T13" fmla="*/ 2 h 9"/>
                <a:gd name="T14" fmla="*/ 5 w 37"/>
                <a:gd name="T15" fmla="*/ 2 h 9"/>
                <a:gd name="T16" fmla="*/ 7 w 37"/>
                <a:gd name="T17" fmla="*/ 1 h 9"/>
                <a:gd name="T18" fmla="*/ 9 w 37"/>
                <a:gd name="T19" fmla="*/ 0 h 9"/>
                <a:gd name="T20" fmla="*/ 12 w 37"/>
                <a:gd name="T21" fmla="*/ 0 h 9"/>
                <a:gd name="T22" fmla="*/ 15 w 37"/>
                <a:gd name="T23" fmla="*/ 0 h 9"/>
                <a:gd name="T24" fmla="*/ 19 w 37"/>
                <a:gd name="T25" fmla="*/ 0 h 9"/>
                <a:gd name="T26" fmla="*/ 22 w 37"/>
                <a:gd name="T27" fmla="*/ 0 h 9"/>
                <a:gd name="T28" fmla="*/ 27 w 37"/>
                <a:gd name="T29" fmla="*/ 1 h 9"/>
                <a:gd name="T30" fmla="*/ 32 w 37"/>
                <a:gd name="T31" fmla="*/ 1 h 9"/>
                <a:gd name="T32" fmla="*/ 37 w 37"/>
                <a:gd name="T33" fmla="*/ 4 h 9"/>
                <a:gd name="T34" fmla="*/ 37 w 37"/>
                <a:gd name="T35" fmla="*/ 6 h 9"/>
                <a:gd name="T36" fmla="*/ 36 w 37"/>
                <a:gd name="T37" fmla="*/ 6 h 9"/>
                <a:gd name="T38" fmla="*/ 36 w 37"/>
                <a:gd name="T39" fmla="*/ 5 h 9"/>
                <a:gd name="T40" fmla="*/ 34 w 37"/>
                <a:gd name="T41" fmla="*/ 5 h 9"/>
                <a:gd name="T42" fmla="*/ 33 w 37"/>
                <a:gd name="T43" fmla="*/ 5 h 9"/>
                <a:gd name="T44" fmla="*/ 30 w 37"/>
                <a:gd name="T45" fmla="*/ 4 h 9"/>
                <a:gd name="T46" fmla="*/ 28 w 37"/>
                <a:gd name="T47" fmla="*/ 4 h 9"/>
                <a:gd name="T48" fmla="*/ 25 w 37"/>
                <a:gd name="T49" fmla="*/ 2 h 9"/>
                <a:gd name="T50" fmla="*/ 22 w 37"/>
                <a:gd name="T51" fmla="*/ 2 h 9"/>
                <a:gd name="T52" fmla="*/ 19 w 37"/>
                <a:gd name="T53" fmla="*/ 2 h 9"/>
                <a:gd name="T54" fmla="*/ 15 w 37"/>
                <a:gd name="T55" fmla="*/ 2 h 9"/>
                <a:gd name="T56" fmla="*/ 13 w 37"/>
                <a:gd name="T57" fmla="*/ 2 h 9"/>
                <a:gd name="T58" fmla="*/ 9 w 37"/>
                <a:gd name="T59" fmla="*/ 4 h 9"/>
                <a:gd name="T60" fmla="*/ 7 w 37"/>
                <a:gd name="T61" fmla="*/ 5 h 9"/>
                <a:gd name="T62" fmla="*/ 5 w 37"/>
                <a:gd name="T63" fmla="*/ 6 h 9"/>
                <a:gd name="T64" fmla="*/ 2 w 37"/>
                <a:gd name="T65" fmla="*/ 7 h 9"/>
                <a:gd name="T66" fmla="*/ 0 w 37"/>
                <a:gd name="T67" fmla="*/ 9 h 9"/>
                <a:gd name="T68" fmla="*/ 0 w 37"/>
                <a:gd name="T69" fmla="*/ 6 h 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7"/>
                <a:gd name="T106" fmla="*/ 0 h 9"/>
                <a:gd name="T107" fmla="*/ 37 w 37"/>
                <a:gd name="T108" fmla="*/ 9 h 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7" h="9">
                  <a:moveTo>
                    <a:pt x="0" y="6"/>
                  </a:moveTo>
                  <a:lnTo>
                    <a:pt x="0" y="6"/>
                  </a:lnTo>
                  <a:lnTo>
                    <a:pt x="1" y="5"/>
                  </a:lnTo>
                  <a:lnTo>
                    <a:pt x="2" y="4"/>
                  </a:lnTo>
                  <a:lnTo>
                    <a:pt x="4" y="2"/>
                  </a:lnTo>
                  <a:lnTo>
                    <a:pt x="5" y="2"/>
                  </a:lnTo>
                  <a:lnTo>
                    <a:pt x="7" y="1"/>
                  </a:lnTo>
                  <a:lnTo>
                    <a:pt x="9" y="0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2" y="0"/>
                  </a:lnTo>
                  <a:lnTo>
                    <a:pt x="27" y="1"/>
                  </a:lnTo>
                  <a:lnTo>
                    <a:pt x="32" y="1"/>
                  </a:lnTo>
                  <a:lnTo>
                    <a:pt x="37" y="4"/>
                  </a:lnTo>
                  <a:lnTo>
                    <a:pt x="37" y="6"/>
                  </a:lnTo>
                  <a:lnTo>
                    <a:pt x="36" y="6"/>
                  </a:lnTo>
                  <a:lnTo>
                    <a:pt x="36" y="5"/>
                  </a:lnTo>
                  <a:lnTo>
                    <a:pt x="34" y="5"/>
                  </a:lnTo>
                  <a:lnTo>
                    <a:pt x="33" y="5"/>
                  </a:lnTo>
                  <a:lnTo>
                    <a:pt x="30" y="4"/>
                  </a:lnTo>
                  <a:lnTo>
                    <a:pt x="28" y="4"/>
                  </a:lnTo>
                  <a:lnTo>
                    <a:pt x="25" y="2"/>
                  </a:lnTo>
                  <a:lnTo>
                    <a:pt x="22" y="2"/>
                  </a:lnTo>
                  <a:lnTo>
                    <a:pt x="19" y="2"/>
                  </a:lnTo>
                  <a:lnTo>
                    <a:pt x="15" y="2"/>
                  </a:lnTo>
                  <a:lnTo>
                    <a:pt x="13" y="2"/>
                  </a:lnTo>
                  <a:lnTo>
                    <a:pt x="9" y="4"/>
                  </a:lnTo>
                  <a:lnTo>
                    <a:pt x="7" y="5"/>
                  </a:lnTo>
                  <a:lnTo>
                    <a:pt x="5" y="6"/>
                  </a:lnTo>
                  <a:lnTo>
                    <a:pt x="2" y="7"/>
                  </a:lnTo>
                  <a:lnTo>
                    <a:pt x="0" y="9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65" name="Freeform 49"/>
            <p:cNvSpPr>
              <a:spLocks/>
            </p:cNvSpPr>
            <p:nvPr/>
          </p:nvSpPr>
          <p:spPr bwMode="auto">
            <a:xfrm>
              <a:off x="1133" y="1641"/>
              <a:ext cx="37" cy="10"/>
            </a:xfrm>
            <a:custGeom>
              <a:avLst/>
              <a:gdLst>
                <a:gd name="T0" fmla="*/ 0 w 37"/>
                <a:gd name="T1" fmla="*/ 5 h 10"/>
                <a:gd name="T2" fmla="*/ 0 w 37"/>
                <a:gd name="T3" fmla="*/ 5 h 10"/>
                <a:gd name="T4" fmla="*/ 0 w 37"/>
                <a:gd name="T5" fmla="*/ 5 h 10"/>
                <a:gd name="T6" fmla="*/ 1 w 37"/>
                <a:gd name="T7" fmla="*/ 5 h 10"/>
                <a:gd name="T8" fmla="*/ 1 w 37"/>
                <a:gd name="T9" fmla="*/ 4 h 10"/>
                <a:gd name="T10" fmla="*/ 2 w 37"/>
                <a:gd name="T11" fmla="*/ 3 h 10"/>
                <a:gd name="T12" fmla="*/ 4 w 37"/>
                <a:gd name="T13" fmla="*/ 3 h 10"/>
                <a:gd name="T14" fmla="*/ 5 w 37"/>
                <a:gd name="T15" fmla="*/ 2 h 10"/>
                <a:gd name="T16" fmla="*/ 7 w 37"/>
                <a:gd name="T17" fmla="*/ 1 h 10"/>
                <a:gd name="T18" fmla="*/ 9 w 37"/>
                <a:gd name="T19" fmla="*/ 1 h 10"/>
                <a:gd name="T20" fmla="*/ 12 w 37"/>
                <a:gd name="T21" fmla="*/ 0 h 10"/>
                <a:gd name="T22" fmla="*/ 15 w 37"/>
                <a:gd name="T23" fmla="*/ 0 h 10"/>
                <a:gd name="T24" fmla="*/ 19 w 37"/>
                <a:gd name="T25" fmla="*/ 0 h 10"/>
                <a:gd name="T26" fmla="*/ 22 w 37"/>
                <a:gd name="T27" fmla="*/ 0 h 10"/>
                <a:gd name="T28" fmla="*/ 27 w 37"/>
                <a:gd name="T29" fmla="*/ 1 h 10"/>
                <a:gd name="T30" fmla="*/ 32 w 37"/>
                <a:gd name="T31" fmla="*/ 2 h 10"/>
                <a:gd name="T32" fmla="*/ 37 w 37"/>
                <a:gd name="T33" fmla="*/ 3 h 10"/>
                <a:gd name="T34" fmla="*/ 37 w 37"/>
                <a:gd name="T35" fmla="*/ 5 h 10"/>
                <a:gd name="T36" fmla="*/ 36 w 37"/>
                <a:gd name="T37" fmla="*/ 5 h 10"/>
                <a:gd name="T38" fmla="*/ 36 w 37"/>
                <a:gd name="T39" fmla="*/ 4 h 10"/>
                <a:gd name="T40" fmla="*/ 34 w 37"/>
                <a:gd name="T41" fmla="*/ 4 h 10"/>
                <a:gd name="T42" fmla="*/ 33 w 37"/>
                <a:gd name="T43" fmla="*/ 4 h 10"/>
                <a:gd name="T44" fmla="*/ 30 w 37"/>
                <a:gd name="T45" fmla="*/ 3 h 10"/>
                <a:gd name="T46" fmla="*/ 28 w 37"/>
                <a:gd name="T47" fmla="*/ 3 h 10"/>
                <a:gd name="T48" fmla="*/ 25 w 37"/>
                <a:gd name="T49" fmla="*/ 3 h 10"/>
                <a:gd name="T50" fmla="*/ 22 w 37"/>
                <a:gd name="T51" fmla="*/ 2 h 10"/>
                <a:gd name="T52" fmla="*/ 19 w 37"/>
                <a:gd name="T53" fmla="*/ 2 h 10"/>
                <a:gd name="T54" fmla="*/ 15 w 37"/>
                <a:gd name="T55" fmla="*/ 2 h 10"/>
                <a:gd name="T56" fmla="*/ 13 w 37"/>
                <a:gd name="T57" fmla="*/ 2 h 10"/>
                <a:gd name="T58" fmla="*/ 9 w 37"/>
                <a:gd name="T59" fmla="*/ 3 h 10"/>
                <a:gd name="T60" fmla="*/ 7 w 37"/>
                <a:gd name="T61" fmla="*/ 4 h 10"/>
                <a:gd name="T62" fmla="*/ 5 w 37"/>
                <a:gd name="T63" fmla="*/ 5 h 10"/>
                <a:gd name="T64" fmla="*/ 2 w 37"/>
                <a:gd name="T65" fmla="*/ 8 h 10"/>
                <a:gd name="T66" fmla="*/ 0 w 37"/>
                <a:gd name="T67" fmla="*/ 10 h 10"/>
                <a:gd name="T68" fmla="*/ 0 w 37"/>
                <a:gd name="T69" fmla="*/ 5 h 10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7"/>
                <a:gd name="T106" fmla="*/ 0 h 10"/>
                <a:gd name="T107" fmla="*/ 37 w 37"/>
                <a:gd name="T108" fmla="*/ 10 h 10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7" h="10">
                  <a:moveTo>
                    <a:pt x="0" y="5"/>
                  </a:moveTo>
                  <a:lnTo>
                    <a:pt x="0" y="5"/>
                  </a:lnTo>
                  <a:lnTo>
                    <a:pt x="1" y="5"/>
                  </a:lnTo>
                  <a:lnTo>
                    <a:pt x="1" y="4"/>
                  </a:lnTo>
                  <a:lnTo>
                    <a:pt x="2" y="3"/>
                  </a:lnTo>
                  <a:lnTo>
                    <a:pt x="4" y="3"/>
                  </a:lnTo>
                  <a:lnTo>
                    <a:pt x="5" y="2"/>
                  </a:lnTo>
                  <a:lnTo>
                    <a:pt x="7" y="1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2" y="0"/>
                  </a:lnTo>
                  <a:lnTo>
                    <a:pt x="27" y="1"/>
                  </a:lnTo>
                  <a:lnTo>
                    <a:pt x="32" y="2"/>
                  </a:lnTo>
                  <a:lnTo>
                    <a:pt x="37" y="3"/>
                  </a:lnTo>
                  <a:lnTo>
                    <a:pt x="37" y="5"/>
                  </a:lnTo>
                  <a:lnTo>
                    <a:pt x="36" y="5"/>
                  </a:lnTo>
                  <a:lnTo>
                    <a:pt x="36" y="4"/>
                  </a:lnTo>
                  <a:lnTo>
                    <a:pt x="34" y="4"/>
                  </a:lnTo>
                  <a:lnTo>
                    <a:pt x="33" y="4"/>
                  </a:lnTo>
                  <a:lnTo>
                    <a:pt x="30" y="3"/>
                  </a:lnTo>
                  <a:lnTo>
                    <a:pt x="28" y="3"/>
                  </a:lnTo>
                  <a:lnTo>
                    <a:pt x="25" y="3"/>
                  </a:lnTo>
                  <a:lnTo>
                    <a:pt x="22" y="2"/>
                  </a:lnTo>
                  <a:lnTo>
                    <a:pt x="19" y="2"/>
                  </a:lnTo>
                  <a:lnTo>
                    <a:pt x="15" y="2"/>
                  </a:lnTo>
                  <a:lnTo>
                    <a:pt x="13" y="2"/>
                  </a:lnTo>
                  <a:lnTo>
                    <a:pt x="9" y="3"/>
                  </a:lnTo>
                  <a:lnTo>
                    <a:pt x="7" y="4"/>
                  </a:lnTo>
                  <a:lnTo>
                    <a:pt x="5" y="5"/>
                  </a:lnTo>
                  <a:lnTo>
                    <a:pt x="2" y="8"/>
                  </a:lnTo>
                  <a:lnTo>
                    <a:pt x="0" y="1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66" name="Freeform 50"/>
            <p:cNvSpPr>
              <a:spLocks/>
            </p:cNvSpPr>
            <p:nvPr/>
          </p:nvSpPr>
          <p:spPr bwMode="auto">
            <a:xfrm>
              <a:off x="1168" y="1629"/>
              <a:ext cx="61" cy="112"/>
            </a:xfrm>
            <a:custGeom>
              <a:avLst/>
              <a:gdLst>
                <a:gd name="T0" fmla="*/ 0 w 61"/>
                <a:gd name="T1" fmla="*/ 0 h 112"/>
                <a:gd name="T2" fmla="*/ 0 w 61"/>
                <a:gd name="T3" fmla="*/ 109 h 112"/>
                <a:gd name="T4" fmla="*/ 19 w 61"/>
                <a:gd name="T5" fmla="*/ 112 h 112"/>
                <a:gd name="T6" fmla="*/ 18 w 61"/>
                <a:gd name="T7" fmla="*/ 98 h 112"/>
                <a:gd name="T8" fmla="*/ 61 w 61"/>
                <a:gd name="T9" fmla="*/ 104 h 112"/>
                <a:gd name="T10" fmla="*/ 61 w 61"/>
                <a:gd name="T11" fmla="*/ 98 h 112"/>
                <a:gd name="T12" fmla="*/ 30 w 61"/>
                <a:gd name="T13" fmla="*/ 95 h 112"/>
                <a:gd name="T14" fmla="*/ 29 w 61"/>
                <a:gd name="T15" fmla="*/ 82 h 112"/>
                <a:gd name="T16" fmla="*/ 9 w 61"/>
                <a:gd name="T17" fmla="*/ 82 h 112"/>
                <a:gd name="T18" fmla="*/ 8 w 61"/>
                <a:gd name="T19" fmla="*/ 81 h 112"/>
                <a:gd name="T20" fmla="*/ 7 w 61"/>
                <a:gd name="T21" fmla="*/ 76 h 112"/>
                <a:gd name="T22" fmla="*/ 6 w 61"/>
                <a:gd name="T23" fmla="*/ 69 h 112"/>
                <a:gd name="T24" fmla="*/ 4 w 61"/>
                <a:gd name="T25" fmla="*/ 58 h 112"/>
                <a:gd name="T26" fmla="*/ 2 w 61"/>
                <a:gd name="T27" fmla="*/ 47 h 112"/>
                <a:gd name="T28" fmla="*/ 1 w 61"/>
                <a:gd name="T29" fmla="*/ 34 h 112"/>
                <a:gd name="T30" fmla="*/ 2 w 61"/>
                <a:gd name="T31" fmla="*/ 19 h 112"/>
                <a:gd name="T32" fmla="*/ 6 w 61"/>
                <a:gd name="T33" fmla="*/ 3 h 112"/>
                <a:gd name="T34" fmla="*/ 0 w 61"/>
                <a:gd name="T35" fmla="*/ 0 h 11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61"/>
                <a:gd name="T55" fmla="*/ 0 h 112"/>
                <a:gd name="T56" fmla="*/ 61 w 61"/>
                <a:gd name="T57" fmla="*/ 112 h 11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61" h="112">
                  <a:moveTo>
                    <a:pt x="0" y="0"/>
                  </a:moveTo>
                  <a:lnTo>
                    <a:pt x="0" y="109"/>
                  </a:lnTo>
                  <a:lnTo>
                    <a:pt x="19" y="112"/>
                  </a:lnTo>
                  <a:lnTo>
                    <a:pt x="18" y="98"/>
                  </a:lnTo>
                  <a:lnTo>
                    <a:pt x="61" y="104"/>
                  </a:lnTo>
                  <a:lnTo>
                    <a:pt x="61" y="98"/>
                  </a:lnTo>
                  <a:lnTo>
                    <a:pt x="30" y="95"/>
                  </a:lnTo>
                  <a:lnTo>
                    <a:pt x="29" y="82"/>
                  </a:lnTo>
                  <a:lnTo>
                    <a:pt x="9" y="82"/>
                  </a:lnTo>
                  <a:lnTo>
                    <a:pt x="8" y="81"/>
                  </a:lnTo>
                  <a:lnTo>
                    <a:pt x="7" y="76"/>
                  </a:lnTo>
                  <a:lnTo>
                    <a:pt x="6" y="69"/>
                  </a:lnTo>
                  <a:lnTo>
                    <a:pt x="4" y="58"/>
                  </a:lnTo>
                  <a:lnTo>
                    <a:pt x="2" y="47"/>
                  </a:lnTo>
                  <a:lnTo>
                    <a:pt x="1" y="34"/>
                  </a:lnTo>
                  <a:lnTo>
                    <a:pt x="2" y="19"/>
                  </a:lnTo>
                  <a:lnTo>
                    <a:pt x="6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1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67" name="Freeform 51"/>
            <p:cNvSpPr>
              <a:spLocks/>
            </p:cNvSpPr>
            <p:nvPr/>
          </p:nvSpPr>
          <p:spPr bwMode="auto">
            <a:xfrm>
              <a:off x="1198" y="1603"/>
              <a:ext cx="79" cy="15"/>
            </a:xfrm>
            <a:custGeom>
              <a:avLst/>
              <a:gdLst>
                <a:gd name="T0" fmla="*/ 0 w 79"/>
                <a:gd name="T1" fmla="*/ 15 h 15"/>
                <a:gd name="T2" fmla="*/ 0 w 79"/>
                <a:gd name="T3" fmla="*/ 15 h 15"/>
                <a:gd name="T4" fmla="*/ 3 w 79"/>
                <a:gd name="T5" fmla="*/ 14 h 15"/>
                <a:gd name="T6" fmla="*/ 4 w 79"/>
                <a:gd name="T7" fmla="*/ 14 h 15"/>
                <a:gd name="T8" fmla="*/ 7 w 79"/>
                <a:gd name="T9" fmla="*/ 13 h 15"/>
                <a:gd name="T10" fmla="*/ 11 w 79"/>
                <a:gd name="T11" fmla="*/ 12 h 15"/>
                <a:gd name="T12" fmla="*/ 14 w 79"/>
                <a:gd name="T13" fmla="*/ 11 h 15"/>
                <a:gd name="T14" fmla="*/ 19 w 79"/>
                <a:gd name="T15" fmla="*/ 10 h 15"/>
                <a:gd name="T16" fmla="*/ 24 w 79"/>
                <a:gd name="T17" fmla="*/ 8 h 15"/>
                <a:gd name="T18" fmla="*/ 30 w 79"/>
                <a:gd name="T19" fmla="*/ 8 h 15"/>
                <a:gd name="T20" fmla="*/ 35 w 79"/>
                <a:gd name="T21" fmla="*/ 7 h 15"/>
                <a:gd name="T22" fmla="*/ 42 w 79"/>
                <a:gd name="T23" fmla="*/ 7 h 15"/>
                <a:gd name="T24" fmla="*/ 48 w 79"/>
                <a:gd name="T25" fmla="*/ 6 h 15"/>
                <a:gd name="T26" fmla="*/ 55 w 79"/>
                <a:gd name="T27" fmla="*/ 7 h 15"/>
                <a:gd name="T28" fmla="*/ 62 w 79"/>
                <a:gd name="T29" fmla="*/ 7 h 15"/>
                <a:gd name="T30" fmla="*/ 69 w 79"/>
                <a:gd name="T31" fmla="*/ 8 h 15"/>
                <a:gd name="T32" fmla="*/ 76 w 79"/>
                <a:gd name="T33" fmla="*/ 10 h 15"/>
                <a:gd name="T34" fmla="*/ 79 w 79"/>
                <a:gd name="T35" fmla="*/ 0 h 15"/>
                <a:gd name="T36" fmla="*/ 79 w 79"/>
                <a:gd name="T37" fmla="*/ 0 h 15"/>
                <a:gd name="T38" fmla="*/ 76 w 79"/>
                <a:gd name="T39" fmla="*/ 0 h 15"/>
                <a:gd name="T40" fmla="*/ 74 w 79"/>
                <a:gd name="T41" fmla="*/ 0 h 15"/>
                <a:gd name="T42" fmla="*/ 70 w 79"/>
                <a:gd name="T43" fmla="*/ 0 h 15"/>
                <a:gd name="T44" fmla="*/ 66 w 79"/>
                <a:gd name="T45" fmla="*/ 0 h 15"/>
                <a:gd name="T46" fmla="*/ 61 w 79"/>
                <a:gd name="T47" fmla="*/ 0 h 15"/>
                <a:gd name="T48" fmla="*/ 56 w 79"/>
                <a:gd name="T49" fmla="*/ 0 h 15"/>
                <a:gd name="T50" fmla="*/ 51 w 79"/>
                <a:gd name="T51" fmla="*/ 1 h 15"/>
                <a:gd name="T52" fmla="*/ 44 w 79"/>
                <a:gd name="T53" fmla="*/ 1 h 15"/>
                <a:gd name="T54" fmla="*/ 38 w 79"/>
                <a:gd name="T55" fmla="*/ 1 h 15"/>
                <a:gd name="T56" fmla="*/ 31 w 79"/>
                <a:gd name="T57" fmla="*/ 3 h 15"/>
                <a:gd name="T58" fmla="*/ 25 w 79"/>
                <a:gd name="T59" fmla="*/ 4 h 15"/>
                <a:gd name="T60" fmla="*/ 18 w 79"/>
                <a:gd name="T61" fmla="*/ 5 h 15"/>
                <a:gd name="T62" fmla="*/ 12 w 79"/>
                <a:gd name="T63" fmla="*/ 6 h 15"/>
                <a:gd name="T64" fmla="*/ 6 w 79"/>
                <a:gd name="T65" fmla="*/ 7 h 15"/>
                <a:gd name="T66" fmla="*/ 0 w 79"/>
                <a:gd name="T67" fmla="*/ 8 h 15"/>
                <a:gd name="T68" fmla="*/ 0 w 79"/>
                <a:gd name="T69" fmla="*/ 15 h 1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79"/>
                <a:gd name="T106" fmla="*/ 0 h 15"/>
                <a:gd name="T107" fmla="*/ 79 w 79"/>
                <a:gd name="T108" fmla="*/ 15 h 15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79" h="15">
                  <a:moveTo>
                    <a:pt x="0" y="15"/>
                  </a:moveTo>
                  <a:lnTo>
                    <a:pt x="0" y="15"/>
                  </a:lnTo>
                  <a:lnTo>
                    <a:pt x="3" y="14"/>
                  </a:lnTo>
                  <a:lnTo>
                    <a:pt x="4" y="14"/>
                  </a:lnTo>
                  <a:lnTo>
                    <a:pt x="7" y="13"/>
                  </a:lnTo>
                  <a:lnTo>
                    <a:pt x="11" y="12"/>
                  </a:lnTo>
                  <a:lnTo>
                    <a:pt x="14" y="11"/>
                  </a:lnTo>
                  <a:lnTo>
                    <a:pt x="19" y="10"/>
                  </a:lnTo>
                  <a:lnTo>
                    <a:pt x="24" y="8"/>
                  </a:lnTo>
                  <a:lnTo>
                    <a:pt x="30" y="8"/>
                  </a:lnTo>
                  <a:lnTo>
                    <a:pt x="35" y="7"/>
                  </a:lnTo>
                  <a:lnTo>
                    <a:pt x="42" y="7"/>
                  </a:lnTo>
                  <a:lnTo>
                    <a:pt x="48" y="6"/>
                  </a:lnTo>
                  <a:lnTo>
                    <a:pt x="55" y="7"/>
                  </a:lnTo>
                  <a:lnTo>
                    <a:pt x="62" y="7"/>
                  </a:lnTo>
                  <a:lnTo>
                    <a:pt x="69" y="8"/>
                  </a:lnTo>
                  <a:lnTo>
                    <a:pt x="76" y="10"/>
                  </a:lnTo>
                  <a:lnTo>
                    <a:pt x="79" y="0"/>
                  </a:lnTo>
                  <a:lnTo>
                    <a:pt x="76" y="0"/>
                  </a:lnTo>
                  <a:lnTo>
                    <a:pt x="74" y="0"/>
                  </a:lnTo>
                  <a:lnTo>
                    <a:pt x="70" y="0"/>
                  </a:lnTo>
                  <a:lnTo>
                    <a:pt x="66" y="0"/>
                  </a:lnTo>
                  <a:lnTo>
                    <a:pt x="61" y="0"/>
                  </a:lnTo>
                  <a:lnTo>
                    <a:pt x="56" y="0"/>
                  </a:lnTo>
                  <a:lnTo>
                    <a:pt x="51" y="1"/>
                  </a:lnTo>
                  <a:lnTo>
                    <a:pt x="44" y="1"/>
                  </a:lnTo>
                  <a:lnTo>
                    <a:pt x="38" y="1"/>
                  </a:lnTo>
                  <a:lnTo>
                    <a:pt x="31" y="3"/>
                  </a:lnTo>
                  <a:lnTo>
                    <a:pt x="25" y="4"/>
                  </a:lnTo>
                  <a:lnTo>
                    <a:pt x="18" y="5"/>
                  </a:lnTo>
                  <a:lnTo>
                    <a:pt x="12" y="6"/>
                  </a:lnTo>
                  <a:lnTo>
                    <a:pt x="6" y="7"/>
                  </a:lnTo>
                  <a:lnTo>
                    <a:pt x="0" y="8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68" name="Freeform 52"/>
            <p:cNvSpPr>
              <a:spLocks/>
            </p:cNvSpPr>
            <p:nvPr/>
          </p:nvSpPr>
          <p:spPr bwMode="auto">
            <a:xfrm>
              <a:off x="1153" y="1743"/>
              <a:ext cx="132" cy="45"/>
            </a:xfrm>
            <a:custGeom>
              <a:avLst/>
              <a:gdLst>
                <a:gd name="T0" fmla="*/ 55 w 132"/>
                <a:gd name="T1" fmla="*/ 44 h 45"/>
                <a:gd name="T2" fmla="*/ 56 w 132"/>
                <a:gd name="T3" fmla="*/ 44 h 45"/>
                <a:gd name="T4" fmla="*/ 56 w 132"/>
                <a:gd name="T5" fmla="*/ 42 h 45"/>
                <a:gd name="T6" fmla="*/ 57 w 132"/>
                <a:gd name="T7" fmla="*/ 42 h 45"/>
                <a:gd name="T8" fmla="*/ 59 w 132"/>
                <a:gd name="T9" fmla="*/ 41 h 45"/>
                <a:gd name="T10" fmla="*/ 61 w 132"/>
                <a:gd name="T11" fmla="*/ 41 h 45"/>
                <a:gd name="T12" fmla="*/ 63 w 132"/>
                <a:gd name="T13" fmla="*/ 40 h 45"/>
                <a:gd name="T14" fmla="*/ 65 w 132"/>
                <a:gd name="T15" fmla="*/ 39 h 45"/>
                <a:gd name="T16" fmla="*/ 68 w 132"/>
                <a:gd name="T17" fmla="*/ 38 h 45"/>
                <a:gd name="T18" fmla="*/ 71 w 132"/>
                <a:gd name="T19" fmla="*/ 37 h 45"/>
                <a:gd name="T20" fmla="*/ 73 w 132"/>
                <a:gd name="T21" fmla="*/ 34 h 45"/>
                <a:gd name="T22" fmla="*/ 76 w 132"/>
                <a:gd name="T23" fmla="*/ 33 h 45"/>
                <a:gd name="T24" fmla="*/ 78 w 132"/>
                <a:gd name="T25" fmla="*/ 32 h 45"/>
                <a:gd name="T26" fmla="*/ 80 w 132"/>
                <a:gd name="T27" fmla="*/ 30 h 45"/>
                <a:gd name="T28" fmla="*/ 82 w 132"/>
                <a:gd name="T29" fmla="*/ 28 h 45"/>
                <a:gd name="T30" fmla="*/ 84 w 132"/>
                <a:gd name="T31" fmla="*/ 26 h 45"/>
                <a:gd name="T32" fmla="*/ 85 w 132"/>
                <a:gd name="T33" fmla="*/ 24 h 45"/>
                <a:gd name="T34" fmla="*/ 0 w 132"/>
                <a:gd name="T35" fmla="*/ 3 h 45"/>
                <a:gd name="T36" fmla="*/ 6 w 132"/>
                <a:gd name="T37" fmla="*/ 0 h 45"/>
                <a:gd name="T38" fmla="*/ 132 w 132"/>
                <a:gd name="T39" fmla="*/ 32 h 45"/>
                <a:gd name="T40" fmla="*/ 126 w 132"/>
                <a:gd name="T41" fmla="*/ 34 h 45"/>
                <a:gd name="T42" fmla="*/ 90 w 132"/>
                <a:gd name="T43" fmla="*/ 25 h 45"/>
                <a:gd name="T44" fmla="*/ 90 w 132"/>
                <a:gd name="T45" fmla="*/ 25 h 45"/>
                <a:gd name="T46" fmla="*/ 90 w 132"/>
                <a:gd name="T47" fmla="*/ 26 h 45"/>
                <a:gd name="T48" fmla="*/ 89 w 132"/>
                <a:gd name="T49" fmla="*/ 26 h 45"/>
                <a:gd name="T50" fmla="*/ 89 w 132"/>
                <a:gd name="T51" fmla="*/ 27 h 45"/>
                <a:gd name="T52" fmla="*/ 87 w 132"/>
                <a:gd name="T53" fmla="*/ 28 h 45"/>
                <a:gd name="T54" fmla="*/ 86 w 132"/>
                <a:gd name="T55" fmla="*/ 30 h 45"/>
                <a:gd name="T56" fmla="*/ 85 w 132"/>
                <a:gd name="T57" fmla="*/ 31 h 45"/>
                <a:gd name="T58" fmla="*/ 83 w 132"/>
                <a:gd name="T59" fmla="*/ 32 h 45"/>
                <a:gd name="T60" fmla="*/ 80 w 132"/>
                <a:gd name="T61" fmla="*/ 33 h 45"/>
                <a:gd name="T62" fmla="*/ 78 w 132"/>
                <a:gd name="T63" fmla="*/ 35 h 45"/>
                <a:gd name="T64" fmla="*/ 76 w 132"/>
                <a:gd name="T65" fmla="*/ 37 h 45"/>
                <a:gd name="T66" fmla="*/ 72 w 132"/>
                <a:gd name="T67" fmla="*/ 38 h 45"/>
                <a:gd name="T68" fmla="*/ 70 w 132"/>
                <a:gd name="T69" fmla="*/ 40 h 45"/>
                <a:gd name="T70" fmla="*/ 65 w 132"/>
                <a:gd name="T71" fmla="*/ 41 h 45"/>
                <a:gd name="T72" fmla="*/ 62 w 132"/>
                <a:gd name="T73" fmla="*/ 44 h 45"/>
                <a:gd name="T74" fmla="*/ 57 w 132"/>
                <a:gd name="T75" fmla="*/ 45 h 45"/>
                <a:gd name="T76" fmla="*/ 55 w 132"/>
                <a:gd name="T77" fmla="*/ 44 h 45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32"/>
                <a:gd name="T118" fmla="*/ 0 h 45"/>
                <a:gd name="T119" fmla="*/ 132 w 132"/>
                <a:gd name="T120" fmla="*/ 45 h 45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32" h="45">
                  <a:moveTo>
                    <a:pt x="55" y="44"/>
                  </a:moveTo>
                  <a:lnTo>
                    <a:pt x="56" y="44"/>
                  </a:lnTo>
                  <a:lnTo>
                    <a:pt x="56" y="42"/>
                  </a:lnTo>
                  <a:lnTo>
                    <a:pt x="57" y="42"/>
                  </a:lnTo>
                  <a:lnTo>
                    <a:pt x="59" y="41"/>
                  </a:lnTo>
                  <a:lnTo>
                    <a:pt x="61" y="41"/>
                  </a:lnTo>
                  <a:lnTo>
                    <a:pt x="63" y="40"/>
                  </a:lnTo>
                  <a:lnTo>
                    <a:pt x="65" y="39"/>
                  </a:lnTo>
                  <a:lnTo>
                    <a:pt x="68" y="38"/>
                  </a:lnTo>
                  <a:lnTo>
                    <a:pt x="71" y="37"/>
                  </a:lnTo>
                  <a:lnTo>
                    <a:pt x="73" y="34"/>
                  </a:lnTo>
                  <a:lnTo>
                    <a:pt x="76" y="33"/>
                  </a:lnTo>
                  <a:lnTo>
                    <a:pt x="78" y="32"/>
                  </a:lnTo>
                  <a:lnTo>
                    <a:pt x="80" y="30"/>
                  </a:lnTo>
                  <a:lnTo>
                    <a:pt x="82" y="28"/>
                  </a:lnTo>
                  <a:lnTo>
                    <a:pt x="84" y="26"/>
                  </a:lnTo>
                  <a:lnTo>
                    <a:pt x="85" y="24"/>
                  </a:lnTo>
                  <a:lnTo>
                    <a:pt x="0" y="3"/>
                  </a:lnTo>
                  <a:lnTo>
                    <a:pt x="6" y="0"/>
                  </a:lnTo>
                  <a:lnTo>
                    <a:pt x="132" y="32"/>
                  </a:lnTo>
                  <a:lnTo>
                    <a:pt x="126" y="34"/>
                  </a:lnTo>
                  <a:lnTo>
                    <a:pt x="90" y="25"/>
                  </a:lnTo>
                  <a:lnTo>
                    <a:pt x="90" y="26"/>
                  </a:lnTo>
                  <a:lnTo>
                    <a:pt x="89" y="26"/>
                  </a:lnTo>
                  <a:lnTo>
                    <a:pt x="89" y="27"/>
                  </a:lnTo>
                  <a:lnTo>
                    <a:pt x="87" y="28"/>
                  </a:lnTo>
                  <a:lnTo>
                    <a:pt x="86" y="30"/>
                  </a:lnTo>
                  <a:lnTo>
                    <a:pt x="85" y="31"/>
                  </a:lnTo>
                  <a:lnTo>
                    <a:pt x="83" y="32"/>
                  </a:lnTo>
                  <a:lnTo>
                    <a:pt x="80" y="33"/>
                  </a:lnTo>
                  <a:lnTo>
                    <a:pt x="78" y="35"/>
                  </a:lnTo>
                  <a:lnTo>
                    <a:pt x="76" y="37"/>
                  </a:lnTo>
                  <a:lnTo>
                    <a:pt x="72" y="38"/>
                  </a:lnTo>
                  <a:lnTo>
                    <a:pt x="70" y="40"/>
                  </a:lnTo>
                  <a:lnTo>
                    <a:pt x="65" y="41"/>
                  </a:lnTo>
                  <a:lnTo>
                    <a:pt x="62" y="44"/>
                  </a:lnTo>
                  <a:lnTo>
                    <a:pt x="57" y="45"/>
                  </a:lnTo>
                  <a:lnTo>
                    <a:pt x="55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69" name="Freeform 53"/>
            <p:cNvSpPr>
              <a:spLocks/>
            </p:cNvSpPr>
            <p:nvPr/>
          </p:nvSpPr>
          <p:spPr bwMode="auto">
            <a:xfrm>
              <a:off x="1125" y="1755"/>
              <a:ext cx="135" cy="40"/>
            </a:xfrm>
            <a:custGeom>
              <a:avLst/>
              <a:gdLst>
                <a:gd name="T0" fmla="*/ 0 w 135"/>
                <a:gd name="T1" fmla="*/ 0 h 40"/>
                <a:gd name="T2" fmla="*/ 132 w 135"/>
                <a:gd name="T3" fmla="*/ 40 h 40"/>
                <a:gd name="T4" fmla="*/ 135 w 135"/>
                <a:gd name="T5" fmla="*/ 40 h 40"/>
                <a:gd name="T6" fmla="*/ 5 w 135"/>
                <a:gd name="T7" fmla="*/ 0 h 40"/>
                <a:gd name="T8" fmla="*/ 0 w 135"/>
                <a:gd name="T9" fmla="*/ 0 h 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5"/>
                <a:gd name="T16" fmla="*/ 0 h 40"/>
                <a:gd name="T17" fmla="*/ 135 w 135"/>
                <a:gd name="T18" fmla="*/ 40 h 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5" h="40">
                  <a:moveTo>
                    <a:pt x="0" y="0"/>
                  </a:moveTo>
                  <a:lnTo>
                    <a:pt x="132" y="40"/>
                  </a:lnTo>
                  <a:lnTo>
                    <a:pt x="135" y="4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70" name="Freeform 54"/>
            <p:cNvSpPr>
              <a:spLocks/>
            </p:cNvSpPr>
            <p:nvPr/>
          </p:nvSpPr>
          <p:spPr bwMode="auto">
            <a:xfrm>
              <a:off x="1148" y="1750"/>
              <a:ext cx="132" cy="35"/>
            </a:xfrm>
            <a:custGeom>
              <a:avLst/>
              <a:gdLst>
                <a:gd name="T0" fmla="*/ 0 w 132"/>
                <a:gd name="T1" fmla="*/ 0 h 35"/>
                <a:gd name="T2" fmla="*/ 130 w 132"/>
                <a:gd name="T3" fmla="*/ 35 h 35"/>
                <a:gd name="T4" fmla="*/ 132 w 132"/>
                <a:gd name="T5" fmla="*/ 35 h 35"/>
                <a:gd name="T6" fmla="*/ 4 w 132"/>
                <a:gd name="T7" fmla="*/ 0 h 35"/>
                <a:gd name="T8" fmla="*/ 0 w 132"/>
                <a:gd name="T9" fmla="*/ 0 h 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2"/>
                <a:gd name="T16" fmla="*/ 0 h 35"/>
                <a:gd name="T17" fmla="*/ 132 w 132"/>
                <a:gd name="T18" fmla="*/ 35 h 3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2" h="35">
                  <a:moveTo>
                    <a:pt x="0" y="0"/>
                  </a:moveTo>
                  <a:lnTo>
                    <a:pt x="130" y="35"/>
                  </a:lnTo>
                  <a:lnTo>
                    <a:pt x="132" y="3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71" name="Freeform 55"/>
            <p:cNvSpPr>
              <a:spLocks/>
            </p:cNvSpPr>
            <p:nvPr/>
          </p:nvSpPr>
          <p:spPr bwMode="auto">
            <a:xfrm>
              <a:off x="1138" y="1752"/>
              <a:ext cx="133" cy="38"/>
            </a:xfrm>
            <a:custGeom>
              <a:avLst/>
              <a:gdLst>
                <a:gd name="T0" fmla="*/ 0 w 133"/>
                <a:gd name="T1" fmla="*/ 0 h 38"/>
                <a:gd name="T2" fmla="*/ 130 w 133"/>
                <a:gd name="T3" fmla="*/ 38 h 38"/>
                <a:gd name="T4" fmla="*/ 133 w 133"/>
                <a:gd name="T5" fmla="*/ 38 h 38"/>
                <a:gd name="T6" fmla="*/ 3 w 133"/>
                <a:gd name="T7" fmla="*/ 0 h 38"/>
                <a:gd name="T8" fmla="*/ 0 w 133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3"/>
                <a:gd name="T16" fmla="*/ 0 h 38"/>
                <a:gd name="T17" fmla="*/ 133 w 133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3" h="38">
                  <a:moveTo>
                    <a:pt x="0" y="0"/>
                  </a:moveTo>
                  <a:lnTo>
                    <a:pt x="130" y="38"/>
                  </a:lnTo>
                  <a:lnTo>
                    <a:pt x="133" y="38"/>
                  </a:lnTo>
                  <a:lnTo>
                    <a:pt x="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72" name="Freeform 56"/>
            <p:cNvSpPr>
              <a:spLocks/>
            </p:cNvSpPr>
            <p:nvPr/>
          </p:nvSpPr>
          <p:spPr bwMode="auto">
            <a:xfrm>
              <a:off x="1623" y="1435"/>
              <a:ext cx="326" cy="65"/>
            </a:xfrm>
            <a:custGeom>
              <a:avLst/>
              <a:gdLst>
                <a:gd name="T0" fmla="*/ 146 w 326"/>
                <a:gd name="T1" fmla="*/ 0 h 65"/>
                <a:gd name="T2" fmla="*/ 115 w 326"/>
                <a:gd name="T3" fmla="*/ 1 h 65"/>
                <a:gd name="T4" fmla="*/ 85 w 326"/>
                <a:gd name="T5" fmla="*/ 3 h 65"/>
                <a:gd name="T6" fmla="*/ 60 w 326"/>
                <a:gd name="T7" fmla="*/ 7 h 65"/>
                <a:gd name="T8" fmla="*/ 38 w 326"/>
                <a:gd name="T9" fmla="*/ 12 h 65"/>
                <a:gd name="T10" fmla="*/ 28 w 326"/>
                <a:gd name="T11" fmla="*/ 14 h 65"/>
                <a:gd name="T12" fmla="*/ 20 w 326"/>
                <a:gd name="T13" fmla="*/ 17 h 65"/>
                <a:gd name="T14" fmla="*/ 13 w 326"/>
                <a:gd name="T15" fmla="*/ 20 h 65"/>
                <a:gd name="T16" fmla="*/ 7 w 326"/>
                <a:gd name="T17" fmla="*/ 23 h 65"/>
                <a:gd name="T18" fmla="*/ 4 w 326"/>
                <a:gd name="T19" fmla="*/ 26 h 65"/>
                <a:gd name="T20" fmla="*/ 0 w 326"/>
                <a:gd name="T21" fmla="*/ 29 h 65"/>
                <a:gd name="T22" fmla="*/ 0 w 326"/>
                <a:gd name="T23" fmla="*/ 33 h 65"/>
                <a:gd name="T24" fmla="*/ 0 w 326"/>
                <a:gd name="T25" fmla="*/ 36 h 65"/>
                <a:gd name="T26" fmla="*/ 4 w 326"/>
                <a:gd name="T27" fmla="*/ 40 h 65"/>
                <a:gd name="T28" fmla="*/ 7 w 326"/>
                <a:gd name="T29" fmla="*/ 43 h 65"/>
                <a:gd name="T30" fmla="*/ 13 w 326"/>
                <a:gd name="T31" fmla="*/ 46 h 65"/>
                <a:gd name="T32" fmla="*/ 20 w 326"/>
                <a:gd name="T33" fmla="*/ 49 h 65"/>
                <a:gd name="T34" fmla="*/ 28 w 326"/>
                <a:gd name="T35" fmla="*/ 51 h 65"/>
                <a:gd name="T36" fmla="*/ 38 w 326"/>
                <a:gd name="T37" fmla="*/ 54 h 65"/>
                <a:gd name="T38" fmla="*/ 60 w 326"/>
                <a:gd name="T39" fmla="*/ 58 h 65"/>
                <a:gd name="T40" fmla="*/ 85 w 326"/>
                <a:gd name="T41" fmla="*/ 62 h 65"/>
                <a:gd name="T42" fmla="*/ 115 w 326"/>
                <a:gd name="T43" fmla="*/ 64 h 65"/>
                <a:gd name="T44" fmla="*/ 146 w 326"/>
                <a:gd name="T45" fmla="*/ 65 h 65"/>
                <a:gd name="T46" fmla="*/ 180 w 326"/>
                <a:gd name="T47" fmla="*/ 65 h 65"/>
                <a:gd name="T48" fmla="*/ 211 w 326"/>
                <a:gd name="T49" fmla="*/ 64 h 65"/>
                <a:gd name="T50" fmla="*/ 241 w 326"/>
                <a:gd name="T51" fmla="*/ 62 h 65"/>
                <a:gd name="T52" fmla="*/ 266 w 326"/>
                <a:gd name="T53" fmla="*/ 58 h 65"/>
                <a:gd name="T54" fmla="*/ 288 w 326"/>
                <a:gd name="T55" fmla="*/ 54 h 65"/>
                <a:gd name="T56" fmla="*/ 298 w 326"/>
                <a:gd name="T57" fmla="*/ 51 h 65"/>
                <a:gd name="T58" fmla="*/ 306 w 326"/>
                <a:gd name="T59" fmla="*/ 49 h 65"/>
                <a:gd name="T60" fmla="*/ 313 w 326"/>
                <a:gd name="T61" fmla="*/ 46 h 65"/>
                <a:gd name="T62" fmla="*/ 319 w 326"/>
                <a:gd name="T63" fmla="*/ 43 h 65"/>
                <a:gd name="T64" fmla="*/ 322 w 326"/>
                <a:gd name="T65" fmla="*/ 40 h 65"/>
                <a:gd name="T66" fmla="*/ 325 w 326"/>
                <a:gd name="T67" fmla="*/ 36 h 65"/>
                <a:gd name="T68" fmla="*/ 326 w 326"/>
                <a:gd name="T69" fmla="*/ 33 h 65"/>
                <a:gd name="T70" fmla="*/ 325 w 326"/>
                <a:gd name="T71" fmla="*/ 29 h 65"/>
                <a:gd name="T72" fmla="*/ 322 w 326"/>
                <a:gd name="T73" fmla="*/ 26 h 65"/>
                <a:gd name="T74" fmla="*/ 319 w 326"/>
                <a:gd name="T75" fmla="*/ 23 h 65"/>
                <a:gd name="T76" fmla="*/ 313 w 326"/>
                <a:gd name="T77" fmla="*/ 20 h 65"/>
                <a:gd name="T78" fmla="*/ 306 w 326"/>
                <a:gd name="T79" fmla="*/ 17 h 65"/>
                <a:gd name="T80" fmla="*/ 298 w 326"/>
                <a:gd name="T81" fmla="*/ 14 h 65"/>
                <a:gd name="T82" fmla="*/ 288 w 326"/>
                <a:gd name="T83" fmla="*/ 12 h 65"/>
                <a:gd name="T84" fmla="*/ 266 w 326"/>
                <a:gd name="T85" fmla="*/ 7 h 65"/>
                <a:gd name="T86" fmla="*/ 241 w 326"/>
                <a:gd name="T87" fmla="*/ 3 h 65"/>
                <a:gd name="T88" fmla="*/ 211 w 326"/>
                <a:gd name="T89" fmla="*/ 1 h 65"/>
                <a:gd name="T90" fmla="*/ 180 w 326"/>
                <a:gd name="T91" fmla="*/ 0 h 65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326"/>
                <a:gd name="T139" fmla="*/ 0 h 65"/>
                <a:gd name="T140" fmla="*/ 326 w 326"/>
                <a:gd name="T141" fmla="*/ 65 h 65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326" h="65">
                  <a:moveTo>
                    <a:pt x="162" y="0"/>
                  </a:moveTo>
                  <a:lnTo>
                    <a:pt x="146" y="0"/>
                  </a:lnTo>
                  <a:lnTo>
                    <a:pt x="130" y="0"/>
                  </a:lnTo>
                  <a:lnTo>
                    <a:pt x="115" y="1"/>
                  </a:lnTo>
                  <a:lnTo>
                    <a:pt x="99" y="2"/>
                  </a:lnTo>
                  <a:lnTo>
                    <a:pt x="85" y="3"/>
                  </a:lnTo>
                  <a:lnTo>
                    <a:pt x="71" y="6"/>
                  </a:lnTo>
                  <a:lnTo>
                    <a:pt x="60" y="7"/>
                  </a:lnTo>
                  <a:lnTo>
                    <a:pt x="48" y="9"/>
                  </a:lnTo>
                  <a:lnTo>
                    <a:pt x="38" y="12"/>
                  </a:lnTo>
                  <a:lnTo>
                    <a:pt x="32" y="13"/>
                  </a:lnTo>
                  <a:lnTo>
                    <a:pt x="28" y="14"/>
                  </a:lnTo>
                  <a:lnTo>
                    <a:pt x="24" y="15"/>
                  </a:lnTo>
                  <a:lnTo>
                    <a:pt x="20" y="17"/>
                  </a:lnTo>
                  <a:lnTo>
                    <a:pt x="15" y="19"/>
                  </a:lnTo>
                  <a:lnTo>
                    <a:pt x="13" y="20"/>
                  </a:lnTo>
                  <a:lnTo>
                    <a:pt x="10" y="21"/>
                  </a:lnTo>
                  <a:lnTo>
                    <a:pt x="7" y="23"/>
                  </a:lnTo>
                  <a:lnTo>
                    <a:pt x="5" y="24"/>
                  </a:lnTo>
                  <a:lnTo>
                    <a:pt x="4" y="26"/>
                  </a:lnTo>
                  <a:lnTo>
                    <a:pt x="1" y="28"/>
                  </a:lnTo>
                  <a:lnTo>
                    <a:pt x="0" y="29"/>
                  </a:lnTo>
                  <a:lnTo>
                    <a:pt x="0" y="31"/>
                  </a:lnTo>
                  <a:lnTo>
                    <a:pt x="0" y="33"/>
                  </a:lnTo>
                  <a:lnTo>
                    <a:pt x="0" y="35"/>
                  </a:lnTo>
                  <a:lnTo>
                    <a:pt x="0" y="36"/>
                  </a:lnTo>
                  <a:lnTo>
                    <a:pt x="1" y="37"/>
                  </a:lnTo>
                  <a:lnTo>
                    <a:pt x="4" y="40"/>
                  </a:lnTo>
                  <a:lnTo>
                    <a:pt x="5" y="41"/>
                  </a:lnTo>
                  <a:lnTo>
                    <a:pt x="7" y="43"/>
                  </a:lnTo>
                  <a:lnTo>
                    <a:pt x="10" y="44"/>
                  </a:lnTo>
                  <a:lnTo>
                    <a:pt x="13" y="46"/>
                  </a:lnTo>
                  <a:lnTo>
                    <a:pt x="15" y="47"/>
                  </a:lnTo>
                  <a:lnTo>
                    <a:pt x="20" y="49"/>
                  </a:lnTo>
                  <a:lnTo>
                    <a:pt x="24" y="50"/>
                  </a:lnTo>
                  <a:lnTo>
                    <a:pt x="28" y="51"/>
                  </a:lnTo>
                  <a:lnTo>
                    <a:pt x="32" y="53"/>
                  </a:lnTo>
                  <a:lnTo>
                    <a:pt x="38" y="54"/>
                  </a:lnTo>
                  <a:lnTo>
                    <a:pt x="48" y="56"/>
                  </a:lnTo>
                  <a:lnTo>
                    <a:pt x="60" y="58"/>
                  </a:lnTo>
                  <a:lnTo>
                    <a:pt x="71" y="61"/>
                  </a:lnTo>
                  <a:lnTo>
                    <a:pt x="85" y="62"/>
                  </a:lnTo>
                  <a:lnTo>
                    <a:pt x="99" y="63"/>
                  </a:lnTo>
                  <a:lnTo>
                    <a:pt x="115" y="64"/>
                  </a:lnTo>
                  <a:lnTo>
                    <a:pt x="130" y="65"/>
                  </a:lnTo>
                  <a:lnTo>
                    <a:pt x="146" y="65"/>
                  </a:lnTo>
                  <a:lnTo>
                    <a:pt x="162" y="65"/>
                  </a:lnTo>
                  <a:lnTo>
                    <a:pt x="180" y="65"/>
                  </a:lnTo>
                  <a:lnTo>
                    <a:pt x="195" y="65"/>
                  </a:lnTo>
                  <a:lnTo>
                    <a:pt x="211" y="64"/>
                  </a:lnTo>
                  <a:lnTo>
                    <a:pt x="227" y="63"/>
                  </a:lnTo>
                  <a:lnTo>
                    <a:pt x="241" y="62"/>
                  </a:lnTo>
                  <a:lnTo>
                    <a:pt x="253" y="61"/>
                  </a:lnTo>
                  <a:lnTo>
                    <a:pt x="266" y="58"/>
                  </a:lnTo>
                  <a:lnTo>
                    <a:pt x="278" y="56"/>
                  </a:lnTo>
                  <a:lnTo>
                    <a:pt x="288" y="54"/>
                  </a:lnTo>
                  <a:lnTo>
                    <a:pt x="293" y="53"/>
                  </a:lnTo>
                  <a:lnTo>
                    <a:pt x="298" y="51"/>
                  </a:lnTo>
                  <a:lnTo>
                    <a:pt x="302" y="50"/>
                  </a:lnTo>
                  <a:lnTo>
                    <a:pt x="306" y="49"/>
                  </a:lnTo>
                  <a:lnTo>
                    <a:pt x="309" y="47"/>
                  </a:lnTo>
                  <a:lnTo>
                    <a:pt x="313" y="46"/>
                  </a:lnTo>
                  <a:lnTo>
                    <a:pt x="315" y="44"/>
                  </a:lnTo>
                  <a:lnTo>
                    <a:pt x="319" y="43"/>
                  </a:lnTo>
                  <a:lnTo>
                    <a:pt x="321" y="41"/>
                  </a:lnTo>
                  <a:lnTo>
                    <a:pt x="322" y="40"/>
                  </a:lnTo>
                  <a:lnTo>
                    <a:pt x="324" y="37"/>
                  </a:lnTo>
                  <a:lnTo>
                    <a:pt x="325" y="36"/>
                  </a:lnTo>
                  <a:lnTo>
                    <a:pt x="326" y="35"/>
                  </a:lnTo>
                  <a:lnTo>
                    <a:pt x="326" y="33"/>
                  </a:lnTo>
                  <a:lnTo>
                    <a:pt x="326" y="31"/>
                  </a:lnTo>
                  <a:lnTo>
                    <a:pt x="325" y="29"/>
                  </a:lnTo>
                  <a:lnTo>
                    <a:pt x="324" y="28"/>
                  </a:lnTo>
                  <a:lnTo>
                    <a:pt x="322" y="26"/>
                  </a:lnTo>
                  <a:lnTo>
                    <a:pt x="321" y="24"/>
                  </a:lnTo>
                  <a:lnTo>
                    <a:pt x="319" y="23"/>
                  </a:lnTo>
                  <a:lnTo>
                    <a:pt x="315" y="21"/>
                  </a:lnTo>
                  <a:lnTo>
                    <a:pt x="313" y="20"/>
                  </a:lnTo>
                  <a:lnTo>
                    <a:pt x="309" y="19"/>
                  </a:lnTo>
                  <a:lnTo>
                    <a:pt x="306" y="17"/>
                  </a:lnTo>
                  <a:lnTo>
                    <a:pt x="302" y="15"/>
                  </a:lnTo>
                  <a:lnTo>
                    <a:pt x="298" y="14"/>
                  </a:lnTo>
                  <a:lnTo>
                    <a:pt x="293" y="13"/>
                  </a:lnTo>
                  <a:lnTo>
                    <a:pt x="288" y="12"/>
                  </a:lnTo>
                  <a:lnTo>
                    <a:pt x="278" y="9"/>
                  </a:lnTo>
                  <a:lnTo>
                    <a:pt x="266" y="7"/>
                  </a:lnTo>
                  <a:lnTo>
                    <a:pt x="253" y="6"/>
                  </a:lnTo>
                  <a:lnTo>
                    <a:pt x="241" y="3"/>
                  </a:lnTo>
                  <a:lnTo>
                    <a:pt x="227" y="2"/>
                  </a:lnTo>
                  <a:lnTo>
                    <a:pt x="211" y="1"/>
                  </a:lnTo>
                  <a:lnTo>
                    <a:pt x="195" y="0"/>
                  </a:lnTo>
                  <a:lnTo>
                    <a:pt x="180" y="0"/>
                  </a:lnTo>
                  <a:lnTo>
                    <a:pt x="162" y="0"/>
                  </a:lnTo>
                  <a:close/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73" name="Freeform 57"/>
            <p:cNvSpPr>
              <a:spLocks/>
            </p:cNvSpPr>
            <p:nvPr/>
          </p:nvSpPr>
          <p:spPr bwMode="auto">
            <a:xfrm>
              <a:off x="1623" y="1435"/>
              <a:ext cx="326" cy="65"/>
            </a:xfrm>
            <a:custGeom>
              <a:avLst/>
              <a:gdLst>
                <a:gd name="T0" fmla="*/ 146 w 326"/>
                <a:gd name="T1" fmla="*/ 0 h 65"/>
                <a:gd name="T2" fmla="*/ 115 w 326"/>
                <a:gd name="T3" fmla="*/ 1 h 65"/>
                <a:gd name="T4" fmla="*/ 85 w 326"/>
                <a:gd name="T5" fmla="*/ 3 h 65"/>
                <a:gd name="T6" fmla="*/ 60 w 326"/>
                <a:gd name="T7" fmla="*/ 7 h 65"/>
                <a:gd name="T8" fmla="*/ 38 w 326"/>
                <a:gd name="T9" fmla="*/ 12 h 65"/>
                <a:gd name="T10" fmla="*/ 28 w 326"/>
                <a:gd name="T11" fmla="*/ 14 h 65"/>
                <a:gd name="T12" fmla="*/ 20 w 326"/>
                <a:gd name="T13" fmla="*/ 17 h 65"/>
                <a:gd name="T14" fmla="*/ 13 w 326"/>
                <a:gd name="T15" fmla="*/ 20 h 65"/>
                <a:gd name="T16" fmla="*/ 7 w 326"/>
                <a:gd name="T17" fmla="*/ 23 h 65"/>
                <a:gd name="T18" fmla="*/ 4 w 326"/>
                <a:gd name="T19" fmla="*/ 26 h 65"/>
                <a:gd name="T20" fmla="*/ 0 w 326"/>
                <a:gd name="T21" fmla="*/ 29 h 65"/>
                <a:gd name="T22" fmla="*/ 0 w 326"/>
                <a:gd name="T23" fmla="*/ 33 h 65"/>
                <a:gd name="T24" fmla="*/ 0 w 326"/>
                <a:gd name="T25" fmla="*/ 36 h 65"/>
                <a:gd name="T26" fmla="*/ 4 w 326"/>
                <a:gd name="T27" fmla="*/ 40 h 65"/>
                <a:gd name="T28" fmla="*/ 7 w 326"/>
                <a:gd name="T29" fmla="*/ 43 h 65"/>
                <a:gd name="T30" fmla="*/ 13 w 326"/>
                <a:gd name="T31" fmla="*/ 46 h 65"/>
                <a:gd name="T32" fmla="*/ 20 w 326"/>
                <a:gd name="T33" fmla="*/ 49 h 65"/>
                <a:gd name="T34" fmla="*/ 28 w 326"/>
                <a:gd name="T35" fmla="*/ 51 h 65"/>
                <a:gd name="T36" fmla="*/ 38 w 326"/>
                <a:gd name="T37" fmla="*/ 54 h 65"/>
                <a:gd name="T38" fmla="*/ 60 w 326"/>
                <a:gd name="T39" fmla="*/ 58 h 65"/>
                <a:gd name="T40" fmla="*/ 85 w 326"/>
                <a:gd name="T41" fmla="*/ 62 h 65"/>
                <a:gd name="T42" fmla="*/ 115 w 326"/>
                <a:gd name="T43" fmla="*/ 64 h 65"/>
                <a:gd name="T44" fmla="*/ 146 w 326"/>
                <a:gd name="T45" fmla="*/ 65 h 65"/>
                <a:gd name="T46" fmla="*/ 180 w 326"/>
                <a:gd name="T47" fmla="*/ 65 h 65"/>
                <a:gd name="T48" fmla="*/ 211 w 326"/>
                <a:gd name="T49" fmla="*/ 64 h 65"/>
                <a:gd name="T50" fmla="*/ 241 w 326"/>
                <a:gd name="T51" fmla="*/ 62 h 65"/>
                <a:gd name="T52" fmla="*/ 266 w 326"/>
                <a:gd name="T53" fmla="*/ 58 h 65"/>
                <a:gd name="T54" fmla="*/ 288 w 326"/>
                <a:gd name="T55" fmla="*/ 54 h 65"/>
                <a:gd name="T56" fmla="*/ 298 w 326"/>
                <a:gd name="T57" fmla="*/ 51 h 65"/>
                <a:gd name="T58" fmla="*/ 306 w 326"/>
                <a:gd name="T59" fmla="*/ 49 h 65"/>
                <a:gd name="T60" fmla="*/ 313 w 326"/>
                <a:gd name="T61" fmla="*/ 46 h 65"/>
                <a:gd name="T62" fmla="*/ 319 w 326"/>
                <a:gd name="T63" fmla="*/ 43 h 65"/>
                <a:gd name="T64" fmla="*/ 322 w 326"/>
                <a:gd name="T65" fmla="*/ 40 h 65"/>
                <a:gd name="T66" fmla="*/ 325 w 326"/>
                <a:gd name="T67" fmla="*/ 36 h 65"/>
                <a:gd name="T68" fmla="*/ 326 w 326"/>
                <a:gd name="T69" fmla="*/ 33 h 65"/>
                <a:gd name="T70" fmla="*/ 325 w 326"/>
                <a:gd name="T71" fmla="*/ 29 h 65"/>
                <a:gd name="T72" fmla="*/ 322 w 326"/>
                <a:gd name="T73" fmla="*/ 26 h 65"/>
                <a:gd name="T74" fmla="*/ 319 w 326"/>
                <a:gd name="T75" fmla="*/ 23 h 65"/>
                <a:gd name="T76" fmla="*/ 313 w 326"/>
                <a:gd name="T77" fmla="*/ 20 h 65"/>
                <a:gd name="T78" fmla="*/ 306 w 326"/>
                <a:gd name="T79" fmla="*/ 17 h 65"/>
                <a:gd name="T80" fmla="*/ 298 w 326"/>
                <a:gd name="T81" fmla="*/ 14 h 65"/>
                <a:gd name="T82" fmla="*/ 288 w 326"/>
                <a:gd name="T83" fmla="*/ 12 h 65"/>
                <a:gd name="T84" fmla="*/ 266 w 326"/>
                <a:gd name="T85" fmla="*/ 7 h 65"/>
                <a:gd name="T86" fmla="*/ 241 w 326"/>
                <a:gd name="T87" fmla="*/ 3 h 65"/>
                <a:gd name="T88" fmla="*/ 211 w 326"/>
                <a:gd name="T89" fmla="*/ 1 h 65"/>
                <a:gd name="T90" fmla="*/ 180 w 326"/>
                <a:gd name="T91" fmla="*/ 0 h 65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326"/>
                <a:gd name="T139" fmla="*/ 0 h 65"/>
                <a:gd name="T140" fmla="*/ 326 w 326"/>
                <a:gd name="T141" fmla="*/ 65 h 65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326" h="65">
                  <a:moveTo>
                    <a:pt x="162" y="0"/>
                  </a:moveTo>
                  <a:lnTo>
                    <a:pt x="146" y="0"/>
                  </a:lnTo>
                  <a:lnTo>
                    <a:pt x="130" y="0"/>
                  </a:lnTo>
                  <a:lnTo>
                    <a:pt x="115" y="1"/>
                  </a:lnTo>
                  <a:lnTo>
                    <a:pt x="99" y="2"/>
                  </a:lnTo>
                  <a:lnTo>
                    <a:pt x="85" y="3"/>
                  </a:lnTo>
                  <a:lnTo>
                    <a:pt x="71" y="6"/>
                  </a:lnTo>
                  <a:lnTo>
                    <a:pt x="60" y="7"/>
                  </a:lnTo>
                  <a:lnTo>
                    <a:pt x="48" y="9"/>
                  </a:lnTo>
                  <a:lnTo>
                    <a:pt x="38" y="12"/>
                  </a:lnTo>
                  <a:lnTo>
                    <a:pt x="32" y="13"/>
                  </a:lnTo>
                  <a:lnTo>
                    <a:pt x="28" y="14"/>
                  </a:lnTo>
                  <a:lnTo>
                    <a:pt x="24" y="15"/>
                  </a:lnTo>
                  <a:lnTo>
                    <a:pt x="20" y="17"/>
                  </a:lnTo>
                  <a:lnTo>
                    <a:pt x="15" y="19"/>
                  </a:lnTo>
                  <a:lnTo>
                    <a:pt x="13" y="20"/>
                  </a:lnTo>
                  <a:lnTo>
                    <a:pt x="10" y="21"/>
                  </a:lnTo>
                  <a:lnTo>
                    <a:pt x="7" y="23"/>
                  </a:lnTo>
                  <a:lnTo>
                    <a:pt x="5" y="24"/>
                  </a:lnTo>
                  <a:lnTo>
                    <a:pt x="4" y="26"/>
                  </a:lnTo>
                  <a:lnTo>
                    <a:pt x="1" y="28"/>
                  </a:lnTo>
                  <a:lnTo>
                    <a:pt x="0" y="29"/>
                  </a:lnTo>
                  <a:lnTo>
                    <a:pt x="0" y="31"/>
                  </a:lnTo>
                  <a:lnTo>
                    <a:pt x="0" y="33"/>
                  </a:lnTo>
                  <a:lnTo>
                    <a:pt x="0" y="35"/>
                  </a:lnTo>
                  <a:lnTo>
                    <a:pt x="0" y="36"/>
                  </a:lnTo>
                  <a:lnTo>
                    <a:pt x="1" y="37"/>
                  </a:lnTo>
                  <a:lnTo>
                    <a:pt x="4" y="40"/>
                  </a:lnTo>
                  <a:lnTo>
                    <a:pt x="5" y="41"/>
                  </a:lnTo>
                  <a:lnTo>
                    <a:pt x="7" y="43"/>
                  </a:lnTo>
                  <a:lnTo>
                    <a:pt x="10" y="44"/>
                  </a:lnTo>
                  <a:lnTo>
                    <a:pt x="13" y="46"/>
                  </a:lnTo>
                  <a:lnTo>
                    <a:pt x="15" y="47"/>
                  </a:lnTo>
                  <a:lnTo>
                    <a:pt x="20" y="49"/>
                  </a:lnTo>
                  <a:lnTo>
                    <a:pt x="24" y="50"/>
                  </a:lnTo>
                  <a:lnTo>
                    <a:pt x="28" y="51"/>
                  </a:lnTo>
                  <a:lnTo>
                    <a:pt x="32" y="53"/>
                  </a:lnTo>
                  <a:lnTo>
                    <a:pt x="38" y="54"/>
                  </a:lnTo>
                  <a:lnTo>
                    <a:pt x="48" y="56"/>
                  </a:lnTo>
                  <a:lnTo>
                    <a:pt x="60" y="58"/>
                  </a:lnTo>
                  <a:lnTo>
                    <a:pt x="71" y="61"/>
                  </a:lnTo>
                  <a:lnTo>
                    <a:pt x="85" y="62"/>
                  </a:lnTo>
                  <a:lnTo>
                    <a:pt x="99" y="63"/>
                  </a:lnTo>
                  <a:lnTo>
                    <a:pt x="115" y="64"/>
                  </a:lnTo>
                  <a:lnTo>
                    <a:pt x="130" y="65"/>
                  </a:lnTo>
                  <a:lnTo>
                    <a:pt x="146" y="65"/>
                  </a:lnTo>
                  <a:lnTo>
                    <a:pt x="162" y="65"/>
                  </a:lnTo>
                  <a:lnTo>
                    <a:pt x="180" y="65"/>
                  </a:lnTo>
                  <a:lnTo>
                    <a:pt x="195" y="65"/>
                  </a:lnTo>
                  <a:lnTo>
                    <a:pt x="211" y="64"/>
                  </a:lnTo>
                  <a:lnTo>
                    <a:pt x="227" y="63"/>
                  </a:lnTo>
                  <a:lnTo>
                    <a:pt x="241" y="62"/>
                  </a:lnTo>
                  <a:lnTo>
                    <a:pt x="253" y="61"/>
                  </a:lnTo>
                  <a:lnTo>
                    <a:pt x="266" y="58"/>
                  </a:lnTo>
                  <a:lnTo>
                    <a:pt x="278" y="56"/>
                  </a:lnTo>
                  <a:lnTo>
                    <a:pt x="288" y="54"/>
                  </a:lnTo>
                  <a:lnTo>
                    <a:pt x="293" y="53"/>
                  </a:lnTo>
                  <a:lnTo>
                    <a:pt x="298" y="51"/>
                  </a:lnTo>
                  <a:lnTo>
                    <a:pt x="302" y="50"/>
                  </a:lnTo>
                  <a:lnTo>
                    <a:pt x="306" y="49"/>
                  </a:lnTo>
                  <a:lnTo>
                    <a:pt x="309" y="47"/>
                  </a:lnTo>
                  <a:lnTo>
                    <a:pt x="313" y="46"/>
                  </a:lnTo>
                  <a:lnTo>
                    <a:pt x="315" y="44"/>
                  </a:lnTo>
                  <a:lnTo>
                    <a:pt x="319" y="43"/>
                  </a:lnTo>
                  <a:lnTo>
                    <a:pt x="321" y="41"/>
                  </a:lnTo>
                  <a:lnTo>
                    <a:pt x="322" y="40"/>
                  </a:lnTo>
                  <a:lnTo>
                    <a:pt x="324" y="37"/>
                  </a:lnTo>
                  <a:lnTo>
                    <a:pt x="325" y="36"/>
                  </a:lnTo>
                  <a:lnTo>
                    <a:pt x="326" y="35"/>
                  </a:lnTo>
                  <a:lnTo>
                    <a:pt x="326" y="33"/>
                  </a:lnTo>
                  <a:lnTo>
                    <a:pt x="326" y="31"/>
                  </a:lnTo>
                  <a:lnTo>
                    <a:pt x="325" y="29"/>
                  </a:lnTo>
                  <a:lnTo>
                    <a:pt x="324" y="28"/>
                  </a:lnTo>
                  <a:lnTo>
                    <a:pt x="322" y="26"/>
                  </a:lnTo>
                  <a:lnTo>
                    <a:pt x="321" y="24"/>
                  </a:lnTo>
                  <a:lnTo>
                    <a:pt x="319" y="23"/>
                  </a:lnTo>
                  <a:lnTo>
                    <a:pt x="315" y="21"/>
                  </a:lnTo>
                  <a:lnTo>
                    <a:pt x="313" y="20"/>
                  </a:lnTo>
                  <a:lnTo>
                    <a:pt x="309" y="19"/>
                  </a:lnTo>
                  <a:lnTo>
                    <a:pt x="306" y="17"/>
                  </a:lnTo>
                  <a:lnTo>
                    <a:pt x="302" y="15"/>
                  </a:lnTo>
                  <a:lnTo>
                    <a:pt x="298" y="14"/>
                  </a:lnTo>
                  <a:lnTo>
                    <a:pt x="293" y="13"/>
                  </a:lnTo>
                  <a:lnTo>
                    <a:pt x="288" y="12"/>
                  </a:lnTo>
                  <a:lnTo>
                    <a:pt x="278" y="9"/>
                  </a:lnTo>
                  <a:lnTo>
                    <a:pt x="266" y="7"/>
                  </a:lnTo>
                  <a:lnTo>
                    <a:pt x="253" y="6"/>
                  </a:lnTo>
                  <a:lnTo>
                    <a:pt x="241" y="3"/>
                  </a:lnTo>
                  <a:lnTo>
                    <a:pt x="227" y="2"/>
                  </a:lnTo>
                  <a:lnTo>
                    <a:pt x="211" y="1"/>
                  </a:lnTo>
                  <a:lnTo>
                    <a:pt x="195" y="0"/>
                  </a:lnTo>
                  <a:lnTo>
                    <a:pt x="180" y="0"/>
                  </a:lnTo>
                  <a:lnTo>
                    <a:pt x="162" y="0"/>
                  </a:lnTo>
                </a:path>
              </a:pathLst>
            </a:cu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74" name="Line 58"/>
            <p:cNvSpPr>
              <a:spLocks noChangeShapeType="1"/>
            </p:cNvSpPr>
            <p:nvPr/>
          </p:nvSpPr>
          <p:spPr bwMode="auto">
            <a:xfrm>
              <a:off x="1623" y="1429"/>
              <a:ext cx="1" cy="4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75" name="Line 59"/>
            <p:cNvSpPr>
              <a:spLocks noChangeShapeType="1"/>
            </p:cNvSpPr>
            <p:nvPr/>
          </p:nvSpPr>
          <p:spPr bwMode="auto">
            <a:xfrm>
              <a:off x="1949" y="1429"/>
              <a:ext cx="1" cy="4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76" name="Rectangle 60"/>
            <p:cNvSpPr>
              <a:spLocks noChangeArrowheads="1"/>
            </p:cNvSpPr>
            <p:nvPr/>
          </p:nvSpPr>
          <p:spPr bwMode="auto">
            <a:xfrm>
              <a:off x="1623" y="1429"/>
              <a:ext cx="322" cy="40"/>
            </a:xfrm>
            <a:prstGeom prst="rect">
              <a:avLst/>
            </a:pr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77" name="Rectangle 61"/>
            <p:cNvSpPr>
              <a:spLocks noChangeArrowheads="1"/>
            </p:cNvSpPr>
            <p:nvPr/>
          </p:nvSpPr>
          <p:spPr bwMode="auto">
            <a:xfrm>
              <a:off x="1809" y="1446"/>
              <a:ext cx="22" cy="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</a:rPr>
                <a:t> </a:t>
              </a:r>
              <a:endParaRPr lang="en-US"/>
            </a:p>
          </p:txBody>
        </p:sp>
        <p:sp>
          <p:nvSpPr>
            <p:cNvPr id="43078" name="Freeform 62"/>
            <p:cNvSpPr>
              <a:spLocks/>
            </p:cNvSpPr>
            <p:nvPr/>
          </p:nvSpPr>
          <p:spPr bwMode="auto">
            <a:xfrm>
              <a:off x="1620" y="1381"/>
              <a:ext cx="325" cy="77"/>
            </a:xfrm>
            <a:custGeom>
              <a:avLst/>
              <a:gdLst>
                <a:gd name="T0" fmla="*/ 147 w 325"/>
                <a:gd name="T1" fmla="*/ 0 h 77"/>
                <a:gd name="T2" fmla="*/ 114 w 325"/>
                <a:gd name="T3" fmla="*/ 1 h 77"/>
                <a:gd name="T4" fmla="*/ 85 w 325"/>
                <a:gd name="T5" fmla="*/ 5 h 77"/>
                <a:gd name="T6" fmla="*/ 59 w 325"/>
                <a:gd name="T7" fmla="*/ 10 h 77"/>
                <a:gd name="T8" fmla="*/ 37 w 325"/>
                <a:gd name="T9" fmla="*/ 14 h 77"/>
                <a:gd name="T10" fmla="*/ 28 w 325"/>
                <a:gd name="T11" fmla="*/ 18 h 77"/>
                <a:gd name="T12" fmla="*/ 20 w 325"/>
                <a:gd name="T13" fmla="*/ 20 h 77"/>
                <a:gd name="T14" fmla="*/ 13 w 325"/>
                <a:gd name="T15" fmla="*/ 24 h 77"/>
                <a:gd name="T16" fmla="*/ 8 w 325"/>
                <a:gd name="T17" fmla="*/ 27 h 77"/>
                <a:gd name="T18" fmla="*/ 3 w 325"/>
                <a:gd name="T19" fmla="*/ 31 h 77"/>
                <a:gd name="T20" fmla="*/ 1 w 325"/>
                <a:gd name="T21" fmla="*/ 35 h 77"/>
                <a:gd name="T22" fmla="*/ 0 w 325"/>
                <a:gd name="T23" fmla="*/ 39 h 77"/>
                <a:gd name="T24" fmla="*/ 1 w 325"/>
                <a:gd name="T25" fmla="*/ 42 h 77"/>
                <a:gd name="T26" fmla="*/ 3 w 325"/>
                <a:gd name="T27" fmla="*/ 47 h 77"/>
                <a:gd name="T28" fmla="*/ 8 w 325"/>
                <a:gd name="T29" fmla="*/ 50 h 77"/>
                <a:gd name="T30" fmla="*/ 13 w 325"/>
                <a:gd name="T31" fmla="*/ 54 h 77"/>
                <a:gd name="T32" fmla="*/ 20 w 325"/>
                <a:gd name="T33" fmla="*/ 57 h 77"/>
                <a:gd name="T34" fmla="*/ 28 w 325"/>
                <a:gd name="T35" fmla="*/ 61 h 77"/>
                <a:gd name="T36" fmla="*/ 37 w 325"/>
                <a:gd name="T37" fmla="*/ 63 h 77"/>
                <a:gd name="T38" fmla="*/ 59 w 325"/>
                <a:gd name="T39" fmla="*/ 69 h 77"/>
                <a:gd name="T40" fmla="*/ 85 w 325"/>
                <a:gd name="T41" fmla="*/ 73 h 77"/>
                <a:gd name="T42" fmla="*/ 114 w 325"/>
                <a:gd name="T43" fmla="*/ 76 h 77"/>
                <a:gd name="T44" fmla="*/ 146 w 325"/>
                <a:gd name="T45" fmla="*/ 77 h 77"/>
                <a:gd name="T46" fmla="*/ 179 w 325"/>
                <a:gd name="T47" fmla="*/ 77 h 77"/>
                <a:gd name="T48" fmla="*/ 211 w 325"/>
                <a:gd name="T49" fmla="*/ 76 h 77"/>
                <a:gd name="T50" fmla="*/ 240 w 325"/>
                <a:gd name="T51" fmla="*/ 73 h 77"/>
                <a:gd name="T52" fmla="*/ 267 w 325"/>
                <a:gd name="T53" fmla="*/ 69 h 77"/>
                <a:gd name="T54" fmla="*/ 289 w 325"/>
                <a:gd name="T55" fmla="*/ 63 h 77"/>
                <a:gd name="T56" fmla="*/ 298 w 325"/>
                <a:gd name="T57" fmla="*/ 61 h 77"/>
                <a:gd name="T58" fmla="*/ 307 w 325"/>
                <a:gd name="T59" fmla="*/ 57 h 77"/>
                <a:gd name="T60" fmla="*/ 312 w 325"/>
                <a:gd name="T61" fmla="*/ 54 h 77"/>
                <a:gd name="T62" fmla="*/ 318 w 325"/>
                <a:gd name="T63" fmla="*/ 50 h 77"/>
                <a:gd name="T64" fmla="*/ 323 w 325"/>
                <a:gd name="T65" fmla="*/ 47 h 77"/>
                <a:gd name="T66" fmla="*/ 325 w 325"/>
                <a:gd name="T67" fmla="*/ 42 h 77"/>
                <a:gd name="T68" fmla="*/ 325 w 325"/>
                <a:gd name="T69" fmla="*/ 39 h 77"/>
                <a:gd name="T70" fmla="*/ 325 w 325"/>
                <a:gd name="T71" fmla="*/ 35 h 77"/>
                <a:gd name="T72" fmla="*/ 323 w 325"/>
                <a:gd name="T73" fmla="*/ 31 h 77"/>
                <a:gd name="T74" fmla="*/ 318 w 325"/>
                <a:gd name="T75" fmla="*/ 27 h 77"/>
                <a:gd name="T76" fmla="*/ 312 w 325"/>
                <a:gd name="T77" fmla="*/ 24 h 77"/>
                <a:gd name="T78" fmla="*/ 307 w 325"/>
                <a:gd name="T79" fmla="*/ 20 h 77"/>
                <a:gd name="T80" fmla="*/ 298 w 325"/>
                <a:gd name="T81" fmla="*/ 18 h 77"/>
                <a:gd name="T82" fmla="*/ 289 w 325"/>
                <a:gd name="T83" fmla="*/ 14 h 77"/>
                <a:gd name="T84" fmla="*/ 267 w 325"/>
                <a:gd name="T85" fmla="*/ 10 h 77"/>
                <a:gd name="T86" fmla="*/ 240 w 325"/>
                <a:gd name="T87" fmla="*/ 5 h 77"/>
                <a:gd name="T88" fmla="*/ 211 w 325"/>
                <a:gd name="T89" fmla="*/ 1 h 77"/>
                <a:gd name="T90" fmla="*/ 179 w 325"/>
                <a:gd name="T91" fmla="*/ 0 h 77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325"/>
                <a:gd name="T139" fmla="*/ 0 h 77"/>
                <a:gd name="T140" fmla="*/ 325 w 325"/>
                <a:gd name="T141" fmla="*/ 77 h 77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325" h="77">
                  <a:moveTo>
                    <a:pt x="163" y="0"/>
                  </a:moveTo>
                  <a:lnTo>
                    <a:pt x="147" y="0"/>
                  </a:lnTo>
                  <a:lnTo>
                    <a:pt x="130" y="1"/>
                  </a:lnTo>
                  <a:lnTo>
                    <a:pt x="114" y="1"/>
                  </a:lnTo>
                  <a:lnTo>
                    <a:pt x="99" y="4"/>
                  </a:lnTo>
                  <a:lnTo>
                    <a:pt x="85" y="5"/>
                  </a:lnTo>
                  <a:lnTo>
                    <a:pt x="72" y="7"/>
                  </a:lnTo>
                  <a:lnTo>
                    <a:pt x="59" y="10"/>
                  </a:lnTo>
                  <a:lnTo>
                    <a:pt x="48" y="12"/>
                  </a:lnTo>
                  <a:lnTo>
                    <a:pt x="37" y="14"/>
                  </a:lnTo>
                  <a:lnTo>
                    <a:pt x="32" y="15"/>
                  </a:lnTo>
                  <a:lnTo>
                    <a:pt x="28" y="18"/>
                  </a:lnTo>
                  <a:lnTo>
                    <a:pt x="23" y="19"/>
                  </a:lnTo>
                  <a:lnTo>
                    <a:pt x="20" y="20"/>
                  </a:lnTo>
                  <a:lnTo>
                    <a:pt x="16" y="22"/>
                  </a:lnTo>
                  <a:lnTo>
                    <a:pt x="13" y="24"/>
                  </a:lnTo>
                  <a:lnTo>
                    <a:pt x="10" y="26"/>
                  </a:lnTo>
                  <a:lnTo>
                    <a:pt x="8" y="27"/>
                  </a:lnTo>
                  <a:lnTo>
                    <a:pt x="6" y="29"/>
                  </a:lnTo>
                  <a:lnTo>
                    <a:pt x="3" y="31"/>
                  </a:lnTo>
                  <a:lnTo>
                    <a:pt x="2" y="33"/>
                  </a:lnTo>
                  <a:lnTo>
                    <a:pt x="1" y="35"/>
                  </a:lnTo>
                  <a:lnTo>
                    <a:pt x="0" y="36"/>
                  </a:lnTo>
                  <a:lnTo>
                    <a:pt x="0" y="39"/>
                  </a:lnTo>
                  <a:lnTo>
                    <a:pt x="0" y="41"/>
                  </a:lnTo>
                  <a:lnTo>
                    <a:pt x="1" y="42"/>
                  </a:lnTo>
                  <a:lnTo>
                    <a:pt x="2" y="45"/>
                  </a:lnTo>
                  <a:lnTo>
                    <a:pt x="3" y="47"/>
                  </a:lnTo>
                  <a:lnTo>
                    <a:pt x="6" y="48"/>
                  </a:lnTo>
                  <a:lnTo>
                    <a:pt x="8" y="50"/>
                  </a:lnTo>
                  <a:lnTo>
                    <a:pt x="10" y="52"/>
                  </a:lnTo>
                  <a:lnTo>
                    <a:pt x="13" y="54"/>
                  </a:lnTo>
                  <a:lnTo>
                    <a:pt x="16" y="55"/>
                  </a:lnTo>
                  <a:lnTo>
                    <a:pt x="20" y="57"/>
                  </a:lnTo>
                  <a:lnTo>
                    <a:pt x="23" y="59"/>
                  </a:lnTo>
                  <a:lnTo>
                    <a:pt x="28" y="61"/>
                  </a:lnTo>
                  <a:lnTo>
                    <a:pt x="32" y="62"/>
                  </a:lnTo>
                  <a:lnTo>
                    <a:pt x="37" y="63"/>
                  </a:lnTo>
                  <a:lnTo>
                    <a:pt x="48" y="67"/>
                  </a:lnTo>
                  <a:lnTo>
                    <a:pt x="59" y="69"/>
                  </a:lnTo>
                  <a:lnTo>
                    <a:pt x="72" y="71"/>
                  </a:lnTo>
                  <a:lnTo>
                    <a:pt x="85" y="73"/>
                  </a:lnTo>
                  <a:lnTo>
                    <a:pt x="99" y="75"/>
                  </a:lnTo>
                  <a:lnTo>
                    <a:pt x="114" y="76"/>
                  </a:lnTo>
                  <a:lnTo>
                    <a:pt x="130" y="77"/>
                  </a:lnTo>
                  <a:lnTo>
                    <a:pt x="146" y="77"/>
                  </a:lnTo>
                  <a:lnTo>
                    <a:pt x="163" y="77"/>
                  </a:lnTo>
                  <a:lnTo>
                    <a:pt x="179" y="77"/>
                  </a:lnTo>
                  <a:lnTo>
                    <a:pt x="196" y="77"/>
                  </a:lnTo>
                  <a:lnTo>
                    <a:pt x="211" y="76"/>
                  </a:lnTo>
                  <a:lnTo>
                    <a:pt x="226" y="75"/>
                  </a:lnTo>
                  <a:lnTo>
                    <a:pt x="240" y="73"/>
                  </a:lnTo>
                  <a:lnTo>
                    <a:pt x="254" y="71"/>
                  </a:lnTo>
                  <a:lnTo>
                    <a:pt x="267" y="69"/>
                  </a:lnTo>
                  <a:lnTo>
                    <a:pt x="279" y="67"/>
                  </a:lnTo>
                  <a:lnTo>
                    <a:pt x="289" y="63"/>
                  </a:lnTo>
                  <a:lnTo>
                    <a:pt x="294" y="62"/>
                  </a:lnTo>
                  <a:lnTo>
                    <a:pt x="298" y="61"/>
                  </a:lnTo>
                  <a:lnTo>
                    <a:pt x="302" y="59"/>
                  </a:lnTo>
                  <a:lnTo>
                    <a:pt x="307" y="57"/>
                  </a:lnTo>
                  <a:lnTo>
                    <a:pt x="310" y="55"/>
                  </a:lnTo>
                  <a:lnTo>
                    <a:pt x="312" y="54"/>
                  </a:lnTo>
                  <a:lnTo>
                    <a:pt x="316" y="52"/>
                  </a:lnTo>
                  <a:lnTo>
                    <a:pt x="318" y="50"/>
                  </a:lnTo>
                  <a:lnTo>
                    <a:pt x="321" y="48"/>
                  </a:lnTo>
                  <a:lnTo>
                    <a:pt x="323" y="47"/>
                  </a:lnTo>
                  <a:lnTo>
                    <a:pt x="324" y="45"/>
                  </a:lnTo>
                  <a:lnTo>
                    <a:pt x="325" y="42"/>
                  </a:lnTo>
                  <a:lnTo>
                    <a:pt x="325" y="41"/>
                  </a:lnTo>
                  <a:lnTo>
                    <a:pt x="325" y="39"/>
                  </a:lnTo>
                  <a:lnTo>
                    <a:pt x="325" y="36"/>
                  </a:lnTo>
                  <a:lnTo>
                    <a:pt x="325" y="35"/>
                  </a:lnTo>
                  <a:lnTo>
                    <a:pt x="324" y="33"/>
                  </a:lnTo>
                  <a:lnTo>
                    <a:pt x="323" y="31"/>
                  </a:lnTo>
                  <a:lnTo>
                    <a:pt x="321" y="29"/>
                  </a:lnTo>
                  <a:lnTo>
                    <a:pt x="318" y="27"/>
                  </a:lnTo>
                  <a:lnTo>
                    <a:pt x="316" y="26"/>
                  </a:lnTo>
                  <a:lnTo>
                    <a:pt x="312" y="24"/>
                  </a:lnTo>
                  <a:lnTo>
                    <a:pt x="310" y="22"/>
                  </a:lnTo>
                  <a:lnTo>
                    <a:pt x="307" y="20"/>
                  </a:lnTo>
                  <a:lnTo>
                    <a:pt x="302" y="19"/>
                  </a:lnTo>
                  <a:lnTo>
                    <a:pt x="298" y="18"/>
                  </a:lnTo>
                  <a:lnTo>
                    <a:pt x="294" y="15"/>
                  </a:lnTo>
                  <a:lnTo>
                    <a:pt x="289" y="14"/>
                  </a:lnTo>
                  <a:lnTo>
                    <a:pt x="279" y="12"/>
                  </a:lnTo>
                  <a:lnTo>
                    <a:pt x="267" y="10"/>
                  </a:lnTo>
                  <a:lnTo>
                    <a:pt x="254" y="7"/>
                  </a:lnTo>
                  <a:lnTo>
                    <a:pt x="240" y="5"/>
                  </a:lnTo>
                  <a:lnTo>
                    <a:pt x="226" y="4"/>
                  </a:lnTo>
                  <a:lnTo>
                    <a:pt x="211" y="1"/>
                  </a:lnTo>
                  <a:lnTo>
                    <a:pt x="196" y="1"/>
                  </a:lnTo>
                  <a:lnTo>
                    <a:pt x="179" y="0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79" name="Freeform 63"/>
            <p:cNvSpPr>
              <a:spLocks/>
            </p:cNvSpPr>
            <p:nvPr/>
          </p:nvSpPr>
          <p:spPr bwMode="auto">
            <a:xfrm>
              <a:off x="1620" y="1381"/>
              <a:ext cx="325" cy="77"/>
            </a:xfrm>
            <a:custGeom>
              <a:avLst/>
              <a:gdLst>
                <a:gd name="T0" fmla="*/ 147 w 325"/>
                <a:gd name="T1" fmla="*/ 0 h 77"/>
                <a:gd name="T2" fmla="*/ 114 w 325"/>
                <a:gd name="T3" fmla="*/ 1 h 77"/>
                <a:gd name="T4" fmla="*/ 85 w 325"/>
                <a:gd name="T5" fmla="*/ 5 h 77"/>
                <a:gd name="T6" fmla="*/ 59 w 325"/>
                <a:gd name="T7" fmla="*/ 10 h 77"/>
                <a:gd name="T8" fmla="*/ 37 w 325"/>
                <a:gd name="T9" fmla="*/ 14 h 77"/>
                <a:gd name="T10" fmla="*/ 28 w 325"/>
                <a:gd name="T11" fmla="*/ 18 h 77"/>
                <a:gd name="T12" fmla="*/ 20 w 325"/>
                <a:gd name="T13" fmla="*/ 20 h 77"/>
                <a:gd name="T14" fmla="*/ 13 w 325"/>
                <a:gd name="T15" fmla="*/ 24 h 77"/>
                <a:gd name="T16" fmla="*/ 8 w 325"/>
                <a:gd name="T17" fmla="*/ 27 h 77"/>
                <a:gd name="T18" fmla="*/ 3 w 325"/>
                <a:gd name="T19" fmla="*/ 31 h 77"/>
                <a:gd name="T20" fmla="*/ 1 w 325"/>
                <a:gd name="T21" fmla="*/ 35 h 77"/>
                <a:gd name="T22" fmla="*/ 0 w 325"/>
                <a:gd name="T23" fmla="*/ 39 h 77"/>
                <a:gd name="T24" fmla="*/ 1 w 325"/>
                <a:gd name="T25" fmla="*/ 42 h 77"/>
                <a:gd name="T26" fmla="*/ 3 w 325"/>
                <a:gd name="T27" fmla="*/ 47 h 77"/>
                <a:gd name="T28" fmla="*/ 8 w 325"/>
                <a:gd name="T29" fmla="*/ 50 h 77"/>
                <a:gd name="T30" fmla="*/ 13 w 325"/>
                <a:gd name="T31" fmla="*/ 54 h 77"/>
                <a:gd name="T32" fmla="*/ 20 w 325"/>
                <a:gd name="T33" fmla="*/ 57 h 77"/>
                <a:gd name="T34" fmla="*/ 28 w 325"/>
                <a:gd name="T35" fmla="*/ 61 h 77"/>
                <a:gd name="T36" fmla="*/ 37 w 325"/>
                <a:gd name="T37" fmla="*/ 63 h 77"/>
                <a:gd name="T38" fmla="*/ 59 w 325"/>
                <a:gd name="T39" fmla="*/ 69 h 77"/>
                <a:gd name="T40" fmla="*/ 85 w 325"/>
                <a:gd name="T41" fmla="*/ 73 h 77"/>
                <a:gd name="T42" fmla="*/ 114 w 325"/>
                <a:gd name="T43" fmla="*/ 76 h 77"/>
                <a:gd name="T44" fmla="*/ 146 w 325"/>
                <a:gd name="T45" fmla="*/ 77 h 77"/>
                <a:gd name="T46" fmla="*/ 179 w 325"/>
                <a:gd name="T47" fmla="*/ 77 h 77"/>
                <a:gd name="T48" fmla="*/ 211 w 325"/>
                <a:gd name="T49" fmla="*/ 76 h 77"/>
                <a:gd name="T50" fmla="*/ 240 w 325"/>
                <a:gd name="T51" fmla="*/ 73 h 77"/>
                <a:gd name="T52" fmla="*/ 267 w 325"/>
                <a:gd name="T53" fmla="*/ 69 h 77"/>
                <a:gd name="T54" fmla="*/ 289 w 325"/>
                <a:gd name="T55" fmla="*/ 63 h 77"/>
                <a:gd name="T56" fmla="*/ 298 w 325"/>
                <a:gd name="T57" fmla="*/ 61 h 77"/>
                <a:gd name="T58" fmla="*/ 307 w 325"/>
                <a:gd name="T59" fmla="*/ 57 h 77"/>
                <a:gd name="T60" fmla="*/ 312 w 325"/>
                <a:gd name="T61" fmla="*/ 54 h 77"/>
                <a:gd name="T62" fmla="*/ 318 w 325"/>
                <a:gd name="T63" fmla="*/ 50 h 77"/>
                <a:gd name="T64" fmla="*/ 323 w 325"/>
                <a:gd name="T65" fmla="*/ 47 h 77"/>
                <a:gd name="T66" fmla="*/ 325 w 325"/>
                <a:gd name="T67" fmla="*/ 42 h 77"/>
                <a:gd name="T68" fmla="*/ 325 w 325"/>
                <a:gd name="T69" fmla="*/ 39 h 77"/>
                <a:gd name="T70" fmla="*/ 325 w 325"/>
                <a:gd name="T71" fmla="*/ 35 h 77"/>
                <a:gd name="T72" fmla="*/ 323 w 325"/>
                <a:gd name="T73" fmla="*/ 31 h 77"/>
                <a:gd name="T74" fmla="*/ 318 w 325"/>
                <a:gd name="T75" fmla="*/ 27 h 77"/>
                <a:gd name="T76" fmla="*/ 312 w 325"/>
                <a:gd name="T77" fmla="*/ 24 h 77"/>
                <a:gd name="T78" fmla="*/ 307 w 325"/>
                <a:gd name="T79" fmla="*/ 20 h 77"/>
                <a:gd name="T80" fmla="*/ 298 w 325"/>
                <a:gd name="T81" fmla="*/ 18 h 77"/>
                <a:gd name="T82" fmla="*/ 289 w 325"/>
                <a:gd name="T83" fmla="*/ 14 h 77"/>
                <a:gd name="T84" fmla="*/ 267 w 325"/>
                <a:gd name="T85" fmla="*/ 10 h 77"/>
                <a:gd name="T86" fmla="*/ 240 w 325"/>
                <a:gd name="T87" fmla="*/ 5 h 77"/>
                <a:gd name="T88" fmla="*/ 211 w 325"/>
                <a:gd name="T89" fmla="*/ 1 h 77"/>
                <a:gd name="T90" fmla="*/ 179 w 325"/>
                <a:gd name="T91" fmla="*/ 0 h 77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325"/>
                <a:gd name="T139" fmla="*/ 0 h 77"/>
                <a:gd name="T140" fmla="*/ 325 w 325"/>
                <a:gd name="T141" fmla="*/ 77 h 77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325" h="77">
                  <a:moveTo>
                    <a:pt x="163" y="0"/>
                  </a:moveTo>
                  <a:lnTo>
                    <a:pt x="147" y="0"/>
                  </a:lnTo>
                  <a:lnTo>
                    <a:pt x="130" y="1"/>
                  </a:lnTo>
                  <a:lnTo>
                    <a:pt x="114" y="1"/>
                  </a:lnTo>
                  <a:lnTo>
                    <a:pt x="99" y="4"/>
                  </a:lnTo>
                  <a:lnTo>
                    <a:pt x="85" y="5"/>
                  </a:lnTo>
                  <a:lnTo>
                    <a:pt x="72" y="7"/>
                  </a:lnTo>
                  <a:lnTo>
                    <a:pt x="59" y="10"/>
                  </a:lnTo>
                  <a:lnTo>
                    <a:pt x="48" y="12"/>
                  </a:lnTo>
                  <a:lnTo>
                    <a:pt x="37" y="14"/>
                  </a:lnTo>
                  <a:lnTo>
                    <a:pt x="32" y="15"/>
                  </a:lnTo>
                  <a:lnTo>
                    <a:pt x="28" y="18"/>
                  </a:lnTo>
                  <a:lnTo>
                    <a:pt x="23" y="19"/>
                  </a:lnTo>
                  <a:lnTo>
                    <a:pt x="20" y="20"/>
                  </a:lnTo>
                  <a:lnTo>
                    <a:pt x="16" y="22"/>
                  </a:lnTo>
                  <a:lnTo>
                    <a:pt x="13" y="24"/>
                  </a:lnTo>
                  <a:lnTo>
                    <a:pt x="10" y="26"/>
                  </a:lnTo>
                  <a:lnTo>
                    <a:pt x="8" y="27"/>
                  </a:lnTo>
                  <a:lnTo>
                    <a:pt x="6" y="29"/>
                  </a:lnTo>
                  <a:lnTo>
                    <a:pt x="3" y="31"/>
                  </a:lnTo>
                  <a:lnTo>
                    <a:pt x="2" y="33"/>
                  </a:lnTo>
                  <a:lnTo>
                    <a:pt x="1" y="35"/>
                  </a:lnTo>
                  <a:lnTo>
                    <a:pt x="0" y="36"/>
                  </a:lnTo>
                  <a:lnTo>
                    <a:pt x="0" y="39"/>
                  </a:lnTo>
                  <a:lnTo>
                    <a:pt x="0" y="41"/>
                  </a:lnTo>
                  <a:lnTo>
                    <a:pt x="1" y="42"/>
                  </a:lnTo>
                  <a:lnTo>
                    <a:pt x="2" y="45"/>
                  </a:lnTo>
                  <a:lnTo>
                    <a:pt x="3" y="47"/>
                  </a:lnTo>
                  <a:lnTo>
                    <a:pt x="6" y="48"/>
                  </a:lnTo>
                  <a:lnTo>
                    <a:pt x="8" y="50"/>
                  </a:lnTo>
                  <a:lnTo>
                    <a:pt x="10" y="52"/>
                  </a:lnTo>
                  <a:lnTo>
                    <a:pt x="13" y="54"/>
                  </a:lnTo>
                  <a:lnTo>
                    <a:pt x="16" y="55"/>
                  </a:lnTo>
                  <a:lnTo>
                    <a:pt x="20" y="57"/>
                  </a:lnTo>
                  <a:lnTo>
                    <a:pt x="23" y="59"/>
                  </a:lnTo>
                  <a:lnTo>
                    <a:pt x="28" y="61"/>
                  </a:lnTo>
                  <a:lnTo>
                    <a:pt x="32" y="62"/>
                  </a:lnTo>
                  <a:lnTo>
                    <a:pt x="37" y="63"/>
                  </a:lnTo>
                  <a:lnTo>
                    <a:pt x="48" y="67"/>
                  </a:lnTo>
                  <a:lnTo>
                    <a:pt x="59" y="69"/>
                  </a:lnTo>
                  <a:lnTo>
                    <a:pt x="72" y="71"/>
                  </a:lnTo>
                  <a:lnTo>
                    <a:pt x="85" y="73"/>
                  </a:lnTo>
                  <a:lnTo>
                    <a:pt x="99" y="75"/>
                  </a:lnTo>
                  <a:lnTo>
                    <a:pt x="114" y="76"/>
                  </a:lnTo>
                  <a:lnTo>
                    <a:pt x="130" y="77"/>
                  </a:lnTo>
                  <a:lnTo>
                    <a:pt x="146" y="77"/>
                  </a:lnTo>
                  <a:lnTo>
                    <a:pt x="163" y="77"/>
                  </a:lnTo>
                  <a:lnTo>
                    <a:pt x="179" y="77"/>
                  </a:lnTo>
                  <a:lnTo>
                    <a:pt x="196" y="77"/>
                  </a:lnTo>
                  <a:lnTo>
                    <a:pt x="211" y="76"/>
                  </a:lnTo>
                  <a:lnTo>
                    <a:pt x="226" y="75"/>
                  </a:lnTo>
                  <a:lnTo>
                    <a:pt x="240" y="73"/>
                  </a:lnTo>
                  <a:lnTo>
                    <a:pt x="254" y="71"/>
                  </a:lnTo>
                  <a:lnTo>
                    <a:pt x="267" y="69"/>
                  </a:lnTo>
                  <a:lnTo>
                    <a:pt x="279" y="67"/>
                  </a:lnTo>
                  <a:lnTo>
                    <a:pt x="289" y="63"/>
                  </a:lnTo>
                  <a:lnTo>
                    <a:pt x="294" y="62"/>
                  </a:lnTo>
                  <a:lnTo>
                    <a:pt x="298" y="61"/>
                  </a:lnTo>
                  <a:lnTo>
                    <a:pt x="302" y="59"/>
                  </a:lnTo>
                  <a:lnTo>
                    <a:pt x="307" y="57"/>
                  </a:lnTo>
                  <a:lnTo>
                    <a:pt x="310" y="55"/>
                  </a:lnTo>
                  <a:lnTo>
                    <a:pt x="312" y="54"/>
                  </a:lnTo>
                  <a:lnTo>
                    <a:pt x="316" y="52"/>
                  </a:lnTo>
                  <a:lnTo>
                    <a:pt x="318" y="50"/>
                  </a:lnTo>
                  <a:lnTo>
                    <a:pt x="321" y="48"/>
                  </a:lnTo>
                  <a:lnTo>
                    <a:pt x="323" y="47"/>
                  </a:lnTo>
                  <a:lnTo>
                    <a:pt x="324" y="45"/>
                  </a:lnTo>
                  <a:lnTo>
                    <a:pt x="325" y="42"/>
                  </a:lnTo>
                  <a:lnTo>
                    <a:pt x="325" y="41"/>
                  </a:lnTo>
                  <a:lnTo>
                    <a:pt x="325" y="39"/>
                  </a:lnTo>
                  <a:lnTo>
                    <a:pt x="325" y="36"/>
                  </a:lnTo>
                  <a:lnTo>
                    <a:pt x="325" y="35"/>
                  </a:lnTo>
                  <a:lnTo>
                    <a:pt x="324" y="33"/>
                  </a:lnTo>
                  <a:lnTo>
                    <a:pt x="323" y="31"/>
                  </a:lnTo>
                  <a:lnTo>
                    <a:pt x="321" y="29"/>
                  </a:lnTo>
                  <a:lnTo>
                    <a:pt x="318" y="27"/>
                  </a:lnTo>
                  <a:lnTo>
                    <a:pt x="316" y="26"/>
                  </a:lnTo>
                  <a:lnTo>
                    <a:pt x="312" y="24"/>
                  </a:lnTo>
                  <a:lnTo>
                    <a:pt x="310" y="22"/>
                  </a:lnTo>
                  <a:lnTo>
                    <a:pt x="307" y="20"/>
                  </a:lnTo>
                  <a:lnTo>
                    <a:pt x="302" y="19"/>
                  </a:lnTo>
                  <a:lnTo>
                    <a:pt x="298" y="18"/>
                  </a:lnTo>
                  <a:lnTo>
                    <a:pt x="294" y="15"/>
                  </a:lnTo>
                  <a:lnTo>
                    <a:pt x="289" y="14"/>
                  </a:lnTo>
                  <a:lnTo>
                    <a:pt x="279" y="12"/>
                  </a:lnTo>
                  <a:lnTo>
                    <a:pt x="267" y="10"/>
                  </a:lnTo>
                  <a:lnTo>
                    <a:pt x="254" y="7"/>
                  </a:lnTo>
                  <a:lnTo>
                    <a:pt x="240" y="5"/>
                  </a:lnTo>
                  <a:lnTo>
                    <a:pt x="226" y="4"/>
                  </a:lnTo>
                  <a:lnTo>
                    <a:pt x="211" y="1"/>
                  </a:lnTo>
                  <a:lnTo>
                    <a:pt x="196" y="1"/>
                  </a:lnTo>
                  <a:lnTo>
                    <a:pt x="179" y="0"/>
                  </a:lnTo>
                  <a:lnTo>
                    <a:pt x="163" y="0"/>
                  </a:lnTo>
                </a:path>
              </a:pathLst>
            </a:cu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80" name="Line 64"/>
            <p:cNvSpPr>
              <a:spLocks noChangeShapeType="1"/>
            </p:cNvSpPr>
            <p:nvPr/>
          </p:nvSpPr>
          <p:spPr bwMode="auto">
            <a:xfrm>
              <a:off x="1698" y="1399"/>
              <a:ext cx="58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81" name="Line 65"/>
            <p:cNvSpPr>
              <a:spLocks noChangeShapeType="1"/>
            </p:cNvSpPr>
            <p:nvPr/>
          </p:nvSpPr>
          <p:spPr bwMode="auto">
            <a:xfrm>
              <a:off x="1809" y="1443"/>
              <a:ext cx="51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82" name="Line 66"/>
            <p:cNvSpPr>
              <a:spLocks noChangeShapeType="1"/>
            </p:cNvSpPr>
            <p:nvPr/>
          </p:nvSpPr>
          <p:spPr bwMode="auto">
            <a:xfrm>
              <a:off x="1752" y="1399"/>
              <a:ext cx="59" cy="44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83" name="Line 67"/>
            <p:cNvSpPr>
              <a:spLocks noChangeShapeType="1"/>
            </p:cNvSpPr>
            <p:nvPr/>
          </p:nvSpPr>
          <p:spPr bwMode="auto">
            <a:xfrm>
              <a:off x="1698" y="1442"/>
              <a:ext cx="58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84" name="Line 68"/>
            <p:cNvSpPr>
              <a:spLocks noChangeShapeType="1"/>
            </p:cNvSpPr>
            <p:nvPr/>
          </p:nvSpPr>
          <p:spPr bwMode="auto">
            <a:xfrm>
              <a:off x="1809" y="1398"/>
              <a:ext cx="51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85" name="Line 69"/>
            <p:cNvSpPr>
              <a:spLocks noChangeShapeType="1"/>
            </p:cNvSpPr>
            <p:nvPr/>
          </p:nvSpPr>
          <p:spPr bwMode="auto">
            <a:xfrm flipV="1">
              <a:off x="1752" y="1398"/>
              <a:ext cx="59" cy="44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86" name="Freeform 70"/>
            <p:cNvSpPr>
              <a:spLocks/>
            </p:cNvSpPr>
            <p:nvPr/>
          </p:nvSpPr>
          <p:spPr bwMode="auto">
            <a:xfrm>
              <a:off x="2332" y="1541"/>
              <a:ext cx="403" cy="77"/>
            </a:xfrm>
            <a:custGeom>
              <a:avLst/>
              <a:gdLst>
                <a:gd name="T0" fmla="*/ 181 w 403"/>
                <a:gd name="T1" fmla="*/ 0 h 77"/>
                <a:gd name="T2" fmla="*/ 142 w 403"/>
                <a:gd name="T3" fmla="*/ 1 h 77"/>
                <a:gd name="T4" fmla="*/ 106 w 403"/>
                <a:gd name="T5" fmla="*/ 5 h 77"/>
                <a:gd name="T6" fmla="*/ 81 w 403"/>
                <a:gd name="T7" fmla="*/ 7 h 77"/>
                <a:gd name="T8" fmla="*/ 66 w 403"/>
                <a:gd name="T9" fmla="*/ 10 h 77"/>
                <a:gd name="T10" fmla="*/ 52 w 403"/>
                <a:gd name="T11" fmla="*/ 13 h 77"/>
                <a:gd name="T12" fmla="*/ 40 w 403"/>
                <a:gd name="T13" fmla="*/ 15 h 77"/>
                <a:gd name="T14" fmla="*/ 29 w 403"/>
                <a:gd name="T15" fmla="*/ 19 h 77"/>
                <a:gd name="T16" fmla="*/ 19 w 403"/>
                <a:gd name="T17" fmla="*/ 22 h 77"/>
                <a:gd name="T18" fmla="*/ 12 w 403"/>
                <a:gd name="T19" fmla="*/ 26 h 77"/>
                <a:gd name="T20" fmla="*/ 7 w 403"/>
                <a:gd name="T21" fmla="*/ 29 h 77"/>
                <a:gd name="T22" fmla="*/ 2 w 403"/>
                <a:gd name="T23" fmla="*/ 33 h 77"/>
                <a:gd name="T24" fmla="*/ 0 w 403"/>
                <a:gd name="T25" fmla="*/ 36 h 77"/>
                <a:gd name="T26" fmla="*/ 0 w 403"/>
                <a:gd name="T27" fmla="*/ 41 h 77"/>
                <a:gd name="T28" fmla="*/ 2 w 403"/>
                <a:gd name="T29" fmla="*/ 45 h 77"/>
                <a:gd name="T30" fmla="*/ 7 w 403"/>
                <a:gd name="T31" fmla="*/ 48 h 77"/>
                <a:gd name="T32" fmla="*/ 12 w 403"/>
                <a:gd name="T33" fmla="*/ 52 h 77"/>
                <a:gd name="T34" fmla="*/ 19 w 403"/>
                <a:gd name="T35" fmla="*/ 55 h 77"/>
                <a:gd name="T36" fmla="*/ 29 w 403"/>
                <a:gd name="T37" fmla="*/ 59 h 77"/>
                <a:gd name="T38" fmla="*/ 40 w 403"/>
                <a:gd name="T39" fmla="*/ 62 h 77"/>
                <a:gd name="T40" fmla="*/ 52 w 403"/>
                <a:gd name="T41" fmla="*/ 65 h 77"/>
                <a:gd name="T42" fmla="*/ 66 w 403"/>
                <a:gd name="T43" fmla="*/ 68 h 77"/>
                <a:gd name="T44" fmla="*/ 81 w 403"/>
                <a:gd name="T45" fmla="*/ 70 h 77"/>
                <a:gd name="T46" fmla="*/ 106 w 403"/>
                <a:gd name="T47" fmla="*/ 73 h 77"/>
                <a:gd name="T48" fmla="*/ 142 w 403"/>
                <a:gd name="T49" fmla="*/ 76 h 77"/>
                <a:gd name="T50" fmla="*/ 181 w 403"/>
                <a:gd name="T51" fmla="*/ 77 h 77"/>
                <a:gd name="T52" fmla="*/ 223 w 403"/>
                <a:gd name="T53" fmla="*/ 77 h 77"/>
                <a:gd name="T54" fmla="*/ 261 w 403"/>
                <a:gd name="T55" fmla="*/ 76 h 77"/>
                <a:gd name="T56" fmla="*/ 297 w 403"/>
                <a:gd name="T57" fmla="*/ 73 h 77"/>
                <a:gd name="T58" fmla="*/ 322 w 403"/>
                <a:gd name="T59" fmla="*/ 70 h 77"/>
                <a:gd name="T60" fmla="*/ 337 w 403"/>
                <a:gd name="T61" fmla="*/ 68 h 77"/>
                <a:gd name="T62" fmla="*/ 351 w 403"/>
                <a:gd name="T63" fmla="*/ 65 h 77"/>
                <a:gd name="T64" fmla="*/ 363 w 403"/>
                <a:gd name="T65" fmla="*/ 62 h 77"/>
                <a:gd name="T66" fmla="*/ 374 w 403"/>
                <a:gd name="T67" fmla="*/ 59 h 77"/>
                <a:gd name="T68" fmla="*/ 384 w 403"/>
                <a:gd name="T69" fmla="*/ 55 h 77"/>
                <a:gd name="T70" fmla="*/ 391 w 403"/>
                <a:gd name="T71" fmla="*/ 52 h 77"/>
                <a:gd name="T72" fmla="*/ 396 w 403"/>
                <a:gd name="T73" fmla="*/ 48 h 77"/>
                <a:gd name="T74" fmla="*/ 401 w 403"/>
                <a:gd name="T75" fmla="*/ 45 h 77"/>
                <a:gd name="T76" fmla="*/ 402 w 403"/>
                <a:gd name="T77" fmla="*/ 41 h 77"/>
                <a:gd name="T78" fmla="*/ 402 w 403"/>
                <a:gd name="T79" fmla="*/ 36 h 77"/>
                <a:gd name="T80" fmla="*/ 401 w 403"/>
                <a:gd name="T81" fmla="*/ 33 h 77"/>
                <a:gd name="T82" fmla="*/ 396 w 403"/>
                <a:gd name="T83" fmla="*/ 29 h 77"/>
                <a:gd name="T84" fmla="*/ 391 w 403"/>
                <a:gd name="T85" fmla="*/ 26 h 77"/>
                <a:gd name="T86" fmla="*/ 384 w 403"/>
                <a:gd name="T87" fmla="*/ 22 h 77"/>
                <a:gd name="T88" fmla="*/ 374 w 403"/>
                <a:gd name="T89" fmla="*/ 19 h 77"/>
                <a:gd name="T90" fmla="*/ 363 w 403"/>
                <a:gd name="T91" fmla="*/ 15 h 77"/>
                <a:gd name="T92" fmla="*/ 351 w 403"/>
                <a:gd name="T93" fmla="*/ 13 h 77"/>
                <a:gd name="T94" fmla="*/ 337 w 403"/>
                <a:gd name="T95" fmla="*/ 10 h 77"/>
                <a:gd name="T96" fmla="*/ 322 w 403"/>
                <a:gd name="T97" fmla="*/ 7 h 77"/>
                <a:gd name="T98" fmla="*/ 297 w 403"/>
                <a:gd name="T99" fmla="*/ 5 h 77"/>
                <a:gd name="T100" fmla="*/ 261 w 403"/>
                <a:gd name="T101" fmla="*/ 1 h 77"/>
                <a:gd name="T102" fmla="*/ 223 w 403"/>
                <a:gd name="T103" fmla="*/ 0 h 7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403"/>
                <a:gd name="T157" fmla="*/ 0 h 77"/>
                <a:gd name="T158" fmla="*/ 403 w 403"/>
                <a:gd name="T159" fmla="*/ 77 h 77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403" h="77">
                  <a:moveTo>
                    <a:pt x="202" y="0"/>
                  </a:moveTo>
                  <a:lnTo>
                    <a:pt x="181" y="0"/>
                  </a:lnTo>
                  <a:lnTo>
                    <a:pt x="161" y="0"/>
                  </a:lnTo>
                  <a:lnTo>
                    <a:pt x="142" y="1"/>
                  </a:lnTo>
                  <a:lnTo>
                    <a:pt x="123" y="3"/>
                  </a:lnTo>
                  <a:lnTo>
                    <a:pt x="106" y="5"/>
                  </a:lnTo>
                  <a:lnTo>
                    <a:pt x="88" y="6"/>
                  </a:lnTo>
                  <a:lnTo>
                    <a:pt x="81" y="7"/>
                  </a:lnTo>
                  <a:lnTo>
                    <a:pt x="73" y="8"/>
                  </a:lnTo>
                  <a:lnTo>
                    <a:pt x="66" y="10"/>
                  </a:lnTo>
                  <a:lnTo>
                    <a:pt x="59" y="11"/>
                  </a:lnTo>
                  <a:lnTo>
                    <a:pt x="52" y="13"/>
                  </a:lnTo>
                  <a:lnTo>
                    <a:pt x="46" y="14"/>
                  </a:lnTo>
                  <a:lnTo>
                    <a:pt x="40" y="15"/>
                  </a:lnTo>
                  <a:lnTo>
                    <a:pt x="35" y="17"/>
                  </a:lnTo>
                  <a:lnTo>
                    <a:pt x="29" y="19"/>
                  </a:lnTo>
                  <a:lnTo>
                    <a:pt x="24" y="20"/>
                  </a:lnTo>
                  <a:lnTo>
                    <a:pt x="19" y="22"/>
                  </a:lnTo>
                  <a:lnTo>
                    <a:pt x="16" y="24"/>
                  </a:lnTo>
                  <a:lnTo>
                    <a:pt x="12" y="26"/>
                  </a:lnTo>
                  <a:lnTo>
                    <a:pt x="9" y="27"/>
                  </a:lnTo>
                  <a:lnTo>
                    <a:pt x="7" y="29"/>
                  </a:lnTo>
                  <a:lnTo>
                    <a:pt x="4" y="31"/>
                  </a:lnTo>
                  <a:lnTo>
                    <a:pt x="2" y="33"/>
                  </a:lnTo>
                  <a:lnTo>
                    <a:pt x="1" y="35"/>
                  </a:lnTo>
                  <a:lnTo>
                    <a:pt x="0" y="36"/>
                  </a:lnTo>
                  <a:lnTo>
                    <a:pt x="0" y="39"/>
                  </a:lnTo>
                  <a:lnTo>
                    <a:pt x="0" y="41"/>
                  </a:lnTo>
                  <a:lnTo>
                    <a:pt x="1" y="42"/>
                  </a:lnTo>
                  <a:lnTo>
                    <a:pt x="2" y="45"/>
                  </a:lnTo>
                  <a:lnTo>
                    <a:pt x="4" y="47"/>
                  </a:lnTo>
                  <a:lnTo>
                    <a:pt x="7" y="48"/>
                  </a:lnTo>
                  <a:lnTo>
                    <a:pt x="9" y="51"/>
                  </a:lnTo>
                  <a:lnTo>
                    <a:pt x="12" y="52"/>
                  </a:lnTo>
                  <a:lnTo>
                    <a:pt x="16" y="54"/>
                  </a:lnTo>
                  <a:lnTo>
                    <a:pt x="19" y="55"/>
                  </a:lnTo>
                  <a:lnTo>
                    <a:pt x="24" y="58"/>
                  </a:lnTo>
                  <a:lnTo>
                    <a:pt x="29" y="59"/>
                  </a:lnTo>
                  <a:lnTo>
                    <a:pt x="35" y="61"/>
                  </a:lnTo>
                  <a:lnTo>
                    <a:pt x="40" y="62"/>
                  </a:lnTo>
                  <a:lnTo>
                    <a:pt x="46" y="63"/>
                  </a:lnTo>
                  <a:lnTo>
                    <a:pt x="52" y="65"/>
                  </a:lnTo>
                  <a:lnTo>
                    <a:pt x="59" y="67"/>
                  </a:lnTo>
                  <a:lnTo>
                    <a:pt x="66" y="68"/>
                  </a:lnTo>
                  <a:lnTo>
                    <a:pt x="73" y="69"/>
                  </a:lnTo>
                  <a:lnTo>
                    <a:pt x="81" y="70"/>
                  </a:lnTo>
                  <a:lnTo>
                    <a:pt x="88" y="72"/>
                  </a:lnTo>
                  <a:lnTo>
                    <a:pt x="106" y="73"/>
                  </a:lnTo>
                  <a:lnTo>
                    <a:pt x="123" y="75"/>
                  </a:lnTo>
                  <a:lnTo>
                    <a:pt x="142" y="76"/>
                  </a:lnTo>
                  <a:lnTo>
                    <a:pt x="161" y="77"/>
                  </a:lnTo>
                  <a:lnTo>
                    <a:pt x="181" y="77"/>
                  </a:lnTo>
                  <a:lnTo>
                    <a:pt x="202" y="77"/>
                  </a:lnTo>
                  <a:lnTo>
                    <a:pt x="223" y="77"/>
                  </a:lnTo>
                  <a:lnTo>
                    <a:pt x="242" y="77"/>
                  </a:lnTo>
                  <a:lnTo>
                    <a:pt x="261" y="76"/>
                  </a:lnTo>
                  <a:lnTo>
                    <a:pt x="280" y="75"/>
                  </a:lnTo>
                  <a:lnTo>
                    <a:pt x="297" y="73"/>
                  </a:lnTo>
                  <a:lnTo>
                    <a:pt x="315" y="72"/>
                  </a:lnTo>
                  <a:lnTo>
                    <a:pt x="322" y="70"/>
                  </a:lnTo>
                  <a:lnTo>
                    <a:pt x="330" y="69"/>
                  </a:lnTo>
                  <a:lnTo>
                    <a:pt x="337" y="68"/>
                  </a:lnTo>
                  <a:lnTo>
                    <a:pt x="344" y="67"/>
                  </a:lnTo>
                  <a:lnTo>
                    <a:pt x="351" y="65"/>
                  </a:lnTo>
                  <a:lnTo>
                    <a:pt x="357" y="63"/>
                  </a:lnTo>
                  <a:lnTo>
                    <a:pt x="363" y="62"/>
                  </a:lnTo>
                  <a:lnTo>
                    <a:pt x="368" y="61"/>
                  </a:lnTo>
                  <a:lnTo>
                    <a:pt x="374" y="59"/>
                  </a:lnTo>
                  <a:lnTo>
                    <a:pt x="379" y="58"/>
                  </a:lnTo>
                  <a:lnTo>
                    <a:pt x="384" y="55"/>
                  </a:lnTo>
                  <a:lnTo>
                    <a:pt x="387" y="54"/>
                  </a:lnTo>
                  <a:lnTo>
                    <a:pt x="391" y="52"/>
                  </a:lnTo>
                  <a:lnTo>
                    <a:pt x="394" y="51"/>
                  </a:lnTo>
                  <a:lnTo>
                    <a:pt x="396" y="48"/>
                  </a:lnTo>
                  <a:lnTo>
                    <a:pt x="399" y="47"/>
                  </a:lnTo>
                  <a:lnTo>
                    <a:pt x="401" y="45"/>
                  </a:lnTo>
                  <a:lnTo>
                    <a:pt x="402" y="42"/>
                  </a:lnTo>
                  <a:lnTo>
                    <a:pt x="402" y="41"/>
                  </a:lnTo>
                  <a:lnTo>
                    <a:pt x="403" y="39"/>
                  </a:lnTo>
                  <a:lnTo>
                    <a:pt x="402" y="36"/>
                  </a:lnTo>
                  <a:lnTo>
                    <a:pt x="402" y="35"/>
                  </a:lnTo>
                  <a:lnTo>
                    <a:pt x="401" y="33"/>
                  </a:lnTo>
                  <a:lnTo>
                    <a:pt x="399" y="31"/>
                  </a:lnTo>
                  <a:lnTo>
                    <a:pt x="396" y="29"/>
                  </a:lnTo>
                  <a:lnTo>
                    <a:pt x="394" y="27"/>
                  </a:lnTo>
                  <a:lnTo>
                    <a:pt x="391" y="26"/>
                  </a:lnTo>
                  <a:lnTo>
                    <a:pt x="387" y="24"/>
                  </a:lnTo>
                  <a:lnTo>
                    <a:pt x="384" y="22"/>
                  </a:lnTo>
                  <a:lnTo>
                    <a:pt x="379" y="20"/>
                  </a:lnTo>
                  <a:lnTo>
                    <a:pt x="374" y="19"/>
                  </a:lnTo>
                  <a:lnTo>
                    <a:pt x="368" y="17"/>
                  </a:lnTo>
                  <a:lnTo>
                    <a:pt x="363" y="15"/>
                  </a:lnTo>
                  <a:lnTo>
                    <a:pt x="357" y="14"/>
                  </a:lnTo>
                  <a:lnTo>
                    <a:pt x="351" y="13"/>
                  </a:lnTo>
                  <a:lnTo>
                    <a:pt x="344" y="11"/>
                  </a:lnTo>
                  <a:lnTo>
                    <a:pt x="337" y="10"/>
                  </a:lnTo>
                  <a:lnTo>
                    <a:pt x="330" y="8"/>
                  </a:lnTo>
                  <a:lnTo>
                    <a:pt x="322" y="7"/>
                  </a:lnTo>
                  <a:lnTo>
                    <a:pt x="315" y="6"/>
                  </a:lnTo>
                  <a:lnTo>
                    <a:pt x="297" y="5"/>
                  </a:lnTo>
                  <a:lnTo>
                    <a:pt x="280" y="3"/>
                  </a:lnTo>
                  <a:lnTo>
                    <a:pt x="261" y="1"/>
                  </a:lnTo>
                  <a:lnTo>
                    <a:pt x="242" y="0"/>
                  </a:lnTo>
                  <a:lnTo>
                    <a:pt x="223" y="0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87" name="Freeform 71"/>
            <p:cNvSpPr>
              <a:spLocks/>
            </p:cNvSpPr>
            <p:nvPr/>
          </p:nvSpPr>
          <p:spPr bwMode="auto">
            <a:xfrm>
              <a:off x="2332" y="1541"/>
              <a:ext cx="403" cy="77"/>
            </a:xfrm>
            <a:custGeom>
              <a:avLst/>
              <a:gdLst>
                <a:gd name="T0" fmla="*/ 181 w 403"/>
                <a:gd name="T1" fmla="*/ 0 h 77"/>
                <a:gd name="T2" fmla="*/ 142 w 403"/>
                <a:gd name="T3" fmla="*/ 1 h 77"/>
                <a:gd name="T4" fmla="*/ 106 w 403"/>
                <a:gd name="T5" fmla="*/ 5 h 77"/>
                <a:gd name="T6" fmla="*/ 81 w 403"/>
                <a:gd name="T7" fmla="*/ 7 h 77"/>
                <a:gd name="T8" fmla="*/ 66 w 403"/>
                <a:gd name="T9" fmla="*/ 10 h 77"/>
                <a:gd name="T10" fmla="*/ 52 w 403"/>
                <a:gd name="T11" fmla="*/ 13 h 77"/>
                <a:gd name="T12" fmla="*/ 40 w 403"/>
                <a:gd name="T13" fmla="*/ 15 h 77"/>
                <a:gd name="T14" fmla="*/ 29 w 403"/>
                <a:gd name="T15" fmla="*/ 19 h 77"/>
                <a:gd name="T16" fmla="*/ 19 w 403"/>
                <a:gd name="T17" fmla="*/ 22 h 77"/>
                <a:gd name="T18" fmla="*/ 12 w 403"/>
                <a:gd name="T19" fmla="*/ 26 h 77"/>
                <a:gd name="T20" fmla="*/ 7 w 403"/>
                <a:gd name="T21" fmla="*/ 29 h 77"/>
                <a:gd name="T22" fmla="*/ 2 w 403"/>
                <a:gd name="T23" fmla="*/ 33 h 77"/>
                <a:gd name="T24" fmla="*/ 0 w 403"/>
                <a:gd name="T25" fmla="*/ 36 h 77"/>
                <a:gd name="T26" fmla="*/ 0 w 403"/>
                <a:gd name="T27" fmla="*/ 41 h 77"/>
                <a:gd name="T28" fmla="*/ 2 w 403"/>
                <a:gd name="T29" fmla="*/ 45 h 77"/>
                <a:gd name="T30" fmla="*/ 7 w 403"/>
                <a:gd name="T31" fmla="*/ 48 h 77"/>
                <a:gd name="T32" fmla="*/ 12 w 403"/>
                <a:gd name="T33" fmla="*/ 52 h 77"/>
                <a:gd name="T34" fmla="*/ 19 w 403"/>
                <a:gd name="T35" fmla="*/ 55 h 77"/>
                <a:gd name="T36" fmla="*/ 29 w 403"/>
                <a:gd name="T37" fmla="*/ 59 h 77"/>
                <a:gd name="T38" fmla="*/ 40 w 403"/>
                <a:gd name="T39" fmla="*/ 62 h 77"/>
                <a:gd name="T40" fmla="*/ 52 w 403"/>
                <a:gd name="T41" fmla="*/ 65 h 77"/>
                <a:gd name="T42" fmla="*/ 66 w 403"/>
                <a:gd name="T43" fmla="*/ 68 h 77"/>
                <a:gd name="T44" fmla="*/ 81 w 403"/>
                <a:gd name="T45" fmla="*/ 70 h 77"/>
                <a:gd name="T46" fmla="*/ 106 w 403"/>
                <a:gd name="T47" fmla="*/ 73 h 77"/>
                <a:gd name="T48" fmla="*/ 142 w 403"/>
                <a:gd name="T49" fmla="*/ 76 h 77"/>
                <a:gd name="T50" fmla="*/ 181 w 403"/>
                <a:gd name="T51" fmla="*/ 77 h 77"/>
                <a:gd name="T52" fmla="*/ 223 w 403"/>
                <a:gd name="T53" fmla="*/ 77 h 77"/>
                <a:gd name="T54" fmla="*/ 261 w 403"/>
                <a:gd name="T55" fmla="*/ 76 h 77"/>
                <a:gd name="T56" fmla="*/ 297 w 403"/>
                <a:gd name="T57" fmla="*/ 73 h 77"/>
                <a:gd name="T58" fmla="*/ 322 w 403"/>
                <a:gd name="T59" fmla="*/ 70 h 77"/>
                <a:gd name="T60" fmla="*/ 337 w 403"/>
                <a:gd name="T61" fmla="*/ 68 h 77"/>
                <a:gd name="T62" fmla="*/ 351 w 403"/>
                <a:gd name="T63" fmla="*/ 65 h 77"/>
                <a:gd name="T64" fmla="*/ 363 w 403"/>
                <a:gd name="T65" fmla="*/ 62 h 77"/>
                <a:gd name="T66" fmla="*/ 374 w 403"/>
                <a:gd name="T67" fmla="*/ 59 h 77"/>
                <a:gd name="T68" fmla="*/ 384 w 403"/>
                <a:gd name="T69" fmla="*/ 55 h 77"/>
                <a:gd name="T70" fmla="*/ 391 w 403"/>
                <a:gd name="T71" fmla="*/ 52 h 77"/>
                <a:gd name="T72" fmla="*/ 396 w 403"/>
                <a:gd name="T73" fmla="*/ 48 h 77"/>
                <a:gd name="T74" fmla="*/ 401 w 403"/>
                <a:gd name="T75" fmla="*/ 45 h 77"/>
                <a:gd name="T76" fmla="*/ 402 w 403"/>
                <a:gd name="T77" fmla="*/ 41 h 77"/>
                <a:gd name="T78" fmla="*/ 402 w 403"/>
                <a:gd name="T79" fmla="*/ 36 h 77"/>
                <a:gd name="T80" fmla="*/ 401 w 403"/>
                <a:gd name="T81" fmla="*/ 33 h 77"/>
                <a:gd name="T82" fmla="*/ 396 w 403"/>
                <a:gd name="T83" fmla="*/ 29 h 77"/>
                <a:gd name="T84" fmla="*/ 391 w 403"/>
                <a:gd name="T85" fmla="*/ 26 h 77"/>
                <a:gd name="T86" fmla="*/ 384 w 403"/>
                <a:gd name="T87" fmla="*/ 22 h 77"/>
                <a:gd name="T88" fmla="*/ 374 w 403"/>
                <a:gd name="T89" fmla="*/ 19 h 77"/>
                <a:gd name="T90" fmla="*/ 363 w 403"/>
                <a:gd name="T91" fmla="*/ 15 h 77"/>
                <a:gd name="T92" fmla="*/ 351 w 403"/>
                <a:gd name="T93" fmla="*/ 13 h 77"/>
                <a:gd name="T94" fmla="*/ 337 w 403"/>
                <a:gd name="T95" fmla="*/ 10 h 77"/>
                <a:gd name="T96" fmla="*/ 322 w 403"/>
                <a:gd name="T97" fmla="*/ 7 h 77"/>
                <a:gd name="T98" fmla="*/ 297 w 403"/>
                <a:gd name="T99" fmla="*/ 5 h 77"/>
                <a:gd name="T100" fmla="*/ 261 w 403"/>
                <a:gd name="T101" fmla="*/ 1 h 77"/>
                <a:gd name="T102" fmla="*/ 223 w 403"/>
                <a:gd name="T103" fmla="*/ 0 h 7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403"/>
                <a:gd name="T157" fmla="*/ 0 h 77"/>
                <a:gd name="T158" fmla="*/ 403 w 403"/>
                <a:gd name="T159" fmla="*/ 77 h 77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403" h="77">
                  <a:moveTo>
                    <a:pt x="202" y="0"/>
                  </a:moveTo>
                  <a:lnTo>
                    <a:pt x="181" y="0"/>
                  </a:lnTo>
                  <a:lnTo>
                    <a:pt x="161" y="0"/>
                  </a:lnTo>
                  <a:lnTo>
                    <a:pt x="142" y="1"/>
                  </a:lnTo>
                  <a:lnTo>
                    <a:pt x="123" y="3"/>
                  </a:lnTo>
                  <a:lnTo>
                    <a:pt x="106" y="5"/>
                  </a:lnTo>
                  <a:lnTo>
                    <a:pt x="88" y="6"/>
                  </a:lnTo>
                  <a:lnTo>
                    <a:pt x="81" y="7"/>
                  </a:lnTo>
                  <a:lnTo>
                    <a:pt x="73" y="8"/>
                  </a:lnTo>
                  <a:lnTo>
                    <a:pt x="66" y="10"/>
                  </a:lnTo>
                  <a:lnTo>
                    <a:pt x="59" y="11"/>
                  </a:lnTo>
                  <a:lnTo>
                    <a:pt x="52" y="13"/>
                  </a:lnTo>
                  <a:lnTo>
                    <a:pt x="46" y="14"/>
                  </a:lnTo>
                  <a:lnTo>
                    <a:pt x="40" y="15"/>
                  </a:lnTo>
                  <a:lnTo>
                    <a:pt x="35" y="17"/>
                  </a:lnTo>
                  <a:lnTo>
                    <a:pt x="29" y="19"/>
                  </a:lnTo>
                  <a:lnTo>
                    <a:pt x="24" y="20"/>
                  </a:lnTo>
                  <a:lnTo>
                    <a:pt x="19" y="22"/>
                  </a:lnTo>
                  <a:lnTo>
                    <a:pt x="16" y="24"/>
                  </a:lnTo>
                  <a:lnTo>
                    <a:pt x="12" y="26"/>
                  </a:lnTo>
                  <a:lnTo>
                    <a:pt x="9" y="27"/>
                  </a:lnTo>
                  <a:lnTo>
                    <a:pt x="7" y="29"/>
                  </a:lnTo>
                  <a:lnTo>
                    <a:pt x="4" y="31"/>
                  </a:lnTo>
                  <a:lnTo>
                    <a:pt x="2" y="33"/>
                  </a:lnTo>
                  <a:lnTo>
                    <a:pt x="1" y="35"/>
                  </a:lnTo>
                  <a:lnTo>
                    <a:pt x="0" y="36"/>
                  </a:lnTo>
                  <a:lnTo>
                    <a:pt x="0" y="39"/>
                  </a:lnTo>
                  <a:lnTo>
                    <a:pt x="0" y="41"/>
                  </a:lnTo>
                  <a:lnTo>
                    <a:pt x="1" y="42"/>
                  </a:lnTo>
                  <a:lnTo>
                    <a:pt x="2" y="45"/>
                  </a:lnTo>
                  <a:lnTo>
                    <a:pt x="4" y="47"/>
                  </a:lnTo>
                  <a:lnTo>
                    <a:pt x="7" y="48"/>
                  </a:lnTo>
                  <a:lnTo>
                    <a:pt x="9" y="51"/>
                  </a:lnTo>
                  <a:lnTo>
                    <a:pt x="12" y="52"/>
                  </a:lnTo>
                  <a:lnTo>
                    <a:pt x="16" y="54"/>
                  </a:lnTo>
                  <a:lnTo>
                    <a:pt x="19" y="55"/>
                  </a:lnTo>
                  <a:lnTo>
                    <a:pt x="24" y="58"/>
                  </a:lnTo>
                  <a:lnTo>
                    <a:pt x="29" y="59"/>
                  </a:lnTo>
                  <a:lnTo>
                    <a:pt x="35" y="61"/>
                  </a:lnTo>
                  <a:lnTo>
                    <a:pt x="40" y="62"/>
                  </a:lnTo>
                  <a:lnTo>
                    <a:pt x="46" y="63"/>
                  </a:lnTo>
                  <a:lnTo>
                    <a:pt x="52" y="65"/>
                  </a:lnTo>
                  <a:lnTo>
                    <a:pt x="59" y="67"/>
                  </a:lnTo>
                  <a:lnTo>
                    <a:pt x="66" y="68"/>
                  </a:lnTo>
                  <a:lnTo>
                    <a:pt x="73" y="69"/>
                  </a:lnTo>
                  <a:lnTo>
                    <a:pt x="81" y="70"/>
                  </a:lnTo>
                  <a:lnTo>
                    <a:pt x="88" y="72"/>
                  </a:lnTo>
                  <a:lnTo>
                    <a:pt x="106" y="73"/>
                  </a:lnTo>
                  <a:lnTo>
                    <a:pt x="123" y="75"/>
                  </a:lnTo>
                  <a:lnTo>
                    <a:pt x="142" y="76"/>
                  </a:lnTo>
                  <a:lnTo>
                    <a:pt x="161" y="77"/>
                  </a:lnTo>
                  <a:lnTo>
                    <a:pt x="181" y="77"/>
                  </a:lnTo>
                  <a:lnTo>
                    <a:pt x="202" y="77"/>
                  </a:lnTo>
                  <a:lnTo>
                    <a:pt x="223" y="77"/>
                  </a:lnTo>
                  <a:lnTo>
                    <a:pt x="242" y="77"/>
                  </a:lnTo>
                  <a:lnTo>
                    <a:pt x="261" y="76"/>
                  </a:lnTo>
                  <a:lnTo>
                    <a:pt x="280" y="75"/>
                  </a:lnTo>
                  <a:lnTo>
                    <a:pt x="297" y="73"/>
                  </a:lnTo>
                  <a:lnTo>
                    <a:pt x="315" y="72"/>
                  </a:lnTo>
                  <a:lnTo>
                    <a:pt x="322" y="70"/>
                  </a:lnTo>
                  <a:lnTo>
                    <a:pt x="330" y="69"/>
                  </a:lnTo>
                  <a:lnTo>
                    <a:pt x="337" y="68"/>
                  </a:lnTo>
                  <a:lnTo>
                    <a:pt x="344" y="67"/>
                  </a:lnTo>
                  <a:lnTo>
                    <a:pt x="351" y="65"/>
                  </a:lnTo>
                  <a:lnTo>
                    <a:pt x="357" y="63"/>
                  </a:lnTo>
                  <a:lnTo>
                    <a:pt x="363" y="62"/>
                  </a:lnTo>
                  <a:lnTo>
                    <a:pt x="368" y="61"/>
                  </a:lnTo>
                  <a:lnTo>
                    <a:pt x="374" y="59"/>
                  </a:lnTo>
                  <a:lnTo>
                    <a:pt x="379" y="58"/>
                  </a:lnTo>
                  <a:lnTo>
                    <a:pt x="384" y="55"/>
                  </a:lnTo>
                  <a:lnTo>
                    <a:pt x="387" y="54"/>
                  </a:lnTo>
                  <a:lnTo>
                    <a:pt x="391" y="52"/>
                  </a:lnTo>
                  <a:lnTo>
                    <a:pt x="394" y="51"/>
                  </a:lnTo>
                  <a:lnTo>
                    <a:pt x="396" y="48"/>
                  </a:lnTo>
                  <a:lnTo>
                    <a:pt x="399" y="47"/>
                  </a:lnTo>
                  <a:lnTo>
                    <a:pt x="401" y="45"/>
                  </a:lnTo>
                  <a:lnTo>
                    <a:pt x="402" y="42"/>
                  </a:lnTo>
                  <a:lnTo>
                    <a:pt x="402" y="41"/>
                  </a:lnTo>
                  <a:lnTo>
                    <a:pt x="403" y="39"/>
                  </a:lnTo>
                  <a:lnTo>
                    <a:pt x="402" y="36"/>
                  </a:lnTo>
                  <a:lnTo>
                    <a:pt x="402" y="35"/>
                  </a:lnTo>
                  <a:lnTo>
                    <a:pt x="401" y="33"/>
                  </a:lnTo>
                  <a:lnTo>
                    <a:pt x="399" y="31"/>
                  </a:lnTo>
                  <a:lnTo>
                    <a:pt x="396" y="29"/>
                  </a:lnTo>
                  <a:lnTo>
                    <a:pt x="394" y="27"/>
                  </a:lnTo>
                  <a:lnTo>
                    <a:pt x="391" y="26"/>
                  </a:lnTo>
                  <a:lnTo>
                    <a:pt x="387" y="24"/>
                  </a:lnTo>
                  <a:lnTo>
                    <a:pt x="384" y="22"/>
                  </a:lnTo>
                  <a:lnTo>
                    <a:pt x="379" y="20"/>
                  </a:lnTo>
                  <a:lnTo>
                    <a:pt x="374" y="19"/>
                  </a:lnTo>
                  <a:lnTo>
                    <a:pt x="368" y="17"/>
                  </a:lnTo>
                  <a:lnTo>
                    <a:pt x="363" y="15"/>
                  </a:lnTo>
                  <a:lnTo>
                    <a:pt x="357" y="14"/>
                  </a:lnTo>
                  <a:lnTo>
                    <a:pt x="351" y="13"/>
                  </a:lnTo>
                  <a:lnTo>
                    <a:pt x="344" y="11"/>
                  </a:lnTo>
                  <a:lnTo>
                    <a:pt x="337" y="10"/>
                  </a:lnTo>
                  <a:lnTo>
                    <a:pt x="330" y="8"/>
                  </a:lnTo>
                  <a:lnTo>
                    <a:pt x="322" y="7"/>
                  </a:lnTo>
                  <a:lnTo>
                    <a:pt x="315" y="6"/>
                  </a:lnTo>
                  <a:lnTo>
                    <a:pt x="297" y="5"/>
                  </a:lnTo>
                  <a:lnTo>
                    <a:pt x="280" y="3"/>
                  </a:lnTo>
                  <a:lnTo>
                    <a:pt x="261" y="1"/>
                  </a:lnTo>
                  <a:lnTo>
                    <a:pt x="242" y="0"/>
                  </a:lnTo>
                  <a:lnTo>
                    <a:pt x="223" y="0"/>
                  </a:lnTo>
                  <a:lnTo>
                    <a:pt x="202" y="0"/>
                  </a:lnTo>
                </a:path>
              </a:pathLst>
            </a:cu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88" name="Line 72"/>
            <p:cNvSpPr>
              <a:spLocks noChangeShapeType="1"/>
            </p:cNvSpPr>
            <p:nvPr/>
          </p:nvSpPr>
          <p:spPr bwMode="auto">
            <a:xfrm>
              <a:off x="2332" y="1534"/>
              <a:ext cx="1" cy="4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89" name="Line 73"/>
            <p:cNvSpPr>
              <a:spLocks noChangeShapeType="1"/>
            </p:cNvSpPr>
            <p:nvPr/>
          </p:nvSpPr>
          <p:spPr bwMode="auto">
            <a:xfrm>
              <a:off x="2735" y="1534"/>
              <a:ext cx="1" cy="4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90" name="Rectangle 74"/>
            <p:cNvSpPr>
              <a:spLocks noChangeArrowheads="1"/>
            </p:cNvSpPr>
            <p:nvPr/>
          </p:nvSpPr>
          <p:spPr bwMode="auto">
            <a:xfrm>
              <a:off x="2332" y="1534"/>
              <a:ext cx="400" cy="48"/>
            </a:xfrm>
            <a:prstGeom prst="rect">
              <a:avLst/>
            </a:pr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91" name="Rectangle 75"/>
            <p:cNvSpPr>
              <a:spLocks noChangeArrowheads="1"/>
            </p:cNvSpPr>
            <p:nvPr/>
          </p:nvSpPr>
          <p:spPr bwMode="auto">
            <a:xfrm>
              <a:off x="2556" y="1552"/>
              <a:ext cx="22" cy="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</a:rPr>
                <a:t> </a:t>
              </a:r>
              <a:endParaRPr lang="en-US"/>
            </a:p>
          </p:txBody>
        </p:sp>
        <p:sp>
          <p:nvSpPr>
            <p:cNvPr id="43092" name="Freeform 76"/>
            <p:cNvSpPr>
              <a:spLocks/>
            </p:cNvSpPr>
            <p:nvPr/>
          </p:nvSpPr>
          <p:spPr bwMode="auto">
            <a:xfrm>
              <a:off x="2328" y="1478"/>
              <a:ext cx="404" cy="91"/>
            </a:xfrm>
            <a:custGeom>
              <a:avLst/>
              <a:gdLst>
                <a:gd name="T0" fmla="*/ 181 w 404"/>
                <a:gd name="T1" fmla="*/ 0 h 91"/>
                <a:gd name="T2" fmla="*/ 143 w 404"/>
                <a:gd name="T3" fmla="*/ 3 h 91"/>
                <a:gd name="T4" fmla="*/ 106 w 404"/>
                <a:gd name="T5" fmla="*/ 6 h 91"/>
                <a:gd name="T6" fmla="*/ 82 w 404"/>
                <a:gd name="T7" fmla="*/ 10 h 91"/>
                <a:gd name="T8" fmla="*/ 67 w 404"/>
                <a:gd name="T9" fmla="*/ 12 h 91"/>
                <a:gd name="T10" fmla="*/ 53 w 404"/>
                <a:gd name="T11" fmla="*/ 15 h 91"/>
                <a:gd name="T12" fmla="*/ 41 w 404"/>
                <a:gd name="T13" fmla="*/ 19 h 91"/>
                <a:gd name="T14" fmla="*/ 29 w 404"/>
                <a:gd name="T15" fmla="*/ 22 h 91"/>
                <a:gd name="T16" fmla="*/ 20 w 404"/>
                <a:gd name="T17" fmla="*/ 26 h 91"/>
                <a:gd name="T18" fmla="*/ 13 w 404"/>
                <a:gd name="T19" fmla="*/ 29 h 91"/>
                <a:gd name="T20" fmla="*/ 7 w 404"/>
                <a:gd name="T21" fmla="*/ 34 h 91"/>
                <a:gd name="T22" fmla="*/ 2 w 404"/>
                <a:gd name="T23" fmla="*/ 39 h 91"/>
                <a:gd name="T24" fmla="*/ 0 w 404"/>
                <a:gd name="T25" fmla="*/ 43 h 91"/>
                <a:gd name="T26" fmla="*/ 0 w 404"/>
                <a:gd name="T27" fmla="*/ 48 h 91"/>
                <a:gd name="T28" fmla="*/ 2 w 404"/>
                <a:gd name="T29" fmla="*/ 53 h 91"/>
                <a:gd name="T30" fmla="*/ 7 w 404"/>
                <a:gd name="T31" fmla="*/ 57 h 91"/>
                <a:gd name="T32" fmla="*/ 13 w 404"/>
                <a:gd name="T33" fmla="*/ 61 h 91"/>
                <a:gd name="T34" fmla="*/ 20 w 404"/>
                <a:gd name="T35" fmla="*/ 66 h 91"/>
                <a:gd name="T36" fmla="*/ 29 w 404"/>
                <a:gd name="T37" fmla="*/ 69 h 91"/>
                <a:gd name="T38" fmla="*/ 41 w 404"/>
                <a:gd name="T39" fmla="*/ 73 h 91"/>
                <a:gd name="T40" fmla="*/ 53 w 404"/>
                <a:gd name="T41" fmla="*/ 76 h 91"/>
                <a:gd name="T42" fmla="*/ 67 w 404"/>
                <a:gd name="T43" fmla="*/ 80 h 91"/>
                <a:gd name="T44" fmla="*/ 82 w 404"/>
                <a:gd name="T45" fmla="*/ 82 h 91"/>
                <a:gd name="T46" fmla="*/ 106 w 404"/>
                <a:gd name="T47" fmla="*/ 85 h 91"/>
                <a:gd name="T48" fmla="*/ 143 w 404"/>
                <a:gd name="T49" fmla="*/ 89 h 91"/>
                <a:gd name="T50" fmla="*/ 181 w 404"/>
                <a:gd name="T51" fmla="*/ 91 h 91"/>
                <a:gd name="T52" fmla="*/ 223 w 404"/>
                <a:gd name="T53" fmla="*/ 91 h 91"/>
                <a:gd name="T54" fmla="*/ 262 w 404"/>
                <a:gd name="T55" fmla="*/ 89 h 91"/>
                <a:gd name="T56" fmla="*/ 298 w 404"/>
                <a:gd name="T57" fmla="*/ 85 h 91"/>
                <a:gd name="T58" fmla="*/ 322 w 404"/>
                <a:gd name="T59" fmla="*/ 82 h 91"/>
                <a:gd name="T60" fmla="*/ 337 w 404"/>
                <a:gd name="T61" fmla="*/ 80 h 91"/>
                <a:gd name="T62" fmla="*/ 351 w 404"/>
                <a:gd name="T63" fmla="*/ 76 h 91"/>
                <a:gd name="T64" fmla="*/ 363 w 404"/>
                <a:gd name="T65" fmla="*/ 73 h 91"/>
                <a:gd name="T66" fmla="*/ 375 w 404"/>
                <a:gd name="T67" fmla="*/ 69 h 91"/>
                <a:gd name="T68" fmla="*/ 384 w 404"/>
                <a:gd name="T69" fmla="*/ 66 h 91"/>
                <a:gd name="T70" fmla="*/ 391 w 404"/>
                <a:gd name="T71" fmla="*/ 61 h 91"/>
                <a:gd name="T72" fmla="*/ 397 w 404"/>
                <a:gd name="T73" fmla="*/ 57 h 91"/>
                <a:gd name="T74" fmla="*/ 402 w 404"/>
                <a:gd name="T75" fmla="*/ 53 h 91"/>
                <a:gd name="T76" fmla="*/ 404 w 404"/>
                <a:gd name="T77" fmla="*/ 48 h 91"/>
                <a:gd name="T78" fmla="*/ 404 w 404"/>
                <a:gd name="T79" fmla="*/ 43 h 91"/>
                <a:gd name="T80" fmla="*/ 402 w 404"/>
                <a:gd name="T81" fmla="*/ 39 h 91"/>
                <a:gd name="T82" fmla="*/ 397 w 404"/>
                <a:gd name="T83" fmla="*/ 34 h 91"/>
                <a:gd name="T84" fmla="*/ 391 w 404"/>
                <a:gd name="T85" fmla="*/ 29 h 91"/>
                <a:gd name="T86" fmla="*/ 384 w 404"/>
                <a:gd name="T87" fmla="*/ 26 h 91"/>
                <a:gd name="T88" fmla="*/ 375 w 404"/>
                <a:gd name="T89" fmla="*/ 22 h 91"/>
                <a:gd name="T90" fmla="*/ 363 w 404"/>
                <a:gd name="T91" fmla="*/ 19 h 91"/>
                <a:gd name="T92" fmla="*/ 351 w 404"/>
                <a:gd name="T93" fmla="*/ 15 h 91"/>
                <a:gd name="T94" fmla="*/ 337 w 404"/>
                <a:gd name="T95" fmla="*/ 12 h 91"/>
                <a:gd name="T96" fmla="*/ 322 w 404"/>
                <a:gd name="T97" fmla="*/ 10 h 91"/>
                <a:gd name="T98" fmla="*/ 298 w 404"/>
                <a:gd name="T99" fmla="*/ 6 h 91"/>
                <a:gd name="T100" fmla="*/ 262 w 404"/>
                <a:gd name="T101" fmla="*/ 3 h 91"/>
                <a:gd name="T102" fmla="*/ 223 w 404"/>
                <a:gd name="T103" fmla="*/ 0 h 91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404"/>
                <a:gd name="T157" fmla="*/ 0 h 91"/>
                <a:gd name="T158" fmla="*/ 404 w 404"/>
                <a:gd name="T159" fmla="*/ 91 h 91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404" h="91">
                  <a:moveTo>
                    <a:pt x="202" y="0"/>
                  </a:moveTo>
                  <a:lnTo>
                    <a:pt x="181" y="0"/>
                  </a:lnTo>
                  <a:lnTo>
                    <a:pt x="161" y="1"/>
                  </a:lnTo>
                  <a:lnTo>
                    <a:pt x="143" y="3"/>
                  </a:lnTo>
                  <a:lnTo>
                    <a:pt x="124" y="4"/>
                  </a:lnTo>
                  <a:lnTo>
                    <a:pt x="106" y="6"/>
                  </a:lnTo>
                  <a:lnTo>
                    <a:pt x="89" y="8"/>
                  </a:lnTo>
                  <a:lnTo>
                    <a:pt x="82" y="10"/>
                  </a:lnTo>
                  <a:lnTo>
                    <a:pt x="74" y="11"/>
                  </a:lnTo>
                  <a:lnTo>
                    <a:pt x="67" y="12"/>
                  </a:lnTo>
                  <a:lnTo>
                    <a:pt x="60" y="13"/>
                  </a:lnTo>
                  <a:lnTo>
                    <a:pt x="53" y="15"/>
                  </a:lnTo>
                  <a:lnTo>
                    <a:pt x="47" y="17"/>
                  </a:lnTo>
                  <a:lnTo>
                    <a:pt x="41" y="19"/>
                  </a:lnTo>
                  <a:lnTo>
                    <a:pt x="35" y="20"/>
                  </a:lnTo>
                  <a:lnTo>
                    <a:pt x="29" y="22"/>
                  </a:lnTo>
                  <a:lnTo>
                    <a:pt x="25" y="24"/>
                  </a:lnTo>
                  <a:lnTo>
                    <a:pt x="20" y="26"/>
                  </a:lnTo>
                  <a:lnTo>
                    <a:pt x="16" y="28"/>
                  </a:lnTo>
                  <a:lnTo>
                    <a:pt x="13" y="29"/>
                  </a:lnTo>
                  <a:lnTo>
                    <a:pt x="9" y="32"/>
                  </a:lnTo>
                  <a:lnTo>
                    <a:pt x="7" y="34"/>
                  </a:lnTo>
                  <a:lnTo>
                    <a:pt x="5" y="36"/>
                  </a:lnTo>
                  <a:lnTo>
                    <a:pt x="2" y="39"/>
                  </a:lnTo>
                  <a:lnTo>
                    <a:pt x="1" y="41"/>
                  </a:lnTo>
                  <a:lnTo>
                    <a:pt x="0" y="43"/>
                  </a:lnTo>
                  <a:lnTo>
                    <a:pt x="0" y="46"/>
                  </a:lnTo>
                  <a:lnTo>
                    <a:pt x="0" y="48"/>
                  </a:lnTo>
                  <a:lnTo>
                    <a:pt x="1" y="50"/>
                  </a:lnTo>
                  <a:lnTo>
                    <a:pt x="2" y="53"/>
                  </a:lnTo>
                  <a:lnTo>
                    <a:pt x="5" y="55"/>
                  </a:lnTo>
                  <a:lnTo>
                    <a:pt x="7" y="57"/>
                  </a:lnTo>
                  <a:lnTo>
                    <a:pt x="9" y="59"/>
                  </a:lnTo>
                  <a:lnTo>
                    <a:pt x="13" y="61"/>
                  </a:lnTo>
                  <a:lnTo>
                    <a:pt x="16" y="63"/>
                  </a:lnTo>
                  <a:lnTo>
                    <a:pt x="20" y="66"/>
                  </a:lnTo>
                  <a:lnTo>
                    <a:pt x="25" y="67"/>
                  </a:lnTo>
                  <a:lnTo>
                    <a:pt x="29" y="69"/>
                  </a:lnTo>
                  <a:lnTo>
                    <a:pt x="35" y="71"/>
                  </a:lnTo>
                  <a:lnTo>
                    <a:pt x="41" y="73"/>
                  </a:lnTo>
                  <a:lnTo>
                    <a:pt x="47" y="75"/>
                  </a:lnTo>
                  <a:lnTo>
                    <a:pt x="53" y="76"/>
                  </a:lnTo>
                  <a:lnTo>
                    <a:pt x="60" y="77"/>
                  </a:lnTo>
                  <a:lnTo>
                    <a:pt x="67" y="80"/>
                  </a:lnTo>
                  <a:lnTo>
                    <a:pt x="74" y="81"/>
                  </a:lnTo>
                  <a:lnTo>
                    <a:pt x="82" y="82"/>
                  </a:lnTo>
                  <a:lnTo>
                    <a:pt x="89" y="83"/>
                  </a:lnTo>
                  <a:lnTo>
                    <a:pt x="106" y="85"/>
                  </a:lnTo>
                  <a:lnTo>
                    <a:pt x="124" y="88"/>
                  </a:lnTo>
                  <a:lnTo>
                    <a:pt x="143" y="89"/>
                  </a:lnTo>
                  <a:lnTo>
                    <a:pt x="161" y="90"/>
                  </a:lnTo>
                  <a:lnTo>
                    <a:pt x="181" y="91"/>
                  </a:lnTo>
                  <a:lnTo>
                    <a:pt x="202" y="91"/>
                  </a:lnTo>
                  <a:lnTo>
                    <a:pt x="223" y="91"/>
                  </a:lnTo>
                  <a:lnTo>
                    <a:pt x="243" y="90"/>
                  </a:lnTo>
                  <a:lnTo>
                    <a:pt x="262" y="89"/>
                  </a:lnTo>
                  <a:lnTo>
                    <a:pt x="280" y="88"/>
                  </a:lnTo>
                  <a:lnTo>
                    <a:pt x="298" y="85"/>
                  </a:lnTo>
                  <a:lnTo>
                    <a:pt x="315" y="83"/>
                  </a:lnTo>
                  <a:lnTo>
                    <a:pt x="322" y="82"/>
                  </a:lnTo>
                  <a:lnTo>
                    <a:pt x="330" y="81"/>
                  </a:lnTo>
                  <a:lnTo>
                    <a:pt x="337" y="80"/>
                  </a:lnTo>
                  <a:lnTo>
                    <a:pt x="344" y="77"/>
                  </a:lnTo>
                  <a:lnTo>
                    <a:pt x="351" y="76"/>
                  </a:lnTo>
                  <a:lnTo>
                    <a:pt x="357" y="75"/>
                  </a:lnTo>
                  <a:lnTo>
                    <a:pt x="363" y="73"/>
                  </a:lnTo>
                  <a:lnTo>
                    <a:pt x="369" y="71"/>
                  </a:lnTo>
                  <a:lnTo>
                    <a:pt x="375" y="69"/>
                  </a:lnTo>
                  <a:lnTo>
                    <a:pt x="379" y="67"/>
                  </a:lnTo>
                  <a:lnTo>
                    <a:pt x="384" y="66"/>
                  </a:lnTo>
                  <a:lnTo>
                    <a:pt x="388" y="63"/>
                  </a:lnTo>
                  <a:lnTo>
                    <a:pt x="391" y="61"/>
                  </a:lnTo>
                  <a:lnTo>
                    <a:pt x="395" y="59"/>
                  </a:lnTo>
                  <a:lnTo>
                    <a:pt x="397" y="57"/>
                  </a:lnTo>
                  <a:lnTo>
                    <a:pt x="399" y="55"/>
                  </a:lnTo>
                  <a:lnTo>
                    <a:pt x="402" y="53"/>
                  </a:lnTo>
                  <a:lnTo>
                    <a:pt x="403" y="50"/>
                  </a:lnTo>
                  <a:lnTo>
                    <a:pt x="404" y="48"/>
                  </a:lnTo>
                  <a:lnTo>
                    <a:pt x="404" y="46"/>
                  </a:lnTo>
                  <a:lnTo>
                    <a:pt x="404" y="43"/>
                  </a:lnTo>
                  <a:lnTo>
                    <a:pt x="403" y="41"/>
                  </a:lnTo>
                  <a:lnTo>
                    <a:pt x="402" y="39"/>
                  </a:lnTo>
                  <a:lnTo>
                    <a:pt x="399" y="36"/>
                  </a:lnTo>
                  <a:lnTo>
                    <a:pt x="397" y="34"/>
                  </a:lnTo>
                  <a:lnTo>
                    <a:pt x="395" y="32"/>
                  </a:lnTo>
                  <a:lnTo>
                    <a:pt x="391" y="29"/>
                  </a:lnTo>
                  <a:lnTo>
                    <a:pt x="388" y="28"/>
                  </a:lnTo>
                  <a:lnTo>
                    <a:pt x="384" y="26"/>
                  </a:lnTo>
                  <a:lnTo>
                    <a:pt x="379" y="24"/>
                  </a:lnTo>
                  <a:lnTo>
                    <a:pt x="375" y="22"/>
                  </a:lnTo>
                  <a:lnTo>
                    <a:pt x="369" y="20"/>
                  </a:lnTo>
                  <a:lnTo>
                    <a:pt x="363" y="19"/>
                  </a:lnTo>
                  <a:lnTo>
                    <a:pt x="357" y="17"/>
                  </a:lnTo>
                  <a:lnTo>
                    <a:pt x="351" y="15"/>
                  </a:lnTo>
                  <a:lnTo>
                    <a:pt x="344" y="13"/>
                  </a:lnTo>
                  <a:lnTo>
                    <a:pt x="337" y="12"/>
                  </a:lnTo>
                  <a:lnTo>
                    <a:pt x="330" y="11"/>
                  </a:lnTo>
                  <a:lnTo>
                    <a:pt x="322" y="10"/>
                  </a:lnTo>
                  <a:lnTo>
                    <a:pt x="315" y="8"/>
                  </a:lnTo>
                  <a:lnTo>
                    <a:pt x="298" y="6"/>
                  </a:lnTo>
                  <a:lnTo>
                    <a:pt x="280" y="4"/>
                  </a:lnTo>
                  <a:lnTo>
                    <a:pt x="262" y="3"/>
                  </a:lnTo>
                  <a:lnTo>
                    <a:pt x="243" y="1"/>
                  </a:lnTo>
                  <a:lnTo>
                    <a:pt x="223" y="0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93" name="Freeform 77"/>
            <p:cNvSpPr>
              <a:spLocks/>
            </p:cNvSpPr>
            <p:nvPr/>
          </p:nvSpPr>
          <p:spPr bwMode="auto">
            <a:xfrm>
              <a:off x="2328" y="1478"/>
              <a:ext cx="404" cy="91"/>
            </a:xfrm>
            <a:custGeom>
              <a:avLst/>
              <a:gdLst>
                <a:gd name="T0" fmla="*/ 181 w 404"/>
                <a:gd name="T1" fmla="*/ 0 h 91"/>
                <a:gd name="T2" fmla="*/ 143 w 404"/>
                <a:gd name="T3" fmla="*/ 3 h 91"/>
                <a:gd name="T4" fmla="*/ 106 w 404"/>
                <a:gd name="T5" fmla="*/ 6 h 91"/>
                <a:gd name="T6" fmla="*/ 82 w 404"/>
                <a:gd name="T7" fmla="*/ 10 h 91"/>
                <a:gd name="T8" fmla="*/ 67 w 404"/>
                <a:gd name="T9" fmla="*/ 12 h 91"/>
                <a:gd name="T10" fmla="*/ 53 w 404"/>
                <a:gd name="T11" fmla="*/ 15 h 91"/>
                <a:gd name="T12" fmla="*/ 41 w 404"/>
                <a:gd name="T13" fmla="*/ 19 h 91"/>
                <a:gd name="T14" fmla="*/ 29 w 404"/>
                <a:gd name="T15" fmla="*/ 22 h 91"/>
                <a:gd name="T16" fmla="*/ 20 w 404"/>
                <a:gd name="T17" fmla="*/ 26 h 91"/>
                <a:gd name="T18" fmla="*/ 13 w 404"/>
                <a:gd name="T19" fmla="*/ 29 h 91"/>
                <a:gd name="T20" fmla="*/ 7 w 404"/>
                <a:gd name="T21" fmla="*/ 34 h 91"/>
                <a:gd name="T22" fmla="*/ 2 w 404"/>
                <a:gd name="T23" fmla="*/ 39 h 91"/>
                <a:gd name="T24" fmla="*/ 0 w 404"/>
                <a:gd name="T25" fmla="*/ 43 h 91"/>
                <a:gd name="T26" fmla="*/ 0 w 404"/>
                <a:gd name="T27" fmla="*/ 48 h 91"/>
                <a:gd name="T28" fmla="*/ 2 w 404"/>
                <a:gd name="T29" fmla="*/ 53 h 91"/>
                <a:gd name="T30" fmla="*/ 7 w 404"/>
                <a:gd name="T31" fmla="*/ 57 h 91"/>
                <a:gd name="T32" fmla="*/ 13 w 404"/>
                <a:gd name="T33" fmla="*/ 61 h 91"/>
                <a:gd name="T34" fmla="*/ 20 w 404"/>
                <a:gd name="T35" fmla="*/ 66 h 91"/>
                <a:gd name="T36" fmla="*/ 29 w 404"/>
                <a:gd name="T37" fmla="*/ 69 h 91"/>
                <a:gd name="T38" fmla="*/ 41 w 404"/>
                <a:gd name="T39" fmla="*/ 73 h 91"/>
                <a:gd name="T40" fmla="*/ 53 w 404"/>
                <a:gd name="T41" fmla="*/ 76 h 91"/>
                <a:gd name="T42" fmla="*/ 67 w 404"/>
                <a:gd name="T43" fmla="*/ 80 h 91"/>
                <a:gd name="T44" fmla="*/ 82 w 404"/>
                <a:gd name="T45" fmla="*/ 82 h 91"/>
                <a:gd name="T46" fmla="*/ 106 w 404"/>
                <a:gd name="T47" fmla="*/ 85 h 91"/>
                <a:gd name="T48" fmla="*/ 143 w 404"/>
                <a:gd name="T49" fmla="*/ 89 h 91"/>
                <a:gd name="T50" fmla="*/ 181 w 404"/>
                <a:gd name="T51" fmla="*/ 91 h 91"/>
                <a:gd name="T52" fmla="*/ 223 w 404"/>
                <a:gd name="T53" fmla="*/ 91 h 91"/>
                <a:gd name="T54" fmla="*/ 262 w 404"/>
                <a:gd name="T55" fmla="*/ 89 h 91"/>
                <a:gd name="T56" fmla="*/ 298 w 404"/>
                <a:gd name="T57" fmla="*/ 85 h 91"/>
                <a:gd name="T58" fmla="*/ 322 w 404"/>
                <a:gd name="T59" fmla="*/ 82 h 91"/>
                <a:gd name="T60" fmla="*/ 337 w 404"/>
                <a:gd name="T61" fmla="*/ 80 h 91"/>
                <a:gd name="T62" fmla="*/ 351 w 404"/>
                <a:gd name="T63" fmla="*/ 76 h 91"/>
                <a:gd name="T64" fmla="*/ 363 w 404"/>
                <a:gd name="T65" fmla="*/ 73 h 91"/>
                <a:gd name="T66" fmla="*/ 375 w 404"/>
                <a:gd name="T67" fmla="*/ 69 h 91"/>
                <a:gd name="T68" fmla="*/ 384 w 404"/>
                <a:gd name="T69" fmla="*/ 66 h 91"/>
                <a:gd name="T70" fmla="*/ 391 w 404"/>
                <a:gd name="T71" fmla="*/ 61 h 91"/>
                <a:gd name="T72" fmla="*/ 397 w 404"/>
                <a:gd name="T73" fmla="*/ 57 h 91"/>
                <a:gd name="T74" fmla="*/ 402 w 404"/>
                <a:gd name="T75" fmla="*/ 53 h 91"/>
                <a:gd name="T76" fmla="*/ 404 w 404"/>
                <a:gd name="T77" fmla="*/ 48 h 91"/>
                <a:gd name="T78" fmla="*/ 404 w 404"/>
                <a:gd name="T79" fmla="*/ 43 h 91"/>
                <a:gd name="T80" fmla="*/ 402 w 404"/>
                <a:gd name="T81" fmla="*/ 39 h 91"/>
                <a:gd name="T82" fmla="*/ 397 w 404"/>
                <a:gd name="T83" fmla="*/ 34 h 91"/>
                <a:gd name="T84" fmla="*/ 391 w 404"/>
                <a:gd name="T85" fmla="*/ 29 h 91"/>
                <a:gd name="T86" fmla="*/ 384 w 404"/>
                <a:gd name="T87" fmla="*/ 26 h 91"/>
                <a:gd name="T88" fmla="*/ 375 w 404"/>
                <a:gd name="T89" fmla="*/ 22 h 91"/>
                <a:gd name="T90" fmla="*/ 363 w 404"/>
                <a:gd name="T91" fmla="*/ 19 h 91"/>
                <a:gd name="T92" fmla="*/ 351 w 404"/>
                <a:gd name="T93" fmla="*/ 15 h 91"/>
                <a:gd name="T94" fmla="*/ 337 w 404"/>
                <a:gd name="T95" fmla="*/ 12 h 91"/>
                <a:gd name="T96" fmla="*/ 322 w 404"/>
                <a:gd name="T97" fmla="*/ 10 h 91"/>
                <a:gd name="T98" fmla="*/ 298 w 404"/>
                <a:gd name="T99" fmla="*/ 6 h 91"/>
                <a:gd name="T100" fmla="*/ 262 w 404"/>
                <a:gd name="T101" fmla="*/ 3 h 91"/>
                <a:gd name="T102" fmla="*/ 223 w 404"/>
                <a:gd name="T103" fmla="*/ 0 h 91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404"/>
                <a:gd name="T157" fmla="*/ 0 h 91"/>
                <a:gd name="T158" fmla="*/ 404 w 404"/>
                <a:gd name="T159" fmla="*/ 91 h 91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404" h="91">
                  <a:moveTo>
                    <a:pt x="202" y="0"/>
                  </a:moveTo>
                  <a:lnTo>
                    <a:pt x="181" y="0"/>
                  </a:lnTo>
                  <a:lnTo>
                    <a:pt x="161" y="1"/>
                  </a:lnTo>
                  <a:lnTo>
                    <a:pt x="143" y="3"/>
                  </a:lnTo>
                  <a:lnTo>
                    <a:pt x="124" y="4"/>
                  </a:lnTo>
                  <a:lnTo>
                    <a:pt x="106" y="6"/>
                  </a:lnTo>
                  <a:lnTo>
                    <a:pt x="89" y="8"/>
                  </a:lnTo>
                  <a:lnTo>
                    <a:pt x="82" y="10"/>
                  </a:lnTo>
                  <a:lnTo>
                    <a:pt x="74" y="11"/>
                  </a:lnTo>
                  <a:lnTo>
                    <a:pt x="67" y="12"/>
                  </a:lnTo>
                  <a:lnTo>
                    <a:pt x="60" y="13"/>
                  </a:lnTo>
                  <a:lnTo>
                    <a:pt x="53" y="15"/>
                  </a:lnTo>
                  <a:lnTo>
                    <a:pt x="47" y="17"/>
                  </a:lnTo>
                  <a:lnTo>
                    <a:pt x="41" y="19"/>
                  </a:lnTo>
                  <a:lnTo>
                    <a:pt x="35" y="20"/>
                  </a:lnTo>
                  <a:lnTo>
                    <a:pt x="29" y="22"/>
                  </a:lnTo>
                  <a:lnTo>
                    <a:pt x="25" y="24"/>
                  </a:lnTo>
                  <a:lnTo>
                    <a:pt x="20" y="26"/>
                  </a:lnTo>
                  <a:lnTo>
                    <a:pt x="16" y="28"/>
                  </a:lnTo>
                  <a:lnTo>
                    <a:pt x="13" y="29"/>
                  </a:lnTo>
                  <a:lnTo>
                    <a:pt x="9" y="32"/>
                  </a:lnTo>
                  <a:lnTo>
                    <a:pt x="7" y="34"/>
                  </a:lnTo>
                  <a:lnTo>
                    <a:pt x="5" y="36"/>
                  </a:lnTo>
                  <a:lnTo>
                    <a:pt x="2" y="39"/>
                  </a:lnTo>
                  <a:lnTo>
                    <a:pt x="1" y="41"/>
                  </a:lnTo>
                  <a:lnTo>
                    <a:pt x="0" y="43"/>
                  </a:lnTo>
                  <a:lnTo>
                    <a:pt x="0" y="46"/>
                  </a:lnTo>
                  <a:lnTo>
                    <a:pt x="0" y="48"/>
                  </a:lnTo>
                  <a:lnTo>
                    <a:pt x="1" y="50"/>
                  </a:lnTo>
                  <a:lnTo>
                    <a:pt x="2" y="53"/>
                  </a:lnTo>
                  <a:lnTo>
                    <a:pt x="5" y="55"/>
                  </a:lnTo>
                  <a:lnTo>
                    <a:pt x="7" y="57"/>
                  </a:lnTo>
                  <a:lnTo>
                    <a:pt x="9" y="59"/>
                  </a:lnTo>
                  <a:lnTo>
                    <a:pt x="13" y="61"/>
                  </a:lnTo>
                  <a:lnTo>
                    <a:pt x="16" y="63"/>
                  </a:lnTo>
                  <a:lnTo>
                    <a:pt x="20" y="66"/>
                  </a:lnTo>
                  <a:lnTo>
                    <a:pt x="25" y="67"/>
                  </a:lnTo>
                  <a:lnTo>
                    <a:pt x="29" y="69"/>
                  </a:lnTo>
                  <a:lnTo>
                    <a:pt x="35" y="71"/>
                  </a:lnTo>
                  <a:lnTo>
                    <a:pt x="41" y="73"/>
                  </a:lnTo>
                  <a:lnTo>
                    <a:pt x="47" y="75"/>
                  </a:lnTo>
                  <a:lnTo>
                    <a:pt x="53" y="76"/>
                  </a:lnTo>
                  <a:lnTo>
                    <a:pt x="60" y="77"/>
                  </a:lnTo>
                  <a:lnTo>
                    <a:pt x="67" y="80"/>
                  </a:lnTo>
                  <a:lnTo>
                    <a:pt x="74" y="81"/>
                  </a:lnTo>
                  <a:lnTo>
                    <a:pt x="82" y="82"/>
                  </a:lnTo>
                  <a:lnTo>
                    <a:pt x="89" y="83"/>
                  </a:lnTo>
                  <a:lnTo>
                    <a:pt x="106" y="85"/>
                  </a:lnTo>
                  <a:lnTo>
                    <a:pt x="124" y="88"/>
                  </a:lnTo>
                  <a:lnTo>
                    <a:pt x="143" y="89"/>
                  </a:lnTo>
                  <a:lnTo>
                    <a:pt x="161" y="90"/>
                  </a:lnTo>
                  <a:lnTo>
                    <a:pt x="181" y="91"/>
                  </a:lnTo>
                  <a:lnTo>
                    <a:pt x="202" y="91"/>
                  </a:lnTo>
                  <a:lnTo>
                    <a:pt x="223" y="91"/>
                  </a:lnTo>
                  <a:lnTo>
                    <a:pt x="243" y="90"/>
                  </a:lnTo>
                  <a:lnTo>
                    <a:pt x="262" y="89"/>
                  </a:lnTo>
                  <a:lnTo>
                    <a:pt x="280" y="88"/>
                  </a:lnTo>
                  <a:lnTo>
                    <a:pt x="298" y="85"/>
                  </a:lnTo>
                  <a:lnTo>
                    <a:pt x="315" y="83"/>
                  </a:lnTo>
                  <a:lnTo>
                    <a:pt x="322" y="82"/>
                  </a:lnTo>
                  <a:lnTo>
                    <a:pt x="330" y="81"/>
                  </a:lnTo>
                  <a:lnTo>
                    <a:pt x="337" y="80"/>
                  </a:lnTo>
                  <a:lnTo>
                    <a:pt x="344" y="77"/>
                  </a:lnTo>
                  <a:lnTo>
                    <a:pt x="351" y="76"/>
                  </a:lnTo>
                  <a:lnTo>
                    <a:pt x="357" y="75"/>
                  </a:lnTo>
                  <a:lnTo>
                    <a:pt x="363" y="73"/>
                  </a:lnTo>
                  <a:lnTo>
                    <a:pt x="369" y="71"/>
                  </a:lnTo>
                  <a:lnTo>
                    <a:pt x="375" y="69"/>
                  </a:lnTo>
                  <a:lnTo>
                    <a:pt x="379" y="67"/>
                  </a:lnTo>
                  <a:lnTo>
                    <a:pt x="384" y="66"/>
                  </a:lnTo>
                  <a:lnTo>
                    <a:pt x="388" y="63"/>
                  </a:lnTo>
                  <a:lnTo>
                    <a:pt x="391" y="61"/>
                  </a:lnTo>
                  <a:lnTo>
                    <a:pt x="395" y="59"/>
                  </a:lnTo>
                  <a:lnTo>
                    <a:pt x="397" y="57"/>
                  </a:lnTo>
                  <a:lnTo>
                    <a:pt x="399" y="55"/>
                  </a:lnTo>
                  <a:lnTo>
                    <a:pt x="402" y="53"/>
                  </a:lnTo>
                  <a:lnTo>
                    <a:pt x="403" y="50"/>
                  </a:lnTo>
                  <a:lnTo>
                    <a:pt x="404" y="48"/>
                  </a:lnTo>
                  <a:lnTo>
                    <a:pt x="404" y="46"/>
                  </a:lnTo>
                  <a:lnTo>
                    <a:pt x="404" y="43"/>
                  </a:lnTo>
                  <a:lnTo>
                    <a:pt x="403" y="41"/>
                  </a:lnTo>
                  <a:lnTo>
                    <a:pt x="402" y="39"/>
                  </a:lnTo>
                  <a:lnTo>
                    <a:pt x="399" y="36"/>
                  </a:lnTo>
                  <a:lnTo>
                    <a:pt x="397" y="34"/>
                  </a:lnTo>
                  <a:lnTo>
                    <a:pt x="395" y="32"/>
                  </a:lnTo>
                  <a:lnTo>
                    <a:pt x="391" y="29"/>
                  </a:lnTo>
                  <a:lnTo>
                    <a:pt x="388" y="28"/>
                  </a:lnTo>
                  <a:lnTo>
                    <a:pt x="384" y="26"/>
                  </a:lnTo>
                  <a:lnTo>
                    <a:pt x="379" y="24"/>
                  </a:lnTo>
                  <a:lnTo>
                    <a:pt x="375" y="22"/>
                  </a:lnTo>
                  <a:lnTo>
                    <a:pt x="369" y="20"/>
                  </a:lnTo>
                  <a:lnTo>
                    <a:pt x="363" y="19"/>
                  </a:lnTo>
                  <a:lnTo>
                    <a:pt x="357" y="17"/>
                  </a:lnTo>
                  <a:lnTo>
                    <a:pt x="351" y="15"/>
                  </a:lnTo>
                  <a:lnTo>
                    <a:pt x="344" y="13"/>
                  </a:lnTo>
                  <a:lnTo>
                    <a:pt x="337" y="12"/>
                  </a:lnTo>
                  <a:lnTo>
                    <a:pt x="330" y="11"/>
                  </a:lnTo>
                  <a:lnTo>
                    <a:pt x="322" y="10"/>
                  </a:lnTo>
                  <a:lnTo>
                    <a:pt x="315" y="8"/>
                  </a:lnTo>
                  <a:lnTo>
                    <a:pt x="298" y="6"/>
                  </a:lnTo>
                  <a:lnTo>
                    <a:pt x="280" y="4"/>
                  </a:lnTo>
                  <a:lnTo>
                    <a:pt x="262" y="3"/>
                  </a:lnTo>
                  <a:lnTo>
                    <a:pt x="243" y="1"/>
                  </a:lnTo>
                  <a:lnTo>
                    <a:pt x="223" y="0"/>
                  </a:lnTo>
                  <a:lnTo>
                    <a:pt x="202" y="0"/>
                  </a:lnTo>
                </a:path>
              </a:pathLst>
            </a:cu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94" name="Line 78"/>
            <p:cNvSpPr>
              <a:spLocks noChangeShapeType="1"/>
            </p:cNvSpPr>
            <p:nvPr/>
          </p:nvSpPr>
          <p:spPr bwMode="auto">
            <a:xfrm flipV="1">
              <a:off x="2426" y="1498"/>
              <a:ext cx="71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95" name="Line 79"/>
            <p:cNvSpPr>
              <a:spLocks noChangeShapeType="1"/>
            </p:cNvSpPr>
            <p:nvPr/>
          </p:nvSpPr>
          <p:spPr bwMode="auto">
            <a:xfrm>
              <a:off x="2563" y="1551"/>
              <a:ext cx="63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96" name="Line 80"/>
            <p:cNvSpPr>
              <a:spLocks noChangeShapeType="1"/>
            </p:cNvSpPr>
            <p:nvPr/>
          </p:nvSpPr>
          <p:spPr bwMode="auto">
            <a:xfrm>
              <a:off x="2492" y="1499"/>
              <a:ext cx="74" cy="52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97" name="Line 81"/>
            <p:cNvSpPr>
              <a:spLocks noChangeShapeType="1"/>
            </p:cNvSpPr>
            <p:nvPr/>
          </p:nvSpPr>
          <p:spPr bwMode="auto">
            <a:xfrm>
              <a:off x="2426" y="1549"/>
              <a:ext cx="71" cy="2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98" name="Line 82"/>
            <p:cNvSpPr>
              <a:spLocks noChangeShapeType="1"/>
            </p:cNvSpPr>
            <p:nvPr/>
          </p:nvSpPr>
          <p:spPr bwMode="auto">
            <a:xfrm>
              <a:off x="2563" y="1498"/>
              <a:ext cx="63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99" name="Line 83"/>
            <p:cNvSpPr>
              <a:spLocks noChangeShapeType="1"/>
            </p:cNvSpPr>
            <p:nvPr/>
          </p:nvSpPr>
          <p:spPr bwMode="auto">
            <a:xfrm flipV="1">
              <a:off x="2492" y="1498"/>
              <a:ext cx="74" cy="5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00" name="Line 84"/>
            <p:cNvSpPr>
              <a:spLocks noChangeShapeType="1"/>
            </p:cNvSpPr>
            <p:nvPr/>
          </p:nvSpPr>
          <p:spPr bwMode="auto">
            <a:xfrm>
              <a:off x="1504" y="1144"/>
              <a:ext cx="1" cy="547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01" name="Line 85"/>
            <p:cNvSpPr>
              <a:spLocks noChangeShapeType="1"/>
            </p:cNvSpPr>
            <p:nvPr/>
          </p:nvSpPr>
          <p:spPr bwMode="auto">
            <a:xfrm>
              <a:off x="1359" y="1144"/>
              <a:ext cx="14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02" name="Line 86"/>
            <p:cNvSpPr>
              <a:spLocks noChangeShapeType="1"/>
            </p:cNvSpPr>
            <p:nvPr/>
          </p:nvSpPr>
          <p:spPr bwMode="auto">
            <a:xfrm>
              <a:off x="1359" y="1465"/>
              <a:ext cx="14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03" name="Line 87"/>
            <p:cNvSpPr>
              <a:spLocks noChangeShapeType="1"/>
            </p:cNvSpPr>
            <p:nvPr/>
          </p:nvSpPr>
          <p:spPr bwMode="auto">
            <a:xfrm>
              <a:off x="1359" y="1688"/>
              <a:ext cx="14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04" name="Line 88"/>
            <p:cNvSpPr>
              <a:spLocks noChangeShapeType="1"/>
            </p:cNvSpPr>
            <p:nvPr/>
          </p:nvSpPr>
          <p:spPr bwMode="auto">
            <a:xfrm>
              <a:off x="1504" y="1431"/>
              <a:ext cx="116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05" name="Line 89"/>
            <p:cNvSpPr>
              <a:spLocks noChangeShapeType="1"/>
            </p:cNvSpPr>
            <p:nvPr/>
          </p:nvSpPr>
          <p:spPr bwMode="auto">
            <a:xfrm>
              <a:off x="1949" y="1443"/>
              <a:ext cx="11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06" name="Line 90"/>
            <p:cNvSpPr>
              <a:spLocks noChangeShapeType="1"/>
            </p:cNvSpPr>
            <p:nvPr/>
          </p:nvSpPr>
          <p:spPr bwMode="auto">
            <a:xfrm>
              <a:off x="2066" y="1201"/>
              <a:ext cx="1" cy="49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07" name="Line 91"/>
            <p:cNvSpPr>
              <a:spLocks noChangeShapeType="1"/>
            </p:cNvSpPr>
            <p:nvPr/>
          </p:nvSpPr>
          <p:spPr bwMode="auto">
            <a:xfrm>
              <a:off x="1920" y="1201"/>
              <a:ext cx="144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08" name="Line 92"/>
            <p:cNvSpPr>
              <a:spLocks noChangeShapeType="1"/>
            </p:cNvSpPr>
            <p:nvPr/>
          </p:nvSpPr>
          <p:spPr bwMode="auto">
            <a:xfrm>
              <a:off x="1920" y="1691"/>
              <a:ext cx="144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09" name="Freeform 93"/>
            <p:cNvSpPr>
              <a:spLocks/>
            </p:cNvSpPr>
            <p:nvPr/>
          </p:nvSpPr>
          <p:spPr bwMode="auto">
            <a:xfrm>
              <a:off x="1107" y="1352"/>
              <a:ext cx="249" cy="208"/>
            </a:xfrm>
            <a:custGeom>
              <a:avLst/>
              <a:gdLst>
                <a:gd name="T0" fmla="*/ 70 w 249"/>
                <a:gd name="T1" fmla="*/ 14 h 208"/>
                <a:gd name="T2" fmla="*/ 70 w 249"/>
                <a:gd name="T3" fmla="*/ 14 h 208"/>
                <a:gd name="T4" fmla="*/ 73 w 249"/>
                <a:gd name="T5" fmla="*/ 14 h 208"/>
                <a:gd name="T6" fmla="*/ 75 w 249"/>
                <a:gd name="T7" fmla="*/ 12 h 208"/>
                <a:gd name="T8" fmla="*/ 79 w 249"/>
                <a:gd name="T9" fmla="*/ 11 h 208"/>
                <a:gd name="T10" fmla="*/ 83 w 249"/>
                <a:gd name="T11" fmla="*/ 10 h 208"/>
                <a:gd name="T12" fmla="*/ 88 w 249"/>
                <a:gd name="T13" fmla="*/ 9 h 208"/>
                <a:gd name="T14" fmla="*/ 95 w 249"/>
                <a:gd name="T15" fmla="*/ 8 h 208"/>
                <a:gd name="T16" fmla="*/ 103 w 249"/>
                <a:gd name="T17" fmla="*/ 5 h 208"/>
                <a:gd name="T18" fmla="*/ 111 w 249"/>
                <a:gd name="T19" fmla="*/ 4 h 208"/>
                <a:gd name="T20" fmla="*/ 121 w 249"/>
                <a:gd name="T21" fmla="*/ 3 h 208"/>
                <a:gd name="T22" fmla="*/ 132 w 249"/>
                <a:gd name="T23" fmla="*/ 2 h 208"/>
                <a:gd name="T24" fmla="*/ 144 w 249"/>
                <a:gd name="T25" fmla="*/ 1 h 208"/>
                <a:gd name="T26" fmla="*/ 157 w 249"/>
                <a:gd name="T27" fmla="*/ 0 h 208"/>
                <a:gd name="T28" fmla="*/ 170 w 249"/>
                <a:gd name="T29" fmla="*/ 0 h 208"/>
                <a:gd name="T30" fmla="*/ 185 w 249"/>
                <a:gd name="T31" fmla="*/ 0 h 208"/>
                <a:gd name="T32" fmla="*/ 201 w 249"/>
                <a:gd name="T33" fmla="*/ 0 h 208"/>
                <a:gd name="T34" fmla="*/ 208 w 249"/>
                <a:gd name="T35" fmla="*/ 28 h 208"/>
                <a:gd name="T36" fmla="*/ 210 w 249"/>
                <a:gd name="T37" fmla="*/ 29 h 208"/>
                <a:gd name="T38" fmla="*/ 216 w 249"/>
                <a:gd name="T39" fmla="*/ 32 h 208"/>
                <a:gd name="T40" fmla="*/ 222 w 249"/>
                <a:gd name="T41" fmla="*/ 39 h 208"/>
                <a:gd name="T42" fmla="*/ 226 w 249"/>
                <a:gd name="T43" fmla="*/ 50 h 208"/>
                <a:gd name="T44" fmla="*/ 240 w 249"/>
                <a:gd name="T45" fmla="*/ 115 h 208"/>
                <a:gd name="T46" fmla="*/ 247 w 249"/>
                <a:gd name="T47" fmla="*/ 143 h 208"/>
                <a:gd name="T48" fmla="*/ 247 w 249"/>
                <a:gd name="T49" fmla="*/ 146 h 208"/>
                <a:gd name="T50" fmla="*/ 248 w 249"/>
                <a:gd name="T51" fmla="*/ 150 h 208"/>
                <a:gd name="T52" fmla="*/ 248 w 249"/>
                <a:gd name="T53" fmla="*/ 159 h 208"/>
                <a:gd name="T54" fmla="*/ 244 w 249"/>
                <a:gd name="T55" fmla="*/ 169 h 208"/>
                <a:gd name="T56" fmla="*/ 0 w 249"/>
                <a:gd name="T57" fmla="*/ 162 h 208"/>
                <a:gd name="T58" fmla="*/ 25 w 249"/>
                <a:gd name="T59" fmla="*/ 149 h 208"/>
                <a:gd name="T60" fmla="*/ 25 w 249"/>
                <a:gd name="T61" fmla="*/ 28 h 208"/>
                <a:gd name="T62" fmla="*/ 26 w 249"/>
                <a:gd name="T63" fmla="*/ 27 h 208"/>
                <a:gd name="T64" fmla="*/ 28 w 249"/>
                <a:gd name="T65" fmla="*/ 25 h 208"/>
                <a:gd name="T66" fmla="*/ 32 w 249"/>
                <a:gd name="T67" fmla="*/ 24 h 208"/>
                <a:gd name="T68" fmla="*/ 37 w 249"/>
                <a:gd name="T69" fmla="*/ 22 h 208"/>
                <a:gd name="T70" fmla="*/ 42 w 249"/>
                <a:gd name="T71" fmla="*/ 22 h 208"/>
                <a:gd name="T72" fmla="*/ 49 w 249"/>
                <a:gd name="T73" fmla="*/ 22 h 208"/>
                <a:gd name="T74" fmla="*/ 58 w 249"/>
                <a:gd name="T75" fmla="*/ 23 h 208"/>
                <a:gd name="T76" fmla="*/ 68 w 249"/>
                <a:gd name="T77" fmla="*/ 27 h 208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249"/>
                <a:gd name="T118" fmla="*/ 0 h 208"/>
                <a:gd name="T119" fmla="*/ 249 w 249"/>
                <a:gd name="T120" fmla="*/ 208 h 208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249" h="208">
                  <a:moveTo>
                    <a:pt x="68" y="27"/>
                  </a:moveTo>
                  <a:lnTo>
                    <a:pt x="70" y="14"/>
                  </a:lnTo>
                  <a:lnTo>
                    <a:pt x="72" y="14"/>
                  </a:lnTo>
                  <a:lnTo>
                    <a:pt x="73" y="14"/>
                  </a:lnTo>
                  <a:lnTo>
                    <a:pt x="74" y="12"/>
                  </a:lnTo>
                  <a:lnTo>
                    <a:pt x="75" y="12"/>
                  </a:lnTo>
                  <a:lnTo>
                    <a:pt x="76" y="12"/>
                  </a:lnTo>
                  <a:lnTo>
                    <a:pt x="79" y="11"/>
                  </a:lnTo>
                  <a:lnTo>
                    <a:pt x="81" y="11"/>
                  </a:lnTo>
                  <a:lnTo>
                    <a:pt x="83" y="10"/>
                  </a:lnTo>
                  <a:lnTo>
                    <a:pt x="86" y="9"/>
                  </a:lnTo>
                  <a:lnTo>
                    <a:pt x="88" y="9"/>
                  </a:lnTo>
                  <a:lnTo>
                    <a:pt x="91" y="8"/>
                  </a:lnTo>
                  <a:lnTo>
                    <a:pt x="95" y="8"/>
                  </a:lnTo>
                  <a:lnTo>
                    <a:pt x="98" y="7"/>
                  </a:lnTo>
                  <a:lnTo>
                    <a:pt x="103" y="5"/>
                  </a:lnTo>
                  <a:lnTo>
                    <a:pt x="107" y="5"/>
                  </a:lnTo>
                  <a:lnTo>
                    <a:pt x="111" y="4"/>
                  </a:lnTo>
                  <a:lnTo>
                    <a:pt x="116" y="4"/>
                  </a:lnTo>
                  <a:lnTo>
                    <a:pt x="121" y="3"/>
                  </a:lnTo>
                  <a:lnTo>
                    <a:pt x="126" y="2"/>
                  </a:lnTo>
                  <a:lnTo>
                    <a:pt x="132" y="2"/>
                  </a:lnTo>
                  <a:lnTo>
                    <a:pt x="137" y="1"/>
                  </a:lnTo>
                  <a:lnTo>
                    <a:pt x="144" y="1"/>
                  </a:lnTo>
                  <a:lnTo>
                    <a:pt x="150" y="1"/>
                  </a:lnTo>
                  <a:lnTo>
                    <a:pt x="157" y="0"/>
                  </a:lnTo>
                  <a:lnTo>
                    <a:pt x="163" y="0"/>
                  </a:lnTo>
                  <a:lnTo>
                    <a:pt x="170" y="0"/>
                  </a:lnTo>
                  <a:lnTo>
                    <a:pt x="178" y="0"/>
                  </a:lnTo>
                  <a:lnTo>
                    <a:pt x="185" y="0"/>
                  </a:lnTo>
                  <a:lnTo>
                    <a:pt x="193" y="0"/>
                  </a:lnTo>
                  <a:lnTo>
                    <a:pt x="201" y="0"/>
                  </a:lnTo>
                  <a:lnTo>
                    <a:pt x="210" y="4"/>
                  </a:lnTo>
                  <a:lnTo>
                    <a:pt x="208" y="28"/>
                  </a:lnTo>
                  <a:lnTo>
                    <a:pt x="210" y="29"/>
                  </a:lnTo>
                  <a:lnTo>
                    <a:pt x="213" y="31"/>
                  </a:lnTo>
                  <a:lnTo>
                    <a:pt x="216" y="32"/>
                  </a:lnTo>
                  <a:lnTo>
                    <a:pt x="220" y="36"/>
                  </a:lnTo>
                  <a:lnTo>
                    <a:pt x="222" y="39"/>
                  </a:lnTo>
                  <a:lnTo>
                    <a:pt x="224" y="44"/>
                  </a:lnTo>
                  <a:lnTo>
                    <a:pt x="226" y="50"/>
                  </a:lnTo>
                  <a:lnTo>
                    <a:pt x="245" y="67"/>
                  </a:lnTo>
                  <a:lnTo>
                    <a:pt x="240" y="115"/>
                  </a:lnTo>
                  <a:lnTo>
                    <a:pt x="208" y="132"/>
                  </a:lnTo>
                  <a:lnTo>
                    <a:pt x="247" y="143"/>
                  </a:lnTo>
                  <a:lnTo>
                    <a:pt x="247" y="146"/>
                  </a:lnTo>
                  <a:lnTo>
                    <a:pt x="248" y="148"/>
                  </a:lnTo>
                  <a:lnTo>
                    <a:pt x="248" y="150"/>
                  </a:lnTo>
                  <a:lnTo>
                    <a:pt x="249" y="154"/>
                  </a:lnTo>
                  <a:lnTo>
                    <a:pt x="248" y="159"/>
                  </a:lnTo>
                  <a:lnTo>
                    <a:pt x="247" y="163"/>
                  </a:lnTo>
                  <a:lnTo>
                    <a:pt x="244" y="169"/>
                  </a:lnTo>
                  <a:lnTo>
                    <a:pt x="144" y="208"/>
                  </a:lnTo>
                  <a:lnTo>
                    <a:pt x="0" y="162"/>
                  </a:lnTo>
                  <a:lnTo>
                    <a:pt x="3" y="157"/>
                  </a:lnTo>
                  <a:lnTo>
                    <a:pt x="25" y="149"/>
                  </a:lnTo>
                  <a:lnTo>
                    <a:pt x="25" y="28"/>
                  </a:lnTo>
                  <a:lnTo>
                    <a:pt x="26" y="27"/>
                  </a:lnTo>
                  <a:lnTo>
                    <a:pt x="27" y="27"/>
                  </a:lnTo>
                  <a:lnTo>
                    <a:pt x="28" y="25"/>
                  </a:lnTo>
                  <a:lnTo>
                    <a:pt x="31" y="24"/>
                  </a:lnTo>
                  <a:lnTo>
                    <a:pt x="32" y="24"/>
                  </a:lnTo>
                  <a:lnTo>
                    <a:pt x="34" y="23"/>
                  </a:lnTo>
                  <a:lnTo>
                    <a:pt x="37" y="22"/>
                  </a:lnTo>
                  <a:lnTo>
                    <a:pt x="40" y="22"/>
                  </a:lnTo>
                  <a:lnTo>
                    <a:pt x="42" y="22"/>
                  </a:lnTo>
                  <a:lnTo>
                    <a:pt x="46" y="22"/>
                  </a:lnTo>
                  <a:lnTo>
                    <a:pt x="49" y="22"/>
                  </a:lnTo>
                  <a:lnTo>
                    <a:pt x="53" y="22"/>
                  </a:lnTo>
                  <a:lnTo>
                    <a:pt x="58" y="23"/>
                  </a:lnTo>
                  <a:lnTo>
                    <a:pt x="61" y="24"/>
                  </a:lnTo>
                  <a:lnTo>
                    <a:pt x="68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10" name="Freeform 94"/>
            <p:cNvSpPr>
              <a:spLocks/>
            </p:cNvSpPr>
            <p:nvPr/>
          </p:nvSpPr>
          <p:spPr bwMode="auto">
            <a:xfrm>
              <a:off x="1194" y="1367"/>
              <a:ext cx="79" cy="91"/>
            </a:xfrm>
            <a:custGeom>
              <a:avLst/>
              <a:gdLst>
                <a:gd name="T0" fmla="*/ 78 w 79"/>
                <a:gd name="T1" fmla="*/ 3 h 91"/>
                <a:gd name="T2" fmla="*/ 78 w 79"/>
                <a:gd name="T3" fmla="*/ 3 h 91"/>
                <a:gd name="T4" fmla="*/ 77 w 79"/>
                <a:gd name="T5" fmla="*/ 3 h 91"/>
                <a:gd name="T6" fmla="*/ 74 w 79"/>
                <a:gd name="T7" fmla="*/ 2 h 91"/>
                <a:gd name="T8" fmla="*/ 72 w 79"/>
                <a:gd name="T9" fmla="*/ 2 h 91"/>
                <a:gd name="T10" fmla="*/ 69 w 79"/>
                <a:gd name="T11" fmla="*/ 1 h 91"/>
                <a:gd name="T12" fmla="*/ 65 w 79"/>
                <a:gd name="T13" fmla="*/ 1 h 91"/>
                <a:gd name="T14" fmla="*/ 60 w 79"/>
                <a:gd name="T15" fmla="*/ 1 h 91"/>
                <a:gd name="T16" fmla="*/ 56 w 79"/>
                <a:gd name="T17" fmla="*/ 0 h 91"/>
                <a:gd name="T18" fmla="*/ 50 w 79"/>
                <a:gd name="T19" fmla="*/ 0 h 91"/>
                <a:gd name="T20" fmla="*/ 44 w 79"/>
                <a:gd name="T21" fmla="*/ 0 h 91"/>
                <a:gd name="T22" fmla="*/ 38 w 79"/>
                <a:gd name="T23" fmla="*/ 1 h 91"/>
                <a:gd name="T24" fmla="*/ 31 w 79"/>
                <a:gd name="T25" fmla="*/ 2 h 91"/>
                <a:gd name="T26" fmla="*/ 25 w 79"/>
                <a:gd name="T27" fmla="*/ 3 h 91"/>
                <a:gd name="T28" fmla="*/ 18 w 79"/>
                <a:gd name="T29" fmla="*/ 6 h 91"/>
                <a:gd name="T30" fmla="*/ 11 w 79"/>
                <a:gd name="T31" fmla="*/ 8 h 91"/>
                <a:gd name="T32" fmla="*/ 4 w 79"/>
                <a:gd name="T33" fmla="*/ 10 h 91"/>
                <a:gd name="T34" fmla="*/ 4 w 79"/>
                <a:gd name="T35" fmla="*/ 13 h 91"/>
                <a:gd name="T36" fmla="*/ 3 w 79"/>
                <a:gd name="T37" fmla="*/ 17 h 91"/>
                <a:gd name="T38" fmla="*/ 1 w 79"/>
                <a:gd name="T39" fmla="*/ 26 h 91"/>
                <a:gd name="T40" fmla="*/ 0 w 79"/>
                <a:gd name="T41" fmla="*/ 35 h 91"/>
                <a:gd name="T42" fmla="*/ 0 w 79"/>
                <a:gd name="T43" fmla="*/ 47 h 91"/>
                <a:gd name="T44" fmla="*/ 0 w 79"/>
                <a:gd name="T45" fmla="*/ 59 h 91"/>
                <a:gd name="T46" fmla="*/ 2 w 79"/>
                <a:gd name="T47" fmla="*/ 73 h 91"/>
                <a:gd name="T48" fmla="*/ 6 w 79"/>
                <a:gd name="T49" fmla="*/ 89 h 91"/>
                <a:gd name="T50" fmla="*/ 7 w 79"/>
                <a:gd name="T51" fmla="*/ 89 h 91"/>
                <a:gd name="T52" fmla="*/ 8 w 79"/>
                <a:gd name="T53" fmla="*/ 89 h 91"/>
                <a:gd name="T54" fmla="*/ 9 w 79"/>
                <a:gd name="T55" fmla="*/ 87 h 91"/>
                <a:gd name="T56" fmla="*/ 11 w 79"/>
                <a:gd name="T57" fmla="*/ 87 h 91"/>
                <a:gd name="T58" fmla="*/ 15 w 79"/>
                <a:gd name="T59" fmla="*/ 87 h 91"/>
                <a:gd name="T60" fmla="*/ 18 w 79"/>
                <a:gd name="T61" fmla="*/ 87 h 91"/>
                <a:gd name="T62" fmla="*/ 22 w 79"/>
                <a:gd name="T63" fmla="*/ 87 h 91"/>
                <a:gd name="T64" fmla="*/ 27 w 79"/>
                <a:gd name="T65" fmla="*/ 87 h 91"/>
                <a:gd name="T66" fmla="*/ 32 w 79"/>
                <a:gd name="T67" fmla="*/ 86 h 91"/>
                <a:gd name="T68" fmla="*/ 38 w 79"/>
                <a:gd name="T69" fmla="*/ 87 h 91"/>
                <a:gd name="T70" fmla="*/ 44 w 79"/>
                <a:gd name="T71" fmla="*/ 87 h 91"/>
                <a:gd name="T72" fmla="*/ 50 w 79"/>
                <a:gd name="T73" fmla="*/ 87 h 91"/>
                <a:gd name="T74" fmla="*/ 57 w 79"/>
                <a:gd name="T75" fmla="*/ 87 h 91"/>
                <a:gd name="T76" fmla="*/ 64 w 79"/>
                <a:gd name="T77" fmla="*/ 89 h 91"/>
                <a:gd name="T78" fmla="*/ 71 w 79"/>
                <a:gd name="T79" fmla="*/ 90 h 91"/>
                <a:gd name="T80" fmla="*/ 79 w 79"/>
                <a:gd name="T81" fmla="*/ 91 h 91"/>
                <a:gd name="T82" fmla="*/ 79 w 79"/>
                <a:gd name="T83" fmla="*/ 87 h 91"/>
                <a:gd name="T84" fmla="*/ 78 w 79"/>
                <a:gd name="T85" fmla="*/ 80 h 91"/>
                <a:gd name="T86" fmla="*/ 77 w 79"/>
                <a:gd name="T87" fmla="*/ 70 h 91"/>
                <a:gd name="T88" fmla="*/ 76 w 79"/>
                <a:gd name="T89" fmla="*/ 57 h 91"/>
                <a:gd name="T90" fmla="*/ 76 w 79"/>
                <a:gd name="T91" fmla="*/ 43 h 91"/>
                <a:gd name="T92" fmla="*/ 76 w 79"/>
                <a:gd name="T93" fmla="*/ 28 h 91"/>
                <a:gd name="T94" fmla="*/ 77 w 79"/>
                <a:gd name="T95" fmla="*/ 15 h 91"/>
                <a:gd name="T96" fmla="*/ 78 w 79"/>
                <a:gd name="T97" fmla="*/ 3 h 91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79"/>
                <a:gd name="T148" fmla="*/ 0 h 91"/>
                <a:gd name="T149" fmla="*/ 79 w 79"/>
                <a:gd name="T150" fmla="*/ 91 h 91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79" h="91">
                  <a:moveTo>
                    <a:pt x="78" y="3"/>
                  </a:moveTo>
                  <a:lnTo>
                    <a:pt x="78" y="3"/>
                  </a:lnTo>
                  <a:lnTo>
                    <a:pt x="77" y="3"/>
                  </a:lnTo>
                  <a:lnTo>
                    <a:pt x="74" y="2"/>
                  </a:lnTo>
                  <a:lnTo>
                    <a:pt x="72" y="2"/>
                  </a:lnTo>
                  <a:lnTo>
                    <a:pt x="69" y="1"/>
                  </a:lnTo>
                  <a:lnTo>
                    <a:pt x="65" y="1"/>
                  </a:lnTo>
                  <a:lnTo>
                    <a:pt x="60" y="1"/>
                  </a:lnTo>
                  <a:lnTo>
                    <a:pt x="56" y="0"/>
                  </a:lnTo>
                  <a:lnTo>
                    <a:pt x="50" y="0"/>
                  </a:lnTo>
                  <a:lnTo>
                    <a:pt x="44" y="0"/>
                  </a:lnTo>
                  <a:lnTo>
                    <a:pt x="38" y="1"/>
                  </a:lnTo>
                  <a:lnTo>
                    <a:pt x="31" y="2"/>
                  </a:lnTo>
                  <a:lnTo>
                    <a:pt x="25" y="3"/>
                  </a:lnTo>
                  <a:lnTo>
                    <a:pt x="18" y="6"/>
                  </a:lnTo>
                  <a:lnTo>
                    <a:pt x="11" y="8"/>
                  </a:lnTo>
                  <a:lnTo>
                    <a:pt x="4" y="10"/>
                  </a:lnTo>
                  <a:lnTo>
                    <a:pt x="4" y="13"/>
                  </a:lnTo>
                  <a:lnTo>
                    <a:pt x="3" y="17"/>
                  </a:lnTo>
                  <a:lnTo>
                    <a:pt x="1" y="26"/>
                  </a:lnTo>
                  <a:lnTo>
                    <a:pt x="0" y="35"/>
                  </a:lnTo>
                  <a:lnTo>
                    <a:pt x="0" y="47"/>
                  </a:lnTo>
                  <a:lnTo>
                    <a:pt x="0" y="59"/>
                  </a:lnTo>
                  <a:lnTo>
                    <a:pt x="2" y="73"/>
                  </a:lnTo>
                  <a:lnTo>
                    <a:pt x="6" y="89"/>
                  </a:lnTo>
                  <a:lnTo>
                    <a:pt x="7" y="89"/>
                  </a:lnTo>
                  <a:lnTo>
                    <a:pt x="8" y="89"/>
                  </a:lnTo>
                  <a:lnTo>
                    <a:pt x="9" y="87"/>
                  </a:lnTo>
                  <a:lnTo>
                    <a:pt x="11" y="87"/>
                  </a:lnTo>
                  <a:lnTo>
                    <a:pt x="15" y="87"/>
                  </a:lnTo>
                  <a:lnTo>
                    <a:pt x="18" y="87"/>
                  </a:lnTo>
                  <a:lnTo>
                    <a:pt x="22" y="87"/>
                  </a:lnTo>
                  <a:lnTo>
                    <a:pt x="27" y="87"/>
                  </a:lnTo>
                  <a:lnTo>
                    <a:pt x="32" y="86"/>
                  </a:lnTo>
                  <a:lnTo>
                    <a:pt x="38" y="87"/>
                  </a:lnTo>
                  <a:lnTo>
                    <a:pt x="44" y="87"/>
                  </a:lnTo>
                  <a:lnTo>
                    <a:pt x="50" y="87"/>
                  </a:lnTo>
                  <a:lnTo>
                    <a:pt x="57" y="87"/>
                  </a:lnTo>
                  <a:lnTo>
                    <a:pt x="64" y="89"/>
                  </a:lnTo>
                  <a:lnTo>
                    <a:pt x="71" y="90"/>
                  </a:lnTo>
                  <a:lnTo>
                    <a:pt x="79" y="91"/>
                  </a:lnTo>
                  <a:lnTo>
                    <a:pt x="79" y="87"/>
                  </a:lnTo>
                  <a:lnTo>
                    <a:pt x="78" y="80"/>
                  </a:lnTo>
                  <a:lnTo>
                    <a:pt x="77" y="70"/>
                  </a:lnTo>
                  <a:lnTo>
                    <a:pt x="76" y="57"/>
                  </a:lnTo>
                  <a:lnTo>
                    <a:pt x="76" y="43"/>
                  </a:lnTo>
                  <a:lnTo>
                    <a:pt x="76" y="28"/>
                  </a:lnTo>
                  <a:lnTo>
                    <a:pt x="77" y="15"/>
                  </a:lnTo>
                  <a:lnTo>
                    <a:pt x="78" y="3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11" name="Freeform 95"/>
            <p:cNvSpPr>
              <a:spLocks/>
            </p:cNvSpPr>
            <p:nvPr/>
          </p:nvSpPr>
          <p:spPr bwMode="auto">
            <a:xfrm>
              <a:off x="1202" y="1391"/>
              <a:ext cx="132" cy="90"/>
            </a:xfrm>
            <a:custGeom>
              <a:avLst/>
              <a:gdLst>
                <a:gd name="T0" fmla="*/ 1 w 132"/>
                <a:gd name="T1" fmla="*/ 68 h 90"/>
                <a:gd name="T2" fmla="*/ 0 w 132"/>
                <a:gd name="T3" fmla="*/ 80 h 90"/>
                <a:gd name="T4" fmla="*/ 86 w 132"/>
                <a:gd name="T5" fmla="*/ 90 h 90"/>
                <a:gd name="T6" fmla="*/ 86 w 132"/>
                <a:gd name="T7" fmla="*/ 90 h 90"/>
                <a:gd name="T8" fmla="*/ 89 w 132"/>
                <a:gd name="T9" fmla="*/ 89 h 90"/>
                <a:gd name="T10" fmla="*/ 91 w 132"/>
                <a:gd name="T11" fmla="*/ 88 h 90"/>
                <a:gd name="T12" fmla="*/ 94 w 132"/>
                <a:gd name="T13" fmla="*/ 86 h 90"/>
                <a:gd name="T14" fmla="*/ 98 w 132"/>
                <a:gd name="T15" fmla="*/ 83 h 90"/>
                <a:gd name="T16" fmla="*/ 103 w 132"/>
                <a:gd name="T17" fmla="*/ 80 h 90"/>
                <a:gd name="T18" fmla="*/ 107 w 132"/>
                <a:gd name="T19" fmla="*/ 76 h 90"/>
                <a:gd name="T20" fmla="*/ 112 w 132"/>
                <a:gd name="T21" fmla="*/ 72 h 90"/>
                <a:gd name="T22" fmla="*/ 117 w 132"/>
                <a:gd name="T23" fmla="*/ 67 h 90"/>
                <a:gd name="T24" fmla="*/ 121 w 132"/>
                <a:gd name="T25" fmla="*/ 61 h 90"/>
                <a:gd name="T26" fmla="*/ 125 w 132"/>
                <a:gd name="T27" fmla="*/ 55 h 90"/>
                <a:gd name="T28" fmla="*/ 128 w 132"/>
                <a:gd name="T29" fmla="*/ 48 h 90"/>
                <a:gd name="T30" fmla="*/ 131 w 132"/>
                <a:gd name="T31" fmla="*/ 40 h 90"/>
                <a:gd name="T32" fmla="*/ 132 w 132"/>
                <a:gd name="T33" fmla="*/ 32 h 90"/>
                <a:gd name="T34" fmla="*/ 132 w 132"/>
                <a:gd name="T35" fmla="*/ 24 h 90"/>
                <a:gd name="T36" fmla="*/ 129 w 132"/>
                <a:gd name="T37" fmla="*/ 14 h 90"/>
                <a:gd name="T38" fmla="*/ 129 w 132"/>
                <a:gd name="T39" fmla="*/ 13 h 90"/>
                <a:gd name="T40" fmla="*/ 128 w 132"/>
                <a:gd name="T41" fmla="*/ 12 h 90"/>
                <a:gd name="T42" fmla="*/ 127 w 132"/>
                <a:gd name="T43" fmla="*/ 10 h 90"/>
                <a:gd name="T44" fmla="*/ 126 w 132"/>
                <a:gd name="T45" fmla="*/ 7 h 90"/>
                <a:gd name="T46" fmla="*/ 124 w 132"/>
                <a:gd name="T47" fmla="*/ 5 h 90"/>
                <a:gd name="T48" fmla="*/ 120 w 132"/>
                <a:gd name="T49" fmla="*/ 3 h 90"/>
                <a:gd name="T50" fmla="*/ 117 w 132"/>
                <a:gd name="T51" fmla="*/ 2 h 90"/>
                <a:gd name="T52" fmla="*/ 113 w 132"/>
                <a:gd name="T53" fmla="*/ 0 h 90"/>
                <a:gd name="T54" fmla="*/ 113 w 132"/>
                <a:gd name="T55" fmla="*/ 3 h 90"/>
                <a:gd name="T56" fmla="*/ 114 w 132"/>
                <a:gd name="T57" fmla="*/ 6 h 90"/>
                <a:gd name="T58" fmla="*/ 117 w 132"/>
                <a:gd name="T59" fmla="*/ 12 h 90"/>
                <a:gd name="T60" fmla="*/ 118 w 132"/>
                <a:gd name="T61" fmla="*/ 20 h 90"/>
                <a:gd name="T62" fmla="*/ 118 w 132"/>
                <a:gd name="T63" fmla="*/ 30 h 90"/>
                <a:gd name="T64" fmla="*/ 117 w 132"/>
                <a:gd name="T65" fmla="*/ 40 h 90"/>
                <a:gd name="T66" fmla="*/ 114 w 132"/>
                <a:gd name="T67" fmla="*/ 52 h 90"/>
                <a:gd name="T68" fmla="*/ 108 w 132"/>
                <a:gd name="T69" fmla="*/ 65 h 90"/>
                <a:gd name="T70" fmla="*/ 108 w 132"/>
                <a:gd name="T71" fmla="*/ 65 h 90"/>
                <a:gd name="T72" fmla="*/ 108 w 132"/>
                <a:gd name="T73" fmla="*/ 65 h 90"/>
                <a:gd name="T74" fmla="*/ 107 w 132"/>
                <a:gd name="T75" fmla="*/ 66 h 90"/>
                <a:gd name="T76" fmla="*/ 106 w 132"/>
                <a:gd name="T77" fmla="*/ 67 h 90"/>
                <a:gd name="T78" fmla="*/ 105 w 132"/>
                <a:gd name="T79" fmla="*/ 67 h 90"/>
                <a:gd name="T80" fmla="*/ 103 w 132"/>
                <a:gd name="T81" fmla="*/ 68 h 90"/>
                <a:gd name="T82" fmla="*/ 100 w 132"/>
                <a:gd name="T83" fmla="*/ 69 h 90"/>
                <a:gd name="T84" fmla="*/ 98 w 132"/>
                <a:gd name="T85" fmla="*/ 70 h 90"/>
                <a:gd name="T86" fmla="*/ 96 w 132"/>
                <a:gd name="T87" fmla="*/ 72 h 90"/>
                <a:gd name="T88" fmla="*/ 92 w 132"/>
                <a:gd name="T89" fmla="*/ 73 h 90"/>
                <a:gd name="T90" fmla="*/ 90 w 132"/>
                <a:gd name="T91" fmla="*/ 73 h 90"/>
                <a:gd name="T92" fmla="*/ 85 w 132"/>
                <a:gd name="T93" fmla="*/ 74 h 90"/>
                <a:gd name="T94" fmla="*/ 82 w 132"/>
                <a:gd name="T95" fmla="*/ 74 h 90"/>
                <a:gd name="T96" fmla="*/ 78 w 132"/>
                <a:gd name="T97" fmla="*/ 74 h 90"/>
                <a:gd name="T98" fmla="*/ 73 w 132"/>
                <a:gd name="T99" fmla="*/ 73 h 90"/>
                <a:gd name="T100" fmla="*/ 69 w 132"/>
                <a:gd name="T101" fmla="*/ 73 h 90"/>
                <a:gd name="T102" fmla="*/ 69 w 132"/>
                <a:gd name="T103" fmla="*/ 84 h 90"/>
                <a:gd name="T104" fmla="*/ 3 w 132"/>
                <a:gd name="T105" fmla="*/ 77 h 90"/>
                <a:gd name="T106" fmla="*/ 1 w 132"/>
                <a:gd name="T107" fmla="*/ 68 h 90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132"/>
                <a:gd name="T163" fmla="*/ 0 h 90"/>
                <a:gd name="T164" fmla="*/ 132 w 132"/>
                <a:gd name="T165" fmla="*/ 90 h 90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132" h="90">
                  <a:moveTo>
                    <a:pt x="1" y="68"/>
                  </a:moveTo>
                  <a:lnTo>
                    <a:pt x="0" y="80"/>
                  </a:lnTo>
                  <a:lnTo>
                    <a:pt x="86" y="90"/>
                  </a:lnTo>
                  <a:lnTo>
                    <a:pt x="89" y="89"/>
                  </a:lnTo>
                  <a:lnTo>
                    <a:pt x="91" y="88"/>
                  </a:lnTo>
                  <a:lnTo>
                    <a:pt x="94" y="86"/>
                  </a:lnTo>
                  <a:lnTo>
                    <a:pt x="98" y="83"/>
                  </a:lnTo>
                  <a:lnTo>
                    <a:pt x="103" y="80"/>
                  </a:lnTo>
                  <a:lnTo>
                    <a:pt x="107" y="76"/>
                  </a:lnTo>
                  <a:lnTo>
                    <a:pt x="112" y="72"/>
                  </a:lnTo>
                  <a:lnTo>
                    <a:pt x="117" y="67"/>
                  </a:lnTo>
                  <a:lnTo>
                    <a:pt x="121" y="61"/>
                  </a:lnTo>
                  <a:lnTo>
                    <a:pt x="125" y="55"/>
                  </a:lnTo>
                  <a:lnTo>
                    <a:pt x="128" y="48"/>
                  </a:lnTo>
                  <a:lnTo>
                    <a:pt x="131" y="40"/>
                  </a:lnTo>
                  <a:lnTo>
                    <a:pt x="132" y="32"/>
                  </a:lnTo>
                  <a:lnTo>
                    <a:pt x="132" y="24"/>
                  </a:lnTo>
                  <a:lnTo>
                    <a:pt x="129" y="14"/>
                  </a:lnTo>
                  <a:lnTo>
                    <a:pt x="129" y="13"/>
                  </a:lnTo>
                  <a:lnTo>
                    <a:pt x="128" y="12"/>
                  </a:lnTo>
                  <a:lnTo>
                    <a:pt x="127" y="10"/>
                  </a:lnTo>
                  <a:lnTo>
                    <a:pt x="126" y="7"/>
                  </a:lnTo>
                  <a:lnTo>
                    <a:pt x="124" y="5"/>
                  </a:lnTo>
                  <a:lnTo>
                    <a:pt x="120" y="3"/>
                  </a:lnTo>
                  <a:lnTo>
                    <a:pt x="117" y="2"/>
                  </a:lnTo>
                  <a:lnTo>
                    <a:pt x="113" y="0"/>
                  </a:lnTo>
                  <a:lnTo>
                    <a:pt x="113" y="3"/>
                  </a:lnTo>
                  <a:lnTo>
                    <a:pt x="114" y="6"/>
                  </a:lnTo>
                  <a:lnTo>
                    <a:pt x="117" y="12"/>
                  </a:lnTo>
                  <a:lnTo>
                    <a:pt x="118" y="20"/>
                  </a:lnTo>
                  <a:lnTo>
                    <a:pt x="118" y="30"/>
                  </a:lnTo>
                  <a:lnTo>
                    <a:pt x="117" y="40"/>
                  </a:lnTo>
                  <a:lnTo>
                    <a:pt x="114" y="52"/>
                  </a:lnTo>
                  <a:lnTo>
                    <a:pt x="108" y="65"/>
                  </a:lnTo>
                  <a:lnTo>
                    <a:pt x="107" y="66"/>
                  </a:lnTo>
                  <a:lnTo>
                    <a:pt x="106" y="67"/>
                  </a:lnTo>
                  <a:lnTo>
                    <a:pt x="105" y="67"/>
                  </a:lnTo>
                  <a:lnTo>
                    <a:pt x="103" y="68"/>
                  </a:lnTo>
                  <a:lnTo>
                    <a:pt x="100" y="69"/>
                  </a:lnTo>
                  <a:lnTo>
                    <a:pt x="98" y="70"/>
                  </a:lnTo>
                  <a:lnTo>
                    <a:pt x="96" y="72"/>
                  </a:lnTo>
                  <a:lnTo>
                    <a:pt x="92" y="73"/>
                  </a:lnTo>
                  <a:lnTo>
                    <a:pt x="90" y="73"/>
                  </a:lnTo>
                  <a:lnTo>
                    <a:pt x="85" y="74"/>
                  </a:lnTo>
                  <a:lnTo>
                    <a:pt x="82" y="74"/>
                  </a:lnTo>
                  <a:lnTo>
                    <a:pt x="78" y="74"/>
                  </a:lnTo>
                  <a:lnTo>
                    <a:pt x="73" y="73"/>
                  </a:lnTo>
                  <a:lnTo>
                    <a:pt x="69" y="73"/>
                  </a:lnTo>
                  <a:lnTo>
                    <a:pt x="69" y="84"/>
                  </a:lnTo>
                  <a:lnTo>
                    <a:pt x="3" y="77"/>
                  </a:lnTo>
                  <a:lnTo>
                    <a:pt x="1" y="68"/>
                  </a:lnTo>
                  <a:close/>
                </a:path>
              </a:pathLst>
            </a:custGeom>
            <a:solidFill>
              <a:srgbClr val="99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12" name="Freeform 96"/>
            <p:cNvSpPr>
              <a:spLocks/>
            </p:cNvSpPr>
            <p:nvPr/>
          </p:nvSpPr>
          <p:spPr bwMode="auto">
            <a:xfrm>
              <a:off x="1186" y="1480"/>
              <a:ext cx="96" cy="32"/>
            </a:xfrm>
            <a:custGeom>
              <a:avLst/>
              <a:gdLst>
                <a:gd name="T0" fmla="*/ 96 w 96"/>
                <a:gd name="T1" fmla="*/ 12 h 32"/>
                <a:gd name="T2" fmla="*/ 1 w 96"/>
                <a:gd name="T3" fmla="*/ 0 h 32"/>
                <a:gd name="T4" fmla="*/ 0 w 96"/>
                <a:gd name="T5" fmla="*/ 12 h 32"/>
                <a:gd name="T6" fmla="*/ 93 w 96"/>
                <a:gd name="T7" fmla="*/ 32 h 32"/>
                <a:gd name="T8" fmla="*/ 96 w 96"/>
                <a:gd name="T9" fmla="*/ 12 h 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6"/>
                <a:gd name="T16" fmla="*/ 0 h 32"/>
                <a:gd name="T17" fmla="*/ 96 w 96"/>
                <a:gd name="T18" fmla="*/ 32 h 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6" h="32">
                  <a:moveTo>
                    <a:pt x="96" y="12"/>
                  </a:moveTo>
                  <a:lnTo>
                    <a:pt x="1" y="0"/>
                  </a:lnTo>
                  <a:lnTo>
                    <a:pt x="0" y="12"/>
                  </a:lnTo>
                  <a:lnTo>
                    <a:pt x="93" y="32"/>
                  </a:lnTo>
                  <a:lnTo>
                    <a:pt x="96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13" name="Freeform 97"/>
            <p:cNvSpPr>
              <a:spLocks/>
            </p:cNvSpPr>
            <p:nvPr/>
          </p:nvSpPr>
          <p:spPr bwMode="auto">
            <a:xfrm>
              <a:off x="1233" y="1491"/>
              <a:ext cx="42" cy="14"/>
            </a:xfrm>
            <a:custGeom>
              <a:avLst/>
              <a:gdLst>
                <a:gd name="T0" fmla="*/ 42 w 42"/>
                <a:gd name="T1" fmla="*/ 6 h 14"/>
                <a:gd name="T2" fmla="*/ 2 w 42"/>
                <a:gd name="T3" fmla="*/ 0 h 14"/>
                <a:gd name="T4" fmla="*/ 0 w 42"/>
                <a:gd name="T5" fmla="*/ 6 h 14"/>
                <a:gd name="T6" fmla="*/ 40 w 42"/>
                <a:gd name="T7" fmla="*/ 14 h 14"/>
                <a:gd name="T8" fmla="*/ 42 w 42"/>
                <a:gd name="T9" fmla="*/ 6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2"/>
                <a:gd name="T16" fmla="*/ 0 h 14"/>
                <a:gd name="T17" fmla="*/ 42 w 42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2" h="14">
                  <a:moveTo>
                    <a:pt x="42" y="6"/>
                  </a:moveTo>
                  <a:lnTo>
                    <a:pt x="2" y="0"/>
                  </a:lnTo>
                  <a:lnTo>
                    <a:pt x="0" y="6"/>
                  </a:lnTo>
                  <a:lnTo>
                    <a:pt x="40" y="14"/>
                  </a:lnTo>
                  <a:lnTo>
                    <a:pt x="42" y="6"/>
                  </a:lnTo>
                  <a:close/>
                </a:path>
              </a:pathLst>
            </a:custGeom>
            <a:solidFill>
              <a:srgbClr val="99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14" name="Freeform 98"/>
            <p:cNvSpPr>
              <a:spLocks/>
            </p:cNvSpPr>
            <p:nvPr/>
          </p:nvSpPr>
          <p:spPr bwMode="auto">
            <a:xfrm>
              <a:off x="1191" y="1484"/>
              <a:ext cx="28" cy="10"/>
            </a:xfrm>
            <a:custGeom>
              <a:avLst/>
              <a:gdLst>
                <a:gd name="T0" fmla="*/ 28 w 28"/>
                <a:gd name="T1" fmla="*/ 4 h 10"/>
                <a:gd name="T2" fmla="*/ 0 w 28"/>
                <a:gd name="T3" fmla="*/ 0 h 10"/>
                <a:gd name="T4" fmla="*/ 0 w 28"/>
                <a:gd name="T5" fmla="*/ 4 h 10"/>
                <a:gd name="T6" fmla="*/ 27 w 28"/>
                <a:gd name="T7" fmla="*/ 10 h 10"/>
                <a:gd name="T8" fmla="*/ 28 w 28"/>
                <a:gd name="T9" fmla="*/ 4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"/>
                <a:gd name="T16" fmla="*/ 0 h 10"/>
                <a:gd name="T17" fmla="*/ 28 w 28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" h="10">
                  <a:moveTo>
                    <a:pt x="28" y="4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27" y="10"/>
                  </a:lnTo>
                  <a:lnTo>
                    <a:pt x="28" y="4"/>
                  </a:lnTo>
                  <a:close/>
                </a:path>
              </a:pathLst>
            </a:custGeom>
            <a:solidFill>
              <a:srgbClr val="99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15" name="Freeform 99"/>
            <p:cNvSpPr>
              <a:spLocks/>
            </p:cNvSpPr>
            <p:nvPr/>
          </p:nvSpPr>
          <p:spPr bwMode="auto">
            <a:xfrm>
              <a:off x="1123" y="1493"/>
              <a:ext cx="162" cy="55"/>
            </a:xfrm>
            <a:custGeom>
              <a:avLst/>
              <a:gdLst>
                <a:gd name="T0" fmla="*/ 0 w 162"/>
                <a:gd name="T1" fmla="*/ 16 h 55"/>
                <a:gd name="T2" fmla="*/ 0 w 162"/>
                <a:gd name="T3" fmla="*/ 16 h 55"/>
                <a:gd name="T4" fmla="*/ 1 w 162"/>
                <a:gd name="T5" fmla="*/ 16 h 55"/>
                <a:gd name="T6" fmla="*/ 2 w 162"/>
                <a:gd name="T7" fmla="*/ 16 h 55"/>
                <a:gd name="T8" fmla="*/ 4 w 162"/>
                <a:gd name="T9" fmla="*/ 15 h 55"/>
                <a:gd name="T10" fmla="*/ 7 w 162"/>
                <a:gd name="T11" fmla="*/ 15 h 55"/>
                <a:gd name="T12" fmla="*/ 10 w 162"/>
                <a:gd name="T13" fmla="*/ 15 h 55"/>
                <a:gd name="T14" fmla="*/ 14 w 162"/>
                <a:gd name="T15" fmla="*/ 14 h 55"/>
                <a:gd name="T16" fmla="*/ 17 w 162"/>
                <a:gd name="T17" fmla="*/ 13 h 55"/>
                <a:gd name="T18" fmla="*/ 21 w 162"/>
                <a:gd name="T19" fmla="*/ 12 h 55"/>
                <a:gd name="T20" fmla="*/ 24 w 162"/>
                <a:gd name="T21" fmla="*/ 11 h 55"/>
                <a:gd name="T22" fmla="*/ 28 w 162"/>
                <a:gd name="T23" fmla="*/ 9 h 55"/>
                <a:gd name="T24" fmla="*/ 31 w 162"/>
                <a:gd name="T25" fmla="*/ 8 h 55"/>
                <a:gd name="T26" fmla="*/ 35 w 162"/>
                <a:gd name="T27" fmla="*/ 6 h 55"/>
                <a:gd name="T28" fmla="*/ 37 w 162"/>
                <a:gd name="T29" fmla="*/ 5 h 55"/>
                <a:gd name="T30" fmla="*/ 40 w 162"/>
                <a:gd name="T31" fmla="*/ 2 h 55"/>
                <a:gd name="T32" fmla="*/ 43 w 162"/>
                <a:gd name="T33" fmla="*/ 0 h 55"/>
                <a:gd name="T34" fmla="*/ 162 w 162"/>
                <a:gd name="T35" fmla="*/ 28 h 55"/>
                <a:gd name="T36" fmla="*/ 162 w 162"/>
                <a:gd name="T37" fmla="*/ 28 h 55"/>
                <a:gd name="T38" fmla="*/ 161 w 162"/>
                <a:gd name="T39" fmla="*/ 29 h 55"/>
                <a:gd name="T40" fmla="*/ 159 w 162"/>
                <a:gd name="T41" fmla="*/ 30 h 55"/>
                <a:gd name="T42" fmla="*/ 158 w 162"/>
                <a:gd name="T43" fmla="*/ 32 h 55"/>
                <a:gd name="T44" fmla="*/ 157 w 162"/>
                <a:gd name="T45" fmla="*/ 33 h 55"/>
                <a:gd name="T46" fmla="*/ 155 w 162"/>
                <a:gd name="T47" fmla="*/ 35 h 55"/>
                <a:gd name="T48" fmla="*/ 152 w 162"/>
                <a:gd name="T49" fmla="*/ 36 h 55"/>
                <a:gd name="T50" fmla="*/ 150 w 162"/>
                <a:gd name="T51" fmla="*/ 39 h 55"/>
                <a:gd name="T52" fmla="*/ 147 w 162"/>
                <a:gd name="T53" fmla="*/ 41 h 55"/>
                <a:gd name="T54" fmla="*/ 144 w 162"/>
                <a:gd name="T55" fmla="*/ 43 h 55"/>
                <a:gd name="T56" fmla="*/ 141 w 162"/>
                <a:gd name="T57" fmla="*/ 46 h 55"/>
                <a:gd name="T58" fmla="*/ 137 w 162"/>
                <a:gd name="T59" fmla="*/ 48 h 55"/>
                <a:gd name="T60" fmla="*/ 135 w 162"/>
                <a:gd name="T61" fmla="*/ 50 h 55"/>
                <a:gd name="T62" fmla="*/ 131 w 162"/>
                <a:gd name="T63" fmla="*/ 51 h 55"/>
                <a:gd name="T64" fmla="*/ 128 w 162"/>
                <a:gd name="T65" fmla="*/ 53 h 55"/>
                <a:gd name="T66" fmla="*/ 126 w 162"/>
                <a:gd name="T67" fmla="*/ 55 h 55"/>
                <a:gd name="T68" fmla="*/ 0 w 162"/>
                <a:gd name="T69" fmla="*/ 16 h 5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62"/>
                <a:gd name="T106" fmla="*/ 0 h 55"/>
                <a:gd name="T107" fmla="*/ 162 w 162"/>
                <a:gd name="T108" fmla="*/ 55 h 55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62" h="55">
                  <a:moveTo>
                    <a:pt x="0" y="16"/>
                  </a:moveTo>
                  <a:lnTo>
                    <a:pt x="0" y="16"/>
                  </a:lnTo>
                  <a:lnTo>
                    <a:pt x="1" y="16"/>
                  </a:lnTo>
                  <a:lnTo>
                    <a:pt x="2" y="16"/>
                  </a:lnTo>
                  <a:lnTo>
                    <a:pt x="4" y="15"/>
                  </a:lnTo>
                  <a:lnTo>
                    <a:pt x="7" y="15"/>
                  </a:lnTo>
                  <a:lnTo>
                    <a:pt x="10" y="15"/>
                  </a:lnTo>
                  <a:lnTo>
                    <a:pt x="14" y="14"/>
                  </a:lnTo>
                  <a:lnTo>
                    <a:pt x="17" y="13"/>
                  </a:lnTo>
                  <a:lnTo>
                    <a:pt x="21" y="12"/>
                  </a:lnTo>
                  <a:lnTo>
                    <a:pt x="24" y="11"/>
                  </a:lnTo>
                  <a:lnTo>
                    <a:pt x="28" y="9"/>
                  </a:lnTo>
                  <a:lnTo>
                    <a:pt x="31" y="8"/>
                  </a:lnTo>
                  <a:lnTo>
                    <a:pt x="35" y="6"/>
                  </a:lnTo>
                  <a:lnTo>
                    <a:pt x="37" y="5"/>
                  </a:lnTo>
                  <a:lnTo>
                    <a:pt x="40" y="2"/>
                  </a:lnTo>
                  <a:lnTo>
                    <a:pt x="43" y="0"/>
                  </a:lnTo>
                  <a:lnTo>
                    <a:pt x="162" y="28"/>
                  </a:lnTo>
                  <a:lnTo>
                    <a:pt x="161" y="29"/>
                  </a:lnTo>
                  <a:lnTo>
                    <a:pt x="159" y="30"/>
                  </a:lnTo>
                  <a:lnTo>
                    <a:pt x="158" y="32"/>
                  </a:lnTo>
                  <a:lnTo>
                    <a:pt x="157" y="33"/>
                  </a:lnTo>
                  <a:lnTo>
                    <a:pt x="155" y="35"/>
                  </a:lnTo>
                  <a:lnTo>
                    <a:pt x="152" y="36"/>
                  </a:lnTo>
                  <a:lnTo>
                    <a:pt x="150" y="39"/>
                  </a:lnTo>
                  <a:lnTo>
                    <a:pt x="147" y="41"/>
                  </a:lnTo>
                  <a:lnTo>
                    <a:pt x="144" y="43"/>
                  </a:lnTo>
                  <a:lnTo>
                    <a:pt x="141" y="46"/>
                  </a:lnTo>
                  <a:lnTo>
                    <a:pt x="137" y="48"/>
                  </a:lnTo>
                  <a:lnTo>
                    <a:pt x="135" y="50"/>
                  </a:lnTo>
                  <a:lnTo>
                    <a:pt x="131" y="51"/>
                  </a:lnTo>
                  <a:lnTo>
                    <a:pt x="128" y="53"/>
                  </a:lnTo>
                  <a:lnTo>
                    <a:pt x="126" y="55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99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16" name="Freeform 100"/>
            <p:cNvSpPr>
              <a:spLocks/>
            </p:cNvSpPr>
            <p:nvPr/>
          </p:nvSpPr>
          <p:spPr bwMode="auto">
            <a:xfrm>
              <a:off x="1285" y="1487"/>
              <a:ext cx="57" cy="26"/>
            </a:xfrm>
            <a:custGeom>
              <a:avLst/>
              <a:gdLst>
                <a:gd name="T0" fmla="*/ 6 w 57"/>
                <a:gd name="T1" fmla="*/ 26 h 26"/>
                <a:gd name="T2" fmla="*/ 57 w 57"/>
                <a:gd name="T3" fmla="*/ 11 h 26"/>
                <a:gd name="T4" fmla="*/ 25 w 57"/>
                <a:gd name="T5" fmla="*/ 0 h 26"/>
                <a:gd name="T6" fmla="*/ 0 w 57"/>
                <a:gd name="T7" fmla="*/ 4 h 26"/>
                <a:gd name="T8" fmla="*/ 0 w 57"/>
                <a:gd name="T9" fmla="*/ 25 h 26"/>
                <a:gd name="T10" fmla="*/ 6 w 57"/>
                <a:gd name="T11" fmla="*/ 26 h 2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7"/>
                <a:gd name="T19" fmla="*/ 0 h 26"/>
                <a:gd name="T20" fmla="*/ 57 w 57"/>
                <a:gd name="T21" fmla="*/ 26 h 2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7" h="26">
                  <a:moveTo>
                    <a:pt x="6" y="26"/>
                  </a:moveTo>
                  <a:lnTo>
                    <a:pt x="57" y="11"/>
                  </a:lnTo>
                  <a:lnTo>
                    <a:pt x="25" y="0"/>
                  </a:lnTo>
                  <a:lnTo>
                    <a:pt x="0" y="4"/>
                  </a:lnTo>
                  <a:lnTo>
                    <a:pt x="0" y="25"/>
                  </a:lnTo>
                  <a:lnTo>
                    <a:pt x="6" y="26"/>
                  </a:lnTo>
                  <a:close/>
                </a:path>
              </a:pathLst>
            </a:custGeom>
            <a:solidFill>
              <a:srgbClr val="001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17" name="Freeform 101"/>
            <p:cNvSpPr>
              <a:spLocks/>
            </p:cNvSpPr>
            <p:nvPr/>
          </p:nvSpPr>
          <p:spPr bwMode="auto">
            <a:xfrm>
              <a:off x="1134" y="1377"/>
              <a:ext cx="32" cy="123"/>
            </a:xfrm>
            <a:custGeom>
              <a:avLst/>
              <a:gdLst>
                <a:gd name="T0" fmla="*/ 32 w 32"/>
                <a:gd name="T1" fmla="*/ 3 h 123"/>
                <a:gd name="T2" fmla="*/ 32 w 32"/>
                <a:gd name="T3" fmla="*/ 3 h 123"/>
                <a:gd name="T4" fmla="*/ 31 w 32"/>
                <a:gd name="T5" fmla="*/ 3 h 123"/>
                <a:gd name="T6" fmla="*/ 31 w 32"/>
                <a:gd name="T7" fmla="*/ 3 h 123"/>
                <a:gd name="T8" fmla="*/ 29 w 32"/>
                <a:gd name="T9" fmla="*/ 2 h 123"/>
                <a:gd name="T10" fmla="*/ 27 w 32"/>
                <a:gd name="T11" fmla="*/ 2 h 123"/>
                <a:gd name="T12" fmla="*/ 26 w 32"/>
                <a:gd name="T13" fmla="*/ 2 h 123"/>
                <a:gd name="T14" fmla="*/ 24 w 32"/>
                <a:gd name="T15" fmla="*/ 0 h 123"/>
                <a:gd name="T16" fmla="*/ 22 w 32"/>
                <a:gd name="T17" fmla="*/ 0 h 123"/>
                <a:gd name="T18" fmla="*/ 20 w 32"/>
                <a:gd name="T19" fmla="*/ 0 h 123"/>
                <a:gd name="T20" fmla="*/ 18 w 32"/>
                <a:gd name="T21" fmla="*/ 0 h 123"/>
                <a:gd name="T22" fmla="*/ 14 w 32"/>
                <a:gd name="T23" fmla="*/ 0 h 123"/>
                <a:gd name="T24" fmla="*/ 12 w 32"/>
                <a:gd name="T25" fmla="*/ 0 h 123"/>
                <a:gd name="T26" fmla="*/ 10 w 32"/>
                <a:gd name="T27" fmla="*/ 2 h 123"/>
                <a:gd name="T28" fmla="*/ 6 w 32"/>
                <a:gd name="T29" fmla="*/ 3 h 123"/>
                <a:gd name="T30" fmla="*/ 4 w 32"/>
                <a:gd name="T31" fmla="*/ 4 h 123"/>
                <a:gd name="T32" fmla="*/ 0 w 32"/>
                <a:gd name="T33" fmla="*/ 6 h 123"/>
                <a:gd name="T34" fmla="*/ 0 w 32"/>
                <a:gd name="T35" fmla="*/ 123 h 123"/>
                <a:gd name="T36" fmla="*/ 1 w 32"/>
                <a:gd name="T37" fmla="*/ 123 h 123"/>
                <a:gd name="T38" fmla="*/ 1 w 32"/>
                <a:gd name="T39" fmla="*/ 123 h 123"/>
                <a:gd name="T40" fmla="*/ 3 w 32"/>
                <a:gd name="T41" fmla="*/ 123 h 123"/>
                <a:gd name="T42" fmla="*/ 4 w 32"/>
                <a:gd name="T43" fmla="*/ 123 h 123"/>
                <a:gd name="T44" fmla="*/ 5 w 32"/>
                <a:gd name="T45" fmla="*/ 123 h 123"/>
                <a:gd name="T46" fmla="*/ 7 w 32"/>
                <a:gd name="T47" fmla="*/ 122 h 123"/>
                <a:gd name="T48" fmla="*/ 8 w 32"/>
                <a:gd name="T49" fmla="*/ 122 h 123"/>
                <a:gd name="T50" fmla="*/ 11 w 32"/>
                <a:gd name="T51" fmla="*/ 122 h 123"/>
                <a:gd name="T52" fmla="*/ 13 w 32"/>
                <a:gd name="T53" fmla="*/ 121 h 123"/>
                <a:gd name="T54" fmla="*/ 15 w 32"/>
                <a:gd name="T55" fmla="*/ 120 h 123"/>
                <a:gd name="T56" fmla="*/ 18 w 32"/>
                <a:gd name="T57" fmla="*/ 120 h 123"/>
                <a:gd name="T58" fmla="*/ 21 w 32"/>
                <a:gd name="T59" fmla="*/ 118 h 123"/>
                <a:gd name="T60" fmla="*/ 24 w 32"/>
                <a:gd name="T61" fmla="*/ 116 h 123"/>
                <a:gd name="T62" fmla="*/ 26 w 32"/>
                <a:gd name="T63" fmla="*/ 115 h 123"/>
                <a:gd name="T64" fmla="*/ 29 w 32"/>
                <a:gd name="T65" fmla="*/ 114 h 123"/>
                <a:gd name="T66" fmla="*/ 32 w 32"/>
                <a:gd name="T67" fmla="*/ 111 h 123"/>
                <a:gd name="T68" fmla="*/ 32 w 32"/>
                <a:gd name="T69" fmla="*/ 3 h 12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2"/>
                <a:gd name="T106" fmla="*/ 0 h 123"/>
                <a:gd name="T107" fmla="*/ 32 w 32"/>
                <a:gd name="T108" fmla="*/ 123 h 123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2" h="123">
                  <a:moveTo>
                    <a:pt x="32" y="3"/>
                  </a:moveTo>
                  <a:lnTo>
                    <a:pt x="32" y="3"/>
                  </a:lnTo>
                  <a:lnTo>
                    <a:pt x="31" y="3"/>
                  </a:lnTo>
                  <a:lnTo>
                    <a:pt x="29" y="2"/>
                  </a:lnTo>
                  <a:lnTo>
                    <a:pt x="27" y="2"/>
                  </a:lnTo>
                  <a:lnTo>
                    <a:pt x="26" y="2"/>
                  </a:lnTo>
                  <a:lnTo>
                    <a:pt x="24" y="0"/>
                  </a:lnTo>
                  <a:lnTo>
                    <a:pt x="22" y="0"/>
                  </a:lnTo>
                  <a:lnTo>
                    <a:pt x="20" y="0"/>
                  </a:lnTo>
                  <a:lnTo>
                    <a:pt x="18" y="0"/>
                  </a:lnTo>
                  <a:lnTo>
                    <a:pt x="14" y="0"/>
                  </a:lnTo>
                  <a:lnTo>
                    <a:pt x="12" y="0"/>
                  </a:lnTo>
                  <a:lnTo>
                    <a:pt x="10" y="2"/>
                  </a:lnTo>
                  <a:lnTo>
                    <a:pt x="6" y="3"/>
                  </a:lnTo>
                  <a:lnTo>
                    <a:pt x="4" y="4"/>
                  </a:lnTo>
                  <a:lnTo>
                    <a:pt x="0" y="6"/>
                  </a:lnTo>
                  <a:lnTo>
                    <a:pt x="0" y="123"/>
                  </a:lnTo>
                  <a:lnTo>
                    <a:pt x="1" y="123"/>
                  </a:lnTo>
                  <a:lnTo>
                    <a:pt x="3" y="123"/>
                  </a:lnTo>
                  <a:lnTo>
                    <a:pt x="4" y="123"/>
                  </a:lnTo>
                  <a:lnTo>
                    <a:pt x="5" y="123"/>
                  </a:lnTo>
                  <a:lnTo>
                    <a:pt x="7" y="122"/>
                  </a:lnTo>
                  <a:lnTo>
                    <a:pt x="8" y="122"/>
                  </a:lnTo>
                  <a:lnTo>
                    <a:pt x="11" y="122"/>
                  </a:lnTo>
                  <a:lnTo>
                    <a:pt x="13" y="121"/>
                  </a:lnTo>
                  <a:lnTo>
                    <a:pt x="15" y="120"/>
                  </a:lnTo>
                  <a:lnTo>
                    <a:pt x="18" y="120"/>
                  </a:lnTo>
                  <a:lnTo>
                    <a:pt x="21" y="118"/>
                  </a:lnTo>
                  <a:lnTo>
                    <a:pt x="24" y="116"/>
                  </a:lnTo>
                  <a:lnTo>
                    <a:pt x="26" y="115"/>
                  </a:lnTo>
                  <a:lnTo>
                    <a:pt x="29" y="114"/>
                  </a:lnTo>
                  <a:lnTo>
                    <a:pt x="32" y="111"/>
                  </a:lnTo>
                  <a:lnTo>
                    <a:pt x="32" y="3"/>
                  </a:lnTo>
                  <a:close/>
                </a:path>
              </a:pathLst>
            </a:custGeom>
            <a:solidFill>
              <a:srgbClr val="7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18" name="Freeform 102"/>
            <p:cNvSpPr>
              <a:spLocks/>
            </p:cNvSpPr>
            <p:nvPr/>
          </p:nvSpPr>
          <p:spPr bwMode="auto">
            <a:xfrm>
              <a:off x="1135" y="1379"/>
              <a:ext cx="27" cy="104"/>
            </a:xfrm>
            <a:custGeom>
              <a:avLst/>
              <a:gdLst>
                <a:gd name="T0" fmla="*/ 27 w 27"/>
                <a:gd name="T1" fmla="*/ 2 h 104"/>
                <a:gd name="T2" fmla="*/ 27 w 27"/>
                <a:gd name="T3" fmla="*/ 2 h 104"/>
                <a:gd name="T4" fmla="*/ 26 w 27"/>
                <a:gd name="T5" fmla="*/ 2 h 104"/>
                <a:gd name="T6" fmla="*/ 26 w 27"/>
                <a:gd name="T7" fmla="*/ 1 h 104"/>
                <a:gd name="T8" fmla="*/ 25 w 27"/>
                <a:gd name="T9" fmla="*/ 1 h 104"/>
                <a:gd name="T10" fmla="*/ 24 w 27"/>
                <a:gd name="T11" fmla="*/ 1 h 104"/>
                <a:gd name="T12" fmla="*/ 23 w 27"/>
                <a:gd name="T13" fmla="*/ 0 h 104"/>
                <a:gd name="T14" fmla="*/ 20 w 27"/>
                <a:gd name="T15" fmla="*/ 0 h 104"/>
                <a:gd name="T16" fmla="*/ 19 w 27"/>
                <a:gd name="T17" fmla="*/ 0 h 104"/>
                <a:gd name="T18" fmla="*/ 17 w 27"/>
                <a:gd name="T19" fmla="*/ 0 h 104"/>
                <a:gd name="T20" fmla="*/ 14 w 27"/>
                <a:gd name="T21" fmla="*/ 0 h 104"/>
                <a:gd name="T22" fmla="*/ 12 w 27"/>
                <a:gd name="T23" fmla="*/ 0 h 104"/>
                <a:gd name="T24" fmla="*/ 10 w 27"/>
                <a:gd name="T25" fmla="*/ 0 h 104"/>
                <a:gd name="T26" fmla="*/ 9 w 27"/>
                <a:gd name="T27" fmla="*/ 1 h 104"/>
                <a:gd name="T28" fmla="*/ 5 w 27"/>
                <a:gd name="T29" fmla="*/ 2 h 104"/>
                <a:gd name="T30" fmla="*/ 3 w 27"/>
                <a:gd name="T31" fmla="*/ 3 h 104"/>
                <a:gd name="T32" fmla="*/ 0 w 27"/>
                <a:gd name="T33" fmla="*/ 4 h 104"/>
                <a:gd name="T34" fmla="*/ 0 w 27"/>
                <a:gd name="T35" fmla="*/ 104 h 104"/>
                <a:gd name="T36" fmla="*/ 0 w 27"/>
                <a:gd name="T37" fmla="*/ 104 h 104"/>
                <a:gd name="T38" fmla="*/ 2 w 27"/>
                <a:gd name="T39" fmla="*/ 104 h 104"/>
                <a:gd name="T40" fmla="*/ 2 w 27"/>
                <a:gd name="T41" fmla="*/ 102 h 104"/>
                <a:gd name="T42" fmla="*/ 3 w 27"/>
                <a:gd name="T43" fmla="*/ 102 h 104"/>
                <a:gd name="T44" fmla="*/ 4 w 27"/>
                <a:gd name="T45" fmla="*/ 102 h 104"/>
                <a:gd name="T46" fmla="*/ 6 w 27"/>
                <a:gd name="T47" fmla="*/ 102 h 104"/>
                <a:gd name="T48" fmla="*/ 7 w 27"/>
                <a:gd name="T49" fmla="*/ 102 h 104"/>
                <a:gd name="T50" fmla="*/ 10 w 27"/>
                <a:gd name="T51" fmla="*/ 101 h 104"/>
                <a:gd name="T52" fmla="*/ 11 w 27"/>
                <a:gd name="T53" fmla="*/ 101 h 104"/>
                <a:gd name="T54" fmla="*/ 13 w 27"/>
                <a:gd name="T55" fmla="*/ 100 h 104"/>
                <a:gd name="T56" fmla="*/ 16 w 27"/>
                <a:gd name="T57" fmla="*/ 99 h 104"/>
                <a:gd name="T58" fmla="*/ 18 w 27"/>
                <a:gd name="T59" fmla="*/ 99 h 104"/>
                <a:gd name="T60" fmla="*/ 20 w 27"/>
                <a:gd name="T61" fmla="*/ 98 h 104"/>
                <a:gd name="T62" fmla="*/ 23 w 27"/>
                <a:gd name="T63" fmla="*/ 96 h 104"/>
                <a:gd name="T64" fmla="*/ 25 w 27"/>
                <a:gd name="T65" fmla="*/ 94 h 104"/>
                <a:gd name="T66" fmla="*/ 27 w 27"/>
                <a:gd name="T67" fmla="*/ 93 h 104"/>
                <a:gd name="T68" fmla="*/ 27 w 27"/>
                <a:gd name="T69" fmla="*/ 2 h 104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7"/>
                <a:gd name="T106" fmla="*/ 0 h 104"/>
                <a:gd name="T107" fmla="*/ 27 w 27"/>
                <a:gd name="T108" fmla="*/ 104 h 104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7" h="104">
                  <a:moveTo>
                    <a:pt x="27" y="2"/>
                  </a:moveTo>
                  <a:lnTo>
                    <a:pt x="27" y="2"/>
                  </a:lnTo>
                  <a:lnTo>
                    <a:pt x="26" y="2"/>
                  </a:lnTo>
                  <a:lnTo>
                    <a:pt x="26" y="1"/>
                  </a:lnTo>
                  <a:lnTo>
                    <a:pt x="25" y="1"/>
                  </a:lnTo>
                  <a:lnTo>
                    <a:pt x="24" y="1"/>
                  </a:lnTo>
                  <a:lnTo>
                    <a:pt x="23" y="0"/>
                  </a:lnTo>
                  <a:lnTo>
                    <a:pt x="20" y="0"/>
                  </a:lnTo>
                  <a:lnTo>
                    <a:pt x="19" y="0"/>
                  </a:lnTo>
                  <a:lnTo>
                    <a:pt x="17" y="0"/>
                  </a:lnTo>
                  <a:lnTo>
                    <a:pt x="14" y="0"/>
                  </a:lnTo>
                  <a:lnTo>
                    <a:pt x="12" y="0"/>
                  </a:lnTo>
                  <a:lnTo>
                    <a:pt x="10" y="0"/>
                  </a:lnTo>
                  <a:lnTo>
                    <a:pt x="9" y="1"/>
                  </a:lnTo>
                  <a:lnTo>
                    <a:pt x="5" y="2"/>
                  </a:lnTo>
                  <a:lnTo>
                    <a:pt x="3" y="3"/>
                  </a:lnTo>
                  <a:lnTo>
                    <a:pt x="0" y="4"/>
                  </a:lnTo>
                  <a:lnTo>
                    <a:pt x="0" y="104"/>
                  </a:lnTo>
                  <a:lnTo>
                    <a:pt x="2" y="104"/>
                  </a:lnTo>
                  <a:lnTo>
                    <a:pt x="2" y="102"/>
                  </a:lnTo>
                  <a:lnTo>
                    <a:pt x="3" y="102"/>
                  </a:lnTo>
                  <a:lnTo>
                    <a:pt x="4" y="102"/>
                  </a:lnTo>
                  <a:lnTo>
                    <a:pt x="6" y="102"/>
                  </a:lnTo>
                  <a:lnTo>
                    <a:pt x="7" y="102"/>
                  </a:lnTo>
                  <a:lnTo>
                    <a:pt x="10" y="101"/>
                  </a:lnTo>
                  <a:lnTo>
                    <a:pt x="11" y="101"/>
                  </a:lnTo>
                  <a:lnTo>
                    <a:pt x="13" y="100"/>
                  </a:lnTo>
                  <a:lnTo>
                    <a:pt x="16" y="99"/>
                  </a:lnTo>
                  <a:lnTo>
                    <a:pt x="18" y="99"/>
                  </a:lnTo>
                  <a:lnTo>
                    <a:pt x="20" y="98"/>
                  </a:lnTo>
                  <a:lnTo>
                    <a:pt x="23" y="96"/>
                  </a:lnTo>
                  <a:lnTo>
                    <a:pt x="25" y="94"/>
                  </a:lnTo>
                  <a:lnTo>
                    <a:pt x="27" y="93"/>
                  </a:lnTo>
                  <a:lnTo>
                    <a:pt x="27" y="2"/>
                  </a:lnTo>
                  <a:close/>
                </a:path>
              </a:pathLst>
            </a:custGeom>
            <a:solidFill>
              <a:srgbClr val="9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19" name="Freeform 103"/>
            <p:cNvSpPr>
              <a:spLocks/>
            </p:cNvSpPr>
            <p:nvPr/>
          </p:nvSpPr>
          <p:spPr bwMode="auto">
            <a:xfrm>
              <a:off x="1137" y="1380"/>
              <a:ext cx="22" cy="84"/>
            </a:xfrm>
            <a:custGeom>
              <a:avLst/>
              <a:gdLst>
                <a:gd name="T0" fmla="*/ 22 w 22"/>
                <a:gd name="T1" fmla="*/ 1 h 84"/>
                <a:gd name="T2" fmla="*/ 22 w 22"/>
                <a:gd name="T3" fmla="*/ 1 h 84"/>
                <a:gd name="T4" fmla="*/ 21 w 22"/>
                <a:gd name="T5" fmla="*/ 1 h 84"/>
                <a:gd name="T6" fmla="*/ 21 w 22"/>
                <a:gd name="T7" fmla="*/ 1 h 84"/>
                <a:gd name="T8" fmla="*/ 19 w 22"/>
                <a:gd name="T9" fmla="*/ 1 h 84"/>
                <a:gd name="T10" fmla="*/ 18 w 22"/>
                <a:gd name="T11" fmla="*/ 0 h 84"/>
                <a:gd name="T12" fmla="*/ 17 w 22"/>
                <a:gd name="T13" fmla="*/ 0 h 84"/>
                <a:gd name="T14" fmla="*/ 16 w 22"/>
                <a:gd name="T15" fmla="*/ 0 h 84"/>
                <a:gd name="T16" fmla="*/ 15 w 22"/>
                <a:gd name="T17" fmla="*/ 0 h 84"/>
                <a:gd name="T18" fmla="*/ 14 w 22"/>
                <a:gd name="T19" fmla="*/ 0 h 84"/>
                <a:gd name="T20" fmla="*/ 11 w 22"/>
                <a:gd name="T21" fmla="*/ 0 h 84"/>
                <a:gd name="T22" fmla="*/ 9 w 22"/>
                <a:gd name="T23" fmla="*/ 0 h 84"/>
                <a:gd name="T24" fmla="*/ 8 w 22"/>
                <a:gd name="T25" fmla="*/ 0 h 84"/>
                <a:gd name="T26" fmla="*/ 5 w 22"/>
                <a:gd name="T27" fmla="*/ 0 h 84"/>
                <a:gd name="T28" fmla="*/ 3 w 22"/>
                <a:gd name="T29" fmla="*/ 1 h 84"/>
                <a:gd name="T30" fmla="*/ 2 w 22"/>
                <a:gd name="T31" fmla="*/ 2 h 84"/>
                <a:gd name="T32" fmla="*/ 0 w 22"/>
                <a:gd name="T33" fmla="*/ 3 h 84"/>
                <a:gd name="T34" fmla="*/ 0 w 22"/>
                <a:gd name="T35" fmla="*/ 84 h 84"/>
                <a:gd name="T36" fmla="*/ 0 w 22"/>
                <a:gd name="T37" fmla="*/ 84 h 84"/>
                <a:gd name="T38" fmla="*/ 0 w 22"/>
                <a:gd name="T39" fmla="*/ 84 h 84"/>
                <a:gd name="T40" fmla="*/ 1 w 22"/>
                <a:gd name="T41" fmla="*/ 84 h 84"/>
                <a:gd name="T42" fmla="*/ 2 w 22"/>
                <a:gd name="T43" fmla="*/ 84 h 84"/>
                <a:gd name="T44" fmla="*/ 3 w 22"/>
                <a:gd name="T45" fmla="*/ 84 h 84"/>
                <a:gd name="T46" fmla="*/ 4 w 22"/>
                <a:gd name="T47" fmla="*/ 83 h 84"/>
                <a:gd name="T48" fmla="*/ 5 w 22"/>
                <a:gd name="T49" fmla="*/ 83 h 84"/>
                <a:gd name="T50" fmla="*/ 7 w 22"/>
                <a:gd name="T51" fmla="*/ 83 h 84"/>
                <a:gd name="T52" fmla="*/ 9 w 22"/>
                <a:gd name="T53" fmla="*/ 81 h 84"/>
                <a:gd name="T54" fmla="*/ 10 w 22"/>
                <a:gd name="T55" fmla="*/ 81 h 84"/>
                <a:gd name="T56" fmla="*/ 12 w 22"/>
                <a:gd name="T57" fmla="*/ 80 h 84"/>
                <a:gd name="T58" fmla="*/ 14 w 22"/>
                <a:gd name="T59" fmla="*/ 80 h 84"/>
                <a:gd name="T60" fmla="*/ 16 w 22"/>
                <a:gd name="T61" fmla="*/ 79 h 84"/>
                <a:gd name="T62" fmla="*/ 18 w 22"/>
                <a:gd name="T63" fmla="*/ 78 h 84"/>
                <a:gd name="T64" fmla="*/ 19 w 22"/>
                <a:gd name="T65" fmla="*/ 77 h 84"/>
                <a:gd name="T66" fmla="*/ 22 w 22"/>
                <a:gd name="T67" fmla="*/ 76 h 84"/>
                <a:gd name="T68" fmla="*/ 22 w 22"/>
                <a:gd name="T69" fmla="*/ 1 h 84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2"/>
                <a:gd name="T106" fmla="*/ 0 h 84"/>
                <a:gd name="T107" fmla="*/ 22 w 22"/>
                <a:gd name="T108" fmla="*/ 84 h 84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2" h="84">
                  <a:moveTo>
                    <a:pt x="22" y="1"/>
                  </a:moveTo>
                  <a:lnTo>
                    <a:pt x="22" y="1"/>
                  </a:lnTo>
                  <a:lnTo>
                    <a:pt x="21" y="1"/>
                  </a:lnTo>
                  <a:lnTo>
                    <a:pt x="19" y="1"/>
                  </a:lnTo>
                  <a:lnTo>
                    <a:pt x="18" y="0"/>
                  </a:lnTo>
                  <a:lnTo>
                    <a:pt x="17" y="0"/>
                  </a:lnTo>
                  <a:lnTo>
                    <a:pt x="16" y="0"/>
                  </a:lnTo>
                  <a:lnTo>
                    <a:pt x="15" y="0"/>
                  </a:lnTo>
                  <a:lnTo>
                    <a:pt x="14" y="0"/>
                  </a:lnTo>
                  <a:lnTo>
                    <a:pt x="11" y="0"/>
                  </a:lnTo>
                  <a:lnTo>
                    <a:pt x="9" y="0"/>
                  </a:lnTo>
                  <a:lnTo>
                    <a:pt x="8" y="0"/>
                  </a:lnTo>
                  <a:lnTo>
                    <a:pt x="5" y="0"/>
                  </a:lnTo>
                  <a:lnTo>
                    <a:pt x="3" y="1"/>
                  </a:lnTo>
                  <a:lnTo>
                    <a:pt x="2" y="2"/>
                  </a:lnTo>
                  <a:lnTo>
                    <a:pt x="0" y="3"/>
                  </a:lnTo>
                  <a:lnTo>
                    <a:pt x="0" y="84"/>
                  </a:lnTo>
                  <a:lnTo>
                    <a:pt x="1" y="84"/>
                  </a:lnTo>
                  <a:lnTo>
                    <a:pt x="2" y="84"/>
                  </a:lnTo>
                  <a:lnTo>
                    <a:pt x="3" y="84"/>
                  </a:lnTo>
                  <a:lnTo>
                    <a:pt x="4" y="83"/>
                  </a:lnTo>
                  <a:lnTo>
                    <a:pt x="5" y="83"/>
                  </a:lnTo>
                  <a:lnTo>
                    <a:pt x="7" y="83"/>
                  </a:lnTo>
                  <a:lnTo>
                    <a:pt x="9" y="81"/>
                  </a:lnTo>
                  <a:lnTo>
                    <a:pt x="10" y="81"/>
                  </a:lnTo>
                  <a:lnTo>
                    <a:pt x="12" y="80"/>
                  </a:lnTo>
                  <a:lnTo>
                    <a:pt x="14" y="80"/>
                  </a:lnTo>
                  <a:lnTo>
                    <a:pt x="16" y="79"/>
                  </a:lnTo>
                  <a:lnTo>
                    <a:pt x="18" y="78"/>
                  </a:lnTo>
                  <a:lnTo>
                    <a:pt x="19" y="77"/>
                  </a:lnTo>
                  <a:lnTo>
                    <a:pt x="22" y="76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rgbClr val="A8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20" name="Freeform 104"/>
            <p:cNvSpPr>
              <a:spLocks/>
            </p:cNvSpPr>
            <p:nvPr/>
          </p:nvSpPr>
          <p:spPr bwMode="auto">
            <a:xfrm>
              <a:off x="1138" y="1380"/>
              <a:ext cx="17" cy="65"/>
            </a:xfrm>
            <a:custGeom>
              <a:avLst/>
              <a:gdLst>
                <a:gd name="T0" fmla="*/ 17 w 17"/>
                <a:gd name="T1" fmla="*/ 2 h 65"/>
                <a:gd name="T2" fmla="*/ 17 w 17"/>
                <a:gd name="T3" fmla="*/ 2 h 65"/>
                <a:gd name="T4" fmla="*/ 16 w 17"/>
                <a:gd name="T5" fmla="*/ 1 h 65"/>
                <a:gd name="T6" fmla="*/ 14 w 17"/>
                <a:gd name="T7" fmla="*/ 1 h 65"/>
                <a:gd name="T8" fmla="*/ 11 w 17"/>
                <a:gd name="T9" fmla="*/ 1 h 65"/>
                <a:gd name="T10" fmla="*/ 9 w 17"/>
                <a:gd name="T11" fmla="*/ 0 h 65"/>
                <a:gd name="T12" fmla="*/ 6 w 17"/>
                <a:gd name="T13" fmla="*/ 1 h 65"/>
                <a:gd name="T14" fmla="*/ 2 w 17"/>
                <a:gd name="T15" fmla="*/ 2 h 65"/>
                <a:gd name="T16" fmla="*/ 0 w 17"/>
                <a:gd name="T17" fmla="*/ 3 h 65"/>
                <a:gd name="T18" fmla="*/ 0 w 17"/>
                <a:gd name="T19" fmla="*/ 65 h 65"/>
                <a:gd name="T20" fmla="*/ 0 w 17"/>
                <a:gd name="T21" fmla="*/ 65 h 65"/>
                <a:gd name="T22" fmla="*/ 1 w 17"/>
                <a:gd name="T23" fmla="*/ 65 h 65"/>
                <a:gd name="T24" fmla="*/ 3 w 17"/>
                <a:gd name="T25" fmla="*/ 65 h 65"/>
                <a:gd name="T26" fmla="*/ 6 w 17"/>
                <a:gd name="T27" fmla="*/ 64 h 65"/>
                <a:gd name="T28" fmla="*/ 8 w 17"/>
                <a:gd name="T29" fmla="*/ 64 h 65"/>
                <a:gd name="T30" fmla="*/ 11 w 17"/>
                <a:gd name="T31" fmla="*/ 63 h 65"/>
                <a:gd name="T32" fmla="*/ 14 w 17"/>
                <a:gd name="T33" fmla="*/ 60 h 65"/>
                <a:gd name="T34" fmla="*/ 17 w 17"/>
                <a:gd name="T35" fmla="*/ 58 h 65"/>
                <a:gd name="T36" fmla="*/ 17 w 17"/>
                <a:gd name="T37" fmla="*/ 2 h 6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7"/>
                <a:gd name="T58" fmla="*/ 0 h 65"/>
                <a:gd name="T59" fmla="*/ 17 w 17"/>
                <a:gd name="T60" fmla="*/ 65 h 65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7" h="65">
                  <a:moveTo>
                    <a:pt x="17" y="2"/>
                  </a:moveTo>
                  <a:lnTo>
                    <a:pt x="17" y="2"/>
                  </a:lnTo>
                  <a:lnTo>
                    <a:pt x="16" y="1"/>
                  </a:lnTo>
                  <a:lnTo>
                    <a:pt x="14" y="1"/>
                  </a:lnTo>
                  <a:lnTo>
                    <a:pt x="11" y="1"/>
                  </a:lnTo>
                  <a:lnTo>
                    <a:pt x="9" y="0"/>
                  </a:lnTo>
                  <a:lnTo>
                    <a:pt x="6" y="1"/>
                  </a:lnTo>
                  <a:lnTo>
                    <a:pt x="2" y="2"/>
                  </a:lnTo>
                  <a:lnTo>
                    <a:pt x="0" y="3"/>
                  </a:lnTo>
                  <a:lnTo>
                    <a:pt x="0" y="65"/>
                  </a:lnTo>
                  <a:lnTo>
                    <a:pt x="1" y="65"/>
                  </a:lnTo>
                  <a:lnTo>
                    <a:pt x="3" y="65"/>
                  </a:lnTo>
                  <a:lnTo>
                    <a:pt x="6" y="64"/>
                  </a:lnTo>
                  <a:lnTo>
                    <a:pt x="8" y="64"/>
                  </a:lnTo>
                  <a:lnTo>
                    <a:pt x="11" y="63"/>
                  </a:lnTo>
                  <a:lnTo>
                    <a:pt x="14" y="60"/>
                  </a:lnTo>
                  <a:lnTo>
                    <a:pt x="17" y="58"/>
                  </a:lnTo>
                  <a:lnTo>
                    <a:pt x="17" y="2"/>
                  </a:lnTo>
                  <a:close/>
                </a:path>
              </a:pathLst>
            </a:custGeom>
            <a:solidFill>
              <a:srgbClr val="BCE5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21" name="Freeform 105"/>
            <p:cNvSpPr>
              <a:spLocks/>
            </p:cNvSpPr>
            <p:nvPr/>
          </p:nvSpPr>
          <p:spPr bwMode="auto">
            <a:xfrm>
              <a:off x="1138" y="1381"/>
              <a:ext cx="14" cy="47"/>
            </a:xfrm>
            <a:custGeom>
              <a:avLst/>
              <a:gdLst>
                <a:gd name="T0" fmla="*/ 14 w 14"/>
                <a:gd name="T1" fmla="*/ 1 h 47"/>
                <a:gd name="T2" fmla="*/ 14 w 14"/>
                <a:gd name="T3" fmla="*/ 1 h 47"/>
                <a:gd name="T4" fmla="*/ 13 w 14"/>
                <a:gd name="T5" fmla="*/ 1 h 47"/>
                <a:gd name="T6" fmla="*/ 11 w 14"/>
                <a:gd name="T7" fmla="*/ 1 h 47"/>
                <a:gd name="T8" fmla="*/ 9 w 14"/>
                <a:gd name="T9" fmla="*/ 0 h 47"/>
                <a:gd name="T10" fmla="*/ 8 w 14"/>
                <a:gd name="T11" fmla="*/ 0 h 47"/>
                <a:gd name="T12" fmla="*/ 6 w 14"/>
                <a:gd name="T13" fmla="*/ 1 h 47"/>
                <a:gd name="T14" fmla="*/ 2 w 14"/>
                <a:gd name="T15" fmla="*/ 1 h 47"/>
                <a:gd name="T16" fmla="*/ 0 w 14"/>
                <a:gd name="T17" fmla="*/ 3 h 47"/>
                <a:gd name="T18" fmla="*/ 0 w 14"/>
                <a:gd name="T19" fmla="*/ 47 h 47"/>
                <a:gd name="T20" fmla="*/ 1 w 14"/>
                <a:gd name="T21" fmla="*/ 47 h 47"/>
                <a:gd name="T22" fmla="*/ 1 w 14"/>
                <a:gd name="T23" fmla="*/ 45 h 47"/>
                <a:gd name="T24" fmla="*/ 3 w 14"/>
                <a:gd name="T25" fmla="*/ 45 h 47"/>
                <a:gd name="T26" fmla="*/ 4 w 14"/>
                <a:gd name="T27" fmla="*/ 45 h 47"/>
                <a:gd name="T28" fmla="*/ 7 w 14"/>
                <a:gd name="T29" fmla="*/ 44 h 47"/>
                <a:gd name="T30" fmla="*/ 9 w 14"/>
                <a:gd name="T31" fmla="*/ 44 h 47"/>
                <a:gd name="T32" fmla="*/ 11 w 14"/>
                <a:gd name="T33" fmla="*/ 43 h 47"/>
                <a:gd name="T34" fmla="*/ 14 w 14"/>
                <a:gd name="T35" fmla="*/ 41 h 47"/>
                <a:gd name="T36" fmla="*/ 14 w 14"/>
                <a:gd name="T37" fmla="*/ 1 h 4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4"/>
                <a:gd name="T58" fmla="*/ 0 h 47"/>
                <a:gd name="T59" fmla="*/ 14 w 14"/>
                <a:gd name="T60" fmla="*/ 47 h 4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4" h="47">
                  <a:moveTo>
                    <a:pt x="14" y="1"/>
                  </a:moveTo>
                  <a:lnTo>
                    <a:pt x="14" y="1"/>
                  </a:lnTo>
                  <a:lnTo>
                    <a:pt x="13" y="1"/>
                  </a:lnTo>
                  <a:lnTo>
                    <a:pt x="11" y="1"/>
                  </a:lnTo>
                  <a:lnTo>
                    <a:pt x="9" y="0"/>
                  </a:lnTo>
                  <a:lnTo>
                    <a:pt x="8" y="0"/>
                  </a:lnTo>
                  <a:lnTo>
                    <a:pt x="6" y="1"/>
                  </a:lnTo>
                  <a:lnTo>
                    <a:pt x="2" y="1"/>
                  </a:lnTo>
                  <a:lnTo>
                    <a:pt x="0" y="3"/>
                  </a:lnTo>
                  <a:lnTo>
                    <a:pt x="0" y="47"/>
                  </a:lnTo>
                  <a:lnTo>
                    <a:pt x="1" y="47"/>
                  </a:lnTo>
                  <a:lnTo>
                    <a:pt x="1" y="45"/>
                  </a:lnTo>
                  <a:lnTo>
                    <a:pt x="3" y="45"/>
                  </a:lnTo>
                  <a:lnTo>
                    <a:pt x="4" y="45"/>
                  </a:lnTo>
                  <a:lnTo>
                    <a:pt x="7" y="44"/>
                  </a:lnTo>
                  <a:lnTo>
                    <a:pt x="9" y="44"/>
                  </a:lnTo>
                  <a:lnTo>
                    <a:pt x="11" y="43"/>
                  </a:lnTo>
                  <a:lnTo>
                    <a:pt x="14" y="41"/>
                  </a:lnTo>
                  <a:lnTo>
                    <a:pt x="14" y="1"/>
                  </a:lnTo>
                  <a:close/>
                </a:path>
              </a:pathLst>
            </a:custGeom>
            <a:solidFill>
              <a:srgbClr val="D1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22" name="Freeform 106"/>
            <p:cNvSpPr>
              <a:spLocks/>
            </p:cNvSpPr>
            <p:nvPr/>
          </p:nvSpPr>
          <p:spPr bwMode="auto">
            <a:xfrm>
              <a:off x="1139" y="1382"/>
              <a:ext cx="9" cy="27"/>
            </a:xfrm>
            <a:custGeom>
              <a:avLst/>
              <a:gdLst>
                <a:gd name="T0" fmla="*/ 9 w 9"/>
                <a:gd name="T1" fmla="*/ 1 h 27"/>
                <a:gd name="T2" fmla="*/ 9 w 9"/>
                <a:gd name="T3" fmla="*/ 1 h 27"/>
                <a:gd name="T4" fmla="*/ 8 w 9"/>
                <a:gd name="T5" fmla="*/ 1 h 27"/>
                <a:gd name="T6" fmla="*/ 7 w 9"/>
                <a:gd name="T7" fmla="*/ 1 h 27"/>
                <a:gd name="T8" fmla="*/ 6 w 9"/>
                <a:gd name="T9" fmla="*/ 0 h 27"/>
                <a:gd name="T10" fmla="*/ 5 w 9"/>
                <a:gd name="T11" fmla="*/ 0 h 27"/>
                <a:gd name="T12" fmla="*/ 3 w 9"/>
                <a:gd name="T13" fmla="*/ 0 h 27"/>
                <a:gd name="T14" fmla="*/ 1 w 9"/>
                <a:gd name="T15" fmla="*/ 1 h 27"/>
                <a:gd name="T16" fmla="*/ 0 w 9"/>
                <a:gd name="T17" fmla="*/ 2 h 27"/>
                <a:gd name="T18" fmla="*/ 0 w 9"/>
                <a:gd name="T19" fmla="*/ 27 h 27"/>
                <a:gd name="T20" fmla="*/ 0 w 9"/>
                <a:gd name="T21" fmla="*/ 27 h 27"/>
                <a:gd name="T22" fmla="*/ 1 w 9"/>
                <a:gd name="T23" fmla="*/ 27 h 27"/>
                <a:gd name="T24" fmla="*/ 2 w 9"/>
                <a:gd name="T25" fmla="*/ 27 h 27"/>
                <a:gd name="T26" fmla="*/ 3 w 9"/>
                <a:gd name="T27" fmla="*/ 27 h 27"/>
                <a:gd name="T28" fmla="*/ 5 w 9"/>
                <a:gd name="T29" fmla="*/ 26 h 27"/>
                <a:gd name="T30" fmla="*/ 6 w 9"/>
                <a:gd name="T31" fmla="*/ 26 h 27"/>
                <a:gd name="T32" fmla="*/ 8 w 9"/>
                <a:gd name="T33" fmla="*/ 25 h 27"/>
                <a:gd name="T34" fmla="*/ 9 w 9"/>
                <a:gd name="T35" fmla="*/ 23 h 27"/>
                <a:gd name="T36" fmla="*/ 9 w 9"/>
                <a:gd name="T37" fmla="*/ 1 h 2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"/>
                <a:gd name="T58" fmla="*/ 0 h 27"/>
                <a:gd name="T59" fmla="*/ 9 w 9"/>
                <a:gd name="T60" fmla="*/ 27 h 2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" h="27">
                  <a:moveTo>
                    <a:pt x="9" y="1"/>
                  </a:moveTo>
                  <a:lnTo>
                    <a:pt x="9" y="1"/>
                  </a:lnTo>
                  <a:lnTo>
                    <a:pt x="8" y="1"/>
                  </a:lnTo>
                  <a:lnTo>
                    <a:pt x="7" y="1"/>
                  </a:lnTo>
                  <a:lnTo>
                    <a:pt x="6" y="0"/>
                  </a:lnTo>
                  <a:lnTo>
                    <a:pt x="5" y="0"/>
                  </a:lnTo>
                  <a:lnTo>
                    <a:pt x="3" y="0"/>
                  </a:lnTo>
                  <a:lnTo>
                    <a:pt x="1" y="1"/>
                  </a:lnTo>
                  <a:lnTo>
                    <a:pt x="0" y="2"/>
                  </a:lnTo>
                  <a:lnTo>
                    <a:pt x="0" y="27"/>
                  </a:lnTo>
                  <a:lnTo>
                    <a:pt x="1" y="27"/>
                  </a:lnTo>
                  <a:lnTo>
                    <a:pt x="2" y="27"/>
                  </a:lnTo>
                  <a:lnTo>
                    <a:pt x="3" y="27"/>
                  </a:lnTo>
                  <a:lnTo>
                    <a:pt x="5" y="26"/>
                  </a:lnTo>
                  <a:lnTo>
                    <a:pt x="6" y="26"/>
                  </a:lnTo>
                  <a:lnTo>
                    <a:pt x="8" y="25"/>
                  </a:lnTo>
                  <a:lnTo>
                    <a:pt x="9" y="23"/>
                  </a:lnTo>
                  <a:lnTo>
                    <a:pt x="9" y="1"/>
                  </a:lnTo>
                  <a:close/>
                </a:path>
              </a:pathLst>
            </a:custGeom>
            <a:solidFill>
              <a:srgbClr val="E5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23" name="Freeform 107"/>
            <p:cNvSpPr>
              <a:spLocks/>
            </p:cNvSpPr>
            <p:nvPr/>
          </p:nvSpPr>
          <p:spPr bwMode="auto">
            <a:xfrm>
              <a:off x="1250" y="1459"/>
              <a:ext cx="14" cy="13"/>
            </a:xfrm>
            <a:custGeom>
              <a:avLst/>
              <a:gdLst>
                <a:gd name="T0" fmla="*/ 7 w 14"/>
                <a:gd name="T1" fmla="*/ 13 h 13"/>
                <a:gd name="T2" fmla="*/ 8 w 14"/>
                <a:gd name="T3" fmla="*/ 13 h 13"/>
                <a:gd name="T4" fmla="*/ 9 w 14"/>
                <a:gd name="T5" fmla="*/ 13 h 13"/>
                <a:gd name="T6" fmla="*/ 10 w 14"/>
                <a:gd name="T7" fmla="*/ 12 h 13"/>
                <a:gd name="T8" fmla="*/ 11 w 14"/>
                <a:gd name="T9" fmla="*/ 11 h 13"/>
                <a:gd name="T10" fmla="*/ 13 w 14"/>
                <a:gd name="T11" fmla="*/ 11 h 13"/>
                <a:gd name="T12" fmla="*/ 13 w 14"/>
                <a:gd name="T13" fmla="*/ 9 h 13"/>
                <a:gd name="T14" fmla="*/ 14 w 14"/>
                <a:gd name="T15" fmla="*/ 7 h 13"/>
                <a:gd name="T16" fmla="*/ 14 w 14"/>
                <a:gd name="T17" fmla="*/ 6 h 13"/>
                <a:gd name="T18" fmla="*/ 14 w 14"/>
                <a:gd name="T19" fmla="*/ 5 h 13"/>
                <a:gd name="T20" fmla="*/ 13 w 14"/>
                <a:gd name="T21" fmla="*/ 4 h 13"/>
                <a:gd name="T22" fmla="*/ 13 w 14"/>
                <a:gd name="T23" fmla="*/ 2 h 13"/>
                <a:gd name="T24" fmla="*/ 11 w 14"/>
                <a:gd name="T25" fmla="*/ 1 h 13"/>
                <a:gd name="T26" fmla="*/ 10 w 14"/>
                <a:gd name="T27" fmla="*/ 0 h 13"/>
                <a:gd name="T28" fmla="*/ 9 w 14"/>
                <a:gd name="T29" fmla="*/ 0 h 13"/>
                <a:gd name="T30" fmla="*/ 8 w 14"/>
                <a:gd name="T31" fmla="*/ 0 h 13"/>
                <a:gd name="T32" fmla="*/ 7 w 14"/>
                <a:gd name="T33" fmla="*/ 0 h 13"/>
                <a:gd name="T34" fmla="*/ 6 w 14"/>
                <a:gd name="T35" fmla="*/ 0 h 13"/>
                <a:gd name="T36" fmla="*/ 4 w 14"/>
                <a:gd name="T37" fmla="*/ 0 h 13"/>
                <a:gd name="T38" fmla="*/ 3 w 14"/>
                <a:gd name="T39" fmla="*/ 0 h 13"/>
                <a:gd name="T40" fmla="*/ 2 w 14"/>
                <a:gd name="T41" fmla="*/ 1 h 13"/>
                <a:gd name="T42" fmla="*/ 1 w 14"/>
                <a:gd name="T43" fmla="*/ 2 h 13"/>
                <a:gd name="T44" fmla="*/ 1 w 14"/>
                <a:gd name="T45" fmla="*/ 4 h 13"/>
                <a:gd name="T46" fmla="*/ 0 w 14"/>
                <a:gd name="T47" fmla="*/ 5 h 13"/>
                <a:gd name="T48" fmla="*/ 0 w 14"/>
                <a:gd name="T49" fmla="*/ 6 h 13"/>
                <a:gd name="T50" fmla="*/ 0 w 14"/>
                <a:gd name="T51" fmla="*/ 7 h 13"/>
                <a:gd name="T52" fmla="*/ 1 w 14"/>
                <a:gd name="T53" fmla="*/ 9 h 13"/>
                <a:gd name="T54" fmla="*/ 1 w 14"/>
                <a:gd name="T55" fmla="*/ 11 h 13"/>
                <a:gd name="T56" fmla="*/ 2 w 14"/>
                <a:gd name="T57" fmla="*/ 11 h 13"/>
                <a:gd name="T58" fmla="*/ 3 w 14"/>
                <a:gd name="T59" fmla="*/ 12 h 13"/>
                <a:gd name="T60" fmla="*/ 4 w 14"/>
                <a:gd name="T61" fmla="*/ 13 h 13"/>
                <a:gd name="T62" fmla="*/ 6 w 14"/>
                <a:gd name="T63" fmla="*/ 13 h 13"/>
                <a:gd name="T64" fmla="*/ 7 w 14"/>
                <a:gd name="T65" fmla="*/ 13 h 1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4"/>
                <a:gd name="T100" fmla="*/ 0 h 13"/>
                <a:gd name="T101" fmla="*/ 14 w 14"/>
                <a:gd name="T102" fmla="*/ 13 h 1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4" h="13">
                  <a:moveTo>
                    <a:pt x="7" y="13"/>
                  </a:moveTo>
                  <a:lnTo>
                    <a:pt x="8" y="13"/>
                  </a:lnTo>
                  <a:lnTo>
                    <a:pt x="9" y="13"/>
                  </a:lnTo>
                  <a:lnTo>
                    <a:pt x="10" y="12"/>
                  </a:lnTo>
                  <a:lnTo>
                    <a:pt x="11" y="11"/>
                  </a:lnTo>
                  <a:lnTo>
                    <a:pt x="13" y="11"/>
                  </a:lnTo>
                  <a:lnTo>
                    <a:pt x="13" y="9"/>
                  </a:lnTo>
                  <a:lnTo>
                    <a:pt x="14" y="7"/>
                  </a:lnTo>
                  <a:lnTo>
                    <a:pt x="14" y="6"/>
                  </a:lnTo>
                  <a:lnTo>
                    <a:pt x="14" y="5"/>
                  </a:lnTo>
                  <a:lnTo>
                    <a:pt x="13" y="4"/>
                  </a:lnTo>
                  <a:lnTo>
                    <a:pt x="13" y="2"/>
                  </a:lnTo>
                  <a:lnTo>
                    <a:pt x="11" y="1"/>
                  </a:lnTo>
                  <a:lnTo>
                    <a:pt x="10" y="0"/>
                  </a:lnTo>
                  <a:lnTo>
                    <a:pt x="9" y="0"/>
                  </a:lnTo>
                  <a:lnTo>
                    <a:pt x="8" y="0"/>
                  </a:lnTo>
                  <a:lnTo>
                    <a:pt x="7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3" y="0"/>
                  </a:lnTo>
                  <a:lnTo>
                    <a:pt x="2" y="1"/>
                  </a:lnTo>
                  <a:lnTo>
                    <a:pt x="1" y="2"/>
                  </a:lnTo>
                  <a:lnTo>
                    <a:pt x="1" y="4"/>
                  </a:lnTo>
                  <a:lnTo>
                    <a:pt x="0" y="5"/>
                  </a:lnTo>
                  <a:lnTo>
                    <a:pt x="0" y="6"/>
                  </a:lnTo>
                  <a:lnTo>
                    <a:pt x="0" y="7"/>
                  </a:lnTo>
                  <a:lnTo>
                    <a:pt x="1" y="9"/>
                  </a:lnTo>
                  <a:lnTo>
                    <a:pt x="1" y="11"/>
                  </a:lnTo>
                  <a:lnTo>
                    <a:pt x="2" y="11"/>
                  </a:lnTo>
                  <a:lnTo>
                    <a:pt x="3" y="12"/>
                  </a:lnTo>
                  <a:lnTo>
                    <a:pt x="4" y="13"/>
                  </a:lnTo>
                  <a:lnTo>
                    <a:pt x="6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24" name="Freeform 108"/>
            <p:cNvSpPr>
              <a:spLocks/>
            </p:cNvSpPr>
            <p:nvPr/>
          </p:nvSpPr>
          <p:spPr bwMode="auto">
            <a:xfrm>
              <a:off x="1209" y="1459"/>
              <a:ext cx="7" cy="7"/>
            </a:xfrm>
            <a:custGeom>
              <a:avLst/>
              <a:gdLst>
                <a:gd name="T0" fmla="*/ 3 w 7"/>
                <a:gd name="T1" fmla="*/ 7 h 7"/>
                <a:gd name="T2" fmla="*/ 5 w 7"/>
                <a:gd name="T3" fmla="*/ 6 h 7"/>
                <a:gd name="T4" fmla="*/ 6 w 7"/>
                <a:gd name="T5" fmla="*/ 6 h 7"/>
                <a:gd name="T6" fmla="*/ 6 w 7"/>
                <a:gd name="T7" fmla="*/ 5 h 7"/>
                <a:gd name="T8" fmla="*/ 7 w 7"/>
                <a:gd name="T9" fmla="*/ 4 h 7"/>
                <a:gd name="T10" fmla="*/ 6 w 7"/>
                <a:gd name="T11" fmla="*/ 1 h 7"/>
                <a:gd name="T12" fmla="*/ 6 w 7"/>
                <a:gd name="T13" fmla="*/ 1 h 7"/>
                <a:gd name="T14" fmla="*/ 5 w 7"/>
                <a:gd name="T15" fmla="*/ 0 h 7"/>
                <a:gd name="T16" fmla="*/ 3 w 7"/>
                <a:gd name="T17" fmla="*/ 0 h 7"/>
                <a:gd name="T18" fmla="*/ 2 w 7"/>
                <a:gd name="T19" fmla="*/ 0 h 7"/>
                <a:gd name="T20" fmla="*/ 1 w 7"/>
                <a:gd name="T21" fmla="*/ 1 h 7"/>
                <a:gd name="T22" fmla="*/ 0 w 7"/>
                <a:gd name="T23" fmla="*/ 1 h 7"/>
                <a:gd name="T24" fmla="*/ 0 w 7"/>
                <a:gd name="T25" fmla="*/ 4 h 7"/>
                <a:gd name="T26" fmla="*/ 0 w 7"/>
                <a:gd name="T27" fmla="*/ 5 h 7"/>
                <a:gd name="T28" fmla="*/ 1 w 7"/>
                <a:gd name="T29" fmla="*/ 6 h 7"/>
                <a:gd name="T30" fmla="*/ 2 w 7"/>
                <a:gd name="T31" fmla="*/ 6 h 7"/>
                <a:gd name="T32" fmla="*/ 3 w 7"/>
                <a:gd name="T33" fmla="*/ 7 h 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7"/>
                <a:gd name="T52" fmla="*/ 0 h 7"/>
                <a:gd name="T53" fmla="*/ 7 w 7"/>
                <a:gd name="T54" fmla="*/ 7 h 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7" h="7">
                  <a:moveTo>
                    <a:pt x="3" y="7"/>
                  </a:moveTo>
                  <a:lnTo>
                    <a:pt x="5" y="6"/>
                  </a:lnTo>
                  <a:lnTo>
                    <a:pt x="6" y="6"/>
                  </a:lnTo>
                  <a:lnTo>
                    <a:pt x="6" y="5"/>
                  </a:lnTo>
                  <a:lnTo>
                    <a:pt x="7" y="4"/>
                  </a:lnTo>
                  <a:lnTo>
                    <a:pt x="6" y="1"/>
                  </a:lnTo>
                  <a:lnTo>
                    <a:pt x="5" y="0"/>
                  </a:lnTo>
                  <a:lnTo>
                    <a:pt x="3" y="0"/>
                  </a:lnTo>
                  <a:lnTo>
                    <a:pt x="2" y="0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4"/>
                  </a:lnTo>
                  <a:lnTo>
                    <a:pt x="0" y="5"/>
                  </a:lnTo>
                  <a:lnTo>
                    <a:pt x="1" y="6"/>
                  </a:lnTo>
                  <a:lnTo>
                    <a:pt x="2" y="6"/>
                  </a:lnTo>
                  <a:lnTo>
                    <a:pt x="3" y="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25" name="Freeform 109"/>
            <p:cNvSpPr>
              <a:spLocks/>
            </p:cNvSpPr>
            <p:nvPr/>
          </p:nvSpPr>
          <p:spPr bwMode="auto">
            <a:xfrm>
              <a:off x="1221" y="1459"/>
              <a:ext cx="5" cy="7"/>
            </a:xfrm>
            <a:custGeom>
              <a:avLst/>
              <a:gdLst>
                <a:gd name="T0" fmla="*/ 3 w 5"/>
                <a:gd name="T1" fmla="*/ 7 h 7"/>
                <a:gd name="T2" fmla="*/ 4 w 5"/>
                <a:gd name="T3" fmla="*/ 7 h 7"/>
                <a:gd name="T4" fmla="*/ 5 w 5"/>
                <a:gd name="T5" fmla="*/ 6 h 7"/>
                <a:gd name="T6" fmla="*/ 5 w 5"/>
                <a:gd name="T7" fmla="*/ 5 h 7"/>
                <a:gd name="T8" fmla="*/ 5 w 5"/>
                <a:gd name="T9" fmla="*/ 4 h 7"/>
                <a:gd name="T10" fmla="*/ 5 w 5"/>
                <a:gd name="T11" fmla="*/ 2 h 7"/>
                <a:gd name="T12" fmla="*/ 5 w 5"/>
                <a:gd name="T13" fmla="*/ 1 h 7"/>
                <a:gd name="T14" fmla="*/ 4 w 5"/>
                <a:gd name="T15" fmla="*/ 0 h 7"/>
                <a:gd name="T16" fmla="*/ 3 w 5"/>
                <a:gd name="T17" fmla="*/ 0 h 7"/>
                <a:gd name="T18" fmla="*/ 2 w 5"/>
                <a:gd name="T19" fmla="*/ 0 h 7"/>
                <a:gd name="T20" fmla="*/ 1 w 5"/>
                <a:gd name="T21" fmla="*/ 1 h 7"/>
                <a:gd name="T22" fmla="*/ 0 w 5"/>
                <a:gd name="T23" fmla="*/ 2 h 7"/>
                <a:gd name="T24" fmla="*/ 0 w 5"/>
                <a:gd name="T25" fmla="*/ 4 h 7"/>
                <a:gd name="T26" fmla="*/ 0 w 5"/>
                <a:gd name="T27" fmla="*/ 5 h 7"/>
                <a:gd name="T28" fmla="*/ 1 w 5"/>
                <a:gd name="T29" fmla="*/ 6 h 7"/>
                <a:gd name="T30" fmla="*/ 2 w 5"/>
                <a:gd name="T31" fmla="*/ 7 h 7"/>
                <a:gd name="T32" fmla="*/ 3 w 5"/>
                <a:gd name="T33" fmla="*/ 7 h 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"/>
                <a:gd name="T52" fmla="*/ 0 h 7"/>
                <a:gd name="T53" fmla="*/ 5 w 5"/>
                <a:gd name="T54" fmla="*/ 7 h 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" h="7">
                  <a:moveTo>
                    <a:pt x="3" y="7"/>
                  </a:moveTo>
                  <a:lnTo>
                    <a:pt x="4" y="7"/>
                  </a:lnTo>
                  <a:lnTo>
                    <a:pt x="5" y="6"/>
                  </a:lnTo>
                  <a:lnTo>
                    <a:pt x="5" y="5"/>
                  </a:lnTo>
                  <a:lnTo>
                    <a:pt x="5" y="4"/>
                  </a:lnTo>
                  <a:lnTo>
                    <a:pt x="5" y="2"/>
                  </a:lnTo>
                  <a:lnTo>
                    <a:pt x="5" y="1"/>
                  </a:lnTo>
                  <a:lnTo>
                    <a:pt x="4" y="0"/>
                  </a:lnTo>
                  <a:lnTo>
                    <a:pt x="3" y="0"/>
                  </a:lnTo>
                  <a:lnTo>
                    <a:pt x="2" y="0"/>
                  </a:lnTo>
                  <a:lnTo>
                    <a:pt x="1" y="1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5"/>
                  </a:lnTo>
                  <a:lnTo>
                    <a:pt x="1" y="6"/>
                  </a:lnTo>
                  <a:lnTo>
                    <a:pt x="2" y="7"/>
                  </a:lnTo>
                  <a:lnTo>
                    <a:pt x="3" y="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26" name="Freeform 110"/>
            <p:cNvSpPr>
              <a:spLocks/>
            </p:cNvSpPr>
            <p:nvPr/>
          </p:nvSpPr>
          <p:spPr bwMode="auto">
            <a:xfrm>
              <a:off x="1175" y="1367"/>
              <a:ext cx="19" cy="92"/>
            </a:xfrm>
            <a:custGeom>
              <a:avLst/>
              <a:gdLst>
                <a:gd name="T0" fmla="*/ 6 w 19"/>
                <a:gd name="T1" fmla="*/ 1 h 92"/>
                <a:gd name="T2" fmla="*/ 6 w 19"/>
                <a:gd name="T3" fmla="*/ 3 h 92"/>
                <a:gd name="T4" fmla="*/ 4 w 19"/>
                <a:gd name="T5" fmla="*/ 8 h 92"/>
                <a:gd name="T6" fmla="*/ 2 w 19"/>
                <a:gd name="T7" fmla="*/ 16 h 92"/>
                <a:gd name="T8" fmla="*/ 1 w 19"/>
                <a:gd name="T9" fmla="*/ 28 h 92"/>
                <a:gd name="T10" fmla="*/ 0 w 19"/>
                <a:gd name="T11" fmla="*/ 41 h 92"/>
                <a:gd name="T12" fmla="*/ 0 w 19"/>
                <a:gd name="T13" fmla="*/ 56 h 92"/>
                <a:gd name="T14" fmla="*/ 1 w 19"/>
                <a:gd name="T15" fmla="*/ 73 h 92"/>
                <a:gd name="T16" fmla="*/ 5 w 19"/>
                <a:gd name="T17" fmla="*/ 92 h 92"/>
                <a:gd name="T18" fmla="*/ 19 w 19"/>
                <a:gd name="T19" fmla="*/ 91 h 92"/>
                <a:gd name="T20" fmla="*/ 18 w 19"/>
                <a:gd name="T21" fmla="*/ 89 h 92"/>
                <a:gd name="T22" fmla="*/ 16 w 19"/>
                <a:gd name="T23" fmla="*/ 80 h 92"/>
                <a:gd name="T24" fmla="*/ 15 w 19"/>
                <a:gd name="T25" fmla="*/ 70 h 92"/>
                <a:gd name="T26" fmla="*/ 14 w 19"/>
                <a:gd name="T27" fmla="*/ 56 h 92"/>
                <a:gd name="T28" fmla="*/ 13 w 19"/>
                <a:gd name="T29" fmla="*/ 42 h 92"/>
                <a:gd name="T30" fmla="*/ 13 w 19"/>
                <a:gd name="T31" fmla="*/ 27 h 92"/>
                <a:gd name="T32" fmla="*/ 15 w 19"/>
                <a:gd name="T33" fmla="*/ 13 h 92"/>
                <a:gd name="T34" fmla="*/ 19 w 19"/>
                <a:gd name="T35" fmla="*/ 1 h 92"/>
                <a:gd name="T36" fmla="*/ 19 w 19"/>
                <a:gd name="T37" fmla="*/ 0 h 92"/>
                <a:gd name="T38" fmla="*/ 19 w 19"/>
                <a:gd name="T39" fmla="*/ 0 h 92"/>
                <a:gd name="T40" fmla="*/ 19 w 19"/>
                <a:gd name="T41" fmla="*/ 0 h 92"/>
                <a:gd name="T42" fmla="*/ 18 w 19"/>
                <a:gd name="T43" fmla="*/ 0 h 92"/>
                <a:gd name="T44" fmla="*/ 16 w 19"/>
                <a:gd name="T45" fmla="*/ 0 h 92"/>
                <a:gd name="T46" fmla="*/ 14 w 19"/>
                <a:gd name="T47" fmla="*/ 0 h 92"/>
                <a:gd name="T48" fmla="*/ 11 w 19"/>
                <a:gd name="T49" fmla="*/ 0 h 92"/>
                <a:gd name="T50" fmla="*/ 6 w 19"/>
                <a:gd name="T51" fmla="*/ 1 h 9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9"/>
                <a:gd name="T79" fmla="*/ 0 h 92"/>
                <a:gd name="T80" fmla="*/ 19 w 19"/>
                <a:gd name="T81" fmla="*/ 92 h 9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9" h="92">
                  <a:moveTo>
                    <a:pt x="6" y="1"/>
                  </a:moveTo>
                  <a:lnTo>
                    <a:pt x="6" y="3"/>
                  </a:lnTo>
                  <a:lnTo>
                    <a:pt x="4" y="8"/>
                  </a:lnTo>
                  <a:lnTo>
                    <a:pt x="2" y="16"/>
                  </a:lnTo>
                  <a:lnTo>
                    <a:pt x="1" y="28"/>
                  </a:lnTo>
                  <a:lnTo>
                    <a:pt x="0" y="41"/>
                  </a:lnTo>
                  <a:lnTo>
                    <a:pt x="0" y="56"/>
                  </a:lnTo>
                  <a:lnTo>
                    <a:pt x="1" y="73"/>
                  </a:lnTo>
                  <a:lnTo>
                    <a:pt x="5" y="92"/>
                  </a:lnTo>
                  <a:lnTo>
                    <a:pt x="19" y="91"/>
                  </a:lnTo>
                  <a:lnTo>
                    <a:pt x="18" y="89"/>
                  </a:lnTo>
                  <a:lnTo>
                    <a:pt x="16" y="80"/>
                  </a:lnTo>
                  <a:lnTo>
                    <a:pt x="15" y="70"/>
                  </a:lnTo>
                  <a:lnTo>
                    <a:pt x="14" y="56"/>
                  </a:lnTo>
                  <a:lnTo>
                    <a:pt x="13" y="42"/>
                  </a:lnTo>
                  <a:lnTo>
                    <a:pt x="13" y="27"/>
                  </a:lnTo>
                  <a:lnTo>
                    <a:pt x="15" y="13"/>
                  </a:lnTo>
                  <a:lnTo>
                    <a:pt x="19" y="1"/>
                  </a:lnTo>
                  <a:lnTo>
                    <a:pt x="19" y="0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11" y="0"/>
                  </a:lnTo>
                  <a:lnTo>
                    <a:pt x="6" y="1"/>
                  </a:lnTo>
                  <a:close/>
                </a:path>
              </a:pathLst>
            </a:custGeom>
            <a:solidFill>
              <a:srgbClr val="3F9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27" name="Freeform 111"/>
            <p:cNvSpPr>
              <a:spLocks/>
            </p:cNvSpPr>
            <p:nvPr/>
          </p:nvSpPr>
          <p:spPr bwMode="auto">
            <a:xfrm>
              <a:off x="1273" y="1355"/>
              <a:ext cx="27" cy="103"/>
            </a:xfrm>
            <a:custGeom>
              <a:avLst/>
              <a:gdLst>
                <a:gd name="T0" fmla="*/ 27 w 27"/>
                <a:gd name="T1" fmla="*/ 0 h 103"/>
                <a:gd name="T2" fmla="*/ 26 w 27"/>
                <a:gd name="T3" fmla="*/ 1 h 103"/>
                <a:gd name="T4" fmla="*/ 25 w 27"/>
                <a:gd name="T5" fmla="*/ 4 h 103"/>
                <a:gd name="T6" fmla="*/ 22 w 27"/>
                <a:gd name="T7" fmla="*/ 9 h 103"/>
                <a:gd name="T8" fmla="*/ 20 w 27"/>
                <a:gd name="T9" fmla="*/ 18 h 103"/>
                <a:gd name="T10" fmla="*/ 18 w 27"/>
                <a:gd name="T11" fmla="*/ 32 h 103"/>
                <a:gd name="T12" fmla="*/ 16 w 27"/>
                <a:gd name="T13" fmla="*/ 49 h 103"/>
                <a:gd name="T14" fmla="*/ 18 w 27"/>
                <a:gd name="T15" fmla="*/ 73 h 103"/>
                <a:gd name="T16" fmla="*/ 20 w 27"/>
                <a:gd name="T17" fmla="*/ 103 h 103"/>
                <a:gd name="T18" fmla="*/ 5 w 27"/>
                <a:gd name="T19" fmla="*/ 103 h 103"/>
                <a:gd name="T20" fmla="*/ 5 w 27"/>
                <a:gd name="T21" fmla="*/ 101 h 103"/>
                <a:gd name="T22" fmla="*/ 4 w 27"/>
                <a:gd name="T23" fmla="*/ 91 h 103"/>
                <a:gd name="T24" fmla="*/ 2 w 27"/>
                <a:gd name="T25" fmla="*/ 80 h 103"/>
                <a:gd name="T26" fmla="*/ 1 w 27"/>
                <a:gd name="T27" fmla="*/ 64 h 103"/>
                <a:gd name="T28" fmla="*/ 0 w 27"/>
                <a:gd name="T29" fmla="*/ 47 h 103"/>
                <a:gd name="T30" fmla="*/ 1 w 27"/>
                <a:gd name="T31" fmla="*/ 31 h 103"/>
                <a:gd name="T32" fmla="*/ 4 w 27"/>
                <a:gd name="T33" fmla="*/ 14 h 103"/>
                <a:gd name="T34" fmla="*/ 9 w 27"/>
                <a:gd name="T35" fmla="*/ 0 h 103"/>
                <a:gd name="T36" fmla="*/ 27 w 27"/>
                <a:gd name="T37" fmla="*/ 0 h 103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7"/>
                <a:gd name="T58" fmla="*/ 0 h 103"/>
                <a:gd name="T59" fmla="*/ 27 w 27"/>
                <a:gd name="T60" fmla="*/ 103 h 103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7" h="103">
                  <a:moveTo>
                    <a:pt x="27" y="0"/>
                  </a:moveTo>
                  <a:lnTo>
                    <a:pt x="26" y="1"/>
                  </a:lnTo>
                  <a:lnTo>
                    <a:pt x="25" y="4"/>
                  </a:lnTo>
                  <a:lnTo>
                    <a:pt x="22" y="9"/>
                  </a:lnTo>
                  <a:lnTo>
                    <a:pt x="20" y="18"/>
                  </a:lnTo>
                  <a:lnTo>
                    <a:pt x="18" y="32"/>
                  </a:lnTo>
                  <a:lnTo>
                    <a:pt x="16" y="49"/>
                  </a:lnTo>
                  <a:lnTo>
                    <a:pt x="18" y="73"/>
                  </a:lnTo>
                  <a:lnTo>
                    <a:pt x="20" y="103"/>
                  </a:lnTo>
                  <a:lnTo>
                    <a:pt x="5" y="103"/>
                  </a:lnTo>
                  <a:lnTo>
                    <a:pt x="5" y="101"/>
                  </a:lnTo>
                  <a:lnTo>
                    <a:pt x="4" y="91"/>
                  </a:lnTo>
                  <a:lnTo>
                    <a:pt x="2" y="80"/>
                  </a:lnTo>
                  <a:lnTo>
                    <a:pt x="1" y="64"/>
                  </a:lnTo>
                  <a:lnTo>
                    <a:pt x="0" y="47"/>
                  </a:lnTo>
                  <a:lnTo>
                    <a:pt x="1" y="31"/>
                  </a:lnTo>
                  <a:lnTo>
                    <a:pt x="4" y="14"/>
                  </a:lnTo>
                  <a:lnTo>
                    <a:pt x="9" y="0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3F9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28" name="Freeform 112"/>
            <p:cNvSpPr>
              <a:spLocks/>
            </p:cNvSpPr>
            <p:nvPr/>
          </p:nvSpPr>
          <p:spPr bwMode="auto">
            <a:xfrm>
              <a:off x="1175" y="1372"/>
              <a:ext cx="18" cy="80"/>
            </a:xfrm>
            <a:custGeom>
              <a:avLst/>
              <a:gdLst>
                <a:gd name="T0" fmla="*/ 6 w 18"/>
                <a:gd name="T1" fmla="*/ 2 h 80"/>
                <a:gd name="T2" fmla="*/ 6 w 18"/>
                <a:gd name="T3" fmla="*/ 3 h 80"/>
                <a:gd name="T4" fmla="*/ 5 w 18"/>
                <a:gd name="T5" fmla="*/ 8 h 80"/>
                <a:gd name="T6" fmla="*/ 2 w 18"/>
                <a:gd name="T7" fmla="*/ 15 h 80"/>
                <a:gd name="T8" fmla="*/ 1 w 18"/>
                <a:gd name="T9" fmla="*/ 24 h 80"/>
                <a:gd name="T10" fmla="*/ 0 w 18"/>
                <a:gd name="T11" fmla="*/ 36 h 80"/>
                <a:gd name="T12" fmla="*/ 1 w 18"/>
                <a:gd name="T13" fmla="*/ 50 h 80"/>
                <a:gd name="T14" fmla="*/ 2 w 18"/>
                <a:gd name="T15" fmla="*/ 65 h 80"/>
                <a:gd name="T16" fmla="*/ 5 w 18"/>
                <a:gd name="T17" fmla="*/ 80 h 80"/>
                <a:gd name="T18" fmla="*/ 16 w 18"/>
                <a:gd name="T19" fmla="*/ 80 h 80"/>
                <a:gd name="T20" fmla="*/ 16 w 18"/>
                <a:gd name="T21" fmla="*/ 78 h 80"/>
                <a:gd name="T22" fmla="*/ 15 w 18"/>
                <a:gd name="T23" fmla="*/ 71 h 80"/>
                <a:gd name="T24" fmla="*/ 14 w 18"/>
                <a:gd name="T25" fmla="*/ 61 h 80"/>
                <a:gd name="T26" fmla="*/ 13 w 18"/>
                <a:gd name="T27" fmla="*/ 50 h 80"/>
                <a:gd name="T28" fmla="*/ 12 w 18"/>
                <a:gd name="T29" fmla="*/ 37 h 80"/>
                <a:gd name="T30" fmla="*/ 12 w 18"/>
                <a:gd name="T31" fmla="*/ 24 h 80"/>
                <a:gd name="T32" fmla="*/ 14 w 18"/>
                <a:gd name="T33" fmla="*/ 11 h 80"/>
                <a:gd name="T34" fmla="*/ 18 w 18"/>
                <a:gd name="T35" fmla="*/ 1 h 80"/>
                <a:gd name="T36" fmla="*/ 18 w 18"/>
                <a:gd name="T37" fmla="*/ 1 h 80"/>
                <a:gd name="T38" fmla="*/ 18 w 18"/>
                <a:gd name="T39" fmla="*/ 1 h 80"/>
                <a:gd name="T40" fmla="*/ 18 w 18"/>
                <a:gd name="T41" fmla="*/ 1 h 80"/>
                <a:gd name="T42" fmla="*/ 16 w 18"/>
                <a:gd name="T43" fmla="*/ 0 h 80"/>
                <a:gd name="T44" fmla="*/ 15 w 18"/>
                <a:gd name="T45" fmla="*/ 0 h 80"/>
                <a:gd name="T46" fmla="*/ 13 w 18"/>
                <a:gd name="T47" fmla="*/ 0 h 80"/>
                <a:gd name="T48" fmla="*/ 9 w 18"/>
                <a:gd name="T49" fmla="*/ 1 h 80"/>
                <a:gd name="T50" fmla="*/ 6 w 18"/>
                <a:gd name="T51" fmla="*/ 2 h 8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8"/>
                <a:gd name="T79" fmla="*/ 0 h 80"/>
                <a:gd name="T80" fmla="*/ 18 w 18"/>
                <a:gd name="T81" fmla="*/ 80 h 80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8" h="80">
                  <a:moveTo>
                    <a:pt x="6" y="2"/>
                  </a:moveTo>
                  <a:lnTo>
                    <a:pt x="6" y="3"/>
                  </a:lnTo>
                  <a:lnTo>
                    <a:pt x="5" y="8"/>
                  </a:lnTo>
                  <a:lnTo>
                    <a:pt x="2" y="15"/>
                  </a:lnTo>
                  <a:lnTo>
                    <a:pt x="1" y="24"/>
                  </a:lnTo>
                  <a:lnTo>
                    <a:pt x="0" y="36"/>
                  </a:lnTo>
                  <a:lnTo>
                    <a:pt x="1" y="50"/>
                  </a:lnTo>
                  <a:lnTo>
                    <a:pt x="2" y="65"/>
                  </a:lnTo>
                  <a:lnTo>
                    <a:pt x="5" y="80"/>
                  </a:lnTo>
                  <a:lnTo>
                    <a:pt x="16" y="80"/>
                  </a:lnTo>
                  <a:lnTo>
                    <a:pt x="16" y="78"/>
                  </a:lnTo>
                  <a:lnTo>
                    <a:pt x="15" y="71"/>
                  </a:lnTo>
                  <a:lnTo>
                    <a:pt x="14" y="61"/>
                  </a:lnTo>
                  <a:lnTo>
                    <a:pt x="13" y="50"/>
                  </a:lnTo>
                  <a:lnTo>
                    <a:pt x="12" y="37"/>
                  </a:lnTo>
                  <a:lnTo>
                    <a:pt x="12" y="24"/>
                  </a:lnTo>
                  <a:lnTo>
                    <a:pt x="14" y="11"/>
                  </a:lnTo>
                  <a:lnTo>
                    <a:pt x="18" y="1"/>
                  </a:lnTo>
                  <a:lnTo>
                    <a:pt x="16" y="0"/>
                  </a:lnTo>
                  <a:lnTo>
                    <a:pt x="15" y="0"/>
                  </a:lnTo>
                  <a:lnTo>
                    <a:pt x="13" y="0"/>
                  </a:lnTo>
                  <a:lnTo>
                    <a:pt x="9" y="1"/>
                  </a:lnTo>
                  <a:lnTo>
                    <a:pt x="6" y="2"/>
                  </a:lnTo>
                  <a:close/>
                </a:path>
              </a:pathLst>
            </a:custGeom>
            <a:solidFill>
              <a:srgbClr val="59B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29" name="Freeform 113"/>
            <p:cNvSpPr>
              <a:spLocks/>
            </p:cNvSpPr>
            <p:nvPr/>
          </p:nvSpPr>
          <p:spPr bwMode="auto">
            <a:xfrm>
              <a:off x="1176" y="1377"/>
              <a:ext cx="14" cy="69"/>
            </a:xfrm>
            <a:custGeom>
              <a:avLst/>
              <a:gdLst>
                <a:gd name="T0" fmla="*/ 5 w 14"/>
                <a:gd name="T1" fmla="*/ 2 h 69"/>
                <a:gd name="T2" fmla="*/ 5 w 14"/>
                <a:gd name="T3" fmla="*/ 3 h 69"/>
                <a:gd name="T4" fmla="*/ 4 w 14"/>
                <a:gd name="T5" fmla="*/ 7 h 69"/>
                <a:gd name="T6" fmla="*/ 3 w 14"/>
                <a:gd name="T7" fmla="*/ 13 h 69"/>
                <a:gd name="T8" fmla="*/ 1 w 14"/>
                <a:gd name="T9" fmla="*/ 21 h 69"/>
                <a:gd name="T10" fmla="*/ 0 w 14"/>
                <a:gd name="T11" fmla="*/ 31 h 69"/>
                <a:gd name="T12" fmla="*/ 0 w 14"/>
                <a:gd name="T13" fmla="*/ 42 h 69"/>
                <a:gd name="T14" fmla="*/ 1 w 14"/>
                <a:gd name="T15" fmla="*/ 55 h 69"/>
                <a:gd name="T16" fmla="*/ 4 w 14"/>
                <a:gd name="T17" fmla="*/ 69 h 69"/>
                <a:gd name="T18" fmla="*/ 14 w 14"/>
                <a:gd name="T19" fmla="*/ 68 h 69"/>
                <a:gd name="T20" fmla="*/ 13 w 14"/>
                <a:gd name="T21" fmla="*/ 67 h 69"/>
                <a:gd name="T22" fmla="*/ 13 w 14"/>
                <a:gd name="T23" fmla="*/ 61 h 69"/>
                <a:gd name="T24" fmla="*/ 12 w 14"/>
                <a:gd name="T25" fmla="*/ 53 h 69"/>
                <a:gd name="T26" fmla="*/ 11 w 14"/>
                <a:gd name="T27" fmla="*/ 42 h 69"/>
                <a:gd name="T28" fmla="*/ 10 w 14"/>
                <a:gd name="T29" fmla="*/ 32 h 69"/>
                <a:gd name="T30" fmla="*/ 10 w 14"/>
                <a:gd name="T31" fmla="*/ 20 h 69"/>
                <a:gd name="T32" fmla="*/ 12 w 14"/>
                <a:gd name="T33" fmla="*/ 10 h 69"/>
                <a:gd name="T34" fmla="*/ 14 w 14"/>
                <a:gd name="T35" fmla="*/ 2 h 69"/>
                <a:gd name="T36" fmla="*/ 14 w 14"/>
                <a:gd name="T37" fmla="*/ 2 h 69"/>
                <a:gd name="T38" fmla="*/ 14 w 14"/>
                <a:gd name="T39" fmla="*/ 0 h 69"/>
                <a:gd name="T40" fmla="*/ 14 w 14"/>
                <a:gd name="T41" fmla="*/ 0 h 69"/>
                <a:gd name="T42" fmla="*/ 14 w 14"/>
                <a:gd name="T43" fmla="*/ 0 h 69"/>
                <a:gd name="T44" fmla="*/ 13 w 14"/>
                <a:gd name="T45" fmla="*/ 0 h 69"/>
                <a:gd name="T46" fmla="*/ 11 w 14"/>
                <a:gd name="T47" fmla="*/ 0 h 69"/>
                <a:gd name="T48" fmla="*/ 8 w 14"/>
                <a:gd name="T49" fmla="*/ 0 h 69"/>
                <a:gd name="T50" fmla="*/ 5 w 14"/>
                <a:gd name="T51" fmla="*/ 2 h 69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4"/>
                <a:gd name="T79" fmla="*/ 0 h 69"/>
                <a:gd name="T80" fmla="*/ 14 w 14"/>
                <a:gd name="T81" fmla="*/ 69 h 69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4" h="69">
                  <a:moveTo>
                    <a:pt x="5" y="2"/>
                  </a:moveTo>
                  <a:lnTo>
                    <a:pt x="5" y="3"/>
                  </a:lnTo>
                  <a:lnTo>
                    <a:pt x="4" y="7"/>
                  </a:lnTo>
                  <a:lnTo>
                    <a:pt x="3" y="13"/>
                  </a:lnTo>
                  <a:lnTo>
                    <a:pt x="1" y="21"/>
                  </a:lnTo>
                  <a:lnTo>
                    <a:pt x="0" y="31"/>
                  </a:lnTo>
                  <a:lnTo>
                    <a:pt x="0" y="42"/>
                  </a:lnTo>
                  <a:lnTo>
                    <a:pt x="1" y="55"/>
                  </a:lnTo>
                  <a:lnTo>
                    <a:pt x="4" y="69"/>
                  </a:lnTo>
                  <a:lnTo>
                    <a:pt x="14" y="68"/>
                  </a:lnTo>
                  <a:lnTo>
                    <a:pt x="13" y="67"/>
                  </a:lnTo>
                  <a:lnTo>
                    <a:pt x="13" y="61"/>
                  </a:lnTo>
                  <a:lnTo>
                    <a:pt x="12" y="53"/>
                  </a:lnTo>
                  <a:lnTo>
                    <a:pt x="11" y="42"/>
                  </a:lnTo>
                  <a:lnTo>
                    <a:pt x="10" y="32"/>
                  </a:lnTo>
                  <a:lnTo>
                    <a:pt x="10" y="20"/>
                  </a:lnTo>
                  <a:lnTo>
                    <a:pt x="12" y="10"/>
                  </a:lnTo>
                  <a:lnTo>
                    <a:pt x="14" y="2"/>
                  </a:lnTo>
                  <a:lnTo>
                    <a:pt x="14" y="0"/>
                  </a:lnTo>
                  <a:lnTo>
                    <a:pt x="13" y="0"/>
                  </a:lnTo>
                  <a:lnTo>
                    <a:pt x="11" y="0"/>
                  </a:lnTo>
                  <a:lnTo>
                    <a:pt x="8" y="0"/>
                  </a:lnTo>
                  <a:lnTo>
                    <a:pt x="5" y="2"/>
                  </a:lnTo>
                  <a:close/>
                </a:path>
              </a:pathLst>
            </a:custGeom>
            <a:solidFill>
              <a:srgbClr val="72C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30" name="Freeform 114"/>
            <p:cNvSpPr>
              <a:spLocks/>
            </p:cNvSpPr>
            <p:nvPr/>
          </p:nvSpPr>
          <p:spPr bwMode="auto">
            <a:xfrm>
              <a:off x="1177" y="1383"/>
              <a:ext cx="12" cy="56"/>
            </a:xfrm>
            <a:custGeom>
              <a:avLst/>
              <a:gdLst>
                <a:gd name="T0" fmla="*/ 4 w 12"/>
                <a:gd name="T1" fmla="*/ 1 h 56"/>
                <a:gd name="T2" fmla="*/ 3 w 12"/>
                <a:gd name="T3" fmla="*/ 1 h 56"/>
                <a:gd name="T4" fmla="*/ 3 w 12"/>
                <a:gd name="T5" fmla="*/ 5 h 56"/>
                <a:gd name="T6" fmla="*/ 2 w 12"/>
                <a:gd name="T7" fmla="*/ 11 h 56"/>
                <a:gd name="T8" fmla="*/ 0 w 12"/>
                <a:gd name="T9" fmla="*/ 17 h 56"/>
                <a:gd name="T10" fmla="*/ 0 w 12"/>
                <a:gd name="T11" fmla="*/ 25 h 56"/>
                <a:gd name="T12" fmla="*/ 0 w 12"/>
                <a:gd name="T13" fmla="*/ 35 h 56"/>
                <a:gd name="T14" fmla="*/ 2 w 12"/>
                <a:gd name="T15" fmla="*/ 46 h 56"/>
                <a:gd name="T16" fmla="*/ 3 w 12"/>
                <a:gd name="T17" fmla="*/ 56 h 56"/>
                <a:gd name="T18" fmla="*/ 11 w 12"/>
                <a:gd name="T19" fmla="*/ 56 h 56"/>
                <a:gd name="T20" fmla="*/ 11 w 12"/>
                <a:gd name="T21" fmla="*/ 55 h 56"/>
                <a:gd name="T22" fmla="*/ 10 w 12"/>
                <a:gd name="T23" fmla="*/ 50 h 56"/>
                <a:gd name="T24" fmla="*/ 10 w 12"/>
                <a:gd name="T25" fmla="*/ 43 h 56"/>
                <a:gd name="T26" fmla="*/ 9 w 12"/>
                <a:gd name="T27" fmla="*/ 35 h 56"/>
                <a:gd name="T28" fmla="*/ 7 w 12"/>
                <a:gd name="T29" fmla="*/ 26 h 56"/>
                <a:gd name="T30" fmla="*/ 9 w 12"/>
                <a:gd name="T31" fmla="*/ 17 h 56"/>
                <a:gd name="T32" fmla="*/ 10 w 12"/>
                <a:gd name="T33" fmla="*/ 7 h 56"/>
                <a:gd name="T34" fmla="*/ 12 w 12"/>
                <a:gd name="T35" fmla="*/ 0 h 56"/>
                <a:gd name="T36" fmla="*/ 12 w 12"/>
                <a:gd name="T37" fmla="*/ 0 h 56"/>
                <a:gd name="T38" fmla="*/ 12 w 12"/>
                <a:gd name="T39" fmla="*/ 0 h 56"/>
                <a:gd name="T40" fmla="*/ 12 w 12"/>
                <a:gd name="T41" fmla="*/ 0 h 56"/>
                <a:gd name="T42" fmla="*/ 11 w 12"/>
                <a:gd name="T43" fmla="*/ 0 h 56"/>
                <a:gd name="T44" fmla="*/ 10 w 12"/>
                <a:gd name="T45" fmla="*/ 0 h 56"/>
                <a:gd name="T46" fmla="*/ 9 w 12"/>
                <a:gd name="T47" fmla="*/ 0 h 56"/>
                <a:gd name="T48" fmla="*/ 6 w 12"/>
                <a:gd name="T49" fmla="*/ 0 h 56"/>
                <a:gd name="T50" fmla="*/ 4 w 12"/>
                <a:gd name="T51" fmla="*/ 1 h 5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2"/>
                <a:gd name="T79" fmla="*/ 0 h 56"/>
                <a:gd name="T80" fmla="*/ 12 w 12"/>
                <a:gd name="T81" fmla="*/ 56 h 5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2" h="56">
                  <a:moveTo>
                    <a:pt x="4" y="1"/>
                  </a:moveTo>
                  <a:lnTo>
                    <a:pt x="3" y="1"/>
                  </a:lnTo>
                  <a:lnTo>
                    <a:pt x="3" y="5"/>
                  </a:lnTo>
                  <a:lnTo>
                    <a:pt x="2" y="11"/>
                  </a:lnTo>
                  <a:lnTo>
                    <a:pt x="0" y="17"/>
                  </a:lnTo>
                  <a:lnTo>
                    <a:pt x="0" y="25"/>
                  </a:lnTo>
                  <a:lnTo>
                    <a:pt x="0" y="35"/>
                  </a:lnTo>
                  <a:lnTo>
                    <a:pt x="2" y="46"/>
                  </a:lnTo>
                  <a:lnTo>
                    <a:pt x="3" y="56"/>
                  </a:lnTo>
                  <a:lnTo>
                    <a:pt x="11" y="56"/>
                  </a:lnTo>
                  <a:lnTo>
                    <a:pt x="11" y="55"/>
                  </a:lnTo>
                  <a:lnTo>
                    <a:pt x="10" y="50"/>
                  </a:lnTo>
                  <a:lnTo>
                    <a:pt x="10" y="43"/>
                  </a:lnTo>
                  <a:lnTo>
                    <a:pt x="9" y="35"/>
                  </a:lnTo>
                  <a:lnTo>
                    <a:pt x="7" y="26"/>
                  </a:lnTo>
                  <a:lnTo>
                    <a:pt x="9" y="17"/>
                  </a:lnTo>
                  <a:lnTo>
                    <a:pt x="10" y="7"/>
                  </a:lnTo>
                  <a:lnTo>
                    <a:pt x="12" y="0"/>
                  </a:lnTo>
                  <a:lnTo>
                    <a:pt x="11" y="0"/>
                  </a:lnTo>
                  <a:lnTo>
                    <a:pt x="10" y="0"/>
                  </a:lnTo>
                  <a:lnTo>
                    <a:pt x="9" y="0"/>
                  </a:lnTo>
                  <a:lnTo>
                    <a:pt x="6" y="0"/>
                  </a:lnTo>
                  <a:lnTo>
                    <a:pt x="4" y="1"/>
                  </a:lnTo>
                  <a:close/>
                </a:path>
              </a:pathLst>
            </a:custGeom>
            <a:solidFill>
              <a:srgbClr val="8CD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31" name="Freeform 115"/>
            <p:cNvSpPr>
              <a:spLocks/>
            </p:cNvSpPr>
            <p:nvPr/>
          </p:nvSpPr>
          <p:spPr bwMode="auto">
            <a:xfrm>
              <a:off x="1177" y="1388"/>
              <a:ext cx="10" cy="45"/>
            </a:xfrm>
            <a:custGeom>
              <a:avLst/>
              <a:gdLst>
                <a:gd name="T0" fmla="*/ 4 w 10"/>
                <a:gd name="T1" fmla="*/ 1 h 45"/>
                <a:gd name="T2" fmla="*/ 3 w 10"/>
                <a:gd name="T3" fmla="*/ 2 h 45"/>
                <a:gd name="T4" fmla="*/ 3 w 10"/>
                <a:gd name="T5" fmla="*/ 5 h 45"/>
                <a:gd name="T6" fmla="*/ 2 w 10"/>
                <a:gd name="T7" fmla="*/ 8 h 45"/>
                <a:gd name="T8" fmla="*/ 2 w 10"/>
                <a:gd name="T9" fmla="*/ 14 h 45"/>
                <a:gd name="T10" fmla="*/ 0 w 10"/>
                <a:gd name="T11" fmla="*/ 21 h 45"/>
                <a:gd name="T12" fmla="*/ 0 w 10"/>
                <a:gd name="T13" fmla="*/ 28 h 45"/>
                <a:gd name="T14" fmla="*/ 2 w 10"/>
                <a:gd name="T15" fmla="*/ 36 h 45"/>
                <a:gd name="T16" fmla="*/ 3 w 10"/>
                <a:gd name="T17" fmla="*/ 45 h 45"/>
                <a:gd name="T18" fmla="*/ 10 w 10"/>
                <a:gd name="T19" fmla="*/ 45 h 45"/>
                <a:gd name="T20" fmla="*/ 10 w 10"/>
                <a:gd name="T21" fmla="*/ 43 h 45"/>
                <a:gd name="T22" fmla="*/ 9 w 10"/>
                <a:gd name="T23" fmla="*/ 40 h 45"/>
                <a:gd name="T24" fmla="*/ 7 w 10"/>
                <a:gd name="T25" fmla="*/ 35 h 45"/>
                <a:gd name="T26" fmla="*/ 7 w 10"/>
                <a:gd name="T27" fmla="*/ 28 h 45"/>
                <a:gd name="T28" fmla="*/ 6 w 10"/>
                <a:gd name="T29" fmla="*/ 21 h 45"/>
                <a:gd name="T30" fmla="*/ 7 w 10"/>
                <a:gd name="T31" fmla="*/ 14 h 45"/>
                <a:gd name="T32" fmla="*/ 7 w 10"/>
                <a:gd name="T33" fmla="*/ 7 h 45"/>
                <a:gd name="T34" fmla="*/ 10 w 10"/>
                <a:gd name="T35" fmla="*/ 1 h 45"/>
                <a:gd name="T36" fmla="*/ 10 w 10"/>
                <a:gd name="T37" fmla="*/ 1 h 45"/>
                <a:gd name="T38" fmla="*/ 10 w 10"/>
                <a:gd name="T39" fmla="*/ 1 h 45"/>
                <a:gd name="T40" fmla="*/ 10 w 10"/>
                <a:gd name="T41" fmla="*/ 0 h 45"/>
                <a:gd name="T42" fmla="*/ 10 w 10"/>
                <a:gd name="T43" fmla="*/ 0 h 45"/>
                <a:gd name="T44" fmla="*/ 9 w 10"/>
                <a:gd name="T45" fmla="*/ 0 h 45"/>
                <a:gd name="T46" fmla="*/ 7 w 10"/>
                <a:gd name="T47" fmla="*/ 0 h 45"/>
                <a:gd name="T48" fmla="*/ 6 w 10"/>
                <a:gd name="T49" fmla="*/ 1 h 45"/>
                <a:gd name="T50" fmla="*/ 4 w 10"/>
                <a:gd name="T51" fmla="*/ 1 h 45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0"/>
                <a:gd name="T79" fmla="*/ 0 h 45"/>
                <a:gd name="T80" fmla="*/ 10 w 10"/>
                <a:gd name="T81" fmla="*/ 45 h 45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0" h="45">
                  <a:moveTo>
                    <a:pt x="4" y="1"/>
                  </a:moveTo>
                  <a:lnTo>
                    <a:pt x="3" y="2"/>
                  </a:lnTo>
                  <a:lnTo>
                    <a:pt x="3" y="5"/>
                  </a:lnTo>
                  <a:lnTo>
                    <a:pt x="2" y="8"/>
                  </a:lnTo>
                  <a:lnTo>
                    <a:pt x="2" y="14"/>
                  </a:lnTo>
                  <a:lnTo>
                    <a:pt x="0" y="21"/>
                  </a:lnTo>
                  <a:lnTo>
                    <a:pt x="0" y="28"/>
                  </a:lnTo>
                  <a:lnTo>
                    <a:pt x="2" y="36"/>
                  </a:lnTo>
                  <a:lnTo>
                    <a:pt x="3" y="45"/>
                  </a:lnTo>
                  <a:lnTo>
                    <a:pt x="10" y="45"/>
                  </a:lnTo>
                  <a:lnTo>
                    <a:pt x="10" y="43"/>
                  </a:lnTo>
                  <a:lnTo>
                    <a:pt x="9" y="40"/>
                  </a:lnTo>
                  <a:lnTo>
                    <a:pt x="7" y="35"/>
                  </a:lnTo>
                  <a:lnTo>
                    <a:pt x="7" y="28"/>
                  </a:lnTo>
                  <a:lnTo>
                    <a:pt x="6" y="21"/>
                  </a:lnTo>
                  <a:lnTo>
                    <a:pt x="7" y="14"/>
                  </a:lnTo>
                  <a:lnTo>
                    <a:pt x="7" y="7"/>
                  </a:lnTo>
                  <a:lnTo>
                    <a:pt x="10" y="1"/>
                  </a:lnTo>
                  <a:lnTo>
                    <a:pt x="10" y="0"/>
                  </a:lnTo>
                  <a:lnTo>
                    <a:pt x="9" y="0"/>
                  </a:lnTo>
                  <a:lnTo>
                    <a:pt x="7" y="0"/>
                  </a:lnTo>
                  <a:lnTo>
                    <a:pt x="6" y="1"/>
                  </a:lnTo>
                  <a:lnTo>
                    <a:pt x="4" y="1"/>
                  </a:lnTo>
                  <a:close/>
                </a:path>
              </a:pathLst>
            </a:custGeom>
            <a:solidFill>
              <a:srgbClr val="A5E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32" name="Freeform 116"/>
            <p:cNvSpPr>
              <a:spLocks/>
            </p:cNvSpPr>
            <p:nvPr/>
          </p:nvSpPr>
          <p:spPr bwMode="auto">
            <a:xfrm>
              <a:off x="1179" y="1394"/>
              <a:ext cx="7" cy="32"/>
            </a:xfrm>
            <a:custGeom>
              <a:avLst/>
              <a:gdLst>
                <a:gd name="T0" fmla="*/ 2 w 7"/>
                <a:gd name="T1" fmla="*/ 1 h 32"/>
                <a:gd name="T2" fmla="*/ 1 w 7"/>
                <a:gd name="T3" fmla="*/ 1 h 32"/>
                <a:gd name="T4" fmla="*/ 1 w 7"/>
                <a:gd name="T5" fmla="*/ 3 h 32"/>
                <a:gd name="T6" fmla="*/ 0 w 7"/>
                <a:gd name="T7" fmla="*/ 6 h 32"/>
                <a:gd name="T8" fmla="*/ 0 w 7"/>
                <a:gd name="T9" fmla="*/ 10 h 32"/>
                <a:gd name="T10" fmla="*/ 0 w 7"/>
                <a:gd name="T11" fmla="*/ 15 h 32"/>
                <a:gd name="T12" fmla="*/ 0 w 7"/>
                <a:gd name="T13" fmla="*/ 20 h 32"/>
                <a:gd name="T14" fmla="*/ 0 w 7"/>
                <a:gd name="T15" fmla="*/ 27 h 32"/>
                <a:gd name="T16" fmla="*/ 1 w 7"/>
                <a:gd name="T17" fmla="*/ 32 h 32"/>
                <a:gd name="T18" fmla="*/ 5 w 7"/>
                <a:gd name="T19" fmla="*/ 32 h 32"/>
                <a:gd name="T20" fmla="*/ 5 w 7"/>
                <a:gd name="T21" fmla="*/ 31 h 32"/>
                <a:gd name="T22" fmla="*/ 5 w 7"/>
                <a:gd name="T23" fmla="*/ 29 h 32"/>
                <a:gd name="T24" fmla="*/ 4 w 7"/>
                <a:gd name="T25" fmla="*/ 25 h 32"/>
                <a:gd name="T26" fmla="*/ 4 w 7"/>
                <a:gd name="T27" fmla="*/ 20 h 32"/>
                <a:gd name="T28" fmla="*/ 4 w 7"/>
                <a:gd name="T29" fmla="*/ 15 h 32"/>
                <a:gd name="T30" fmla="*/ 4 w 7"/>
                <a:gd name="T31" fmla="*/ 9 h 32"/>
                <a:gd name="T32" fmla="*/ 4 w 7"/>
                <a:gd name="T33" fmla="*/ 4 h 32"/>
                <a:gd name="T34" fmla="*/ 7 w 7"/>
                <a:gd name="T35" fmla="*/ 0 h 32"/>
                <a:gd name="T36" fmla="*/ 7 w 7"/>
                <a:gd name="T37" fmla="*/ 0 h 32"/>
                <a:gd name="T38" fmla="*/ 7 w 7"/>
                <a:gd name="T39" fmla="*/ 0 h 32"/>
                <a:gd name="T40" fmla="*/ 5 w 7"/>
                <a:gd name="T41" fmla="*/ 0 h 32"/>
                <a:gd name="T42" fmla="*/ 5 w 7"/>
                <a:gd name="T43" fmla="*/ 0 h 32"/>
                <a:gd name="T44" fmla="*/ 5 w 7"/>
                <a:gd name="T45" fmla="*/ 0 h 32"/>
                <a:gd name="T46" fmla="*/ 4 w 7"/>
                <a:gd name="T47" fmla="*/ 0 h 32"/>
                <a:gd name="T48" fmla="*/ 3 w 7"/>
                <a:gd name="T49" fmla="*/ 0 h 32"/>
                <a:gd name="T50" fmla="*/ 2 w 7"/>
                <a:gd name="T51" fmla="*/ 1 h 3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7"/>
                <a:gd name="T79" fmla="*/ 0 h 32"/>
                <a:gd name="T80" fmla="*/ 7 w 7"/>
                <a:gd name="T81" fmla="*/ 32 h 3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7" h="32">
                  <a:moveTo>
                    <a:pt x="2" y="1"/>
                  </a:moveTo>
                  <a:lnTo>
                    <a:pt x="1" y="1"/>
                  </a:lnTo>
                  <a:lnTo>
                    <a:pt x="1" y="3"/>
                  </a:lnTo>
                  <a:lnTo>
                    <a:pt x="0" y="6"/>
                  </a:lnTo>
                  <a:lnTo>
                    <a:pt x="0" y="10"/>
                  </a:lnTo>
                  <a:lnTo>
                    <a:pt x="0" y="15"/>
                  </a:lnTo>
                  <a:lnTo>
                    <a:pt x="0" y="20"/>
                  </a:lnTo>
                  <a:lnTo>
                    <a:pt x="0" y="27"/>
                  </a:lnTo>
                  <a:lnTo>
                    <a:pt x="1" y="32"/>
                  </a:lnTo>
                  <a:lnTo>
                    <a:pt x="5" y="32"/>
                  </a:lnTo>
                  <a:lnTo>
                    <a:pt x="5" y="31"/>
                  </a:lnTo>
                  <a:lnTo>
                    <a:pt x="5" y="29"/>
                  </a:lnTo>
                  <a:lnTo>
                    <a:pt x="4" y="25"/>
                  </a:lnTo>
                  <a:lnTo>
                    <a:pt x="4" y="20"/>
                  </a:lnTo>
                  <a:lnTo>
                    <a:pt x="4" y="15"/>
                  </a:lnTo>
                  <a:lnTo>
                    <a:pt x="4" y="9"/>
                  </a:lnTo>
                  <a:lnTo>
                    <a:pt x="4" y="4"/>
                  </a:lnTo>
                  <a:lnTo>
                    <a:pt x="7" y="0"/>
                  </a:lnTo>
                  <a:lnTo>
                    <a:pt x="5" y="0"/>
                  </a:lnTo>
                  <a:lnTo>
                    <a:pt x="4" y="0"/>
                  </a:lnTo>
                  <a:lnTo>
                    <a:pt x="3" y="0"/>
                  </a:lnTo>
                  <a:lnTo>
                    <a:pt x="2" y="1"/>
                  </a:lnTo>
                  <a:close/>
                </a:path>
              </a:pathLst>
            </a:custGeom>
            <a:solidFill>
              <a:srgbClr val="B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33" name="Freeform 117"/>
            <p:cNvSpPr>
              <a:spLocks/>
            </p:cNvSpPr>
            <p:nvPr/>
          </p:nvSpPr>
          <p:spPr bwMode="auto">
            <a:xfrm>
              <a:off x="1274" y="1361"/>
              <a:ext cx="24" cy="90"/>
            </a:xfrm>
            <a:custGeom>
              <a:avLst/>
              <a:gdLst>
                <a:gd name="T0" fmla="*/ 24 w 24"/>
                <a:gd name="T1" fmla="*/ 1 h 90"/>
                <a:gd name="T2" fmla="*/ 22 w 24"/>
                <a:gd name="T3" fmla="*/ 1 h 90"/>
                <a:gd name="T4" fmla="*/ 21 w 24"/>
                <a:gd name="T5" fmla="*/ 3 h 90"/>
                <a:gd name="T6" fmla="*/ 19 w 24"/>
                <a:gd name="T7" fmla="*/ 8 h 90"/>
                <a:gd name="T8" fmla="*/ 17 w 24"/>
                <a:gd name="T9" fmla="*/ 16 h 90"/>
                <a:gd name="T10" fmla="*/ 15 w 24"/>
                <a:gd name="T11" fmla="*/ 28 h 90"/>
                <a:gd name="T12" fmla="*/ 14 w 24"/>
                <a:gd name="T13" fmla="*/ 43 h 90"/>
                <a:gd name="T14" fmla="*/ 15 w 24"/>
                <a:gd name="T15" fmla="*/ 64 h 90"/>
                <a:gd name="T16" fmla="*/ 18 w 24"/>
                <a:gd name="T17" fmla="*/ 90 h 90"/>
                <a:gd name="T18" fmla="*/ 5 w 24"/>
                <a:gd name="T19" fmla="*/ 90 h 90"/>
                <a:gd name="T20" fmla="*/ 4 w 24"/>
                <a:gd name="T21" fmla="*/ 88 h 90"/>
                <a:gd name="T22" fmla="*/ 3 w 24"/>
                <a:gd name="T23" fmla="*/ 81 h 90"/>
                <a:gd name="T24" fmla="*/ 1 w 24"/>
                <a:gd name="T25" fmla="*/ 69 h 90"/>
                <a:gd name="T26" fmla="*/ 0 w 24"/>
                <a:gd name="T27" fmla="*/ 56 h 90"/>
                <a:gd name="T28" fmla="*/ 0 w 24"/>
                <a:gd name="T29" fmla="*/ 41 h 90"/>
                <a:gd name="T30" fmla="*/ 1 w 24"/>
                <a:gd name="T31" fmla="*/ 27 h 90"/>
                <a:gd name="T32" fmla="*/ 4 w 24"/>
                <a:gd name="T33" fmla="*/ 13 h 90"/>
                <a:gd name="T34" fmla="*/ 7 w 24"/>
                <a:gd name="T35" fmla="*/ 0 h 90"/>
                <a:gd name="T36" fmla="*/ 24 w 24"/>
                <a:gd name="T37" fmla="*/ 1 h 9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4"/>
                <a:gd name="T58" fmla="*/ 0 h 90"/>
                <a:gd name="T59" fmla="*/ 24 w 24"/>
                <a:gd name="T60" fmla="*/ 90 h 90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4" h="90">
                  <a:moveTo>
                    <a:pt x="24" y="1"/>
                  </a:moveTo>
                  <a:lnTo>
                    <a:pt x="22" y="1"/>
                  </a:lnTo>
                  <a:lnTo>
                    <a:pt x="21" y="3"/>
                  </a:lnTo>
                  <a:lnTo>
                    <a:pt x="19" y="8"/>
                  </a:lnTo>
                  <a:lnTo>
                    <a:pt x="17" y="16"/>
                  </a:lnTo>
                  <a:lnTo>
                    <a:pt x="15" y="28"/>
                  </a:lnTo>
                  <a:lnTo>
                    <a:pt x="14" y="43"/>
                  </a:lnTo>
                  <a:lnTo>
                    <a:pt x="15" y="64"/>
                  </a:lnTo>
                  <a:lnTo>
                    <a:pt x="18" y="90"/>
                  </a:lnTo>
                  <a:lnTo>
                    <a:pt x="5" y="90"/>
                  </a:lnTo>
                  <a:lnTo>
                    <a:pt x="4" y="88"/>
                  </a:lnTo>
                  <a:lnTo>
                    <a:pt x="3" y="81"/>
                  </a:lnTo>
                  <a:lnTo>
                    <a:pt x="1" y="69"/>
                  </a:lnTo>
                  <a:lnTo>
                    <a:pt x="0" y="56"/>
                  </a:lnTo>
                  <a:lnTo>
                    <a:pt x="0" y="41"/>
                  </a:lnTo>
                  <a:lnTo>
                    <a:pt x="1" y="27"/>
                  </a:lnTo>
                  <a:lnTo>
                    <a:pt x="4" y="13"/>
                  </a:lnTo>
                  <a:lnTo>
                    <a:pt x="7" y="0"/>
                  </a:lnTo>
                  <a:lnTo>
                    <a:pt x="24" y="1"/>
                  </a:lnTo>
                  <a:close/>
                </a:path>
              </a:pathLst>
            </a:custGeom>
            <a:solidFill>
              <a:srgbClr val="59B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34" name="Freeform 118"/>
            <p:cNvSpPr>
              <a:spLocks/>
            </p:cNvSpPr>
            <p:nvPr/>
          </p:nvSpPr>
          <p:spPr bwMode="auto">
            <a:xfrm>
              <a:off x="1275" y="1368"/>
              <a:ext cx="19" cy="76"/>
            </a:xfrm>
            <a:custGeom>
              <a:avLst/>
              <a:gdLst>
                <a:gd name="T0" fmla="*/ 19 w 19"/>
                <a:gd name="T1" fmla="*/ 0 h 76"/>
                <a:gd name="T2" fmla="*/ 19 w 19"/>
                <a:gd name="T3" fmla="*/ 0 h 76"/>
                <a:gd name="T4" fmla="*/ 18 w 19"/>
                <a:gd name="T5" fmla="*/ 2 h 76"/>
                <a:gd name="T6" fmla="*/ 17 w 19"/>
                <a:gd name="T7" fmla="*/ 7 h 76"/>
                <a:gd name="T8" fmla="*/ 14 w 19"/>
                <a:gd name="T9" fmla="*/ 13 h 76"/>
                <a:gd name="T10" fmla="*/ 13 w 19"/>
                <a:gd name="T11" fmla="*/ 22 h 76"/>
                <a:gd name="T12" fmla="*/ 12 w 19"/>
                <a:gd name="T13" fmla="*/ 36 h 76"/>
                <a:gd name="T14" fmla="*/ 13 w 19"/>
                <a:gd name="T15" fmla="*/ 54 h 76"/>
                <a:gd name="T16" fmla="*/ 14 w 19"/>
                <a:gd name="T17" fmla="*/ 76 h 76"/>
                <a:gd name="T18" fmla="*/ 4 w 19"/>
                <a:gd name="T19" fmla="*/ 76 h 76"/>
                <a:gd name="T20" fmla="*/ 4 w 19"/>
                <a:gd name="T21" fmla="*/ 74 h 76"/>
                <a:gd name="T22" fmla="*/ 3 w 19"/>
                <a:gd name="T23" fmla="*/ 68 h 76"/>
                <a:gd name="T24" fmla="*/ 2 w 19"/>
                <a:gd name="T25" fmla="*/ 58 h 76"/>
                <a:gd name="T26" fmla="*/ 0 w 19"/>
                <a:gd name="T27" fmla="*/ 47 h 76"/>
                <a:gd name="T28" fmla="*/ 0 w 19"/>
                <a:gd name="T29" fmla="*/ 35 h 76"/>
                <a:gd name="T30" fmla="*/ 0 w 19"/>
                <a:gd name="T31" fmla="*/ 22 h 76"/>
                <a:gd name="T32" fmla="*/ 3 w 19"/>
                <a:gd name="T33" fmla="*/ 9 h 76"/>
                <a:gd name="T34" fmla="*/ 6 w 19"/>
                <a:gd name="T35" fmla="*/ 0 h 76"/>
                <a:gd name="T36" fmla="*/ 19 w 19"/>
                <a:gd name="T37" fmla="*/ 0 h 7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9"/>
                <a:gd name="T58" fmla="*/ 0 h 76"/>
                <a:gd name="T59" fmla="*/ 19 w 19"/>
                <a:gd name="T60" fmla="*/ 76 h 7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9" h="76">
                  <a:moveTo>
                    <a:pt x="19" y="0"/>
                  </a:moveTo>
                  <a:lnTo>
                    <a:pt x="19" y="0"/>
                  </a:lnTo>
                  <a:lnTo>
                    <a:pt x="18" y="2"/>
                  </a:lnTo>
                  <a:lnTo>
                    <a:pt x="17" y="7"/>
                  </a:lnTo>
                  <a:lnTo>
                    <a:pt x="14" y="13"/>
                  </a:lnTo>
                  <a:lnTo>
                    <a:pt x="13" y="22"/>
                  </a:lnTo>
                  <a:lnTo>
                    <a:pt x="12" y="36"/>
                  </a:lnTo>
                  <a:lnTo>
                    <a:pt x="13" y="54"/>
                  </a:lnTo>
                  <a:lnTo>
                    <a:pt x="14" y="76"/>
                  </a:lnTo>
                  <a:lnTo>
                    <a:pt x="4" y="76"/>
                  </a:lnTo>
                  <a:lnTo>
                    <a:pt x="4" y="74"/>
                  </a:lnTo>
                  <a:lnTo>
                    <a:pt x="3" y="68"/>
                  </a:lnTo>
                  <a:lnTo>
                    <a:pt x="2" y="58"/>
                  </a:lnTo>
                  <a:lnTo>
                    <a:pt x="0" y="47"/>
                  </a:lnTo>
                  <a:lnTo>
                    <a:pt x="0" y="35"/>
                  </a:lnTo>
                  <a:lnTo>
                    <a:pt x="0" y="22"/>
                  </a:lnTo>
                  <a:lnTo>
                    <a:pt x="3" y="9"/>
                  </a:lnTo>
                  <a:lnTo>
                    <a:pt x="6" y="0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72C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35" name="Freeform 119"/>
            <p:cNvSpPr>
              <a:spLocks/>
            </p:cNvSpPr>
            <p:nvPr/>
          </p:nvSpPr>
          <p:spPr bwMode="auto">
            <a:xfrm>
              <a:off x="1277" y="1374"/>
              <a:ext cx="15" cy="63"/>
            </a:xfrm>
            <a:custGeom>
              <a:avLst/>
              <a:gdLst>
                <a:gd name="T0" fmla="*/ 15 w 15"/>
                <a:gd name="T1" fmla="*/ 0 h 63"/>
                <a:gd name="T2" fmla="*/ 15 w 15"/>
                <a:gd name="T3" fmla="*/ 1 h 63"/>
                <a:gd name="T4" fmla="*/ 14 w 15"/>
                <a:gd name="T5" fmla="*/ 2 h 63"/>
                <a:gd name="T6" fmla="*/ 12 w 15"/>
                <a:gd name="T7" fmla="*/ 6 h 63"/>
                <a:gd name="T8" fmla="*/ 11 w 15"/>
                <a:gd name="T9" fmla="*/ 12 h 63"/>
                <a:gd name="T10" fmla="*/ 10 w 15"/>
                <a:gd name="T11" fmla="*/ 19 h 63"/>
                <a:gd name="T12" fmla="*/ 9 w 15"/>
                <a:gd name="T13" fmla="*/ 30 h 63"/>
                <a:gd name="T14" fmla="*/ 10 w 15"/>
                <a:gd name="T15" fmla="*/ 44 h 63"/>
                <a:gd name="T16" fmla="*/ 11 w 15"/>
                <a:gd name="T17" fmla="*/ 63 h 63"/>
                <a:gd name="T18" fmla="*/ 2 w 15"/>
                <a:gd name="T19" fmla="*/ 63 h 63"/>
                <a:gd name="T20" fmla="*/ 2 w 15"/>
                <a:gd name="T21" fmla="*/ 62 h 63"/>
                <a:gd name="T22" fmla="*/ 1 w 15"/>
                <a:gd name="T23" fmla="*/ 56 h 63"/>
                <a:gd name="T24" fmla="*/ 0 w 15"/>
                <a:gd name="T25" fmla="*/ 49 h 63"/>
                <a:gd name="T26" fmla="*/ 0 w 15"/>
                <a:gd name="T27" fmla="*/ 40 h 63"/>
                <a:gd name="T28" fmla="*/ 0 w 15"/>
                <a:gd name="T29" fmla="*/ 29 h 63"/>
                <a:gd name="T30" fmla="*/ 0 w 15"/>
                <a:gd name="T31" fmla="*/ 19 h 63"/>
                <a:gd name="T32" fmla="*/ 1 w 15"/>
                <a:gd name="T33" fmla="*/ 8 h 63"/>
                <a:gd name="T34" fmla="*/ 4 w 15"/>
                <a:gd name="T35" fmla="*/ 0 h 63"/>
                <a:gd name="T36" fmla="*/ 15 w 15"/>
                <a:gd name="T37" fmla="*/ 0 h 63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5"/>
                <a:gd name="T58" fmla="*/ 0 h 63"/>
                <a:gd name="T59" fmla="*/ 15 w 15"/>
                <a:gd name="T60" fmla="*/ 63 h 63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5" h="63">
                  <a:moveTo>
                    <a:pt x="15" y="0"/>
                  </a:moveTo>
                  <a:lnTo>
                    <a:pt x="15" y="1"/>
                  </a:lnTo>
                  <a:lnTo>
                    <a:pt x="14" y="2"/>
                  </a:lnTo>
                  <a:lnTo>
                    <a:pt x="12" y="6"/>
                  </a:lnTo>
                  <a:lnTo>
                    <a:pt x="11" y="12"/>
                  </a:lnTo>
                  <a:lnTo>
                    <a:pt x="10" y="19"/>
                  </a:lnTo>
                  <a:lnTo>
                    <a:pt x="9" y="30"/>
                  </a:lnTo>
                  <a:lnTo>
                    <a:pt x="10" y="44"/>
                  </a:lnTo>
                  <a:lnTo>
                    <a:pt x="11" y="63"/>
                  </a:lnTo>
                  <a:lnTo>
                    <a:pt x="2" y="63"/>
                  </a:lnTo>
                  <a:lnTo>
                    <a:pt x="2" y="62"/>
                  </a:lnTo>
                  <a:lnTo>
                    <a:pt x="1" y="56"/>
                  </a:lnTo>
                  <a:lnTo>
                    <a:pt x="0" y="49"/>
                  </a:lnTo>
                  <a:lnTo>
                    <a:pt x="0" y="40"/>
                  </a:lnTo>
                  <a:lnTo>
                    <a:pt x="0" y="29"/>
                  </a:lnTo>
                  <a:lnTo>
                    <a:pt x="0" y="19"/>
                  </a:lnTo>
                  <a:lnTo>
                    <a:pt x="1" y="8"/>
                  </a:lnTo>
                  <a:lnTo>
                    <a:pt x="4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8CD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36" name="Freeform 120"/>
            <p:cNvSpPr>
              <a:spLocks/>
            </p:cNvSpPr>
            <p:nvPr/>
          </p:nvSpPr>
          <p:spPr bwMode="auto">
            <a:xfrm>
              <a:off x="1277" y="1380"/>
              <a:ext cx="12" cy="50"/>
            </a:xfrm>
            <a:custGeom>
              <a:avLst/>
              <a:gdLst>
                <a:gd name="T0" fmla="*/ 12 w 12"/>
                <a:gd name="T1" fmla="*/ 1 h 50"/>
                <a:gd name="T2" fmla="*/ 12 w 12"/>
                <a:gd name="T3" fmla="*/ 1 h 50"/>
                <a:gd name="T4" fmla="*/ 11 w 12"/>
                <a:gd name="T5" fmla="*/ 2 h 50"/>
                <a:gd name="T6" fmla="*/ 10 w 12"/>
                <a:gd name="T7" fmla="*/ 4 h 50"/>
                <a:gd name="T8" fmla="*/ 9 w 12"/>
                <a:gd name="T9" fmla="*/ 9 h 50"/>
                <a:gd name="T10" fmla="*/ 9 w 12"/>
                <a:gd name="T11" fmla="*/ 15 h 50"/>
                <a:gd name="T12" fmla="*/ 8 w 12"/>
                <a:gd name="T13" fmla="*/ 24 h 50"/>
                <a:gd name="T14" fmla="*/ 8 w 12"/>
                <a:gd name="T15" fmla="*/ 36 h 50"/>
                <a:gd name="T16" fmla="*/ 9 w 12"/>
                <a:gd name="T17" fmla="*/ 50 h 50"/>
                <a:gd name="T18" fmla="*/ 2 w 12"/>
                <a:gd name="T19" fmla="*/ 50 h 50"/>
                <a:gd name="T20" fmla="*/ 2 w 12"/>
                <a:gd name="T21" fmla="*/ 49 h 50"/>
                <a:gd name="T22" fmla="*/ 2 w 12"/>
                <a:gd name="T23" fmla="*/ 45 h 50"/>
                <a:gd name="T24" fmla="*/ 1 w 12"/>
                <a:gd name="T25" fmla="*/ 38 h 50"/>
                <a:gd name="T26" fmla="*/ 1 w 12"/>
                <a:gd name="T27" fmla="*/ 31 h 50"/>
                <a:gd name="T28" fmla="*/ 0 w 12"/>
                <a:gd name="T29" fmla="*/ 23 h 50"/>
                <a:gd name="T30" fmla="*/ 1 w 12"/>
                <a:gd name="T31" fmla="*/ 15 h 50"/>
                <a:gd name="T32" fmla="*/ 2 w 12"/>
                <a:gd name="T33" fmla="*/ 7 h 50"/>
                <a:gd name="T34" fmla="*/ 4 w 12"/>
                <a:gd name="T35" fmla="*/ 0 h 50"/>
                <a:gd name="T36" fmla="*/ 12 w 12"/>
                <a:gd name="T37" fmla="*/ 1 h 5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2"/>
                <a:gd name="T58" fmla="*/ 0 h 50"/>
                <a:gd name="T59" fmla="*/ 12 w 12"/>
                <a:gd name="T60" fmla="*/ 50 h 50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2" h="50">
                  <a:moveTo>
                    <a:pt x="12" y="1"/>
                  </a:moveTo>
                  <a:lnTo>
                    <a:pt x="12" y="1"/>
                  </a:lnTo>
                  <a:lnTo>
                    <a:pt x="11" y="2"/>
                  </a:lnTo>
                  <a:lnTo>
                    <a:pt x="10" y="4"/>
                  </a:lnTo>
                  <a:lnTo>
                    <a:pt x="9" y="9"/>
                  </a:lnTo>
                  <a:lnTo>
                    <a:pt x="9" y="15"/>
                  </a:lnTo>
                  <a:lnTo>
                    <a:pt x="8" y="24"/>
                  </a:lnTo>
                  <a:lnTo>
                    <a:pt x="8" y="36"/>
                  </a:lnTo>
                  <a:lnTo>
                    <a:pt x="9" y="50"/>
                  </a:lnTo>
                  <a:lnTo>
                    <a:pt x="2" y="50"/>
                  </a:lnTo>
                  <a:lnTo>
                    <a:pt x="2" y="49"/>
                  </a:lnTo>
                  <a:lnTo>
                    <a:pt x="2" y="45"/>
                  </a:lnTo>
                  <a:lnTo>
                    <a:pt x="1" y="38"/>
                  </a:lnTo>
                  <a:lnTo>
                    <a:pt x="1" y="31"/>
                  </a:lnTo>
                  <a:lnTo>
                    <a:pt x="0" y="23"/>
                  </a:lnTo>
                  <a:lnTo>
                    <a:pt x="1" y="15"/>
                  </a:lnTo>
                  <a:lnTo>
                    <a:pt x="2" y="7"/>
                  </a:lnTo>
                  <a:lnTo>
                    <a:pt x="4" y="0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A5E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37" name="Freeform 121"/>
            <p:cNvSpPr>
              <a:spLocks/>
            </p:cNvSpPr>
            <p:nvPr/>
          </p:nvSpPr>
          <p:spPr bwMode="auto">
            <a:xfrm>
              <a:off x="1278" y="1387"/>
              <a:ext cx="9" cy="36"/>
            </a:xfrm>
            <a:custGeom>
              <a:avLst/>
              <a:gdLst>
                <a:gd name="T0" fmla="*/ 9 w 9"/>
                <a:gd name="T1" fmla="*/ 0 h 36"/>
                <a:gd name="T2" fmla="*/ 9 w 9"/>
                <a:gd name="T3" fmla="*/ 0 h 36"/>
                <a:gd name="T4" fmla="*/ 8 w 9"/>
                <a:gd name="T5" fmla="*/ 1 h 36"/>
                <a:gd name="T6" fmla="*/ 8 w 9"/>
                <a:gd name="T7" fmla="*/ 3 h 36"/>
                <a:gd name="T8" fmla="*/ 7 w 9"/>
                <a:gd name="T9" fmla="*/ 6 h 36"/>
                <a:gd name="T10" fmla="*/ 6 w 9"/>
                <a:gd name="T11" fmla="*/ 10 h 36"/>
                <a:gd name="T12" fmla="*/ 6 w 9"/>
                <a:gd name="T13" fmla="*/ 17 h 36"/>
                <a:gd name="T14" fmla="*/ 6 w 9"/>
                <a:gd name="T15" fmla="*/ 25 h 36"/>
                <a:gd name="T16" fmla="*/ 7 w 9"/>
                <a:gd name="T17" fmla="*/ 36 h 36"/>
                <a:gd name="T18" fmla="*/ 2 w 9"/>
                <a:gd name="T19" fmla="*/ 36 h 36"/>
                <a:gd name="T20" fmla="*/ 1 w 9"/>
                <a:gd name="T21" fmla="*/ 36 h 36"/>
                <a:gd name="T22" fmla="*/ 1 w 9"/>
                <a:gd name="T23" fmla="*/ 32 h 36"/>
                <a:gd name="T24" fmla="*/ 1 w 9"/>
                <a:gd name="T25" fmla="*/ 28 h 36"/>
                <a:gd name="T26" fmla="*/ 0 w 9"/>
                <a:gd name="T27" fmla="*/ 22 h 36"/>
                <a:gd name="T28" fmla="*/ 0 w 9"/>
                <a:gd name="T29" fmla="*/ 16 h 36"/>
                <a:gd name="T30" fmla="*/ 0 w 9"/>
                <a:gd name="T31" fmla="*/ 10 h 36"/>
                <a:gd name="T32" fmla="*/ 1 w 9"/>
                <a:gd name="T33" fmla="*/ 4 h 36"/>
                <a:gd name="T34" fmla="*/ 3 w 9"/>
                <a:gd name="T35" fmla="*/ 0 h 36"/>
                <a:gd name="T36" fmla="*/ 9 w 9"/>
                <a:gd name="T37" fmla="*/ 0 h 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"/>
                <a:gd name="T58" fmla="*/ 0 h 36"/>
                <a:gd name="T59" fmla="*/ 9 w 9"/>
                <a:gd name="T60" fmla="*/ 36 h 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" h="36">
                  <a:moveTo>
                    <a:pt x="9" y="0"/>
                  </a:moveTo>
                  <a:lnTo>
                    <a:pt x="9" y="0"/>
                  </a:lnTo>
                  <a:lnTo>
                    <a:pt x="8" y="1"/>
                  </a:lnTo>
                  <a:lnTo>
                    <a:pt x="8" y="3"/>
                  </a:lnTo>
                  <a:lnTo>
                    <a:pt x="7" y="6"/>
                  </a:lnTo>
                  <a:lnTo>
                    <a:pt x="6" y="10"/>
                  </a:lnTo>
                  <a:lnTo>
                    <a:pt x="6" y="17"/>
                  </a:lnTo>
                  <a:lnTo>
                    <a:pt x="6" y="25"/>
                  </a:lnTo>
                  <a:lnTo>
                    <a:pt x="7" y="36"/>
                  </a:lnTo>
                  <a:lnTo>
                    <a:pt x="2" y="36"/>
                  </a:lnTo>
                  <a:lnTo>
                    <a:pt x="1" y="36"/>
                  </a:lnTo>
                  <a:lnTo>
                    <a:pt x="1" y="32"/>
                  </a:lnTo>
                  <a:lnTo>
                    <a:pt x="1" y="28"/>
                  </a:lnTo>
                  <a:lnTo>
                    <a:pt x="0" y="22"/>
                  </a:lnTo>
                  <a:lnTo>
                    <a:pt x="0" y="16"/>
                  </a:lnTo>
                  <a:lnTo>
                    <a:pt x="0" y="10"/>
                  </a:lnTo>
                  <a:lnTo>
                    <a:pt x="1" y="4"/>
                  </a:lnTo>
                  <a:lnTo>
                    <a:pt x="3" y="0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B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38" name="Rectangle 122"/>
            <p:cNvSpPr>
              <a:spLocks noChangeArrowheads="1"/>
            </p:cNvSpPr>
            <p:nvPr/>
          </p:nvSpPr>
          <p:spPr bwMode="auto">
            <a:xfrm>
              <a:off x="1155" y="1377"/>
              <a:ext cx="4" cy="11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39" name="Freeform 123"/>
            <p:cNvSpPr>
              <a:spLocks/>
            </p:cNvSpPr>
            <p:nvPr/>
          </p:nvSpPr>
          <p:spPr bwMode="auto">
            <a:xfrm>
              <a:off x="1197" y="1375"/>
              <a:ext cx="46" cy="55"/>
            </a:xfrm>
            <a:custGeom>
              <a:avLst/>
              <a:gdLst>
                <a:gd name="T0" fmla="*/ 4 w 46"/>
                <a:gd name="T1" fmla="*/ 6 h 55"/>
                <a:gd name="T2" fmla="*/ 4 w 46"/>
                <a:gd name="T3" fmla="*/ 7 h 55"/>
                <a:gd name="T4" fmla="*/ 3 w 46"/>
                <a:gd name="T5" fmla="*/ 9 h 55"/>
                <a:gd name="T6" fmla="*/ 1 w 46"/>
                <a:gd name="T7" fmla="*/ 14 h 55"/>
                <a:gd name="T8" fmla="*/ 0 w 46"/>
                <a:gd name="T9" fmla="*/ 20 h 55"/>
                <a:gd name="T10" fmla="*/ 0 w 46"/>
                <a:gd name="T11" fmla="*/ 28 h 55"/>
                <a:gd name="T12" fmla="*/ 0 w 46"/>
                <a:gd name="T13" fmla="*/ 36 h 55"/>
                <a:gd name="T14" fmla="*/ 0 w 46"/>
                <a:gd name="T15" fmla="*/ 46 h 55"/>
                <a:gd name="T16" fmla="*/ 3 w 46"/>
                <a:gd name="T17" fmla="*/ 55 h 55"/>
                <a:gd name="T18" fmla="*/ 3 w 46"/>
                <a:gd name="T19" fmla="*/ 54 h 55"/>
                <a:gd name="T20" fmla="*/ 3 w 46"/>
                <a:gd name="T21" fmla="*/ 53 h 55"/>
                <a:gd name="T22" fmla="*/ 3 w 46"/>
                <a:gd name="T23" fmla="*/ 51 h 55"/>
                <a:gd name="T24" fmla="*/ 3 w 46"/>
                <a:gd name="T25" fmla="*/ 49 h 55"/>
                <a:gd name="T26" fmla="*/ 3 w 46"/>
                <a:gd name="T27" fmla="*/ 46 h 55"/>
                <a:gd name="T28" fmla="*/ 4 w 46"/>
                <a:gd name="T29" fmla="*/ 42 h 55"/>
                <a:gd name="T30" fmla="*/ 4 w 46"/>
                <a:gd name="T31" fmla="*/ 39 h 55"/>
                <a:gd name="T32" fmla="*/ 5 w 46"/>
                <a:gd name="T33" fmla="*/ 35 h 55"/>
                <a:gd name="T34" fmla="*/ 6 w 46"/>
                <a:gd name="T35" fmla="*/ 32 h 55"/>
                <a:gd name="T36" fmla="*/ 7 w 46"/>
                <a:gd name="T37" fmla="*/ 28 h 55"/>
                <a:gd name="T38" fmla="*/ 8 w 46"/>
                <a:gd name="T39" fmla="*/ 25 h 55"/>
                <a:gd name="T40" fmla="*/ 11 w 46"/>
                <a:gd name="T41" fmla="*/ 21 h 55"/>
                <a:gd name="T42" fmla="*/ 14 w 46"/>
                <a:gd name="T43" fmla="*/ 19 h 55"/>
                <a:gd name="T44" fmla="*/ 17 w 46"/>
                <a:gd name="T45" fmla="*/ 16 h 55"/>
                <a:gd name="T46" fmla="*/ 21 w 46"/>
                <a:gd name="T47" fmla="*/ 14 h 55"/>
                <a:gd name="T48" fmla="*/ 26 w 46"/>
                <a:gd name="T49" fmla="*/ 14 h 55"/>
                <a:gd name="T50" fmla="*/ 26 w 46"/>
                <a:gd name="T51" fmla="*/ 13 h 55"/>
                <a:gd name="T52" fmla="*/ 26 w 46"/>
                <a:gd name="T53" fmla="*/ 13 h 55"/>
                <a:gd name="T54" fmla="*/ 28 w 46"/>
                <a:gd name="T55" fmla="*/ 12 h 55"/>
                <a:gd name="T56" fmla="*/ 29 w 46"/>
                <a:gd name="T57" fmla="*/ 11 h 55"/>
                <a:gd name="T58" fmla="*/ 33 w 46"/>
                <a:gd name="T59" fmla="*/ 9 h 55"/>
                <a:gd name="T60" fmla="*/ 36 w 46"/>
                <a:gd name="T61" fmla="*/ 7 h 55"/>
                <a:gd name="T62" fmla="*/ 41 w 46"/>
                <a:gd name="T63" fmla="*/ 5 h 55"/>
                <a:gd name="T64" fmla="*/ 46 w 46"/>
                <a:gd name="T65" fmla="*/ 2 h 55"/>
                <a:gd name="T66" fmla="*/ 46 w 46"/>
                <a:gd name="T67" fmla="*/ 2 h 55"/>
                <a:gd name="T68" fmla="*/ 45 w 46"/>
                <a:gd name="T69" fmla="*/ 2 h 55"/>
                <a:gd name="T70" fmla="*/ 43 w 46"/>
                <a:gd name="T71" fmla="*/ 2 h 55"/>
                <a:gd name="T72" fmla="*/ 42 w 46"/>
                <a:gd name="T73" fmla="*/ 1 h 55"/>
                <a:gd name="T74" fmla="*/ 40 w 46"/>
                <a:gd name="T75" fmla="*/ 1 h 55"/>
                <a:gd name="T76" fmla="*/ 38 w 46"/>
                <a:gd name="T77" fmla="*/ 1 h 55"/>
                <a:gd name="T78" fmla="*/ 35 w 46"/>
                <a:gd name="T79" fmla="*/ 1 h 55"/>
                <a:gd name="T80" fmla="*/ 32 w 46"/>
                <a:gd name="T81" fmla="*/ 0 h 55"/>
                <a:gd name="T82" fmla="*/ 28 w 46"/>
                <a:gd name="T83" fmla="*/ 0 h 55"/>
                <a:gd name="T84" fmla="*/ 26 w 46"/>
                <a:gd name="T85" fmla="*/ 0 h 55"/>
                <a:gd name="T86" fmla="*/ 22 w 46"/>
                <a:gd name="T87" fmla="*/ 1 h 55"/>
                <a:gd name="T88" fmla="*/ 19 w 46"/>
                <a:gd name="T89" fmla="*/ 1 h 55"/>
                <a:gd name="T90" fmla="*/ 14 w 46"/>
                <a:gd name="T91" fmla="*/ 1 h 55"/>
                <a:gd name="T92" fmla="*/ 11 w 46"/>
                <a:gd name="T93" fmla="*/ 2 h 55"/>
                <a:gd name="T94" fmla="*/ 7 w 46"/>
                <a:gd name="T95" fmla="*/ 4 h 55"/>
                <a:gd name="T96" fmla="*/ 4 w 46"/>
                <a:gd name="T97" fmla="*/ 6 h 55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46"/>
                <a:gd name="T148" fmla="*/ 0 h 55"/>
                <a:gd name="T149" fmla="*/ 46 w 46"/>
                <a:gd name="T150" fmla="*/ 55 h 55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46" h="55">
                  <a:moveTo>
                    <a:pt x="4" y="6"/>
                  </a:moveTo>
                  <a:lnTo>
                    <a:pt x="4" y="7"/>
                  </a:lnTo>
                  <a:lnTo>
                    <a:pt x="3" y="9"/>
                  </a:lnTo>
                  <a:lnTo>
                    <a:pt x="1" y="14"/>
                  </a:lnTo>
                  <a:lnTo>
                    <a:pt x="0" y="20"/>
                  </a:lnTo>
                  <a:lnTo>
                    <a:pt x="0" y="28"/>
                  </a:lnTo>
                  <a:lnTo>
                    <a:pt x="0" y="36"/>
                  </a:lnTo>
                  <a:lnTo>
                    <a:pt x="0" y="46"/>
                  </a:lnTo>
                  <a:lnTo>
                    <a:pt x="3" y="55"/>
                  </a:lnTo>
                  <a:lnTo>
                    <a:pt x="3" y="54"/>
                  </a:lnTo>
                  <a:lnTo>
                    <a:pt x="3" y="53"/>
                  </a:lnTo>
                  <a:lnTo>
                    <a:pt x="3" y="51"/>
                  </a:lnTo>
                  <a:lnTo>
                    <a:pt x="3" y="49"/>
                  </a:lnTo>
                  <a:lnTo>
                    <a:pt x="3" y="46"/>
                  </a:lnTo>
                  <a:lnTo>
                    <a:pt x="4" y="42"/>
                  </a:lnTo>
                  <a:lnTo>
                    <a:pt x="4" y="39"/>
                  </a:lnTo>
                  <a:lnTo>
                    <a:pt x="5" y="35"/>
                  </a:lnTo>
                  <a:lnTo>
                    <a:pt x="6" y="32"/>
                  </a:lnTo>
                  <a:lnTo>
                    <a:pt x="7" y="28"/>
                  </a:lnTo>
                  <a:lnTo>
                    <a:pt x="8" y="25"/>
                  </a:lnTo>
                  <a:lnTo>
                    <a:pt x="11" y="21"/>
                  </a:lnTo>
                  <a:lnTo>
                    <a:pt x="14" y="19"/>
                  </a:lnTo>
                  <a:lnTo>
                    <a:pt x="17" y="16"/>
                  </a:lnTo>
                  <a:lnTo>
                    <a:pt x="21" y="14"/>
                  </a:lnTo>
                  <a:lnTo>
                    <a:pt x="26" y="14"/>
                  </a:lnTo>
                  <a:lnTo>
                    <a:pt x="26" y="13"/>
                  </a:lnTo>
                  <a:lnTo>
                    <a:pt x="28" y="12"/>
                  </a:lnTo>
                  <a:lnTo>
                    <a:pt x="29" y="11"/>
                  </a:lnTo>
                  <a:lnTo>
                    <a:pt x="33" y="9"/>
                  </a:lnTo>
                  <a:lnTo>
                    <a:pt x="36" y="7"/>
                  </a:lnTo>
                  <a:lnTo>
                    <a:pt x="41" y="5"/>
                  </a:lnTo>
                  <a:lnTo>
                    <a:pt x="46" y="2"/>
                  </a:lnTo>
                  <a:lnTo>
                    <a:pt x="45" y="2"/>
                  </a:lnTo>
                  <a:lnTo>
                    <a:pt x="43" y="2"/>
                  </a:lnTo>
                  <a:lnTo>
                    <a:pt x="42" y="1"/>
                  </a:lnTo>
                  <a:lnTo>
                    <a:pt x="40" y="1"/>
                  </a:lnTo>
                  <a:lnTo>
                    <a:pt x="38" y="1"/>
                  </a:lnTo>
                  <a:lnTo>
                    <a:pt x="35" y="1"/>
                  </a:lnTo>
                  <a:lnTo>
                    <a:pt x="32" y="0"/>
                  </a:lnTo>
                  <a:lnTo>
                    <a:pt x="28" y="0"/>
                  </a:lnTo>
                  <a:lnTo>
                    <a:pt x="26" y="0"/>
                  </a:lnTo>
                  <a:lnTo>
                    <a:pt x="22" y="1"/>
                  </a:lnTo>
                  <a:lnTo>
                    <a:pt x="19" y="1"/>
                  </a:lnTo>
                  <a:lnTo>
                    <a:pt x="14" y="1"/>
                  </a:lnTo>
                  <a:lnTo>
                    <a:pt x="11" y="2"/>
                  </a:lnTo>
                  <a:lnTo>
                    <a:pt x="7" y="4"/>
                  </a:lnTo>
                  <a:lnTo>
                    <a:pt x="4" y="6"/>
                  </a:ln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40" name="Freeform 124"/>
            <p:cNvSpPr>
              <a:spLocks/>
            </p:cNvSpPr>
            <p:nvPr/>
          </p:nvSpPr>
          <p:spPr bwMode="auto">
            <a:xfrm>
              <a:off x="1133" y="1416"/>
              <a:ext cx="37" cy="9"/>
            </a:xfrm>
            <a:custGeom>
              <a:avLst/>
              <a:gdLst>
                <a:gd name="T0" fmla="*/ 0 w 37"/>
                <a:gd name="T1" fmla="*/ 6 h 9"/>
                <a:gd name="T2" fmla="*/ 0 w 37"/>
                <a:gd name="T3" fmla="*/ 6 h 9"/>
                <a:gd name="T4" fmla="*/ 0 w 37"/>
                <a:gd name="T5" fmla="*/ 6 h 9"/>
                <a:gd name="T6" fmla="*/ 1 w 37"/>
                <a:gd name="T7" fmla="*/ 5 h 9"/>
                <a:gd name="T8" fmla="*/ 1 w 37"/>
                <a:gd name="T9" fmla="*/ 5 h 9"/>
                <a:gd name="T10" fmla="*/ 2 w 37"/>
                <a:gd name="T11" fmla="*/ 3 h 9"/>
                <a:gd name="T12" fmla="*/ 4 w 37"/>
                <a:gd name="T13" fmla="*/ 2 h 9"/>
                <a:gd name="T14" fmla="*/ 5 w 37"/>
                <a:gd name="T15" fmla="*/ 2 h 9"/>
                <a:gd name="T16" fmla="*/ 7 w 37"/>
                <a:gd name="T17" fmla="*/ 1 h 9"/>
                <a:gd name="T18" fmla="*/ 9 w 37"/>
                <a:gd name="T19" fmla="*/ 0 h 9"/>
                <a:gd name="T20" fmla="*/ 12 w 37"/>
                <a:gd name="T21" fmla="*/ 0 h 9"/>
                <a:gd name="T22" fmla="*/ 15 w 37"/>
                <a:gd name="T23" fmla="*/ 0 h 9"/>
                <a:gd name="T24" fmla="*/ 19 w 37"/>
                <a:gd name="T25" fmla="*/ 0 h 9"/>
                <a:gd name="T26" fmla="*/ 22 w 37"/>
                <a:gd name="T27" fmla="*/ 0 h 9"/>
                <a:gd name="T28" fmla="*/ 27 w 37"/>
                <a:gd name="T29" fmla="*/ 1 h 9"/>
                <a:gd name="T30" fmla="*/ 32 w 37"/>
                <a:gd name="T31" fmla="*/ 1 h 9"/>
                <a:gd name="T32" fmla="*/ 37 w 37"/>
                <a:gd name="T33" fmla="*/ 3 h 9"/>
                <a:gd name="T34" fmla="*/ 37 w 37"/>
                <a:gd name="T35" fmla="*/ 6 h 9"/>
                <a:gd name="T36" fmla="*/ 36 w 37"/>
                <a:gd name="T37" fmla="*/ 6 h 9"/>
                <a:gd name="T38" fmla="*/ 36 w 37"/>
                <a:gd name="T39" fmla="*/ 5 h 9"/>
                <a:gd name="T40" fmla="*/ 34 w 37"/>
                <a:gd name="T41" fmla="*/ 5 h 9"/>
                <a:gd name="T42" fmla="*/ 33 w 37"/>
                <a:gd name="T43" fmla="*/ 5 h 9"/>
                <a:gd name="T44" fmla="*/ 30 w 37"/>
                <a:gd name="T45" fmla="*/ 3 h 9"/>
                <a:gd name="T46" fmla="*/ 28 w 37"/>
                <a:gd name="T47" fmla="*/ 3 h 9"/>
                <a:gd name="T48" fmla="*/ 25 w 37"/>
                <a:gd name="T49" fmla="*/ 2 h 9"/>
                <a:gd name="T50" fmla="*/ 22 w 37"/>
                <a:gd name="T51" fmla="*/ 2 h 9"/>
                <a:gd name="T52" fmla="*/ 19 w 37"/>
                <a:gd name="T53" fmla="*/ 2 h 9"/>
                <a:gd name="T54" fmla="*/ 15 w 37"/>
                <a:gd name="T55" fmla="*/ 2 h 9"/>
                <a:gd name="T56" fmla="*/ 13 w 37"/>
                <a:gd name="T57" fmla="*/ 2 h 9"/>
                <a:gd name="T58" fmla="*/ 9 w 37"/>
                <a:gd name="T59" fmla="*/ 3 h 9"/>
                <a:gd name="T60" fmla="*/ 7 w 37"/>
                <a:gd name="T61" fmla="*/ 5 h 9"/>
                <a:gd name="T62" fmla="*/ 5 w 37"/>
                <a:gd name="T63" fmla="*/ 6 h 9"/>
                <a:gd name="T64" fmla="*/ 2 w 37"/>
                <a:gd name="T65" fmla="*/ 7 h 9"/>
                <a:gd name="T66" fmla="*/ 0 w 37"/>
                <a:gd name="T67" fmla="*/ 9 h 9"/>
                <a:gd name="T68" fmla="*/ 0 w 37"/>
                <a:gd name="T69" fmla="*/ 6 h 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7"/>
                <a:gd name="T106" fmla="*/ 0 h 9"/>
                <a:gd name="T107" fmla="*/ 37 w 37"/>
                <a:gd name="T108" fmla="*/ 9 h 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7" h="9">
                  <a:moveTo>
                    <a:pt x="0" y="6"/>
                  </a:moveTo>
                  <a:lnTo>
                    <a:pt x="0" y="6"/>
                  </a:lnTo>
                  <a:lnTo>
                    <a:pt x="1" y="5"/>
                  </a:lnTo>
                  <a:lnTo>
                    <a:pt x="2" y="3"/>
                  </a:lnTo>
                  <a:lnTo>
                    <a:pt x="4" y="2"/>
                  </a:lnTo>
                  <a:lnTo>
                    <a:pt x="5" y="2"/>
                  </a:lnTo>
                  <a:lnTo>
                    <a:pt x="7" y="1"/>
                  </a:lnTo>
                  <a:lnTo>
                    <a:pt x="9" y="0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2" y="0"/>
                  </a:lnTo>
                  <a:lnTo>
                    <a:pt x="27" y="1"/>
                  </a:lnTo>
                  <a:lnTo>
                    <a:pt x="32" y="1"/>
                  </a:lnTo>
                  <a:lnTo>
                    <a:pt x="37" y="3"/>
                  </a:lnTo>
                  <a:lnTo>
                    <a:pt x="37" y="6"/>
                  </a:lnTo>
                  <a:lnTo>
                    <a:pt x="36" y="6"/>
                  </a:lnTo>
                  <a:lnTo>
                    <a:pt x="36" y="5"/>
                  </a:lnTo>
                  <a:lnTo>
                    <a:pt x="34" y="5"/>
                  </a:lnTo>
                  <a:lnTo>
                    <a:pt x="33" y="5"/>
                  </a:lnTo>
                  <a:lnTo>
                    <a:pt x="30" y="3"/>
                  </a:lnTo>
                  <a:lnTo>
                    <a:pt x="28" y="3"/>
                  </a:lnTo>
                  <a:lnTo>
                    <a:pt x="25" y="2"/>
                  </a:lnTo>
                  <a:lnTo>
                    <a:pt x="22" y="2"/>
                  </a:lnTo>
                  <a:lnTo>
                    <a:pt x="19" y="2"/>
                  </a:lnTo>
                  <a:lnTo>
                    <a:pt x="15" y="2"/>
                  </a:lnTo>
                  <a:lnTo>
                    <a:pt x="13" y="2"/>
                  </a:lnTo>
                  <a:lnTo>
                    <a:pt x="9" y="3"/>
                  </a:lnTo>
                  <a:lnTo>
                    <a:pt x="7" y="5"/>
                  </a:lnTo>
                  <a:lnTo>
                    <a:pt x="5" y="6"/>
                  </a:lnTo>
                  <a:lnTo>
                    <a:pt x="2" y="7"/>
                  </a:lnTo>
                  <a:lnTo>
                    <a:pt x="0" y="9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41" name="Freeform 125"/>
            <p:cNvSpPr>
              <a:spLocks/>
            </p:cNvSpPr>
            <p:nvPr/>
          </p:nvSpPr>
          <p:spPr bwMode="auto">
            <a:xfrm>
              <a:off x="1133" y="1391"/>
              <a:ext cx="37" cy="11"/>
            </a:xfrm>
            <a:custGeom>
              <a:avLst/>
              <a:gdLst>
                <a:gd name="T0" fmla="*/ 0 w 37"/>
                <a:gd name="T1" fmla="*/ 6 h 11"/>
                <a:gd name="T2" fmla="*/ 0 w 37"/>
                <a:gd name="T3" fmla="*/ 6 h 11"/>
                <a:gd name="T4" fmla="*/ 0 w 37"/>
                <a:gd name="T5" fmla="*/ 6 h 11"/>
                <a:gd name="T6" fmla="*/ 1 w 37"/>
                <a:gd name="T7" fmla="*/ 6 h 11"/>
                <a:gd name="T8" fmla="*/ 1 w 37"/>
                <a:gd name="T9" fmla="*/ 5 h 11"/>
                <a:gd name="T10" fmla="*/ 2 w 37"/>
                <a:gd name="T11" fmla="*/ 4 h 11"/>
                <a:gd name="T12" fmla="*/ 4 w 37"/>
                <a:gd name="T13" fmla="*/ 4 h 11"/>
                <a:gd name="T14" fmla="*/ 5 w 37"/>
                <a:gd name="T15" fmla="*/ 3 h 11"/>
                <a:gd name="T16" fmla="*/ 7 w 37"/>
                <a:gd name="T17" fmla="*/ 2 h 11"/>
                <a:gd name="T18" fmla="*/ 9 w 37"/>
                <a:gd name="T19" fmla="*/ 2 h 11"/>
                <a:gd name="T20" fmla="*/ 12 w 37"/>
                <a:gd name="T21" fmla="*/ 0 h 11"/>
                <a:gd name="T22" fmla="*/ 15 w 37"/>
                <a:gd name="T23" fmla="*/ 0 h 11"/>
                <a:gd name="T24" fmla="*/ 19 w 37"/>
                <a:gd name="T25" fmla="*/ 0 h 11"/>
                <a:gd name="T26" fmla="*/ 22 w 37"/>
                <a:gd name="T27" fmla="*/ 0 h 11"/>
                <a:gd name="T28" fmla="*/ 27 w 37"/>
                <a:gd name="T29" fmla="*/ 2 h 11"/>
                <a:gd name="T30" fmla="*/ 32 w 37"/>
                <a:gd name="T31" fmla="*/ 3 h 11"/>
                <a:gd name="T32" fmla="*/ 37 w 37"/>
                <a:gd name="T33" fmla="*/ 4 h 11"/>
                <a:gd name="T34" fmla="*/ 37 w 37"/>
                <a:gd name="T35" fmla="*/ 6 h 11"/>
                <a:gd name="T36" fmla="*/ 36 w 37"/>
                <a:gd name="T37" fmla="*/ 6 h 11"/>
                <a:gd name="T38" fmla="*/ 36 w 37"/>
                <a:gd name="T39" fmla="*/ 5 h 11"/>
                <a:gd name="T40" fmla="*/ 34 w 37"/>
                <a:gd name="T41" fmla="*/ 5 h 11"/>
                <a:gd name="T42" fmla="*/ 33 w 37"/>
                <a:gd name="T43" fmla="*/ 5 h 11"/>
                <a:gd name="T44" fmla="*/ 30 w 37"/>
                <a:gd name="T45" fmla="*/ 4 h 11"/>
                <a:gd name="T46" fmla="*/ 28 w 37"/>
                <a:gd name="T47" fmla="*/ 4 h 11"/>
                <a:gd name="T48" fmla="*/ 25 w 37"/>
                <a:gd name="T49" fmla="*/ 4 h 11"/>
                <a:gd name="T50" fmla="*/ 22 w 37"/>
                <a:gd name="T51" fmla="*/ 3 h 11"/>
                <a:gd name="T52" fmla="*/ 19 w 37"/>
                <a:gd name="T53" fmla="*/ 3 h 11"/>
                <a:gd name="T54" fmla="*/ 15 w 37"/>
                <a:gd name="T55" fmla="*/ 3 h 11"/>
                <a:gd name="T56" fmla="*/ 13 w 37"/>
                <a:gd name="T57" fmla="*/ 3 h 11"/>
                <a:gd name="T58" fmla="*/ 9 w 37"/>
                <a:gd name="T59" fmla="*/ 4 h 11"/>
                <a:gd name="T60" fmla="*/ 7 w 37"/>
                <a:gd name="T61" fmla="*/ 5 h 11"/>
                <a:gd name="T62" fmla="*/ 5 w 37"/>
                <a:gd name="T63" fmla="*/ 6 h 11"/>
                <a:gd name="T64" fmla="*/ 2 w 37"/>
                <a:gd name="T65" fmla="*/ 9 h 11"/>
                <a:gd name="T66" fmla="*/ 0 w 37"/>
                <a:gd name="T67" fmla="*/ 11 h 11"/>
                <a:gd name="T68" fmla="*/ 0 w 37"/>
                <a:gd name="T69" fmla="*/ 6 h 11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7"/>
                <a:gd name="T106" fmla="*/ 0 h 11"/>
                <a:gd name="T107" fmla="*/ 37 w 37"/>
                <a:gd name="T108" fmla="*/ 11 h 11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7" h="11">
                  <a:moveTo>
                    <a:pt x="0" y="6"/>
                  </a:moveTo>
                  <a:lnTo>
                    <a:pt x="0" y="6"/>
                  </a:lnTo>
                  <a:lnTo>
                    <a:pt x="1" y="6"/>
                  </a:lnTo>
                  <a:lnTo>
                    <a:pt x="1" y="5"/>
                  </a:lnTo>
                  <a:lnTo>
                    <a:pt x="2" y="4"/>
                  </a:lnTo>
                  <a:lnTo>
                    <a:pt x="4" y="4"/>
                  </a:lnTo>
                  <a:lnTo>
                    <a:pt x="5" y="3"/>
                  </a:lnTo>
                  <a:lnTo>
                    <a:pt x="7" y="2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2" y="0"/>
                  </a:lnTo>
                  <a:lnTo>
                    <a:pt x="27" y="2"/>
                  </a:lnTo>
                  <a:lnTo>
                    <a:pt x="32" y="3"/>
                  </a:lnTo>
                  <a:lnTo>
                    <a:pt x="37" y="4"/>
                  </a:lnTo>
                  <a:lnTo>
                    <a:pt x="37" y="6"/>
                  </a:lnTo>
                  <a:lnTo>
                    <a:pt x="36" y="6"/>
                  </a:lnTo>
                  <a:lnTo>
                    <a:pt x="36" y="5"/>
                  </a:lnTo>
                  <a:lnTo>
                    <a:pt x="34" y="5"/>
                  </a:lnTo>
                  <a:lnTo>
                    <a:pt x="33" y="5"/>
                  </a:lnTo>
                  <a:lnTo>
                    <a:pt x="30" y="4"/>
                  </a:lnTo>
                  <a:lnTo>
                    <a:pt x="28" y="4"/>
                  </a:lnTo>
                  <a:lnTo>
                    <a:pt x="25" y="4"/>
                  </a:lnTo>
                  <a:lnTo>
                    <a:pt x="22" y="3"/>
                  </a:lnTo>
                  <a:lnTo>
                    <a:pt x="19" y="3"/>
                  </a:lnTo>
                  <a:lnTo>
                    <a:pt x="15" y="3"/>
                  </a:lnTo>
                  <a:lnTo>
                    <a:pt x="13" y="3"/>
                  </a:lnTo>
                  <a:lnTo>
                    <a:pt x="9" y="4"/>
                  </a:lnTo>
                  <a:lnTo>
                    <a:pt x="7" y="5"/>
                  </a:lnTo>
                  <a:lnTo>
                    <a:pt x="5" y="6"/>
                  </a:lnTo>
                  <a:lnTo>
                    <a:pt x="2" y="9"/>
                  </a:lnTo>
                  <a:lnTo>
                    <a:pt x="0" y="11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42" name="Freeform 126"/>
            <p:cNvSpPr>
              <a:spLocks/>
            </p:cNvSpPr>
            <p:nvPr/>
          </p:nvSpPr>
          <p:spPr bwMode="auto">
            <a:xfrm>
              <a:off x="1168" y="1380"/>
              <a:ext cx="61" cy="112"/>
            </a:xfrm>
            <a:custGeom>
              <a:avLst/>
              <a:gdLst>
                <a:gd name="T0" fmla="*/ 0 w 61"/>
                <a:gd name="T1" fmla="*/ 0 h 112"/>
                <a:gd name="T2" fmla="*/ 0 w 61"/>
                <a:gd name="T3" fmla="*/ 108 h 112"/>
                <a:gd name="T4" fmla="*/ 19 w 61"/>
                <a:gd name="T5" fmla="*/ 112 h 112"/>
                <a:gd name="T6" fmla="*/ 18 w 61"/>
                <a:gd name="T7" fmla="*/ 98 h 112"/>
                <a:gd name="T8" fmla="*/ 61 w 61"/>
                <a:gd name="T9" fmla="*/ 104 h 112"/>
                <a:gd name="T10" fmla="*/ 61 w 61"/>
                <a:gd name="T11" fmla="*/ 98 h 112"/>
                <a:gd name="T12" fmla="*/ 30 w 61"/>
                <a:gd name="T13" fmla="*/ 94 h 112"/>
                <a:gd name="T14" fmla="*/ 29 w 61"/>
                <a:gd name="T15" fmla="*/ 81 h 112"/>
                <a:gd name="T16" fmla="*/ 9 w 61"/>
                <a:gd name="T17" fmla="*/ 81 h 112"/>
                <a:gd name="T18" fmla="*/ 8 w 61"/>
                <a:gd name="T19" fmla="*/ 80 h 112"/>
                <a:gd name="T20" fmla="*/ 7 w 61"/>
                <a:gd name="T21" fmla="*/ 76 h 112"/>
                <a:gd name="T22" fmla="*/ 6 w 61"/>
                <a:gd name="T23" fmla="*/ 69 h 112"/>
                <a:gd name="T24" fmla="*/ 4 w 61"/>
                <a:gd name="T25" fmla="*/ 58 h 112"/>
                <a:gd name="T26" fmla="*/ 2 w 61"/>
                <a:gd name="T27" fmla="*/ 46 h 112"/>
                <a:gd name="T28" fmla="*/ 1 w 61"/>
                <a:gd name="T29" fmla="*/ 34 h 112"/>
                <a:gd name="T30" fmla="*/ 2 w 61"/>
                <a:gd name="T31" fmla="*/ 18 h 112"/>
                <a:gd name="T32" fmla="*/ 6 w 61"/>
                <a:gd name="T33" fmla="*/ 3 h 112"/>
                <a:gd name="T34" fmla="*/ 0 w 61"/>
                <a:gd name="T35" fmla="*/ 0 h 11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61"/>
                <a:gd name="T55" fmla="*/ 0 h 112"/>
                <a:gd name="T56" fmla="*/ 61 w 61"/>
                <a:gd name="T57" fmla="*/ 112 h 11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61" h="112">
                  <a:moveTo>
                    <a:pt x="0" y="0"/>
                  </a:moveTo>
                  <a:lnTo>
                    <a:pt x="0" y="108"/>
                  </a:lnTo>
                  <a:lnTo>
                    <a:pt x="19" y="112"/>
                  </a:lnTo>
                  <a:lnTo>
                    <a:pt x="18" y="98"/>
                  </a:lnTo>
                  <a:lnTo>
                    <a:pt x="61" y="104"/>
                  </a:lnTo>
                  <a:lnTo>
                    <a:pt x="61" y="98"/>
                  </a:lnTo>
                  <a:lnTo>
                    <a:pt x="30" y="94"/>
                  </a:lnTo>
                  <a:lnTo>
                    <a:pt x="29" y="81"/>
                  </a:lnTo>
                  <a:lnTo>
                    <a:pt x="9" y="81"/>
                  </a:lnTo>
                  <a:lnTo>
                    <a:pt x="8" y="80"/>
                  </a:lnTo>
                  <a:lnTo>
                    <a:pt x="7" y="76"/>
                  </a:lnTo>
                  <a:lnTo>
                    <a:pt x="6" y="69"/>
                  </a:lnTo>
                  <a:lnTo>
                    <a:pt x="4" y="58"/>
                  </a:lnTo>
                  <a:lnTo>
                    <a:pt x="2" y="46"/>
                  </a:lnTo>
                  <a:lnTo>
                    <a:pt x="1" y="34"/>
                  </a:lnTo>
                  <a:lnTo>
                    <a:pt x="2" y="18"/>
                  </a:lnTo>
                  <a:lnTo>
                    <a:pt x="6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1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43" name="Freeform 127"/>
            <p:cNvSpPr>
              <a:spLocks/>
            </p:cNvSpPr>
            <p:nvPr/>
          </p:nvSpPr>
          <p:spPr bwMode="auto">
            <a:xfrm>
              <a:off x="1198" y="1354"/>
              <a:ext cx="79" cy="15"/>
            </a:xfrm>
            <a:custGeom>
              <a:avLst/>
              <a:gdLst>
                <a:gd name="T0" fmla="*/ 0 w 79"/>
                <a:gd name="T1" fmla="*/ 15 h 15"/>
                <a:gd name="T2" fmla="*/ 0 w 79"/>
                <a:gd name="T3" fmla="*/ 15 h 15"/>
                <a:gd name="T4" fmla="*/ 3 w 79"/>
                <a:gd name="T5" fmla="*/ 14 h 15"/>
                <a:gd name="T6" fmla="*/ 4 w 79"/>
                <a:gd name="T7" fmla="*/ 14 h 15"/>
                <a:gd name="T8" fmla="*/ 7 w 79"/>
                <a:gd name="T9" fmla="*/ 13 h 15"/>
                <a:gd name="T10" fmla="*/ 11 w 79"/>
                <a:gd name="T11" fmla="*/ 12 h 15"/>
                <a:gd name="T12" fmla="*/ 14 w 79"/>
                <a:gd name="T13" fmla="*/ 10 h 15"/>
                <a:gd name="T14" fmla="*/ 19 w 79"/>
                <a:gd name="T15" fmla="*/ 9 h 15"/>
                <a:gd name="T16" fmla="*/ 24 w 79"/>
                <a:gd name="T17" fmla="*/ 8 h 15"/>
                <a:gd name="T18" fmla="*/ 30 w 79"/>
                <a:gd name="T19" fmla="*/ 8 h 15"/>
                <a:gd name="T20" fmla="*/ 35 w 79"/>
                <a:gd name="T21" fmla="*/ 7 h 15"/>
                <a:gd name="T22" fmla="*/ 42 w 79"/>
                <a:gd name="T23" fmla="*/ 7 h 15"/>
                <a:gd name="T24" fmla="*/ 48 w 79"/>
                <a:gd name="T25" fmla="*/ 6 h 15"/>
                <a:gd name="T26" fmla="*/ 55 w 79"/>
                <a:gd name="T27" fmla="*/ 7 h 15"/>
                <a:gd name="T28" fmla="*/ 62 w 79"/>
                <a:gd name="T29" fmla="*/ 7 h 15"/>
                <a:gd name="T30" fmla="*/ 69 w 79"/>
                <a:gd name="T31" fmla="*/ 8 h 15"/>
                <a:gd name="T32" fmla="*/ 76 w 79"/>
                <a:gd name="T33" fmla="*/ 9 h 15"/>
                <a:gd name="T34" fmla="*/ 79 w 79"/>
                <a:gd name="T35" fmla="*/ 0 h 15"/>
                <a:gd name="T36" fmla="*/ 79 w 79"/>
                <a:gd name="T37" fmla="*/ 0 h 15"/>
                <a:gd name="T38" fmla="*/ 76 w 79"/>
                <a:gd name="T39" fmla="*/ 0 h 15"/>
                <a:gd name="T40" fmla="*/ 74 w 79"/>
                <a:gd name="T41" fmla="*/ 0 h 15"/>
                <a:gd name="T42" fmla="*/ 70 w 79"/>
                <a:gd name="T43" fmla="*/ 0 h 15"/>
                <a:gd name="T44" fmla="*/ 66 w 79"/>
                <a:gd name="T45" fmla="*/ 0 h 15"/>
                <a:gd name="T46" fmla="*/ 61 w 79"/>
                <a:gd name="T47" fmla="*/ 0 h 15"/>
                <a:gd name="T48" fmla="*/ 56 w 79"/>
                <a:gd name="T49" fmla="*/ 0 h 15"/>
                <a:gd name="T50" fmla="*/ 51 w 79"/>
                <a:gd name="T51" fmla="*/ 1 h 15"/>
                <a:gd name="T52" fmla="*/ 44 w 79"/>
                <a:gd name="T53" fmla="*/ 1 h 15"/>
                <a:gd name="T54" fmla="*/ 38 w 79"/>
                <a:gd name="T55" fmla="*/ 1 h 15"/>
                <a:gd name="T56" fmla="*/ 31 w 79"/>
                <a:gd name="T57" fmla="*/ 2 h 15"/>
                <a:gd name="T58" fmla="*/ 25 w 79"/>
                <a:gd name="T59" fmla="*/ 3 h 15"/>
                <a:gd name="T60" fmla="*/ 18 w 79"/>
                <a:gd name="T61" fmla="*/ 5 h 15"/>
                <a:gd name="T62" fmla="*/ 12 w 79"/>
                <a:gd name="T63" fmla="*/ 6 h 15"/>
                <a:gd name="T64" fmla="*/ 6 w 79"/>
                <a:gd name="T65" fmla="*/ 7 h 15"/>
                <a:gd name="T66" fmla="*/ 0 w 79"/>
                <a:gd name="T67" fmla="*/ 8 h 15"/>
                <a:gd name="T68" fmla="*/ 0 w 79"/>
                <a:gd name="T69" fmla="*/ 15 h 1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79"/>
                <a:gd name="T106" fmla="*/ 0 h 15"/>
                <a:gd name="T107" fmla="*/ 79 w 79"/>
                <a:gd name="T108" fmla="*/ 15 h 15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79" h="15">
                  <a:moveTo>
                    <a:pt x="0" y="15"/>
                  </a:moveTo>
                  <a:lnTo>
                    <a:pt x="0" y="15"/>
                  </a:lnTo>
                  <a:lnTo>
                    <a:pt x="3" y="14"/>
                  </a:lnTo>
                  <a:lnTo>
                    <a:pt x="4" y="14"/>
                  </a:lnTo>
                  <a:lnTo>
                    <a:pt x="7" y="13"/>
                  </a:lnTo>
                  <a:lnTo>
                    <a:pt x="11" y="12"/>
                  </a:lnTo>
                  <a:lnTo>
                    <a:pt x="14" y="10"/>
                  </a:lnTo>
                  <a:lnTo>
                    <a:pt x="19" y="9"/>
                  </a:lnTo>
                  <a:lnTo>
                    <a:pt x="24" y="8"/>
                  </a:lnTo>
                  <a:lnTo>
                    <a:pt x="30" y="8"/>
                  </a:lnTo>
                  <a:lnTo>
                    <a:pt x="35" y="7"/>
                  </a:lnTo>
                  <a:lnTo>
                    <a:pt x="42" y="7"/>
                  </a:lnTo>
                  <a:lnTo>
                    <a:pt x="48" y="6"/>
                  </a:lnTo>
                  <a:lnTo>
                    <a:pt x="55" y="7"/>
                  </a:lnTo>
                  <a:lnTo>
                    <a:pt x="62" y="7"/>
                  </a:lnTo>
                  <a:lnTo>
                    <a:pt x="69" y="8"/>
                  </a:lnTo>
                  <a:lnTo>
                    <a:pt x="76" y="9"/>
                  </a:lnTo>
                  <a:lnTo>
                    <a:pt x="79" y="0"/>
                  </a:lnTo>
                  <a:lnTo>
                    <a:pt x="76" y="0"/>
                  </a:lnTo>
                  <a:lnTo>
                    <a:pt x="74" y="0"/>
                  </a:lnTo>
                  <a:lnTo>
                    <a:pt x="70" y="0"/>
                  </a:lnTo>
                  <a:lnTo>
                    <a:pt x="66" y="0"/>
                  </a:lnTo>
                  <a:lnTo>
                    <a:pt x="61" y="0"/>
                  </a:lnTo>
                  <a:lnTo>
                    <a:pt x="56" y="0"/>
                  </a:lnTo>
                  <a:lnTo>
                    <a:pt x="51" y="1"/>
                  </a:lnTo>
                  <a:lnTo>
                    <a:pt x="44" y="1"/>
                  </a:lnTo>
                  <a:lnTo>
                    <a:pt x="38" y="1"/>
                  </a:lnTo>
                  <a:lnTo>
                    <a:pt x="31" y="2"/>
                  </a:lnTo>
                  <a:lnTo>
                    <a:pt x="25" y="3"/>
                  </a:lnTo>
                  <a:lnTo>
                    <a:pt x="18" y="5"/>
                  </a:lnTo>
                  <a:lnTo>
                    <a:pt x="12" y="6"/>
                  </a:lnTo>
                  <a:lnTo>
                    <a:pt x="6" y="7"/>
                  </a:lnTo>
                  <a:lnTo>
                    <a:pt x="0" y="8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44" name="Freeform 128"/>
            <p:cNvSpPr>
              <a:spLocks/>
            </p:cNvSpPr>
            <p:nvPr/>
          </p:nvSpPr>
          <p:spPr bwMode="auto">
            <a:xfrm>
              <a:off x="1153" y="1494"/>
              <a:ext cx="132" cy="45"/>
            </a:xfrm>
            <a:custGeom>
              <a:avLst/>
              <a:gdLst>
                <a:gd name="T0" fmla="*/ 55 w 132"/>
                <a:gd name="T1" fmla="*/ 43 h 45"/>
                <a:gd name="T2" fmla="*/ 56 w 132"/>
                <a:gd name="T3" fmla="*/ 43 h 45"/>
                <a:gd name="T4" fmla="*/ 56 w 132"/>
                <a:gd name="T5" fmla="*/ 42 h 45"/>
                <a:gd name="T6" fmla="*/ 57 w 132"/>
                <a:gd name="T7" fmla="*/ 42 h 45"/>
                <a:gd name="T8" fmla="*/ 59 w 132"/>
                <a:gd name="T9" fmla="*/ 41 h 45"/>
                <a:gd name="T10" fmla="*/ 61 w 132"/>
                <a:gd name="T11" fmla="*/ 41 h 45"/>
                <a:gd name="T12" fmla="*/ 63 w 132"/>
                <a:gd name="T13" fmla="*/ 40 h 45"/>
                <a:gd name="T14" fmla="*/ 65 w 132"/>
                <a:gd name="T15" fmla="*/ 39 h 45"/>
                <a:gd name="T16" fmla="*/ 68 w 132"/>
                <a:gd name="T17" fmla="*/ 38 h 45"/>
                <a:gd name="T18" fmla="*/ 71 w 132"/>
                <a:gd name="T19" fmla="*/ 36 h 45"/>
                <a:gd name="T20" fmla="*/ 73 w 132"/>
                <a:gd name="T21" fmla="*/ 34 h 45"/>
                <a:gd name="T22" fmla="*/ 76 w 132"/>
                <a:gd name="T23" fmla="*/ 33 h 45"/>
                <a:gd name="T24" fmla="*/ 78 w 132"/>
                <a:gd name="T25" fmla="*/ 32 h 45"/>
                <a:gd name="T26" fmla="*/ 80 w 132"/>
                <a:gd name="T27" fmla="*/ 29 h 45"/>
                <a:gd name="T28" fmla="*/ 82 w 132"/>
                <a:gd name="T29" fmla="*/ 28 h 45"/>
                <a:gd name="T30" fmla="*/ 84 w 132"/>
                <a:gd name="T31" fmla="*/ 26 h 45"/>
                <a:gd name="T32" fmla="*/ 85 w 132"/>
                <a:gd name="T33" fmla="*/ 24 h 45"/>
                <a:gd name="T34" fmla="*/ 0 w 132"/>
                <a:gd name="T35" fmla="*/ 3 h 45"/>
                <a:gd name="T36" fmla="*/ 6 w 132"/>
                <a:gd name="T37" fmla="*/ 0 h 45"/>
                <a:gd name="T38" fmla="*/ 132 w 132"/>
                <a:gd name="T39" fmla="*/ 32 h 45"/>
                <a:gd name="T40" fmla="*/ 126 w 132"/>
                <a:gd name="T41" fmla="*/ 34 h 45"/>
                <a:gd name="T42" fmla="*/ 90 w 132"/>
                <a:gd name="T43" fmla="*/ 25 h 45"/>
                <a:gd name="T44" fmla="*/ 90 w 132"/>
                <a:gd name="T45" fmla="*/ 25 h 45"/>
                <a:gd name="T46" fmla="*/ 90 w 132"/>
                <a:gd name="T47" fmla="*/ 26 h 45"/>
                <a:gd name="T48" fmla="*/ 89 w 132"/>
                <a:gd name="T49" fmla="*/ 26 h 45"/>
                <a:gd name="T50" fmla="*/ 89 w 132"/>
                <a:gd name="T51" fmla="*/ 27 h 45"/>
                <a:gd name="T52" fmla="*/ 87 w 132"/>
                <a:gd name="T53" fmla="*/ 28 h 45"/>
                <a:gd name="T54" fmla="*/ 86 w 132"/>
                <a:gd name="T55" fmla="*/ 29 h 45"/>
                <a:gd name="T56" fmla="*/ 85 w 132"/>
                <a:gd name="T57" fmla="*/ 31 h 45"/>
                <a:gd name="T58" fmla="*/ 83 w 132"/>
                <a:gd name="T59" fmla="*/ 32 h 45"/>
                <a:gd name="T60" fmla="*/ 80 w 132"/>
                <a:gd name="T61" fmla="*/ 33 h 45"/>
                <a:gd name="T62" fmla="*/ 78 w 132"/>
                <a:gd name="T63" fmla="*/ 35 h 45"/>
                <a:gd name="T64" fmla="*/ 76 w 132"/>
                <a:gd name="T65" fmla="*/ 36 h 45"/>
                <a:gd name="T66" fmla="*/ 72 w 132"/>
                <a:gd name="T67" fmla="*/ 38 h 45"/>
                <a:gd name="T68" fmla="*/ 70 w 132"/>
                <a:gd name="T69" fmla="*/ 40 h 45"/>
                <a:gd name="T70" fmla="*/ 65 w 132"/>
                <a:gd name="T71" fmla="*/ 41 h 45"/>
                <a:gd name="T72" fmla="*/ 62 w 132"/>
                <a:gd name="T73" fmla="*/ 43 h 45"/>
                <a:gd name="T74" fmla="*/ 57 w 132"/>
                <a:gd name="T75" fmla="*/ 45 h 45"/>
                <a:gd name="T76" fmla="*/ 55 w 132"/>
                <a:gd name="T77" fmla="*/ 43 h 45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32"/>
                <a:gd name="T118" fmla="*/ 0 h 45"/>
                <a:gd name="T119" fmla="*/ 132 w 132"/>
                <a:gd name="T120" fmla="*/ 45 h 45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32" h="45">
                  <a:moveTo>
                    <a:pt x="55" y="43"/>
                  </a:moveTo>
                  <a:lnTo>
                    <a:pt x="56" y="43"/>
                  </a:lnTo>
                  <a:lnTo>
                    <a:pt x="56" y="42"/>
                  </a:lnTo>
                  <a:lnTo>
                    <a:pt x="57" y="42"/>
                  </a:lnTo>
                  <a:lnTo>
                    <a:pt x="59" y="41"/>
                  </a:lnTo>
                  <a:lnTo>
                    <a:pt x="61" y="41"/>
                  </a:lnTo>
                  <a:lnTo>
                    <a:pt x="63" y="40"/>
                  </a:lnTo>
                  <a:lnTo>
                    <a:pt x="65" y="39"/>
                  </a:lnTo>
                  <a:lnTo>
                    <a:pt x="68" y="38"/>
                  </a:lnTo>
                  <a:lnTo>
                    <a:pt x="71" y="36"/>
                  </a:lnTo>
                  <a:lnTo>
                    <a:pt x="73" y="34"/>
                  </a:lnTo>
                  <a:lnTo>
                    <a:pt x="76" y="33"/>
                  </a:lnTo>
                  <a:lnTo>
                    <a:pt x="78" y="32"/>
                  </a:lnTo>
                  <a:lnTo>
                    <a:pt x="80" y="29"/>
                  </a:lnTo>
                  <a:lnTo>
                    <a:pt x="82" y="28"/>
                  </a:lnTo>
                  <a:lnTo>
                    <a:pt x="84" y="26"/>
                  </a:lnTo>
                  <a:lnTo>
                    <a:pt x="85" y="24"/>
                  </a:lnTo>
                  <a:lnTo>
                    <a:pt x="0" y="3"/>
                  </a:lnTo>
                  <a:lnTo>
                    <a:pt x="6" y="0"/>
                  </a:lnTo>
                  <a:lnTo>
                    <a:pt x="132" y="32"/>
                  </a:lnTo>
                  <a:lnTo>
                    <a:pt x="126" y="34"/>
                  </a:lnTo>
                  <a:lnTo>
                    <a:pt x="90" y="25"/>
                  </a:lnTo>
                  <a:lnTo>
                    <a:pt x="90" y="26"/>
                  </a:lnTo>
                  <a:lnTo>
                    <a:pt x="89" y="26"/>
                  </a:lnTo>
                  <a:lnTo>
                    <a:pt x="89" y="27"/>
                  </a:lnTo>
                  <a:lnTo>
                    <a:pt x="87" y="28"/>
                  </a:lnTo>
                  <a:lnTo>
                    <a:pt x="86" y="29"/>
                  </a:lnTo>
                  <a:lnTo>
                    <a:pt x="85" y="31"/>
                  </a:lnTo>
                  <a:lnTo>
                    <a:pt x="83" y="32"/>
                  </a:lnTo>
                  <a:lnTo>
                    <a:pt x="80" y="33"/>
                  </a:lnTo>
                  <a:lnTo>
                    <a:pt x="78" y="35"/>
                  </a:lnTo>
                  <a:lnTo>
                    <a:pt x="76" y="36"/>
                  </a:lnTo>
                  <a:lnTo>
                    <a:pt x="72" y="38"/>
                  </a:lnTo>
                  <a:lnTo>
                    <a:pt x="70" y="40"/>
                  </a:lnTo>
                  <a:lnTo>
                    <a:pt x="65" y="41"/>
                  </a:lnTo>
                  <a:lnTo>
                    <a:pt x="62" y="43"/>
                  </a:lnTo>
                  <a:lnTo>
                    <a:pt x="57" y="45"/>
                  </a:lnTo>
                  <a:lnTo>
                    <a:pt x="55" y="4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45" name="Freeform 129"/>
            <p:cNvSpPr>
              <a:spLocks/>
            </p:cNvSpPr>
            <p:nvPr/>
          </p:nvSpPr>
          <p:spPr bwMode="auto">
            <a:xfrm>
              <a:off x="1125" y="1506"/>
              <a:ext cx="135" cy="40"/>
            </a:xfrm>
            <a:custGeom>
              <a:avLst/>
              <a:gdLst>
                <a:gd name="T0" fmla="*/ 0 w 135"/>
                <a:gd name="T1" fmla="*/ 0 h 40"/>
                <a:gd name="T2" fmla="*/ 132 w 135"/>
                <a:gd name="T3" fmla="*/ 40 h 40"/>
                <a:gd name="T4" fmla="*/ 135 w 135"/>
                <a:gd name="T5" fmla="*/ 40 h 40"/>
                <a:gd name="T6" fmla="*/ 5 w 135"/>
                <a:gd name="T7" fmla="*/ 0 h 40"/>
                <a:gd name="T8" fmla="*/ 0 w 135"/>
                <a:gd name="T9" fmla="*/ 0 h 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5"/>
                <a:gd name="T16" fmla="*/ 0 h 40"/>
                <a:gd name="T17" fmla="*/ 135 w 135"/>
                <a:gd name="T18" fmla="*/ 40 h 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5" h="40">
                  <a:moveTo>
                    <a:pt x="0" y="0"/>
                  </a:moveTo>
                  <a:lnTo>
                    <a:pt x="132" y="40"/>
                  </a:lnTo>
                  <a:lnTo>
                    <a:pt x="135" y="4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46" name="Freeform 130"/>
            <p:cNvSpPr>
              <a:spLocks/>
            </p:cNvSpPr>
            <p:nvPr/>
          </p:nvSpPr>
          <p:spPr bwMode="auto">
            <a:xfrm>
              <a:off x="1148" y="1501"/>
              <a:ext cx="132" cy="35"/>
            </a:xfrm>
            <a:custGeom>
              <a:avLst/>
              <a:gdLst>
                <a:gd name="T0" fmla="*/ 0 w 132"/>
                <a:gd name="T1" fmla="*/ 0 h 35"/>
                <a:gd name="T2" fmla="*/ 130 w 132"/>
                <a:gd name="T3" fmla="*/ 35 h 35"/>
                <a:gd name="T4" fmla="*/ 132 w 132"/>
                <a:gd name="T5" fmla="*/ 35 h 35"/>
                <a:gd name="T6" fmla="*/ 4 w 132"/>
                <a:gd name="T7" fmla="*/ 0 h 35"/>
                <a:gd name="T8" fmla="*/ 0 w 132"/>
                <a:gd name="T9" fmla="*/ 0 h 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2"/>
                <a:gd name="T16" fmla="*/ 0 h 35"/>
                <a:gd name="T17" fmla="*/ 132 w 132"/>
                <a:gd name="T18" fmla="*/ 35 h 3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2" h="35">
                  <a:moveTo>
                    <a:pt x="0" y="0"/>
                  </a:moveTo>
                  <a:lnTo>
                    <a:pt x="130" y="35"/>
                  </a:lnTo>
                  <a:lnTo>
                    <a:pt x="132" y="3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47" name="Freeform 131"/>
            <p:cNvSpPr>
              <a:spLocks/>
            </p:cNvSpPr>
            <p:nvPr/>
          </p:nvSpPr>
          <p:spPr bwMode="auto">
            <a:xfrm>
              <a:off x="1138" y="1502"/>
              <a:ext cx="133" cy="39"/>
            </a:xfrm>
            <a:custGeom>
              <a:avLst/>
              <a:gdLst>
                <a:gd name="T0" fmla="*/ 0 w 133"/>
                <a:gd name="T1" fmla="*/ 0 h 39"/>
                <a:gd name="T2" fmla="*/ 130 w 133"/>
                <a:gd name="T3" fmla="*/ 39 h 39"/>
                <a:gd name="T4" fmla="*/ 133 w 133"/>
                <a:gd name="T5" fmla="*/ 39 h 39"/>
                <a:gd name="T6" fmla="*/ 3 w 133"/>
                <a:gd name="T7" fmla="*/ 0 h 39"/>
                <a:gd name="T8" fmla="*/ 0 w 133"/>
                <a:gd name="T9" fmla="*/ 0 h 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3"/>
                <a:gd name="T16" fmla="*/ 0 h 39"/>
                <a:gd name="T17" fmla="*/ 133 w 133"/>
                <a:gd name="T18" fmla="*/ 39 h 3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3" h="39">
                  <a:moveTo>
                    <a:pt x="0" y="0"/>
                  </a:moveTo>
                  <a:lnTo>
                    <a:pt x="130" y="39"/>
                  </a:lnTo>
                  <a:lnTo>
                    <a:pt x="133" y="39"/>
                  </a:lnTo>
                  <a:lnTo>
                    <a:pt x="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48" name="Freeform 132"/>
            <p:cNvSpPr>
              <a:spLocks/>
            </p:cNvSpPr>
            <p:nvPr/>
          </p:nvSpPr>
          <p:spPr bwMode="auto">
            <a:xfrm>
              <a:off x="1107" y="1040"/>
              <a:ext cx="249" cy="209"/>
            </a:xfrm>
            <a:custGeom>
              <a:avLst/>
              <a:gdLst>
                <a:gd name="T0" fmla="*/ 70 w 249"/>
                <a:gd name="T1" fmla="*/ 14 h 209"/>
                <a:gd name="T2" fmla="*/ 70 w 249"/>
                <a:gd name="T3" fmla="*/ 14 h 209"/>
                <a:gd name="T4" fmla="*/ 73 w 249"/>
                <a:gd name="T5" fmla="*/ 14 h 209"/>
                <a:gd name="T6" fmla="*/ 75 w 249"/>
                <a:gd name="T7" fmla="*/ 13 h 209"/>
                <a:gd name="T8" fmla="*/ 79 w 249"/>
                <a:gd name="T9" fmla="*/ 11 h 209"/>
                <a:gd name="T10" fmla="*/ 83 w 249"/>
                <a:gd name="T11" fmla="*/ 10 h 209"/>
                <a:gd name="T12" fmla="*/ 88 w 249"/>
                <a:gd name="T13" fmla="*/ 9 h 209"/>
                <a:gd name="T14" fmla="*/ 95 w 249"/>
                <a:gd name="T15" fmla="*/ 8 h 209"/>
                <a:gd name="T16" fmla="*/ 103 w 249"/>
                <a:gd name="T17" fmla="*/ 6 h 209"/>
                <a:gd name="T18" fmla="*/ 111 w 249"/>
                <a:gd name="T19" fmla="*/ 4 h 209"/>
                <a:gd name="T20" fmla="*/ 121 w 249"/>
                <a:gd name="T21" fmla="*/ 3 h 209"/>
                <a:gd name="T22" fmla="*/ 132 w 249"/>
                <a:gd name="T23" fmla="*/ 2 h 209"/>
                <a:gd name="T24" fmla="*/ 144 w 249"/>
                <a:gd name="T25" fmla="*/ 1 h 209"/>
                <a:gd name="T26" fmla="*/ 157 w 249"/>
                <a:gd name="T27" fmla="*/ 0 h 209"/>
                <a:gd name="T28" fmla="*/ 170 w 249"/>
                <a:gd name="T29" fmla="*/ 0 h 209"/>
                <a:gd name="T30" fmla="*/ 185 w 249"/>
                <a:gd name="T31" fmla="*/ 0 h 209"/>
                <a:gd name="T32" fmla="*/ 201 w 249"/>
                <a:gd name="T33" fmla="*/ 0 h 209"/>
                <a:gd name="T34" fmla="*/ 208 w 249"/>
                <a:gd name="T35" fmla="*/ 28 h 209"/>
                <a:gd name="T36" fmla="*/ 210 w 249"/>
                <a:gd name="T37" fmla="*/ 29 h 209"/>
                <a:gd name="T38" fmla="*/ 216 w 249"/>
                <a:gd name="T39" fmla="*/ 34 h 209"/>
                <a:gd name="T40" fmla="*/ 222 w 249"/>
                <a:gd name="T41" fmla="*/ 39 h 209"/>
                <a:gd name="T42" fmla="*/ 226 w 249"/>
                <a:gd name="T43" fmla="*/ 50 h 209"/>
                <a:gd name="T44" fmla="*/ 240 w 249"/>
                <a:gd name="T45" fmla="*/ 117 h 209"/>
                <a:gd name="T46" fmla="*/ 247 w 249"/>
                <a:gd name="T47" fmla="*/ 145 h 209"/>
                <a:gd name="T48" fmla="*/ 247 w 249"/>
                <a:gd name="T49" fmla="*/ 146 h 209"/>
                <a:gd name="T50" fmla="*/ 248 w 249"/>
                <a:gd name="T51" fmla="*/ 152 h 209"/>
                <a:gd name="T52" fmla="*/ 248 w 249"/>
                <a:gd name="T53" fmla="*/ 160 h 209"/>
                <a:gd name="T54" fmla="*/ 244 w 249"/>
                <a:gd name="T55" fmla="*/ 170 h 209"/>
                <a:gd name="T56" fmla="*/ 0 w 249"/>
                <a:gd name="T57" fmla="*/ 163 h 209"/>
                <a:gd name="T58" fmla="*/ 25 w 249"/>
                <a:gd name="T59" fmla="*/ 150 h 209"/>
                <a:gd name="T60" fmla="*/ 25 w 249"/>
                <a:gd name="T61" fmla="*/ 28 h 209"/>
                <a:gd name="T62" fmla="*/ 26 w 249"/>
                <a:gd name="T63" fmla="*/ 27 h 209"/>
                <a:gd name="T64" fmla="*/ 28 w 249"/>
                <a:gd name="T65" fmla="*/ 25 h 209"/>
                <a:gd name="T66" fmla="*/ 32 w 249"/>
                <a:gd name="T67" fmla="*/ 24 h 209"/>
                <a:gd name="T68" fmla="*/ 37 w 249"/>
                <a:gd name="T69" fmla="*/ 23 h 209"/>
                <a:gd name="T70" fmla="*/ 42 w 249"/>
                <a:gd name="T71" fmla="*/ 22 h 209"/>
                <a:gd name="T72" fmla="*/ 49 w 249"/>
                <a:gd name="T73" fmla="*/ 22 h 209"/>
                <a:gd name="T74" fmla="*/ 58 w 249"/>
                <a:gd name="T75" fmla="*/ 23 h 209"/>
                <a:gd name="T76" fmla="*/ 68 w 249"/>
                <a:gd name="T77" fmla="*/ 27 h 209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249"/>
                <a:gd name="T118" fmla="*/ 0 h 209"/>
                <a:gd name="T119" fmla="*/ 249 w 249"/>
                <a:gd name="T120" fmla="*/ 209 h 209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249" h="209">
                  <a:moveTo>
                    <a:pt x="68" y="27"/>
                  </a:moveTo>
                  <a:lnTo>
                    <a:pt x="70" y="14"/>
                  </a:lnTo>
                  <a:lnTo>
                    <a:pt x="72" y="14"/>
                  </a:lnTo>
                  <a:lnTo>
                    <a:pt x="73" y="14"/>
                  </a:lnTo>
                  <a:lnTo>
                    <a:pt x="74" y="13"/>
                  </a:lnTo>
                  <a:lnTo>
                    <a:pt x="75" y="13"/>
                  </a:lnTo>
                  <a:lnTo>
                    <a:pt x="76" y="13"/>
                  </a:lnTo>
                  <a:lnTo>
                    <a:pt x="79" y="11"/>
                  </a:lnTo>
                  <a:lnTo>
                    <a:pt x="81" y="11"/>
                  </a:lnTo>
                  <a:lnTo>
                    <a:pt x="83" y="10"/>
                  </a:lnTo>
                  <a:lnTo>
                    <a:pt x="86" y="10"/>
                  </a:lnTo>
                  <a:lnTo>
                    <a:pt x="88" y="9"/>
                  </a:lnTo>
                  <a:lnTo>
                    <a:pt x="91" y="8"/>
                  </a:lnTo>
                  <a:lnTo>
                    <a:pt x="95" y="8"/>
                  </a:lnTo>
                  <a:lnTo>
                    <a:pt x="98" y="7"/>
                  </a:lnTo>
                  <a:lnTo>
                    <a:pt x="103" y="6"/>
                  </a:lnTo>
                  <a:lnTo>
                    <a:pt x="107" y="6"/>
                  </a:lnTo>
                  <a:lnTo>
                    <a:pt x="111" y="4"/>
                  </a:lnTo>
                  <a:lnTo>
                    <a:pt x="116" y="4"/>
                  </a:lnTo>
                  <a:lnTo>
                    <a:pt x="121" y="3"/>
                  </a:lnTo>
                  <a:lnTo>
                    <a:pt x="126" y="2"/>
                  </a:lnTo>
                  <a:lnTo>
                    <a:pt x="132" y="2"/>
                  </a:lnTo>
                  <a:lnTo>
                    <a:pt x="137" y="1"/>
                  </a:lnTo>
                  <a:lnTo>
                    <a:pt x="144" y="1"/>
                  </a:lnTo>
                  <a:lnTo>
                    <a:pt x="150" y="1"/>
                  </a:lnTo>
                  <a:lnTo>
                    <a:pt x="157" y="0"/>
                  </a:lnTo>
                  <a:lnTo>
                    <a:pt x="163" y="0"/>
                  </a:lnTo>
                  <a:lnTo>
                    <a:pt x="170" y="0"/>
                  </a:lnTo>
                  <a:lnTo>
                    <a:pt x="178" y="0"/>
                  </a:lnTo>
                  <a:lnTo>
                    <a:pt x="185" y="0"/>
                  </a:lnTo>
                  <a:lnTo>
                    <a:pt x="193" y="0"/>
                  </a:lnTo>
                  <a:lnTo>
                    <a:pt x="201" y="0"/>
                  </a:lnTo>
                  <a:lnTo>
                    <a:pt x="210" y="4"/>
                  </a:lnTo>
                  <a:lnTo>
                    <a:pt x="208" y="28"/>
                  </a:lnTo>
                  <a:lnTo>
                    <a:pt x="208" y="29"/>
                  </a:lnTo>
                  <a:lnTo>
                    <a:pt x="210" y="29"/>
                  </a:lnTo>
                  <a:lnTo>
                    <a:pt x="213" y="31"/>
                  </a:lnTo>
                  <a:lnTo>
                    <a:pt x="216" y="34"/>
                  </a:lnTo>
                  <a:lnTo>
                    <a:pt x="220" y="36"/>
                  </a:lnTo>
                  <a:lnTo>
                    <a:pt x="222" y="39"/>
                  </a:lnTo>
                  <a:lnTo>
                    <a:pt x="224" y="44"/>
                  </a:lnTo>
                  <a:lnTo>
                    <a:pt x="226" y="50"/>
                  </a:lnTo>
                  <a:lnTo>
                    <a:pt x="245" y="69"/>
                  </a:lnTo>
                  <a:lnTo>
                    <a:pt x="240" y="117"/>
                  </a:lnTo>
                  <a:lnTo>
                    <a:pt x="208" y="133"/>
                  </a:lnTo>
                  <a:lnTo>
                    <a:pt x="247" y="145"/>
                  </a:lnTo>
                  <a:lnTo>
                    <a:pt x="247" y="146"/>
                  </a:lnTo>
                  <a:lnTo>
                    <a:pt x="248" y="148"/>
                  </a:lnTo>
                  <a:lnTo>
                    <a:pt x="248" y="152"/>
                  </a:lnTo>
                  <a:lnTo>
                    <a:pt x="249" y="155"/>
                  </a:lnTo>
                  <a:lnTo>
                    <a:pt x="248" y="160"/>
                  </a:lnTo>
                  <a:lnTo>
                    <a:pt x="247" y="164"/>
                  </a:lnTo>
                  <a:lnTo>
                    <a:pt x="244" y="170"/>
                  </a:lnTo>
                  <a:lnTo>
                    <a:pt x="144" y="209"/>
                  </a:lnTo>
                  <a:lnTo>
                    <a:pt x="0" y="163"/>
                  </a:lnTo>
                  <a:lnTo>
                    <a:pt x="3" y="159"/>
                  </a:lnTo>
                  <a:lnTo>
                    <a:pt x="25" y="150"/>
                  </a:lnTo>
                  <a:lnTo>
                    <a:pt x="25" y="28"/>
                  </a:lnTo>
                  <a:lnTo>
                    <a:pt x="26" y="27"/>
                  </a:lnTo>
                  <a:lnTo>
                    <a:pt x="27" y="27"/>
                  </a:lnTo>
                  <a:lnTo>
                    <a:pt x="28" y="25"/>
                  </a:lnTo>
                  <a:lnTo>
                    <a:pt x="31" y="25"/>
                  </a:lnTo>
                  <a:lnTo>
                    <a:pt x="32" y="24"/>
                  </a:lnTo>
                  <a:lnTo>
                    <a:pt x="34" y="23"/>
                  </a:lnTo>
                  <a:lnTo>
                    <a:pt x="37" y="23"/>
                  </a:lnTo>
                  <a:lnTo>
                    <a:pt x="40" y="22"/>
                  </a:lnTo>
                  <a:lnTo>
                    <a:pt x="42" y="22"/>
                  </a:lnTo>
                  <a:lnTo>
                    <a:pt x="46" y="22"/>
                  </a:lnTo>
                  <a:lnTo>
                    <a:pt x="49" y="22"/>
                  </a:lnTo>
                  <a:lnTo>
                    <a:pt x="53" y="22"/>
                  </a:lnTo>
                  <a:lnTo>
                    <a:pt x="58" y="23"/>
                  </a:lnTo>
                  <a:lnTo>
                    <a:pt x="61" y="24"/>
                  </a:lnTo>
                  <a:lnTo>
                    <a:pt x="68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49" name="Freeform 133"/>
            <p:cNvSpPr>
              <a:spLocks/>
            </p:cNvSpPr>
            <p:nvPr/>
          </p:nvSpPr>
          <p:spPr bwMode="auto">
            <a:xfrm>
              <a:off x="1194" y="1055"/>
              <a:ext cx="79" cy="91"/>
            </a:xfrm>
            <a:custGeom>
              <a:avLst/>
              <a:gdLst>
                <a:gd name="T0" fmla="*/ 78 w 79"/>
                <a:gd name="T1" fmla="*/ 3 h 91"/>
                <a:gd name="T2" fmla="*/ 78 w 79"/>
                <a:gd name="T3" fmla="*/ 3 h 91"/>
                <a:gd name="T4" fmla="*/ 77 w 79"/>
                <a:gd name="T5" fmla="*/ 3 h 91"/>
                <a:gd name="T6" fmla="*/ 74 w 79"/>
                <a:gd name="T7" fmla="*/ 2 h 91"/>
                <a:gd name="T8" fmla="*/ 72 w 79"/>
                <a:gd name="T9" fmla="*/ 2 h 91"/>
                <a:gd name="T10" fmla="*/ 69 w 79"/>
                <a:gd name="T11" fmla="*/ 1 h 91"/>
                <a:gd name="T12" fmla="*/ 65 w 79"/>
                <a:gd name="T13" fmla="*/ 1 h 91"/>
                <a:gd name="T14" fmla="*/ 60 w 79"/>
                <a:gd name="T15" fmla="*/ 1 h 91"/>
                <a:gd name="T16" fmla="*/ 56 w 79"/>
                <a:gd name="T17" fmla="*/ 0 h 91"/>
                <a:gd name="T18" fmla="*/ 50 w 79"/>
                <a:gd name="T19" fmla="*/ 0 h 91"/>
                <a:gd name="T20" fmla="*/ 44 w 79"/>
                <a:gd name="T21" fmla="*/ 1 h 91"/>
                <a:gd name="T22" fmla="*/ 38 w 79"/>
                <a:gd name="T23" fmla="*/ 1 h 91"/>
                <a:gd name="T24" fmla="*/ 31 w 79"/>
                <a:gd name="T25" fmla="*/ 2 h 91"/>
                <a:gd name="T26" fmla="*/ 25 w 79"/>
                <a:gd name="T27" fmla="*/ 3 h 91"/>
                <a:gd name="T28" fmla="*/ 18 w 79"/>
                <a:gd name="T29" fmla="*/ 6 h 91"/>
                <a:gd name="T30" fmla="*/ 11 w 79"/>
                <a:gd name="T31" fmla="*/ 8 h 91"/>
                <a:gd name="T32" fmla="*/ 4 w 79"/>
                <a:gd name="T33" fmla="*/ 12 h 91"/>
                <a:gd name="T34" fmla="*/ 4 w 79"/>
                <a:gd name="T35" fmla="*/ 13 h 91"/>
                <a:gd name="T36" fmla="*/ 3 w 79"/>
                <a:gd name="T37" fmla="*/ 17 h 91"/>
                <a:gd name="T38" fmla="*/ 1 w 79"/>
                <a:gd name="T39" fmla="*/ 26 h 91"/>
                <a:gd name="T40" fmla="*/ 0 w 79"/>
                <a:gd name="T41" fmla="*/ 35 h 91"/>
                <a:gd name="T42" fmla="*/ 0 w 79"/>
                <a:gd name="T43" fmla="*/ 47 h 91"/>
                <a:gd name="T44" fmla="*/ 0 w 79"/>
                <a:gd name="T45" fmla="*/ 61 h 91"/>
                <a:gd name="T46" fmla="*/ 2 w 79"/>
                <a:gd name="T47" fmla="*/ 75 h 91"/>
                <a:gd name="T48" fmla="*/ 6 w 79"/>
                <a:gd name="T49" fmla="*/ 89 h 91"/>
                <a:gd name="T50" fmla="*/ 7 w 79"/>
                <a:gd name="T51" fmla="*/ 89 h 91"/>
                <a:gd name="T52" fmla="*/ 8 w 79"/>
                <a:gd name="T53" fmla="*/ 89 h 91"/>
                <a:gd name="T54" fmla="*/ 9 w 79"/>
                <a:gd name="T55" fmla="*/ 89 h 91"/>
                <a:gd name="T56" fmla="*/ 11 w 79"/>
                <a:gd name="T57" fmla="*/ 89 h 91"/>
                <a:gd name="T58" fmla="*/ 15 w 79"/>
                <a:gd name="T59" fmla="*/ 88 h 91"/>
                <a:gd name="T60" fmla="*/ 18 w 79"/>
                <a:gd name="T61" fmla="*/ 88 h 91"/>
                <a:gd name="T62" fmla="*/ 22 w 79"/>
                <a:gd name="T63" fmla="*/ 88 h 91"/>
                <a:gd name="T64" fmla="*/ 27 w 79"/>
                <a:gd name="T65" fmla="*/ 88 h 91"/>
                <a:gd name="T66" fmla="*/ 32 w 79"/>
                <a:gd name="T67" fmla="*/ 88 h 91"/>
                <a:gd name="T68" fmla="*/ 38 w 79"/>
                <a:gd name="T69" fmla="*/ 88 h 91"/>
                <a:gd name="T70" fmla="*/ 44 w 79"/>
                <a:gd name="T71" fmla="*/ 88 h 91"/>
                <a:gd name="T72" fmla="*/ 50 w 79"/>
                <a:gd name="T73" fmla="*/ 88 h 91"/>
                <a:gd name="T74" fmla="*/ 57 w 79"/>
                <a:gd name="T75" fmla="*/ 89 h 91"/>
                <a:gd name="T76" fmla="*/ 64 w 79"/>
                <a:gd name="T77" fmla="*/ 89 h 91"/>
                <a:gd name="T78" fmla="*/ 71 w 79"/>
                <a:gd name="T79" fmla="*/ 90 h 91"/>
                <a:gd name="T80" fmla="*/ 79 w 79"/>
                <a:gd name="T81" fmla="*/ 91 h 91"/>
                <a:gd name="T82" fmla="*/ 79 w 79"/>
                <a:gd name="T83" fmla="*/ 89 h 91"/>
                <a:gd name="T84" fmla="*/ 78 w 79"/>
                <a:gd name="T85" fmla="*/ 82 h 91"/>
                <a:gd name="T86" fmla="*/ 77 w 79"/>
                <a:gd name="T87" fmla="*/ 70 h 91"/>
                <a:gd name="T88" fmla="*/ 76 w 79"/>
                <a:gd name="T89" fmla="*/ 57 h 91"/>
                <a:gd name="T90" fmla="*/ 76 w 79"/>
                <a:gd name="T91" fmla="*/ 43 h 91"/>
                <a:gd name="T92" fmla="*/ 76 w 79"/>
                <a:gd name="T93" fmla="*/ 29 h 91"/>
                <a:gd name="T94" fmla="*/ 77 w 79"/>
                <a:gd name="T95" fmla="*/ 15 h 91"/>
                <a:gd name="T96" fmla="*/ 78 w 79"/>
                <a:gd name="T97" fmla="*/ 3 h 91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79"/>
                <a:gd name="T148" fmla="*/ 0 h 91"/>
                <a:gd name="T149" fmla="*/ 79 w 79"/>
                <a:gd name="T150" fmla="*/ 91 h 91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79" h="91">
                  <a:moveTo>
                    <a:pt x="78" y="3"/>
                  </a:moveTo>
                  <a:lnTo>
                    <a:pt x="78" y="3"/>
                  </a:lnTo>
                  <a:lnTo>
                    <a:pt x="77" y="3"/>
                  </a:lnTo>
                  <a:lnTo>
                    <a:pt x="74" y="2"/>
                  </a:lnTo>
                  <a:lnTo>
                    <a:pt x="72" y="2"/>
                  </a:lnTo>
                  <a:lnTo>
                    <a:pt x="69" y="1"/>
                  </a:lnTo>
                  <a:lnTo>
                    <a:pt x="65" y="1"/>
                  </a:lnTo>
                  <a:lnTo>
                    <a:pt x="60" y="1"/>
                  </a:lnTo>
                  <a:lnTo>
                    <a:pt x="56" y="0"/>
                  </a:lnTo>
                  <a:lnTo>
                    <a:pt x="50" y="0"/>
                  </a:lnTo>
                  <a:lnTo>
                    <a:pt x="44" y="1"/>
                  </a:lnTo>
                  <a:lnTo>
                    <a:pt x="38" y="1"/>
                  </a:lnTo>
                  <a:lnTo>
                    <a:pt x="31" y="2"/>
                  </a:lnTo>
                  <a:lnTo>
                    <a:pt x="25" y="3"/>
                  </a:lnTo>
                  <a:lnTo>
                    <a:pt x="18" y="6"/>
                  </a:lnTo>
                  <a:lnTo>
                    <a:pt x="11" y="8"/>
                  </a:lnTo>
                  <a:lnTo>
                    <a:pt x="4" y="12"/>
                  </a:lnTo>
                  <a:lnTo>
                    <a:pt x="4" y="13"/>
                  </a:lnTo>
                  <a:lnTo>
                    <a:pt x="3" y="17"/>
                  </a:lnTo>
                  <a:lnTo>
                    <a:pt x="1" y="26"/>
                  </a:lnTo>
                  <a:lnTo>
                    <a:pt x="0" y="35"/>
                  </a:lnTo>
                  <a:lnTo>
                    <a:pt x="0" y="47"/>
                  </a:lnTo>
                  <a:lnTo>
                    <a:pt x="0" y="61"/>
                  </a:lnTo>
                  <a:lnTo>
                    <a:pt x="2" y="75"/>
                  </a:lnTo>
                  <a:lnTo>
                    <a:pt x="6" y="89"/>
                  </a:lnTo>
                  <a:lnTo>
                    <a:pt x="7" y="89"/>
                  </a:lnTo>
                  <a:lnTo>
                    <a:pt x="8" y="89"/>
                  </a:lnTo>
                  <a:lnTo>
                    <a:pt x="9" y="89"/>
                  </a:lnTo>
                  <a:lnTo>
                    <a:pt x="11" y="89"/>
                  </a:lnTo>
                  <a:lnTo>
                    <a:pt x="15" y="88"/>
                  </a:lnTo>
                  <a:lnTo>
                    <a:pt x="18" y="88"/>
                  </a:lnTo>
                  <a:lnTo>
                    <a:pt x="22" y="88"/>
                  </a:lnTo>
                  <a:lnTo>
                    <a:pt x="27" y="88"/>
                  </a:lnTo>
                  <a:lnTo>
                    <a:pt x="32" y="88"/>
                  </a:lnTo>
                  <a:lnTo>
                    <a:pt x="38" y="88"/>
                  </a:lnTo>
                  <a:lnTo>
                    <a:pt x="44" y="88"/>
                  </a:lnTo>
                  <a:lnTo>
                    <a:pt x="50" y="88"/>
                  </a:lnTo>
                  <a:lnTo>
                    <a:pt x="57" y="89"/>
                  </a:lnTo>
                  <a:lnTo>
                    <a:pt x="64" y="89"/>
                  </a:lnTo>
                  <a:lnTo>
                    <a:pt x="71" y="90"/>
                  </a:lnTo>
                  <a:lnTo>
                    <a:pt x="79" y="91"/>
                  </a:lnTo>
                  <a:lnTo>
                    <a:pt x="79" y="89"/>
                  </a:lnTo>
                  <a:lnTo>
                    <a:pt x="78" y="82"/>
                  </a:lnTo>
                  <a:lnTo>
                    <a:pt x="77" y="70"/>
                  </a:lnTo>
                  <a:lnTo>
                    <a:pt x="76" y="57"/>
                  </a:lnTo>
                  <a:lnTo>
                    <a:pt x="76" y="43"/>
                  </a:lnTo>
                  <a:lnTo>
                    <a:pt x="76" y="29"/>
                  </a:lnTo>
                  <a:lnTo>
                    <a:pt x="77" y="15"/>
                  </a:lnTo>
                  <a:lnTo>
                    <a:pt x="78" y="3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50" name="Freeform 134"/>
            <p:cNvSpPr>
              <a:spLocks/>
            </p:cNvSpPr>
            <p:nvPr/>
          </p:nvSpPr>
          <p:spPr bwMode="auto">
            <a:xfrm>
              <a:off x="1202" y="1081"/>
              <a:ext cx="132" cy="90"/>
            </a:xfrm>
            <a:custGeom>
              <a:avLst/>
              <a:gdLst>
                <a:gd name="T0" fmla="*/ 1 w 132"/>
                <a:gd name="T1" fmla="*/ 67 h 90"/>
                <a:gd name="T2" fmla="*/ 0 w 132"/>
                <a:gd name="T3" fmla="*/ 78 h 90"/>
                <a:gd name="T4" fmla="*/ 86 w 132"/>
                <a:gd name="T5" fmla="*/ 90 h 90"/>
                <a:gd name="T6" fmla="*/ 86 w 132"/>
                <a:gd name="T7" fmla="*/ 90 h 90"/>
                <a:gd name="T8" fmla="*/ 89 w 132"/>
                <a:gd name="T9" fmla="*/ 88 h 90"/>
                <a:gd name="T10" fmla="*/ 91 w 132"/>
                <a:gd name="T11" fmla="*/ 87 h 90"/>
                <a:gd name="T12" fmla="*/ 94 w 132"/>
                <a:gd name="T13" fmla="*/ 85 h 90"/>
                <a:gd name="T14" fmla="*/ 98 w 132"/>
                <a:gd name="T15" fmla="*/ 83 h 90"/>
                <a:gd name="T16" fmla="*/ 103 w 132"/>
                <a:gd name="T17" fmla="*/ 79 h 90"/>
                <a:gd name="T18" fmla="*/ 107 w 132"/>
                <a:gd name="T19" fmla="*/ 74 h 90"/>
                <a:gd name="T20" fmla="*/ 112 w 132"/>
                <a:gd name="T21" fmla="*/ 71 h 90"/>
                <a:gd name="T22" fmla="*/ 117 w 132"/>
                <a:gd name="T23" fmla="*/ 65 h 90"/>
                <a:gd name="T24" fmla="*/ 121 w 132"/>
                <a:gd name="T25" fmla="*/ 59 h 90"/>
                <a:gd name="T26" fmla="*/ 125 w 132"/>
                <a:gd name="T27" fmla="*/ 53 h 90"/>
                <a:gd name="T28" fmla="*/ 128 w 132"/>
                <a:gd name="T29" fmla="*/ 46 h 90"/>
                <a:gd name="T30" fmla="*/ 131 w 132"/>
                <a:gd name="T31" fmla="*/ 39 h 90"/>
                <a:gd name="T32" fmla="*/ 132 w 132"/>
                <a:gd name="T33" fmla="*/ 31 h 90"/>
                <a:gd name="T34" fmla="*/ 132 w 132"/>
                <a:gd name="T35" fmla="*/ 22 h 90"/>
                <a:gd name="T36" fmla="*/ 129 w 132"/>
                <a:gd name="T37" fmla="*/ 12 h 90"/>
                <a:gd name="T38" fmla="*/ 129 w 132"/>
                <a:gd name="T39" fmla="*/ 12 h 90"/>
                <a:gd name="T40" fmla="*/ 128 w 132"/>
                <a:gd name="T41" fmla="*/ 10 h 90"/>
                <a:gd name="T42" fmla="*/ 127 w 132"/>
                <a:gd name="T43" fmla="*/ 9 h 90"/>
                <a:gd name="T44" fmla="*/ 126 w 132"/>
                <a:gd name="T45" fmla="*/ 7 h 90"/>
                <a:gd name="T46" fmla="*/ 124 w 132"/>
                <a:gd name="T47" fmla="*/ 3 h 90"/>
                <a:gd name="T48" fmla="*/ 120 w 132"/>
                <a:gd name="T49" fmla="*/ 2 h 90"/>
                <a:gd name="T50" fmla="*/ 117 w 132"/>
                <a:gd name="T51" fmla="*/ 0 h 90"/>
                <a:gd name="T52" fmla="*/ 113 w 132"/>
                <a:gd name="T53" fmla="*/ 0 h 90"/>
                <a:gd name="T54" fmla="*/ 113 w 132"/>
                <a:gd name="T55" fmla="*/ 1 h 90"/>
                <a:gd name="T56" fmla="*/ 114 w 132"/>
                <a:gd name="T57" fmla="*/ 4 h 90"/>
                <a:gd name="T58" fmla="*/ 117 w 132"/>
                <a:gd name="T59" fmla="*/ 11 h 90"/>
                <a:gd name="T60" fmla="*/ 118 w 132"/>
                <a:gd name="T61" fmla="*/ 18 h 90"/>
                <a:gd name="T62" fmla="*/ 118 w 132"/>
                <a:gd name="T63" fmla="*/ 29 h 90"/>
                <a:gd name="T64" fmla="*/ 117 w 132"/>
                <a:gd name="T65" fmla="*/ 39 h 90"/>
                <a:gd name="T66" fmla="*/ 114 w 132"/>
                <a:gd name="T67" fmla="*/ 51 h 90"/>
                <a:gd name="T68" fmla="*/ 108 w 132"/>
                <a:gd name="T69" fmla="*/ 63 h 90"/>
                <a:gd name="T70" fmla="*/ 108 w 132"/>
                <a:gd name="T71" fmla="*/ 63 h 90"/>
                <a:gd name="T72" fmla="*/ 108 w 132"/>
                <a:gd name="T73" fmla="*/ 64 h 90"/>
                <a:gd name="T74" fmla="*/ 107 w 132"/>
                <a:gd name="T75" fmla="*/ 64 h 90"/>
                <a:gd name="T76" fmla="*/ 106 w 132"/>
                <a:gd name="T77" fmla="*/ 65 h 90"/>
                <a:gd name="T78" fmla="*/ 105 w 132"/>
                <a:gd name="T79" fmla="*/ 66 h 90"/>
                <a:gd name="T80" fmla="*/ 103 w 132"/>
                <a:gd name="T81" fmla="*/ 67 h 90"/>
                <a:gd name="T82" fmla="*/ 100 w 132"/>
                <a:gd name="T83" fmla="*/ 69 h 90"/>
                <a:gd name="T84" fmla="*/ 98 w 132"/>
                <a:gd name="T85" fmla="*/ 70 h 90"/>
                <a:gd name="T86" fmla="*/ 96 w 132"/>
                <a:gd name="T87" fmla="*/ 70 h 90"/>
                <a:gd name="T88" fmla="*/ 92 w 132"/>
                <a:gd name="T89" fmla="*/ 71 h 90"/>
                <a:gd name="T90" fmla="*/ 90 w 132"/>
                <a:gd name="T91" fmla="*/ 72 h 90"/>
                <a:gd name="T92" fmla="*/ 85 w 132"/>
                <a:gd name="T93" fmla="*/ 72 h 90"/>
                <a:gd name="T94" fmla="*/ 82 w 132"/>
                <a:gd name="T95" fmla="*/ 72 h 90"/>
                <a:gd name="T96" fmla="*/ 78 w 132"/>
                <a:gd name="T97" fmla="*/ 72 h 90"/>
                <a:gd name="T98" fmla="*/ 73 w 132"/>
                <a:gd name="T99" fmla="*/ 72 h 90"/>
                <a:gd name="T100" fmla="*/ 69 w 132"/>
                <a:gd name="T101" fmla="*/ 71 h 90"/>
                <a:gd name="T102" fmla="*/ 69 w 132"/>
                <a:gd name="T103" fmla="*/ 83 h 90"/>
                <a:gd name="T104" fmla="*/ 3 w 132"/>
                <a:gd name="T105" fmla="*/ 76 h 90"/>
                <a:gd name="T106" fmla="*/ 1 w 132"/>
                <a:gd name="T107" fmla="*/ 67 h 90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132"/>
                <a:gd name="T163" fmla="*/ 0 h 90"/>
                <a:gd name="T164" fmla="*/ 132 w 132"/>
                <a:gd name="T165" fmla="*/ 90 h 90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132" h="90">
                  <a:moveTo>
                    <a:pt x="1" y="67"/>
                  </a:moveTo>
                  <a:lnTo>
                    <a:pt x="0" y="78"/>
                  </a:lnTo>
                  <a:lnTo>
                    <a:pt x="86" y="90"/>
                  </a:lnTo>
                  <a:lnTo>
                    <a:pt x="89" y="88"/>
                  </a:lnTo>
                  <a:lnTo>
                    <a:pt x="91" y="87"/>
                  </a:lnTo>
                  <a:lnTo>
                    <a:pt x="94" y="85"/>
                  </a:lnTo>
                  <a:lnTo>
                    <a:pt x="98" y="83"/>
                  </a:lnTo>
                  <a:lnTo>
                    <a:pt x="103" y="79"/>
                  </a:lnTo>
                  <a:lnTo>
                    <a:pt x="107" y="74"/>
                  </a:lnTo>
                  <a:lnTo>
                    <a:pt x="112" y="71"/>
                  </a:lnTo>
                  <a:lnTo>
                    <a:pt x="117" y="65"/>
                  </a:lnTo>
                  <a:lnTo>
                    <a:pt x="121" y="59"/>
                  </a:lnTo>
                  <a:lnTo>
                    <a:pt x="125" y="53"/>
                  </a:lnTo>
                  <a:lnTo>
                    <a:pt x="128" y="46"/>
                  </a:lnTo>
                  <a:lnTo>
                    <a:pt x="131" y="39"/>
                  </a:lnTo>
                  <a:lnTo>
                    <a:pt x="132" y="31"/>
                  </a:lnTo>
                  <a:lnTo>
                    <a:pt x="132" y="22"/>
                  </a:lnTo>
                  <a:lnTo>
                    <a:pt x="129" y="12"/>
                  </a:lnTo>
                  <a:lnTo>
                    <a:pt x="128" y="10"/>
                  </a:lnTo>
                  <a:lnTo>
                    <a:pt x="127" y="9"/>
                  </a:lnTo>
                  <a:lnTo>
                    <a:pt x="126" y="7"/>
                  </a:lnTo>
                  <a:lnTo>
                    <a:pt x="124" y="3"/>
                  </a:lnTo>
                  <a:lnTo>
                    <a:pt x="120" y="2"/>
                  </a:lnTo>
                  <a:lnTo>
                    <a:pt x="117" y="0"/>
                  </a:lnTo>
                  <a:lnTo>
                    <a:pt x="113" y="0"/>
                  </a:lnTo>
                  <a:lnTo>
                    <a:pt x="113" y="1"/>
                  </a:lnTo>
                  <a:lnTo>
                    <a:pt x="114" y="4"/>
                  </a:lnTo>
                  <a:lnTo>
                    <a:pt x="117" y="11"/>
                  </a:lnTo>
                  <a:lnTo>
                    <a:pt x="118" y="18"/>
                  </a:lnTo>
                  <a:lnTo>
                    <a:pt x="118" y="29"/>
                  </a:lnTo>
                  <a:lnTo>
                    <a:pt x="117" y="39"/>
                  </a:lnTo>
                  <a:lnTo>
                    <a:pt x="114" y="51"/>
                  </a:lnTo>
                  <a:lnTo>
                    <a:pt x="108" y="63"/>
                  </a:lnTo>
                  <a:lnTo>
                    <a:pt x="108" y="64"/>
                  </a:lnTo>
                  <a:lnTo>
                    <a:pt x="107" y="64"/>
                  </a:lnTo>
                  <a:lnTo>
                    <a:pt x="106" y="65"/>
                  </a:lnTo>
                  <a:lnTo>
                    <a:pt x="105" y="66"/>
                  </a:lnTo>
                  <a:lnTo>
                    <a:pt x="103" y="67"/>
                  </a:lnTo>
                  <a:lnTo>
                    <a:pt x="100" y="69"/>
                  </a:lnTo>
                  <a:lnTo>
                    <a:pt x="98" y="70"/>
                  </a:lnTo>
                  <a:lnTo>
                    <a:pt x="96" y="70"/>
                  </a:lnTo>
                  <a:lnTo>
                    <a:pt x="92" y="71"/>
                  </a:lnTo>
                  <a:lnTo>
                    <a:pt x="90" y="72"/>
                  </a:lnTo>
                  <a:lnTo>
                    <a:pt x="85" y="72"/>
                  </a:lnTo>
                  <a:lnTo>
                    <a:pt x="82" y="72"/>
                  </a:lnTo>
                  <a:lnTo>
                    <a:pt x="78" y="72"/>
                  </a:lnTo>
                  <a:lnTo>
                    <a:pt x="73" y="72"/>
                  </a:lnTo>
                  <a:lnTo>
                    <a:pt x="69" y="71"/>
                  </a:lnTo>
                  <a:lnTo>
                    <a:pt x="69" y="83"/>
                  </a:lnTo>
                  <a:lnTo>
                    <a:pt x="3" y="76"/>
                  </a:lnTo>
                  <a:lnTo>
                    <a:pt x="1" y="67"/>
                  </a:lnTo>
                  <a:close/>
                </a:path>
              </a:pathLst>
            </a:custGeom>
            <a:solidFill>
              <a:srgbClr val="99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51" name="Freeform 135"/>
            <p:cNvSpPr>
              <a:spLocks/>
            </p:cNvSpPr>
            <p:nvPr/>
          </p:nvSpPr>
          <p:spPr bwMode="auto">
            <a:xfrm>
              <a:off x="1186" y="1169"/>
              <a:ext cx="96" cy="31"/>
            </a:xfrm>
            <a:custGeom>
              <a:avLst/>
              <a:gdLst>
                <a:gd name="T0" fmla="*/ 96 w 96"/>
                <a:gd name="T1" fmla="*/ 11 h 31"/>
                <a:gd name="T2" fmla="*/ 1 w 96"/>
                <a:gd name="T3" fmla="*/ 0 h 31"/>
                <a:gd name="T4" fmla="*/ 0 w 96"/>
                <a:gd name="T5" fmla="*/ 11 h 31"/>
                <a:gd name="T6" fmla="*/ 93 w 96"/>
                <a:gd name="T7" fmla="*/ 31 h 31"/>
                <a:gd name="T8" fmla="*/ 96 w 96"/>
                <a:gd name="T9" fmla="*/ 11 h 3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6"/>
                <a:gd name="T16" fmla="*/ 0 h 31"/>
                <a:gd name="T17" fmla="*/ 96 w 96"/>
                <a:gd name="T18" fmla="*/ 31 h 3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6" h="31">
                  <a:moveTo>
                    <a:pt x="96" y="11"/>
                  </a:moveTo>
                  <a:lnTo>
                    <a:pt x="1" y="0"/>
                  </a:lnTo>
                  <a:lnTo>
                    <a:pt x="0" y="11"/>
                  </a:lnTo>
                  <a:lnTo>
                    <a:pt x="93" y="31"/>
                  </a:lnTo>
                  <a:lnTo>
                    <a:pt x="96" y="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52" name="Freeform 136"/>
            <p:cNvSpPr>
              <a:spLocks/>
            </p:cNvSpPr>
            <p:nvPr/>
          </p:nvSpPr>
          <p:spPr bwMode="auto">
            <a:xfrm>
              <a:off x="1233" y="1179"/>
              <a:ext cx="42" cy="14"/>
            </a:xfrm>
            <a:custGeom>
              <a:avLst/>
              <a:gdLst>
                <a:gd name="T0" fmla="*/ 42 w 42"/>
                <a:gd name="T1" fmla="*/ 6 h 14"/>
                <a:gd name="T2" fmla="*/ 2 w 42"/>
                <a:gd name="T3" fmla="*/ 0 h 14"/>
                <a:gd name="T4" fmla="*/ 0 w 42"/>
                <a:gd name="T5" fmla="*/ 6 h 14"/>
                <a:gd name="T6" fmla="*/ 40 w 42"/>
                <a:gd name="T7" fmla="*/ 14 h 14"/>
                <a:gd name="T8" fmla="*/ 42 w 42"/>
                <a:gd name="T9" fmla="*/ 6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2"/>
                <a:gd name="T16" fmla="*/ 0 h 14"/>
                <a:gd name="T17" fmla="*/ 42 w 42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2" h="14">
                  <a:moveTo>
                    <a:pt x="42" y="6"/>
                  </a:moveTo>
                  <a:lnTo>
                    <a:pt x="2" y="0"/>
                  </a:lnTo>
                  <a:lnTo>
                    <a:pt x="0" y="6"/>
                  </a:lnTo>
                  <a:lnTo>
                    <a:pt x="40" y="14"/>
                  </a:lnTo>
                  <a:lnTo>
                    <a:pt x="42" y="6"/>
                  </a:lnTo>
                  <a:close/>
                </a:path>
              </a:pathLst>
            </a:custGeom>
            <a:solidFill>
              <a:srgbClr val="99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53" name="Freeform 137"/>
            <p:cNvSpPr>
              <a:spLocks/>
            </p:cNvSpPr>
            <p:nvPr/>
          </p:nvSpPr>
          <p:spPr bwMode="auto">
            <a:xfrm>
              <a:off x="1191" y="1172"/>
              <a:ext cx="28" cy="10"/>
            </a:xfrm>
            <a:custGeom>
              <a:avLst/>
              <a:gdLst>
                <a:gd name="T0" fmla="*/ 28 w 28"/>
                <a:gd name="T1" fmla="*/ 4 h 10"/>
                <a:gd name="T2" fmla="*/ 0 w 28"/>
                <a:gd name="T3" fmla="*/ 0 h 10"/>
                <a:gd name="T4" fmla="*/ 0 w 28"/>
                <a:gd name="T5" fmla="*/ 6 h 10"/>
                <a:gd name="T6" fmla="*/ 27 w 28"/>
                <a:gd name="T7" fmla="*/ 10 h 10"/>
                <a:gd name="T8" fmla="*/ 28 w 28"/>
                <a:gd name="T9" fmla="*/ 4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"/>
                <a:gd name="T16" fmla="*/ 0 h 10"/>
                <a:gd name="T17" fmla="*/ 28 w 28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" h="10">
                  <a:moveTo>
                    <a:pt x="28" y="4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27" y="10"/>
                  </a:lnTo>
                  <a:lnTo>
                    <a:pt x="28" y="4"/>
                  </a:lnTo>
                  <a:close/>
                </a:path>
              </a:pathLst>
            </a:custGeom>
            <a:solidFill>
              <a:srgbClr val="99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54" name="Freeform 138"/>
            <p:cNvSpPr>
              <a:spLocks/>
            </p:cNvSpPr>
            <p:nvPr/>
          </p:nvSpPr>
          <p:spPr bwMode="auto">
            <a:xfrm>
              <a:off x="1123" y="1182"/>
              <a:ext cx="162" cy="54"/>
            </a:xfrm>
            <a:custGeom>
              <a:avLst/>
              <a:gdLst>
                <a:gd name="T0" fmla="*/ 0 w 162"/>
                <a:gd name="T1" fmla="*/ 17 h 54"/>
                <a:gd name="T2" fmla="*/ 0 w 162"/>
                <a:gd name="T3" fmla="*/ 17 h 54"/>
                <a:gd name="T4" fmla="*/ 1 w 162"/>
                <a:gd name="T5" fmla="*/ 17 h 54"/>
                <a:gd name="T6" fmla="*/ 2 w 162"/>
                <a:gd name="T7" fmla="*/ 17 h 54"/>
                <a:gd name="T8" fmla="*/ 4 w 162"/>
                <a:gd name="T9" fmla="*/ 15 h 54"/>
                <a:gd name="T10" fmla="*/ 7 w 162"/>
                <a:gd name="T11" fmla="*/ 15 h 54"/>
                <a:gd name="T12" fmla="*/ 10 w 162"/>
                <a:gd name="T13" fmla="*/ 14 h 54"/>
                <a:gd name="T14" fmla="*/ 14 w 162"/>
                <a:gd name="T15" fmla="*/ 14 h 54"/>
                <a:gd name="T16" fmla="*/ 17 w 162"/>
                <a:gd name="T17" fmla="*/ 13 h 54"/>
                <a:gd name="T18" fmla="*/ 21 w 162"/>
                <a:gd name="T19" fmla="*/ 12 h 54"/>
                <a:gd name="T20" fmla="*/ 24 w 162"/>
                <a:gd name="T21" fmla="*/ 11 h 54"/>
                <a:gd name="T22" fmla="*/ 28 w 162"/>
                <a:gd name="T23" fmla="*/ 10 h 54"/>
                <a:gd name="T24" fmla="*/ 31 w 162"/>
                <a:gd name="T25" fmla="*/ 8 h 54"/>
                <a:gd name="T26" fmla="*/ 35 w 162"/>
                <a:gd name="T27" fmla="*/ 6 h 54"/>
                <a:gd name="T28" fmla="*/ 37 w 162"/>
                <a:gd name="T29" fmla="*/ 5 h 54"/>
                <a:gd name="T30" fmla="*/ 40 w 162"/>
                <a:gd name="T31" fmla="*/ 3 h 54"/>
                <a:gd name="T32" fmla="*/ 43 w 162"/>
                <a:gd name="T33" fmla="*/ 0 h 54"/>
                <a:gd name="T34" fmla="*/ 162 w 162"/>
                <a:gd name="T35" fmla="*/ 28 h 54"/>
                <a:gd name="T36" fmla="*/ 162 w 162"/>
                <a:gd name="T37" fmla="*/ 28 h 54"/>
                <a:gd name="T38" fmla="*/ 161 w 162"/>
                <a:gd name="T39" fmla="*/ 28 h 54"/>
                <a:gd name="T40" fmla="*/ 159 w 162"/>
                <a:gd name="T41" fmla="*/ 29 h 54"/>
                <a:gd name="T42" fmla="*/ 158 w 162"/>
                <a:gd name="T43" fmla="*/ 31 h 54"/>
                <a:gd name="T44" fmla="*/ 157 w 162"/>
                <a:gd name="T45" fmla="*/ 33 h 54"/>
                <a:gd name="T46" fmla="*/ 155 w 162"/>
                <a:gd name="T47" fmla="*/ 34 h 54"/>
                <a:gd name="T48" fmla="*/ 152 w 162"/>
                <a:gd name="T49" fmla="*/ 36 h 54"/>
                <a:gd name="T50" fmla="*/ 150 w 162"/>
                <a:gd name="T51" fmla="*/ 39 h 54"/>
                <a:gd name="T52" fmla="*/ 147 w 162"/>
                <a:gd name="T53" fmla="*/ 41 h 54"/>
                <a:gd name="T54" fmla="*/ 144 w 162"/>
                <a:gd name="T55" fmla="*/ 43 h 54"/>
                <a:gd name="T56" fmla="*/ 141 w 162"/>
                <a:gd name="T57" fmla="*/ 46 h 54"/>
                <a:gd name="T58" fmla="*/ 137 w 162"/>
                <a:gd name="T59" fmla="*/ 48 h 54"/>
                <a:gd name="T60" fmla="*/ 135 w 162"/>
                <a:gd name="T61" fmla="*/ 49 h 54"/>
                <a:gd name="T62" fmla="*/ 131 w 162"/>
                <a:gd name="T63" fmla="*/ 52 h 54"/>
                <a:gd name="T64" fmla="*/ 128 w 162"/>
                <a:gd name="T65" fmla="*/ 53 h 54"/>
                <a:gd name="T66" fmla="*/ 126 w 162"/>
                <a:gd name="T67" fmla="*/ 54 h 54"/>
                <a:gd name="T68" fmla="*/ 0 w 162"/>
                <a:gd name="T69" fmla="*/ 17 h 54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62"/>
                <a:gd name="T106" fmla="*/ 0 h 54"/>
                <a:gd name="T107" fmla="*/ 162 w 162"/>
                <a:gd name="T108" fmla="*/ 54 h 54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62" h="54">
                  <a:moveTo>
                    <a:pt x="0" y="17"/>
                  </a:moveTo>
                  <a:lnTo>
                    <a:pt x="0" y="17"/>
                  </a:lnTo>
                  <a:lnTo>
                    <a:pt x="1" y="17"/>
                  </a:lnTo>
                  <a:lnTo>
                    <a:pt x="2" y="17"/>
                  </a:lnTo>
                  <a:lnTo>
                    <a:pt x="4" y="15"/>
                  </a:lnTo>
                  <a:lnTo>
                    <a:pt x="7" y="15"/>
                  </a:lnTo>
                  <a:lnTo>
                    <a:pt x="10" y="14"/>
                  </a:lnTo>
                  <a:lnTo>
                    <a:pt x="14" y="14"/>
                  </a:lnTo>
                  <a:lnTo>
                    <a:pt x="17" y="13"/>
                  </a:lnTo>
                  <a:lnTo>
                    <a:pt x="21" y="12"/>
                  </a:lnTo>
                  <a:lnTo>
                    <a:pt x="24" y="11"/>
                  </a:lnTo>
                  <a:lnTo>
                    <a:pt x="28" y="10"/>
                  </a:lnTo>
                  <a:lnTo>
                    <a:pt x="31" y="8"/>
                  </a:lnTo>
                  <a:lnTo>
                    <a:pt x="35" y="6"/>
                  </a:lnTo>
                  <a:lnTo>
                    <a:pt x="37" y="5"/>
                  </a:lnTo>
                  <a:lnTo>
                    <a:pt x="40" y="3"/>
                  </a:lnTo>
                  <a:lnTo>
                    <a:pt x="43" y="0"/>
                  </a:lnTo>
                  <a:lnTo>
                    <a:pt x="162" y="28"/>
                  </a:lnTo>
                  <a:lnTo>
                    <a:pt x="161" y="28"/>
                  </a:lnTo>
                  <a:lnTo>
                    <a:pt x="159" y="29"/>
                  </a:lnTo>
                  <a:lnTo>
                    <a:pt x="158" y="31"/>
                  </a:lnTo>
                  <a:lnTo>
                    <a:pt x="157" y="33"/>
                  </a:lnTo>
                  <a:lnTo>
                    <a:pt x="155" y="34"/>
                  </a:lnTo>
                  <a:lnTo>
                    <a:pt x="152" y="36"/>
                  </a:lnTo>
                  <a:lnTo>
                    <a:pt x="150" y="39"/>
                  </a:lnTo>
                  <a:lnTo>
                    <a:pt x="147" y="41"/>
                  </a:lnTo>
                  <a:lnTo>
                    <a:pt x="144" y="43"/>
                  </a:lnTo>
                  <a:lnTo>
                    <a:pt x="141" y="46"/>
                  </a:lnTo>
                  <a:lnTo>
                    <a:pt x="137" y="48"/>
                  </a:lnTo>
                  <a:lnTo>
                    <a:pt x="135" y="49"/>
                  </a:lnTo>
                  <a:lnTo>
                    <a:pt x="131" y="52"/>
                  </a:lnTo>
                  <a:lnTo>
                    <a:pt x="128" y="53"/>
                  </a:lnTo>
                  <a:lnTo>
                    <a:pt x="126" y="54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99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55" name="Freeform 139"/>
            <p:cNvSpPr>
              <a:spLocks/>
            </p:cNvSpPr>
            <p:nvPr/>
          </p:nvSpPr>
          <p:spPr bwMode="auto">
            <a:xfrm>
              <a:off x="1285" y="1176"/>
              <a:ext cx="57" cy="26"/>
            </a:xfrm>
            <a:custGeom>
              <a:avLst/>
              <a:gdLst>
                <a:gd name="T0" fmla="*/ 6 w 57"/>
                <a:gd name="T1" fmla="*/ 26 h 26"/>
                <a:gd name="T2" fmla="*/ 57 w 57"/>
                <a:gd name="T3" fmla="*/ 11 h 26"/>
                <a:gd name="T4" fmla="*/ 25 w 57"/>
                <a:gd name="T5" fmla="*/ 0 h 26"/>
                <a:gd name="T6" fmla="*/ 0 w 57"/>
                <a:gd name="T7" fmla="*/ 4 h 26"/>
                <a:gd name="T8" fmla="*/ 0 w 57"/>
                <a:gd name="T9" fmla="*/ 25 h 26"/>
                <a:gd name="T10" fmla="*/ 6 w 57"/>
                <a:gd name="T11" fmla="*/ 26 h 2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7"/>
                <a:gd name="T19" fmla="*/ 0 h 26"/>
                <a:gd name="T20" fmla="*/ 57 w 57"/>
                <a:gd name="T21" fmla="*/ 26 h 2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7" h="26">
                  <a:moveTo>
                    <a:pt x="6" y="26"/>
                  </a:moveTo>
                  <a:lnTo>
                    <a:pt x="57" y="11"/>
                  </a:lnTo>
                  <a:lnTo>
                    <a:pt x="25" y="0"/>
                  </a:lnTo>
                  <a:lnTo>
                    <a:pt x="0" y="4"/>
                  </a:lnTo>
                  <a:lnTo>
                    <a:pt x="0" y="25"/>
                  </a:lnTo>
                  <a:lnTo>
                    <a:pt x="6" y="26"/>
                  </a:lnTo>
                  <a:close/>
                </a:path>
              </a:pathLst>
            </a:custGeom>
            <a:solidFill>
              <a:srgbClr val="001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56" name="Freeform 140"/>
            <p:cNvSpPr>
              <a:spLocks/>
            </p:cNvSpPr>
            <p:nvPr/>
          </p:nvSpPr>
          <p:spPr bwMode="auto">
            <a:xfrm>
              <a:off x="1134" y="1065"/>
              <a:ext cx="32" cy="124"/>
            </a:xfrm>
            <a:custGeom>
              <a:avLst/>
              <a:gdLst>
                <a:gd name="T0" fmla="*/ 32 w 32"/>
                <a:gd name="T1" fmla="*/ 4 h 124"/>
                <a:gd name="T2" fmla="*/ 32 w 32"/>
                <a:gd name="T3" fmla="*/ 3 h 124"/>
                <a:gd name="T4" fmla="*/ 31 w 32"/>
                <a:gd name="T5" fmla="*/ 3 h 124"/>
                <a:gd name="T6" fmla="*/ 31 w 32"/>
                <a:gd name="T7" fmla="*/ 3 h 124"/>
                <a:gd name="T8" fmla="*/ 29 w 32"/>
                <a:gd name="T9" fmla="*/ 3 h 124"/>
                <a:gd name="T10" fmla="*/ 27 w 32"/>
                <a:gd name="T11" fmla="*/ 2 h 124"/>
                <a:gd name="T12" fmla="*/ 26 w 32"/>
                <a:gd name="T13" fmla="*/ 2 h 124"/>
                <a:gd name="T14" fmla="*/ 24 w 32"/>
                <a:gd name="T15" fmla="*/ 0 h 124"/>
                <a:gd name="T16" fmla="*/ 22 w 32"/>
                <a:gd name="T17" fmla="*/ 0 h 124"/>
                <a:gd name="T18" fmla="*/ 20 w 32"/>
                <a:gd name="T19" fmla="*/ 0 h 124"/>
                <a:gd name="T20" fmla="*/ 18 w 32"/>
                <a:gd name="T21" fmla="*/ 0 h 124"/>
                <a:gd name="T22" fmla="*/ 14 w 32"/>
                <a:gd name="T23" fmla="*/ 0 h 124"/>
                <a:gd name="T24" fmla="*/ 12 w 32"/>
                <a:gd name="T25" fmla="*/ 2 h 124"/>
                <a:gd name="T26" fmla="*/ 10 w 32"/>
                <a:gd name="T27" fmla="*/ 2 h 124"/>
                <a:gd name="T28" fmla="*/ 6 w 32"/>
                <a:gd name="T29" fmla="*/ 3 h 124"/>
                <a:gd name="T30" fmla="*/ 4 w 32"/>
                <a:gd name="T31" fmla="*/ 4 h 124"/>
                <a:gd name="T32" fmla="*/ 0 w 32"/>
                <a:gd name="T33" fmla="*/ 6 h 124"/>
                <a:gd name="T34" fmla="*/ 0 w 32"/>
                <a:gd name="T35" fmla="*/ 124 h 124"/>
                <a:gd name="T36" fmla="*/ 1 w 32"/>
                <a:gd name="T37" fmla="*/ 124 h 124"/>
                <a:gd name="T38" fmla="*/ 1 w 32"/>
                <a:gd name="T39" fmla="*/ 124 h 124"/>
                <a:gd name="T40" fmla="*/ 3 w 32"/>
                <a:gd name="T41" fmla="*/ 124 h 124"/>
                <a:gd name="T42" fmla="*/ 4 w 32"/>
                <a:gd name="T43" fmla="*/ 124 h 124"/>
                <a:gd name="T44" fmla="*/ 5 w 32"/>
                <a:gd name="T45" fmla="*/ 123 h 124"/>
                <a:gd name="T46" fmla="*/ 7 w 32"/>
                <a:gd name="T47" fmla="*/ 123 h 124"/>
                <a:gd name="T48" fmla="*/ 8 w 32"/>
                <a:gd name="T49" fmla="*/ 123 h 124"/>
                <a:gd name="T50" fmla="*/ 11 w 32"/>
                <a:gd name="T51" fmla="*/ 122 h 124"/>
                <a:gd name="T52" fmla="*/ 13 w 32"/>
                <a:gd name="T53" fmla="*/ 122 h 124"/>
                <a:gd name="T54" fmla="*/ 15 w 32"/>
                <a:gd name="T55" fmla="*/ 121 h 124"/>
                <a:gd name="T56" fmla="*/ 18 w 32"/>
                <a:gd name="T57" fmla="*/ 120 h 124"/>
                <a:gd name="T58" fmla="*/ 21 w 32"/>
                <a:gd name="T59" fmla="*/ 118 h 124"/>
                <a:gd name="T60" fmla="*/ 24 w 32"/>
                <a:gd name="T61" fmla="*/ 117 h 124"/>
                <a:gd name="T62" fmla="*/ 26 w 32"/>
                <a:gd name="T63" fmla="*/ 116 h 124"/>
                <a:gd name="T64" fmla="*/ 29 w 32"/>
                <a:gd name="T65" fmla="*/ 114 h 124"/>
                <a:gd name="T66" fmla="*/ 32 w 32"/>
                <a:gd name="T67" fmla="*/ 113 h 124"/>
                <a:gd name="T68" fmla="*/ 32 w 32"/>
                <a:gd name="T69" fmla="*/ 4 h 124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2"/>
                <a:gd name="T106" fmla="*/ 0 h 124"/>
                <a:gd name="T107" fmla="*/ 32 w 32"/>
                <a:gd name="T108" fmla="*/ 124 h 124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2" h="124">
                  <a:moveTo>
                    <a:pt x="32" y="4"/>
                  </a:moveTo>
                  <a:lnTo>
                    <a:pt x="32" y="3"/>
                  </a:lnTo>
                  <a:lnTo>
                    <a:pt x="31" y="3"/>
                  </a:lnTo>
                  <a:lnTo>
                    <a:pt x="29" y="3"/>
                  </a:lnTo>
                  <a:lnTo>
                    <a:pt x="27" y="2"/>
                  </a:lnTo>
                  <a:lnTo>
                    <a:pt x="26" y="2"/>
                  </a:lnTo>
                  <a:lnTo>
                    <a:pt x="24" y="0"/>
                  </a:lnTo>
                  <a:lnTo>
                    <a:pt x="22" y="0"/>
                  </a:lnTo>
                  <a:lnTo>
                    <a:pt x="20" y="0"/>
                  </a:lnTo>
                  <a:lnTo>
                    <a:pt x="18" y="0"/>
                  </a:lnTo>
                  <a:lnTo>
                    <a:pt x="14" y="0"/>
                  </a:lnTo>
                  <a:lnTo>
                    <a:pt x="12" y="2"/>
                  </a:lnTo>
                  <a:lnTo>
                    <a:pt x="10" y="2"/>
                  </a:lnTo>
                  <a:lnTo>
                    <a:pt x="6" y="3"/>
                  </a:lnTo>
                  <a:lnTo>
                    <a:pt x="4" y="4"/>
                  </a:lnTo>
                  <a:lnTo>
                    <a:pt x="0" y="6"/>
                  </a:lnTo>
                  <a:lnTo>
                    <a:pt x="0" y="124"/>
                  </a:lnTo>
                  <a:lnTo>
                    <a:pt x="1" y="124"/>
                  </a:lnTo>
                  <a:lnTo>
                    <a:pt x="3" y="124"/>
                  </a:lnTo>
                  <a:lnTo>
                    <a:pt x="4" y="124"/>
                  </a:lnTo>
                  <a:lnTo>
                    <a:pt x="5" y="123"/>
                  </a:lnTo>
                  <a:lnTo>
                    <a:pt x="7" y="123"/>
                  </a:lnTo>
                  <a:lnTo>
                    <a:pt x="8" y="123"/>
                  </a:lnTo>
                  <a:lnTo>
                    <a:pt x="11" y="122"/>
                  </a:lnTo>
                  <a:lnTo>
                    <a:pt x="13" y="122"/>
                  </a:lnTo>
                  <a:lnTo>
                    <a:pt x="15" y="121"/>
                  </a:lnTo>
                  <a:lnTo>
                    <a:pt x="18" y="120"/>
                  </a:lnTo>
                  <a:lnTo>
                    <a:pt x="21" y="118"/>
                  </a:lnTo>
                  <a:lnTo>
                    <a:pt x="24" y="117"/>
                  </a:lnTo>
                  <a:lnTo>
                    <a:pt x="26" y="116"/>
                  </a:lnTo>
                  <a:lnTo>
                    <a:pt x="29" y="114"/>
                  </a:lnTo>
                  <a:lnTo>
                    <a:pt x="32" y="113"/>
                  </a:lnTo>
                  <a:lnTo>
                    <a:pt x="32" y="4"/>
                  </a:lnTo>
                  <a:close/>
                </a:path>
              </a:pathLst>
            </a:custGeom>
            <a:solidFill>
              <a:srgbClr val="7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57" name="Freeform 141"/>
            <p:cNvSpPr>
              <a:spLocks/>
            </p:cNvSpPr>
            <p:nvPr/>
          </p:nvSpPr>
          <p:spPr bwMode="auto">
            <a:xfrm>
              <a:off x="1135" y="1067"/>
              <a:ext cx="27" cy="104"/>
            </a:xfrm>
            <a:custGeom>
              <a:avLst/>
              <a:gdLst>
                <a:gd name="T0" fmla="*/ 27 w 27"/>
                <a:gd name="T1" fmla="*/ 2 h 104"/>
                <a:gd name="T2" fmla="*/ 27 w 27"/>
                <a:gd name="T3" fmla="*/ 2 h 104"/>
                <a:gd name="T4" fmla="*/ 26 w 27"/>
                <a:gd name="T5" fmla="*/ 2 h 104"/>
                <a:gd name="T6" fmla="*/ 26 w 27"/>
                <a:gd name="T7" fmla="*/ 2 h 104"/>
                <a:gd name="T8" fmla="*/ 25 w 27"/>
                <a:gd name="T9" fmla="*/ 1 h 104"/>
                <a:gd name="T10" fmla="*/ 24 w 27"/>
                <a:gd name="T11" fmla="*/ 1 h 104"/>
                <a:gd name="T12" fmla="*/ 23 w 27"/>
                <a:gd name="T13" fmla="*/ 0 h 104"/>
                <a:gd name="T14" fmla="*/ 20 w 27"/>
                <a:gd name="T15" fmla="*/ 0 h 104"/>
                <a:gd name="T16" fmla="*/ 19 w 27"/>
                <a:gd name="T17" fmla="*/ 0 h 104"/>
                <a:gd name="T18" fmla="*/ 17 w 27"/>
                <a:gd name="T19" fmla="*/ 0 h 104"/>
                <a:gd name="T20" fmla="*/ 14 w 27"/>
                <a:gd name="T21" fmla="*/ 0 h 104"/>
                <a:gd name="T22" fmla="*/ 12 w 27"/>
                <a:gd name="T23" fmla="*/ 0 h 104"/>
                <a:gd name="T24" fmla="*/ 10 w 27"/>
                <a:gd name="T25" fmla="*/ 0 h 104"/>
                <a:gd name="T26" fmla="*/ 9 w 27"/>
                <a:gd name="T27" fmla="*/ 1 h 104"/>
                <a:gd name="T28" fmla="*/ 5 w 27"/>
                <a:gd name="T29" fmla="*/ 2 h 104"/>
                <a:gd name="T30" fmla="*/ 3 w 27"/>
                <a:gd name="T31" fmla="*/ 3 h 104"/>
                <a:gd name="T32" fmla="*/ 0 w 27"/>
                <a:gd name="T33" fmla="*/ 4 h 104"/>
                <a:gd name="T34" fmla="*/ 0 w 27"/>
                <a:gd name="T35" fmla="*/ 104 h 104"/>
                <a:gd name="T36" fmla="*/ 0 w 27"/>
                <a:gd name="T37" fmla="*/ 104 h 104"/>
                <a:gd name="T38" fmla="*/ 2 w 27"/>
                <a:gd name="T39" fmla="*/ 104 h 104"/>
                <a:gd name="T40" fmla="*/ 2 w 27"/>
                <a:gd name="T41" fmla="*/ 104 h 104"/>
                <a:gd name="T42" fmla="*/ 3 w 27"/>
                <a:gd name="T43" fmla="*/ 104 h 104"/>
                <a:gd name="T44" fmla="*/ 4 w 27"/>
                <a:gd name="T45" fmla="*/ 104 h 104"/>
                <a:gd name="T46" fmla="*/ 6 w 27"/>
                <a:gd name="T47" fmla="*/ 104 h 104"/>
                <a:gd name="T48" fmla="*/ 7 w 27"/>
                <a:gd name="T49" fmla="*/ 102 h 104"/>
                <a:gd name="T50" fmla="*/ 10 w 27"/>
                <a:gd name="T51" fmla="*/ 102 h 104"/>
                <a:gd name="T52" fmla="*/ 11 w 27"/>
                <a:gd name="T53" fmla="*/ 101 h 104"/>
                <a:gd name="T54" fmla="*/ 13 w 27"/>
                <a:gd name="T55" fmla="*/ 101 h 104"/>
                <a:gd name="T56" fmla="*/ 16 w 27"/>
                <a:gd name="T57" fmla="*/ 100 h 104"/>
                <a:gd name="T58" fmla="*/ 18 w 27"/>
                <a:gd name="T59" fmla="*/ 99 h 104"/>
                <a:gd name="T60" fmla="*/ 20 w 27"/>
                <a:gd name="T61" fmla="*/ 98 h 104"/>
                <a:gd name="T62" fmla="*/ 23 w 27"/>
                <a:gd name="T63" fmla="*/ 97 h 104"/>
                <a:gd name="T64" fmla="*/ 25 w 27"/>
                <a:gd name="T65" fmla="*/ 95 h 104"/>
                <a:gd name="T66" fmla="*/ 27 w 27"/>
                <a:gd name="T67" fmla="*/ 93 h 104"/>
                <a:gd name="T68" fmla="*/ 27 w 27"/>
                <a:gd name="T69" fmla="*/ 2 h 104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7"/>
                <a:gd name="T106" fmla="*/ 0 h 104"/>
                <a:gd name="T107" fmla="*/ 27 w 27"/>
                <a:gd name="T108" fmla="*/ 104 h 104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7" h="104">
                  <a:moveTo>
                    <a:pt x="27" y="2"/>
                  </a:moveTo>
                  <a:lnTo>
                    <a:pt x="27" y="2"/>
                  </a:lnTo>
                  <a:lnTo>
                    <a:pt x="26" y="2"/>
                  </a:lnTo>
                  <a:lnTo>
                    <a:pt x="25" y="1"/>
                  </a:lnTo>
                  <a:lnTo>
                    <a:pt x="24" y="1"/>
                  </a:lnTo>
                  <a:lnTo>
                    <a:pt x="23" y="0"/>
                  </a:lnTo>
                  <a:lnTo>
                    <a:pt x="20" y="0"/>
                  </a:lnTo>
                  <a:lnTo>
                    <a:pt x="19" y="0"/>
                  </a:lnTo>
                  <a:lnTo>
                    <a:pt x="17" y="0"/>
                  </a:lnTo>
                  <a:lnTo>
                    <a:pt x="14" y="0"/>
                  </a:lnTo>
                  <a:lnTo>
                    <a:pt x="12" y="0"/>
                  </a:lnTo>
                  <a:lnTo>
                    <a:pt x="10" y="0"/>
                  </a:lnTo>
                  <a:lnTo>
                    <a:pt x="9" y="1"/>
                  </a:lnTo>
                  <a:lnTo>
                    <a:pt x="5" y="2"/>
                  </a:lnTo>
                  <a:lnTo>
                    <a:pt x="3" y="3"/>
                  </a:lnTo>
                  <a:lnTo>
                    <a:pt x="0" y="4"/>
                  </a:lnTo>
                  <a:lnTo>
                    <a:pt x="0" y="104"/>
                  </a:lnTo>
                  <a:lnTo>
                    <a:pt x="2" y="104"/>
                  </a:lnTo>
                  <a:lnTo>
                    <a:pt x="3" y="104"/>
                  </a:lnTo>
                  <a:lnTo>
                    <a:pt x="4" y="104"/>
                  </a:lnTo>
                  <a:lnTo>
                    <a:pt x="6" y="104"/>
                  </a:lnTo>
                  <a:lnTo>
                    <a:pt x="7" y="102"/>
                  </a:lnTo>
                  <a:lnTo>
                    <a:pt x="10" y="102"/>
                  </a:lnTo>
                  <a:lnTo>
                    <a:pt x="11" y="101"/>
                  </a:lnTo>
                  <a:lnTo>
                    <a:pt x="13" y="101"/>
                  </a:lnTo>
                  <a:lnTo>
                    <a:pt x="16" y="100"/>
                  </a:lnTo>
                  <a:lnTo>
                    <a:pt x="18" y="99"/>
                  </a:lnTo>
                  <a:lnTo>
                    <a:pt x="20" y="98"/>
                  </a:lnTo>
                  <a:lnTo>
                    <a:pt x="23" y="97"/>
                  </a:lnTo>
                  <a:lnTo>
                    <a:pt x="25" y="95"/>
                  </a:lnTo>
                  <a:lnTo>
                    <a:pt x="27" y="93"/>
                  </a:lnTo>
                  <a:lnTo>
                    <a:pt x="27" y="2"/>
                  </a:lnTo>
                  <a:close/>
                </a:path>
              </a:pathLst>
            </a:custGeom>
            <a:solidFill>
              <a:srgbClr val="9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58" name="Freeform 142"/>
            <p:cNvSpPr>
              <a:spLocks/>
            </p:cNvSpPr>
            <p:nvPr/>
          </p:nvSpPr>
          <p:spPr bwMode="auto">
            <a:xfrm>
              <a:off x="1137" y="1068"/>
              <a:ext cx="22" cy="84"/>
            </a:xfrm>
            <a:custGeom>
              <a:avLst/>
              <a:gdLst>
                <a:gd name="T0" fmla="*/ 22 w 22"/>
                <a:gd name="T1" fmla="*/ 2 h 84"/>
                <a:gd name="T2" fmla="*/ 22 w 22"/>
                <a:gd name="T3" fmla="*/ 2 h 84"/>
                <a:gd name="T4" fmla="*/ 21 w 22"/>
                <a:gd name="T5" fmla="*/ 1 h 84"/>
                <a:gd name="T6" fmla="*/ 21 w 22"/>
                <a:gd name="T7" fmla="*/ 1 h 84"/>
                <a:gd name="T8" fmla="*/ 19 w 22"/>
                <a:gd name="T9" fmla="*/ 1 h 84"/>
                <a:gd name="T10" fmla="*/ 18 w 22"/>
                <a:gd name="T11" fmla="*/ 1 h 84"/>
                <a:gd name="T12" fmla="*/ 17 w 22"/>
                <a:gd name="T13" fmla="*/ 0 h 84"/>
                <a:gd name="T14" fmla="*/ 16 w 22"/>
                <a:gd name="T15" fmla="*/ 0 h 84"/>
                <a:gd name="T16" fmla="*/ 15 w 22"/>
                <a:gd name="T17" fmla="*/ 0 h 84"/>
                <a:gd name="T18" fmla="*/ 14 w 22"/>
                <a:gd name="T19" fmla="*/ 0 h 84"/>
                <a:gd name="T20" fmla="*/ 11 w 22"/>
                <a:gd name="T21" fmla="*/ 0 h 84"/>
                <a:gd name="T22" fmla="*/ 9 w 22"/>
                <a:gd name="T23" fmla="*/ 0 h 84"/>
                <a:gd name="T24" fmla="*/ 8 w 22"/>
                <a:gd name="T25" fmla="*/ 0 h 84"/>
                <a:gd name="T26" fmla="*/ 5 w 22"/>
                <a:gd name="T27" fmla="*/ 1 h 84"/>
                <a:gd name="T28" fmla="*/ 3 w 22"/>
                <a:gd name="T29" fmla="*/ 1 h 84"/>
                <a:gd name="T30" fmla="*/ 2 w 22"/>
                <a:gd name="T31" fmla="*/ 2 h 84"/>
                <a:gd name="T32" fmla="*/ 0 w 22"/>
                <a:gd name="T33" fmla="*/ 3 h 84"/>
                <a:gd name="T34" fmla="*/ 0 w 22"/>
                <a:gd name="T35" fmla="*/ 84 h 84"/>
                <a:gd name="T36" fmla="*/ 0 w 22"/>
                <a:gd name="T37" fmla="*/ 84 h 84"/>
                <a:gd name="T38" fmla="*/ 0 w 22"/>
                <a:gd name="T39" fmla="*/ 84 h 84"/>
                <a:gd name="T40" fmla="*/ 1 w 22"/>
                <a:gd name="T41" fmla="*/ 84 h 84"/>
                <a:gd name="T42" fmla="*/ 2 w 22"/>
                <a:gd name="T43" fmla="*/ 84 h 84"/>
                <a:gd name="T44" fmla="*/ 3 w 22"/>
                <a:gd name="T45" fmla="*/ 84 h 84"/>
                <a:gd name="T46" fmla="*/ 4 w 22"/>
                <a:gd name="T47" fmla="*/ 84 h 84"/>
                <a:gd name="T48" fmla="*/ 5 w 22"/>
                <a:gd name="T49" fmla="*/ 84 h 84"/>
                <a:gd name="T50" fmla="*/ 7 w 22"/>
                <a:gd name="T51" fmla="*/ 83 h 84"/>
                <a:gd name="T52" fmla="*/ 9 w 22"/>
                <a:gd name="T53" fmla="*/ 83 h 84"/>
                <a:gd name="T54" fmla="*/ 10 w 22"/>
                <a:gd name="T55" fmla="*/ 82 h 84"/>
                <a:gd name="T56" fmla="*/ 12 w 22"/>
                <a:gd name="T57" fmla="*/ 82 h 84"/>
                <a:gd name="T58" fmla="*/ 14 w 22"/>
                <a:gd name="T59" fmla="*/ 80 h 84"/>
                <a:gd name="T60" fmla="*/ 16 w 22"/>
                <a:gd name="T61" fmla="*/ 79 h 84"/>
                <a:gd name="T62" fmla="*/ 18 w 22"/>
                <a:gd name="T63" fmla="*/ 78 h 84"/>
                <a:gd name="T64" fmla="*/ 19 w 22"/>
                <a:gd name="T65" fmla="*/ 77 h 84"/>
                <a:gd name="T66" fmla="*/ 22 w 22"/>
                <a:gd name="T67" fmla="*/ 76 h 84"/>
                <a:gd name="T68" fmla="*/ 22 w 22"/>
                <a:gd name="T69" fmla="*/ 2 h 84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2"/>
                <a:gd name="T106" fmla="*/ 0 h 84"/>
                <a:gd name="T107" fmla="*/ 22 w 22"/>
                <a:gd name="T108" fmla="*/ 84 h 84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2" h="84">
                  <a:moveTo>
                    <a:pt x="22" y="2"/>
                  </a:moveTo>
                  <a:lnTo>
                    <a:pt x="22" y="2"/>
                  </a:lnTo>
                  <a:lnTo>
                    <a:pt x="21" y="1"/>
                  </a:lnTo>
                  <a:lnTo>
                    <a:pt x="19" y="1"/>
                  </a:lnTo>
                  <a:lnTo>
                    <a:pt x="18" y="1"/>
                  </a:lnTo>
                  <a:lnTo>
                    <a:pt x="17" y="0"/>
                  </a:lnTo>
                  <a:lnTo>
                    <a:pt x="16" y="0"/>
                  </a:lnTo>
                  <a:lnTo>
                    <a:pt x="15" y="0"/>
                  </a:lnTo>
                  <a:lnTo>
                    <a:pt x="14" y="0"/>
                  </a:lnTo>
                  <a:lnTo>
                    <a:pt x="11" y="0"/>
                  </a:lnTo>
                  <a:lnTo>
                    <a:pt x="9" y="0"/>
                  </a:lnTo>
                  <a:lnTo>
                    <a:pt x="8" y="0"/>
                  </a:lnTo>
                  <a:lnTo>
                    <a:pt x="5" y="1"/>
                  </a:lnTo>
                  <a:lnTo>
                    <a:pt x="3" y="1"/>
                  </a:lnTo>
                  <a:lnTo>
                    <a:pt x="2" y="2"/>
                  </a:lnTo>
                  <a:lnTo>
                    <a:pt x="0" y="3"/>
                  </a:lnTo>
                  <a:lnTo>
                    <a:pt x="0" y="84"/>
                  </a:lnTo>
                  <a:lnTo>
                    <a:pt x="1" y="84"/>
                  </a:lnTo>
                  <a:lnTo>
                    <a:pt x="2" y="84"/>
                  </a:lnTo>
                  <a:lnTo>
                    <a:pt x="3" y="84"/>
                  </a:lnTo>
                  <a:lnTo>
                    <a:pt x="4" y="84"/>
                  </a:lnTo>
                  <a:lnTo>
                    <a:pt x="5" y="84"/>
                  </a:lnTo>
                  <a:lnTo>
                    <a:pt x="7" y="83"/>
                  </a:lnTo>
                  <a:lnTo>
                    <a:pt x="9" y="83"/>
                  </a:lnTo>
                  <a:lnTo>
                    <a:pt x="10" y="82"/>
                  </a:lnTo>
                  <a:lnTo>
                    <a:pt x="12" y="82"/>
                  </a:lnTo>
                  <a:lnTo>
                    <a:pt x="14" y="80"/>
                  </a:lnTo>
                  <a:lnTo>
                    <a:pt x="16" y="79"/>
                  </a:lnTo>
                  <a:lnTo>
                    <a:pt x="18" y="78"/>
                  </a:lnTo>
                  <a:lnTo>
                    <a:pt x="19" y="77"/>
                  </a:lnTo>
                  <a:lnTo>
                    <a:pt x="22" y="76"/>
                  </a:lnTo>
                  <a:lnTo>
                    <a:pt x="22" y="2"/>
                  </a:lnTo>
                  <a:close/>
                </a:path>
              </a:pathLst>
            </a:custGeom>
            <a:solidFill>
              <a:srgbClr val="A8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59" name="Freeform 143"/>
            <p:cNvSpPr>
              <a:spLocks/>
            </p:cNvSpPr>
            <p:nvPr/>
          </p:nvSpPr>
          <p:spPr bwMode="auto">
            <a:xfrm>
              <a:off x="1138" y="1069"/>
              <a:ext cx="17" cy="65"/>
            </a:xfrm>
            <a:custGeom>
              <a:avLst/>
              <a:gdLst>
                <a:gd name="T0" fmla="*/ 17 w 17"/>
                <a:gd name="T1" fmla="*/ 1 h 65"/>
                <a:gd name="T2" fmla="*/ 17 w 17"/>
                <a:gd name="T3" fmla="*/ 1 h 65"/>
                <a:gd name="T4" fmla="*/ 16 w 17"/>
                <a:gd name="T5" fmla="*/ 1 h 65"/>
                <a:gd name="T6" fmla="*/ 14 w 17"/>
                <a:gd name="T7" fmla="*/ 0 h 65"/>
                <a:gd name="T8" fmla="*/ 11 w 17"/>
                <a:gd name="T9" fmla="*/ 0 h 65"/>
                <a:gd name="T10" fmla="*/ 9 w 17"/>
                <a:gd name="T11" fmla="*/ 0 h 65"/>
                <a:gd name="T12" fmla="*/ 6 w 17"/>
                <a:gd name="T13" fmla="*/ 0 h 65"/>
                <a:gd name="T14" fmla="*/ 2 w 17"/>
                <a:gd name="T15" fmla="*/ 1 h 65"/>
                <a:gd name="T16" fmla="*/ 0 w 17"/>
                <a:gd name="T17" fmla="*/ 2 h 65"/>
                <a:gd name="T18" fmla="*/ 0 w 17"/>
                <a:gd name="T19" fmla="*/ 65 h 65"/>
                <a:gd name="T20" fmla="*/ 0 w 17"/>
                <a:gd name="T21" fmla="*/ 65 h 65"/>
                <a:gd name="T22" fmla="*/ 1 w 17"/>
                <a:gd name="T23" fmla="*/ 65 h 65"/>
                <a:gd name="T24" fmla="*/ 3 w 17"/>
                <a:gd name="T25" fmla="*/ 64 h 65"/>
                <a:gd name="T26" fmla="*/ 6 w 17"/>
                <a:gd name="T27" fmla="*/ 64 h 65"/>
                <a:gd name="T28" fmla="*/ 8 w 17"/>
                <a:gd name="T29" fmla="*/ 63 h 65"/>
                <a:gd name="T30" fmla="*/ 11 w 17"/>
                <a:gd name="T31" fmla="*/ 62 h 65"/>
                <a:gd name="T32" fmla="*/ 14 w 17"/>
                <a:gd name="T33" fmla="*/ 61 h 65"/>
                <a:gd name="T34" fmla="*/ 17 w 17"/>
                <a:gd name="T35" fmla="*/ 58 h 65"/>
                <a:gd name="T36" fmla="*/ 17 w 17"/>
                <a:gd name="T37" fmla="*/ 1 h 6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7"/>
                <a:gd name="T58" fmla="*/ 0 h 65"/>
                <a:gd name="T59" fmla="*/ 17 w 17"/>
                <a:gd name="T60" fmla="*/ 65 h 65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7" h="65">
                  <a:moveTo>
                    <a:pt x="17" y="1"/>
                  </a:moveTo>
                  <a:lnTo>
                    <a:pt x="17" y="1"/>
                  </a:lnTo>
                  <a:lnTo>
                    <a:pt x="16" y="1"/>
                  </a:lnTo>
                  <a:lnTo>
                    <a:pt x="14" y="0"/>
                  </a:lnTo>
                  <a:lnTo>
                    <a:pt x="11" y="0"/>
                  </a:lnTo>
                  <a:lnTo>
                    <a:pt x="9" y="0"/>
                  </a:lnTo>
                  <a:lnTo>
                    <a:pt x="6" y="0"/>
                  </a:lnTo>
                  <a:lnTo>
                    <a:pt x="2" y="1"/>
                  </a:lnTo>
                  <a:lnTo>
                    <a:pt x="0" y="2"/>
                  </a:lnTo>
                  <a:lnTo>
                    <a:pt x="0" y="65"/>
                  </a:lnTo>
                  <a:lnTo>
                    <a:pt x="1" y="65"/>
                  </a:lnTo>
                  <a:lnTo>
                    <a:pt x="3" y="64"/>
                  </a:lnTo>
                  <a:lnTo>
                    <a:pt x="6" y="64"/>
                  </a:lnTo>
                  <a:lnTo>
                    <a:pt x="8" y="63"/>
                  </a:lnTo>
                  <a:lnTo>
                    <a:pt x="11" y="62"/>
                  </a:lnTo>
                  <a:lnTo>
                    <a:pt x="14" y="61"/>
                  </a:lnTo>
                  <a:lnTo>
                    <a:pt x="17" y="58"/>
                  </a:lnTo>
                  <a:lnTo>
                    <a:pt x="17" y="1"/>
                  </a:lnTo>
                  <a:close/>
                </a:path>
              </a:pathLst>
            </a:custGeom>
            <a:solidFill>
              <a:srgbClr val="BCE5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60" name="Freeform 144"/>
            <p:cNvSpPr>
              <a:spLocks/>
            </p:cNvSpPr>
            <p:nvPr/>
          </p:nvSpPr>
          <p:spPr bwMode="auto">
            <a:xfrm>
              <a:off x="1138" y="1070"/>
              <a:ext cx="14" cy="46"/>
            </a:xfrm>
            <a:custGeom>
              <a:avLst/>
              <a:gdLst>
                <a:gd name="T0" fmla="*/ 14 w 14"/>
                <a:gd name="T1" fmla="*/ 1 h 46"/>
                <a:gd name="T2" fmla="*/ 14 w 14"/>
                <a:gd name="T3" fmla="*/ 0 h 46"/>
                <a:gd name="T4" fmla="*/ 13 w 14"/>
                <a:gd name="T5" fmla="*/ 0 h 46"/>
                <a:gd name="T6" fmla="*/ 11 w 14"/>
                <a:gd name="T7" fmla="*/ 0 h 46"/>
                <a:gd name="T8" fmla="*/ 9 w 14"/>
                <a:gd name="T9" fmla="*/ 0 h 46"/>
                <a:gd name="T10" fmla="*/ 8 w 14"/>
                <a:gd name="T11" fmla="*/ 0 h 46"/>
                <a:gd name="T12" fmla="*/ 6 w 14"/>
                <a:gd name="T13" fmla="*/ 0 h 46"/>
                <a:gd name="T14" fmla="*/ 2 w 14"/>
                <a:gd name="T15" fmla="*/ 0 h 46"/>
                <a:gd name="T16" fmla="*/ 0 w 14"/>
                <a:gd name="T17" fmla="*/ 2 h 46"/>
                <a:gd name="T18" fmla="*/ 0 w 14"/>
                <a:gd name="T19" fmla="*/ 46 h 46"/>
                <a:gd name="T20" fmla="*/ 1 w 14"/>
                <a:gd name="T21" fmla="*/ 46 h 46"/>
                <a:gd name="T22" fmla="*/ 1 w 14"/>
                <a:gd name="T23" fmla="*/ 46 h 46"/>
                <a:gd name="T24" fmla="*/ 3 w 14"/>
                <a:gd name="T25" fmla="*/ 46 h 46"/>
                <a:gd name="T26" fmla="*/ 4 w 14"/>
                <a:gd name="T27" fmla="*/ 44 h 46"/>
                <a:gd name="T28" fmla="*/ 7 w 14"/>
                <a:gd name="T29" fmla="*/ 44 h 46"/>
                <a:gd name="T30" fmla="*/ 9 w 14"/>
                <a:gd name="T31" fmla="*/ 43 h 46"/>
                <a:gd name="T32" fmla="*/ 11 w 14"/>
                <a:gd name="T33" fmla="*/ 42 h 46"/>
                <a:gd name="T34" fmla="*/ 14 w 14"/>
                <a:gd name="T35" fmla="*/ 41 h 46"/>
                <a:gd name="T36" fmla="*/ 14 w 14"/>
                <a:gd name="T37" fmla="*/ 1 h 4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4"/>
                <a:gd name="T58" fmla="*/ 0 h 46"/>
                <a:gd name="T59" fmla="*/ 14 w 14"/>
                <a:gd name="T60" fmla="*/ 46 h 4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4" h="46">
                  <a:moveTo>
                    <a:pt x="14" y="1"/>
                  </a:moveTo>
                  <a:lnTo>
                    <a:pt x="14" y="0"/>
                  </a:lnTo>
                  <a:lnTo>
                    <a:pt x="13" y="0"/>
                  </a:lnTo>
                  <a:lnTo>
                    <a:pt x="11" y="0"/>
                  </a:lnTo>
                  <a:lnTo>
                    <a:pt x="9" y="0"/>
                  </a:lnTo>
                  <a:lnTo>
                    <a:pt x="8" y="0"/>
                  </a:lnTo>
                  <a:lnTo>
                    <a:pt x="6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46"/>
                  </a:lnTo>
                  <a:lnTo>
                    <a:pt x="1" y="46"/>
                  </a:lnTo>
                  <a:lnTo>
                    <a:pt x="3" y="46"/>
                  </a:lnTo>
                  <a:lnTo>
                    <a:pt x="4" y="44"/>
                  </a:lnTo>
                  <a:lnTo>
                    <a:pt x="7" y="44"/>
                  </a:lnTo>
                  <a:lnTo>
                    <a:pt x="9" y="43"/>
                  </a:lnTo>
                  <a:lnTo>
                    <a:pt x="11" y="42"/>
                  </a:lnTo>
                  <a:lnTo>
                    <a:pt x="14" y="41"/>
                  </a:lnTo>
                  <a:lnTo>
                    <a:pt x="14" y="1"/>
                  </a:lnTo>
                  <a:close/>
                </a:path>
              </a:pathLst>
            </a:custGeom>
            <a:solidFill>
              <a:srgbClr val="D1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61" name="Freeform 145"/>
            <p:cNvSpPr>
              <a:spLocks/>
            </p:cNvSpPr>
            <p:nvPr/>
          </p:nvSpPr>
          <p:spPr bwMode="auto">
            <a:xfrm>
              <a:off x="1139" y="1070"/>
              <a:ext cx="9" cy="27"/>
            </a:xfrm>
            <a:custGeom>
              <a:avLst/>
              <a:gdLst>
                <a:gd name="T0" fmla="*/ 9 w 9"/>
                <a:gd name="T1" fmla="*/ 1 h 27"/>
                <a:gd name="T2" fmla="*/ 9 w 9"/>
                <a:gd name="T3" fmla="*/ 1 h 27"/>
                <a:gd name="T4" fmla="*/ 8 w 9"/>
                <a:gd name="T5" fmla="*/ 1 h 27"/>
                <a:gd name="T6" fmla="*/ 7 w 9"/>
                <a:gd name="T7" fmla="*/ 1 h 27"/>
                <a:gd name="T8" fmla="*/ 6 w 9"/>
                <a:gd name="T9" fmla="*/ 0 h 27"/>
                <a:gd name="T10" fmla="*/ 5 w 9"/>
                <a:gd name="T11" fmla="*/ 0 h 27"/>
                <a:gd name="T12" fmla="*/ 3 w 9"/>
                <a:gd name="T13" fmla="*/ 1 h 27"/>
                <a:gd name="T14" fmla="*/ 1 w 9"/>
                <a:gd name="T15" fmla="*/ 1 h 27"/>
                <a:gd name="T16" fmla="*/ 0 w 9"/>
                <a:gd name="T17" fmla="*/ 2 h 27"/>
                <a:gd name="T18" fmla="*/ 0 w 9"/>
                <a:gd name="T19" fmla="*/ 27 h 27"/>
                <a:gd name="T20" fmla="*/ 0 w 9"/>
                <a:gd name="T21" fmla="*/ 27 h 27"/>
                <a:gd name="T22" fmla="*/ 1 w 9"/>
                <a:gd name="T23" fmla="*/ 27 h 27"/>
                <a:gd name="T24" fmla="*/ 2 w 9"/>
                <a:gd name="T25" fmla="*/ 27 h 27"/>
                <a:gd name="T26" fmla="*/ 3 w 9"/>
                <a:gd name="T27" fmla="*/ 27 h 27"/>
                <a:gd name="T28" fmla="*/ 5 w 9"/>
                <a:gd name="T29" fmla="*/ 27 h 27"/>
                <a:gd name="T30" fmla="*/ 6 w 9"/>
                <a:gd name="T31" fmla="*/ 26 h 27"/>
                <a:gd name="T32" fmla="*/ 8 w 9"/>
                <a:gd name="T33" fmla="*/ 25 h 27"/>
                <a:gd name="T34" fmla="*/ 9 w 9"/>
                <a:gd name="T35" fmla="*/ 23 h 27"/>
                <a:gd name="T36" fmla="*/ 9 w 9"/>
                <a:gd name="T37" fmla="*/ 1 h 2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"/>
                <a:gd name="T58" fmla="*/ 0 h 27"/>
                <a:gd name="T59" fmla="*/ 9 w 9"/>
                <a:gd name="T60" fmla="*/ 27 h 2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" h="27">
                  <a:moveTo>
                    <a:pt x="9" y="1"/>
                  </a:moveTo>
                  <a:lnTo>
                    <a:pt x="9" y="1"/>
                  </a:lnTo>
                  <a:lnTo>
                    <a:pt x="8" y="1"/>
                  </a:lnTo>
                  <a:lnTo>
                    <a:pt x="7" y="1"/>
                  </a:lnTo>
                  <a:lnTo>
                    <a:pt x="6" y="0"/>
                  </a:lnTo>
                  <a:lnTo>
                    <a:pt x="5" y="0"/>
                  </a:lnTo>
                  <a:lnTo>
                    <a:pt x="3" y="1"/>
                  </a:lnTo>
                  <a:lnTo>
                    <a:pt x="1" y="1"/>
                  </a:lnTo>
                  <a:lnTo>
                    <a:pt x="0" y="2"/>
                  </a:lnTo>
                  <a:lnTo>
                    <a:pt x="0" y="27"/>
                  </a:lnTo>
                  <a:lnTo>
                    <a:pt x="1" y="27"/>
                  </a:lnTo>
                  <a:lnTo>
                    <a:pt x="2" y="27"/>
                  </a:lnTo>
                  <a:lnTo>
                    <a:pt x="3" y="27"/>
                  </a:lnTo>
                  <a:lnTo>
                    <a:pt x="5" y="27"/>
                  </a:lnTo>
                  <a:lnTo>
                    <a:pt x="6" y="26"/>
                  </a:lnTo>
                  <a:lnTo>
                    <a:pt x="8" y="25"/>
                  </a:lnTo>
                  <a:lnTo>
                    <a:pt x="9" y="23"/>
                  </a:lnTo>
                  <a:lnTo>
                    <a:pt x="9" y="1"/>
                  </a:lnTo>
                  <a:close/>
                </a:path>
              </a:pathLst>
            </a:custGeom>
            <a:solidFill>
              <a:srgbClr val="E5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62" name="Freeform 146"/>
            <p:cNvSpPr>
              <a:spLocks/>
            </p:cNvSpPr>
            <p:nvPr/>
          </p:nvSpPr>
          <p:spPr bwMode="auto">
            <a:xfrm>
              <a:off x="1250" y="1147"/>
              <a:ext cx="14" cy="14"/>
            </a:xfrm>
            <a:custGeom>
              <a:avLst/>
              <a:gdLst>
                <a:gd name="T0" fmla="*/ 7 w 14"/>
                <a:gd name="T1" fmla="*/ 14 h 14"/>
                <a:gd name="T2" fmla="*/ 8 w 14"/>
                <a:gd name="T3" fmla="*/ 14 h 14"/>
                <a:gd name="T4" fmla="*/ 9 w 14"/>
                <a:gd name="T5" fmla="*/ 13 h 14"/>
                <a:gd name="T6" fmla="*/ 10 w 14"/>
                <a:gd name="T7" fmla="*/ 13 h 14"/>
                <a:gd name="T8" fmla="*/ 11 w 14"/>
                <a:gd name="T9" fmla="*/ 12 h 14"/>
                <a:gd name="T10" fmla="*/ 13 w 14"/>
                <a:gd name="T11" fmla="*/ 11 h 14"/>
                <a:gd name="T12" fmla="*/ 13 w 14"/>
                <a:gd name="T13" fmla="*/ 10 h 14"/>
                <a:gd name="T14" fmla="*/ 14 w 14"/>
                <a:gd name="T15" fmla="*/ 8 h 14"/>
                <a:gd name="T16" fmla="*/ 14 w 14"/>
                <a:gd name="T17" fmla="*/ 7 h 14"/>
                <a:gd name="T18" fmla="*/ 14 w 14"/>
                <a:gd name="T19" fmla="*/ 6 h 14"/>
                <a:gd name="T20" fmla="*/ 13 w 14"/>
                <a:gd name="T21" fmla="*/ 5 h 14"/>
                <a:gd name="T22" fmla="*/ 13 w 14"/>
                <a:gd name="T23" fmla="*/ 4 h 14"/>
                <a:gd name="T24" fmla="*/ 11 w 14"/>
                <a:gd name="T25" fmla="*/ 3 h 14"/>
                <a:gd name="T26" fmla="*/ 10 w 14"/>
                <a:gd name="T27" fmla="*/ 1 h 14"/>
                <a:gd name="T28" fmla="*/ 9 w 14"/>
                <a:gd name="T29" fmla="*/ 0 h 14"/>
                <a:gd name="T30" fmla="*/ 8 w 14"/>
                <a:gd name="T31" fmla="*/ 0 h 14"/>
                <a:gd name="T32" fmla="*/ 7 w 14"/>
                <a:gd name="T33" fmla="*/ 0 h 14"/>
                <a:gd name="T34" fmla="*/ 6 w 14"/>
                <a:gd name="T35" fmla="*/ 0 h 14"/>
                <a:gd name="T36" fmla="*/ 4 w 14"/>
                <a:gd name="T37" fmla="*/ 0 h 14"/>
                <a:gd name="T38" fmla="*/ 3 w 14"/>
                <a:gd name="T39" fmla="*/ 1 h 14"/>
                <a:gd name="T40" fmla="*/ 2 w 14"/>
                <a:gd name="T41" fmla="*/ 3 h 14"/>
                <a:gd name="T42" fmla="*/ 1 w 14"/>
                <a:gd name="T43" fmla="*/ 4 h 14"/>
                <a:gd name="T44" fmla="*/ 1 w 14"/>
                <a:gd name="T45" fmla="*/ 5 h 14"/>
                <a:gd name="T46" fmla="*/ 0 w 14"/>
                <a:gd name="T47" fmla="*/ 6 h 14"/>
                <a:gd name="T48" fmla="*/ 0 w 14"/>
                <a:gd name="T49" fmla="*/ 7 h 14"/>
                <a:gd name="T50" fmla="*/ 0 w 14"/>
                <a:gd name="T51" fmla="*/ 8 h 14"/>
                <a:gd name="T52" fmla="*/ 1 w 14"/>
                <a:gd name="T53" fmla="*/ 10 h 14"/>
                <a:gd name="T54" fmla="*/ 1 w 14"/>
                <a:gd name="T55" fmla="*/ 11 h 14"/>
                <a:gd name="T56" fmla="*/ 2 w 14"/>
                <a:gd name="T57" fmla="*/ 12 h 14"/>
                <a:gd name="T58" fmla="*/ 3 w 14"/>
                <a:gd name="T59" fmla="*/ 13 h 14"/>
                <a:gd name="T60" fmla="*/ 4 w 14"/>
                <a:gd name="T61" fmla="*/ 13 h 14"/>
                <a:gd name="T62" fmla="*/ 6 w 14"/>
                <a:gd name="T63" fmla="*/ 14 h 14"/>
                <a:gd name="T64" fmla="*/ 7 w 14"/>
                <a:gd name="T65" fmla="*/ 14 h 1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4"/>
                <a:gd name="T100" fmla="*/ 0 h 14"/>
                <a:gd name="T101" fmla="*/ 14 w 14"/>
                <a:gd name="T102" fmla="*/ 14 h 1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4" h="14">
                  <a:moveTo>
                    <a:pt x="7" y="14"/>
                  </a:moveTo>
                  <a:lnTo>
                    <a:pt x="8" y="14"/>
                  </a:lnTo>
                  <a:lnTo>
                    <a:pt x="9" y="13"/>
                  </a:lnTo>
                  <a:lnTo>
                    <a:pt x="10" y="13"/>
                  </a:lnTo>
                  <a:lnTo>
                    <a:pt x="11" y="12"/>
                  </a:lnTo>
                  <a:lnTo>
                    <a:pt x="13" y="11"/>
                  </a:lnTo>
                  <a:lnTo>
                    <a:pt x="13" y="10"/>
                  </a:lnTo>
                  <a:lnTo>
                    <a:pt x="14" y="8"/>
                  </a:lnTo>
                  <a:lnTo>
                    <a:pt x="14" y="7"/>
                  </a:lnTo>
                  <a:lnTo>
                    <a:pt x="14" y="6"/>
                  </a:lnTo>
                  <a:lnTo>
                    <a:pt x="13" y="5"/>
                  </a:lnTo>
                  <a:lnTo>
                    <a:pt x="13" y="4"/>
                  </a:lnTo>
                  <a:lnTo>
                    <a:pt x="11" y="3"/>
                  </a:lnTo>
                  <a:lnTo>
                    <a:pt x="10" y="1"/>
                  </a:lnTo>
                  <a:lnTo>
                    <a:pt x="9" y="0"/>
                  </a:lnTo>
                  <a:lnTo>
                    <a:pt x="8" y="0"/>
                  </a:lnTo>
                  <a:lnTo>
                    <a:pt x="7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3" y="1"/>
                  </a:lnTo>
                  <a:lnTo>
                    <a:pt x="2" y="3"/>
                  </a:lnTo>
                  <a:lnTo>
                    <a:pt x="1" y="4"/>
                  </a:lnTo>
                  <a:lnTo>
                    <a:pt x="1" y="5"/>
                  </a:lnTo>
                  <a:lnTo>
                    <a:pt x="0" y="6"/>
                  </a:lnTo>
                  <a:lnTo>
                    <a:pt x="0" y="7"/>
                  </a:lnTo>
                  <a:lnTo>
                    <a:pt x="0" y="8"/>
                  </a:lnTo>
                  <a:lnTo>
                    <a:pt x="1" y="10"/>
                  </a:lnTo>
                  <a:lnTo>
                    <a:pt x="1" y="11"/>
                  </a:lnTo>
                  <a:lnTo>
                    <a:pt x="2" y="12"/>
                  </a:lnTo>
                  <a:lnTo>
                    <a:pt x="3" y="13"/>
                  </a:lnTo>
                  <a:lnTo>
                    <a:pt x="4" y="13"/>
                  </a:lnTo>
                  <a:lnTo>
                    <a:pt x="6" y="14"/>
                  </a:lnTo>
                  <a:lnTo>
                    <a:pt x="7" y="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63" name="Freeform 147"/>
            <p:cNvSpPr>
              <a:spLocks/>
            </p:cNvSpPr>
            <p:nvPr/>
          </p:nvSpPr>
          <p:spPr bwMode="auto">
            <a:xfrm>
              <a:off x="1209" y="1147"/>
              <a:ext cx="7" cy="7"/>
            </a:xfrm>
            <a:custGeom>
              <a:avLst/>
              <a:gdLst>
                <a:gd name="T0" fmla="*/ 3 w 7"/>
                <a:gd name="T1" fmla="*/ 7 h 7"/>
                <a:gd name="T2" fmla="*/ 5 w 7"/>
                <a:gd name="T3" fmla="*/ 7 h 7"/>
                <a:gd name="T4" fmla="*/ 6 w 7"/>
                <a:gd name="T5" fmla="*/ 6 h 7"/>
                <a:gd name="T6" fmla="*/ 6 w 7"/>
                <a:gd name="T7" fmla="*/ 5 h 7"/>
                <a:gd name="T8" fmla="*/ 7 w 7"/>
                <a:gd name="T9" fmla="*/ 4 h 7"/>
                <a:gd name="T10" fmla="*/ 6 w 7"/>
                <a:gd name="T11" fmla="*/ 3 h 7"/>
                <a:gd name="T12" fmla="*/ 6 w 7"/>
                <a:gd name="T13" fmla="*/ 1 h 7"/>
                <a:gd name="T14" fmla="*/ 5 w 7"/>
                <a:gd name="T15" fmla="*/ 0 h 7"/>
                <a:gd name="T16" fmla="*/ 3 w 7"/>
                <a:gd name="T17" fmla="*/ 0 h 7"/>
                <a:gd name="T18" fmla="*/ 2 w 7"/>
                <a:gd name="T19" fmla="*/ 0 h 7"/>
                <a:gd name="T20" fmla="*/ 1 w 7"/>
                <a:gd name="T21" fmla="*/ 1 h 7"/>
                <a:gd name="T22" fmla="*/ 0 w 7"/>
                <a:gd name="T23" fmla="*/ 3 h 7"/>
                <a:gd name="T24" fmla="*/ 0 w 7"/>
                <a:gd name="T25" fmla="*/ 4 h 7"/>
                <a:gd name="T26" fmla="*/ 0 w 7"/>
                <a:gd name="T27" fmla="*/ 5 h 7"/>
                <a:gd name="T28" fmla="*/ 1 w 7"/>
                <a:gd name="T29" fmla="*/ 6 h 7"/>
                <a:gd name="T30" fmla="*/ 2 w 7"/>
                <a:gd name="T31" fmla="*/ 7 h 7"/>
                <a:gd name="T32" fmla="*/ 3 w 7"/>
                <a:gd name="T33" fmla="*/ 7 h 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7"/>
                <a:gd name="T52" fmla="*/ 0 h 7"/>
                <a:gd name="T53" fmla="*/ 7 w 7"/>
                <a:gd name="T54" fmla="*/ 7 h 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7" h="7">
                  <a:moveTo>
                    <a:pt x="3" y="7"/>
                  </a:moveTo>
                  <a:lnTo>
                    <a:pt x="5" y="7"/>
                  </a:lnTo>
                  <a:lnTo>
                    <a:pt x="6" y="6"/>
                  </a:lnTo>
                  <a:lnTo>
                    <a:pt x="6" y="5"/>
                  </a:lnTo>
                  <a:lnTo>
                    <a:pt x="7" y="4"/>
                  </a:lnTo>
                  <a:lnTo>
                    <a:pt x="6" y="3"/>
                  </a:lnTo>
                  <a:lnTo>
                    <a:pt x="6" y="1"/>
                  </a:lnTo>
                  <a:lnTo>
                    <a:pt x="5" y="0"/>
                  </a:lnTo>
                  <a:lnTo>
                    <a:pt x="3" y="0"/>
                  </a:lnTo>
                  <a:lnTo>
                    <a:pt x="2" y="0"/>
                  </a:lnTo>
                  <a:lnTo>
                    <a:pt x="1" y="1"/>
                  </a:lnTo>
                  <a:lnTo>
                    <a:pt x="0" y="3"/>
                  </a:lnTo>
                  <a:lnTo>
                    <a:pt x="0" y="4"/>
                  </a:lnTo>
                  <a:lnTo>
                    <a:pt x="0" y="5"/>
                  </a:lnTo>
                  <a:lnTo>
                    <a:pt x="1" y="6"/>
                  </a:lnTo>
                  <a:lnTo>
                    <a:pt x="2" y="7"/>
                  </a:lnTo>
                  <a:lnTo>
                    <a:pt x="3" y="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64" name="Freeform 148"/>
            <p:cNvSpPr>
              <a:spLocks/>
            </p:cNvSpPr>
            <p:nvPr/>
          </p:nvSpPr>
          <p:spPr bwMode="auto">
            <a:xfrm>
              <a:off x="1221" y="1147"/>
              <a:ext cx="5" cy="7"/>
            </a:xfrm>
            <a:custGeom>
              <a:avLst/>
              <a:gdLst>
                <a:gd name="T0" fmla="*/ 3 w 5"/>
                <a:gd name="T1" fmla="*/ 7 h 7"/>
                <a:gd name="T2" fmla="*/ 4 w 5"/>
                <a:gd name="T3" fmla="*/ 7 h 7"/>
                <a:gd name="T4" fmla="*/ 5 w 5"/>
                <a:gd name="T5" fmla="*/ 7 h 7"/>
                <a:gd name="T6" fmla="*/ 5 w 5"/>
                <a:gd name="T7" fmla="*/ 6 h 7"/>
                <a:gd name="T8" fmla="*/ 5 w 5"/>
                <a:gd name="T9" fmla="*/ 4 h 7"/>
                <a:gd name="T10" fmla="*/ 5 w 5"/>
                <a:gd name="T11" fmla="*/ 3 h 7"/>
                <a:gd name="T12" fmla="*/ 5 w 5"/>
                <a:gd name="T13" fmla="*/ 1 h 7"/>
                <a:gd name="T14" fmla="*/ 4 w 5"/>
                <a:gd name="T15" fmla="*/ 1 h 7"/>
                <a:gd name="T16" fmla="*/ 3 w 5"/>
                <a:gd name="T17" fmla="*/ 0 h 7"/>
                <a:gd name="T18" fmla="*/ 2 w 5"/>
                <a:gd name="T19" fmla="*/ 1 h 7"/>
                <a:gd name="T20" fmla="*/ 1 w 5"/>
                <a:gd name="T21" fmla="*/ 1 h 7"/>
                <a:gd name="T22" fmla="*/ 0 w 5"/>
                <a:gd name="T23" fmla="*/ 3 h 7"/>
                <a:gd name="T24" fmla="*/ 0 w 5"/>
                <a:gd name="T25" fmla="*/ 4 h 7"/>
                <a:gd name="T26" fmla="*/ 0 w 5"/>
                <a:gd name="T27" fmla="*/ 6 h 7"/>
                <a:gd name="T28" fmla="*/ 1 w 5"/>
                <a:gd name="T29" fmla="*/ 7 h 7"/>
                <a:gd name="T30" fmla="*/ 2 w 5"/>
                <a:gd name="T31" fmla="*/ 7 h 7"/>
                <a:gd name="T32" fmla="*/ 3 w 5"/>
                <a:gd name="T33" fmla="*/ 7 h 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"/>
                <a:gd name="T52" fmla="*/ 0 h 7"/>
                <a:gd name="T53" fmla="*/ 5 w 5"/>
                <a:gd name="T54" fmla="*/ 7 h 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" h="7">
                  <a:moveTo>
                    <a:pt x="3" y="7"/>
                  </a:moveTo>
                  <a:lnTo>
                    <a:pt x="4" y="7"/>
                  </a:lnTo>
                  <a:lnTo>
                    <a:pt x="5" y="7"/>
                  </a:lnTo>
                  <a:lnTo>
                    <a:pt x="5" y="6"/>
                  </a:lnTo>
                  <a:lnTo>
                    <a:pt x="5" y="4"/>
                  </a:lnTo>
                  <a:lnTo>
                    <a:pt x="5" y="3"/>
                  </a:lnTo>
                  <a:lnTo>
                    <a:pt x="5" y="1"/>
                  </a:lnTo>
                  <a:lnTo>
                    <a:pt x="4" y="1"/>
                  </a:lnTo>
                  <a:lnTo>
                    <a:pt x="3" y="0"/>
                  </a:lnTo>
                  <a:lnTo>
                    <a:pt x="2" y="1"/>
                  </a:lnTo>
                  <a:lnTo>
                    <a:pt x="1" y="1"/>
                  </a:lnTo>
                  <a:lnTo>
                    <a:pt x="0" y="3"/>
                  </a:lnTo>
                  <a:lnTo>
                    <a:pt x="0" y="4"/>
                  </a:lnTo>
                  <a:lnTo>
                    <a:pt x="0" y="6"/>
                  </a:lnTo>
                  <a:lnTo>
                    <a:pt x="1" y="7"/>
                  </a:lnTo>
                  <a:lnTo>
                    <a:pt x="2" y="7"/>
                  </a:lnTo>
                  <a:lnTo>
                    <a:pt x="3" y="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65" name="Freeform 149"/>
            <p:cNvSpPr>
              <a:spLocks/>
            </p:cNvSpPr>
            <p:nvPr/>
          </p:nvSpPr>
          <p:spPr bwMode="auto">
            <a:xfrm>
              <a:off x="1175" y="1055"/>
              <a:ext cx="19" cy="92"/>
            </a:xfrm>
            <a:custGeom>
              <a:avLst/>
              <a:gdLst>
                <a:gd name="T0" fmla="*/ 6 w 19"/>
                <a:gd name="T1" fmla="*/ 1 h 92"/>
                <a:gd name="T2" fmla="*/ 6 w 19"/>
                <a:gd name="T3" fmla="*/ 3 h 92"/>
                <a:gd name="T4" fmla="*/ 4 w 19"/>
                <a:gd name="T5" fmla="*/ 8 h 92"/>
                <a:gd name="T6" fmla="*/ 2 w 19"/>
                <a:gd name="T7" fmla="*/ 16 h 92"/>
                <a:gd name="T8" fmla="*/ 1 w 19"/>
                <a:gd name="T9" fmla="*/ 28 h 92"/>
                <a:gd name="T10" fmla="*/ 0 w 19"/>
                <a:gd name="T11" fmla="*/ 41 h 92"/>
                <a:gd name="T12" fmla="*/ 0 w 19"/>
                <a:gd name="T13" fmla="*/ 57 h 92"/>
                <a:gd name="T14" fmla="*/ 1 w 19"/>
                <a:gd name="T15" fmla="*/ 73 h 92"/>
                <a:gd name="T16" fmla="*/ 5 w 19"/>
                <a:gd name="T17" fmla="*/ 92 h 92"/>
                <a:gd name="T18" fmla="*/ 19 w 19"/>
                <a:gd name="T19" fmla="*/ 92 h 92"/>
                <a:gd name="T20" fmla="*/ 18 w 19"/>
                <a:gd name="T21" fmla="*/ 89 h 92"/>
                <a:gd name="T22" fmla="*/ 16 w 19"/>
                <a:gd name="T23" fmla="*/ 82 h 92"/>
                <a:gd name="T24" fmla="*/ 15 w 19"/>
                <a:gd name="T25" fmla="*/ 70 h 92"/>
                <a:gd name="T26" fmla="*/ 14 w 19"/>
                <a:gd name="T27" fmla="*/ 57 h 92"/>
                <a:gd name="T28" fmla="*/ 13 w 19"/>
                <a:gd name="T29" fmla="*/ 42 h 92"/>
                <a:gd name="T30" fmla="*/ 13 w 19"/>
                <a:gd name="T31" fmla="*/ 27 h 92"/>
                <a:gd name="T32" fmla="*/ 15 w 19"/>
                <a:gd name="T33" fmla="*/ 13 h 92"/>
                <a:gd name="T34" fmla="*/ 19 w 19"/>
                <a:gd name="T35" fmla="*/ 1 h 92"/>
                <a:gd name="T36" fmla="*/ 19 w 19"/>
                <a:gd name="T37" fmla="*/ 1 h 92"/>
                <a:gd name="T38" fmla="*/ 19 w 19"/>
                <a:gd name="T39" fmla="*/ 0 h 92"/>
                <a:gd name="T40" fmla="*/ 19 w 19"/>
                <a:gd name="T41" fmla="*/ 0 h 92"/>
                <a:gd name="T42" fmla="*/ 18 w 19"/>
                <a:gd name="T43" fmla="*/ 0 h 92"/>
                <a:gd name="T44" fmla="*/ 16 w 19"/>
                <a:gd name="T45" fmla="*/ 0 h 92"/>
                <a:gd name="T46" fmla="*/ 14 w 19"/>
                <a:gd name="T47" fmla="*/ 0 h 92"/>
                <a:gd name="T48" fmla="*/ 11 w 19"/>
                <a:gd name="T49" fmla="*/ 0 h 92"/>
                <a:gd name="T50" fmla="*/ 6 w 19"/>
                <a:gd name="T51" fmla="*/ 1 h 9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9"/>
                <a:gd name="T79" fmla="*/ 0 h 92"/>
                <a:gd name="T80" fmla="*/ 19 w 19"/>
                <a:gd name="T81" fmla="*/ 92 h 9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9" h="92">
                  <a:moveTo>
                    <a:pt x="6" y="1"/>
                  </a:moveTo>
                  <a:lnTo>
                    <a:pt x="6" y="3"/>
                  </a:lnTo>
                  <a:lnTo>
                    <a:pt x="4" y="8"/>
                  </a:lnTo>
                  <a:lnTo>
                    <a:pt x="2" y="16"/>
                  </a:lnTo>
                  <a:lnTo>
                    <a:pt x="1" y="28"/>
                  </a:lnTo>
                  <a:lnTo>
                    <a:pt x="0" y="41"/>
                  </a:lnTo>
                  <a:lnTo>
                    <a:pt x="0" y="57"/>
                  </a:lnTo>
                  <a:lnTo>
                    <a:pt x="1" y="73"/>
                  </a:lnTo>
                  <a:lnTo>
                    <a:pt x="5" y="92"/>
                  </a:lnTo>
                  <a:lnTo>
                    <a:pt x="19" y="92"/>
                  </a:lnTo>
                  <a:lnTo>
                    <a:pt x="18" y="89"/>
                  </a:lnTo>
                  <a:lnTo>
                    <a:pt x="16" y="82"/>
                  </a:lnTo>
                  <a:lnTo>
                    <a:pt x="15" y="70"/>
                  </a:lnTo>
                  <a:lnTo>
                    <a:pt x="14" y="57"/>
                  </a:lnTo>
                  <a:lnTo>
                    <a:pt x="13" y="42"/>
                  </a:lnTo>
                  <a:lnTo>
                    <a:pt x="13" y="27"/>
                  </a:lnTo>
                  <a:lnTo>
                    <a:pt x="15" y="13"/>
                  </a:lnTo>
                  <a:lnTo>
                    <a:pt x="19" y="1"/>
                  </a:lnTo>
                  <a:lnTo>
                    <a:pt x="19" y="0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11" y="0"/>
                  </a:lnTo>
                  <a:lnTo>
                    <a:pt x="6" y="1"/>
                  </a:lnTo>
                  <a:close/>
                </a:path>
              </a:pathLst>
            </a:custGeom>
            <a:solidFill>
              <a:srgbClr val="3F9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66" name="Freeform 150"/>
            <p:cNvSpPr>
              <a:spLocks/>
            </p:cNvSpPr>
            <p:nvPr/>
          </p:nvSpPr>
          <p:spPr bwMode="auto">
            <a:xfrm>
              <a:off x="1273" y="1043"/>
              <a:ext cx="27" cy="104"/>
            </a:xfrm>
            <a:custGeom>
              <a:avLst/>
              <a:gdLst>
                <a:gd name="T0" fmla="*/ 27 w 27"/>
                <a:gd name="T1" fmla="*/ 0 h 104"/>
                <a:gd name="T2" fmla="*/ 26 w 27"/>
                <a:gd name="T3" fmla="*/ 1 h 104"/>
                <a:gd name="T4" fmla="*/ 25 w 27"/>
                <a:gd name="T5" fmla="*/ 4 h 104"/>
                <a:gd name="T6" fmla="*/ 22 w 27"/>
                <a:gd name="T7" fmla="*/ 10 h 104"/>
                <a:gd name="T8" fmla="*/ 20 w 27"/>
                <a:gd name="T9" fmla="*/ 19 h 104"/>
                <a:gd name="T10" fmla="*/ 18 w 27"/>
                <a:gd name="T11" fmla="*/ 32 h 104"/>
                <a:gd name="T12" fmla="*/ 16 w 27"/>
                <a:gd name="T13" fmla="*/ 49 h 104"/>
                <a:gd name="T14" fmla="*/ 18 w 27"/>
                <a:gd name="T15" fmla="*/ 74 h 104"/>
                <a:gd name="T16" fmla="*/ 20 w 27"/>
                <a:gd name="T17" fmla="*/ 104 h 104"/>
                <a:gd name="T18" fmla="*/ 5 w 27"/>
                <a:gd name="T19" fmla="*/ 104 h 104"/>
                <a:gd name="T20" fmla="*/ 5 w 27"/>
                <a:gd name="T21" fmla="*/ 101 h 104"/>
                <a:gd name="T22" fmla="*/ 4 w 27"/>
                <a:gd name="T23" fmla="*/ 92 h 104"/>
                <a:gd name="T24" fmla="*/ 2 w 27"/>
                <a:gd name="T25" fmla="*/ 80 h 104"/>
                <a:gd name="T26" fmla="*/ 1 w 27"/>
                <a:gd name="T27" fmla="*/ 64 h 104"/>
                <a:gd name="T28" fmla="*/ 0 w 27"/>
                <a:gd name="T29" fmla="*/ 47 h 104"/>
                <a:gd name="T30" fmla="*/ 1 w 27"/>
                <a:gd name="T31" fmla="*/ 31 h 104"/>
                <a:gd name="T32" fmla="*/ 4 w 27"/>
                <a:gd name="T33" fmla="*/ 14 h 104"/>
                <a:gd name="T34" fmla="*/ 9 w 27"/>
                <a:gd name="T35" fmla="*/ 0 h 104"/>
                <a:gd name="T36" fmla="*/ 27 w 27"/>
                <a:gd name="T37" fmla="*/ 0 h 10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7"/>
                <a:gd name="T58" fmla="*/ 0 h 104"/>
                <a:gd name="T59" fmla="*/ 27 w 27"/>
                <a:gd name="T60" fmla="*/ 104 h 104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7" h="104">
                  <a:moveTo>
                    <a:pt x="27" y="0"/>
                  </a:moveTo>
                  <a:lnTo>
                    <a:pt x="26" y="1"/>
                  </a:lnTo>
                  <a:lnTo>
                    <a:pt x="25" y="4"/>
                  </a:lnTo>
                  <a:lnTo>
                    <a:pt x="22" y="10"/>
                  </a:lnTo>
                  <a:lnTo>
                    <a:pt x="20" y="19"/>
                  </a:lnTo>
                  <a:lnTo>
                    <a:pt x="18" y="32"/>
                  </a:lnTo>
                  <a:lnTo>
                    <a:pt x="16" y="49"/>
                  </a:lnTo>
                  <a:lnTo>
                    <a:pt x="18" y="74"/>
                  </a:lnTo>
                  <a:lnTo>
                    <a:pt x="20" y="104"/>
                  </a:lnTo>
                  <a:lnTo>
                    <a:pt x="5" y="104"/>
                  </a:lnTo>
                  <a:lnTo>
                    <a:pt x="5" y="101"/>
                  </a:lnTo>
                  <a:lnTo>
                    <a:pt x="4" y="92"/>
                  </a:lnTo>
                  <a:lnTo>
                    <a:pt x="2" y="80"/>
                  </a:lnTo>
                  <a:lnTo>
                    <a:pt x="1" y="64"/>
                  </a:lnTo>
                  <a:lnTo>
                    <a:pt x="0" y="47"/>
                  </a:lnTo>
                  <a:lnTo>
                    <a:pt x="1" y="31"/>
                  </a:lnTo>
                  <a:lnTo>
                    <a:pt x="4" y="14"/>
                  </a:lnTo>
                  <a:lnTo>
                    <a:pt x="9" y="0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3F9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67" name="Freeform 151"/>
            <p:cNvSpPr>
              <a:spLocks/>
            </p:cNvSpPr>
            <p:nvPr/>
          </p:nvSpPr>
          <p:spPr bwMode="auto">
            <a:xfrm>
              <a:off x="1175" y="1060"/>
              <a:ext cx="18" cy="81"/>
            </a:xfrm>
            <a:custGeom>
              <a:avLst/>
              <a:gdLst>
                <a:gd name="T0" fmla="*/ 6 w 18"/>
                <a:gd name="T1" fmla="*/ 2 h 81"/>
                <a:gd name="T2" fmla="*/ 6 w 18"/>
                <a:gd name="T3" fmla="*/ 3 h 81"/>
                <a:gd name="T4" fmla="*/ 5 w 18"/>
                <a:gd name="T5" fmla="*/ 8 h 81"/>
                <a:gd name="T6" fmla="*/ 2 w 18"/>
                <a:gd name="T7" fmla="*/ 15 h 81"/>
                <a:gd name="T8" fmla="*/ 1 w 18"/>
                <a:gd name="T9" fmla="*/ 25 h 81"/>
                <a:gd name="T10" fmla="*/ 0 w 18"/>
                <a:gd name="T11" fmla="*/ 37 h 81"/>
                <a:gd name="T12" fmla="*/ 1 w 18"/>
                <a:gd name="T13" fmla="*/ 50 h 81"/>
                <a:gd name="T14" fmla="*/ 2 w 18"/>
                <a:gd name="T15" fmla="*/ 65 h 81"/>
                <a:gd name="T16" fmla="*/ 5 w 18"/>
                <a:gd name="T17" fmla="*/ 81 h 81"/>
                <a:gd name="T18" fmla="*/ 16 w 18"/>
                <a:gd name="T19" fmla="*/ 80 h 81"/>
                <a:gd name="T20" fmla="*/ 16 w 18"/>
                <a:gd name="T21" fmla="*/ 78 h 81"/>
                <a:gd name="T22" fmla="*/ 15 w 18"/>
                <a:gd name="T23" fmla="*/ 72 h 81"/>
                <a:gd name="T24" fmla="*/ 14 w 18"/>
                <a:gd name="T25" fmla="*/ 61 h 81"/>
                <a:gd name="T26" fmla="*/ 13 w 18"/>
                <a:gd name="T27" fmla="*/ 50 h 81"/>
                <a:gd name="T28" fmla="*/ 12 w 18"/>
                <a:gd name="T29" fmla="*/ 37 h 81"/>
                <a:gd name="T30" fmla="*/ 12 w 18"/>
                <a:gd name="T31" fmla="*/ 24 h 81"/>
                <a:gd name="T32" fmla="*/ 14 w 18"/>
                <a:gd name="T33" fmla="*/ 11 h 81"/>
                <a:gd name="T34" fmla="*/ 18 w 18"/>
                <a:gd name="T35" fmla="*/ 1 h 81"/>
                <a:gd name="T36" fmla="*/ 18 w 18"/>
                <a:gd name="T37" fmla="*/ 1 h 81"/>
                <a:gd name="T38" fmla="*/ 18 w 18"/>
                <a:gd name="T39" fmla="*/ 1 h 81"/>
                <a:gd name="T40" fmla="*/ 18 w 18"/>
                <a:gd name="T41" fmla="*/ 1 h 81"/>
                <a:gd name="T42" fmla="*/ 16 w 18"/>
                <a:gd name="T43" fmla="*/ 0 h 81"/>
                <a:gd name="T44" fmla="*/ 15 w 18"/>
                <a:gd name="T45" fmla="*/ 0 h 81"/>
                <a:gd name="T46" fmla="*/ 13 w 18"/>
                <a:gd name="T47" fmla="*/ 1 h 81"/>
                <a:gd name="T48" fmla="*/ 9 w 18"/>
                <a:gd name="T49" fmla="*/ 1 h 81"/>
                <a:gd name="T50" fmla="*/ 6 w 18"/>
                <a:gd name="T51" fmla="*/ 2 h 81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8"/>
                <a:gd name="T79" fmla="*/ 0 h 81"/>
                <a:gd name="T80" fmla="*/ 18 w 18"/>
                <a:gd name="T81" fmla="*/ 81 h 81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8" h="81">
                  <a:moveTo>
                    <a:pt x="6" y="2"/>
                  </a:moveTo>
                  <a:lnTo>
                    <a:pt x="6" y="3"/>
                  </a:lnTo>
                  <a:lnTo>
                    <a:pt x="5" y="8"/>
                  </a:lnTo>
                  <a:lnTo>
                    <a:pt x="2" y="15"/>
                  </a:lnTo>
                  <a:lnTo>
                    <a:pt x="1" y="25"/>
                  </a:lnTo>
                  <a:lnTo>
                    <a:pt x="0" y="37"/>
                  </a:lnTo>
                  <a:lnTo>
                    <a:pt x="1" y="50"/>
                  </a:lnTo>
                  <a:lnTo>
                    <a:pt x="2" y="65"/>
                  </a:lnTo>
                  <a:lnTo>
                    <a:pt x="5" y="81"/>
                  </a:lnTo>
                  <a:lnTo>
                    <a:pt x="16" y="80"/>
                  </a:lnTo>
                  <a:lnTo>
                    <a:pt x="16" y="78"/>
                  </a:lnTo>
                  <a:lnTo>
                    <a:pt x="15" y="72"/>
                  </a:lnTo>
                  <a:lnTo>
                    <a:pt x="14" y="61"/>
                  </a:lnTo>
                  <a:lnTo>
                    <a:pt x="13" y="50"/>
                  </a:lnTo>
                  <a:lnTo>
                    <a:pt x="12" y="37"/>
                  </a:lnTo>
                  <a:lnTo>
                    <a:pt x="12" y="24"/>
                  </a:lnTo>
                  <a:lnTo>
                    <a:pt x="14" y="11"/>
                  </a:lnTo>
                  <a:lnTo>
                    <a:pt x="18" y="1"/>
                  </a:lnTo>
                  <a:lnTo>
                    <a:pt x="16" y="0"/>
                  </a:lnTo>
                  <a:lnTo>
                    <a:pt x="15" y="0"/>
                  </a:lnTo>
                  <a:lnTo>
                    <a:pt x="13" y="1"/>
                  </a:lnTo>
                  <a:lnTo>
                    <a:pt x="9" y="1"/>
                  </a:lnTo>
                  <a:lnTo>
                    <a:pt x="6" y="2"/>
                  </a:lnTo>
                  <a:close/>
                </a:path>
              </a:pathLst>
            </a:custGeom>
            <a:solidFill>
              <a:srgbClr val="59B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68" name="Freeform 152"/>
            <p:cNvSpPr>
              <a:spLocks/>
            </p:cNvSpPr>
            <p:nvPr/>
          </p:nvSpPr>
          <p:spPr bwMode="auto">
            <a:xfrm>
              <a:off x="1176" y="1065"/>
              <a:ext cx="14" cy="69"/>
            </a:xfrm>
            <a:custGeom>
              <a:avLst/>
              <a:gdLst>
                <a:gd name="T0" fmla="*/ 5 w 14"/>
                <a:gd name="T1" fmla="*/ 2 h 69"/>
                <a:gd name="T2" fmla="*/ 5 w 14"/>
                <a:gd name="T3" fmla="*/ 3 h 69"/>
                <a:gd name="T4" fmla="*/ 4 w 14"/>
                <a:gd name="T5" fmla="*/ 7 h 69"/>
                <a:gd name="T6" fmla="*/ 3 w 14"/>
                <a:gd name="T7" fmla="*/ 13 h 69"/>
                <a:gd name="T8" fmla="*/ 1 w 14"/>
                <a:gd name="T9" fmla="*/ 21 h 69"/>
                <a:gd name="T10" fmla="*/ 0 w 14"/>
                <a:gd name="T11" fmla="*/ 32 h 69"/>
                <a:gd name="T12" fmla="*/ 0 w 14"/>
                <a:gd name="T13" fmla="*/ 44 h 69"/>
                <a:gd name="T14" fmla="*/ 1 w 14"/>
                <a:gd name="T15" fmla="*/ 56 h 69"/>
                <a:gd name="T16" fmla="*/ 4 w 14"/>
                <a:gd name="T17" fmla="*/ 69 h 69"/>
                <a:gd name="T18" fmla="*/ 14 w 14"/>
                <a:gd name="T19" fmla="*/ 69 h 69"/>
                <a:gd name="T20" fmla="*/ 13 w 14"/>
                <a:gd name="T21" fmla="*/ 67 h 69"/>
                <a:gd name="T22" fmla="*/ 13 w 14"/>
                <a:gd name="T23" fmla="*/ 61 h 69"/>
                <a:gd name="T24" fmla="*/ 12 w 14"/>
                <a:gd name="T25" fmla="*/ 53 h 69"/>
                <a:gd name="T26" fmla="*/ 11 w 14"/>
                <a:gd name="T27" fmla="*/ 44 h 69"/>
                <a:gd name="T28" fmla="*/ 10 w 14"/>
                <a:gd name="T29" fmla="*/ 32 h 69"/>
                <a:gd name="T30" fmla="*/ 10 w 14"/>
                <a:gd name="T31" fmla="*/ 20 h 69"/>
                <a:gd name="T32" fmla="*/ 12 w 14"/>
                <a:gd name="T33" fmla="*/ 10 h 69"/>
                <a:gd name="T34" fmla="*/ 14 w 14"/>
                <a:gd name="T35" fmla="*/ 2 h 69"/>
                <a:gd name="T36" fmla="*/ 14 w 14"/>
                <a:gd name="T37" fmla="*/ 2 h 69"/>
                <a:gd name="T38" fmla="*/ 14 w 14"/>
                <a:gd name="T39" fmla="*/ 2 h 69"/>
                <a:gd name="T40" fmla="*/ 14 w 14"/>
                <a:gd name="T41" fmla="*/ 0 h 69"/>
                <a:gd name="T42" fmla="*/ 14 w 14"/>
                <a:gd name="T43" fmla="*/ 0 h 69"/>
                <a:gd name="T44" fmla="*/ 13 w 14"/>
                <a:gd name="T45" fmla="*/ 0 h 69"/>
                <a:gd name="T46" fmla="*/ 11 w 14"/>
                <a:gd name="T47" fmla="*/ 0 h 69"/>
                <a:gd name="T48" fmla="*/ 8 w 14"/>
                <a:gd name="T49" fmla="*/ 2 h 69"/>
                <a:gd name="T50" fmla="*/ 5 w 14"/>
                <a:gd name="T51" fmla="*/ 2 h 69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4"/>
                <a:gd name="T79" fmla="*/ 0 h 69"/>
                <a:gd name="T80" fmla="*/ 14 w 14"/>
                <a:gd name="T81" fmla="*/ 69 h 69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4" h="69">
                  <a:moveTo>
                    <a:pt x="5" y="2"/>
                  </a:moveTo>
                  <a:lnTo>
                    <a:pt x="5" y="3"/>
                  </a:lnTo>
                  <a:lnTo>
                    <a:pt x="4" y="7"/>
                  </a:lnTo>
                  <a:lnTo>
                    <a:pt x="3" y="13"/>
                  </a:lnTo>
                  <a:lnTo>
                    <a:pt x="1" y="21"/>
                  </a:lnTo>
                  <a:lnTo>
                    <a:pt x="0" y="32"/>
                  </a:lnTo>
                  <a:lnTo>
                    <a:pt x="0" y="44"/>
                  </a:lnTo>
                  <a:lnTo>
                    <a:pt x="1" y="56"/>
                  </a:lnTo>
                  <a:lnTo>
                    <a:pt x="4" y="69"/>
                  </a:lnTo>
                  <a:lnTo>
                    <a:pt x="14" y="69"/>
                  </a:lnTo>
                  <a:lnTo>
                    <a:pt x="13" y="67"/>
                  </a:lnTo>
                  <a:lnTo>
                    <a:pt x="13" y="61"/>
                  </a:lnTo>
                  <a:lnTo>
                    <a:pt x="12" y="53"/>
                  </a:lnTo>
                  <a:lnTo>
                    <a:pt x="11" y="44"/>
                  </a:lnTo>
                  <a:lnTo>
                    <a:pt x="10" y="32"/>
                  </a:lnTo>
                  <a:lnTo>
                    <a:pt x="10" y="20"/>
                  </a:lnTo>
                  <a:lnTo>
                    <a:pt x="12" y="10"/>
                  </a:lnTo>
                  <a:lnTo>
                    <a:pt x="14" y="2"/>
                  </a:lnTo>
                  <a:lnTo>
                    <a:pt x="14" y="0"/>
                  </a:lnTo>
                  <a:lnTo>
                    <a:pt x="13" y="0"/>
                  </a:lnTo>
                  <a:lnTo>
                    <a:pt x="11" y="0"/>
                  </a:lnTo>
                  <a:lnTo>
                    <a:pt x="8" y="2"/>
                  </a:lnTo>
                  <a:lnTo>
                    <a:pt x="5" y="2"/>
                  </a:lnTo>
                  <a:close/>
                </a:path>
              </a:pathLst>
            </a:custGeom>
            <a:solidFill>
              <a:srgbClr val="72C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69" name="Freeform 153"/>
            <p:cNvSpPr>
              <a:spLocks/>
            </p:cNvSpPr>
            <p:nvPr/>
          </p:nvSpPr>
          <p:spPr bwMode="auto">
            <a:xfrm>
              <a:off x="1177" y="1071"/>
              <a:ext cx="12" cy="57"/>
            </a:xfrm>
            <a:custGeom>
              <a:avLst/>
              <a:gdLst>
                <a:gd name="T0" fmla="*/ 4 w 12"/>
                <a:gd name="T1" fmla="*/ 1 h 57"/>
                <a:gd name="T2" fmla="*/ 3 w 12"/>
                <a:gd name="T3" fmla="*/ 3 h 57"/>
                <a:gd name="T4" fmla="*/ 3 w 12"/>
                <a:gd name="T5" fmla="*/ 5 h 57"/>
                <a:gd name="T6" fmla="*/ 2 w 12"/>
                <a:gd name="T7" fmla="*/ 11 h 57"/>
                <a:gd name="T8" fmla="*/ 0 w 12"/>
                <a:gd name="T9" fmla="*/ 18 h 57"/>
                <a:gd name="T10" fmla="*/ 0 w 12"/>
                <a:gd name="T11" fmla="*/ 26 h 57"/>
                <a:gd name="T12" fmla="*/ 0 w 12"/>
                <a:gd name="T13" fmla="*/ 35 h 57"/>
                <a:gd name="T14" fmla="*/ 2 w 12"/>
                <a:gd name="T15" fmla="*/ 46 h 57"/>
                <a:gd name="T16" fmla="*/ 3 w 12"/>
                <a:gd name="T17" fmla="*/ 57 h 57"/>
                <a:gd name="T18" fmla="*/ 11 w 12"/>
                <a:gd name="T19" fmla="*/ 56 h 57"/>
                <a:gd name="T20" fmla="*/ 11 w 12"/>
                <a:gd name="T21" fmla="*/ 55 h 57"/>
                <a:gd name="T22" fmla="*/ 10 w 12"/>
                <a:gd name="T23" fmla="*/ 50 h 57"/>
                <a:gd name="T24" fmla="*/ 10 w 12"/>
                <a:gd name="T25" fmla="*/ 43 h 57"/>
                <a:gd name="T26" fmla="*/ 9 w 12"/>
                <a:gd name="T27" fmla="*/ 35 h 57"/>
                <a:gd name="T28" fmla="*/ 7 w 12"/>
                <a:gd name="T29" fmla="*/ 26 h 57"/>
                <a:gd name="T30" fmla="*/ 9 w 12"/>
                <a:gd name="T31" fmla="*/ 17 h 57"/>
                <a:gd name="T32" fmla="*/ 10 w 12"/>
                <a:gd name="T33" fmla="*/ 8 h 57"/>
                <a:gd name="T34" fmla="*/ 12 w 12"/>
                <a:gd name="T35" fmla="*/ 0 h 57"/>
                <a:gd name="T36" fmla="*/ 12 w 12"/>
                <a:gd name="T37" fmla="*/ 0 h 57"/>
                <a:gd name="T38" fmla="*/ 12 w 12"/>
                <a:gd name="T39" fmla="*/ 0 h 57"/>
                <a:gd name="T40" fmla="*/ 12 w 12"/>
                <a:gd name="T41" fmla="*/ 0 h 57"/>
                <a:gd name="T42" fmla="*/ 11 w 12"/>
                <a:gd name="T43" fmla="*/ 0 h 57"/>
                <a:gd name="T44" fmla="*/ 10 w 12"/>
                <a:gd name="T45" fmla="*/ 0 h 57"/>
                <a:gd name="T46" fmla="*/ 9 w 12"/>
                <a:gd name="T47" fmla="*/ 0 h 57"/>
                <a:gd name="T48" fmla="*/ 6 w 12"/>
                <a:gd name="T49" fmla="*/ 0 h 57"/>
                <a:gd name="T50" fmla="*/ 4 w 12"/>
                <a:gd name="T51" fmla="*/ 1 h 57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2"/>
                <a:gd name="T79" fmla="*/ 0 h 57"/>
                <a:gd name="T80" fmla="*/ 12 w 12"/>
                <a:gd name="T81" fmla="*/ 57 h 57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2" h="57">
                  <a:moveTo>
                    <a:pt x="4" y="1"/>
                  </a:moveTo>
                  <a:lnTo>
                    <a:pt x="3" y="3"/>
                  </a:lnTo>
                  <a:lnTo>
                    <a:pt x="3" y="5"/>
                  </a:lnTo>
                  <a:lnTo>
                    <a:pt x="2" y="11"/>
                  </a:lnTo>
                  <a:lnTo>
                    <a:pt x="0" y="18"/>
                  </a:lnTo>
                  <a:lnTo>
                    <a:pt x="0" y="26"/>
                  </a:lnTo>
                  <a:lnTo>
                    <a:pt x="0" y="35"/>
                  </a:lnTo>
                  <a:lnTo>
                    <a:pt x="2" y="46"/>
                  </a:lnTo>
                  <a:lnTo>
                    <a:pt x="3" y="57"/>
                  </a:lnTo>
                  <a:lnTo>
                    <a:pt x="11" y="56"/>
                  </a:lnTo>
                  <a:lnTo>
                    <a:pt x="11" y="55"/>
                  </a:lnTo>
                  <a:lnTo>
                    <a:pt x="10" y="50"/>
                  </a:lnTo>
                  <a:lnTo>
                    <a:pt x="10" y="43"/>
                  </a:lnTo>
                  <a:lnTo>
                    <a:pt x="9" y="35"/>
                  </a:lnTo>
                  <a:lnTo>
                    <a:pt x="7" y="26"/>
                  </a:lnTo>
                  <a:lnTo>
                    <a:pt x="9" y="17"/>
                  </a:lnTo>
                  <a:lnTo>
                    <a:pt x="10" y="8"/>
                  </a:lnTo>
                  <a:lnTo>
                    <a:pt x="12" y="0"/>
                  </a:lnTo>
                  <a:lnTo>
                    <a:pt x="11" y="0"/>
                  </a:lnTo>
                  <a:lnTo>
                    <a:pt x="10" y="0"/>
                  </a:lnTo>
                  <a:lnTo>
                    <a:pt x="9" y="0"/>
                  </a:lnTo>
                  <a:lnTo>
                    <a:pt x="6" y="0"/>
                  </a:lnTo>
                  <a:lnTo>
                    <a:pt x="4" y="1"/>
                  </a:lnTo>
                  <a:close/>
                </a:path>
              </a:pathLst>
            </a:custGeom>
            <a:solidFill>
              <a:srgbClr val="8CD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70" name="Freeform 154"/>
            <p:cNvSpPr>
              <a:spLocks/>
            </p:cNvSpPr>
            <p:nvPr/>
          </p:nvSpPr>
          <p:spPr bwMode="auto">
            <a:xfrm>
              <a:off x="1177" y="1076"/>
              <a:ext cx="10" cy="45"/>
            </a:xfrm>
            <a:custGeom>
              <a:avLst/>
              <a:gdLst>
                <a:gd name="T0" fmla="*/ 4 w 10"/>
                <a:gd name="T1" fmla="*/ 1 h 45"/>
                <a:gd name="T2" fmla="*/ 3 w 10"/>
                <a:gd name="T3" fmla="*/ 2 h 45"/>
                <a:gd name="T4" fmla="*/ 3 w 10"/>
                <a:gd name="T5" fmla="*/ 5 h 45"/>
                <a:gd name="T6" fmla="*/ 2 w 10"/>
                <a:gd name="T7" fmla="*/ 9 h 45"/>
                <a:gd name="T8" fmla="*/ 2 w 10"/>
                <a:gd name="T9" fmla="*/ 14 h 45"/>
                <a:gd name="T10" fmla="*/ 0 w 10"/>
                <a:gd name="T11" fmla="*/ 21 h 45"/>
                <a:gd name="T12" fmla="*/ 0 w 10"/>
                <a:gd name="T13" fmla="*/ 28 h 45"/>
                <a:gd name="T14" fmla="*/ 2 w 10"/>
                <a:gd name="T15" fmla="*/ 37 h 45"/>
                <a:gd name="T16" fmla="*/ 3 w 10"/>
                <a:gd name="T17" fmla="*/ 45 h 45"/>
                <a:gd name="T18" fmla="*/ 10 w 10"/>
                <a:gd name="T19" fmla="*/ 45 h 45"/>
                <a:gd name="T20" fmla="*/ 10 w 10"/>
                <a:gd name="T21" fmla="*/ 44 h 45"/>
                <a:gd name="T22" fmla="*/ 9 w 10"/>
                <a:gd name="T23" fmla="*/ 41 h 45"/>
                <a:gd name="T24" fmla="*/ 7 w 10"/>
                <a:gd name="T25" fmla="*/ 35 h 45"/>
                <a:gd name="T26" fmla="*/ 7 w 10"/>
                <a:gd name="T27" fmla="*/ 28 h 45"/>
                <a:gd name="T28" fmla="*/ 6 w 10"/>
                <a:gd name="T29" fmla="*/ 21 h 45"/>
                <a:gd name="T30" fmla="*/ 7 w 10"/>
                <a:gd name="T31" fmla="*/ 14 h 45"/>
                <a:gd name="T32" fmla="*/ 7 w 10"/>
                <a:gd name="T33" fmla="*/ 7 h 45"/>
                <a:gd name="T34" fmla="*/ 10 w 10"/>
                <a:gd name="T35" fmla="*/ 1 h 45"/>
                <a:gd name="T36" fmla="*/ 10 w 10"/>
                <a:gd name="T37" fmla="*/ 1 h 45"/>
                <a:gd name="T38" fmla="*/ 10 w 10"/>
                <a:gd name="T39" fmla="*/ 1 h 45"/>
                <a:gd name="T40" fmla="*/ 10 w 10"/>
                <a:gd name="T41" fmla="*/ 1 h 45"/>
                <a:gd name="T42" fmla="*/ 10 w 10"/>
                <a:gd name="T43" fmla="*/ 0 h 45"/>
                <a:gd name="T44" fmla="*/ 9 w 10"/>
                <a:gd name="T45" fmla="*/ 0 h 45"/>
                <a:gd name="T46" fmla="*/ 7 w 10"/>
                <a:gd name="T47" fmla="*/ 1 h 45"/>
                <a:gd name="T48" fmla="*/ 6 w 10"/>
                <a:gd name="T49" fmla="*/ 1 h 45"/>
                <a:gd name="T50" fmla="*/ 4 w 10"/>
                <a:gd name="T51" fmla="*/ 1 h 45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0"/>
                <a:gd name="T79" fmla="*/ 0 h 45"/>
                <a:gd name="T80" fmla="*/ 10 w 10"/>
                <a:gd name="T81" fmla="*/ 45 h 45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0" h="45">
                  <a:moveTo>
                    <a:pt x="4" y="1"/>
                  </a:moveTo>
                  <a:lnTo>
                    <a:pt x="3" y="2"/>
                  </a:lnTo>
                  <a:lnTo>
                    <a:pt x="3" y="5"/>
                  </a:lnTo>
                  <a:lnTo>
                    <a:pt x="2" y="9"/>
                  </a:lnTo>
                  <a:lnTo>
                    <a:pt x="2" y="14"/>
                  </a:lnTo>
                  <a:lnTo>
                    <a:pt x="0" y="21"/>
                  </a:lnTo>
                  <a:lnTo>
                    <a:pt x="0" y="28"/>
                  </a:lnTo>
                  <a:lnTo>
                    <a:pt x="2" y="37"/>
                  </a:lnTo>
                  <a:lnTo>
                    <a:pt x="3" y="45"/>
                  </a:lnTo>
                  <a:lnTo>
                    <a:pt x="10" y="45"/>
                  </a:lnTo>
                  <a:lnTo>
                    <a:pt x="10" y="44"/>
                  </a:lnTo>
                  <a:lnTo>
                    <a:pt x="9" y="41"/>
                  </a:lnTo>
                  <a:lnTo>
                    <a:pt x="7" y="35"/>
                  </a:lnTo>
                  <a:lnTo>
                    <a:pt x="7" y="28"/>
                  </a:lnTo>
                  <a:lnTo>
                    <a:pt x="6" y="21"/>
                  </a:lnTo>
                  <a:lnTo>
                    <a:pt x="7" y="14"/>
                  </a:lnTo>
                  <a:lnTo>
                    <a:pt x="7" y="7"/>
                  </a:lnTo>
                  <a:lnTo>
                    <a:pt x="10" y="1"/>
                  </a:lnTo>
                  <a:lnTo>
                    <a:pt x="10" y="0"/>
                  </a:lnTo>
                  <a:lnTo>
                    <a:pt x="9" y="0"/>
                  </a:lnTo>
                  <a:lnTo>
                    <a:pt x="7" y="1"/>
                  </a:lnTo>
                  <a:lnTo>
                    <a:pt x="6" y="1"/>
                  </a:lnTo>
                  <a:lnTo>
                    <a:pt x="4" y="1"/>
                  </a:lnTo>
                  <a:close/>
                </a:path>
              </a:pathLst>
            </a:custGeom>
            <a:solidFill>
              <a:srgbClr val="A5E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71" name="Freeform 155"/>
            <p:cNvSpPr>
              <a:spLocks/>
            </p:cNvSpPr>
            <p:nvPr/>
          </p:nvSpPr>
          <p:spPr bwMode="auto">
            <a:xfrm>
              <a:off x="1179" y="1082"/>
              <a:ext cx="7" cy="34"/>
            </a:xfrm>
            <a:custGeom>
              <a:avLst/>
              <a:gdLst>
                <a:gd name="T0" fmla="*/ 2 w 7"/>
                <a:gd name="T1" fmla="*/ 1 h 34"/>
                <a:gd name="T2" fmla="*/ 1 w 7"/>
                <a:gd name="T3" fmla="*/ 1 h 34"/>
                <a:gd name="T4" fmla="*/ 1 w 7"/>
                <a:gd name="T5" fmla="*/ 3 h 34"/>
                <a:gd name="T6" fmla="*/ 0 w 7"/>
                <a:gd name="T7" fmla="*/ 6 h 34"/>
                <a:gd name="T8" fmla="*/ 0 w 7"/>
                <a:gd name="T9" fmla="*/ 10 h 34"/>
                <a:gd name="T10" fmla="*/ 0 w 7"/>
                <a:gd name="T11" fmla="*/ 15 h 34"/>
                <a:gd name="T12" fmla="*/ 0 w 7"/>
                <a:gd name="T13" fmla="*/ 21 h 34"/>
                <a:gd name="T14" fmla="*/ 0 w 7"/>
                <a:gd name="T15" fmla="*/ 27 h 34"/>
                <a:gd name="T16" fmla="*/ 1 w 7"/>
                <a:gd name="T17" fmla="*/ 34 h 34"/>
                <a:gd name="T18" fmla="*/ 5 w 7"/>
                <a:gd name="T19" fmla="*/ 34 h 34"/>
                <a:gd name="T20" fmla="*/ 5 w 7"/>
                <a:gd name="T21" fmla="*/ 32 h 34"/>
                <a:gd name="T22" fmla="*/ 5 w 7"/>
                <a:gd name="T23" fmla="*/ 29 h 34"/>
                <a:gd name="T24" fmla="*/ 4 w 7"/>
                <a:gd name="T25" fmla="*/ 25 h 34"/>
                <a:gd name="T26" fmla="*/ 4 w 7"/>
                <a:gd name="T27" fmla="*/ 21 h 34"/>
                <a:gd name="T28" fmla="*/ 4 w 7"/>
                <a:gd name="T29" fmla="*/ 15 h 34"/>
                <a:gd name="T30" fmla="*/ 4 w 7"/>
                <a:gd name="T31" fmla="*/ 10 h 34"/>
                <a:gd name="T32" fmla="*/ 4 w 7"/>
                <a:gd name="T33" fmla="*/ 4 h 34"/>
                <a:gd name="T34" fmla="*/ 7 w 7"/>
                <a:gd name="T35" fmla="*/ 1 h 34"/>
                <a:gd name="T36" fmla="*/ 7 w 7"/>
                <a:gd name="T37" fmla="*/ 1 h 34"/>
                <a:gd name="T38" fmla="*/ 7 w 7"/>
                <a:gd name="T39" fmla="*/ 0 h 34"/>
                <a:gd name="T40" fmla="*/ 5 w 7"/>
                <a:gd name="T41" fmla="*/ 0 h 34"/>
                <a:gd name="T42" fmla="*/ 5 w 7"/>
                <a:gd name="T43" fmla="*/ 0 h 34"/>
                <a:gd name="T44" fmla="*/ 5 w 7"/>
                <a:gd name="T45" fmla="*/ 0 h 34"/>
                <a:gd name="T46" fmla="*/ 4 w 7"/>
                <a:gd name="T47" fmla="*/ 0 h 34"/>
                <a:gd name="T48" fmla="*/ 3 w 7"/>
                <a:gd name="T49" fmla="*/ 0 h 34"/>
                <a:gd name="T50" fmla="*/ 2 w 7"/>
                <a:gd name="T51" fmla="*/ 1 h 3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7"/>
                <a:gd name="T79" fmla="*/ 0 h 34"/>
                <a:gd name="T80" fmla="*/ 7 w 7"/>
                <a:gd name="T81" fmla="*/ 34 h 34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7" h="34">
                  <a:moveTo>
                    <a:pt x="2" y="1"/>
                  </a:moveTo>
                  <a:lnTo>
                    <a:pt x="1" y="1"/>
                  </a:lnTo>
                  <a:lnTo>
                    <a:pt x="1" y="3"/>
                  </a:lnTo>
                  <a:lnTo>
                    <a:pt x="0" y="6"/>
                  </a:lnTo>
                  <a:lnTo>
                    <a:pt x="0" y="10"/>
                  </a:lnTo>
                  <a:lnTo>
                    <a:pt x="0" y="15"/>
                  </a:lnTo>
                  <a:lnTo>
                    <a:pt x="0" y="21"/>
                  </a:lnTo>
                  <a:lnTo>
                    <a:pt x="0" y="27"/>
                  </a:lnTo>
                  <a:lnTo>
                    <a:pt x="1" y="34"/>
                  </a:lnTo>
                  <a:lnTo>
                    <a:pt x="5" y="34"/>
                  </a:lnTo>
                  <a:lnTo>
                    <a:pt x="5" y="32"/>
                  </a:lnTo>
                  <a:lnTo>
                    <a:pt x="5" y="29"/>
                  </a:lnTo>
                  <a:lnTo>
                    <a:pt x="4" y="25"/>
                  </a:lnTo>
                  <a:lnTo>
                    <a:pt x="4" y="21"/>
                  </a:lnTo>
                  <a:lnTo>
                    <a:pt x="4" y="15"/>
                  </a:lnTo>
                  <a:lnTo>
                    <a:pt x="4" y="10"/>
                  </a:lnTo>
                  <a:lnTo>
                    <a:pt x="4" y="4"/>
                  </a:lnTo>
                  <a:lnTo>
                    <a:pt x="7" y="1"/>
                  </a:lnTo>
                  <a:lnTo>
                    <a:pt x="7" y="0"/>
                  </a:lnTo>
                  <a:lnTo>
                    <a:pt x="5" y="0"/>
                  </a:lnTo>
                  <a:lnTo>
                    <a:pt x="4" y="0"/>
                  </a:lnTo>
                  <a:lnTo>
                    <a:pt x="3" y="0"/>
                  </a:lnTo>
                  <a:lnTo>
                    <a:pt x="2" y="1"/>
                  </a:lnTo>
                  <a:close/>
                </a:path>
              </a:pathLst>
            </a:custGeom>
            <a:solidFill>
              <a:srgbClr val="B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72" name="Freeform 156"/>
            <p:cNvSpPr>
              <a:spLocks/>
            </p:cNvSpPr>
            <p:nvPr/>
          </p:nvSpPr>
          <p:spPr bwMode="auto">
            <a:xfrm>
              <a:off x="1274" y="1049"/>
              <a:ext cx="24" cy="91"/>
            </a:xfrm>
            <a:custGeom>
              <a:avLst/>
              <a:gdLst>
                <a:gd name="T0" fmla="*/ 24 w 24"/>
                <a:gd name="T1" fmla="*/ 1 h 91"/>
                <a:gd name="T2" fmla="*/ 22 w 24"/>
                <a:gd name="T3" fmla="*/ 1 h 91"/>
                <a:gd name="T4" fmla="*/ 21 w 24"/>
                <a:gd name="T5" fmla="*/ 4 h 91"/>
                <a:gd name="T6" fmla="*/ 19 w 24"/>
                <a:gd name="T7" fmla="*/ 8 h 91"/>
                <a:gd name="T8" fmla="*/ 17 w 24"/>
                <a:gd name="T9" fmla="*/ 16 h 91"/>
                <a:gd name="T10" fmla="*/ 15 w 24"/>
                <a:gd name="T11" fmla="*/ 28 h 91"/>
                <a:gd name="T12" fmla="*/ 14 w 24"/>
                <a:gd name="T13" fmla="*/ 43 h 91"/>
                <a:gd name="T14" fmla="*/ 15 w 24"/>
                <a:gd name="T15" fmla="*/ 64 h 91"/>
                <a:gd name="T16" fmla="*/ 18 w 24"/>
                <a:gd name="T17" fmla="*/ 91 h 91"/>
                <a:gd name="T18" fmla="*/ 5 w 24"/>
                <a:gd name="T19" fmla="*/ 91 h 91"/>
                <a:gd name="T20" fmla="*/ 4 w 24"/>
                <a:gd name="T21" fmla="*/ 88 h 91"/>
                <a:gd name="T22" fmla="*/ 3 w 24"/>
                <a:gd name="T23" fmla="*/ 81 h 91"/>
                <a:gd name="T24" fmla="*/ 1 w 24"/>
                <a:gd name="T25" fmla="*/ 70 h 91"/>
                <a:gd name="T26" fmla="*/ 0 w 24"/>
                <a:gd name="T27" fmla="*/ 56 h 91"/>
                <a:gd name="T28" fmla="*/ 0 w 24"/>
                <a:gd name="T29" fmla="*/ 42 h 91"/>
                <a:gd name="T30" fmla="*/ 1 w 24"/>
                <a:gd name="T31" fmla="*/ 27 h 91"/>
                <a:gd name="T32" fmla="*/ 4 w 24"/>
                <a:gd name="T33" fmla="*/ 13 h 91"/>
                <a:gd name="T34" fmla="*/ 7 w 24"/>
                <a:gd name="T35" fmla="*/ 0 h 91"/>
                <a:gd name="T36" fmla="*/ 24 w 24"/>
                <a:gd name="T37" fmla="*/ 1 h 91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4"/>
                <a:gd name="T58" fmla="*/ 0 h 91"/>
                <a:gd name="T59" fmla="*/ 24 w 24"/>
                <a:gd name="T60" fmla="*/ 91 h 91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4" h="91">
                  <a:moveTo>
                    <a:pt x="24" y="1"/>
                  </a:moveTo>
                  <a:lnTo>
                    <a:pt x="22" y="1"/>
                  </a:lnTo>
                  <a:lnTo>
                    <a:pt x="21" y="4"/>
                  </a:lnTo>
                  <a:lnTo>
                    <a:pt x="19" y="8"/>
                  </a:lnTo>
                  <a:lnTo>
                    <a:pt x="17" y="16"/>
                  </a:lnTo>
                  <a:lnTo>
                    <a:pt x="15" y="28"/>
                  </a:lnTo>
                  <a:lnTo>
                    <a:pt x="14" y="43"/>
                  </a:lnTo>
                  <a:lnTo>
                    <a:pt x="15" y="64"/>
                  </a:lnTo>
                  <a:lnTo>
                    <a:pt x="18" y="91"/>
                  </a:lnTo>
                  <a:lnTo>
                    <a:pt x="5" y="91"/>
                  </a:lnTo>
                  <a:lnTo>
                    <a:pt x="4" y="88"/>
                  </a:lnTo>
                  <a:lnTo>
                    <a:pt x="3" y="81"/>
                  </a:lnTo>
                  <a:lnTo>
                    <a:pt x="1" y="70"/>
                  </a:lnTo>
                  <a:lnTo>
                    <a:pt x="0" y="56"/>
                  </a:lnTo>
                  <a:lnTo>
                    <a:pt x="0" y="42"/>
                  </a:lnTo>
                  <a:lnTo>
                    <a:pt x="1" y="27"/>
                  </a:lnTo>
                  <a:lnTo>
                    <a:pt x="4" y="13"/>
                  </a:lnTo>
                  <a:lnTo>
                    <a:pt x="7" y="0"/>
                  </a:lnTo>
                  <a:lnTo>
                    <a:pt x="24" y="1"/>
                  </a:lnTo>
                  <a:close/>
                </a:path>
              </a:pathLst>
            </a:custGeom>
            <a:solidFill>
              <a:srgbClr val="59B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73" name="Freeform 157"/>
            <p:cNvSpPr>
              <a:spLocks/>
            </p:cNvSpPr>
            <p:nvPr/>
          </p:nvSpPr>
          <p:spPr bwMode="auto">
            <a:xfrm>
              <a:off x="1275" y="1056"/>
              <a:ext cx="19" cy="77"/>
            </a:xfrm>
            <a:custGeom>
              <a:avLst/>
              <a:gdLst>
                <a:gd name="T0" fmla="*/ 19 w 19"/>
                <a:gd name="T1" fmla="*/ 0 h 77"/>
                <a:gd name="T2" fmla="*/ 19 w 19"/>
                <a:gd name="T3" fmla="*/ 1 h 77"/>
                <a:gd name="T4" fmla="*/ 18 w 19"/>
                <a:gd name="T5" fmla="*/ 2 h 77"/>
                <a:gd name="T6" fmla="*/ 17 w 19"/>
                <a:gd name="T7" fmla="*/ 7 h 77"/>
                <a:gd name="T8" fmla="*/ 14 w 19"/>
                <a:gd name="T9" fmla="*/ 13 h 77"/>
                <a:gd name="T10" fmla="*/ 13 w 19"/>
                <a:gd name="T11" fmla="*/ 23 h 77"/>
                <a:gd name="T12" fmla="*/ 12 w 19"/>
                <a:gd name="T13" fmla="*/ 36 h 77"/>
                <a:gd name="T14" fmla="*/ 13 w 19"/>
                <a:gd name="T15" fmla="*/ 54 h 77"/>
                <a:gd name="T16" fmla="*/ 14 w 19"/>
                <a:gd name="T17" fmla="*/ 77 h 77"/>
                <a:gd name="T18" fmla="*/ 4 w 19"/>
                <a:gd name="T19" fmla="*/ 77 h 77"/>
                <a:gd name="T20" fmla="*/ 4 w 19"/>
                <a:gd name="T21" fmla="*/ 75 h 77"/>
                <a:gd name="T22" fmla="*/ 3 w 19"/>
                <a:gd name="T23" fmla="*/ 69 h 77"/>
                <a:gd name="T24" fmla="*/ 2 w 19"/>
                <a:gd name="T25" fmla="*/ 60 h 77"/>
                <a:gd name="T26" fmla="*/ 0 w 19"/>
                <a:gd name="T27" fmla="*/ 48 h 77"/>
                <a:gd name="T28" fmla="*/ 0 w 19"/>
                <a:gd name="T29" fmla="*/ 35 h 77"/>
                <a:gd name="T30" fmla="*/ 0 w 19"/>
                <a:gd name="T31" fmla="*/ 22 h 77"/>
                <a:gd name="T32" fmla="*/ 3 w 19"/>
                <a:gd name="T33" fmla="*/ 11 h 77"/>
                <a:gd name="T34" fmla="*/ 6 w 19"/>
                <a:gd name="T35" fmla="*/ 0 h 77"/>
                <a:gd name="T36" fmla="*/ 19 w 19"/>
                <a:gd name="T37" fmla="*/ 0 h 7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9"/>
                <a:gd name="T58" fmla="*/ 0 h 77"/>
                <a:gd name="T59" fmla="*/ 19 w 19"/>
                <a:gd name="T60" fmla="*/ 77 h 7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9" h="77">
                  <a:moveTo>
                    <a:pt x="19" y="0"/>
                  </a:moveTo>
                  <a:lnTo>
                    <a:pt x="19" y="1"/>
                  </a:lnTo>
                  <a:lnTo>
                    <a:pt x="18" y="2"/>
                  </a:lnTo>
                  <a:lnTo>
                    <a:pt x="17" y="7"/>
                  </a:lnTo>
                  <a:lnTo>
                    <a:pt x="14" y="13"/>
                  </a:lnTo>
                  <a:lnTo>
                    <a:pt x="13" y="23"/>
                  </a:lnTo>
                  <a:lnTo>
                    <a:pt x="12" y="36"/>
                  </a:lnTo>
                  <a:lnTo>
                    <a:pt x="13" y="54"/>
                  </a:lnTo>
                  <a:lnTo>
                    <a:pt x="14" y="77"/>
                  </a:lnTo>
                  <a:lnTo>
                    <a:pt x="4" y="77"/>
                  </a:lnTo>
                  <a:lnTo>
                    <a:pt x="4" y="75"/>
                  </a:lnTo>
                  <a:lnTo>
                    <a:pt x="3" y="69"/>
                  </a:lnTo>
                  <a:lnTo>
                    <a:pt x="2" y="60"/>
                  </a:lnTo>
                  <a:lnTo>
                    <a:pt x="0" y="48"/>
                  </a:lnTo>
                  <a:lnTo>
                    <a:pt x="0" y="35"/>
                  </a:lnTo>
                  <a:lnTo>
                    <a:pt x="0" y="22"/>
                  </a:lnTo>
                  <a:lnTo>
                    <a:pt x="3" y="11"/>
                  </a:lnTo>
                  <a:lnTo>
                    <a:pt x="6" y="0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72C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74" name="Freeform 158"/>
            <p:cNvSpPr>
              <a:spLocks/>
            </p:cNvSpPr>
            <p:nvPr/>
          </p:nvSpPr>
          <p:spPr bwMode="auto">
            <a:xfrm>
              <a:off x="1277" y="1062"/>
              <a:ext cx="15" cy="64"/>
            </a:xfrm>
            <a:custGeom>
              <a:avLst/>
              <a:gdLst>
                <a:gd name="T0" fmla="*/ 15 w 15"/>
                <a:gd name="T1" fmla="*/ 0 h 64"/>
                <a:gd name="T2" fmla="*/ 15 w 15"/>
                <a:gd name="T3" fmla="*/ 1 h 64"/>
                <a:gd name="T4" fmla="*/ 14 w 15"/>
                <a:gd name="T5" fmla="*/ 2 h 64"/>
                <a:gd name="T6" fmla="*/ 12 w 15"/>
                <a:gd name="T7" fmla="*/ 6 h 64"/>
                <a:gd name="T8" fmla="*/ 11 w 15"/>
                <a:gd name="T9" fmla="*/ 12 h 64"/>
                <a:gd name="T10" fmla="*/ 10 w 15"/>
                <a:gd name="T11" fmla="*/ 20 h 64"/>
                <a:gd name="T12" fmla="*/ 9 w 15"/>
                <a:gd name="T13" fmla="*/ 30 h 64"/>
                <a:gd name="T14" fmla="*/ 10 w 15"/>
                <a:gd name="T15" fmla="*/ 45 h 64"/>
                <a:gd name="T16" fmla="*/ 11 w 15"/>
                <a:gd name="T17" fmla="*/ 64 h 64"/>
                <a:gd name="T18" fmla="*/ 2 w 15"/>
                <a:gd name="T19" fmla="*/ 64 h 64"/>
                <a:gd name="T20" fmla="*/ 2 w 15"/>
                <a:gd name="T21" fmla="*/ 62 h 64"/>
                <a:gd name="T22" fmla="*/ 1 w 15"/>
                <a:gd name="T23" fmla="*/ 57 h 64"/>
                <a:gd name="T24" fmla="*/ 0 w 15"/>
                <a:gd name="T25" fmla="*/ 49 h 64"/>
                <a:gd name="T26" fmla="*/ 0 w 15"/>
                <a:gd name="T27" fmla="*/ 40 h 64"/>
                <a:gd name="T28" fmla="*/ 0 w 15"/>
                <a:gd name="T29" fmla="*/ 29 h 64"/>
                <a:gd name="T30" fmla="*/ 0 w 15"/>
                <a:gd name="T31" fmla="*/ 19 h 64"/>
                <a:gd name="T32" fmla="*/ 1 w 15"/>
                <a:gd name="T33" fmla="*/ 8 h 64"/>
                <a:gd name="T34" fmla="*/ 4 w 15"/>
                <a:gd name="T35" fmla="*/ 0 h 64"/>
                <a:gd name="T36" fmla="*/ 15 w 15"/>
                <a:gd name="T37" fmla="*/ 0 h 6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5"/>
                <a:gd name="T58" fmla="*/ 0 h 64"/>
                <a:gd name="T59" fmla="*/ 15 w 15"/>
                <a:gd name="T60" fmla="*/ 64 h 64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5" h="64">
                  <a:moveTo>
                    <a:pt x="15" y="0"/>
                  </a:moveTo>
                  <a:lnTo>
                    <a:pt x="15" y="1"/>
                  </a:lnTo>
                  <a:lnTo>
                    <a:pt x="14" y="2"/>
                  </a:lnTo>
                  <a:lnTo>
                    <a:pt x="12" y="6"/>
                  </a:lnTo>
                  <a:lnTo>
                    <a:pt x="11" y="12"/>
                  </a:lnTo>
                  <a:lnTo>
                    <a:pt x="10" y="20"/>
                  </a:lnTo>
                  <a:lnTo>
                    <a:pt x="9" y="30"/>
                  </a:lnTo>
                  <a:lnTo>
                    <a:pt x="10" y="45"/>
                  </a:lnTo>
                  <a:lnTo>
                    <a:pt x="11" y="64"/>
                  </a:lnTo>
                  <a:lnTo>
                    <a:pt x="2" y="64"/>
                  </a:lnTo>
                  <a:lnTo>
                    <a:pt x="2" y="62"/>
                  </a:lnTo>
                  <a:lnTo>
                    <a:pt x="1" y="57"/>
                  </a:lnTo>
                  <a:lnTo>
                    <a:pt x="0" y="49"/>
                  </a:lnTo>
                  <a:lnTo>
                    <a:pt x="0" y="40"/>
                  </a:lnTo>
                  <a:lnTo>
                    <a:pt x="0" y="29"/>
                  </a:lnTo>
                  <a:lnTo>
                    <a:pt x="0" y="19"/>
                  </a:lnTo>
                  <a:lnTo>
                    <a:pt x="1" y="8"/>
                  </a:lnTo>
                  <a:lnTo>
                    <a:pt x="4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8CD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75" name="Freeform 159"/>
            <p:cNvSpPr>
              <a:spLocks/>
            </p:cNvSpPr>
            <p:nvPr/>
          </p:nvSpPr>
          <p:spPr bwMode="auto">
            <a:xfrm>
              <a:off x="1277" y="1068"/>
              <a:ext cx="12" cy="51"/>
            </a:xfrm>
            <a:custGeom>
              <a:avLst/>
              <a:gdLst>
                <a:gd name="T0" fmla="*/ 12 w 12"/>
                <a:gd name="T1" fmla="*/ 1 h 51"/>
                <a:gd name="T2" fmla="*/ 12 w 12"/>
                <a:gd name="T3" fmla="*/ 1 h 51"/>
                <a:gd name="T4" fmla="*/ 11 w 12"/>
                <a:gd name="T5" fmla="*/ 2 h 51"/>
                <a:gd name="T6" fmla="*/ 10 w 12"/>
                <a:gd name="T7" fmla="*/ 4 h 51"/>
                <a:gd name="T8" fmla="*/ 9 w 12"/>
                <a:gd name="T9" fmla="*/ 9 h 51"/>
                <a:gd name="T10" fmla="*/ 9 w 12"/>
                <a:gd name="T11" fmla="*/ 16 h 51"/>
                <a:gd name="T12" fmla="*/ 8 w 12"/>
                <a:gd name="T13" fmla="*/ 24 h 51"/>
                <a:gd name="T14" fmla="*/ 8 w 12"/>
                <a:gd name="T15" fmla="*/ 36 h 51"/>
                <a:gd name="T16" fmla="*/ 9 w 12"/>
                <a:gd name="T17" fmla="*/ 51 h 51"/>
                <a:gd name="T18" fmla="*/ 2 w 12"/>
                <a:gd name="T19" fmla="*/ 51 h 51"/>
                <a:gd name="T20" fmla="*/ 2 w 12"/>
                <a:gd name="T21" fmla="*/ 50 h 51"/>
                <a:gd name="T22" fmla="*/ 2 w 12"/>
                <a:gd name="T23" fmla="*/ 45 h 51"/>
                <a:gd name="T24" fmla="*/ 1 w 12"/>
                <a:gd name="T25" fmla="*/ 39 h 51"/>
                <a:gd name="T26" fmla="*/ 1 w 12"/>
                <a:gd name="T27" fmla="*/ 31 h 51"/>
                <a:gd name="T28" fmla="*/ 0 w 12"/>
                <a:gd name="T29" fmla="*/ 23 h 51"/>
                <a:gd name="T30" fmla="*/ 1 w 12"/>
                <a:gd name="T31" fmla="*/ 15 h 51"/>
                <a:gd name="T32" fmla="*/ 2 w 12"/>
                <a:gd name="T33" fmla="*/ 7 h 51"/>
                <a:gd name="T34" fmla="*/ 4 w 12"/>
                <a:gd name="T35" fmla="*/ 0 h 51"/>
                <a:gd name="T36" fmla="*/ 12 w 12"/>
                <a:gd name="T37" fmla="*/ 1 h 51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2"/>
                <a:gd name="T58" fmla="*/ 0 h 51"/>
                <a:gd name="T59" fmla="*/ 12 w 12"/>
                <a:gd name="T60" fmla="*/ 51 h 51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2" h="51">
                  <a:moveTo>
                    <a:pt x="12" y="1"/>
                  </a:moveTo>
                  <a:lnTo>
                    <a:pt x="12" y="1"/>
                  </a:lnTo>
                  <a:lnTo>
                    <a:pt x="11" y="2"/>
                  </a:lnTo>
                  <a:lnTo>
                    <a:pt x="10" y="4"/>
                  </a:lnTo>
                  <a:lnTo>
                    <a:pt x="9" y="9"/>
                  </a:lnTo>
                  <a:lnTo>
                    <a:pt x="9" y="16"/>
                  </a:lnTo>
                  <a:lnTo>
                    <a:pt x="8" y="24"/>
                  </a:lnTo>
                  <a:lnTo>
                    <a:pt x="8" y="36"/>
                  </a:lnTo>
                  <a:lnTo>
                    <a:pt x="9" y="51"/>
                  </a:lnTo>
                  <a:lnTo>
                    <a:pt x="2" y="51"/>
                  </a:lnTo>
                  <a:lnTo>
                    <a:pt x="2" y="50"/>
                  </a:lnTo>
                  <a:lnTo>
                    <a:pt x="2" y="45"/>
                  </a:lnTo>
                  <a:lnTo>
                    <a:pt x="1" y="39"/>
                  </a:lnTo>
                  <a:lnTo>
                    <a:pt x="1" y="31"/>
                  </a:lnTo>
                  <a:lnTo>
                    <a:pt x="0" y="23"/>
                  </a:lnTo>
                  <a:lnTo>
                    <a:pt x="1" y="15"/>
                  </a:lnTo>
                  <a:lnTo>
                    <a:pt x="2" y="7"/>
                  </a:lnTo>
                  <a:lnTo>
                    <a:pt x="4" y="0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A5E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76" name="Freeform 160"/>
            <p:cNvSpPr>
              <a:spLocks/>
            </p:cNvSpPr>
            <p:nvPr/>
          </p:nvSpPr>
          <p:spPr bwMode="auto">
            <a:xfrm>
              <a:off x="1278" y="1075"/>
              <a:ext cx="9" cy="37"/>
            </a:xfrm>
            <a:custGeom>
              <a:avLst/>
              <a:gdLst>
                <a:gd name="T0" fmla="*/ 9 w 9"/>
                <a:gd name="T1" fmla="*/ 0 h 37"/>
                <a:gd name="T2" fmla="*/ 9 w 9"/>
                <a:gd name="T3" fmla="*/ 0 h 37"/>
                <a:gd name="T4" fmla="*/ 8 w 9"/>
                <a:gd name="T5" fmla="*/ 1 h 37"/>
                <a:gd name="T6" fmla="*/ 8 w 9"/>
                <a:gd name="T7" fmla="*/ 3 h 37"/>
                <a:gd name="T8" fmla="*/ 7 w 9"/>
                <a:gd name="T9" fmla="*/ 6 h 37"/>
                <a:gd name="T10" fmla="*/ 6 w 9"/>
                <a:gd name="T11" fmla="*/ 10 h 37"/>
                <a:gd name="T12" fmla="*/ 6 w 9"/>
                <a:gd name="T13" fmla="*/ 17 h 37"/>
                <a:gd name="T14" fmla="*/ 6 w 9"/>
                <a:gd name="T15" fmla="*/ 25 h 37"/>
                <a:gd name="T16" fmla="*/ 7 w 9"/>
                <a:gd name="T17" fmla="*/ 37 h 37"/>
                <a:gd name="T18" fmla="*/ 2 w 9"/>
                <a:gd name="T19" fmla="*/ 37 h 37"/>
                <a:gd name="T20" fmla="*/ 1 w 9"/>
                <a:gd name="T21" fmla="*/ 36 h 37"/>
                <a:gd name="T22" fmla="*/ 1 w 9"/>
                <a:gd name="T23" fmla="*/ 32 h 37"/>
                <a:gd name="T24" fmla="*/ 1 w 9"/>
                <a:gd name="T25" fmla="*/ 28 h 37"/>
                <a:gd name="T26" fmla="*/ 0 w 9"/>
                <a:gd name="T27" fmla="*/ 23 h 37"/>
                <a:gd name="T28" fmla="*/ 0 w 9"/>
                <a:gd name="T29" fmla="*/ 16 h 37"/>
                <a:gd name="T30" fmla="*/ 0 w 9"/>
                <a:gd name="T31" fmla="*/ 10 h 37"/>
                <a:gd name="T32" fmla="*/ 1 w 9"/>
                <a:gd name="T33" fmla="*/ 4 h 37"/>
                <a:gd name="T34" fmla="*/ 3 w 9"/>
                <a:gd name="T35" fmla="*/ 0 h 37"/>
                <a:gd name="T36" fmla="*/ 9 w 9"/>
                <a:gd name="T37" fmla="*/ 0 h 3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"/>
                <a:gd name="T58" fmla="*/ 0 h 37"/>
                <a:gd name="T59" fmla="*/ 9 w 9"/>
                <a:gd name="T60" fmla="*/ 37 h 3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" h="37">
                  <a:moveTo>
                    <a:pt x="9" y="0"/>
                  </a:moveTo>
                  <a:lnTo>
                    <a:pt x="9" y="0"/>
                  </a:lnTo>
                  <a:lnTo>
                    <a:pt x="8" y="1"/>
                  </a:lnTo>
                  <a:lnTo>
                    <a:pt x="8" y="3"/>
                  </a:lnTo>
                  <a:lnTo>
                    <a:pt x="7" y="6"/>
                  </a:lnTo>
                  <a:lnTo>
                    <a:pt x="6" y="10"/>
                  </a:lnTo>
                  <a:lnTo>
                    <a:pt x="6" y="17"/>
                  </a:lnTo>
                  <a:lnTo>
                    <a:pt x="6" y="25"/>
                  </a:lnTo>
                  <a:lnTo>
                    <a:pt x="7" y="37"/>
                  </a:lnTo>
                  <a:lnTo>
                    <a:pt x="2" y="37"/>
                  </a:lnTo>
                  <a:lnTo>
                    <a:pt x="1" y="36"/>
                  </a:lnTo>
                  <a:lnTo>
                    <a:pt x="1" y="32"/>
                  </a:lnTo>
                  <a:lnTo>
                    <a:pt x="1" y="28"/>
                  </a:lnTo>
                  <a:lnTo>
                    <a:pt x="0" y="23"/>
                  </a:lnTo>
                  <a:lnTo>
                    <a:pt x="0" y="16"/>
                  </a:lnTo>
                  <a:lnTo>
                    <a:pt x="0" y="10"/>
                  </a:lnTo>
                  <a:lnTo>
                    <a:pt x="1" y="4"/>
                  </a:lnTo>
                  <a:lnTo>
                    <a:pt x="3" y="0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B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77" name="Rectangle 161"/>
            <p:cNvSpPr>
              <a:spLocks noChangeArrowheads="1"/>
            </p:cNvSpPr>
            <p:nvPr/>
          </p:nvSpPr>
          <p:spPr bwMode="auto">
            <a:xfrm>
              <a:off x="1155" y="1065"/>
              <a:ext cx="4" cy="11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78" name="Freeform 162"/>
            <p:cNvSpPr>
              <a:spLocks/>
            </p:cNvSpPr>
            <p:nvPr/>
          </p:nvSpPr>
          <p:spPr bwMode="auto">
            <a:xfrm>
              <a:off x="1197" y="1063"/>
              <a:ext cx="46" cy="55"/>
            </a:xfrm>
            <a:custGeom>
              <a:avLst/>
              <a:gdLst>
                <a:gd name="T0" fmla="*/ 4 w 46"/>
                <a:gd name="T1" fmla="*/ 6 h 55"/>
                <a:gd name="T2" fmla="*/ 4 w 46"/>
                <a:gd name="T3" fmla="*/ 7 h 55"/>
                <a:gd name="T4" fmla="*/ 3 w 46"/>
                <a:gd name="T5" fmla="*/ 9 h 55"/>
                <a:gd name="T6" fmla="*/ 1 w 46"/>
                <a:gd name="T7" fmla="*/ 14 h 55"/>
                <a:gd name="T8" fmla="*/ 0 w 46"/>
                <a:gd name="T9" fmla="*/ 21 h 55"/>
                <a:gd name="T10" fmla="*/ 0 w 46"/>
                <a:gd name="T11" fmla="*/ 28 h 55"/>
                <a:gd name="T12" fmla="*/ 0 w 46"/>
                <a:gd name="T13" fmla="*/ 36 h 55"/>
                <a:gd name="T14" fmla="*/ 0 w 46"/>
                <a:gd name="T15" fmla="*/ 46 h 55"/>
                <a:gd name="T16" fmla="*/ 3 w 46"/>
                <a:gd name="T17" fmla="*/ 55 h 55"/>
                <a:gd name="T18" fmla="*/ 3 w 46"/>
                <a:gd name="T19" fmla="*/ 55 h 55"/>
                <a:gd name="T20" fmla="*/ 3 w 46"/>
                <a:gd name="T21" fmla="*/ 54 h 55"/>
                <a:gd name="T22" fmla="*/ 3 w 46"/>
                <a:gd name="T23" fmla="*/ 51 h 55"/>
                <a:gd name="T24" fmla="*/ 3 w 46"/>
                <a:gd name="T25" fmla="*/ 49 h 55"/>
                <a:gd name="T26" fmla="*/ 3 w 46"/>
                <a:gd name="T27" fmla="*/ 46 h 55"/>
                <a:gd name="T28" fmla="*/ 4 w 46"/>
                <a:gd name="T29" fmla="*/ 43 h 55"/>
                <a:gd name="T30" fmla="*/ 4 w 46"/>
                <a:gd name="T31" fmla="*/ 39 h 55"/>
                <a:gd name="T32" fmla="*/ 5 w 46"/>
                <a:gd name="T33" fmla="*/ 35 h 55"/>
                <a:gd name="T34" fmla="*/ 6 w 46"/>
                <a:gd name="T35" fmla="*/ 32 h 55"/>
                <a:gd name="T36" fmla="*/ 7 w 46"/>
                <a:gd name="T37" fmla="*/ 28 h 55"/>
                <a:gd name="T38" fmla="*/ 8 w 46"/>
                <a:gd name="T39" fmla="*/ 25 h 55"/>
                <a:gd name="T40" fmla="*/ 11 w 46"/>
                <a:gd name="T41" fmla="*/ 21 h 55"/>
                <a:gd name="T42" fmla="*/ 14 w 46"/>
                <a:gd name="T43" fmla="*/ 19 h 55"/>
                <a:gd name="T44" fmla="*/ 17 w 46"/>
                <a:gd name="T45" fmla="*/ 16 h 55"/>
                <a:gd name="T46" fmla="*/ 21 w 46"/>
                <a:gd name="T47" fmla="*/ 15 h 55"/>
                <a:gd name="T48" fmla="*/ 26 w 46"/>
                <a:gd name="T49" fmla="*/ 14 h 55"/>
                <a:gd name="T50" fmla="*/ 26 w 46"/>
                <a:gd name="T51" fmla="*/ 13 h 55"/>
                <a:gd name="T52" fmla="*/ 26 w 46"/>
                <a:gd name="T53" fmla="*/ 13 h 55"/>
                <a:gd name="T54" fmla="*/ 28 w 46"/>
                <a:gd name="T55" fmla="*/ 12 h 55"/>
                <a:gd name="T56" fmla="*/ 29 w 46"/>
                <a:gd name="T57" fmla="*/ 11 h 55"/>
                <a:gd name="T58" fmla="*/ 33 w 46"/>
                <a:gd name="T59" fmla="*/ 9 h 55"/>
                <a:gd name="T60" fmla="*/ 36 w 46"/>
                <a:gd name="T61" fmla="*/ 7 h 55"/>
                <a:gd name="T62" fmla="*/ 41 w 46"/>
                <a:gd name="T63" fmla="*/ 5 h 55"/>
                <a:gd name="T64" fmla="*/ 46 w 46"/>
                <a:gd name="T65" fmla="*/ 2 h 55"/>
                <a:gd name="T66" fmla="*/ 46 w 46"/>
                <a:gd name="T67" fmla="*/ 2 h 55"/>
                <a:gd name="T68" fmla="*/ 45 w 46"/>
                <a:gd name="T69" fmla="*/ 2 h 55"/>
                <a:gd name="T70" fmla="*/ 43 w 46"/>
                <a:gd name="T71" fmla="*/ 2 h 55"/>
                <a:gd name="T72" fmla="*/ 42 w 46"/>
                <a:gd name="T73" fmla="*/ 2 h 55"/>
                <a:gd name="T74" fmla="*/ 40 w 46"/>
                <a:gd name="T75" fmla="*/ 1 h 55"/>
                <a:gd name="T76" fmla="*/ 38 w 46"/>
                <a:gd name="T77" fmla="*/ 1 h 55"/>
                <a:gd name="T78" fmla="*/ 35 w 46"/>
                <a:gd name="T79" fmla="*/ 1 h 55"/>
                <a:gd name="T80" fmla="*/ 32 w 46"/>
                <a:gd name="T81" fmla="*/ 1 h 55"/>
                <a:gd name="T82" fmla="*/ 28 w 46"/>
                <a:gd name="T83" fmla="*/ 0 h 55"/>
                <a:gd name="T84" fmla="*/ 26 w 46"/>
                <a:gd name="T85" fmla="*/ 1 h 55"/>
                <a:gd name="T86" fmla="*/ 22 w 46"/>
                <a:gd name="T87" fmla="*/ 1 h 55"/>
                <a:gd name="T88" fmla="*/ 19 w 46"/>
                <a:gd name="T89" fmla="*/ 1 h 55"/>
                <a:gd name="T90" fmla="*/ 14 w 46"/>
                <a:gd name="T91" fmla="*/ 2 h 55"/>
                <a:gd name="T92" fmla="*/ 11 w 46"/>
                <a:gd name="T93" fmla="*/ 2 h 55"/>
                <a:gd name="T94" fmla="*/ 7 w 46"/>
                <a:gd name="T95" fmla="*/ 4 h 55"/>
                <a:gd name="T96" fmla="*/ 4 w 46"/>
                <a:gd name="T97" fmla="*/ 6 h 55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46"/>
                <a:gd name="T148" fmla="*/ 0 h 55"/>
                <a:gd name="T149" fmla="*/ 46 w 46"/>
                <a:gd name="T150" fmla="*/ 55 h 55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46" h="55">
                  <a:moveTo>
                    <a:pt x="4" y="6"/>
                  </a:moveTo>
                  <a:lnTo>
                    <a:pt x="4" y="7"/>
                  </a:lnTo>
                  <a:lnTo>
                    <a:pt x="3" y="9"/>
                  </a:lnTo>
                  <a:lnTo>
                    <a:pt x="1" y="14"/>
                  </a:lnTo>
                  <a:lnTo>
                    <a:pt x="0" y="21"/>
                  </a:lnTo>
                  <a:lnTo>
                    <a:pt x="0" y="28"/>
                  </a:lnTo>
                  <a:lnTo>
                    <a:pt x="0" y="36"/>
                  </a:lnTo>
                  <a:lnTo>
                    <a:pt x="0" y="46"/>
                  </a:lnTo>
                  <a:lnTo>
                    <a:pt x="3" y="55"/>
                  </a:lnTo>
                  <a:lnTo>
                    <a:pt x="3" y="54"/>
                  </a:lnTo>
                  <a:lnTo>
                    <a:pt x="3" y="51"/>
                  </a:lnTo>
                  <a:lnTo>
                    <a:pt x="3" y="49"/>
                  </a:lnTo>
                  <a:lnTo>
                    <a:pt x="3" y="46"/>
                  </a:lnTo>
                  <a:lnTo>
                    <a:pt x="4" y="43"/>
                  </a:lnTo>
                  <a:lnTo>
                    <a:pt x="4" y="39"/>
                  </a:lnTo>
                  <a:lnTo>
                    <a:pt x="5" y="35"/>
                  </a:lnTo>
                  <a:lnTo>
                    <a:pt x="6" y="32"/>
                  </a:lnTo>
                  <a:lnTo>
                    <a:pt x="7" y="28"/>
                  </a:lnTo>
                  <a:lnTo>
                    <a:pt x="8" y="25"/>
                  </a:lnTo>
                  <a:lnTo>
                    <a:pt x="11" y="21"/>
                  </a:lnTo>
                  <a:lnTo>
                    <a:pt x="14" y="19"/>
                  </a:lnTo>
                  <a:lnTo>
                    <a:pt x="17" y="16"/>
                  </a:lnTo>
                  <a:lnTo>
                    <a:pt x="21" y="15"/>
                  </a:lnTo>
                  <a:lnTo>
                    <a:pt x="26" y="14"/>
                  </a:lnTo>
                  <a:lnTo>
                    <a:pt x="26" y="13"/>
                  </a:lnTo>
                  <a:lnTo>
                    <a:pt x="28" y="12"/>
                  </a:lnTo>
                  <a:lnTo>
                    <a:pt x="29" y="11"/>
                  </a:lnTo>
                  <a:lnTo>
                    <a:pt x="33" y="9"/>
                  </a:lnTo>
                  <a:lnTo>
                    <a:pt x="36" y="7"/>
                  </a:lnTo>
                  <a:lnTo>
                    <a:pt x="41" y="5"/>
                  </a:lnTo>
                  <a:lnTo>
                    <a:pt x="46" y="2"/>
                  </a:lnTo>
                  <a:lnTo>
                    <a:pt x="45" y="2"/>
                  </a:lnTo>
                  <a:lnTo>
                    <a:pt x="43" y="2"/>
                  </a:lnTo>
                  <a:lnTo>
                    <a:pt x="42" y="2"/>
                  </a:lnTo>
                  <a:lnTo>
                    <a:pt x="40" y="1"/>
                  </a:lnTo>
                  <a:lnTo>
                    <a:pt x="38" y="1"/>
                  </a:lnTo>
                  <a:lnTo>
                    <a:pt x="35" y="1"/>
                  </a:lnTo>
                  <a:lnTo>
                    <a:pt x="32" y="1"/>
                  </a:lnTo>
                  <a:lnTo>
                    <a:pt x="28" y="0"/>
                  </a:lnTo>
                  <a:lnTo>
                    <a:pt x="26" y="1"/>
                  </a:lnTo>
                  <a:lnTo>
                    <a:pt x="22" y="1"/>
                  </a:lnTo>
                  <a:lnTo>
                    <a:pt x="19" y="1"/>
                  </a:lnTo>
                  <a:lnTo>
                    <a:pt x="14" y="2"/>
                  </a:lnTo>
                  <a:lnTo>
                    <a:pt x="11" y="2"/>
                  </a:lnTo>
                  <a:lnTo>
                    <a:pt x="7" y="4"/>
                  </a:lnTo>
                  <a:lnTo>
                    <a:pt x="4" y="6"/>
                  </a:ln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79" name="Freeform 163"/>
            <p:cNvSpPr>
              <a:spLocks/>
            </p:cNvSpPr>
            <p:nvPr/>
          </p:nvSpPr>
          <p:spPr bwMode="auto">
            <a:xfrm>
              <a:off x="1133" y="1104"/>
              <a:ext cx="37" cy="10"/>
            </a:xfrm>
            <a:custGeom>
              <a:avLst/>
              <a:gdLst>
                <a:gd name="T0" fmla="*/ 0 w 37"/>
                <a:gd name="T1" fmla="*/ 7 h 10"/>
                <a:gd name="T2" fmla="*/ 0 w 37"/>
                <a:gd name="T3" fmla="*/ 7 h 10"/>
                <a:gd name="T4" fmla="*/ 0 w 37"/>
                <a:gd name="T5" fmla="*/ 6 h 10"/>
                <a:gd name="T6" fmla="*/ 1 w 37"/>
                <a:gd name="T7" fmla="*/ 6 h 10"/>
                <a:gd name="T8" fmla="*/ 1 w 37"/>
                <a:gd name="T9" fmla="*/ 5 h 10"/>
                <a:gd name="T10" fmla="*/ 2 w 37"/>
                <a:gd name="T11" fmla="*/ 3 h 10"/>
                <a:gd name="T12" fmla="*/ 4 w 37"/>
                <a:gd name="T13" fmla="*/ 3 h 10"/>
                <a:gd name="T14" fmla="*/ 5 w 37"/>
                <a:gd name="T15" fmla="*/ 2 h 10"/>
                <a:gd name="T16" fmla="*/ 7 w 37"/>
                <a:gd name="T17" fmla="*/ 1 h 10"/>
                <a:gd name="T18" fmla="*/ 9 w 37"/>
                <a:gd name="T19" fmla="*/ 1 h 10"/>
                <a:gd name="T20" fmla="*/ 12 w 37"/>
                <a:gd name="T21" fmla="*/ 0 h 10"/>
                <a:gd name="T22" fmla="*/ 15 w 37"/>
                <a:gd name="T23" fmla="*/ 0 h 10"/>
                <a:gd name="T24" fmla="*/ 19 w 37"/>
                <a:gd name="T25" fmla="*/ 0 h 10"/>
                <a:gd name="T26" fmla="*/ 22 w 37"/>
                <a:gd name="T27" fmla="*/ 0 h 10"/>
                <a:gd name="T28" fmla="*/ 27 w 37"/>
                <a:gd name="T29" fmla="*/ 1 h 10"/>
                <a:gd name="T30" fmla="*/ 32 w 37"/>
                <a:gd name="T31" fmla="*/ 2 h 10"/>
                <a:gd name="T32" fmla="*/ 37 w 37"/>
                <a:gd name="T33" fmla="*/ 3 h 10"/>
                <a:gd name="T34" fmla="*/ 37 w 37"/>
                <a:gd name="T35" fmla="*/ 6 h 10"/>
                <a:gd name="T36" fmla="*/ 36 w 37"/>
                <a:gd name="T37" fmla="*/ 6 h 10"/>
                <a:gd name="T38" fmla="*/ 36 w 37"/>
                <a:gd name="T39" fmla="*/ 6 h 10"/>
                <a:gd name="T40" fmla="*/ 34 w 37"/>
                <a:gd name="T41" fmla="*/ 5 h 10"/>
                <a:gd name="T42" fmla="*/ 33 w 37"/>
                <a:gd name="T43" fmla="*/ 5 h 10"/>
                <a:gd name="T44" fmla="*/ 30 w 37"/>
                <a:gd name="T45" fmla="*/ 3 h 10"/>
                <a:gd name="T46" fmla="*/ 28 w 37"/>
                <a:gd name="T47" fmla="*/ 3 h 10"/>
                <a:gd name="T48" fmla="*/ 25 w 37"/>
                <a:gd name="T49" fmla="*/ 3 h 10"/>
                <a:gd name="T50" fmla="*/ 22 w 37"/>
                <a:gd name="T51" fmla="*/ 2 h 10"/>
                <a:gd name="T52" fmla="*/ 19 w 37"/>
                <a:gd name="T53" fmla="*/ 2 h 10"/>
                <a:gd name="T54" fmla="*/ 15 w 37"/>
                <a:gd name="T55" fmla="*/ 2 h 10"/>
                <a:gd name="T56" fmla="*/ 13 w 37"/>
                <a:gd name="T57" fmla="*/ 3 h 10"/>
                <a:gd name="T58" fmla="*/ 9 w 37"/>
                <a:gd name="T59" fmla="*/ 3 h 10"/>
                <a:gd name="T60" fmla="*/ 7 w 37"/>
                <a:gd name="T61" fmla="*/ 5 h 10"/>
                <a:gd name="T62" fmla="*/ 5 w 37"/>
                <a:gd name="T63" fmla="*/ 6 h 10"/>
                <a:gd name="T64" fmla="*/ 2 w 37"/>
                <a:gd name="T65" fmla="*/ 8 h 10"/>
                <a:gd name="T66" fmla="*/ 0 w 37"/>
                <a:gd name="T67" fmla="*/ 10 h 10"/>
                <a:gd name="T68" fmla="*/ 0 w 37"/>
                <a:gd name="T69" fmla="*/ 7 h 10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7"/>
                <a:gd name="T106" fmla="*/ 0 h 10"/>
                <a:gd name="T107" fmla="*/ 37 w 37"/>
                <a:gd name="T108" fmla="*/ 10 h 10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7" h="10">
                  <a:moveTo>
                    <a:pt x="0" y="7"/>
                  </a:moveTo>
                  <a:lnTo>
                    <a:pt x="0" y="7"/>
                  </a:lnTo>
                  <a:lnTo>
                    <a:pt x="0" y="6"/>
                  </a:lnTo>
                  <a:lnTo>
                    <a:pt x="1" y="6"/>
                  </a:lnTo>
                  <a:lnTo>
                    <a:pt x="1" y="5"/>
                  </a:lnTo>
                  <a:lnTo>
                    <a:pt x="2" y="3"/>
                  </a:lnTo>
                  <a:lnTo>
                    <a:pt x="4" y="3"/>
                  </a:lnTo>
                  <a:lnTo>
                    <a:pt x="5" y="2"/>
                  </a:lnTo>
                  <a:lnTo>
                    <a:pt x="7" y="1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2" y="0"/>
                  </a:lnTo>
                  <a:lnTo>
                    <a:pt x="27" y="1"/>
                  </a:lnTo>
                  <a:lnTo>
                    <a:pt x="32" y="2"/>
                  </a:lnTo>
                  <a:lnTo>
                    <a:pt x="37" y="3"/>
                  </a:lnTo>
                  <a:lnTo>
                    <a:pt x="37" y="6"/>
                  </a:lnTo>
                  <a:lnTo>
                    <a:pt x="36" y="6"/>
                  </a:lnTo>
                  <a:lnTo>
                    <a:pt x="34" y="5"/>
                  </a:lnTo>
                  <a:lnTo>
                    <a:pt x="33" y="5"/>
                  </a:lnTo>
                  <a:lnTo>
                    <a:pt x="30" y="3"/>
                  </a:lnTo>
                  <a:lnTo>
                    <a:pt x="28" y="3"/>
                  </a:lnTo>
                  <a:lnTo>
                    <a:pt x="25" y="3"/>
                  </a:lnTo>
                  <a:lnTo>
                    <a:pt x="22" y="2"/>
                  </a:lnTo>
                  <a:lnTo>
                    <a:pt x="19" y="2"/>
                  </a:lnTo>
                  <a:lnTo>
                    <a:pt x="15" y="2"/>
                  </a:lnTo>
                  <a:lnTo>
                    <a:pt x="13" y="3"/>
                  </a:lnTo>
                  <a:lnTo>
                    <a:pt x="9" y="3"/>
                  </a:lnTo>
                  <a:lnTo>
                    <a:pt x="7" y="5"/>
                  </a:lnTo>
                  <a:lnTo>
                    <a:pt x="5" y="6"/>
                  </a:lnTo>
                  <a:lnTo>
                    <a:pt x="2" y="8"/>
                  </a:lnTo>
                  <a:lnTo>
                    <a:pt x="0" y="1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80" name="Freeform 164"/>
            <p:cNvSpPr>
              <a:spLocks/>
            </p:cNvSpPr>
            <p:nvPr/>
          </p:nvSpPr>
          <p:spPr bwMode="auto">
            <a:xfrm>
              <a:off x="1133" y="1079"/>
              <a:ext cx="37" cy="11"/>
            </a:xfrm>
            <a:custGeom>
              <a:avLst/>
              <a:gdLst>
                <a:gd name="T0" fmla="*/ 0 w 37"/>
                <a:gd name="T1" fmla="*/ 7 h 11"/>
                <a:gd name="T2" fmla="*/ 0 w 37"/>
                <a:gd name="T3" fmla="*/ 7 h 11"/>
                <a:gd name="T4" fmla="*/ 0 w 37"/>
                <a:gd name="T5" fmla="*/ 6 h 11"/>
                <a:gd name="T6" fmla="*/ 1 w 37"/>
                <a:gd name="T7" fmla="*/ 6 h 11"/>
                <a:gd name="T8" fmla="*/ 1 w 37"/>
                <a:gd name="T9" fmla="*/ 5 h 11"/>
                <a:gd name="T10" fmla="*/ 2 w 37"/>
                <a:gd name="T11" fmla="*/ 4 h 11"/>
                <a:gd name="T12" fmla="*/ 4 w 37"/>
                <a:gd name="T13" fmla="*/ 4 h 11"/>
                <a:gd name="T14" fmla="*/ 5 w 37"/>
                <a:gd name="T15" fmla="*/ 3 h 11"/>
                <a:gd name="T16" fmla="*/ 7 w 37"/>
                <a:gd name="T17" fmla="*/ 2 h 11"/>
                <a:gd name="T18" fmla="*/ 9 w 37"/>
                <a:gd name="T19" fmla="*/ 2 h 11"/>
                <a:gd name="T20" fmla="*/ 12 w 37"/>
                <a:gd name="T21" fmla="*/ 0 h 11"/>
                <a:gd name="T22" fmla="*/ 15 w 37"/>
                <a:gd name="T23" fmla="*/ 0 h 11"/>
                <a:gd name="T24" fmla="*/ 19 w 37"/>
                <a:gd name="T25" fmla="*/ 0 h 11"/>
                <a:gd name="T26" fmla="*/ 22 w 37"/>
                <a:gd name="T27" fmla="*/ 0 h 11"/>
                <a:gd name="T28" fmla="*/ 27 w 37"/>
                <a:gd name="T29" fmla="*/ 2 h 11"/>
                <a:gd name="T30" fmla="*/ 32 w 37"/>
                <a:gd name="T31" fmla="*/ 3 h 11"/>
                <a:gd name="T32" fmla="*/ 37 w 37"/>
                <a:gd name="T33" fmla="*/ 4 h 11"/>
                <a:gd name="T34" fmla="*/ 37 w 37"/>
                <a:gd name="T35" fmla="*/ 6 h 11"/>
                <a:gd name="T36" fmla="*/ 36 w 37"/>
                <a:gd name="T37" fmla="*/ 6 h 11"/>
                <a:gd name="T38" fmla="*/ 36 w 37"/>
                <a:gd name="T39" fmla="*/ 6 h 11"/>
                <a:gd name="T40" fmla="*/ 34 w 37"/>
                <a:gd name="T41" fmla="*/ 5 h 11"/>
                <a:gd name="T42" fmla="*/ 33 w 37"/>
                <a:gd name="T43" fmla="*/ 5 h 11"/>
                <a:gd name="T44" fmla="*/ 30 w 37"/>
                <a:gd name="T45" fmla="*/ 5 h 11"/>
                <a:gd name="T46" fmla="*/ 28 w 37"/>
                <a:gd name="T47" fmla="*/ 4 h 11"/>
                <a:gd name="T48" fmla="*/ 25 w 37"/>
                <a:gd name="T49" fmla="*/ 4 h 11"/>
                <a:gd name="T50" fmla="*/ 22 w 37"/>
                <a:gd name="T51" fmla="*/ 3 h 11"/>
                <a:gd name="T52" fmla="*/ 19 w 37"/>
                <a:gd name="T53" fmla="*/ 3 h 11"/>
                <a:gd name="T54" fmla="*/ 15 w 37"/>
                <a:gd name="T55" fmla="*/ 3 h 11"/>
                <a:gd name="T56" fmla="*/ 13 w 37"/>
                <a:gd name="T57" fmla="*/ 4 h 11"/>
                <a:gd name="T58" fmla="*/ 9 w 37"/>
                <a:gd name="T59" fmla="*/ 4 h 11"/>
                <a:gd name="T60" fmla="*/ 7 w 37"/>
                <a:gd name="T61" fmla="*/ 5 h 11"/>
                <a:gd name="T62" fmla="*/ 5 w 37"/>
                <a:gd name="T63" fmla="*/ 6 h 11"/>
                <a:gd name="T64" fmla="*/ 2 w 37"/>
                <a:gd name="T65" fmla="*/ 9 h 11"/>
                <a:gd name="T66" fmla="*/ 0 w 37"/>
                <a:gd name="T67" fmla="*/ 11 h 11"/>
                <a:gd name="T68" fmla="*/ 0 w 37"/>
                <a:gd name="T69" fmla="*/ 7 h 11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7"/>
                <a:gd name="T106" fmla="*/ 0 h 11"/>
                <a:gd name="T107" fmla="*/ 37 w 37"/>
                <a:gd name="T108" fmla="*/ 11 h 11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7" h="11">
                  <a:moveTo>
                    <a:pt x="0" y="7"/>
                  </a:moveTo>
                  <a:lnTo>
                    <a:pt x="0" y="7"/>
                  </a:lnTo>
                  <a:lnTo>
                    <a:pt x="0" y="6"/>
                  </a:lnTo>
                  <a:lnTo>
                    <a:pt x="1" y="6"/>
                  </a:lnTo>
                  <a:lnTo>
                    <a:pt x="1" y="5"/>
                  </a:lnTo>
                  <a:lnTo>
                    <a:pt x="2" y="4"/>
                  </a:lnTo>
                  <a:lnTo>
                    <a:pt x="4" y="4"/>
                  </a:lnTo>
                  <a:lnTo>
                    <a:pt x="5" y="3"/>
                  </a:lnTo>
                  <a:lnTo>
                    <a:pt x="7" y="2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2" y="0"/>
                  </a:lnTo>
                  <a:lnTo>
                    <a:pt x="27" y="2"/>
                  </a:lnTo>
                  <a:lnTo>
                    <a:pt x="32" y="3"/>
                  </a:lnTo>
                  <a:lnTo>
                    <a:pt x="37" y="4"/>
                  </a:lnTo>
                  <a:lnTo>
                    <a:pt x="37" y="6"/>
                  </a:lnTo>
                  <a:lnTo>
                    <a:pt x="36" y="6"/>
                  </a:lnTo>
                  <a:lnTo>
                    <a:pt x="34" y="5"/>
                  </a:lnTo>
                  <a:lnTo>
                    <a:pt x="33" y="5"/>
                  </a:lnTo>
                  <a:lnTo>
                    <a:pt x="30" y="5"/>
                  </a:lnTo>
                  <a:lnTo>
                    <a:pt x="28" y="4"/>
                  </a:lnTo>
                  <a:lnTo>
                    <a:pt x="25" y="4"/>
                  </a:lnTo>
                  <a:lnTo>
                    <a:pt x="22" y="3"/>
                  </a:lnTo>
                  <a:lnTo>
                    <a:pt x="19" y="3"/>
                  </a:lnTo>
                  <a:lnTo>
                    <a:pt x="15" y="3"/>
                  </a:lnTo>
                  <a:lnTo>
                    <a:pt x="13" y="4"/>
                  </a:lnTo>
                  <a:lnTo>
                    <a:pt x="9" y="4"/>
                  </a:lnTo>
                  <a:lnTo>
                    <a:pt x="7" y="5"/>
                  </a:lnTo>
                  <a:lnTo>
                    <a:pt x="5" y="6"/>
                  </a:lnTo>
                  <a:lnTo>
                    <a:pt x="2" y="9"/>
                  </a:lnTo>
                  <a:lnTo>
                    <a:pt x="0" y="11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81" name="Freeform 165"/>
            <p:cNvSpPr>
              <a:spLocks/>
            </p:cNvSpPr>
            <p:nvPr/>
          </p:nvSpPr>
          <p:spPr bwMode="auto">
            <a:xfrm>
              <a:off x="1168" y="1068"/>
              <a:ext cx="61" cy="113"/>
            </a:xfrm>
            <a:custGeom>
              <a:avLst/>
              <a:gdLst>
                <a:gd name="T0" fmla="*/ 0 w 61"/>
                <a:gd name="T1" fmla="*/ 0 h 113"/>
                <a:gd name="T2" fmla="*/ 0 w 61"/>
                <a:gd name="T3" fmla="*/ 110 h 113"/>
                <a:gd name="T4" fmla="*/ 19 w 61"/>
                <a:gd name="T5" fmla="*/ 113 h 113"/>
                <a:gd name="T6" fmla="*/ 18 w 61"/>
                <a:gd name="T7" fmla="*/ 98 h 113"/>
                <a:gd name="T8" fmla="*/ 61 w 61"/>
                <a:gd name="T9" fmla="*/ 105 h 113"/>
                <a:gd name="T10" fmla="*/ 61 w 61"/>
                <a:gd name="T11" fmla="*/ 99 h 113"/>
                <a:gd name="T12" fmla="*/ 30 w 61"/>
                <a:gd name="T13" fmla="*/ 96 h 113"/>
                <a:gd name="T14" fmla="*/ 29 w 61"/>
                <a:gd name="T15" fmla="*/ 83 h 113"/>
                <a:gd name="T16" fmla="*/ 9 w 61"/>
                <a:gd name="T17" fmla="*/ 83 h 113"/>
                <a:gd name="T18" fmla="*/ 8 w 61"/>
                <a:gd name="T19" fmla="*/ 80 h 113"/>
                <a:gd name="T20" fmla="*/ 7 w 61"/>
                <a:gd name="T21" fmla="*/ 76 h 113"/>
                <a:gd name="T22" fmla="*/ 6 w 61"/>
                <a:gd name="T23" fmla="*/ 69 h 113"/>
                <a:gd name="T24" fmla="*/ 4 w 61"/>
                <a:gd name="T25" fmla="*/ 59 h 113"/>
                <a:gd name="T26" fmla="*/ 2 w 61"/>
                <a:gd name="T27" fmla="*/ 48 h 113"/>
                <a:gd name="T28" fmla="*/ 1 w 61"/>
                <a:gd name="T29" fmla="*/ 34 h 113"/>
                <a:gd name="T30" fmla="*/ 2 w 61"/>
                <a:gd name="T31" fmla="*/ 20 h 113"/>
                <a:gd name="T32" fmla="*/ 6 w 61"/>
                <a:gd name="T33" fmla="*/ 3 h 113"/>
                <a:gd name="T34" fmla="*/ 0 w 61"/>
                <a:gd name="T35" fmla="*/ 0 h 11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61"/>
                <a:gd name="T55" fmla="*/ 0 h 113"/>
                <a:gd name="T56" fmla="*/ 61 w 61"/>
                <a:gd name="T57" fmla="*/ 113 h 11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61" h="113">
                  <a:moveTo>
                    <a:pt x="0" y="0"/>
                  </a:moveTo>
                  <a:lnTo>
                    <a:pt x="0" y="110"/>
                  </a:lnTo>
                  <a:lnTo>
                    <a:pt x="19" y="113"/>
                  </a:lnTo>
                  <a:lnTo>
                    <a:pt x="18" y="98"/>
                  </a:lnTo>
                  <a:lnTo>
                    <a:pt x="61" y="105"/>
                  </a:lnTo>
                  <a:lnTo>
                    <a:pt x="61" y="99"/>
                  </a:lnTo>
                  <a:lnTo>
                    <a:pt x="30" y="96"/>
                  </a:lnTo>
                  <a:lnTo>
                    <a:pt x="29" y="83"/>
                  </a:lnTo>
                  <a:lnTo>
                    <a:pt x="9" y="83"/>
                  </a:lnTo>
                  <a:lnTo>
                    <a:pt x="8" y="80"/>
                  </a:lnTo>
                  <a:lnTo>
                    <a:pt x="7" y="76"/>
                  </a:lnTo>
                  <a:lnTo>
                    <a:pt x="6" y="69"/>
                  </a:lnTo>
                  <a:lnTo>
                    <a:pt x="4" y="59"/>
                  </a:lnTo>
                  <a:lnTo>
                    <a:pt x="2" y="48"/>
                  </a:lnTo>
                  <a:lnTo>
                    <a:pt x="1" y="34"/>
                  </a:lnTo>
                  <a:lnTo>
                    <a:pt x="2" y="20"/>
                  </a:lnTo>
                  <a:lnTo>
                    <a:pt x="6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1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82" name="Freeform 166"/>
            <p:cNvSpPr>
              <a:spLocks/>
            </p:cNvSpPr>
            <p:nvPr/>
          </p:nvSpPr>
          <p:spPr bwMode="auto">
            <a:xfrm>
              <a:off x="1198" y="1042"/>
              <a:ext cx="79" cy="15"/>
            </a:xfrm>
            <a:custGeom>
              <a:avLst/>
              <a:gdLst>
                <a:gd name="T0" fmla="*/ 0 w 79"/>
                <a:gd name="T1" fmla="*/ 15 h 15"/>
                <a:gd name="T2" fmla="*/ 0 w 79"/>
                <a:gd name="T3" fmla="*/ 15 h 15"/>
                <a:gd name="T4" fmla="*/ 3 w 79"/>
                <a:gd name="T5" fmla="*/ 14 h 15"/>
                <a:gd name="T6" fmla="*/ 4 w 79"/>
                <a:gd name="T7" fmla="*/ 14 h 15"/>
                <a:gd name="T8" fmla="*/ 7 w 79"/>
                <a:gd name="T9" fmla="*/ 13 h 15"/>
                <a:gd name="T10" fmla="*/ 11 w 79"/>
                <a:gd name="T11" fmla="*/ 12 h 15"/>
                <a:gd name="T12" fmla="*/ 14 w 79"/>
                <a:gd name="T13" fmla="*/ 11 h 15"/>
                <a:gd name="T14" fmla="*/ 19 w 79"/>
                <a:gd name="T15" fmla="*/ 9 h 15"/>
                <a:gd name="T16" fmla="*/ 24 w 79"/>
                <a:gd name="T17" fmla="*/ 8 h 15"/>
                <a:gd name="T18" fmla="*/ 30 w 79"/>
                <a:gd name="T19" fmla="*/ 8 h 15"/>
                <a:gd name="T20" fmla="*/ 35 w 79"/>
                <a:gd name="T21" fmla="*/ 7 h 15"/>
                <a:gd name="T22" fmla="*/ 42 w 79"/>
                <a:gd name="T23" fmla="*/ 7 h 15"/>
                <a:gd name="T24" fmla="*/ 48 w 79"/>
                <a:gd name="T25" fmla="*/ 6 h 15"/>
                <a:gd name="T26" fmla="*/ 55 w 79"/>
                <a:gd name="T27" fmla="*/ 7 h 15"/>
                <a:gd name="T28" fmla="*/ 62 w 79"/>
                <a:gd name="T29" fmla="*/ 7 h 15"/>
                <a:gd name="T30" fmla="*/ 69 w 79"/>
                <a:gd name="T31" fmla="*/ 8 h 15"/>
                <a:gd name="T32" fmla="*/ 76 w 79"/>
                <a:gd name="T33" fmla="*/ 9 h 15"/>
                <a:gd name="T34" fmla="*/ 79 w 79"/>
                <a:gd name="T35" fmla="*/ 0 h 15"/>
                <a:gd name="T36" fmla="*/ 79 w 79"/>
                <a:gd name="T37" fmla="*/ 0 h 15"/>
                <a:gd name="T38" fmla="*/ 76 w 79"/>
                <a:gd name="T39" fmla="*/ 0 h 15"/>
                <a:gd name="T40" fmla="*/ 74 w 79"/>
                <a:gd name="T41" fmla="*/ 0 h 15"/>
                <a:gd name="T42" fmla="*/ 70 w 79"/>
                <a:gd name="T43" fmla="*/ 0 h 15"/>
                <a:gd name="T44" fmla="*/ 66 w 79"/>
                <a:gd name="T45" fmla="*/ 0 h 15"/>
                <a:gd name="T46" fmla="*/ 61 w 79"/>
                <a:gd name="T47" fmla="*/ 0 h 15"/>
                <a:gd name="T48" fmla="*/ 56 w 79"/>
                <a:gd name="T49" fmla="*/ 0 h 15"/>
                <a:gd name="T50" fmla="*/ 51 w 79"/>
                <a:gd name="T51" fmla="*/ 1 h 15"/>
                <a:gd name="T52" fmla="*/ 44 w 79"/>
                <a:gd name="T53" fmla="*/ 1 h 15"/>
                <a:gd name="T54" fmla="*/ 38 w 79"/>
                <a:gd name="T55" fmla="*/ 1 h 15"/>
                <a:gd name="T56" fmla="*/ 31 w 79"/>
                <a:gd name="T57" fmla="*/ 2 h 15"/>
                <a:gd name="T58" fmla="*/ 25 w 79"/>
                <a:gd name="T59" fmla="*/ 4 h 15"/>
                <a:gd name="T60" fmla="*/ 18 w 79"/>
                <a:gd name="T61" fmla="*/ 5 h 15"/>
                <a:gd name="T62" fmla="*/ 12 w 79"/>
                <a:gd name="T63" fmla="*/ 6 h 15"/>
                <a:gd name="T64" fmla="*/ 6 w 79"/>
                <a:gd name="T65" fmla="*/ 7 h 15"/>
                <a:gd name="T66" fmla="*/ 0 w 79"/>
                <a:gd name="T67" fmla="*/ 8 h 15"/>
                <a:gd name="T68" fmla="*/ 0 w 79"/>
                <a:gd name="T69" fmla="*/ 15 h 1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79"/>
                <a:gd name="T106" fmla="*/ 0 h 15"/>
                <a:gd name="T107" fmla="*/ 79 w 79"/>
                <a:gd name="T108" fmla="*/ 15 h 15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79" h="15">
                  <a:moveTo>
                    <a:pt x="0" y="15"/>
                  </a:moveTo>
                  <a:lnTo>
                    <a:pt x="0" y="15"/>
                  </a:lnTo>
                  <a:lnTo>
                    <a:pt x="3" y="14"/>
                  </a:lnTo>
                  <a:lnTo>
                    <a:pt x="4" y="14"/>
                  </a:lnTo>
                  <a:lnTo>
                    <a:pt x="7" y="13"/>
                  </a:lnTo>
                  <a:lnTo>
                    <a:pt x="11" y="12"/>
                  </a:lnTo>
                  <a:lnTo>
                    <a:pt x="14" y="11"/>
                  </a:lnTo>
                  <a:lnTo>
                    <a:pt x="19" y="9"/>
                  </a:lnTo>
                  <a:lnTo>
                    <a:pt x="24" y="8"/>
                  </a:lnTo>
                  <a:lnTo>
                    <a:pt x="30" y="8"/>
                  </a:lnTo>
                  <a:lnTo>
                    <a:pt x="35" y="7"/>
                  </a:lnTo>
                  <a:lnTo>
                    <a:pt x="42" y="7"/>
                  </a:lnTo>
                  <a:lnTo>
                    <a:pt x="48" y="6"/>
                  </a:lnTo>
                  <a:lnTo>
                    <a:pt x="55" y="7"/>
                  </a:lnTo>
                  <a:lnTo>
                    <a:pt x="62" y="7"/>
                  </a:lnTo>
                  <a:lnTo>
                    <a:pt x="69" y="8"/>
                  </a:lnTo>
                  <a:lnTo>
                    <a:pt x="76" y="9"/>
                  </a:lnTo>
                  <a:lnTo>
                    <a:pt x="79" y="0"/>
                  </a:lnTo>
                  <a:lnTo>
                    <a:pt x="76" y="0"/>
                  </a:lnTo>
                  <a:lnTo>
                    <a:pt x="74" y="0"/>
                  </a:lnTo>
                  <a:lnTo>
                    <a:pt x="70" y="0"/>
                  </a:lnTo>
                  <a:lnTo>
                    <a:pt x="66" y="0"/>
                  </a:lnTo>
                  <a:lnTo>
                    <a:pt x="61" y="0"/>
                  </a:lnTo>
                  <a:lnTo>
                    <a:pt x="56" y="0"/>
                  </a:lnTo>
                  <a:lnTo>
                    <a:pt x="51" y="1"/>
                  </a:lnTo>
                  <a:lnTo>
                    <a:pt x="44" y="1"/>
                  </a:lnTo>
                  <a:lnTo>
                    <a:pt x="38" y="1"/>
                  </a:lnTo>
                  <a:lnTo>
                    <a:pt x="31" y="2"/>
                  </a:lnTo>
                  <a:lnTo>
                    <a:pt x="25" y="4"/>
                  </a:lnTo>
                  <a:lnTo>
                    <a:pt x="18" y="5"/>
                  </a:lnTo>
                  <a:lnTo>
                    <a:pt x="12" y="6"/>
                  </a:lnTo>
                  <a:lnTo>
                    <a:pt x="6" y="7"/>
                  </a:lnTo>
                  <a:lnTo>
                    <a:pt x="0" y="8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83" name="Freeform 167"/>
            <p:cNvSpPr>
              <a:spLocks/>
            </p:cNvSpPr>
            <p:nvPr/>
          </p:nvSpPr>
          <p:spPr bwMode="auto">
            <a:xfrm>
              <a:off x="1153" y="1183"/>
              <a:ext cx="132" cy="45"/>
            </a:xfrm>
            <a:custGeom>
              <a:avLst/>
              <a:gdLst>
                <a:gd name="T0" fmla="*/ 55 w 132"/>
                <a:gd name="T1" fmla="*/ 44 h 45"/>
                <a:gd name="T2" fmla="*/ 56 w 132"/>
                <a:gd name="T3" fmla="*/ 42 h 45"/>
                <a:gd name="T4" fmla="*/ 56 w 132"/>
                <a:gd name="T5" fmla="*/ 42 h 45"/>
                <a:gd name="T6" fmla="*/ 57 w 132"/>
                <a:gd name="T7" fmla="*/ 42 h 45"/>
                <a:gd name="T8" fmla="*/ 59 w 132"/>
                <a:gd name="T9" fmla="*/ 41 h 45"/>
                <a:gd name="T10" fmla="*/ 61 w 132"/>
                <a:gd name="T11" fmla="*/ 41 h 45"/>
                <a:gd name="T12" fmla="*/ 63 w 132"/>
                <a:gd name="T13" fmla="*/ 40 h 45"/>
                <a:gd name="T14" fmla="*/ 65 w 132"/>
                <a:gd name="T15" fmla="*/ 39 h 45"/>
                <a:gd name="T16" fmla="*/ 68 w 132"/>
                <a:gd name="T17" fmla="*/ 38 h 45"/>
                <a:gd name="T18" fmla="*/ 71 w 132"/>
                <a:gd name="T19" fmla="*/ 37 h 45"/>
                <a:gd name="T20" fmla="*/ 73 w 132"/>
                <a:gd name="T21" fmla="*/ 34 h 45"/>
                <a:gd name="T22" fmla="*/ 76 w 132"/>
                <a:gd name="T23" fmla="*/ 33 h 45"/>
                <a:gd name="T24" fmla="*/ 78 w 132"/>
                <a:gd name="T25" fmla="*/ 31 h 45"/>
                <a:gd name="T26" fmla="*/ 80 w 132"/>
                <a:gd name="T27" fmla="*/ 30 h 45"/>
                <a:gd name="T28" fmla="*/ 82 w 132"/>
                <a:gd name="T29" fmla="*/ 27 h 45"/>
                <a:gd name="T30" fmla="*/ 84 w 132"/>
                <a:gd name="T31" fmla="*/ 26 h 45"/>
                <a:gd name="T32" fmla="*/ 85 w 132"/>
                <a:gd name="T33" fmla="*/ 24 h 45"/>
                <a:gd name="T34" fmla="*/ 0 w 132"/>
                <a:gd name="T35" fmla="*/ 3 h 45"/>
                <a:gd name="T36" fmla="*/ 6 w 132"/>
                <a:gd name="T37" fmla="*/ 0 h 45"/>
                <a:gd name="T38" fmla="*/ 132 w 132"/>
                <a:gd name="T39" fmla="*/ 32 h 45"/>
                <a:gd name="T40" fmla="*/ 126 w 132"/>
                <a:gd name="T41" fmla="*/ 34 h 45"/>
                <a:gd name="T42" fmla="*/ 90 w 132"/>
                <a:gd name="T43" fmla="*/ 25 h 45"/>
                <a:gd name="T44" fmla="*/ 90 w 132"/>
                <a:gd name="T45" fmla="*/ 25 h 45"/>
                <a:gd name="T46" fmla="*/ 90 w 132"/>
                <a:gd name="T47" fmla="*/ 26 h 45"/>
                <a:gd name="T48" fmla="*/ 89 w 132"/>
                <a:gd name="T49" fmla="*/ 26 h 45"/>
                <a:gd name="T50" fmla="*/ 89 w 132"/>
                <a:gd name="T51" fmla="*/ 27 h 45"/>
                <a:gd name="T52" fmla="*/ 87 w 132"/>
                <a:gd name="T53" fmla="*/ 28 h 45"/>
                <a:gd name="T54" fmla="*/ 86 w 132"/>
                <a:gd name="T55" fmla="*/ 30 h 45"/>
                <a:gd name="T56" fmla="*/ 85 w 132"/>
                <a:gd name="T57" fmla="*/ 31 h 45"/>
                <a:gd name="T58" fmla="*/ 83 w 132"/>
                <a:gd name="T59" fmla="*/ 32 h 45"/>
                <a:gd name="T60" fmla="*/ 80 w 132"/>
                <a:gd name="T61" fmla="*/ 33 h 45"/>
                <a:gd name="T62" fmla="*/ 78 w 132"/>
                <a:gd name="T63" fmla="*/ 34 h 45"/>
                <a:gd name="T64" fmla="*/ 76 w 132"/>
                <a:gd name="T65" fmla="*/ 37 h 45"/>
                <a:gd name="T66" fmla="*/ 72 w 132"/>
                <a:gd name="T67" fmla="*/ 38 h 45"/>
                <a:gd name="T68" fmla="*/ 70 w 132"/>
                <a:gd name="T69" fmla="*/ 40 h 45"/>
                <a:gd name="T70" fmla="*/ 65 w 132"/>
                <a:gd name="T71" fmla="*/ 41 h 45"/>
                <a:gd name="T72" fmla="*/ 62 w 132"/>
                <a:gd name="T73" fmla="*/ 42 h 45"/>
                <a:gd name="T74" fmla="*/ 57 w 132"/>
                <a:gd name="T75" fmla="*/ 45 h 45"/>
                <a:gd name="T76" fmla="*/ 55 w 132"/>
                <a:gd name="T77" fmla="*/ 44 h 45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32"/>
                <a:gd name="T118" fmla="*/ 0 h 45"/>
                <a:gd name="T119" fmla="*/ 132 w 132"/>
                <a:gd name="T120" fmla="*/ 45 h 45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32" h="45">
                  <a:moveTo>
                    <a:pt x="55" y="44"/>
                  </a:moveTo>
                  <a:lnTo>
                    <a:pt x="56" y="42"/>
                  </a:lnTo>
                  <a:lnTo>
                    <a:pt x="57" y="42"/>
                  </a:lnTo>
                  <a:lnTo>
                    <a:pt x="59" y="41"/>
                  </a:lnTo>
                  <a:lnTo>
                    <a:pt x="61" y="41"/>
                  </a:lnTo>
                  <a:lnTo>
                    <a:pt x="63" y="40"/>
                  </a:lnTo>
                  <a:lnTo>
                    <a:pt x="65" y="39"/>
                  </a:lnTo>
                  <a:lnTo>
                    <a:pt x="68" y="38"/>
                  </a:lnTo>
                  <a:lnTo>
                    <a:pt x="71" y="37"/>
                  </a:lnTo>
                  <a:lnTo>
                    <a:pt x="73" y="34"/>
                  </a:lnTo>
                  <a:lnTo>
                    <a:pt x="76" y="33"/>
                  </a:lnTo>
                  <a:lnTo>
                    <a:pt x="78" y="31"/>
                  </a:lnTo>
                  <a:lnTo>
                    <a:pt x="80" y="30"/>
                  </a:lnTo>
                  <a:lnTo>
                    <a:pt x="82" y="27"/>
                  </a:lnTo>
                  <a:lnTo>
                    <a:pt x="84" y="26"/>
                  </a:lnTo>
                  <a:lnTo>
                    <a:pt x="85" y="24"/>
                  </a:lnTo>
                  <a:lnTo>
                    <a:pt x="0" y="3"/>
                  </a:lnTo>
                  <a:lnTo>
                    <a:pt x="6" y="0"/>
                  </a:lnTo>
                  <a:lnTo>
                    <a:pt x="132" y="32"/>
                  </a:lnTo>
                  <a:lnTo>
                    <a:pt x="126" y="34"/>
                  </a:lnTo>
                  <a:lnTo>
                    <a:pt x="90" y="25"/>
                  </a:lnTo>
                  <a:lnTo>
                    <a:pt x="90" y="26"/>
                  </a:lnTo>
                  <a:lnTo>
                    <a:pt x="89" y="26"/>
                  </a:lnTo>
                  <a:lnTo>
                    <a:pt x="89" y="27"/>
                  </a:lnTo>
                  <a:lnTo>
                    <a:pt x="87" y="28"/>
                  </a:lnTo>
                  <a:lnTo>
                    <a:pt x="86" y="30"/>
                  </a:lnTo>
                  <a:lnTo>
                    <a:pt x="85" y="31"/>
                  </a:lnTo>
                  <a:lnTo>
                    <a:pt x="83" y="32"/>
                  </a:lnTo>
                  <a:lnTo>
                    <a:pt x="80" y="33"/>
                  </a:lnTo>
                  <a:lnTo>
                    <a:pt x="78" y="34"/>
                  </a:lnTo>
                  <a:lnTo>
                    <a:pt x="76" y="37"/>
                  </a:lnTo>
                  <a:lnTo>
                    <a:pt x="72" y="38"/>
                  </a:lnTo>
                  <a:lnTo>
                    <a:pt x="70" y="40"/>
                  </a:lnTo>
                  <a:lnTo>
                    <a:pt x="65" y="41"/>
                  </a:lnTo>
                  <a:lnTo>
                    <a:pt x="62" y="42"/>
                  </a:lnTo>
                  <a:lnTo>
                    <a:pt x="57" y="45"/>
                  </a:lnTo>
                  <a:lnTo>
                    <a:pt x="55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84" name="Freeform 168"/>
            <p:cNvSpPr>
              <a:spLocks/>
            </p:cNvSpPr>
            <p:nvPr/>
          </p:nvSpPr>
          <p:spPr bwMode="auto">
            <a:xfrm>
              <a:off x="1125" y="1195"/>
              <a:ext cx="135" cy="40"/>
            </a:xfrm>
            <a:custGeom>
              <a:avLst/>
              <a:gdLst>
                <a:gd name="T0" fmla="*/ 0 w 135"/>
                <a:gd name="T1" fmla="*/ 0 h 40"/>
                <a:gd name="T2" fmla="*/ 132 w 135"/>
                <a:gd name="T3" fmla="*/ 40 h 40"/>
                <a:gd name="T4" fmla="*/ 135 w 135"/>
                <a:gd name="T5" fmla="*/ 40 h 40"/>
                <a:gd name="T6" fmla="*/ 5 w 135"/>
                <a:gd name="T7" fmla="*/ 0 h 40"/>
                <a:gd name="T8" fmla="*/ 0 w 135"/>
                <a:gd name="T9" fmla="*/ 0 h 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5"/>
                <a:gd name="T16" fmla="*/ 0 h 40"/>
                <a:gd name="T17" fmla="*/ 135 w 135"/>
                <a:gd name="T18" fmla="*/ 40 h 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5" h="40">
                  <a:moveTo>
                    <a:pt x="0" y="0"/>
                  </a:moveTo>
                  <a:lnTo>
                    <a:pt x="132" y="40"/>
                  </a:lnTo>
                  <a:lnTo>
                    <a:pt x="135" y="4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85" name="Freeform 169"/>
            <p:cNvSpPr>
              <a:spLocks/>
            </p:cNvSpPr>
            <p:nvPr/>
          </p:nvSpPr>
          <p:spPr bwMode="auto">
            <a:xfrm>
              <a:off x="1148" y="1189"/>
              <a:ext cx="132" cy="36"/>
            </a:xfrm>
            <a:custGeom>
              <a:avLst/>
              <a:gdLst>
                <a:gd name="T0" fmla="*/ 0 w 132"/>
                <a:gd name="T1" fmla="*/ 0 h 36"/>
                <a:gd name="T2" fmla="*/ 130 w 132"/>
                <a:gd name="T3" fmla="*/ 36 h 36"/>
                <a:gd name="T4" fmla="*/ 132 w 132"/>
                <a:gd name="T5" fmla="*/ 35 h 36"/>
                <a:gd name="T6" fmla="*/ 4 w 132"/>
                <a:gd name="T7" fmla="*/ 0 h 36"/>
                <a:gd name="T8" fmla="*/ 0 w 132"/>
                <a:gd name="T9" fmla="*/ 0 h 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2"/>
                <a:gd name="T16" fmla="*/ 0 h 36"/>
                <a:gd name="T17" fmla="*/ 132 w 132"/>
                <a:gd name="T18" fmla="*/ 36 h 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2" h="36">
                  <a:moveTo>
                    <a:pt x="0" y="0"/>
                  </a:moveTo>
                  <a:lnTo>
                    <a:pt x="130" y="36"/>
                  </a:lnTo>
                  <a:lnTo>
                    <a:pt x="132" y="3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86" name="Freeform 170"/>
            <p:cNvSpPr>
              <a:spLocks/>
            </p:cNvSpPr>
            <p:nvPr/>
          </p:nvSpPr>
          <p:spPr bwMode="auto">
            <a:xfrm>
              <a:off x="1138" y="1192"/>
              <a:ext cx="133" cy="38"/>
            </a:xfrm>
            <a:custGeom>
              <a:avLst/>
              <a:gdLst>
                <a:gd name="T0" fmla="*/ 0 w 133"/>
                <a:gd name="T1" fmla="*/ 0 h 38"/>
                <a:gd name="T2" fmla="*/ 130 w 133"/>
                <a:gd name="T3" fmla="*/ 38 h 38"/>
                <a:gd name="T4" fmla="*/ 133 w 133"/>
                <a:gd name="T5" fmla="*/ 38 h 38"/>
                <a:gd name="T6" fmla="*/ 3 w 133"/>
                <a:gd name="T7" fmla="*/ 0 h 38"/>
                <a:gd name="T8" fmla="*/ 0 w 133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3"/>
                <a:gd name="T16" fmla="*/ 0 h 38"/>
                <a:gd name="T17" fmla="*/ 133 w 133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3" h="38">
                  <a:moveTo>
                    <a:pt x="0" y="0"/>
                  </a:moveTo>
                  <a:lnTo>
                    <a:pt x="130" y="38"/>
                  </a:lnTo>
                  <a:lnTo>
                    <a:pt x="133" y="38"/>
                  </a:lnTo>
                  <a:lnTo>
                    <a:pt x="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87" name="Freeform 171"/>
            <p:cNvSpPr>
              <a:spLocks/>
            </p:cNvSpPr>
            <p:nvPr/>
          </p:nvSpPr>
          <p:spPr bwMode="auto">
            <a:xfrm>
              <a:off x="1699" y="1106"/>
              <a:ext cx="249" cy="209"/>
            </a:xfrm>
            <a:custGeom>
              <a:avLst/>
              <a:gdLst>
                <a:gd name="T0" fmla="*/ 70 w 249"/>
                <a:gd name="T1" fmla="*/ 14 h 209"/>
                <a:gd name="T2" fmla="*/ 70 w 249"/>
                <a:gd name="T3" fmla="*/ 14 h 209"/>
                <a:gd name="T4" fmla="*/ 72 w 249"/>
                <a:gd name="T5" fmla="*/ 14 h 209"/>
                <a:gd name="T6" fmla="*/ 75 w 249"/>
                <a:gd name="T7" fmla="*/ 13 h 209"/>
                <a:gd name="T8" fmla="*/ 78 w 249"/>
                <a:gd name="T9" fmla="*/ 12 h 209"/>
                <a:gd name="T10" fmla="*/ 83 w 249"/>
                <a:gd name="T11" fmla="*/ 11 h 209"/>
                <a:gd name="T12" fmla="*/ 88 w 249"/>
                <a:gd name="T13" fmla="*/ 10 h 209"/>
                <a:gd name="T14" fmla="*/ 95 w 249"/>
                <a:gd name="T15" fmla="*/ 8 h 209"/>
                <a:gd name="T16" fmla="*/ 103 w 249"/>
                <a:gd name="T17" fmla="*/ 6 h 209"/>
                <a:gd name="T18" fmla="*/ 111 w 249"/>
                <a:gd name="T19" fmla="*/ 5 h 209"/>
                <a:gd name="T20" fmla="*/ 120 w 249"/>
                <a:gd name="T21" fmla="*/ 4 h 209"/>
                <a:gd name="T22" fmla="*/ 132 w 249"/>
                <a:gd name="T23" fmla="*/ 3 h 209"/>
                <a:gd name="T24" fmla="*/ 144 w 249"/>
                <a:gd name="T25" fmla="*/ 1 h 209"/>
                <a:gd name="T26" fmla="*/ 156 w 249"/>
                <a:gd name="T27" fmla="*/ 0 h 209"/>
                <a:gd name="T28" fmla="*/ 169 w 249"/>
                <a:gd name="T29" fmla="*/ 0 h 209"/>
                <a:gd name="T30" fmla="*/ 184 w 249"/>
                <a:gd name="T31" fmla="*/ 0 h 209"/>
                <a:gd name="T32" fmla="*/ 201 w 249"/>
                <a:gd name="T33" fmla="*/ 0 h 209"/>
                <a:gd name="T34" fmla="*/ 208 w 249"/>
                <a:gd name="T35" fmla="*/ 28 h 209"/>
                <a:gd name="T36" fmla="*/ 210 w 249"/>
                <a:gd name="T37" fmla="*/ 29 h 209"/>
                <a:gd name="T38" fmla="*/ 216 w 249"/>
                <a:gd name="T39" fmla="*/ 34 h 209"/>
                <a:gd name="T40" fmla="*/ 222 w 249"/>
                <a:gd name="T41" fmla="*/ 40 h 209"/>
                <a:gd name="T42" fmla="*/ 225 w 249"/>
                <a:gd name="T43" fmla="*/ 51 h 209"/>
                <a:gd name="T44" fmla="*/ 239 w 249"/>
                <a:gd name="T45" fmla="*/ 117 h 209"/>
                <a:gd name="T46" fmla="*/ 246 w 249"/>
                <a:gd name="T47" fmla="*/ 145 h 209"/>
                <a:gd name="T48" fmla="*/ 246 w 249"/>
                <a:gd name="T49" fmla="*/ 146 h 209"/>
                <a:gd name="T50" fmla="*/ 248 w 249"/>
                <a:gd name="T51" fmla="*/ 152 h 209"/>
                <a:gd name="T52" fmla="*/ 248 w 249"/>
                <a:gd name="T53" fmla="*/ 160 h 209"/>
                <a:gd name="T54" fmla="*/ 244 w 249"/>
                <a:gd name="T55" fmla="*/ 171 h 209"/>
                <a:gd name="T56" fmla="*/ 0 w 249"/>
                <a:gd name="T57" fmla="*/ 164 h 209"/>
                <a:gd name="T58" fmla="*/ 25 w 249"/>
                <a:gd name="T59" fmla="*/ 151 h 209"/>
                <a:gd name="T60" fmla="*/ 25 w 249"/>
                <a:gd name="T61" fmla="*/ 28 h 209"/>
                <a:gd name="T62" fmla="*/ 26 w 249"/>
                <a:gd name="T63" fmla="*/ 27 h 209"/>
                <a:gd name="T64" fmla="*/ 28 w 249"/>
                <a:gd name="T65" fmla="*/ 26 h 209"/>
                <a:gd name="T66" fmla="*/ 32 w 249"/>
                <a:gd name="T67" fmla="*/ 25 h 209"/>
                <a:gd name="T68" fmla="*/ 36 w 249"/>
                <a:gd name="T69" fmla="*/ 24 h 209"/>
                <a:gd name="T70" fmla="*/ 42 w 249"/>
                <a:gd name="T71" fmla="*/ 22 h 209"/>
                <a:gd name="T72" fmla="*/ 49 w 249"/>
                <a:gd name="T73" fmla="*/ 22 h 209"/>
                <a:gd name="T74" fmla="*/ 57 w 249"/>
                <a:gd name="T75" fmla="*/ 24 h 209"/>
                <a:gd name="T76" fmla="*/ 68 w 249"/>
                <a:gd name="T77" fmla="*/ 27 h 209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249"/>
                <a:gd name="T118" fmla="*/ 0 h 209"/>
                <a:gd name="T119" fmla="*/ 249 w 249"/>
                <a:gd name="T120" fmla="*/ 209 h 209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249" h="209">
                  <a:moveTo>
                    <a:pt x="68" y="27"/>
                  </a:moveTo>
                  <a:lnTo>
                    <a:pt x="70" y="14"/>
                  </a:lnTo>
                  <a:lnTo>
                    <a:pt x="71" y="14"/>
                  </a:lnTo>
                  <a:lnTo>
                    <a:pt x="72" y="14"/>
                  </a:lnTo>
                  <a:lnTo>
                    <a:pt x="74" y="13"/>
                  </a:lnTo>
                  <a:lnTo>
                    <a:pt x="75" y="13"/>
                  </a:lnTo>
                  <a:lnTo>
                    <a:pt x="76" y="13"/>
                  </a:lnTo>
                  <a:lnTo>
                    <a:pt x="78" y="12"/>
                  </a:lnTo>
                  <a:lnTo>
                    <a:pt x="81" y="12"/>
                  </a:lnTo>
                  <a:lnTo>
                    <a:pt x="83" y="11"/>
                  </a:lnTo>
                  <a:lnTo>
                    <a:pt x="85" y="11"/>
                  </a:lnTo>
                  <a:lnTo>
                    <a:pt x="88" y="10"/>
                  </a:lnTo>
                  <a:lnTo>
                    <a:pt x="91" y="8"/>
                  </a:lnTo>
                  <a:lnTo>
                    <a:pt x="95" y="8"/>
                  </a:lnTo>
                  <a:lnTo>
                    <a:pt x="98" y="7"/>
                  </a:lnTo>
                  <a:lnTo>
                    <a:pt x="103" y="6"/>
                  </a:lnTo>
                  <a:lnTo>
                    <a:pt x="106" y="6"/>
                  </a:lnTo>
                  <a:lnTo>
                    <a:pt x="111" y="5"/>
                  </a:lnTo>
                  <a:lnTo>
                    <a:pt x="116" y="5"/>
                  </a:lnTo>
                  <a:lnTo>
                    <a:pt x="120" y="4"/>
                  </a:lnTo>
                  <a:lnTo>
                    <a:pt x="126" y="3"/>
                  </a:lnTo>
                  <a:lnTo>
                    <a:pt x="132" y="3"/>
                  </a:lnTo>
                  <a:lnTo>
                    <a:pt x="137" y="1"/>
                  </a:lnTo>
                  <a:lnTo>
                    <a:pt x="144" y="1"/>
                  </a:lnTo>
                  <a:lnTo>
                    <a:pt x="149" y="1"/>
                  </a:lnTo>
                  <a:lnTo>
                    <a:pt x="156" y="0"/>
                  </a:lnTo>
                  <a:lnTo>
                    <a:pt x="162" y="0"/>
                  </a:lnTo>
                  <a:lnTo>
                    <a:pt x="169" y="0"/>
                  </a:lnTo>
                  <a:lnTo>
                    <a:pt x="177" y="0"/>
                  </a:lnTo>
                  <a:lnTo>
                    <a:pt x="184" y="0"/>
                  </a:lnTo>
                  <a:lnTo>
                    <a:pt x="193" y="0"/>
                  </a:lnTo>
                  <a:lnTo>
                    <a:pt x="201" y="0"/>
                  </a:lnTo>
                  <a:lnTo>
                    <a:pt x="210" y="5"/>
                  </a:lnTo>
                  <a:lnTo>
                    <a:pt x="208" y="28"/>
                  </a:lnTo>
                  <a:lnTo>
                    <a:pt x="208" y="29"/>
                  </a:lnTo>
                  <a:lnTo>
                    <a:pt x="210" y="29"/>
                  </a:lnTo>
                  <a:lnTo>
                    <a:pt x="212" y="32"/>
                  </a:lnTo>
                  <a:lnTo>
                    <a:pt x="216" y="34"/>
                  </a:lnTo>
                  <a:lnTo>
                    <a:pt x="219" y="37"/>
                  </a:lnTo>
                  <a:lnTo>
                    <a:pt x="222" y="40"/>
                  </a:lnTo>
                  <a:lnTo>
                    <a:pt x="224" y="45"/>
                  </a:lnTo>
                  <a:lnTo>
                    <a:pt x="225" y="51"/>
                  </a:lnTo>
                  <a:lnTo>
                    <a:pt x="245" y="69"/>
                  </a:lnTo>
                  <a:lnTo>
                    <a:pt x="239" y="117"/>
                  </a:lnTo>
                  <a:lnTo>
                    <a:pt x="208" y="133"/>
                  </a:lnTo>
                  <a:lnTo>
                    <a:pt x="246" y="145"/>
                  </a:lnTo>
                  <a:lnTo>
                    <a:pt x="246" y="146"/>
                  </a:lnTo>
                  <a:lnTo>
                    <a:pt x="248" y="149"/>
                  </a:lnTo>
                  <a:lnTo>
                    <a:pt x="248" y="152"/>
                  </a:lnTo>
                  <a:lnTo>
                    <a:pt x="249" y="156"/>
                  </a:lnTo>
                  <a:lnTo>
                    <a:pt x="248" y="160"/>
                  </a:lnTo>
                  <a:lnTo>
                    <a:pt x="246" y="165"/>
                  </a:lnTo>
                  <a:lnTo>
                    <a:pt x="244" y="171"/>
                  </a:lnTo>
                  <a:lnTo>
                    <a:pt x="144" y="209"/>
                  </a:lnTo>
                  <a:lnTo>
                    <a:pt x="0" y="164"/>
                  </a:lnTo>
                  <a:lnTo>
                    <a:pt x="2" y="159"/>
                  </a:lnTo>
                  <a:lnTo>
                    <a:pt x="25" y="151"/>
                  </a:lnTo>
                  <a:lnTo>
                    <a:pt x="25" y="28"/>
                  </a:lnTo>
                  <a:lnTo>
                    <a:pt x="26" y="27"/>
                  </a:lnTo>
                  <a:lnTo>
                    <a:pt x="27" y="27"/>
                  </a:lnTo>
                  <a:lnTo>
                    <a:pt x="28" y="26"/>
                  </a:lnTo>
                  <a:lnTo>
                    <a:pt x="30" y="26"/>
                  </a:lnTo>
                  <a:lnTo>
                    <a:pt x="32" y="25"/>
                  </a:lnTo>
                  <a:lnTo>
                    <a:pt x="34" y="24"/>
                  </a:lnTo>
                  <a:lnTo>
                    <a:pt x="36" y="24"/>
                  </a:lnTo>
                  <a:lnTo>
                    <a:pt x="40" y="22"/>
                  </a:lnTo>
                  <a:lnTo>
                    <a:pt x="42" y="22"/>
                  </a:lnTo>
                  <a:lnTo>
                    <a:pt x="46" y="22"/>
                  </a:lnTo>
                  <a:lnTo>
                    <a:pt x="49" y="22"/>
                  </a:lnTo>
                  <a:lnTo>
                    <a:pt x="53" y="22"/>
                  </a:lnTo>
                  <a:lnTo>
                    <a:pt x="57" y="24"/>
                  </a:lnTo>
                  <a:lnTo>
                    <a:pt x="61" y="25"/>
                  </a:lnTo>
                  <a:lnTo>
                    <a:pt x="68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88" name="Freeform 172"/>
            <p:cNvSpPr>
              <a:spLocks/>
            </p:cNvSpPr>
            <p:nvPr/>
          </p:nvSpPr>
          <p:spPr bwMode="auto">
            <a:xfrm>
              <a:off x="1785" y="1121"/>
              <a:ext cx="80" cy="92"/>
            </a:xfrm>
            <a:custGeom>
              <a:avLst/>
              <a:gdLst>
                <a:gd name="T0" fmla="*/ 79 w 80"/>
                <a:gd name="T1" fmla="*/ 4 h 92"/>
                <a:gd name="T2" fmla="*/ 79 w 80"/>
                <a:gd name="T3" fmla="*/ 4 h 92"/>
                <a:gd name="T4" fmla="*/ 77 w 80"/>
                <a:gd name="T5" fmla="*/ 4 h 92"/>
                <a:gd name="T6" fmla="*/ 75 w 80"/>
                <a:gd name="T7" fmla="*/ 3 h 92"/>
                <a:gd name="T8" fmla="*/ 73 w 80"/>
                <a:gd name="T9" fmla="*/ 3 h 92"/>
                <a:gd name="T10" fmla="*/ 69 w 80"/>
                <a:gd name="T11" fmla="*/ 2 h 92"/>
                <a:gd name="T12" fmla="*/ 66 w 80"/>
                <a:gd name="T13" fmla="*/ 2 h 92"/>
                <a:gd name="T14" fmla="*/ 61 w 80"/>
                <a:gd name="T15" fmla="*/ 2 h 92"/>
                <a:gd name="T16" fmla="*/ 56 w 80"/>
                <a:gd name="T17" fmla="*/ 0 h 92"/>
                <a:gd name="T18" fmla="*/ 51 w 80"/>
                <a:gd name="T19" fmla="*/ 0 h 92"/>
                <a:gd name="T20" fmla="*/ 45 w 80"/>
                <a:gd name="T21" fmla="*/ 2 h 92"/>
                <a:gd name="T22" fmla="*/ 39 w 80"/>
                <a:gd name="T23" fmla="*/ 2 h 92"/>
                <a:gd name="T24" fmla="*/ 32 w 80"/>
                <a:gd name="T25" fmla="*/ 3 h 92"/>
                <a:gd name="T26" fmla="*/ 26 w 80"/>
                <a:gd name="T27" fmla="*/ 4 h 92"/>
                <a:gd name="T28" fmla="*/ 19 w 80"/>
                <a:gd name="T29" fmla="*/ 6 h 92"/>
                <a:gd name="T30" fmla="*/ 12 w 80"/>
                <a:gd name="T31" fmla="*/ 9 h 92"/>
                <a:gd name="T32" fmla="*/ 5 w 80"/>
                <a:gd name="T33" fmla="*/ 12 h 92"/>
                <a:gd name="T34" fmla="*/ 5 w 80"/>
                <a:gd name="T35" fmla="*/ 13 h 92"/>
                <a:gd name="T36" fmla="*/ 4 w 80"/>
                <a:gd name="T37" fmla="*/ 18 h 92"/>
                <a:gd name="T38" fmla="*/ 2 w 80"/>
                <a:gd name="T39" fmla="*/ 26 h 92"/>
                <a:gd name="T40" fmla="*/ 0 w 80"/>
                <a:gd name="T41" fmla="*/ 36 h 92"/>
                <a:gd name="T42" fmla="*/ 0 w 80"/>
                <a:gd name="T43" fmla="*/ 47 h 92"/>
                <a:gd name="T44" fmla="*/ 0 w 80"/>
                <a:gd name="T45" fmla="*/ 61 h 92"/>
                <a:gd name="T46" fmla="*/ 3 w 80"/>
                <a:gd name="T47" fmla="*/ 75 h 92"/>
                <a:gd name="T48" fmla="*/ 6 w 80"/>
                <a:gd name="T49" fmla="*/ 89 h 92"/>
                <a:gd name="T50" fmla="*/ 7 w 80"/>
                <a:gd name="T51" fmla="*/ 89 h 92"/>
                <a:gd name="T52" fmla="*/ 9 w 80"/>
                <a:gd name="T53" fmla="*/ 89 h 92"/>
                <a:gd name="T54" fmla="*/ 10 w 80"/>
                <a:gd name="T55" fmla="*/ 89 h 92"/>
                <a:gd name="T56" fmla="*/ 12 w 80"/>
                <a:gd name="T57" fmla="*/ 89 h 92"/>
                <a:gd name="T58" fmla="*/ 16 w 80"/>
                <a:gd name="T59" fmla="*/ 88 h 92"/>
                <a:gd name="T60" fmla="*/ 19 w 80"/>
                <a:gd name="T61" fmla="*/ 88 h 92"/>
                <a:gd name="T62" fmla="*/ 23 w 80"/>
                <a:gd name="T63" fmla="*/ 88 h 92"/>
                <a:gd name="T64" fmla="*/ 27 w 80"/>
                <a:gd name="T65" fmla="*/ 88 h 92"/>
                <a:gd name="T66" fmla="*/ 33 w 80"/>
                <a:gd name="T67" fmla="*/ 88 h 92"/>
                <a:gd name="T68" fmla="*/ 39 w 80"/>
                <a:gd name="T69" fmla="*/ 88 h 92"/>
                <a:gd name="T70" fmla="*/ 45 w 80"/>
                <a:gd name="T71" fmla="*/ 88 h 92"/>
                <a:gd name="T72" fmla="*/ 51 w 80"/>
                <a:gd name="T73" fmla="*/ 88 h 92"/>
                <a:gd name="T74" fmla="*/ 58 w 80"/>
                <a:gd name="T75" fmla="*/ 89 h 92"/>
                <a:gd name="T76" fmla="*/ 65 w 80"/>
                <a:gd name="T77" fmla="*/ 89 h 92"/>
                <a:gd name="T78" fmla="*/ 72 w 80"/>
                <a:gd name="T79" fmla="*/ 90 h 92"/>
                <a:gd name="T80" fmla="*/ 80 w 80"/>
                <a:gd name="T81" fmla="*/ 92 h 92"/>
                <a:gd name="T82" fmla="*/ 80 w 80"/>
                <a:gd name="T83" fmla="*/ 89 h 92"/>
                <a:gd name="T84" fmla="*/ 79 w 80"/>
                <a:gd name="T85" fmla="*/ 82 h 92"/>
                <a:gd name="T86" fmla="*/ 77 w 80"/>
                <a:gd name="T87" fmla="*/ 71 h 92"/>
                <a:gd name="T88" fmla="*/ 76 w 80"/>
                <a:gd name="T89" fmla="*/ 58 h 92"/>
                <a:gd name="T90" fmla="*/ 76 w 80"/>
                <a:gd name="T91" fmla="*/ 44 h 92"/>
                <a:gd name="T92" fmla="*/ 76 w 80"/>
                <a:gd name="T93" fmla="*/ 30 h 92"/>
                <a:gd name="T94" fmla="*/ 77 w 80"/>
                <a:gd name="T95" fmla="*/ 16 h 92"/>
                <a:gd name="T96" fmla="*/ 79 w 80"/>
                <a:gd name="T97" fmla="*/ 4 h 9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80"/>
                <a:gd name="T148" fmla="*/ 0 h 92"/>
                <a:gd name="T149" fmla="*/ 80 w 80"/>
                <a:gd name="T150" fmla="*/ 92 h 92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80" h="92">
                  <a:moveTo>
                    <a:pt x="79" y="4"/>
                  </a:moveTo>
                  <a:lnTo>
                    <a:pt x="79" y="4"/>
                  </a:lnTo>
                  <a:lnTo>
                    <a:pt x="77" y="4"/>
                  </a:lnTo>
                  <a:lnTo>
                    <a:pt x="75" y="3"/>
                  </a:lnTo>
                  <a:lnTo>
                    <a:pt x="73" y="3"/>
                  </a:lnTo>
                  <a:lnTo>
                    <a:pt x="69" y="2"/>
                  </a:lnTo>
                  <a:lnTo>
                    <a:pt x="66" y="2"/>
                  </a:lnTo>
                  <a:lnTo>
                    <a:pt x="61" y="2"/>
                  </a:lnTo>
                  <a:lnTo>
                    <a:pt x="56" y="0"/>
                  </a:lnTo>
                  <a:lnTo>
                    <a:pt x="51" y="0"/>
                  </a:lnTo>
                  <a:lnTo>
                    <a:pt x="45" y="2"/>
                  </a:lnTo>
                  <a:lnTo>
                    <a:pt x="39" y="2"/>
                  </a:lnTo>
                  <a:lnTo>
                    <a:pt x="32" y="3"/>
                  </a:lnTo>
                  <a:lnTo>
                    <a:pt x="26" y="4"/>
                  </a:lnTo>
                  <a:lnTo>
                    <a:pt x="19" y="6"/>
                  </a:lnTo>
                  <a:lnTo>
                    <a:pt x="12" y="9"/>
                  </a:lnTo>
                  <a:lnTo>
                    <a:pt x="5" y="12"/>
                  </a:lnTo>
                  <a:lnTo>
                    <a:pt x="5" y="13"/>
                  </a:lnTo>
                  <a:lnTo>
                    <a:pt x="4" y="18"/>
                  </a:lnTo>
                  <a:lnTo>
                    <a:pt x="2" y="26"/>
                  </a:lnTo>
                  <a:lnTo>
                    <a:pt x="0" y="36"/>
                  </a:lnTo>
                  <a:lnTo>
                    <a:pt x="0" y="47"/>
                  </a:lnTo>
                  <a:lnTo>
                    <a:pt x="0" y="61"/>
                  </a:lnTo>
                  <a:lnTo>
                    <a:pt x="3" y="75"/>
                  </a:lnTo>
                  <a:lnTo>
                    <a:pt x="6" y="89"/>
                  </a:lnTo>
                  <a:lnTo>
                    <a:pt x="7" y="89"/>
                  </a:lnTo>
                  <a:lnTo>
                    <a:pt x="9" y="89"/>
                  </a:lnTo>
                  <a:lnTo>
                    <a:pt x="10" y="89"/>
                  </a:lnTo>
                  <a:lnTo>
                    <a:pt x="12" y="89"/>
                  </a:lnTo>
                  <a:lnTo>
                    <a:pt x="16" y="88"/>
                  </a:lnTo>
                  <a:lnTo>
                    <a:pt x="19" y="88"/>
                  </a:lnTo>
                  <a:lnTo>
                    <a:pt x="23" y="88"/>
                  </a:lnTo>
                  <a:lnTo>
                    <a:pt x="27" y="88"/>
                  </a:lnTo>
                  <a:lnTo>
                    <a:pt x="33" y="88"/>
                  </a:lnTo>
                  <a:lnTo>
                    <a:pt x="39" y="88"/>
                  </a:lnTo>
                  <a:lnTo>
                    <a:pt x="45" y="88"/>
                  </a:lnTo>
                  <a:lnTo>
                    <a:pt x="51" y="88"/>
                  </a:lnTo>
                  <a:lnTo>
                    <a:pt x="58" y="89"/>
                  </a:lnTo>
                  <a:lnTo>
                    <a:pt x="65" y="89"/>
                  </a:lnTo>
                  <a:lnTo>
                    <a:pt x="72" y="90"/>
                  </a:lnTo>
                  <a:lnTo>
                    <a:pt x="80" y="92"/>
                  </a:lnTo>
                  <a:lnTo>
                    <a:pt x="80" y="89"/>
                  </a:lnTo>
                  <a:lnTo>
                    <a:pt x="79" y="82"/>
                  </a:lnTo>
                  <a:lnTo>
                    <a:pt x="77" y="71"/>
                  </a:lnTo>
                  <a:lnTo>
                    <a:pt x="76" y="58"/>
                  </a:lnTo>
                  <a:lnTo>
                    <a:pt x="76" y="44"/>
                  </a:lnTo>
                  <a:lnTo>
                    <a:pt x="76" y="30"/>
                  </a:lnTo>
                  <a:lnTo>
                    <a:pt x="77" y="16"/>
                  </a:lnTo>
                  <a:lnTo>
                    <a:pt x="79" y="4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89" name="Freeform 173"/>
            <p:cNvSpPr>
              <a:spLocks/>
            </p:cNvSpPr>
            <p:nvPr/>
          </p:nvSpPr>
          <p:spPr bwMode="auto">
            <a:xfrm>
              <a:off x="1794" y="1147"/>
              <a:ext cx="131" cy="90"/>
            </a:xfrm>
            <a:custGeom>
              <a:avLst/>
              <a:gdLst>
                <a:gd name="T0" fmla="*/ 1 w 131"/>
                <a:gd name="T1" fmla="*/ 68 h 90"/>
                <a:gd name="T2" fmla="*/ 0 w 131"/>
                <a:gd name="T3" fmla="*/ 78 h 90"/>
                <a:gd name="T4" fmla="*/ 86 w 131"/>
                <a:gd name="T5" fmla="*/ 90 h 90"/>
                <a:gd name="T6" fmla="*/ 86 w 131"/>
                <a:gd name="T7" fmla="*/ 90 h 90"/>
                <a:gd name="T8" fmla="*/ 88 w 131"/>
                <a:gd name="T9" fmla="*/ 89 h 90"/>
                <a:gd name="T10" fmla="*/ 91 w 131"/>
                <a:gd name="T11" fmla="*/ 88 h 90"/>
                <a:gd name="T12" fmla="*/ 94 w 131"/>
                <a:gd name="T13" fmla="*/ 85 h 90"/>
                <a:gd name="T14" fmla="*/ 98 w 131"/>
                <a:gd name="T15" fmla="*/ 83 h 90"/>
                <a:gd name="T16" fmla="*/ 102 w 131"/>
                <a:gd name="T17" fmla="*/ 80 h 90"/>
                <a:gd name="T18" fmla="*/ 107 w 131"/>
                <a:gd name="T19" fmla="*/ 75 h 90"/>
                <a:gd name="T20" fmla="*/ 112 w 131"/>
                <a:gd name="T21" fmla="*/ 71 h 90"/>
                <a:gd name="T22" fmla="*/ 116 w 131"/>
                <a:gd name="T23" fmla="*/ 66 h 90"/>
                <a:gd name="T24" fmla="*/ 121 w 131"/>
                <a:gd name="T25" fmla="*/ 60 h 90"/>
                <a:gd name="T26" fmla="*/ 124 w 131"/>
                <a:gd name="T27" fmla="*/ 54 h 90"/>
                <a:gd name="T28" fmla="*/ 128 w 131"/>
                <a:gd name="T29" fmla="*/ 47 h 90"/>
                <a:gd name="T30" fmla="*/ 130 w 131"/>
                <a:gd name="T31" fmla="*/ 40 h 90"/>
                <a:gd name="T32" fmla="*/ 131 w 131"/>
                <a:gd name="T33" fmla="*/ 32 h 90"/>
                <a:gd name="T34" fmla="*/ 131 w 131"/>
                <a:gd name="T35" fmla="*/ 22 h 90"/>
                <a:gd name="T36" fmla="*/ 129 w 131"/>
                <a:gd name="T37" fmla="*/ 13 h 90"/>
                <a:gd name="T38" fmla="*/ 129 w 131"/>
                <a:gd name="T39" fmla="*/ 13 h 90"/>
                <a:gd name="T40" fmla="*/ 128 w 131"/>
                <a:gd name="T41" fmla="*/ 11 h 90"/>
                <a:gd name="T42" fmla="*/ 127 w 131"/>
                <a:gd name="T43" fmla="*/ 10 h 90"/>
                <a:gd name="T44" fmla="*/ 126 w 131"/>
                <a:gd name="T45" fmla="*/ 7 h 90"/>
                <a:gd name="T46" fmla="*/ 123 w 131"/>
                <a:gd name="T47" fmla="*/ 4 h 90"/>
                <a:gd name="T48" fmla="*/ 120 w 131"/>
                <a:gd name="T49" fmla="*/ 3 h 90"/>
                <a:gd name="T50" fmla="*/ 116 w 131"/>
                <a:gd name="T51" fmla="*/ 0 h 90"/>
                <a:gd name="T52" fmla="*/ 113 w 131"/>
                <a:gd name="T53" fmla="*/ 0 h 90"/>
                <a:gd name="T54" fmla="*/ 113 w 131"/>
                <a:gd name="T55" fmla="*/ 1 h 90"/>
                <a:gd name="T56" fmla="*/ 114 w 131"/>
                <a:gd name="T57" fmla="*/ 5 h 90"/>
                <a:gd name="T58" fmla="*/ 116 w 131"/>
                <a:gd name="T59" fmla="*/ 12 h 90"/>
                <a:gd name="T60" fmla="*/ 117 w 131"/>
                <a:gd name="T61" fmla="*/ 19 h 90"/>
                <a:gd name="T62" fmla="*/ 117 w 131"/>
                <a:gd name="T63" fmla="*/ 29 h 90"/>
                <a:gd name="T64" fmla="*/ 116 w 131"/>
                <a:gd name="T65" fmla="*/ 40 h 90"/>
                <a:gd name="T66" fmla="*/ 114 w 131"/>
                <a:gd name="T67" fmla="*/ 52 h 90"/>
                <a:gd name="T68" fmla="*/ 108 w 131"/>
                <a:gd name="T69" fmla="*/ 63 h 90"/>
                <a:gd name="T70" fmla="*/ 108 w 131"/>
                <a:gd name="T71" fmla="*/ 63 h 90"/>
                <a:gd name="T72" fmla="*/ 108 w 131"/>
                <a:gd name="T73" fmla="*/ 64 h 90"/>
                <a:gd name="T74" fmla="*/ 107 w 131"/>
                <a:gd name="T75" fmla="*/ 64 h 90"/>
                <a:gd name="T76" fmla="*/ 106 w 131"/>
                <a:gd name="T77" fmla="*/ 66 h 90"/>
                <a:gd name="T78" fmla="*/ 105 w 131"/>
                <a:gd name="T79" fmla="*/ 67 h 90"/>
                <a:gd name="T80" fmla="*/ 102 w 131"/>
                <a:gd name="T81" fmla="*/ 68 h 90"/>
                <a:gd name="T82" fmla="*/ 100 w 131"/>
                <a:gd name="T83" fmla="*/ 69 h 90"/>
                <a:gd name="T84" fmla="*/ 98 w 131"/>
                <a:gd name="T85" fmla="*/ 70 h 90"/>
                <a:gd name="T86" fmla="*/ 95 w 131"/>
                <a:gd name="T87" fmla="*/ 70 h 90"/>
                <a:gd name="T88" fmla="*/ 92 w 131"/>
                <a:gd name="T89" fmla="*/ 71 h 90"/>
                <a:gd name="T90" fmla="*/ 89 w 131"/>
                <a:gd name="T91" fmla="*/ 73 h 90"/>
                <a:gd name="T92" fmla="*/ 85 w 131"/>
                <a:gd name="T93" fmla="*/ 73 h 90"/>
                <a:gd name="T94" fmla="*/ 81 w 131"/>
                <a:gd name="T95" fmla="*/ 73 h 90"/>
                <a:gd name="T96" fmla="*/ 78 w 131"/>
                <a:gd name="T97" fmla="*/ 73 h 90"/>
                <a:gd name="T98" fmla="*/ 73 w 131"/>
                <a:gd name="T99" fmla="*/ 73 h 90"/>
                <a:gd name="T100" fmla="*/ 68 w 131"/>
                <a:gd name="T101" fmla="*/ 71 h 90"/>
                <a:gd name="T102" fmla="*/ 68 w 131"/>
                <a:gd name="T103" fmla="*/ 83 h 90"/>
                <a:gd name="T104" fmla="*/ 3 w 131"/>
                <a:gd name="T105" fmla="*/ 76 h 90"/>
                <a:gd name="T106" fmla="*/ 1 w 131"/>
                <a:gd name="T107" fmla="*/ 68 h 90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131"/>
                <a:gd name="T163" fmla="*/ 0 h 90"/>
                <a:gd name="T164" fmla="*/ 131 w 131"/>
                <a:gd name="T165" fmla="*/ 90 h 90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131" h="90">
                  <a:moveTo>
                    <a:pt x="1" y="68"/>
                  </a:moveTo>
                  <a:lnTo>
                    <a:pt x="0" y="78"/>
                  </a:lnTo>
                  <a:lnTo>
                    <a:pt x="86" y="90"/>
                  </a:lnTo>
                  <a:lnTo>
                    <a:pt x="88" y="89"/>
                  </a:lnTo>
                  <a:lnTo>
                    <a:pt x="91" y="88"/>
                  </a:lnTo>
                  <a:lnTo>
                    <a:pt x="94" y="85"/>
                  </a:lnTo>
                  <a:lnTo>
                    <a:pt x="98" y="83"/>
                  </a:lnTo>
                  <a:lnTo>
                    <a:pt x="102" y="80"/>
                  </a:lnTo>
                  <a:lnTo>
                    <a:pt x="107" y="75"/>
                  </a:lnTo>
                  <a:lnTo>
                    <a:pt x="112" y="71"/>
                  </a:lnTo>
                  <a:lnTo>
                    <a:pt x="116" y="66"/>
                  </a:lnTo>
                  <a:lnTo>
                    <a:pt x="121" y="60"/>
                  </a:lnTo>
                  <a:lnTo>
                    <a:pt x="124" y="54"/>
                  </a:lnTo>
                  <a:lnTo>
                    <a:pt x="128" y="47"/>
                  </a:lnTo>
                  <a:lnTo>
                    <a:pt x="130" y="40"/>
                  </a:lnTo>
                  <a:lnTo>
                    <a:pt x="131" y="32"/>
                  </a:lnTo>
                  <a:lnTo>
                    <a:pt x="131" y="22"/>
                  </a:lnTo>
                  <a:lnTo>
                    <a:pt x="129" y="13"/>
                  </a:lnTo>
                  <a:lnTo>
                    <a:pt x="128" y="11"/>
                  </a:lnTo>
                  <a:lnTo>
                    <a:pt x="127" y="10"/>
                  </a:lnTo>
                  <a:lnTo>
                    <a:pt x="126" y="7"/>
                  </a:lnTo>
                  <a:lnTo>
                    <a:pt x="123" y="4"/>
                  </a:lnTo>
                  <a:lnTo>
                    <a:pt x="120" y="3"/>
                  </a:lnTo>
                  <a:lnTo>
                    <a:pt x="116" y="0"/>
                  </a:lnTo>
                  <a:lnTo>
                    <a:pt x="113" y="0"/>
                  </a:lnTo>
                  <a:lnTo>
                    <a:pt x="113" y="1"/>
                  </a:lnTo>
                  <a:lnTo>
                    <a:pt x="114" y="5"/>
                  </a:lnTo>
                  <a:lnTo>
                    <a:pt x="116" y="12"/>
                  </a:lnTo>
                  <a:lnTo>
                    <a:pt x="117" y="19"/>
                  </a:lnTo>
                  <a:lnTo>
                    <a:pt x="117" y="29"/>
                  </a:lnTo>
                  <a:lnTo>
                    <a:pt x="116" y="40"/>
                  </a:lnTo>
                  <a:lnTo>
                    <a:pt x="114" y="52"/>
                  </a:lnTo>
                  <a:lnTo>
                    <a:pt x="108" y="63"/>
                  </a:lnTo>
                  <a:lnTo>
                    <a:pt x="108" y="64"/>
                  </a:lnTo>
                  <a:lnTo>
                    <a:pt x="107" y="64"/>
                  </a:lnTo>
                  <a:lnTo>
                    <a:pt x="106" y="66"/>
                  </a:lnTo>
                  <a:lnTo>
                    <a:pt x="105" y="67"/>
                  </a:lnTo>
                  <a:lnTo>
                    <a:pt x="102" y="68"/>
                  </a:lnTo>
                  <a:lnTo>
                    <a:pt x="100" y="69"/>
                  </a:lnTo>
                  <a:lnTo>
                    <a:pt x="98" y="70"/>
                  </a:lnTo>
                  <a:lnTo>
                    <a:pt x="95" y="70"/>
                  </a:lnTo>
                  <a:lnTo>
                    <a:pt x="92" y="71"/>
                  </a:lnTo>
                  <a:lnTo>
                    <a:pt x="89" y="73"/>
                  </a:lnTo>
                  <a:lnTo>
                    <a:pt x="85" y="73"/>
                  </a:lnTo>
                  <a:lnTo>
                    <a:pt x="81" y="73"/>
                  </a:lnTo>
                  <a:lnTo>
                    <a:pt x="78" y="73"/>
                  </a:lnTo>
                  <a:lnTo>
                    <a:pt x="73" y="73"/>
                  </a:lnTo>
                  <a:lnTo>
                    <a:pt x="68" y="71"/>
                  </a:lnTo>
                  <a:lnTo>
                    <a:pt x="68" y="83"/>
                  </a:lnTo>
                  <a:lnTo>
                    <a:pt x="3" y="76"/>
                  </a:lnTo>
                  <a:lnTo>
                    <a:pt x="1" y="68"/>
                  </a:lnTo>
                  <a:close/>
                </a:path>
              </a:pathLst>
            </a:custGeom>
            <a:solidFill>
              <a:srgbClr val="99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90" name="Freeform 174"/>
            <p:cNvSpPr>
              <a:spLocks/>
            </p:cNvSpPr>
            <p:nvPr/>
          </p:nvSpPr>
          <p:spPr bwMode="auto">
            <a:xfrm>
              <a:off x="1777" y="1236"/>
              <a:ext cx="97" cy="30"/>
            </a:xfrm>
            <a:custGeom>
              <a:avLst/>
              <a:gdLst>
                <a:gd name="T0" fmla="*/ 97 w 97"/>
                <a:gd name="T1" fmla="*/ 10 h 30"/>
                <a:gd name="T2" fmla="*/ 1 w 97"/>
                <a:gd name="T3" fmla="*/ 0 h 30"/>
                <a:gd name="T4" fmla="*/ 0 w 97"/>
                <a:gd name="T5" fmla="*/ 10 h 30"/>
                <a:gd name="T6" fmla="*/ 94 w 97"/>
                <a:gd name="T7" fmla="*/ 30 h 30"/>
                <a:gd name="T8" fmla="*/ 97 w 97"/>
                <a:gd name="T9" fmla="*/ 10 h 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7"/>
                <a:gd name="T16" fmla="*/ 0 h 30"/>
                <a:gd name="T17" fmla="*/ 97 w 97"/>
                <a:gd name="T18" fmla="*/ 30 h 3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7" h="30">
                  <a:moveTo>
                    <a:pt x="97" y="10"/>
                  </a:moveTo>
                  <a:lnTo>
                    <a:pt x="1" y="0"/>
                  </a:lnTo>
                  <a:lnTo>
                    <a:pt x="0" y="10"/>
                  </a:lnTo>
                  <a:lnTo>
                    <a:pt x="94" y="30"/>
                  </a:lnTo>
                  <a:lnTo>
                    <a:pt x="97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91" name="Freeform 175"/>
            <p:cNvSpPr>
              <a:spLocks/>
            </p:cNvSpPr>
            <p:nvPr/>
          </p:nvSpPr>
          <p:spPr bwMode="auto">
            <a:xfrm>
              <a:off x="1825" y="1245"/>
              <a:ext cx="42" cy="14"/>
            </a:xfrm>
            <a:custGeom>
              <a:avLst/>
              <a:gdLst>
                <a:gd name="T0" fmla="*/ 42 w 42"/>
                <a:gd name="T1" fmla="*/ 6 h 14"/>
                <a:gd name="T2" fmla="*/ 1 w 42"/>
                <a:gd name="T3" fmla="*/ 0 h 14"/>
                <a:gd name="T4" fmla="*/ 0 w 42"/>
                <a:gd name="T5" fmla="*/ 6 h 14"/>
                <a:gd name="T6" fmla="*/ 40 w 42"/>
                <a:gd name="T7" fmla="*/ 14 h 14"/>
                <a:gd name="T8" fmla="*/ 42 w 42"/>
                <a:gd name="T9" fmla="*/ 6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2"/>
                <a:gd name="T16" fmla="*/ 0 h 14"/>
                <a:gd name="T17" fmla="*/ 42 w 42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2" h="14">
                  <a:moveTo>
                    <a:pt x="42" y="6"/>
                  </a:moveTo>
                  <a:lnTo>
                    <a:pt x="1" y="0"/>
                  </a:lnTo>
                  <a:lnTo>
                    <a:pt x="0" y="6"/>
                  </a:lnTo>
                  <a:lnTo>
                    <a:pt x="40" y="14"/>
                  </a:lnTo>
                  <a:lnTo>
                    <a:pt x="42" y="6"/>
                  </a:lnTo>
                  <a:close/>
                </a:path>
              </a:pathLst>
            </a:custGeom>
            <a:solidFill>
              <a:srgbClr val="99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92" name="Freeform 176"/>
            <p:cNvSpPr>
              <a:spLocks/>
            </p:cNvSpPr>
            <p:nvPr/>
          </p:nvSpPr>
          <p:spPr bwMode="auto">
            <a:xfrm>
              <a:off x="1783" y="1238"/>
              <a:ext cx="28" cy="11"/>
            </a:xfrm>
            <a:custGeom>
              <a:avLst/>
              <a:gdLst>
                <a:gd name="T0" fmla="*/ 28 w 28"/>
                <a:gd name="T1" fmla="*/ 5 h 11"/>
                <a:gd name="T2" fmla="*/ 0 w 28"/>
                <a:gd name="T3" fmla="*/ 0 h 11"/>
                <a:gd name="T4" fmla="*/ 0 w 28"/>
                <a:gd name="T5" fmla="*/ 6 h 11"/>
                <a:gd name="T6" fmla="*/ 27 w 28"/>
                <a:gd name="T7" fmla="*/ 11 h 11"/>
                <a:gd name="T8" fmla="*/ 28 w 28"/>
                <a:gd name="T9" fmla="*/ 5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"/>
                <a:gd name="T16" fmla="*/ 0 h 11"/>
                <a:gd name="T17" fmla="*/ 28 w 28"/>
                <a:gd name="T18" fmla="*/ 11 h 1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" h="11">
                  <a:moveTo>
                    <a:pt x="28" y="5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27" y="11"/>
                  </a:lnTo>
                  <a:lnTo>
                    <a:pt x="28" y="5"/>
                  </a:lnTo>
                  <a:close/>
                </a:path>
              </a:pathLst>
            </a:custGeom>
            <a:solidFill>
              <a:srgbClr val="99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93" name="Freeform 177"/>
            <p:cNvSpPr>
              <a:spLocks/>
            </p:cNvSpPr>
            <p:nvPr/>
          </p:nvSpPr>
          <p:spPr bwMode="auto">
            <a:xfrm>
              <a:off x="1714" y="1249"/>
              <a:ext cx="162" cy="54"/>
            </a:xfrm>
            <a:custGeom>
              <a:avLst/>
              <a:gdLst>
                <a:gd name="T0" fmla="*/ 0 w 162"/>
                <a:gd name="T1" fmla="*/ 16 h 54"/>
                <a:gd name="T2" fmla="*/ 0 w 162"/>
                <a:gd name="T3" fmla="*/ 16 h 54"/>
                <a:gd name="T4" fmla="*/ 1 w 162"/>
                <a:gd name="T5" fmla="*/ 16 h 54"/>
                <a:gd name="T6" fmla="*/ 3 w 162"/>
                <a:gd name="T7" fmla="*/ 16 h 54"/>
                <a:gd name="T8" fmla="*/ 5 w 162"/>
                <a:gd name="T9" fmla="*/ 15 h 54"/>
                <a:gd name="T10" fmla="*/ 7 w 162"/>
                <a:gd name="T11" fmla="*/ 15 h 54"/>
                <a:gd name="T12" fmla="*/ 11 w 162"/>
                <a:gd name="T13" fmla="*/ 14 h 54"/>
                <a:gd name="T14" fmla="*/ 14 w 162"/>
                <a:gd name="T15" fmla="*/ 14 h 54"/>
                <a:gd name="T16" fmla="*/ 18 w 162"/>
                <a:gd name="T17" fmla="*/ 13 h 54"/>
                <a:gd name="T18" fmla="*/ 21 w 162"/>
                <a:gd name="T19" fmla="*/ 12 h 54"/>
                <a:gd name="T20" fmla="*/ 25 w 162"/>
                <a:gd name="T21" fmla="*/ 10 h 54"/>
                <a:gd name="T22" fmla="*/ 28 w 162"/>
                <a:gd name="T23" fmla="*/ 9 h 54"/>
                <a:gd name="T24" fmla="*/ 32 w 162"/>
                <a:gd name="T25" fmla="*/ 8 h 54"/>
                <a:gd name="T26" fmla="*/ 35 w 162"/>
                <a:gd name="T27" fmla="*/ 6 h 54"/>
                <a:gd name="T28" fmla="*/ 38 w 162"/>
                <a:gd name="T29" fmla="*/ 4 h 54"/>
                <a:gd name="T30" fmla="*/ 41 w 162"/>
                <a:gd name="T31" fmla="*/ 2 h 54"/>
                <a:gd name="T32" fmla="*/ 43 w 162"/>
                <a:gd name="T33" fmla="*/ 0 h 54"/>
                <a:gd name="T34" fmla="*/ 162 w 162"/>
                <a:gd name="T35" fmla="*/ 28 h 54"/>
                <a:gd name="T36" fmla="*/ 162 w 162"/>
                <a:gd name="T37" fmla="*/ 28 h 54"/>
                <a:gd name="T38" fmla="*/ 161 w 162"/>
                <a:gd name="T39" fmla="*/ 28 h 54"/>
                <a:gd name="T40" fmla="*/ 160 w 162"/>
                <a:gd name="T41" fmla="*/ 29 h 54"/>
                <a:gd name="T42" fmla="*/ 159 w 162"/>
                <a:gd name="T43" fmla="*/ 30 h 54"/>
                <a:gd name="T44" fmla="*/ 158 w 162"/>
                <a:gd name="T45" fmla="*/ 33 h 54"/>
                <a:gd name="T46" fmla="*/ 155 w 162"/>
                <a:gd name="T47" fmla="*/ 34 h 54"/>
                <a:gd name="T48" fmla="*/ 153 w 162"/>
                <a:gd name="T49" fmla="*/ 36 h 54"/>
                <a:gd name="T50" fmla="*/ 151 w 162"/>
                <a:gd name="T51" fmla="*/ 38 h 54"/>
                <a:gd name="T52" fmla="*/ 147 w 162"/>
                <a:gd name="T53" fmla="*/ 41 h 54"/>
                <a:gd name="T54" fmla="*/ 145 w 162"/>
                <a:gd name="T55" fmla="*/ 43 h 54"/>
                <a:gd name="T56" fmla="*/ 141 w 162"/>
                <a:gd name="T57" fmla="*/ 45 h 54"/>
                <a:gd name="T58" fmla="*/ 138 w 162"/>
                <a:gd name="T59" fmla="*/ 48 h 54"/>
                <a:gd name="T60" fmla="*/ 136 w 162"/>
                <a:gd name="T61" fmla="*/ 49 h 54"/>
                <a:gd name="T62" fmla="*/ 132 w 162"/>
                <a:gd name="T63" fmla="*/ 51 h 54"/>
                <a:gd name="T64" fmla="*/ 129 w 162"/>
                <a:gd name="T65" fmla="*/ 52 h 54"/>
                <a:gd name="T66" fmla="*/ 126 w 162"/>
                <a:gd name="T67" fmla="*/ 54 h 54"/>
                <a:gd name="T68" fmla="*/ 0 w 162"/>
                <a:gd name="T69" fmla="*/ 16 h 54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62"/>
                <a:gd name="T106" fmla="*/ 0 h 54"/>
                <a:gd name="T107" fmla="*/ 162 w 162"/>
                <a:gd name="T108" fmla="*/ 54 h 54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62" h="54">
                  <a:moveTo>
                    <a:pt x="0" y="16"/>
                  </a:moveTo>
                  <a:lnTo>
                    <a:pt x="0" y="16"/>
                  </a:lnTo>
                  <a:lnTo>
                    <a:pt x="1" y="16"/>
                  </a:lnTo>
                  <a:lnTo>
                    <a:pt x="3" y="16"/>
                  </a:lnTo>
                  <a:lnTo>
                    <a:pt x="5" y="15"/>
                  </a:lnTo>
                  <a:lnTo>
                    <a:pt x="7" y="15"/>
                  </a:lnTo>
                  <a:lnTo>
                    <a:pt x="11" y="14"/>
                  </a:lnTo>
                  <a:lnTo>
                    <a:pt x="14" y="14"/>
                  </a:lnTo>
                  <a:lnTo>
                    <a:pt x="18" y="13"/>
                  </a:lnTo>
                  <a:lnTo>
                    <a:pt x="21" y="12"/>
                  </a:lnTo>
                  <a:lnTo>
                    <a:pt x="25" y="10"/>
                  </a:lnTo>
                  <a:lnTo>
                    <a:pt x="28" y="9"/>
                  </a:lnTo>
                  <a:lnTo>
                    <a:pt x="32" y="8"/>
                  </a:lnTo>
                  <a:lnTo>
                    <a:pt x="35" y="6"/>
                  </a:lnTo>
                  <a:lnTo>
                    <a:pt x="38" y="4"/>
                  </a:lnTo>
                  <a:lnTo>
                    <a:pt x="41" y="2"/>
                  </a:lnTo>
                  <a:lnTo>
                    <a:pt x="43" y="0"/>
                  </a:lnTo>
                  <a:lnTo>
                    <a:pt x="162" y="28"/>
                  </a:lnTo>
                  <a:lnTo>
                    <a:pt x="161" y="28"/>
                  </a:lnTo>
                  <a:lnTo>
                    <a:pt x="160" y="29"/>
                  </a:lnTo>
                  <a:lnTo>
                    <a:pt x="159" y="30"/>
                  </a:lnTo>
                  <a:lnTo>
                    <a:pt x="158" y="33"/>
                  </a:lnTo>
                  <a:lnTo>
                    <a:pt x="155" y="34"/>
                  </a:lnTo>
                  <a:lnTo>
                    <a:pt x="153" y="36"/>
                  </a:lnTo>
                  <a:lnTo>
                    <a:pt x="151" y="38"/>
                  </a:lnTo>
                  <a:lnTo>
                    <a:pt x="147" y="41"/>
                  </a:lnTo>
                  <a:lnTo>
                    <a:pt x="145" y="43"/>
                  </a:lnTo>
                  <a:lnTo>
                    <a:pt x="141" y="45"/>
                  </a:lnTo>
                  <a:lnTo>
                    <a:pt x="138" y="48"/>
                  </a:lnTo>
                  <a:lnTo>
                    <a:pt x="136" y="49"/>
                  </a:lnTo>
                  <a:lnTo>
                    <a:pt x="132" y="51"/>
                  </a:lnTo>
                  <a:lnTo>
                    <a:pt x="129" y="52"/>
                  </a:lnTo>
                  <a:lnTo>
                    <a:pt x="126" y="54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99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94" name="Freeform 178"/>
            <p:cNvSpPr>
              <a:spLocks/>
            </p:cNvSpPr>
            <p:nvPr/>
          </p:nvSpPr>
          <p:spPr bwMode="auto">
            <a:xfrm>
              <a:off x="1876" y="1243"/>
              <a:ext cx="58" cy="26"/>
            </a:xfrm>
            <a:custGeom>
              <a:avLst/>
              <a:gdLst>
                <a:gd name="T0" fmla="*/ 6 w 58"/>
                <a:gd name="T1" fmla="*/ 26 h 26"/>
                <a:gd name="T2" fmla="*/ 58 w 58"/>
                <a:gd name="T3" fmla="*/ 10 h 26"/>
                <a:gd name="T4" fmla="*/ 26 w 58"/>
                <a:gd name="T5" fmla="*/ 0 h 26"/>
                <a:gd name="T6" fmla="*/ 0 w 58"/>
                <a:gd name="T7" fmla="*/ 3 h 26"/>
                <a:gd name="T8" fmla="*/ 0 w 58"/>
                <a:gd name="T9" fmla="*/ 25 h 26"/>
                <a:gd name="T10" fmla="*/ 6 w 58"/>
                <a:gd name="T11" fmla="*/ 26 h 2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8"/>
                <a:gd name="T19" fmla="*/ 0 h 26"/>
                <a:gd name="T20" fmla="*/ 58 w 58"/>
                <a:gd name="T21" fmla="*/ 26 h 2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8" h="26">
                  <a:moveTo>
                    <a:pt x="6" y="26"/>
                  </a:moveTo>
                  <a:lnTo>
                    <a:pt x="58" y="10"/>
                  </a:lnTo>
                  <a:lnTo>
                    <a:pt x="26" y="0"/>
                  </a:lnTo>
                  <a:lnTo>
                    <a:pt x="0" y="3"/>
                  </a:lnTo>
                  <a:lnTo>
                    <a:pt x="0" y="25"/>
                  </a:lnTo>
                  <a:lnTo>
                    <a:pt x="6" y="26"/>
                  </a:lnTo>
                  <a:close/>
                </a:path>
              </a:pathLst>
            </a:custGeom>
            <a:solidFill>
              <a:srgbClr val="001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95" name="Freeform 179"/>
            <p:cNvSpPr>
              <a:spLocks/>
            </p:cNvSpPr>
            <p:nvPr/>
          </p:nvSpPr>
          <p:spPr bwMode="auto">
            <a:xfrm>
              <a:off x="1726" y="1132"/>
              <a:ext cx="31" cy="124"/>
            </a:xfrm>
            <a:custGeom>
              <a:avLst/>
              <a:gdLst>
                <a:gd name="T0" fmla="*/ 31 w 31"/>
                <a:gd name="T1" fmla="*/ 3 h 124"/>
                <a:gd name="T2" fmla="*/ 31 w 31"/>
                <a:gd name="T3" fmla="*/ 2 h 124"/>
                <a:gd name="T4" fmla="*/ 30 w 31"/>
                <a:gd name="T5" fmla="*/ 2 h 124"/>
                <a:gd name="T6" fmla="*/ 30 w 31"/>
                <a:gd name="T7" fmla="*/ 2 h 124"/>
                <a:gd name="T8" fmla="*/ 29 w 31"/>
                <a:gd name="T9" fmla="*/ 2 h 124"/>
                <a:gd name="T10" fmla="*/ 27 w 31"/>
                <a:gd name="T11" fmla="*/ 1 h 124"/>
                <a:gd name="T12" fmla="*/ 26 w 31"/>
                <a:gd name="T13" fmla="*/ 1 h 124"/>
                <a:gd name="T14" fmla="*/ 23 w 31"/>
                <a:gd name="T15" fmla="*/ 0 h 124"/>
                <a:gd name="T16" fmla="*/ 22 w 31"/>
                <a:gd name="T17" fmla="*/ 0 h 124"/>
                <a:gd name="T18" fmla="*/ 20 w 31"/>
                <a:gd name="T19" fmla="*/ 0 h 124"/>
                <a:gd name="T20" fmla="*/ 17 w 31"/>
                <a:gd name="T21" fmla="*/ 0 h 124"/>
                <a:gd name="T22" fmla="*/ 14 w 31"/>
                <a:gd name="T23" fmla="*/ 0 h 124"/>
                <a:gd name="T24" fmla="*/ 12 w 31"/>
                <a:gd name="T25" fmla="*/ 1 h 124"/>
                <a:gd name="T26" fmla="*/ 9 w 31"/>
                <a:gd name="T27" fmla="*/ 1 h 124"/>
                <a:gd name="T28" fmla="*/ 6 w 31"/>
                <a:gd name="T29" fmla="*/ 2 h 124"/>
                <a:gd name="T30" fmla="*/ 3 w 31"/>
                <a:gd name="T31" fmla="*/ 3 h 124"/>
                <a:gd name="T32" fmla="*/ 0 w 31"/>
                <a:gd name="T33" fmla="*/ 6 h 124"/>
                <a:gd name="T34" fmla="*/ 0 w 31"/>
                <a:gd name="T35" fmla="*/ 124 h 124"/>
                <a:gd name="T36" fmla="*/ 1 w 31"/>
                <a:gd name="T37" fmla="*/ 124 h 124"/>
                <a:gd name="T38" fmla="*/ 1 w 31"/>
                <a:gd name="T39" fmla="*/ 124 h 124"/>
                <a:gd name="T40" fmla="*/ 2 w 31"/>
                <a:gd name="T41" fmla="*/ 124 h 124"/>
                <a:gd name="T42" fmla="*/ 3 w 31"/>
                <a:gd name="T43" fmla="*/ 124 h 124"/>
                <a:gd name="T44" fmla="*/ 5 w 31"/>
                <a:gd name="T45" fmla="*/ 123 h 124"/>
                <a:gd name="T46" fmla="*/ 7 w 31"/>
                <a:gd name="T47" fmla="*/ 123 h 124"/>
                <a:gd name="T48" fmla="*/ 8 w 31"/>
                <a:gd name="T49" fmla="*/ 123 h 124"/>
                <a:gd name="T50" fmla="*/ 10 w 31"/>
                <a:gd name="T51" fmla="*/ 121 h 124"/>
                <a:gd name="T52" fmla="*/ 13 w 31"/>
                <a:gd name="T53" fmla="*/ 121 h 124"/>
                <a:gd name="T54" fmla="*/ 15 w 31"/>
                <a:gd name="T55" fmla="*/ 120 h 124"/>
                <a:gd name="T56" fmla="*/ 17 w 31"/>
                <a:gd name="T57" fmla="*/ 119 h 124"/>
                <a:gd name="T58" fmla="*/ 21 w 31"/>
                <a:gd name="T59" fmla="*/ 118 h 124"/>
                <a:gd name="T60" fmla="*/ 23 w 31"/>
                <a:gd name="T61" fmla="*/ 117 h 124"/>
                <a:gd name="T62" fmla="*/ 26 w 31"/>
                <a:gd name="T63" fmla="*/ 116 h 124"/>
                <a:gd name="T64" fmla="*/ 29 w 31"/>
                <a:gd name="T65" fmla="*/ 113 h 124"/>
                <a:gd name="T66" fmla="*/ 31 w 31"/>
                <a:gd name="T67" fmla="*/ 112 h 124"/>
                <a:gd name="T68" fmla="*/ 31 w 31"/>
                <a:gd name="T69" fmla="*/ 3 h 124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1"/>
                <a:gd name="T106" fmla="*/ 0 h 124"/>
                <a:gd name="T107" fmla="*/ 31 w 31"/>
                <a:gd name="T108" fmla="*/ 124 h 124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1" h="124">
                  <a:moveTo>
                    <a:pt x="31" y="3"/>
                  </a:moveTo>
                  <a:lnTo>
                    <a:pt x="31" y="2"/>
                  </a:lnTo>
                  <a:lnTo>
                    <a:pt x="30" y="2"/>
                  </a:lnTo>
                  <a:lnTo>
                    <a:pt x="29" y="2"/>
                  </a:lnTo>
                  <a:lnTo>
                    <a:pt x="27" y="1"/>
                  </a:lnTo>
                  <a:lnTo>
                    <a:pt x="26" y="1"/>
                  </a:lnTo>
                  <a:lnTo>
                    <a:pt x="23" y="0"/>
                  </a:lnTo>
                  <a:lnTo>
                    <a:pt x="22" y="0"/>
                  </a:lnTo>
                  <a:lnTo>
                    <a:pt x="20" y="0"/>
                  </a:lnTo>
                  <a:lnTo>
                    <a:pt x="17" y="0"/>
                  </a:lnTo>
                  <a:lnTo>
                    <a:pt x="14" y="0"/>
                  </a:lnTo>
                  <a:lnTo>
                    <a:pt x="12" y="1"/>
                  </a:lnTo>
                  <a:lnTo>
                    <a:pt x="9" y="1"/>
                  </a:lnTo>
                  <a:lnTo>
                    <a:pt x="6" y="2"/>
                  </a:lnTo>
                  <a:lnTo>
                    <a:pt x="3" y="3"/>
                  </a:lnTo>
                  <a:lnTo>
                    <a:pt x="0" y="6"/>
                  </a:lnTo>
                  <a:lnTo>
                    <a:pt x="0" y="124"/>
                  </a:lnTo>
                  <a:lnTo>
                    <a:pt x="1" y="124"/>
                  </a:lnTo>
                  <a:lnTo>
                    <a:pt x="2" y="124"/>
                  </a:lnTo>
                  <a:lnTo>
                    <a:pt x="3" y="124"/>
                  </a:lnTo>
                  <a:lnTo>
                    <a:pt x="5" y="123"/>
                  </a:lnTo>
                  <a:lnTo>
                    <a:pt x="7" y="123"/>
                  </a:lnTo>
                  <a:lnTo>
                    <a:pt x="8" y="123"/>
                  </a:lnTo>
                  <a:lnTo>
                    <a:pt x="10" y="121"/>
                  </a:lnTo>
                  <a:lnTo>
                    <a:pt x="13" y="121"/>
                  </a:lnTo>
                  <a:lnTo>
                    <a:pt x="15" y="120"/>
                  </a:lnTo>
                  <a:lnTo>
                    <a:pt x="17" y="119"/>
                  </a:lnTo>
                  <a:lnTo>
                    <a:pt x="21" y="118"/>
                  </a:lnTo>
                  <a:lnTo>
                    <a:pt x="23" y="117"/>
                  </a:lnTo>
                  <a:lnTo>
                    <a:pt x="26" y="116"/>
                  </a:lnTo>
                  <a:lnTo>
                    <a:pt x="29" y="113"/>
                  </a:lnTo>
                  <a:lnTo>
                    <a:pt x="31" y="112"/>
                  </a:lnTo>
                  <a:lnTo>
                    <a:pt x="31" y="3"/>
                  </a:lnTo>
                  <a:close/>
                </a:path>
              </a:pathLst>
            </a:custGeom>
            <a:solidFill>
              <a:srgbClr val="7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96" name="Freeform 180"/>
            <p:cNvSpPr>
              <a:spLocks/>
            </p:cNvSpPr>
            <p:nvPr/>
          </p:nvSpPr>
          <p:spPr bwMode="auto">
            <a:xfrm>
              <a:off x="1727" y="1133"/>
              <a:ext cx="27" cy="104"/>
            </a:xfrm>
            <a:custGeom>
              <a:avLst/>
              <a:gdLst>
                <a:gd name="T0" fmla="*/ 27 w 27"/>
                <a:gd name="T1" fmla="*/ 2 h 104"/>
                <a:gd name="T2" fmla="*/ 27 w 27"/>
                <a:gd name="T3" fmla="*/ 2 h 104"/>
                <a:gd name="T4" fmla="*/ 26 w 27"/>
                <a:gd name="T5" fmla="*/ 2 h 104"/>
                <a:gd name="T6" fmla="*/ 26 w 27"/>
                <a:gd name="T7" fmla="*/ 2 h 104"/>
                <a:gd name="T8" fmla="*/ 25 w 27"/>
                <a:gd name="T9" fmla="*/ 1 h 104"/>
                <a:gd name="T10" fmla="*/ 23 w 27"/>
                <a:gd name="T11" fmla="*/ 1 h 104"/>
                <a:gd name="T12" fmla="*/ 22 w 27"/>
                <a:gd name="T13" fmla="*/ 0 h 104"/>
                <a:gd name="T14" fmla="*/ 20 w 27"/>
                <a:gd name="T15" fmla="*/ 0 h 104"/>
                <a:gd name="T16" fmla="*/ 19 w 27"/>
                <a:gd name="T17" fmla="*/ 0 h 104"/>
                <a:gd name="T18" fmla="*/ 16 w 27"/>
                <a:gd name="T19" fmla="*/ 0 h 104"/>
                <a:gd name="T20" fmla="*/ 14 w 27"/>
                <a:gd name="T21" fmla="*/ 0 h 104"/>
                <a:gd name="T22" fmla="*/ 12 w 27"/>
                <a:gd name="T23" fmla="*/ 0 h 104"/>
                <a:gd name="T24" fmla="*/ 9 w 27"/>
                <a:gd name="T25" fmla="*/ 0 h 104"/>
                <a:gd name="T26" fmla="*/ 8 w 27"/>
                <a:gd name="T27" fmla="*/ 1 h 104"/>
                <a:gd name="T28" fmla="*/ 5 w 27"/>
                <a:gd name="T29" fmla="*/ 2 h 104"/>
                <a:gd name="T30" fmla="*/ 2 w 27"/>
                <a:gd name="T31" fmla="*/ 4 h 104"/>
                <a:gd name="T32" fmla="*/ 0 w 27"/>
                <a:gd name="T33" fmla="*/ 5 h 104"/>
                <a:gd name="T34" fmla="*/ 0 w 27"/>
                <a:gd name="T35" fmla="*/ 104 h 104"/>
                <a:gd name="T36" fmla="*/ 0 w 27"/>
                <a:gd name="T37" fmla="*/ 104 h 104"/>
                <a:gd name="T38" fmla="*/ 1 w 27"/>
                <a:gd name="T39" fmla="*/ 104 h 104"/>
                <a:gd name="T40" fmla="*/ 1 w 27"/>
                <a:gd name="T41" fmla="*/ 104 h 104"/>
                <a:gd name="T42" fmla="*/ 2 w 27"/>
                <a:gd name="T43" fmla="*/ 104 h 104"/>
                <a:gd name="T44" fmla="*/ 4 w 27"/>
                <a:gd name="T45" fmla="*/ 104 h 104"/>
                <a:gd name="T46" fmla="*/ 6 w 27"/>
                <a:gd name="T47" fmla="*/ 104 h 104"/>
                <a:gd name="T48" fmla="*/ 7 w 27"/>
                <a:gd name="T49" fmla="*/ 103 h 104"/>
                <a:gd name="T50" fmla="*/ 9 w 27"/>
                <a:gd name="T51" fmla="*/ 103 h 104"/>
                <a:gd name="T52" fmla="*/ 11 w 27"/>
                <a:gd name="T53" fmla="*/ 102 h 104"/>
                <a:gd name="T54" fmla="*/ 13 w 27"/>
                <a:gd name="T55" fmla="*/ 102 h 104"/>
                <a:gd name="T56" fmla="*/ 15 w 27"/>
                <a:gd name="T57" fmla="*/ 101 h 104"/>
                <a:gd name="T58" fmla="*/ 18 w 27"/>
                <a:gd name="T59" fmla="*/ 99 h 104"/>
                <a:gd name="T60" fmla="*/ 20 w 27"/>
                <a:gd name="T61" fmla="*/ 98 h 104"/>
                <a:gd name="T62" fmla="*/ 22 w 27"/>
                <a:gd name="T63" fmla="*/ 97 h 104"/>
                <a:gd name="T64" fmla="*/ 25 w 27"/>
                <a:gd name="T65" fmla="*/ 96 h 104"/>
                <a:gd name="T66" fmla="*/ 27 w 27"/>
                <a:gd name="T67" fmla="*/ 94 h 104"/>
                <a:gd name="T68" fmla="*/ 27 w 27"/>
                <a:gd name="T69" fmla="*/ 2 h 104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7"/>
                <a:gd name="T106" fmla="*/ 0 h 104"/>
                <a:gd name="T107" fmla="*/ 27 w 27"/>
                <a:gd name="T108" fmla="*/ 104 h 104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7" h="104">
                  <a:moveTo>
                    <a:pt x="27" y="2"/>
                  </a:moveTo>
                  <a:lnTo>
                    <a:pt x="27" y="2"/>
                  </a:lnTo>
                  <a:lnTo>
                    <a:pt x="26" y="2"/>
                  </a:lnTo>
                  <a:lnTo>
                    <a:pt x="25" y="1"/>
                  </a:lnTo>
                  <a:lnTo>
                    <a:pt x="23" y="1"/>
                  </a:lnTo>
                  <a:lnTo>
                    <a:pt x="22" y="0"/>
                  </a:lnTo>
                  <a:lnTo>
                    <a:pt x="20" y="0"/>
                  </a:lnTo>
                  <a:lnTo>
                    <a:pt x="19" y="0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12" y="0"/>
                  </a:lnTo>
                  <a:lnTo>
                    <a:pt x="9" y="0"/>
                  </a:lnTo>
                  <a:lnTo>
                    <a:pt x="8" y="1"/>
                  </a:lnTo>
                  <a:lnTo>
                    <a:pt x="5" y="2"/>
                  </a:lnTo>
                  <a:lnTo>
                    <a:pt x="2" y="4"/>
                  </a:lnTo>
                  <a:lnTo>
                    <a:pt x="0" y="5"/>
                  </a:lnTo>
                  <a:lnTo>
                    <a:pt x="0" y="104"/>
                  </a:lnTo>
                  <a:lnTo>
                    <a:pt x="1" y="104"/>
                  </a:lnTo>
                  <a:lnTo>
                    <a:pt x="2" y="104"/>
                  </a:lnTo>
                  <a:lnTo>
                    <a:pt x="4" y="104"/>
                  </a:lnTo>
                  <a:lnTo>
                    <a:pt x="6" y="104"/>
                  </a:lnTo>
                  <a:lnTo>
                    <a:pt x="7" y="103"/>
                  </a:lnTo>
                  <a:lnTo>
                    <a:pt x="9" y="103"/>
                  </a:lnTo>
                  <a:lnTo>
                    <a:pt x="11" y="102"/>
                  </a:lnTo>
                  <a:lnTo>
                    <a:pt x="13" y="102"/>
                  </a:lnTo>
                  <a:lnTo>
                    <a:pt x="15" y="101"/>
                  </a:lnTo>
                  <a:lnTo>
                    <a:pt x="18" y="99"/>
                  </a:lnTo>
                  <a:lnTo>
                    <a:pt x="20" y="98"/>
                  </a:lnTo>
                  <a:lnTo>
                    <a:pt x="22" y="97"/>
                  </a:lnTo>
                  <a:lnTo>
                    <a:pt x="25" y="96"/>
                  </a:lnTo>
                  <a:lnTo>
                    <a:pt x="27" y="94"/>
                  </a:lnTo>
                  <a:lnTo>
                    <a:pt x="27" y="2"/>
                  </a:lnTo>
                  <a:close/>
                </a:path>
              </a:pathLst>
            </a:custGeom>
            <a:solidFill>
              <a:srgbClr val="9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97" name="Freeform 181"/>
            <p:cNvSpPr>
              <a:spLocks/>
            </p:cNvSpPr>
            <p:nvPr/>
          </p:nvSpPr>
          <p:spPr bwMode="auto">
            <a:xfrm>
              <a:off x="1728" y="1134"/>
              <a:ext cx="22" cy="84"/>
            </a:xfrm>
            <a:custGeom>
              <a:avLst/>
              <a:gdLst>
                <a:gd name="T0" fmla="*/ 22 w 22"/>
                <a:gd name="T1" fmla="*/ 3 h 84"/>
                <a:gd name="T2" fmla="*/ 22 w 22"/>
                <a:gd name="T3" fmla="*/ 3 h 84"/>
                <a:gd name="T4" fmla="*/ 21 w 22"/>
                <a:gd name="T5" fmla="*/ 1 h 84"/>
                <a:gd name="T6" fmla="*/ 21 w 22"/>
                <a:gd name="T7" fmla="*/ 1 h 84"/>
                <a:gd name="T8" fmla="*/ 20 w 22"/>
                <a:gd name="T9" fmla="*/ 1 h 84"/>
                <a:gd name="T10" fmla="*/ 19 w 22"/>
                <a:gd name="T11" fmla="*/ 1 h 84"/>
                <a:gd name="T12" fmla="*/ 18 w 22"/>
                <a:gd name="T13" fmla="*/ 0 h 84"/>
                <a:gd name="T14" fmla="*/ 17 w 22"/>
                <a:gd name="T15" fmla="*/ 0 h 84"/>
                <a:gd name="T16" fmla="*/ 15 w 22"/>
                <a:gd name="T17" fmla="*/ 0 h 84"/>
                <a:gd name="T18" fmla="*/ 14 w 22"/>
                <a:gd name="T19" fmla="*/ 0 h 84"/>
                <a:gd name="T20" fmla="*/ 12 w 22"/>
                <a:gd name="T21" fmla="*/ 0 h 84"/>
                <a:gd name="T22" fmla="*/ 10 w 22"/>
                <a:gd name="T23" fmla="*/ 0 h 84"/>
                <a:gd name="T24" fmla="*/ 8 w 22"/>
                <a:gd name="T25" fmla="*/ 0 h 84"/>
                <a:gd name="T26" fmla="*/ 6 w 22"/>
                <a:gd name="T27" fmla="*/ 1 h 84"/>
                <a:gd name="T28" fmla="*/ 4 w 22"/>
                <a:gd name="T29" fmla="*/ 1 h 84"/>
                <a:gd name="T30" fmla="*/ 3 w 22"/>
                <a:gd name="T31" fmla="*/ 3 h 84"/>
                <a:gd name="T32" fmla="*/ 0 w 22"/>
                <a:gd name="T33" fmla="*/ 4 h 84"/>
                <a:gd name="T34" fmla="*/ 0 w 22"/>
                <a:gd name="T35" fmla="*/ 84 h 84"/>
                <a:gd name="T36" fmla="*/ 0 w 22"/>
                <a:gd name="T37" fmla="*/ 84 h 84"/>
                <a:gd name="T38" fmla="*/ 0 w 22"/>
                <a:gd name="T39" fmla="*/ 84 h 84"/>
                <a:gd name="T40" fmla="*/ 1 w 22"/>
                <a:gd name="T41" fmla="*/ 84 h 84"/>
                <a:gd name="T42" fmla="*/ 3 w 22"/>
                <a:gd name="T43" fmla="*/ 84 h 84"/>
                <a:gd name="T44" fmla="*/ 4 w 22"/>
                <a:gd name="T45" fmla="*/ 84 h 84"/>
                <a:gd name="T46" fmla="*/ 5 w 22"/>
                <a:gd name="T47" fmla="*/ 84 h 84"/>
                <a:gd name="T48" fmla="*/ 6 w 22"/>
                <a:gd name="T49" fmla="*/ 84 h 84"/>
                <a:gd name="T50" fmla="*/ 7 w 22"/>
                <a:gd name="T51" fmla="*/ 83 h 84"/>
                <a:gd name="T52" fmla="*/ 10 w 22"/>
                <a:gd name="T53" fmla="*/ 83 h 84"/>
                <a:gd name="T54" fmla="*/ 11 w 22"/>
                <a:gd name="T55" fmla="*/ 82 h 84"/>
                <a:gd name="T56" fmla="*/ 13 w 22"/>
                <a:gd name="T57" fmla="*/ 82 h 84"/>
                <a:gd name="T58" fmla="*/ 14 w 22"/>
                <a:gd name="T59" fmla="*/ 81 h 84"/>
                <a:gd name="T60" fmla="*/ 17 w 22"/>
                <a:gd name="T61" fmla="*/ 80 h 84"/>
                <a:gd name="T62" fmla="*/ 19 w 22"/>
                <a:gd name="T63" fmla="*/ 79 h 84"/>
                <a:gd name="T64" fmla="*/ 20 w 22"/>
                <a:gd name="T65" fmla="*/ 77 h 84"/>
                <a:gd name="T66" fmla="*/ 22 w 22"/>
                <a:gd name="T67" fmla="*/ 76 h 84"/>
                <a:gd name="T68" fmla="*/ 22 w 22"/>
                <a:gd name="T69" fmla="*/ 3 h 84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2"/>
                <a:gd name="T106" fmla="*/ 0 h 84"/>
                <a:gd name="T107" fmla="*/ 22 w 22"/>
                <a:gd name="T108" fmla="*/ 84 h 84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2" h="84">
                  <a:moveTo>
                    <a:pt x="22" y="3"/>
                  </a:moveTo>
                  <a:lnTo>
                    <a:pt x="22" y="3"/>
                  </a:lnTo>
                  <a:lnTo>
                    <a:pt x="21" y="1"/>
                  </a:lnTo>
                  <a:lnTo>
                    <a:pt x="20" y="1"/>
                  </a:lnTo>
                  <a:lnTo>
                    <a:pt x="19" y="1"/>
                  </a:lnTo>
                  <a:lnTo>
                    <a:pt x="18" y="0"/>
                  </a:lnTo>
                  <a:lnTo>
                    <a:pt x="17" y="0"/>
                  </a:lnTo>
                  <a:lnTo>
                    <a:pt x="15" y="0"/>
                  </a:lnTo>
                  <a:lnTo>
                    <a:pt x="14" y="0"/>
                  </a:lnTo>
                  <a:lnTo>
                    <a:pt x="12" y="0"/>
                  </a:lnTo>
                  <a:lnTo>
                    <a:pt x="10" y="0"/>
                  </a:lnTo>
                  <a:lnTo>
                    <a:pt x="8" y="0"/>
                  </a:lnTo>
                  <a:lnTo>
                    <a:pt x="6" y="1"/>
                  </a:lnTo>
                  <a:lnTo>
                    <a:pt x="4" y="1"/>
                  </a:lnTo>
                  <a:lnTo>
                    <a:pt x="3" y="3"/>
                  </a:lnTo>
                  <a:lnTo>
                    <a:pt x="0" y="4"/>
                  </a:lnTo>
                  <a:lnTo>
                    <a:pt x="0" y="84"/>
                  </a:lnTo>
                  <a:lnTo>
                    <a:pt x="1" y="84"/>
                  </a:lnTo>
                  <a:lnTo>
                    <a:pt x="3" y="84"/>
                  </a:lnTo>
                  <a:lnTo>
                    <a:pt x="4" y="84"/>
                  </a:lnTo>
                  <a:lnTo>
                    <a:pt x="5" y="84"/>
                  </a:lnTo>
                  <a:lnTo>
                    <a:pt x="6" y="84"/>
                  </a:lnTo>
                  <a:lnTo>
                    <a:pt x="7" y="83"/>
                  </a:lnTo>
                  <a:lnTo>
                    <a:pt x="10" y="83"/>
                  </a:lnTo>
                  <a:lnTo>
                    <a:pt x="11" y="82"/>
                  </a:lnTo>
                  <a:lnTo>
                    <a:pt x="13" y="82"/>
                  </a:lnTo>
                  <a:lnTo>
                    <a:pt x="14" y="81"/>
                  </a:lnTo>
                  <a:lnTo>
                    <a:pt x="17" y="80"/>
                  </a:lnTo>
                  <a:lnTo>
                    <a:pt x="19" y="79"/>
                  </a:lnTo>
                  <a:lnTo>
                    <a:pt x="20" y="77"/>
                  </a:lnTo>
                  <a:lnTo>
                    <a:pt x="22" y="76"/>
                  </a:lnTo>
                  <a:lnTo>
                    <a:pt x="22" y="3"/>
                  </a:lnTo>
                  <a:close/>
                </a:path>
              </a:pathLst>
            </a:custGeom>
            <a:solidFill>
              <a:srgbClr val="A8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98" name="Freeform 182"/>
            <p:cNvSpPr>
              <a:spLocks/>
            </p:cNvSpPr>
            <p:nvPr/>
          </p:nvSpPr>
          <p:spPr bwMode="auto">
            <a:xfrm>
              <a:off x="1729" y="1135"/>
              <a:ext cx="18" cy="66"/>
            </a:xfrm>
            <a:custGeom>
              <a:avLst/>
              <a:gdLst>
                <a:gd name="T0" fmla="*/ 18 w 18"/>
                <a:gd name="T1" fmla="*/ 2 h 66"/>
                <a:gd name="T2" fmla="*/ 18 w 18"/>
                <a:gd name="T3" fmla="*/ 2 h 66"/>
                <a:gd name="T4" fmla="*/ 17 w 18"/>
                <a:gd name="T5" fmla="*/ 2 h 66"/>
                <a:gd name="T6" fmla="*/ 14 w 18"/>
                <a:gd name="T7" fmla="*/ 0 h 66"/>
                <a:gd name="T8" fmla="*/ 12 w 18"/>
                <a:gd name="T9" fmla="*/ 0 h 66"/>
                <a:gd name="T10" fmla="*/ 10 w 18"/>
                <a:gd name="T11" fmla="*/ 0 h 66"/>
                <a:gd name="T12" fmla="*/ 6 w 18"/>
                <a:gd name="T13" fmla="*/ 0 h 66"/>
                <a:gd name="T14" fmla="*/ 3 w 18"/>
                <a:gd name="T15" fmla="*/ 2 h 66"/>
                <a:gd name="T16" fmla="*/ 0 w 18"/>
                <a:gd name="T17" fmla="*/ 3 h 66"/>
                <a:gd name="T18" fmla="*/ 0 w 18"/>
                <a:gd name="T19" fmla="*/ 66 h 66"/>
                <a:gd name="T20" fmla="*/ 0 w 18"/>
                <a:gd name="T21" fmla="*/ 66 h 66"/>
                <a:gd name="T22" fmla="*/ 2 w 18"/>
                <a:gd name="T23" fmla="*/ 66 h 66"/>
                <a:gd name="T24" fmla="*/ 4 w 18"/>
                <a:gd name="T25" fmla="*/ 65 h 66"/>
                <a:gd name="T26" fmla="*/ 6 w 18"/>
                <a:gd name="T27" fmla="*/ 65 h 66"/>
                <a:gd name="T28" fmla="*/ 9 w 18"/>
                <a:gd name="T29" fmla="*/ 64 h 66"/>
                <a:gd name="T30" fmla="*/ 12 w 18"/>
                <a:gd name="T31" fmla="*/ 62 h 66"/>
                <a:gd name="T32" fmla="*/ 14 w 18"/>
                <a:gd name="T33" fmla="*/ 61 h 66"/>
                <a:gd name="T34" fmla="*/ 18 w 18"/>
                <a:gd name="T35" fmla="*/ 59 h 66"/>
                <a:gd name="T36" fmla="*/ 18 w 18"/>
                <a:gd name="T37" fmla="*/ 2 h 6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8"/>
                <a:gd name="T58" fmla="*/ 0 h 66"/>
                <a:gd name="T59" fmla="*/ 18 w 18"/>
                <a:gd name="T60" fmla="*/ 66 h 6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8" h="66">
                  <a:moveTo>
                    <a:pt x="18" y="2"/>
                  </a:moveTo>
                  <a:lnTo>
                    <a:pt x="18" y="2"/>
                  </a:lnTo>
                  <a:lnTo>
                    <a:pt x="17" y="2"/>
                  </a:lnTo>
                  <a:lnTo>
                    <a:pt x="14" y="0"/>
                  </a:lnTo>
                  <a:lnTo>
                    <a:pt x="12" y="0"/>
                  </a:lnTo>
                  <a:lnTo>
                    <a:pt x="10" y="0"/>
                  </a:lnTo>
                  <a:lnTo>
                    <a:pt x="6" y="0"/>
                  </a:lnTo>
                  <a:lnTo>
                    <a:pt x="3" y="2"/>
                  </a:lnTo>
                  <a:lnTo>
                    <a:pt x="0" y="3"/>
                  </a:lnTo>
                  <a:lnTo>
                    <a:pt x="0" y="66"/>
                  </a:lnTo>
                  <a:lnTo>
                    <a:pt x="2" y="66"/>
                  </a:lnTo>
                  <a:lnTo>
                    <a:pt x="4" y="65"/>
                  </a:lnTo>
                  <a:lnTo>
                    <a:pt x="6" y="65"/>
                  </a:lnTo>
                  <a:lnTo>
                    <a:pt x="9" y="64"/>
                  </a:lnTo>
                  <a:lnTo>
                    <a:pt x="12" y="62"/>
                  </a:lnTo>
                  <a:lnTo>
                    <a:pt x="14" y="61"/>
                  </a:lnTo>
                  <a:lnTo>
                    <a:pt x="18" y="59"/>
                  </a:lnTo>
                  <a:lnTo>
                    <a:pt x="18" y="2"/>
                  </a:lnTo>
                  <a:close/>
                </a:path>
              </a:pathLst>
            </a:custGeom>
            <a:solidFill>
              <a:srgbClr val="BCE5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99" name="Freeform 183"/>
            <p:cNvSpPr>
              <a:spLocks/>
            </p:cNvSpPr>
            <p:nvPr/>
          </p:nvSpPr>
          <p:spPr bwMode="auto">
            <a:xfrm>
              <a:off x="1729" y="1137"/>
              <a:ext cx="14" cy="45"/>
            </a:xfrm>
            <a:custGeom>
              <a:avLst/>
              <a:gdLst>
                <a:gd name="T0" fmla="*/ 14 w 14"/>
                <a:gd name="T1" fmla="*/ 1 h 45"/>
                <a:gd name="T2" fmla="*/ 14 w 14"/>
                <a:gd name="T3" fmla="*/ 0 h 45"/>
                <a:gd name="T4" fmla="*/ 13 w 14"/>
                <a:gd name="T5" fmla="*/ 0 h 45"/>
                <a:gd name="T6" fmla="*/ 12 w 14"/>
                <a:gd name="T7" fmla="*/ 0 h 45"/>
                <a:gd name="T8" fmla="*/ 10 w 14"/>
                <a:gd name="T9" fmla="*/ 0 h 45"/>
                <a:gd name="T10" fmla="*/ 9 w 14"/>
                <a:gd name="T11" fmla="*/ 0 h 45"/>
                <a:gd name="T12" fmla="*/ 6 w 14"/>
                <a:gd name="T13" fmla="*/ 0 h 45"/>
                <a:gd name="T14" fmla="*/ 3 w 14"/>
                <a:gd name="T15" fmla="*/ 0 h 45"/>
                <a:gd name="T16" fmla="*/ 0 w 14"/>
                <a:gd name="T17" fmla="*/ 2 h 45"/>
                <a:gd name="T18" fmla="*/ 0 w 14"/>
                <a:gd name="T19" fmla="*/ 45 h 45"/>
                <a:gd name="T20" fmla="*/ 2 w 14"/>
                <a:gd name="T21" fmla="*/ 45 h 45"/>
                <a:gd name="T22" fmla="*/ 2 w 14"/>
                <a:gd name="T23" fmla="*/ 45 h 45"/>
                <a:gd name="T24" fmla="*/ 4 w 14"/>
                <a:gd name="T25" fmla="*/ 45 h 45"/>
                <a:gd name="T26" fmla="*/ 5 w 14"/>
                <a:gd name="T27" fmla="*/ 44 h 45"/>
                <a:gd name="T28" fmla="*/ 7 w 14"/>
                <a:gd name="T29" fmla="*/ 44 h 45"/>
                <a:gd name="T30" fmla="*/ 10 w 14"/>
                <a:gd name="T31" fmla="*/ 43 h 45"/>
                <a:gd name="T32" fmla="*/ 12 w 14"/>
                <a:gd name="T33" fmla="*/ 42 h 45"/>
                <a:gd name="T34" fmla="*/ 14 w 14"/>
                <a:gd name="T35" fmla="*/ 41 h 45"/>
                <a:gd name="T36" fmla="*/ 14 w 14"/>
                <a:gd name="T37" fmla="*/ 1 h 4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4"/>
                <a:gd name="T58" fmla="*/ 0 h 45"/>
                <a:gd name="T59" fmla="*/ 14 w 14"/>
                <a:gd name="T60" fmla="*/ 45 h 45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4" h="45">
                  <a:moveTo>
                    <a:pt x="14" y="1"/>
                  </a:moveTo>
                  <a:lnTo>
                    <a:pt x="14" y="0"/>
                  </a:lnTo>
                  <a:lnTo>
                    <a:pt x="13" y="0"/>
                  </a:lnTo>
                  <a:lnTo>
                    <a:pt x="12" y="0"/>
                  </a:lnTo>
                  <a:lnTo>
                    <a:pt x="10" y="0"/>
                  </a:lnTo>
                  <a:lnTo>
                    <a:pt x="9" y="0"/>
                  </a:lnTo>
                  <a:lnTo>
                    <a:pt x="6" y="0"/>
                  </a:lnTo>
                  <a:lnTo>
                    <a:pt x="3" y="0"/>
                  </a:lnTo>
                  <a:lnTo>
                    <a:pt x="0" y="2"/>
                  </a:lnTo>
                  <a:lnTo>
                    <a:pt x="0" y="45"/>
                  </a:lnTo>
                  <a:lnTo>
                    <a:pt x="2" y="45"/>
                  </a:lnTo>
                  <a:lnTo>
                    <a:pt x="4" y="45"/>
                  </a:lnTo>
                  <a:lnTo>
                    <a:pt x="5" y="44"/>
                  </a:lnTo>
                  <a:lnTo>
                    <a:pt x="7" y="44"/>
                  </a:lnTo>
                  <a:lnTo>
                    <a:pt x="10" y="43"/>
                  </a:lnTo>
                  <a:lnTo>
                    <a:pt x="12" y="42"/>
                  </a:lnTo>
                  <a:lnTo>
                    <a:pt x="14" y="41"/>
                  </a:lnTo>
                  <a:lnTo>
                    <a:pt x="14" y="1"/>
                  </a:lnTo>
                  <a:close/>
                </a:path>
              </a:pathLst>
            </a:custGeom>
            <a:solidFill>
              <a:srgbClr val="D1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200" name="Freeform 184"/>
            <p:cNvSpPr>
              <a:spLocks/>
            </p:cNvSpPr>
            <p:nvPr/>
          </p:nvSpPr>
          <p:spPr bwMode="auto">
            <a:xfrm>
              <a:off x="1731" y="1137"/>
              <a:ext cx="9" cy="27"/>
            </a:xfrm>
            <a:custGeom>
              <a:avLst/>
              <a:gdLst>
                <a:gd name="T0" fmla="*/ 9 w 9"/>
                <a:gd name="T1" fmla="*/ 1 h 27"/>
                <a:gd name="T2" fmla="*/ 9 w 9"/>
                <a:gd name="T3" fmla="*/ 1 h 27"/>
                <a:gd name="T4" fmla="*/ 8 w 9"/>
                <a:gd name="T5" fmla="*/ 1 h 27"/>
                <a:gd name="T6" fmla="*/ 7 w 9"/>
                <a:gd name="T7" fmla="*/ 1 h 27"/>
                <a:gd name="T8" fmla="*/ 5 w 9"/>
                <a:gd name="T9" fmla="*/ 0 h 27"/>
                <a:gd name="T10" fmla="*/ 4 w 9"/>
                <a:gd name="T11" fmla="*/ 0 h 27"/>
                <a:gd name="T12" fmla="*/ 3 w 9"/>
                <a:gd name="T13" fmla="*/ 1 h 27"/>
                <a:gd name="T14" fmla="*/ 1 w 9"/>
                <a:gd name="T15" fmla="*/ 1 h 27"/>
                <a:gd name="T16" fmla="*/ 0 w 9"/>
                <a:gd name="T17" fmla="*/ 2 h 27"/>
                <a:gd name="T18" fmla="*/ 0 w 9"/>
                <a:gd name="T19" fmla="*/ 27 h 27"/>
                <a:gd name="T20" fmla="*/ 0 w 9"/>
                <a:gd name="T21" fmla="*/ 27 h 27"/>
                <a:gd name="T22" fmla="*/ 1 w 9"/>
                <a:gd name="T23" fmla="*/ 27 h 27"/>
                <a:gd name="T24" fmla="*/ 2 w 9"/>
                <a:gd name="T25" fmla="*/ 27 h 27"/>
                <a:gd name="T26" fmla="*/ 3 w 9"/>
                <a:gd name="T27" fmla="*/ 27 h 27"/>
                <a:gd name="T28" fmla="*/ 4 w 9"/>
                <a:gd name="T29" fmla="*/ 27 h 27"/>
                <a:gd name="T30" fmla="*/ 5 w 9"/>
                <a:gd name="T31" fmla="*/ 25 h 27"/>
                <a:gd name="T32" fmla="*/ 8 w 9"/>
                <a:gd name="T33" fmla="*/ 24 h 27"/>
                <a:gd name="T34" fmla="*/ 9 w 9"/>
                <a:gd name="T35" fmla="*/ 23 h 27"/>
                <a:gd name="T36" fmla="*/ 9 w 9"/>
                <a:gd name="T37" fmla="*/ 1 h 2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"/>
                <a:gd name="T58" fmla="*/ 0 h 27"/>
                <a:gd name="T59" fmla="*/ 9 w 9"/>
                <a:gd name="T60" fmla="*/ 27 h 2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" h="27">
                  <a:moveTo>
                    <a:pt x="9" y="1"/>
                  </a:moveTo>
                  <a:lnTo>
                    <a:pt x="9" y="1"/>
                  </a:lnTo>
                  <a:lnTo>
                    <a:pt x="8" y="1"/>
                  </a:lnTo>
                  <a:lnTo>
                    <a:pt x="7" y="1"/>
                  </a:lnTo>
                  <a:lnTo>
                    <a:pt x="5" y="0"/>
                  </a:lnTo>
                  <a:lnTo>
                    <a:pt x="4" y="0"/>
                  </a:lnTo>
                  <a:lnTo>
                    <a:pt x="3" y="1"/>
                  </a:lnTo>
                  <a:lnTo>
                    <a:pt x="1" y="1"/>
                  </a:lnTo>
                  <a:lnTo>
                    <a:pt x="0" y="2"/>
                  </a:lnTo>
                  <a:lnTo>
                    <a:pt x="0" y="27"/>
                  </a:lnTo>
                  <a:lnTo>
                    <a:pt x="1" y="27"/>
                  </a:lnTo>
                  <a:lnTo>
                    <a:pt x="2" y="27"/>
                  </a:lnTo>
                  <a:lnTo>
                    <a:pt x="3" y="27"/>
                  </a:lnTo>
                  <a:lnTo>
                    <a:pt x="4" y="27"/>
                  </a:lnTo>
                  <a:lnTo>
                    <a:pt x="5" y="25"/>
                  </a:lnTo>
                  <a:lnTo>
                    <a:pt x="8" y="24"/>
                  </a:lnTo>
                  <a:lnTo>
                    <a:pt x="9" y="23"/>
                  </a:lnTo>
                  <a:lnTo>
                    <a:pt x="9" y="1"/>
                  </a:lnTo>
                  <a:close/>
                </a:path>
              </a:pathLst>
            </a:custGeom>
            <a:solidFill>
              <a:srgbClr val="E5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201" name="Freeform 185"/>
            <p:cNvSpPr>
              <a:spLocks/>
            </p:cNvSpPr>
            <p:nvPr/>
          </p:nvSpPr>
          <p:spPr bwMode="auto">
            <a:xfrm>
              <a:off x="1841" y="1214"/>
              <a:ext cx="14" cy="14"/>
            </a:xfrm>
            <a:custGeom>
              <a:avLst/>
              <a:gdLst>
                <a:gd name="T0" fmla="*/ 7 w 14"/>
                <a:gd name="T1" fmla="*/ 14 h 14"/>
                <a:gd name="T2" fmla="*/ 9 w 14"/>
                <a:gd name="T3" fmla="*/ 14 h 14"/>
                <a:gd name="T4" fmla="*/ 10 w 14"/>
                <a:gd name="T5" fmla="*/ 13 h 14"/>
                <a:gd name="T6" fmla="*/ 11 w 14"/>
                <a:gd name="T7" fmla="*/ 13 h 14"/>
                <a:gd name="T8" fmla="*/ 12 w 14"/>
                <a:gd name="T9" fmla="*/ 11 h 14"/>
                <a:gd name="T10" fmla="*/ 13 w 14"/>
                <a:gd name="T11" fmla="*/ 10 h 14"/>
                <a:gd name="T12" fmla="*/ 13 w 14"/>
                <a:gd name="T13" fmla="*/ 9 h 14"/>
                <a:gd name="T14" fmla="*/ 14 w 14"/>
                <a:gd name="T15" fmla="*/ 8 h 14"/>
                <a:gd name="T16" fmla="*/ 14 w 14"/>
                <a:gd name="T17" fmla="*/ 7 h 14"/>
                <a:gd name="T18" fmla="*/ 14 w 14"/>
                <a:gd name="T19" fmla="*/ 6 h 14"/>
                <a:gd name="T20" fmla="*/ 13 w 14"/>
                <a:gd name="T21" fmla="*/ 4 h 14"/>
                <a:gd name="T22" fmla="*/ 13 w 14"/>
                <a:gd name="T23" fmla="*/ 3 h 14"/>
                <a:gd name="T24" fmla="*/ 12 w 14"/>
                <a:gd name="T25" fmla="*/ 2 h 14"/>
                <a:gd name="T26" fmla="*/ 11 w 14"/>
                <a:gd name="T27" fmla="*/ 1 h 14"/>
                <a:gd name="T28" fmla="*/ 10 w 14"/>
                <a:gd name="T29" fmla="*/ 0 h 14"/>
                <a:gd name="T30" fmla="*/ 9 w 14"/>
                <a:gd name="T31" fmla="*/ 0 h 14"/>
                <a:gd name="T32" fmla="*/ 7 w 14"/>
                <a:gd name="T33" fmla="*/ 0 h 14"/>
                <a:gd name="T34" fmla="*/ 6 w 14"/>
                <a:gd name="T35" fmla="*/ 0 h 14"/>
                <a:gd name="T36" fmla="*/ 5 w 14"/>
                <a:gd name="T37" fmla="*/ 0 h 14"/>
                <a:gd name="T38" fmla="*/ 4 w 14"/>
                <a:gd name="T39" fmla="*/ 1 h 14"/>
                <a:gd name="T40" fmla="*/ 3 w 14"/>
                <a:gd name="T41" fmla="*/ 2 h 14"/>
                <a:gd name="T42" fmla="*/ 2 w 14"/>
                <a:gd name="T43" fmla="*/ 3 h 14"/>
                <a:gd name="T44" fmla="*/ 2 w 14"/>
                <a:gd name="T45" fmla="*/ 4 h 14"/>
                <a:gd name="T46" fmla="*/ 0 w 14"/>
                <a:gd name="T47" fmla="*/ 6 h 14"/>
                <a:gd name="T48" fmla="*/ 0 w 14"/>
                <a:gd name="T49" fmla="*/ 7 h 14"/>
                <a:gd name="T50" fmla="*/ 0 w 14"/>
                <a:gd name="T51" fmla="*/ 8 h 14"/>
                <a:gd name="T52" fmla="*/ 2 w 14"/>
                <a:gd name="T53" fmla="*/ 9 h 14"/>
                <a:gd name="T54" fmla="*/ 2 w 14"/>
                <a:gd name="T55" fmla="*/ 10 h 14"/>
                <a:gd name="T56" fmla="*/ 3 w 14"/>
                <a:gd name="T57" fmla="*/ 11 h 14"/>
                <a:gd name="T58" fmla="*/ 4 w 14"/>
                <a:gd name="T59" fmla="*/ 13 h 14"/>
                <a:gd name="T60" fmla="*/ 5 w 14"/>
                <a:gd name="T61" fmla="*/ 13 h 14"/>
                <a:gd name="T62" fmla="*/ 6 w 14"/>
                <a:gd name="T63" fmla="*/ 14 h 14"/>
                <a:gd name="T64" fmla="*/ 7 w 14"/>
                <a:gd name="T65" fmla="*/ 14 h 1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4"/>
                <a:gd name="T100" fmla="*/ 0 h 14"/>
                <a:gd name="T101" fmla="*/ 14 w 14"/>
                <a:gd name="T102" fmla="*/ 14 h 1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4" h="14">
                  <a:moveTo>
                    <a:pt x="7" y="14"/>
                  </a:moveTo>
                  <a:lnTo>
                    <a:pt x="9" y="14"/>
                  </a:lnTo>
                  <a:lnTo>
                    <a:pt x="10" y="13"/>
                  </a:lnTo>
                  <a:lnTo>
                    <a:pt x="11" y="13"/>
                  </a:lnTo>
                  <a:lnTo>
                    <a:pt x="12" y="11"/>
                  </a:lnTo>
                  <a:lnTo>
                    <a:pt x="13" y="10"/>
                  </a:lnTo>
                  <a:lnTo>
                    <a:pt x="13" y="9"/>
                  </a:lnTo>
                  <a:lnTo>
                    <a:pt x="14" y="8"/>
                  </a:lnTo>
                  <a:lnTo>
                    <a:pt x="14" y="7"/>
                  </a:lnTo>
                  <a:lnTo>
                    <a:pt x="14" y="6"/>
                  </a:lnTo>
                  <a:lnTo>
                    <a:pt x="13" y="4"/>
                  </a:lnTo>
                  <a:lnTo>
                    <a:pt x="13" y="3"/>
                  </a:lnTo>
                  <a:lnTo>
                    <a:pt x="12" y="2"/>
                  </a:lnTo>
                  <a:lnTo>
                    <a:pt x="11" y="1"/>
                  </a:lnTo>
                  <a:lnTo>
                    <a:pt x="10" y="0"/>
                  </a:lnTo>
                  <a:lnTo>
                    <a:pt x="9" y="0"/>
                  </a:lnTo>
                  <a:lnTo>
                    <a:pt x="7" y="0"/>
                  </a:lnTo>
                  <a:lnTo>
                    <a:pt x="6" y="0"/>
                  </a:lnTo>
                  <a:lnTo>
                    <a:pt x="5" y="0"/>
                  </a:lnTo>
                  <a:lnTo>
                    <a:pt x="4" y="1"/>
                  </a:lnTo>
                  <a:lnTo>
                    <a:pt x="3" y="2"/>
                  </a:lnTo>
                  <a:lnTo>
                    <a:pt x="2" y="3"/>
                  </a:lnTo>
                  <a:lnTo>
                    <a:pt x="2" y="4"/>
                  </a:lnTo>
                  <a:lnTo>
                    <a:pt x="0" y="6"/>
                  </a:lnTo>
                  <a:lnTo>
                    <a:pt x="0" y="7"/>
                  </a:lnTo>
                  <a:lnTo>
                    <a:pt x="0" y="8"/>
                  </a:lnTo>
                  <a:lnTo>
                    <a:pt x="2" y="9"/>
                  </a:lnTo>
                  <a:lnTo>
                    <a:pt x="2" y="10"/>
                  </a:lnTo>
                  <a:lnTo>
                    <a:pt x="3" y="11"/>
                  </a:lnTo>
                  <a:lnTo>
                    <a:pt x="4" y="13"/>
                  </a:lnTo>
                  <a:lnTo>
                    <a:pt x="5" y="13"/>
                  </a:lnTo>
                  <a:lnTo>
                    <a:pt x="6" y="14"/>
                  </a:lnTo>
                  <a:lnTo>
                    <a:pt x="7" y="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202" name="Freeform 186"/>
            <p:cNvSpPr>
              <a:spLocks/>
            </p:cNvSpPr>
            <p:nvPr/>
          </p:nvSpPr>
          <p:spPr bwMode="auto">
            <a:xfrm>
              <a:off x="1801" y="1214"/>
              <a:ext cx="7" cy="7"/>
            </a:xfrm>
            <a:custGeom>
              <a:avLst/>
              <a:gdLst>
                <a:gd name="T0" fmla="*/ 3 w 7"/>
                <a:gd name="T1" fmla="*/ 7 h 7"/>
                <a:gd name="T2" fmla="*/ 4 w 7"/>
                <a:gd name="T3" fmla="*/ 7 h 7"/>
                <a:gd name="T4" fmla="*/ 5 w 7"/>
                <a:gd name="T5" fmla="*/ 6 h 7"/>
                <a:gd name="T6" fmla="*/ 5 w 7"/>
                <a:gd name="T7" fmla="*/ 4 h 7"/>
                <a:gd name="T8" fmla="*/ 7 w 7"/>
                <a:gd name="T9" fmla="*/ 3 h 7"/>
                <a:gd name="T10" fmla="*/ 5 w 7"/>
                <a:gd name="T11" fmla="*/ 2 h 7"/>
                <a:gd name="T12" fmla="*/ 5 w 7"/>
                <a:gd name="T13" fmla="*/ 1 h 7"/>
                <a:gd name="T14" fmla="*/ 4 w 7"/>
                <a:gd name="T15" fmla="*/ 0 h 7"/>
                <a:gd name="T16" fmla="*/ 3 w 7"/>
                <a:gd name="T17" fmla="*/ 0 h 7"/>
                <a:gd name="T18" fmla="*/ 2 w 7"/>
                <a:gd name="T19" fmla="*/ 0 h 7"/>
                <a:gd name="T20" fmla="*/ 1 w 7"/>
                <a:gd name="T21" fmla="*/ 1 h 7"/>
                <a:gd name="T22" fmla="*/ 0 w 7"/>
                <a:gd name="T23" fmla="*/ 2 h 7"/>
                <a:gd name="T24" fmla="*/ 0 w 7"/>
                <a:gd name="T25" fmla="*/ 3 h 7"/>
                <a:gd name="T26" fmla="*/ 0 w 7"/>
                <a:gd name="T27" fmla="*/ 4 h 7"/>
                <a:gd name="T28" fmla="*/ 1 w 7"/>
                <a:gd name="T29" fmla="*/ 6 h 7"/>
                <a:gd name="T30" fmla="*/ 2 w 7"/>
                <a:gd name="T31" fmla="*/ 7 h 7"/>
                <a:gd name="T32" fmla="*/ 3 w 7"/>
                <a:gd name="T33" fmla="*/ 7 h 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7"/>
                <a:gd name="T52" fmla="*/ 0 h 7"/>
                <a:gd name="T53" fmla="*/ 7 w 7"/>
                <a:gd name="T54" fmla="*/ 7 h 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7" h="7">
                  <a:moveTo>
                    <a:pt x="3" y="7"/>
                  </a:moveTo>
                  <a:lnTo>
                    <a:pt x="4" y="7"/>
                  </a:lnTo>
                  <a:lnTo>
                    <a:pt x="5" y="6"/>
                  </a:lnTo>
                  <a:lnTo>
                    <a:pt x="5" y="4"/>
                  </a:lnTo>
                  <a:lnTo>
                    <a:pt x="7" y="3"/>
                  </a:lnTo>
                  <a:lnTo>
                    <a:pt x="5" y="2"/>
                  </a:lnTo>
                  <a:lnTo>
                    <a:pt x="5" y="1"/>
                  </a:lnTo>
                  <a:lnTo>
                    <a:pt x="4" y="0"/>
                  </a:lnTo>
                  <a:lnTo>
                    <a:pt x="3" y="0"/>
                  </a:lnTo>
                  <a:lnTo>
                    <a:pt x="2" y="0"/>
                  </a:lnTo>
                  <a:lnTo>
                    <a:pt x="1" y="1"/>
                  </a:lnTo>
                  <a:lnTo>
                    <a:pt x="0" y="2"/>
                  </a:lnTo>
                  <a:lnTo>
                    <a:pt x="0" y="3"/>
                  </a:lnTo>
                  <a:lnTo>
                    <a:pt x="0" y="4"/>
                  </a:lnTo>
                  <a:lnTo>
                    <a:pt x="1" y="6"/>
                  </a:lnTo>
                  <a:lnTo>
                    <a:pt x="2" y="7"/>
                  </a:lnTo>
                  <a:lnTo>
                    <a:pt x="3" y="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203" name="Freeform 187"/>
            <p:cNvSpPr>
              <a:spLocks/>
            </p:cNvSpPr>
            <p:nvPr/>
          </p:nvSpPr>
          <p:spPr bwMode="auto">
            <a:xfrm>
              <a:off x="1812" y="1214"/>
              <a:ext cx="6" cy="7"/>
            </a:xfrm>
            <a:custGeom>
              <a:avLst/>
              <a:gdLst>
                <a:gd name="T0" fmla="*/ 4 w 6"/>
                <a:gd name="T1" fmla="*/ 7 h 7"/>
                <a:gd name="T2" fmla="*/ 5 w 6"/>
                <a:gd name="T3" fmla="*/ 7 h 7"/>
                <a:gd name="T4" fmla="*/ 6 w 6"/>
                <a:gd name="T5" fmla="*/ 7 h 7"/>
                <a:gd name="T6" fmla="*/ 6 w 6"/>
                <a:gd name="T7" fmla="*/ 6 h 7"/>
                <a:gd name="T8" fmla="*/ 6 w 6"/>
                <a:gd name="T9" fmla="*/ 3 h 7"/>
                <a:gd name="T10" fmla="*/ 6 w 6"/>
                <a:gd name="T11" fmla="*/ 2 h 7"/>
                <a:gd name="T12" fmla="*/ 6 w 6"/>
                <a:gd name="T13" fmla="*/ 1 h 7"/>
                <a:gd name="T14" fmla="*/ 5 w 6"/>
                <a:gd name="T15" fmla="*/ 1 h 7"/>
                <a:gd name="T16" fmla="*/ 4 w 6"/>
                <a:gd name="T17" fmla="*/ 0 h 7"/>
                <a:gd name="T18" fmla="*/ 3 w 6"/>
                <a:gd name="T19" fmla="*/ 1 h 7"/>
                <a:gd name="T20" fmla="*/ 1 w 6"/>
                <a:gd name="T21" fmla="*/ 1 h 7"/>
                <a:gd name="T22" fmla="*/ 0 w 6"/>
                <a:gd name="T23" fmla="*/ 2 h 7"/>
                <a:gd name="T24" fmla="*/ 0 w 6"/>
                <a:gd name="T25" fmla="*/ 3 h 7"/>
                <a:gd name="T26" fmla="*/ 0 w 6"/>
                <a:gd name="T27" fmla="*/ 6 h 7"/>
                <a:gd name="T28" fmla="*/ 1 w 6"/>
                <a:gd name="T29" fmla="*/ 7 h 7"/>
                <a:gd name="T30" fmla="*/ 3 w 6"/>
                <a:gd name="T31" fmla="*/ 7 h 7"/>
                <a:gd name="T32" fmla="*/ 4 w 6"/>
                <a:gd name="T33" fmla="*/ 7 h 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"/>
                <a:gd name="T52" fmla="*/ 0 h 7"/>
                <a:gd name="T53" fmla="*/ 6 w 6"/>
                <a:gd name="T54" fmla="*/ 7 h 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" h="7">
                  <a:moveTo>
                    <a:pt x="4" y="7"/>
                  </a:moveTo>
                  <a:lnTo>
                    <a:pt x="5" y="7"/>
                  </a:lnTo>
                  <a:lnTo>
                    <a:pt x="6" y="7"/>
                  </a:lnTo>
                  <a:lnTo>
                    <a:pt x="6" y="6"/>
                  </a:lnTo>
                  <a:lnTo>
                    <a:pt x="6" y="3"/>
                  </a:lnTo>
                  <a:lnTo>
                    <a:pt x="6" y="2"/>
                  </a:lnTo>
                  <a:lnTo>
                    <a:pt x="6" y="1"/>
                  </a:lnTo>
                  <a:lnTo>
                    <a:pt x="5" y="1"/>
                  </a:lnTo>
                  <a:lnTo>
                    <a:pt x="4" y="0"/>
                  </a:lnTo>
                  <a:lnTo>
                    <a:pt x="3" y="1"/>
                  </a:lnTo>
                  <a:lnTo>
                    <a:pt x="1" y="1"/>
                  </a:lnTo>
                  <a:lnTo>
                    <a:pt x="0" y="2"/>
                  </a:lnTo>
                  <a:lnTo>
                    <a:pt x="0" y="3"/>
                  </a:lnTo>
                  <a:lnTo>
                    <a:pt x="0" y="6"/>
                  </a:lnTo>
                  <a:lnTo>
                    <a:pt x="1" y="7"/>
                  </a:lnTo>
                  <a:lnTo>
                    <a:pt x="3" y="7"/>
                  </a:lnTo>
                  <a:lnTo>
                    <a:pt x="4" y="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204" name="Freeform 188"/>
            <p:cNvSpPr>
              <a:spLocks/>
            </p:cNvSpPr>
            <p:nvPr/>
          </p:nvSpPr>
          <p:spPr bwMode="auto">
            <a:xfrm>
              <a:off x="1767" y="1121"/>
              <a:ext cx="18" cy="93"/>
            </a:xfrm>
            <a:custGeom>
              <a:avLst/>
              <a:gdLst>
                <a:gd name="T0" fmla="*/ 6 w 18"/>
                <a:gd name="T1" fmla="*/ 2 h 93"/>
                <a:gd name="T2" fmla="*/ 6 w 18"/>
                <a:gd name="T3" fmla="*/ 4 h 93"/>
                <a:gd name="T4" fmla="*/ 3 w 18"/>
                <a:gd name="T5" fmla="*/ 9 h 93"/>
                <a:gd name="T6" fmla="*/ 2 w 18"/>
                <a:gd name="T7" fmla="*/ 17 h 93"/>
                <a:gd name="T8" fmla="*/ 1 w 18"/>
                <a:gd name="T9" fmla="*/ 29 h 93"/>
                <a:gd name="T10" fmla="*/ 0 w 18"/>
                <a:gd name="T11" fmla="*/ 41 h 93"/>
                <a:gd name="T12" fmla="*/ 0 w 18"/>
                <a:gd name="T13" fmla="*/ 58 h 93"/>
                <a:gd name="T14" fmla="*/ 1 w 18"/>
                <a:gd name="T15" fmla="*/ 74 h 93"/>
                <a:gd name="T16" fmla="*/ 4 w 18"/>
                <a:gd name="T17" fmla="*/ 93 h 93"/>
                <a:gd name="T18" fmla="*/ 18 w 18"/>
                <a:gd name="T19" fmla="*/ 93 h 93"/>
                <a:gd name="T20" fmla="*/ 17 w 18"/>
                <a:gd name="T21" fmla="*/ 89 h 93"/>
                <a:gd name="T22" fmla="*/ 16 w 18"/>
                <a:gd name="T23" fmla="*/ 82 h 93"/>
                <a:gd name="T24" fmla="*/ 15 w 18"/>
                <a:gd name="T25" fmla="*/ 71 h 93"/>
                <a:gd name="T26" fmla="*/ 14 w 18"/>
                <a:gd name="T27" fmla="*/ 58 h 93"/>
                <a:gd name="T28" fmla="*/ 13 w 18"/>
                <a:gd name="T29" fmla="*/ 43 h 93"/>
                <a:gd name="T30" fmla="*/ 13 w 18"/>
                <a:gd name="T31" fmla="*/ 27 h 93"/>
                <a:gd name="T32" fmla="*/ 15 w 18"/>
                <a:gd name="T33" fmla="*/ 13 h 93"/>
                <a:gd name="T34" fmla="*/ 18 w 18"/>
                <a:gd name="T35" fmla="*/ 2 h 93"/>
                <a:gd name="T36" fmla="*/ 18 w 18"/>
                <a:gd name="T37" fmla="*/ 2 h 93"/>
                <a:gd name="T38" fmla="*/ 18 w 18"/>
                <a:gd name="T39" fmla="*/ 0 h 93"/>
                <a:gd name="T40" fmla="*/ 18 w 18"/>
                <a:gd name="T41" fmla="*/ 0 h 93"/>
                <a:gd name="T42" fmla="*/ 17 w 18"/>
                <a:gd name="T43" fmla="*/ 0 h 93"/>
                <a:gd name="T44" fmla="*/ 16 w 18"/>
                <a:gd name="T45" fmla="*/ 0 h 93"/>
                <a:gd name="T46" fmla="*/ 14 w 18"/>
                <a:gd name="T47" fmla="*/ 0 h 93"/>
                <a:gd name="T48" fmla="*/ 10 w 18"/>
                <a:gd name="T49" fmla="*/ 0 h 93"/>
                <a:gd name="T50" fmla="*/ 6 w 18"/>
                <a:gd name="T51" fmla="*/ 2 h 9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8"/>
                <a:gd name="T79" fmla="*/ 0 h 93"/>
                <a:gd name="T80" fmla="*/ 18 w 18"/>
                <a:gd name="T81" fmla="*/ 93 h 9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8" h="93">
                  <a:moveTo>
                    <a:pt x="6" y="2"/>
                  </a:moveTo>
                  <a:lnTo>
                    <a:pt x="6" y="4"/>
                  </a:lnTo>
                  <a:lnTo>
                    <a:pt x="3" y="9"/>
                  </a:lnTo>
                  <a:lnTo>
                    <a:pt x="2" y="17"/>
                  </a:lnTo>
                  <a:lnTo>
                    <a:pt x="1" y="29"/>
                  </a:lnTo>
                  <a:lnTo>
                    <a:pt x="0" y="41"/>
                  </a:lnTo>
                  <a:lnTo>
                    <a:pt x="0" y="58"/>
                  </a:lnTo>
                  <a:lnTo>
                    <a:pt x="1" y="74"/>
                  </a:lnTo>
                  <a:lnTo>
                    <a:pt x="4" y="93"/>
                  </a:lnTo>
                  <a:lnTo>
                    <a:pt x="18" y="93"/>
                  </a:lnTo>
                  <a:lnTo>
                    <a:pt x="17" y="89"/>
                  </a:lnTo>
                  <a:lnTo>
                    <a:pt x="16" y="82"/>
                  </a:lnTo>
                  <a:lnTo>
                    <a:pt x="15" y="71"/>
                  </a:lnTo>
                  <a:lnTo>
                    <a:pt x="14" y="58"/>
                  </a:lnTo>
                  <a:lnTo>
                    <a:pt x="13" y="43"/>
                  </a:lnTo>
                  <a:lnTo>
                    <a:pt x="13" y="27"/>
                  </a:lnTo>
                  <a:lnTo>
                    <a:pt x="15" y="13"/>
                  </a:lnTo>
                  <a:lnTo>
                    <a:pt x="18" y="2"/>
                  </a:lnTo>
                  <a:lnTo>
                    <a:pt x="18" y="0"/>
                  </a:lnTo>
                  <a:lnTo>
                    <a:pt x="17" y="0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6" y="2"/>
                  </a:lnTo>
                  <a:close/>
                </a:path>
              </a:pathLst>
            </a:custGeom>
            <a:solidFill>
              <a:srgbClr val="3F9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205" name="Freeform 189"/>
            <p:cNvSpPr>
              <a:spLocks/>
            </p:cNvSpPr>
            <p:nvPr/>
          </p:nvSpPr>
          <p:spPr bwMode="auto">
            <a:xfrm>
              <a:off x="1865" y="1110"/>
              <a:ext cx="27" cy="104"/>
            </a:xfrm>
            <a:custGeom>
              <a:avLst/>
              <a:gdLst>
                <a:gd name="T0" fmla="*/ 27 w 27"/>
                <a:gd name="T1" fmla="*/ 0 h 104"/>
                <a:gd name="T2" fmla="*/ 25 w 27"/>
                <a:gd name="T3" fmla="*/ 1 h 104"/>
                <a:gd name="T4" fmla="*/ 24 w 27"/>
                <a:gd name="T5" fmla="*/ 3 h 104"/>
                <a:gd name="T6" fmla="*/ 22 w 27"/>
                <a:gd name="T7" fmla="*/ 9 h 104"/>
                <a:gd name="T8" fmla="*/ 20 w 27"/>
                <a:gd name="T9" fmla="*/ 18 h 104"/>
                <a:gd name="T10" fmla="*/ 17 w 27"/>
                <a:gd name="T11" fmla="*/ 31 h 104"/>
                <a:gd name="T12" fmla="*/ 16 w 27"/>
                <a:gd name="T13" fmla="*/ 49 h 104"/>
                <a:gd name="T14" fmla="*/ 17 w 27"/>
                <a:gd name="T15" fmla="*/ 73 h 104"/>
                <a:gd name="T16" fmla="*/ 20 w 27"/>
                <a:gd name="T17" fmla="*/ 104 h 104"/>
                <a:gd name="T18" fmla="*/ 4 w 27"/>
                <a:gd name="T19" fmla="*/ 104 h 104"/>
                <a:gd name="T20" fmla="*/ 4 w 27"/>
                <a:gd name="T21" fmla="*/ 100 h 104"/>
                <a:gd name="T22" fmla="*/ 3 w 27"/>
                <a:gd name="T23" fmla="*/ 92 h 104"/>
                <a:gd name="T24" fmla="*/ 2 w 27"/>
                <a:gd name="T25" fmla="*/ 79 h 104"/>
                <a:gd name="T26" fmla="*/ 1 w 27"/>
                <a:gd name="T27" fmla="*/ 64 h 104"/>
                <a:gd name="T28" fmla="*/ 0 w 27"/>
                <a:gd name="T29" fmla="*/ 47 h 104"/>
                <a:gd name="T30" fmla="*/ 1 w 27"/>
                <a:gd name="T31" fmla="*/ 30 h 104"/>
                <a:gd name="T32" fmla="*/ 3 w 27"/>
                <a:gd name="T33" fmla="*/ 14 h 104"/>
                <a:gd name="T34" fmla="*/ 9 w 27"/>
                <a:gd name="T35" fmla="*/ 0 h 104"/>
                <a:gd name="T36" fmla="*/ 27 w 27"/>
                <a:gd name="T37" fmla="*/ 0 h 10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7"/>
                <a:gd name="T58" fmla="*/ 0 h 104"/>
                <a:gd name="T59" fmla="*/ 27 w 27"/>
                <a:gd name="T60" fmla="*/ 104 h 104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7" h="104">
                  <a:moveTo>
                    <a:pt x="27" y="0"/>
                  </a:moveTo>
                  <a:lnTo>
                    <a:pt x="25" y="1"/>
                  </a:lnTo>
                  <a:lnTo>
                    <a:pt x="24" y="3"/>
                  </a:lnTo>
                  <a:lnTo>
                    <a:pt x="22" y="9"/>
                  </a:lnTo>
                  <a:lnTo>
                    <a:pt x="20" y="18"/>
                  </a:lnTo>
                  <a:lnTo>
                    <a:pt x="17" y="31"/>
                  </a:lnTo>
                  <a:lnTo>
                    <a:pt x="16" y="49"/>
                  </a:lnTo>
                  <a:lnTo>
                    <a:pt x="17" y="73"/>
                  </a:lnTo>
                  <a:lnTo>
                    <a:pt x="20" y="104"/>
                  </a:lnTo>
                  <a:lnTo>
                    <a:pt x="4" y="104"/>
                  </a:lnTo>
                  <a:lnTo>
                    <a:pt x="4" y="100"/>
                  </a:lnTo>
                  <a:lnTo>
                    <a:pt x="3" y="92"/>
                  </a:lnTo>
                  <a:lnTo>
                    <a:pt x="2" y="79"/>
                  </a:lnTo>
                  <a:lnTo>
                    <a:pt x="1" y="64"/>
                  </a:lnTo>
                  <a:lnTo>
                    <a:pt x="0" y="47"/>
                  </a:lnTo>
                  <a:lnTo>
                    <a:pt x="1" y="30"/>
                  </a:lnTo>
                  <a:lnTo>
                    <a:pt x="3" y="14"/>
                  </a:lnTo>
                  <a:lnTo>
                    <a:pt x="9" y="0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3F9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206" name="Freeform 190"/>
            <p:cNvSpPr>
              <a:spLocks/>
            </p:cNvSpPr>
            <p:nvPr/>
          </p:nvSpPr>
          <p:spPr bwMode="auto">
            <a:xfrm>
              <a:off x="1767" y="1126"/>
              <a:ext cx="17" cy="82"/>
            </a:xfrm>
            <a:custGeom>
              <a:avLst/>
              <a:gdLst>
                <a:gd name="T0" fmla="*/ 6 w 17"/>
                <a:gd name="T1" fmla="*/ 2 h 82"/>
                <a:gd name="T2" fmla="*/ 6 w 17"/>
                <a:gd name="T3" fmla="*/ 4 h 82"/>
                <a:gd name="T4" fmla="*/ 4 w 17"/>
                <a:gd name="T5" fmla="*/ 8 h 82"/>
                <a:gd name="T6" fmla="*/ 2 w 17"/>
                <a:gd name="T7" fmla="*/ 15 h 82"/>
                <a:gd name="T8" fmla="*/ 1 w 17"/>
                <a:gd name="T9" fmla="*/ 26 h 82"/>
                <a:gd name="T10" fmla="*/ 0 w 17"/>
                <a:gd name="T11" fmla="*/ 38 h 82"/>
                <a:gd name="T12" fmla="*/ 1 w 17"/>
                <a:gd name="T13" fmla="*/ 50 h 82"/>
                <a:gd name="T14" fmla="*/ 2 w 17"/>
                <a:gd name="T15" fmla="*/ 66 h 82"/>
                <a:gd name="T16" fmla="*/ 4 w 17"/>
                <a:gd name="T17" fmla="*/ 82 h 82"/>
                <a:gd name="T18" fmla="*/ 16 w 17"/>
                <a:gd name="T19" fmla="*/ 81 h 82"/>
                <a:gd name="T20" fmla="*/ 16 w 17"/>
                <a:gd name="T21" fmla="*/ 78 h 82"/>
                <a:gd name="T22" fmla="*/ 15 w 17"/>
                <a:gd name="T23" fmla="*/ 73 h 82"/>
                <a:gd name="T24" fmla="*/ 14 w 17"/>
                <a:gd name="T25" fmla="*/ 62 h 82"/>
                <a:gd name="T26" fmla="*/ 13 w 17"/>
                <a:gd name="T27" fmla="*/ 50 h 82"/>
                <a:gd name="T28" fmla="*/ 11 w 17"/>
                <a:gd name="T29" fmla="*/ 38 h 82"/>
                <a:gd name="T30" fmla="*/ 11 w 17"/>
                <a:gd name="T31" fmla="*/ 25 h 82"/>
                <a:gd name="T32" fmla="*/ 14 w 17"/>
                <a:gd name="T33" fmla="*/ 12 h 82"/>
                <a:gd name="T34" fmla="*/ 17 w 17"/>
                <a:gd name="T35" fmla="*/ 1 h 82"/>
                <a:gd name="T36" fmla="*/ 17 w 17"/>
                <a:gd name="T37" fmla="*/ 1 h 82"/>
                <a:gd name="T38" fmla="*/ 17 w 17"/>
                <a:gd name="T39" fmla="*/ 1 h 82"/>
                <a:gd name="T40" fmla="*/ 17 w 17"/>
                <a:gd name="T41" fmla="*/ 1 h 82"/>
                <a:gd name="T42" fmla="*/ 16 w 17"/>
                <a:gd name="T43" fmla="*/ 0 h 82"/>
                <a:gd name="T44" fmla="*/ 15 w 17"/>
                <a:gd name="T45" fmla="*/ 0 h 82"/>
                <a:gd name="T46" fmla="*/ 13 w 17"/>
                <a:gd name="T47" fmla="*/ 1 h 82"/>
                <a:gd name="T48" fmla="*/ 9 w 17"/>
                <a:gd name="T49" fmla="*/ 1 h 82"/>
                <a:gd name="T50" fmla="*/ 6 w 17"/>
                <a:gd name="T51" fmla="*/ 2 h 8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"/>
                <a:gd name="T79" fmla="*/ 0 h 82"/>
                <a:gd name="T80" fmla="*/ 17 w 17"/>
                <a:gd name="T81" fmla="*/ 82 h 8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" h="82">
                  <a:moveTo>
                    <a:pt x="6" y="2"/>
                  </a:moveTo>
                  <a:lnTo>
                    <a:pt x="6" y="4"/>
                  </a:lnTo>
                  <a:lnTo>
                    <a:pt x="4" y="8"/>
                  </a:lnTo>
                  <a:lnTo>
                    <a:pt x="2" y="15"/>
                  </a:lnTo>
                  <a:lnTo>
                    <a:pt x="1" y="26"/>
                  </a:lnTo>
                  <a:lnTo>
                    <a:pt x="0" y="38"/>
                  </a:lnTo>
                  <a:lnTo>
                    <a:pt x="1" y="50"/>
                  </a:lnTo>
                  <a:lnTo>
                    <a:pt x="2" y="66"/>
                  </a:lnTo>
                  <a:lnTo>
                    <a:pt x="4" y="82"/>
                  </a:lnTo>
                  <a:lnTo>
                    <a:pt x="16" y="81"/>
                  </a:lnTo>
                  <a:lnTo>
                    <a:pt x="16" y="78"/>
                  </a:lnTo>
                  <a:lnTo>
                    <a:pt x="15" y="73"/>
                  </a:lnTo>
                  <a:lnTo>
                    <a:pt x="14" y="62"/>
                  </a:lnTo>
                  <a:lnTo>
                    <a:pt x="13" y="50"/>
                  </a:lnTo>
                  <a:lnTo>
                    <a:pt x="11" y="38"/>
                  </a:lnTo>
                  <a:lnTo>
                    <a:pt x="11" y="25"/>
                  </a:lnTo>
                  <a:lnTo>
                    <a:pt x="14" y="12"/>
                  </a:lnTo>
                  <a:lnTo>
                    <a:pt x="17" y="1"/>
                  </a:lnTo>
                  <a:lnTo>
                    <a:pt x="16" y="0"/>
                  </a:lnTo>
                  <a:lnTo>
                    <a:pt x="15" y="0"/>
                  </a:lnTo>
                  <a:lnTo>
                    <a:pt x="13" y="1"/>
                  </a:lnTo>
                  <a:lnTo>
                    <a:pt x="9" y="1"/>
                  </a:lnTo>
                  <a:lnTo>
                    <a:pt x="6" y="2"/>
                  </a:lnTo>
                  <a:close/>
                </a:path>
              </a:pathLst>
            </a:custGeom>
            <a:solidFill>
              <a:srgbClr val="59B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207" name="Freeform 191"/>
            <p:cNvSpPr>
              <a:spLocks/>
            </p:cNvSpPr>
            <p:nvPr/>
          </p:nvSpPr>
          <p:spPr bwMode="auto">
            <a:xfrm>
              <a:off x="1768" y="1132"/>
              <a:ext cx="14" cy="69"/>
            </a:xfrm>
            <a:custGeom>
              <a:avLst/>
              <a:gdLst>
                <a:gd name="T0" fmla="*/ 5 w 14"/>
                <a:gd name="T1" fmla="*/ 1 h 69"/>
                <a:gd name="T2" fmla="*/ 5 w 14"/>
                <a:gd name="T3" fmla="*/ 2 h 69"/>
                <a:gd name="T4" fmla="*/ 3 w 14"/>
                <a:gd name="T5" fmla="*/ 7 h 69"/>
                <a:gd name="T6" fmla="*/ 2 w 14"/>
                <a:gd name="T7" fmla="*/ 13 h 69"/>
                <a:gd name="T8" fmla="*/ 1 w 14"/>
                <a:gd name="T9" fmla="*/ 21 h 69"/>
                <a:gd name="T10" fmla="*/ 0 w 14"/>
                <a:gd name="T11" fmla="*/ 32 h 69"/>
                <a:gd name="T12" fmla="*/ 0 w 14"/>
                <a:gd name="T13" fmla="*/ 43 h 69"/>
                <a:gd name="T14" fmla="*/ 1 w 14"/>
                <a:gd name="T15" fmla="*/ 56 h 69"/>
                <a:gd name="T16" fmla="*/ 3 w 14"/>
                <a:gd name="T17" fmla="*/ 69 h 69"/>
                <a:gd name="T18" fmla="*/ 14 w 14"/>
                <a:gd name="T19" fmla="*/ 69 h 69"/>
                <a:gd name="T20" fmla="*/ 13 w 14"/>
                <a:gd name="T21" fmla="*/ 67 h 69"/>
                <a:gd name="T22" fmla="*/ 13 w 14"/>
                <a:gd name="T23" fmla="*/ 61 h 69"/>
                <a:gd name="T24" fmla="*/ 12 w 14"/>
                <a:gd name="T25" fmla="*/ 53 h 69"/>
                <a:gd name="T26" fmla="*/ 10 w 14"/>
                <a:gd name="T27" fmla="*/ 43 h 69"/>
                <a:gd name="T28" fmla="*/ 9 w 14"/>
                <a:gd name="T29" fmla="*/ 32 h 69"/>
                <a:gd name="T30" fmla="*/ 9 w 14"/>
                <a:gd name="T31" fmla="*/ 20 h 69"/>
                <a:gd name="T32" fmla="*/ 12 w 14"/>
                <a:gd name="T33" fmla="*/ 9 h 69"/>
                <a:gd name="T34" fmla="*/ 14 w 14"/>
                <a:gd name="T35" fmla="*/ 1 h 69"/>
                <a:gd name="T36" fmla="*/ 14 w 14"/>
                <a:gd name="T37" fmla="*/ 1 h 69"/>
                <a:gd name="T38" fmla="*/ 14 w 14"/>
                <a:gd name="T39" fmla="*/ 1 h 69"/>
                <a:gd name="T40" fmla="*/ 14 w 14"/>
                <a:gd name="T41" fmla="*/ 0 h 69"/>
                <a:gd name="T42" fmla="*/ 14 w 14"/>
                <a:gd name="T43" fmla="*/ 0 h 69"/>
                <a:gd name="T44" fmla="*/ 13 w 14"/>
                <a:gd name="T45" fmla="*/ 0 h 69"/>
                <a:gd name="T46" fmla="*/ 10 w 14"/>
                <a:gd name="T47" fmla="*/ 0 h 69"/>
                <a:gd name="T48" fmla="*/ 8 w 14"/>
                <a:gd name="T49" fmla="*/ 1 h 69"/>
                <a:gd name="T50" fmla="*/ 5 w 14"/>
                <a:gd name="T51" fmla="*/ 1 h 69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4"/>
                <a:gd name="T79" fmla="*/ 0 h 69"/>
                <a:gd name="T80" fmla="*/ 14 w 14"/>
                <a:gd name="T81" fmla="*/ 69 h 69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4" h="69">
                  <a:moveTo>
                    <a:pt x="5" y="1"/>
                  </a:moveTo>
                  <a:lnTo>
                    <a:pt x="5" y="2"/>
                  </a:lnTo>
                  <a:lnTo>
                    <a:pt x="3" y="7"/>
                  </a:lnTo>
                  <a:lnTo>
                    <a:pt x="2" y="13"/>
                  </a:lnTo>
                  <a:lnTo>
                    <a:pt x="1" y="21"/>
                  </a:lnTo>
                  <a:lnTo>
                    <a:pt x="0" y="32"/>
                  </a:lnTo>
                  <a:lnTo>
                    <a:pt x="0" y="43"/>
                  </a:lnTo>
                  <a:lnTo>
                    <a:pt x="1" y="56"/>
                  </a:lnTo>
                  <a:lnTo>
                    <a:pt x="3" y="69"/>
                  </a:lnTo>
                  <a:lnTo>
                    <a:pt x="14" y="69"/>
                  </a:lnTo>
                  <a:lnTo>
                    <a:pt x="13" y="67"/>
                  </a:lnTo>
                  <a:lnTo>
                    <a:pt x="13" y="61"/>
                  </a:lnTo>
                  <a:lnTo>
                    <a:pt x="12" y="53"/>
                  </a:lnTo>
                  <a:lnTo>
                    <a:pt x="10" y="43"/>
                  </a:lnTo>
                  <a:lnTo>
                    <a:pt x="9" y="32"/>
                  </a:lnTo>
                  <a:lnTo>
                    <a:pt x="9" y="20"/>
                  </a:lnTo>
                  <a:lnTo>
                    <a:pt x="12" y="9"/>
                  </a:lnTo>
                  <a:lnTo>
                    <a:pt x="14" y="1"/>
                  </a:lnTo>
                  <a:lnTo>
                    <a:pt x="14" y="0"/>
                  </a:lnTo>
                  <a:lnTo>
                    <a:pt x="13" y="0"/>
                  </a:lnTo>
                  <a:lnTo>
                    <a:pt x="10" y="0"/>
                  </a:lnTo>
                  <a:lnTo>
                    <a:pt x="8" y="1"/>
                  </a:lnTo>
                  <a:lnTo>
                    <a:pt x="5" y="1"/>
                  </a:lnTo>
                  <a:close/>
                </a:path>
              </a:pathLst>
            </a:custGeom>
            <a:solidFill>
              <a:srgbClr val="72C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208" name="Freeform 192"/>
            <p:cNvSpPr>
              <a:spLocks/>
            </p:cNvSpPr>
            <p:nvPr/>
          </p:nvSpPr>
          <p:spPr bwMode="auto">
            <a:xfrm>
              <a:off x="1769" y="1138"/>
              <a:ext cx="12" cy="57"/>
            </a:xfrm>
            <a:custGeom>
              <a:avLst/>
              <a:gdLst>
                <a:gd name="T0" fmla="*/ 4 w 12"/>
                <a:gd name="T1" fmla="*/ 1 h 57"/>
                <a:gd name="T2" fmla="*/ 2 w 12"/>
                <a:gd name="T3" fmla="*/ 2 h 57"/>
                <a:gd name="T4" fmla="*/ 2 w 12"/>
                <a:gd name="T5" fmla="*/ 5 h 57"/>
                <a:gd name="T6" fmla="*/ 1 w 12"/>
                <a:gd name="T7" fmla="*/ 10 h 57"/>
                <a:gd name="T8" fmla="*/ 0 w 12"/>
                <a:gd name="T9" fmla="*/ 17 h 57"/>
                <a:gd name="T10" fmla="*/ 0 w 12"/>
                <a:gd name="T11" fmla="*/ 26 h 57"/>
                <a:gd name="T12" fmla="*/ 0 w 12"/>
                <a:gd name="T13" fmla="*/ 35 h 57"/>
                <a:gd name="T14" fmla="*/ 1 w 12"/>
                <a:gd name="T15" fmla="*/ 45 h 57"/>
                <a:gd name="T16" fmla="*/ 2 w 12"/>
                <a:gd name="T17" fmla="*/ 57 h 57"/>
                <a:gd name="T18" fmla="*/ 11 w 12"/>
                <a:gd name="T19" fmla="*/ 56 h 57"/>
                <a:gd name="T20" fmla="*/ 11 w 12"/>
                <a:gd name="T21" fmla="*/ 55 h 57"/>
                <a:gd name="T22" fmla="*/ 9 w 12"/>
                <a:gd name="T23" fmla="*/ 50 h 57"/>
                <a:gd name="T24" fmla="*/ 9 w 12"/>
                <a:gd name="T25" fmla="*/ 43 h 57"/>
                <a:gd name="T26" fmla="*/ 8 w 12"/>
                <a:gd name="T27" fmla="*/ 35 h 57"/>
                <a:gd name="T28" fmla="*/ 7 w 12"/>
                <a:gd name="T29" fmla="*/ 26 h 57"/>
                <a:gd name="T30" fmla="*/ 8 w 12"/>
                <a:gd name="T31" fmla="*/ 16 h 57"/>
                <a:gd name="T32" fmla="*/ 9 w 12"/>
                <a:gd name="T33" fmla="*/ 8 h 57"/>
                <a:gd name="T34" fmla="*/ 12 w 12"/>
                <a:gd name="T35" fmla="*/ 0 h 57"/>
                <a:gd name="T36" fmla="*/ 12 w 12"/>
                <a:gd name="T37" fmla="*/ 0 h 57"/>
                <a:gd name="T38" fmla="*/ 12 w 12"/>
                <a:gd name="T39" fmla="*/ 0 h 57"/>
                <a:gd name="T40" fmla="*/ 12 w 12"/>
                <a:gd name="T41" fmla="*/ 0 h 57"/>
                <a:gd name="T42" fmla="*/ 11 w 12"/>
                <a:gd name="T43" fmla="*/ 0 h 57"/>
                <a:gd name="T44" fmla="*/ 9 w 12"/>
                <a:gd name="T45" fmla="*/ 0 h 57"/>
                <a:gd name="T46" fmla="*/ 8 w 12"/>
                <a:gd name="T47" fmla="*/ 0 h 57"/>
                <a:gd name="T48" fmla="*/ 6 w 12"/>
                <a:gd name="T49" fmla="*/ 0 h 57"/>
                <a:gd name="T50" fmla="*/ 4 w 12"/>
                <a:gd name="T51" fmla="*/ 1 h 57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2"/>
                <a:gd name="T79" fmla="*/ 0 h 57"/>
                <a:gd name="T80" fmla="*/ 12 w 12"/>
                <a:gd name="T81" fmla="*/ 57 h 57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2" h="57">
                  <a:moveTo>
                    <a:pt x="4" y="1"/>
                  </a:moveTo>
                  <a:lnTo>
                    <a:pt x="2" y="2"/>
                  </a:lnTo>
                  <a:lnTo>
                    <a:pt x="2" y="5"/>
                  </a:lnTo>
                  <a:lnTo>
                    <a:pt x="1" y="10"/>
                  </a:lnTo>
                  <a:lnTo>
                    <a:pt x="0" y="17"/>
                  </a:lnTo>
                  <a:lnTo>
                    <a:pt x="0" y="26"/>
                  </a:lnTo>
                  <a:lnTo>
                    <a:pt x="0" y="35"/>
                  </a:lnTo>
                  <a:lnTo>
                    <a:pt x="1" y="45"/>
                  </a:lnTo>
                  <a:lnTo>
                    <a:pt x="2" y="57"/>
                  </a:lnTo>
                  <a:lnTo>
                    <a:pt x="11" y="56"/>
                  </a:lnTo>
                  <a:lnTo>
                    <a:pt x="11" y="55"/>
                  </a:lnTo>
                  <a:lnTo>
                    <a:pt x="9" y="50"/>
                  </a:lnTo>
                  <a:lnTo>
                    <a:pt x="9" y="43"/>
                  </a:lnTo>
                  <a:lnTo>
                    <a:pt x="8" y="35"/>
                  </a:lnTo>
                  <a:lnTo>
                    <a:pt x="7" y="26"/>
                  </a:lnTo>
                  <a:lnTo>
                    <a:pt x="8" y="16"/>
                  </a:lnTo>
                  <a:lnTo>
                    <a:pt x="9" y="8"/>
                  </a:lnTo>
                  <a:lnTo>
                    <a:pt x="12" y="0"/>
                  </a:lnTo>
                  <a:lnTo>
                    <a:pt x="11" y="0"/>
                  </a:lnTo>
                  <a:lnTo>
                    <a:pt x="9" y="0"/>
                  </a:lnTo>
                  <a:lnTo>
                    <a:pt x="8" y="0"/>
                  </a:lnTo>
                  <a:lnTo>
                    <a:pt x="6" y="0"/>
                  </a:lnTo>
                  <a:lnTo>
                    <a:pt x="4" y="1"/>
                  </a:lnTo>
                  <a:close/>
                </a:path>
              </a:pathLst>
            </a:custGeom>
            <a:solidFill>
              <a:srgbClr val="8CD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209" name="Freeform 193"/>
            <p:cNvSpPr>
              <a:spLocks/>
            </p:cNvSpPr>
            <p:nvPr/>
          </p:nvSpPr>
          <p:spPr bwMode="auto">
            <a:xfrm>
              <a:off x="1769" y="1143"/>
              <a:ext cx="9" cy="45"/>
            </a:xfrm>
            <a:custGeom>
              <a:avLst/>
              <a:gdLst>
                <a:gd name="T0" fmla="*/ 4 w 9"/>
                <a:gd name="T1" fmla="*/ 1 h 45"/>
                <a:gd name="T2" fmla="*/ 2 w 9"/>
                <a:gd name="T3" fmla="*/ 2 h 45"/>
                <a:gd name="T4" fmla="*/ 2 w 9"/>
                <a:gd name="T5" fmla="*/ 4 h 45"/>
                <a:gd name="T6" fmla="*/ 1 w 9"/>
                <a:gd name="T7" fmla="*/ 9 h 45"/>
                <a:gd name="T8" fmla="*/ 1 w 9"/>
                <a:gd name="T9" fmla="*/ 14 h 45"/>
                <a:gd name="T10" fmla="*/ 0 w 9"/>
                <a:gd name="T11" fmla="*/ 21 h 45"/>
                <a:gd name="T12" fmla="*/ 0 w 9"/>
                <a:gd name="T13" fmla="*/ 28 h 45"/>
                <a:gd name="T14" fmla="*/ 1 w 9"/>
                <a:gd name="T15" fmla="*/ 37 h 45"/>
                <a:gd name="T16" fmla="*/ 2 w 9"/>
                <a:gd name="T17" fmla="*/ 45 h 45"/>
                <a:gd name="T18" fmla="*/ 9 w 9"/>
                <a:gd name="T19" fmla="*/ 45 h 45"/>
                <a:gd name="T20" fmla="*/ 9 w 9"/>
                <a:gd name="T21" fmla="*/ 44 h 45"/>
                <a:gd name="T22" fmla="*/ 8 w 9"/>
                <a:gd name="T23" fmla="*/ 40 h 45"/>
                <a:gd name="T24" fmla="*/ 7 w 9"/>
                <a:gd name="T25" fmla="*/ 35 h 45"/>
                <a:gd name="T26" fmla="*/ 7 w 9"/>
                <a:gd name="T27" fmla="*/ 28 h 45"/>
                <a:gd name="T28" fmla="*/ 6 w 9"/>
                <a:gd name="T29" fmla="*/ 21 h 45"/>
                <a:gd name="T30" fmla="*/ 7 w 9"/>
                <a:gd name="T31" fmla="*/ 14 h 45"/>
                <a:gd name="T32" fmla="*/ 7 w 9"/>
                <a:gd name="T33" fmla="*/ 7 h 45"/>
                <a:gd name="T34" fmla="*/ 9 w 9"/>
                <a:gd name="T35" fmla="*/ 1 h 45"/>
                <a:gd name="T36" fmla="*/ 9 w 9"/>
                <a:gd name="T37" fmla="*/ 1 h 45"/>
                <a:gd name="T38" fmla="*/ 9 w 9"/>
                <a:gd name="T39" fmla="*/ 1 h 45"/>
                <a:gd name="T40" fmla="*/ 9 w 9"/>
                <a:gd name="T41" fmla="*/ 1 h 45"/>
                <a:gd name="T42" fmla="*/ 9 w 9"/>
                <a:gd name="T43" fmla="*/ 0 h 45"/>
                <a:gd name="T44" fmla="*/ 8 w 9"/>
                <a:gd name="T45" fmla="*/ 0 h 45"/>
                <a:gd name="T46" fmla="*/ 7 w 9"/>
                <a:gd name="T47" fmla="*/ 1 h 45"/>
                <a:gd name="T48" fmla="*/ 6 w 9"/>
                <a:gd name="T49" fmla="*/ 1 h 45"/>
                <a:gd name="T50" fmla="*/ 4 w 9"/>
                <a:gd name="T51" fmla="*/ 1 h 45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9"/>
                <a:gd name="T79" fmla="*/ 0 h 45"/>
                <a:gd name="T80" fmla="*/ 9 w 9"/>
                <a:gd name="T81" fmla="*/ 45 h 45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9" h="45">
                  <a:moveTo>
                    <a:pt x="4" y="1"/>
                  </a:moveTo>
                  <a:lnTo>
                    <a:pt x="2" y="2"/>
                  </a:lnTo>
                  <a:lnTo>
                    <a:pt x="2" y="4"/>
                  </a:lnTo>
                  <a:lnTo>
                    <a:pt x="1" y="9"/>
                  </a:lnTo>
                  <a:lnTo>
                    <a:pt x="1" y="14"/>
                  </a:lnTo>
                  <a:lnTo>
                    <a:pt x="0" y="21"/>
                  </a:lnTo>
                  <a:lnTo>
                    <a:pt x="0" y="28"/>
                  </a:lnTo>
                  <a:lnTo>
                    <a:pt x="1" y="37"/>
                  </a:lnTo>
                  <a:lnTo>
                    <a:pt x="2" y="45"/>
                  </a:lnTo>
                  <a:lnTo>
                    <a:pt x="9" y="45"/>
                  </a:lnTo>
                  <a:lnTo>
                    <a:pt x="9" y="44"/>
                  </a:lnTo>
                  <a:lnTo>
                    <a:pt x="8" y="40"/>
                  </a:lnTo>
                  <a:lnTo>
                    <a:pt x="7" y="35"/>
                  </a:lnTo>
                  <a:lnTo>
                    <a:pt x="7" y="28"/>
                  </a:lnTo>
                  <a:lnTo>
                    <a:pt x="6" y="21"/>
                  </a:lnTo>
                  <a:lnTo>
                    <a:pt x="7" y="14"/>
                  </a:lnTo>
                  <a:lnTo>
                    <a:pt x="7" y="7"/>
                  </a:lnTo>
                  <a:lnTo>
                    <a:pt x="9" y="1"/>
                  </a:lnTo>
                  <a:lnTo>
                    <a:pt x="9" y="0"/>
                  </a:lnTo>
                  <a:lnTo>
                    <a:pt x="8" y="0"/>
                  </a:lnTo>
                  <a:lnTo>
                    <a:pt x="7" y="1"/>
                  </a:lnTo>
                  <a:lnTo>
                    <a:pt x="6" y="1"/>
                  </a:lnTo>
                  <a:lnTo>
                    <a:pt x="4" y="1"/>
                  </a:lnTo>
                  <a:close/>
                </a:path>
              </a:pathLst>
            </a:custGeom>
            <a:solidFill>
              <a:srgbClr val="A5E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210" name="Freeform 194"/>
            <p:cNvSpPr>
              <a:spLocks/>
            </p:cNvSpPr>
            <p:nvPr/>
          </p:nvSpPr>
          <p:spPr bwMode="auto">
            <a:xfrm>
              <a:off x="1770" y="1148"/>
              <a:ext cx="7" cy="34"/>
            </a:xfrm>
            <a:custGeom>
              <a:avLst/>
              <a:gdLst>
                <a:gd name="T0" fmla="*/ 3 w 7"/>
                <a:gd name="T1" fmla="*/ 2 h 34"/>
                <a:gd name="T2" fmla="*/ 1 w 7"/>
                <a:gd name="T3" fmla="*/ 2 h 34"/>
                <a:gd name="T4" fmla="*/ 1 w 7"/>
                <a:gd name="T5" fmla="*/ 4 h 34"/>
                <a:gd name="T6" fmla="*/ 0 w 7"/>
                <a:gd name="T7" fmla="*/ 6 h 34"/>
                <a:gd name="T8" fmla="*/ 0 w 7"/>
                <a:gd name="T9" fmla="*/ 11 h 34"/>
                <a:gd name="T10" fmla="*/ 0 w 7"/>
                <a:gd name="T11" fmla="*/ 16 h 34"/>
                <a:gd name="T12" fmla="*/ 0 w 7"/>
                <a:gd name="T13" fmla="*/ 21 h 34"/>
                <a:gd name="T14" fmla="*/ 0 w 7"/>
                <a:gd name="T15" fmla="*/ 27 h 34"/>
                <a:gd name="T16" fmla="*/ 1 w 7"/>
                <a:gd name="T17" fmla="*/ 34 h 34"/>
                <a:gd name="T18" fmla="*/ 6 w 7"/>
                <a:gd name="T19" fmla="*/ 34 h 34"/>
                <a:gd name="T20" fmla="*/ 6 w 7"/>
                <a:gd name="T21" fmla="*/ 33 h 34"/>
                <a:gd name="T22" fmla="*/ 6 w 7"/>
                <a:gd name="T23" fmla="*/ 30 h 34"/>
                <a:gd name="T24" fmla="*/ 5 w 7"/>
                <a:gd name="T25" fmla="*/ 26 h 34"/>
                <a:gd name="T26" fmla="*/ 5 w 7"/>
                <a:gd name="T27" fmla="*/ 21 h 34"/>
                <a:gd name="T28" fmla="*/ 5 w 7"/>
                <a:gd name="T29" fmla="*/ 16 h 34"/>
                <a:gd name="T30" fmla="*/ 5 w 7"/>
                <a:gd name="T31" fmla="*/ 11 h 34"/>
                <a:gd name="T32" fmla="*/ 5 w 7"/>
                <a:gd name="T33" fmla="*/ 5 h 34"/>
                <a:gd name="T34" fmla="*/ 7 w 7"/>
                <a:gd name="T35" fmla="*/ 2 h 34"/>
                <a:gd name="T36" fmla="*/ 7 w 7"/>
                <a:gd name="T37" fmla="*/ 2 h 34"/>
                <a:gd name="T38" fmla="*/ 7 w 7"/>
                <a:gd name="T39" fmla="*/ 0 h 34"/>
                <a:gd name="T40" fmla="*/ 6 w 7"/>
                <a:gd name="T41" fmla="*/ 0 h 34"/>
                <a:gd name="T42" fmla="*/ 6 w 7"/>
                <a:gd name="T43" fmla="*/ 0 h 34"/>
                <a:gd name="T44" fmla="*/ 6 w 7"/>
                <a:gd name="T45" fmla="*/ 0 h 34"/>
                <a:gd name="T46" fmla="*/ 5 w 7"/>
                <a:gd name="T47" fmla="*/ 0 h 34"/>
                <a:gd name="T48" fmla="*/ 4 w 7"/>
                <a:gd name="T49" fmla="*/ 0 h 34"/>
                <a:gd name="T50" fmla="*/ 3 w 7"/>
                <a:gd name="T51" fmla="*/ 2 h 3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7"/>
                <a:gd name="T79" fmla="*/ 0 h 34"/>
                <a:gd name="T80" fmla="*/ 7 w 7"/>
                <a:gd name="T81" fmla="*/ 34 h 34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7" h="34">
                  <a:moveTo>
                    <a:pt x="3" y="2"/>
                  </a:moveTo>
                  <a:lnTo>
                    <a:pt x="1" y="2"/>
                  </a:lnTo>
                  <a:lnTo>
                    <a:pt x="1" y="4"/>
                  </a:lnTo>
                  <a:lnTo>
                    <a:pt x="0" y="6"/>
                  </a:lnTo>
                  <a:lnTo>
                    <a:pt x="0" y="11"/>
                  </a:lnTo>
                  <a:lnTo>
                    <a:pt x="0" y="16"/>
                  </a:lnTo>
                  <a:lnTo>
                    <a:pt x="0" y="21"/>
                  </a:lnTo>
                  <a:lnTo>
                    <a:pt x="0" y="27"/>
                  </a:lnTo>
                  <a:lnTo>
                    <a:pt x="1" y="34"/>
                  </a:lnTo>
                  <a:lnTo>
                    <a:pt x="6" y="34"/>
                  </a:lnTo>
                  <a:lnTo>
                    <a:pt x="6" y="33"/>
                  </a:lnTo>
                  <a:lnTo>
                    <a:pt x="6" y="30"/>
                  </a:lnTo>
                  <a:lnTo>
                    <a:pt x="5" y="26"/>
                  </a:lnTo>
                  <a:lnTo>
                    <a:pt x="5" y="21"/>
                  </a:lnTo>
                  <a:lnTo>
                    <a:pt x="5" y="16"/>
                  </a:lnTo>
                  <a:lnTo>
                    <a:pt x="5" y="11"/>
                  </a:lnTo>
                  <a:lnTo>
                    <a:pt x="5" y="5"/>
                  </a:lnTo>
                  <a:lnTo>
                    <a:pt x="7" y="2"/>
                  </a:lnTo>
                  <a:lnTo>
                    <a:pt x="7" y="0"/>
                  </a:lnTo>
                  <a:lnTo>
                    <a:pt x="6" y="0"/>
                  </a:lnTo>
                  <a:lnTo>
                    <a:pt x="5" y="0"/>
                  </a:lnTo>
                  <a:lnTo>
                    <a:pt x="4" y="0"/>
                  </a:lnTo>
                  <a:lnTo>
                    <a:pt x="3" y="2"/>
                  </a:lnTo>
                  <a:close/>
                </a:path>
              </a:pathLst>
            </a:custGeom>
            <a:solidFill>
              <a:srgbClr val="B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211" name="Freeform 195"/>
            <p:cNvSpPr>
              <a:spLocks/>
            </p:cNvSpPr>
            <p:nvPr/>
          </p:nvSpPr>
          <p:spPr bwMode="auto">
            <a:xfrm>
              <a:off x="1866" y="1116"/>
              <a:ext cx="23" cy="91"/>
            </a:xfrm>
            <a:custGeom>
              <a:avLst/>
              <a:gdLst>
                <a:gd name="T0" fmla="*/ 23 w 23"/>
                <a:gd name="T1" fmla="*/ 1 h 91"/>
                <a:gd name="T2" fmla="*/ 22 w 23"/>
                <a:gd name="T3" fmla="*/ 1 h 91"/>
                <a:gd name="T4" fmla="*/ 21 w 23"/>
                <a:gd name="T5" fmla="*/ 3 h 91"/>
                <a:gd name="T6" fmla="*/ 19 w 23"/>
                <a:gd name="T7" fmla="*/ 8 h 91"/>
                <a:gd name="T8" fmla="*/ 16 w 23"/>
                <a:gd name="T9" fmla="*/ 16 h 91"/>
                <a:gd name="T10" fmla="*/ 15 w 23"/>
                <a:gd name="T11" fmla="*/ 28 h 91"/>
                <a:gd name="T12" fmla="*/ 14 w 23"/>
                <a:gd name="T13" fmla="*/ 43 h 91"/>
                <a:gd name="T14" fmla="*/ 15 w 23"/>
                <a:gd name="T15" fmla="*/ 64 h 91"/>
                <a:gd name="T16" fmla="*/ 17 w 23"/>
                <a:gd name="T17" fmla="*/ 91 h 91"/>
                <a:gd name="T18" fmla="*/ 5 w 23"/>
                <a:gd name="T19" fmla="*/ 91 h 91"/>
                <a:gd name="T20" fmla="*/ 3 w 23"/>
                <a:gd name="T21" fmla="*/ 87 h 91"/>
                <a:gd name="T22" fmla="*/ 2 w 23"/>
                <a:gd name="T23" fmla="*/ 80 h 91"/>
                <a:gd name="T24" fmla="*/ 1 w 23"/>
                <a:gd name="T25" fmla="*/ 70 h 91"/>
                <a:gd name="T26" fmla="*/ 0 w 23"/>
                <a:gd name="T27" fmla="*/ 56 h 91"/>
                <a:gd name="T28" fmla="*/ 0 w 23"/>
                <a:gd name="T29" fmla="*/ 42 h 91"/>
                <a:gd name="T30" fmla="*/ 1 w 23"/>
                <a:gd name="T31" fmla="*/ 27 h 91"/>
                <a:gd name="T32" fmla="*/ 3 w 23"/>
                <a:gd name="T33" fmla="*/ 12 h 91"/>
                <a:gd name="T34" fmla="*/ 7 w 23"/>
                <a:gd name="T35" fmla="*/ 0 h 91"/>
                <a:gd name="T36" fmla="*/ 23 w 23"/>
                <a:gd name="T37" fmla="*/ 1 h 91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3"/>
                <a:gd name="T58" fmla="*/ 0 h 91"/>
                <a:gd name="T59" fmla="*/ 23 w 23"/>
                <a:gd name="T60" fmla="*/ 91 h 91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3" h="91">
                  <a:moveTo>
                    <a:pt x="23" y="1"/>
                  </a:moveTo>
                  <a:lnTo>
                    <a:pt x="22" y="1"/>
                  </a:lnTo>
                  <a:lnTo>
                    <a:pt x="21" y="3"/>
                  </a:lnTo>
                  <a:lnTo>
                    <a:pt x="19" y="8"/>
                  </a:lnTo>
                  <a:lnTo>
                    <a:pt x="16" y="16"/>
                  </a:lnTo>
                  <a:lnTo>
                    <a:pt x="15" y="28"/>
                  </a:lnTo>
                  <a:lnTo>
                    <a:pt x="14" y="43"/>
                  </a:lnTo>
                  <a:lnTo>
                    <a:pt x="15" y="64"/>
                  </a:lnTo>
                  <a:lnTo>
                    <a:pt x="17" y="91"/>
                  </a:lnTo>
                  <a:lnTo>
                    <a:pt x="5" y="91"/>
                  </a:lnTo>
                  <a:lnTo>
                    <a:pt x="3" y="87"/>
                  </a:lnTo>
                  <a:lnTo>
                    <a:pt x="2" y="80"/>
                  </a:lnTo>
                  <a:lnTo>
                    <a:pt x="1" y="70"/>
                  </a:lnTo>
                  <a:lnTo>
                    <a:pt x="0" y="56"/>
                  </a:lnTo>
                  <a:lnTo>
                    <a:pt x="0" y="42"/>
                  </a:lnTo>
                  <a:lnTo>
                    <a:pt x="1" y="27"/>
                  </a:lnTo>
                  <a:lnTo>
                    <a:pt x="3" y="12"/>
                  </a:lnTo>
                  <a:lnTo>
                    <a:pt x="7" y="0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rgbClr val="59B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212" name="Freeform 196"/>
            <p:cNvSpPr>
              <a:spLocks/>
            </p:cNvSpPr>
            <p:nvPr/>
          </p:nvSpPr>
          <p:spPr bwMode="auto">
            <a:xfrm>
              <a:off x="1867" y="1123"/>
              <a:ext cx="19" cy="77"/>
            </a:xfrm>
            <a:custGeom>
              <a:avLst/>
              <a:gdLst>
                <a:gd name="T0" fmla="*/ 19 w 19"/>
                <a:gd name="T1" fmla="*/ 0 h 77"/>
                <a:gd name="T2" fmla="*/ 19 w 19"/>
                <a:gd name="T3" fmla="*/ 1 h 77"/>
                <a:gd name="T4" fmla="*/ 18 w 19"/>
                <a:gd name="T5" fmla="*/ 2 h 77"/>
                <a:gd name="T6" fmla="*/ 16 w 19"/>
                <a:gd name="T7" fmla="*/ 7 h 77"/>
                <a:gd name="T8" fmla="*/ 14 w 19"/>
                <a:gd name="T9" fmla="*/ 12 h 77"/>
                <a:gd name="T10" fmla="*/ 13 w 19"/>
                <a:gd name="T11" fmla="*/ 23 h 77"/>
                <a:gd name="T12" fmla="*/ 12 w 19"/>
                <a:gd name="T13" fmla="*/ 36 h 77"/>
                <a:gd name="T14" fmla="*/ 13 w 19"/>
                <a:gd name="T15" fmla="*/ 53 h 77"/>
                <a:gd name="T16" fmla="*/ 14 w 19"/>
                <a:gd name="T17" fmla="*/ 77 h 77"/>
                <a:gd name="T18" fmla="*/ 4 w 19"/>
                <a:gd name="T19" fmla="*/ 77 h 77"/>
                <a:gd name="T20" fmla="*/ 4 w 19"/>
                <a:gd name="T21" fmla="*/ 74 h 77"/>
                <a:gd name="T22" fmla="*/ 2 w 19"/>
                <a:gd name="T23" fmla="*/ 69 h 77"/>
                <a:gd name="T24" fmla="*/ 1 w 19"/>
                <a:gd name="T25" fmla="*/ 59 h 77"/>
                <a:gd name="T26" fmla="*/ 0 w 19"/>
                <a:gd name="T27" fmla="*/ 48 h 77"/>
                <a:gd name="T28" fmla="*/ 0 w 19"/>
                <a:gd name="T29" fmla="*/ 35 h 77"/>
                <a:gd name="T30" fmla="*/ 0 w 19"/>
                <a:gd name="T31" fmla="*/ 22 h 77"/>
                <a:gd name="T32" fmla="*/ 2 w 19"/>
                <a:gd name="T33" fmla="*/ 10 h 77"/>
                <a:gd name="T34" fmla="*/ 6 w 19"/>
                <a:gd name="T35" fmla="*/ 0 h 77"/>
                <a:gd name="T36" fmla="*/ 19 w 19"/>
                <a:gd name="T37" fmla="*/ 0 h 7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9"/>
                <a:gd name="T58" fmla="*/ 0 h 77"/>
                <a:gd name="T59" fmla="*/ 19 w 19"/>
                <a:gd name="T60" fmla="*/ 77 h 7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9" h="77">
                  <a:moveTo>
                    <a:pt x="19" y="0"/>
                  </a:moveTo>
                  <a:lnTo>
                    <a:pt x="19" y="1"/>
                  </a:lnTo>
                  <a:lnTo>
                    <a:pt x="18" y="2"/>
                  </a:lnTo>
                  <a:lnTo>
                    <a:pt x="16" y="7"/>
                  </a:lnTo>
                  <a:lnTo>
                    <a:pt x="14" y="12"/>
                  </a:lnTo>
                  <a:lnTo>
                    <a:pt x="13" y="23"/>
                  </a:lnTo>
                  <a:lnTo>
                    <a:pt x="12" y="36"/>
                  </a:lnTo>
                  <a:lnTo>
                    <a:pt x="13" y="53"/>
                  </a:lnTo>
                  <a:lnTo>
                    <a:pt x="14" y="77"/>
                  </a:lnTo>
                  <a:lnTo>
                    <a:pt x="4" y="77"/>
                  </a:lnTo>
                  <a:lnTo>
                    <a:pt x="4" y="74"/>
                  </a:lnTo>
                  <a:lnTo>
                    <a:pt x="2" y="69"/>
                  </a:lnTo>
                  <a:lnTo>
                    <a:pt x="1" y="59"/>
                  </a:lnTo>
                  <a:lnTo>
                    <a:pt x="0" y="48"/>
                  </a:lnTo>
                  <a:lnTo>
                    <a:pt x="0" y="35"/>
                  </a:lnTo>
                  <a:lnTo>
                    <a:pt x="0" y="22"/>
                  </a:lnTo>
                  <a:lnTo>
                    <a:pt x="2" y="10"/>
                  </a:lnTo>
                  <a:lnTo>
                    <a:pt x="6" y="0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72C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213" name="Freeform 197"/>
            <p:cNvSpPr>
              <a:spLocks/>
            </p:cNvSpPr>
            <p:nvPr/>
          </p:nvSpPr>
          <p:spPr bwMode="auto">
            <a:xfrm>
              <a:off x="1868" y="1128"/>
              <a:ext cx="15" cy="65"/>
            </a:xfrm>
            <a:custGeom>
              <a:avLst/>
              <a:gdLst>
                <a:gd name="T0" fmla="*/ 15 w 15"/>
                <a:gd name="T1" fmla="*/ 0 h 65"/>
                <a:gd name="T2" fmla="*/ 15 w 15"/>
                <a:gd name="T3" fmla="*/ 2 h 65"/>
                <a:gd name="T4" fmla="*/ 14 w 15"/>
                <a:gd name="T5" fmla="*/ 3 h 65"/>
                <a:gd name="T6" fmla="*/ 13 w 15"/>
                <a:gd name="T7" fmla="*/ 6 h 65"/>
                <a:gd name="T8" fmla="*/ 12 w 15"/>
                <a:gd name="T9" fmla="*/ 12 h 65"/>
                <a:gd name="T10" fmla="*/ 11 w 15"/>
                <a:gd name="T11" fmla="*/ 20 h 65"/>
                <a:gd name="T12" fmla="*/ 10 w 15"/>
                <a:gd name="T13" fmla="*/ 31 h 65"/>
                <a:gd name="T14" fmla="*/ 11 w 15"/>
                <a:gd name="T15" fmla="*/ 46 h 65"/>
                <a:gd name="T16" fmla="*/ 12 w 15"/>
                <a:gd name="T17" fmla="*/ 65 h 65"/>
                <a:gd name="T18" fmla="*/ 3 w 15"/>
                <a:gd name="T19" fmla="*/ 65 h 65"/>
                <a:gd name="T20" fmla="*/ 3 w 15"/>
                <a:gd name="T21" fmla="*/ 62 h 65"/>
                <a:gd name="T22" fmla="*/ 1 w 15"/>
                <a:gd name="T23" fmla="*/ 58 h 65"/>
                <a:gd name="T24" fmla="*/ 0 w 15"/>
                <a:gd name="T25" fmla="*/ 50 h 65"/>
                <a:gd name="T26" fmla="*/ 0 w 15"/>
                <a:gd name="T27" fmla="*/ 40 h 65"/>
                <a:gd name="T28" fmla="*/ 0 w 15"/>
                <a:gd name="T29" fmla="*/ 30 h 65"/>
                <a:gd name="T30" fmla="*/ 0 w 15"/>
                <a:gd name="T31" fmla="*/ 19 h 65"/>
                <a:gd name="T32" fmla="*/ 1 w 15"/>
                <a:gd name="T33" fmla="*/ 9 h 65"/>
                <a:gd name="T34" fmla="*/ 5 w 15"/>
                <a:gd name="T35" fmla="*/ 0 h 65"/>
                <a:gd name="T36" fmla="*/ 15 w 15"/>
                <a:gd name="T37" fmla="*/ 0 h 6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5"/>
                <a:gd name="T58" fmla="*/ 0 h 65"/>
                <a:gd name="T59" fmla="*/ 15 w 15"/>
                <a:gd name="T60" fmla="*/ 65 h 65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5" h="65">
                  <a:moveTo>
                    <a:pt x="15" y="0"/>
                  </a:moveTo>
                  <a:lnTo>
                    <a:pt x="15" y="2"/>
                  </a:lnTo>
                  <a:lnTo>
                    <a:pt x="14" y="3"/>
                  </a:lnTo>
                  <a:lnTo>
                    <a:pt x="13" y="6"/>
                  </a:lnTo>
                  <a:lnTo>
                    <a:pt x="12" y="12"/>
                  </a:lnTo>
                  <a:lnTo>
                    <a:pt x="11" y="20"/>
                  </a:lnTo>
                  <a:lnTo>
                    <a:pt x="10" y="31"/>
                  </a:lnTo>
                  <a:lnTo>
                    <a:pt x="11" y="46"/>
                  </a:lnTo>
                  <a:lnTo>
                    <a:pt x="12" y="65"/>
                  </a:lnTo>
                  <a:lnTo>
                    <a:pt x="3" y="65"/>
                  </a:lnTo>
                  <a:lnTo>
                    <a:pt x="3" y="62"/>
                  </a:lnTo>
                  <a:lnTo>
                    <a:pt x="1" y="58"/>
                  </a:lnTo>
                  <a:lnTo>
                    <a:pt x="0" y="50"/>
                  </a:lnTo>
                  <a:lnTo>
                    <a:pt x="0" y="40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" y="9"/>
                  </a:lnTo>
                  <a:lnTo>
                    <a:pt x="5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8CD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214" name="Freeform 198"/>
            <p:cNvSpPr>
              <a:spLocks/>
            </p:cNvSpPr>
            <p:nvPr/>
          </p:nvSpPr>
          <p:spPr bwMode="auto">
            <a:xfrm>
              <a:off x="1868" y="1134"/>
              <a:ext cx="13" cy="52"/>
            </a:xfrm>
            <a:custGeom>
              <a:avLst/>
              <a:gdLst>
                <a:gd name="T0" fmla="*/ 13 w 13"/>
                <a:gd name="T1" fmla="*/ 1 h 52"/>
                <a:gd name="T2" fmla="*/ 13 w 13"/>
                <a:gd name="T3" fmla="*/ 1 h 52"/>
                <a:gd name="T4" fmla="*/ 12 w 13"/>
                <a:gd name="T5" fmla="*/ 3 h 52"/>
                <a:gd name="T6" fmla="*/ 11 w 13"/>
                <a:gd name="T7" fmla="*/ 5 h 52"/>
                <a:gd name="T8" fmla="*/ 10 w 13"/>
                <a:gd name="T9" fmla="*/ 10 h 52"/>
                <a:gd name="T10" fmla="*/ 10 w 13"/>
                <a:gd name="T11" fmla="*/ 17 h 52"/>
                <a:gd name="T12" fmla="*/ 8 w 13"/>
                <a:gd name="T13" fmla="*/ 25 h 52"/>
                <a:gd name="T14" fmla="*/ 8 w 13"/>
                <a:gd name="T15" fmla="*/ 37 h 52"/>
                <a:gd name="T16" fmla="*/ 10 w 13"/>
                <a:gd name="T17" fmla="*/ 52 h 52"/>
                <a:gd name="T18" fmla="*/ 3 w 13"/>
                <a:gd name="T19" fmla="*/ 52 h 52"/>
                <a:gd name="T20" fmla="*/ 3 w 13"/>
                <a:gd name="T21" fmla="*/ 51 h 52"/>
                <a:gd name="T22" fmla="*/ 3 w 13"/>
                <a:gd name="T23" fmla="*/ 46 h 52"/>
                <a:gd name="T24" fmla="*/ 1 w 13"/>
                <a:gd name="T25" fmla="*/ 40 h 52"/>
                <a:gd name="T26" fmla="*/ 1 w 13"/>
                <a:gd name="T27" fmla="*/ 32 h 52"/>
                <a:gd name="T28" fmla="*/ 0 w 13"/>
                <a:gd name="T29" fmla="*/ 24 h 52"/>
                <a:gd name="T30" fmla="*/ 1 w 13"/>
                <a:gd name="T31" fmla="*/ 16 h 52"/>
                <a:gd name="T32" fmla="*/ 3 w 13"/>
                <a:gd name="T33" fmla="*/ 7 h 52"/>
                <a:gd name="T34" fmla="*/ 5 w 13"/>
                <a:gd name="T35" fmla="*/ 0 h 52"/>
                <a:gd name="T36" fmla="*/ 13 w 13"/>
                <a:gd name="T37" fmla="*/ 1 h 5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3"/>
                <a:gd name="T58" fmla="*/ 0 h 52"/>
                <a:gd name="T59" fmla="*/ 13 w 13"/>
                <a:gd name="T60" fmla="*/ 52 h 5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3" h="52">
                  <a:moveTo>
                    <a:pt x="13" y="1"/>
                  </a:moveTo>
                  <a:lnTo>
                    <a:pt x="13" y="1"/>
                  </a:lnTo>
                  <a:lnTo>
                    <a:pt x="12" y="3"/>
                  </a:lnTo>
                  <a:lnTo>
                    <a:pt x="11" y="5"/>
                  </a:lnTo>
                  <a:lnTo>
                    <a:pt x="10" y="10"/>
                  </a:lnTo>
                  <a:lnTo>
                    <a:pt x="10" y="17"/>
                  </a:lnTo>
                  <a:lnTo>
                    <a:pt x="8" y="25"/>
                  </a:lnTo>
                  <a:lnTo>
                    <a:pt x="8" y="37"/>
                  </a:lnTo>
                  <a:lnTo>
                    <a:pt x="10" y="52"/>
                  </a:lnTo>
                  <a:lnTo>
                    <a:pt x="3" y="52"/>
                  </a:lnTo>
                  <a:lnTo>
                    <a:pt x="3" y="51"/>
                  </a:lnTo>
                  <a:lnTo>
                    <a:pt x="3" y="46"/>
                  </a:lnTo>
                  <a:lnTo>
                    <a:pt x="1" y="40"/>
                  </a:lnTo>
                  <a:lnTo>
                    <a:pt x="1" y="32"/>
                  </a:lnTo>
                  <a:lnTo>
                    <a:pt x="0" y="24"/>
                  </a:lnTo>
                  <a:lnTo>
                    <a:pt x="1" y="16"/>
                  </a:lnTo>
                  <a:lnTo>
                    <a:pt x="3" y="7"/>
                  </a:lnTo>
                  <a:lnTo>
                    <a:pt x="5" y="0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A5E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215" name="Freeform 199"/>
            <p:cNvSpPr>
              <a:spLocks/>
            </p:cNvSpPr>
            <p:nvPr/>
          </p:nvSpPr>
          <p:spPr bwMode="auto">
            <a:xfrm>
              <a:off x="1869" y="1141"/>
              <a:ext cx="10" cy="38"/>
            </a:xfrm>
            <a:custGeom>
              <a:avLst/>
              <a:gdLst>
                <a:gd name="T0" fmla="*/ 10 w 10"/>
                <a:gd name="T1" fmla="*/ 0 h 38"/>
                <a:gd name="T2" fmla="*/ 10 w 10"/>
                <a:gd name="T3" fmla="*/ 0 h 38"/>
                <a:gd name="T4" fmla="*/ 9 w 10"/>
                <a:gd name="T5" fmla="*/ 2 h 38"/>
                <a:gd name="T6" fmla="*/ 9 w 10"/>
                <a:gd name="T7" fmla="*/ 4 h 38"/>
                <a:gd name="T8" fmla="*/ 7 w 10"/>
                <a:gd name="T9" fmla="*/ 6 h 38"/>
                <a:gd name="T10" fmla="*/ 6 w 10"/>
                <a:gd name="T11" fmla="*/ 11 h 38"/>
                <a:gd name="T12" fmla="*/ 6 w 10"/>
                <a:gd name="T13" fmla="*/ 18 h 38"/>
                <a:gd name="T14" fmla="*/ 6 w 10"/>
                <a:gd name="T15" fmla="*/ 26 h 38"/>
                <a:gd name="T16" fmla="*/ 7 w 10"/>
                <a:gd name="T17" fmla="*/ 38 h 38"/>
                <a:gd name="T18" fmla="*/ 3 w 10"/>
                <a:gd name="T19" fmla="*/ 38 h 38"/>
                <a:gd name="T20" fmla="*/ 2 w 10"/>
                <a:gd name="T21" fmla="*/ 37 h 38"/>
                <a:gd name="T22" fmla="*/ 2 w 10"/>
                <a:gd name="T23" fmla="*/ 33 h 38"/>
                <a:gd name="T24" fmla="*/ 2 w 10"/>
                <a:gd name="T25" fmla="*/ 28 h 38"/>
                <a:gd name="T26" fmla="*/ 0 w 10"/>
                <a:gd name="T27" fmla="*/ 24 h 38"/>
                <a:gd name="T28" fmla="*/ 0 w 10"/>
                <a:gd name="T29" fmla="*/ 17 h 38"/>
                <a:gd name="T30" fmla="*/ 0 w 10"/>
                <a:gd name="T31" fmla="*/ 11 h 38"/>
                <a:gd name="T32" fmla="*/ 2 w 10"/>
                <a:gd name="T33" fmla="*/ 5 h 38"/>
                <a:gd name="T34" fmla="*/ 4 w 10"/>
                <a:gd name="T35" fmla="*/ 0 h 38"/>
                <a:gd name="T36" fmla="*/ 10 w 10"/>
                <a:gd name="T37" fmla="*/ 0 h 3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0"/>
                <a:gd name="T58" fmla="*/ 0 h 38"/>
                <a:gd name="T59" fmla="*/ 10 w 10"/>
                <a:gd name="T60" fmla="*/ 38 h 38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0" h="38">
                  <a:moveTo>
                    <a:pt x="10" y="0"/>
                  </a:moveTo>
                  <a:lnTo>
                    <a:pt x="10" y="0"/>
                  </a:lnTo>
                  <a:lnTo>
                    <a:pt x="9" y="2"/>
                  </a:lnTo>
                  <a:lnTo>
                    <a:pt x="9" y="4"/>
                  </a:lnTo>
                  <a:lnTo>
                    <a:pt x="7" y="6"/>
                  </a:lnTo>
                  <a:lnTo>
                    <a:pt x="6" y="11"/>
                  </a:lnTo>
                  <a:lnTo>
                    <a:pt x="6" y="18"/>
                  </a:lnTo>
                  <a:lnTo>
                    <a:pt x="6" y="26"/>
                  </a:lnTo>
                  <a:lnTo>
                    <a:pt x="7" y="38"/>
                  </a:lnTo>
                  <a:lnTo>
                    <a:pt x="3" y="38"/>
                  </a:lnTo>
                  <a:lnTo>
                    <a:pt x="2" y="37"/>
                  </a:lnTo>
                  <a:lnTo>
                    <a:pt x="2" y="33"/>
                  </a:lnTo>
                  <a:lnTo>
                    <a:pt x="2" y="28"/>
                  </a:lnTo>
                  <a:lnTo>
                    <a:pt x="0" y="24"/>
                  </a:lnTo>
                  <a:lnTo>
                    <a:pt x="0" y="17"/>
                  </a:lnTo>
                  <a:lnTo>
                    <a:pt x="0" y="11"/>
                  </a:lnTo>
                  <a:lnTo>
                    <a:pt x="2" y="5"/>
                  </a:lnTo>
                  <a:lnTo>
                    <a:pt x="4" y="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B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216" name="Freeform 200"/>
            <p:cNvSpPr>
              <a:spLocks/>
            </p:cNvSpPr>
            <p:nvPr/>
          </p:nvSpPr>
          <p:spPr bwMode="auto">
            <a:xfrm>
              <a:off x="1789" y="1130"/>
              <a:ext cx="45" cy="55"/>
            </a:xfrm>
            <a:custGeom>
              <a:avLst/>
              <a:gdLst>
                <a:gd name="T0" fmla="*/ 3 w 45"/>
                <a:gd name="T1" fmla="*/ 5 h 55"/>
                <a:gd name="T2" fmla="*/ 3 w 45"/>
                <a:gd name="T3" fmla="*/ 7 h 55"/>
                <a:gd name="T4" fmla="*/ 2 w 45"/>
                <a:gd name="T5" fmla="*/ 9 h 55"/>
                <a:gd name="T6" fmla="*/ 1 w 45"/>
                <a:gd name="T7" fmla="*/ 14 h 55"/>
                <a:gd name="T8" fmla="*/ 0 w 45"/>
                <a:gd name="T9" fmla="*/ 21 h 55"/>
                <a:gd name="T10" fmla="*/ 0 w 45"/>
                <a:gd name="T11" fmla="*/ 28 h 55"/>
                <a:gd name="T12" fmla="*/ 0 w 45"/>
                <a:gd name="T13" fmla="*/ 36 h 55"/>
                <a:gd name="T14" fmla="*/ 0 w 45"/>
                <a:gd name="T15" fmla="*/ 45 h 55"/>
                <a:gd name="T16" fmla="*/ 2 w 45"/>
                <a:gd name="T17" fmla="*/ 55 h 55"/>
                <a:gd name="T18" fmla="*/ 2 w 45"/>
                <a:gd name="T19" fmla="*/ 55 h 55"/>
                <a:gd name="T20" fmla="*/ 2 w 45"/>
                <a:gd name="T21" fmla="*/ 53 h 55"/>
                <a:gd name="T22" fmla="*/ 2 w 45"/>
                <a:gd name="T23" fmla="*/ 51 h 55"/>
                <a:gd name="T24" fmla="*/ 2 w 45"/>
                <a:gd name="T25" fmla="*/ 49 h 55"/>
                <a:gd name="T26" fmla="*/ 2 w 45"/>
                <a:gd name="T27" fmla="*/ 45 h 55"/>
                <a:gd name="T28" fmla="*/ 3 w 45"/>
                <a:gd name="T29" fmla="*/ 43 h 55"/>
                <a:gd name="T30" fmla="*/ 3 w 45"/>
                <a:gd name="T31" fmla="*/ 38 h 55"/>
                <a:gd name="T32" fmla="*/ 5 w 45"/>
                <a:gd name="T33" fmla="*/ 35 h 55"/>
                <a:gd name="T34" fmla="*/ 6 w 45"/>
                <a:gd name="T35" fmla="*/ 31 h 55"/>
                <a:gd name="T36" fmla="*/ 7 w 45"/>
                <a:gd name="T37" fmla="*/ 28 h 55"/>
                <a:gd name="T38" fmla="*/ 8 w 45"/>
                <a:gd name="T39" fmla="*/ 24 h 55"/>
                <a:gd name="T40" fmla="*/ 10 w 45"/>
                <a:gd name="T41" fmla="*/ 21 h 55"/>
                <a:gd name="T42" fmla="*/ 14 w 45"/>
                <a:gd name="T43" fmla="*/ 18 h 55"/>
                <a:gd name="T44" fmla="*/ 16 w 45"/>
                <a:gd name="T45" fmla="*/ 16 h 55"/>
                <a:gd name="T46" fmla="*/ 21 w 45"/>
                <a:gd name="T47" fmla="*/ 15 h 55"/>
                <a:gd name="T48" fmla="*/ 26 w 45"/>
                <a:gd name="T49" fmla="*/ 14 h 55"/>
                <a:gd name="T50" fmla="*/ 26 w 45"/>
                <a:gd name="T51" fmla="*/ 13 h 55"/>
                <a:gd name="T52" fmla="*/ 26 w 45"/>
                <a:gd name="T53" fmla="*/ 13 h 55"/>
                <a:gd name="T54" fmla="*/ 28 w 45"/>
                <a:gd name="T55" fmla="*/ 11 h 55"/>
                <a:gd name="T56" fmla="*/ 29 w 45"/>
                <a:gd name="T57" fmla="*/ 10 h 55"/>
                <a:gd name="T58" fmla="*/ 33 w 45"/>
                <a:gd name="T59" fmla="*/ 9 h 55"/>
                <a:gd name="T60" fmla="*/ 36 w 45"/>
                <a:gd name="T61" fmla="*/ 7 h 55"/>
                <a:gd name="T62" fmla="*/ 41 w 45"/>
                <a:gd name="T63" fmla="*/ 4 h 55"/>
                <a:gd name="T64" fmla="*/ 45 w 45"/>
                <a:gd name="T65" fmla="*/ 2 h 55"/>
                <a:gd name="T66" fmla="*/ 45 w 45"/>
                <a:gd name="T67" fmla="*/ 2 h 55"/>
                <a:gd name="T68" fmla="*/ 44 w 45"/>
                <a:gd name="T69" fmla="*/ 2 h 55"/>
                <a:gd name="T70" fmla="*/ 43 w 45"/>
                <a:gd name="T71" fmla="*/ 2 h 55"/>
                <a:gd name="T72" fmla="*/ 42 w 45"/>
                <a:gd name="T73" fmla="*/ 2 h 55"/>
                <a:gd name="T74" fmla="*/ 40 w 45"/>
                <a:gd name="T75" fmla="*/ 1 h 55"/>
                <a:gd name="T76" fmla="*/ 37 w 45"/>
                <a:gd name="T77" fmla="*/ 1 h 55"/>
                <a:gd name="T78" fmla="*/ 35 w 45"/>
                <a:gd name="T79" fmla="*/ 1 h 55"/>
                <a:gd name="T80" fmla="*/ 31 w 45"/>
                <a:gd name="T81" fmla="*/ 1 h 55"/>
                <a:gd name="T82" fmla="*/ 28 w 45"/>
                <a:gd name="T83" fmla="*/ 0 h 55"/>
                <a:gd name="T84" fmla="*/ 26 w 45"/>
                <a:gd name="T85" fmla="*/ 1 h 55"/>
                <a:gd name="T86" fmla="*/ 22 w 45"/>
                <a:gd name="T87" fmla="*/ 1 h 55"/>
                <a:gd name="T88" fmla="*/ 19 w 45"/>
                <a:gd name="T89" fmla="*/ 1 h 55"/>
                <a:gd name="T90" fmla="*/ 14 w 45"/>
                <a:gd name="T91" fmla="*/ 2 h 55"/>
                <a:gd name="T92" fmla="*/ 10 w 45"/>
                <a:gd name="T93" fmla="*/ 2 h 55"/>
                <a:gd name="T94" fmla="*/ 7 w 45"/>
                <a:gd name="T95" fmla="*/ 3 h 55"/>
                <a:gd name="T96" fmla="*/ 3 w 45"/>
                <a:gd name="T97" fmla="*/ 5 h 55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45"/>
                <a:gd name="T148" fmla="*/ 0 h 55"/>
                <a:gd name="T149" fmla="*/ 45 w 45"/>
                <a:gd name="T150" fmla="*/ 55 h 55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45" h="55">
                  <a:moveTo>
                    <a:pt x="3" y="5"/>
                  </a:moveTo>
                  <a:lnTo>
                    <a:pt x="3" y="7"/>
                  </a:lnTo>
                  <a:lnTo>
                    <a:pt x="2" y="9"/>
                  </a:lnTo>
                  <a:lnTo>
                    <a:pt x="1" y="14"/>
                  </a:lnTo>
                  <a:lnTo>
                    <a:pt x="0" y="21"/>
                  </a:lnTo>
                  <a:lnTo>
                    <a:pt x="0" y="28"/>
                  </a:lnTo>
                  <a:lnTo>
                    <a:pt x="0" y="36"/>
                  </a:lnTo>
                  <a:lnTo>
                    <a:pt x="0" y="45"/>
                  </a:lnTo>
                  <a:lnTo>
                    <a:pt x="2" y="55"/>
                  </a:lnTo>
                  <a:lnTo>
                    <a:pt x="2" y="53"/>
                  </a:lnTo>
                  <a:lnTo>
                    <a:pt x="2" y="51"/>
                  </a:lnTo>
                  <a:lnTo>
                    <a:pt x="2" y="49"/>
                  </a:lnTo>
                  <a:lnTo>
                    <a:pt x="2" y="45"/>
                  </a:lnTo>
                  <a:lnTo>
                    <a:pt x="3" y="43"/>
                  </a:lnTo>
                  <a:lnTo>
                    <a:pt x="3" y="38"/>
                  </a:lnTo>
                  <a:lnTo>
                    <a:pt x="5" y="35"/>
                  </a:lnTo>
                  <a:lnTo>
                    <a:pt x="6" y="31"/>
                  </a:lnTo>
                  <a:lnTo>
                    <a:pt x="7" y="28"/>
                  </a:lnTo>
                  <a:lnTo>
                    <a:pt x="8" y="24"/>
                  </a:lnTo>
                  <a:lnTo>
                    <a:pt x="10" y="21"/>
                  </a:lnTo>
                  <a:lnTo>
                    <a:pt x="14" y="18"/>
                  </a:lnTo>
                  <a:lnTo>
                    <a:pt x="16" y="16"/>
                  </a:lnTo>
                  <a:lnTo>
                    <a:pt x="21" y="15"/>
                  </a:lnTo>
                  <a:lnTo>
                    <a:pt x="26" y="14"/>
                  </a:lnTo>
                  <a:lnTo>
                    <a:pt x="26" y="13"/>
                  </a:lnTo>
                  <a:lnTo>
                    <a:pt x="28" y="11"/>
                  </a:lnTo>
                  <a:lnTo>
                    <a:pt x="29" y="10"/>
                  </a:lnTo>
                  <a:lnTo>
                    <a:pt x="33" y="9"/>
                  </a:lnTo>
                  <a:lnTo>
                    <a:pt x="36" y="7"/>
                  </a:lnTo>
                  <a:lnTo>
                    <a:pt x="41" y="4"/>
                  </a:lnTo>
                  <a:lnTo>
                    <a:pt x="45" y="2"/>
                  </a:lnTo>
                  <a:lnTo>
                    <a:pt x="44" y="2"/>
                  </a:lnTo>
                  <a:lnTo>
                    <a:pt x="43" y="2"/>
                  </a:lnTo>
                  <a:lnTo>
                    <a:pt x="42" y="2"/>
                  </a:lnTo>
                  <a:lnTo>
                    <a:pt x="40" y="1"/>
                  </a:lnTo>
                  <a:lnTo>
                    <a:pt x="37" y="1"/>
                  </a:lnTo>
                  <a:lnTo>
                    <a:pt x="35" y="1"/>
                  </a:lnTo>
                  <a:lnTo>
                    <a:pt x="31" y="1"/>
                  </a:lnTo>
                  <a:lnTo>
                    <a:pt x="28" y="0"/>
                  </a:lnTo>
                  <a:lnTo>
                    <a:pt x="26" y="1"/>
                  </a:lnTo>
                  <a:lnTo>
                    <a:pt x="22" y="1"/>
                  </a:lnTo>
                  <a:lnTo>
                    <a:pt x="19" y="1"/>
                  </a:lnTo>
                  <a:lnTo>
                    <a:pt x="14" y="2"/>
                  </a:lnTo>
                  <a:lnTo>
                    <a:pt x="10" y="2"/>
                  </a:lnTo>
                  <a:lnTo>
                    <a:pt x="7" y="3"/>
                  </a:lnTo>
                  <a:lnTo>
                    <a:pt x="3" y="5"/>
                  </a:ln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217" name="Freeform 201"/>
            <p:cNvSpPr>
              <a:spLocks/>
            </p:cNvSpPr>
            <p:nvPr/>
          </p:nvSpPr>
          <p:spPr bwMode="auto">
            <a:xfrm>
              <a:off x="1725" y="1171"/>
              <a:ext cx="37" cy="10"/>
            </a:xfrm>
            <a:custGeom>
              <a:avLst/>
              <a:gdLst>
                <a:gd name="T0" fmla="*/ 0 w 37"/>
                <a:gd name="T1" fmla="*/ 7 h 10"/>
                <a:gd name="T2" fmla="*/ 0 w 37"/>
                <a:gd name="T3" fmla="*/ 7 h 10"/>
                <a:gd name="T4" fmla="*/ 0 w 37"/>
                <a:gd name="T5" fmla="*/ 5 h 10"/>
                <a:gd name="T6" fmla="*/ 1 w 37"/>
                <a:gd name="T7" fmla="*/ 5 h 10"/>
                <a:gd name="T8" fmla="*/ 1 w 37"/>
                <a:gd name="T9" fmla="*/ 4 h 10"/>
                <a:gd name="T10" fmla="*/ 2 w 37"/>
                <a:gd name="T11" fmla="*/ 3 h 10"/>
                <a:gd name="T12" fmla="*/ 3 w 37"/>
                <a:gd name="T13" fmla="*/ 3 h 10"/>
                <a:gd name="T14" fmla="*/ 4 w 37"/>
                <a:gd name="T15" fmla="*/ 2 h 10"/>
                <a:gd name="T16" fmla="*/ 7 w 37"/>
                <a:gd name="T17" fmla="*/ 1 h 10"/>
                <a:gd name="T18" fmla="*/ 9 w 37"/>
                <a:gd name="T19" fmla="*/ 1 h 10"/>
                <a:gd name="T20" fmla="*/ 11 w 37"/>
                <a:gd name="T21" fmla="*/ 0 h 10"/>
                <a:gd name="T22" fmla="*/ 15 w 37"/>
                <a:gd name="T23" fmla="*/ 0 h 10"/>
                <a:gd name="T24" fmla="*/ 18 w 37"/>
                <a:gd name="T25" fmla="*/ 0 h 10"/>
                <a:gd name="T26" fmla="*/ 22 w 37"/>
                <a:gd name="T27" fmla="*/ 0 h 10"/>
                <a:gd name="T28" fmla="*/ 27 w 37"/>
                <a:gd name="T29" fmla="*/ 1 h 10"/>
                <a:gd name="T30" fmla="*/ 31 w 37"/>
                <a:gd name="T31" fmla="*/ 2 h 10"/>
                <a:gd name="T32" fmla="*/ 37 w 37"/>
                <a:gd name="T33" fmla="*/ 3 h 10"/>
                <a:gd name="T34" fmla="*/ 37 w 37"/>
                <a:gd name="T35" fmla="*/ 5 h 10"/>
                <a:gd name="T36" fmla="*/ 36 w 37"/>
                <a:gd name="T37" fmla="*/ 5 h 10"/>
                <a:gd name="T38" fmla="*/ 36 w 37"/>
                <a:gd name="T39" fmla="*/ 5 h 10"/>
                <a:gd name="T40" fmla="*/ 34 w 37"/>
                <a:gd name="T41" fmla="*/ 4 h 10"/>
                <a:gd name="T42" fmla="*/ 32 w 37"/>
                <a:gd name="T43" fmla="*/ 4 h 10"/>
                <a:gd name="T44" fmla="*/ 30 w 37"/>
                <a:gd name="T45" fmla="*/ 3 h 10"/>
                <a:gd name="T46" fmla="*/ 28 w 37"/>
                <a:gd name="T47" fmla="*/ 3 h 10"/>
                <a:gd name="T48" fmla="*/ 24 w 37"/>
                <a:gd name="T49" fmla="*/ 3 h 10"/>
                <a:gd name="T50" fmla="*/ 22 w 37"/>
                <a:gd name="T51" fmla="*/ 2 h 10"/>
                <a:gd name="T52" fmla="*/ 18 w 37"/>
                <a:gd name="T53" fmla="*/ 2 h 10"/>
                <a:gd name="T54" fmla="*/ 15 w 37"/>
                <a:gd name="T55" fmla="*/ 2 h 10"/>
                <a:gd name="T56" fmla="*/ 13 w 37"/>
                <a:gd name="T57" fmla="*/ 3 h 10"/>
                <a:gd name="T58" fmla="*/ 9 w 37"/>
                <a:gd name="T59" fmla="*/ 3 h 10"/>
                <a:gd name="T60" fmla="*/ 7 w 37"/>
                <a:gd name="T61" fmla="*/ 4 h 10"/>
                <a:gd name="T62" fmla="*/ 4 w 37"/>
                <a:gd name="T63" fmla="*/ 5 h 10"/>
                <a:gd name="T64" fmla="*/ 2 w 37"/>
                <a:gd name="T65" fmla="*/ 8 h 10"/>
                <a:gd name="T66" fmla="*/ 0 w 37"/>
                <a:gd name="T67" fmla="*/ 10 h 10"/>
                <a:gd name="T68" fmla="*/ 0 w 37"/>
                <a:gd name="T69" fmla="*/ 7 h 10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7"/>
                <a:gd name="T106" fmla="*/ 0 h 10"/>
                <a:gd name="T107" fmla="*/ 37 w 37"/>
                <a:gd name="T108" fmla="*/ 10 h 10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7" h="10">
                  <a:moveTo>
                    <a:pt x="0" y="7"/>
                  </a:moveTo>
                  <a:lnTo>
                    <a:pt x="0" y="7"/>
                  </a:lnTo>
                  <a:lnTo>
                    <a:pt x="0" y="5"/>
                  </a:lnTo>
                  <a:lnTo>
                    <a:pt x="1" y="5"/>
                  </a:lnTo>
                  <a:lnTo>
                    <a:pt x="1" y="4"/>
                  </a:lnTo>
                  <a:lnTo>
                    <a:pt x="2" y="3"/>
                  </a:lnTo>
                  <a:lnTo>
                    <a:pt x="3" y="3"/>
                  </a:lnTo>
                  <a:lnTo>
                    <a:pt x="4" y="2"/>
                  </a:lnTo>
                  <a:lnTo>
                    <a:pt x="7" y="1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2" y="0"/>
                  </a:lnTo>
                  <a:lnTo>
                    <a:pt x="27" y="1"/>
                  </a:lnTo>
                  <a:lnTo>
                    <a:pt x="31" y="2"/>
                  </a:lnTo>
                  <a:lnTo>
                    <a:pt x="37" y="3"/>
                  </a:lnTo>
                  <a:lnTo>
                    <a:pt x="37" y="5"/>
                  </a:lnTo>
                  <a:lnTo>
                    <a:pt x="36" y="5"/>
                  </a:lnTo>
                  <a:lnTo>
                    <a:pt x="34" y="4"/>
                  </a:lnTo>
                  <a:lnTo>
                    <a:pt x="32" y="4"/>
                  </a:lnTo>
                  <a:lnTo>
                    <a:pt x="30" y="3"/>
                  </a:lnTo>
                  <a:lnTo>
                    <a:pt x="28" y="3"/>
                  </a:lnTo>
                  <a:lnTo>
                    <a:pt x="24" y="3"/>
                  </a:lnTo>
                  <a:lnTo>
                    <a:pt x="22" y="2"/>
                  </a:lnTo>
                  <a:lnTo>
                    <a:pt x="18" y="2"/>
                  </a:lnTo>
                  <a:lnTo>
                    <a:pt x="15" y="2"/>
                  </a:lnTo>
                  <a:lnTo>
                    <a:pt x="13" y="3"/>
                  </a:lnTo>
                  <a:lnTo>
                    <a:pt x="9" y="3"/>
                  </a:lnTo>
                  <a:lnTo>
                    <a:pt x="7" y="4"/>
                  </a:lnTo>
                  <a:lnTo>
                    <a:pt x="4" y="5"/>
                  </a:lnTo>
                  <a:lnTo>
                    <a:pt x="2" y="8"/>
                  </a:lnTo>
                  <a:lnTo>
                    <a:pt x="0" y="1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218" name="Freeform 202"/>
            <p:cNvSpPr>
              <a:spLocks/>
            </p:cNvSpPr>
            <p:nvPr/>
          </p:nvSpPr>
          <p:spPr bwMode="auto">
            <a:xfrm>
              <a:off x="1725" y="1146"/>
              <a:ext cx="37" cy="11"/>
            </a:xfrm>
            <a:custGeom>
              <a:avLst/>
              <a:gdLst>
                <a:gd name="T0" fmla="*/ 0 w 37"/>
                <a:gd name="T1" fmla="*/ 7 h 11"/>
                <a:gd name="T2" fmla="*/ 0 w 37"/>
                <a:gd name="T3" fmla="*/ 7 h 11"/>
                <a:gd name="T4" fmla="*/ 0 w 37"/>
                <a:gd name="T5" fmla="*/ 6 h 11"/>
                <a:gd name="T6" fmla="*/ 1 w 37"/>
                <a:gd name="T7" fmla="*/ 6 h 11"/>
                <a:gd name="T8" fmla="*/ 1 w 37"/>
                <a:gd name="T9" fmla="*/ 5 h 11"/>
                <a:gd name="T10" fmla="*/ 2 w 37"/>
                <a:gd name="T11" fmla="*/ 4 h 11"/>
                <a:gd name="T12" fmla="*/ 3 w 37"/>
                <a:gd name="T13" fmla="*/ 4 h 11"/>
                <a:gd name="T14" fmla="*/ 4 w 37"/>
                <a:gd name="T15" fmla="*/ 2 h 11"/>
                <a:gd name="T16" fmla="*/ 7 w 37"/>
                <a:gd name="T17" fmla="*/ 1 h 11"/>
                <a:gd name="T18" fmla="*/ 9 w 37"/>
                <a:gd name="T19" fmla="*/ 1 h 11"/>
                <a:gd name="T20" fmla="*/ 11 w 37"/>
                <a:gd name="T21" fmla="*/ 0 h 11"/>
                <a:gd name="T22" fmla="*/ 15 w 37"/>
                <a:gd name="T23" fmla="*/ 0 h 11"/>
                <a:gd name="T24" fmla="*/ 18 w 37"/>
                <a:gd name="T25" fmla="*/ 0 h 11"/>
                <a:gd name="T26" fmla="*/ 22 w 37"/>
                <a:gd name="T27" fmla="*/ 0 h 11"/>
                <a:gd name="T28" fmla="*/ 27 w 37"/>
                <a:gd name="T29" fmla="*/ 1 h 11"/>
                <a:gd name="T30" fmla="*/ 31 w 37"/>
                <a:gd name="T31" fmla="*/ 2 h 11"/>
                <a:gd name="T32" fmla="*/ 37 w 37"/>
                <a:gd name="T33" fmla="*/ 4 h 11"/>
                <a:gd name="T34" fmla="*/ 37 w 37"/>
                <a:gd name="T35" fmla="*/ 6 h 11"/>
                <a:gd name="T36" fmla="*/ 36 w 37"/>
                <a:gd name="T37" fmla="*/ 6 h 11"/>
                <a:gd name="T38" fmla="*/ 36 w 37"/>
                <a:gd name="T39" fmla="*/ 6 h 11"/>
                <a:gd name="T40" fmla="*/ 34 w 37"/>
                <a:gd name="T41" fmla="*/ 5 h 11"/>
                <a:gd name="T42" fmla="*/ 32 w 37"/>
                <a:gd name="T43" fmla="*/ 5 h 11"/>
                <a:gd name="T44" fmla="*/ 30 w 37"/>
                <a:gd name="T45" fmla="*/ 5 h 11"/>
                <a:gd name="T46" fmla="*/ 28 w 37"/>
                <a:gd name="T47" fmla="*/ 4 h 11"/>
                <a:gd name="T48" fmla="*/ 24 w 37"/>
                <a:gd name="T49" fmla="*/ 4 h 11"/>
                <a:gd name="T50" fmla="*/ 22 w 37"/>
                <a:gd name="T51" fmla="*/ 2 h 11"/>
                <a:gd name="T52" fmla="*/ 18 w 37"/>
                <a:gd name="T53" fmla="*/ 2 h 11"/>
                <a:gd name="T54" fmla="*/ 15 w 37"/>
                <a:gd name="T55" fmla="*/ 2 h 11"/>
                <a:gd name="T56" fmla="*/ 13 w 37"/>
                <a:gd name="T57" fmla="*/ 4 h 11"/>
                <a:gd name="T58" fmla="*/ 9 w 37"/>
                <a:gd name="T59" fmla="*/ 4 h 11"/>
                <a:gd name="T60" fmla="*/ 7 w 37"/>
                <a:gd name="T61" fmla="*/ 5 h 11"/>
                <a:gd name="T62" fmla="*/ 4 w 37"/>
                <a:gd name="T63" fmla="*/ 6 h 11"/>
                <a:gd name="T64" fmla="*/ 2 w 37"/>
                <a:gd name="T65" fmla="*/ 8 h 11"/>
                <a:gd name="T66" fmla="*/ 0 w 37"/>
                <a:gd name="T67" fmla="*/ 11 h 11"/>
                <a:gd name="T68" fmla="*/ 0 w 37"/>
                <a:gd name="T69" fmla="*/ 7 h 11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7"/>
                <a:gd name="T106" fmla="*/ 0 h 11"/>
                <a:gd name="T107" fmla="*/ 37 w 37"/>
                <a:gd name="T108" fmla="*/ 11 h 11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7" h="11">
                  <a:moveTo>
                    <a:pt x="0" y="7"/>
                  </a:moveTo>
                  <a:lnTo>
                    <a:pt x="0" y="7"/>
                  </a:lnTo>
                  <a:lnTo>
                    <a:pt x="0" y="6"/>
                  </a:lnTo>
                  <a:lnTo>
                    <a:pt x="1" y="6"/>
                  </a:lnTo>
                  <a:lnTo>
                    <a:pt x="1" y="5"/>
                  </a:lnTo>
                  <a:lnTo>
                    <a:pt x="2" y="4"/>
                  </a:lnTo>
                  <a:lnTo>
                    <a:pt x="3" y="4"/>
                  </a:lnTo>
                  <a:lnTo>
                    <a:pt x="4" y="2"/>
                  </a:lnTo>
                  <a:lnTo>
                    <a:pt x="7" y="1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2" y="0"/>
                  </a:lnTo>
                  <a:lnTo>
                    <a:pt x="27" y="1"/>
                  </a:lnTo>
                  <a:lnTo>
                    <a:pt x="31" y="2"/>
                  </a:lnTo>
                  <a:lnTo>
                    <a:pt x="37" y="4"/>
                  </a:lnTo>
                  <a:lnTo>
                    <a:pt x="37" y="6"/>
                  </a:lnTo>
                  <a:lnTo>
                    <a:pt x="36" y="6"/>
                  </a:lnTo>
                  <a:lnTo>
                    <a:pt x="34" y="5"/>
                  </a:lnTo>
                  <a:lnTo>
                    <a:pt x="32" y="5"/>
                  </a:lnTo>
                  <a:lnTo>
                    <a:pt x="30" y="5"/>
                  </a:lnTo>
                  <a:lnTo>
                    <a:pt x="28" y="4"/>
                  </a:lnTo>
                  <a:lnTo>
                    <a:pt x="24" y="4"/>
                  </a:lnTo>
                  <a:lnTo>
                    <a:pt x="22" y="2"/>
                  </a:lnTo>
                  <a:lnTo>
                    <a:pt x="18" y="2"/>
                  </a:lnTo>
                  <a:lnTo>
                    <a:pt x="15" y="2"/>
                  </a:lnTo>
                  <a:lnTo>
                    <a:pt x="13" y="4"/>
                  </a:lnTo>
                  <a:lnTo>
                    <a:pt x="9" y="4"/>
                  </a:lnTo>
                  <a:lnTo>
                    <a:pt x="7" y="5"/>
                  </a:lnTo>
                  <a:lnTo>
                    <a:pt x="4" y="6"/>
                  </a:lnTo>
                  <a:lnTo>
                    <a:pt x="2" y="8"/>
                  </a:lnTo>
                  <a:lnTo>
                    <a:pt x="0" y="11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219" name="Freeform 203"/>
            <p:cNvSpPr>
              <a:spLocks/>
            </p:cNvSpPr>
            <p:nvPr/>
          </p:nvSpPr>
          <p:spPr bwMode="auto">
            <a:xfrm>
              <a:off x="1760" y="1134"/>
              <a:ext cx="60" cy="114"/>
            </a:xfrm>
            <a:custGeom>
              <a:avLst/>
              <a:gdLst>
                <a:gd name="T0" fmla="*/ 0 w 60"/>
                <a:gd name="T1" fmla="*/ 0 h 114"/>
                <a:gd name="T2" fmla="*/ 0 w 60"/>
                <a:gd name="T3" fmla="*/ 110 h 114"/>
                <a:gd name="T4" fmla="*/ 18 w 60"/>
                <a:gd name="T5" fmla="*/ 114 h 114"/>
                <a:gd name="T6" fmla="*/ 17 w 60"/>
                <a:gd name="T7" fmla="*/ 98 h 114"/>
                <a:gd name="T8" fmla="*/ 60 w 60"/>
                <a:gd name="T9" fmla="*/ 105 h 114"/>
                <a:gd name="T10" fmla="*/ 60 w 60"/>
                <a:gd name="T11" fmla="*/ 100 h 114"/>
                <a:gd name="T12" fmla="*/ 30 w 60"/>
                <a:gd name="T13" fmla="*/ 96 h 114"/>
                <a:gd name="T14" fmla="*/ 29 w 60"/>
                <a:gd name="T15" fmla="*/ 83 h 114"/>
                <a:gd name="T16" fmla="*/ 9 w 60"/>
                <a:gd name="T17" fmla="*/ 83 h 114"/>
                <a:gd name="T18" fmla="*/ 8 w 60"/>
                <a:gd name="T19" fmla="*/ 81 h 114"/>
                <a:gd name="T20" fmla="*/ 7 w 60"/>
                <a:gd name="T21" fmla="*/ 76 h 114"/>
                <a:gd name="T22" fmla="*/ 6 w 60"/>
                <a:gd name="T23" fmla="*/ 69 h 114"/>
                <a:gd name="T24" fmla="*/ 3 w 60"/>
                <a:gd name="T25" fmla="*/ 60 h 114"/>
                <a:gd name="T26" fmla="*/ 2 w 60"/>
                <a:gd name="T27" fmla="*/ 48 h 114"/>
                <a:gd name="T28" fmla="*/ 1 w 60"/>
                <a:gd name="T29" fmla="*/ 34 h 114"/>
                <a:gd name="T30" fmla="*/ 2 w 60"/>
                <a:gd name="T31" fmla="*/ 20 h 114"/>
                <a:gd name="T32" fmla="*/ 6 w 60"/>
                <a:gd name="T33" fmla="*/ 4 h 114"/>
                <a:gd name="T34" fmla="*/ 0 w 60"/>
                <a:gd name="T35" fmla="*/ 0 h 114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60"/>
                <a:gd name="T55" fmla="*/ 0 h 114"/>
                <a:gd name="T56" fmla="*/ 60 w 60"/>
                <a:gd name="T57" fmla="*/ 114 h 114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60" h="114">
                  <a:moveTo>
                    <a:pt x="0" y="0"/>
                  </a:moveTo>
                  <a:lnTo>
                    <a:pt x="0" y="110"/>
                  </a:lnTo>
                  <a:lnTo>
                    <a:pt x="18" y="114"/>
                  </a:lnTo>
                  <a:lnTo>
                    <a:pt x="17" y="98"/>
                  </a:lnTo>
                  <a:lnTo>
                    <a:pt x="60" y="105"/>
                  </a:lnTo>
                  <a:lnTo>
                    <a:pt x="60" y="100"/>
                  </a:lnTo>
                  <a:lnTo>
                    <a:pt x="30" y="96"/>
                  </a:lnTo>
                  <a:lnTo>
                    <a:pt x="29" y="83"/>
                  </a:lnTo>
                  <a:lnTo>
                    <a:pt x="9" y="83"/>
                  </a:lnTo>
                  <a:lnTo>
                    <a:pt x="8" y="81"/>
                  </a:lnTo>
                  <a:lnTo>
                    <a:pt x="7" y="76"/>
                  </a:lnTo>
                  <a:lnTo>
                    <a:pt x="6" y="69"/>
                  </a:lnTo>
                  <a:lnTo>
                    <a:pt x="3" y="60"/>
                  </a:lnTo>
                  <a:lnTo>
                    <a:pt x="2" y="48"/>
                  </a:lnTo>
                  <a:lnTo>
                    <a:pt x="1" y="34"/>
                  </a:lnTo>
                  <a:lnTo>
                    <a:pt x="2" y="20"/>
                  </a:lnTo>
                  <a:lnTo>
                    <a:pt x="6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1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220" name="Freeform 204"/>
            <p:cNvSpPr>
              <a:spLocks/>
            </p:cNvSpPr>
            <p:nvPr/>
          </p:nvSpPr>
          <p:spPr bwMode="auto">
            <a:xfrm>
              <a:off x="1790" y="1109"/>
              <a:ext cx="78" cy="15"/>
            </a:xfrm>
            <a:custGeom>
              <a:avLst/>
              <a:gdLst>
                <a:gd name="T0" fmla="*/ 0 w 78"/>
                <a:gd name="T1" fmla="*/ 15 h 15"/>
                <a:gd name="T2" fmla="*/ 0 w 78"/>
                <a:gd name="T3" fmla="*/ 15 h 15"/>
                <a:gd name="T4" fmla="*/ 2 w 78"/>
                <a:gd name="T5" fmla="*/ 14 h 15"/>
                <a:gd name="T6" fmla="*/ 4 w 78"/>
                <a:gd name="T7" fmla="*/ 14 h 15"/>
                <a:gd name="T8" fmla="*/ 7 w 78"/>
                <a:gd name="T9" fmla="*/ 12 h 15"/>
                <a:gd name="T10" fmla="*/ 11 w 78"/>
                <a:gd name="T11" fmla="*/ 11 h 15"/>
                <a:gd name="T12" fmla="*/ 14 w 78"/>
                <a:gd name="T13" fmla="*/ 10 h 15"/>
                <a:gd name="T14" fmla="*/ 19 w 78"/>
                <a:gd name="T15" fmla="*/ 9 h 15"/>
                <a:gd name="T16" fmla="*/ 23 w 78"/>
                <a:gd name="T17" fmla="*/ 8 h 15"/>
                <a:gd name="T18" fmla="*/ 29 w 78"/>
                <a:gd name="T19" fmla="*/ 8 h 15"/>
                <a:gd name="T20" fmla="*/ 35 w 78"/>
                <a:gd name="T21" fmla="*/ 7 h 15"/>
                <a:gd name="T22" fmla="*/ 42 w 78"/>
                <a:gd name="T23" fmla="*/ 7 h 15"/>
                <a:gd name="T24" fmla="*/ 48 w 78"/>
                <a:gd name="T25" fmla="*/ 5 h 15"/>
                <a:gd name="T26" fmla="*/ 55 w 78"/>
                <a:gd name="T27" fmla="*/ 7 h 15"/>
                <a:gd name="T28" fmla="*/ 62 w 78"/>
                <a:gd name="T29" fmla="*/ 7 h 15"/>
                <a:gd name="T30" fmla="*/ 69 w 78"/>
                <a:gd name="T31" fmla="*/ 8 h 15"/>
                <a:gd name="T32" fmla="*/ 76 w 78"/>
                <a:gd name="T33" fmla="*/ 9 h 15"/>
                <a:gd name="T34" fmla="*/ 78 w 78"/>
                <a:gd name="T35" fmla="*/ 0 h 15"/>
                <a:gd name="T36" fmla="*/ 78 w 78"/>
                <a:gd name="T37" fmla="*/ 0 h 15"/>
                <a:gd name="T38" fmla="*/ 76 w 78"/>
                <a:gd name="T39" fmla="*/ 0 h 15"/>
                <a:gd name="T40" fmla="*/ 74 w 78"/>
                <a:gd name="T41" fmla="*/ 0 h 15"/>
                <a:gd name="T42" fmla="*/ 70 w 78"/>
                <a:gd name="T43" fmla="*/ 0 h 15"/>
                <a:gd name="T44" fmla="*/ 65 w 78"/>
                <a:gd name="T45" fmla="*/ 0 h 15"/>
                <a:gd name="T46" fmla="*/ 61 w 78"/>
                <a:gd name="T47" fmla="*/ 0 h 15"/>
                <a:gd name="T48" fmla="*/ 56 w 78"/>
                <a:gd name="T49" fmla="*/ 0 h 15"/>
                <a:gd name="T50" fmla="*/ 50 w 78"/>
                <a:gd name="T51" fmla="*/ 1 h 15"/>
                <a:gd name="T52" fmla="*/ 43 w 78"/>
                <a:gd name="T53" fmla="*/ 1 h 15"/>
                <a:gd name="T54" fmla="*/ 37 w 78"/>
                <a:gd name="T55" fmla="*/ 1 h 15"/>
                <a:gd name="T56" fmla="*/ 30 w 78"/>
                <a:gd name="T57" fmla="*/ 2 h 15"/>
                <a:gd name="T58" fmla="*/ 25 w 78"/>
                <a:gd name="T59" fmla="*/ 3 h 15"/>
                <a:gd name="T60" fmla="*/ 18 w 78"/>
                <a:gd name="T61" fmla="*/ 4 h 15"/>
                <a:gd name="T62" fmla="*/ 12 w 78"/>
                <a:gd name="T63" fmla="*/ 5 h 15"/>
                <a:gd name="T64" fmla="*/ 6 w 78"/>
                <a:gd name="T65" fmla="*/ 7 h 15"/>
                <a:gd name="T66" fmla="*/ 0 w 78"/>
                <a:gd name="T67" fmla="*/ 8 h 15"/>
                <a:gd name="T68" fmla="*/ 0 w 78"/>
                <a:gd name="T69" fmla="*/ 15 h 1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78"/>
                <a:gd name="T106" fmla="*/ 0 h 15"/>
                <a:gd name="T107" fmla="*/ 78 w 78"/>
                <a:gd name="T108" fmla="*/ 15 h 15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78" h="15">
                  <a:moveTo>
                    <a:pt x="0" y="15"/>
                  </a:moveTo>
                  <a:lnTo>
                    <a:pt x="0" y="15"/>
                  </a:lnTo>
                  <a:lnTo>
                    <a:pt x="2" y="14"/>
                  </a:lnTo>
                  <a:lnTo>
                    <a:pt x="4" y="14"/>
                  </a:lnTo>
                  <a:lnTo>
                    <a:pt x="7" y="12"/>
                  </a:lnTo>
                  <a:lnTo>
                    <a:pt x="11" y="11"/>
                  </a:lnTo>
                  <a:lnTo>
                    <a:pt x="14" y="10"/>
                  </a:lnTo>
                  <a:lnTo>
                    <a:pt x="19" y="9"/>
                  </a:lnTo>
                  <a:lnTo>
                    <a:pt x="23" y="8"/>
                  </a:lnTo>
                  <a:lnTo>
                    <a:pt x="29" y="8"/>
                  </a:lnTo>
                  <a:lnTo>
                    <a:pt x="35" y="7"/>
                  </a:lnTo>
                  <a:lnTo>
                    <a:pt x="42" y="7"/>
                  </a:lnTo>
                  <a:lnTo>
                    <a:pt x="48" y="5"/>
                  </a:lnTo>
                  <a:lnTo>
                    <a:pt x="55" y="7"/>
                  </a:lnTo>
                  <a:lnTo>
                    <a:pt x="62" y="7"/>
                  </a:lnTo>
                  <a:lnTo>
                    <a:pt x="69" y="8"/>
                  </a:lnTo>
                  <a:lnTo>
                    <a:pt x="76" y="9"/>
                  </a:lnTo>
                  <a:lnTo>
                    <a:pt x="78" y="0"/>
                  </a:lnTo>
                  <a:lnTo>
                    <a:pt x="76" y="0"/>
                  </a:lnTo>
                  <a:lnTo>
                    <a:pt x="74" y="0"/>
                  </a:lnTo>
                  <a:lnTo>
                    <a:pt x="70" y="0"/>
                  </a:lnTo>
                  <a:lnTo>
                    <a:pt x="65" y="0"/>
                  </a:lnTo>
                  <a:lnTo>
                    <a:pt x="61" y="0"/>
                  </a:lnTo>
                  <a:lnTo>
                    <a:pt x="56" y="0"/>
                  </a:lnTo>
                  <a:lnTo>
                    <a:pt x="50" y="1"/>
                  </a:lnTo>
                  <a:lnTo>
                    <a:pt x="43" y="1"/>
                  </a:lnTo>
                  <a:lnTo>
                    <a:pt x="37" y="1"/>
                  </a:lnTo>
                  <a:lnTo>
                    <a:pt x="30" y="2"/>
                  </a:lnTo>
                  <a:lnTo>
                    <a:pt x="25" y="3"/>
                  </a:lnTo>
                  <a:lnTo>
                    <a:pt x="18" y="4"/>
                  </a:lnTo>
                  <a:lnTo>
                    <a:pt x="12" y="5"/>
                  </a:lnTo>
                  <a:lnTo>
                    <a:pt x="6" y="7"/>
                  </a:lnTo>
                  <a:lnTo>
                    <a:pt x="0" y="8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221" name="Freeform 205"/>
            <p:cNvSpPr>
              <a:spLocks/>
            </p:cNvSpPr>
            <p:nvPr/>
          </p:nvSpPr>
          <p:spPr bwMode="auto">
            <a:xfrm>
              <a:off x="1745" y="1250"/>
              <a:ext cx="131" cy="44"/>
            </a:xfrm>
            <a:custGeom>
              <a:avLst/>
              <a:gdLst>
                <a:gd name="T0" fmla="*/ 54 w 131"/>
                <a:gd name="T1" fmla="*/ 43 h 44"/>
                <a:gd name="T2" fmla="*/ 56 w 131"/>
                <a:gd name="T3" fmla="*/ 42 h 44"/>
                <a:gd name="T4" fmla="*/ 56 w 131"/>
                <a:gd name="T5" fmla="*/ 42 h 44"/>
                <a:gd name="T6" fmla="*/ 57 w 131"/>
                <a:gd name="T7" fmla="*/ 42 h 44"/>
                <a:gd name="T8" fmla="*/ 59 w 131"/>
                <a:gd name="T9" fmla="*/ 41 h 44"/>
                <a:gd name="T10" fmla="*/ 60 w 131"/>
                <a:gd name="T11" fmla="*/ 41 h 44"/>
                <a:gd name="T12" fmla="*/ 63 w 131"/>
                <a:gd name="T13" fmla="*/ 40 h 44"/>
                <a:gd name="T14" fmla="*/ 65 w 131"/>
                <a:gd name="T15" fmla="*/ 39 h 44"/>
                <a:gd name="T16" fmla="*/ 67 w 131"/>
                <a:gd name="T17" fmla="*/ 37 h 44"/>
                <a:gd name="T18" fmla="*/ 71 w 131"/>
                <a:gd name="T19" fmla="*/ 36 h 44"/>
                <a:gd name="T20" fmla="*/ 73 w 131"/>
                <a:gd name="T21" fmla="*/ 34 h 44"/>
                <a:gd name="T22" fmla="*/ 75 w 131"/>
                <a:gd name="T23" fmla="*/ 33 h 44"/>
                <a:gd name="T24" fmla="*/ 78 w 131"/>
                <a:gd name="T25" fmla="*/ 30 h 44"/>
                <a:gd name="T26" fmla="*/ 80 w 131"/>
                <a:gd name="T27" fmla="*/ 29 h 44"/>
                <a:gd name="T28" fmla="*/ 81 w 131"/>
                <a:gd name="T29" fmla="*/ 27 h 44"/>
                <a:gd name="T30" fmla="*/ 84 w 131"/>
                <a:gd name="T31" fmla="*/ 26 h 44"/>
                <a:gd name="T32" fmla="*/ 85 w 131"/>
                <a:gd name="T33" fmla="*/ 23 h 44"/>
                <a:gd name="T34" fmla="*/ 0 w 131"/>
                <a:gd name="T35" fmla="*/ 2 h 44"/>
                <a:gd name="T36" fmla="*/ 5 w 131"/>
                <a:gd name="T37" fmla="*/ 0 h 44"/>
                <a:gd name="T38" fmla="*/ 131 w 131"/>
                <a:gd name="T39" fmla="*/ 32 h 44"/>
                <a:gd name="T40" fmla="*/ 126 w 131"/>
                <a:gd name="T41" fmla="*/ 34 h 44"/>
                <a:gd name="T42" fmla="*/ 89 w 131"/>
                <a:gd name="T43" fmla="*/ 25 h 44"/>
                <a:gd name="T44" fmla="*/ 89 w 131"/>
                <a:gd name="T45" fmla="*/ 25 h 44"/>
                <a:gd name="T46" fmla="*/ 89 w 131"/>
                <a:gd name="T47" fmla="*/ 26 h 44"/>
                <a:gd name="T48" fmla="*/ 88 w 131"/>
                <a:gd name="T49" fmla="*/ 26 h 44"/>
                <a:gd name="T50" fmla="*/ 88 w 131"/>
                <a:gd name="T51" fmla="*/ 27 h 44"/>
                <a:gd name="T52" fmla="*/ 87 w 131"/>
                <a:gd name="T53" fmla="*/ 28 h 44"/>
                <a:gd name="T54" fmla="*/ 86 w 131"/>
                <a:gd name="T55" fmla="*/ 29 h 44"/>
                <a:gd name="T56" fmla="*/ 85 w 131"/>
                <a:gd name="T57" fmla="*/ 30 h 44"/>
                <a:gd name="T58" fmla="*/ 82 w 131"/>
                <a:gd name="T59" fmla="*/ 32 h 44"/>
                <a:gd name="T60" fmla="*/ 80 w 131"/>
                <a:gd name="T61" fmla="*/ 33 h 44"/>
                <a:gd name="T62" fmla="*/ 78 w 131"/>
                <a:gd name="T63" fmla="*/ 34 h 44"/>
                <a:gd name="T64" fmla="*/ 75 w 131"/>
                <a:gd name="T65" fmla="*/ 36 h 44"/>
                <a:gd name="T66" fmla="*/ 72 w 131"/>
                <a:gd name="T67" fmla="*/ 37 h 44"/>
                <a:gd name="T68" fmla="*/ 70 w 131"/>
                <a:gd name="T69" fmla="*/ 40 h 44"/>
                <a:gd name="T70" fmla="*/ 65 w 131"/>
                <a:gd name="T71" fmla="*/ 41 h 44"/>
                <a:gd name="T72" fmla="*/ 61 w 131"/>
                <a:gd name="T73" fmla="*/ 42 h 44"/>
                <a:gd name="T74" fmla="*/ 57 w 131"/>
                <a:gd name="T75" fmla="*/ 44 h 44"/>
                <a:gd name="T76" fmla="*/ 54 w 131"/>
                <a:gd name="T77" fmla="*/ 43 h 44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31"/>
                <a:gd name="T118" fmla="*/ 0 h 44"/>
                <a:gd name="T119" fmla="*/ 131 w 131"/>
                <a:gd name="T120" fmla="*/ 44 h 44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31" h="44">
                  <a:moveTo>
                    <a:pt x="54" y="43"/>
                  </a:moveTo>
                  <a:lnTo>
                    <a:pt x="56" y="42"/>
                  </a:lnTo>
                  <a:lnTo>
                    <a:pt x="57" y="42"/>
                  </a:lnTo>
                  <a:lnTo>
                    <a:pt x="59" y="41"/>
                  </a:lnTo>
                  <a:lnTo>
                    <a:pt x="60" y="41"/>
                  </a:lnTo>
                  <a:lnTo>
                    <a:pt x="63" y="40"/>
                  </a:lnTo>
                  <a:lnTo>
                    <a:pt x="65" y="39"/>
                  </a:lnTo>
                  <a:lnTo>
                    <a:pt x="67" y="37"/>
                  </a:lnTo>
                  <a:lnTo>
                    <a:pt x="71" y="36"/>
                  </a:lnTo>
                  <a:lnTo>
                    <a:pt x="73" y="34"/>
                  </a:lnTo>
                  <a:lnTo>
                    <a:pt x="75" y="33"/>
                  </a:lnTo>
                  <a:lnTo>
                    <a:pt x="78" y="30"/>
                  </a:lnTo>
                  <a:lnTo>
                    <a:pt x="80" y="29"/>
                  </a:lnTo>
                  <a:lnTo>
                    <a:pt x="81" y="27"/>
                  </a:lnTo>
                  <a:lnTo>
                    <a:pt x="84" y="26"/>
                  </a:lnTo>
                  <a:lnTo>
                    <a:pt x="85" y="23"/>
                  </a:lnTo>
                  <a:lnTo>
                    <a:pt x="0" y="2"/>
                  </a:lnTo>
                  <a:lnTo>
                    <a:pt x="5" y="0"/>
                  </a:lnTo>
                  <a:lnTo>
                    <a:pt x="131" y="32"/>
                  </a:lnTo>
                  <a:lnTo>
                    <a:pt x="126" y="34"/>
                  </a:lnTo>
                  <a:lnTo>
                    <a:pt x="89" y="25"/>
                  </a:lnTo>
                  <a:lnTo>
                    <a:pt x="89" y="26"/>
                  </a:lnTo>
                  <a:lnTo>
                    <a:pt x="88" y="26"/>
                  </a:lnTo>
                  <a:lnTo>
                    <a:pt x="88" y="27"/>
                  </a:lnTo>
                  <a:lnTo>
                    <a:pt x="87" y="28"/>
                  </a:lnTo>
                  <a:lnTo>
                    <a:pt x="86" y="29"/>
                  </a:lnTo>
                  <a:lnTo>
                    <a:pt x="85" y="30"/>
                  </a:lnTo>
                  <a:lnTo>
                    <a:pt x="82" y="32"/>
                  </a:lnTo>
                  <a:lnTo>
                    <a:pt x="80" y="33"/>
                  </a:lnTo>
                  <a:lnTo>
                    <a:pt x="78" y="34"/>
                  </a:lnTo>
                  <a:lnTo>
                    <a:pt x="75" y="36"/>
                  </a:lnTo>
                  <a:lnTo>
                    <a:pt x="72" y="37"/>
                  </a:lnTo>
                  <a:lnTo>
                    <a:pt x="70" y="40"/>
                  </a:lnTo>
                  <a:lnTo>
                    <a:pt x="65" y="41"/>
                  </a:lnTo>
                  <a:lnTo>
                    <a:pt x="61" y="42"/>
                  </a:lnTo>
                  <a:lnTo>
                    <a:pt x="57" y="44"/>
                  </a:lnTo>
                  <a:lnTo>
                    <a:pt x="54" y="4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222" name="Freeform 206"/>
            <p:cNvSpPr>
              <a:spLocks/>
            </p:cNvSpPr>
            <p:nvPr/>
          </p:nvSpPr>
          <p:spPr bwMode="auto">
            <a:xfrm>
              <a:off x="1717" y="1262"/>
              <a:ext cx="135" cy="39"/>
            </a:xfrm>
            <a:custGeom>
              <a:avLst/>
              <a:gdLst>
                <a:gd name="T0" fmla="*/ 0 w 135"/>
                <a:gd name="T1" fmla="*/ 0 h 39"/>
                <a:gd name="T2" fmla="*/ 131 w 135"/>
                <a:gd name="T3" fmla="*/ 39 h 39"/>
                <a:gd name="T4" fmla="*/ 135 w 135"/>
                <a:gd name="T5" fmla="*/ 39 h 39"/>
                <a:gd name="T6" fmla="*/ 4 w 135"/>
                <a:gd name="T7" fmla="*/ 0 h 39"/>
                <a:gd name="T8" fmla="*/ 0 w 135"/>
                <a:gd name="T9" fmla="*/ 0 h 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5"/>
                <a:gd name="T16" fmla="*/ 0 h 39"/>
                <a:gd name="T17" fmla="*/ 135 w 135"/>
                <a:gd name="T18" fmla="*/ 39 h 3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5" h="39">
                  <a:moveTo>
                    <a:pt x="0" y="0"/>
                  </a:moveTo>
                  <a:lnTo>
                    <a:pt x="131" y="39"/>
                  </a:lnTo>
                  <a:lnTo>
                    <a:pt x="135" y="39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223" name="Freeform 207"/>
            <p:cNvSpPr>
              <a:spLocks/>
            </p:cNvSpPr>
            <p:nvPr/>
          </p:nvSpPr>
          <p:spPr bwMode="auto">
            <a:xfrm>
              <a:off x="1740" y="1256"/>
              <a:ext cx="132" cy="36"/>
            </a:xfrm>
            <a:custGeom>
              <a:avLst/>
              <a:gdLst>
                <a:gd name="T0" fmla="*/ 0 w 132"/>
                <a:gd name="T1" fmla="*/ 0 h 36"/>
                <a:gd name="T2" fmla="*/ 129 w 132"/>
                <a:gd name="T3" fmla="*/ 36 h 36"/>
                <a:gd name="T4" fmla="*/ 132 w 132"/>
                <a:gd name="T5" fmla="*/ 35 h 36"/>
                <a:gd name="T6" fmla="*/ 3 w 132"/>
                <a:gd name="T7" fmla="*/ 0 h 36"/>
                <a:gd name="T8" fmla="*/ 0 w 132"/>
                <a:gd name="T9" fmla="*/ 0 h 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2"/>
                <a:gd name="T16" fmla="*/ 0 h 36"/>
                <a:gd name="T17" fmla="*/ 132 w 132"/>
                <a:gd name="T18" fmla="*/ 36 h 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2" h="36">
                  <a:moveTo>
                    <a:pt x="0" y="0"/>
                  </a:moveTo>
                  <a:lnTo>
                    <a:pt x="129" y="36"/>
                  </a:lnTo>
                  <a:lnTo>
                    <a:pt x="132" y="35"/>
                  </a:lnTo>
                  <a:lnTo>
                    <a:pt x="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224" name="Freeform 208"/>
            <p:cNvSpPr>
              <a:spLocks/>
            </p:cNvSpPr>
            <p:nvPr/>
          </p:nvSpPr>
          <p:spPr bwMode="auto">
            <a:xfrm>
              <a:off x="1729" y="1258"/>
              <a:ext cx="133" cy="39"/>
            </a:xfrm>
            <a:custGeom>
              <a:avLst/>
              <a:gdLst>
                <a:gd name="T0" fmla="*/ 0 w 133"/>
                <a:gd name="T1" fmla="*/ 0 h 39"/>
                <a:gd name="T2" fmla="*/ 131 w 133"/>
                <a:gd name="T3" fmla="*/ 39 h 39"/>
                <a:gd name="T4" fmla="*/ 133 w 133"/>
                <a:gd name="T5" fmla="*/ 39 h 39"/>
                <a:gd name="T6" fmla="*/ 4 w 133"/>
                <a:gd name="T7" fmla="*/ 0 h 39"/>
                <a:gd name="T8" fmla="*/ 0 w 133"/>
                <a:gd name="T9" fmla="*/ 0 h 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3"/>
                <a:gd name="T16" fmla="*/ 0 h 39"/>
                <a:gd name="T17" fmla="*/ 133 w 133"/>
                <a:gd name="T18" fmla="*/ 39 h 3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3" h="39">
                  <a:moveTo>
                    <a:pt x="0" y="0"/>
                  </a:moveTo>
                  <a:lnTo>
                    <a:pt x="131" y="39"/>
                  </a:lnTo>
                  <a:lnTo>
                    <a:pt x="133" y="39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225" name="Line 209"/>
            <p:cNvSpPr>
              <a:spLocks noChangeShapeType="1"/>
            </p:cNvSpPr>
            <p:nvPr/>
          </p:nvSpPr>
          <p:spPr bwMode="auto">
            <a:xfrm>
              <a:off x="2066" y="1569"/>
              <a:ext cx="274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226" name="Freeform 210"/>
            <p:cNvSpPr>
              <a:spLocks/>
            </p:cNvSpPr>
            <p:nvPr/>
          </p:nvSpPr>
          <p:spPr bwMode="auto">
            <a:xfrm>
              <a:off x="3046" y="1176"/>
              <a:ext cx="746" cy="719"/>
            </a:xfrm>
            <a:custGeom>
              <a:avLst/>
              <a:gdLst>
                <a:gd name="T0" fmla="*/ 107 w 1198"/>
                <a:gd name="T1" fmla="*/ 3 h 719"/>
                <a:gd name="T2" fmla="*/ 105 w 1198"/>
                <a:gd name="T3" fmla="*/ 0 h 719"/>
                <a:gd name="T4" fmla="*/ 102 w 1198"/>
                <a:gd name="T5" fmla="*/ 7 h 719"/>
                <a:gd name="T6" fmla="*/ 97 w 1198"/>
                <a:gd name="T7" fmla="*/ 24 h 719"/>
                <a:gd name="T8" fmla="*/ 90 w 1198"/>
                <a:gd name="T9" fmla="*/ 56 h 719"/>
                <a:gd name="T10" fmla="*/ 85 w 1198"/>
                <a:gd name="T11" fmla="*/ 73 h 719"/>
                <a:gd name="T12" fmla="*/ 81 w 1198"/>
                <a:gd name="T13" fmla="*/ 77 h 719"/>
                <a:gd name="T14" fmla="*/ 75 w 1198"/>
                <a:gd name="T15" fmla="*/ 75 h 719"/>
                <a:gd name="T16" fmla="*/ 67 w 1198"/>
                <a:gd name="T17" fmla="*/ 65 h 719"/>
                <a:gd name="T18" fmla="*/ 59 w 1198"/>
                <a:gd name="T19" fmla="*/ 56 h 719"/>
                <a:gd name="T20" fmla="*/ 54 w 1198"/>
                <a:gd name="T21" fmla="*/ 58 h 719"/>
                <a:gd name="T22" fmla="*/ 49 w 1198"/>
                <a:gd name="T23" fmla="*/ 65 h 719"/>
                <a:gd name="T24" fmla="*/ 44 w 1198"/>
                <a:gd name="T25" fmla="*/ 76 h 719"/>
                <a:gd name="T26" fmla="*/ 37 w 1198"/>
                <a:gd name="T27" fmla="*/ 89 h 719"/>
                <a:gd name="T28" fmla="*/ 26 w 1198"/>
                <a:gd name="T29" fmla="*/ 117 h 719"/>
                <a:gd name="T30" fmla="*/ 17 w 1198"/>
                <a:gd name="T31" fmla="*/ 144 h 719"/>
                <a:gd name="T32" fmla="*/ 12 w 1198"/>
                <a:gd name="T33" fmla="*/ 169 h 719"/>
                <a:gd name="T34" fmla="*/ 7 w 1198"/>
                <a:gd name="T35" fmla="*/ 198 h 719"/>
                <a:gd name="T36" fmla="*/ 4 w 1198"/>
                <a:gd name="T37" fmla="*/ 232 h 719"/>
                <a:gd name="T38" fmla="*/ 2 w 1198"/>
                <a:gd name="T39" fmla="*/ 273 h 719"/>
                <a:gd name="T40" fmla="*/ 1 w 1198"/>
                <a:gd name="T41" fmla="*/ 323 h 719"/>
                <a:gd name="T42" fmla="*/ 1 w 1198"/>
                <a:gd name="T43" fmla="*/ 378 h 719"/>
                <a:gd name="T44" fmla="*/ 0 w 1198"/>
                <a:gd name="T45" fmla="*/ 434 h 719"/>
                <a:gd name="T46" fmla="*/ 1 w 1198"/>
                <a:gd name="T47" fmla="*/ 489 h 719"/>
                <a:gd name="T48" fmla="*/ 1 w 1198"/>
                <a:gd name="T49" fmla="*/ 539 h 719"/>
                <a:gd name="T50" fmla="*/ 3 w 1198"/>
                <a:gd name="T51" fmla="*/ 582 h 719"/>
                <a:gd name="T52" fmla="*/ 4 w 1198"/>
                <a:gd name="T53" fmla="*/ 615 h 719"/>
                <a:gd name="T54" fmla="*/ 7 w 1198"/>
                <a:gd name="T55" fmla="*/ 638 h 719"/>
                <a:gd name="T56" fmla="*/ 10 w 1198"/>
                <a:gd name="T57" fmla="*/ 656 h 719"/>
                <a:gd name="T58" fmla="*/ 15 w 1198"/>
                <a:gd name="T59" fmla="*/ 670 h 719"/>
                <a:gd name="T60" fmla="*/ 23 w 1198"/>
                <a:gd name="T61" fmla="*/ 683 h 719"/>
                <a:gd name="T62" fmla="*/ 32 w 1198"/>
                <a:gd name="T63" fmla="*/ 692 h 719"/>
                <a:gd name="T64" fmla="*/ 37 w 1198"/>
                <a:gd name="T65" fmla="*/ 700 h 719"/>
                <a:gd name="T66" fmla="*/ 46 w 1198"/>
                <a:gd name="T67" fmla="*/ 710 h 719"/>
                <a:gd name="T68" fmla="*/ 59 w 1198"/>
                <a:gd name="T69" fmla="*/ 717 h 719"/>
                <a:gd name="T70" fmla="*/ 66 w 1198"/>
                <a:gd name="T71" fmla="*/ 719 h 719"/>
                <a:gd name="T72" fmla="*/ 70 w 1198"/>
                <a:gd name="T73" fmla="*/ 719 h 719"/>
                <a:gd name="T74" fmla="*/ 74 w 1198"/>
                <a:gd name="T75" fmla="*/ 719 h 719"/>
                <a:gd name="T76" fmla="*/ 77 w 1198"/>
                <a:gd name="T77" fmla="*/ 718 h 719"/>
                <a:gd name="T78" fmla="*/ 82 w 1198"/>
                <a:gd name="T79" fmla="*/ 712 h 719"/>
                <a:gd name="T80" fmla="*/ 87 w 1198"/>
                <a:gd name="T81" fmla="*/ 700 h 719"/>
                <a:gd name="T82" fmla="*/ 92 w 1198"/>
                <a:gd name="T83" fmla="*/ 687 h 719"/>
                <a:gd name="T84" fmla="*/ 96 w 1198"/>
                <a:gd name="T85" fmla="*/ 672 h 719"/>
                <a:gd name="T86" fmla="*/ 103 w 1198"/>
                <a:gd name="T87" fmla="*/ 652 h 719"/>
                <a:gd name="T88" fmla="*/ 107 w 1198"/>
                <a:gd name="T89" fmla="*/ 627 h 719"/>
                <a:gd name="T90" fmla="*/ 110 w 1198"/>
                <a:gd name="T91" fmla="*/ 601 h 719"/>
                <a:gd name="T92" fmla="*/ 111 w 1198"/>
                <a:gd name="T93" fmla="*/ 554 h 719"/>
                <a:gd name="T94" fmla="*/ 112 w 1198"/>
                <a:gd name="T95" fmla="*/ 498 h 719"/>
                <a:gd name="T96" fmla="*/ 112 w 1198"/>
                <a:gd name="T97" fmla="*/ 433 h 719"/>
                <a:gd name="T98" fmla="*/ 112 w 1198"/>
                <a:gd name="T99" fmla="*/ 361 h 719"/>
                <a:gd name="T100" fmla="*/ 112 w 1198"/>
                <a:gd name="T101" fmla="*/ 321 h 719"/>
                <a:gd name="T102" fmla="*/ 112 w 1198"/>
                <a:gd name="T103" fmla="*/ 271 h 719"/>
                <a:gd name="T104" fmla="*/ 112 w 1198"/>
                <a:gd name="T105" fmla="*/ 166 h 719"/>
                <a:gd name="T106" fmla="*/ 111 w 1198"/>
                <a:gd name="T107" fmla="*/ 103 h 719"/>
                <a:gd name="T108" fmla="*/ 111 w 1198"/>
                <a:gd name="T109" fmla="*/ 61 h 719"/>
                <a:gd name="T110" fmla="*/ 110 w 1198"/>
                <a:gd name="T111" fmla="*/ 28 h 719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198"/>
                <a:gd name="T169" fmla="*/ 0 h 719"/>
                <a:gd name="T170" fmla="*/ 1198 w 1198"/>
                <a:gd name="T171" fmla="*/ 719 h 719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198" h="719">
                  <a:moveTo>
                    <a:pt x="1160" y="13"/>
                  </a:moveTo>
                  <a:lnTo>
                    <a:pt x="1154" y="9"/>
                  </a:lnTo>
                  <a:lnTo>
                    <a:pt x="1149" y="5"/>
                  </a:lnTo>
                  <a:lnTo>
                    <a:pt x="1142" y="3"/>
                  </a:lnTo>
                  <a:lnTo>
                    <a:pt x="1137" y="2"/>
                  </a:lnTo>
                  <a:lnTo>
                    <a:pt x="1130" y="0"/>
                  </a:lnTo>
                  <a:lnTo>
                    <a:pt x="1123" y="0"/>
                  </a:lnTo>
                  <a:lnTo>
                    <a:pt x="1116" y="0"/>
                  </a:lnTo>
                  <a:lnTo>
                    <a:pt x="1107" y="2"/>
                  </a:lnTo>
                  <a:lnTo>
                    <a:pt x="1099" y="3"/>
                  </a:lnTo>
                  <a:lnTo>
                    <a:pt x="1091" y="5"/>
                  </a:lnTo>
                  <a:lnTo>
                    <a:pt x="1082" y="7"/>
                  </a:lnTo>
                  <a:lnTo>
                    <a:pt x="1074" y="10"/>
                  </a:lnTo>
                  <a:lnTo>
                    <a:pt x="1064" y="13"/>
                  </a:lnTo>
                  <a:lnTo>
                    <a:pt x="1055" y="17"/>
                  </a:lnTo>
                  <a:lnTo>
                    <a:pt x="1036" y="24"/>
                  </a:lnTo>
                  <a:lnTo>
                    <a:pt x="1016" y="32"/>
                  </a:lnTo>
                  <a:lnTo>
                    <a:pt x="997" y="40"/>
                  </a:lnTo>
                  <a:lnTo>
                    <a:pt x="977" y="49"/>
                  </a:lnTo>
                  <a:lnTo>
                    <a:pt x="956" y="56"/>
                  </a:lnTo>
                  <a:lnTo>
                    <a:pt x="936" y="65"/>
                  </a:lnTo>
                  <a:lnTo>
                    <a:pt x="925" y="67"/>
                  </a:lnTo>
                  <a:lnTo>
                    <a:pt x="915" y="70"/>
                  </a:lnTo>
                  <a:lnTo>
                    <a:pt x="904" y="73"/>
                  </a:lnTo>
                  <a:lnTo>
                    <a:pt x="895" y="75"/>
                  </a:lnTo>
                  <a:lnTo>
                    <a:pt x="885" y="76"/>
                  </a:lnTo>
                  <a:lnTo>
                    <a:pt x="875" y="77"/>
                  </a:lnTo>
                  <a:lnTo>
                    <a:pt x="866" y="77"/>
                  </a:lnTo>
                  <a:lnTo>
                    <a:pt x="855" y="79"/>
                  </a:lnTo>
                  <a:lnTo>
                    <a:pt x="837" y="77"/>
                  </a:lnTo>
                  <a:lnTo>
                    <a:pt x="817" y="76"/>
                  </a:lnTo>
                  <a:lnTo>
                    <a:pt x="798" y="75"/>
                  </a:lnTo>
                  <a:lnTo>
                    <a:pt x="778" y="73"/>
                  </a:lnTo>
                  <a:lnTo>
                    <a:pt x="758" y="70"/>
                  </a:lnTo>
                  <a:lnTo>
                    <a:pt x="739" y="67"/>
                  </a:lnTo>
                  <a:lnTo>
                    <a:pt x="719" y="65"/>
                  </a:lnTo>
                  <a:lnTo>
                    <a:pt x="698" y="61"/>
                  </a:lnTo>
                  <a:lnTo>
                    <a:pt x="677" y="59"/>
                  </a:lnTo>
                  <a:lnTo>
                    <a:pt x="655" y="58"/>
                  </a:lnTo>
                  <a:lnTo>
                    <a:pt x="632" y="56"/>
                  </a:lnTo>
                  <a:lnTo>
                    <a:pt x="610" y="56"/>
                  </a:lnTo>
                  <a:lnTo>
                    <a:pt x="599" y="56"/>
                  </a:lnTo>
                  <a:lnTo>
                    <a:pt x="586" y="56"/>
                  </a:lnTo>
                  <a:lnTo>
                    <a:pt x="574" y="58"/>
                  </a:lnTo>
                  <a:lnTo>
                    <a:pt x="562" y="59"/>
                  </a:lnTo>
                  <a:lnTo>
                    <a:pt x="550" y="61"/>
                  </a:lnTo>
                  <a:lnTo>
                    <a:pt x="537" y="63"/>
                  </a:lnTo>
                  <a:lnTo>
                    <a:pt x="524" y="65"/>
                  </a:lnTo>
                  <a:lnTo>
                    <a:pt x="510" y="68"/>
                  </a:lnTo>
                  <a:lnTo>
                    <a:pt x="495" y="70"/>
                  </a:lnTo>
                  <a:lnTo>
                    <a:pt x="480" y="73"/>
                  </a:lnTo>
                  <a:lnTo>
                    <a:pt x="464" y="76"/>
                  </a:lnTo>
                  <a:lnTo>
                    <a:pt x="448" y="79"/>
                  </a:lnTo>
                  <a:lnTo>
                    <a:pt x="432" y="82"/>
                  </a:lnTo>
                  <a:lnTo>
                    <a:pt x="415" y="86"/>
                  </a:lnTo>
                  <a:lnTo>
                    <a:pt x="398" y="89"/>
                  </a:lnTo>
                  <a:lnTo>
                    <a:pt x="380" y="93"/>
                  </a:lnTo>
                  <a:lnTo>
                    <a:pt x="345" y="100"/>
                  </a:lnTo>
                  <a:lnTo>
                    <a:pt x="310" y="108"/>
                  </a:lnTo>
                  <a:lnTo>
                    <a:pt x="274" y="117"/>
                  </a:lnTo>
                  <a:lnTo>
                    <a:pt x="240" y="128"/>
                  </a:lnTo>
                  <a:lnTo>
                    <a:pt x="223" y="132"/>
                  </a:lnTo>
                  <a:lnTo>
                    <a:pt x="206" y="138"/>
                  </a:lnTo>
                  <a:lnTo>
                    <a:pt x="190" y="144"/>
                  </a:lnTo>
                  <a:lnTo>
                    <a:pt x="175" y="150"/>
                  </a:lnTo>
                  <a:lnTo>
                    <a:pt x="159" y="156"/>
                  </a:lnTo>
                  <a:lnTo>
                    <a:pt x="145" y="163"/>
                  </a:lnTo>
                  <a:lnTo>
                    <a:pt x="131" y="169"/>
                  </a:lnTo>
                  <a:lnTo>
                    <a:pt x="117" y="176"/>
                  </a:lnTo>
                  <a:lnTo>
                    <a:pt x="104" y="183"/>
                  </a:lnTo>
                  <a:lnTo>
                    <a:pt x="92" y="191"/>
                  </a:lnTo>
                  <a:lnTo>
                    <a:pt x="82" y="198"/>
                  </a:lnTo>
                  <a:lnTo>
                    <a:pt x="71" y="206"/>
                  </a:lnTo>
                  <a:lnTo>
                    <a:pt x="62" y="214"/>
                  </a:lnTo>
                  <a:lnTo>
                    <a:pt x="54" y="222"/>
                  </a:lnTo>
                  <a:lnTo>
                    <a:pt x="47" y="232"/>
                  </a:lnTo>
                  <a:lnTo>
                    <a:pt x="40" y="241"/>
                  </a:lnTo>
                  <a:lnTo>
                    <a:pt x="34" y="250"/>
                  </a:lnTo>
                  <a:lnTo>
                    <a:pt x="28" y="262"/>
                  </a:lnTo>
                  <a:lnTo>
                    <a:pt x="23" y="273"/>
                  </a:lnTo>
                  <a:lnTo>
                    <a:pt x="19" y="284"/>
                  </a:lnTo>
                  <a:lnTo>
                    <a:pt x="14" y="297"/>
                  </a:lnTo>
                  <a:lnTo>
                    <a:pt x="10" y="310"/>
                  </a:lnTo>
                  <a:lnTo>
                    <a:pt x="8" y="323"/>
                  </a:lnTo>
                  <a:lnTo>
                    <a:pt x="6" y="336"/>
                  </a:lnTo>
                  <a:lnTo>
                    <a:pt x="3" y="350"/>
                  </a:lnTo>
                  <a:lnTo>
                    <a:pt x="2" y="364"/>
                  </a:lnTo>
                  <a:lnTo>
                    <a:pt x="1" y="378"/>
                  </a:lnTo>
                  <a:lnTo>
                    <a:pt x="0" y="391"/>
                  </a:lnTo>
                  <a:lnTo>
                    <a:pt x="0" y="406"/>
                  </a:lnTo>
                  <a:lnTo>
                    <a:pt x="0" y="420"/>
                  </a:lnTo>
                  <a:lnTo>
                    <a:pt x="0" y="434"/>
                  </a:lnTo>
                  <a:lnTo>
                    <a:pt x="1" y="448"/>
                  </a:lnTo>
                  <a:lnTo>
                    <a:pt x="2" y="461"/>
                  </a:lnTo>
                  <a:lnTo>
                    <a:pt x="5" y="475"/>
                  </a:lnTo>
                  <a:lnTo>
                    <a:pt x="6" y="489"/>
                  </a:lnTo>
                  <a:lnTo>
                    <a:pt x="8" y="502"/>
                  </a:lnTo>
                  <a:lnTo>
                    <a:pt x="12" y="514"/>
                  </a:lnTo>
                  <a:lnTo>
                    <a:pt x="14" y="526"/>
                  </a:lnTo>
                  <a:lnTo>
                    <a:pt x="17" y="539"/>
                  </a:lnTo>
                  <a:lnTo>
                    <a:pt x="21" y="551"/>
                  </a:lnTo>
                  <a:lnTo>
                    <a:pt x="24" y="561"/>
                  </a:lnTo>
                  <a:lnTo>
                    <a:pt x="28" y="572"/>
                  </a:lnTo>
                  <a:lnTo>
                    <a:pt x="33" y="582"/>
                  </a:lnTo>
                  <a:lnTo>
                    <a:pt x="37" y="590"/>
                  </a:lnTo>
                  <a:lnTo>
                    <a:pt x="42" y="600"/>
                  </a:lnTo>
                  <a:lnTo>
                    <a:pt x="47" y="607"/>
                  </a:lnTo>
                  <a:lnTo>
                    <a:pt x="51" y="615"/>
                  </a:lnTo>
                  <a:lnTo>
                    <a:pt x="57" y="621"/>
                  </a:lnTo>
                  <a:lnTo>
                    <a:pt x="63" y="627"/>
                  </a:lnTo>
                  <a:lnTo>
                    <a:pt x="70" y="632"/>
                  </a:lnTo>
                  <a:lnTo>
                    <a:pt x="77" y="638"/>
                  </a:lnTo>
                  <a:lnTo>
                    <a:pt x="85" y="643"/>
                  </a:lnTo>
                  <a:lnTo>
                    <a:pt x="92" y="648"/>
                  </a:lnTo>
                  <a:lnTo>
                    <a:pt x="101" y="651"/>
                  </a:lnTo>
                  <a:lnTo>
                    <a:pt x="110" y="656"/>
                  </a:lnTo>
                  <a:lnTo>
                    <a:pt x="119" y="659"/>
                  </a:lnTo>
                  <a:lnTo>
                    <a:pt x="128" y="662"/>
                  </a:lnTo>
                  <a:lnTo>
                    <a:pt x="138" y="665"/>
                  </a:lnTo>
                  <a:lnTo>
                    <a:pt x="159" y="670"/>
                  </a:lnTo>
                  <a:lnTo>
                    <a:pt x="180" y="673"/>
                  </a:lnTo>
                  <a:lnTo>
                    <a:pt x="202" y="677"/>
                  </a:lnTo>
                  <a:lnTo>
                    <a:pt x="225" y="680"/>
                  </a:lnTo>
                  <a:lnTo>
                    <a:pt x="248" y="683"/>
                  </a:lnTo>
                  <a:lnTo>
                    <a:pt x="272" y="685"/>
                  </a:lnTo>
                  <a:lnTo>
                    <a:pt x="295" y="686"/>
                  </a:lnTo>
                  <a:lnTo>
                    <a:pt x="319" y="689"/>
                  </a:lnTo>
                  <a:lnTo>
                    <a:pt x="342" y="692"/>
                  </a:lnTo>
                  <a:lnTo>
                    <a:pt x="365" y="696"/>
                  </a:lnTo>
                  <a:lnTo>
                    <a:pt x="377" y="697"/>
                  </a:lnTo>
                  <a:lnTo>
                    <a:pt x="389" y="698"/>
                  </a:lnTo>
                  <a:lnTo>
                    <a:pt x="401" y="700"/>
                  </a:lnTo>
                  <a:lnTo>
                    <a:pt x="413" y="701"/>
                  </a:lnTo>
                  <a:lnTo>
                    <a:pt x="439" y="704"/>
                  </a:lnTo>
                  <a:lnTo>
                    <a:pt x="466" y="707"/>
                  </a:lnTo>
                  <a:lnTo>
                    <a:pt x="492" y="710"/>
                  </a:lnTo>
                  <a:lnTo>
                    <a:pt x="520" y="711"/>
                  </a:lnTo>
                  <a:lnTo>
                    <a:pt x="576" y="714"/>
                  </a:lnTo>
                  <a:lnTo>
                    <a:pt x="604" y="715"/>
                  </a:lnTo>
                  <a:lnTo>
                    <a:pt x="631" y="717"/>
                  </a:lnTo>
                  <a:lnTo>
                    <a:pt x="658" y="718"/>
                  </a:lnTo>
                  <a:lnTo>
                    <a:pt x="684" y="719"/>
                  </a:lnTo>
                  <a:lnTo>
                    <a:pt x="695" y="719"/>
                  </a:lnTo>
                  <a:lnTo>
                    <a:pt x="708" y="719"/>
                  </a:lnTo>
                  <a:lnTo>
                    <a:pt x="720" y="719"/>
                  </a:lnTo>
                  <a:lnTo>
                    <a:pt x="732" y="719"/>
                  </a:lnTo>
                  <a:lnTo>
                    <a:pt x="742" y="719"/>
                  </a:lnTo>
                  <a:lnTo>
                    <a:pt x="753" y="719"/>
                  </a:lnTo>
                  <a:lnTo>
                    <a:pt x="763" y="719"/>
                  </a:lnTo>
                  <a:lnTo>
                    <a:pt x="773" y="719"/>
                  </a:lnTo>
                  <a:lnTo>
                    <a:pt x="782" y="719"/>
                  </a:lnTo>
                  <a:lnTo>
                    <a:pt x="791" y="719"/>
                  </a:lnTo>
                  <a:lnTo>
                    <a:pt x="801" y="719"/>
                  </a:lnTo>
                  <a:lnTo>
                    <a:pt x="809" y="718"/>
                  </a:lnTo>
                  <a:lnTo>
                    <a:pt x="816" y="718"/>
                  </a:lnTo>
                  <a:lnTo>
                    <a:pt x="824" y="718"/>
                  </a:lnTo>
                  <a:lnTo>
                    <a:pt x="839" y="717"/>
                  </a:lnTo>
                  <a:lnTo>
                    <a:pt x="852" y="715"/>
                  </a:lnTo>
                  <a:lnTo>
                    <a:pt x="865" y="713"/>
                  </a:lnTo>
                  <a:lnTo>
                    <a:pt x="876" y="712"/>
                  </a:lnTo>
                  <a:lnTo>
                    <a:pt x="888" y="710"/>
                  </a:lnTo>
                  <a:lnTo>
                    <a:pt x="900" y="707"/>
                  </a:lnTo>
                  <a:lnTo>
                    <a:pt x="910" y="705"/>
                  </a:lnTo>
                  <a:lnTo>
                    <a:pt x="931" y="700"/>
                  </a:lnTo>
                  <a:lnTo>
                    <a:pt x="943" y="697"/>
                  </a:lnTo>
                  <a:lnTo>
                    <a:pt x="953" y="693"/>
                  </a:lnTo>
                  <a:lnTo>
                    <a:pt x="965" y="691"/>
                  </a:lnTo>
                  <a:lnTo>
                    <a:pt x="977" y="687"/>
                  </a:lnTo>
                  <a:lnTo>
                    <a:pt x="990" y="683"/>
                  </a:lnTo>
                  <a:lnTo>
                    <a:pt x="1002" y="679"/>
                  </a:lnTo>
                  <a:lnTo>
                    <a:pt x="1015" y="676"/>
                  </a:lnTo>
                  <a:lnTo>
                    <a:pt x="1029" y="672"/>
                  </a:lnTo>
                  <a:lnTo>
                    <a:pt x="1056" y="665"/>
                  </a:lnTo>
                  <a:lnTo>
                    <a:pt x="1070" y="662"/>
                  </a:lnTo>
                  <a:lnTo>
                    <a:pt x="1083" y="657"/>
                  </a:lnTo>
                  <a:lnTo>
                    <a:pt x="1096" y="652"/>
                  </a:lnTo>
                  <a:lnTo>
                    <a:pt x="1109" y="647"/>
                  </a:lnTo>
                  <a:lnTo>
                    <a:pt x="1120" y="641"/>
                  </a:lnTo>
                  <a:lnTo>
                    <a:pt x="1132" y="635"/>
                  </a:lnTo>
                  <a:lnTo>
                    <a:pt x="1142" y="627"/>
                  </a:lnTo>
                  <a:lnTo>
                    <a:pt x="1152" y="620"/>
                  </a:lnTo>
                  <a:lnTo>
                    <a:pt x="1160" y="610"/>
                  </a:lnTo>
                  <a:lnTo>
                    <a:pt x="1165" y="606"/>
                  </a:lnTo>
                  <a:lnTo>
                    <a:pt x="1168" y="601"/>
                  </a:lnTo>
                  <a:lnTo>
                    <a:pt x="1174" y="590"/>
                  </a:lnTo>
                  <a:lnTo>
                    <a:pt x="1180" y="579"/>
                  </a:lnTo>
                  <a:lnTo>
                    <a:pt x="1184" y="567"/>
                  </a:lnTo>
                  <a:lnTo>
                    <a:pt x="1188" y="554"/>
                  </a:lnTo>
                  <a:lnTo>
                    <a:pt x="1191" y="541"/>
                  </a:lnTo>
                  <a:lnTo>
                    <a:pt x="1194" y="527"/>
                  </a:lnTo>
                  <a:lnTo>
                    <a:pt x="1195" y="513"/>
                  </a:lnTo>
                  <a:lnTo>
                    <a:pt x="1196" y="498"/>
                  </a:lnTo>
                  <a:lnTo>
                    <a:pt x="1197" y="483"/>
                  </a:lnTo>
                  <a:lnTo>
                    <a:pt x="1197" y="467"/>
                  </a:lnTo>
                  <a:lnTo>
                    <a:pt x="1197" y="450"/>
                  </a:lnTo>
                  <a:lnTo>
                    <a:pt x="1197" y="433"/>
                  </a:lnTo>
                  <a:lnTo>
                    <a:pt x="1197" y="415"/>
                  </a:lnTo>
                  <a:lnTo>
                    <a:pt x="1197" y="398"/>
                  </a:lnTo>
                  <a:lnTo>
                    <a:pt x="1197" y="380"/>
                  </a:lnTo>
                  <a:lnTo>
                    <a:pt x="1196" y="361"/>
                  </a:lnTo>
                  <a:lnTo>
                    <a:pt x="1196" y="352"/>
                  </a:lnTo>
                  <a:lnTo>
                    <a:pt x="1196" y="343"/>
                  </a:lnTo>
                  <a:lnTo>
                    <a:pt x="1196" y="331"/>
                  </a:lnTo>
                  <a:lnTo>
                    <a:pt x="1196" y="321"/>
                  </a:lnTo>
                  <a:lnTo>
                    <a:pt x="1197" y="309"/>
                  </a:lnTo>
                  <a:lnTo>
                    <a:pt x="1197" y="297"/>
                  </a:lnTo>
                  <a:lnTo>
                    <a:pt x="1197" y="284"/>
                  </a:lnTo>
                  <a:lnTo>
                    <a:pt x="1197" y="271"/>
                  </a:lnTo>
                  <a:lnTo>
                    <a:pt x="1198" y="246"/>
                  </a:lnTo>
                  <a:lnTo>
                    <a:pt x="1198" y="219"/>
                  </a:lnTo>
                  <a:lnTo>
                    <a:pt x="1198" y="192"/>
                  </a:lnTo>
                  <a:lnTo>
                    <a:pt x="1197" y="166"/>
                  </a:lnTo>
                  <a:lnTo>
                    <a:pt x="1196" y="141"/>
                  </a:lnTo>
                  <a:lnTo>
                    <a:pt x="1196" y="128"/>
                  </a:lnTo>
                  <a:lnTo>
                    <a:pt x="1195" y="116"/>
                  </a:lnTo>
                  <a:lnTo>
                    <a:pt x="1194" y="103"/>
                  </a:lnTo>
                  <a:lnTo>
                    <a:pt x="1191" y="93"/>
                  </a:lnTo>
                  <a:lnTo>
                    <a:pt x="1190" y="81"/>
                  </a:lnTo>
                  <a:lnTo>
                    <a:pt x="1188" y="70"/>
                  </a:lnTo>
                  <a:lnTo>
                    <a:pt x="1186" y="61"/>
                  </a:lnTo>
                  <a:lnTo>
                    <a:pt x="1183" y="52"/>
                  </a:lnTo>
                  <a:lnTo>
                    <a:pt x="1180" y="44"/>
                  </a:lnTo>
                  <a:lnTo>
                    <a:pt x="1176" y="35"/>
                  </a:lnTo>
                  <a:lnTo>
                    <a:pt x="1173" y="28"/>
                  </a:lnTo>
                  <a:lnTo>
                    <a:pt x="1169" y="23"/>
                  </a:lnTo>
                  <a:lnTo>
                    <a:pt x="1165" y="17"/>
                  </a:lnTo>
                  <a:lnTo>
                    <a:pt x="1160" y="13"/>
                  </a:lnTo>
                  <a:close/>
                </a:path>
              </a:pathLst>
            </a:custGeom>
            <a:gradFill rotWithShape="1">
              <a:gsLst>
                <a:gs pos="0">
                  <a:srgbClr val="00FF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227" name="Line 211"/>
            <p:cNvSpPr>
              <a:spLocks noChangeShapeType="1"/>
            </p:cNvSpPr>
            <p:nvPr/>
          </p:nvSpPr>
          <p:spPr bwMode="auto">
            <a:xfrm flipV="1">
              <a:off x="2735" y="1558"/>
              <a:ext cx="309" cy="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3016" name="Rectangle 212"/>
          <p:cNvSpPr>
            <a:spLocks noChangeArrowheads="1"/>
          </p:cNvSpPr>
          <p:nvPr/>
        </p:nvSpPr>
        <p:spPr bwMode="auto">
          <a:xfrm>
            <a:off x="4908550" y="2462213"/>
            <a:ext cx="493713" cy="889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7" name="Line 213"/>
          <p:cNvSpPr>
            <a:spLocks noChangeShapeType="1"/>
          </p:cNvSpPr>
          <p:nvPr/>
        </p:nvSpPr>
        <p:spPr bwMode="auto">
          <a:xfrm flipH="1">
            <a:off x="4711700" y="2378075"/>
            <a:ext cx="50641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8" name="Rectangle 214"/>
          <p:cNvSpPr>
            <a:spLocks noChangeArrowheads="1"/>
          </p:cNvSpPr>
          <p:nvPr/>
        </p:nvSpPr>
        <p:spPr bwMode="auto">
          <a:xfrm>
            <a:off x="3554413" y="2754313"/>
            <a:ext cx="493712" cy="889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9" name="Line 215"/>
          <p:cNvSpPr>
            <a:spLocks noChangeShapeType="1"/>
          </p:cNvSpPr>
          <p:nvPr/>
        </p:nvSpPr>
        <p:spPr bwMode="auto">
          <a:xfrm flipH="1">
            <a:off x="3709988" y="2911475"/>
            <a:ext cx="5064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0" name="Text Box 216"/>
          <p:cNvSpPr txBox="1">
            <a:spLocks noChangeArrowheads="1"/>
          </p:cNvSpPr>
          <p:nvPr/>
        </p:nvSpPr>
        <p:spPr bwMode="auto">
          <a:xfrm>
            <a:off x="4535488" y="388938"/>
            <a:ext cx="2671762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>
                <a:latin typeface="Comic Sans MS" charset="0"/>
              </a:rPr>
              <a:t>Should arriving packet be allowed in? Departing packet let out?</a:t>
            </a:r>
          </a:p>
        </p:txBody>
      </p:sp>
      <p:sp>
        <p:nvSpPr>
          <p:cNvPr id="43021" name="Oval 217"/>
          <p:cNvSpPr>
            <a:spLocks noChangeArrowheads="1"/>
          </p:cNvSpPr>
          <p:nvPr/>
        </p:nvSpPr>
        <p:spPr bwMode="auto">
          <a:xfrm>
            <a:off x="4116388" y="1908175"/>
            <a:ext cx="815975" cy="1968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22" name="Oval 218"/>
          <p:cNvSpPr>
            <a:spLocks noChangeArrowheads="1"/>
          </p:cNvSpPr>
          <p:nvPr/>
        </p:nvSpPr>
        <p:spPr bwMode="auto">
          <a:xfrm>
            <a:off x="4338638" y="2160588"/>
            <a:ext cx="350837" cy="15398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Arial" charset="0"/>
                <a:cs typeface="Arial" charset="0"/>
              </a:rPr>
              <a:t>8: Network Security</a:t>
            </a:r>
          </a:p>
        </p:txBody>
      </p:sp>
      <p:sp>
        <p:nvSpPr>
          <p:cNvPr id="4505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Arial" charset="0"/>
                <a:cs typeface="Arial" charset="0"/>
              </a:rPr>
              <a:t>8-</a:t>
            </a:r>
            <a:fld id="{53479810-FE8E-3947-91AE-59AF6439D418}" type="slidenum">
              <a:rPr lang="en-US" sz="1200">
                <a:latin typeface="Arial" charset="0"/>
                <a:cs typeface="Arial" charset="0"/>
              </a:rPr>
              <a:pPr/>
              <a:t>16</a:t>
            </a:fld>
            <a:endParaRPr lang="en-US" sz="1200">
              <a:latin typeface="Arial" charset="0"/>
              <a:cs typeface="Arial" charset="0"/>
            </a:endParaRPr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>
                <a:latin typeface="Comic Sans MS" charset="0"/>
              </a:rPr>
              <a:t>Packet Filtering</a:t>
            </a:r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73100" y="1306513"/>
            <a:ext cx="7566025" cy="4183062"/>
          </a:xfrm>
        </p:spPr>
        <p:txBody>
          <a:bodyPr/>
          <a:lstStyle/>
          <a:p>
            <a:r>
              <a:rPr lang="en-US" sz="2400">
                <a:solidFill>
                  <a:srgbClr val="FF0000"/>
                </a:solidFill>
                <a:latin typeface="Comic Sans MS" charset="0"/>
              </a:rPr>
              <a:t>Example 1: block incoming and outgoing datagrams with IP protocol field = 17 and with either source or dest port = 23.</a:t>
            </a:r>
            <a:endParaRPr lang="en-US" sz="2400">
              <a:latin typeface="Comic Sans MS" charset="0"/>
            </a:endParaRPr>
          </a:p>
          <a:p>
            <a:pPr lvl="1"/>
            <a:r>
              <a:rPr lang="en-US">
                <a:latin typeface="Comic Sans MS" charset="0"/>
              </a:rPr>
              <a:t>All incoming and outgoing UDP flows and telnet connections are blocked.</a:t>
            </a:r>
          </a:p>
          <a:p>
            <a:r>
              <a:rPr lang="en-US" sz="2400">
                <a:solidFill>
                  <a:srgbClr val="FF0000"/>
                </a:solidFill>
                <a:latin typeface="Comic Sans MS" charset="0"/>
              </a:rPr>
              <a:t>Example 2: Block inbound TCP segments with ACK=0.</a:t>
            </a:r>
          </a:p>
          <a:p>
            <a:pPr lvl="1"/>
            <a:r>
              <a:rPr lang="en-US">
                <a:latin typeface="Comic Sans MS" charset="0"/>
              </a:rPr>
              <a:t>Prevents external clients from making TCP connections with internal clients, but allows internal clients to connect to outside.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Arial" charset="0"/>
                <a:cs typeface="Arial" charset="0"/>
              </a:rPr>
              <a:t>8: Network Security</a:t>
            </a:r>
          </a:p>
        </p:txBody>
      </p:sp>
      <p:sp>
        <p:nvSpPr>
          <p:cNvPr id="4710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Arial" charset="0"/>
                <a:cs typeface="Arial" charset="0"/>
              </a:rPr>
              <a:t>8-</a:t>
            </a:r>
            <a:fld id="{F4B3E402-FC2B-C248-B2F5-AB3664D607ED}" type="slidenum">
              <a:rPr lang="en-US" sz="1200">
                <a:latin typeface="Arial" charset="0"/>
                <a:cs typeface="Arial" charset="0"/>
              </a:rPr>
              <a:pPr/>
              <a:t>17</a:t>
            </a:fld>
            <a:endParaRPr lang="en-US" sz="1200">
              <a:latin typeface="Arial" charset="0"/>
              <a:cs typeface="Arial" charset="0"/>
            </a:endParaRPr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>
                <a:latin typeface="Comic Sans MS" charset="0"/>
              </a:rPr>
              <a:t>Application gateways</a:t>
            </a:r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5613" y="1555750"/>
            <a:ext cx="4138612" cy="2236788"/>
          </a:xfrm>
        </p:spPr>
        <p:txBody>
          <a:bodyPr/>
          <a:lstStyle/>
          <a:p>
            <a:r>
              <a:rPr lang="en-US" sz="2400">
                <a:latin typeface="Comic Sans MS" charset="0"/>
              </a:rPr>
              <a:t>Filters packets on application data as well as on IP/TCP/UDP fields.</a:t>
            </a:r>
          </a:p>
          <a:p>
            <a:r>
              <a:rPr lang="en-US" sz="2400" u="sng">
                <a:solidFill>
                  <a:srgbClr val="FF0000"/>
                </a:solidFill>
                <a:latin typeface="Comic Sans MS" charset="0"/>
              </a:rPr>
              <a:t>Example:</a:t>
            </a:r>
            <a:r>
              <a:rPr lang="en-US" sz="2400">
                <a:latin typeface="Comic Sans MS" charset="0"/>
              </a:rPr>
              <a:t> allow select internal users to telnet outside.</a:t>
            </a:r>
            <a:endParaRPr lang="en-US" sz="2000">
              <a:latin typeface="Comic Sans MS" charset="0"/>
            </a:endParaRPr>
          </a:p>
        </p:txBody>
      </p:sp>
      <p:sp>
        <p:nvSpPr>
          <p:cNvPr id="47109" name="Freeform 4"/>
          <p:cNvSpPr>
            <a:spLocks/>
          </p:cNvSpPr>
          <p:nvPr/>
        </p:nvSpPr>
        <p:spPr bwMode="auto">
          <a:xfrm>
            <a:off x="4829175" y="1511300"/>
            <a:ext cx="2974975" cy="2219325"/>
          </a:xfrm>
          <a:custGeom>
            <a:avLst/>
            <a:gdLst>
              <a:gd name="T0" fmla="*/ 2147483647 w 2135"/>
              <a:gd name="T1" fmla="*/ 2147483647 h 1662"/>
              <a:gd name="T2" fmla="*/ 2147483647 w 2135"/>
              <a:gd name="T3" fmla="*/ 2147483647 h 1662"/>
              <a:gd name="T4" fmla="*/ 2147483647 w 2135"/>
              <a:gd name="T5" fmla="*/ 2147483647 h 1662"/>
              <a:gd name="T6" fmla="*/ 2147483647 w 2135"/>
              <a:gd name="T7" fmla="*/ 2147483647 h 1662"/>
              <a:gd name="T8" fmla="*/ 2147483647 w 2135"/>
              <a:gd name="T9" fmla="*/ 2147483647 h 1662"/>
              <a:gd name="T10" fmla="*/ 2147483647 w 2135"/>
              <a:gd name="T11" fmla="*/ 2147483647 h 1662"/>
              <a:gd name="T12" fmla="*/ 2147483647 w 2135"/>
              <a:gd name="T13" fmla="*/ 2147483647 h 1662"/>
              <a:gd name="T14" fmla="*/ 2147483647 w 2135"/>
              <a:gd name="T15" fmla="*/ 2147483647 h 1662"/>
              <a:gd name="T16" fmla="*/ 2147483647 w 2135"/>
              <a:gd name="T17" fmla="*/ 2147483647 h 1662"/>
              <a:gd name="T18" fmla="*/ 2147483647 w 2135"/>
              <a:gd name="T19" fmla="*/ 2147483647 h 1662"/>
              <a:gd name="T20" fmla="*/ 2147483647 w 2135"/>
              <a:gd name="T21" fmla="*/ 2147483647 h 166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135"/>
              <a:gd name="T34" fmla="*/ 0 h 1662"/>
              <a:gd name="T35" fmla="*/ 2135 w 2135"/>
              <a:gd name="T36" fmla="*/ 1662 h 166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135" h="1662">
                <a:moveTo>
                  <a:pt x="27" y="652"/>
                </a:moveTo>
                <a:cubicBezTo>
                  <a:pt x="14" y="487"/>
                  <a:pt x="0" y="152"/>
                  <a:pt x="105" y="76"/>
                </a:cubicBezTo>
                <a:cubicBezTo>
                  <a:pt x="210" y="0"/>
                  <a:pt x="473" y="192"/>
                  <a:pt x="657" y="196"/>
                </a:cubicBezTo>
                <a:cubicBezTo>
                  <a:pt x="841" y="200"/>
                  <a:pt x="985" y="65"/>
                  <a:pt x="1209" y="100"/>
                </a:cubicBezTo>
                <a:cubicBezTo>
                  <a:pt x="1433" y="135"/>
                  <a:pt x="1867" y="232"/>
                  <a:pt x="2001" y="406"/>
                </a:cubicBezTo>
                <a:cubicBezTo>
                  <a:pt x="2135" y="580"/>
                  <a:pt x="2083" y="945"/>
                  <a:pt x="2013" y="1144"/>
                </a:cubicBezTo>
                <a:cubicBezTo>
                  <a:pt x="1943" y="1343"/>
                  <a:pt x="1781" y="1538"/>
                  <a:pt x="1581" y="1600"/>
                </a:cubicBezTo>
                <a:cubicBezTo>
                  <a:pt x="1381" y="1662"/>
                  <a:pt x="993" y="1571"/>
                  <a:pt x="813" y="1516"/>
                </a:cubicBezTo>
                <a:cubicBezTo>
                  <a:pt x="633" y="1461"/>
                  <a:pt x="606" y="1345"/>
                  <a:pt x="501" y="1270"/>
                </a:cubicBezTo>
                <a:cubicBezTo>
                  <a:pt x="396" y="1195"/>
                  <a:pt x="262" y="1169"/>
                  <a:pt x="183" y="1066"/>
                </a:cubicBezTo>
                <a:cubicBezTo>
                  <a:pt x="104" y="963"/>
                  <a:pt x="25" y="819"/>
                  <a:pt x="27" y="652"/>
                </a:cubicBezTo>
                <a:close/>
              </a:path>
            </a:pathLst>
          </a:cu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7110" name="Object 5"/>
          <p:cNvGraphicFramePr>
            <a:graphicFrameLocks noChangeAspect="1"/>
          </p:cNvGraphicFramePr>
          <p:nvPr/>
        </p:nvGraphicFramePr>
        <p:xfrm>
          <a:off x="4943475" y="1658938"/>
          <a:ext cx="415925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28" name="Clip" r:id="rId4" imgW="1308100" imgH="1079500" progId="MS_ClipArt_Gallery.2">
                  <p:embed/>
                </p:oleObj>
              </mc:Choice>
              <mc:Fallback>
                <p:oleObj name="Clip" r:id="rId4" imgW="1308100" imgH="1079500" progId="MS_ClipArt_Gallery.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3475" y="1658938"/>
                        <a:ext cx="415925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11" name="Line 6"/>
          <p:cNvSpPr>
            <a:spLocks noChangeShapeType="1"/>
          </p:cNvSpPr>
          <p:nvPr/>
        </p:nvSpPr>
        <p:spPr bwMode="auto">
          <a:xfrm flipV="1">
            <a:off x="5349875" y="1905000"/>
            <a:ext cx="73025" cy="79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7112" name="Object 7"/>
          <p:cNvGraphicFramePr>
            <a:graphicFrameLocks noChangeAspect="1"/>
          </p:cNvGraphicFramePr>
          <p:nvPr/>
        </p:nvGraphicFramePr>
        <p:xfrm>
          <a:off x="4943475" y="2254250"/>
          <a:ext cx="415925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29" name="Clip" r:id="rId6" imgW="1308100" imgH="1079500" progId="MS_ClipArt_Gallery.2">
                  <p:embed/>
                </p:oleObj>
              </mc:Choice>
              <mc:Fallback>
                <p:oleObj name="Clip" r:id="rId6" imgW="1308100" imgH="1079500" progId="MS_ClipArt_Gallery.2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3475" y="2254250"/>
                        <a:ext cx="415925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13" name="Line 8"/>
          <p:cNvSpPr>
            <a:spLocks noChangeShapeType="1"/>
          </p:cNvSpPr>
          <p:nvPr/>
        </p:nvSpPr>
        <p:spPr bwMode="auto">
          <a:xfrm flipV="1">
            <a:off x="5349875" y="2505075"/>
            <a:ext cx="73025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4" name="Line 9"/>
          <p:cNvSpPr>
            <a:spLocks noChangeShapeType="1"/>
          </p:cNvSpPr>
          <p:nvPr/>
        </p:nvSpPr>
        <p:spPr bwMode="auto">
          <a:xfrm>
            <a:off x="5416550" y="1903413"/>
            <a:ext cx="0" cy="600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7115" name="Object 10"/>
          <p:cNvGraphicFramePr>
            <a:graphicFrameLocks noChangeAspect="1"/>
          </p:cNvGraphicFramePr>
          <p:nvPr/>
        </p:nvGraphicFramePr>
        <p:xfrm>
          <a:off x="5811838" y="2668588"/>
          <a:ext cx="417512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30" name="Clip" r:id="rId7" imgW="1308100" imgH="1079500" progId="MS_ClipArt_Gallery.2">
                  <p:embed/>
                </p:oleObj>
              </mc:Choice>
              <mc:Fallback>
                <p:oleObj name="Clip" r:id="rId7" imgW="1308100" imgH="1079500" progId="MS_ClipArt_Gallery.2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1838" y="2668588"/>
                        <a:ext cx="417512" cy="331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6" name="Object 11"/>
          <p:cNvGraphicFramePr>
            <a:graphicFrameLocks noChangeAspect="1"/>
          </p:cNvGraphicFramePr>
          <p:nvPr/>
        </p:nvGraphicFramePr>
        <p:xfrm>
          <a:off x="5197475" y="2657475"/>
          <a:ext cx="415925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31" name="Clip" r:id="rId8" imgW="1308100" imgH="1079500" progId="MS_ClipArt_Gallery.2">
                  <p:embed/>
                </p:oleObj>
              </mc:Choice>
              <mc:Fallback>
                <p:oleObj name="Clip" r:id="rId8" imgW="1308100" imgH="1079500" progId="MS_ClipArt_Gallery.2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7475" y="2657475"/>
                        <a:ext cx="415925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17" name="Line 12"/>
          <p:cNvSpPr>
            <a:spLocks noChangeShapeType="1"/>
          </p:cNvSpPr>
          <p:nvPr/>
        </p:nvSpPr>
        <p:spPr bwMode="auto">
          <a:xfrm rot="-5400000">
            <a:off x="6036469" y="2643982"/>
            <a:ext cx="60325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8" name="Line 13"/>
          <p:cNvSpPr>
            <a:spLocks noChangeShapeType="1"/>
          </p:cNvSpPr>
          <p:nvPr/>
        </p:nvSpPr>
        <p:spPr bwMode="auto">
          <a:xfrm rot="5400000" flipH="1">
            <a:off x="5410200" y="2635250"/>
            <a:ext cx="635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9" name="Line 14"/>
          <p:cNvSpPr>
            <a:spLocks noChangeShapeType="1"/>
          </p:cNvSpPr>
          <p:nvPr/>
        </p:nvSpPr>
        <p:spPr bwMode="auto">
          <a:xfrm rot="16200000" flipV="1">
            <a:off x="5757069" y="2296319"/>
            <a:ext cx="0" cy="6270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20" name="Line 15"/>
          <p:cNvSpPr>
            <a:spLocks noChangeShapeType="1"/>
          </p:cNvSpPr>
          <p:nvPr/>
        </p:nvSpPr>
        <p:spPr bwMode="auto">
          <a:xfrm flipV="1">
            <a:off x="5422900" y="2235200"/>
            <a:ext cx="93663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21" name="Line 16"/>
          <p:cNvSpPr>
            <a:spLocks noChangeShapeType="1"/>
          </p:cNvSpPr>
          <p:nvPr/>
        </p:nvSpPr>
        <p:spPr bwMode="auto">
          <a:xfrm>
            <a:off x="5897563" y="2363788"/>
            <a:ext cx="430212" cy="303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22" name="Line 17"/>
          <p:cNvSpPr>
            <a:spLocks noChangeShapeType="1"/>
          </p:cNvSpPr>
          <p:nvPr/>
        </p:nvSpPr>
        <p:spPr bwMode="auto">
          <a:xfrm flipH="1">
            <a:off x="6819900" y="2278063"/>
            <a:ext cx="279400" cy="3921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23" name="Line 18"/>
          <p:cNvSpPr>
            <a:spLocks noChangeShapeType="1"/>
          </p:cNvSpPr>
          <p:nvPr/>
        </p:nvSpPr>
        <p:spPr bwMode="auto">
          <a:xfrm>
            <a:off x="6602413" y="2768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7124" name="Group 19"/>
          <p:cNvGrpSpPr>
            <a:grpSpLocks/>
          </p:cNvGrpSpPr>
          <p:nvPr/>
        </p:nvGrpSpPr>
        <p:grpSpPr bwMode="auto">
          <a:xfrm>
            <a:off x="6456363" y="1492250"/>
            <a:ext cx="303212" cy="571500"/>
            <a:chOff x="4180" y="783"/>
            <a:chExt cx="150" cy="307"/>
          </a:xfrm>
        </p:grpSpPr>
        <p:sp>
          <p:nvSpPr>
            <p:cNvPr id="47207" name="AutoShape 20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208" name="Rectangle 21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209" name="Rectangle 22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210" name="AutoShape 23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211" name="Line 24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212" name="Line 25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213" name="Rectangle 26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214" name="Rectangle 27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7125" name="Group 28"/>
          <p:cNvGrpSpPr>
            <a:grpSpLocks/>
          </p:cNvGrpSpPr>
          <p:nvPr/>
        </p:nvGrpSpPr>
        <p:grpSpPr bwMode="auto">
          <a:xfrm>
            <a:off x="7386638" y="2627313"/>
            <a:ext cx="207962" cy="409575"/>
            <a:chOff x="4180" y="783"/>
            <a:chExt cx="150" cy="307"/>
          </a:xfrm>
        </p:grpSpPr>
        <p:sp>
          <p:nvSpPr>
            <p:cNvPr id="47199" name="AutoShape 29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200" name="Rectangle 30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201" name="Rectangle 31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202" name="AutoShape 32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203" name="Line 33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204" name="Line 34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205" name="Rectangle 35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206" name="Rectangle 36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7126" name="Line 37"/>
          <p:cNvSpPr>
            <a:spLocks noChangeShapeType="1"/>
          </p:cNvSpPr>
          <p:nvPr/>
        </p:nvSpPr>
        <p:spPr bwMode="auto">
          <a:xfrm rot="5400000" flipH="1">
            <a:off x="6719887" y="2097088"/>
            <a:ext cx="2254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27" name="Line 38"/>
          <p:cNvSpPr>
            <a:spLocks noChangeShapeType="1"/>
          </p:cNvSpPr>
          <p:nvPr/>
        </p:nvSpPr>
        <p:spPr bwMode="auto">
          <a:xfrm rot="-5400000">
            <a:off x="6754019" y="1945481"/>
            <a:ext cx="6350" cy="1603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28" name="Line 39"/>
          <p:cNvSpPr>
            <a:spLocks noChangeShapeType="1"/>
          </p:cNvSpPr>
          <p:nvPr/>
        </p:nvSpPr>
        <p:spPr bwMode="auto">
          <a:xfrm rot="-5400000">
            <a:off x="6889750" y="2111375"/>
            <a:ext cx="0" cy="8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29" name="Line 40"/>
          <p:cNvSpPr>
            <a:spLocks noChangeShapeType="1"/>
          </p:cNvSpPr>
          <p:nvPr/>
        </p:nvSpPr>
        <p:spPr bwMode="auto">
          <a:xfrm flipH="1">
            <a:off x="7205663" y="1690688"/>
            <a:ext cx="266700" cy="360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7130" name="Group 41"/>
          <p:cNvGrpSpPr>
            <a:grpSpLocks/>
          </p:cNvGrpSpPr>
          <p:nvPr/>
        </p:nvGrpSpPr>
        <p:grpSpPr bwMode="auto">
          <a:xfrm>
            <a:off x="7262813" y="1454150"/>
            <a:ext cx="501650" cy="233363"/>
            <a:chOff x="3600" y="219"/>
            <a:chExt cx="360" cy="175"/>
          </a:xfrm>
        </p:grpSpPr>
        <p:sp>
          <p:nvSpPr>
            <p:cNvPr id="47186" name="Oval 42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87" name="Line 43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88" name="Line 44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89" name="Rectangle 45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90" name="Oval 46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7191" name="Group 47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47196" name="Line 48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97" name="Line 49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98" name="Line 50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7192" name="Group 51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47193" name="Line 52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94" name="Line 53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95" name="Line 54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7131" name="Group 55"/>
          <p:cNvGrpSpPr>
            <a:grpSpLocks/>
          </p:cNvGrpSpPr>
          <p:nvPr/>
        </p:nvGrpSpPr>
        <p:grpSpPr bwMode="auto">
          <a:xfrm>
            <a:off x="6929438" y="2038350"/>
            <a:ext cx="501650" cy="234950"/>
            <a:chOff x="3600" y="219"/>
            <a:chExt cx="360" cy="175"/>
          </a:xfrm>
        </p:grpSpPr>
        <p:sp>
          <p:nvSpPr>
            <p:cNvPr id="47173" name="Oval 56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74" name="Line 57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75" name="Line 58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76" name="Rectangle 59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77" name="Oval 60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7178" name="Group 61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47183" name="Line 62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84" name="Line 63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85" name="Line 64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7179" name="Group 65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47180" name="Line 6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81" name="Line 6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82" name="Line 6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7132" name="Group 69"/>
          <p:cNvGrpSpPr>
            <a:grpSpLocks/>
          </p:cNvGrpSpPr>
          <p:nvPr/>
        </p:nvGrpSpPr>
        <p:grpSpPr bwMode="auto">
          <a:xfrm>
            <a:off x="6319838" y="2527300"/>
            <a:ext cx="500062" cy="233363"/>
            <a:chOff x="3600" y="219"/>
            <a:chExt cx="360" cy="175"/>
          </a:xfrm>
        </p:grpSpPr>
        <p:sp>
          <p:nvSpPr>
            <p:cNvPr id="47160" name="Oval 70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61" name="Line 71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62" name="Line 72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63" name="Rectangle 73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64" name="Oval 74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7165" name="Group 75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47170" name="Line 7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71" name="Line 7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72" name="Line 7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7166" name="Group 79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47167" name="Line 8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68" name="Line 8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69" name="Line 8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7133" name="Group 83"/>
          <p:cNvGrpSpPr>
            <a:grpSpLocks/>
          </p:cNvGrpSpPr>
          <p:nvPr/>
        </p:nvGrpSpPr>
        <p:grpSpPr bwMode="auto">
          <a:xfrm>
            <a:off x="5516563" y="2151063"/>
            <a:ext cx="501650" cy="233362"/>
            <a:chOff x="3600" y="219"/>
            <a:chExt cx="360" cy="175"/>
          </a:xfrm>
        </p:grpSpPr>
        <p:sp>
          <p:nvSpPr>
            <p:cNvPr id="47147" name="Oval 84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48" name="Line 85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49" name="Line 86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50" name="Rectangle 87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51" name="Oval 88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7152" name="Group 89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47157" name="Line 9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58" name="Line 9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59" name="Line 9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7153" name="Group 93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47154" name="Line 9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55" name="Line 9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56" name="Line 9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47134" name="Line 97"/>
          <p:cNvSpPr>
            <a:spLocks noChangeShapeType="1"/>
          </p:cNvSpPr>
          <p:nvPr/>
        </p:nvSpPr>
        <p:spPr bwMode="auto">
          <a:xfrm>
            <a:off x="5745163" y="240665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7135" name="Object 98"/>
          <p:cNvGraphicFramePr>
            <a:graphicFrameLocks noChangeAspect="1"/>
          </p:cNvGraphicFramePr>
          <p:nvPr/>
        </p:nvGraphicFramePr>
        <p:xfrm>
          <a:off x="6945313" y="3030538"/>
          <a:ext cx="417512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32" name="Clip" r:id="rId9" imgW="1308100" imgH="1079500" progId="MS_ClipArt_Gallery.2">
                  <p:embed/>
                </p:oleObj>
              </mc:Choice>
              <mc:Fallback>
                <p:oleObj name="Clip" r:id="rId9" imgW="1308100" imgH="1079500" progId="MS_ClipArt_Gallery.2">
                  <p:embed/>
                  <p:pic>
                    <p:nvPicPr>
                      <p:cNvPr id="0" name="Object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5313" y="3030538"/>
                        <a:ext cx="417512" cy="331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36" name="Object 99"/>
          <p:cNvGraphicFramePr>
            <a:graphicFrameLocks noChangeAspect="1"/>
          </p:cNvGraphicFramePr>
          <p:nvPr/>
        </p:nvGraphicFramePr>
        <p:xfrm>
          <a:off x="6330950" y="3019425"/>
          <a:ext cx="415925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33" name="Clip" r:id="rId10" imgW="1308100" imgH="1079500" progId="MS_ClipArt_Gallery.2">
                  <p:embed/>
                </p:oleObj>
              </mc:Choice>
              <mc:Fallback>
                <p:oleObj name="Clip" r:id="rId10" imgW="1308100" imgH="1079500" progId="MS_ClipArt_Gallery.2">
                  <p:embed/>
                  <p:pic>
                    <p:nvPicPr>
                      <p:cNvPr id="0" name="Object 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0950" y="3019425"/>
                        <a:ext cx="415925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37" name="Line 100"/>
          <p:cNvSpPr>
            <a:spLocks noChangeShapeType="1"/>
          </p:cNvSpPr>
          <p:nvPr/>
        </p:nvSpPr>
        <p:spPr bwMode="auto">
          <a:xfrm rot="-5400000">
            <a:off x="7169944" y="3005932"/>
            <a:ext cx="60325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38" name="Line 101"/>
          <p:cNvSpPr>
            <a:spLocks noChangeShapeType="1"/>
          </p:cNvSpPr>
          <p:nvPr/>
        </p:nvSpPr>
        <p:spPr bwMode="auto">
          <a:xfrm rot="5400000" flipH="1">
            <a:off x="6543675" y="2997200"/>
            <a:ext cx="635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39" name="Line 102"/>
          <p:cNvSpPr>
            <a:spLocks noChangeShapeType="1"/>
          </p:cNvSpPr>
          <p:nvPr/>
        </p:nvSpPr>
        <p:spPr bwMode="auto">
          <a:xfrm rot="16200000" flipV="1">
            <a:off x="6890544" y="2658269"/>
            <a:ext cx="0" cy="6270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40" name="Freeform 103"/>
          <p:cNvSpPr>
            <a:spLocks/>
          </p:cNvSpPr>
          <p:nvPr/>
        </p:nvSpPr>
        <p:spPr bwMode="auto">
          <a:xfrm>
            <a:off x="5429250" y="1536700"/>
            <a:ext cx="1009650" cy="228600"/>
          </a:xfrm>
          <a:custGeom>
            <a:avLst/>
            <a:gdLst>
              <a:gd name="T0" fmla="*/ 0 w 636"/>
              <a:gd name="T1" fmla="*/ 2147483647 h 144"/>
              <a:gd name="T2" fmla="*/ 2147483647 w 636"/>
              <a:gd name="T3" fmla="*/ 2147483647 h 144"/>
              <a:gd name="T4" fmla="*/ 0 60000 65536"/>
              <a:gd name="T5" fmla="*/ 0 60000 65536"/>
              <a:gd name="T6" fmla="*/ 0 w 636"/>
              <a:gd name="T7" fmla="*/ 0 h 144"/>
              <a:gd name="T8" fmla="*/ 636 w 636"/>
              <a:gd name="T9" fmla="*/ 144 h 1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36" h="144">
                <a:moveTo>
                  <a:pt x="0" y="144"/>
                </a:moveTo>
                <a:cubicBezTo>
                  <a:pt x="180" y="6"/>
                  <a:pt x="450" y="0"/>
                  <a:pt x="636" y="114"/>
                </a:cubicBez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41" name="Freeform 104"/>
          <p:cNvSpPr>
            <a:spLocks/>
          </p:cNvSpPr>
          <p:nvPr/>
        </p:nvSpPr>
        <p:spPr bwMode="auto">
          <a:xfrm>
            <a:off x="6781800" y="1146175"/>
            <a:ext cx="771525" cy="939800"/>
          </a:xfrm>
          <a:custGeom>
            <a:avLst/>
            <a:gdLst>
              <a:gd name="T0" fmla="*/ 0 w 486"/>
              <a:gd name="T1" fmla="*/ 2147483647 h 592"/>
              <a:gd name="T2" fmla="*/ 2147483647 w 486"/>
              <a:gd name="T3" fmla="*/ 2147483647 h 592"/>
              <a:gd name="T4" fmla="*/ 2147483647 w 486"/>
              <a:gd name="T5" fmla="*/ 0 h 592"/>
              <a:gd name="T6" fmla="*/ 0 60000 65536"/>
              <a:gd name="T7" fmla="*/ 0 60000 65536"/>
              <a:gd name="T8" fmla="*/ 0 60000 65536"/>
              <a:gd name="T9" fmla="*/ 0 w 486"/>
              <a:gd name="T10" fmla="*/ 0 h 592"/>
              <a:gd name="T11" fmla="*/ 486 w 486"/>
              <a:gd name="T12" fmla="*/ 592 h 5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86" h="592">
                <a:moveTo>
                  <a:pt x="0" y="492"/>
                </a:moveTo>
                <a:cubicBezTo>
                  <a:pt x="25" y="472"/>
                  <a:pt x="81" y="592"/>
                  <a:pt x="162" y="510"/>
                </a:cubicBezTo>
                <a:cubicBezTo>
                  <a:pt x="243" y="428"/>
                  <a:pt x="419" y="106"/>
                  <a:pt x="486" y="0"/>
                </a:cubicBez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42" name="Text Box 105"/>
          <p:cNvSpPr txBox="1">
            <a:spLocks noChangeArrowheads="1"/>
          </p:cNvSpPr>
          <p:nvPr/>
        </p:nvSpPr>
        <p:spPr bwMode="auto">
          <a:xfrm>
            <a:off x="4946650" y="1112838"/>
            <a:ext cx="154940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1400">
                <a:latin typeface="Comic Sans MS" charset="0"/>
              </a:rPr>
              <a:t>host-to-gateway</a:t>
            </a:r>
          </a:p>
          <a:p>
            <a:pPr algn="l"/>
            <a:r>
              <a:rPr lang="en-US" sz="1400">
                <a:latin typeface="Comic Sans MS" charset="0"/>
              </a:rPr>
              <a:t>telnet session</a:t>
            </a:r>
            <a:endParaRPr lang="en-US" sz="1800">
              <a:latin typeface="Comic Sans MS" charset="0"/>
            </a:endParaRPr>
          </a:p>
        </p:txBody>
      </p:sp>
      <p:sp>
        <p:nvSpPr>
          <p:cNvPr id="47143" name="Text Box 106"/>
          <p:cNvSpPr txBox="1">
            <a:spLocks noChangeArrowheads="1"/>
          </p:cNvSpPr>
          <p:nvPr/>
        </p:nvSpPr>
        <p:spPr bwMode="auto">
          <a:xfrm>
            <a:off x="6813550" y="722313"/>
            <a:ext cx="182880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r>
              <a:rPr lang="en-US" sz="1400">
                <a:latin typeface="Comic Sans MS" charset="0"/>
              </a:rPr>
              <a:t>gateway-to-remote </a:t>
            </a:r>
          </a:p>
          <a:p>
            <a:pPr algn="l"/>
            <a:r>
              <a:rPr lang="en-US" sz="1400">
                <a:latin typeface="Comic Sans MS" charset="0"/>
              </a:rPr>
              <a:t>host telnet session</a:t>
            </a:r>
            <a:endParaRPr lang="en-US" sz="1800">
              <a:latin typeface="Comic Sans MS" charset="0"/>
            </a:endParaRPr>
          </a:p>
        </p:txBody>
      </p:sp>
      <p:sp>
        <p:nvSpPr>
          <p:cNvPr id="47144" name="Text Box 107"/>
          <p:cNvSpPr txBox="1">
            <a:spLocks noChangeArrowheads="1"/>
          </p:cNvSpPr>
          <p:nvPr/>
        </p:nvSpPr>
        <p:spPr bwMode="auto">
          <a:xfrm>
            <a:off x="5926138" y="1987550"/>
            <a:ext cx="936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mic Sans MS" charset="0"/>
              </a:rPr>
              <a:t>application</a:t>
            </a:r>
          </a:p>
          <a:p>
            <a:r>
              <a:rPr lang="en-US" sz="1200">
                <a:latin typeface="Comic Sans MS" charset="0"/>
              </a:rPr>
              <a:t>gateway</a:t>
            </a:r>
            <a:endParaRPr lang="en-US" sz="1800">
              <a:latin typeface="Comic Sans MS" charset="0"/>
            </a:endParaRPr>
          </a:p>
        </p:txBody>
      </p:sp>
      <p:sp>
        <p:nvSpPr>
          <p:cNvPr id="47145" name="Text Box 108"/>
          <p:cNvSpPr txBox="1">
            <a:spLocks noChangeArrowheads="1"/>
          </p:cNvSpPr>
          <p:nvPr/>
        </p:nvSpPr>
        <p:spPr bwMode="auto">
          <a:xfrm>
            <a:off x="7366000" y="2012950"/>
            <a:ext cx="137318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mic Sans MS" charset="0"/>
              </a:rPr>
              <a:t>router and filter</a:t>
            </a:r>
            <a:endParaRPr lang="en-US" sz="1800">
              <a:latin typeface="Comic Sans MS" charset="0"/>
            </a:endParaRPr>
          </a:p>
        </p:txBody>
      </p:sp>
      <p:sp>
        <p:nvSpPr>
          <p:cNvPr id="47146" name="Rectangle 109"/>
          <p:cNvSpPr>
            <a:spLocks noChangeArrowheads="1"/>
          </p:cNvSpPr>
          <p:nvPr/>
        </p:nvSpPr>
        <p:spPr bwMode="auto">
          <a:xfrm>
            <a:off x="798513" y="4084638"/>
            <a:ext cx="7642225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en-US" sz="2000">
                <a:solidFill>
                  <a:srgbClr val="FF0000"/>
                </a:solidFill>
                <a:latin typeface="Comic Sans MS" charset="0"/>
              </a:rPr>
              <a:t>1.</a:t>
            </a:r>
            <a:r>
              <a:rPr lang="en-US" sz="2000">
                <a:latin typeface="Comic Sans MS" charset="0"/>
              </a:rPr>
              <a:t> Require all telnet users to telnet through gateway.</a:t>
            </a:r>
          </a:p>
          <a:p>
            <a:pPr marL="342900" indent="-342900" algn="l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en-US" sz="2000">
                <a:solidFill>
                  <a:srgbClr val="FF0000"/>
                </a:solidFill>
                <a:latin typeface="Comic Sans MS" charset="0"/>
              </a:rPr>
              <a:t>2.</a:t>
            </a:r>
            <a:r>
              <a:rPr lang="en-US" sz="2000">
                <a:latin typeface="Comic Sans MS" charset="0"/>
              </a:rPr>
              <a:t> For authorized users, gateway sets up telnet connection to dest host. Gateway relays data between 2 connections</a:t>
            </a:r>
          </a:p>
          <a:p>
            <a:pPr marL="342900" indent="-342900" algn="l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en-US" sz="2000">
                <a:solidFill>
                  <a:srgbClr val="FF0000"/>
                </a:solidFill>
                <a:latin typeface="Comic Sans MS" charset="0"/>
              </a:rPr>
              <a:t>3.</a:t>
            </a:r>
            <a:r>
              <a:rPr lang="en-US" sz="2000">
                <a:latin typeface="Comic Sans MS" charset="0"/>
              </a:rPr>
              <a:t> Router filter blocks all telnet connections not originating from gateway.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Arial" charset="0"/>
                <a:cs typeface="Arial" charset="0"/>
              </a:rPr>
              <a:t>8: Network Security</a:t>
            </a:r>
          </a:p>
        </p:txBody>
      </p:sp>
      <p:sp>
        <p:nvSpPr>
          <p:cNvPr id="4915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Arial" charset="0"/>
                <a:cs typeface="Arial" charset="0"/>
              </a:rPr>
              <a:t>8-</a:t>
            </a:r>
            <a:fld id="{D2AD86FD-70BA-4F43-8F15-24A1F100038E}" type="slidenum">
              <a:rPr lang="en-US" sz="1200">
                <a:latin typeface="Arial" charset="0"/>
                <a:cs typeface="Arial" charset="0"/>
              </a:rPr>
              <a:pPr/>
              <a:t>18</a:t>
            </a:fld>
            <a:endParaRPr lang="en-US" sz="1200">
              <a:latin typeface="Arial" charset="0"/>
              <a:cs typeface="Arial" charset="0"/>
            </a:endParaRPr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>
                <a:latin typeface="Comic Sans MS" charset="0"/>
              </a:rPr>
              <a:t>Limitations of firewalls and gateways</a:t>
            </a:r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2113" y="1400175"/>
            <a:ext cx="3879850" cy="4648200"/>
          </a:xfrm>
        </p:spPr>
        <p:txBody>
          <a:bodyPr/>
          <a:lstStyle/>
          <a:p>
            <a:r>
              <a:rPr lang="en-US" sz="2400" u="sng">
                <a:solidFill>
                  <a:srgbClr val="FF0000"/>
                </a:solidFill>
                <a:latin typeface="Comic Sans MS" charset="0"/>
              </a:rPr>
              <a:t>IP spoofing:</a:t>
            </a:r>
            <a:r>
              <a:rPr lang="en-US" sz="2400">
                <a:latin typeface="Comic Sans MS" charset="0"/>
              </a:rPr>
              <a:t> router can</a:t>
            </a:r>
            <a:r>
              <a:rPr lang="ja-JP" altLang="en-US" sz="2400">
                <a:latin typeface="Comic Sans MS" charset="0"/>
              </a:rPr>
              <a:t>’</a:t>
            </a:r>
            <a:r>
              <a:rPr lang="en-US" altLang="ja-JP" sz="2400">
                <a:latin typeface="Comic Sans MS" charset="0"/>
              </a:rPr>
              <a:t>t know if data </a:t>
            </a:r>
            <a:r>
              <a:rPr lang="ja-JP" altLang="en-US" sz="2400">
                <a:latin typeface="Comic Sans MS" charset="0"/>
              </a:rPr>
              <a:t>“</a:t>
            </a:r>
            <a:r>
              <a:rPr lang="en-US" altLang="ja-JP" sz="2400">
                <a:latin typeface="Comic Sans MS" charset="0"/>
              </a:rPr>
              <a:t>really</a:t>
            </a:r>
            <a:r>
              <a:rPr lang="ja-JP" altLang="en-US" sz="2400">
                <a:latin typeface="Comic Sans MS" charset="0"/>
              </a:rPr>
              <a:t>”</a:t>
            </a:r>
            <a:r>
              <a:rPr lang="en-US" altLang="ja-JP" sz="2400">
                <a:latin typeface="Comic Sans MS" charset="0"/>
              </a:rPr>
              <a:t> comes from claimed source</a:t>
            </a:r>
          </a:p>
          <a:p>
            <a:r>
              <a:rPr lang="en-US" sz="2400">
                <a:latin typeface="Comic Sans MS" charset="0"/>
              </a:rPr>
              <a:t>if multiple app</a:t>
            </a:r>
            <a:r>
              <a:rPr lang="ja-JP" altLang="en-US" sz="2400">
                <a:latin typeface="Comic Sans MS" charset="0"/>
              </a:rPr>
              <a:t>’</a:t>
            </a:r>
            <a:r>
              <a:rPr lang="en-US" altLang="ja-JP" sz="2400">
                <a:latin typeface="Comic Sans MS" charset="0"/>
              </a:rPr>
              <a:t>s. need special treatment, each has own app. gateway.</a:t>
            </a:r>
          </a:p>
          <a:p>
            <a:r>
              <a:rPr lang="en-US" sz="2400">
                <a:latin typeface="Comic Sans MS" charset="0"/>
              </a:rPr>
              <a:t>client software must know how to contact gateway.</a:t>
            </a:r>
          </a:p>
          <a:p>
            <a:pPr lvl="1"/>
            <a:r>
              <a:rPr lang="en-US" sz="2000">
                <a:latin typeface="Comic Sans MS" charset="0"/>
              </a:rPr>
              <a:t>e.g., must set IP address of proxy in Web browser</a:t>
            </a:r>
          </a:p>
        </p:txBody>
      </p:sp>
      <p:sp>
        <p:nvSpPr>
          <p:cNvPr id="4915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37088" y="1435100"/>
            <a:ext cx="3810000" cy="4648200"/>
          </a:xfrm>
        </p:spPr>
        <p:txBody>
          <a:bodyPr/>
          <a:lstStyle/>
          <a:p>
            <a:r>
              <a:rPr lang="en-US" sz="2400">
                <a:latin typeface="Comic Sans MS" charset="0"/>
              </a:rPr>
              <a:t>filters often use all or nothing policy for UDP.</a:t>
            </a:r>
          </a:p>
          <a:p>
            <a:r>
              <a:rPr lang="en-US" sz="2400">
                <a:latin typeface="Comic Sans MS" charset="0"/>
              </a:rPr>
              <a:t>tradeoff:  </a:t>
            </a:r>
            <a:r>
              <a:rPr lang="en-US" sz="2400">
                <a:solidFill>
                  <a:srgbClr val="FF0000"/>
                </a:solidFill>
                <a:latin typeface="Comic Sans MS" charset="0"/>
              </a:rPr>
              <a:t>degree of communication with outside world, level of security</a:t>
            </a:r>
            <a:endParaRPr lang="en-US" sz="2400">
              <a:latin typeface="Comic Sans MS" charset="0"/>
            </a:endParaRPr>
          </a:p>
          <a:p>
            <a:r>
              <a:rPr lang="en-US" sz="2400">
                <a:latin typeface="Comic Sans MS" charset="0"/>
              </a:rPr>
              <a:t>many highly protected sites still suffer from attacks.</a:t>
            </a:r>
            <a:endParaRPr lang="en-US" sz="2000">
              <a:solidFill>
                <a:srgbClr val="FF0000"/>
              </a:solidFill>
              <a:latin typeface="Comic Sans MS" charset="0"/>
            </a:endParaRPr>
          </a:p>
        </p:txBody>
      </p:sp>
      <p:sp>
        <p:nvSpPr>
          <p:cNvPr id="49158" name="TextBox 6"/>
          <p:cNvSpPr txBox="1">
            <a:spLocks noChangeArrowheads="1"/>
          </p:cNvSpPr>
          <p:nvPr/>
        </p:nvSpPr>
        <p:spPr bwMode="auto">
          <a:xfrm>
            <a:off x="4846638" y="5165725"/>
            <a:ext cx="38211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/>
              <a:t>http://darkreading.com/security/intrusion-prevention/showArticle.jhtml?articleID=217300227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Arial" charset="0"/>
                <a:cs typeface="Arial" charset="0"/>
              </a:rPr>
              <a:t>8: Network Security</a:t>
            </a:r>
          </a:p>
        </p:txBody>
      </p:sp>
      <p:sp>
        <p:nvSpPr>
          <p:cNvPr id="512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Arial" charset="0"/>
                <a:cs typeface="Arial" charset="0"/>
              </a:rPr>
              <a:t>8-</a:t>
            </a:r>
            <a:fld id="{FBF28815-F4BB-BA4E-B15E-76FAB0FB9346}" type="slidenum">
              <a:rPr lang="en-US" sz="1200">
                <a:latin typeface="Arial" charset="0"/>
                <a:cs typeface="Arial" charset="0"/>
              </a:rPr>
              <a:pPr/>
              <a:t>19</a:t>
            </a:fld>
            <a:endParaRPr lang="en-US" sz="1200">
              <a:latin typeface="Arial" charset="0"/>
              <a:cs typeface="Arial" charset="0"/>
            </a:endParaRPr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Network Security (summary)</a:t>
            </a:r>
          </a:p>
        </p:txBody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00175"/>
            <a:ext cx="8148638" cy="4648200"/>
          </a:xfrm>
        </p:spPr>
        <p:txBody>
          <a:bodyPr/>
          <a:lstStyle/>
          <a:p>
            <a:pPr>
              <a:buFont typeface="ZapfDingbats" charset="0"/>
              <a:buNone/>
            </a:pPr>
            <a:r>
              <a:rPr lang="en-US">
                <a:solidFill>
                  <a:srgbClr val="FF0000"/>
                </a:solidFill>
                <a:latin typeface="Comic Sans MS" charset="0"/>
              </a:rPr>
              <a:t>Basic techniques…...</a:t>
            </a:r>
            <a:endParaRPr lang="en-US">
              <a:latin typeface="Comic Sans MS" charset="0"/>
            </a:endParaRPr>
          </a:p>
          <a:p>
            <a:pPr lvl="1"/>
            <a:r>
              <a:rPr lang="en-US">
                <a:latin typeface="Comic Sans MS" charset="0"/>
              </a:rPr>
              <a:t>cryptography (symmetric and public)</a:t>
            </a:r>
          </a:p>
          <a:p>
            <a:pPr lvl="1"/>
            <a:r>
              <a:rPr lang="en-US">
                <a:latin typeface="Comic Sans MS" charset="0"/>
              </a:rPr>
              <a:t>authentication</a:t>
            </a:r>
          </a:p>
          <a:p>
            <a:pPr lvl="1"/>
            <a:r>
              <a:rPr lang="en-US">
                <a:latin typeface="Comic Sans MS" charset="0"/>
              </a:rPr>
              <a:t>message integrity</a:t>
            </a:r>
          </a:p>
          <a:p>
            <a:pPr lvl="1"/>
            <a:r>
              <a:rPr lang="en-US">
                <a:latin typeface="Comic Sans MS" charset="0"/>
              </a:rPr>
              <a:t>key distribution</a:t>
            </a:r>
          </a:p>
          <a:p>
            <a:pPr>
              <a:buFont typeface="ZapfDingbats" charset="0"/>
              <a:buNone/>
            </a:pPr>
            <a:r>
              <a:rPr lang="en-US">
                <a:solidFill>
                  <a:srgbClr val="FF0000"/>
                </a:solidFill>
                <a:latin typeface="Comic Sans MS" charset="0"/>
              </a:rPr>
              <a:t>…. used in many different security scenarios</a:t>
            </a:r>
            <a:endParaRPr lang="en-US">
              <a:latin typeface="Comic Sans MS" charset="0"/>
            </a:endParaRPr>
          </a:p>
          <a:p>
            <a:pPr lvl="1"/>
            <a:r>
              <a:rPr lang="en-US">
                <a:latin typeface="Comic Sans MS" charset="0"/>
              </a:rPr>
              <a:t>secure email</a:t>
            </a:r>
          </a:p>
          <a:p>
            <a:pPr lvl="1"/>
            <a:r>
              <a:rPr lang="en-US">
                <a:latin typeface="Comic Sans MS" charset="0"/>
              </a:rPr>
              <a:t>secure transport (SSL)</a:t>
            </a:r>
          </a:p>
          <a:p>
            <a:pPr lvl="1"/>
            <a:r>
              <a:rPr lang="en-US">
                <a:latin typeface="Comic Sans MS" charset="0"/>
              </a:rPr>
              <a:t>IP sec</a:t>
            </a:r>
          </a:p>
          <a:p>
            <a:pPr lvl="1"/>
            <a:r>
              <a:rPr lang="en-US">
                <a:latin typeface="Comic Sans MS" charset="0"/>
              </a:rPr>
              <a:t>802.11</a:t>
            </a:r>
          </a:p>
          <a:p>
            <a:pPr lvl="1"/>
            <a:r>
              <a:rPr lang="en-US">
                <a:latin typeface="Comic Sans MS" charset="0"/>
              </a:rPr>
              <a:t>Firewall</a:t>
            </a:r>
          </a:p>
          <a:p>
            <a:pPr lvl="1"/>
            <a:endParaRPr lang="en-US">
              <a:latin typeface="Comic Sans MS" charset="0"/>
            </a:endParaRPr>
          </a:p>
          <a:p>
            <a:endParaRPr lang="en-US" sz="2400">
              <a:latin typeface="Comic Sans MS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Arial" charset="0"/>
                <a:cs typeface="Arial" charset="0"/>
              </a:rPr>
              <a:t>8: Network Security</a:t>
            </a:r>
          </a:p>
        </p:txBody>
      </p:sp>
      <p:sp>
        <p:nvSpPr>
          <p:cNvPr id="1741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Arial" charset="0"/>
                <a:cs typeface="Arial" charset="0"/>
              </a:rPr>
              <a:t>8-</a:t>
            </a:r>
            <a:fld id="{8E3C140E-1B5E-994F-8955-3B118C3DAC5C}" type="slidenum">
              <a:rPr lang="en-US" sz="1200">
                <a:latin typeface="Arial" charset="0"/>
                <a:cs typeface="Arial" charset="0"/>
              </a:rPr>
              <a:pPr/>
              <a:t>2</a:t>
            </a:fld>
            <a:endParaRPr lang="en-US" sz="1200">
              <a:latin typeface="Arial" charset="0"/>
              <a:cs typeface="Arial" charset="0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>
                <a:latin typeface="Comic Sans MS" charset="0"/>
              </a:rPr>
              <a:t>Secure sockets layer (SSL)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19113" y="1674813"/>
            <a:ext cx="3810000" cy="4648200"/>
          </a:xfrm>
        </p:spPr>
        <p:txBody>
          <a:bodyPr/>
          <a:lstStyle/>
          <a:p>
            <a:r>
              <a:rPr lang="en-US" sz="2400">
                <a:solidFill>
                  <a:srgbClr val="FF0000"/>
                </a:solidFill>
                <a:latin typeface="Comic Sans MS" charset="0"/>
              </a:rPr>
              <a:t>Transport layer security to any TCP-based app using SSL services. </a:t>
            </a:r>
          </a:p>
          <a:p>
            <a:r>
              <a:rPr lang="en-US" sz="2400">
                <a:latin typeface="Comic Sans MS" charset="0"/>
              </a:rPr>
              <a:t>Used between Web browsers, servers for e-commerce (https).</a:t>
            </a:r>
          </a:p>
          <a:p>
            <a:r>
              <a:rPr lang="en-US" sz="2400">
                <a:latin typeface="Comic Sans MS" charset="0"/>
              </a:rPr>
              <a:t>Security services:</a:t>
            </a:r>
          </a:p>
          <a:p>
            <a:pPr lvl="1"/>
            <a:r>
              <a:rPr lang="en-US" sz="2000">
                <a:latin typeface="Comic Sans MS" charset="0"/>
              </a:rPr>
              <a:t>server authentication</a:t>
            </a:r>
          </a:p>
          <a:p>
            <a:pPr lvl="1"/>
            <a:r>
              <a:rPr lang="en-US" sz="2000">
                <a:latin typeface="Comic Sans MS" charset="0"/>
              </a:rPr>
              <a:t>data encryption </a:t>
            </a:r>
          </a:p>
          <a:p>
            <a:pPr lvl="1"/>
            <a:r>
              <a:rPr lang="en-US" sz="2000">
                <a:latin typeface="Comic Sans MS" charset="0"/>
              </a:rPr>
              <a:t>client authentication (optional)</a:t>
            </a:r>
            <a:endParaRPr lang="en-US" sz="2000">
              <a:solidFill>
                <a:srgbClr val="FF0000"/>
              </a:solidFill>
              <a:latin typeface="Comic Sans MS" charset="0"/>
            </a:endParaRPr>
          </a:p>
        </p:txBody>
      </p:sp>
      <p:sp>
        <p:nvSpPr>
          <p:cNvPr id="17413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rgbClr val="FF0000"/>
                </a:solidFill>
                <a:latin typeface="Comic Sans MS" charset="0"/>
              </a:rPr>
              <a:t>Server authentication</a:t>
            </a:r>
            <a:r>
              <a:rPr lang="en-US" sz="2400">
                <a:latin typeface="Comic Sans MS" charset="0"/>
              </a:rPr>
              <a:t>: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Comic Sans MS" charset="0"/>
              </a:rPr>
              <a:t>SSL-enabled browser includes public keys for trusted CAs.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Comic Sans MS" charset="0"/>
              </a:rPr>
              <a:t>Browser requests server certificate, issued by trusted CA.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Comic Sans MS" charset="0"/>
              </a:rPr>
              <a:t>Browser uses CA</a:t>
            </a:r>
            <a:r>
              <a:rPr lang="ja-JP" altLang="en-US" sz="2000">
                <a:latin typeface="Comic Sans MS" charset="0"/>
              </a:rPr>
              <a:t>’</a:t>
            </a:r>
            <a:r>
              <a:rPr lang="en-US" altLang="ja-JP" sz="2000">
                <a:latin typeface="Comic Sans MS" charset="0"/>
              </a:rPr>
              <a:t>s public key to extract server</a:t>
            </a:r>
            <a:r>
              <a:rPr lang="ja-JP" altLang="en-US" sz="2000">
                <a:latin typeface="Comic Sans MS" charset="0"/>
              </a:rPr>
              <a:t>’</a:t>
            </a:r>
            <a:r>
              <a:rPr lang="en-US" altLang="ja-JP" sz="2000">
                <a:latin typeface="Comic Sans MS" charset="0"/>
              </a:rPr>
              <a:t>s public key from certificate. </a:t>
            </a:r>
            <a:endParaRPr lang="en-US" sz="2000">
              <a:latin typeface="Comic Sans MS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Arial" charset="0"/>
                <a:cs typeface="Arial" charset="0"/>
              </a:rPr>
              <a:t>8: Network Security</a:t>
            </a:r>
          </a:p>
        </p:txBody>
      </p:sp>
      <p:sp>
        <p:nvSpPr>
          <p:cNvPr id="1945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Arial" charset="0"/>
                <a:cs typeface="Arial" charset="0"/>
              </a:rPr>
              <a:t>8-</a:t>
            </a:r>
            <a:fld id="{429EC59F-8925-C64B-9738-45432816F8F4}" type="slidenum">
              <a:rPr lang="en-US" sz="1200">
                <a:latin typeface="Arial" charset="0"/>
                <a:cs typeface="Arial" charset="0"/>
              </a:rPr>
              <a:pPr/>
              <a:t>3</a:t>
            </a:fld>
            <a:endParaRPr lang="en-US" sz="1200">
              <a:latin typeface="Arial" charset="0"/>
              <a:cs typeface="Arial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196850"/>
            <a:ext cx="7772400" cy="889000"/>
          </a:xfrm>
        </p:spPr>
        <p:txBody>
          <a:bodyPr/>
          <a:lstStyle/>
          <a:p>
            <a:r>
              <a:rPr lang="en-US" sz="3600">
                <a:latin typeface="Comic Sans MS" charset="0"/>
              </a:rPr>
              <a:t>SSL (continued)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49275" y="1158875"/>
            <a:ext cx="4187825" cy="4648200"/>
          </a:xfrm>
        </p:spPr>
        <p:txBody>
          <a:bodyPr/>
          <a:lstStyle/>
          <a:p>
            <a:pPr>
              <a:buFont typeface="ZapfDingbats" charset="0"/>
              <a:buNone/>
            </a:pPr>
            <a:r>
              <a:rPr lang="en-US" sz="2400">
                <a:solidFill>
                  <a:srgbClr val="FF0000"/>
                </a:solidFill>
                <a:latin typeface="Comic Sans MS" charset="0"/>
              </a:rPr>
              <a:t>Encrypted SSL session:</a:t>
            </a:r>
            <a:endParaRPr lang="en-US" sz="2000">
              <a:latin typeface="Comic Sans MS" charset="0"/>
            </a:endParaRPr>
          </a:p>
          <a:p>
            <a:r>
              <a:rPr lang="en-US" sz="2400">
                <a:latin typeface="Comic Sans MS" charset="0"/>
              </a:rPr>
              <a:t>Browser generates </a:t>
            </a:r>
            <a:r>
              <a:rPr lang="en-US" sz="2400" i="1">
                <a:solidFill>
                  <a:srgbClr val="FF0000"/>
                </a:solidFill>
                <a:latin typeface="Comic Sans MS" charset="0"/>
              </a:rPr>
              <a:t>symmetric session key</a:t>
            </a:r>
            <a:r>
              <a:rPr lang="en-US" sz="2400">
                <a:latin typeface="Comic Sans MS" charset="0"/>
              </a:rPr>
              <a:t>, encrypts it with server</a:t>
            </a:r>
            <a:r>
              <a:rPr lang="ja-JP" altLang="en-US" sz="2400">
                <a:latin typeface="Comic Sans MS" charset="0"/>
              </a:rPr>
              <a:t>’</a:t>
            </a:r>
            <a:r>
              <a:rPr lang="en-US" altLang="ja-JP" sz="2400">
                <a:latin typeface="Comic Sans MS" charset="0"/>
              </a:rPr>
              <a:t>s public key, sends encrypted key to server.</a:t>
            </a:r>
          </a:p>
          <a:p>
            <a:r>
              <a:rPr lang="en-US" sz="2400">
                <a:latin typeface="Comic Sans MS" charset="0"/>
              </a:rPr>
              <a:t>Using private key, server decrypts session key.</a:t>
            </a:r>
          </a:p>
          <a:p>
            <a:r>
              <a:rPr lang="en-US" sz="2400">
                <a:latin typeface="Comic Sans MS" charset="0"/>
              </a:rPr>
              <a:t>Browser, server know session key</a:t>
            </a:r>
          </a:p>
          <a:p>
            <a:pPr lvl="1"/>
            <a:r>
              <a:rPr lang="en-US" sz="2000">
                <a:latin typeface="Comic Sans MS" charset="0"/>
              </a:rPr>
              <a:t>All data sent into TCP socket (by client or server) encrypted with session key.</a:t>
            </a:r>
          </a:p>
        </p:txBody>
      </p:sp>
      <p:sp>
        <p:nvSpPr>
          <p:cNvPr id="1946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975225" y="1163638"/>
            <a:ext cx="3810000" cy="4648200"/>
          </a:xfrm>
        </p:spPr>
        <p:txBody>
          <a:bodyPr/>
          <a:lstStyle/>
          <a:p>
            <a:r>
              <a:rPr lang="en-US" sz="2400">
                <a:latin typeface="Comic Sans MS" charset="0"/>
              </a:rPr>
              <a:t>SSL: basis of IETF Transport Layer Security (TLS).</a:t>
            </a:r>
          </a:p>
          <a:p>
            <a:r>
              <a:rPr lang="en-US" sz="2400">
                <a:latin typeface="Comic Sans MS" charset="0"/>
              </a:rPr>
              <a:t>SSL can be used for non-Web applications, e.g., IMAP.</a:t>
            </a:r>
          </a:p>
          <a:p>
            <a:r>
              <a:rPr lang="en-US" sz="2400">
                <a:latin typeface="Comic Sans MS" charset="0"/>
              </a:rPr>
              <a:t>Client authentication can be done with client certificates.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Arial" charset="0"/>
                <a:cs typeface="Arial" charset="0"/>
              </a:rPr>
              <a:t>8: Network Security</a:t>
            </a:r>
          </a:p>
        </p:txBody>
      </p:sp>
      <p:sp>
        <p:nvSpPr>
          <p:cNvPr id="2150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Arial" charset="0"/>
                <a:cs typeface="Arial" charset="0"/>
              </a:rPr>
              <a:t>8-</a:t>
            </a:r>
            <a:fld id="{F5000415-8FA8-9B49-BC2D-AD907CD9DE5D}" type="slidenum">
              <a:rPr lang="en-US" sz="1200">
                <a:latin typeface="Arial" charset="0"/>
                <a:cs typeface="Arial" charset="0"/>
              </a:rPr>
              <a:pPr/>
              <a:t>4</a:t>
            </a:fld>
            <a:endParaRPr lang="en-US" sz="1200">
              <a:latin typeface="Arial" charset="0"/>
              <a:cs typeface="Arial" charset="0"/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>
                <a:latin typeface="Comic Sans MS" charset="0"/>
              </a:rPr>
              <a:t>IPsec: Network Layer Security</a:t>
            </a:r>
            <a:endParaRPr lang="en-US" sz="2800">
              <a:latin typeface="Comic Sans MS" charset="0"/>
            </a:endParaRP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84163" y="1376363"/>
            <a:ext cx="4083050" cy="4648200"/>
          </a:xfrm>
        </p:spPr>
        <p:txBody>
          <a:bodyPr/>
          <a:lstStyle/>
          <a:p>
            <a:r>
              <a:rPr lang="en-US" sz="2000">
                <a:solidFill>
                  <a:srgbClr val="FF0000"/>
                </a:solidFill>
                <a:latin typeface="Comic Sans MS" charset="0"/>
              </a:rPr>
              <a:t>Network-layer secrecy:</a:t>
            </a:r>
            <a:r>
              <a:rPr lang="en-US" sz="2000">
                <a:latin typeface="Comic Sans MS" charset="0"/>
              </a:rPr>
              <a:t> </a:t>
            </a:r>
          </a:p>
          <a:p>
            <a:pPr lvl="1"/>
            <a:r>
              <a:rPr lang="en-US" sz="2000">
                <a:latin typeface="Comic Sans MS" charset="0"/>
              </a:rPr>
              <a:t>sending host encrypts the data in IP datagram</a:t>
            </a:r>
          </a:p>
          <a:p>
            <a:pPr lvl="1"/>
            <a:r>
              <a:rPr lang="en-US" sz="2000">
                <a:latin typeface="Comic Sans MS" charset="0"/>
              </a:rPr>
              <a:t>TCP and UDP segments; ICMP and SNMP messages.</a:t>
            </a:r>
          </a:p>
          <a:p>
            <a:r>
              <a:rPr lang="en-US" sz="2000">
                <a:solidFill>
                  <a:srgbClr val="FF0000"/>
                </a:solidFill>
                <a:latin typeface="Comic Sans MS" charset="0"/>
              </a:rPr>
              <a:t>Network-layer authentication</a:t>
            </a:r>
            <a:endParaRPr lang="en-US" sz="2000">
              <a:latin typeface="Comic Sans MS" charset="0"/>
            </a:endParaRPr>
          </a:p>
          <a:p>
            <a:pPr lvl="1"/>
            <a:r>
              <a:rPr lang="en-US" sz="2000">
                <a:latin typeface="Comic Sans MS" charset="0"/>
              </a:rPr>
              <a:t>destination host can authenticate source IP address</a:t>
            </a:r>
          </a:p>
          <a:p>
            <a:r>
              <a:rPr lang="en-US" sz="2000">
                <a:solidFill>
                  <a:srgbClr val="FF0000"/>
                </a:solidFill>
                <a:latin typeface="Comic Sans MS" charset="0"/>
              </a:rPr>
              <a:t>Two principal protocols:</a:t>
            </a:r>
            <a:endParaRPr lang="en-US" sz="2000">
              <a:latin typeface="Comic Sans MS" charset="0"/>
            </a:endParaRPr>
          </a:p>
          <a:p>
            <a:pPr lvl="1"/>
            <a:r>
              <a:rPr lang="en-US" sz="2000">
                <a:latin typeface="Comic Sans MS" charset="0"/>
              </a:rPr>
              <a:t>authentication header (AH) protocol</a:t>
            </a:r>
          </a:p>
          <a:p>
            <a:pPr lvl="1"/>
            <a:r>
              <a:rPr lang="en-US" sz="2000">
                <a:latin typeface="Comic Sans MS" charset="0"/>
              </a:rPr>
              <a:t>encapsulation security payload (ESP) protocol</a:t>
            </a:r>
            <a:endParaRPr lang="en-US" sz="1800">
              <a:latin typeface="Comic Sans MS" charset="0"/>
            </a:endParaRPr>
          </a:p>
        </p:txBody>
      </p:sp>
      <p:sp>
        <p:nvSpPr>
          <p:cNvPr id="21509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079875" cy="4648200"/>
          </a:xfrm>
        </p:spPr>
        <p:txBody>
          <a:bodyPr/>
          <a:lstStyle/>
          <a:p>
            <a:r>
              <a:rPr lang="en-US" sz="2000">
                <a:solidFill>
                  <a:srgbClr val="FF0000"/>
                </a:solidFill>
                <a:latin typeface="Comic Sans MS" charset="0"/>
              </a:rPr>
              <a:t>For both AH and ESP, source, destination handshake:</a:t>
            </a:r>
            <a:endParaRPr lang="en-US" sz="2000">
              <a:latin typeface="Comic Sans MS" charset="0"/>
            </a:endParaRPr>
          </a:p>
          <a:p>
            <a:pPr lvl="1"/>
            <a:r>
              <a:rPr lang="en-US" sz="2000">
                <a:latin typeface="Comic Sans MS" charset="0"/>
              </a:rPr>
              <a:t>create network-layer logical channel called a security association (SA)</a:t>
            </a:r>
          </a:p>
          <a:p>
            <a:r>
              <a:rPr lang="en-US" sz="2000">
                <a:solidFill>
                  <a:srgbClr val="FF0000"/>
                </a:solidFill>
                <a:latin typeface="Comic Sans MS" charset="0"/>
              </a:rPr>
              <a:t>Designed for IPv6</a:t>
            </a:r>
          </a:p>
          <a:p>
            <a:pPr lvl="1"/>
            <a:r>
              <a:rPr lang="en-US" sz="2000">
                <a:latin typeface="Comic Sans MS" charset="0"/>
              </a:rPr>
              <a:t>Backward compatible with IPv4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Arial" charset="0"/>
                <a:cs typeface="Arial" charset="0"/>
              </a:rPr>
              <a:t>8: Network Security</a:t>
            </a:r>
          </a:p>
        </p:txBody>
      </p:sp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Arial" charset="0"/>
                <a:cs typeface="Arial" charset="0"/>
              </a:rPr>
              <a:t>8-</a:t>
            </a:r>
            <a:fld id="{3927DA95-02F7-B140-A9E3-E5793124F882}" type="slidenum">
              <a:rPr lang="en-US" sz="1200">
                <a:latin typeface="Arial" charset="0"/>
                <a:cs typeface="Arial" charset="0"/>
              </a:rPr>
              <a:pPr/>
              <a:t>5</a:t>
            </a:fld>
            <a:endParaRPr lang="en-US" sz="1200">
              <a:latin typeface="Arial" charset="0"/>
              <a:cs typeface="Arial" charset="0"/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>
                <a:latin typeface="Comic Sans MS" charset="0"/>
              </a:rPr>
              <a:t>IEEE 802.11 security</a:t>
            </a: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283575" cy="4648200"/>
          </a:xfrm>
        </p:spPr>
        <p:txBody>
          <a:bodyPr/>
          <a:lstStyle/>
          <a:p>
            <a:pPr>
              <a:defRPr/>
            </a:pPr>
            <a:r>
              <a:rPr lang="en-US" sz="2400" i="1" dirty="0">
                <a:solidFill>
                  <a:srgbClr val="FF0000"/>
                </a:solidFill>
                <a:latin typeface="Comic Sans MS" charset="0"/>
                <a:cs typeface="+mn-cs"/>
              </a:rPr>
              <a:t>War-driving:</a:t>
            </a:r>
            <a:r>
              <a:rPr lang="en-US" sz="2400" dirty="0">
                <a:latin typeface="Comic Sans MS" charset="0"/>
                <a:cs typeface="+mn-cs"/>
              </a:rPr>
              <a:t> drive around Bay area, see what 802.11 networks available?</a:t>
            </a:r>
          </a:p>
          <a:p>
            <a:pPr lvl="1">
              <a:defRPr/>
            </a:pPr>
            <a:r>
              <a:rPr lang="en-US" dirty="0">
                <a:latin typeface="Comic Sans MS" charset="0"/>
              </a:rPr>
              <a:t>More than 9000 accessible from public roadways</a:t>
            </a:r>
          </a:p>
          <a:p>
            <a:pPr lvl="1">
              <a:defRPr/>
            </a:pPr>
            <a:r>
              <a:rPr lang="en-US" dirty="0">
                <a:latin typeface="Comic Sans MS" charset="0"/>
              </a:rPr>
              <a:t>85% use no encryption/authentication</a:t>
            </a:r>
          </a:p>
          <a:p>
            <a:pPr lvl="1">
              <a:defRPr/>
            </a:pPr>
            <a:r>
              <a:rPr lang="en-US" dirty="0">
                <a:latin typeface="Comic Sans MS" charset="0"/>
              </a:rPr>
              <a:t>packet-sniffing and various attacks easy!</a:t>
            </a:r>
          </a:p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Comic Sans MS" charset="0"/>
                <a:cs typeface="+mn-cs"/>
              </a:rPr>
              <a:t>Securing 802.11</a:t>
            </a:r>
          </a:p>
          <a:p>
            <a:pPr lvl="1">
              <a:defRPr/>
            </a:pPr>
            <a:r>
              <a:rPr lang="en-US" dirty="0">
                <a:latin typeface="Comic Sans MS" charset="0"/>
              </a:rPr>
              <a:t>encryption, authentication</a:t>
            </a:r>
          </a:p>
          <a:p>
            <a:pPr lvl="1">
              <a:defRPr/>
            </a:pPr>
            <a:r>
              <a:rPr lang="en-US" dirty="0">
                <a:latin typeface="Comic Sans MS" charset="0"/>
              </a:rPr>
              <a:t>first attempt at 802.11 security: </a:t>
            </a:r>
            <a:endParaRPr lang="en-US" dirty="0" smtClean="0">
              <a:latin typeface="Comic Sans MS" charset="0"/>
            </a:endParaRPr>
          </a:p>
          <a:p>
            <a:pPr marL="457200" lvl="1" indent="0">
              <a:buFont typeface="ZapfDingbats" charset="0"/>
              <a:buNone/>
              <a:defRPr/>
            </a:pPr>
            <a:r>
              <a:rPr lang="en-US" dirty="0">
                <a:latin typeface="Comic Sans MS" charset="0"/>
              </a:rPr>
              <a:t>	</a:t>
            </a:r>
            <a:r>
              <a:rPr lang="en-US" dirty="0" smtClean="0">
                <a:latin typeface="Comic Sans MS" charset="0"/>
              </a:rPr>
              <a:t>Wired </a:t>
            </a:r>
            <a:r>
              <a:rPr lang="en-US" dirty="0">
                <a:latin typeface="Comic Sans MS" charset="0"/>
              </a:rPr>
              <a:t>Equivalent Privacy (WEP): a failure</a:t>
            </a:r>
          </a:p>
          <a:p>
            <a:pPr lvl="1">
              <a:defRPr/>
            </a:pPr>
            <a:r>
              <a:rPr lang="en-US" dirty="0">
                <a:latin typeface="Comic Sans MS" charset="0"/>
              </a:rPr>
              <a:t>current attempt: 802.11i</a:t>
            </a:r>
          </a:p>
          <a:p>
            <a:pPr lvl="1">
              <a:defRPr/>
            </a:pPr>
            <a:endParaRPr lang="en-US" dirty="0">
              <a:latin typeface="Comic Sans MS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Arial" charset="0"/>
                <a:cs typeface="Arial" charset="0"/>
              </a:rPr>
              <a:t>8: Network Security</a:t>
            </a:r>
          </a:p>
        </p:txBody>
      </p:sp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Arial" charset="0"/>
                <a:cs typeface="Arial" charset="0"/>
              </a:rPr>
              <a:t>8-</a:t>
            </a:r>
            <a:fld id="{1E8B8E04-38A1-214E-91BD-D3421C373645}" type="slidenum">
              <a:rPr lang="en-US" sz="1200">
                <a:latin typeface="Arial" charset="0"/>
                <a:cs typeface="Arial" charset="0"/>
              </a:rPr>
              <a:pPr/>
              <a:t>6</a:t>
            </a:fld>
            <a:endParaRPr lang="en-US" sz="1200">
              <a:latin typeface="Arial" charset="0"/>
              <a:cs typeface="Arial" charset="0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>
                <a:latin typeface="Comic Sans MS" charset="0"/>
              </a:rPr>
              <a:t>Wired Equivalent Privacy (WEP): 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283575" cy="4648200"/>
          </a:xfrm>
        </p:spPr>
        <p:txBody>
          <a:bodyPr/>
          <a:lstStyle/>
          <a:p>
            <a:r>
              <a:rPr lang="en-US" sz="2400">
                <a:latin typeface="Comic Sans MS" charset="0"/>
              </a:rPr>
              <a:t>authentication as in a weak protoocol</a:t>
            </a:r>
            <a:endParaRPr lang="en-US" sz="2400" i="1">
              <a:latin typeface="Comic Sans MS" charset="0"/>
            </a:endParaRPr>
          </a:p>
          <a:p>
            <a:pPr lvl="1"/>
            <a:r>
              <a:rPr lang="en-US">
                <a:latin typeface="Comic Sans MS" charset="0"/>
              </a:rPr>
              <a:t>host requests authentication from access point</a:t>
            </a:r>
          </a:p>
          <a:p>
            <a:pPr lvl="1"/>
            <a:r>
              <a:rPr lang="en-US">
                <a:latin typeface="Comic Sans MS" charset="0"/>
              </a:rPr>
              <a:t>access point sends 128 bit nonce</a:t>
            </a:r>
          </a:p>
          <a:p>
            <a:pPr lvl="1"/>
            <a:r>
              <a:rPr lang="en-US">
                <a:latin typeface="Comic Sans MS" charset="0"/>
              </a:rPr>
              <a:t>host encrypts nonce using shared symmetric key</a:t>
            </a:r>
          </a:p>
          <a:p>
            <a:pPr lvl="1"/>
            <a:r>
              <a:rPr lang="en-US">
                <a:latin typeface="Comic Sans MS" charset="0"/>
              </a:rPr>
              <a:t>access point decrypts nonce, authenticates host</a:t>
            </a:r>
          </a:p>
          <a:p>
            <a:r>
              <a:rPr lang="en-US" sz="2400">
                <a:latin typeface="Comic Sans MS" charset="0"/>
              </a:rPr>
              <a:t>no key distribution mechanism</a:t>
            </a:r>
          </a:p>
          <a:p>
            <a:r>
              <a:rPr lang="en-US" sz="2400">
                <a:latin typeface="Comic Sans MS" charset="0"/>
              </a:rPr>
              <a:t>authentication: knowing the shared key is enough</a:t>
            </a:r>
          </a:p>
          <a:p>
            <a:pPr lvl="1"/>
            <a:endParaRPr lang="en-US">
              <a:latin typeface="Comic Sans MS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Arial" charset="0"/>
                <a:cs typeface="Arial" charset="0"/>
              </a:rPr>
              <a:t>8: Network Security</a:t>
            </a:r>
          </a:p>
        </p:txBody>
      </p:sp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Arial" charset="0"/>
                <a:cs typeface="Arial" charset="0"/>
              </a:rPr>
              <a:t>8-</a:t>
            </a:r>
            <a:fld id="{52ABBA1E-EC78-8E43-8D89-00E09037A1F4}" type="slidenum">
              <a:rPr lang="en-US" sz="1200">
                <a:latin typeface="Arial" charset="0"/>
                <a:cs typeface="Arial" charset="0"/>
              </a:rPr>
              <a:pPr/>
              <a:t>7</a:t>
            </a:fld>
            <a:endParaRPr lang="en-US" sz="1200">
              <a:latin typeface="Arial" charset="0"/>
              <a:cs typeface="Arial" charset="0"/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>
                <a:latin typeface="Comic Sans MS" charset="0"/>
              </a:rPr>
              <a:t>WEP data encryption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283575" cy="4648200"/>
          </a:xfrm>
        </p:spPr>
        <p:txBody>
          <a:bodyPr/>
          <a:lstStyle/>
          <a:p>
            <a:r>
              <a:rPr lang="en-US" sz="2400">
                <a:latin typeface="Comic Sans MS" charset="0"/>
              </a:rPr>
              <a:t>Host/AP share 40 bit symmetric key </a:t>
            </a:r>
          </a:p>
          <a:p>
            <a:r>
              <a:rPr lang="en-US" sz="2400">
                <a:latin typeface="Comic Sans MS" charset="0"/>
              </a:rPr>
              <a:t>Host appends 24-bit </a:t>
            </a:r>
            <a:r>
              <a:rPr lang="en-US" sz="2400">
                <a:solidFill>
                  <a:schemeClr val="accent2"/>
                </a:solidFill>
                <a:latin typeface="Comic Sans MS" charset="0"/>
              </a:rPr>
              <a:t>Initialization Vector</a:t>
            </a:r>
            <a:r>
              <a:rPr lang="en-US" sz="2400">
                <a:latin typeface="Comic Sans MS" charset="0"/>
              </a:rPr>
              <a:t> (IV) to create 64-bit key</a:t>
            </a:r>
          </a:p>
          <a:p>
            <a:r>
              <a:rPr lang="en-US" sz="2400">
                <a:latin typeface="Comic Sans MS" charset="0"/>
              </a:rPr>
              <a:t>64 bit key used to generate stream of keys, k</a:t>
            </a:r>
            <a:r>
              <a:rPr lang="en-US" sz="2400" baseline="-25000">
                <a:latin typeface="Comic Sans MS" charset="0"/>
              </a:rPr>
              <a:t>i</a:t>
            </a:r>
            <a:r>
              <a:rPr lang="en-US" sz="2400" b="1" baseline="44000">
                <a:latin typeface="Comic Sans MS" charset="0"/>
              </a:rPr>
              <a:t>IV</a:t>
            </a:r>
          </a:p>
          <a:p>
            <a:r>
              <a:rPr lang="en-US" sz="2400">
                <a:latin typeface="Comic Sans MS" charset="0"/>
              </a:rPr>
              <a:t>k</a:t>
            </a:r>
            <a:r>
              <a:rPr lang="en-US" sz="2400" baseline="-25000">
                <a:latin typeface="Comic Sans MS" charset="0"/>
              </a:rPr>
              <a:t>i</a:t>
            </a:r>
            <a:r>
              <a:rPr lang="en-US" sz="2400" b="1" baseline="44000">
                <a:latin typeface="Comic Sans MS" charset="0"/>
              </a:rPr>
              <a:t>IV </a:t>
            </a:r>
            <a:r>
              <a:rPr lang="en-US" sz="2400">
                <a:latin typeface="Comic Sans MS" charset="0"/>
              </a:rPr>
              <a:t>used to encrypt ith byte, d</a:t>
            </a:r>
            <a:r>
              <a:rPr lang="en-US" sz="2400" baseline="-25000">
                <a:latin typeface="Comic Sans MS" charset="0"/>
              </a:rPr>
              <a:t>i</a:t>
            </a:r>
            <a:r>
              <a:rPr lang="en-US" sz="2400">
                <a:latin typeface="Comic Sans MS" charset="0"/>
              </a:rPr>
              <a:t>, in frame:</a:t>
            </a:r>
          </a:p>
          <a:p>
            <a:pPr algn="ctr">
              <a:buFont typeface="ZapfDingbats" charset="0"/>
              <a:buNone/>
            </a:pPr>
            <a:r>
              <a:rPr lang="en-US" sz="2400">
                <a:latin typeface="Comic Sans MS" charset="0"/>
              </a:rPr>
              <a:t>c</a:t>
            </a:r>
            <a:r>
              <a:rPr lang="en-US" sz="2400" baseline="-25000">
                <a:latin typeface="Comic Sans MS" charset="0"/>
              </a:rPr>
              <a:t>i</a:t>
            </a:r>
            <a:r>
              <a:rPr lang="en-US" sz="2400" i="1">
                <a:latin typeface="Comic Sans MS" charset="0"/>
              </a:rPr>
              <a:t> = </a:t>
            </a:r>
            <a:r>
              <a:rPr lang="en-US" sz="2400">
                <a:latin typeface="Comic Sans MS" charset="0"/>
              </a:rPr>
              <a:t>d</a:t>
            </a:r>
            <a:r>
              <a:rPr lang="en-US" sz="2400" baseline="-25000">
                <a:latin typeface="Comic Sans MS" charset="0"/>
              </a:rPr>
              <a:t>i</a:t>
            </a:r>
            <a:r>
              <a:rPr lang="en-US" sz="2400" i="1">
                <a:latin typeface="Comic Sans MS" charset="0"/>
              </a:rPr>
              <a:t> </a:t>
            </a:r>
            <a:r>
              <a:rPr lang="en-US" sz="2400">
                <a:latin typeface="Comic Sans MS" charset="0"/>
              </a:rPr>
              <a:t>XOR</a:t>
            </a:r>
            <a:r>
              <a:rPr lang="en-US" sz="2400" i="1">
                <a:latin typeface="Comic Sans MS" charset="0"/>
              </a:rPr>
              <a:t>  </a:t>
            </a:r>
            <a:r>
              <a:rPr lang="en-US" sz="2400">
                <a:latin typeface="Comic Sans MS" charset="0"/>
              </a:rPr>
              <a:t>k</a:t>
            </a:r>
            <a:r>
              <a:rPr lang="en-US" sz="2400" baseline="-25000">
                <a:latin typeface="Comic Sans MS" charset="0"/>
              </a:rPr>
              <a:t>i</a:t>
            </a:r>
            <a:r>
              <a:rPr lang="en-US" sz="2400" b="1" baseline="44000">
                <a:latin typeface="Comic Sans MS" charset="0"/>
              </a:rPr>
              <a:t>IV</a:t>
            </a:r>
          </a:p>
          <a:p>
            <a:r>
              <a:rPr lang="en-US" sz="2400">
                <a:latin typeface="Comic Sans MS" charset="0"/>
              </a:rPr>
              <a:t>IV and encrypted bytes, c</a:t>
            </a:r>
            <a:r>
              <a:rPr lang="en-US" sz="2400" baseline="-25000">
                <a:latin typeface="Comic Sans MS" charset="0"/>
              </a:rPr>
              <a:t>i </a:t>
            </a:r>
            <a:r>
              <a:rPr lang="en-US" sz="2400">
                <a:latin typeface="Comic Sans MS" charset="0"/>
              </a:rPr>
              <a:t>sent in frame</a:t>
            </a:r>
          </a:p>
          <a:p>
            <a:pPr lvl="1"/>
            <a:endParaRPr lang="en-US" b="1">
              <a:latin typeface="Comic Sans MS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Arial" charset="0"/>
                <a:cs typeface="Arial" charset="0"/>
              </a:rPr>
              <a:t>8: Network Security</a:t>
            </a:r>
          </a:p>
        </p:txBody>
      </p:sp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Arial" charset="0"/>
                <a:cs typeface="Arial" charset="0"/>
              </a:rPr>
              <a:t>8-</a:t>
            </a:r>
            <a:fld id="{DC1E10DF-E646-D04C-9A2E-D22A11FB9606}" type="slidenum">
              <a:rPr lang="en-US" sz="1200">
                <a:latin typeface="Arial" charset="0"/>
                <a:cs typeface="Arial" charset="0"/>
              </a:rPr>
              <a:pPr/>
              <a:t>8</a:t>
            </a:fld>
            <a:endParaRPr lang="en-US" sz="1200">
              <a:latin typeface="Arial" charset="0"/>
              <a:cs typeface="Arial" charset="0"/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>
                <a:latin typeface="Comic Sans MS" charset="0"/>
              </a:rPr>
              <a:t>802.11 WEP encryption</a:t>
            </a:r>
          </a:p>
        </p:txBody>
      </p:sp>
      <p:graphicFrame>
        <p:nvGraphicFramePr>
          <p:cNvPr id="29700" name="Object 4"/>
          <p:cNvGraphicFramePr>
            <a:graphicFrameLocks noGrp="1" noChangeAspect="1"/>
          </p:cNvGraphicFramePr>
          <p:nvPr>
            <p:ph type="body" idx="1"/>
          </p:nvPr>
        </p:nvGraphicFramePr>
        <p:xfrm>
          <a:off x="0" y="1346200"/>
          <a:ext cx="9144000" cy="3868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5" name="Picture" r:id="rId4" imgW="6680200" imgH="2832100" progId="Word.Picture.8">
                  <p:embed/>
                </p:oleObj>
              </mc:Choice>
              <mc:Fallback>
                <p:oleObj name="Picture" r:id="rId4" imgW="6680200" imgH="2832100" progId="Word.Picture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346200"/>
                        <a:ext cx="9144000" cy="3868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1720850" y="4802188"/>
            <a:ext cx="4270375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0000"/>
                </a:solidFill>
                <a:latin typeface="Comic Sans MS" charset="0"/>
              </a:rPr>
              <a:t>Sender-side WEP encryption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Arial" charset="0"/>
                <a:cs typeface="Arial" charset="0"/>
              </a:rPr>
              <a:t>8: Network Security</a:t>
            </a:r>
          </a:p>
        </p:txBody>
      </p:sp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Arial" charset="0"/>
                <a:cs typeface="Arial" charset="0"/>
              </a:rPr>
              <a:t>8-</a:t>
            </a:r>
            <a:fld id="{D449699D-0EE5-F24B-8E4E-F5A68800FC89}" type="slidenum">
              <a:rPr lang="en-US" sz="1200">
                <a:latin typeface="Arial" charset="0"/>
                <a:cs typeface="Arial" charset="0"/>
              </a:rPr>
              <a:pPr/>
              <a:t>9</a:t>
            </a:fld>
            <a:endParaRPr lang="en-US" sz="1200">
              <a:latin typeface="Arial" charset="0"/>
              <a:cs typeface="Arial" charset="0"/>
            </a:endParaRP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352425" y="201613"/>
            <a:ext cx="7772400" cy="1143000"/>
          </a:xfrm>
        </p:spPr>
        <p:txBody>
          <a:bodyPr/>
          <a:lstStyle/>
          <a:p>
            <a:r>
              <a:rPr lang="en-US" sz="3600">
                <a:latin typeface="Comic Sans MS" charset="0"/>
              </a:rPr>
              <a:t>Breaking 802.11 WEP encryption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3" y="1363663"/>
            <a:ext cx="8513762" cy="4648200"/>
          </a:xfrm>
        </p:spPr>
        <p:txBody>
          <a:bodyPr/>
          <a:lstStyle/>
          <a:p>
            <a:pPr>
              <a:buFont typeface="ZapfDingbats" charset="0"/>
              <a:buNone/>
            </a:pPr>
            <a:r>
              <a:rPr lang="en-US">
                <a:solidFill>
                  <a:srgbClr val="FF0000"/>
                </a:solidFill>
                <a:latin typeface="Comic Sans MS" charset="0"/>
              </a:rPr>
              <a:t>Security hole: </a:t>
            </a:r>
          </a:p>
          <a:p>
            <a:r>
              <a:rPr lang="en-US" sz="2400">
                <a:latin typeface="Comic Sans MS" charset="0"/>
              </a:rPr>
              <a:t>24-bit IV, one IV per frame, -&gt; IV</a:t>
            </a:r>
            <a:r>
              <a:rPr lang="ja-JP" altLang="en-US" sz="2400">
                <a:latin typeface="Comic Sans MS" charset="0"/>
              </a:rPr>
              <a:t>’</a:t>
            </a:r>
            <a:r>
              <a:rPr lang="en-US" altLang="ja-JP" sz="2400">
                <a:latin typeface="Comic Sans MS" charset="0"/>
              </a:rPr>
              <a:t>s eventually reused</a:t>
            </a:r>
          </a:p>
          <a:p>
            <a:r>
              <a:rPr lang="en-US" sz="2400">
                <a:latin typeface="Comic Sans MS" charset="0"/>
              </a:rPr>
              <a:t>IV transmitted in plaintext -&gt; IV reuse detected</a:t>
            </a:r>
          </a:p>
          <a:p>
            <a:r>
              <a:rPr lang="en-US" b="1">
                <a:solidFill>
                  <a:srgbClr val="FF0000"/>
                </a:solidFill>
                <a:latin typeface="Comic Sans MS" charset="0"/>
              </a:rPr>
              <a:t>Attack:</a:t>
            </a:r>
          </a:p>
          <a:p>
            <a:pPr lvl="1"/>
            <a:r>
              <a:rPr lang="en-US">
                <a:latin typeface="Comic Sans MS" charset="0"/>
              </a:rPr>
              <a:t>Trudy causes Alice to encrypt known plaintext d</a:t>
            </a:r>
            <a:r>
              <a:rPr lang="en-US" sz="2800" baseline="-25000">
                <a:latin typeface="Comic Sans MS" charset="0"/>
              </a:rPr>
              <a:t>1</a:t>
            </a:r>
            <a:r>
              <a:rPr lang="en-US">
                <a:latin typeface="Comic Sans MS" charset="0"/>
              </a:rPr>
              <a:t> d</a:t>
            </a:r>
            <a:r>
              <a:rPr lang="en-US" sz="2800" baseline="-25000">
                <a:latin typeface="Comic Sans MS" charset="0"/>
              </a:rPr>
              <a:t>2</a:t>
            </a:r>
            <a:r>
              <a:rPr lang="en-US">
                <a:latin typeface="Comic Sans MS" charset="0"/>
              </a:rPr>
              <a:t> d</a:t>
            </a:r>
            <a:r>
              <a:rPr lang="en-US" sz="2800" baseline="-25000">
                <a:latin typeface="Comic Sans MS" charset="0"/>
              </a:rPr>
              <a:t>3</a:t>
            </a:r>
            <a:r>
              <a:rPr lang="en-US">
                <a:latin typeface="Comic Sans MS" charset="0"/>
              </a:rPr>
              <a:t> d</a:t>
            </a:r>
            <a:r>
              <a:rPr lang="en-US" sz="2800" baseline="-25000">
                <a:latin typeface="Comic Sans MS" charset="0"/>
              </a:rPr>
              <a:t>4</a:t>
            </a:r>
            <a:r>
              <a:rPr lang="en-US">
                <a:latin typeface="Comic Sans MS" charset="0"/>
              </a:rPr>
              <a:t> … </a:t>
            </a:r>
          </a:p>
          <a:p>
            <a:pPr lvl="1"/>
            <a:r>
              <a:rPr lang="en-US">
                <a:latin typeface="Comic Sans MS" charset="0"/>
              </a:rPr>
              <a:t>Trudy sees: c</a:t>
            </a:r>
            <a:r>
              <a:rPr lang="en-US" sz="2800" baseline="-25000">
                <a:latin typeface="Comic Sans MS" charset="0"/>
              </a:rPr>
              <a:t>i</a:t>
            </a:r>
            <a:r>
              <a:rPr lang="en-US" i="1">
                <a:latin typeface="Comic Sans MS" charset="0"/>
              </a:rPr>
              <a:t> = </a:t>
            </a:r>
            <a:r>
              <a:rPr lang="en-US">
                <a:latin typeface="Comic Sans MS" charset="0"/>
              </a:rPr>
              <a:t>d</a:t>
            </a:r>
            <a:r>
              <a:rPr lang="en-US" sz="2800" baseline="-25000">
                <a:latin typeface="Comic Sans MS" charset="0"/>
              </a:rPr>
              <a:t>i</a:t>
            </a:r>
            <a:r>
              <a:rPr lang="en-US" i="1">
                <a:latin typeface="Comic Sans MS" charset="0"/>
              </a:rPr>
              <a:t> </a:t>
            </a:r>
            <a:r>
              <a:rPr lang="en-US">
                <a:latin typeface="Comic Sans MS" charset="0"/>
              </a:rPr>
              <a:t>XOR</a:t>
            </a:r>
            <a:r>
              <a:rPr lang="en-US" i="1">
                <a:latin typeface="Comic Sans MS" charset="0"/>
              </a:rPr>
              <a:t>  </a:t>
            </a:r>
            <a:r>
              <a:rPr lang="en-US">
                <a:latin typeface="Comic Sans MS" charset="0"/>
              </a:rPr>
              <a:t>k</a:t>
            </a:r>
            <a:r>
              <a:rPr lang="en-US" sz="2800" baseline="-25000">
                <a:latin typeface="Comic Sans MS" charset="0"/>
              </a:rPr>
              <a:t>i</a:t>
            </a:r>
            <a:r>
              <a:rPr lang="en-US" b="1" baseline="44000">
                <a:latin typeface="Comic Sans MS" charset="0"/>
              </a:rPr>
              <a:t>IV</a:t>
            </a:r>
          </a:p>
          <a:p>
            <a:pPr lvl="1"/>
            <a:r>
              <a:rPr lang="en-US">
                <a:latin typeface="Comic Sans MS" charset="0"/>
              </a:rPr>
              <a:t>Trudy knows c</a:t>
            </a:r>
            <a:r>
              <a:rPr lang="en-US" sz="2800" baseline="-25000">
                <a:latin typeface="Comic Sans MS" charset="0"/>
              </a:rPr>
              <a:t>i</a:t>
            </a:r>
            <a:r>
              <a:rPr lang="en-US" sz="2800">
                <a:latin typeface="Comic Sans MS" charset="0"/>
              </a:rPr>
              <a:t> </a:t>
            </a:r>
            <a:r>
              <a:rPr lang="en-US">
                <a:latin typeface="Comic Sans MS" charset="0"/>
              </a:rPr>
              <a:t>d</a:t>
            </a:r>
            <a:r>
              <a:rPr lang="en-US" sz="2800" baseline="-25000">
                <a:latin typeface="Comic Sans MS" charset="0"/>
              </a:rPr>
              <a:t>i</a:t>
            </a:r>
            <a:r>
              <a:rPr lang="en-US">
                <a:latin typeface="Comic Sans MS" charset="0"/>
              </a:rPr>
              <a:t>, so can compute </a:t>
            </a:r>
            <a:r>
              <a:rPr lang="en-US" i="1">
                <a:latin typeface="Comic Sans MS" charset="0"/>
              </a:rPr>
              <a:t> </a:t>
            </a:r>
            <a:r>
              <a:rPr lang="en-US">
                <a:latin typeface="Comic Sans MS" charset="0"/>
              </a:rPr>
              <a:t>k</a:t>
            </a:r>
            <a:r>
              <a:rPr lang="en-US" sz="2800" baseline="-25000">
                <a:latin typeface="Comic Sans MS" charset="0"/>
              </a:rPr>
              <a:t>i</a:t>
            </a:r>
            <a:r>
              <a:rPr lang="en-US" b="1" baseline="44000">
                <a:latin typeface="Comic Sans MS" charset="0"/>
              </a:rPr>
              <a:t>IV</a:t>
            </a:r>
          </a:p>
          <a:p>
            <a:pPr lvl="1"/>
            <a:r>
              <a:rPr lang="en-US">
                <a:latin typeface="Comic Sans MS" charset="0"/>
              </a:rPr>
              <a:t>Trudy knows encrypting key sequence k</a:t>
            </a:r>
            <a:r>
              <a:rPr lang="en-US" sz="2800" baseline="-25000">
                <a:latin typeface="Comic Sans MS" charset="0"/>
              </a:rPr>
              <a:t>1</a:t>
            </a:r>
            <a:r>
              <a:rPr lang="en-US" b="1" baseline="44000">
                <a:latin typeface="Comic Sans MS" charset="0"/>
              </a:rPr>
              <a:t>IV </a:t>
            </a:r>
            <a:r>
              <a:rPr lang="en-US">
                <a:latin typeface="Comic Sans MS" charset="0"/>
              </a:rPr>
              <a:t>k</a:t>
            </a:r>
            <a:r>
              <a:rPr lang="en-US" sz="2800" baseline="-25000">
                <a:latin typeface="Comic Sans MS" charset="0"/>
              </a:rPr>
              <a:t>2</a:t>
            </a:r>
            <a:r>
              <a:rPr lang="en-US" b="1" baseline="44000">
                <a:latin typeface="Comic Sans MS" charset="0"/>
              </a:rPr>
              <a:t>IV </a:t>
            </a:r>
            <a:r>
              <a:rPr lang="en-US">
                <a:latin typeface="Comic Sans MS" charset="0"/>
              </a:rPr>
              <a:t>k</a:t>
            </a:r>
            <a:r>
              <a:rPr lang="en-US" sz="2800" baseline="-25000">
                <a:latin typeface="Comic Sans MS" charset="0"/>
              </a:rPr>
              <a:t>3</a:t>
            </a:r>
            <a:r>
              <a:rPr lang="en-US" b="1" baseline="44000">
                <a:latin typeface="Comic Sans MS" charset="0"/>
              </a:rPr>
              <a:t>IV </a:t>
            </a:r>
            <a:r>
              <a:rPr lang="en-US">
                <a:latin typeface="Comic Sans MS" charset="0"/>
              </a:rPr>
              <a:t>…</a:t>
            </a:r>
          </a:p>
          <a:p>
            <a:pPr lvl="1"/>
            <a:r>
              <a:rPr lang="en-US">
                <a:latin typeface="Comic Sans MS" charset="0"/>
              </a:rPr>
              <a:t>Next time IV is used, Trudy can decrypt!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5009</TotalTime>
  <Words>1345</Words>
  <Application>Microsoft Macintosh PowerPoint</Application>
  <PresentationFormat>On-screen Show (4:3)</PresentationFormat>
  <Paragraphs>235</Paragraphs>
  <Slides>19</Slides>
  <Notes>18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Default Design</vt:lpstr>
      <vt:lpstr>Picture</vt:lpstr>
      <vt:lpstr>Clip</vt:lpstr>
      <vt:lpstr>Security in the layers</vt:lpstr>
      <vt:lpstr>Secure sockets layer (SSL)</vt:lpstr>
      <vt:lpstr>SSL (continued)</vt:lpstr>
      <vt:lpstr>IPsec: Network Layer Security</vt:lpstr>
      <vt:lpstr>IEEE 802.11 security</vt:lpstr>
      <vt:lpstr>Wired Equivalent Privacy (WEP): </vt:lpstr>
      <vt:lpstr>WEP data encryption</vt:lpstr>
      <vt:lpstr>802.11 WEP encryption</vt:lpstr>
      <vt:lpstr>Breaking 802.11 WEP encryption</vt:lpstr>
      <vt:lpstr> 802.11i: improved security</vt:lpstr>
      <vt:lpstr>WPA - Wi-Fi Protected Access </vt:lpstr>
      <vt:lpstr>PowerPoint Presentation</vt:lpstr>
      <vt:lpstr>Firewalls</vt:lpstr>
      <vt:lpstr>Firewalls: Why</vt:lpstr>
      <vt:lpstr>Packet Filtering</vt:lpstr>
      <vt:lpstr>Packet Filtering</vt:lpstr>
      <vt:lpstr>Application gateways</vt:lpstr>
      <vt:lpstr>Limitations of firewalls and gateways</vt:lpstr>
      <vt:lpstr>Network Security (summary)</vt:lpstr>
    </vt:vector>
  </TitlesOfParts>
  <Company>University of Massachusetts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 I: Introduction</dc:title>
  <dc:creator>Don Towsley</dc:creator>
  <cp:lastModifiedBy>Delvin Defoe</cp:lastModifiedBy>
  <cp:revision>224</cp:revision>
  <dcterms:created xsi:type="dcterms:W3CDTF">1999-10-08T19:08:27Z</dcterms:created>
  <dcterms:modified xsi:type="dcterms:W3CDTF">2014-05-19T17:39:19Z</dcterms:modified>
</cp:coreProperties>
</file>