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3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notesSlides/notesSlide4.xml" ContentType="application/vnd.openxmlformats-officedocument.presentationml.notesSlide+xml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notesSlides/notesSlide7.xml" ContentType="application/vnd.openxmlformats-officedocument.presentationml.notesSlide+xml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416" r:id="rId3"/>
    <p:sldId id="418" r:id="rId4"/>
    <p:sldId id="419" r:id="rId5"/>
    <p:sldId id="417" r:id="rId6"/>
    <p:sldId id="420" r:id="rId7"/>
    <p:sldId id="421" r:id="rId8"/>
    <p:sldId id="474" r:id="rId9"/>
    <p:sldId id="479" r:id="rId10"/>
    <p:sldId id="473" r:id="rId11"/>
    <p:sldId id="423" r:id="rId12"/>
    <p:sldId id="424" r:id="rId13"/>
    <p:sldId id="429" r:id="rId14"/>
    <p:sldId id="376" r:id="rId15"/>
    <p:sldId id="377" r:id="rId16"/>
    <p:sldId id="378" r:id="rId17"/>
    <p:sldId id="379" r:id="rId18"/>
    <p:sldId id="489" r:id="rId19"/>
    <p:sldId id="493" r:id="rId20"/>
    <p:sldId id="494" r:id="rId21"/>
    <p:sldId id="495" r:id="rId22"/>
    <p:sldId id="499" r:id="rId23"/>
    <p:sldId id="501" r:id="rId24"/>
    <p:sldId id="502" r:id="rId25"/>
    <p:sldId id="503" r:id="rId26"/>
    <p:sldId id="504" r:id="rId27"/>
    <p:sldId id="505" r:id="rId2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FF00"/>
    <a:srgbClr val="DDDDDD"/>
    <a:srgbClr val="FFCCFF"/>
    <a:srgbClr val="FF99CC"/>
    <a:srgbClr val="FF3300"/>
    <a:srgbClr val="3399FF"/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51" autoAdjust="0"/>
    <p:restoredTop sz="82711" autoAdjust="0"/>
  </p:normalViewPr>
  <p:slideViewPr>
    <p:cSldViewPr snapToGrid="0">
      <p:cViewPr varScale="1">
        <p:scale>
          <a:sx n="100" d="100"/>
          <a:sy n="100" d="100"/>
        </p:scale>
        <p:origin x="-16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4631" tIns="47316" rIns="94631" bIns="47316" numCol="1" anchor="t" anchorCtr="0" compatLnSpc="1">
            <a:prstTxWarp prst="textNoShape">
              <a:avLst/>
            </a:prstTxWarp>
          </a:bodyPr>
          <a:lstStyle>
            <a:lvl1pPr defTabSz="946150">
              <a:defRPr sz="1200"/>
            </a:lvl1pPr>
          </a:lstStyle>
          <a:p>
            <a:endParaRPr 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5" y="0"/>
            <a:ext cx="316388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4631" tIns="47316" rIns="94631" bIns="47316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endParaRPr lang="en-US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9713"/>
            <a:ext cx="316388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4631" tIns="47316" rIns="94631" bIns="47316" numCol="1" anchor="b" anchorCtr="0" compatLnSpc="1">
            <a:prstTxWarp prst="textNoShape">
              <a:avLst/>
            </a:prstTxWarp>
          </a:bodyPr>
          <a:lstStyle>
            <a:lvl1pPr defTabSz="946150">
              <a:defRPr sz="1200"/>
            </a:lvl1pPr>
          </a:lstStyle>
          <a:p>
            <a:endParaRPr lang="en-US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5" y="9129713"/>
            <a:ext cx="316388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4631" tIns="47316" rIns="94631" bIns="47316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fld id="{54D1A18C-5C4A-4CCE-A377-F51F432630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61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pitchFamily="18" charset="0"/>
              </a:defRPr>
            </a:lvl1pPr>
          </a:lstStyle>
          <a:p>
            <a:fld id="{A54CB8CB-698E-4623-B9C9-EF2DFA88FA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29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698582-40A2-4F2D-90FF-E00F207EB93D}" type="slidenum">
              <a:rPr lang="en-US"/>
              <a:pPr/>
              <a:t>1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4AD4B-BD02-4C57-96C3-CDDA974A891A}" type="slidenum">
              <a:rPr lang="en-US"/>
              <a:pPr/>
              <a:t>10</a:t>
            </a:fld>
            <a:endParaRPr lang="en-US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Modulation</a:t>
            </a:r>
            <a:r>
              <a:rPr lang="en-US" baseline="0" dirty="0" smtClean="0"/>
              <a:t> is the process of conveying a message signal in another signal that can be physically transmitted.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a given modulation scheme, the higher the SNR, the lower the BER.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a given SNR, a modulation technique with a higher bit transmission rate will have a higher BER. 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C4CCBC-8C3C-4338-83BE-41D9E4C79274}" type="slidenum">
              <a:rPr lang="en-US"/>
              <a:pPr/>
              <a:t>11</a:t>
            </a:fld>
            <a:endParaRPr lang="en-US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EMPHASIZE</a:t>
            </a:r>
          </a:p>
          <a:p>
            <a:endParaRPr lang="en-US" b="1" dirty="0" smtClean="0"/>
          </a:p>
          <a:p>
            <a:r>
              <a:rPr lang="en-US" b="0" dirty="0" smtClean="0"/>
              <a:t>Hidden terminal problem</a:t>
            </a:r>
            <a:r>
              <a:rPr lang="en-US" b="0" baseline="0" dirty="0" smtClean="0"/>
              <a:t> occurs when there is a physical obstruction in the environment. </a:t>
            </a:r>
          </a:p>
          <a:p>
            <a:endParaRPr lang="en-US" b="0" baseline="0" dirty="0" smtClean="0"/>
          </a:p>
          <a:p>
            <a:endParaRPr lang="en-US" b="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E0E53-83BB-440B-92AD-6A7ADA517CC6}" type="slidenum">
              <a:rPr lang="en-US"/>
              <a:pPr/>
              <a:t>12</a:t>
            </a:fld>
            <a:endParaRPr lang="en-US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Recall that when hosts communicate over a shared medium access,</a:t>
            </a:r>
            <a:r>
              <a:rPr lang="en-US" baseline="0" dirty="0" smtClean="0"/>
              <a:t> a protocol is needed so that the signals sent by multiple senders do not interfere at the receiver.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Channel partitioning  protocols</a:t>
            </a:r>
          </a:p>
          <a:p>
            <a:r>
              <a:rPr lang="en-US" baseline="0" dirty="0" smtClean="0"/>
              <a:t>Random access protocols</a:t>
            </a:r>
          </a:p>
          <a:p>
            <a:r>
              <a:rPr lang="en-US" baseline="0" dirty="0" smtClean="0"/>
              <a:t>Taking turns protocols.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CDMA is a channel partitioning protocol.</a:t>
            </a:r>
          </a:p>
          <a:p>
            <a:endParaRPr lang="en-US" dirty="0" smtClean="0"/>
          </a:p>
          <a:p>
            <a:r>
              <a:rPr lang="en-US" dirty="0" smtClean="0"/>
              <a:t>Receiver must use the sender’s code to decode the encoded message.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69E27B-EFA3-4C05-8667-A97CF651D45D}" type="slidenum">
              <a:rPr lang="en-US"/>
              <a:pPr/>
              <a:t>13</a:t>
            </a:fld>
            <a:endParaRPr lang="en-US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EMPHASIZE</a:t>
            </a:r>
          </a:p>
          <a:p>
            <a:endParaRPr lang="en-US" b="0" dirty="0" smtClean="0"/>
          </a:p>
          <a:p>
            <a:r>
              <a:rPr lang="en-US" b="0" dirty="0" smtClean="0"/>
              <a:t>SSID =&gt; Service set ID</a:t>
            </a:r>
            <a:endParaRPr lang="en-US" b="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918B27-2901-4C33-854D-804DA06BF044}" type="slidenum">
              <a:rPr lang="en-US"/>
              <a:pPr/>
              <a:t>14</a:t>
            </a:fld>
            <a:endParaRPr lang="en-US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1810C7-7497-4B24-A456-B24C2A594AF8}" type="slidenum">
              <a:rPr lang="en-US"/>
              <a:pPr/>
              <a:t>15</a:t>
            </a:fld>
            <a:endParaRPr lang="en-US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Distributed inter-frame spacing (DIFS)</a:t>
            </a:r>
          </a:p>
          <a:p>
            <a:endParaRPr lang="en-US" dirty="0" smtClean="0"/>
          </a:p>
          <a:p>
            <a:r>
              <a:rPr lang="en-US" dirty="0" smtClean="0"/>
              <a:t>Short inter-frame spacing (SIFS)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DA09AD-FA35-4DC7-B1BB-5298355EC098}" type="slidenum">
              <a:rPr lang="en-US"/>
              <a:pPr/>
              <a:t>16</a:t>
            </a:fld>
            <a:endParaRPr lang="en-US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 deal with the hidden</a:t>
            </a:r>
            <a:r>
              <a:rPr lang="en-US" baseline="0" dirty="0" smtClean="0"/>
              <a:t> terminal problem?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is an idea.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CE6301-F319-421C-90F7-98D3BB2E2061}" type="slidenum">
              <a:rPr lang="en-US"/>
              <a:pPr/>
              <a:t>17</a:t>
            </a:fld>
            <a:endParaRPr lang="en-U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ECCF38-1459-40F4-99E4-8DF13D9F0183}" type="slidenum">
              <a:rPr lang="en-US"/>
              <a:pPr/>
              <a:t>18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0" dirty="0" smtClean="0"/>
              <a:t> =&gt; source</a:t>
            </a:r>
          </a:p>
          <a:p>
            <a:r>
              <a:rPr lang="en-US" baseline="0" dirty="0" smtClean="0"/>
              <a:t>1 =&gt; destination (AP if source is wireless host, wireless host if AP is source)</a:t>
            </a:r>
          </a:p>
          <a:p>
            <a:r>
              <a:rPr lang="en-US" baseline="0" dirty="0" smtClean="0"/>
              <a:t>3 =&gt; since part of subnet, subnets need to be connected to other subnets.  3 =&gt; router interface.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7A19C1-3BC5-492F-8C24-2BF3A0CC0158}" type="slidenum">
              <a:rPr lang="en-US"/>
              <a:pPr/>
              <a:t>19</a:t>
            </a:fld>
            <a:endParaRPr lang="en-US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EMPHASIZE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A55B64-49AF-470D-9BF4-97F3228CEA36}" type="slidenum">
              <a:rPr lang="en-US"/>
              <a:pPr/>
              <a:t>2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D95CC-5744-4DF5-A8ED-5B17D8241021}" type="slidenum">
              <a:rPr lang="en-US"/>
              <a:pPr/>
              <a:t>20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354B54-5EF1-4014-8371-BDE5ACFF6E45}" type="slidenum">
              <a:rPr lang="en-US"/>
              <a:pPr/>
              <a:t>21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</a:t>
            </a:r>
            <a:r>
              <a:rPr lang="en-US" baseline="0" dirty="0" smtClean="0"/>
              <a:t> various types of networks.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PAN network, evolved from Bluetooth specs.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DA969-E98D-4DAF-8CD8-EACFB85C1844}" type="slidenum">
              <a:rPr lang="en-US"/>
              <a:pPr/>
              <a:t>22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27FCD0-1A2F-4040-B014-C20BF55ED71D}" type="slidenum">
              <a:rPr lang="en-US"/>
              <a:pPr/>
              <a:t>23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0F6D9-6AFD-4BC7-A433-3C7FBB81EAB7}" type="slidenum">
              <a:rPr lang="en-US"/>
              <a:pPr/>
              <a:t>24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506C78-4705-44D8-981A-820B4E58B32C}" type="slidenum">
              <a:rPr lang="en-US"/>
              <a:pPr/>
              <a:t>25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CB8CB-698E-4623-B9C9-EF2DFA88FA6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881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CB8CB-698E-4623-B9C9-EF2DFA88FA6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90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81B0B0-D762-4E00-B6A9-BBA849F184B6}" type="slidenum">
              <a:rPr lang="en-US"/>
              <a:pPr/>
              <a:t>3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EMPHASIZE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016CBA-E0BF-4AE7-97AE-A2D13CC5DFAE}" type="slidenum">
              <a:rPr lang="en-US"/>
              <a:pPr/>
              <a:t>4</a:t>
            </a:fld>
            <a:endParaRPr lang="en-US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</a:t>
            </a:r>
            <a:r>
              <a:rPr lang="en-US" smtClean="0"/>
              <a:t>2 modes </a:t>
            </a:r>
            <a:r>
              <a:rPr lang="en-US" dirty="0" smtClean="0"/>
              <a:t>in which wireless host can operate:</a:t>
            </a:r>
          </a:p>
          <a:p>
            <a:r>
              <a:rPr lang="en-US" dirty="0" smtClean="0"/>
              <a:t>Infrastructure mode</a:t>
            </a:r>
          </a:p>
          <a:p>
            <a:r>
              <a:rPr lang="en-US" dirty="0" smtClean="0"/>
              <a:t>Ad hoc mode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2318B-3D5E-418C-9E4D-02A573B32B54}" type="slidenum">
              <a:rPr lang="en-US"/>
              <a:pPr/>
              <a:t>5</a:t>
            </a:fld>
            <a:endParaRPr lang="en-US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EMPHASIZE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A5E41E-3DDF-499A-AB47-14C29BCA060F}" type="slidenum">
              <a:rPr lang="en-US"/>
              <a:pPr/>
              <a:t>6</a:t>
            </a:fld>
            <a:endParaRPr lang="en-US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2A37F-E06D-4F21-8BC7-AA58C639DBCD}" type="slidenum">
              <a:rPr lang="en-US"/>
              <a:pPr/>
              <a:t>7</a:t>
            </a:fld>
            <a:endParaRPr lang="en-US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nodes form a mobile ad hoc network (MANET) or a vehicular ad hoc network (VANET).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26F997-FA44-4CBE-97D0-F9ACF4A31F68}" type="slidenum">
              <a:rPr lang="en-US"/>
              <a:pPr/>
              <a:t>8</a:t>
            </a:fld>
            <a:endParaRPr lang="en-US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EMPHASIZE</a:t>
            </a:r>
          </a:p>
          <a:p>
            <a:endParaRPr lang="en-US" b="1" dirty="0" smtClean="0"/>
          </a:p>
          <a:p>
            <a:r>
              <a:rPr lang="en-US" b="1" dirty="0" smtClean="0"/>
              <a:t>Nadine’s research</a:t>
            </a:r>
            <a:r>
              <a:rPr lang="en-US" b="1" baseline="0" dirty="0" smtClean="0"/>
              <a:t> is in the area of wireless mesh networks.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FEA2BF-8CEA-465C-AED0-3F03BA48AEC2}" type="slidenum">
              <a:rPr lang="en-US"/>
              <a:pPr/>
              <a:t>9</a:t>
            </a:fld>
            <a:endParaRPr lang="en-US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Wireless, Mobile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901BA142-008A-4194-8641-791E7B7531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0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Wireless, Mobile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1484372E-94D5-4CAC-96FE-A7EDB618D4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2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Wireless, Mobile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19D583D8-A682-4937-8804-6C40A276EE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50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Wireless, Mobile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98B75040-EFAC-46DA-B8E8-7195040043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5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Wireless, Mobile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2490F9A7-F302-4FF4-9FFD-992A2F51FF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0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Wireless, Mobile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1BD32785-6D05-46C6-BD86-6AFCC72EBA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2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Wireless, Mobile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5B75062E-EE7F-4DA9-83DD-7D82B29DFC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0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Wireless, Mobile Networks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B708E3A5-8310-40CC-BE1C-1DAD4AC786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8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Wireless, Mobile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F1CE5CFC-7D03-42B5-9559-4E95E85A35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5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Wireless, Mobile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C8F1EE41-6CA2-45FB-A880-219660BFA1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4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Wireless, Mobile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CA994C47-534F-4F55-B8D6-4E034F5ACA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28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Wireless, Mobile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6CD7CBCD-37FC-46BC-8663-63B106D6E9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9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r>
              <a:rPr lang="en-US"/>
              <a:t>Wireless, Mobile Networks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r>
              <a:rPr lang="en-US"/>
              <a:t>6-</a:t>
            </a:r>
            <a:fld id="{A547C070-40EC-4AE9-91DA-F4AA7759946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2.bin"/><Relationship Id="rId12" Type="http://schemas.openxmlformats.org/officeDocument/2006/relationships/oleObject" Target="../embeddings/oleObject133.bin"/><Relationship Id="rId13" Type="http://schemas.openxmlformats.org/officeDocument/2006/relationships/oleObject" Target="../embeddings/oleObject134.bin"/><Relationship Id="rId14" Type="http://schemas.openxmlformats.org/officeDocument/2006/relationships/oleObject" Target="../embeddings/oleObject135.bin"/><Relationship Id="rId15" Type="http://schemas.openxmlformats.org/officeDocument/2006/relationships/oleObject" Target="../embeddings/oleObject136.bin"/><Relationship Id="rId16" Type="http://schemas.openxmlformats.org/officeDocument/2006/relationships/oleObject" Target="../embeddings/oleObject137.bin"/><Relationship Id="rId17" Type="http://schemas.openxmlformats.org/officeDocument/2006/relationships/oleObject" Target="../embeddings/oleObject138.bin"/><Relationship Id="rId18" Type="http://schemas.openxmlformats.org/officeDocument/2006/relationships/image" Target="../media/image6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27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128.bin"/><Relationship Id="rId7" Type="http://schemas.openxmlformats.org/officeDocument/2006/relationships/image" Target="../media/image2.wmf"/><Relationship Id="rId8" Type="http://schemas.openxmlformats.org/officeDocument/2006/relationships/oleObject" Target="../embeddings/oleObject129.bin"/><Relationship Id="rId9" Type="http://schemas.openxmlformats.org/officeDocument/2006/relationships/oleObject" Target="../embeddings/oleObject130.bin"/><Relationship Id="rId10" Type="http://schemas.openxmlformats.org/officeDocument/2006/relationships/oleObject" Target="../embeddings/oleObject13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4.bin"/><Relationship Id="rId12" Type="http://schemas.openxmlformats.org/officeDocument/2006/relationships/oleObject" Target="../embeddings/oleObject145.bin"/><Relationship Id="rId13" Type="http://schemas.openxmlformats.org/officeDocument/2006/relationships/oleObject" Target="../embeddings/oleObject146.bin"/><Relationship Id="rId14" Type="http://schemas.openxmlformats.org/officeDocument/2006/relationships/oleObject" Target="../embeddings/oleObject147.bin"/><Relationship Id="rId15" Type="http://schemas.openxmlformats.org/officeDocument/2006/relationships/oleObject" Target="../embeddings/oleObject148.bin"/><Relationship Id="rId16" Type="http://schemas.openxmlformats.org/officeDocument/2006/relationships/oleObject" Target="../embeddings/oleObject149.bin"/><Relationship Id="rId17" Type="http://schemas.openxmlformats.org/officeDocument/2006/relationships/oleObject" Target="../embeddings/oleObject150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39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140.bin"/><Relationship Id="rId7" Type="http://schemas.openxmlformats.org/officeDocument/2006/relationships/image" Target="../media/image2.wmf"/><Relationship Id="rId8" Type="http://schemas.openxmlformats.org/officeDocument/2006/relationships/oleObject" Target="../embeddings/oleObject141.bin"/><Relationship Id="rId9" Type="http://schemas.openxmlformats.org/officeDocument/2006/relationships/oleObject" Target="../embeddings/oleObject142.bin"/><Relationship Id="rId10" Type="http://schemas.openxmlformats.org/officeDocument/2006/relationships/oleObject" Target="../embeddings/oleObject143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4.png"/><Relationship Id="rId5" Type="http://schemas.openxmlformats.org/officeDocument/2006/relationships/oleObject" Target="../embeddings/oleObject151.bin"/><Relationship Id="rId6" Type="http://schemas.openxmlformats.org/officeDocument/2006/relationships/image" Target="../media/image1.wmf"/><Relationship Id="rId7" Type="http://schemas.openxmlformats.org/officeDocument/2006/relationships/oleObject" Target="../embeddings/oleObject152.bin"/><Relationship Id="rId8" Type="http://schemas.openxmlformats.org/officeDocument/2006/relationships/image" Target="../media/image2.wmf"/><Relationship Id="rId9" Type="http://schemas.openxmlformats.org/officeDocument/2006/relationships/oleObject" Target="../embeddings/oleObject153.bin"/><Relationship Id="rId10" Type="http://schemas.openxmlformats.org/officeDocument/2006/relationships/oleObject" Target="../embeddings/oleObject154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3.bin"/><Relationship Id="rId21" Type="http://schemas.openxmlformats.org/officeDocument/2006/relationships/oleObject" Target="../embeddings/oleObject14.bin"/><Relationship Id="rId22" Type="http://schemas.openxmlformats.org/officeDocument/2006/relationships/oleObject" Target="../embeddings/oleObject15.bin"/><Relationship Id="rId23" Type="http://schemas.openxmlformats.org/officeDocument/2006/relationships/oleObject" Target="../embeddings/oleObject16.bin"/><Relationship Id="rId24" Type="http://schemas.openxmlformats.org/officeDocument/2006/relationships/oleObject" Target="../embeddings/oleObject17.bin"/><Relationship Id="rId25" Type="http://schemas.openxmlformats.org/officeDocument/2006/relationships/oleObject" Target="../embeddings/oleObject18.bin"/><Relationship Id="rId26" Type="http://schemas.openxmlformats.org/officeDocument/2006/relationships/oleObject" Target="../embeddings/oleObject19.bin"/><Relationship Id="rId27" Type="http://schemas.openxmlformats.org/officeDocument/2006/relationships/oleObject" Target="../embeddings/oleObject20.bin"/><Relationship Id="rId28" Type="http://schemas.openxmlformats.org/officeDocument/2006/relationships/oleObject" Target="../embeddings/oleObject21.bin"/><Relationship Id="rId29" Type="http://schemas.openxmlformats.org/officeDocument/2006/relationships/oleObject" Target="../embeddings/oleObject2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30" Type="http://schemas.openxmlformats.org/officeDocument/2006/relationships/oleObject" Target="../embeddings/oleObject23.bin"/><Relationship Id="rId31" Type="http://schemas.openxmlformats.org/officeDocument/2006/relationships/oleObject" Target="../embeddings/oleObject24.bin"/><Relationship Id="rId32" Type="http://schemas.openxmlformats.org/officeDocument/2006/relationships/oleObject" Target="../embeddings/oleObject25.bin"/><Relationship Id="rId9" Type="http://schemas.openxmlformats.org/officeDocument/2006/relationships/image" Target="../media/image2.wmf"/><Relationship Id="rId6" Type="http://schemas.openxmlformats.org/officeDocument/2006/relationships/oleObject" Target="../embeddings/oleObject1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2.bin"/><Relationship Id="rId33" Type="http://schemas.openxmlformats.org/officeDocument/2006/relationships/oleObject" Target="../embeddings/oleObject26.bin"/><Relationship Id="rId34" Type="http://schemas.openxmlformats.org/officeDocument/2006/relationships/oleObject" Target="../embeddings/oleObject27.bin"/><Relationship Id="rId35" Type="http://schemas.openxmlformats.org/officeDocument/2006/relationships/oleObject" Target="../embeddings/oleObject28.bin"/><Relationship Id="rId10" Type="http://schemas.openxmlformats.org/officeDocument/2006/relationships/oleObject" Target="../embeddings/oleObject3.bin"/><Relationship Id="rId11" Type="http://schemas.openxmlformats.org/officeDocument/2006/relationships/oleObject" Target="../embeddings/oleObject4.bin"/><Relationship Id="rId12" Type="http://schemas.openxmlformats.org/officeDocument/2006/relationships/oleObject" Target="../embeddings/oleObject5.bin"/><Relationship Id="rId13" Type="http://schemas.openxmlformats.org/officeDocument/2006/relationships/oleObject" Target="../embeddings/oleObject6.bin"/><Relationship Id="rId14" Type="http://schemas.openxmlformats.org/officeDocument/2006/relationships/oleObject" Target="../embeddings/oleObject7.bin"/><Relationship Id="rId15" Type="http://schemas.openxmlformats.org/officeDocument/2006/relationships/oleObject" Target="../embeddings/oleObject8.bin"/><Relationship Id="rId16" Type="http://schemas.openxmlformats.org/officeDocument/2006/relationships/oleObject" Target="../embeddings/oleObject9.bin"/><Relationship Id="rId17" Type="http://schemas.openxmlformats.org/officeDocument/2006/relationships/oleObject" Target="../embeddings/oleObject10.bin"/><Relationship Id="rId18" Type="http://schemas.openxmlformats.org/officeDocument/2006/relationships/oleObject" Target="../embeddings/oleObject11.bin"/><Relationship Id="rId19" Type="http://schemas.openxmlformats.org/officeDocument/2006/relationships/oleObject" Target="../embeddings/oleObject12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41.bin"/><Relationship Id="rId21" Type="http://schemas.openxmlformats.org/officeDocument/2006/relationships/oleObject" Target="../embeddings/oleObject42.bin"/><Relationship Id="rId22" Type="http://schemas.openxmlformats.org/officeDocument/2006/relationships/oleObject" Target="../embeddings/oleObject43.bin"/><Relationship Id="rId23" Type="http://schemas.openxmlformats.org/officeDocument/2006/relationships/oleObject" Target="../embeddings/oleObject44.bin"/><Relationship Id="rId24" Type="http://schemas.openxmlformats.org/officeDocument/2006/relationships/oleObject" Target="../embeddings/oleObject45.bin"/><Relationship Id="rId25" Type="http://schemas.openxmlformats.org/officeDocument/2006/relationships/oleObject" Target="../embeddings/oleObject46.bin"/><Relationship Id="rId26" Type="http://schemas.openxmlformats.org/officeDocument/2006/relationships/oleObject" Target="../embeddings/oleObject47.bin"/><Relationship Id="rId27" Type="http://schemas.openxmlformats.org/officeDocument/2006/relationships/oleObject" Target="../embeddings/oleObject48.bin"/><Relationship Id="rId28" Type="http://schemas.openxmlformats.org/officeDocument/2006/relationships/oleObject" Target="../embeddings/oleObject49.bin"/><Relationship Id="rId29" Type="http://schemas.openxmlformats.org/officeDocument/2006/relationships/oleObject" Target="../embeddings/oleObject50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30" Type="http://schemas.openxmlformats.org/officeDocument/2006/relationships/oleObject" Target="../embeddings/oleObject51.bin"/><Relationship Id="rId31" Type="http://schemas.openxmlformats.org/officeDocument/2006/relationships/oleObject" Target="../embeddings/oleObject52.bin"/><Relationship Id="rId32" Type="http://schemas.openxmlformats.org/officeDocument/2006/relationships/oleObject" Target="../embeddings/oleObject53.bin"/><Relationship Id="rId9" Type="http://schemas.openxmlformats.org/officeDocument/2006/relationships/image" Target="../media/image2.wmf"/><Relationship Id="rId6" Type="http://schemas.openxmlformats.org/officeDocument/2006/relationships/oleObject" Target="../embeddings/oleObject29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30.bin"/><Relationship Id="rId33" Type="http://schemas.openxmlformats.org/officeDocument/2006/relationships/oleObject" Target="../embeddings/oleObject54.bin"/><Relationship Id="rId34" Type="http://schemas.openxmlformats.org/officeDocument/2006/relationships/image" Target="../media/image5.png"/><Relationship Id="rId10" Type="http://schemas.openxmlformats.org/officeDocument/2006/relationships/oleObject" Target="../embeddings/oleObject31.bin"/><Relationship Id="rId11" Type="http://schemas.openxmlformats.org/officeDocument/2006/relationships/oleObject" Target="../embeddings/oleObject32.bin"/><Relationship Id="rId12" Type="http://schemas.openxmlformats.org/officeDocument/2006/relationships/oleObject" Target="../embeddings/oleObject33.bin"/><Relationship Id="rId13" Type="http://schemas.openxmlformats.org/officeDocument/2006/relationships/oleObject" Target="../embeddings/oleObject34.bin"/><Relationship Id="rId14" Type="http://schemas.openxmlformats.org/officeDocument/2006/relationships/oleObject" Target="../embeddings/oleObject35.bin"/><Relationship Id="rId15" Type="http://schemas.openxmlformats.org/officeDocument/2006/relationships/oleObject" Target="../embeddings/oleObject36.bin"/><Relationship Id="rId16" Type="http://schemas.openxmlformats.org/officeDocument/2006/relationships/oleObject" Target="../embeddings/oleObject37.bin"/><Relationship Id="rId17" Type="http://schemas.openxmlformats.org/officeDocument/2006/relationships/oleObject" Target="../embeddings/oleObject38.bin"/><Relationship Id="rId18" Type="http://schemas.openxmlformats.org/officeDocument/2006/relationships/oleObject" Target="../embeddings/oleObject39.bin"/><Relationship Id="rId19" Type="http://schemas.openxmlformats.org/officeDocument/2006/relationships/oleObject" Target="../embeddings/oleObject40.bin"/></Relationships>
</file>

<file path=ppt/slides/_rels/slide4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67.bin"/><Relationship Id="rId21" Type="http://schemas.openxmlformats.org/officeDocument/2006/relationships/oleObject" Target="../embeddings/oleObject68.bin"/><Relationship Id="rId22" Type="http://schemas.openxmlformats.org/officeDocument/2006/relationships/oleObject" Target="../embeddings/oleObject69.bin"/><Relationship Id="rId23" Type="http://schemas.openxmlformats.org/officeDocument/2006/relationships/oleObject" Target="../embeddings/oleObject70.bin"/><Relationship Id="rId24" Type="http://schemas.openxmlformats.org/officeDocument/2006/relationships/oleObject" Target="../embeddings/oleObject71.bin"/><Relationship Id="rId25" Type="http://schemas.openxmlformats.org/officeDocument/2006/relationships/oleObject" Target="../embeddings/oleObject72.bin"/><Relationship Id="rId26" Type="http://schemas.openxmlformats.org/officeDocument/2006/relationships/oleObject" Target="../embeddings/oleObject73.bin"/><Relationship Id="rId27" Type="http://schemas.openxmlformats.org/officeDocument/2006/relationships/oleObject" Target="../embeddings/oleObject74.bin"/><Relationship Id="rId28" Type="http://schemas.openxmlformats.org/officeDocument/2006/relationships/oleObject" Target="../embeddings/oleObject75.bin"/><Relationship Id="rId29" Type="http://schemas.openxmlformats.org/officeDocument/2006/relationships/oleObject" Target="../embeddings/oleObject76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30" Type="http://schemas.openxmlformats.org/officeDocument/2006/relationships/oleObject" Target="../embeddings/oleObject77.bin"/><Relationship Id="rId31" Type="http://schemas.openxmlformats.org/officeDocument/2006/relationships/oleObject" Target="../embeddings/oleObject78.bin"/><Relationship Id="rId32" Type="http://schemas.openxmlformats.org/officeDocument/2006/relationships/oleObject" Target="../embeddings/oleObject79.bin"/><Relationship Id="rId9" Type="http://schemas.openxmlformats.org/officeDocument/2006/relationships/image" Target="../media/image2.wmf"/><Relationship Id="rId6" Type="http://schemas.openxmlformats.org/officeDocument/2006/relationships/oleObject" Target="../embeddings/oleObject55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56.bin"/><Relationship Id="rId33" Type="http://schemas.openxmlformats.org/officeDocument/2006/relationships/oleObject" Target="../embeddings/oleObject80.bin"/><Relationship Id="rId10" Type="http://schemas.openxmlformats.org/officeDocument/2006/relationships/oleObject" Target="../embeddings/oleObject57.bin"/><Relationship Id="rId11" Type="http://schemas.openxmlformats.org/officeDocument/2006/relationships/oleObject" Target="../embeddings/oleObject58.bin"/><Relationship Id="rId12" Type="http://schemas.openxmlformats.org/officeDocument/2006/relationships/oleObject" Target="../embeddings/oleObject59.bin"/><Relationship Id="rId13" Type="http://schemas.openxmlformats.org/officeDocument/2006/relationships/oleObject" Target="../embeddings/oleObject60.bin"/><Relationship Id="rId14" Type="http://schemas.openxmlformats.org/officeDocument/2006/relationships/oleObject" Target="../embeddings/oleObject61.bin"/><Relationship Id="rId15" Type="http://schemas.openxmlformats.org/officeDocument/2006/relationships/oleObject" Target="../embeddings/oleObject62.bin"/><Relationship Id="rId16" Type="http://schemas.openxmlformats.org/officeDocument/2006/relationships/oleObject" Target="../embeddings/oleObject63.bin"/><Relationship Id="rId17" Type="http://schemas.openxmlformats.org/officeDocument/2006/relationships/oleObject" Target="../embeddings/oleObject64.bin"/><Relationship Id="rId18" Type="http://schemas.openxmlformats.org/officeDocument/2006/relationships/oleObject" Target="../embeddings/oleObject65.bin"/><Relationship Id="rId19" Type="http://schemas.openxmlformats.org/officeDocument/2006/relationships/oleObject" Target="../embeddings/oleObject66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93.bin"/><Relationship Id="rId21" Type="http://schemas.openxmlformats.org/officeDocument/2006/relationships/oleObject" Target="../embeddings/oleObject94.bin"/><Relationship Id="rId22" Type="http://schemas.openxmlformats.org/officeDocument/2006/relationships/oleObject" Target="../embeddings/oleObject95.bin"/><Relationship Id="rId23" Type="http://schemas.openxmlformats.org/officeDocument/2006/relationships/oleObject" Target="../embeddings/oleObject96.bin"/><Relationship Id="rId24" Type="http://schemas.openxmlformats.org/officeDocument/2006/relationships/oleObject" Target="../embeddings/oleObject97.bin"/><Relationship Id="rId25" Type="http://schemas.openxmlformats.org/officeDocument/2006/relationships/oleObject" Target="../embeddings/oleObject98.bin"/><Relationship Id="rId26" Type="http://schemas.openxmlformats.org/officeDocument/2006/relationships/oleObject" Target="../embeddings/oleObject99.bin"/><Relationship Id="rId27" Type="http://schemas.openxmlformats.org/officeDocument/2006/relationships/oleObject" Target="../embeddings/oleObject100.bin"/><Relationship Id="rId28" Type="http://schemas.openxmlformats.org/officeDocument/2006/relationships/oleObject" Target="../embeddings/oleObject101.bin"/><Relationship Id="rId29" Type="http://schemas.openxmlformats.org/officeDocument/2006/relationships/oleObject" Target="../embeddings/oleObject102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30" Type="http://schemas.openxmlformats.org/officeDocument/2006/relationships/oleObject" Target="../embeddings/oleObject103.bin"/><Relationship Id="rId31" Type="http://schemas.openxmlformats.org/officeDocument/2006/relationships/oleObject" Target="../embeddings/oleObject104.bin"/><Relationship Id="rId32" Type="http://schemas.openxmlformats.org/officeDocument/2006/relationships/oleObject" Target="../embeddings/oleObject105.bin"/><Relationship Id="rId9" Type="http://schemas.openxmlformats.org/officeDocument/2006/relationships/image" Target="../media/image2.wmf"/><Relationship Id="rId6" Type="http://schemas.openxmlformats.org/officeDocument/2006/relationships/oleObject" Target="../embeddings/oleObject81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82.bin"/><Relationship Id="rId33" Type="http://schemas.openxmlformats.org/officeDocument/2006/relationships/oleObject" Target="../embeddings/oleObject106.bin"/><Relationship Id="rId10" Type="http://schemas.openxmlformats.org/officeDocument/2006/relationships/oleObject" Target="../embeddings/oleObject83.bin"/><Relationship Id="rId11" Type="http://schemas.openxmlformats.org/officeDocument/2006/relationships/oleObject" Target="../embeddings/oleObject84.bin"/><Relationship Id="rId12" Type="http://schemas.openxmlformats.org/officeDocument/2006/relationships/oleObject" Target="../embeddings/oleObject85.bin"/><Relationship Id="rId13" Type="http://schemas.openxmlformats.org/officeDocument/2006/relationships/oleObject" Target="../embeddings/oleObject86.bin"/><Relationship Id="rId14" Type="http://schemas.openxmlformats.org/officeDocument/2006/relationships/oleObject" Target="../embeddings/oleObject87.bin"/><Relationship Id="rId15" Type="http://schemas.openxmlformats.org/officeDocument/2006/relationships/oleObject" Target="../embeddings/oleObject88.bin"/><Relationship Id="rId16" Type="http://schemas.openxmlformats.org/officeDocument/2006/relationships/oleObject" Target="../embeddings/oleObject89.bin"/><Relationship Id="rId17" Type="http://schemas.openxmlformats.org/officeDocument/2006/relationships/oleObject" Target="../embeddings/oleObject90.bin"/><Relationship Id="rId18" Type="http://schemas.openxmlformats.org/officeDocument/2006/relationships/oleObject" Target="../embeddings/oleObject91.bin"/><Relationship Id="rId19" Type="http://schemas.openxmlformats.org/officeDocument/2006/relationships/oleObject" Target="../embeddings/oleObject92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0.bin"/><Relationship Id="rId20" Type="http://schemas.openxmlformats.org/officeDocument/2006/relationships/oleObject" Target="../embeddings/oleObject121.bin"/><Relationship Id="rId21" Type="http://schemas.openxmlformats.org/officeDocument/2006/relationships/oleObject" Target="../embeddings/oleObject122.bin"/><Relationship Id="rId22" Type="http://schemas.openxmlformats.org/officeDocument/2006/relationships/oleObject" Target="../embeddings/oleObject123.bin"/><Relationship Id="rId23" Type="http://schemas.openxmlformats.org/officeDocument/2006/relationships/oleObject" Target="../embeddings/oleObject124.bin"/><Relationship Id="rId24" Type="http://schemas.openxmlformats.org/officeDocument/2006/relationships/oleObject" Target="../embeddings/oleObject125.bin"/><Relationship Id="rId25" Type="http://schemas.openxmlformats.org/officeDocument/2006/relationships/oleObject" Target="../embeddings/oleObject126.bin"/><Relationship Id="rId10" Type="http://schemas.openxmlformats.org/officeDocument/2006/relationships/oleObject" Target="../embeddings/oleObject111.bin"/><Relationship Id="rId11" Type="http://schemas.openxmlformats.org/officeDocument/2006/relationships/oleObject" Target="../embeddings/oleObject112.bin"/><Relationship Id="rId12" Type="http://schemas.openxmlformats.org/officeDocument/2006/relationships/oleObject" Target="../embeddings/oleObject113.bin"/><Relationship Id="rId13" Type="http://schemas.openxmlformats.org/officeDocument/2006/relationships/oleObject" Target="../embeddings/oleObject114.bin"/><Relationship Id="rId14" Type="http://schemas.openxmlformats.org/officeDocument/2006/relationships/oleObject" Target="../embeddings/oleObject115.bin"/><Relationship Id="rId15" Type="http://schemas.openxmlformats.org/officeDocument/2006/relationships/oleObject" Target="../embeddings/oleObject116.bin"/><Relationship Id="rId16" Type="http://schemas.openxmlformats.org/officeDocument/2006/relationships/oleObject" Target="../embeddings/oleObject117.bin"/><Relationship Id="rId17" Type="http://schemas.openxmlformats.org/officeDocument/2006/relationships/oleObject" Target="../embeddings/oleObject118.bin"/><Relationship Id="rId18" Type="http://schemas.openxmlformats.org/officeDocument/2006/relationships/oleObject" Target="../embeddings/oleObject119.bin"/><Relationship Id="rId19" Type="http://schemas.openxmlformats.org/officeDocument/2006/relationships/oleObject" Target="../embeddings/oleObject120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07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108.bin"/><Relationship Id="rId7" Type="http://schemas.openxmlformats.org/officeDocument/2006/relationships/image" Target="../media/image2.wmf"/><Relationship Id="rId8" Type="http://schemas.openxmlformats.org/officeDocument/2006/relationships/oleObject" Target="../embeddings/oleObject109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3951D982-4C6A-42C0-B92D-18E2B559DB81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55588"/>
            <a:ext cx="8610600" cy="1143000"/>
          </a:xfrm>
        </p:spPr>
        <p:txBody>
          <a:bodyPr/>
          <a:lstStyle/>
          <a:p>
            <a:r>
              <a:rPr lang="en-US" sz="3200"/>
              <a:t>Chapter 6: Wireless and Mobile Networks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 dirty="0">
                <a:solidFill>
                  <a:srgbClr val="FF0000"/>
                </a:solidFill>
              </a:rPr>
              <a:t>Background:</a:t>
            </a:r>
            <a:r>
              <a:rPr lang="en-US" sz="2400" dirty="0"/>
              <a:t> </a:t>
            </a:r>
          </a:p>
          <a:p>
            <a:r>
              <a:rPr lang="en-US" sz="2400" dirty="0"/>
              <a:t># wireless (mobile) phone subscribers now exceeds # wired phone subscribers!</a:t>
            </a:r>
          </a:p>
          <a:p>
            <a:r>
              <a:rPr lang="en-US" sz="2400" dirty="0"/>
              <a:t># wireless Internet-connected devices soon to exceed # </a:t>
            </a:r>
            <a:r>
              <a:rPr lang="en-US" sz="2400" dirty="0" smtClean="0"/>
              <a:t>wired </a:t>
            </a:r>
            <a:r>
              <a:rPr lang="en-US" sz="2400" dirty="0"/>
              <a:t>Internet-connected devices</a:t>
            </a:r>
          </a:p>
          <a:p>
            <a:pPr lvl="1"/>
            <a:r>
              <a:rPr lang="en-US" sz="2000" dirty="0"/>
              <a:t>laptops, Internet-enabled phones promise anytime untethered Internet access</a:t>
            </a:r>
          </a:p>
          <a:p>
            <a:r>
              <a:rPr lang="en-US" sz="2400" dirty="0"/>
              <a:t>two important (but different) challenges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</a:rPr>
              <a:t>wireless:</a:t>
            </a:r>
            <a:r>
              <a:rPr lang="en-US" sz="2000" dirty="0"/>
              <a:t> communication over wireless link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</a:rPr>
              <a:t>mobility:</a:t>
            </a:r>
            <a:r>
              <a:rPr lang="en-US" sz="2000" dirty="0"/>
              <a:t> handling the mobile user who changes point of attachment to network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9B31A99B-C1FA-40C6-B809-728B0532984E}" type="slidenum">
              <a:rPr lang="en-US"/>
              <a:pPr/>
              <a:t>10</a:t>
            </a:fld>
            <a:endParaRPr lang="en-US"/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Wireless Link Characteristics (2)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16050"/>
            <a:ext cx="4276725" cy="5197475"/>
          </a:xfrm>
        </p:spPr>
        <p:txBody>
          <a:bodyPr/>
          <a:lstStyle/>
          <a:p>
            <a:r>
              <a:rPr lang="en-US" sz="2000"/>
              <a:t>SNR: signal-to-noise ratio</a:t>
            </a:r>
          </a:p>
          <a:p>
            <a:pPr lvl="1"/>
            <a:r>
              <a:rPr lang="en-US" sz="2000"/>
              <a:t>larger SNR – easier to extract signal from noise (a “good thing”)</a:t>
            </a:r>
          </a:p>
          <a:p>
            <a:r>
              <a:rPr lang="en-US" sz="2000" i="1">
                <a:solidFill>
                  <a:srgbClr val="FF0000"/>
                </a:solidFill>
              </a:rPr>
              <a:t>SNR versus BER tradeoffs</a:t>
            </a:r>
          </a:p>
          <a:p>
            <a:pPr lvl="1"/>
            <a:r>
              <a:rPr lang="en-US" sz="2000" i="1">
                <a:solidFill>
                  <a:srgbClr val="000099"/>
                </a:solidFill>
              </a:rPr>
              <a:t>given physical layer:</a:t>
            </a:r>
            <a:r>
              <a:rPr lang="en-US" sz="2000"/>
              <a:t> increase power -&gt; increase SNR-&gt;decrease BER</a:t>
            </a:r>
          </a:p>
          <a:p>
            <a:pPr lvl="1"/>
            <a:r>
              <a:rPr lang="en-US" sz="2000" i="1">
                <a:solidFill>
                  <a:srgbClr val="000099"/>
                </a:solidFill>
              </a:rPr>
              <a:t>given SNR:</a:t>
            </a:r>
            <a:r>
              <a:rPr lang="en-US" sz="2000"/>
              <a:t> choose physical layer that meets BER requirement, giving highest thruput</a:t>
            </a:r>
          </a:p>
          <a:p>
            <a:pPr lvl="2"/>
            <a:r>
              <a:rPr lang="en-US" sz="1800"/>
              <a:t>SNR may change with mobility: dynamically adapt physical layer (modulation technique, rate) </a:t>
            </a:r>
          </a:p>
          <a:p>
            <a:pPr lvl="1"/>
            <a:endParaRPr lang="en-US" sz="2000"/>
          </a:p>
        </p:txBody>
      </p:sp>
      <p:sp>
        <p:nvSpPr>
          <p:cNvPr id="530436" name="Freeform 4"/>
          <p:cNvSpPr>
            <a:spLocks/>
          </p:cNvSpPr>
          <p:nvPr/>
        </p:nvSpPr>
        <p:spPr bwMode="auto">
          <a:xfrm>
            <a:off x="5483225" y="1924050"/>
            <a:ext cx="609600" cy="2527300"/>
          </a:xfrm>
          <a:custGeom>
            <a:avLst/>
            <a:gdLst>
              <a:gd name="T0" fmla="*/ 0 w 384"/>
              <a:gd name="T1" fmla="*/ 0 h 1592"/>
              <a:gd name="T2" fmla="*/ 184 w 384"/>
              <a:gd name="T3" fmla="*/ 384 h 1592"/>
              <a:gd name="T4" fmla="*/ 304 w 384"/>
              <a:gd name="T5" fmla="*/ 984 h 1592"/>
              <a:gd name="T6" fmla="*/ 384 w 384"/>
              <a:gd name="T7" fmla="*/ 1592 h 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1592">
                <a:moveTo>
                  <a:pt x="0" y="0"/>
                </a:moveTo>
                <a:cubicBezTo>
                  <a:pt x="66" y="110"/>
                  <a:pt x="133" y="220"/>
                  <a:pt x="184" y="384"/>
                </a:cubicBezTo>
                <a:cubicBezTo>
                  <a:pt x="235" y="548"/>
                  <a:pt x="271" y="783"/>
                  <a:pt x="304" y="984"/>
                </a:cubicBezTo>
                <a:cubicBezTo>
                  <a:pt x="337" y="1185"/>
                  <a:pt x="371" y="1492"/>
                  <a:pt x="384" y="1592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0437" name="Freeform 5"/>
          <p:cNvSpPr>
            <a:spLocks/>
          </p:cNvSpPr>
          <p:nvPr/>
        </p:nvSpPr>
        <p:spPr bwMode="auto">
          <a:xfrm>
            <a:off x="6130925" y="1593850"/>
            <a:ext cx="685800" cy="2857500"/>
          </a:xfrm>
          <a:custGeom>
            <a:avLst/>
            <a:gdLst>
              <a:gd name="T0" fmla="*/ 0 w 432"/>
              <a:gd name="T1" fmla="*/ 0 h 1800"/>
              <a:gd name="T2" fmla="*/ 168 w 432"/>
              <a:gd name="T3" fmla="*/ 296 h 1800"/>
              <a:gd name="T4" fmla="*/ 256 w 432"/>
              <a:gd name="T5" fmla="*/ 600 h 1800"/>
              <a:gd name="T6" fmla="*/ 360 w 432"/>
              <a:gd name="T7" fmla="*/ 1192 h 1800"/>
              <a:gd name="T8" fmla="*/ 432 w 432"/>
              <a:gd name="T9" fmla="*/ 1800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" h="1800">
                <a:moveTo>
                  <a:pt x="0" y="0"/>
                </a:moveTo>
                <a:cubicBezTo>
                  <a:pt x="62" y="98"/>
                  <a:pt x="125" y="196"/>
                  <a:pt x="168" y="296"/>
                </a:cubicBezTo>
                <a:cubicBezTo>
                  <a:pt x="211" y="396"/>
                  <a:pt x="224" y="451"/>
                  <a:pt x="256" y="600"/>
                </a:cubicBezTo>
                <a:cubicBezTo>
                  <a:pt x="288" y="749"/>
                  <a:pt x="331" y="992"/>
                  <a:pt x="360" y="1192"/>
                </a:cubicBezTo>
                <a:cubicBezTo>
                  <a:pt x="389" y="1392"/>
                  <a:pt x="410" y="1596"/>
                  <a:pt x="432" y="18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0438" name="Freeform 6"/>
          <p:cNvSpPr>
            <a:spLocks/>
          </p:cNvSpPr>
          <p:nvPr/>
        </p:nvSpPr>
        <p:spPr bwMode="auto">
          <a:xfrm>
            <a:off x="7045325" y="1593850"/>
            <a:ext cx="647700" cy="2844800"/>
          </a:xfrm>
          <a:custGeom>
            <a:avLst/>
            <a:gdLst>
              <a:gd name="T0" fmla="*/ 0 w 408"/>
              <a:gd name="T1" fmla="*/ 0 h 1792"/>
              <a:gd name="T2" fmla="*/ 152 w 408"/>
              <a:gd name="T3" fmla="*/ 296 h 1792"/>
              <a:gd name="T4" fmla="*/ 232 w 408"/>
              <a:gd name="T5" fmla="*/ 592 h 1792"/>
              <a:gd name="T6" fmla="*/ 344 w 408"/>
              <a:gd name="T7" fmla="*/ 1192 h 1792"/>
              <a:gd name="T8" fmla="*/ 408 w 408"/>
              <a:gd name="T9" fmla="*/ 1792 h 1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8" h="1792">
                <a:moveTo>
                  <a:pt x="0" y="0"/>
                </a:moveTo>
                <a:cubicBezTo>
                  <a:pt x="56" y="98"/>
                  <a:pt x="113" y="197"/>
                  <a:pt x="152" y="296"/>
                </a:cubicBezTo>
                <a:cubicBezTo>
                  <a:pt x="191" y="395"/>
                  <a:pt x="200" y="443"/>
                  <a:pt x="232" y="592"/>
                </a:cubicBezTo>
                <a:cubicBezTo>
                  <a:pt x="264" y="741"/>
                  <a:pt x="315" y="992"/>
                  <a:pt x="344" y="1192"/>
                </a:cubicBezTo>
                <a:cubicBezTo>
                  <a:pt x="373" y="1392"/>
                  <a:pt x="397" y="1691"/>
                  <a:pt x="408" y="1792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0439" name="Rectangle 7"/>
          <p:cNvSpPr>
            <a:spLocks noChangeArrowheads="1"/>
          </p:cNvSpPr>
          <p:nvPr/>
        </p:nvSpPr>
        <p:spPr bwMode="auto">
          <a:xfrm>
            <a:off x="5475288" y="1581150"/>
            <a:ext cx="2862262" cy="287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0440" name="Line 8"/>
          <p:cNvSpPr>
            <a:spLocks noChangeShapeType="1"/>
          </p:cNvSpPr>
          <p:nvPr/>
        </p:nvSpPr>
        <p:spPr bwMode="auto">
          <a:xfrm>
            <a:off x="5475288" y="2074863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0441" name="Line 9"/>
          <p:cNvSpPr>
            <a:spLocks noChangeShapeType="1"/>
          </p:cNvSpPr>
          <p:nvPr/>
        </p:nvSpPr>
        <p:spPr bwMode="auto">
          <a:xfrm>
            <a:off x="5484813" y="2541588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0442" name="Line 10"/>
          <p:cNvSpPr>
            <a:spLocks noChangeShapeType="1"/>
          </p:cNvSpPr>
          <p:nvPr/>
        </p:nvSpPr>
        <p:spPr bwMode="auto">
          <a:xfrm>
            <a:off x="5494338" y="3022600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0443" name="Line 11"/>
          <p:cNvSpPr>
            <a:spLocks noChangeShapeType="1"/>
          </p:cNvSpPr>
          <p:nvPr/>
        </p:nvSpPr>
        <p:spPr bwMode="auto">
          <a:xfrm>
            <a:off x="5503863" y="3489325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0444" name="Line 12"/>
          <p:cNvSpPr>
            <a:spLocks noChangeShapeType="1"/>
          </p:cNvSpPr>
          <p:nvPr/>
        </p:nvSpPr>
        <p:spPr bwMode="auto">
          <a:xfrm>
            <a:off x="5513388" y="3970338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0445" name="Line 13"/>
          <p:cNvSpPr>
            <a:spLocks noChangeShapeType="1"/>
          </p:cNvSpPr>
          <p:nvPr/>
        </p:nvSpPr>
        <p:spPr bwMode="auto">
          <a:xfrm>
            <a:off x="6224588" y="1581150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0446" name="Line 14"/>
          <p:cNvSpPr>
            <a:spLocks noChangeShapeType="1"/>
          </p:cNvSpPr>
          <p:nvPr/>
        </p:nvSpPr>
        <p:spPr bwMode="auto">
          <a:xfrm>
            <a:off x="6931025" y="1598613"/>
            <a:ext cx="0" cy="287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0447" name="Line 15"/>
          <p:cNvSpPr>
            <a:spLocks noChangeShapeType="1"/>
          </p:cNvSpPr>
          <p:nvPr/>
        </p:nvSpPr>
        <p:spPr bwMode="auto">
          <a:xfrm>
            <a:off x="7637463" y="1587500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0448" name="Text Box 16"/>
          <p:cNvSpPr txBox="1">
            <a:spLocks noChangeArrowheads="1"/>
          </p:cNvSpPr>
          <p:nvPr/>
        </p:nvSpPr>
        <p:spPr bwMode="auto">
          <a:xfrm>
            <a:off x="6037263" y="4437063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530449" name="Text Box 17"/>
          <p:cNvSpPr txBox="1">
            <a:spLocks noChangeArrowheads="1"/>
          </p:cNvSpPr>
          <p:nvPr/>
        </p:nvSpPr>
        <p:spPr bwMode="auto">
          <a:xfrm>
            <a:off x="6745288" y="4438650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20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530450" name="Text Box 18"/>
          <p:cNvSpPr txBox="1">
            <a:spLocks noChangeArrowheads="1"/>
          </p:cNvSpPr>
          <p:nvPr/>
        </p:nvSpPr>
        <p:spPr bwMode="auto">
          <a:xfrm>
            <a:off x="7435850" y="444182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30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530451" name="Text Box 19"/>
          <p:cNvSpPr txBox="1">
            <a:spLocks noChangeArrowheads="1"/>
          </p:cNvSpPr>
          <p:nvPr/>
        </p:nvSpPr>
        <p:spPr bwMode="auto">
          <a:xfrm>
            <a:off x="8158163" y="4445000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40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530452" name="Line 20"/>
          <p:cNvSpPr>
            <a:spLocks noChangeShapeType="1"/>
          </p:cNvSpPr>
          <p:nvPr/>
        </p:nvSpPr>
        <p:spPr bwMode="auto">
          <a:xfrm>
            <a:off x="5780088" y="6108700"/>
            <a:ext cx="43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0453" name="Line 21"/>
          <p:cNvSpPr>
            <a:spLocks noChangeShapeType="1"/>
          </p:cNvSpPr>
          <p:nvPr/>
        </p:nvSpPr>
        <p:spPr bwMode="auto">
          <a:xfrm>
            <a:off x="5780088" y="5715000"/>
            <a:ext cx="431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0454" name="Line 22"/>
          <p:cNvSpPr>
            <a:spLocks noChangeShapeType="1"/>
          </p:cNvSpPr>
          <p:nvPr/>
        </p:nvSpPr>
        <p:spPr bwMode="auto">
          <a:xfrm>
            <a:off x="5792788" y="5295900"/>
            <a:ext cx="39370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0455" name="Text Box 23"/>
          <p:cNvSpPr txBox="1">
            <a:spLocks noChangeArrowheads="1"/>
          </p:cNvSpPr>
          <p:nvPr/>
        </p:nvSpPr>
        <p:spPr bwMode="auto">
          <a:xfrm>
            <a:off x="6191250" y="5162550"/>
            <a:ext cx="163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QAM256 (8 Mbps)</a:t>
            </a:r>
          </a:p>
        </p:txBody>
      </p:sp>
      <p:sp>
        <p:nvSpPr>
          <p:cNvPr id="530456" name="Text Box 24"/>
          <p:cNvSpPr txBox="1">
            <a:spLocks noChangeArrowheads="1"/>
          </p:cNvSpPr>
          <p:nvPr/>
        </p:nvSpPr>
        <p:spPr bwMode="auto">
          <a:xfrm>
            <a:off x="6178550" y="5554663"/>
            <a:ext cx="1533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QAM16 (4 Mbps)</a:t>
            </a:r>
          </a:p>
        </p:txBody>
      </p:sp>
      <p:sp>
        <p:nvSpPr>
          <p:cNvPr id="530457" name="Text Box 25"/>
          <p:cNvSpPr txBox="1">
            <a:spLocks noChangeArrowheads="1"/>
          </p:cNvSpPr>
          <p:nvPr/>
        </p:nvSpPr>
        <p:spPr bwMode="auto">
          <a:xfrm>
            <a:off x="6194425" y="5961063"/>
            <a:ext cx="1408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BPSK (1 Mbps)</a:t>
            </a:r>
          </a:p>
        </p:txBody>
      </p:sp>
      <p:sp>
        <p:nvSpPr>
          <p:cNvPr id="530458" name="Text Box 26"/>
          <p:cNvSpPr txBox="1">
            <a:spLocks noChangeArrowheads="1"/>
          </p:cNvSpPr>
          <p:nvPr/>
        </p:nvSpPr>
        <p:spPr bwMode="auto">
          <a:xfrm>
            <a:off x="6445250" y="4637088"/>
            <a:ext cx="89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SNR(dB)</a:t>
            </a:r>
          </a:p>
        </p:txBody>
      </p:sp>
      <p:sp>
        <p:nvSpPr>
          <p:cNvPr id="530459" name="Text Box 27"/>
          <p:cNvSpPr txBox="1">
            <a:spLocks noChangeArrowheads="1"/>
          </p:cNvSpPr>
          <p:nvPr/>
        </p:nvSpPr>
        <p:spPr bwMode="auto">
          <a:xfrm rot="16200000">
            <a:off x="4602957" y="2912269"/>
            <a:ext cx="550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BER</a:t>
            </a:r>
          </a:p>
        </p:txBody>
      </p:sp>
      <p:sp>
        <p:nvSpPr>
          <p:cNvPr id="530460" name="Text Box 28"/>
          <p:cNvSpPr txBox="1">
            <a:spLocks noChangeArrowheads="1"/>
          </p:cNvSpPr>
          <p:nvPr/>
        </p:nvSpPr>
        <p:spPr bwMode="auto">
          <a:xfrm>
            <a:off x="4960938" y="1444625"/>
            <a:ext cx="442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-1</a:t>
            </a:r>
          </a:p>
        </p:txBody>
      </p:sp>
      <p:sp>
        <p:nvSpPr>
          <p:cNvPr id="530461" name="Text Box 29"/>
          <p:cNvSpPr txBox="1">
            <a:spLocks noChangeArrowheads="1"/>
          </p:cNvSpPr>
          <p:nvPr/>
        </p:nvSpPr>
        <p:spPr bwMode="auto">
          <a:xfrm>
            <a:off x="4979988" y="192563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-2</a:t>
            </a:r>
          </a:p>
        </p:txBody>
      </p:sp>
      <p:sp>
        <p:nvSpPr>
          <p:cNvPr id="530462" name="Text Box 30"/>
          <p:cNvSpPr txBox="1">
            <a:spLocks noChangeArrowheads="1"/>
          </p:cNvSpPr>
          <p:nvPr/>
        </p:nvSpPr>
        <p:spPr bwMode="auto">
          <a:xfrm>
            <a:off x="4970463" y="2392363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-3</a:t>
            </a:r>
          </a:p>
        </p:txBody>
      </p:sp>
      <p:sp>
        <p:nvSpPr>
          <p:cNvPr id="530463" name="Text Box 31"/>
          <p:cNvSpPr txBox="1">
            <a:spLocks noChangeArrowheads="1"/>
          </p:cNvSpPr>
          <p:nvPr/>
        </p:nvSpPr>
        <p:spPr bwMode="auto">
          <a:xfrm>
            <a:off x="4979988" y="3325813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-5</a:t>
            </a:r>
          </a:p>
        </p:txBody>
      </p:sp>
      <p:sp>
        <p:nvSpPr>
          <p:cNvPr id="530464" name="Text Box 32"/>
          <p:cNvSpPr txBox="1">
            <a:spLocks noChangeArrowheads="1"/>
          </p:cNvSpPr>
          <p:nvPr/>
        </p:nvSpPr>
        <p:spPr bwMode="auto">
          <a:xfrm>
            <a:off x="4984750" y="380682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-6</a:t>
            </a:r>
          </a:p>
        </p:txBody>
      </p:sp>
      <p:sp>
        <p:nvSpPr>
          <p:cNvPr id="530465" name="Text Box 33"/>
          <p:cNvSpPr txBox="1">
            <a:spLocks noChangeArrowheads="1"/>
          </p:cNvSpPr>
          <p:nvPr/>
        </p:nvSpPr>
        <p:spPr bwMode="auto">
          <a:xfrm>
            <a:off x="4975225" y="430212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-7</a:t>
            </a:r>
          </a:p>
        </p:txBody>
      </p:sp>
      <p:sp>
        <p:nvSpPr>
          <p:cNvPr id="530466" name="Text Box 34"/>
          <p:cNvSpPr txBox="1">
            <a:spLocks noChangeArrowheads="1"/>
          </p:cNvSpPr>
          <p:nvPr/>
        </p:nvSpPr>
        <p:spPr bwMode="auto">
          <a:xfrm>
            <a:off x="4962525" y="2881313"/>
            <a:ext cx="442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1A5A5B8F-89F5-4926-B8EF-EE7857F64848}" type="slidenum">
              <a:rPr lang="en-US"/>
              <a:pPr/>
              <a:t>11</a:t>
            </a:fld>
            <a:endParaRPr lang="en-US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200025"/>
            <a:ext cx="7772400" cy="1143000"/>
          </a:xfrm>
        </p:spPr>
        <p:txBody>
          <a:bodyPr/>
          <a:lstStyle/>
          <a:p>
            <a:r>
              <a:rPr lang="en-US" sz="3600"/>
              <a:t>Wireless network characteristics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0" y="1150938"/>
            <a:ext cx="7772400" cy="1117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Multiple wireless senders and receivers create additional problems (beyond multiple access):</a:t>
            </a:r>
          </a:p>
        </p:txBody>
      </p:sp>
      <p:grpSp>
        <p:nvGrpSpPr>
          <p:cNvPr id="402465" name="Group 33"/>
          <p:cNvGrpSpPr>
            <a:grpSpLocks/>
          </p:cNvGrpSpPr>
          <p:nvPr/>
        </p:nvGrpSpPr>
        <p:grpSpPr bwMode="auto">
          <a:xfrm>
            <a:off x="698500" y="2413000"/>
            <a:ext cx="3194050" cy="1616075"/>
            <a:chOff x="759" y="2008"/>
            <a:chExt cx="2012" cy="1018"/>
          </a:xfrm>
        </p:grpSpPr>
        <p:grpSp>
          <p:nvGrpSpPr>
            <p:cNvPr id="402455" name="Group 23"/>
            <p:cNvGrpSpPr>
              <a:grpSpLocks/>
            </p:cNvGrpSpPr>
            <p:nvPr/>
          </p:nvGrpSpPr>
          <p:grpSpPr bwMode="auto">
            <a:xfrm>
              <a:off x="1529" y="2018"/>
              <a:ext cx="535" cy="466"/>
              <a:chOff x="2870" y="1518"/>
              <a:chExt cx="292" cy="320"/>
            </a:xfrm>
          </p:grpSpPr>
          <p:graphicFrame>
            <p:nvGraphicFramePr>
              <p:cNvPr id="402456" name="Object 2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2990" name="Clip" r:id="rId4" imgW="819000" imgH="847800" progId="MS_ClipArt_Gallery.2">
                      <p:embed/>
                    </p:oleObj>
                  </mc:Choice>
                  <mc:Fallback>
                    <p:oleObj name="Clip" r:id="rId4" imgW="819000" imgH="847800" progId="MS_ClipArt_Gallery.2">
                      <p:embed/>
                      <p:pic>
                        <p:nvPicPr>
                          <p:cNvPr id="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2457" name="Object 2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2991" name="Clip" r:id="rId6" imgW="1266840" imgH="1200240" progId="MS_ClipArt_Gallery.2">
                      <p:embed/>
                    </p:oleObj>
                  </mc:Choice>
                  <mc:Fallback>
                    <p:oleObj name="Clip" r:id="rId6" imgW="1266840" imgH="1200240" progId="MS_ClipArt_Gallery.2">
                      <p:embed/>
                      <p:pic>
                        <p:nvPicPr>
                          <p:cNvPr id="0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02439" name="Freeform 7"/>
            <p:cNvSpPr>
              <a:spLocks/>
            </p:cNvSpPr>
            <p:nvPr/>
          </p:nvSpPr>
          <p:spPr bwMode="auto">
            <a:xfrm>
              <a:off x="759" y="2008"/>
              <a:ext cx="1273" cy="684"/>
            </a:xfrm>
            <a:custGeom>
              <a:avLst/>
              <a:gdLst>
                <a:gd name="T0" fmla="*/ 9 w 1273"/>
                <a:gd name="T1" fmla="*/ 675 h 684"/>
                <a:gd name="T2" fmla="*/ 316 w 1273"/>
                <a:gd name="T3" fmla="*/ 0 h 684"/>
                <a:gd name="T4" fmla="*/ 461 w 1273"/>
                <a:gd name="T5" fmla="*/ 228 h 684"/>
                <a:gd name="T6" fmla="*/ 510 w 1273"/>
                <a:gd name="T7" fmla="*/ 119 h 684"/>
                <a:gd name="T8" fmla="*/ 631 w 1273"/>
                <a:gd name="T9" fmla="*/ 467 h 684"/>
                <a:gd name="T10" fmla="*/ 667 w 1273"/>
                <a:gd name="T11" fmla="*/ 391 h 684"/>
                <a:gd name="T12" fmla="*/ 739 w 1273"/>
                <a:gd name="T13" fmla="*/ 464 h 684"/>
                <a:gd name="T14" fmla="*/ 1058 w 1273"/>
                <a:gd name="T15" fmla="*/ 57 h 684"/>
                <a:gd name="T16" fmla="*/ 1273 w 1273"/>
                <a:gd name="T17" fmla="*/ 684 h 684"/>
                <a:gd name="T18" fmla="*/ 0 w 1273"/>
                <a:gd name="T19" fmla="*/ 67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3" h="684">
                  <a:moveTo>
                    <a:pt x="9" y="675"/>
                  </a:moveTo>
                  <a:lnTo>
                    <a:pt x="316" y="0"/>
                  </a:lnTo>
                  <a:lnTo>
                    <a:pt x="461" y="228"/>
                  </a:lnTo>
                  <a:lnTo>
                    <a:pt x="510" y="119"/>
                  </a:lnTo>
                  <a:lnTo>
                    <a:pt x="631" y="467"/>
                  </a:lnTo>
                  <a:lnTo>
                    <a:pt x="667" y="391"/>
                  </a:lnTo>
                  <a:lnTo>
                    <a:pt x="739" y="464"/>
                  </a:lnTo>
                  <a:lnTo>
                    <a:pt x="1058" y="57"/>
                  </a:lnTo>
                  <a:lnTo>
                    <a:pt x="1273" y="684"/>
                  </a:lnTo>
                  <a:lnTo>
                    <a:pt x="0" y="67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CC66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02449" name="Group 17"/>
            <p:cNvGrpSpPr>
              <a:grpSpLocks/>
            </p:cNvGrpSpPr>
            <p:nvPr/>
          </p:nvGrpSpPr>
          <p:grpSpPr bwMode="auto">
            <a:xfrm>
              <a:off x="1053" y="2587"/>
              <a:ext cx="482" cy="439"/>
              <a:chOff x="2870" y="1518"/>
              <a:chExt cx="292" cy="320"/>
            </a:xfrm>
          </p:grpSpPr>
          <p:graphicFrame>
            <p:nvGraphicFramePr>
              <p:cNvPr id="402450" name="Object 1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2992" name="Clip" r:id="rId8" imgW="819000" imgH="847800" progId="MS_ClipArt_Gallery.2">
                      <p:embed/>
                    </p:oleObj>
                  </mc:Choice>
                  <mc:Fallback>
                    <p:oleObj name="Clip" r:id="rId8" imgW="819000" imgH="847800" progId="MS_ClipArt_Gallery.2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2451" name="Object 1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2993" name="Clip" r:id="rId9" imgW="1266840" imgH="1200240" progId="MS_ClipArt_Gallery.2">
                      <p:embed/>
                    </p:oleObj>
                  </mc:Choice>
                  <mc:Fallback>
                    <p:oleObj name="Clip" r:id="rId9" imgW="1266840" imgH="1200240" progId="MS_ClipArt_Gallery.2">
                      <p:embed/>
                      <p:pic>
                        <p:nvPicPr>
                          <p:cNvPr id="0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02452" name="Group 20"/>
            <p:cNvGrpSpPr>
              <a:grpSpLocks/>
            </p:cNvGrpSpPr>
            <p:nvPr/>
          </p:nvGrpSpPr>
          <p:grpSpPr bwMode="auto">
            <a:xfrm>
              <a:off x="2124" y="2391"/>
              <a:ext cx="482" cy="439"/>
              <a:chOff x="2870" y="1518"/>
              <a:chExt cx="292" cy="320"/>
            </a:xfrm>
          </p:grpSpPr>
          <p:graphicFrame>
            <p:nvGraphicFramePr>
              <p:cNvPr id="402453" name="Object 2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2994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2454" name="Object 2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2995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02458" name="Line 26"/>
            <p:cNvSpPr>
              <a:spLocks noChangeShapeType="1"/>
            </p:cNvSpPr>
            <p:nvPr/>
          </p:nvSpPr>
          <p:spPr bwMode="auto">
            <a:xfrm flipV="1">
              <a:off x="1561" y="2773"/>
              <a:ext cx="629" cy="10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59" name="Line 27"/>
            <p:cNvSpPr>
              <a:spLocks noChangeShapeType="1"/>
            </p:cNvSpPr>
            <p:nvPr/>
          </p:nvSpPr>
          <p:spPr bwMode="auto">
            <a:xfrm>
              <a:off x="1985" y="2471"/>
              <a:ext cx="257" cy="20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60" name="Text Box 28"/>
            <p:cNvSpPr txBox="1">
              <a:spLocks noChangeArrowheads="1"/>
            </p:cNvSpPr>
            <p:nvPr/>
          </p:nvSpPr>
          <p:spPr bwMode="auto">
            <a:xfrm>
              <a:off x="1006" y="2705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402461" name="Text Box 29"/>
            <p:cNvSpPr txBox="1">
              <a:spLocks noChangeArrowheads="1"/>
            </p:cNvSpPr>
            <p:nvPr/>
          </p:nvSpPr>
          <p:spPr bwMode="auto">
            <a:xfrm>
              <a:off x="2564" y="2562"/>
              <a:ext cx="2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402462" name="Text Box 30"/>
            <p:cNvSpPr txBox="1">
              <a:spLocks noChangeArrowheads="1"/>
            </p:cNvSpPr>
            <p:nvPr/>
          </p:nvSpPr>
          <p:spPr bwMode="auto">
            <a:xfrm>
              <a:off x="2014" y="2118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C</a:t>
              </a:r>
            </a:p>
          </p:txBody>
        </p:sp>
      </p:grpSp>
      <p:sp>
        <p:nvSpPr>
          <p:cNvPr id="402464" name="Rectangle 32"/>
          <p:cNvSpPr>
            <a:spLocks noChangeArrowheads="1"/>
          </p:cNvSpPr>
          <p:nvPr/>
        </p:nvSpPr>
        <p:spPr bwMode="auto">
          <a:xfrm>
            <a:off x="471488" y="4175125"/>
            <a:ext cx="4148137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sz="2400"/>
              <a:t>Hidden terminal problem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/>
              <a:t>B, A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/>
              <a:t>B, C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/>
              <a:t>A, C can not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sz="2000"/>
              <a:t>means A, C unaware of their interference at 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endParaRPr lang="en-US" sz="2000"/>
          </a:p>
        </p:txBody>
      </p:sp>
      <p:grpSp>
        <p:nvGrpSpPr>
          <p:cNvPr id="402504" name="Group 72"/>
          <p:cNvGrpSpPr>
            <a:grpSpLocks/>
          </p:cNvGrpSpPr>
          <p:nvPr/>
        </p:nvGrpSpPr>
        <p:grpSpPr bwMode="auto">
          <a:xfrm>
            <a:off x="4943475" y="2105025"/>
            <a:ext cx="3625850" cy="2281238"/>
            <a:chOff x="3264" y="1698"/>
            <a:chExt cx="2284" cy="1437"/>
          </a:xfrm>
        </p:grpSpPr>
        <p:grpSp>
          <p:nvGrpSpPr>
            <p:cNvPr id="402486" name="Group 54"/>
            <p:cNvGrpSpPr>
              <a:grpSpLocks/>
            </p:cNvGrpSpPr>
            <p:nvPr/>
          </p:nvGrpSpPr>
          <p:grpSpPr bwMode="auto">
            <a:xfrm>
              <a:off x="3264" y="1698"/>
              <a:ext cx="2150" cy="455"/>
              <a:chOff x="3256" y="1911"/>
              <a:chExt cx="2150" cy="455"/>
            </a:xfrm>
          </p:grpSpPr>
          <p:grpSp>
            <p:nvGrpSpPr>
              <p:cNvPr id="402471" name="Group 39"/>
              <p:cNvGrpSpPr>
                <a:grpSpLocks/>
              </p:cNvGrpSpPr>
              <p:nvPr/>
            </p:nvGrpSpPr>
            <p:grpSpPr bwMode="auto">
              <a:xfrm>
                <a:off x="3303" y="1911"/>
                <a:ext cx="482" cy="439"/>
                <a:chOff x="2870" y="1518"/>
                <a:chExt cx="292" cy="320"/>
              </a:xfrm>
            </p:grpSpPr>
            <p:graphicFrame>
              <p:nvGraphicFramePr>
                <p:cNvPr id="402472" name="Object 40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02996" name="Clip" r:id="rId12" imgW="819000" imgH="847800" progId="MS_ClipArt_Gallery.2">
                        <p:embed/>
                      </p:oleObj>
                    </mc:Choice>
                    <mc:Fallback>
                      <p:oleObj name="Clip" r:id="rId12" imgW="819000" imgH="847800" progId="MS_ClipArt_Gallery.2">
                        <p:embed/>
                        <p:pic>
                          <p:nvPicPr>
                            <p:cNvPr id="0" name="Object 4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02473" name="Object 41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02997" name="Clip" r:id="rId13" imgW="1266840" imgH="1200240" progId="MS_ClipArt_Gallery.2">
                        <p:embed/>
                      </p:oleObj>
                    </mc:Choice>
                    <mc:Fallback>
                      <p:oleObj name="Clip" r:id="rId13" imgW="1266840" imgH="1200240" progId="MS_ClipArt_Gallery.2">
                        <p:embed/>
                        <p:pic>
                          <p:nvPicPr>
                            <p:cNvPr id="0" name="Object 4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02474" name="Group 42"/>
              <p:cNvGrpSpPr>
                <a:grpSpLocks/>
              </p:cNvGrpSpPr>
              <p:nvPr/>
            </p:nvGrpSpPr>
            <p:grpSpPr bwMode="auto">
              <a:xfrm>
                <a:off x="4037" y="1919"/>
                <a:ext cx="482" cy="439"/>
                <a:chOff x="2870" y="1518"/>
                <a:chExt cx="292" cy="320"/>
              </a:xfrm>
            </p:grpSpPr>
            <p:graphicFrame>
              <p:nvGraphicFramePr>
                <p:cNvPr id="402475" name="Object 43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02998" name="Clip" r:id="rId14" imgW="819000" imgH="847800" progId="MS_ClipArt_Gallery.2">
                        <p:embed/>
                      </p:oleObj>
                    </mc:Choice>
                    <mc:Fallback>
                      <p:oleObj name="Clip" r:id="rId14" imgW="819000" imgH="847800" progId="MS_ClipArt_Gallery.2">
                        <p:embed/>
                        <p:pic>
                          <p:nvPicPr>
                            <p:cNvPr id="0" name="Object 4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02476" name="Object 44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02999" name="Clip" r:id="rId15" imgW="1266840" imgH="1200240" progId="MS_ClipArt_Gallery.2">
                        <p:embed/>
                      </p:oleObj>
                    </mc:Choice>
                    <mc:Fallback>
                      <p:oleObj name="Clip" r:id="rId15" imgW="1266840" imgH="1200240" progId="MS_ClipArt_Gallery.2">
                        <p:embed/>
                        <p:pic>
                          <p:nvPicPr>
                            <p:cNvPr id="0" name="Object 4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402479" name="Text Box 47"/>
              <p:cNvSpPr txBox="1">
                <a:spLocks noChangeArrowheads="1"/>
              </p:cNvSpPr>
              <p:nvPr/>
            </p:nvSpPr>
            <p:spPr bwMode="auto">
              <a:xfrm>
                <a:off x="3256" y="2029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402480" name="Text Box 48"/>
              <p:cNvSpPr txBox="1">
                <a:spLocks noChangeArrowheads="1"/>
              </p:cNvSpPr>
              <p:nvPr/>
            </p:nvSpPr>
            <p:spPr bwMode="auto">
              <a:xfrm>
                <a:off x="4459" y="2027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/>
                  <a:t>B</a:t>
                </a:r>
              </a:p>
            </p:txBody>
          </p:sp>
          <p:sp>
            <p:nvSpPr>
              <p:cNvPr id="402481" name="Text Box 49"/>
              <p:cNvSpPr txBox="1">
                <a:spLocks noChangeArrowheads="1"/>
              </p:cNvSpPr>
              <p:nvPr/>
            </p:nvSpPr>
            <p:spPr bwMode="auto">
              <a:xfrm>
                <a:off x="5203" y="2054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C</a:t>
                </a:r>
              </a:p>
            </p:txBody>
          </p:sp>
          <p:grpSp>
            <p:nvGrpSpPr>
              <p:cNvPr id="402483" name="Group 51"/>
              <p:cNvGrpSpPr>
                <a:grpSpLocks/>
              </p:cNvGrpSpPr>
              <p:nvPr/>
            </p:nvGrpSpPr>
            <p:grpSpPr bwMode="auto">
              <a:xfrm>
                <a:off x="4726" y="1927"/>
                <a:ext cx="482" cy="439"/>
                <a:chOff x="2870" y="1518"/>
                <a:chExt cx="292" cy="320"/>
              </a:xfrm>
            </p:grpSpPr>
            <p:graphicFrame>
              <p:nvGraphicFramePr>
                <p:cNvPr id="402484" name="Object 52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03000" name="Clip" r:id="rId16" imgW="819000" imgH="847800" progId="MS_ClipArt_Gallery.2">
                        <p:embed/>
                      </p:oleObj>
                    </mc:Choice>
                    <mc:Fallback>
                      <p:oleObj name="Clip" r:id="rId16" imgW="819000" imgH="847800" progId="MS_ClipArt_Gallery.2">
                        <p:embed/>
                        <p:pic>
                          <p:nvPicPr>
                            <p:cNvPr id="0" name="Object 5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02485" name="Object 53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03001" name="Clip" r:id="rId17" imgW="1266840" imgH="1200240" progId="MS_ClipArt_Gallery.2">
                        <p:embed/>
                      </p:oleObj>
                    </mc:Choice>
                    <mc:Fallback>
                      <p:oleObj name="Clip" r:id="rId17" imgW="1266840" imgH="1200240" progId="MS_ClipArt_Gallery.2">
                        <p:embed/>
                        <p:pic>
                          <p:nvPicPr>
                            <p:cNvPr id="0" name="Object 5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402487" name="Text Box 55"/>
            <p:cNvSpPr txBox="1">
              <a:spLocks noChangeArrowheads="1"/>
            </p:cNvSpPr>
            <p:nvPr/>
          </p:nvSpPr>
          <p:spPr bwMode="auto">
            <a:xfrm>
              <a:off x="3310" y="2337"/>
              <a:ext cx="598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A’s signal</a:t>
              </a:r>
            </a:p>
            <a:p>
              <a:r>
                <a:rPr lang="en-US" sz="1400">
                  <a:solidFill>
                    <a:srgbClr val="FF0000"/>
                  </a:solidFill>
                </a:rPr>
                <a:t>strength</a:t>
              </a:r>
            </a:p>
          </p:txBody>
        </p:sp>
        <p:sp>
          <p:nvSpPr>
            <p:cNvPr id="402492" name="Line 60"/>
            <p:cNvSpPr>
              <a:spLocks noChangeShapeType="1"/>
            </p:cNvSpPr>
            <p:nvPr/>
          </p:nvSpPr>
          <p:spPr bwMode="auto">
            <a:xfrm>
              <a:off x="3349" y="2985"/>
              <a:ext cx="2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93" name="Line 61"/>
            <p:cNvSpPr>
              <a:spLocks noChangeShapeType="1"/>
            </p:cNvSpPr>
            <p:nvPr/>
          </p:nvSpPr>
          <p:spPr bwMode="auto">
            <a:xfrm>
              <a:off x="3315" y="2242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94" name="Freeform 62"/>
            <p:cNvSpPr>
              <a:spLocks/>
            </p:cNvSpPr>
            <p:nvPr/>
          </p:nvSpPr>
          <p:spPr bwMode="auto">
            <a:xfrm>
              <a:off x="3367" y="2277"/>
              <a:ext cx="1887" cy="681"/>
            </a:xfrm>
            <a:custGeom>
              <a:avLst/>
              <a:gdLst>
                <a:gd name="T0" fmla="*/ 0 w 1887"/>
                <a:gd name="T1" fmla="*/ 0 h 681"/>
                <a:gd name="T2" fmla="*/ 966 w 1887"/>
                <a:gd name="T3" fmla="*/ 151 h 681"/>
                <a:gd name="T4" fmla="*/ 1373 w 1887"/>
                <a:gd name="T5" fmla="*/ 594 h 681"/>
                <a:gd name="T6" fmla="*/ 1887 w 1887"/>
                <a:gd name="T7" fmla="*/ 67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95" name="Text Box 63"/>
            <p:cNvSpPr txBox="1">
              <a:spLocks noChangeArrowheads="1"/>
            </p:cNvSpPr>
            <p:nvPr/>
          </p:nvSpPr>
          <p:spPr bwMode="auto">
            <a:xfrm>
              <a:off x="4158" y="2962"/>
              <a:ext cx="36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space</a:t>
              </a:r>
            </a:p>
          </p:txBody>
        </p:sp>
        <p:sp>
          <p:nvSpPr>
            <p:cNvPr id="402497" name="Freeform 65"/>
            <p:cNvSpPr>
              <a:spLocks/>
            </p:cNvSpPr>
            <p:nvPr/>
          </p:nvSpPr>
          <p:spPr bwMode="auto">
            <a:xfrm flipH="1">
              <a:off x="3427" y="2258"/>
              <a:ext cx="1887" cy="681"/>
            </a:xfrm>
            <a:custGeom>
              <a:avLst/>
              <a:gdLst>
                <a:gd name="T0" fmla="*/ 0 w 1887"/>
                <a:gd name="T1" fmla="*/ 0 h 681"/>
                <a:gd name="T2" fmla="*/ 966 w 1887"/>
                <a:gd name="T3" fmla="*/ 151 h 681"/>
                <a:gd name="T4" fmla="*/ 1373 w 1887"/>
                <a:gd name="T5" fmla="*/ 594 h 681"/>
                <a:gd name="T6" fmla="*/ 1887 w 1887"/>
                <a:gd name="T7" fmla="*/ 67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98" name="Text Box 66"/>
            <p:cNvSpPr txBox="1">
              <a:spLocks noChangeArrowheads="1"/>
            </p:cNvSpPr>
            <p:nvPr/>
          </p:nvSpPr>
          <p:spPr bwMode="auto">
            <a:xfrm>
              <a:off x="4965" y="2292"/>
              <a:ext cx="583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accent2"/>
                  </a:solidFill>
                </a:rPr>
                <a:t>C’s signal</a:t>
              </a:r>
            </a:p>
            <a:p>
              <a:r>
                <a:rPr lang="en-US" sz="1400">
                  <a:solidFill>
                    <a:schemeClr val="accent2"/>
                  </a:solidFill>
                </a:rPr>
                <a:t>strength</a:t>
              </a:r>
            </a:p>
          </p:txBody>
        </p:sp>
        <p:sp>
          <p:nvSpPr>
            <p:cNvPr id="402499" name="Line 67"/>
            <p:cNvSpPr>
              <a:spLocks noChangeShapeType="1"/>
            </p:cNvSpPr>
            <p:nvPr/>
          </p:nvSpPr>
          <p:spPr bwMode="auto">
            <a:xfrm flipH="1">
              <a:off x="3554" y="2171"/>
              <a:ext cx="17" cy="7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500" name="Line 68"/>
            <p:cNvSpPr>
              <a:spLocks noChangeShapeType="1"/>
            </p:cNvSpPr>
            <p:nvPr/>
          </p:nvSpPr>
          <p:spPr bwMode="auto">
            <a:xfrm>
              <a:off x="4323" y="2214"/>
              <a:ext cx="0" cy="7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501" name="Line 69"/>
            <p:cNvSpPr>
              <a:spLocks noChangeShapeType="1"/>
            </p:cNvSpPr>
            <p:nvPr/>
          </p:nvSpPr>
          <p:spPr bwMode="auto">
            <a:xfrm>
              <a:off x="5004" y="2204"/>
              <a:ext cx="0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02502" name="Rectangle 70"/>
          <p:cNvSpPr>
            <a:spLocks noChangeArrowheads="1"/>
          </p:cNvSpPr>
          <p:nvPr/>
        </p:nvSpPr>
        <p:spPr bwMode="auto">
          <a:xfrm>
            <a:off x="4995863" y="4432300"/>
            <a:ext cx="4148137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sz="2400"/>
              <a:t>Signal attenuation: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/>
              <a:t>B, A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/>
              <a:t>B, C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/>
              <a:t>A, C can not hear each other interfering at B</a:t>
            </a: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496" y="5366"/>
            <a:ext cx="1076504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1538D359-577C-4892-8127-1B4084C1A42C}" type="slidenum">
              <a:rPr lang="en-US"/>
              <a:pPr/>
              <a:t>12</a:t>
            </a:fld>
            <a:endParaRPr lang="en-US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257175"/>
            <a:ext cx="8364538" cy="1143000"/>
          </a:xfrm>
        </p:spPr>
        <p:txBody>
          <a:bodyPr/>
          <a:lstStyle/>
          <a:p>
            <a:r>
              <a:rPr lang="en-US" sz="3600"/>
              <a:t>Code Division Multiple Access (CDMA)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34325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used  in several wireless broadcast channels (cellular, satellite, etc) standards</a:t>
            </a:r>
          </a:p>
          <a:p>
            <a:pPr>
              <a:lnSpc>
                <a:spcPct val="80000"/>
              </a:lnSpc>
            </a:pPr>
            <a:r>
              <a:rPr lang="en-US" sz="2400"/>
              <a:t>unique “code” assigned to each user; i.e., code set partitioning</a:t>
            </a:r>
          </a:p>
          <a:p>
            <a:pPr>
              <a:lnSpc>
                <a:spcPct val="80000"/>
              </a:lnSpc>
            </a:pPr>
            <a:r>
              <a:rPr lang="en-US" sz="2400"/>
              <a:t>all users share same frequency, but each user has own “chipping” sequence (i.e., code) to encode data</a:t>
            </a:r>
          </a:p>
          <a:p>
            <a:pPr>
              <a:lnSpc>
                <a:spcPct val="80000"/>
              </a:lnSpc>
            </a:pPr>
            <a:r>
              <a:rPr lang="en-US" sz="2400" i="1">
                <a:solidFill>
                  <a:srgbClr val="FF0000"/>
                </a:solidFill>
              </a:rPr>
              <a:t>encoded signal</a:t>
            </a:r>
            <a:r>
              <a:rPr lang="en-US" sz="2400"/>
              <a:t> = (original data) X (chipping sequence)</a:t>
            </a:r>
          </a:p>
          <a:p>
            <a:pPr>
              <a:lnSpc>
                <a:spcPct val="80000"/>
              </a:lnSpc>
            </a:pPr>
            <a:r>
              <a:rPr lang="en-US" sz="2400" i="1">
                <a:solidFill>
                  <a:srgbClr val="FF0000"/>
                </a:solidFill>
              </a:rPr>
              <a:t>decoding:</a:t>
            </a:r>
            <a:r>
              <a:rPr lang="en-US" sz="2400"/>
              <a:t> inner-product of encoded signal and chipping sequence</a:t>
            </a:r>
          </a:p>
          <a:p>
            <a:pPr>
              <a:lnSpc>
                <a:spcPct val="80000"/>
              </a:lnSpc>
            </a:pPr>
            <a:r>
              <a:rPr lang="en-US" sz="2400"/>
              <a:t>allows multiple users to “coexist” and transmit simultaneously with minimal interference (if codes are “orthogonal”)</a:t>
            </a:r>
            <a:endParaRPr lang="en-US" sz="3200"/>
          </a:p>
          <a:p>
            <a:pPr>
              <a:lnSpc>
                <a:spcPct val="80000"/>
              </a:lnSpc>
            </a:pPr>
            <a:endParaRPr lang="en-US" sz="32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3EC055A6-E171-45FB-B865-E442EE54E2EC}" type="slidenum">
              <a:rPr lang="en-US"/>
              <a:pPr/>
              <a:t>13</a:t>
            </a:fld>
            <a:endParaRPr lang="en-US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802.11: Channels, association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802.11b: 2.4GHz-2.485GHz spectrum divided into 11 channels at different frequencies</a:t>
            </a:r>
          </a:p>
          <a:p>
            <a:pPr lvl="1">
              <a:lnSpc>
                <a:spcPct val="90000"/>
              </a:lnSpc>
            </a:pPr>
            <a:r>
              <a:rPr lang="en-US"/>
              <a:t>AP admin chooses frequency for AP</a:t>
            </a:r>
          </a:p>
          <a:p>
            <a:pPr lvl="1">
              <a:lnSpc>
                <a:spcPct val="90000"/>
              </a:lnSpc>
            </a:pPr>
            <a:r>
              <a:rPr lang="en-US"/>
              <a:t>interference possible: channel can be same as that chosen by neighboring AP!</a:t>
            </a:r>
          </a:p>
          <a:p>
            <a:pPr>
              <a:lnSpc>
                <a:spcPct val="90000"/>
              </a:lnSpc>
            </a:pPr>
            <a:r>
              <a:rPr lang="en-US"/>
              <a:t>host: must </a:t>
            </a:r>
            <a:r>
              <a:rPr lang="en-US" i="1">
                <a:solidFill>
                  <a:srgbClr val="FF0000"/>
                </a:solidFill>
              </a:rPr>
              <a:t>associate</a:t>
            </a:r>
            <a:r>
              <a:rPr lang="en-US"/>
              <a:t> with an AP</a:t>
            </a:r>
          </a:p>
          <a:p>
            <a:pPr lvl="1">
              <a:lnSpc>
                <a:spcPct val="90000"/>
              </a:lnSpc>
            </a:pPr>
            <a:r>
              <a:rPr lang="en-US"/>
              <a:t>scans channels, listening for </a:t>
            </a:r>
            <a:r>
              <a:rPr lang="en-US" i="1"/>
              <a:t>beacon frames</a:t>
            </a:r>
            <a:r>
              <a:rPr lang="en-US"/>
              <a:t> containing AP’s name (SSID) and MAC address</a:t>
            </a:r>
          </a:p>
          <a:p>
            <a:pPr lvl="1">
              <a:lnSpc>
                <a:spcPct val="90000"/>
              </a:lnSpc>
            </a:pPr>
            <a:r>
              <a:rPr lang="en-US"/>
              <a:t>selects AP to associate with</a:t>
            </a:r>
          </a:p>
          <a:p>
            <a:pPr lvl="1">
              <a:lnSpc>
                <a:spcPct val="90000"/>
              </a:lnSpc>
            </a:pPr>
            <a:r>
              <a:rPr lang="en-US"/>
              <a:t>may perform authentication [Chapter 8]</a:t>
            </a:r>
          </a:p>
          <a:p>
            <a:pPr lvl="1">
              <a:lnSpc>
                <a:spcPct val="90000"/>
              </a:lnSpc>
            </a:pPr>
            <a:r>
              <a:rPr lang="en-US"/>
              <a:t>will typically run DHCP to get IP address in AP’s subnet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496" y="5366"/>
            <a:ext cx="1076504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792B6FD4-AA21-4F7C-9D28-07BBFA573DDB}" type="slidenum">
              <a:rPr lang="en-US"/>
              <a:pPr/>
              <a:t>14</a:t>
            </a:fld>
            <a:endParaRPr lang="en-US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r>
              <a:rPr lang="en-US"/>
              <a:t>IEEE 802.11: multiple access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60463"/>
            <a:ext cx="8188325" cy="4648200"/>
          </a:xfrm>
        </p:spPr>
        <p:txBody>
          <a:bodyPr/>
          <a:lstStyle/>
          <a:p>
            <a:r>
              <a:rPr lang="en-US" sz="2400"/>
              <a:t>avoid collisions: 2</a:t>
            </a:r>
            <a:r>
              <a:rPr lang="en-US" sz="2400" baseline="30000"/>
              <a:t>+</a:t>
            </a:r>
            <a:r>
              <a:rPr lang="en-US" sz="2400"/>
              <a:t> nodes </a:t>
            </a:r>
            <a:r>
              <a:rPr lang="en-US" sz="2400">
                <a:sym typeface="Symbol" pitchFamily="18" charset="2"/>
              </a:rPr>
              <a:t>transmitting at same time</a:t>
            </a:r>
          </a:p>
          <a:p>
            <a:r>
              <a:rPr lang="en-US" sz="2400">
                <a:sym typeface="Symbol" pitchFamily="18" charset="2"/>
              </a:rPr>
              <a:t>802.11: CSMA - sense before transmitting</a:t>
            </a:r>
          </a:p>
          <a:p>
            <a:pPr lvl="1"/>
            <a:r>
              <a:rPr lang="en-US" sz="2000"/>
              <a:t>don’t collide with ongoing transmission by other node</a:t>
            </a:r>
          </a:p>
          <a:p>
            <a:r>
              <a:rPr lang="en-US" sz="2400"/>
              <a:t>802.11: </a:t>
            </a:r>
            <a:r>
              <a:rPr lang="en-US" sz="2400" i="1"/>
              <a:t>no</a:t>
            </a:r>
            <a:r>
              <a:rPr lang="en-US" sz="2400"/>
              <a:t> collision detection!</a:t>
            </a:r>
          </a:p>
          <a:p>
            <a:pPr lvl="1"/>
            <a:r>
              <a:rPr lang="en-US" sz="2000"/>
              <a:t>difficult to receive (sense collisions) when transmitting due to weak received signals (fading)</a:t>
            </a:r>
          </a:p>
          <a:p>
            <a:pPr lvl="1"/>
            <a:r>
              <a:rPr lang="en-US" sz="2000"/>
              <a:t>can’t sense all collisions in any case: hidden terminal, fading</a:t>
            </a:r>
          </a:p>
          <a:p>
            <a:pPr lvl="1"/>
            <a:r>
              <a:rPr lang="en-US" sz="2000"/>
              <a:t>goal: </a:t>
            </a:r>
            <a:r>
              <a:rPr lang="en-US" sz="2000" i="1">
                <a:solidFill>
                  <a:srgbClr val="FF0000"/>
                </a:solidFill>
              </a:rPr>
              <a:t>avoid collisions:</a:t>
            </a:r>
            <a:r>
              <a:rPr lang="en-US" sz="2000"/>
              <a:t> CSMA/C(ollision)A(voidance)</a:t>
            </a:r>
            <a:endParaRPr lang="en-US" sz="2000">
              <a:solidFill>
                <a:srgbClr val="FF0000"/>
              </a:solidFill>
            </a:endParaRPr>
          </a:p>
        </p:txBody>
      </p:sp>
      <p:grpSp>
        <p:nvGrpSpPr>
          <p:cNvPr id="353325" name="Group 45"/>
          <p:cNvGrpSpPr>
            <a:grpSpLocks/>
          </p:cNvGrpSpPr>
          <p:nvPr/>
        </p:nvGrpSpPr>
        <p:grpSpPr bwMode="auto">
          <a:xfrm>
            <a:off x="1430338" y="4452938"/>
            <a:ext cx="6056312" cy="2006600"/>
            <a:chOff x="440" y="1326"/>
            <a:chExt cx="5164" cy="1464"/>
          </a:xfrm>
        </p:grpSpPr>
        <p:grpSp>
          <p:nvGrpSpPr>
            <p:cNvPr id="353285" name="Group 5"/>
            <p:cNvGrpSpPr>
              <a:grpSpLocks/>
            </p:cNvGrpSpPr>
            <p:nvPr/>
          </p:nvGrpSpPr>
          <p:grpSpPr bwMode="auto">
            <a:xfrm>
              <a:off x="440" y="1520"/>
              <a:ext cx="2086" cy="1018"/>
              <a:chOff x="759" y="2008"/>
              <a:chExt cx="2086" cy="1018"/>
            </a:xfrm>
          </p:grpSpPr>
          <p:grpSp>
            <p:nvGrpSpPr>
              <p:cNvPr id="353286" name="Group 6"/>
              <p:cNvGrpSpPr>
                <a:grpSpLocks/>
              </p:cNvGrpSpPr>
              <p:nvPr/>
            </p:nvGrpSpPr>
            <p:grpSpPr bwMode="auto">
              <a:xfrm>
                <a:off x="1529" y="2018"/>
                <a:ext cx="535" cy="466"/>
                <a:chOff x="2870" y="1518"/>
                <a:chExt cx="292" cy="320"/>
              </a:xfrm>
            </p:grpSpPr>
            <p:graphicFrame>
              <p:nvGraphicFramePr>
                <p:cNvPr id="353287" name="Object 7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53811" name="Clip" r:id="rId4" imgW="819000" imgH="847800" progId="MS_ClipArt_Gallery.2">
                        <p:embed/>
                      </p:oleObj>
                    </mc:Choice>
                    <mc:Fallback>
                      <p:oleObj name="Clip" r:id="rId4" imgW="819000" imgH="847800" progId="MS_ClipArt_Gallery.2">
                        <p:embed/>
                        <p:pic>
                          <p:nvPicPr>
                            <p:cNvPr id="0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53288" name="Object 8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53812" name="Clip" r:id="rId6" imgW="1266840" imgH="1200240" progId="MS_ClipArt_Gallery.2">
                        <p:embed/>
                      </p:oleObj>
                    </mc:Choice>
                    <mc:Fallback>
                      <p:oleObj name="Clip" r:id="rId6" imgW="1266840" imgH="1200240" progId="MS_ClipArt_Gallery.2">
                        <p:embed/>
                        <p:pic>
                          <p:nvPicPr>
                            <p:cNvPr id="0" name="Objec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353289" name="Freeform 9"/>
              <p:cNvSpPr>
                <a:spLocks/>
              </p:cNvSpPr>
              <p:nvPr/>
            </p:nvSpPr>
            <p:spPr bwMode="auto">
              <a:xfrm>
                <a:off x="759" y="2008"/>
                <a:ext cx="1273" cy="684"/>
              </a:xfrm>
              <a:custGeom>
                <a:avLst/>
                <a:gdLst>
                  <a:gd name="T0" fmla="*/ 9 w 1273"/>
                  <a:gd name="T1" fmla="*/ 675 h 684"/>
                  <a:gd name="T2" fmla="*/ 316 w 1273"/>
                  <a:gd name="T3" fmla="*/ 0 h 684"/>
                  <a:gd name="T4" fmla="*/ 461 w 1273"/>
                  <a:gd name="T5" fmla="*/ 228 h 684"/>
                  <a:gd name="T6" fmla="*/ 510 w 1273"/>
                  <a:gd name="T7" fmla="*/ 119 h 684"/>
                  <a:gd name="T8" fmla="*/ 631 w 1273"/>
                  <a:gd name="T9" fmla="*/ 467 h 684"/>
                  <a:gd name="T10" fmla="*/ 667 w 1273"/>
                  <a:gd name="T11" fmla="*/ 391 h 684"/>
                  <a:gd name="T12" fmla="*/ 739 w 1273"/>
                  <a:gd name="T13" fmla="*/ 464 h 684"/>
                  <a:gd name="T14" fmla="*/ 1058 w 1273"/>
                  <a:gd name="T15" fmla="*/ 57 h 684"/>
                  <a:gd name="T16" fmla="*/ 1273 w 1273"/>
                  <a:gd name="T17" fmla="*/ 684 h 684"/>
                  <a:gd name="T18" fmla="*/ 0 w 1273"/>
                  <a:gd name="T19" fmla="*/ 674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3" h="684">
                    <a:moveTo>
                      <a:pt x="9" y="675"/>
                    </a:moveTo>
                    <a:lnTo>
                      <a:pt x="316" y="0"/>
                    </a:lnTo>
                    <a:lnTo>
                      <a:pt x="461" y="228"/>
                    </a:lnTo>
                    <a:lnTo>
                      <a:pt x="510" y="119"/>
                    </a:lnTo>
                    <a:lnTo>
                      <a:pt x="631" y="467"/>
                    </a:lnTo>
                    <a:lnTo>
                      <a:pt x="667" y="391"/>
                    </a:lnTo>
                    <a:lnTo>
                      <a:pt x="739" y="464"/>
                    </a:lnTo>
                    <a:lnTo>
                      <a:pt x="1058" y="57"/>
                    </a:lnTo>
                    <a:lnTo>
                      <a:pt x="1273" y="684"/>
                    </a:lnTo>
                    <a:lnTo>
                      <a:pt x="0" y="674"/>
                    </a:ln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CC66"/>
                  </a:gs>
                </a:gsLst>
                <a:lin ang="54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353290" name="Group 10"/>
              <p:cNvGrpSpPr>
                <a:grpSpLocks/>
              </p:cNvGrpSpPr>
              <p:nvPr/>
            </p:nvGrpSpPr>
            <p:grpSpPr bwMode="auto">
              <a:xfrm>
                <a:off x="1053" y="2587"/>
                <a:ext cx="482" cy="439"/>
                <a:chOff x="2870" y="1518"/>
                <a:chExt cx="292" cy="320"/>
              </a:xfrm>
            </p:grpSpPr>
            <p:graphicFrame>
              <p:nvGraphicFramePr>
                <p:cNvPr id="353291" name="Object 11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53813" name="Clip" r:id="rId8" imgW="819000" imgH="847800" progId="MS_ClipArt_Gallery.2">
                        <p:embed/>
                      </p:oleObj>
                    </mc:Choice>
                    <mc:Fallback>
                      <p:oleObj name="Clip" r:id="rId8" imgW="819000" imgH="847800" progId="MS_ClipArt_Gallery.2">
                        <p:embed/>
                        <p:pic>
                          <p:nvPicPr>
                            <p:cNvPr id="0" name="Object 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53292" name="Object 12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53814" name="Clip" r:id="rId9" imgW="1266840" imgH="1200240" progId="MS_ClipArt_Gallery.2">
                        <p:embed/>
                      </p:oleObj>
                    </mc:Choice>
                    <mc:Fallback>
                      <p:oleObj name="Clip" r:id="rId9" imgW="1266840" imgH="1200240" progId="MS_ClipArt_Gallery.2">
                        <p:embed/>
                        <p:pic>
                          <p:nvPicPr>
                            <p:cNvPr id="0" name="Object 1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353293" name="Group 13"/>
              <p:cNvGrpSpPr>
                <a:grpSpLocks/>
              </p:cNvGrpSpPr>
              <p:nvPr/>
            </p:nvGrpSpPr>
            <p:grpSpPr bwMode="auto">
              <a:xfrm>
                <a:off x="2124" y="2391"/>
                <a:ext cx="482" cy="439"/>
                <a:chOff x="2870" y="1518"/>
                <a:chExt cx="292" cy="320"/>
              </a:xfrm>
            </p:grpSpPr>
            <p:graphicFrame>
              <p:nvGraphicFramePr>
                <p:cNvPr id="353294" name="Object 14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53815" name="Clip" r:id="rId10" imgW="819000" imgH="847800" progId="MS_ClipArt_Gallery.2">
                        <p:embed/>
                      </p:oleObj>
                    </mc:Choice>
                    <mc:Fallback>
                      <p:oleObj name="Clip" r:id="rId10" imgW="819000" imgH="847800" progId="MS_ClipArt_Gallery.2">
                        <p:embed/>
                        <p:pic>
                          <p:nvPicPr>
                            <p:cNvPr id="0" name="Object 1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53295" name="Object 15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53816" name="Clip" r:id="rId11" imgW="1266840" imgH="1200240" progId="MS_ClipArt_Gallery.2">
                        <p:embed/>
                      </p:oleObj>
                    </mc:Choice>
                    <mc:Fallback>
                      <p:oleObj name="Clip" r:id="rId11" imgW="1266840" imgH="1200240" progId="MS_ClipArt_Gallery.2">
                        <p:embed/>
                        <p:pic>
                          <p:nvPicPr>
                            <p:cNvPr id="0" name="Object 1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353296" name="Line 16"/>
              <p:cNvSpPr>
                <a:spLocks noChangeShapeType="1"/>
              </p:cNvSpPr>
              <p:nvPr/>
            </p:nvSpPr>
            <p:spPr bwMode="auto">
              <a:xfrm flipV="1">
                <a:off x="1561" y="2773"/>
                <a:ext cx="629" cy="10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3297" name="Line 17"/>
              <p:cNvSpPr>
                <a:spLocks noChangeShapeType="1"/>
              </p:cNvSpPr>
              <p:nvPr/>
            </p:nvSpPr>
            <p:spPr bwMode="auto">
              <a:xfrm>
                <a:off x="1985" y="2471"/>
                <a:ext cx="257" cy="20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3298" name="Text Box 18"/>
              <p:cNvSpPr txBox="1">
                <a:spLocks noChangeArrowheads="1"/>
              </p:cNvSpPr>
              <p:nvPr/>
            </p:nvSpPr>
            <p:spPr bwMode="auto">
              <a:xfrm>
                <a:off x="1005" y="2705"/>
                <a:ext cx="300" cy="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A</a:t>
                </a:r>
              </a:p>
            </p:txBody>
          </p:sp>
          <p:sp>
            <p:nvSpPr>
              <p:cNvPr id="353299" name="Text Box 19"/>
              <p:cNvSpPr txBox="1">
                <a:spLocks noChangeArrowheads="1"/>
              </p:cNvSpPr>
              <p:nvPr/>
            </p:nvSpPr>
            <p:spPr bwMode="auto">
              <a:xfrm>
                <a:off x="2565" y="2562"/>
                <a:ext cx="280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B</a:t>
                </a:r>
              </a:p>
            </p:txBody>
          </p:sp>
          <p:sp>
            <p:nvSpPr>
              <p:cNvPr id="353300" name="Text Box 20"/>
              <p:cNvSpPr txBox="1">
                <a:spLocks noChangeArrowheads="1"/>
              </p:cNvSpPr>
              <p:nvPr/>
            </p:nvSpPr>
            <p:spPr bwMode="auto">
              <a:xfrm>
                <a:off x="2014" y="2118"/>
                <a:ext cx="274" cy="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C</a:t>
                </a:r>
              </a:p>
            </p:txBody>
          </p:sp>
        </p:grpSp>
        <p:grpSp>
          <p:nvGrpSpPr>
            <p:cNvPr id="353301" name="Group 21"/>
            <p:cNvGrpSpPr>
              <a:grpSpLocks/>
            </p:cNvGrpSpPr>
            <p:nvPr/>
          </p:nvGrpSpPr>
          <p:grpSpPr bwMode="auto">
            <a:xfrm>
              <a:off x="3114" y="1326"/>
              <a:ext cx="2490" cy="1464"/>
              <a:chOff x="3264" y="1698"/>
              <a:chExt cx="2490" cy="1464"/>
            </a:xfrm>
          </p:grpSpPr>
          <p:grpSp>
            <p:nvGrpSpPr>
              <p:cNvPr id="353302" name="Group 22"/>
              <p:cNvGrpSpPr>
                <a:grpSpLocks/>
              </p:cNvGrpSpPr>
              <p:nvPr/>
            </p:nvGrpSpPr>
            <p:grpSpPr bwMode="auto">
              <a:xfrm>
                <a:off x="3264" y="1698"/>
                <a:ext cx="2221" cy="455"/>
                <a:chOff x="3256" y="1911"/>
                <a:chExt cx="2221" cy="455"/>
              </a:xfrm>
            </p:grpSpPr>
            <p:grpSp>
              <p:nvGrpSpPr>
                <p:cNvPr id="353303" name="Group 23"/>
                <p:cNvGrpSpPr>
                  <a:grpSpLocks/>
                </p:cNvGrpSpPr>
                <p:nvPr/>
              </p:nvGrpSpPr>
              <p:grpSpPr bwMode="auto">
                <a:xfrm>
                  <a:off x="3303" y="1911"/>
                  <a:ext cx="482" cy="439"/>
                  <a:chOff x="2870" y="1518"/>
                  <a:chExt cx="292" cy="320"/>
                </a:xfrm>
              </p:grpSpPr>
              <p:graphicFrame>
                <p:nvGraphicFramePr>
                  <p:cNvPr id="353304" name="Object 24"/>
                  <p:cNvGraphicFramePr>
                    <a:graphicFrameLocks noChangeAspect="1"/>
                  </p:cNvGraphicFramePr>
                  <p:nvPr/>
                </p:nvGraphicFramePr>
                <p:xfrm>
                  <a:off x="2870" y="1518"/>
                  <a:ext cx="272" cy="28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53817" name="Clip" r:id="rId12" imgW="819000" imgH="847800" progId="MS_ClipArt_Gallery.2">
                          <p:embed/>
                        </p:oleObj>
                      </mc:Choice>
                      <mc:Fallback>
                        <p:oleObj name="Clip" r:id="rId12" imgW="819000" imgH="847800" progId="MS_ClipArt_Gallery.2">
                          <p:embed/>
                          <p:pic>
                            <p:nvPicPr>
                              <p:cNvPr id="0" name="Object 2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870" y="1518"/>
                                <a:ext cx="272" cy="28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53305" name="Object 25"/>
                  <p:cNvGraphicFramePr>
                    <a:graphicFrameLocks noChangeAspect="1"/>
                  </p:cNvGraphicFramePr>
                  <p:nvPr/>
                </p:nvGraphicFramePr>
                <p:xfrm>
                  <a:off x="2913" y="1602"/>
                  <a:ext cx="249" cy="23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53818" name="Clip" r:id="rId13" imgW="1266840" imgH="1200240" progId="MS_ClipArt_Gallery.2">
                          <p:embed/>
                        </p:oleObj>
                      </mc:Choice>
                      <mc:Fallback>
                        <p:oleObj name="Clip" r:id="rId13" imgW="1266840" imgH="1200240" progId="MS_ClipArt_Gallery.2">
                          <p:embed/>
                          <p:pic>
                            <p:nvPicPr>
                              <p:cNvPr id="0" name="Object 2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913" y="1602"/>
                                <a:ext cx="249" cy="23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353306" name="Group 26"/>
                <p:cNvGrpSpPr>
                  <a:grpSpLocks/>
                </p:cNvGrpSpPr>
                <p:nvPr/>
              </p:nvGrpSpPr>
              <p:grpSpPr bwMode="auto">
                <a:xfrm>
                  <a:off x="4037" y="1919"/>
                  <a:ext cx="482" cy="439"/>
                  <a:chOff x="2870" y="1518"/>
                  <a:chExt cx="292" cy="320"/>
                </a:xfrm>
              </p:grpSpPr>
              <p:graphicFrame>
                <p:nvGraphicFramePr>
                  <p:cNvPr id="353307" name="Object 27"/>
                  <p:cNvGraphicFramePr>
                    <a:graphicFrameLocks noChangeAspect="1"/>
                  </p:cNvGraphicFramePr>
                  <p:nvPr/>
                </p:nvGraphicFramePr>
                <p:xfrm>
                  <a:off x="2870" y="1518"/>
                  <a:ext cx="272" cy="28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53819" name="Clip" r:id="rId14" imgW="819000" imgH="847800" progId="MS_ClipArt_Gallery.2">
                          <p:embed/>
                        </p:oleObj>
                      </mc:Choice>
                      <mc:Fallback>
                        <p:oleObj name="Clip" r:id="rId14" imgW="819000" imgH="847800" progId="MS_ClipArt_Gallery.2">
                          <p:embed/>
                          <p:pic>
                            <p:nvPicPr>
                              <p:cNvPr id="0" name="Object 2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870" y="1518"/>
                                <a:ext cx="272" cy="28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53308" name="Object 28"/>
                  <p:cNvGraphicFramePr>
                    <a:graphicFrameLocks noChangeAspect="1"/>
                  </p:cNvGraphicFramePr>
                  <p:nvPr/>
                </p:nvGraphicFramePr>
                <p:xfrm>
                  <a:off x="2913" y="1602"/>
                  <a:ext cx="249" cy="23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53820" name="Clip" r:id="rId15" imgW="1266840" imgH="1200240" progId="MS_ClipArt_Gallery.2">
                          <p:embed/>
                        </p:oleObj>
                      </mc:Choice>
                      <mc:Fallback>
                        <p:oleObj name="Clip" r:id="rId15" imgW="1266840" imgH="1200240" progId="MS_ClipArt_Gallery.2">
                          <p:embed/>
                          <p:pic>
                            <p:nvPicPr>
                              <p:cNvPr id="0" name="Object 28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913" y="1602"/>
                                <a:ext cx="249" cy="23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35330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256" y="2030"/>
                  <a:ext cx="299" cy="2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rgbClr val="FF0000"/>
                      </a:solidFill>
                    </a:rPr>
                    <a:t>A</a:t>
                  </a:r>
                </a:p>
              </p:txBody>
            </p:sp>
            <p:sp>
              <p:nvSpPr>
                <p:cNvPr id="35331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459" y="2027"/>
                  <a:ext cx="207" cy="2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/>
                    <a:t>B</a:t>
                  </a:r>
                </a:p>
              </p:txBody>
            </p:sp>
            <p:sp>
              <p:nvSpPr>
                <p:cNvPr id="35331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5203" y="2053"/>
                  <a:ext cx="274" cy="2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C</a:t>
                  </a:r>
                </a:p>
              </p:txBody>
            </p:sp>
            <p:grpSp>
              <p:nvGrpSpPr>
                <p:cNvPr id="353312" name="Group 32"/>
                <p:cNvGrpSpPr>
                  <a:grpSpLocks/>
                </p:cNvGrpSpPr>
                <p:nvPr/>
              </p:nvGrpSpPr>
              <p:grpSpPr bwMode="auto">
                <a:xfrm>
                  <a:off x="4726" y="1927"/>
                  <a:ext cx="482" cy="439"/>
                  <a:chOff x="2870" y="1518"/>
                  <a:chExt cx="292" cy="320"/>
                </a:xfrm>
              </p:grpSpPr>
              <p:graphicFrame>
                <p:nvGraphicFramePr>
                  <p:cNvPr id="353313" name="Object 33"/>
                  <p:cNvGraphicFramePr>
                    <a:graphicFrameLocks noChangeAspect="1"/>
                  </p:cNvGraphicFramePr>
                  <p:nvPr/>
                </p:nvGraphicFramePr>
                <p:xfrm>
                  <a:off x="2870" y="1518"/>
                  <a:ext cx="272" cy="28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53821" name="Clip" r:id="rId16" imgW="819000" imgH="847800" progId="MS_ClipArt_Gallery.2">
                          <p:embed/>
                        </p:oleObj>
                      </mc:Choice>
                      <mc:Fallback>
                        <p:oleObj name="Clip" r:id="rId16" imgW="819000" imgH="847800" progId="MS_ClipArt_Gallery.2">
                          <p:embed/>
                          <p:pic>
                            <p:nvPicPr>
                              <p:cNvPr id="0" name="Object 3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870" y="1518"/>
                                <a:ext cx="272" cy="28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53314" name="Object 34"/>
                  <p:cNvGraphicFramePr>
                    <a:graphicFrameLocks noChangeAspect="1"/>
                  </p:cNvGraphicFramePr>
                  <p:nvPr/>
                </p:nvGraphicFramePr>
                <p:xfrm>
                  <a:off x="2913" y="1602"/>
                  <a:ext cx="249" cy="23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53822" name="Clip" r:id="rId17" imgW="1266840" imgH="1200240" progId="MS_ClipArt_Gallery.2">
                          <p:embed/>
                        </p:oleObj>
                      </mc:Choice>
                      <mc:Fallback>
                        <p:oleObj name="Clip" r:id="rId17" imgW="1266840" imgH="1200240" progId="MS_ClipArt_Gallery.2">
                          <p:embed/>
                          <p:pic>
                            <p:nvPicPr>
                              <p:cNvPr id="0" name="Object 3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913" y="1602"/>
                                <a:ext cx="249" cy="23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sp>
            <p:nvSpPr>
              <p:cNvPr id="353315" name="Text Box 35"/>
              <p:cNvSpPr txBox="1">
                <a:spLocks noChangeArrowheads="1"/>
              </p:cNvSpPr>
              <p:nvPr/>
            </p:nvSpPr>
            <p:spPr bwMode="auto">
              <a:xfrm>
                <a:off x="3310" y="2339"/>
                <a:ext cx="809" cy="3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FF0000"/>
                    </a:solidFill>
                  </a:rPr>
                  <a:t>A’s signal</a:t>
                </a:r>
              </a:p>
              <a:p>
                <a:r>
                  <a:rPr lang="en-US" sz="1400">
                    <a:solidFill>
                      <a:srgbClr val="FF0000"/>
                    </a:solidFill>
                  </a:rPr>
                  <a:t>strength</a:t>
                </a:r>
              </a:p>
            </p:txBody>
          </p:sp>
          <p:sp>
            <p:nvSpPr>
              <p:cNvPr id="353316" name="Line 36"/>
              <p:cNvSpPr>
                <a:spLocks noChangeShapeType="1"/>
              </p:cNvSpPr>
              <p:nvPr/>
            </p:nvSpPr>
            <p:spPr bwMode="auto">
              <a:xfrm>
                <a:off x="3349" y="2985"/>
                <a:ext cx="2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3317" name="Line 37"/>
              <p:cNvSpPr>
                <a:spLocks noChangeShapeType="1"/>
              </p:cNvSpPr>
              <p:nvPr/>
            </p:nvSpPr>
            <p:spPr bwMode="auto">
              <a:xfrm>
                <a:off x="3315" y="2242"/>
                <a:ext cx="0" cy="7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3318" name="Freeform 38"/>
              <p:cNvSpPr>
                <a:spLocks/>
              </p:cNvSpPr>
              <p:nvPr/>
            </p:nvSpPr>
            <p:spPr bwMode="auto">
              <a:xfrm>
                <a:off x="3367" y="2277"/>
                <a:ext cx="1887" cy="681"/>
              </a:xfrm>
              <a:custGeom>
                <a:avLst/>
                <a:gdLst>
                  <a:gd name="T0" fmla="*/ 0 w 1887"/>
                  <a:gd name="T1" fmla="*/ 0 h 681"/>
                  <a:gd name="T2" fmla="*/ 966 w 1887"/>
                  <a:gd name="T3" fmla="*/ 151 h 681"/>
                  <a:gd name="T4" fmla="*/ 1373 w 1887"/>
                  <a:gd name="T5" fmla="*/ 594 h 681"/>
                  <a:gd name="T6" fmla="*/ 1887 w 1887"/>
                  <a:gd name="T7" fmla="*/ 67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87" h="681">
                    <a:moveTo>
                      <a:pt x="0" y="0"/>
                    </a:moveTo>
                    <a:cubicBezTo>
                      <a:pt x="161" y="25"/>
                      <a:pt x="737" y="52"/>
                      <a:pt x="966" y="151"/>
                    </a:cubicBezTo>
                    <a:cubicBezTo>
                      <a:pt x="1195" y="250"/>
                      <a:pt x="1220" y="507"/>
                      <a:pt x="1373" y="594"/>
                    </a:cubicBezTo>
                    <a:cubicBezTo>
                      <a:pt x="1526" y="681"/>
                      <a:pt x="1780" y="657"/>
                      <a:pt x="1887" y="673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3319" name="Text Box 39"/>
              <p:cNvSpPr txBox="1">
                <a:spLocks noChangeArrowheads="1"/>
              </p:cNvSpPr>
              <p:nvPr/>
            </p:nvSpPr>
            <p:spPr bwMode="auto">
              <a:xfrm>
                <a:off x="4159" y="2962"/>
                <a:ext cx="493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space</a:t>
                </a:r>
              </a:p>
            </p:txBody>
          </p:sp>
          <p:sp>
            <p:nvSpPr>
              <p:cNvPr id="353320" name="Freeform 40"/>
              <p:cNvSpPr>
                <a:spLocks/>
              </p:cNvSpPr>
              <p:nvPr/>
            </p:nvSpPr>
            <p:spPr bwMode="auto">
              <a:xfrm flipH="1">
                <a:off x="3427" y="2258"/>
                <a:ext cx="1887" cy="681"/>
              </a:xfrm>
              <a:custGeom>
                <a:avLst/>
                <a:gdLst>
                  <a:gd name="T0" fmla="*/ 0 w 1887"/>
                  <a:gd name="T1" fmla="*/ 0 h 681"/>
                  <a:gd name="T2" fmla="*/ 966 w 1887"/>
                  <a:gd name="T3" fmla="*/ 151 h 681"/>
                  <a:gd name="T4" fmla="*/ 1373 w 1887"/>
                  <a:gd name="T5" fmla="*/ 594 h 681"/>
                  <a:gd name="T6" fmla="*/ 1887 w 1887"/>
                  <a:gd name="T7" fmla="*/ 67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87" h="681">
                    <a:moveTo>
                      <a:pt x="0" y="0"/>
                    </a:moveTo>
                    <a:cubicBezTo>
                      <a:pt x="161" y="25"/>
                      <a:pt x="737" y="52"/>
                      <a:pt x="966" y="151"/>
                    </a:cubicBezTo>
                    <a:cubicBezTo>
                      <a:pt x="1195" y="250"/>
                      <a:pt x="1220" y="507"/>
                      <a:pt x="1373" y="594"/>
                    </a:cubicBezTo>
                    <a:cubicBezTo>
                      <a:pt x="1526" y="681"/>
                      <a:pt x="1780" y="657"/>
                      <a:pt x="1887" y="673"/>
                    </a:cubicBez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3321" name="Text Box 41"/>
              <p:cNvSpPr txBox="1">
                <a:spLocks noChangeArrowheads="1"/>
              </p:cNvSpPr>
              <p:nvPr/>
            </p:nvSpPr>
            <p:spPr bwMode="auto">
              <a:xfrm>
                <a:off x="4964" y="2293"/>
                <a:ext cx="790" cy="3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chemeClr val="accent2"/>
                    </a:solidFill>
                  </a:rPr>
                  <a:t>C’s signal</a:t>
                </a:r>
              </a:p>
              <a:p>
                <a:r>
                  <a:rPr lang="en-US" sz="1400">
                    <a:solidFill>
                      <a:schemeClr val="accent2"/>
                    </a:solidFill>
                  </a:rPr>
                  <a:t>strength</a:t>
                </a:r>
              </a:p>
            </p:txBody>
          </p:sp>
          <p:sp>
            <p:nvSpPr>
              <p:cNvPr id="353322" name="Line 42"/>
              <p:cNvSpPr>
                <a:spLocks noChangeShapeType="1"/>
              </p:cNvSpPr>
              <p:nvPr/>
            </p:nvSpPr>
            <p:spPr bwMode="auto">
              <a:xfrm flipH="1">
                <a:off x="3554" y="2171"/>
                <a:ext cx="17" cy="7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3323" name="Line 43"/>
              <p:cNvSpPr>
                <a:spLocks noChangeShapeType="1"/>
              </p:cNvSpPr>
              <p:nvPr/>
            </p:nvSpPr>
            <p:spPr bwMode="auto">
              <a:xfrm>
                <a:off x="4323" y="2214"/>
                <a:ext cx="0" cy="7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3324" name="Line 44"/>
              <p:cNvSpPr>
                <a:spLocks noChangeShapeType="1"/>
              </p:cNvSpPr>
              <p:nvPr/>
            </p:nvSpPr>
            <p:spPr bwMode="auto">
              <a:xfrm>
                <a:off x="5004" y="2204"/>
                <a:ext cx="0" cy="7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49400B80-3111-4BA2-B010-337F02978138}" type="slidenum">
              <a:rPr lang="en-US"/>
              <a:pPr/>
              <a:t>15</a:t>
            </a:fld>
            <a:endParaRPr lang="en-US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IEEE 802.11 MAC Protocol: CSMA/CA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013" y="1354138"/>
            <a:ext cx="5630862" cy="495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802.11 sender</a:t>
            </a:r>
            <a:endParaRPr lang="en-US" sz="240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000099"/>
                </a:solidFill>
              </a:rPr>
              <a:t>1 </a:t>
            </a:r>
            <a:r>
              <a:rPr lang="en-US" sz="2000">
                <a:solidFill>
                  <a:srgbClr val="000099"/>
                </a:solidFill>
              </a:rPr>
              <a:t>if sense channel idle</a:t>
            </a:r>
            <a:r>
              <a:rPr lang="en-US" sz="2000"/>
              <a:t> for </a:t>
            </a:r>
            <a:r>
              <a:rPr lang="en-US" sz="2000" b="1"/>
              <a:t>DIFS</a:t>
            </a:r>
            <a:r>
              <a:rPr lang="en-US" sz="2000"/>
              <a:t>  </a:t>
            </a:r>
            <a:r>
              <a:rPr lang="en-US" sz="2000">
                <a:solidFill>
                  <a:srgbClr val="000099"/>
                </a:solidFill>
              </a:rPr>
              <a:t>then</a:t>
            </a:r>
            <a:r>
              <a:rPr lang="en-US" sz="2000"/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 sz="2000"/>
              <a:t>transmit entire frame (no CD)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000099"/>
                </a:solidFill>
              </a:rPr>
              <a:t>2 if sense channel busy then</a:t>
            </a:r>
            <a:r>
              <a:rPr lang="en-US" sz="2000"/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 sz="2000"/>
              <a:t>start random backoff time</a:t>
            </a:r>
          </a:p>
          <a:p>
            <a:pPr lvl="1">
              <a:buFont typeface="Wingdings" pitchFamily="2" charset="2"/>
              <a:buNone/>
            </a:pPr>
            <a:r>
              <a:rPr lang="en-US" sz="2000"/>
              <a:t>timer counts down while channel idle</a:t>
            </a:r>
          </a:p>
          <a:p>
            <a:pPr lvl="1">
              <a:buFont typeface="Wingdings" pitchFamily="2" charset="2"/>
              <a:buNone/>
            </a:pPr>
            <a:r>
              <a:rPr lang="en-US" sz="2000"/>
              <a:t>transmit when timer expires</a:t>
            </a:r>
          </a:p>
          <a:p>
            <a:pPr lvl="1">
              <a:buFont typeface="Wingdings" pitchFamily="2" charset="2"/>
              <a:buNone/>
            </a:pPr>
            <a:r>
              <a:rPr lang="en-US" sz="2000"/>
              <a:t>if no ACK, increase random backoff interval, repeat 2</a:t>
            </a:r>
          </a:p>
          <a:p>
            <a:pPr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802.11 receiver</a:t>
            </a:r>
            <a:endParaRPr lang="en-US" sz="2400"/>
          </a:p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000099"/>
                </a:solidFill>
              </a:rPr>
              <a:t>- </a:t>
            </a:r>
            <a:r>
              <a:rPr lang="en-US" sz="2000">
                <a:solidFill>
                  <a:srgbClr val="000099"/>
                </a:solidFill>
              </a:rPr>
              <a:t>if frame received OK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   </a:t>
            </a:r>
            <a:r>
              <a:rPr lang="en-US" sz="2000"/>
              <a:t>return ACK after </a:t>
            </a:r>
            <a:r>
              <a:rPr lang="en-US" sz="2000" b="1"/>
              <a:t>SIFS </a:t>
            </a:r>
            <a:r>
              <a:rPr lang="en-US" sz="2000"/>
              <a:t>(ACK needed due to hidden terminal problem) </a:t>
            </a:r>
            <a:endParaRPr lang="en-US" sz="2400" b="1"/>
          </a:p>
        </p:txBody>
      </p:sp>
      <p:sp>
        <p:nvSpPr>
          <p:cNvPr id="354309" name="Line 5"/>
          <p:cNvSpPr>
            <a:spLocks noChangeShapeType="1"/>
          </p:cNvSpPr>
          <p:nvPr/>
        </p:nvSpPr>
        <p:spPr bwMode="auto">
          <a:xfrm>
            <a:off x="6432550" y="2270125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4310" name="Line 6"/>
          <p:cNvSpPr>
            <a:spLocks noChangeShapeType="1"/>
          </p:cNvSpPr>
          <p:nvPr/>
        </p:nvSpPr>
        <p:spPr bwMode="auto">
          <a:xfrm>
            <a:off x="8351838" y="2257425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4311" name="Text Box 7"/>
          <p:cNvSpPr txBox="1">
            <a:spLocks noChangeArrowheads="1"/>
          </p:cNvSpPr>
          <p:nvPr/>
        </p:nvSpPr>
        <p:spPr bwMode="auto">
          <a:xfrm>
            <a:off x="6022975" y="1912938"/>
            <a:ext cx="828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sender</a:t>
            </a:r>
          </a:p>
        </p:txBody>
      </p:sp>
      <p:sp>
        <p:nvSpPr>
          <p:cNvPr id="354312" name="Text Box 8"/>
          <p:cNvSpPr txBox="1">
            <a:spLocks noChangeArrowheads="1"/>
          </p:cNvSpPr>
          <p:nvPr/>
        </p:nvSpPr>
        <p:spPr bwMode="auto">
          <a:xfrm>
            <a:off x="7861300" y="1922463"/>
            <a:ext cx="974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receiver</a:t>
            </a:r>
          </a:p>
        </p:txBody>
      </p:sp>
      <p:grpSp>
        <p:nvGrpSpPr>
          <p:cNvPr id="354327" name="Group 23"/>
          <p:cNvGrpSpPr>
            <a:grpSpLocks/>
          </p:cNvGrpSpPr>
          <p:nvPr/>
        </p:nvGrpSpPr>
        <p:grpSpPr bwMode="auto">
          <a:xfrm>
            <a:off x="5737225" y="2566988"/>
            <a:ext cx="2616200" cy="1690687"/>
            <a:chOff x="3614" y="1617"/>
            <a:chExt cx="1648" cy="1065"/>
          </a:xfrm>
        </p:grpSpPr>
        <p:grpSp>
          <p:nvGrpSpPr>
            <p:cNvPr id="354326" name="Group 22"/>
            <p:cNvGrpSpPr>
              <a:grpSpLocks/>
            </p:cNvGrpSpPr>
            <p:nvPr/>
          </p:nvGrpSpPr>
          <p:grpSpPr bwMode="auto">
            <a:xfrm>
              <a:off x="3614" y="1617"/>
              <a:ext cx="424" cy="192"/>
              <a:chOff x="3614" y="1617"/>
              <a:chExt cx="424" cy="192"/>
            </a:xfrm>
          </p:grpSpPr>
          <p:sp>
            <p:nvSpPr>
              <p:cNvPr id="354315" name="AutoShape 11"/>
              <p:cNvSpPr>
                <a:spLocks/>
              </p:cNvSpPr>
              <p:nvPr/>
            </p:nvSpPr>
            <p:spPr bwMode="auto">
              <a:xfrm>
                <a:off x="3984" y="1620"/>
                <a:ext cx="54" cy="162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16" name="Text Box 12"/>
              <p:cNvSpPr txBox="1">
                <a:spLocks noChangeArrowheads="1"/>
              </p:cNvSpPr>
              <p:nvPr/>
            </p:nvSpPr>
            <p:spPr bwMode="auto">
              <a:xfrm>
                <a:off x="3614" y="1617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DIFS</a:t>
                </a:r>
              </a:p>
            </p:txBody>
          </p:sp>
        </p:grpSp>
        <p:grpSp>
          <p:nvGrpSpPr>
            <p:cNvPr id="354324" name="Group 20"/>
            <p:cNvGrpSpPr>
              <a:grpSpLocks/>
            </p:cNvGrpSpPr>
            <p:nvPr/>
          </p:nvGrpSpPr>
          <p:grpSpPr bwMode="auto">
            <a:xfrm>
              <a:off x="4050" y="1782"/>
              <a:ext cx="1212" cy="900"/>
              <a:chOff x="4050" y="1782"/>
              <a:chExt cx="1212" cy="900"/>
            </a:xfrm>
          </p:grpSpPr>
          <p:sp>
            <p:nvSpPr>
              <p:cNvPr id="354317" name="Freeform 13"/>
              <p:cNvSpPr>
                <a:spLocks/>
              </p:cNvSpPr>
              <p:nvPr/>
            </p:nvSpPr>
            <p:spPr bwMode="auto">
              <a:xfrm>
                <a:off x="4050" y="1782"/>
                <a:ext cx="1212" cy="900"/>
              </a:xfrm>
              <a:custGeom>
                <a:avLst/>
                <a:gdLst>
                  <a:gd name="T0" fmla="*/ 6 w 1212"/>
                  <a:gd name="T1" fmla="*/ 0 h 900"/>
                  <a:gd name="T2" fmla="*/ 1212 w 1212"/>
                  <a:gd name="T3" fmla="*/ 228 h 900"/>
                  <a:gd name="T4" fmla="*/ 1212 w 1212"/>
                  <a:gd name="T5" fmla="*/ 900 h 900"/>
                  <a:gd name="T6" fmla="*/ 0 w 1212"/>
                  <a:gd name="T7" fmla="*/ 660 h 900"/>
                  <a:gd name="T8" fmla="*/ 6 w 1212"/>
                  <a:gd name="T9" fmla="*/ 0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2" h="900">
                    <a:moveTo>
                      <a:pt x="6" y="0"/>
                    </a:moveTo>
                    <a:lnTo>
                      <a:pt x="1212" y="228"/>
                    </a:lnTo>
                    <a:lnTo>
                      <a:pt x="1212" y="900"/>
                    </a:lnTo>
                    <a:lnTo>
                      <a:pt x="0" y="66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322" name="Text Box 18"/>
              <p:cNvSpPr txBox="1">
                <a:spLocks noChangeArrowheads="1"/>
              </p:cNvSpPr>
              <p:nvPr/>
            </p:nvSpPr>
            <p:spPr bwMode="auto">
              <a:xfrm>
                <a:off x="4394" y="2108"/>
                <a:ext cx="41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</a:rPr>
                  <a:t>data</a:t>
                </a:r>
              </a:p>
            </p:txBody>
          </p:sp>
        </p:grpSp>
      </p:grpSp>
      <p:grpSp>
        <p:nvGrpSpPr>
          <p:cNvPr id="354328" name="Group 24"/>
          <p:cNvGrpSpPr>
            <a:grpSpLocks/>
          </p:cNvGrpSpPr>
          <p:nvPr/>
        </p:nvGrpSpPr>
        <p:grpSpPr bwMode="auto">
          <a:xfrm>
            <a:off x="6419850" y="4267200"/>
            <a:ext cx="2563813" cy="923925"/>
            <a:chOff x="4044" y="2688"/>
            <a:chExt cx="1615" cy="582"/>
          </a:xfrm>
        </p:grpSpPr>
        <p:sp>
          <p:nvSpPr>
            <p:cNvPr id="354318" name="Text Box 14"/>
            <p:cNvSpPr txBox="1">
              <a:spLocks noChangeArrowheads="1"/>
            </p:cNvSpPr>
            <p:nvPr/>
          </p:nvSpPr>
          <p:spPr bwMode="auto">
            <a:xfrm>
              <a:off x="5258" y="2697"/>
              <a:ext cx="40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SIFS</a:t>
              </a:r>
            </a:p>
          </p:txBody>
        </p:sp>
        <p:sp>
          <p:nvSpPr>
            <p:cNvPr id="354319" name="AutoShape 15"/>
            <p:cNvSpPr>
              <a:spLocks/>
            </p:cNvSpPr>
            <p:nvPr/>
          </p:nvSpPr>
          <p:spPr bwMode="auto">
            <a:xfrm flipH="1">
              <a:off x="5262" y="2688"/>
              <a:ext cx="54" cy="16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4325" name="Group 21"/>
            <p:cNvGrpSpPr>
              <a:grpSpLocks/>
            </p:cNvGrpSpPr>
            <p:nvPr/>
          </p:nvGrpSpPr>
          <p:grpSpPr bwMode="auto">
            <a:xfrm>
              <a:off x="4044" y="2856"/>
              <a:ext cx="1212" cy="414"/>
              <a:chOff x="4044" y="2856"/>
              <a:chExt cx="1212" cy="414"/>
            </a:xfrm>
          </p:grpSpPr>
          <p:sp>
            <p:nvSpPr>
              <p:cNvPr id="354321" name="Freeform 17"/>
              <p:cNvSpPr>
                <a:spLocks/>
              </p:cNvSpPr>
              <p:nvPr/>
            </p:nvSpPr>
            <p:spPr bwMode="auto">
              <a:xfrm flipV="1">
                <a:off x="4044" y="2856"/>
                <a:ext cx="1212" cy="414"/>
              </a:xfrm>
              <a:custGeom>
                <a:avLst/>
                <a:gdLst>
                  <a:gd name="T0" fmla="*/ 0 w 1212"/>
                  <a:gd name="T1" fmla="*/ 0 h 414"/>
                  <a:gd name="T2" fmla="*/ 1212 w 1212"/>
                  <a:gd name="T3" fmla="*/ 246 h 414"/>
                  <a:gd name="T4" fmla="*/ 1212 w 1212"/>
                  <a:gd name="T5" fmla="*/ 414 h 414"/>
                  <a:gd name="T6" fmla="*/ 6 w 1212"/>
                  <a:gd name="T7" fmla="*/ 174 h 414"/>
                  <a:gd name="T8" fmla="*/ 0 w 1212"/>
                  <a:gd name="T9" fmla="*/ 0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2" h="414">
                    <a:moveTo>
                      <a:pt x="0" y="0"/>
                    </a:moveTo>
                    <a:lnTo>
                      <a:pt x="1212" y="246"/>
                    </a:lnTo>
                    <a:lnTo>
                      <a:pt x="1212" y="414"/>
                    </a:lnTo>
                    <a:lnTo>
                      <a:pt x="6" y="1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323" name="Text Box 19"/>
              <p:cNvSpPr txBox="1">
                <a:spLocks noChangeArrowheads="1"/>
              </p:cNvSpPr>
              <p:nvPr/>
            </p:nvSpPr>
            <p:spPr bwMode="auto">
              <a:xfrm>
                <a:off x="4436" y="2954"/>
                <a:ext cx="3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</a:rPr>
                  <a:t>ACK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5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5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23512A90-3DE7-494A-A13C-C9EE4D321F91}" type="slidenum">
              <a:rPr lang="en-US"/>
              <a:pPr/>
              <a:t>16</a:t>
            </a:fld>
            <a:endParaRPr lang="en-US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12725"/>
            <a:ext cx="8370887" cy="1143000"/>
          </a:xfrm>
        </p:spPr>
        <p:txBody>
          <a:bodyPr/>
          <a:lstStyle/>
          <a:p>
            <a:r>
              <a:rPr lang="en-US"/>
              <a:t>Avoiding collisions (more)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1511300"/>
            <a:ext cx="7772400" cy="36115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i="1" dirty="0">
                <a:solidFill>
                  <a:srgbClr val="FF0000"/>
                </a:solidFill>
              </a:rPr>
              <a:t>idea:</a:t>
            </a:r>
            <a:r>
              <a:rPr lang="en-US" sz="2400" dirty="0"/>
              <a:t> </a:t>
            </a:r>
            <a:r>
              <a:rPr lang="en-US" sz="2000" dirty="0"/>
              <a:t> allow sender to “reserve” channel rather than random access of data frames: avoid  collisions of long  data frames</a:t>
            </a:r>
          </a:p>
          <a:p>
            <a:r>
              <a:rPr lang="en-US" sz="2000" dirty="0"/>
              <a:t>sender first transmits </a:t>
            </a:r>
            <a:r>
              <a:rPr lang="en-US" sz="2000" i="1" dirty="0"/>
              <a:t>small</a:t>
            </a:r>
            <a:r>
              <a:rPr lang="en-US" sz="2000" dirty="0"/>
              <a:t> request-to-send (</a:t>
            </a:r>
            <a:r>
              <a:rPr lang="en-US" sz="2000" dirty="0">
                <a:solidFill>
                  <a:srgbClr val="FF0000"/>
                </a:solidFill>
              </a:rPr>
              <a:t>RTS</a:t>
            </a:r>
            <a:r>
              <a:rPr lang="en-US" sz="2000" dirty="0"/>
              <a:t>) packets to BS using CSMA</a:t>
            </a:r>
          </a:p>
          <a:p>
            <a:pPr lvl="1"/>
            <a:r>
              <a:rPr lang="en-US" sz="2000" dirty="0"/>
              <a:t>RTSs may still collide with each other (but they’re short)</a:t>
            </a:r>
          </a:p>
          <a:p>
            <a:r>
              <a:rPr lang="en-US" sz="2000" dirty="0"/>
              <a:t>BS broadcasts clear-to-send </a:t>
            </a:r>
            <a:r>
              <a:rPr lang="en-US" sz="2000" dirty="0">
                <a:solidFill>
                  <a:srgbClr val="FF0000"/>
                </a:solidFill>
              </a:rPr>
              <a:t>CTS</a:t>
            </a:r>
            <a:r>
              <a:rPr lang="en-US" sz="2000" dirty="0"/>
              <a:t> in response to RTS</a:t>
            </a:r>
          </a:p>
          <a:p>
            <a:r>
              <a:rPr lang="en-US" sz="2000" dirty="0"/>
              <a:t>CTS heard by all nodes</a:t>
            </a:r>
          </a:p>
          <a:p>
            <a:pPr lvl="1"/>
            <a:r>
              <a:rPr lang="en-US" sz="2000" dirty="0"/>
              <a:t>sender transmits data frame</a:t>
            </a:r>
          </a:p>
          <a:p>
            <a:pPr lvl="1"/>
            <a:r>
              <a:rPr lang="en-US" sz="2000" dirty="0"/>
              <a:t>other stations defer transmissions </a:t>
            </a:r>
          </a:p>
          <a:p>
            <a:pPr lvl="1"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355332" name="Text Box 4"/>
          <p:cNvSpPr txBox="1">
            <a:spLocks noChangeArrowheads="1"/>
          </p:cNvSpPr>
          <p:nvPr/>
        </p:nvSpPr>
        <p:spPr bwMode="auto">
          <a:xfrm>
            <a:off x="1770063" y="5030788"/>
            <a:ext cx="56530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avoid data frame collisions completely </a:t>
            </a:r>
          </a:p>
          <a:p>
            <a:pPr algn="ctr"/>
            <a:r>
              <a:rPr lang="en-US" sz="2400"/>
              <a:t>using small reservation packets!</a:t>
            </a:r>
          </a:p>
        </p:txBody>
      </p:sp>
      <p:sp>
        <p:nvSpPr>
          <p:cNvPr id="355333" name="Rectangle 5"/>
          <p:cNvSpPr>
            <a:spLocks noChangeArrowheads="1"/>
          </p:cNvSpPr>
          <p:nvPr/>
        </p:nvSpPr>
        <p:spPr bwMode="auto">
          <a:xfrm>
            <a:off x="1660525" y="5013325"/>
            <a:ext cx="5853113" cy="914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51089D9E-4E7A-4D3D-9CA3-CD2355020869}" type="slidenum">
              <a:rPr lang="en-US"/>
              <a:pPr/>
              <a:t>17</a:t>
            </a:fld>
            <a:endParaRPr lang="en-US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115888"/>
            <a:ext cx="7772400" cy="1143000"/>
          </a:xfrm>
        </p:spPr>
        <p:txBody>
          <a:bodyPr/>
          <a:lstStyle/>
          <a:p>
            <a:r>
              <a:rPr lang="en-US" sz="3200"/>
              <a:t>Collision Avoidance: RTS-CTS exchange</a:t>
            </a:r>
          </a:p>
        </p:txBody>
      </p:sp>
      <p:sp>
        <p:nvSpPr>
          <p:cNvPr id="356356" name="Text Box 4"/>
          <p:cNvSpPr txBox="1">
            <a:spLocks noChangeArrowheads="1"/>
          </p:cNvSpPr>
          <p:nvPr/>
        </p:nvSpPr>
        <p:spPr bwMode="auto">
          <a:xfrm>
            <a:off x="3246438" y="74612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356367" name="Text Box 15"/>
          <p:cNvSpPr txBox="1">
            <a:spLocks noChangeArrowheads="1"/>
          </p:cNvSpPr>
          <p:nvPr/>
        </p:nvSpPr>
        <p:spPr bwMode="auto">
          <a:xfrm>
            <a:off x="4624388" y="1393825"/>
            <a:ext cx="469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AP</a:t>
            </a:r>
          </a:p>
        </p:txBody>
      </p:sp>
      <p:grpSp>
        <p:nvGrpSpPr>
          <p:cNvPr id="356368" name="Group 16"/>
          <p:cNvGrpSpPr>
            <a:grpSpLocks/>
          </p:cNvGrpSpPr>
          <p:nvPr/>
        </p:nvGrpSpPr>
        <p:grpSpPr bwMode="auto">
          <a:xfrm>
            <a:off x="4202113" y="1109663"/>
            <a:ext cx="782637" cy="571500"/>
            <a:chOff x="1160" y="2192"/>
            <a:chExt cx="589" cy="440"/>
          </a:xfrm>
        </p:grpSpPr>
        <p:pic>
          <p:nvPicPr>
            <p:cNvPr id="356369" name="Picture 17" descr="31u_bnrz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349" y="2458"/>
              <a:ext cx="212" cy="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6370" name="AutoShape 18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371" name="Freeform 19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>
                <a:gd name="T0" fmla="*/ 87 w 247"/>
                <a:gd name="T1" fmla="*/ 26 h 203"/>
                <a:gd name="T2" fmla="*/ 68 w 247"/>
                <a:gd name="T3" fmla="*/ 34 h 203"/>
                <a:gd name="T4" fmla="*/ 52 w 247"/>
                <a:gd name="T5" fmla="*/ 44 h 203"/>
                <a:gd name="T6" fmla="*/ 38 w 247"/>
                <a:gd name="T7" fmla="*/ 55 h 203"/>
                <a:gd name="T8" fmla="*/ 25 w 247"/>
                <a:gd name="T9" fmla="*/ 67 h 203"/>
                <a:gd name="T10" fmla="*/ 14 w 247"/>
                <a:gd name="T11" fmla="*/ 80 h 203"/>
                <a:gd name="T12" fmla="*/ 7 w 247"/>
                <a:gd name="T13" fmla="*/ 94 h 203"/>
                <a:gd name="T14" fmla="*/ 3 w 247"/>
                <a:gd name="T15" fmla="*/ 109 h 203"/>
                <a:gd name="T16" fmla="*/ 0 w 247"/>
                <a:gd name="T17" fmla="*/ 124 h 203"/>
                <a:gd name="T18" fmla="*/ 3 w 247"/>
                <a:gd name="T19" fmla="*/ 145 h 203"/>
                <a:gd name="T20" fmla="*/ 14 w 247"/>
                <a:gd name="T21" fmla="*/ 163 h 203"/>
                <a:gd name="T22" fmla="*/ 32 w 247"/>
                <a:gd name="T23" fmla="*/ 178 h 203"/>
                <a:gd name="T24" fmla="*/ 55 w 247"/>
                <a:gd name="T25" fmla="*/ 189 h 203"/>
                <a:gd name="T26" fmla="*/ 81 w 247"/>
                <a:gd name="T27" fmla="*/ 198 h 203"/>
                <a:gd name="T28" fmla="*/ 109 w 247"/>
                <a:gd name="T29" fmla="*/ 202 h 203"/>
                <a:gd name="T30" fmla="*/ 138 w 247"/>
                <a:gd name="T31" fmla="*/ 203 h 203"/>
                <a:gd name="T32" fmla="*/ 165 w 247"/>
                <a:gd name="T33" fmla="*/ 200 h 203"/>
                <a:gd name="T34" fmla="*/ 171 w 247"/>
                <a:gd name="T35" fmla="*/ 200 h 203"/>
                <a:gd name="T36" fmla="*/ 177 w 247"/>
                <a:gd name="T37" fmla="*/ 198 h 203"/>
                <a:gd name="T38" fmla="*/ 181 w 247"/>
                <a:gd name="T39" fmla="*/ 195 h 203"/>
                <a:gd name="T40" fmla="*/ 183 w 247"/>
                <a:gd name="T41" fmla="*/ 191 h 203"/>
                <a:gd name="T42" fmla="*/ 180 w 247"/>
                <a:gd name="T43" fmla="*/ 186 h 203"/>
                <a:gd name="T44" fmla="*/ 174 w 247"/>
                <a:gd name="T45" fmla="*/ 182 h 203"/>
                <a:gd name="T46" fmla="*/ 167 w 247"/>
                <a:gd name="T47" fmla="*/ 178 h 203"/>
                <a:gd name="T48" fmla="*/ 160 w 247"/>
                <a:gd name="T49" fmla="*/ 176 h 203"/>
                <a:gd name="T50" fmla="*/ 145 w 247"/>
                <a:gd name="T51" fmla="*/ 173 h 203"/>
                <a:gd name="T52" fmla="*/ 131 w 247"/>
                <a:gd name="T53" fmla="*/ 171 h 203"/>
                <a:gd name="T54" fmla="*/ 116 w 247"/>
                <a:gd name="T55" fmla="*/ 169 h 203"/>
                <a:gd name="T56" fmla="*/ 103 w 247"/>
                <a:gd name="T57" fmla="*/ 167 h 203"/>
                <a:gd name="T58" fmla="*/ 90 w 247"/>
                <a:gd name="T59" fmla="*/ 164 h 203"/>
                <a:gd name="T60" fmla="*/ 77 w 247"/>
                <a:gd name="T61" fmla="*/ 160 h 203"/>
                <a:gd name="T62" fmla="*/ 65 w 247"/>
                <a:gd name="T63" fmla="*/ 154 h 203"/>
                <a:gd name="T64" fmla="*/ 54 w 247"/>
                <a:gd name="T65" fmla="*/ 146 h 203"/>
                <a:gd name="T66" fmla="*/ 49 w 247"/>
                <a:gd name="T67" fmla="*/ 112 h 203"/>
                <a:gd name="T68" fmla="*/ 61 w 247"/>
                <a:gd name="T69" fmla="*/ 84 h 203"/>
                <a:gd name="T70" fmla="*/ 84 w 247"/>
                <a:gd name="T71" fmla="*/ 62 h 203"/>
                <a:gd name="T72" fmla="*/ 116 w 247"/>
                <a:gd name="T73" fmla="*/ 44 h 203"/>
                <a:gd name="T74" fmla="*/ 151 w 247"/>
                <a:gd name="T75" fmla="*/ 30 h 203"/>
                <a:gd name="T76" fmla="*/ 187 w 247"/>
                <a:gd name="T77" fmla="*/ 19 h 203"/>
                <a:gd name="T78" fmla="*/ 220 w 247"/>
                <a:gd name="T79" fmla="*/ 11 h 203"/>
                <a:gd name="T80" fmla="*/ 247 w 247"/>
                <a:gd name="T81" fmla="*/ 4 h 203"/>
                <a:gd name="T82" fmla="*/ 231 w 247"/>
                <a:gd name="T83" fmla="*/ 1 h 203"/>
                <a:gd name="T84" fmla="*/ 213 w 247"/>
                <a:gd name="T85" fmla="*/ 0 h 203"/>
                <a:gd name="T86" fmla="*/ 193 w 247"/>
                <a:gd name="T87" fmla="*/ 2 h 203"/>
                <a:gd name="T88" fmla="*/ 171 w 247"/>
                <a:gd name="T89" fmla="*/ 4 h 203"/>
                <a:gd name="T90" fmla="*/ 149 w 247"/>
                <a:gd name="T91" fmla="*/ 9 h 203"/>
                <a:gd name="T92" fmla="*/ 128 w 247"/>
                <a:gd name="T93" fmla="*/ 14 h 203"/>
                <a:gd name="T94" fmla="*/ 106 w 247"/>
                <a:gd name="T95" fmla="*/ 20 h 203"/>
                <a:gd name="T96" fmla="*/ 87 w 247"/>
                <a:gd name="T97" fmla="*/ 2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372" name="Freeform 20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>
                <a:gd name="T0" fmla="*/ 133 w 158"/>
                <a:gd name="T1" fmla="*/ 52 h 158"/>
                <a:gd name="T2" fmla="*/ 139 w 158"/>
                <a:gd name="T3" fmla="*/ 68 h 158"/>
                <a:gd name="T4" fmla="*/ 137 w 158"/>
                <a:gd name="T5" fmla="*/ 83 h 158"/>
                <a:gd name="T6" fmla="*/ 127 w 158"/>
                <a:gd name="T7" fmla="*/ 95 h 158"/>
                <a:gd name="T8" fmla="*/ 113 w 158"/>
                <a:gd name="T9" fmla="*/ 106 h 158"/>
                <a:gd name="T10" fmla="*/ 95 w 158"/>
                <a:gd name="T11" fmla="*/ 116 h 158"/>
                <a:gd name="T12" fmla="*/ 75 w 158"/>
                <a:gd name="T13" fmla="*/ 126 h 158"/>
                <a:gd name="T14" fmla="*/ 55 w 158"/>
                <a:gd name="T15" fmla="*/ 135 h 158"/>
                <a:gd name="T16" fmla="*/ 37 w 158"/>
                <a:gd name="T17" fmla="*/ 144 h 158"/>
                <a:gd name="T18" fmla="*/ 34 w 158"/>
                <a:gd name="T19" fmla="*/ 147 h 158"/>
                <a:gd name="T20" fmla="*/ 33 w 158"/>
                <a:gd name="T21" fmla="*/ 149 h 158"/>
                <a:gd name="T22" fmla="*/ 33 w 158"/>
                <a:gd name="T23" fmla="*/ 152 h 158"/>
                <a:gd name="T24" fmla="*/ 34 w 158"/>
                <a:gd name="T25" fmla="*/ 155 h 158"/>
                <a:gd name="T26" fmla="*/ 39 w 158"/>
                <a:gd name="T27" fmla="*/ 157 h 158"/>
                <a:gd name="T28" fmla="*/ 43 w 158"/>
                <a:gd name="T29" fmla="*/ 158 h 158"/>
                <a:gd name="T30" fmla="*/ 46 w 158"/>
                <a:gd name="T31" fmla="*/ 158 h 158"/>
                <a:gd name="T32" fmla="*/ 50 w 158"/>
                <a:gd name="T33" fmla="*/ 157 h 158"/>
                <a:gd name="T34" fmla="*/ 74 w 158"/>
                <a:gd name="T35" fmla="*/ 148 h 158"/>
                <a:gd name="T36" fmla="*/ 95 w 158"/>
                <a:gd name="T37" fmla="*/ 138 h 158"/>
                <a:gd name="T38" fmla="*/ 116 w 158"/>
                <a:gd name="T39" fmla="*/ 127 h 158"/>
                <a:gd name="T40" fmla="*/ 135 w 158"/>
                <a:gd name="T41" fmla="*/ 114 h 158"/>
                <a:gd name="T42" fmla="*/ 148 w 158"/>
                <a:gd name="T43" fmla="*/ 100 h 158"/>
                <a:gd name="T44" fmla="*/ 156 w 158"/>
                <a:gd name="T45" fmla="*/ 84 h 158"/>
                <a:gd name="T46" fmla="*/ 158 w 158"/>
                <a:gd name="T47" fmla="*/ 67 h 158"/>
                <a:gd name="T48" fmla="*/ 152 w 158"/>
                <a:gd name="T49" fmla="*/ 49 h 158"/>
                <a:gd name="T50" fmla="*/ 139 w 158"/>
                <a:gd name="T51" fmla="*/ 35 h 158"/>
                <a:gd name="T52" fmla="*/ 120 w 158"/>
                <a:gd name="T53" fmla="*/ 23 h 158"/>
                <a:gd name="T54" fmla="*/ 97 w 158"/>
                <a:gd name="T55" fmla="*/ 14 h 158"/>
                <a:gd name="T56" fmla="*/ 71 w 158"/>
                <a:gd name="T57" fmla="*/ 7 h 158"/>
                <a:gd name="T58" fmla="*/ 45 w 158"/>
                <a:gd name="T59" fmla="*/ 2 h 158"/>
                <a:gd name="T60" fmla="*/ 23 w 158"/>
                <a:gd name="T61" fmla="*/ 0 h 158"/>
                <a:gd name="T62" fmla="*/ 7 w 158"/>
                <a:gd name="T63" fmla="*/ 0 h 158"/>
                <a:gd name="T64" fmla="*/ 0 w 158"/>
                <a:gd name="T65" fmla="*/ 4 h 158"/>
                <a:gd name="T66" fmla="*/ 17 w 158"/>
                <a:gd name="T67" fmla="*/ 9 h 158"/>
                <a:gd name="T68" fmla="*/ 36 w 158"/>
                <a:gd name="T69" fmla="*/ 13 h 158"/>
                <a:gd name="T70" fmla="*/ 56 w 158"/>
                <a:gd name="T71" fmla="*/ 17 h 158"/>
                <a:gd name="T72" fmla="*/ 75 w 158"/>
                <a:gd name="T73" fmla="*/ 21 h 158"/>
                <a:gd name="T74" fmla="*/ 94 w 158"/>
                <a:gd name="T75" fmla="*/ 26 h 158"/>
                <a:gd name="T76" fmla="*/ 110 w 158"/>
                <a:gd name="T77" fmla="*/ 33 h 158"/>
                <a:gd name="T78" fmla="*/ 123 w 158"/>
                <a:gd name="T79" fmla="*/ 41 h 158"/>
                <a:gd name="T80" fmla="*/ 133 w 158"/>
                <a:gd name="T81" fmla="*/ 5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373" name="Freeform 21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>
                <a:gd name="T0" fmla="*/ 124 w 399"/>
                <a:gd name="T1" fmla="*/ 62 h 331"/>
                <a:gd name="T2" fmla="*/ 66 w 399"/>
                <a:gd name="T3" fmla="*/ 101 h 331"/>
                <a:gd name="T4" fmla="*/ 21 w 399"/>
                <a:gd name="T5" fmla="*/ 146 h 331"/>
                <a:gd name="T6" fmla="*/ 0 w 399"/>
                <a:gd name="T7" fmla="*/ 199 h 331"/>
                <a:gd name="T8" fmla="*/ 4 w 399"/>
                <a:gd name="T9" fmla="*/ 234 h 331"/>
                <a:gd name="T10" fmla="*/ 11 w 399"/>
                <a:gd name="T11" fmla="*/ 248 h 331"/>
                <a:gd name="T12" fmla="*/ 24 w 399"/>
                <a:gd name="T13" fmla="*/ 261 h 331"/>
                <a:gd name="T14" fmla="*/ 40 w 399"/>
                <a:gd name="T15" fmla="*/ 272 h 331"/>
                <a:gd name="T16" fmla="*/ 69 w 399"/>
                <a:gd name="T17" fmla="*/ 284 h 331"/>
                <a:gd name="T18" fmla="*/ 107 w 399"/>
                <a:gd name="T19" fmla="*/ 297 h 331"/>
                <a:gd name="T20" fmla="*/ 148 w 399"/>
                <a:gd name="T21" fmla="*/ 307 h 331"/>
                <a:gd name="T22" fmla="*/ 188 w 399"/>
                <a:gd name="T23" fmla="*/ 315 h 331"/>
                <a:gd name="T24" fmla="*/ 230 w 399"/>
                <a:gd name="T25" fmla="*/ 321 h 331"/>
                <a:gd name="T26" fmla="*/ 272 w 399"/>
                <a:gd name="T27" fmla="*/ 325 h 331"/>
                <a:gd name="T28" fmla="*/ 315 w 399"/>
                <a:gd name="T29" fmla="*/ 328 h 331"/>
                <a:gd name="T30" fmla="*/ 358 w 399"/>
                <a:gd name="T31" fmla="*/ 330 h 331"/>
                <a:gd name="T32" fmla="*/ 386 w 399"/>
                <a:gd name="T33" fmla="*/ 331 h 331"/>
                <a:gd name="T34" fmla="*/ 396 w 399"/>
                <a:gd name="T35" fmla="*/ 325 h 331"/>
                <a:gd name="T36" fmla="*/ 399 w 399"/>
                <a:gd name="T37" fmla="*/ 316 h 331"/>
                <a:gd name="T38" fmla="*/ 390 w 399"/>
                <a:gd name="T39" fmla="*/ 309 h 331"/>
                <a:gd name="T40" fmla="*/ 364 w 399"/>
                <a:gd name="T41" fmla="*/ 304 h 331"/>
                <a:gd name="T42" fmla="*/ 326 w 399"/>
                <a:gd name="T43" fmla="*/ 299 h 331"/>
                <a:gd name="T44" fmla="*/ 287 w 399"/>
                <a:gd name="T45" fmla="*/ 295 h 331"/>
                <a:gd name="T46" fmla="*/ 248 w 399"/>
                <a:gd name="T47" fmla="*/ 291 h 331"/>
                <a:gd name="T48" fmla="*/ 210 w 399"/>
                <a:gd name="T49" fmla="*/ 286 h 331"/>
                <a:gd name="T50" fmla="*/ 172 w 399"/>
                <a:gd name="T51" fmla="*/ 279 h 331"/>
                <a:gd name="T52" fmla="*/ 136 w 399"/>
                <a:gd name="T53" fmla="*/ 271 h 331"/>
                <a:gd name="T54" fmla="*/ 100 w 399"/>
                <a:gd name="T55" fmla="*/ 261 h 331"/>
                <a:gd name="T56" fmla="*/ 68 w 399"/>
                <a:gd name="T57" fmla="*/ 247 h 331"/>
                <a:gd name="T58" fmla="*/ 48 w 399"/>
                <a:gd name="T59" fmla="*/ 228 h 331"/>
                <a:gd name="T60" fmla="*/ 42 w 399"/>
                <a:gd name="T61" fmla="*/ 204 h 331"/>
                <a:gd name="T62" fmla="*/ 48 w 399"/>
                <a:gd name="T63" fmla="*/ 175 h 331"/>
                <a:gd name="T64" fmla="*/ 64 w 399"/>
                <a:gd name="T65" fmla="*/ 149 h 331"/>
                <a:gd name="T66" fmla="*/ 88 w 399"/>
                <a:gd name="T67" fmla="*/ 121 h 331"/>
                <a:gd name="T68" fmla="*/ 117 w 399"/>
                <a:gd name="T69" fmla="*/ 97 h 331"/>
                <a:gd name="T70" fmla="*/ 152 w 399"/>
                <a:gd name="T71" fmla="*/ 73 h 331"/>
                <a:gd name="T72" fmla="*/ 190 w 399"/>
                <a:gd name="T73" fmla="*/ 51 h 331"/>
                <a:gd name="T74" fmla="*/ 242 w 399"/>
                <a:gd name="T75" fmla="*/ 33 h 331"/>
                <a:gd name="T76" fmla="*/ 294 w 399"/>
                <a:gd name="T77" fmla="*/ 18 h 331"/>
                <a:gd name="T78" fmla="*/ 328 w 399"/>
                <a:gd name="T79" fmla="*/ 6 h 331"/>
                <a:gd name="T80" fmla="*/ 317 w 399"/>
                <a:gd name="T81" fmla="*/ 0 h 331"/>
                <a:gd name="T82" fmla="*/ 274 w 399"/>
                <a:gd name="T83" fmla="*/ 4 h 331"/>
                <a:gd name="T84" fmla="*/ 223 w 399"/>
                <a:gd name="T85" fmla="*/ 16 h 331"/>
                <a:gd name="T86" fmla="*/ 175 w 399"/>
                <a:gd name="T87" fmla="*/ 3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374" name="Freeform 22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>
                <a:gd name="T0" fmla="*/ 290 w 350"/>
                <a:gd name="T1" fmla="*/ 68 h 221"/>
                <a:gd name="T2" fmla="*/ 306 w 350"/>
                <a:gd name="T3" fmla="*/ 80 h 221"/>
                <a:gd name="T4" fmla="*/ 316 w 350"/>
                <a:gd name="T5" fmla="*/ 94 h 221"/>
                <a:gd name="T6" fmla="*/ 321 w 350"/>
                <a:gd name="T7" fmla="*/ 109 h 221"/>
                <a:gd name="T8" fmla="*/ 321 w 350"/>
                <a:gd name="T9" fmla="*/ 125 h 221"/>
                <a:gd name="T10" fmla="*/ 318 w 350"/>
                <a:gd name="T11" fmla="*/ 138 h 221"/>
                <a:gd name="T12" fmla="*/ 312 w 350"/>
                <a:gd name="T13" fmla="*/ 149 h 221"/>
                <a:gd name="T14" fmla="*/ 302 w 350"/>
                <a:gd name="T15" fmla="*/ 160 h 221"/>
                <a:gd name="T16" fmla="*/ 292 w 350"/>
                <a:gd name="T17" fmla="*/ 169 h 221"/>
                <a:gd name="T18" fmla="*/ 279 w 350"/>
                <a:gd name="T19" fmla="*/ 179 h 221"/>
                <a:gd name="T20" fmla="*/ 266 w 350"/>
                <a:gd name="T21" fmla="*/ 187 h 221"/>
                <a:gd name="T22" fmla="*/ 253 w 350"/>
                <a:gd name="T23" fmla="*/ 196 h 221"/>
                <a:gd name="T24" fmla="*/ 240 w 350"/>
                <a:gd name="T25" fmla="*/ 205 h 221"/>
                <a:gd name="T26" fmla="*/ 237 w 350"/>
                <a:gd name="T27" fmla="*/ 209 h 221"/>
                <a:gd name="T28" fmla="*/ 237 w 350"/>
                <a:gd name="T29" fmla="*/ 212 h 221"/>
                <a:gd name="T30" fmla="*/ 237 w 350"/>
                <a:gd name="T31" fmla="*/ 215 h 221"/>
                <a:gd name="T32" fmla="*/ 240 w 350"/>
                <a:gd name="T33" fmla="*/ 218 h 221"/>
                <a:gd name="T34" fmla="*/ 244 w 350"/>
                <a:gd name="T35" fmla="*/ 220 h 221"/>
                <a:gd name="T36" fmla="*/ 250 w 350"/>
                <a:gd name="T37" fmla="*/ 221 h 221"/>
                <a:gd name="T38" fmla="*/ 254 w 350"/>
                <a:gd name="T39" fmla="*/ 220 h 221"/>
                <a:gd name="T40" fmla="*/ 258 w 350"/>
                <a:gd name="T41" fmla="*/ 218 h 221"/>
                <a:gd name="T42" fmla="*/ 287 w 350"/>
                <a:gd name="T43" fmla="*/ 204 h 221"/>
                <a:gd name="T44" fmla="*/ 312 w 350"/>
                <a:gd name="T45" fmla="*/ 187 h 221"/>
                <a:gd name="T46" fmla="*/ 331 w 350"/>
                <a:gd name="T47" fmla="*/ 168 h 221"/>
                <a:gd name="T48" fmla="*/ 344 w 350"/>
                <a:gd name="T49" fmla="*/ 146 h 221"/>
                <a:gd name="T50" fmla="*/ 350 w 350"/>
                <a:gd name="T51" fmla="*/ 124 h 221"/>
                <a:gd name="T52" fmla="*/ 347 w 350"/>
                <a:gd name="T53" fmla="*/ 101 h 221"/>
                <a:gd name="T54" fmla="*/ 335 w 350"/>
                <a:gd name="T55" fmla="*/ 80 h 221"/>
                <a:gd name="T56" fmla="*/ 312 w 350"/>
                <a:gd name="T57" fmla="*/ 61 h 221"/>
                <a:gd name="T58" fmla="*/ 295 w 350"/>
                <a:gd name="T59" fmla="*/ 50 h 221"/>
                <a:gd name="T60" fmla="*/ 274 w 350"/>
                <a:gd name="T61" fmla="*/ 42 h 221"/>
                <a:gd name="T62" fmla="*/ 253 w 350"/>
                <a:gd name="T63" fmla="*/ 34 h 221"/>
                <a:gd name="T64" fmla="*/ 228 w 350"/>
                <a:gd name="T65" fmla="*/ 27 h 221"/>
                <a:gd name="T66" fmla="*/ 203 w 350"/>
                <a:gd name="T67" fmla="*/ 20 h 221"/>
                <a:gd name="T68" fmla="*/ 179 w 350"/>
                <a:gd name="T69" fmla="*/ 15 h 221"/>
                <a:gd name="T70" fmla="*/ 152 w 350"/>
                <a:gd name="T71" fmla="*/ 11 h 221"/>
                <a:gd name="T72" fmla="*/ 128 w 350"/>
                <a:gd name="T73" fmla="*/ 7 h 221"/>
                <a:gd name="T74" fmla="*/ 103 w 350"/>
                <a:gd name="T75" fmla="*/ 4 h 221"/>
                <a:gd name="T76" fmla="*/ 81 w 350"/>
                <a:gd name="T77" fmla="*/ 2 h 221"/>
                <a:gd name="T78" fmla="*/ 60 w 350"/>
                <a:gd name="T79" fmla="*/ 0 h 221"/>
                <a:gd name="T80" fmla="*/ 42 w 350"/>
                <a:gd name="T81" fmla="*/ 0 h 221"/>
                <a:gd name="T82" fmla="*/ 26 w 350"/>
                <a:gd name="T83" fmla="*/ 0 h 221"/>
                <a:gd name="T84" fmla="*/ 13 w 350"/>
                <a:gd name="T85" fmla="*/ 0 h 221"/>
                <a:gd name="T86" fmla="*/ 4 w 350"/>
                <a:gd name="T87" fmla="*/ 2 h 221"/>
                <a:gd name="T88" fmla="*/ 0 w 350"/>
                <a:gd name="T89" fmla="*/ 4 h 221"/>
                <a:gd name="T90" fmla="*/ 15 w 350"/>
                <a:gd name="T91" fmla="*/ 6 h 221"/>
                <a:gd name="T92" fmla="*/ 29 w 350"/>
                <a:gd name="T93" fmla="*/ 7 h 221"/>
                <a:gd name="T94" fmla="*/ 47 w 350"/>
                <a:gd name="T95" fmla="*/ 9 h 221"/>
                <a:gd name="T96" fmla="*/ 64 w 350"/>
                <a:gd name="T97" fmla="*/ 11 h 221"/>
                <a:gd name="T98" fmla="*/ 81 w 350"/>
                <a:gd name="T99" fmla="*/ 14 h 221"/>
                <a:gd name="T100" fmla="*/ 102 w 350"/>
                <a:gd name="T101" fmla="*/ 16 h 221"/>
                <a:gd name="T102" fmla="*/ 121 w 350"/>
                <a:gd name="T103" fmla="*/ 19 h 221"/>
                <a:gd name="T104" fmla="*/ 141 w 350"/>
                <a:gd name="T105" fmla="*/ 22 h 221"/>
                <a:gd name="T106" fmla="*/ 160 w 350"/>
                <a:gd name="T107" fmla="*/ 26 h 221"/>
                <a:gd name="T108" fmla="*/ 180 w 350"/>
                <a:gd name="T109" fmla="*/ 30 h 221"/>
                <a:gd name="T110" fmla="*/ 200 w 350"/>
                <a:gd name="T111" fmla="*/ 34 h 221"/>
                <a:gd name="T112" fmla="*/ 219 w 350"/>
                <a:gd name="T113" fmla="*/ 39 h 221"/>
                <a:gd name="T114" fmla="*/ 238 w 350"/>
                <a:gd name="T115" fmla="*/ 45 h 221"/>
                <a:gd name="T116" fmla="*/ 257 w 350"/>
                <a:gd name="T117" fmla="*/ 53 h 221"/>
                <a:gd name="T118" fmla="*/ 274 w 350"/>
                <a:gd name="T119" fmla="*/ 60 h 221"/>
                <a:gd name="T120" fmla="*/ 290 w 350"/>
                <a:gd name="T121" fmla="*/ 6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375" name="Freeform 23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>
                <a:gd name="T0" fmla="*/ 0 w 142"/>
                <a:gd name="T1" fmla="*/ 114 h 208"/>
                <a:gd name="T2" fmla="*/ 0 w 142"/>
                <a:gd name="T3" fmla="*/ 131 h 208"/>
                <a:gd name="T4" fmla="*/ 6 w 142"/>
                <a:gd name="T5" fmla="*/ 147 h 208"/>
                <a:gd name="T6" fmla="*/ 16 w 142"/>
                <a:gd name="T7" fmla="*/ 162 h 208"/>
                <a:gd name="T8" fmla="*/ 30 w 142"/>
                <a:gd name="T9" fmla="*/ 175 h 208"/>
                <a:gd name="T10" fmla="*/ 48 w 142"/>
                <a:gd name="T11" fmla="*/ 186 h 208"/>
                <a:gd name="T12" fmla="*/ 68 w 142"/>
                <a:gd name="T13" fmla="*/ 196 h 208"/>
                <a:gd name="T14" fmla="*/ 91 w 142"/>
                <a:gd name="T15" fmla="*/ 203 h 208"/>
                <a:gd name="T16" fmla="*/ 114 w 142"/>
                <a:gd name="T17" fmla="*/ 207 h 208"/>
                <a:gd name="T18" fmla="*/ 122 w 142"/>
                <a:gd name="T19" fmla="*/ 208 h 208"/>
                <a:gd name="T20" fmla="*/ 129 w 142"/>
                <a:gd name="T21" fmla="*/ 206 h 208"/>
                <a:gd name="T22" fmla="*/ 135 w 142"/>
                <a:gd name="T23" fmla="*/ 203 h 208"/>
                <a:gd name="T24" fmla="*/ 138 w 142"/>
                <a:gd name="T25" fmla="*/ 199 h 208"/>
                <a:gd name="T26" fmla="*/ 138 w 142"/>
                <a:gd name="T27" fmla="*/ 194 h 208"/>
                <a:gd name="T28" fmla="*/ 136 w 142"/>
                <a:gd name="T29" fmla="*/ 189 h 208"/>
                <a:gd name="T30" fmla="*/ 132 w 142"/>
                <a:gd name="T31" fmla="*/ 185 h 208"/>
                <a:gd name="T32" fmla="*/ 125 w 142"/>
                <a:gd name="T33" fmla="*/ 183 h 208"/>
                <a:gd name="T34" fmla="*/ 101 w 142"/>
                <a:gd name="T35" fmla="*/ 177 h 208"/>
                <a:gd name="T36" fmla="*/ 80 w 142"/>
                <a:gd name="T37" fmla="*/ 169 h 208"/>
                <a:gd name="T38" fmla="*/ 62 w 142"/>
                <a:gd name="T39" fmla="*/ 158 h 208"/>
                <a:gd name="T40" fmla="*/ 49 w 142"/>
                <a:gd name="T41" fmla="*/ 146 h 208"/>
                <a:gd name="T42" fmla="*/ 40 w 142"/>
                <a:gd name="T43" fmla="*/ 131 h 208"/>
                <a:gd name="T44" fmla="*/ 36 w 142"/>
                <a:gd name="T45" fmla="*/ 115 h 208"/>
                <a:gd name="T46" fmla="*/ 36 w 142"/>
                <a:gd name="T47" fmla="*/ 97 h 208"/>
                <a:gd name="T48" fmla="*/ 43 w 142"/>
                <a:gd name="T49" fmla="*/ 79 h 208"/>
                <a:gd name="T50" fmla="*/ 52 w 142"/>
                <a:gd name="T51" fmla="*/ 66 h 208"/>
                <a:gd name="T52" fmla="*/ 64 w 142"/>
                <a:gd name="T53" fmla="*/ 54 h 208"/>
                <a:gd name="T54" fmla="*/ 77 w 142"/>
                <a:gd name="T55" fmla="*/ 43 h 208"/>
                <a:gd name="T56" fmla="*/ 91 w 142"/>
                <a:gd name="T57" fmla="*/ 33 h 208"/>
                <a:gd name="T58" fmla="*/ 104 w 142"/>
                <a:gd name="T59" fmla="*/ 24 h 208"/>
                <a:gd name="T60" fmla="*/ 119 w 142"/>
                <a:gd name="T61" fmla="*/ 16 h 208"/>
                <a:gd name="T62" fmla="*/ 132 w 142"/>
                <a:gd name="T63" fmla="*/ 8 h 208"/>
                <a:gd name="T64" fmla="*/ 142 w 142"/>
                <a:gd name="T65" fmla="*/ 1 h 208"/>
                <a:gd name="T66" fmla="*/ 132 w 142"/>
                <a:gd name="T67" fmla="*/ 0 h 208"/>
                <a:gd name="T68" fmla="*/ 116 w 142"/>
                <a:gd name="T69" fmla="*/ 5 h 208"/>
                <a:gd name="T70" fmla="*/ 94 w 142"/>
                <a:gd name="T71" fmla="*/ 16 h 208"/>
                <a:gd name="T72" fmla="*/ 69 w 142"/>
                <a:gd name="T73" fmla="*/ 31 h 208"/>
                <a:gd name="T74" fmla="*/ 46 w 142"/>
                <a:gd name="T75" fmla="*/ 50 h 208"/>
                <a:gd name="T76" fmla="*/ 24 w 142"/>
                <a:gd name="T77" fmla="*/ 70 h 208"/>
                <a:gd name="T78" fmla="*/ 9 w 142"/>
                <a:gd name="T79" fmla="*/ 92 h 208"/>
                <a:gd name="T80" fmla="*/ 0 w 142"/>
                <a:gd name="T81" fmla="*/ 11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376" name="Freeform 24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>
                <a:gd name="T0" fmla="*/ 257 w 304"/>
                <a:gd name="T1" fmla="*/ 109 h 272"/>
                <a:gd name="T2" fmla="*/ 271 w 304"/>
                <a:gd name="T3" fmla="*/ 126 h 272"/>
                <a:gd name="T4" fmla="*/ 278 w 304"/>
                <a:gd name="T5" fmla="*/ 144 h 272"/>
                <a:gd name="T6" fmla="*/ 274 w 304"/>
                <a:gd name="T7" fmla="*/ 164 h 272"/>
                <a:gd name="T8" fmla="*/ 258 w 304"/>
                <a:gd name="T9" fmla="*/ 183 h 272"/>
                <a:gd name="T10" fmla="*/ 233 w 304"/>
                <a:gd name="T11" fmla="*/ 200 h 272"/>
                <a:gd name="T12" fmla="*/ 206 w 304"/>
                <a:gd name="T13" fmla="*/ 215 h 272"/>
                <a:gd name="T14" fmla="*/ 177 w 304"/>
                <a:gd name="T15" fmla="*/ 232 h 272"/>
                <a:gd name="T16" fmla="*/ 159 w 304"/>
                <a:gd name="T17" fmla="*/ 244 h 272"/>
                <a:gd name="T18" fmla="*/ 154 w 304"/>
                <a:gd name="T19" fmla="*/ 252 h 272"/>
                <a:gd name="T20" fmla="*/ 149 w 304"/>
                <a:gd name="T21" fmla="*/ 260 h 272"/>
                <a:gd name="T22" fmla="*/ 151 w 304"/>
                <a:gd name="T23" fmla="*/ 268 h 272"/>
                <a:gd name="T24" fmla="*/ 161 w 304"/>
                <a:gd name="T25" fmla="*/ 272 h 272"/>
                <a:gd name="T26" fmla="*/ 172 w 304"/>
                <a:gd name="T27" fmla="*/ 271 h 272"/>
                <a:gd name="T28" fmla="*/ 191 w 304"/>
                <a:gd name="T29" fmla="*/ 257 h 272"/>
                <a:gd name="T30" fmla="*/ 223 w 304"/>
                <a:gd name="T31" fmla="*/ 236 h 272"/>
                <a:gd name="T32" fmla="*/ 257 w 304"/>
                <a:gd name="T33" fmla="*/ 215 h 272"/>
                <a:gd name="T34" fmla="*/ 286 w 304"/>
                <a:gd name="T35" fmla="*/ 192 h 272"/>
                <a:gd name="T36" fmla="*/ 303 w 304"/>
                <a:gd name="T37" fmla="*/ 164 h 272"/>
                <a:gd name="T38" fmla="*/ 300 w 304"/>
                <a:gd name="T39" fmla="*/ 134 h 272"/>
                <a:gd name="T40" fmla="*/ 281 w 304"/>
                <a:gd name="T41" fmla="*/ 106 h 272"/>
                <a:gd name="T42" fmla="*/ 249 w 304"/>
                <a:gd name="T43" fmla="*/ 83 h 272"/>
                <a:gd name="T44" fmla="*/ 219 w 304"/>
                <a:gd name="T45" fmla="*/ 65 h 272"/>
                <a:gd name="T46" fmla="*/ 188 w 304"/>
                <a:gd name="T47" fmla="*/ 52 h 272"/>
                <a:gd name="T48" fmla="*/ 157 w 304"/>
                <a:gd name="T49" fmla="*/ 38 h 272"/>
                <a:gd name="T50" fmla="*/ 122 w 304"/>
                <a:gd name="T51" fmla="*/ 25 h 272"/>
                <a:gd name="T52" fmla="*/ 90 w 304"/>
                <a:gd name="T53" fmla="*/ 14 h 272"/>
                <a:gd name="T54" fmla="*/ 58 w 304"/>
                <a:gd name="T55" fmla="*/ 6 h 272"/>
                <a:gd name="T56" fmla="*/ 30 w 304"/>
                <a:gd name="T57" fmla="*/ 1 h 272"/>
                <a:gd name="T58" fmla="*/ 9 w 304"/>
                <a:gd name="T59" fmla="*/ 1 h 272"/>
                <a:gd name="T60" fmla="*/ 10 w 304"/>
                <a:gd name="T61" fmla="*/ 5 h 272"/>
                <a:gd name="T62" fmla="*/ 35 w 304"/>
                <a:gd name="T63" fmla="*/ 12 h 272"/>
                <a:gd name="T64" fmla="*/ 64 w 304"/>
                <a:gd name="T65" fmla="*/ 21 h 272"/>
                <a:gd name="T66" fmla="*/ 97 w 304"/>
                <a:gd name="T67" fmla="*/ 32 h 272"/>
                <a:gd name="T68" fmla="*/ 132 w 304"/>
                <a:gd name="T69" fmla="*/ 45 h 272"/>
                <a:gd name="T70" fmla="*/ 167 w 304"/>
                <a:gd name="T71" fmla="*/ 60 h 272"/>
                <a:gd name="T72" fmla="*/ 201 w 304"/>
                <a:gd name="T73" fmla="*/ 77 h 272"/>
                <a:gd name="T74" fmla="*/ 232 w 304"/>
                <a:gd name="T75" fmla="*/ 9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377" name="Freeform 25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>
                <a:gd name="T0" fmla="*/ 39 w 103"/>
                <a:gd name="T1" fmla="*/ 12 h 164"/>
                <a:gd name="T2" fmla="*/ 37 w 103"/>
                <a:gd name="T3" fmla="*/ 7 h 164"/>
                <a:gd name="T4" fmla="*/ 32 w 103"/>
                <a:gd name="T5" fmla="*/ 3 h 164"/>
                <a:gd name="T6" fmla="*/ 25 w 103"/>
                <a:gd name="T7" fmla="*/ 1 h 164"/>
                <a:gd name="T8" fmla="*/ 18 w 103"/>
                <a:gd name="T9" fmla="*/ 0 h 164"/>
                <a:gd name="T10" fmla="*/ 10 w 103"/>
                <a:gd name="T11" fmla="*/ 2 h 164"/>
                <a:gd name="T12" fmla="*/ 5 w 103"/>
                <a:gd name="T13" fmla="*/ 5 h 164"/>
                <a:gd name="T14" fmla="*/ 0 w 103"/>
                <a:gd name="T15" fmla="*/ 10 h 164"/>
                <a:gd name="T16" fmla="*/ 0 w 103"/>
                <a:gd name="T17" fmla="*/ 15 h 164"/>
                <a:gd name="T18" fmla="*/ 8 w 103"/>
                <a:gd name="T19" fmla="*/ 37 h 164"/>
                <a:gd name="T20" fmla="*/ 19 w 103"/>
                <a:gd name="T21" fmla="*/ 63 h 164"/>
                <a:gd name="T22" fmla="*/ 34 w 103"/>
                <a:gd name="T23" fmla="*/ 88 h 164"/>
                <a:gd name="T24" fmla="*/ 51 w 103"/>
                <a:gd name="T25" fmla="*/ 112 h 164"/>
                <a:gd name="T26" fmla="*/ 68 w 103"/>
                <a:gd name="T27" fmla="*/ 133 h 164"/>
                <a:gd name="T28" fmla="*/ 84 w 103"/>
                <a:gd name="T29" fmla="*/ 150 h 164"/>
                <a:gd name="T30" fmla="*/ 96 w 103"/>
                <a:gd name="T31" fmla="*/ 161 h 164"/>
                <a:gd name="T32" fmla="*/ 103 w 103"/>
                <a:gd name="T33" fmla="*/ 164 h 164"/>
                <a:gd name="T34" fmla="*/ 100 w 103"/>
                <a:gd name="T35" fmla="*/ 153 h 164"/>
                <a:gd name="T36" fmla="*/ 93 w 103"/>
                <a:gd name="T37" fmla="*/ 139 h 164"/>
                <a:gd name="T38" fmla="*/ 84 w 103"/>
                <a:gd name="T39" fmla="*/ 121 h 164"/>
                <a:gd name="T40" fmla="*/ 74 w 103"/>
                <a:gd name="T41" fmla="*/ 100 h 164"/>
                <a:gd name="T42" fmla="*/ 64 w 103"/>
                <a:gd name="T43" fmla="*/ 78 h 164"/>
                <a:gd name="T44" fmla="*/ 54 w 103"/>
                <a:gd name="T45" fmla="*/ 55 h 164"/>
                <a:gd name="T46" fmla="*/ 45 w 103"/>
                <a:gd name="T47" fmla="*/ 33 h 164"/>
                <a:gd name="T48" fmla="*/ 39 w 103"/>
                <a:gd name="T49" fmla="*/ 1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378" name="Freeform 26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>
                <a:gd name="T0" fmla="*/ 28 w 54"/>
                <a:gd name="T1" fmla="*/ 9 h 82"/>
                <a:gd name="T2" fmla="*/ 26 w 54"/>
                <a:gd name="T3" fmla="*/ 5 h 82"/>
                <a:gd name="T4" fmla="*/ 22 w 54"/>
                <a:gd name="T5" fmla="*/ 2 h 82"/>
                <a:gd name="T6" fmla="*/ 18 w 54"/>
                <a:gd name="T7" fmla="*/ 0 h 82"/>
                <a:gd name="T8" fmla="*/ 12 w 54"/>
                <a:gd name="T9" fmla="*/ 0 h 82"/>
                <a:gd name="T10" fmla="*/ 8 w 54"/>
                <a:gd name="T11" fmla="*/ 1 h 82"/>
                <a:gd name="T12" fmla="*/ 3 w 54"/>
                <a:gd name="T13" fmla="*/ 3 h 82"/>
                <a:gd name="T14" fmla="*/ 0 w 54"/>
                <a:gd name="T15" fmla="*/ 6 h 82"/>
                <a:gd name="T16" fmla="*/ 0 w 54"/>
                <a:gd name="T17" fmla="*/ 10 h 82"/>
                <a:gd name="T18" fmla="*/ 0 w 54"/>
                <a:gd name="T19" fmla="*/ 21 h 82"/>
                <a:gd name="T20" fmla="*/ 5 w 54"/>
                <a:gd name="T21" fmla="*/ 33 h 82"/>
                <a:gd name="T22" fmla="*/ 10 w 54"/>
                <a:gd name="T23" fmla="*/ 45 h 82"/>
                <a:gd name="T24" fmla="*/ 18 w 54"/>
                <a:gd name="T25" fmla="*/ 57 h 82"/>
                <a:gd name="T26" fmla="*/ 26 w 54"/>
                <a:gd name="T27" fmla="*/ 68 h 82"/>
                <a:gd name="T28" fmla="*/ 35 w 54"/>
                <a:gd name="T29" fmla="*/ 76 h 82"/>
                <a:gd name="T30" fmla="*/ 45 w 54"/>
                <a:gd name="T31" fmla="*/ 81 h 82"/>
                <a:gd name="T32" fmla="*/ 53 w 54"/>
                <a:gd name="T33" fmla="*/ 82 h 82"/>
                <a:gd name="T34" fmla="*/ 54 w 54"/>
                <a:gd name="T35" fmla="*/ 66 h 82"/>
                <a:gd name="T36" fmla="*/ 47 w 54"/>
                <a:gd name="T37" fmla="*/ 47 h 82"/>
                <a:gd name="T38" fmla="*/ 38 w 54"/>
                <a:gd name="T39" fmla="*/ 28 h 82"/>
                <a:gd name="T40" fmla="*/ 28 w 54"/>
                <a:gd name="T41" fmla="*/ 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379" name="Freeform 27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>
                <a:gd name="T0" fmla="*/ 24 w 46"/>
                <a:gd name="T1" fmla="*/ 6 h 47"/>
                <a:gd name="T2" fmla="*/ 24 w 46"/>
                <a:gd name="T3" fmla="*/ 7 h 47"/>
                <a:gd name="T4" fmla="*/ 24 w 46"/>
                <a:gd name="T5" fmla="*/ 7 h 47"/>
                <a:gd name="T6" fmla="*/ 24 w 46"/>
                <a:gd name="T7" fmla="*/ 7 h 47"/>
                <a:gd name="T8" fmla="*/ 24 w 46"/>
                <a:gd name="T9" fmla="*/ 7 h 47"/>
                <a:gd name="T10" fmla="*/ 23 w 46"/>
                <a:gd name="T11" fmla="*/ 4 h 47"/>
                <a:gd name="T12" fmla="*/ 19 w 46"/>
                <a:gd name="T13" fmla="*/ 1 h 47"/>
                <a:gd name="T14" fmla="*/ 14 w 46"/>
                <a:gd name="T15" fmla="*/ 0 h 47"/>
                <a:gd name="T16" fmla="*/ 8 w 46"/>
                <a:gd name="T17" fmla="*/ 0 h 47"/>
                <a:gd name="T18" fmla="*/ 4 w 46"/>
                <a:gd name="T19" fmla="*/ 1 h 47"/>
                <a:gd name="T20" fmla="*/ 1 w 46"/>
                <a:gd name="T21" fmla="*/ 4 h 47"/>
                <a:gd name="T22" fmla="*/ 0 w 46"/>
                <a:gd name="T23" fmla="*/ 7 h 47"/>
                <a:gd name="T24" fmla="*/ 0 w 46"/>
                <a:gd name="T25" fmla="*/ 10 h 47"/>
                <a:gd name="T26" fmla="*/ 1 w 46"/>
                <a:gd name="T27" fmla="*/ 15 h 47"/>
                <a:gd name="T28" fmla="*/ 4 w 46"/>
                <a:gd name="T29" fmla="*/ 21 h 47"/>
                <a:gd name="T30" fmla="*/ 10 w 46"/>
                <a:gd name="T31" fmla="*/ 28 h 47"/>
                <a:gd name="T32" fmla="*/ 17 w 46"/>
                <a:gd name="T33" fmla="*/ 34 h 47"/>
                <a:gd name="T34" fmla="*/ 24 w 46"/>
                <a:gd name="T35" fmla="*/ 40 h 47"/>
                <a:gd name="T36" fmla="*/ 33 w 46"/>
                <a:gd name="T37" fmla="*/ 44 h 47"/>
                <a:gd name="T38" fmla="*/ 40 w 46"/>
                <a:gd name="T39" fmla="*/ 47 h 47"/>
                <a:gd name="T40" fmla="*/ 46 w 46"/>
                <a:gd name="T41" fmla="*/ 47 h 47"/>
                <a:gd name="T42" fmla="*/ 45 w 46"/>
                <a:gd name="T43" fmla="*/ 37 h 47"/>
                <a:gd name="T44" fmla="*/ 39 w 46"/>
                <a:gd name="T45" fmla="*/ 25 h 47"/>
                <a:gd name="T46" fmla="*/ 30 w 46"/>
                <a:gd name="T47" fmla="*/ 14 h 47"/>
                <a:gd name="T48" fmla="*/ 24 w 46"/>
                <a:gd name="T4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380" name="Freeform 28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>
                <a:gd name="T0" fmla="*/ 50 w 63"/>
                <a:gd name="T1" fmla="*/ 23 h 31"/>
                <a:gd name="T2" fmla="*/ 56 w 63"/>
                <a:gd name="T3" fmla="*/ 21 h 31"/>
                <a:gd name="T4" fmla="*/ 62 w 63"/>
                <a:gd name="T5" fmla="*/ 18 h 31"/>
                <a:gd name="T6" fmla="*/ 63 w 63"/>
                <a:gd name="T7" fmla="*/ 14 h 31"/>
                <a:gd name="T8" fmla="*/ 63 w 63"/>
                <a:gd name="T9" fmla="*/ 10 h 31"/>
                <a:gd name="T10" fmla="*/ 61 w 63"/>
                <a:gd name="T11" fmla="*/ 5 h 31"/>
                <a:gd name="T12" fmla="*/ 56 w 63"/>
                <a:gd name="T13" fmla="*/ 2 h 31"/>
                <a:gd name="T14" fmla="*/ 50 w 63"/>
                <a:gd name="T15" fmla="*/ 0 h 31"/>
                <a:gd name="T16" fmla="*/ 43 w 63"/>
                <a:gd name="T17" fmla="*/ 0 h 31"/>
                <a:gd name="T18" fmla="*/ 40 w 63"/>
                <a:gd name="T19" fmla="*/ 0 h 31"/>
                <a:gd name="T20" fmla="*/ 34 w 63"/>
                <a:gd name="T21" fmla="*/ 1 h 31"/>
                <a:gd name="T22" fmla="*/ 26 w 63"/>
                <a:gd name="T23" fmla="*/ 3 h 31"/>
                <a:gd name="T24" fmla="*/ 16 w 63"/>
                <a:gd name="T25" fmla="*/ 7 h 31"/>
                <a:gd name="T26" fmla="*/ 7 w 63"/>
                <a:gd name="T27" fmla="*/ 13 h 31"/>
                <a:gd name="T28" fmla="*/ 3 w 63"/>
                <a:gd name="T29" fmla="*/ 19 h 31"/>
                <a:gd name="T30" fmla="*/ 0 w 63"/>
                <a:gd name="T31" fmla="*/ 25 h 31"/>
                <a:gd name="T32" fmla="*/ 0 w 63"/>
                <a:gd name="T33" fmla="*/ 27 h 31"/>
                <a:gd name="T34" fmla="*/ 4 w 63"/>
                <a:gd name="T35" fmla="*/ 29 h 31"/>
                <a:gd name="T36" fmla="*/ 10 w 63"/>
                <a:gd name="T37" fmla="*/ 31 h 31"/>
                <a:gd name="T38" fmla="*/ 16 w 63"/>
                <a:gd name="T39" fmla="*/ 31 h 31"/>
                <a:gd name="T40" fmla="*/ 21 w 63"/>
                <a:gd name="T41" fmla="*/ 31 h 31"/>
                <a:gd name="T42" fmla="*/ 29 w 63"/>
                <a:gd name="T43" fmla="*/ 29 h 31"/>
                <a:gd name="T44" fmla="*/ 36 w 63"/>
                <a:gd name="T45" fmla="*/ 28 h 31"/>
                <a:gd name="T46" fmla="*/ 43 w 63"/>
                <a:gd name="T47" fmla="*/ 26 h 31"/>
                <a:gd name="T48" fmla="*/ 50 w 63"/>
                <a:gd name="T49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381" name="Freeform 29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>
                <a:gd name="T0" fmla="*/ 90 w 245"/>
                <a:gd name="T1" fmla="*/ 31 h 206"/>
                <a:gd name="T2" fmla="*/ 72 w 245"/>
                <a:gd name="T3" fmla="*/ 40 h 206"/>
                <a:gd name="T4" fmla="*/ 56 w 245"/>
                <a:gd name="T5" fmla="*/ 50 h 206"/>
                <a:gd name="T6" fmla="*/ 40 w 245"/>
                <a:gd name="T7" fmla="*/ 62 h 206"/>
                <a:gd name="T8" fmla="*/ 27 w 245"/>
                <a:gd name="T9" fmla="*/ 74 h 206"/>
                <a:gd name="T10" fmla="*/ 17 w 245"/>
                <a:gd name="T11" fmla="*/ 87 h 206"/>
                <a:gd name="T12" fmla="*/ 8 w 245"/>
                <a:gd name="T13" fmla="*/ 100 h 206"/>
                <a:gd name="T14" fmla="*/ 3 w 245"/>
                <a:gd name="T15" fmla="*/ 113 h 206"/>
                <a:gd name="T16" fmla="*/ 0 w 245"/>
                <a:gd name="T17" fmla="*/ 127 h 206"/>
                <a:gd name="T18" fmla="*/ 3 w 245"/>
                <a:gd name="T19" fmla="*/ 149 h 206"/>
                <a:gd name="T20" fmla="*/ 14 w 245"/>
                <a:gd name="T21" fmla="*/ 166 h 206"/>
                <a:gd name="T22" fmla="*/ 32 w 245"/>
                <a:gd name="T23" fmla="*/ 181 h 206"/>
                <a:gd name="T24" fmla="*/ 53 w 245"/>
                <a:gd name="T25" fmla="*/ 192 h 206"/>
                <a:gd name="T26" fmla="*/ 80 w 245"/>
                <a:gd name="T27" fmla="*/ 200 h 206"/>
                <a:gd name="T28" fmla="*/ 109 w 245"/>
                <a:gd name="T29" fmla="*/ 205 h 206"/>
                <a:gd name="T30" fmla="*/ 136 w 245"/>
                <a:gd name="T31" fmla="*/ 206 h 206"/>
                <a:gd name="T32" fmla="*/ 164 w 245"/>
                <a:gd name="T33" fmla="*/ 203 h 206"/>
                <a:gd name="T34" fmla="*/ 169 w 245"/>
                <a:gd name="T35" fmla="*/ 203 h 206"/>
                <a:gd name="T36" fmla="*/ 175 w 245"/>
                <a:gd name="T37" fmla="*/ 201 h 206"/>
                <a:gd name="T38" fmla="*/ 180 w 245"/>
                <a:gd name="T39" fmla="*/ 197 h 206"/>
                <a:gd name="T40" fmla="*/ 181 w 245"/>
                <a:gd name="T41" fmla="*/ 193 h 206"/>
                <a:gd name="T42" fmla="*/ 180 w 245"/>
                <a:gd name="T43" fmla="*/ 191 h 206"/>
                <a:gd name="T44" fmla="*/ 175 w 245"/>
                <a:gd name="T45" fmla="*/ 191 h 206"/>
                <a:gd name="T46" fmla="*/ 169 w 245"/>
                <a:gd name="T47" fmla="*/ 190 h 206"/>
                <a:gd name="T48" fmla="*/ 162 w 245"/>
                <a:gd name="T49" fmla="*/ 190 h 206"/>
                <a:gd name="T50" fmla="*/ 154 w 245"/>
                <a:gd name="T51" fmla="*/ 190 h 206"/>
                <a:gd name="T52" fmla="*/ 146 w 245"/>
                <a:gd name="T53" fmla="*/ 190 h 206"/>
                <a:gd name="T54" fmla="*/ 139 w 245"/>
                <a:gd name="T55" fmla="*/ 190 h 206"/>
                <a:gd name="T56" fmla="*/ 135 w 245"/>
                <a:gd name="T57" fmla="*/ 190 h 206"/>
                <a:gd name="T58" fmla="*/ 120 w 245"/>
                <a:gd name="T59" fmla="*/ 189 h 206"/>
                <a:gd name="T60" fmla="*/ 107 w 245"/>
                <a:gd name="T61" fmla="*/ 188 h 206"/>
                <a:gd name="T62" fmla="*/ 93 w 245"/>
                <a:gd name="T63" fmla="*/ 187 h 206"/>
                <a:gd name="T64" fmla="*/ 78 w 245"/>
                <a:gd name="T65" fmla="*/ 184 h 206"/>
                <a:gd name="T66" fmla="*/ 64 w 245"/>
                <a:gd name="T67" fmla="*/ 181 h 206"/>
                <a:gd name="T68" fmla="*/ 49 w 245"/>
                <a:gd name="T69" fmla="*/ 174 h 206"/>
                <a:gd name="T70" fmla="*/ 36 w 245"/>
                <a:gd name="T71" fmla="*/ 165 h 206"/>
                <a:gd name="T72" fmla="*/ 22 w 245"/>
                <a:gd name="T73" fmla="*/ 152 h 206"/>
                <a:gd name="T74" fmla="*/ 19 w 245"/>
                <a:gd name="T75" fmla="*/ 136 h 206"/>
                <a:gd name="T76" fmla="*/ 20 w 245"/>
                <a:gd name="T77" fmla="*/ 122 h 206"/>
                <a:gd name="T78" fmla="*/ 26 w 245"/>
                <a:gd name="T79" fmla="*/ 108 h 206"/>
                <a:gd name="T80" fmla="*/ 35 w 245"/>
                <a:gd name="T81" fmla="*/ 95 h 206"/>
                <a:gd name="T82" fmla="*/ 48 w 245"/>
                <a:gd name="T83" fmla="*/ 83 h 206"/>
                <a:gd name="T84" fmla="*/ 62 w 245"/>
                <a:gd name="T85" fmla="*/ 71 h 206"/>
                <a:gd name="T86" fmla="*/ 78 w 245"/>
                <a:gd name="T87" fmla="*/ 61 h 206"/>
                <a:gd name="T88" fmla="*/ 97 w 245"/>
                <a:gd name="T89" fmla="*/ 51 h 206"/>
                <a:gd name="T90" fmla="*/ 116 w 245"/>
                <a:gd name="T91" fmla="*/ 42 h 206"/>
                <a:gd name="T92" fmla="*/ 136 w 245"/>
                <a:gd name="T93" fmla="*/ 34 h 206"/>
                <a:gd name="T94" fmla="*/ 156 w 245"/>
                <a:gd name="T95" fmla="*/ 27 h 206"/>
                <a:gd name="T96" fmla="*/ 175 w 245"/>
                <a:gd name="T97" fmla="*/ 21 h 206"/>
                <a:gd name="T98" fmla="*/ 196 w 245"/>
                <a:gd name="T99" fmla="*/ 16 h 206"/>
                <a:gd name="T100" fmla="*/ 213 w 245"/>
                <a:gd name="T101" fmla="*/ 11 h 206"/>
                <a:gd name="T102" fmla="*/ 230 w 245"/>
                <a:gd name="T103" fmla="*/ 8 h 206"/>
                <a:gd name="T104" fmla="*/ 245 w 245"/>
                <a:gd name="T105" fmla="*/ 6 h 206"/>
                <a:gd name="T106" fmla="*/ 235 w 245"/>
                <a:gd name="T107" fmla="*/ 2 h 206"/>
                <a:gd name="T108" fmla="*/ 219 w 245"/>
                <a:gd name="T109" fmla="*/ 0 h 206"/>
                <a:gd name="T110" fmla="*/ 200 w 245"/>
                <a:gd name="T111" fmla="*/ 2 h 206"/>
                <a:gd name="T112" fmla="*/ 178 w 245"/>
                <a:gd name="T113" fmla="*/ 5 h 206"/>
                <a:gd name="T114" fmla="*/ 154 w 245"/>
                <a:gd name="T115" fmla="*/ 10 h 206"/>
                <a:gd name="T116" fmla="*/ 130 w 245"/>
                <a:gd name="T117" fmla="*/ 16 h 206"/>
                <a:gd name="T118" fmla="*/ 109 w 245"/>
                <a:gd name="T119" fmla="*/ 24 h 206"/>
                <a:gd name="T120" fmla="*/ 90 w 245"/>
                <a:gd name="T121" fmla="*/ 3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382" name="Freeform 30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>
                <a:gd name="T0" fmla="*/ 134 w 159"/>
                <a:gd name="T1" fmla="*/ 53 h 160"/>
                <a:gd name="T2" fmla="*/ 138 w 159"/>
                <a:gd name="T3" fmla="*/ 70 h 160"/>
                <a:gd name="T4" fmla="*/ 135 w 159"/>
                <a:gd name="T5" fmla="*/ 84 h 160"/>
                <a:gd name="T6" fmla="*/ 125 w 159"/>
                <a:gd name="T7" fmla="*/ 96 h 160"/>
                <a:gd name="T8" fmla="*/ 111 w 159"/>
                <a:gd name="T9" fmla="*/ 107 h 160"/>
                <a:gd name="T10" fmla="*/ 93 w 159"/>
                <a:gd name="T11" fmla="*/ 117 h 160"/>
                <a:gd name="T12" fmla="*/ 74 w 159"/>
                <a:gd name="T13" fmla="*/ 126 h 160"/>
                <a:gd name="T14" fmla="*/ 54 w 159"/>
                <a:gd name="T15" fmla="*/ 136 h 160"/>
                <a:gd name="T16" fmla="*/ 37 w 159"/>
                <a:gd name="T17" fmla="*/ 146 h 160"/>
                <a:gd name="T18" fmla="*/ 34 w 159"/>
                <a:gd name="T19" fmla="*/ 149 h 160"/>
                <a:gd name="T20" fmla="*/ 32 w 159"/>
                <a:gd name="T21" fmla="*/ 151 h 160"/>
                <a:gd name="T22" fmla="*/ 32 w 159"/>
                <a:gd name="T23" fmla="*/ 154 h 160"/>
                <a:gd name="T24" fmla="*/ 35 w 159"/>
                <a:gd name="T25" fmla="*/ 157 h 160"/>
                <a:gd name="T26" fmla="*/ 38 w 159"/>
                <a:gd name="T27" fmla="*/ 159 h 160"/>
                <a:gd name="T28" fmla="*/ 43 w 159"/>
                <a:gd name="T29" fmla="*/ 160 h 160"/>
                <a:gd name="T30" fmla="*/ 47 w 159"/>
                <a:gd name="T31" fmla="*/ 160 h 160"/>
                <a:gd name="T32" fmla="*/ 51 w 159"/>
                <a:gd name="T33" fmla="*/ 159 h 160"/>
                <a:gd name="T34" fmla="*/ 73 w 159"/>
                <a:gd name="T35" fmla="*/ 150 h 160"/>
                <a:gd name="T36" fmla="*/ 95 w 159"/>
                <a:gd name="T37" fmla="*/ 139 h 160"/>
                <a:gd name="T38" fmla="*/ 115 w 159"/>
                <a:gd name="T39" fmla="*/ 128 h 160"/>
                <a:gd name="T40" fmla="*/ 134 w 159"/>
                <a:gd name="T41" fmla="*/ 115 h 160"/>
                <a:gd name="T42" fmla="*/ 147 w 159"/>
                <a:gd name="T43" fmla="*/ 101 h 160"/>
                <a:gd name="T44" fmla="*/ 156 w 159"/>
                <a:gd name="T45" fmla="*/ 85 h 160"/>
                <a:gd name="T46" fmla="*/ 159 w 159"/>
                <a:gd name="T47" fmla="*/ 68 h 160"/>
                <a:gd name="T48" fmla="*/ 153 w 159"/>
                <a:gd name="T49" fmla="*/ 50 h 160"/>
                <a:gd name="T50" fmla="*/ 140 w 159"/>
                <a:gd name="T51" fmla="*/ 36 h 160"/>
                <a:gd name="T52" fmla="*/ 122 w 159"/>
                <a:gd name="T53" fmla="*/ 24 h 160"/>
                <a:gd name="T54" fmla="*/ 99 w 159"/>
                <a:gd name="T55" fmla="*/ 14 h 160"/>
                <a:gd name="T56" fmla="*/ 76 w 159"/>
                <a:gd name="T57" fmla="*/ 7 h 160"/>
                <a:gd name="T58" fmla="*/ 51 w 159"/>
                <a:gd name="T59" fmla="*/ 2 h 160"/>
                <a:gd name="T60" fmla="*/ 29 w 159"/>
                <a:gd name="T61" fmla="*/ 0 h 160"/>
                <a:gd name="T62" fmla="*/ 12 w 159"/>
                <a:gd name="T63" fmla="*/ 1 h 160"/>
                <a:gd name="T64" fmla="*/ 0 w 159"/>
                <a:gd name="T65" fmla="*/ 5 h 160"/>
                <a:gd name="T66" fmla="*/ 21 w 159"/>
                <a:gd name="T67" fmla="*/ 9 h 160"/>
                <a:gd name="T68" fmla="*/ 41 w 159"/>
                <a:gd name="T69" fmla="*/ 12 h 160"/>
                <a:gd name="T70" fmla="*/ 60 w 159"/>
                <a:gd name="T71" fmla="*/ 15 h 160"/>
                <a:gd name="T72" fmla="*/ 79 w 159"/>
                <a:gd name="T73" fmla="*/ 19 h 160"/>
                <a:gd name="T74" fmla="*/ 96 w 159"/>
                <a:gd name="T75" fmla="*/ 24 h 160"/>
                <a:gd name="T76" fmla="*/ 112 w 159"/>
                <a:gd name="T77" fmla="*/ 31 h 160"/>
                <a:gd name="T78" fmla="*/ 125 w 159"/>
                <a:gd name="T79" fmla="*/ 40 h 160"/>
                <a:gd name="T80" fmla="*/ 134 w 159"/>
                <a:gd name="T81" fmla="*/ 5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383" name="Freeform 31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>
                <a:gd name="T0" fmla="*/ 125 w 399"/>
                <a:gd name="T1" fmla="*/ 62 h 332"/>
                <a:gd name="T2" fmla="*/ 67 w 399"/>
                <a:gd name="T3" fmla="*/ 101 h 332"/>
                <a:gd name="T4" fmla="*/ 22 w 399"/>
                <a:gd name="T5" fmla="*/ 147 h 332"/>
                <a:gd name="T6" fmla="*/ 0 w 399"/>
                <a:gd name="T7" fmla="*/ 200 h 332"/>
                <a:gd name="T8" fmla="*/ 4 w 399"/>
                <a:gd name="T9" fmla="*/ 235 h 332"/>
                <a:gd name="T10" fmla="*/ 13 w 399"/>
                <a:gd name="T11" fmla="*/ 249 h 332"/>
                <a:gd name="T12" fmla="*/ 26 w 399"/>
                <a:gd name="T13" fmla="*/ 262 h 332"/>
                <a:gd name="T14" fmla="*/ 42 w 399"/>
                <a:gd name="T15" fmla="*/ 273 h 332"/>
                <a:gd name="T16" fmla="*/ 70 w 399"/>
                <a:gd name="T17" fmla="*/ 285 h 332"/>
                <a:gd name="T18" fmla="*/ 107 w 399"/>
                <a:gd name="T19" fmla="*/ 298 h 332"/>
                <a:gd name="T20" fmla="*/ 148 w 399"/>
                <a:gd name="T21" fmla="*/ 308 h 332"/>
                <a:gd name="T22" fmla="*/ 189 w 399"/>
                <a:gd name="T23" fmla="*/ 316 h 332"/>
                <a:gd name="T24" fmla="*/ 231 w 399"/>
                <a:gd name="T25" fmla="*/ 322 h 332"/>
                <a:gd name="T26" fmla="*/ 273 w 399"/>
                <a:gd name="T27" fmla="*/ 326 h 332"/>
                <a:gd name="T28" fmla="*/ 316 w 399"/>
                <a:gd name="T29" fmla="*/ 329 h 332"/>
                <a:gd name="T30" fmla="*/ 358 w 399"/>
                <a:gd name="T31" fmla="*/ 331 h 332"/>
                <a:gd name="T32" fmla="*/ 386 w 399"/>
                <a:gd name="T33" fmla="*/ 332 h 332"/>
                <a:gd name="T34" fmla="*/ 396 w 399"/>
                <a:gd name="T35" fmla="*/ 326 h 332"/>
                <a:gd name="T36" fmla="*/ 399 w 399"/>
                <a:gd name="T37" fmla="*/ 316 h 332"/>
                <a:gd name="T38" fmla="*/ 390 w 399"/>
                <a:gd name="T39" fmla="*/ 309 h 332"/>
                <a:gd name="T40" fmla="*/ 364 w 399"/>
                <a:gd name="T41" fmla="*/ 308 h 332"/>
                <a:gd name="T42" fmla="*/ 325 w 399"/>
                <a:gd name="T43" fmla="*/ 307 h 332"/>
                <a:gd name="T44" fmla="*/ 286 w 399"/>
                <a:gd name="T45" fmla="*/ 305 h 332"/>
                <a:gd name="T46" fmla="*/ 247 w 399"/>
                <a:gd name="T47" fmla="*/ 301 h 332"/>
                <a:gd name="T48" fmla="*/ 208 w 399"/>
                <a:gd name="T49" fmla="*/ 296 h 332"/>
                <a:gd name="T50" fmla="*/ 168 w 399"/>
                <a:gd name="T51" fmla="*/ 289 h 332"/>
                <a:gd name="T52" fmla="*/ 131 w 399"/>
                <a:gd name="T53" fmla="*/ 281 h 332"/>
                <a:gd name="T54" fmla="*/ 94 w 399"/>
                <a:gd name="T55" fmla="*/ 269 h 332"/>
                <a:gd name="T56" fmla="*/ 62 w 399"/>
                <a:gd name="T57" fmla="*/ 256 h 332"/>
                <a:gd name="T58" fmla="*/ 44 w 399"/>
                <a:gd name="T59" fmla="*/ 236 h 332"/>
                <a:gd name="T60" fmla="*/ 38 w 399"/>
                <a:gd name="T61" fmla="*/ 210 h 332"/>
                <a:gd name="T62" fmla="*/ 46 w 399"/>
                <a:gd name="T63" fmla="*/ 173 h 332"/>
                <a:gd name="T64" fmla="*/ 62 w 399"/>
                <a:gd name="T65" fmla="*/ 145 h 332"/>
                <a:gd name="T66" fmla="*/ 84 w 399"/>
                <a:gd name="T67" fmla="*/ 120 h 332"/>
                <a:gd name="T68" fmla="*/ 110 w 399"/>
                <a:gd name="T69" fmla="*/ 98 h 332"/>
                <a:gd name="T70" fmla="*/ 141 w 399"/>
                <a:gd name="T71" fmla="*/ 78 h 332"/>
                <a:gd name="T72" fmla="*/ 179 w 399"/>
                <a:gd name="T73" fmla="*/ 57 h 332"/>
                <a:gd name="T74" fmla="*/ 223 w 399"/>
                <a:gd name="T75" fmla="*/ 37 h 332"/>
                <a:gd name="T76" fmla="*/ 271 w 399"/>
                <a:gd name="T77" fmla="*/ 19 h 332"/>
                <a:gd name="T78" fmla="*/ 313 w 399"/>
                <a:gd name="T79" fmla="*/ 6 h 332"/>
                <a:gd name="T80" fmla="*/ 315 w 399"/>
                <a:gd name="T81" fmla="*/ 0 h 332"/>
                <a:gd name="T82" fmla="*/ 273 w 399"/>
                <a:gd name="T83" fmla="*/ 5 h 332"/>
                <a:gd name="T84" fmla="*/ 223 w 399"/>
                <a:gd name="T85" fmla="*/ 17 h 332"/>
                <a:gd name="T86" fmla="*/ 176 w 399"/>
                <a:gd name="T87" fmla="*/ 35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384" name="Freeform 32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>
                <a:gd name="T0" fmla="*/ 290 w 348"/>
                <a:gd name="T1" fmla="*/ 69 h 222"/>
                <a:gd name="T2" fmla="*/ 306 w 348"/>
                <a:gd name="T3" fmla="*/ 81 h 222"/>
                <a:gd name="T4" fmla="*/ 315 w 348"/>
                <a:gd name="T5" fmla="*/ 95 h 222"/>
                <a:gd name="T6" fmla="*/ 321 w 348"/>
                <a:gd name="T7" fmla="*/ 110 h 222"/>
                <a:gd name="T8" fmla="*/ 321 w 348"/>
                <a:gd name="T9" fmla="*/ 126 h 222"/>
                <a:gd name="T10" fmla="*/ 318 w 348"/>
                <a:gd name="T11" fmla="*/ 139 h 222"/>
                <a:gd name="T12" fmla="*/ 312 w 348"/>
                <a:gd name="T13" fmla="*/ 150 h 222"/>
                <a:gd name="T14" fmla="*/ 302 w 348"/>
                <a:gd name="T15" fmla="*/ 161 h 222"/>
                <a:gd name="T16" fmla="*/ 292 w 348"/>
                <a:gd name="T17" fmla="*/ 170 h 222"/>
                <a:gd name="T18" fmla="*/ 279 w 348"/>
                <a:gd name="T19" fmla="*/ 180 h 222"/>
                <a:gd name="T20" fmla="*/ 265 w 348"/>
                <a:gd name="T21" fmla="*/ 188 h 222"/>
                <a:gd name="T22" fmla="*/ 252 w 348"/>
                <a:gd name="T23" fmla="*/ 198 h 222"/>
                <a:gd name="T24" fmla="*/ 239 w 348"/>
                <a:gd name="T25" fmla="*/ 207 h 222"/>
                <a:gd name="T26" fmla="*/ 236 w 348"/>
                <a:gd name="T27" fmla="*/ 210 h 222"/>
                <a:gd name="T28" fmla="*/ 235 w 348"/>
                <a:gd name="T29" fmla="*/ 213 h 222"/>
                <a:gd name="T30" fmla="*/ 236 w 348"/>
                <a:gd name="T31" fmla="*/ 216 h 222"/>
                <a:gd name="T32" fmla="*/ 239 w 348"/>
                <a:gd name="T33" fmla="*/ 219 h 222"/>
                <a:gd name="T34" fmla="*/ 244 w 348"/>
                <a:gd name="T35" fmla="*/ 221 h 222"/>
                <a:gd name="T36" fmla="*/ 248 w 348"/>
                <a:gd name="T37" fmla="*/ 222 h 222"/>
                <a:gd name="T38" fmla="*/ 254 w 348"/>
                <a:gd name="T39" fmla="*/ 221 h 222"/>
                <a:gd name="T40" fmla="*/ 258 w 348"/>
                <a:gd name="T41" fmla="*/ 219 h 222"/>
                <a:gd name="T42" fmla="*/ 287 w 348"/>
                <a:gd name="T43" fmla="*/ 206 h 222"/>
                <a:gd name="T44" fmla="*/ 310 w 348"/>
                <a:gd name="T45" fmla="*/ 188 h 222"/>
                <a:gd name="T46" fmla="*/ 331 w 348"/>
                <a:gd name="T47" fmla="*/ 168 h 222"/>
                <a:gd name="T48" fmla="*/ 344 w 348"/>
                <a:gd name="T49" fmla="*/ 147 h 222"/>
                <a:gd name="T50" fmla="*/ 348 w 348"/>
                <a:gd name="T51" fmla="*/ 124 h 222"/>
                <a:gd name="T52" fmla="*/ 345 w 348"/>
                <a:gd name="T53" fmla="*/ 102 h 222"/>
                <a:gd name="T54" fmla="*/ 334 w 348"/>
                <a:gd name="T55" fmla="*/ 81 h 222"/>
                <a:gd name="T56" fmla="*/ 310 w 348"/>
                <a:gd name="T57" fmla="*/ 62 h 222"/>
                <a:gd name="T58" fmla="*/ 293 w 348"/>
                <a:gd name="T59" fmla="*/ 52 h 222"/>
                <a:gd name="T60" fmla="*/ 273 w 348"/>
                <a:gd name="T61" fmla="*/ 43 h 222"/>
                <a:gd name="T62" fmla="*/ 249 w 348"/>
                <a:gd name="T63" fmla="*/ 34 h 222"/>
                <a:gd name="T64" fmla="*/ 226 w 348"/>
                <a:gd name="T65" fmla="*/ 27 h 222"/>
                <a:gd name="T66" fmla="*/ 202 w 348"/>
                <a:gd name="T67" fmla="*/ 21 h 222"/>
                <a:gd name="T68" fmla="*/ 176 w 348"/>
                <a:gd name="T69" fmla="*/ 16 h 222"/>
                <a:gd name="T70" fmla="*/ 151 w 348"/>
                <a:gd name="T71" fmla="*/ 11 h 222"/>
                <a:gd name="T72" fmla="*/ 125 w 348"/>
                <a:gd name="T73" fmla="*/ 7 h 222"/>
                <a:gd name="T74" fmla="*/ 102 w 348"/>
                <a:gd name="T75" fmla="*/ 4 h 222"/>
                <a:gd name="T76" fmla="*/ 78 w 348"/>
                <a:gd name="T77" fmla="*/ 2 h 222"/>
                <a:gd name="T78" fmla="*/ 58 w 348"/>
                <a:gd name="T79" fmla="*/ 0 h 222"/>
                <a:gd name="T80" fmla="*/ 39 w 348"/>
                <a:gd name="T81" fmla="*/ 0 h 222"/>
                <a:gd name="T82" fmla="*/ 23 w 348"/>
                <a:gd name="T83" fmla="*/ 0 h 222"/>
                <a:gd name="T84" fmla="*/ 12 w 348"/>
                <a:gd name="T85" fmla="*/ 1 h 222"/>
                <a:gd name="T86" fmla="*/ 4 w 348"/>
                <a:gd name="T87" fmla="*/ 3 h 222"/>
                <a:gd name="T88" fmla="*/ 0 w 348"/>
                <a:gd name="T89" fmla="*/ 5 h 222"/>
                <a:gd name="T90" fmla="*/ 14 w 348"/>
                <a:gd name="T91" fmla="*/ 7 h 222"/>
                <a:gd name="T92" fmla="*/ 30 w 348"/>
                <a:gd name="T93" fmla="*/ 8 h 222"/>
                <a:gd name="T94" fmla="*/ 46 w 348"/>
                <a:gd name="T95" fmla="*/ 10 h 222"/>
                <a:gd name="T96" fmla="*/ 64 w 348"/>
                <a:gd name="T97" fmla="*/ 12 h 222"/>
                <a:gd name="T98" fmla="*/ 83 w 348"/>
                <a:gd name="T99" fmla="*/ 14 h 222"/>
                <a:gd name="T100" fmla="*/ 102 w 348"/>
                <a:gd name="T101" fmla="*/ 16 h 222"/>
                <a:gd name="T102" fmla="*/ 120 w 348"/>
                <a:gd name="T103" fmla="*/ 19 h 222"/>
                <a:gd name="T104" fmla="*/ 141 w 348"/>
                <a:gd name="T105" fmla="*/ 22 h 222"/>
                <a:gd name="T106" fmla="*/ 160 w 348"/>
                <a:gd name="T107" fmla="*/ 26 h 222"/>
                <a:gd name="T108" fmla="*/ 180 w 348"/>
                <a:gd name="T109" fmla="*/ 30 h 222"/>
                <a:gd name="T110" fmla="*/ 200 w 348"/>
                <a:gd name="T111" fmla="*/ 35 h 222"/>
                <a:gd name="T112" fmla="*/ 219 w 348"/>
                <a:gd name="T113" fmla="*/ 41 h 222"/>
                <a:gd name="T114" fmla="*/ 238 w 348"/>
                <a:gd name="T115" fmla="*/ 47 h 222"/>
                <a:gd name="T116" fmla="*/ 257 w 348"/>
                <a:gd name="T117" fmla="*/ 53 h 222"/>
                <a:gd name="T118" fmla="*/ 274 w 348"/>
                <a:gd name="T119" fmla="*/ 61 h 222"/>
                <a:gd name="T120" fmla="*/ 290 w 348"/>
                <a:gd name="T121" fmla="*/ 6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385" name="Freeform 33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>
                <a:gd name="T0" fmla="*/ 0 w 142"/>
                <a:gd name="T1" fmla="*/ 113 h 207"/>
                <a:gd name="T2" fmla="*/ 0 w 142"/>
                <a:gd name="T3" fmla="*/ 130 h 207"/>
                <a:gd name="T4" fmla="*/ 6 w 142"/>
                <a:gd name="T5" fmla="*/ 146 h 207"/>
                <a:gd name="T6" fmla="*/ 16 w 142"/>
                <a:gd name="T7" fmla="*/ 161 h 207"/>
                <a:gd name="T8" fmla="*/ 31 w 142"/>
                <a:gd name="T9" fmla="*/ 174 h 207"/>
                <a:gd name="T10" fmla="*/ 48 w 142"/>
                <a:gd name="T11" fmla="*/ 185 h 207"/>
                <a:gd name="T12" fmla="*/ 68 w 142"/>
                <a:gd name="T13" fmla="*/ 195 h 207"/>
                <a:gd name="T14" fmla="*/ 92 w 142"/>
                <a:gd name="T15" fmla="*/ 202 h 207"/>
                <a:gd name="T16" fmla="*/ 115 w 142"/>
                <a:gd name="T17" fmla="*/ 206 h 207"/>
                <a:gd name="T18" fmla="*/ 122 w 142"/>
                <a:gd name="T19" fmla="*/ 207 h 207"/>
                <a:gd name="T20" fmla="*/ 129 w 142"/>
                <a:gd name="T21" fmla="*/ 205 h 207"/>
                <a:gd name="T22" fmla="*/ 135 w 142"/>
                <a:gd name="T23" fmla="*/ 202 h 207"/>
                <a:gd name="T24" fmla="*/ 138 w 142"/>
                <a:gd name="T25" fmla="*/ 198 h 207"/>
                <a:gd name="T26" fmla="*/ 138 w 142"/>
                <a:gd name="T27" fmla="*/ 193 h 207"/>
                <a:gd name="T28" fmla="*/ 137 w 142"/>
                <a:gd name="T29" fmla="*/ 188 h 207"/>
                <a:gd name="T30" fmla="*/ 132 w 142"/>
                <a:gd name="T31" fmla="*/ 184 h 207"/>
                <a:gd name="T32" fmla="*/ 125 w 142"/>
                <a:gd name="T33" fmla="*/ 182 h 207"/>
                <a:gd name="T34" fmla="*/ 102 w 142"/>
                <a:gd name="T35" fmla="*/ 176 h 207"/>
                <a:gd name="T36" fmla="*/ 80 w 142"/>
                <a:gd name="T37" fmla="*/ 168 h 207"/>
                <a:gd name="T38" fmla="*/ 63 w 142"/>
                <a:gd name="T39" fmla="*/ 157 h 207"/>
                <a:gd name="T40" fmla="*/ 50 w 142"/>
                <a:gd name="T41" fmla="*/ 145 h 207"/>
                <a:gd name="T42" fmla="*/ 41 w 142"/>
                <a:gd name="T43" fmla="*/ 130 h 207"/>
                <a:gd name="T44" fmla="*/ 37 w 142"/>
                <a:gd name="T45" fmla="*/ 114 h 207"/>
                <a:gd name="T46" fmla="*/ 37 w 142"/>
                <a:gd name="T47" fmla="*/ 97 h 207"/>
                <a:gd name="T48" fmla="*/ 44 w 142"/>
                <a:gd name="T49" fmla="*/ 79 h 207"/>
                <a:gd name="T50" fmla="*/ 54 w 142"/>
                <a:gd name="T51" fmla="*/ 65 h 207"/>
                <a:gd name="T52" fmla="*/ 70 w 142"/>
                <a:gd name="T53" fmla="*/ 52 h 207"/>
                <a:gd name="T54" fmla="*/ 87 w 142"/>
                <a:gd name="T55" fmla="*/ 40 h 207"/>
                <a:gd name="T56" fmla="*/ 106 w 142"/>
                <a:gd name="T57" fmla="*/ 29 h 207"/>
                <a:gd name="T58" fmla="*/ 122 w 142"/>
                <a:gd name="T59" fmla="*/ 20 h 207"/>
                <a:gd name="T60" fmla="*/ 135 w 142"/>
                <a:gd name="T61" fmla="*/ 11 h 207"/>
                <a:gd name="T62" fmla="*/ 142 w 142"/>
                <a:gd name="T63" fmla="*/ 5 h 207"/>
                <a:gd name="T64" fmla="*/ 142 w 142"/>
                <a:gd name="T65" fmla="*/ 0 h 207"/>
                <a:gd name="T66" fmla="*/ 126 w 142"/>
                <a:gd name="T67" fmla="*/ 4 h 207"/>
                <a:gd name="T68" fmla="*/ 106 w 142"/>
                <a:gd name="T69" fmla="*/ 11 h 207"/>
                <a:gd name="T70" fmla="*/ 84 w 142"/>
                <a:gd name="T71" fmla="*/ 23 h 207"/>
                <a:gd name="T72" fmla="*/ 61 w 142"/>
                <a:gd name="T73" fmla="*/ 37 h 207"/>
                <a:gd name="T74" fmla="*/ 39 w 142"/>
                <a:gd name="T75" fmla="*/ 53 h 207"/>
                <a:gd name="T76" fmla="*/ 22 w 142"/>
                <a:gd name="T77" fmla="*/ 72 h 207"/>
                <a:gd name="T78" fmla="*/ 8 w 142"/>
                <a:gd name="T79" fmla="*/ 93 h 207"/>
                <a:gd name="T80" fmla="*/ 0 w 142"/>
                <a:gd name="T81" fmla="*/ 11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386" name="Freeform 34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>
                <a:gd name="T0" fmla="*/ 256 w 303"/>
                <a:gd name="T1" fmla="*/ 109 h 272"/>
                <a:gd name="T2" fmla="*/ 271 w 303"/>
                <a:gd name="T3" fmla="*/ 126 h 272"/>
                <a:gd name="T4" fmla="*/ 278 w 303"/>
                <a:gd name="T5" fmla="*/ 144 h 272"/>
                <a:gd name="T6" fmla="*/ 274 w 303"/>
                <a:gd name="T7" fmla="*/ 164 h 272"/>
                <a:gd name="T8" fmla="*/ 256 w 303"/>
                <a:gd name="T9" fmla="*/ 183 h 272"/>
                <a:gd name="T10" fmla="*/ 232 w 303"/>
                <a:gd name="T11" fmla="*/ 200 h 272"/>
                <a:gd name="T12" fmla="*/ 204 w 303"/>
                <a:gd name="T13" fmla="*/ 216 h 272"/>
                <a:gd name="T14" fmla="*/ 175 w 303"/>
                <a:gd name="T15" fmla="*/ 232 h 272"/>
                <a:gd name="T16" fmla="*/ 158 w 303"/>
                <a:gd name="T17" fmla="*/ 244 h 272"/>
                <a:gd name="T18" fmla="*/ 152 w 303"/>
                <a:gd name="T19" fmla="*/ 252 h 272"/>
                <a:gd name="T20" fmla="*/ 148 w 303"/>
                <a:gd name="T21" fmla="*/ 260 h 272"/>
                <a:gd name="T22" fmla="*/ 151 w 303"/>
                <a:gd name="T23" fmla="*/ 268 h 272"/>
                <a:gd name="T24" fmla="*/ 161 w 303"/>
                <a:gd name="T25" fmla="*/ 272 h 272"/>
                <a:gd name="T26" fmla="*/ 171 w 303"/>
                <a:gd name="T27" fmla="*/ 271 h 272"/>
                <a:gd name="T28" fmla="*/ 190 w 303"/>
                <a:gd name="T29" fmla="*/ 256 h 272"/>
                <a:gd name="T30" fmla="*/ 222 w 303"/>
                <a:gd name="T31" fmla="*/ 236 h 272"/>
                <a:gd name="T32" fmla="*/ 255 w 303"/>
                <a:gd name="T33" fmla="*/ 216 h 272"/>
                <a:gd name="T34" fmla="*/ 284 w 303"/>
                <a:gd name="T35" fmla="*/ 192 h 272"/>
                <a:gd name="T36" fmla="*/ 301 w 303"/>
                <a:gd name="T37" fmla="*/ 163 h 272"/>
                <a:gd name="T38" fmla="*/ 300 w 303"/>
                <a:gd name="T39" fmla="*/ 133 h 272"/>
                <a:gd name="T40" fmla="*/ 281 w 303"/>
                <a:gd name="T41" fmla="*/ 105 h 272"/>
                <a:gd name="T42" fmla="*/ 251 w 303"/>
                <a:gd name="T43" fmla="*/ 82 h 272"/>
                <a:gd name="T44" fmla="*/ 217 w 303"/>
                <a:gd name="T45" fmla="*/ 67 h 272"/>
                <a:gd name="T46" fmla="*/ 185 w 303"/>
                <a:gd name="T47" fmla="*/ 54 h 272"/>
                <a:gd name="T48" fmla="*/ 151 w 303"/>
                <a:gd name="T49" fmla="*/ 40 h 272"/>
                <a:gd name="T50" fmla="*/ 114 w 303"/>
                <a:gd name="T51" fmla="*/ 27 h 272"/>
                <a:gd name="T52" fmla="*/ 81 w 303"/>
                <a:gd name="T53" fmla="*/ 16 h 272"/>
                <a:gd name="T54" fmla="*/ 49 w 303"/>
                <a:gd name="T55" fmla="*/ 7 h 272"/>
                <a:gd name="T56" fmla="*/ 24 w 303"/>
                <a:gd name="T57" fmla="*/ 1 h 272"/>
                <a:gd name="T58" fmla="*/ 5 w 303"/>
                <a:gd name="T59" fmla="*/ 0 h 272"/>
                <a:gd name="T60" fmla="*/ 13 w 303"/>
                <a:gd name="T61" fmla="*/ 7 h 272"/>
                <a:gd name="T62" fmla="*/ 43 w 303"/>
                <a:gd name="T63" fmla="*/ 17 h 272"/>
                <a:gd name="T64" fmla="*/ 74 w 303"/>
                <a:gd name="T65" fmla="*/ 27 h 272"/>
                <a:gd name="T66" fmla="*/ 106 w 303"/>
                <a:gd name="T67" fmla="*/ 38 h 272"/>
                <a:gd name="T68" fmla="*/ 139 w 303"/>
                <a:gd name="T69" fmla="*/ 50 h 272"/>
                <a:gd name="T70" fmla="*/ 171 w 303"/>
                <a:gd name="T71" fmla="*/ 63 h 272"/>
                <a:gd name="T72" fmla="*/ 203 w 303"/>
                <a:gd name="T73" fmla="*/ 78 h 272"/>
                <a:gd name="T74" fmla="*/ 232 w 303"/>
                <a:gd name="T75" fmla="*/ 9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6387" name="Group 35"/>
          <p:cNvGrpSpPr>
            <a:grpSpLocks/>
          </p:cNvGrpSpPr>
          <p:nvPr/>
        </p:nvGrpSpPr>
        <p:grpSpPr bwMode="auto">
          <a:xfrm>
            <a:off x="1701800" y="1128713"/>
            <a:ext cx="415925" cy="511175"/>
            <a:chOff x="2870" y="1518"/>
            <a:chExt cx="292" cy="320"/>
          </a:xfrm>
        </p:grpSpPr>
        <p:graphicFrame>
          <p:nvGraphicFramePr>
            <p:cNvPr id="356388" name="Object 3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590" name="Clip" r:id="rId5" imgW="819000" imgH="847800" progId="MS_ClipArt_Gallery.2">
                    <p:embed/>
                  </p:oleObj>
                </mc:Choice>
                <mc:Fallback>
                  <p:oleObj name="Clip" r:id="rId5" imgW="819000" imgH="847800" progId="MS_ClipArt_Gallery.2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6389" name="Object 3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591" name="Clip" r:id="rId7" imgW="1266840" imgH="1200240" progId="MS_ClipArt_Gallery.2">
                    <p:embed/>
                  </p:oleObj>
                </mc:Choice>
                <mc:Fallback>
                  <p:oleObj name="Clip" r:id="rId7" imgW="1266840" imgH="1200240" progId="MS_ClipArt_Gallery.2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6390" name="Group 38"/>
          <p:cNvGrpSpPr>
            <a:grpSpLocks/>
          </p:cNvGrpSpPr>
          <p:nvPr/>
        </p:nvGrpSpPr>
        <p:grpSpPr bwMode="auto">
          <a:xfrm>
            <a:off x="8029575" y="1098550"/>
            <a:ext cx="415925" cy="511175"/>
            <a:chOff x="2870" y="1518"/>
            <a:chExt cx="292" cy="320"/>
          </a:xfrm>
        </p:grpSpPr>
        <p:graphicFrame>
          <p:nvGraphicFramePr>
            <p:cNvPr id="356391" name="Object 3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592" name="Clip" r:id="rId9" imgW="819000" imgH="847800" progId="MS_ClipArt_Gallery.2">
                    <p:embed/>
                  </p:oleObj>
                </mc:Choice>
                <mc:Fallback>
                  <p:oleObj name="Clip" r:id="rId9" imgW="819000" imgH="847800" progId="MS_ClipArt_Gallery.2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6392" name="Object 4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593" name="Clip" r:id="rId10" imgW="1266840" imgH="1200240" progId="MS_ClipArt_Gallery.2">
                    <p:embed/>
                  </p:oleObj>
                </mc:Choice>
                <mc:Fallback>
                  <p:oleObj name="Clip" r:id="rId10" imgW="1266840" imgH="1200240" progId="MS_ClipArt_Gallery.2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6393" name="Text Box 41"/>
          <p:cNvSpPr txBox="1">
            <a:spLocks noChangeArrowheads="1"/>
          </p:cNvSpPr>
          <p:nvPr/>
        </p:nvSpPr>
        <p:spPr bwMode="auto">
          <a:xfrm>
            <a:off x="2073275" y="1243013"/>
            <a:ext cx="350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356394" name="Text Box 42"/>
          <p:cNvSpPr txBox="1">
            <a:spLocks noChangeArrowheads="1"/>
          </p:cNvSpPr>
          <p:nvPr/>
        </p:nvSpPr>
        <p:spPr bwMode="auto">
          <a:xfrm>
            <a:off x="7670800" y="1241425"/>
            <a:ext cx="328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356397" name="Line 45"/>
          <p:cNvSpPr>
            <a:spLocks noChangeShapeType="1"/>
          </p:cNvSpPr>
          <p:nvPr/>
        </p:nvSpPr>
        <p:spPr bwMode="auto">
          <a:xfrm>
            <a:off x="758825" y="1743075"/>
            <a:ext cx="41275" cy="3938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6398" name="Text Box 46"/>
          <p:cNvSpPr txBox="1">
            <a:spLocks noChangeArrowheads="1"/>
          </p:cNvSpPr>
          <p:nvPr/>
        </p:nvSpPr>
        <p:spPr bwMode="auto">
          <a:xfrm>
            <a:off x="188913" y="5378450"/>
            <a:ext cx="6588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356396" name="Line 44"/>
          <p:cNvSpPr>
            <a:spLocks noChangeShapeType="1"/>
          </p:cNvSpPr>
          <p:nvPr/>
        </p:nvSpPr>
        <p:spPr bwMode="auto">
          <a:xfrm>
            <a:off x="744538" y="1728788"/>
            <a:ext cx="783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56422" name="Group 70"/>
          <p:cNvGrpSpPr>
            <a:grpSpLocks/>
          </p:cNvGrpSpPr>
          <p:nvPr/>
        </p:nvGrpSpPr>
        <p:grpSpPr bwMode="auto">
          <a:xfrm>
            <a:off x="1801813" y="1857375"/>
            <a:ext cx="6611937" cy="855663"/>
            <a:chOff x="1135" y="1170"/>
            <a:chExt cx="4165" cy="539"/>
          </a:xfrm>
        </p:grpSpPr>
        <p:grpSp>
          <p:nvGrpSpPr>
            <p:cNvPr id="356361" name="Group 9"/>
            <p:cNvGrpSpPr>
              <a:grpSpLocks/>
            </p:cNvGrpSpPr>
            <p:nvPr/>
          </p:nvGrpSpPr>
          <p:grpSpPr bwMode="auto">
            <a:xfrm>
              <a:off x="1135" y="1194"/>
              <a:ext cx="4163" cy="515"/>
              <a:chOff x="594" y="1184"/>
              <a:chExt cx="4163" cy="515"/>
            </a:xfrm>
          </p:grpSpPr>
          <p:sp>
            <p:nvSpPr>
              <p:cNvPr id="356359" name="Freeform 7"/>
              <p:cNvSpPr>
                <a:spLocks/>
              </p:cNvSpPr>
              <p:nvPr/>
            </p:nvSpPr>
            <p:spPr bwMode="auto">
              <a:xfrm>
                <a:off x="594" y="1238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2996 w 2996"/>
                  <a:gd name="T3" fmla="*/ 298 h 461"/>
                  <a:gd name="T4" fmla="*/ 2996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6360" name="Freeform 8"/>
              <p:cNvSpPr>
                <a:spLocks/>
              </p:cNvSpPr>
              <p:nvPr/>
            </p:nvSpPr>
            <p:spPr bwMode="auto">
              <a:xfrm flipH="1">
                <a:off x="1115" y="1184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2996 w 2996"/>
                  <a:gd name="T3" fmla="*/ 298 h 461"/>
                  <a:gd name="T4" fmla="*/ 2996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rgbClr val="FFFFFF">
                      <a:alpha val="6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56403" name="Text Box 51"/>
            <p:cNvSpPr txBox="1">
              <a:spLocks noChangeArrowheads="1"/>
            </p:cNvSpPr>
            <p:nvPr/>
          </p:nvSpPr>
          <p:spPr bwMode="auto">
            <a:xfrm rot="356404">
              <a:off x="1544" y="1279"/>
              <a:ext cx="6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RTS(A)</a:t>
              </a:r>
            </a:p>
          </p:txBody>
        </p:sp>
        <p:sp>
          <p:nvSpPr>
            <p:cNvPr id="356404" name="Text Box 52"/>
            <p:cNvSpPr txBox="1">
              <a:spLocks noChangeArrowheads="1"/>
            </p:cNvSpPr>
            <p:nvPr/>
          </p:nvSpPr>
          <p:spPr bwMode="auto">
            <a:xfrm rot="-354180">
              <a:off x="4699" y="1170"/>
              <a:ext cx="6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RTS(B)</a:t>
              </a:r>
            </a:p>
          </p:txBody>
        </p:sp>
      </p:grpSp>
      <p:grpSp>
        <p:nvGrpSpPr>
          <p:cNvPr id="356420" name="Group 68"/>
          <p:cNvGrpSpPr>
            <a:grpSpLocks/>
          </p:cNvGrpSpPr>
          <p:nvPr/>
        </p:nvGrpSpPr>
        <p:grpSpPr bwMode="auto">
          <a:xfrm>
            <a:off x="1800225" y="2693988"/>
            <a:ext cx="6472238" cy="1174750"/>
            <a:chOff x="1134" y="1697"/>
            <a:chExt cx="4077" cy="740"/>
          </a:xfrm>
        </p:grpSpPr>
        <p:sp>
          <p:nvSpPr>
            <p:cNvPr id="356400" name="Freeform 48"/>
            <p:cNvSpPr>
              <a:spLocks/>
            </p:cNvSpPr>
            <p:nvPr/>
          </p:nvSpPr>
          <p:spPr bwMode="auto">
            <a:xfrm>
              <a:off x="1134" y="1697"/>
              <a:ext cx="3642" cy="461"/>
            </a:xfrm>
            <a:custGeom>
              <a:avLst/>
              <a:gdLst>
                <a:gd name="T0" fmla="*/ 1 w 2996"/>
                <a:gd name="T1" fmla="*/ 0 h 461"/>
                <a:gd name="T2" fmla="*/ 2996 w 2996"/>
                <a:gd name="T3" fmla="*/ 298 h 461"/>
                <a:gd name="T4" fmla="*/ 2996 w 2996"/>
                <a:gd name="T5" fmla="*/ 461 h 461"/>
                <a:gd name="T6" fmla="*/ 0 w 2996"/>
                <a:gd name="T7" fmla="*/ 160 h 461"/>
                <a:gd name="T8" fmla="*/ 1 w 2996"/>
                <a:gd name="T9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6" h="461">
                  <a:moveTo>
                    <a:pt x="1" y="0"/>
                  </a:moveTo>
                  <a:lnTo>
                    <a:pt x="2996" y="298"/>
                  </a:lnTo>
                  <a:lnTo>
                    <a:pt x="2996" y="461"/>
                  </a:lnTo>
                  <a:lnTo>
                    <a:pt x="0" y="160"/>
                  </a:lnTo>
                  <a:lnTo>
                    <a:pt x="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6406" name="Text Box 54"/>
            <p:cNvSpPr txBox="1">
              <a:spLocks noChangeArrowheads="1"/>
            </p:cNvSpPr>
            <p:nvPr/>
          </p:nvSpPr>
          <p:spPr bwMode="auto">
            <a:xfrm rot="356404">
              <a:off x="1551" y="1738"/>
              <a:ext cx="6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RTS(A)</a:t>
              </a:r>
            </a:p>
          </p:txBody>
        </p:sp>
        <p:sp>
          <p:nvSpPr>
            <p:cNvPr id="356408" name="Freeform 56"/>
            <p:cNvSpPr>
              <a:spLocks/>
            </p:cNvSpPr>
            <p:nvPr/>
          </p:nvSpPr>
          <p:spPr bwMode="auto">
            <a:xfrm>
              <a:off x="2951" y="2082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6409" name="Freeform 57"/>
            <p:cNvSpPr>
              <a:spLocks/>
            </p:cNvSpPr>
            <p:nvPr/>
          </p:nvSpPr>
          <p:spPr bwMode="auto">
            <a:xfrm>
              <a:off x="1134" y="2081"/>
              <a:ext cx="1860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6410" name="Text Box 58"/>
            <p:cNvSpPr txBox="1">
              <a:spLocks noChangeArrowheads="1"/>
            </p:cNvSpPr>
            <p:nvPr/>
          </p:nvSpPr>
          <p:spPr bwMode="auto">
            <a:xfrm rot="-379204">
              <a:off x="1584" y="2157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CTS(A)</a:t>
              </a:r>
            </a:p>
          </p:txBody>
        </p:sp>
        <p:sp>
          <p:nvSpPr>
            <p:cNvPr id="356411" name="Text Box 59"/>
            <p:cNvSpPr txBox="1">
              <a:spLocks noChangeArrowheads="1"/>
            </p:cNvSpPr>
            <p:nvPr/>
          </p:nvSpPr>
          <p:spPr bwMode="auto">
            <a:xfrm rot="276164">
              <a:off x="3816" y="2147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CTS(A)</a:t>
              </a:r>
            </a:p>
          </p:txBody>
        </p:sp>
      </p:grpSp>
      <p:grpSp>
        <p:nvGrpSpPr>
          <p:cNvPr id="356421" name="Group 69"/>
          <p:cNvGrpSpPr>
            <a:grpSpLocks/>
          </p:cNvGrpSpPr>
          <p:nvPr/>
        </p:nvGrpSpPr>
        <p:grpSpPr bwMode="auto">
          <a:xfrm>
            <a:off x="1825625" y="3956050"/>
            <a:ext cx="6472238" cy="2174875"/>
            <a:chOff x="1150" y="2492"/>
            <a:chExt cx="4077" cy="1370"/>
          </a:xfrm>
        </p:grpSpPr>
        <p:sp>
          <p:nvSpPr>
            <p:cNvPr id="356412" name="Freeform 60"/>
            <p:cNvSpPr>
              <a:spLocks/>
            </p:cNvSpPr>
            <p:nvPr/>
          </p:nvSpPr>
          <p:spPr bwMode="auto">
            <a:xfrm>
              <a:off x="1150" y="2492"/>
              <a:ext cx="3652" cy="1134"/>
            </a:xfrm>
            <a:custGeom>
              <a:avLst/>
              <a:gdLst>
                <a:gd name="T0" fmla="*/ 0 w 3652"/>
                <a:gd name="T1" fmla="*/ 0 h 1134"/>
                <a:gd name="T2" fmla="*/ 3652 w 3652"/>
                <a:gd name="T3" fmla="*/ 318 h 1134"/>
                <a:gd name="T4" fmla="*/ 3652 w 3652"/>
                <a:gd name="T5" fmla="*/ 1134 h 1134"/>
                <a:gd name="T6" fmla="*/ 1 w 3652"/>
                <a:gd name="T7" fmla="*/ 787 h 1134"/>
                <a:gd name="T8" fmla="*/ 0 w 3652"/>
                <a:gd name="T9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2" h="1134">
                  <a:moveTo>
                    <a:pt x="0" y="0"/>
                  </a:moveTo>
                  <a:lnTo>
                    <a:pt x="3652" y="318"/>
                  </a:lnTo>
                  <a:lnTo>
                    <a:pt x="3652" y="1134"/>
                  </a:lnTo>
                  <a:lnTo>
                    <a:pt x="1" y="78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6413" name="Text Box 61"/>
            <p:cNvSpPr txBox="1">
              <a:spLocks noChangeArrowheads="1"/>
            </p:cNvSpPr>
            <p:nvPr/>
          </p:nvSpPr>
          <p:spPr bwMode="auto">
            <a:xfrm>
              <a:off x="1594" y="2814"/>
              <a:ext cx="11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DATA (A)</a:t>
              </a:r>
            </a:p>
          </p:txBody>
        </p:sp>
        <p:sp>
          <p:nvSpPr>
            <p:cNvPr id="356414" name="Freeform 62"/>
            <p:cNvSpPr>
              <a:spLocks/>
            </p:cNvSpPr>
            <p:nvPr/>
          </p:nvSpPr>
          <p:spPr bwMode="auto">
            <a:xfrm>
              <a:off x="2967" y="3507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6415" name="Freeform 63"/>
            <p:cNvSpPr>
              <a:spLocks/>
            </p:cNvSpPr>
            <p:nvPr/>
          </p:nvSpPr>
          <p:spPr bwMode="auto">
            <a:xfrm>
              <a:off x="1150" y="3506"/>
              <a:ext cx="1860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6416" name="Text Box 64"/>
            <p:cNvSpPr txBox="1">
              <a:spLocks noChangeArrowheads="1"/>
            </p:cNvSpPr>
            <p:nvPr/>
          </p:nvSpPr>
          <p:spPr bwMode="auto">
            <a:xfrm rot="-379204">
              <a:off x="1600" y="3582"/>
              <a:ext cx="6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ACK(A)</a:t>
              </a:r>
            </a:p>
          </p:txBody>
        </p:sp>
        <p:sp>
          <p:nvSpPr>
            <p:cNvPr id="356417" name="Text Box 65"/>
            <p:cNvSpPr txBox="1">
              <a:spLocks noChangeArrowheads="1"/>
            </p:cNvSpPr>
            <p:nvPr/>
          </p:nvSpPr>
          <p:spPr bwMode="auto">
            <a:xfrm rot="276164">
              <a:off x="3832" y="3572"/>
              <a:ext cx="6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ACK(A)</a:t>
              </a:r>
            </a:p>
          </p:txBody>
        </p:sp>
      </p:grpSp>
      <p:grpSp>
        <p:nvGrpSpPr>
          <p:cNvPr id="356418" name="Group 66"/>
          <p:cNvGrpSpPr>
            <a:grpSpLocks/>
          </p:cNvGrpSpPr>
          <p:nvPr/>
        </p:nvGrpSpPr>
        <p:grpSpPr bwMode="auto">
          <a:xfrm>
            <a:off x="4418013" y="2046288"/>
            <a:ext cx="3109912" cy="715962"/>
            <a:chOff x="2596" y="1330"/>
            <a:chExt cx="1959" cy="451"/>
          </a:xfrm>
        </p:grpSpPr>
        <p:sp>
          <p:nvSpPr>
            <p:cNvPr id="356362" name="AutoShape 10"/>
            <p:cNvSpPr>
              <a:spLocks noChangeArrowheads="1"/>
            </p:cNvSpPr>
            <p:nvPr/>
          </p:nvSpPr>
          <p:spPr bwMode="auto">
            <a:xfrm>
              <a:off x="2596" y="1330"/>
              <a:ext cx="683" cy="293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363" name="Text Box 11"/>
            <p:cNvSpPr txBox="1">
              <a:spLocks noChangeArrowheads="1"/>
            </p:cNvSpPr>
            <p:nvPr/>
          </p:nvSpPr>
          <p:spPr bwMode="auto">
            <a:xfrm>
              <a:off x="2778" y="1550"/>
              <a:ext cx="17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  <a:cs typeface="Arial" charset="0"/>
                </a:rPr>
                <a:t>reservation collision</a:t>
              </a:r>
            </a:p>
          </p:txBody>
        </p:sp>
      </p:grpSp>
      <p:sp>
        <p:nvSpPr>
          <p:cNvPr id="356423" name="Line 71"/>
          <p:cNvSpPr>
            <a:spLocks noChangeShapeType="1"/>
          </p:cNvSpPr>
          <p:nvPr/>
        </p:nvSpPr>
        <p:spPr bwMode="auto">
          <a:xfrm>
            <a:off x="8428038" y="3671888"/>
            <a:ext cx="0" cy="2424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6424" name="Text Box 72"/>
          <p:cNvSpPr txBox="1">
            <a:spLocks noChangeArrowheads="1"/>
          </p:cNvSpPr>
          <p:nvPr/>
        </p:nvSpPr>
        <p:spPr bwMode="auto">
          <a:xfrm>
            <a:off x="8015288" y="4689475"/>
            <a:ext cx="795337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defer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5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5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5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85746F04-5637-4EB9-87D6-362619C5BD1E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410626" name="Group 2"/>
          <p:cNvGrpSpPr>
            <a:grpSpLocks/>
          </p:cNvGrpSpPr>
          <p:nvPr/>
        </p:nvGrpSpPr>
        <p:grpSpPr bwMode="auto">
          <a:xfrm>
            <a:off x="288925" y="1812925"/>
            <a:ext cx="8077200" cy="985838"/>
            <a:chOff x="240" y="887"/>
            <a:chExt cx="5088" cy="621"/>
          </a:xfrm>
        </p:grpSpPr>
        <p:sp>
          <p:nvSpPr>
            <p:cNvPr id="410627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frame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control</a:t>
              </a:r>
            </a:p>
          </p:txBody>
        </p:sp>
        <p:sp>
          <p:nvSpPr>
            <p:cNvPr id="410628" name="Rectangle 4"/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duration</a:t>
              </a:r>
            </a:p>
          </p:txBody>
        </p:sp>
        <p:sp>
          <p:nvSpPr>
            <p:cNvPr id="410629" name="Rectangle 5"/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1</a:t>
              </a:r>
            </a:p>
          </p:txBody>
        </p:sp>
        <p:sp>
          <p:nvSpPr>
            <p:cNvPr id="410630" name="Rectangle 6"/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410631" name="Rectangle 7"/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4</a:t>
              </a:r>
            </a:p>
          </p:txBody>
        </p:sp>
        <p:sp>
          <p:nvSpPr>
            <p:cNvPr id="410632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410633" name="Rectangle 9"/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410634" name="Rectangle 10"/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payload</a:t>
              </a:r>
            </a:p>
          </p:txBody>
        </p:sp>
        <p:sp>
          <p:nvSpPr>
            <p:cNvPr id="410635" name="Rectangle 11"/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CRC</a:t>
              </a:r>
            </a:p>
          </p:txBody>
        </p:sp>
        <p:sp>
          <p:nvSpPr>
            <p:cNvPr id="410636" name="Text Box 12"/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410637" name="Text Box 13"/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410638" name="Text Box 14"/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410639" name="Text Box 15"/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410640" name="Text Box 16"/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410641" name="Text Box 17"/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410642" name="Text Box 18"/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410643" name="Text Box 19"/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0 - 2312</a:t>
              </a:r>
            </a:p>
          </p:txBody>
        </p:sp>
        <p:sp>
          <p:nvSpPr>
            <p:cNvPr id="410644" name="Text Box 20"/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4</a:t>
              </a:r>
            </a:p>
          </p:txBody>
        </p:sp>
        <p:sp>
          <p:nvSpPr>
            <p:cNvPr id="410645" name="Text Box 21"/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seq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control</a:t>
              </a:r>
            </a:p>
          </p:txBody>
        </p:sp>
      </p:grpSp>
      <p:sp>
        <p:nvSpPr>
          <p:cNvPr id="410673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802.11 frame: addressing</a:t>
            </a:r>
          </a:p>
        </p:txBody>
      </p:sp>
      <p:sp>
        <p:nvSpPr>
          <p:cNvPr id="410676" name="Text Box 52"/>
          <p:cNvSpPr txBox="1">
            <a:spLocks noChangeArrowheads="1"/>
          </p:cNvSpPr>
          <p:nvPr/>
        </p:nvSpPr>
        <p:spPr bwMode="auto">
          <a:xfrm>
            <a:off x="823913" y="4719638"/>
            <a:ext cx="28416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Address 2:</a:t>
            </a:r>
            <a:r>
              <a:rPr lang="en-US" dirty="0"/>
              <a:t> MAC address</a:t>
            </a:r>
          </a:p>
          <a:p>
            <a:r>
              <a:rPr lang="en-US" dirty="0"/>
              <a:t>of wireless host or AP </a:t>
            </a:r>
          </a:p>
          <a:p>
            <a:r>
              <a:rPr lang="en-US" dirty="0">
                <a:solidFill>
                  <a:srgbClr val="FF0000"/>
                </a:solidFill>
              </a:rPr>
              <a:t>transmitting</a:t>
            </a:r>
            <a:r>
              <a:rPr lang="en-US" dirty="0"/>
              <a:t> this frame</a:t>
            </a:r>
          </a:p>
        </p:txBody>
      </p:sp>
      <p:sp>
        <p:nvSpPr>
          <p:cNvPr id="410677" name="Line 53"/>
          <p:cNvSpPr>
            <a:spLocks noChangeShapeType="1"/>
          </p:cNvSpPr>
          <p:nvPr/>
        </p:nvSpPr>
        <p:spPr bwMode="auto">
          <a:xfrm flipV="1">
            <a:off x="974725" y="2835275"/>
            <a:ext cx="1235075" cy="730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0678" name="Line 54"/>
          <p:cNvSpPr>
            <a:spLocks noChangeShapeType="1"/>
          </p:cNvSpPr>
          <p:nvPr/>
        </p:nvSpPr>
        <p:spPr bwMode="auto">
          <a:xfrm flipH="1" flipV="1">
            <a:off x="3186113" y="2849563"/>
            <a:ext cx="44450" cy="1873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0679" name="Text Box 55"/>
          <p:cNvSpPr txBox="1">
            <a:spLocks noChangeArrowheads="1"/>
          </p:cNvSpPr>
          <p:nvPr/>
        </p:nvSpPr>
        <p:spPr bwMode="auto">
          <a:xfrm>
            <a:off x="274638" y="3486150"/>
            <a:ext cx="280511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Address 1:</a:t>
            </a:r>
            <a:r>
              <a:rPr lang="en-US" dirty="0"/>
              <a:t> MAC address</a:t>
            </a:r>
          </a:p>
          <a:p>
            <a:r>
              <a:rPr lang="en-US" dirty="0"/>
              <a:t>of wireless host or AP </a:t>
            </a:r>
          </a:p>
          <a:p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receive</a:t>
            </a:r>
            <a:r>
              <a:rPr lang="en-US" dirty="0"/>
              <a:t> this frame</a:t>
            </a:r>
          </a:p>
        </p:txBody>
      </p:sp>
      <p:sp>
        <p:nvSpPr>
          <p:cNvPr id="410680" name="Line 56"/>
          <p:cNvSpPr>
            <a:spLocks noChangeShapeType="1"/>
          </p:cNvSpPr>
          <p:nvPr/>
        </p:nvSpPr>
        <p:spPr bwMode="auto">
          <a:xfrm flipH="1" flipV="1">
            <a:off x="3978275" y="2879725"/>
            <a:ext cx="609600" cy="8366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0681" name="Text Box 57"/>
          <p:cNvSpPr txBox="1">
            <a:spLocks noChangeArrowheads="1"/>
          </p:cNvSpPr>
          <p:nvPr/>
        </p:nvSpPr>
        <p:spPr bwMode="auto">
          <a:xfrm>
            <a:off x="3598863" y="3851275"/>
            <a:ext cx="30495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Address 3:</a:t>
            </a:r>
            <a:r>
              <a:rPr lang="en-US" dirty="0"/>
              <a:t> MAC address</a:t>
            </a:r>
          </a:p>
          <a:p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router</a:t>
            </a:r>
            <a:r>
              <a:rPr lang="en-US" dirty="0"/>
              <a:t> interface to which AP is attached</a:t>
            </a:r>
          </a:p>
        </p:txBody>
      </p:sp>
      <p:sp>
        <p:nvSpPr>
          <p:cNvPr id="410682" name="Text Box 58"/>
          <p:cNvSpPr txBox="1">
            <a:spLocks noChangeArrowheads="1"/>
          </p:cNvSpPr>
          <p:nvPr/>
        </p:nvSpPr>
        <p:spPr bwMode="auto">
          <a:xfrm>
            <a:off x="5838825" y="3071813"/>
            <a:ext cx="2606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Address 4:</a:t>
            </a:r>
            <a:r>
              <a:rPr lang="en-US"/>
              <a:t> used only in ad hoc mode</a:t>
            </a:r>
          </a:p>
        </p:txBody>
      </p:sp>
      <p:sp>
        <p:nvSpPr>
          <p:cNvPr id="410683" name="Line 59"/>
          <p:cNvSpPr>
            <a:spLocks noChangeShapeType="1"/>
          </p:cNvSpPr>
          <p:nvPr/>
        </p:nvSpPr>
        <p:spPr bwMode="auto">
          <a:xfrm flipH="1" flipV="1">
            <a:off x="5594350" y="2833688"/>
            <a:ext cx="290513" cy="3794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30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4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FCEDB97E-B7D7-4E87-BA47-C39500908210}" type="slidenum">
              <a:rPr lang="en-US"/>
              <a:pPr/>
              <a:t>19</a:t>
            </a:fld>
            <a:endParaRPr lang="en-US"/>
          </a:p>
        </p:txBody>
      </p:sp>
      <p:sp>
        <p:nvSpPr>
          <p:cNvPr id="536649" name="Rectangle 73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>
                <a:solidFill>
                  <a:srgbClr val="000099"/>
                </a:solidFill>
              </a:rPr>
              <a:t>802.11: advanced capabilities</a:t>
            </a:r>
          </a:p>
        </p:txBody>
      </p:sp>
      <p:sp>
        <p:nvSpPr>
          <p:cNvPr id="536666" name="Rectangle 90"/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365250"/>
            <a:ext cx="3748087" cy="4648200"/>
          </a:xfrm>
        </p:spPr>
        <p:txBody>
          <a:bodyPr/>
          <a:lstStyle/>
          <a:p>
            <a:pPr>
              <a:buFont typeface="Wingdings" pitchFamily="2" charset="2"/>
              <a:buNone/>
              <a:tabLst>
                <a:tab pos="746125" algn="l"/>
              </a:tabLst>
            </a:pPr>
            <a:r>
              <a:rPr lang="en-US" sz="2400" i="1">
                <a:solidFill>
                  <a:srgbClr val="FF0000"/>
                </a:solidFill>
              </a:rPr>
              <a:t>Rate Adaptation</a:t>
            </a:r>
          </a:p>
          <a:p>
            <a:pPr>
              <a:tabLst>
                <a:tab pos="746125" algn="l"/>
              </a:tabLst>
            </a:pPr>
            <a:r>
              <a:rPr lang="en-US" sz="2400"/>
              <a:t>base station, mobile dynamically change transmission rate (physical layer modulation technique) as mobile moves, SNR varies </a:t>
            </a:r>
          </a:p>
        </p:txBody>
      </p:sp>
      <p:sp>
        <p:nvSpPr>
          <p:cNvPr id="536716" name="Line 140"/>
          <p:cNvSpPr>
            <a:spLocks noChangeShapeType="1"/>
          </p:cNvSpPr>
          <p:nvPr/>
        </p:nvSpPr>
        <p:spPr bwMode="auto">
          <a:xfrm>
            <a:off x="1997075" y="5237163"/>
            <a:ext cx="2968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717" name="Line 141"/>
          <p:cNvSpPr>
            <a:spLocks noChangeShapeType="1"/>
          </p:cNvSpPr>
          <p:nvPr/>
        </p:nvSpPr>
        <p:spPr bwMode="auto">
          <a:xfrm>
            <a:off x="1997075" y="5064125"/>
            <a:ext cx="296863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718" name="Line 142"/>
          <p:cNvSpPr>
            <a:spLocks noChangeShapeType="1"/>
          </p:cNvSpPr>
          <p:nvPr/>
        </p:nvSpPr>
        <p:spPr bwMode="auto">
          <a:xfrm>
            <a:off x="2006600" y="4894263"/>
            <a:ext cx="269875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719" name="Text Box 143"/>
          <p:cNvSpPr txBox="1">
            <a:spLocks noChangeArrowheads="1"/>
          </p:cNvSpPr>
          <p:nvPr/>
        </p:nvSpPr>
        <p:spPr bwMode="auto">
          <a:xfrm>
            <a:off x="2279650" y="4768850"/>
            <a:ext cx="1217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QAM256 (8 Mbps)</a:t>
            </a:r>
          </a:p>
        </p:txBody>
      </p:sp>
      <p:sp>
        <p:nvSpPr>
          <p:cNvPr id="536720" name="Text Box 144"/>
          <p:cNvSpPr txBox="1">
            <a:spLocks noChangeArrowheads="1"/>
          </p:cNvSpPr>
          <p:nvPr/>
        </p:nvSpPr>
        <p:spPr bwMode="auto">
          <a:xfrm>
            <a:off x="2271713" y="4922838"/>
            <a:ext cx="11477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QAM16 (4 Mbps)</a:t>
            </a:r>
          </a:p>
        </p:txBody>
      </p:sp>
      <p:sp>
        <p:nvSpPr>
          <p:cNvPr id="536721" name="Text Box 145"/>
          <p:cNvSpPr txBox="1">
            <a:spLocks noChangeArrowheads="1"/>
          </p:cNvSpPr>
          <p:nvPr/>
        </p:nvSpPr>
        <p:spPr bwMode="auto">
          <a:xfrm>
            <a:off x="2281238" y="5103813"/>
            <a:ext cx="10556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BPSK (1 Mbps)</a:t>
            </a:r>
          </a:p>
        </p:txBody>
      </p:sp>
      <p:sp>
        <p:nvSpPr>
          <p:cNvPr id="536700" name="Freeform 124"/>
          <p:cNvSpPr>
            <a:spLocks/>
          </p:cNvSpPr>
          <p:nvPr/>
        </p:nvSpPr>
        <p:spPr bwMode="auto">
          <a:xfrm>
            <a:off x="5357813" y="1806575"/>
            <a:ext cx="631825" cy="1687513"/>
          </a:xfrm>
          <a:custGeom>
            <a:avLst/>
            <a:gdLst>
              <a:gd name="T0" fmla="*/ 0 w 384"/>
              <a:gd name="T1" fmla="*/ 0 h 1592"/>
              <a:gd name="T2" fmla="*/ 184 w 384"/>
              <a:gd name="T3" fmla="*/ 384 h 1592"/>
              <a:gd name="T4" fmla="*/ 304 w 384"/>
              <a:gd name="T5" fmla="*/ 984 h 1592"/>
              <a:gd name="T6" fmla="*/ 384 w 384"/>
              <a:gd name="T7" fmla="*/ 1592 h 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1592">
                <a:moveTo>
                  <a:pt x="0" y="0"/>
                </a:moveTo>
                <a:cubicBezTo>
                  <a:pt x="66" y="110"/>
                  <a:pt x="133" y="220"/>
                  <a:pt x="184" y="384"/>
                </a:cubicBezTo>
                <a:cubicBezTo>
                  <a:pt x="235" y="548"/>
                  <a:pt x="271" y="783"/>
                  <a:pt x="304" y="984"/>
                </a:cubicBezTo>
                <a:cubicBezTo>
                  <a:pt x="337" y="1185"/>
                  <a:pt x="371" y="1492"/>
                  <a:pt x="384" y="1592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701" name="Freeform 125"/>
          <p:cNvSpPr>
            <a:spLocks/>
          </p:cNvSpPr>
          <p:nvPr/>
        </p:nvSpPr>
        <p:spPr bwMode="auto">
          <a:xfrm>
            <a:off x="5765800" y="1652588"/>
            <a:ext cx="604838" cy="1879600"/>
          </a:xfrm>
          <a:custGeom>
            <a:avLst/>
            <a:gdLst>
              <a:gd name="T0" fmla="*/ 0 w 432"/>
              <a:gd name="T1" fmla="*/ 0 h 1800"/>
              <a:gd name="T2" fmla="*/ 168 w 432"/>
              <a:gd name="T3" fmla="*/ 296 h 1800"/>
              <a:gd name="T4" fmla="*/ 256 w 432"/>
              <a:gd name="T5" fmla="*/ 600 h 1800"/>
              <a:gd name="T6" fmla="*/ 360 w 432"/>
              <a:gd name="T7" fmla="*/ 1192 h 1800"/>
              <a:gd name="T8" fmla="*/ 432 w 432"/>
              <a:gd name="T9" fmla="*/ 1800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" h="1800">
                <a:moveTo>
                  <a:pt x="0" y="0"/>
                </a:moveTo>
                <a:cubicBezTo>
                  <a:pt x="62" y="98"/>
                  <a:pt x="125" y="196"/>
                  <a:pt x="168" y="296"/>
                </a:cubicBezTo>
                <a:cubicBezTo>
                  <a:pt x="211" y="396"/>
                  <a:pt x="224" y="451"/>
                  <a:pt x="256" y="600"/>
                </a:cubicBezTo>
                <a:cubicBezTo>
                  <a:pt x="288" y="749"/>
                  <a:pt x="331" y="992"/>
                  <a:pt x="360" y="1192"/>
                </a:cubicBezTo>
                <a:cubicBezTo>
                  <a:pt x="389" y="1392"/>
                  <a:pt x="410" y="1596"/>
                  <a:pt x="432" y="18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702" name="Freeform 126"/>
          <p:cNvSpPr>
            <a:spLocks/>
          </p:cNvSpPr>
          <p:nvPr/>
        </p:nvSpPr>
        <p:spPr bwMode="auto">
          <a:xfrm>
            <a:off x="6203950" y="1652588"/>
            <a:ext cx="571500" cy="1889125"/>
          </a:xfrm>
          <a:custGeom>
            <a:avLst/>
            <a:gdLst>
              <a:gd name="T0" fmla="*/ 0 w 408"/>
              <a:gd name="T1" fmla="*/ 0 h 1792"/>
              <a:gd name="T2" fmla="*/ 152 w 408"/>
              <a:gd name="T3" fmla="*/ 296 h 1792"/>
              <a:gd name="T4" fmla="*/ 232 w 408"/>
              <a:gd name="T5" fmla="*/ 592 h 1792"/>
              <a:gd name="T6" fmla="*/ 344 w 408"/>
              <a:gd name="T7" fmla="*/ 1192 h 1792"/>
              <a:gd name="T8" fmla="*/ 408 w 408"/>
              <a:gd name="T9" fmla="*/ 1792 h 1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8" h="1792">
                <a:moveTo>
                  <a:pt x="0" y="0"/>
                </a:moveTo>
                <a:cubicBezTo>
                  <a:pt x="56" y="98"/>
                  <a:pt x="113" y="197"/>
                  <a:pt x="152" y="296"/>
                </a:cubicBezTo>
                <a:cubicBezTo>
                  <a:pt x="191" y="395"/>
                  <a:pt x="200" y="443"/>
                  <a:pt x="232" y="592"/>
                </a:cubicBezTo>
                <a:cubicBezTo>
                  <a:pt x="264" y="741"/>
                  <a:pt x="315" y="992"/>
                  <a:pt x="344" y="1192"/>
                </a:cubicBezTo>
                <a:cubicBezTo>
                  <a:pt x="373" y="1392"/>
                  <a:pt x="397" y="1691"/>
                  <a:pt x="408" y="1792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703" name="Rectangle 127"/>
          <p:cNvSpPr>
            <a:spLocks noChangeArrowheads="1"/>
          </p:cNvSpPr>
          <p:nvPr/>
        </p:nvSpPr>
        <p:spPr bwMode="auto">
          <a:xfrm>
            <a:off x="5343525" y="1644650"/>
            <a:ext cx="1847850" cy="191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6704" name="Line 128"/>
          <p:cNvSpPr>
            <a:spLocks noChangeShapeType="1"/>
          </p:cNvSpPr>
          <p:nvPr/>
        </p:nvSpPr>
        <p:spPr bwMode="auto">
          <a:xfrm>
            <a:off x="5343525" y="1973263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705" name="Line 129"/>
          <p:cNvSpPr>
            <a:spLocks noChangeShapeType="1"/>
          </p:cNvSpPr>
          <p:nvPr/>
        </p:nvSpPr>
        <p:spPr bwMode="auto">
          <a:xfrm>
            <a:off x="5349875" y="2282825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706" name="Line 130"/>
          <p:cNvSpPr>
            <a:spLocks noChangeShapeType="1"/>
          </p:cNvSpPr>
          <p:nvPr/>
        </p:nvSpPr>
        <p:spPr bwMode="auto">
          <a:xfrm>
            <a:off x="5354638" y="2601913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707" name="Line 131"/>
          <p:cNvSpPr>
            <a:spLocks noChangeShapeType="1"/>
          </p:cNvSpPr>
          <p:nvPr/>
        </p:nvSpPr>
        <p:spPr bwMode="auto">
          <a:xfrm>
            <a:off x="5360988" y="2911475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708" name="Line 132"/>
          <p:cNvSpPr>
            <a:spLocks noChangeShapeType="1"/>
          </p:cNvSpPr>
          <p:nvPr/>
        </p:nvSpPr>
        <p:spPr bwMode="auto">
          <a:xfrm>
            <a:off x="5367338" y="3232150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709" name="Line 133"/>
          <p:cNvSpPr>
            <a:spLocks noChangeShapeType="1"/>
          </p:cNvSpPr>
          <p:nvPr/>
        </p:nvSpPr>
        <p:spPr bwMode="auto">
          <a:xfrm>
            <a:off x="5826125" y="1644650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710" name="Line 134"/>
          <p:cNvSpPr>
            <a:spLocks noChangeShapeType="1"/>
          </p:cNvSpPr>
          <p:nvPr/>
        </p:nvSpPr>
        <p:spPr bwMode="auto">
          <a:xfrm>
            <a:off x="6283325" y="1655763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711" name="Line 135"/>
          <p:cNvSpPr>
            <a:spLocks noChangeShapeType="1"/>
          </p:cNvSpPr>
          <p:nvPr/>
        </p:nvSpPr>
        <p:spPr bwMode="auto">
          <a:xfrm>
            <a:off x="6738938" y="1649413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712" name="Text Box 136"/>
          <p:cNvSpPr txBox="1">
            <a:spLocks noChangeArrowheads="1"/>
          </p:cNvSpPr>
          <p:nvPr/>
        </p:nvSpPr>
        <p:spPr bwMode="auto">
          <a:xfrm>
            <a:off x="5707063" y="3541713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536713" name="Text Box 137"/>
          <p:cNvSpPr txBox="1">
            <a:spLocks noChangeArrowheads="1"/>
          </p:cNvSpPr>
          <p:nvPr/>
        </p:nvSpPr>
        <p:spPr bwMode="auto">
          <a:xfrm>
            <a:off x="6162675" y="3541713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20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536714" name="Text Box 138"/>
          <p:cNvSpPr txBox="1">
            <a:spLocks noChangeArrowheads="1"/>
          </p:cNvSpPr>
          <p:nvPr/>
        </p:nvSpPr>
        <p:spPr bwMode="auto">
          <a:xfrm>
            <a:off x="6608763" y="3543300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30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536715" name="Text Box 139"/>
          <p:cNvSpPr txBox="1">
            <a:spLocks noChangeArrowheads="1"/>
          </p:cNvSpPr>
          <p:nvPr/>
        </p:nvSpPr>
        <p:spPr bwMode="auto">
          <a:xfrm>
            <a:off x="7075488" y="354647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40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536722" name="Text Box 146"/>
          <p:cNvSpPr txBox="1">
            <a:spLocks noChangeArrowheads="1"/>
          </p:cNvSpPr>
          <p:nvPr/>
        </p:nvSpPr>
        <p:spPr bwMode="auto">
          <a:xfrm>
            <a:off x="5970588" y="3675063"/>
            <a:ext cx="89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SNR(dB)</a:t>
            </a:r>
          </a:p>
        </p:txBody>
      </p:sp>
      <p:sp>
        <p:nvSpPr>
          <p:cNvPr id="536723" name="Text Box 147"/>
          <p:cNvSpPr txBox="1">
            <a:spLocks noChangeArrowheads="1"/>
          </p:cNvSpPr>
          <p:nvPr/>
        </p:nvSpPr>
        <p:spPr bwMode="auto">
          <a:xfrm rot="16200000">
            <a:off x="4641057" y="2382044"/>
            <a:ext cx="550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BER</a:t>
            </a:r>
          </a:p>
        </p:txBody>
      </p:sp>
      <p:sp>
        <p:nvSpPr>
          <p:cNvPr id="536724" name="Text Box 148"/>
          <p:cNvSpPr txBox="1">
            <a:spLocks noChangeArrowheads="1"/>
          </p:cNvSpPr>
          <p:nvPr/>
        </p:nvSpPr>
        <p:spPr bwMode="auto">
          <a:xfrm>
            <a:off x="4973638" y="148748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-1</a:t>
            </a:r>
          </a:p>
        </p:txBody>
      </p:sp>
      <p:sp>
        <p:nvSpPr>
          <p:cNvPr id="536725" name="Text Box 149"/>
          <p:cNvSpPr txBox="1">
            <a:spLocks noChangeArrowheads="1"/>
          </p:cNvSpPr>
          <p:nvPr/>
        </p:nvSpPr>
        <p:spPr bwMode="auto">
          <a:xfrm>
            <a:off x="4986338" y="1806575"/>
            <a:ext cx="442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-2</a:t>
            </a:r>
          </a:p>
        </p:txBody>
      </p:sp>
      <p:sp>
        <p:nvSpPr>
          <p:cNvPr id="536726" name="Text Box 150"/>
          <p:cNvSpPr txBox="1">
            <a:spLocks noChangeArrowheads="1"/>
          </p:cNvSpPr>
          <p:nvPr/>
        </p:nvSpPr>
        <p:spPr bwMode="auto">
          <a:xfrm>
            <a:off x="4978400" y="211772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-3</a:t>
            </a:r>
          </a:p>
        </p:txBody>
      </p:sp>
      <p:sp>
        <p:nvSpPr>
          <p:cNvPr id="536727" name="Text Box 151"/>
          <p:cNvSpPr txBox="1">
            <a:spLocks noChangeArrowheads="1"/>
          </p:cNvSpPr>
          <p:nvPr/>
        </p:nvSpPr>
        <p:spPr bwMode="auto">
          <a:xfrm>
            <a:off x="4986338" y="273843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-5</a:t>
            </a:r>
          </a:p>
        </p:txBody>
      </p:sp>
      <p:sp>
        <p:nvSpPr>
          <p:cNvPr id="536728" name="Text Box 152"/>
          <p:cNvSpPr txBox="1">
            <a:spLocks noChangeArrowheads="1"/>
          </p:cNvSpPr>
          <p:nvPr/>
        </p:nvSpPr>
        <p:spPr bwMode="auto">
          <a:xfrm>
            <a:off x="4987925" y="305752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-6</a:t>
            </a:r>
          </a:p>
        </p:txBody>
      </p:sp>
      <p:sp>
        <p:nvSpPr>
          <p:cNvPr id="536729" name="Text Box 153"/>
          <p:cNvSpPr txBox="1">
            <a:spLocks noChangeArrowheads="1"/>
          </p:cNvSpPr>
          <p:nvPr/>
        </p:nvSpPr>
        <p:spPr bwMode="auto">
          <a:xfrm>
            <a:off x="4981575" y="3386138"/>
            <a:ext cx="442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-7</a:t>
            </a:r>
          </a:p>
        </p:txBody>
      </p:sp>
      <p:sp>
        <p:nvSpPr>
          <p:cNvPr id="536730" name="Text Box 154"/>
          <p:cNvSpPr txBox="1">
            <a:spLocks noChangeArrowheads="1"/>
          </p:cNvSpPr>
          <p:nvPr/>
        </p:nvSpPr>
        <p:spPr bwMode="auto">
          <a:xfrm>
            <a:off x="4975225" y="244157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-4</a:t>
            </a:r>
          </a:p>
        </p:txBody>
      </p:sp>
      <p:sp>
        <p:nvSpPr>
          <p:cNvPr id="536734" name="Oval 158"/>
          <p:cNvSpPr>
            <a:spLocks noChangeArrowheads="1"/>
          </p:cNvSpPr>
          <p:nvPr/>
        </p:nvSpPr>
        <p:spPr bwMode="auto">
          <a:xfrm>
            <a:off x="6667500" y="3176588"/>
            <a:ext cx="152400" cy="161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6735" name="Oval 159"/>
          <p:cNvSpPr>
            <a:spLocks noChangeArrowheads="1"/>
          </p:cNvSpPr>
          <p:nvPr/>
        </p:nvSpPr>
        <p:spPr bwMode="auto">
          <a:xfrm>
            <a:off x="2065338" y="5330825"/>
            <a:ext cx="152400" cy="161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6736" name="Text Box 160"/>
          <p:cNvSpPr txBox="1">
            <a:spLocks noChangeArrowheads="1"/>
          </p:cNvSpPr>
          <p:nvPr/>
        </p:nvSpPr>
        <p:spPr bwMode="auto">
          <a:xfrm>
            <a:off x="2290763" y="5294313"/>
            <a:ext cx="10175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operating point</a:t>
            </a:r>
          </a:p>
        </p:txBody>
      </p:sp>
      <p:sp>
        <p:nvSpPr>
          <p:cNvPr id="536737" name="Text Box 161"/>
          <p:cNvSpPr txBox="1">
            <a:spLocks noChangeArrowheads="1"/>
          </p:cNvSpPr>
          <p:nvPr/>
        </p:nvSpPr>
        <p:spPr bwMode="auto">
          <a:xfrm>
            <a:off x="4983163" y="4121150"/>
            <a:ext cx="32035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1. SNR decreases, BER increase as node moves away from base station</a:t>
            </a:r>
          </a:p>
        </p:txBody>
      </p:sp>
      <p:sp>
        <p:nvSpPr>
          <p:cNvPr id="536738" name="Text Box 162"/>
          <p:cNvSpPr txBox="1">
            <a:spLocks noChangeArrowheads="1"/>
          </p:cNvSpPr>
          <p:nvPr/>
        </p:nvSpPr>
        <p:spPr bwMode="auto">
          <a:xfrm>
            <a:off x="4994275" y="5059363"/>
            <a:ext cx="32035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2. When BER becomes too high, switch to lower transmission rate but with lower BER</a:t>
            </a: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496" y="5366"/>
            <a:ext cx="1076504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08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3.33333E-6 C -0.00138 -0.0162 -0.00277 -0.03217 -0.0052 -0.04792 C -0.00763 -0.06366 -0.01145 -0.08032 -0.01423 -0.09421 C -0.01701 -0.1081 -0.01909 -0.11829 -0.02187 -0.13171 C -0.02465 -0.14514 -0.02847 -0.16505 -0.0309 -0.17454 C -0.03333 -0.18403 -0.03368 -0.18264 -0.03593 -0.18819 C -0.03819 -0.19375 -0.04166 -0.20116 -0.04496 -0.20856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96 -0.20857 C -0.04496 -0.20857 -0.04444 -0.09329 -0.04374 0.02222 " pathEditMode="relative" ptsTypes="aA">
                                      <p:cBhvr>
                                        <p:cTn id="12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0.02222 C -0.04583 0.00856 -0.04791 -0.00486 -0.05017 -0.02223 C -0.05243 -0.03959 -0.05468 -0.06227 -0.05781 -0.08195 C -0.06093 -0.10162 -0.06753 -0.13033 -0.06944 -0.14005 " pathEditMode="relative" ptsTypes="aaaA">
                                      <p:cBhvr>
                                        <p:cTn id="17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734" grpId="0" animBg="1"/>
      <p:bldP spid="536734" grpId="1" animBg="1"/>
      <p:bldP spid="536734" grpId="2" animBg="1"/>
      <p:bldP spid="536737" grpId="0"/>
      <p:bldP spid="5367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7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EEB9512A-C793-4AB0-B180-B2979B636C97}" type="slidenum">
              <a:rPr lang="en-US"/>
              <a:pPr/>
              <a:t>2</a:t>
            </a:fld>
            <a:endParaRPr lang="en-US"/>
          </a:p>
        </p:txBody>
      </p:sp>
      <p:sp>
        <p:nvSpPr>
          <p:cNvPr id="394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Elements of a wireless network</a:t>
            </a:r>
          </a:p>
        </p:txBody>
      </p:sp>
      <p:sp>
        <p:nvSpPr>
          <p:cNvPr id="394245" name="Oval 5"/>
          <p:cNvSpPr>
            <a:spLocks noChangeArrowheads="1"/>
          </p:cNvSpPr>
          <p:nvPr/>
        </p:nvSpPr>
        <p:spPr bwMode="auto">
          <a:xfrm>
            <a:off x="4940300" y="4667250"/>
            <a:ext cx="1755775" cy="1625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4246" name="Group 6"/>
          <p:cNvGrpSpPr>
            <a:grpSpLocks/>
          </p:cNvGrpSpPr>
          <p:nvPr/>
        </p:nvGrpSpPr>
        <p:grpSpPr bwMode="auto">
          <a:xfrm>
            <a:off x="3059113" y="2781300"/>
            <a:ext cx="2362200" cy="1762125"/>
            <a:chOff x="3839" y="1737"/>
            <a:chExt cx="1488" cy="1110"/>
          </a:xfrm>
        </p:grpSpPr>
        <p:sp>
          <p:nvSpPr>
            <p:cNvPr id="394247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27 w 2135"/>
                <a:gd name="T1" fmla="*/ 652 h 1662"/>
                <a:gd name="T2" fmla="*/ 105 w 2135"/>
                <a:gd name="T3" fmla="*/ 76 h 1662"/>
                <a:gd name="T4" fmla="*/ 657 w 2135"/>
                <a:gd name="T5" fmla="*/ 196 h 1662"/>
                <a:gd name="T6" fmla="*/ 1209 w 2135"/>
                <a:gd name="T7" fmla="*/ 100 h 1662"/>
                <a:gd name="T8" fmla="*/ 2001 w 2135"/>
                <a:gd name="T9" fmla="*/ 406 h 1662"/>
                <a:gd name="T10" fmla="*/ 2013 w 2135"/>
                <a:gd name="T11" fmla="*/ 1144 h 1662"/>
                <a:gd name="T12" fmla="*/ 1581 w 2135"/>
                <a:gd name="T13" fmla="*/ 1600 h 1662"/>
                <a:gd name="T14" fmla="*/ 813 w 2135"/>
                <a:gd name="T15" fmla="*/ 1516 h 1662"/>
                <a:gd name="T16" fmla="*/ 501 w 2135"/>
                <a:gd name="T17" fmla="*/ 1270 h 1662"/>
                <a:gd name="T18" fmla="*/ 183 w 2135"/>
                <a:gd name="T19" fmla="*/ 1066 h 1662"/>
                <a:gd name="T20" fmla="*/ 27 w 2135"/>
                <a:gd name="T21" fmla="*/ 652 h 1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Text Box 8"/>
            <p:cNvSpPr txBox="1">
              <a:spLocks noChangeArrowheads="1"/>
            </p:cNvSpPr>
            <p:nvPr/>
          </p:nvSpPr>
          <p:spPr bwMode="auto">
            <a:xfrm>
              <a:off x="4075" y="1947"/>
              <a:ext cx="10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/>
                <a:t>network </a:t>
              </a:r>
            </a:p>
            <a:p>
              <a:pPr algn="ctr" eaLnBrk="1" hangingPunct="1"/>
              <a:r>
                <a:rPr lang="en-US"/>
                <a:t>infrastructure</a:t>
              </a:r>
            </a:p>
          </p:txBody>
        </p:sp>
      </p:grpSp>
      <p:pic>
        <p:nvPicPr>
          <p:cNvPr id="394249" name="Picture 9" descr="31u_bnrz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5245100"/>
            <a:ext cx="214313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4250" name="Group 10"/>
          <p:cNvGrpSpPr>
            <a:grpSpLocks/>
          </p:cNvGrpSpPr>
          <p:nvPr/>
        </p:nvGrpSpPr>
        <p:grpSpPr bwMode="auto">
          <a:xfrm>
            <a:off x="1147763" y="1709738"/>
            <a:ext cx="1755775" cy="1625600"/>
            <a:chOff x="567" y="1326"/>
            <a:chExt cx="1106" cy="1024"/>
          </a:xfrm>
        </p:grpSpPr>
        <p:sp>
          <p:nvSpPr>
            <p:cNvPr id="394251" name="Oval 11"/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4252" name="Picture 12" descr="31u_bnrz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035" y="1785"/>
              <a:ext cx="212" cy="135"/>
            </a:xfrm>
            <a:prstGeom prst="rect">
              <a:avLst/>
            </a:prstGeom>
            <a:solidFill>
              <a:srgbClr val="99CCFF"/>
            </a:solidFill>
          </p:spPr>
        </p:pic>
        <p:grpSp>
          <p:nvGrpSpPr>
            <p:cNvPr id="394253" name="Group 13"/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394254" name="Object 1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14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4255" name="Object 1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15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94256" name="Group 16"/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394257" name="Object 1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16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4258" name="Object 1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17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94259" name="Group 19"/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394260" name="Object 2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18" name="Clip" r:id="rId12" imgW="819000" imgH="847800" progId="MS_ClipArt_Gallery.2">
                      <p:embed/>
                    </p:oleObj>
                  </mc:Choice>
                  <mc:Fallback>
                    <p:oleObj name="Clip" r:id="rId12" imgW="819000" imgH="847800" progId="MS_ClipArt_Gallery.2">
                      <p:embed/>
                      <p:pic>
                        <p:nvPicPr>
                          <p:cNvPr id="0" name="Object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4261" name="Object 2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19" name="Clip" r:id="rId13" imgW="1266840" imgH="1200240" progId="MS_ClipArt_Gallery.2">
                      <p:embed/>
                    </p:oleObj>
                  </mc:Choice>
                  <mc:Fallback>
                    <p:oleObj name="Clip" r:id="rId13" imgW="1266840" imgH="1200240" progId="MS_ClipArt_Gallery.2">
                      <p:embed/>
                      <p:pic>
                        <p:nvPicPr>
                          <p:cNvPr id="0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94262" name="Line 22"/>
          <p:cNvSpPr>
            <a:spLocks noChangeShapeType="1"/>
          </p:cNvSpPr>
          <p:nvPr/>
        </p:nvSpPr>
        <p:spPr bwMode="auto">
          <a:xfrm>
            <a:off x="2176463" y="2711450"/>
            <a:ext cx="900112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4263" name="Oval 23"/>
          <p:cNvSpPr>
            <a:spLocks noChangeArrowheads="1"/>
          </p:cNvSpPr>
          <p:nvPr/>
        </p:nvSpPr>
        <p:spPr bwMode="auto">
          <a:xfrm>
            <a:off x="1243013" y="3632200"/>
            <a:ext cx="1755775" cy="1625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4264" name="Picture 24" descr="31u_bnrz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4300538"/>
            <a:ext cx="214312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4265" name="Group 25"/>
          <p:cNvGrpSpPr>
            <a:grpSpLocks/>
          </p:cNvGrpSpPr>
          <p:nvPr/>
        </p:nvGrpSpPr>
        <p:grpSpPr bwMode="auto">
          <a:xfrm>
            <a:off x="2033588" y="4651375"/>
            <a:ext cx="400050" cy="457200"/>
            <a:chOff x="2870" y="1518"/>
            <a:chExt cx="292" cy="320"/>
          </a:xfrm>
        </p:grpSpPr>
        <p:graphicFrame>
          <p:nvGraphicFramePr>
            <p:cNvPr id="394266" name="Object 2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0" name="Clip" r:id="rId14" imgW="819000" imgH="847800" progId="MS_ClipArt_Gallery.2">
                    <p:embed/>
                  </p:oleObj>
                </mc:Choice>
                <mc:Fallback>
                  <p:oleObj name="Clip" r:id="rId14" imgW="819000" imgH="847800" progId="MS_ClipArt_Gallery.2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4267" name="Object 2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1" name="Clip" r:id="rId15" imgW="1266840" imgH="1200240" progId="MS_ClipArt_Gallery.2">
                    <p:embed/>
                  </p:oleObj>
                </mc:Choice>
                <mc:Fallback>
                  <p:oleObj name="Clip" r:id="rId15" imgW="1266840" imgH="1200240" progId="MS_ClipArt_Gallery.2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1882775" y="3702050"/>
            <a:ext cx="400050" cy="457200"/>
            <a:chOff x="2870" y="1518"/>
            <a:chExt cx="292" cy="320"/>
          </a:xfrm>
        </p:grpSpPr>
        <p:graphicFrame>
          <p:nvGraphicFramePr>
            <p:cNvPr id="394269" name="Object 2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2" name="Clip" r:id="rId16" imgW="819000" imgH="847800" progId="MS_ClipArt_Gallery.2">
                    <p:embed/>
                  </p:oleObj>
                </mc:Choice>
                <mc:Fallback>
                  <p:oleObj name="Clip" r:id="rId16" imgW="819000" imgH="847800" progId="MS_ClipArt_Gallery.2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4270" name="Object 3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3" name="Clip" r:id="rId17" imgW="1266840" imgH="1200240" progId="MS_ClipArt_Gallery.2">
                    <p:embed/>
                  </p:oleObj>
                </mc:Choice>
                <mc:Fallback>
                  <p:oleObj name="Clip" r:id="rId17" imgW="1266840" imgH="1200240" progId="MS_ClipArt_Gallery.2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4271" name="Group 31"/>
          <p:cNvGrpSpPr>
            <a:grpSpLocks/>
          </p:cNvGrpSpPr>
          <p:nvPr/>
        </p:nvGrpSpPr>
        <p:grpSpPr bwMode="auto">
          <a:xfrm>
            <a:off x="1497013" y="4508500"/>
            <a:ext cx="400050" cy="457200"/>
            <a:chOff x="2870" y="1518"/>
            <a:chExt cx="292" cy="320"/>
          </a:xfrm>
        </p:grpSpPr>
        <p:graphicFrame>
          <p:nvGraphicFramePr>
            <p:cNvPr id="394272" name="Object 3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4" name="Clip" r:id="rId18" imgW="819000" imgH="847800" progId="MS_ClipArt_Gallery.2">
                    <p:embed/>
                  </p:oleObj>
                </mc:Choice>
                <mc:Fallback>
                  <p:oleObj name="Clip" r:id="rId18" imgW="819000" imgH="847800" progId="MS_ClipArt_Gallery.2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4273" name="Object 3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5" name="Clip" r:id="rId19" imgW="1266840" imgH="1200240" progId="MS_ClipArt_Gallery.2">
                    <p:embed/>
                  </p:oleObj>
                </mc:Choice>
                <mc:Fallback>
                  <p:oleObj name="Clip" r:id="rId19" imgW="1266840" imgH="1200240" progId="MS_ClipArt_Gallery.2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4274" name="Line 34"/>
          <p:cNvSpPr>
            <a:spLocks noChangeShapeType="1"/>
          </p:cNvSpPr>
          <p:nvPr/>
        </p:nvSpPr>
        <p:spPr bwMode="auto">
          <a:xfrm flipV="1">
            <a:off x="2197100" y="3721100"/>
            <a:ext cx="97472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4275" name="Group 35"/>
          <p:cNvGrpSpPr>
            <a:grpSpLocks/>
          </p:cNvGrpSpPr>
          <p:nvPr/>
        </p:nvGrpSpPr>
        <p:grpSpPr bwMode="auto">
          <a:xfrm>
            <a:off x="1373188" y="3960813"/>
            <a:ext cx="400050" cy="457200"/>
            <a:chOff x="2870" y="1518"/>
            <a:chExt cx="292" cy="320"/>
          </a:xfrm>
        </p:grpSpPr>
        <p:graphicFrame>
          <p:nvGraphicFramePr>
            <p:cNvPr id="394276" name="Object 3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6" name="Clip" r:id="rId20" imgW="819000" imgH="847800" progId="MS_ClipArt_Gallery.2">
                    <p:embed/>
                  </p:oleObj>
                </mc:Choice>
                <mc:Fallback>
                  <p:oleObj name="Clip" r:id="rId20" imgW="819000" imgH="847800" progId="MS_ClipArt_Gallery.2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4277" name="Object 3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7" name="Clip" r:id="rId21" imgW="1266840" imgH="1200240" progId="MS_ClipArt_Gallery.2">
                    <p:embed/>
                  </p:oleObj>
                </mc:Choice>
                <mc:Fallback>
                  <p:oleObj name="Clip" r:id="rId21" imgW="1266840" imgH="1200240" progId="MS_ClipArt_Gallery.2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4278" name="Oval 38"/>
          <p:cNvSpPr>
            <a:spLocks noChangeArrowheads="1"/>
          </p:cNvSpPr>
          <p:nvPr/>
        </p:nvSpPr>
        <p:spPr bwMode="auto">
          <a:xfrm>
            <a:off x="3630613" y="4583113"/>
            <a:ext cx="1755775" cy="1625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4279" name="Picture 39" descr="31u_bnrz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8" y="5265738"/>
            <a:ext cx="214312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4280" name="Group 40"/>
          <p:cNvGrpSpPr>
            <a:grpSpLocks/>
          </p:cNvGrpSpPr>
          <p:nvPr/>
        </p:nvGrpSpPr>
        <p:grpSpPr bwMode="auto">
          <a:xfrm>
            <a:off x="4421188" y="5616575"/>
            <a:ext cx="400050" cy="457200"/>
            <a:chOff x="2870" y="1518"/>
            <a:chExt cx="292" cy="320"/>
          </a:xfrm>
        </p:grpSpPr>
        <p:graphicFrame>
          <p:nvGraphicFramePr>
            <p:cNvPr id="394281" name="Object 4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" name="Clip" r:id="rId22" imgW="819000" imgH="847800" progId="MS_ClipArt_Gallery.2">
                    <p:embed/>
                  </p:oleObj>
                </mc:Choice>
                <mc:Fallback>
                  <p:oleObj name="Clip" r:id="rId22" imgW="819000" imgH="847800" progId="MS_ClipArt_Gallery.2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4282" name="Object 4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" name="Clip" r:id="rId23" imgW="1266840" imgH="1200240" progId="MS_ClipArt_Gallery.2">
                    <p:embed/>
                  </p:oleObj>
                </mc:Choice>
                <mc:Fallback>
                  <p:oleObj name="Clip" r:id="rId23" imgW="1266840" imgH="1200240" progId="MS_ClipArt_Gallery.2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4283" name="Group 43"/>
          <p:cNvGrpSpPr>
            <a:grpSpLocks/>
          </p:cNvGrpSpPr>
          <p:nvPr/>
        </p:nvGrpSpPr>
        <p:grpSpPr bwMode="auto">
          <a:xfrm>
            <a:off x="4622800" y="4672013"/>
            <a:ext cx="400050" cy="457200"/>
            <a:chOff x="2870" y="1518"/>
            <a:chExt cx="292" cy="320"/>
          </a:xfrm>
        </p:grpSpPr>
        <p:graphicFrame>
          <p:nvGraphicFramePr>
            <p:cNvPr id="394284" name="Object 4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" name="Clip" r:id="rId24" imgW="819000" imgH="847800" progId="MS_ClipArt_Gallery.2">
                    <p:embed/>
                  </p:oleObj>
                </mc:Choice>
                <mc:Fallback>
                  <p:oleObj name="Clip" r:id="rId24" imgW="819000" imgH="847800" progId="MS_ClipArt_Gallery.2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4285" name="Object 4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" name="Clip" r:id="rId25" imgW="1266840" imgH="1200240" progId="MS_ClipArt_Gallery.2">
                    <p:embed/>
                  </p:oleObj>
                </mc:Choice>
                <mc:Fallback>
                  <p:oleObj name="Clip" r:id="rId25" imgW="1266840" imgH="1200240" progId="MS_ClipArt_Gallery.2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4286" name="Group 46"/>
          <p:cNvGrpSpPr>
            <a:grpSpLocks/>
          </p:cNvGrpSpPr>
          <p:nvPr/>
        </p:nvGrpSpPr>
        <p:grpSpPr bwMode="auto">
          <a:xfrm>
            <a:off x="3884613" y="5473700"/>
            <a:ext cx="400050" cy="457200"/>
            <a:chOff x="2870" y="1518"/>
            <a:chExt cx="292" cy="320"/>
          </a:xfrm>
        </p:grpSpPr>
        <p:graphicFrame>
          <p:nvGraphicFramePr>
            <p:cNvPr id="394287" name="Object 47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2" name="Clip" r:id="rId26" imgW="819000" imgH="847800" progId="MS_ClipArt_Gallery.2">
                    <p:embed/>
                  </p:oleObj>
                </mc:Choice>
                <mc:Fallback>
                  <p:oleObj name="Clip" r:id="rId26" imgW="819000" imgH="847800" progId="MS_ClipArt_Gallery.2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4288" name="Object 48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" name="Clip" r:id="rId27" imgW="1266840" imgH="1200240" progId="MS_ClipArt_Gallery.2">
                    <p:embed/>
                  </p:oleObj>
                </mc:Choice>
                <mc:Fallback>
                  <p:oleObj name="Clip" r:id="rId27" imgW="1266840" imgH="1200240" progId="MS_ClipArt_Gallery.2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4289" name="Group 49"/>
          <p:cNvGrpSpPr>
            <a:grpSpLocks/>
          </p:cNvGrpSpPr>
          <p:nvPr/>
        </p:nvGrpSpPr>
        <p:grpSpPr bwMode="auto">
          <a:xfrm>
            <a:off x="3760788" y="4926013"/>
            <a:ext cx="400050" cy="457200"/>
            <a:chOff x="2870" y="1518"/>
            <a:chExt cx="292" cy="320"/>
          </a:xfrm>
        </p:grpSpPr>
        <p:graphicFrame>
          <p:nvGraphicFramePr>
            <p:cNvPr id="394290" name="Object 5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" name="Clip" r:id="rId28" imgW="819000" imgH="847800" progId="MS_ClipArt_Gallery.2">
                    <p:embed/>
                  </p:oleObj>
                </mc:Choice>
                <mc:Fallback>
                  <p:oleObj name="Clip" r:id="rId28" imgW="819000" imgH="847800" progId="MS_ClipArt_Gallery.2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4291" name="Object 5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" name="Clip" r:id="rId29" imgW="1266840" imgH="1200240" progId="MS_ClipArt_Gallery.2">
                    <p:embed/>
                  </p:oleObj>
                </mc:Choice>
                <mc:Fallback>
                  <p:oleObj name="Clip" r:id="rId29" imgW="1266840" imgH="1200240" progId="MS_ClipArt_Gallery.2">
                    <p:embed/>
                    <p:pic>
                      <p:nvPicPr>
                        <p:cNvPr id="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4292" name="Group 52"/>
          <p:cNvGrpSpPr>
            <a:grpSpLocks/>
          </p:cNvGrpSpPr>
          <p:nvPr/>
        </p:nvGrpSpPr>
        <p:grpSpPr bwMode="auto">
          <a:xfrm>
            <a:off x="5837238" y="5697538"/>
            <a:ext cx="400050" cy="457200"/>
            <a:chOff x="2870" y="1518"/>
            <a:chExt cx="292" cy="320"/>
          </a:xfrm>
        </p:grpSpPr>
        <p:graphicFrame>
          <p:nvGraphicFramePr>
            <p:cNvPr id="394293" name="Object 53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6" name="Clip" r:id="rId30" imgW="819000" imgH="847800" progId="MS_ClipArt_Gallery.2">
                    <p:embed/>
                  </p:oleObj>
                </mc:Choice>
                <mc:Fallback>
                  <p:oleObj name="Clip" r:id="rId30" imgW="819000" imgH="847800" progId="MS_ClipArt_Gallery.2">
                    <p:embed/>
                    <p:pic>
                      <p:nvPicPr>
                        <p:cNvPr id="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4294" name="Object 54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7" name="Clip" r:id="rId31" imgW="1266840" imgH="1200240" progId="MS_ClipArt_Gallery.2">
                    <p:embed/>
                  </p:oleObj>
                </mc:Choice>
                <mc:Fallback>
                  <p:oleObj name="Clip" r:id="rId31" imgW="1266840" imgH="1200240" progId="MS_ClipArt_Gallery.2">
                    <p:embed/>
                    <p:pic>
                      <p:nvPicPr>
                        <p:cNvPr id="0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4295" name="Group 55"/>
          <p:cNvGrpSpPr>
            <a:grpSpLocks/>
          </p:cNvGrpSpPr>
          <p:nvPr/>
        </p:nvGrpSpPr>
        <p:grpSpPr bwMode="auto">
          <a:xfrm>
            <a:off x="4830763" y="5164138"/>
            <a:ext cx="835025" cy="457200"/>
            <a:chOff x="3345" y="3383"/>
            <a:chExt cx="526" cy="288"/>
          </a:xfrm>
        </p:grpSpPr>
        <p:grpSp>
          <p:nvGrpSpPr>
            <p:cNvPr id="394296" name="Group 56"/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394297" name="Object 5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8" name="Clip" r:id="rId32" imgW="819000" imgH="847800" progId="MS_ClipArt_Gallery.2">
                      <p:embed/>
                    </p:oleObj>
                  </mc:Choice>
                  <mc:Fallback>
                    <p:oleObj name="Clip" r:id="rId32" imgW="819000" imgH="847800" progId="MS_ClipArt_Gallery.2">
                      <p:embed/>
                      <p:pic>
                        <p:nvPicPr>
                          <p:cNvPr id="0" name="Object 5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4298" name="Object 5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9" name="Clip" r:id="rId33" imgW="1266840" imgH="1200240" progId="MS_ClipArt_Gallery.2">
                      <p:embed/>
                    </p:oleObj>
                  </mc:Choice>
                  <mc:Fallback>
                    <p:oleObj name="Clip" r:id="rId33" imgW="1266840" imgH="1200240" progId="MS_ClipArt_Gallery.2">
                      <p:embed/>
                      <p:pic>
                        <p:nvPicPr>
                          <p:cNvPr id="0" name="Object 5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94299" name="Line 59"/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300" name="Line 60"/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301" name="Line 61"/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302" name="Line 62"/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4303" name="Line 63"/>
          <p:cNvSpPr>
            <a:spLocks noChangeShapeType="1"/>
          </p:cNvSpPr>
          <p:nvPr/>
        </p:nvSpPr>
        <p:spPr bwMode="auto">
          <a:xfrm flipH="1" flipV="1">
            <a:off x="5068888" y="4303713"/>
            <a:ext cx="747712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4304" name="Line 64"/>
          <p:cNvSpPr>
            <a:spLocks noChangeShapeType="1"/>
          </p:cNvSpPr>
          <p:nvPr/>
        </p:nvSpPr>
        <p:spPr bwMode="auto">
          <a:xfrm flipH="1" flipV="1">
            <a:off x="4297363" y="4451350"/>
            <a:ext cx="176212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4328" name="Group 88"/>
          <p:cNvGrpSpPr>
            <a:grpSpLocks/>
          </p:cNvGrpSpPr>
          <p:nvPr/>
        </p:nvGrpSpPr>
        <p:grpSpPr bwMode="auto">
          <a:xfrm>
            <a:off x="5257800" y="1228725"/>
            <a:ext cx="3633788" cy="4567238"/>
            <a:chOff x="3312" y="774"/>
            <a:chExt cx="2289" cy="2877"/>
          </a:xfrm>
        </p:grpSpPr>
        <p:sp>
          <p:nvSpPr>
            <p:cNvPr id="394324" name="Rectangle 84"/>
            <p:cNvSpPr>
              <a:spLocks noChangeArrowheads="1"/>
            </p:cNvSpPr>
            <p:nvPr/>
          </p:nvSpPr>
          <p:spPr bwMode="auto">
            <a:xfrm>
              <a:off x="3465" y="1125"/>
              <a:ext cx="2127" cy="130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25" name="Rectangle 85"/>
            <p:cNvSpPr>
              <a:spLocks noChangeArrowheads="1"/>
            </p:cNvSpPr>
            <p:nvPr/>
          </p:nvSpPr>
          <p:spPr bwMode="auto">
            <a:xfrm>
              <a:off x="3518" y="1028"/>
              <a:ext cx="1205" cy="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23" name="Rectangle 83"/>
            <p:cNvSpPr>
              <a:spLocks noChangeArrowheads="1"/>
            </p:cNvSpPr>
            <p:nvPr/>
          </p:nvSpPr>
          <p:spPr bwMode="auto">
            <a:xfrm>
              <a:off x="3517" y="1002"/>
              <a:ext cx="2084" cy="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None/>
              </a:pPr>
              <a:r>
                <a:rPr lang="en-US" sz="2000"/>
                <a:t>wireless hosts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</a:pPr>
              <a:r>
                <a:rPr lang="en-US" sz="2000"/>
                <a:t>laptop, PDA, IP phone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</a:pPr>
              <a:r>
                <a:rPr lang="en-US" sz="2000"/>
                <a:t>run applications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</a:pPr>
              <a:r>
                <a:rPr lang="en-US" sz="2000"/>
                <a:t>may be stationary (non-mobile) or mobile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</a:pPr>
              <a:r>
                <a:rPr lang="en-US"/>
                <a:t>wireless does </a:t>
              </a:r>
              <a:r>
                <a:rPr lang="en-US" i="1"/>
                <a:t>not</a:t>
              </a:r>
              <a:r>
                <a:rPr lang="en-US"/>
                <a:t> always mean mobility</a:t>
              </a:r>
            </a:p>
          </p:txBody>
        </p:sp>
        <p:grpSp>
          <p:nvGrpSpPr>
            <p:cNvPr id="394310" name="Group 70"/>
            <p:cNvGrpSpPr>
              <a:grpSpLocks/>
            </p:cNvGrpSpPr>
            <p:nvPr/>
          </p:nvGrpSpPr>
          <p:grpSpPr bwMode="auto">
            <a:xfrm>
              <a:off x="4805" y="774"/>
              <a:ext cx="509" cy="421"/>
              <a:chOff x="2870" y="1518"/>
              <a:chExt cx="292" cy="320"/>
            </a:xfrm>
          </p:grpSpPr>
          <p:graphicFrame>
            <p:nvGraphicFramePr>
              <p:cNvPr id="394311" name="Object 7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0" name="Clip" r:id="rId34" imgW="819000" imgH="847800" progId="MS_ClipArt_Gallery.2">
                      <p:embed/>
                    </p:oleObj>
                  </mc:Choice>
                  <mc:Fallback>
                    <p:oleObj name="Clip" r:id="rId34" imgW="819000" imgH="847800" progId="MS_ClipArt_Gallery.2">
                      <p:embed/>
                      <p:pic>
                        <p:nvPicPr>
                          <p:cNvPr id="0" name="Object 7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4312" name="Object 7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1" name="Clip" r:id="rId35" imgW="1266840" imgH="1200240" progId="MS_ClipArt_Gallery.2">
                      <p:embed/>
                    </p:oleObj>
                  </mc:Choice>
                  <mc:Fallback>
                    <p:oleObj name="Clip" r:id="rId35" imgW="1266840" imgH="1200240" progId="MS_ClipArt_Gallery.2">
                      <p:embed/>
                      <p:pic>
                        <p:nvPicPr>
                          <p:cNvPr id="0" name="Object 7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94326" name="Line 86"/>
            <p:cNvSpPr>
              <a:spLocks noChangeShapeType="1"/>
            </p:cNvSpPr>
            <p:nvPr/>
          </p:nvSpPr>
          <p:spPr bwMode="auto">
            <a:xfrm flipH="1">
              <a:off x="3899" y="2464"/>
              <a:ext cx="603" cy="11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4327" name="Line 87"/>
            <p:cNvSpPr>
              <a:spLocks noChangeShapeType="1"/>
            </p:cNvSpPr>
            <p:nvPr/>
          </p:nvSpPr>
          <p:spPr bwMode="auto">
            <a:xfrm flipH="1">
              <a:off x="3312" y="2454"/>
              <a:ext cx="1188" cy="8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2C3448C0-060C-4B49-884A-3CAFE137D07E}" type="slidenum">
              <a:rPr lang="en-US"/>
              <a:pPr/>
              <a:t>20</a:t>
            </a:fld>
            <a:endParaRPr lang="en-US"/>
          </a:p>
        </p:txBody>
      </p:sp>
      <p:sp>
        <p:nvSpPr>
          <p:cNvPr id="546818" name="Rectangle 2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>
                <a:solidFill>
                  <a:srgbClr val="000099"/>
                </a:solidFill>
              </a:rPr>
              <a:t>802.11: advanced capabilities</a:t>
            </a:r>
          </a:p>
        </p:txBody>
      </p:sp>
      <p:sp>
        <p:nvSpPr>
          <p:cNvPr id="546820" name="Rectangle 4"/>
          <p:cNvSpPr>
            <a:spLocks noChangeArrowheads="1"/>
          </p:cNvSpPr>
          <p:nvPr/>
        </p:nvSpPr>
        <p:spPr bwMode="auto">
          <a:xfrm>
            <a:off x="461963" y="1266825"/>
            <a:ext cx="73279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  <a:tabLst>
                <a:tab pos="746125" algn="l"/>
              </a:tabLst>
            </a:pPr>
            <a:r>
              <a:rPr lang="en-US" sz="2400" i="1">
                <a:solidFill>
                  <a:srgbClr val="FF0000"/>
                </a:solidFill>
              </a:rPr>
              <a:t>Power Management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tabLst>
                <a:tab pos="746125" algn="l"/>
              </a:tabLst>
            </a:pPr>
            <a:r>
              <a:rPr lang="en-US" sz="2400"/>
              <a:t>node-to-AP: “I am going to sleep until next beacon frame”</a:t>
            </a:r>
          </a:p>
          <a:p>
            <a:pPr marL="685800" lvl="1" indent="-2286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tabLst>
                <a:tab pos="746125" algn="l"/>
              </a:tabLst>
            </a:pPr>
            <a:r>
              <a:rPr lang="en-US" sz="2400"/>
              <a:t>AP knows not to transmit frames to this node</a:t>
            </a:r>
          </a:p>
          <a:p>
            <a:pPr marL="685800" lvl="1" indent="-2286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tabLst>
                <a:tab pos="746125" algn="l"/>
              </a:tabLst>
            </a:pPr>
            <a:r>
              <a:rPr lang="en-US" sz="2400"/>
              <a:t>node wakes up before next beacon frame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tabLst>
                <a:tab pos="746125" algn="l"/>
              </a:tabLst>
            </a:pPr>
            <a:r>
              <a:rPr lang="en-US" sz="2400"/>
              <a:t>beacon frame: contains list of mobiles with AP-to-mobile frames waiting to be sent</a:t>
            </a:r>
          </a:p>
          <a:p>
            <a:pPr marL="685800" lvl="1" indent="-2286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tabLst>
                <a:tab pos="746125" algn="l"/>
              </a:tabLst>
            </a:pPr>
            <a:r>
              <a:rPr lang="en-US" sz="2400"/>
              <a:t>node will stay awake if AP-to-mobile frames to be sent; otherwise sleep again until next beacon frame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  <a:tabLst>
                <a:tab pos="746125" algn="l"/>
              </a:tabLst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26885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934F5D93-503D-4CEA-8757-B13AED855301}" type="slidenum">
              <a:rPr lang="en-US"/>
              <a:pPr/>
              <a:t>21</a:t>
            </a:fld>
            <a:endParaRPr lang="en-US"/>
          </a:p>
        </p:txBody>
      </p:sp>
      <p:sp>
        <p:nvSpPr>
          <p:cNvPr id="413698" name="Oval 2"/>
          <p:cNvSpPr>
            <a:spLocks noChangeArrowheads="1"/>
          </p:cNvSpPr>
          <p:nvPr/>
        </p:nvSpPr>
        <p:spPr bwMode="auto">
          <a:xfrm>
            <a:off x="5029200" y="1292225"/>
            <a:ext cx="3479800" cy="3416300"/>
          </a:xfrm>
          <a:prstGeom prst="ellipse">
            <a:avLst/>
          </a:prstGeom>
          <a:solidFill>
            <a:schemeClr val="accent1">
              <a:alpha val="49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1600">
              <a:latin typeface="Arial" charset="0"/>
            </a:endParaRPr>
          </a:p>
        </p:txBody>
      </p:sp>
      <p:grpSp>
        <p:nvGrpSpPr>
          <p:cNvPr id="413700" name="Group 4"/>
          <p:cNvGrpSpPr>
            <a:grpSpLocks/>
          </p:cNvGrpSpPr>
          <p:nvPr/>
        </p:nvGrpSpPr>
        <p:grpSpPr bwMode="auto">
          <a:xfrm>
            <a:off x="6626225" y="2863850"/>
            <a:ext cx="333375" cy="336550"/>
            <a:chOff x="1334" y="2718"/>
            <a:chExt cx="210" cy="212"/>
          </a:xfrm>
        </p:grpSpPr>
        <p:sp>
          <p:nvSpPr>
            <p:cNvPr id="413701" name="Oval 5"/>
            <p:cNvSpPr>
              <a:spLocks noChangeArrowheads="1"/>
            </p:cNvSpPr>
            <p:nvPr/>
          </p:nvSpPr>
          <p:spPr bwMode="auto">
            <a:xfrm>
              <a:off x="1352" y="2728"/>
              <a:ext cx="192" cy="18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02" name="Text Box 6"/>
            <p:cNvSpPr txBox="1">
              <a:spLocks noChangeArrowheads="1"/>
            </p:cNvSpPr>
            <p:nvPr/>
          </p:nvSpPr>
          <p:spPr bwMode="auto">
            <a:xfrm>
              <a:off x="1334" y="271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M</a:t>
              </a:r>
            </a:p>
          </p:txBody>
        </p:sp>
      </p:grpSp>
      <p:sp>
        <p:nvSpPr>
          <p:cNvPr id="413703" name="Line 7"/>
          <p:cNvSpPr>
            <a:spLocks noChangeShapeType="1"/>
          </p:cNvSpPr>
          <p:nvPr/>
        </p:nvSpPr>
        <p:spPr bwMode="auto">
          <a:xfrm>
            <a:off x="6972300" y="3019425"/>
            <a:ext cx="1524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04" name="Line 8"/>
          <p:cNvSpPr>
            <a:spLocks noChangeShapeType="1"/>
          </p:cNvSpPr>
          <p:nvPr/>
        </p:nvSpPr>
        <p:spPr bwMode="auto">
          <a:xfrm>
            <a:off x="5029200" y="3019425"/>
            <a:ext cx="1587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05" name="Text Box 9"/>
          <p:cNvSpPr txBox="1">
            <a:spLocks noChangeArrowheads="1"/>
          </p:cNvSpPr>
          <p:nvPr/>
        </p:nvSpPr>
        <p:spPr bwMode="auto">
          <a:xfrm>
            <a:off x="7591425" y="2736850"/>
            <a:ext cx="1019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radius of</a:t>
            </a:r>
          </a:p>
          <a:p>
            <a:pPr eaLnBrk="1" hangingPunct="1"/>
            <a:r>
              <a:rPr lang="en-US" sz="1600">
                <a:latin typeface="Arial" charset="0"/>
              </a:rPr>
              <a:t>coverage</a:t>
            </a:r>
          </a:p>
        </p:txBody>
      </p:sp>
      <p:grpSp>
        <p:nvGrpSpPr>
          <p:cNvPr id="413706" name="Group 10"/>
          <p:cNvGrpSpPr>
            <a:grpSpLocks/>
          </p:cNvGrpSpPr>
          <p:nvPr/>
        </p:nvGrpSpPr>
        <p:grpSpPr bwMode="auto">
          <a:xfrm>
            <a:off x="6067425" y="2228850"/>
            <a:ext cx="320675" cy="336550"/>
            <a:chOff x="4166" y="3398"/>
            <a:chExt cx="202" cy="212"/>
          </a:xfrm>
        </p:grpSpPr>
        <p:sp>
          <p:nvSpPr>
            <p:cNvPr id="413707" name="Oval 11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08" name="Text Box 12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S</a:t>
              </a:r>
            </a:p>
          </p:txBody>
        </p:sp>
      </p:grpSp>
      <p:grpSp>
        <p:nvGrpSpPr>
          <p:cNvPr id="413709" name="Group 13"/>
          <p:cNvGrpSpPr>
            <a:grpSpLocks/>
          </p:cNvGrpSpPr>
          <p:nvPr/>
        </p:nvGrpSpPr>
        <p:grpSpPr bwMode="auto">
          <a:xfrm>
            <a:off x="6981825" y="3524250"/>
            <a:ext cx="320675" cy="336550"/>
            <a:chOff x="4166" y="3398"/>
            <a:chExt cx="202" cy="212"/>
          </a:xfrm>
        </p:grpSpPr>
        <p:sp>
          <p:nvSpPr>
            <p:cNvPr id="413710" name="Oval 14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11" name="Text Box 15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S</a:t>
              </a:r>
            </a:p>
          </p:txBody>
        </p:sp>
      </p:grpSp>
      <p:grpSp>
        <p:nvGrpSpPr>
          <p:cNvPr id="413712" name="Group 16"/>
          <p:cNvGrpSpPr>
            <a:grpSpLocks/>
          </p:cNvGrpSpPr>
          <p:nvPr/>
        </p:nvGrpSpPr>
        <p:grpSpPr bwMode="auto">
          <a:xfrm>
            <a:off x="5775325" y="3587750"/>
            <a:ext cx="320675" cy="336550"/>
            <a:chOff x="4166" y="3398"/>
            <a:chExt cx="202" cy="212"/>
          </a:xfrm>
        </p:grpSpPr>
        <p:sp>
          <p:nvSpPr>
            <p:cNvPr id="413713" name="Oval 17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14" name="Text Box 18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S</a:t>
              </a:r>
            </a:p>
          </p:txBody>
        </p:sp>
      </p:grpSp>
      <p:grpSp>
        <p:nvGrpSpPr>
          <p:cNvPr id="413715" name="Group 19"/>
          <p:cNvGrpSpPr>
            <a:grpSpLocks/>
          </p:cNvGrpSpPr>
          <p:nvPr/>
        </p:nvGrpSpPr>
        <p:grpSpPr bwMode="auto">
          <a:xfrm>
            <a:off x="7131050" y="2127250"/>
            <a:ext cx="306388" cy="336550"/>
            <a:chOff x="4784" y="2710"/>
            <a:chExt cx="193" cy="212"/>
          </a:xfrm>
        </p:grpSpPr>
        <p:sp>
          <p:nvSpPr>
            <p:cNvPr id="413716" name="Oval 20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600" b="1"/>
            </a:p>
          </p:txBody>
        </p:sp>
        <p:sp>
          <p:nvSpPr>
            <p:cNvPr id="413717" name="Text Box 21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969696"/>
                  </a:solidFill>
                  <a:latin typeface="Arial" charset="0"/>
                </a:rPr>
                <a:t>P</a:t>
              </a:r>
            </a:p>
          </p:txBody>
        </p:sp>
      </p:grpSp>
      <p:grpSp>
        <p:nvGrpSpPr>
          <p:cNvPr id="413718" name="Group 22"/>
          <p:cNvGrpSpPr>
            <a:grpSpLocks/>
          </p:cNvGrpSpPr>
          <p:nvPr/>
        </p:nvGrpSpPr>
        <p:grpSpPr bwMode="auto">
          <a:xfrm>
            <a:off x="6584950" y="3676650"/>
            <a:ext cx="306388" cy="336550"/>
            <a:chOff x="4784" y="2710"/>
            <a:chExt cx="193" cy="212"/>
          </a:xfrm>
        </p:grpSpPr>
        <p:sp>
          <p:nvSpPr>
            <p:cNvPr id="413719" name="Oval 23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600" b="1"/>
            </a:p>
          </p:txBody>
        </p:sp>
        <p:sp>
          <p:nvSpPr>
            <p:cNvPr id="413720" name="Text Box 24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969696"/>
                  </a:solidFill>
                  <a:latin typeface="Arial" charset="0"/>
                </a:rPr>
                <a:t>P</a:t>
              </a:r>
            </a:p>
          </p:txBody>
        </p:sp>
      </p:grpSp>
      <p:grpSp>
        <p:nvGrpSpPr>
          <p:cNvPr id="413721" name="Group 25"/>
          <p:cNvGrpSpPr>
            <a:grpSpLocks/>
          </p:cNvGrpSpPr>
          <p:nvPr/>
        </p:nvGrpSpPr>
        <p:grpSpPr bwMode="auto">
          <a:xfrm>
            <a:off x="6305550" y="2635250"/>
            <a:ext cx="306388" cy="336550"/>
            <a:chOff x="4784" y="2710"/>
            <a:chExt cx="193" cy="212"/>
          </a:xfrm>
        </p:grpSpPr>
        <p:sp>
          <p:nvSpPr>
            <p:cNvPr id="413722" name="Oval 26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600" b="1"/>
            </a:p>
          </p:txBody>
        </p:sp>
        <p:sp>
          <p:nvSpPr>
            <p:cNvPr id="413723" name="Text Box 27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969696"/>
                  </a:solidFill>
                  <a:latin typeface="Arial" charset="0"/>
                </a:rPr>
                <a:t>P</a:t>
              </a:r>
            </a:p>
          </p:txBody>
        </p:sp>
      </p:grpSp>
      <p:grpSp>
        <p:nvGrpSpPr>
          <p:cNvPr id="413724" name="Group 28"/>
          <p:cNvGrpSpPr>
            <a:grpSpLocks/>
          </p:cNvGrpSpPr>
          <p:nvPr/>
        </p:nvGrpSpPr>
        <p:grpSpPr bwMode="auto">
          <a:xfrm>
            <a:off x="7626350" y="3498850"/>
            <a:ext cx="306388" cy="336550"/>
            <a:chOff x="4784" y="2710"/>
            <a:chExt cx="193" cy="212"/>
          </a:xfrm>
        </p:grpSpPr>
        <p:sp>
          <p:nvSpPr>
            <p:cNvPr id="413725" name="Oval 29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600" b="1"/>
            </a:p>
          </p:txBody>
        </p:sp>
        <p:sp>
          <p:nvSpPr>
            <p:cNvPr id="413726" name="Text Box 30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969696"/>
                  </a:solidFill>
                  <a:latin typeface="Arial" charset="0"/>
                </a:rPr>
                <a:t>P</a:t>
              </a:r>
            </a:p>
          </p:txBody>
        </p:sp>
      </p:grpSp>
      <p:grpSp>
        <p:nvGrpSpPr>
          <p:cNvPr id="413727" name="Group 31"/>
          <p:cNvGrpSpPr>
            <a:grpSpLocks/>
          </p:cNvGrpSpPr>
          <p:nvPr/>
        </p:nvGrpSpPr>
        <p:grpSpPr bwMode="auto">
          <a:xfrm>
            <a:off x="5699125" y="4741863"/>
            <a:ext cx="2927350" cy="1330325"/>
            <a:chOff x="4270" y="2809"/>
            <a:chExt cx="1844" cy="838"/>
          </a:xfrm>
        </p:grpSpPr>
        <p:grpSp>
          <p:nvGrpSpPr>
            <p:cNvPr id="413728" name="Group 32"/>
            <p:cNvGrpSpPr>
              <a:grpSpLocks/>
            </p:cNvGrpSpPr>
            <p:nvPr/>
          </p:nvGrpSpPr>
          <p:grpSpPr bwMode="auto">
            <a:xfrm>
              <a:off x="4270" y="2878"/>
              <a:ext cx="210" cy="212"/>
              <a:chOff x="1334" y="2718"/>
              <a:chExt cx="210" cy="212"/>
            </a:xfrm>
          </p:grpSpPr>
          <p:sp>
            <p:nvSpPr>
              <p:cNvPr id="413729" name="Oval 33"/>
              <p:cNvSpPr>
                <a:spLocks noChangeArrowheads="1"/>
              </p:cNvSpPr>
              <p:nvPr/>
            </p:nvSpPr>
            <p:spPr bwMode="auto">
              <a:xfrm>
                <a:off x="1352" y="2728"/>
                <a:ext cx="192" cy="18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30" name="Text Box 34"/>
              <p:cNvSpPr txBox="1">
                <a:spLocks noChangeArrowheads="1"/>
              </p:cNvSpPr>
              <p:nvPr/>
            </p:nvSpPr>
            <p:spPr bwMode="auto">
              <a:xfrm>
                <a:off x="1334" y="2718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M</a:t>
                </a:r>
              </a:p>
            </p:txBody>
          </p:sp>
        </p:grpSp>
        <p:grpSp>
          <p:nvGrpSpPr>
            <p:cNvPr id="413731" name="Group 35"/>
            <p:cNvGrpSpPr>
              <a:grpSpLocks/>
            </p:cNvGrpSpPr>
            <p:nvPr/>
          </p:nvGrpSpPr>
          <p:grpSpPr bwMode="auto">
            <a:xfrm>
              <a:off x="4294" y="3166"/>
              <a:ext cx="202" cy="212"/>
              <a:chOff x="4166" y="3398"/>
              <a:chExt cx="202" cy="212"/>
            </a:xfrm>
          </p:grpSpPr>
          <p:sp>
            <p:nvSpPr>
              <p:cNvPr id="413732" name="Oval 36"/>
              <p:cNvSpPr>
                <a:spLocks noChangeArrowheads="1"/>
              </p:cNvSpPr>
              <p:nvPr/>
            </p:nvSpPr>
            <p:spPr bwMode="auto">
              <a:xfrm>
                <a:off x="4176" y="3408"/>
                <a:ext cx="192" cy="18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33" name="Text Box 37"/>
              <p:cNvSpPr txBox="1">
                <a:spLocks noChangeArrowheads="1"/>
              </p:cNvSpPr>
              <p:nvPr/>
            </p:nvSpPr>
            <p:spPr bwMode="auto">
              <a:xfrm>
                <a:off x="4166" y="3398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S</a:t>
                </a:r>
              </a:p>
            </p:txBody>
          </p:sp>
        </p:grpSp>
        <p:sp>
          <p:nvSpPr>
            <p:cNvPr id="413734" name="Text Box 38"/>
            <p:cNvSpPr txBox="1">
              <a:spLocks noChangeArrowheads="1"/>
            </p:cNvSpPr>
            <p:nvPr/>
          </p:nvSpPr>
          <p:spPr bwMode="auto">
            <a:xfrm>
              <a:off x="4462" y="2809"/>
              <a:ext cx="1652" cy="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en-US">
                  <a:latin typeface="Arial" charset="0"/>
                </a:rPr>
                <a:t>Master device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>
                  <a:latin typeface="Arial" charset="0"/>
                </a:rPr>
                <a:t>Slave device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>
                  <a:latin typeface="Arial" charset="0"/>
                </a:rPr>
                <a:t>Parked device (inactive)</a:t>
              </a:r>
            </a:p>
          </p:txBody>
        </p:sp>
        <p:grpSp>
          <p:nvGrpSpPr>
            <p:cNvPr id="413735" name="Group 39"/>
            <p:cNvGrpSpPr>
              <a:grpSpLocks/>
            </p:cNvGrpSpPr>
            <p:nvPr/>
          </p:nvGrpSpPr>
          <p:grpSpPr bwMode="auto">
            <a:xfrm>
              <a:off x="4292" y="3398"/>
              <a:ext cx="193" cy="212"/>
              <a:chOff x="4784" y="2710"/>
              <a:chExt cx="193" cy="212"/>
            </a:xfrm>
          </p:grpSpPr>
          <p:sp>
            <p:nvSpPr>
              <p:cNvPr id="413736" name="Oval 40"/>
              <p:cNvSpPr>
                <a:spLocks noChangeArrowheads="1"/>
              </p:cNvSpPr>
              <p:nvPr/>
            </p:nvSpPr>
            <p:spPr bwMode="auto">
              <a:xfrm>
                <a:off x="4784" y="2720"/>
                <a:ext cx="192" cy="18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b="1"/>
              </a:p>
            </p:txBody>
          </p:sp>
          <p:sp>
            <p:nvSpPr>
              <p:cNvPr id="413737" name="Text Box 41"/>
              <p:cNvSpPr txBox="1">
                <a:spLocks noChangeArrowheads="1"/>
              </p:cNvSpPr>
              <p:nvPr/>
            </p:nvSpPr>
            <p:spPr bwMode="auto">
              <a:xfrm>
                <a:off x="4786" y="2710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600" b="1">
                    <a:solidFill>
                      <a:srgbClr val="969696"/>
                    </a:solidFill>
                    <a:latin typeface="Arial" charset="0"/>
                  </a:rPr>
                  <a:t>P</a:t>
                </a:r>
              </a:p>
            </p:txBody>
          </p:sp>
        </p:grpSp>
      </p:grpSp>
      <p:sp>
        <p:nvSpPr>
          <p:cNvPr id="413738" name="Rectangle 42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>
                <a:solidFill>
                  <a:srgbClr val="000099"/>
                </a:solidFill>
              </a:rPr>
              <a:t>802.15: personal area network</a:t>
            </a:r>
          </a:p>
        </p:txBody>
      </p:sp>
      <p:sp>
        <p:nvSpPr>
          <p:cNvPr id="413740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473075" y="1339850"/>
            <a:ext cx="4465638" cy="5518150"/>
          </a:xfrm>
        </p:spPr>
        <p:txBody>
          <a:bodyPr/>
          <a:lstStyle/>
          <a:p>
            <a:r>
              <a:rPr lang="en-US" sz="2400"/>
              <a:t>less than 10 m diameter</a:t>
            </a:r>
          </a:p>
          <a:p>
            <a:r>
              <a:rPr lang="en-US" sz="2400"/>
              <a:t>replacement for cables (mouse, keyboard, headphones)</a:t>
            </a:r>
          </a:p>
          <a:p>
            <a:r>
              <a:rPr lang="en-US" sz="2400"/>
              <a:t>ad hoc: no infrastructure</a:t>
            </a:r>
          </a:p>
          <a:p>
            <a:r>
              <a:rPr lang="en-US" sz="2400"/>
              <a:t>master/slaves:</a:t>
            </a:r>
          </a:p>
          <a:p>
            <a:pPr lvl="1"/>
            <a:r>
              <a:rPr lang="en-US" sz="2000"/>
              <a:t>slaves request permission to send (to master)</a:t>
            </a:r>
          </a:p>
          <a:p>
            <a:pPr lvl="1"/>
            <a:r>
              <a:rPr lang="en-US" sz="2000"/>
              <a:t>master grants requests</a:t>
            </a:r>
          </a:p>
          <a:p>
            <a:r>
              <a:rPr lang="en-US" sz="2400"/>
              <a:t>802.15: evolved from Bluetooth specification</a:t>
            </a:r>
          </a:p>
          <a:p>
            <a:pPr lvl="1"/>
            <a:r>
              <a:rPr lang="en-US" sz="2000"/>
              <a:t>2.4-2.5 GHz radio band</a:t>
            </a:r>
          </a:p>
          <a:p>
            <a:pPr lvl="1"/>
            <a:r>
              <a:rPr lang="en-US" sz="2000"/>
              <a:t>up to 721 kbps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54197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27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FFD5607F-531A-42A1-951B-2FD0E9EAC983}" type="slidenum">
              <a:rPr lang="en-US"/>
              <a:pPr/>
              <a:t>22</a:t>
            </a:fld>
            <a:endParaRPr lang="en-US"/>
          </a:p>
        </p:txBody>
      </p:sp>
      <p:grpSp>
        <p:nvGrpSpPr>
          <p:cNvPr id="419188" name="Group 372"/>
          <p:cNvGrpSpPr>
            <a:grpSpLocks/>
          </p:cNvGrpSpPr>
          <p:nvPr/>
        </p:nvGrpSpPr>
        <p:grpSpPr bwMode="auto">
          <a:xfrm>
            <a:off x="3314700" y="2635250"/>
            <a:ext cx="5368925" cy="3657600"/>
            <a:chOff x="1820" y="1536"/>
            <a:chExt cx="3382" cy="2304"/>
          </a:xfrm>
        </p:grpSpPr>
        <p:sp>
          <p:nvSpPr>
            <p:cNvPr id="418818" name="AutoShape 2"/>
            <p:cNvSpPr>
              <a:spLocks noChangeArrowheads="1"/>
            </p:cNvSpPr>
            <p:nvPr/>
          </p:nvSpPr>
          <p:spPr bwMode="auto">
            <a:xfrm>
              <a:off x="1820" y="1536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20" name="AutoShape 4"/>
            <p:cNvSpPr>
              <a:spLocks noChangeArrowheads="1"/>
            </p:cNvSpPr>
            <p:nvPr/>
          </p:nvSpPr>
          <p:spPr bwMode="auto">
            <a:xfrm>
              <a:off x="2328" y="1823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21" name="AutoShape 5"/>
            <p:cNvSpPr>
              <a:spLocks noChangeArrowheads="1"/>
            </p:cNvSpPr>
            <p:nvPr/>
          </p:nvSpPr>
          <p:spPr bwMode="auto">
            <a:xfrm>
              <a:off x="1840" y="2699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23" name="AutoShape 7"/>
            <p:cNvSpPr>
              <a:spLocks noChangeArrowheads="1"/>
            </p:cNvSpPr>
            <p:nvPr/>
          </p:nvSpPr>
          <p:spPr bwMode="auto">
            <a:xfrm>
              <a:off x="2340" y="2971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24" name="AutoShape 8"/>
            <p:cNvSpPr>
              <a:spLocks noChangeArrowheads="1"/>
            </p:cNvSpPr>
            <p:nvPr/>
          </p:nvSpPr>
          <p:spPr bwMode="auto">
            <a:xfrm>
              <a:off x="1829" y="2118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25" name="AutoShape 9"/>
            <p:cNvSpPr>
              <a:spLocks noChangeArrowheads="1"/>
            </p:cNvSpPr>
            <p:nvPr/>
          </p:nvSpPr>
          <p:spPr bwMode="auto">
            <a:xfrm>
              <a:off x="2340" y="2397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26" name="AutoShape 10"/>
            <p:cNvSpPr>
              <a:spLocks noChangeArrowheads="1"/>
            </p:cNvSpPr>
            <p:nvPr/>
          </p:nvSpPr>
          <p:spPr bwMode="auto">
            <a:xfrm>
              <a:off x="2845" y="3264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8827" name="Group 11"/>
            <p:cNvGrpSpPr>
              <a:grpSpLocks/>
            </p:cNvGrpSpPr>
            <p:nvPr/>
          </p:nvGrpSpPr>
          <p:grpSpPr bwMode="auto">
            <a:xfrm>
              <a:off x="3110" y="3346"/>
              <a:ext cx="153" cy="306"/>
              <a:chOff x="3796" y="1043"/>
              <a:chExt cx="865" cy="1237"/>
            </a:xfrm>
          </p:grpSpPr>
          <p:sp>
            <p:nvSpPr>
              <p:cNvPr id="418828" name="Line 12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29" name="Line 13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30" name="Line 14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31" name="Line 15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32" name="Line 16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33" name="Line 17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34" name="Line 18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35" name="Line 19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36" name="Line 20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37" name="Line 21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38" name="Line 22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39" name="Line 23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40" name="Line 24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41" name="Line 25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42" name="Line 26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8843" name="Group 2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18844" name="Line 2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45" name="Line 2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46" name="Line 3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47" name="Line 3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8848" name="Group 3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18849" name="Line 3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50" name="Line 3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51" name="Line 3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52" name="Line 3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8853" name="Group 3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18854" name="Line 3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55" name="Line 3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56" name="Line 4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57" name="Line 4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8858" name="Group 42"/>
            <p:cNvGrpSpPr>
              <a:grpSpLocks/>
            </p:cNvGrpSpPr>
            <p:nvPr/>
          </p:nvGrpSpPr>
          <p:grpSpPr bwMode="auto">
            <a:xfrm>
              <a:off x="2590" y="2509"/>
              <a:ext cx="153" cy="306"/>
              <a:chOff x="3796" y="1043"/>
              <a:chExt cx="865" cy="1237"/>
            </a:xfrm>
          </p:grpSpPr>
          <p:sp>
            <p:nvSpPr>
              <p:cNvPr id="418859" name="Line 43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60" name="Line 44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61" name="Line 45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62" name="Line 46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63" name="Line 47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64" name="Line 48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65" name="Line 49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66" name="Line 50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67" name="Line 51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68" name="Line 52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69" name="Line 53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70" name="Line 54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71" name="Line 55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72" name="Line 56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73" name="Line 57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8874" name="Group 5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18875" name="Line 5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76" name="Line 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77" name="Line 6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78" name="Line 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8879" name="Group 6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18880" name="Line 6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81" name="Line 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82" name="Line 6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83" name="Line 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8884" name="Group 6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18885" name="Line 6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86" name="Line 7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87" name="Line 7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88" name="Line 7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8889" name="Group 73"/>
            <p:cNvGrpSpPr>
              <a:grpSpLocks/>
            </p:cNvGrpSpPr>
            <p:nvPr/>
          </p:nvGrpSpPr>
          <p:grpSpPr bwMode="auto">
            <a:xfrm>
              <a:off x="2596" y="3076"/>
              <a:ext cx="153" cy="306"/>
              <a:chOff x="3796" y="1043"/>
              <a:chExt cx="865" cy="1237"/>
            </a:xfrm>
          </p:grpSpPr>
          <p:sp>
            <p:nvSpPr>
              <p:cNvPr id="418890" name="Line 74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91" name="Line 75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92" name="Line 76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93" name="Line 77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94" name="Line 78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95" name="Line 79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96" name="Line 80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97" name="Line 81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98" name="Line 82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99" name="Line 83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00" name="Line 84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01" name="Line 85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02" name="Line 86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03" name="Line 87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04" name="Line 88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8905" name="Group 8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18906" name="Line 9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07" name="Line 9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08" name="Line 9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09" name="Line 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8910" name="Group 9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18911" name="Line 9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12" name="Line 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13" name="Line 9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14" name="Line 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8915" name="Group 9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18916" name="Line 10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17" name="Line 1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18" name="Line 10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19" name="Line 1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8951" name="Group 135"/>
            <p:cNvGrpSpPr>
              <a:grpSpLocks/>
            </p:cNvGrpSpPr>
            <p:nvPr/>
          </p:nvGrpSpPr>
          <p:grpSpPr bwMode="auto">
            <a:xfrm>
              <a:off x="2095" y="1649"/>
              <a:ext cx="153" cy="306"/>
              <a:chOff x="3796" y="1043"/>
              <a:chExt cx="865" cy="1237"/>
            </a:xfrm>
          </p:grpSpPr>
          <p:sp>
            <p:nvSpPr>
              <p:cNvPr id="418952" name="Line 136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53" name="Line 137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54" name="Line 138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55" name="Line 139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56" name="Line 140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57" name="Line 141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58" name="Line 142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59" name="Line 143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60" name="Line 144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61" name="Line 145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62" name="Line 146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63" name="Line 147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64" name="Line 148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65" name="Line 149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66" name="Line 150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8967" name="Group 151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18968" name="Line 15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69" name="Line 1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70" name="Line 15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71" name="Line 1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8972" name="Group 156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18973" name="Line 15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74" name="Line 1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75" name="Line 15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76" name="Line 1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8977" name="Group 161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18978" name="Line 16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79" name="Line 16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80" name="Line 16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81" name="Line 1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9013" name="Group 197"/>
            <p:cNvGrpSpPr>
              <a:grpSpLocks/>
            </p:cNvGrpSpPr>
            <p:nvPr/>
          </p:nvGrpSpPr>
          <p:grpSpPr bwMode="auto">
            <a:xfrm>
              <a:off x="2579" y="1941"/>
              <a:ext cx="153" cy="306"/>
              <a:chOff x="3796" y="1043"/>
              <a:chExt cx="865" cy="1237"/>
            </a:xfrm>
          </p:grpSpPr>
          <p:sp>
            <p:nvSpPr>
              <p:cNvPr id="419014" name="Line 198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15" name="Line 199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16" name="Line 200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17" name="Line 201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18" name="Line 202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19" name="Line 203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20" name="Line 204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21" name="Line 205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22" name="Line 206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23" name="Line 207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24" name="Line 208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25" name="Line 209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26" name="Line 210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27" name="Line 211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28" name="Line 21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9029" name="Group 21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19030" name="Line 21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31" name="Line 2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32" name="Line 21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33" name="Line 21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9034" name="Group 21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19035" name="Line 21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36" name="Line 2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37" name="Line 22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38" name="Line 2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9039" name="Group 22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19040" name="Line 22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41" name="Line 2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42" name="Line 22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43" name="Line 22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9044" name="Group 228"/>
            <p:cNvGrpSpPr>
              <a:grpSpLocks/>
            </p:cNvGrpSpPr>
            <p:nvPr/>
          </p:nvGrpSpPr>
          <p:grpSpPr bwMode="auto">
            <a:xfrm>
              <a:off x="2108" y="2790"/>
              <a:ext cx="153" cy="306"/>
              <a:chOff x="3796" y="1043"/>
              <a:chExt cx="865" cy="1237"/>
            </a:xfrm>
          </p:grpSpPr>
          <p:sp>
            <p:nvSpPr>
              <p:cNvPr id="419045" name="Line 229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46" name="Line 230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47" name="Line 231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48" name="Line 232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49" name="Line 233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50" name="Line 234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51" name="Line 235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52" name="Line 236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53" name="Line 237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54" name="Line 238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55" name="Line 239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56" name="Line 240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57" name="Line 241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58" name="Line 242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59" name="Line 243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9060" name="Group 24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19061" name="Line 24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62" name="Line 24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63" name="Line 24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64" name="Line 2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9065" name="Group 24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19066" name="Line 25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67" name="Line 2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68" name="Line 25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69" name="Line 2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9070" name="Group 25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19071" name="Line 25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72" name="Line 2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73" name="Line 25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74" name="Line 2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9075" name="Group 259"/>
            <p:cNvGrpSpPr>
              <a:grpSpLocks/>
            </p:cNvGrpSpPr>
            <p:nvPr/>
          </p:nvGrpSpPr>
          <p:grpSpPr bwMode="auto">
            <a:xfrm>
              <a:off x="2091" y="2221"/>
              <a:ext cx="153" cy="306"/>
              <a:chOff x="3796" y="1043"/>
              <a:chExt cx="865" cy="1237"/>
            </a:xfrm>
          </p:grpSpPr>
          <p:sp>
            <p:nvSpPr>
              <p:cNvPr id="419076" name="Line 26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77" name="Line 26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78" name="Line 26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79" name="Line 26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80" name="Line 26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81" name="Line 26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82" name="Line 26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83" name="Line 26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84" name="Line 26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85" name="Line 26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86" name="Line 27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87" name="Line 27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88" name="Line 27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89" name="Line 27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90" name="Line 27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9091" name="Group 2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19092" name="Line 27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93" name="Line 2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94" name="Line 27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95" name="Line 2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9096" name="Group 2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19097" name="Line 28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98" name="Line 2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99" name="Line 28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100" name="Line 2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9101" name="Group 2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19102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103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104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105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19106" name="Line 290"/>
            <p:cNvSpPr>
              <a:spLocks noChangeShapeType="1"/>
            </p:cNvSpPr>
            <p:nvPr/>
          </p:nvSpPr>
          <p:spPr bwMode="auto">
            <a:xfrm flipV="1">
              <a:off x="3223" y="3069"/>
              <a:ext cx="31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108" name="Line 292"/>
            <p:cNvSpPr>
              <a:spLocks noChangeShapeType="1"/>
            </p:cNvSpPr>
            <p:nvPr/>
          </p:nvSpPr>
          <p:spPr bwMode="auto">
            <a:xfrm flipV="1">
              <a:off x="2712" y="3069"/>
              <a:ext cx="519" cy="2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109" name="Line 293"/>
            <p:cNvSpPr>
              <a:spLocks noChangeShapeType="1"/>
            </p:cNvSpPr>
            <p:nvPr/>
          </p:nvSpPr>
          <p:spPr bwMode="auto">
            <a:xfrm flipV="1">
              <a:off x="2225" y="2948"/>
              <a:ext cx="957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110" name="Line 294"/>
            <p:cNvSpPr>
              <a:spLocks noChangeShapeType="1"/>
            </p:cNvSpPr>
            <p:nvPr/>
          </p:nvSpPr>
          <p:spPr bwMode="auto">
            <a:xfrm flipV="1">
              <a:off x="2704" y="2128"/>
              <a:ext cx="568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111" name="Line 295"/>
            <p:cNvSpPr>
              <a:spLocks noChangeShapeType="1"/>
            </p:cNvSpPr>
            <p:nvPr/>
          </p:nvSpPr>
          <p:spPr bwMode="auto">
            <a:xfrm flipV="1">
              <a:off x="2193" y="2047"/>
              <a:ext cx="1079" cy="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112" name="Line 296"/>
            <p:cNvSpPr>
              <a:spLocks noChangeShapeType="1"/>
            </p:cNvSpPr>
            <p:nvPr/>
          </p:nvSpPr>
          <p:spPr bwMode="auto">
            <a:xfrm flipV="1">
              <a:off x="2696" y="1950"/>
              <a:ext cx="584" cy="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113" name="Line 297"/>
            <p:cNvSpPr>
              <a:spLocks noChangeShapeType="1"/>
            </p:cNvSpPr>
            <p:nvPr/>
          </p:nvSpPr>
          <p:spPr bwMode="auto">
            <a:xfrm>
              <a:off x="2209" y="1885"/>
              <a:ext cx="10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9115" name="Group 299"/>
            <p:cNvGrpSpPr>
              <a:grpSpLocks/>
            </p:cNvGrpSpPr>
            <p:nvPr/>
          </p:nvGrpSpPr>
          <p:grpSpPr bwMode="auto">
            <a:xfrm>
              <a:off x="3174" y="2654"/>
              <a:ext cx="622" cy="460"/>
              <a:chOff x="2197" y="1155"/>
              <a:chExt cx="622" cy="460"/>
            </a:xfrm>
          </p:grpSpPr>
          <p:grpSp>
            <p:nvGrpSpPr>
              <p:cNvPr id="419116" name="Group 300"/>
              <p:cNvGrpSpPr>
                <a:grpSpLocks/>
              </p:cNvGrpSpPr>
              <p:nvPr/>
            </p:nvGrpSpPr>
            <p:grpSpPr bwMode="auto">
              <a:xfrm>
                <a:off x="2198" y="1176"/>
                <a:ext cx="621" cy="426"/>
                <a:chOff x="3164" y="2556"/>
                <a:chExt cx="901" cy="338"/>
              </a:xfrm>
            </p:grpSpPr>
            <p:sp>
              <p:nvSpPr>
                <p:cNvPr id="419117" name="Rectangle 301"/>
                <p:cNvSpPr>
                  <a:spLocks noChangeArrowheads="1"/>
                </p:cNvSpPr>
                <p:nvPr/>
              </p:nvSpPr>
              <p:spPr bwMode="auto">
                <a:xfrm>
                  <a:off x="3164" y="2556"/>
                  <a:ext cx="901" cy="33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118" name="Text Box 302"/>
                <p:cNvSpPr txBox="1">
                  <a:spLocks noChangeArrowheads="1"/>
                </p:cNvSpPr>
                <p:nvPr/>
              </p:nvSpPr>
              <p:spPr bwMode="auto">
                <a:xfrm>
                  <a:off x="3212" y="2573"/>
                  <a:ext cx="168" cy="18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419119" name="Text Box 303"/>
              <p:cNvSpPr txBox="1">
                <a:spLocks noChangeArrowheads="1"/>
              </p:cNvSpPr>
              <p:nvPr/>
            </p:nvSpPr>
            <p:spPr bwMode="auto">
              <a:xfrm>
                <a:off x="2197" y="1155"/>
                <a:ext cx="616" cy="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Mobile </a:t>
                </a:r>
              </a:p>
              <a:p>
                <a:pPr algn="ctr" eaLnBrk="1" hangingPunct="1"/>
                <a:r>
                  <a:rPr lang="en-US" sz="1400">
                    <a:latin typeface="Arial" charset="0"/>
                  </a:rPr>
                  <a:t>Switching </a:t>
                </a:r>
              </a:p>
              <a:p>
                <a:pPr algn="ctr" eaLnBrk="1" hangingPunct="1"/>
                <a:r>
                  <a:rPr lang="en-US" sz="1400">
                    <a:latin typeface="Arial" charset="0"/>
                  </a:rPr>
                  <a:t>Center</a:t>
                </a:r>
              </a:p>
            </p:txBody>
          </p:sp>
        </p:grpSp>
        <p:sp>
          <p:nvSpPr>
            <p:cNvPr id="419120" name="Freeform 304"/>
            <p:cNvSpPr>
              <a:spLocks/>
            </p:cNvSpPr>
            <p:nvPr/>
          </p:nvSpPr>
          <p:spPr bwMode="auto">
            <a:xfrm>
              <a:off x="4092" y="1783"/>
              <a:ext cx="1078" cy="1430"/>
            </a:xfrm>
            <a:custGeom>
              <a:avLst/>
              <a:gdLst>
                <a:gd name="T0" fmla="*/ 239 w 1292"/>
                <a:gd name="T1" fmla="*/ 7 h 1255"/>
                <a:gd name="T2" fmla="*/ 35 w 1292"/>
                <a:gd name="T3" fmla="*/ 157 h 1255"/>
                <a:gd name="T4" fmla="*/ 29 w 1292"/>
                <a:gd name="T5" fmla="*/ 523 h 1255"/>
                <a:gd name="T6" fmla="*/ 53 w 1292"/>
                <a:gd name="T7" fmla="*/ 829 h 1255"/>
                <a:gd name="T8" fmla="*/ 245 w 1292"/>
                <a:gd name="T9" fmla="*/ 871 h 1255"/>
                <a:gd name="T10" fmla="*/ 647 w 1292"/>
                <a:gd name="T11" fmla="*/ 1129 h 1255"/>
                <a:gd name="T12" fmla="*/ 995 w 1292"/>
                <a:gd name="T13" fmla="*/ 1237 h 1255"/>
                <a:gd name="T14" fmla="*/ 1199 w 1292"/>
                <a:gd name="T15" fmla="*/ 1021 h 1255"/>
                <a:gd name="T16" fmla="*/ 1271 w 1292"/>
                <a:gd name="T17" fmla="*/ 445 h 1255"/>
                <a:gd name="T18" fmla="*/ 1205 w 1292"/>
                <a:gd name="T19" fmla="*/ 211 h 1255"/>
                <a:gd name="T20" fmla="*/ 749 w 1292"/>
                <a:gd name="T21" fmla="*/ 115 h 1255"/>
                <a:gd name="T22" fmla="*/ 239 w 1292"/>
                <a:gd name="T23" fmla="*/ 7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121" name="Text Box 305"/>
            <p:cNvSpPr txBox="1">
              <a:spLocks noChangeArrowheads="1"/>
            </p:cNvSpPr>
            <p:nvPr/>
          </p:nvSpPr>
          <p:spPr bwMode="auto">
            <a:xfrm>
              <a:off x="4120" y="2100"/>
              <a:ext cx="108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/>
                <a:t>Public telephone</a:t>
              </a:r>
            </a:p>
            <a:p>
              <a:pPr eaLnBrk="1" hangingPunct="1"/>
              <a:r>
                <a:rPr lang="en-US" sz="1600"/>
                <a:t>network, and</a:t>
              </a:r>
            </a:p>
            <a:p>
              <a:pPr eaLnBrk="1" hangingPunct="1"/>
              <a:r>
                <a:rPr lang="en-US" sz="1600"/>
                <a:t>Internet</a:t>
              </a:r>
            </a:p>
          </p:txBody>
        </p:sp>
        <p:pic>
          <p:nvPicPr>
            <p:cNvPr id="419125" name="Picture 309" descr="imgyjavg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" y="2039"/>
              <a:ext cx="159" cy="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126" name="Picture 310" descr="imgyjavg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" y="2351"/>
              <a:ext cx="159" cy="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127" name="Picture 311" descr="imgyjavg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" y="2551"/>
              <a:ext cx="159" cy="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128" name="Picture 312" descr="imgyjavg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" y="2615"/>
              <a:ext cx="159" cy="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129" name="Picture 313" descr="imgyjavg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6" y="3087"/>
              <a:ext cx="159" cy="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132" name="Picture 316" descr="imgyjavg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" y="3215"/>
              <a:ext cx="159" cy="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19133" name="Group 317"/>
            <p:cNvGrpSpPr>
              <a:grpSpLocks/>
            </p:cNvGrpSpPr>
            <p:nvPr/>
          </p:nvGrpSpPr>
          <p:grpSpPr bwMode="auto">
            <a:xfrm>
              <a:off x="2249" y="2806"/>
              <a:ext cx="524" cy="114"/>
              <a:chOff x="3072" y="739"/>
              <a:chExt cx="652" cy="146"/>
            </a:xfrm>
          </p:grpSpPr>
          <p:pic>
            <p:nvPicPr>
              <p:cNvPr id="419134" name="Picture 318" descr="lgv_fqmg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9135" name="Line 319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136" name="Line 320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9137" name="Group 321"/>
            <p:cNvGrpSpPr>
              <a:grpSpLocks/>
            </p:cNvGrpSpPr>
            <p:nvPr/>
          </p:nvGrpSpPr>
          <p:grpSpPr bwMode="auto">
            <a:xfrm>
              <a:off x="3270" y="1758"/>
              <a:ext cx="622" cy="460"/>
              <a:chOff x="2197" y="1155"/>
              <a:chExt cx="622" cy="460"/>
            </a:xfrm>
          </p:grpSpPr>
          <p:grpSp>
            <p:nvGrpSpPr>
              <p:cNvPr id="419138" name="Group 322"/>
              <p:cNvGrpSpPr>
                <a:grpSpLocks/>
              </p:cNvGrpSpPr>
              <p:nvPr/>
            </p:nvGrpSpPr>
            <p:grpSpPr bwMode="auto">
              <a:xfrm>
                <a:off x="2198" y="1176"/>
                <a:ext cx="621" cy="426"/>
                <a:chOff x="3164" y="2556"/>
                <a:chExt cx="901" cy="338"/>
              </a:xfrm>
            </p:grpSpPr>
            <p:sp>
              <p:nvSpPr>
                <p:cNvPr id="419139" name="Rectangle 323"/>
                <p:cNvSpPr>
                  <a:spLocks noChangeArrowheads="1"/>
                </p:cNvSpPr>
                <p:nvPr/>
              </p:nvSpPr>
              <p:spPr bwMode="auto">
                <a:xfrm>
                  <a:off x="3164" y="2556"/>
                  <a:ext cx="901" cy="33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140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212" y="2573"/>
                  <a:ext cx="168" cy="18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419141" name="Text Box 325"/>
              <p:cNvSpPr txBox="1">
                <a:spLocks noChangeArrowheads="1"/>
              </p:cNvSpPr>
              <p:nvPr/>
            </p:nvSpPr>
            <p:spPr bwMode="auto">
              <a:xfrm>
                <a:off x="2197" y="1155"/>
                <a:ext cx="616" cy="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Mobile </a:t>
                </a:r>
              </a:p>
              <a:p>
                <a:pPr algn="ctr" eaLnBrk="1" hangingPunct="1"/>
                <a:r>
                  <a:rPr lang="en-US" sz="1400">
                    <a:latin typeface="Arial" charset="0"/>
                  </a:rPr>
                  <a:t>Switching </a:t>
                </a:r>
              </a:p>
              <a:p>
                <a:pPr algn="ctr" eaLnBrk="1" hangingPunct="1"/>
                <a:r>
                  <a:rPr lang="en-US" sz="1400">
                    <a:latin typeface="Arial" charset="0"/>
                  </a:rPr>
                  <a:t>Center</a:t>
                </a:r>
              </a:p>
            </p:txBody>
          </p:sp>
        </p:grpSp>
        <p:sp>
          <p:nvSpPr>
            <p:cNvPr id="419142" name="Line 326"/>
            <p:cNvSpPr>
              <a:spLocks noChangeShapeType="1"/>
            </p:cNvSpPr>
            <p:nvPr/>
          </p:nvSpPr>
          <p:spPr bwMode="auto">
            <a:xfrm>
              <a:off x="3897" y="2011"/>
              <a:ext cx="232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143" name="Line 327"/>
            <p:cNvSpPr>
              <a:spLocks noChangeShapeType="1"/>
            </p:cNvSpPr>
            <p:nvPr/>
          </p:nvSpPr>
          <p:spPr bwMode="auto">
            <a:xfrm flipV="1">
              <a:off x="3793" y="2715"/>
              <a:ext cx="320" cy="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180" name="Rectangle 364"/>
          <p:cNvSpPr>
            <a:spLocks noChangeArrowheads="1"/>
          </p:cNvSpPr>
          <p:nvPr/>
        </p:nvSpPr>
        <p:spPr bwMode="auto">
          <a:xfrm>
            <a:off x="298450" y="306388"/>
            <a:ext cx="8658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u="sng">
                <a:solidFill>
                  <a:srgbClr val="000099"/>
                </a:solidFill>
              </a:rPr>
              <a:t>Components of cellular network architecture</a:t>
            </a:r>
          </a:p>
        </p:txBody>
      </p:sp>
      <p:grpSp>
        <p:nvGrpSpPr>
          <p:cNvPr id="419197" name="Group 381"/>
          <p:cNvGrpSpPr>
            <a:grpSpLocks/>
          </p:cNvGrpSpPr>
          <p:nvPr/>
        </p:nvGrpSpPr>
        <p:grpSpPr bwMode="auto">
          <a:xfrm>
            <a:off x="4495800" y="1006475"/>
            <a:ext cx="4022725" cy="1981200"/>
            <a:chOff x="2380" y="634"/>
            <a:chExt cx="2534" cy="1248"/>
          </a:xfrm>
        </p:grpSpPr>
        <p:sp>
          <p:nvSpPr>
            <p:cNvPr id="419182" name="Text Box 366"/>
            <p:cNvSpPr txBox="1">
              <a:spLocks noChangeArrowheads="1"/>
            </p:cNvSpPr>
            <p:nvPr/>
          </p:nvSpPr>
          <p:spPr bwMode="auto">
            <a:xfrm>
              <a:off x="2457" y="843"/>
              <a:ext cx="2391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99"/>
                </a:buClr>
                <a:buSzPct val="75000"/>
                <a:buFont typeface="Wingdings" pitchFamily="2" charset="2"/>
                <a:buChar char="v"/>
              </a:pPr>
              <a:r>
                <a:rPr lang="en-US"/>
                <a:t> connects cells to wide area net</a:t>
              </a:r>
            </a:p>
            <a:p>
              <a:pPr>
                <a:buClr>
                  <a:srgbClr val="000099"/>
                </a:buClr>
                <a:buSzPct val="75000"/>
                <a:buFont typeface="Wingdings" pitchFamily="2" charset="2"/>
                <a:buChar char="v"/>
              </a:pPr>
              <a:r>
                <a:rPr lang="en-US"/>
                <a:t> manages call setup (more later!)</a:t>
              </a:r>
            </a:p>
            <a:p>
              <a:pPr>
                <a:buClr>
                  <a:srgbClr val="000099"/>
                </a:buClr>
                <a:buSzPct val="75000"/>
                <a:buFont typeface="Wingdings" pitchFamily="2" charset="2"/>
                <a:buChar char="v"/>
              </a:pPr>
              <a:r>
                <a:rPr lang="en-US"/>
                <a:t> handles mobility (more later!)</a:t>
              </a:r>
            </a:p>
          </p:txBody>
        </p:sp>
        <p:sp>
          <p:nvSpPr>
            <p:cNvPr id="419184" name="Rectangle 368"/>
            <p:cNvSpPr>
              <a:spLocks noChangeArrowheads="1"/>
            </p:cNvSpPr>
            <p:nvPr/>
          </p:nvSpPr>
          <p:spPr bwMode="auto">
            <a:xfrm>
              <a:off x="2380" y="777"/>
              <a:ext cx="2534" cy="6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9187" name="Group 371"/>
            <p:cNvGrpSpPr>
              <a:grpSpLocks/>
            </p:cNvGrpSpPr>
            <p:nvPr/>
          </p:nvGrpSpPr>
          <p:grpSpPr bwMode="auto">
            <a:xfrm>
              <a:off x="2544" y="634"/>
              <a:ext cx="547" cy="288"/>
              <a:chOff x="442" y="3293"/>
              <a:chExt cx="547" cy="288"/>
            </a:xfrm>
          </p:grpSpPr>
          <p:sp>
            <p:nvSpPr>
              <p:cNvPr id="419186" name="Rectangle 370"/>
              <p:cNvSpPr>
                <a:spLocks noChangeArrowheads="1"/>
              </p:cNvSpPr>
              <p:nvPr/>
            </p:nvSpPr>
            <p:spPr bwMode="auto">
              <a:xfrm>
                <a:off x="442" y="3321"/>
                <a:ext cx="547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185" name="Text Box 369"/>
              <p:cNvSpPr txBox="1">
                <a:spLocks noChangeArrowheads="1"/>
              </p:cNvSpPr>
              <p:nvPr/>
            </p:nvSpPr>
            <p:spPr bwMode="auto">
              <a:xfrm>
                <a:off x="450" y="3293"/>
                <a:ext cx="53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FF0000"/>
                    </a:solidFill>
                  </a:rPr>
                  <a:t>MSC</a:t>
                </a:r>
              </a:p>
            </p:txBody>
          </p:sp>
        </p:grpSp>
        <p:sp>
          <p:nvSpPr>
            <p:cNvPr id="419190" name="Line 374"/>
            <p:cNvSpPr>
              <a:spLocks noChangeShapeType="1"/>
            </p:cNvSpPr>
            <p:nvPr/>
          </p:nvSpPr>
          <p:spPr bwMode="auto">
            <a:xfrm>
              <a:off x="3293" y="1450"/>
              <a:ext cx="278" cy="43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19199" name="Group 383"/>
          <p:cNvGrpSpPr>
            <a:grpSpLocks/>
          </p:cNvGrpSpPr>
          <p:nvPr/>
        </p:nvGrpSpPr>
        <p:grpSpPr bwMode="auto">
          <a:xfrm>
            <a:off x="274638" y="2071688"/>
            <a:ext cx="3170237" cy="3243262"/>
            <a:chOff x="173" y="1305"/>
            <a:chExt cx="1997" cy="2043"/>
          </a:xfrm>
        </p:grpSpPr>
        <p:sp>
          <p:nvSpPr>
            <p:cNvPr id="419192" name="Text Box 376"/>
            <p:cNvSpPr txBox="1">
              <a:spLocks noChangeArrowheads="1"/>
            </p:cNvSpPr>
            <p:nvPr/>
          </p:nvSpPr>
          <p:spPr bwMode="auto">
            <a:xfrm>
              <a:off x="250" y="1514"/>
              <a:ext cx="1662" cy="1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000099"/>
                </a:buClr>
                <a:buSzPct val="75000"/>
                <a:buFont typeface="Wingdings" pitchFamily="2" charset="2"/>
                <a:buChar char="v"/>
              </a:pPr>
              <a:r>
                <a:rPr lang="en-US"/>
                <a:t> covers geographical region</a:t>
              </a:r>
            </a:p>
            <a:p>
              <a:pPr>
                <a:buClr>
                  <a:srgbClr val="000099"/>
                </a:buClr>
                <a:buSzPct val="75000"/>
                <a:buFont typeface="Wingdings" pitchFamily="2" charset="2"/>
                <a:buChar char="v"/>
              </a:pPr>
              <a:r>
                <a:rPr lang="en-US"/>
                <a:t> </a:t>
              </a:r>
              <a:r>
                <a:rPr lang="en-US" i="1">
                  <a:solidFill>
                    <a:srgbClr val="FF0000"/>
                  </a:solidFill>
                </a:rPr>
                <a:t>base station</a:t>
              </a:r>
              <a:r>
                <a:rPr lang="en-US"/>
                <a:t> (BS) analogous to 802.11 AP</a:t>
              </a:r>
            </a:p>
            <a:p>
              <a:pPr>
                <a:buClr>
                  <a:srgbClr val="000099"/>
                </a:buClr>
                <a:buSzPct val="75000"/>
                <a:buFont typeface="Wingdings" pitchFamily="2" charset="2"/>
                <a:buChar char="v"/>
              </a:pPr>
              <a:r>
                <a:rPr lang="en-US"/>
                <a:t> </a:t>
              </a:r>
              <a:r>
                <a:rPr lang="en-US" i="1">
                  <a:solidFill>
                    <a:srgbClr val="FF0000"/>
                  </a:solidFill>
                </a:rPr>
                <a:t>mobile users</a:t>
              </a:r>
              <a:r>
                <a:rPr lang="en-US"/>
                <a:t> attach to network through BS</a:t>
              </a:r>
            </a:p>
            <a:p>
              <a:pPr>
                <a:buClr>
                  <a:srgbClr val="000099"/>
                </a:buClr>
                <a:buSzPct val="75000"/>
                <a:buFont typeface="Wingdings" pitchFamily="2" charset="2"/>
                <a:buChar char="v"/>
              </a:pPr>
              <a:r>
                <a:rPr lang="en-US"/>
                <a:t> </a:t>
              </a:r>
              <a:r>
                <a:rPr lang="en-US" i="1">
                  <a:solidFill>
                    <a:srgbClr val="FF0000"/>
                  </a:solidFill>
                </a:rPr>
                <a:t>air-interface:</a:t>
              </a:r>
              <a:r>
                <a:rPr lang="en-US"/>
                <a:t> physical and link layer protocol between mobile and BS</a:t>
              </a:r>
            </a:p>
          </p:txBody>
        </p:sp>
        <p:sp>
          <p:nvSpPr>
            <p:cNvPr id="419193" name="Rectangle 377"/>
            <p:cNvSpPr>
              <a:spLocks noChangeArrowheads="1"/>
            </p:cNvSpPr>
            <p:nvPr/>
          </p:nvSpPr>
          <p:spPr bwMode="auto">
            <a:xfrm>
              <a:off x="173" y="1448"/>
              <a:ext cx="1727" cy="19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9194" name="Group 378"/>
            <p:cNvGrpSpPr>
              <a:grpSpLocks/>
            </p:cNvGrpSpPr>
            <p:nvPr/>
          </p:nvGrpSpPr>
          <p:grpSpPr bwMode="auto">
            <a:xfrm>
              <a:off x="337" y="1305"/>
              <a:ext cx="547" cy="288"/>
              <a:chOff x="442" y="3293"/>
              <a:chExt cx="547" cy="288"/>
            </a:xfrm>
          </p:grpSpPr>
          <p:sp>
            <p:nvSpPr>
              <p:cNvPr id="419195" name="Rectangle 379"/>
              <p:cNvSpPr>
                <a:spLocks noChangeArrowheads="1"/>
              </p:cNvSpPr>
              <p:nvPr/>
            </p:nvSpPr>
            <p:spPr bwMode="auto">
              <a:xfrm>
                <a:off x="442" y="3321"/>
                <a:ext cx="547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196" name="Text Box 380"/>
              <p:cNvSpPr txBox="1">
                <a:spLocks noChangeArrowheads="1"/>
              </p:cNvSpPr>
              <p:nvPr/>
            </p:nvSpPr>
            <p:spPr bwMode="auto">
              <a:xfrm>
                <a:off x="450" y="3293"/>
                <a:ext cx="4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FF0000"/>
                    </a:solidFill>
                  </a:rPr>
                  <a:t>cell</a:t>
                </a:r>
              </a:p>
            </p:txBody>
          </p:sp>
        </p:grpSp>
        <p:sp>
          <p:nvSpPr>
            <p:cNvPr id="419198" name="Line 382"/>
            <p:cNvSpPr>
              <a:spLocks noChangeShapeType="1"/>
            </p:cNvSpPr>
            <p:nvPr/>
          </p:nvSpPr>
          <p:spPr bwMode="auto">
            <a:xfrm>
              <a:off x="1891" y="1622"/>
              <a:ext cx="279" cy="18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19202" name="Group 386"/>
          <p:cNvGrpSpPr>
            <a:grpSpLocks/>
          </p:cNvGrpSpPr>
          <p:nvPr/>
        </p:nvGrpSpPr>
        <p:grpSpPr bwMode="auto">
          <a:xfrm>
            <a:off x="6567488" y="4556125"/>
            <a:ext cx="2209800" cy="1401763"/>
            <a:chOff x="4137" y="2870"/>
            <a:chExt cx="1392" cy="883"/>
          </a:xfrm>
        </p:grpSpPr>
        <p:sp>
          <p:nvSpPr>
            <p:cNvPr id="419200" name="Text Box 384"/>
            <p:cNvSpPr txBox="1">
              <a:spLocks noChangeArrowheads="1"/>
            </p:cNvSpPr>
            <p:nvPr/>
          </p:nvSpPr>
          <p:spPr bwMode="auto">
            <a:xfrm>
              <a:off x="4137" y="3465"/>
              <a:ext cx="13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wired network</a:t>
              </a:r>
            </a:p>
          </p:txBody>
        </p:sp>
        <p:sp>
          <p:nvSpPr>
            <p:cNvPr id="419201" name="Line 385"/>
            <p:cNvSpPr>
              <a:spLocks noChangeShapeType="1"/>
            </p:cNvSpPr>
            <p:nvPr/>
          </p:nvSpPr>
          <p:spPr bwMode="auto">
            <a:xfrm flipV="1">
              <a:off x="4560" y="2870"/>
              <a:ext cx="384" cy="6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576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06108311-C881-46FD-AC68-376752465F0F}" type="slidenum">
              <a:rPr lang="en-US"/>
              <a:pPr/>
              <a:t>23</a:t>
            </a:fld>
            <a:endParaRPr lang="en-US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Cellular standards: brief survey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2G systems:</a:t>
            </a:r>
            <a:r>
              <a:rPr lang="en-US"/>
              <a:t> voice channels</a:t>
            </a:r>
          </a:p>
          <a:p>
            <a:r>
              <a:rPr lang="en-US" sz="2400"/>
              <a:t>IS-136 TDMA: combined FDMA/TDMA (North America)</a:t>
            </a:r>
          </a:p>
          <a:p>
            <a:r>
              <a:rPr lang="en-US" sz="2400"/>
              <a:t>GSM (global system for mobile communications): combined FDMA/TDMA </a:t>
            </a:r>
          </a:p>
          <a:p>
            <a:pPr lvl="1"/>
            <a:r>
              <a:rPr lang="en-US" sz="2000"/>
              <a:t>most widely deployed</a:t>
            </a:r>
          </a:p>
          <a:p>
            <a:r>
              <a:rPr lang="en-US" sz="2400"/>
              <a:t>IS-95 CDMA: code division multiple access</a:t>
            </a:r>
          </a:p>
        </p:txBody>
      </p:sp>
      <p:grpSp>
        <p:nvGrpSpPr>
          <p:cNvPr id="421896" name="Group 8"/>
          <p:cNvGrpSpPr>
            <a:grpSpLocks/>
          </p:cNvGrpSpPr>
          <p:nvPr/>
        </p:nvGrpSpPr>
        <p:grpSpPr bwMode="auto">
          <a:xfrm>
            <a:off x="1341438" y="5200650"/>
            <a:ext cx="3160712" cy="879475"/>
            <a:chOff x="1862" y="3427"/>
            <a:chExt cx="1471" cy="554"/>
          </a:xfrm>
        </p:grpSpPr>
        <p:sp>
          <p:nvSpPr>
            <p:cNvPr id="421894" name="Freeform 6"/>
            <p:cNvSpPr>
              <a:spLocks/>
            </p:cNvSpPr>
            <p:nvPr/>
          </p:nvSpPr>
          <p:spPr bwMode="auto">
            <a:xfrm>
              <a:off x="1866" y="3612"/>
              <a:ext cx="1467" cy="369"/>
            </a:xfrm>
            <a:custGeom>
              <a:avLst/>
              <a:gdLst>
                <a:gd name="T0" fmla="*/ 0 w 1467"/>
                <a:gd name="T1" fmla="*/ 6 h 369"/>
                <a:gd name="T2" fmla="*/ 396 w 1467"/>
                <a:gd name="T3" fmla="*/ 318 h 369"/>
                <a:gd name="T4" fmla="*/ 1129 w 1467"/>
                <a:gd name="T5" fmla="*/ 314 h 369"/>
                <a:gd name="T6" fmla="*/ 1467 w 1467"/>
                <a:gd name="T7" fmla="*/ 0 h 369"/>
                <a:gd name="T8" fmla="*/ 0 w 1467"/>
                <a:gd name="T9" fmla="*/ 6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7" h="369">
                  <a:moveTo>
                    <a:pt x="0" y="6"/>
                  </a:moveTo>
                  <a:lnTo>
                    <a:pt x="396" y="318"/>
                  </a:lnTo>
                  <a:cubicBezTo>
                    <a:pt x="584" y="369"/>
                    <a:pt x="951" y="367"/>
                    <a:pt x="1129" y="314"/>
                  </a:cubicBezTo>
                  <a:lnTo>
                    <a:pt x="146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1892" name="Oval 4"/>
            <p:cNvSpPr>
              <a:spLocks noChangeArrowheads="1"/>
            </p:cNvSpPr>
            <p:nvPr/>
          </p:nvSpPr>
          <p:spPr bwMode="auto">
            <a:xfrm>
              <a:off x="1862" y="3427"/>
              <a:ext cx="1469" cy="3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21895" name="Oval 7"/>
            <p:cNvSpPr>
              <a:spLocks noChangeArrowheads="1"/>
            </p:cNvSpPr>
            <p:nvPr/>
          </p:nvSpPr>
          <p:spPr bwMode="auto">
            <a:xfrm>
              <a:off x="1961" y="3466"/>
              <a:ext cx="1268" cy="2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421897" name="Text Box 9"/>
          <p:cNvSpPr txBox="1">
            <a:spLocks noChangeArrowheads="1"/>
          </p:cNvSpPr>
          <p:nvPr/>
        </p:nvSpPr>
        <p:spPr bwMode="auto">
          <a:xfrm rot="535086">
            <a:off x="1824038" y="5370513"/>
            <a:ext cx="7826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IS-136</a:t>
            </a:r>
          </a:p>
        </p:txBody>
      </p:sp>
      <p:sp>
        <p:nvSpPr>
          <p:cNvPr id="421898" name="Text Box 10"/>
          <p:cNvSpPr txBox="1">
            <a:spLocks noChangeArrowheads="1"/>
          </p:cNvSpPr>
          <p:nvPr/>
        </p:nvSpPr>
        <p:spPr bwMode="auto">
          <a:xfrm>
            <a:off x="2616200" y="5430838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GSM</a:t>
            </a:r>
          </a:p>
        </p:txBody>
      </p:sp>
      <p:sp>
        <p:nvSpPr>
          <p:cNvPr id="421899" name="Text Box 11"/>
          <p:cNvSpPr txBox="1">
            <a:spLocks noChangeArrowheads="1"/>
          </p:cNvSpPr>
          <p:nvPr/>
        </p:nvSpPr>
        <p:spPr bwMode="auto">
          <a:xfrm rot="-226692">
            <a:off x="3209925" y="5359400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IS-95</a:t>
            </a:r>
          </a:p>
        </p:txBody>
      </p:sp>
      <p:sp>
        <p:nvSpPr>
          <p:cNvPr id="421900" name="Text Box 12"/>
          <p:cNvSpPr txBox="1">
            <a:spLocks noChangeArrowheads="1"/>
          </p:cNvSpPr>
          <p:nvPr/>
        </p:nvSpPr>
        <p:spPr bwMode="auto">
          <a:xfrm rot="194335">
            <a:off x="2079625" y="5191125"/>
            <a:ext cx="758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GPRS</a:t>
            </a:r>
          </a:p>
        </p:txBody>
      </p:sp>
      <p:sp>
        <p:nvSpPr>
          <p:cNvPr id="421901" name="Text Box 13"/>
          <p:cNvSpPr txBox="1">
            <a:spLocks noChangeArrowheads="1"/>
          </p:cNvSpPr>
          <p:nvPr/>
        </p:nvSpPr>
        <p:spPr bwMode="auto">
          <a:xfrm rot="-293470">
            <a:off x="2930525" y="5165725"/>
            <a:ext cx="758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EDGE</a:t>
            </a:r>
          </a:p>
        </p:txBody>
      </p:sp>
      <p:sp>
        <p:nvSpPr>
          <p:cNvPr id="421902" name="Text Box 14"/>
          <p:cNvSpPr txBox="1">
            <a:spLocks noChangeArrowheads="1"/>
          </p:cNvSpPr>
          <p:nvPr/>
        </p:nvSpPr>
        <p:spPr bwMode="auto">
          <a:xfrm rot="-328813">
            <a:off x="1344613" y="4992688"/>
            <a:ext cx="1300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CDMA-2000</a:t>
            </a:r>
          </a:p>
        </p:txBody>
      </p:sp>
      <p:sp>
        <p:nvSpPr>
          <p:cNvPr id="421903" name="Text Box 15"/>
          <p:cNvSpPr txBox="1">
            <a:spLocks noChangeArrowheads="1"/>
          </p:cNvSpPr>
          <p:nvPr/>
        </p:nvSpPr>
        <p:spPr bwMode="auto">
          <a:xfrm rot="697246">
            <a:off x="3724275" y="5249863"/>
            <a:ext cx="758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UMTS</a:t>
            </a:r>
          </a:p>
        </p:txBody>
      </p:sp>
      <p:sp>
        <p:nvSpPr>
          <p:cNvPr id="421905" name="Text Box 17"/>
          <p:cNvSpPr txBox="1">
            <a:spLocks noChangeArrowheads="1"/>
          </p:cNvSpPr>
          <p:nvPr/>
        </p:nvSpPr>
        <p:spPr bwMode="auto">
          <a:xfrm rot="258206">
            <a:off x="2994025" y="4943475"/>
            <a:ext cx="1390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TDMA/FDMA</a:t>
            </a:r>
          </a:p>
        </p:txBody>
      </p:sp>
      <p:sp>
        <p:nvSpPr>
          <p:cNvPr id="421906" name="Text Box 18"/>
          <p:cNvSpPr txBox="1">
            <a:spLocks noChangeArrowheads="1"/>
          </p:cNvSpPr>
          <p:nvPr/>
        </p:nvSpPr>
        <p:spPr bwMode="auto">
          <a:xfrm>
            <a:off x="4664075" y="5256213"/>
            <a:ext cx="25003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charset="0"/>
                <a:cs typeface="Arial" charset="0"/>
              </a:rPr>
              <a:t>Don’t drown in a bowl</a:t>
            </a:r>
          </a:p>
          <a:p>
            <a:r>
              <a:rPr lang="en-US" sz="1600" dirty="0">
                <a:solidFill>
                  <a:srgbClr val="FF0000"/>
                </a:solidFill>
                <a:latin typeface="Arial" charset="0"/>
                <a:cs typeface="Arial" charset="0"/>
              </a:rPr>
              <a:t>of alphabet soup: use this</a:t>
            </a:r>
          </a:p>
          <a:p>
            <a:r>
              <a:rPr lang="en-US" sz="1600" dirty="0">
                <a:solidFill>
                  <a:srgbClr val="FF0000"/>
                </a:solidFill>
                <a:latin typeface="Arial" charset="0"/>
                <a:cs typeface="Arial" charset="0"/>
              </a:rPr>
              <a:t>for reference only</a:t>
            </a:r>
          </a:p>
        </p:txBody>
      </p:sp>
    </p:spTree>
    <p:extLst>
      <p:ext uri="{BB962C8B-B14F-4D97-AF65-F5344CB8AC3E}">
        <p14:creationId xmlns:p14="http://schemas.microsoft.com/office/powerpoint/2010/main" val="276281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73879C62-72F9-4302-BAE4-95CA01E178F0}" type="slidenum">
              <a:rPr lang="en-US"/>
              <a:pPr/>
              <a:t>24</a:t>
            </a:fld>
            <a:endParaRPr lang="en-US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Cellular standards: brief survey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447088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2.5 G systems:</a:t>
            </a:r>
            <a:r>
              <a:rPr lang="en-US" dirty="0"/>
              <a:t> voice and data channels</a:t>
            </a:r>
          </a:p>
          <a:p>
            <a:r>
              <a:rPr lang="en-US" sz="2400" dirty="0"/>
              <a:t>for those who </a:t>
            </a:r>
            <a:r>
              <a:rPr lang="en-US" sz="2400" dirty="0" smtClean="0"/>
              <a:t>could not </a:t>
            </a:r>
            <a:r>
              <a:rPr lang="en-US" sz="2400" dirty="0"/>
              <a:t>wait for </a:t>
            </a:r>
            <a:r>
              <a:rPr lang="en-US" sz="2400" dirty="0" smtClean="0"/>
              <a:t>3G or 4G </a:t>
            </a:r>
            <a:r>
              <a:rPr lang="en-US" sz="2400" dirty="0"/>
              <a:t>service: 2G extensions</a:t>
            </a:r>
          </a:p>
          <a:p>
            <a:r>
              <a:rPr lang="en-US" sz="2400" dirty="0"/>
              <a:t>general packet radio service</a:t>
            </a:r>
            <a:r>
              <a:rPr lang="en-US" sz="2400" dirty="0">
                <a:solidFill>
                  <a:srgbClr val="FF0000"/>
                </a:solidFill>
              </a:rPr>
              <a:t> (GPRS)</a:t>
            </a:r>
          </a:p>
          <a:p>
            <a:pPr lvl="1"/>
            <a:r>
              <a:rPr lang="en-US" sz="2000" dirty="0"/>
              <a:t>evolved from GSM </a:t>
            </a:r>
          </a:p>
          <a:p>
            <a:pPr lvl="1"/>
            <a:r>
              <a:rPr lang="en-US" sz="2000" dirty="0"/>
              <a:t>data sent on multiple channels (if available)</a:t>
            </a:r>
          </a:p>
          <a:p>
            <a:r>
              <a:rPr lang="en-US" sz="2400" dirty="0"/>
              <a:t>enhanced data rates for global evolution </a:t>
            </a:r>
            <a:r>
              <a:rPr lang="en-US" sz="2400" dirty="0">
                <a:solidFill>
                  <a:srgbClr val="FF0000"/>
                </a:solidFill>
              </a:rPr>
              <a:t>(EDGE)</a:t>
            </a:r>
          </a:p>
          <a:p>
            <a:pPr lvl="1"/>
            <a:r>
              <a:rPr lang="en-US" sz="2000" dirty="0"/>
              <a:t>also evolved from GSM, using enhanced modulation </a:t>
            </a:r>
          </a:p>
          <a:p>
            <a:pPr lvl="1"/>
            <a:r>
              <a:rPr lang="en-US" sz="2000" dirty="0"/>
              <a:t>data rates up to 384K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CDMA-2000</a:t>
            </a:r>
            <a:r>
              <a:rPr lang="en-US" sz="2400" dirty="0"/>
              <a:t> (phase 1)</a:t>
            </a:r>
          </a:p>
          <a:p>
            <a:pPr lvl="1"/>
            <a:r>
              <a:rPr lang="en-US" sz="2000" dirty="0"/>
              <a:t>data rates up to 144K</a:t>
            </a:r>
          </a:p>
          <a:p>
            <a:pPr lvl="1"/>
            <a:r>
              <a:rPr lang="en-US" sz="2000" dirty="0"/>
              <a:t>evolved from IS-95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0860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34141A28-BFDD-4C6A-8CD4-3CA47104311A}" type="slidenum">
              <a:rPr lang="en-US"/>
              <a:pPr/>
              <a:t>25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Cellular standards: brief survey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447088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3G systems:</a:t>
            </a:r>
            <a:r>
              <a:rPr lang="en-US" sz="2400"/>
              <a:t> voice/data</a:t>
            </a:r>
          </a:p>
          <a:p>
            <a:pPr>
              <a:lnSpc>
                <a:spcPct val="80000"/>
              </a:lnSpc>
            </a:pPr>
            <a:r>
              <a:rPr lang="en-US" sz="2400"/>
              <a:t>Universal Mobile Telecommunications Service (UMTS)</a:t>
            </a:r>
          </a:p>
          <a:p>
            <a:pPr lvl="1">
              <a:lnSpc>
                <a:spcPct val="80000"/>
              </a:lnSpc>
            </a:pPr>
            <a:r>
              <a:rPr lang="en-US"/>
              <a:t>data service: High Speed Uplink/Downlink packet Access (HSDPA/HSUPA): 3 Mbps</a:t>
            </a:r>
          </a:p>
          <a:p>
            <a:pPr>
              <a:lnSpc>
                <a:spcPct val="80000"/>
              </a:lnSpc>
            </a:pPr>
            <a:r>
              <a:rPr lang="en-US" sz="2400"/>
              <a:t>CDMA-2000: CDMA in TDMA slots</a:t>
            </a:r>
          </a:p>
          <a:p>
            <a:pPr lvl="1">
              <a:lnSpc>
                <a:spcPct val="80000"/>
              </a:lnSpc>
            </a:pPr>
            <a:r>
              <a:rPr lang="en-US"/>
              <a:t>data service: 1xEvolution Data Optimized (1xEVDO)  up to 14 Mbps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    ….. more (and more interesting) cellular topics due to mobility (stay tuned for details)</a:t>
            </a:r>
          </a:p>
        </p:txBody>
      </p:sp>
    </p:spTree>
    <p:extLst>
      <p:ext uri="{BB962C8B-B14F-4D97-AF65-F5344CB8AC3E}">
        <p14:creationId xmlns:p14="http://schemas.microsoft.com/office/powerpoint/2010/main" val="723734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32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DFD650B5-275B-4B01-A0D2-E9F1B044D8C5}" type="slidenum">
              <a:rPr lang="en-US"/>
              <a:pPr/>
              <a:t>26</a:t>
            </a:fld>
            <a:endParaRPr lang="en-US"/>
          </a:p>
        </p:txBody>
      </p:sp>
      <p:sp>
        <p:nvSpPr>
          <p:cNvPr id="548866" name="AutoShape 2"/>
          <p:cNvSpPr>
            <a:spLocks noChangeArrowheads="1"/>
          </p:cNvSpPr>
          <p:nvPr/>
        </p:nvSpPr>
        <p:spPr bwMode="auto">
          <a:xfrm>
            <a:off x="2266950" y="2952750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7" name="AutoShape 3"/>
          <p:cNvSpPr>
            <a:spLocks noChangeArrowheads="1"/>
          </p:cNvSpPr>
          <p:nvPr/>
        </p:nvSpPr>
        <p:spPr bwMode="auto">
          <a:xfrm>
            <a:off x="2282825" y="3546475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AutoShape 4"/>
          <p:cNvSpPr>
            <a:spLocks noChangeArrowheads="1"/>
          </p:cNvSpPr>
          <p:nvPr/>
        </p:nvSpPr>
        <p:spPr bwMode="auto">
          <a:xfrm>
            <a:off x="1631950" y="3281363"/>
            <a:ext cx="798513" cy="598487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9" name="AutoShape 5"/>
          <p:cNvSpPr>
            <a:spLocks noChangeArrowheads="1"/>
          </p:cNvSpPr>
          <p:nvPr/>
        </p:nvSpPr>
        <p:spPr bwMode="auto">
          <a:xfrm>
            <a:off x="1595438" y="2212975"/>
            <a:ext cx="798512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AutoShape 6"/>
          <p:cNvSpPr>
            <a:spLocks noChangeArrowheads="1"/>
          </p:cNvSpPr>
          <p:nvPr/>
        </p:nvSpPr>
        <p:spPr bwMode="auto">
          <a:xfrm>
            <a:off x="2209800" y="1936750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AutoShape 7"/>
          <p:cNvSpPr>
            <a:spLocks noChangeArrowheads="1"/>
          </p:cNvSpPr>
          <p:nvPr/>
        </p:nvSpPr>
        <p:spPr bwMode="auto">
          <a:xfrm>
            <a:off x="1581150" y="1603375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8873" name="Group 9"/>
          <p:cNvGrpSpPr>
            <a:grpSpLocks/>
          </p:cNvGrpSpPr>
          <p:nvPr/>
        </p:nvGrpSpPr>
        <p:grpSpPr bwMode="auto">
          <a:xfrm>
            <a:off x="2525713" y="2976563"/>
            <a:ext cx="242887" cy="485775"/>
            <a:chOff x="3796" y="1043"/>
            <a:chExt cx="865" cy="1237"/>
          </a:xfrm>
        </p:grpSpPr>
        <p:sp>
          <p:nvSpPr>
            <p:cNvPr id="548874" name="Line 10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875" name="Line 11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876" name="Line 12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877" name="Line 13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878" name="Line 14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879" name="Line 15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880" name="Line 16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881" name="Line 17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882" name="Line 18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883" name="Line 19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884" name="Line 20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885" name="Line 21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886" name="Line 22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887" name="Line 23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888" name="Line 24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548889" name="Group 25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548890" name="Line 26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891" name="Line 27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892" name="Line 28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893" name="Line 29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8894" name="Group 30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548895" name="Line 31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896" name="Line 32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897" name="Line 33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898" name="Line 34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8899" name="Group 35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548900" name="Line 36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01" name="Line 37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02" name="Line 38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03" name="Line 39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548904" name="Group 40"/>
          <p:cNvGrpSpPr>
            <a:grpSpLocks/>
          </p:cNvGrpSpPr>
          <p:nvPr/>
        </p:nvGrpSpPr>
        <p:grpSpPr bwMode="auto">
          <a:xfrm>
            <a:off x="2517775" y="3589338"/>
            <a:ext cx="242888" cy="485775"/>
            <a:chOff x="3796" y="1043"/>
            <a:chExt cx="865" cy="1237"/>
          </a:xfrm>
        </p:grpSpPr>
        <p:sp>
          <p:nvSpPr>
            <p:cNvPr id="548905" name="Line 41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06" name="Line 42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07" name="Line 43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08" name="Line 44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09" name="Line 45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10" name="Line 46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11" name="Line 47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12" name="Line 48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13" name="Line 49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14" name="Line 50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15" name="Line 51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16" name="Line 52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17" name="Line 53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18" name="Line 54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19" name="Line 55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548920" name="Group 56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548921" name="Line 5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22" name="Line 5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23" name="Line 5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24" name="Line 6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8925" name="Group 61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548926" name="Line 6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27" name="Line 6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28" name="Line 6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29" name="Line 6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8930" name="Group 66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548931" name="Line 6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32" name="Line 6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33" name="Line 6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34" name="Line 7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548935" name="Group 71"/>
          <p:cNvGrpSpPr>
            <a:grpSpLocks/>
          </p:cNvGrpSpPr>
          <p:nvPr/>
        </p:nvGrpSpPr>
        <p:grpSpPr bwMode="auto">
          <a:xfrm>
            <a:off x="1901825" y="1522413"/>
            <a:ext cx="242888" cy="485775"/>
            <a:chOff x="3796" y="1043"/>
            <a:chExt cx="865" cy="1237"/>
          </a:xfrm>
        </p:grpSpPr>
        <p:sp>
          <p:nvSpPr>
            <p:cNvPr id="548936" name="Line 72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37" name="Line 73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38" name="Line 74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39" name="Line 75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40" name="Line 76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41" name="Line 77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42" name="Line 78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43" name="Line 79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44" name="Line 80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45" name="Line 81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46" name="Line 82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47" name="Line 83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48" name="Line 84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49" name="Line 85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50" name="Line 86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548951" name="Group 87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548952" name="Line 88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53" name="Line 89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54" name="Line 90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55" name="Line 91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8956" name="Group 92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548957" name="Line 93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58" name="Line 94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59" name="Line 95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60" name="Line 96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8961" name="Group 97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548962" name="Line 98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63" name="Line 99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64" name="Line 100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65" name="Line 101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548966" name="Group 102"/>
          <p:cNvGrpSpPr>
            <a:grpSpLocks/>
          </p:cNvGrpSpPr>
          <p:nvPr/>
        </p:nvGrpSpPr>
        <p:grpSpPr bwMode="auto">
          <a:xfrm>
            <a:off x="2457450" y="2000250"/>
            <a:ext cx="242888" cy="485775"/>
            <a:chOff x="3796" y="1043"/>
            <a:chExt cx="865" cy="1237"/>
          </a:xfrm>
        </p:grpSpPr>
        <p:sp>
          <p:nvSpPr>
            <p:cNvPr id="548967" name="Line 103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68" name="Line 104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69" name="Line 105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70" name="Line 106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71" name="Line 107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72" name="Line 108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73" name="Line 109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74" name="Line 110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75" name="Line 111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76" name="Line 112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77" name="Line 113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78" name="Line 114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79" name="Line 115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80" name="Line 116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81" name="Line 117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548982" name="Group 118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548983" name="Line 11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84" name="Line 12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85" name="Line 12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86" name="Line 12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8987" name="Group 123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548988" name="Line 12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89" name="Line 12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90" name="Line 12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91" name="Line 12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8992" name="Group 128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548993" name="Line 12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94" name="Line 13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95" name="Line 13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96" name="Line 13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548997" name="Group 133"/>
          <p:cNvGrpSpPr>
            <a:grpSpLocks/>
          </p:cNvGrpSpPr>
          <p:nvPr/>
        </p:nvGrpSpPr>
        <p:grpSpPr bwMode="auto">
          <a:xfrm>
            <a:off x="1922463" y="3348038"/>
            <a:ext cx="242887" cy="485775"/>
            <a:chOff x="3796" y="1043"/>
            <a:chExt cx="865" cy="1237"/>
          </a:xfrm>
        </p:grpSpPr>
        <p:sp>
          <p:nvSpPr>
            <p:cNvPr id="548998" name="Line 134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99" name="Line 135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00" name="Line 136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01" name="Line 137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02" name="Line 138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03" name="Line 139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04" name="Line 140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05" name="Line 141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06" name="Line 142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07" name="Line 143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08" name="Line 144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09" name="Line 145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10" name="Line 146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11" name="Line 147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12" name="Line 148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549013" name="Group 149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549014" name="Line 150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015" name="Line 151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016" name="Line 152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017" name="Line 15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9018" name="Group 154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549019" name="Line 155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020" name="Line 156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021" name="Line 157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022" name="Line 158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9023" name="Group 159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549024" name="Line 160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025" name="Line 161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026" name="Line 162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027" name="Line 16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549028" name="Group 164"/>
          <p:cNvGrpSpPr>
            <a:grpSpLocks/>
          </p:cNvGrpSpPr>
          <p:nvPr/>
        </p:nvGrpSpPr>
        <p:grpSpPr bwMode="auto">
          <a:xfrm>
            <a:off x="1865313" y="2311400"/>
            <a:ext cx="242887" cy="485775"/>
            <a:chOff x="3796" y="1043"/>
            <a:chExt cx="865" cy="1237"/>
          </a:xfrm>
        </p:grpSpPr>
        <p:sp>
          <p:nvSpPr>
            <p:cNvPr id="549029" name="Line 165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30" name="Line 166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31" name="Line 167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32" name="Line 168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33" name="Line 169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34" name="Line 170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35" name="Line 171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36" name="Line 172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37" name="Line 173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38" name="Line 174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39" name="Line 175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40" name="Line 176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41" name="Line 177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42" name="Line 178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43" name="Line 179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549044" name="Group 180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549045" name="Line 181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046" name="Line 182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047" name="Line 183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048" name="Line 184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9049" name="Group 185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549050" name="Line 186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051" name="Line 187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052" name="Line 188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053" name="Line 189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9054" name="Group 190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549055" name="Line 191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056" name="Line 192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057" name="Line 193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058" name="Line 194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549059" name="Line 195"/>
          <p:cNvSpPr>
            <a:spLocks noChangeShapeType="1"/>
          </p:cNvSpPr>
          <p:nvPr/>
        </p:nvSpPr>
        <p:spPr bwMode="auto">
          <a:xfrm flipV="1">
            <a:off x="2655888" y="3714750"/>
            <a:ext cx="1044575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060" name="Line 196"/>
          <p:cNvSpPr>
            <a:spLocks noChangeShapeType="1"/>
          </p:cNvSpPr>
          <p:nvPr/>
        </p:nvSpPr>
        <p:spPr bwMode="auto">
          <a:xfrm flipV="1">
            <a:off x="2063750" y="3703638"/>
            <a:ext cx="161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061" name="Line 197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062" name="Line 198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063" name="Line 199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9064" name="Group 200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549065" name="Rectangle 201"/>
            <p:cNvSpPr>
              <a:spLocks noChangeArrowheads="1"/>
            </p:cNvSpPr>
            <p:nvPr/>
          </p:nvSpPr>
          <p:spPr bwMode="auto">
            <a:xfrm>
              <a:off x="635" y="3774"/>
              <a:ext cx="337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9066" name="Group 202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549067" name="Freeform 203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068" name="Freeform 204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9069" name="Freeform 205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070" name="Freeform 206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6 h 225"/>
                <a:gd name="T2" fmla="*/ 0 w 63"/>
                <a:gd name="T3" fmla="*/ 225 h 225"/>
                <a:gd name="T4" fmla="*/ 62 w 63"/>
                <a:gd name="T5" fmla="*/ 202 h 225"/>
                <a:gd name="T6" fmla="*/ 63 w 63"/>
                <a:gd name="T7" fmla="*/ 0 h 225"/>
                <a:gd name="T8" fmla="*/ 2 w 63"/>
                <a:gd name="T9" fmla="*/ 1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071" name="Freeform 207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072" name="Freeform 208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073" name="Freeform 209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9074" name="Group 210"/>
          <p:cNvGrpSpPr>
            <a:grpSpLocks/>
          </p:cNvGrpSpPr>
          <p:nvPr/>
        </p:nvGrpSpPr>
        <p:grpSpPr bwMode="auto">
          <a:xfrm>
            <a:off x="3671888" y="3403600"/>
            <a:ext cx="550862" cy="411163"/>
            <a:chOff x="611" y="3693"/>
            <a:chExt cx="449" cy="287"/>
          </a:xfrm>
        </p:grpSpPr>
        <p:sp>
          <p:nvSpPr>
            <p:cNvPr id="549075" name="Rectangle 211"/>
            <p:cNvSpPr>
              <a:spLocks noChangeArrowheads="1"/>
            </p:cNvSpPr>
            <p:nvPr/>
          </p:nvSpPr>
          <p:spPr bwMode="auto">
            <a:xfrm>
              <a:off x="635" y="3774"/>
              <a:ext cx="337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9076" name="Group 212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549077" name="Freeform 213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078" name="Freeform 214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9079" name="Freeform 215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080" name="Freeform 216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6 h 225"/>
                <a:gd name="T2" fmla="*/ 0 w 63"/>
                <a:gd name="T3" fmla="*/ 225 h 225"/>
                <a:gd name="T4" fmla="*/ 62 w 63"/>
                <a:gd name="T5" fmla="*/ 202 h 225"/>
                <a:gd name="T6" fmla="*/ 63 w 63"/>
                <a:gd name="T7" fmla="*/ 0 h 225"/>
                <a:gd name="T8" fmla="*/ 2 w 63"/>
                <a:gd name="T9" fmla="*/ 1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081" name="Freeform 217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082" name="Freeform 218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083" name="Freeform 219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9084" name="Line 220"/>
          <p:cNvSpPr>
            <a:spLocks noChangeShapeType="1"/>
          </p:cNvSpPr>
          <p:nvPr/>
        </p:nvSpPr>
        <p:spPr bwMode="auto">
          <a:xfrm>
            <a:off x="2584450" y="3373438"/>
            <a:ext cx="1095375" cy="306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085" name="Line 221"/>
          <p:cNvSpPr>
            <a:spLocks noChangeShapeType="1"/>
          </p:cNvSpPr>
          <p:nvPr/>
        </p:nvSpPr>
        <p:spPr bwMode="auto">
          <a:xfrm>
            <a:off x="4203700" y="2239963"/>
            <a:ext cx="4365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086" name="Line 222"/>
          <p:cNvSpPr>
            <a:spLocks noChangeShapeType="1"/>
          </p:cNvSpPr>
          <p:nvPr/>
        </p:nvSpPr>
        <p:spPr bwMode="auto">
          <a:xfrm flipV="1">
            <a:off x="4187825" y="2211388"/>
            <a:ext cx="576263" cy="144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087" name="Text Box 223"/>
          <p:cNvSpPr txBox="1">
            <a:spLocks noChangeArrowheads="1"/>
          </p:cNvSpPr>
          <p:nvPr/>
        </p:nvSpPr>
        <p:spPr bwMode="auto">
          <a:xfrm>
            <a:off x="3486150" y="1679575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BSC</a:t>
            </a:r>
          </a:p>
        </p:txBody>
      </p:sp>
      <p:sp>
        <p:nvSpPr>
          <p:cNvPr id="549088" name="Text Box 224"/>
          <p:cNvSpPr txBox="1">
            <a:spLocks noChangeArrowheads="1"/>
          </p:cNvSpPr>
          <p:nvPr/>
        </p:nvSpPr>
        <p:spPr bwMode="auto">
          <a:xfrm>
            <a:off x="2065338" y="1643063"/>
            <a:ext cx="53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  <a:cs typeface="Arial" charset="0"/>
              </a:rPr>
              <a:t>BTS</a:t>
            </a:r>
          </a:p>
        </p:txBody>
      </p:sp>
      <p:pic>
        <p:nvPicPr>
          <p:cNvPr id="549089" name="Picture 225" descr="imgyjavg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9090" name="Group 226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549091" name="Picture 227" descr="lgv_fqmg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9092" name="Line 228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093" name="Line 229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9094" name="Oval 230"/>
          <p:cNvSpPr>
            <a:spLocks noChangeArrowheads="1"/>
          </p:cNvSpPr>
          <p:nvPr/>
        </p:nvSpPr>
        <p:spPr bwMode="auto">
          <a:xfrm>
            <a:off x="1492250" y="2876550"/>
            <a:ext cx="3067050" cy="1576388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9095" name="Oval 231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9096" name="Picture 232" descr="imgyjavg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9097" name="Group 233"/>
          <p:cNvGrpSpPr>
            <a:grpSpLocks/>
          </p:cNvGrpSpPr>
          <p:nvPr/>
        </p:nvGrpSpPr>
        <p:grpSpPr bwMode="auto">
          <a:xfrm>
            <a:off x="5078413" y="4008438"/>
            <a:ext cx="4025900" cy="2030412"/>
            <a:chOff x="2755" y="2448"/>
            <a:chExt cx="2771" cy="1490"/>
          </a:xfrm>
        </p:grpSpPr>
        <p:grpSp>
          <p:nvGrpSpPr>
            <p:cNvPr id="549098" name="Group 234"/>
            <p:cNvGrpSpPr>
              <a:grpSpLocks/>
            </p:cNvGrpSpPr>
            <p:nvPr/>
          </p:nvGrpSpPr>
          <p:grpSpPr bwMode="auto">
            <a:xfrm>
              <a:off x="3143" y="2448"/>
              <a:ext cx="153" cy="306"/>
              <a:chOff x="3796" y="1043"/>
              <a:chExt cx="865" cy="1237"/>
            </a:xfrm>
          </p:grpSpPr>
          <p:sp>
            <p:nvSpPr>
              <p:cNvPr id="549099" name="Line 235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100" name="Line 236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101" name="Line 237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102" name="Line 238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103" name="Line 239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104" name="Line 240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105" name="Line 241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106" name="Line 242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107" name="Line 243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108" name="Line 244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109" name="Line 245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110" name="Line 246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111" name="Line 247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112" name="Line 248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113" name="Line 249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49114" name="Group 250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549115" name="Line 25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9116" name="Line 2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9117" name="Line 25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9118" name="Line 25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49119" name="Group 255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549120" name="Line 25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9121" name="Line 2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9122" name="Line 25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9123" name="Line 25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49124" name="Group 260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549125" name="Line 26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9126" name="Line 2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9127" name="Line 26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9128" name="Line 26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549129" name="Text Box 265"/>
            <p:cNvSpPr txBox="1">
              <a:spLocks noChangeArrowheads="1"/>
            </p:cNvSpPr>
            <p:nvPr/>
          </p:nvSpPr>
          <p:spPr bwMode="auto">
            <a:xfrm>
              <a:off x="3460" y="2551"/>
              <a:ext cx="2023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  <a:cs typeface="Arial" charset="0"/>
                </a:rPr>
                <a:t>Base transceiver station (BTS)</a:t>
              </a:r>
            </a:p>
          </p:txBody>
        </p:sp>
        <p:grpSp>
          <p:nvGrpSpPr>
            <p:cNvPr id="549130" name="Group 266"/>
            <p:cNvGrpSpPr>
              <a:grpSpLocks/>
            </p:cNvGrpSpPr>
            <p:nvPr/>
          </p:nvGrpSpPr>
          <p:grpSpPr bwMode="auto">
            <a:xfrm>
              <a:off x="3072" y="2833"/>
              <a:ext cx="347" cy="259"/>
              <a:chOff x="611" y="3693"/>
              <a:chExt cx="449" cy="287"/>
            </a:xfrm>
          </p:grpSpPr>
          <p:sp>
            <p:nvSpPr>
              <p:cNvPr id="549131" name="Rectangle 267"/>
              <p:cNvSpPr>
                <a:spLocks noChangeArrowheads="1"/>
              </p:cNvSpPr>
              <p:nvPr/>
            </p:nvSpPr>
            <p:spPr bwMode="auto">
              <a:xfrm>
                <a:off x="635" y="3774"/>
                <a:ext cx="337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9132" name="Group 268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549133" name="Freeform 269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9134" name="Freeform 270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49135" name="Freeform 271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136" name="Freeform 272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6 h 225"/>
                  <a:gd name="T2" fmla="*/ 0 w 63"/>
                  <a:gd name="T3" fmla="*/ 225 h 225"/>
                  <a:gd name="T4" fmla="*/ 62 w 63"/>
                  <a:gd name="T5" fmla="*/ 202 h 225"/>
                  <a:gd name="T6" fmla="*/ 63 w 63"/>
                  <a:gd name="T7" fmla="*/ 0 h 225"/>
                  <a:gd name="T8" fmla="*/ 2 w 63"/>
                  <a:gd name="T9" fmla="*/ 16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137" name="Freeform 273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138" name="Freeform 274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139" name="Freeform 275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9140" name="Text Box 276"/>
            <p:cNvSpPr txBox="1">
              <a:spLocks noChangeArrowheads="1"/>
            </p:cNvSpPr>
            <p:nvPr/>
          </p:nvSpPr>
          <p:spPr bwMode="auto">
            <a:xfrm>
              <a:off x="3456" y="2851"/>
              <a:ext cx="1930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  <a:cs typeface="Arial" charset="0"/>
                </a:rPr>
                <a:t>Base station controller (BSC)</a:t>
              </a:r>
            </a:p>
          </p:txBody>
        </p:sp>
        <p:grpSp>
          <p:nvGrpSpPr>
            <p:cNvPr id="549141" name="Group 277"/>
            <p:cNvGrpSpPr>
              <a:grpSpLocks/>
            </p:cNvGrpSpPr>
            <p:nvPr/>
          </p:nvGrpSpPr>
          <p:grpSpPr bwMode="auto">
            <a:xfrm>
              <a:off x="3102" y="3144"/>
              <a:ext cx="291" cy="511"/>
              <a:chOff x="611" y="3693"/>
              <a:chExt cx="449" cy="287"/>
            </a:xfrm>
          </p:grpSpPr>
          <p:sp>
            <p:nvSpPr>
              <p:cNvPr id="549142" name="Rectangle 278"/>
              <p:cNvSpPr>
                <a:spLocks noChangeArrowheads="1"/>
              </p:cNvSpPr>
              <p:nvPr/>
            </p:nvSpPr>
            <p:spPr bwMode="auto">
              <a:xfrm>
                <a:off x="635" y="3774"/>
                <a:ext cx="337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9143" name="Group 279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549144" name="Freeform 280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9145" name="Freeform 281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49146" name="Freeform 282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147" name="Freeform 283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6 h 225"/>
                  <a:gd name="T2" fmla="*/ 0 w 63"/>
                  <a:gd name="T3" fmla="*/ 225 h 225"/>
                  <a:gd name="T4" fmla="*/ 62 w 63"/>
                  <a:gd name="T5" fmla="*/ 202 h 225"/>
                  <a:gd name="T6" fmla="*/ 63 w 63"/>
                  <a:gd name="T7" fmla="*/ 0 h 225"/>
                  <a:gd name="T8" fmla="*/ 2 w 63"/>
                  <a:gd name="T9" fmla="*/ 16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148" name="Freeform 284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149" name="Freeform 285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150" name="Freeform 286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9151" name="Text Box 287"/>
            <p:cNvSpPr txBox="1">
              <a:spLocks noChangeArrowheads="1"/>
            </p:cNvSpPr>
            <p:nvPr/>
          </p:nvSpPr>
          <p:spPr bwMode="auto">
            <a:xfrm>
              <a:off x="3450" y="3284"/>
              <a:ext cx="207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  <a:cs typeface="Arial" charset="0"/>
                </a:rPr>
                <a:t>Mobile Switching Center (MSC)</a:t>
              </a:r>
            </a:p>
          </p:txBody>
        </p:sp>
        <p:grpSp>
          <p:nvGrpSpPr>
            <p:cNvPr id="549152" name="Group 288"/>
            <p:cNvGrpSpPr>
              <a:grpSpLocks/>
            </p:cNvGrpSpPr>
            <p:nvPr/>
          </p:nvGrpSpPr>
          <p:grpSpPr bwMode="auto">
            <a:xfrm>
              <a:off x="2755" y="3745"/>
              <a:ext cx="524" cy="114"/>
              <a:chOff x="3072" y="739"/>
              <a:chExt cx="652" cy="146"/>
            </a:xfrm>
          </p:grpSpPr>
          <p:pic>
            <p:nvPicPr>
              <p:cNvPr id="549153" name="Picture 289" descr="lgv_fqmg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9154" name="Line 290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155" name="Line 291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49156" name="Picture 292" descr="imgyjavg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1" y="3747"/>
              <a:ext cx="159" cy="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9157" name="Text Box 293"/>
            <p:cNvSpPr txBox="1">
              <a:spLocks noChangeArrowheads="1"/>
            </p:cNvSpPr>
            <p:nvPr/>
          </p:nvSpPr>
          <p:spPr bwMode="auto">
            <a:xfrm>
              <a:off x="3475" y="3691"/>
              <a:ext cx="1292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  <a:cs typeface="Arial" charset="0"/>
                </a:rPr>
                <a:t>Mobile subscribers</a:t>
              </a:r>
            </a:p>
          </p:txBody>
        </p:sp>
      </p:grpSp>
      <p:sp>
        <p:nvSpPr>
          <p:cNvPr id="549158" name="Text Box 294"/>
          <p:cNvSpPr txBox="1">
            <a:spLocks noChangeArrowheads="1"/>
          </p:cNvSpPr>
          <p:nvPr/>
        </p:nvSpPr>
        <p:spPr bwMode="auto">
          <a:xfrm>
            <a:off x="1612900" y="1138238"/>
            <a:ext cx="2601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  <a:cs typeface="Arial" charset="0"/>
              </a:rPr>
              <a:t>Base station system (BSS)</a:t>
            </a:r>
          </a:p>
        </p:txBody>
      </p:sp>
      <p:sp>
        <p:nvSpPr>
          <p:cNvPr id="549159" name="Text Box 295"/>
          <p:cNvSpPr txBox="1">
            <a:spLocks noChangeArrowheads="1"/>
          </p:cNvSpPr>
          <p:nvPr/>
        </p:nvSpPr>
        <p:spPr bwMode="auto">
          <a:xfrm>
            <a:off x="5294313" y="3698875"/>
            <a:ext cx="774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  <a:cs typeface="Arial" charset="0"/>
              </a:rPr>
              <a:t>Legend</a:t>
            </a:r>
          </a:p>
        </p:txBody>
      </p:sp>
      <p:sp>
        <p:nvSpPr>
          <p:cNvPr id="549160" name="Rectangle 296"/>
          <p:cNvSpPr>
            <a:spLocks noChangeArrowheads="1"/>
          </p:cNvSpPr>
          <p:nvPr/>
        </p:nvSpPr>
        <p:spPr bwMode="auto">
          <a:xfrm>
            <a:off x="223838" y="266700"/>
            <a:ext cx="6394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u="sng">
                <a:solidFill>
                  <a:srgbClr val="000099"/>
                </a:solidFill>
                <a:cs typeface="Arial" charset="0"/>
              </a:rPr>
              <a:t>2G (voice) network architecture </a:t>
            </a:r>
          </a:p>
        </p:txBody>
      </p:sp>
      <p:grpSp>
        <p:nvGrpSpPr>
          <p:cNvPr id="549161" name="Group 297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549162" name="Rectangle 298"/>
            <p:cNvSpPr>
              <a:spLocks noChangeArrowheads="1"/>
            </p:cNvSpPr>
            <p:nvPr/>
          </p:nvSpPr>
          <p:spPr bwMode="auto">
            <a:xfrm>
              <a:off x="635" y="3774"/>
              <a:ext cx="337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9163" name="Group 299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549164" name="Freeform 300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165" name="Freeform 301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9166" name="Freeform 302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167" name="Freeform 303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6 h 225"/>
                <a:gd name="T2" fmla="*/ 0 w 63"/>
                <a:gd name="T3" fmla="*/ 225 h 225"/>
                <a:gd name="T4" fmla="*/ 62 w 63"/>
                <a:gd name="T5" fmla="*/ 202 h 225"/>
                <a:gd name="T6" fmla="*/ 63 w 63"/>
                <a:gd name="T7" fmla="*/ 0 h 225"/>
                <a:gd name="T8" fmla="*/ 2 w 63"/>
                <a:gd name="T9" fmla="*/ 1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168" name="Freeform 304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169" name="Freeform 305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170" name="Freeform 306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9171" name="Text Box 307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549172" name="Freeform 308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9173" name="Text Box 309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cs typeface="Arial" charset="0"/>
              </a:rPr>
              <a:t>Public </a:t>
            </a:r>
          </a:p>
          <a:p>
            <a:pPr eaLnBrk="1" hangingPunct="1"/>
            <a:r>
              <a:rPr lang="en-US" sz="1600">
                <a:cs typeface="Arial" charset="0"/>
              </a:rPr>
              <a:t>telephone</a:t>
            </a:r>
          </a:p>
          <a:p>
            <a:pPr eaLnBrk="1" hangingPunct="1"/>
            <a:r>
              <a:rPr lang="en-US" sz="1600">
                <a:cs typeface="Arial" charset="0"/>
              </a:rPr>
              <a:t>network</a:t>
            </a:r>
          </a:p>
        </p:txBody>
      </p:sp>
      <p:sp>
        <p:nvSpPr>
          <p:cNvPr id="549174" name="Line 310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9175" name="Group 311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549176" name="Rectangle 312"/>
            <p:cNvSpPr>
              <a:spLocks noChangeArrowheads="1"/>
            </p:cNvSpPr>
            <p:nvPr/>
          </p:nvSpPr>
          <p:spPr bwMode="auto">
            <a:xfrm>
              <a:off x="635" y="3774"/>
              <a:ext cx="337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9177" name="Group 313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549178" name="Freeform 314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179" name="Freeform 315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9180" name="Freeform 316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181" name="Freeform 317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6 h 225"/>
                <a:gd name="T2" fmla="*/ 0 w 63"/>
                <a:gd name="T3" fmla="*/ 225 h 225"/>
                <a:gd name="T4" fmla="*/ 62 w 63"/>
                <a:gd name="T5" fmla="*/ 202 h 225"/>
                <a:gd name="T6" fmla="*/ 63 w 63"/>
                <a:gd name="T7" fmla="*/ 0 h 225"/>
                <a:gd name="T8" fmla="*/ 2 w 63"/>
                <a:gd name="T9" fmla="*/ 1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182" name="Freeform 318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183" name="Freeform 319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184" name="Freeform 320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9185" name="Text Box 321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>
                <a:latin typeface="Arial" charset="0"/>
                <a:cs typeface="Arial" charset="0"/>
              </a:rPr>
              <a:t>Gateway</a:t>
            </a: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549186" name="Text Box 322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49187" name="Line 323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188" name="Line 324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189" name="Line 325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190" name="Line 326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191" name="Line 327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40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24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E7C0FADF-5DE0-4F72-ABBC-D936664E609E}" type="slidenum">
              <a:rPr lang="en-US"/>
              <a:pPr/>
              <a:t>27</a:t>
            </a:fld>
            <a:endParaRPr lang="en-US"/>
          </a:p>
        </p:txBody>
      </p:sp>
      <p:sp>
        <p:nvSpPr>
          <p:cNvPr id="549890" name="Rectangle 2"/>
          <p:cNvSpPr>
            <a:spLocks noChangeArrowheads="1"/>
          </p:cNvSpPr>
          <p:nvPr/>
        </p:nvSpPr>
        <p:spPr bwMode="auto">
          <a:xfrm>
            <a:off x="298450" y="306388"/>
            <a:ext cx="76628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u="sng">
                <a:solidFill>
                  <a:srgbClr val="000099"/>
                </a:solidFill>
                <a:cs typeface="Arial" charset="0"/>
              </a:rPr>
              <a:t>2.5G (voice+data) network architecture</a:t>
            </a:r>
          </a:p>
        </p:txBody>
      </p:sp>
      <p:grpSp>
        <p:nvGrpSpPr>
          <p:cNvPr id="549891" name="Group 3"/>
          <p:cNvGrpSpPr>
            <a:grpSpLocks/>
          </p:cNvGrpSpPr>
          <p:nvPr/>
        </p:nvGrpSpPr>
        <p:grpSpPr bwMode="auto">
          <a:xfrm>
            <a:off x="1901825" y="1522413"/>
            <a:ext cx="242888" cy="485775"/>
            <a:chOff x="3796" y="1043"/>
            <a:chExt cx="865" cy="1237"/>
          </a:xfrm>
        </p:grpSpPr>
        <p:sp>
          <p:nvSpPr>
            <p:cNvPr id="549892" name="Line 4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893" name="Line 5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894" name="Line 6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895" name="Line 7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896" name="Line 8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897" name="Line 9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898" name="Line 10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899" name="Line 11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00" name="Line 12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01" name="Line 13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02" name="Line 14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03" name="Line 15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04" name="Line 16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05" name="Line 17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06" name="Line 18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549907" name="Group 19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549908" name="Line 20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09" name="Line 21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10" name="Line 22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11" name="Line 2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9912" name="Group 24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549913" name="Line 25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14" name="Line 26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15" name="Line 27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16" name="Line 28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9917" name="Group 29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549918" name="Line 30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19" name="Line 31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20" name="Line 32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21" name="Line 3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549922" name="Group 34"/>
          <p:cNvGrpSpPr>
            <a:grpSpLocks/>
          </p:cNvGrpSpPr>
          <p:nvPr/>
        </p:nvGrpSpPr>
        <p:grpSpPr bwMode="auto">
          <a:xfrm>
            <a:off x="2390775" y="2000250"/>
            <a:ext cx="242888" cy="485775"/>
            <a:chOff x="3796" y="1043"/>
            <a:chExt cx="865" cy="1237"/>
          </a:xfrm>
        </p:grpSpPr>
        <p:sp>
          <p:nvSpPr>
            <p:cNvPr id="549923" name="Line 35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24" name="Line 36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25" name="Line 37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26" name="Line 38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27" name="Line 39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28" name="Line 40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29" name="Line 41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30" name="Line 42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31" name="Line 43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32" name="Line 44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33" name="Line 45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34" name="Line 46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35" name="Line 47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36" name="Line 48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37" name="Line 49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549938" name="Group 50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549939" name="Line 51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40" name="Line 52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41" name="Line 53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42" name="Line 54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9943" name="Group 55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549944" name="Line 56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45" name="Line 57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46" name="Line 58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47" name="Line 59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9948" name="Group 60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549949" name="Line 61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50" name="Line 62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51" name="Line 63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52" name="Line 64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549953" name="Group 65"/>
          <p:cNvGrpSpPr>
            <a:grpSpLocks/>
          </p:cNvGrpSpPr>
          <p:nvPr/>
        </p:nvGrpSpPr>
        <p:grpSpPr bwMode="auto">
          <a:xfrm>
            <a:off x="1865313" y="2311400"/>
            <a:ext cx="242887" cy="485775"/>
            <a:chOff x="3796" y="1043"/>
            <a:chExt cx="865" cy="1237"/>
          </a:xfrm>
        </p:grpSpPr>
        <p:sp>
          <p:nvSpPr>
            <p:cNvPr id="549954" name="Line 66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55" name="Line 67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56" name="Line 68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57" name="Line 69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58" name="Line 70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59" name="Line 71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60" name="Line 72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61" name="Line 73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62" name="Line 74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63" name="Line 75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64" name="Line 76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65" name="Line 77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66" name="Line 78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67" name="Line 79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68" name="Line 80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549969" name="Group 81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549970" name="Line 8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71" name="Line 8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72" name="Line 8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73" name="Line 8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9974" name="Group 86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549975" name="Line 8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76" name="Line 8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77" name="Line 8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78" name="Line 9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9979" name="Group 91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549980" name="Line 9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81" name="Line 9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82" name="Line 9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83" name="Line 9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549984" name="Line 96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985" name="Line 97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986" name="Line 98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9987" name="Group 99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549988" name="Rectangle 100"/>
            <p:cNvSpPr>
              <a:spLocks noChangeArrowheads="1"/>
            </p:cNvSpPr>
            <p:nvPr/>
          </p:nvSpPr>
          <p:spPr bwMode="auto">
            <a:xfrm>
              <a:off x="635" y="3774"/>
              <a:ext cx="337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9989" name="Group 10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549990" name="Freeform 10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991" name="Freeform 10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9992" name="Freeform 10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993" name="Freeform 10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6 h 225"/>
                <a:gd name="T2" fmla="*/ 0 w 63"/>
                <a:gd name="T3" fmla="*/ 225 h 225"/>
                <a:gd name="T4" fmla="*/ 62 w 63"/>
                <a:gd name="T5" fmla="*/ 202 h 225"/>
                <a:gd name="T6" fmla="*/ 63 w 63"/>
                <a:gd name="T7" fmla="*/ 0 h 225"/>
                <a:gd name="T8" fmla="*/ 2 w 63"/>
                <a:gd name="T9" fmla="*/ 1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994" name="Freeform 10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995" name="Freeform 10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996" name="Freeform 10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9997" name="Group 109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549998" name="Rectangle 110"/>
            <p:cNvSpPr>
              <a:spLocks noChangeArrowheads="1"/>
            </p:cNvSpPr>
            <p:nvPr/>
          </p:nvSpPr>
          <p:spPr bwMode="auto">
            <a:xfrm>
              <a:off x="635" y="3774"/>
              <a:ext cx="337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9999" name="Group 11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550000" name="Freeform 11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001" name="Freeform 11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0002" name="Freeform 11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003" name="Freeform 11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6 h 225"/>
                <a:gd name="T2" fmla="*/ 0 w 63"/>
                <a:gd name="T3" fmla="*/ 225 h 225"/>
                <a:gd name="T4" fmla="*/ 62 w 63"/>
                <a:gd name="T5" fmla="*/ 202 h 225"/>
                <a:gd name="T6" fmla="*/ 63 w 63"/>
                <a:gd name="T7" fmla="*/ 0 h 225"/>
                <a:gd name="T8" fmla="*/ 2 w 63"/>
                <a:gd name="T9" fmla="*/ 1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004" name="Freeform 11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005" name="Freeform 11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006" name="Freeform 11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0007" name="Line 119"/>
          <p:cNvSpPr>
            <a:spLocks noChangeShapeType="1"/>
          </p:cNvSpPr>
          <p:nvPr/>
        </p:nvSpPr>
        <p:spPr bwMode="auto">
          <a:xfrm flipV="1">
            <a:off x="4203700" y="2230438"/>
            <a:ext cx="4476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008" name="Text Box 120"/>
          <p:cNvSpPr txBox="1">
            <a:spLocks noChangeArrowheads="1"/>
          </p:cNvSpPr>
          <p:nvPr/>
        </p:nvSpPr>
        <p:spPr bwMode="auto">
          <a:xfrm>
            <a:off x="3486150" y="1679575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BSC</a:t>
            </a:r>
          </a:p>
        </p:txBody>
      </p:sp>
      <p:sp>
        <p:nvSpPr>
          <p:cNvPr id="550009" name="Text Box 121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MSC</a:t>
            </a:r>
          </a:p>
        </p:txBody>
      </p:sp>
      <p:pic>
        <p:nvPicPr>
          <p:cNvPr id="550010" name="Picture 122" descr="imgyjavg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0011" name="Group 123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550012" name="Picture 124" descr="lgv_fqmg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0013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014" name="Line 126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0015" name="Oval 127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016" name="Picture 128" descr="imgyjavg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0018" name="Group 130"/>
          <p:cNvGrpSpPr>
            <a:grpSpLocks/>
          </p:cNvGrpSpPr>
          <p:nvPr/>
        </p:nvGrpSpPr>
        <p:grpSpPr bwMode="auto">
          <a:xfrm>
            <a:off x="4660900" y="3173413"/>
            <a:ext cx="582613" cy="641350"/>
            <a:chOff x="3028" y="1864"/>
            <a:chExt cx="347" cy="631"/>
          </a:xfrm>
        </p:grpSpPr>
        <p:sp>
          <p:nvSpPr>
            <p:cNvPr id="550019" name="Rectangle 131"/>
            <p:cNvSpPr>
              <a:spLocks noChangeArrowheads="1"/>
            </p:cNvSpPr>
            <p:nvPr/>
          </p:nvSpPr>
          <p:spPr bwMode="auto">
            <a:xfrm>
              <a:off x="3047" y="2042"/>
              <a:ext cx="260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20" name="Freeform 13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021" name="Freeform 13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6 h 225"/>
                <a:gd name="T2" fmla="*/ 0 w 63"/>
                <a:gd name="T3" fmla="*/ 225 h 225"/>
                <a:gd name="T4" fmla="*/ 62 w 63"/>
                <a:gd name="T5" fmla="*/ 202 h 225"/>
                <a:gd name="T6" fmla="*/ 63 w 63"/>
                <a:gd name="T7" fmla="*/ 0 h 225"/>
                <a:gd name="T8" fmla="*/ 2 w 63"/>
                <a:gd name="T9" fmla="*/ 1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022" name="Freeform 13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023" name="Freeform 13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024" name="Freeform 13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0025" name="Text Box 137"/>
          <p:cNvSpPr txBox="1">
            <a:spLocks noChangeArrowheads="1"/>
          </p:cNvSpPr>
          <p:nvPr/>
        </p:nvSpPr>
        <p:spPr bwMode="auto">
          <a:xfrm>
            <a:off x="4591050" y="3817938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SGSN</a:t>
            </a:r>
          </a:p>
        </p:txBody>
      </p:sp>
      <p:sp>
        <p:nvSpPr>
          <p:cNvPr id="550026" name="Line 138"/>
          <p:cNvSpPr>
            <a:spLocks noChangeShapeType="1"/>
          </p:cNvSpPr>
          <p:nvPr/>
        </p:nvSpPr>
        <p:spPr bwMode="auto">
          <a:xfrm>
            <a:off x="5313363" y="3605213"/>
            <a:ext cx="685800" cy="24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027" name="Group 139"/>
          <p:cNvGrpSpPr>
            <a:grpSpLocks/>
          </p:cNvGrpSpPr>
          <p:nvPr/>
        </p:nvGrpSpPr>
        <p:grpSpPr bwMode="auto">
          <a:xfrm>
            <a:off x="4605338" y="3425825"/>
            <a:ext cx="693737" cy="314325"/>
            <a:chOff x="3600" y="219"/>
            <a:chExt cx="360" cy="175"/>
          </a:xfrm>
        </p:grpSpPr>
        <p:sp>
          <p:nvSpPr>
            <p:cNvPr id="550028" name="Oval 14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29" name="Line 14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30" name="Line 14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31" name="Rectangle 14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50032" name="Oval 14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0033" name="Group 14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50034" name="Line 1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035" name="Line 1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036" name="Line 1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0037" name="Group 14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50038" name="Line 1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039" name="Line 1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040" name="Line 1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50041" name="Line 153"/>
          <p:cNvSpPr>
            <a:spLocks noChangeShapeType="1"/>
          </p:cNvSpPr>
          <p:nvPr/>
        </p:nvSpPr>
        <p:spPr bwMode="auto">
          <a:xfrm>
            <a:off x="4187825" y="2241550"/>
            <a:ext cx="295275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042" name="Line 154"/>
          <p:cNvSpPr>
            <a:spLocks noChangeShapeType="1"/>
          </p:cNvSpPr>
          <p:nvPr/>
        </p:nvSpPr>
        <p:spPr bwMode="auto">
          <a:xfrm>
            <a:off x="4483100" y="3627438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044" name="Freeform 156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045" name="Text Box 157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cs typeface="Arial" charset="0"/>
              </a:rPr>
              <a:t>Public </a:t>
            </a:r>
          </a:p>
          <a:p>
            <a:pPr eaLnBrk="1" hangingPunct="1"/>
            <a:r>
              <a:rPr lang="en-US" sz="1600">
                <a:cs typeface="Arial" charset="0"/>
              </a:rPr>
              <a:t>telephone</a:t>
            </a:r>
          </a:p>
          <a:p>
            <a:pPr eaLnBrk="1" hangingPunct="1"/>
            <a:r>
              <a:rPr lang="en-US" sz="1600">
                <a:cs typeface="Arial" charset="0"/>
              </a:rPr>
              <a:t>network</a:t>
            </a:r>
          </a:p>
        </p:txBody>
      </p:sp>
      <p:sp>
        <p:nvSpPr>
          <p:cNvPr id="550046" name="Line 158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047" name="Group 159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550048" name="Rectangle 160"/>
            <p:cNvSpPr>
              <a:spLocks noChangeArrowheads="1"/>
            </p:cNvSpPr>
            <p:nvPr/>
          </p:nvSpPr>
          <p:spPr bwMode="auto">
            <a:xfrm>
              <a:off x="635" y="3774"/>
              <a:ext cx="337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0049" name="Group 16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550050" name="Freeform 16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051" name="Freeform 16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0052" name="Freeform 16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053" name="Freeform 16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6 h 225"/>
                <a:gd name="T2" fmla="*/ 0 w 63"/>
                <a:gd name="T3" fmla="*/ 225 h 225"/>
                <a:gd name="T4" fmla="*/ 62 w 63"/>
                <a:gd name="T5" fmla="*/ 202 h 225"/>
                <a:gd name="T6" fmla="*/ 63 w 63"/>
                <a:gd name="T7" fmla="*/ 0 h 225"/>
                <a:gd name="T8" fmla="*/ 2 w 63"/>
                <a:gd name="T9" fmla="*/ 1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054" name="Freeform 16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055" name="Freeform 16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056" name="Freeform 16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0057" name="Text Box 169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>
                <a:latin typeface="Arial" charset="0"/>
                <a:cs typeface="Arial" charset="0"/>
              </a:rPr>
              <a:t>Gateway</a:t>
            </a: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550058" name="Text Box 170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50059" name="Line 171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060" name="Line 172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061" name="Line 173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062" name="Line 174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063" name="Line 175"/>
          <p:cNvSpPr>
            <a:spLocks noChangeShapeType="1"/>
          </p:cNvSpPr>
          <p:nvPr/>
        </p:nvSpPr>
        <p:spPr bwMode="auto">
          <a:xfrm>
            <a:off x="4945063" y="2641600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064" name="Line 176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065" name="Group 177"/>
          <p:cNvGrpSpPr>
            <a:grpSpLocks/>
          </p:cNvGrpSpPr>
          <p:nvPr/>
        </p:nvGrpSpPr>
        <p:grpSpPr bwMode="auto">
          <a:xfrm>
            <a:off x="5102225" y="5075238"/>
            <a:ext cx="3838575" cy="1057275"/>
            <a:chOff x="608" y="2728"/>
            <a:chExt cx="2671" cy="908"/>
          </a:xfrm>
        </p:grpSpPr>
        <p:sp>
          <p:nvSpPr>
            <p:cNvPr id="550066" name="Text Box 178"/>
            <p:cNvSpPr txBox="1">
              <a:spLocks noChangeArrowheads="1"/>
            </p:cNvSpPr>
            <p:nvPr/>
          </p:nvSpPr>
          <p:spPr bwMode="auto">
            <a:xfrm>
              <a:off x="970" y="2841"/>
              <a:ext cx="2195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latin typeface="Arial" charset="0"/>
                  <a:cs typeface="Arial" charset="0"/>
                </a:rPr>
                <a:t>Serving GPRS Support Node (SGSN)</a:t>
              </a:r>
            </a:p>
          </p:txBody>
        </p:sp>
        <p:grpSp>
          <p:nvGrpSpPr>
            <p:cNvPr id="550067" name="Group 179"/>
            <p:cNvGrpSpPr>
              <a:grpSpLocks/>
            </p:cNvGrpSpPr>
            <p:nvPr/>
          </p:nvGrpSpPr>
          <p:grpSpPr bwMode="auto">
            <a:xfrm>
              <a:off x="608" y="3125"/>
              <a:ext cx="344" cy="511"/>
              <a:chOff x="600" y="2677"/>
              <a:chExt cx="344" cy="511"/>
            </a:xfrm>
          </p:grpSpPr>
          <p:sp>
            <p:nvSpPr>
              <p:cNvPr id="550068" name="Rectangle 180"/>
              <p:cNvSpPr>
                <a:spLocks noChangeArrowheads="1"/>
              </p:cNvSpPr>
              <p:nvPr/>
            </p:nvSpPr>
            <p:spPr bwMode="auto">
              <a:xfrm>
                <a:off x="638" y="2821"/>
                <a:ext cx="218" cy="36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069" name="Freeform 181"/>
              <p:cNvSpPr>
                <a:spLocks/>
              </p:cNvSpPr>
              <p:nvPr/>
            </p:nvSpPr>
            <p:spPr bwMode="auto">
              <a:xfrm>
                <a:off x="858" y="2697"/>
                <a:ext cx="40" cy="131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070" name="Freeform 182"/>
              <p:cNvSpPr>
                <a:spLocks/>
              </p:cNvSpPr>
              <p:nvPr/>
            </p:nvSpPr>
            <p:spPr bwMode="auto">
              <a:xfrm>
                <a:off x="856" y="2803"/>
                <a:ext cx="41" cy="385"/>
              </a:xfrm>
              <a:custGeom>
                <a:avLst/>
                <a:gdLst>
                  <a:gd name="T0" fmla="*/ 2 w 63"/>
                  <a:gd name="T1" fmla="*/ 16 h 225"/>
                  <a:gd name="T2" fmla="*/ 0 w 63"/>
                  <a:gd name="T3" fmla="*/ 225 h 225"/>
                  <a:gd name="T4" fmla="*/ 62 w 63"/>
                  <a:gd name="T5" fmla="*/ 202 h 225"/>
                  <a:gd name="T6" fmla="*/ 63 w 63"/>
                  <a:gd name="T7" fmla="*/ 0 h 225"/>
                  <a:gd name="T8" fmla="*/ 2 w 63"/>
                  <a:gd name="T9" fmla="*/ 16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071" name="Freeform 183"/>
              <p:cNvSpPr>
                <a:spLocks/>
              </p:cNvSpPr>
              <p:nvPr/>
            </p:nvSpPr>
            <p:spPr bwMode="auto">
              <a:xfrm>
                <a:off x="883" y="2677"/>
                <a:ext cx="30" cy="139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072" name="Freeform 184"/>
              <p:cNvSpPr>
                <a:spLocks/>
              </p:cNvSpPr>
              <p:nvPr/>
            </p:nvSpPr>
            <p:spPr bwMode="auto">
              <a:xfrm>
                <a:off x="866" y="2739"/>
                <a:ext cx="28" cy="9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073" name="Freeform 185"/>
              <p:cNvSpPr>
                <a:spLocks/>
              </p:cNvSpPr>
              <p:nvPr/>
            </p:nvSpPr>
            <p:spPr bwMode="auto">
              <a:xfrm>
                <a:off x="622" y="2681"/>
                <a:ext cx="270" cy="169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50074" name="Group 186"/>
              <p:cNvGrpSpPr>
                <a:grpSpLocks/>
              </p:cNvGrpSpPr>
              <p:nvPr/>
            </p:nvGrpSpPr>
            <p:grpSpPr bwMode="auto">
              <a:xfrm>
                <a:off x="600" y="2926"/>
                <a:ext cx="344" cy="170"/>
                <a:chOff x="3600" y="219"/>
                <a:chExt cx="360" cy="175"/>
              </a:xfrm>
            </p:grpSpPr>
            <p:sp>
              <p:nvSpPr>
                <p:cNvPr id="550075" name="Oval 187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0076" name="Line 188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0077" name="Line 189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0078" name="Rectangle 190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550079" name="Oval 191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50080" name="Group 192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550081" name="Line 1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0082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0083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50084" name="Group 196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550085" name="Line 1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0086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0087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50088" name="Group 200"/>
            <p:cNvGrpSpPr>
              <a:grpSpLocks/>
            </p:cNvGrpSpPr>
            <p:nvPr/>
          </p:nvGrpSpPr>
          <p:grpSpPr bwMode="auto">
            <a:xfrm>
              <a:off x="641" y="2728"/>
              <a:ext cx="310" cy="326"/>
              <a:chOff x="3028" y="1864"/>
              <a:chExt cx="347" cy="631"/>
            </a:xfrm>
          </p:grpSpPr>
          <p:sp>
            <p:nvSpPr>
              <p:cNvPr id="550089" name="Rectangle 201"/>
              <p:cNvSpPr>
                <a:spLocks noChangeArrowheads="1"/>
              </p:cNvSpPr>
              <p:nvPr/>
            </p:nvSpPr>
            <p:spPr bwMode="auto">
              <a:xfrm>
                <a:off x="3047" y="2042"/>
                <a:ext cx="260" cy="4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090" name="Freeform 202"/>
              <p:cNvSpPr>
                <a:spLocks/>
              </p:cNvSpPr>
              <p:nvPr/>
            </p:nvSpPr>
            <p:spPr bwMode="auto">
              <a:xfrm>
                <a:off x="3309" y="1888"/>
                <a:ext cx="48" cy="163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091" name="Freeform 203"/>
              <p:cNvSpPr>
                <a:spLocks/>
              </p:cNvSpPr>
              <p:nvPr/>
            </p:nvSpPr>
            <p:spPr bwMode="auto">
              <a:xfrm>
                <a:off x="3307" y="2020"/>
                <a:ext cx="49" cy="475"/>
              </a:xfrm>
              <a:custGeom>
                <a:avLst/>
                <a:gdLst>
                  <a:gd name="T0" fmla="*/ 2 w 63"/>
                  <a:gd name="T1" fmla="*/ 16 h 225"/>
                  <a:gd name="T2" fmla="*/ 0 w 63"/>
                  <a:gd name="T3" fmla="*/ 225 h 225"/>
                  <a:gd name="T4" fmla="*/ 62 w 63"/>
                  <a:gd name="T5" fmla="*/ 202 h 225"/>
                  <a:gd name="T6" fmla="*/ 63 w 63"/>
                  <a:gd name="T7" fmla="*/ 0 h 225"/>
                  <a:gd name="T8" fmla="*/ 2 w 63"/>
                  <a:gd name="T9" fmla="*/ 16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092" name="Freeform 204"/>
              <p:cNvSpPr>
                <a:spLocks/>
              </p:cNvSpPr>
              <p:nvPr/>
            </p:nvSpPr>
            <p:spPr bwMode="auto">
              <a:xfrm>
                <a:off x="3339" y="1864"/>
                <a:ext cx="36" cy="171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093" name="Freeform 205"/>
              <p:cNvSpPr>
                <a:spLocks/>
              </p:cNvSpPr>
              <p:nvPr/>
            </p:nvSpPr>
            <p:spPr bwMode="auto">
              <a:xfrm>
                <a:off x="3319" y="1941"/>
                <a:ext cx="34" cy="112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094" name="Freeform 206"/>
              <p:cNvSpPr>
                <a:spLocks/>
              </p:cNvSpPr>
              <p:nvPr/>
            </p:nvSpPr>
            <p:spPr bwMode="auto">
              <a:xfrm>
                <a:off x="3028" y="1868"/>
                <a:ext cx="322" cy="209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0095" name="Group 207"/>
            <p:cNvGrpSpPr>
              <a:grpSpLocks/>
            </p:cNvGrpSpPr>
            <p:nvPr/>
          </p:nvGrpSpPr>
          <p:grpSpPr bwMode="auto">
            <a:xfrm>
              <a:off x="611" y="2856"/>
              <a:ext cx="370" cy="160"/>
              <a:chOff x="3600" y="219"/>
              <a:chExt cx="360" cy="175"/>
            </a:xfrm>
          </p:grpSpPr>
          <p:sp>
            <p:nvSpPr>
              <p:cNvPr id="550096" name="Oval 20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097" name="Line 20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098" name="Line 2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099" name="Rectangle 21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550100" name="Oval 21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50101" name="Group 21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50102" name="Line 2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0103" name="Line 21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0104" name="Line 2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0105" name="Group 21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50106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0107" name="Line 2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0108" name="Line 22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50109" name="Text Box 221"/>
            <p:cNvSpPr txBox="1">
              <a:spLocks noChangeArrowheads="1"/>
            </p:cNvSpPr>
            <p:nvPr/>
          </p:nvSpPr>
          <p:spPr bwMode="auto">
            <a:xfrm>
              <a:off x="1002" y="3328"/>
              <a:ext cx="2277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latin typeface="Arial" charset="0"/>
                  <a:cs typeface="Arial" charset="0"/>
                </a:rPr>
                <a:t>Gateway GPRS Support Node (GGSN)</a:t>
              </a:r>
            </a:p>
          </p:txBody>
        </p:sp>
      </p:grpSp>
      <p:sp>
        <p:nvSpPr>
          <p:cNvPr id="550110" name="Freeform 222"/>
          <p:cNvSpPr>
            <a:spLocks/>
          </p:cNvSpPr>
          <p:nvPr/>
        </p:nvSpPr>
        <p:spPr bwMode="auto">
          <a:xfrm>
            <a:off x="7286625" y="3284538"/>
            <a:ext cx="1235075" cy="1681162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111" name="Text Box 223"/>
          <p:cNvSpPr txBox="1">
            <a:spLocks noChangeArrowheads="1"/>
          </p:cNvSpPr>
          <p:nvPr/>
        </p:nvSpPr>
        <p:spPr bwMode="auto">
          <a:xfrm>
            <a:off x="7394575" y="3627438"/>
            <a:ext cx="1019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cs typeface="Arial" charset="0"/>
              </a:rPr>
              <a:t>Public </a:t>
            </a:r>
          </a:p>
          <a:p>
            <a:pPr eaLnBrk="1" hangingPunct="1"/>
            <a:r>
              <a:rPr lang="en-US" sz="1600">
                <a:cs typeface="Arial" charset="0"/>
              </a:rPr>
              <a:t>Internet</a:t>
            </a:r>
          </a:p>
        </p:txBody>
      </p:sp>
      <p:grpSp>
        <p:nvGrpSpPr>
          <p:cNvPr id="550112" name="Group 224"/>
          <p:cNvGrpSpPr>
            <a:grpSpLocks/>
          </p:cNvGrpSpPr>
          <p:nvPr/>
        </p:nvGrpSpPr>
        <p:grpSpPr bwMode="auto">
          <a:xfrm>
            <a:off x="6521450" y="3494088"/>
            <a:ext cx="550863" cy="1001712"/>
            <a:chOff x="611" y="3693"/>
            <a:chExt cx="449" cy="287"/>
          </a:xfrm>
        </p:grpSpPr>
        <p:sp>
          <p:nvSpPr>
            <p:cNvPr id="550113" name="Rectangle 225"/>
            <p:cNvSpPr>
              <a:spLocks noChangeArrowheads="1"/>
            </p:cNvSpPr>
            <p:nvPr/>
          </p:nvSpPr>
          <p:spPr bwMode="auto">
            <a:xfrm>
              <a:off x="635" y="3774"/>
              <a:ext cx="337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0114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550115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116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0117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118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6 h 225"/>
                <a:gd name="T2" fmla="*/ 0 w 63"/>
                <a:gd name="T3" fmla="*/ 225 h 225"/>
                <a:gd name="T4" fmla="*/ 62 w 63"/>
                <a:gd name="T5" fmla="*/ 202 h 225"/>
                <a:gd name="T6" fmla="*/ 63 w 63"/>
                <a:gd name="T7" fmla="*/ 0 h 225"/>
                <a:gd name="T8" fmla="*/ 2 w 63"/>
                <a:gd name="T9" fmla="*/ 1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119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120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121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0122" name="Text Box 234"/>
          <p:cNvSpPr txBox="1">
            <a:spLocks noChangeArrowheads="1"/>
          </p:cNvSpPr>
          <p:nvPr/>
        </p:nvSpPr>
        <p:spPr bwMode="auto">
          <a:xfrm>
            <a:off x="6469063" y="4476750"/>
            <a:ext cx="857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>
                <a:latin typeface="Arial" charset="0"/>
                <a:cs typeface="Arial" charset="0"/>
              </a:rPr>
              <a:t>GGSN</a:t>
            </a:r>
          </a:p>
        </p:txBody>
      </p:sp>
      <p:sp>
        <p:nvSpPr>
          <p:cNvPr id="550123" name="Text Box 235"/>
          <p:cNvSpPr txBox="1">
            <a:spLocks noChangeArrowheads="1"/>
          </p:cNvSpPr>
          <p:nvPr/>
        </p:nvSpPr>
        <p:spPr bwMode="auto">
          <a:xfrm>
            <a:off x="6591300" y="3497263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50124" name="Line 236"/>
          <p:cNvSpPr>
            <a:spLocks noChangeShapeType="1"/>
          </p:cNvSpPr>
          <p:nvPr/>
        </p:nvSpPr>
        <p:spPr bwMode="auto">
          <a:xfrm flipH="1">
            <a:off x="6310313" y="4229100"/>
            <a:ext cx="236537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125" name="Line 237"/>
          <p:cNvSpPr>
            <a:spLocks noChangeShapeType="1"/>
          </p:cNvSpPr>
          <p:nvPr/>
        </p:nvSpPr>
        <p:spPr bwMode="auto">
          <a:xfrm flipH="1" flipV="1">
            <a:off x="6321425" y="3946525"/>
            <a:ext cx="225425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126" name="Line 238"/>
          <p:cNvSpPr>
            <a:spLocks noChangeShapeType="1"/>
          </p:cNvSpPr>
          <p:nvPr/>
        </p:nvSpPr>
        <p:spPr bwMode="auto">
          <a:xfrm flipH="1">
            <a:off x="5943600" y="4403725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127" name="Line 239"/>
          <p:cNvSpPr>
            <a:spLocks noChangeShapeType="1"/>
          </p:cNvSpPr>
          <p:nvPr/>
        </p:nvSpPr>
        <p:spPr bwMode="auto">
          <a:xfrm flipH="1" flipV="1">
            <a:off x="6038850" y="3856038"/>
            <a:ext cx="236538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128" name="Line 240"/>
          <p:cNvSpPr>
            <a:spLocks noChangeShapeType="1"/>
          </p:cNvSpPr>
          <p:nvPr/>
        </p:nvSpPr>
        <p:spPr bwMode="auto">
          <a:xfrm>
            <a:off x="7051675" y="4127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129" name="Text Box 241"/>
          <p:cNvSpPr txBox="1">
            <a:spLocks noChangeArrowheads="1"/>
          </p:cNvSpPr>
          <p:nvPr/>
        </p:nvSpPr>
        <p:spPr bwMode="auto">
          <a:xfrm>
            <a:off x="263525" y="3895725"/>
            <a:ext cx="434975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Key insight:</a:t>
            </a:r>
            <a:r>
              <a:rPr lang="en-US" sz="2000" dirty="0"/>
              <a:t> new cellular data</a:t>
            </a:r>
          </a:p>
          <a:p>
            <a:r>
              <a:rPr lang="en-US" sz="2000" dirty="0"/>
              <a:t>network operates </a:t>
            </a:r>
            <a:r>
              <a:rPr lang="en-US" sz="2000" i="1" dirty="0"/>
              <a:t>in parallel</a:t>
            </a:r>
            <a:r>
              <a:rPr lang="en-US" sz="2000" dirty="0"/>
              <a:t> </a:t>
            </a:r>
          </a:p>
          <a:p>
            <a:r>
              <a:rPr lang="en-US" sz="2000" dirty="0"/>
              <a:t>(except at edge) with existing </a:t>
            </a:r>
          </a:p>
          <a:p>
            <a:r>
              <a:rPr lang="en-US" sz="2000" dirty="0"/>
              <a:t>cellular voice network</a:t>
            </a:r>
          </a:p>
          <a:p>
            <a:pPr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en-US" sz="2000" dirty="0"/>
              <a:t> voice network unchanged in core</a:t>
            </a:r>
          </a:p>
          <a:p>
            <a:pPr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en-US" sz="2000" dirty="0"/>
              <a:t> data network operates in parallel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2385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7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1D2C11EC-E17F-4707-B56D-A660BA52D3CB}" type="slidenum">
              <a:rPr lang="en-US"/>
              <a:pPr/>
              <a:t>3</a:t>
            </a:fld>
            <a:endParaRPr lang="en-US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Elements of a wireless network</a:t>
            </a:r>
          </a:p>
        </p:txBody>
      </p:sp>
      <p:sp>
        <p:nvSpPr>
          <p:cNvPr id="397315" name="Oval 3"/>
          <p:cNvSpPr>
            <a:spLocks noChangeArrowheads="1"/>
          </p:cNvSpPr>
          <p:nvPr/>
        </p:nvSpPr>
        <p:spPr bwMode="auto">
          <a:xfrm>
            <a:off x="4940300" y="4667250"/>
            <a:ext cx="1755775" cy="1625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7316" name="Group 4"/>
          <p:cNvGrpSpPr>
            <a:grpSpLocks/>
          </p:cNvGrpSpPr>
          <p:nvPr/>
        </p:nvGrpSpPr>
        <p:grpSpPr bwMode="auto">
          <a:xfrm>
            <a:off x="3059113" y="2781300"/>
            <a:ext cx="2362200" cy="1762125"/>
            <a:chOff x="3839" y="1737"/>
            <a:chExt cx="1488" cy="1110"/>
          </a:xfrm>
        </p:grpSpPr>
        <p:sp>
          <p:nvSpPr>
            <p:cNvPr id="397317" name="Freeform 5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27 w 2135"/>
                <a:gd name="T1" fmla="*/ 652 h 1662"/>
                <a:gd name="T2" fmla="*/ 105 w 2135"/>
                <a:gd name="T3" fmla="*/ 76 h 1662"/>
                <a:gd name="T4" fmla="*/ 657 w 2135"/>
                <a:gd name="T5" fmla="*/ 196 h 1662"/>
                <a:gd name="T6" fmla="*/ 1209 w 2135"/>
                <a:gd name="T7" fmla="*/ 100 h 1662"/>
                <a:gd name="T8" fmla="*/ 2001 w 2135"/>
                <a:gd name="T9" fmla="*/ 406 h 1662"/>
                <a:gd name="T10" fmla="*/ 2013 w 2135"/>
                <a:gd name="T11" fmla="*/ 1144 h 1662"/>
                <a:gd name="T12" fmla="*/ 1581 w 2135"/>
                <a:gd name="T13" fmla="*/ 1600 h 1662"/>
                <a:gd name="T14" fmla="*/ 813 w 2135"/>
                <a:gd name="T15" fmla="*/ 1516 h 1662"/>
                <a:gd name="T16" fmla="*/ 501 w 2135"/>
                <a:gd name="T17" fmla="*/ 1270 h 1662"/>
                <a:gd name="T18" fmla="*/ 183 w 2135"/>
                <a:gd name="T19" fmla="*/ 1066 h 1662"/>
                <a:gd name="T20" fmla="*/ 27 w 2135"/>
                <a:gd name="T21" fmla="*/ 652 h 1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7318" name="Text Box 6"/>
            <p:cNvSpPr txBox="1">
              <a:spLocks noChangeArrowheads="1"/>
            </p:cNvSpPr>
            <p:nvPr/>
          </p:nvSpPr>
          <p:spPr bwMode="auto">
            <a:xfrm>
              <a:off x="4075" y="1947"/>
              <a:ext cx="10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/>
                <a:t>network </a:t>
              </a:r>
            </a:p>
            <a:p>
              <a:pPr algn="ctr" eaLnBrk="1" hangingPunct="1"/>
              <a:r>
                <a:rPr lang="en-US"/>
                <a:t>infrastructure</a:t>
              </a:r>
            </a:p>
          </p:txBody>
        </p:sp>
      </p:grpSp>
      <p:pic>
        <p:nvPicPr>
          <p:cNvPr id="397319" name="Picture 7" descr="31u_bnrz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5245100"/>
            <a:ext cx="214313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7320" name="Group 8"/>
          <p:cNvGrpSpPr>
            <a:grpSpLocks/>
          </p:cNvGrpSpPr>
          <p:nvPr/>
        </p:nvGrpSpPr>
        <p:grpSpPr bwMode="auto">
          <a:xfrm>
            <a:off x="1147763" y="1709738"/>
            <a:ext cx="1755775" cy="1625600"/>
            <a:chOff x="567" y="1326"/>
            <a:chExt cx="1106" cy="1024"/>
          </a:xfrm>
        </p:grpSpPr>
        <p:sp>
          <p:nvSpPr>
            <p:cNvPr id="397321" name="Oval 9"/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7322" name="Picture 10" descr="31u_bnrz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035" y="1785"/>
              <a:ext cx="212" cy="135"/>
            </a:xfrm>
            <a:prstGeom prst="rect">
              <a:avLst/>
            </a:prstGeom>
            <a:solidFill>
              <a:srgbClr val="99CCFF"/>
            </a:solidFill>
          </p:spPr>
        </p:pic>
        <p:grpSp>
          <p:nvGrpSpPr>
            <p:cNvPr id="397323" name="Group 11"/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397324" name="Object 1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0465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7325" name="Object 1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0466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97326" name="Group 14"/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397327" name="Object 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0467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7328" name="Object 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0468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97329" name="Group 17"/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397330" name="Object 1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0469" name="Clip" r:id="rId12" imgW="819000" imgH="847800" progId="MS_ClipArt_Gallery.2">
                      <p:embed/>
                    </p:oleObj>
                  </mc:Choice>
                  <mc:Fallback>
                    <p:oleObj name="Clip" r:id="rId12" imgW="819000" imgH="847800" progId="MS_ClipArt_Gallery.2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7331" name="Object 1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0470" name="Clip" r:id="rId13" imgW="1266840" imgH="1200240" progId="MS_ClipArt_Gallery.2">
                      <p:embed/>
                    </p:oleObj>
                  </mc:Choice>
                  <mc:Fallback>
                    <p:oleObj name="Clip" r:id="rId13" imgW="1266840" imgH="1200240" progId="MS_ClipArt_Gallery.2">
                      <p:embed/>
                      <p:pic>
                        <p:nvPicPr>
                          <p:cNvPr id="0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97332" name="Line 20"/>
          <p:cNvSpPr>
            <a:spLocks noChangeShapeType="1"/>
          </p:cNvSpPr>
          <p:nvPr/>
        </p:nvSpPr>
        <p:spPr bwMode="auto">
          <a:xfrm>
            <a:off x="2176463" y="2711450"/>
            <a:ext cx="900112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33" name="Oval 21"/>
          <p:cNvSpPr>
            <a:spLocks noChangeArrowheads="1"/>
          </p:cNvSpPr>
          <p:nvPr/>
        </p:nvSpPr>
        <p:spPr bwMode="auto">
          <a:xfrm>
            <a:off x="1243013" y="3632200"/>
            <a:ext cx="1755775" cy="1625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7334" name="Picture 22" descr="31u_bnrz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4300538"/>
            <a:ext cx="214312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7335" name="Group 23"/>
          <p:cNvGrpSpPr>
            <a:grpSpLocks/>
          </p:cNvGrpSpPr>
          <p:nvPr/>
        </p:nvGrpSpPr>
        <p:grpSpPr bwMode="auto">
          <a:xfrm>
            <a:off x="2033588" y="4651375"/>
            <a:ext cx="400050" cy="457200"/>
            <a:chOff x="2870" y="1518"/>
            <a:chExt cx="292" cy="320"/>
          </a:xfrm>
        </p:grpSpPr>
        <p:graphicFrame>
          <p:nvGraphicFramePr>
            <p:cNvPr id="397336" name="Object 2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471" name="Clip" r:id="rId14" imgW="819000" imgH="847800" progId="MS_ClipArt_Gallery.2">
                    <p:embed/>
                  </p:oleObj>
                </mc:Choice>
                <mc:Fallback>
                  <p:oleObj name="Clip" r:id="rId14" imgW="819000" imgH="847800" progId="MS_ClipArt_Gallery.2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7337" name="Object 2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472" name="Clip" r:id="rId15" imgW="1266840" imgH="1200240" progId="MS_ClipArt_Gallery.2">
                    <p:embed/>
                  </p:oleObj>
                </mc:Choice>
                <mc:Fallback>
                  <p:oleObj name="Clip" r:id="rId15" imgW="1266840" imgH="1200240" progId="MS_ClipArt_Gallery.2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7338" name="Group 26"/>
          <p:cNvGrpSpPr>
            <a:grpSpLocks/>
          </p:cNvGrpSpPr>
          <p:nvPr/>
        </p:nvGrpSpPr>
        <p:grpSpPr bwMode="auto">
          <a:xfrm>
            <a:off x="1882775" y="3702050"/>
            <a:ext cx="400050" cy="457200"/>
            <a:chOff x="2870" y="1518"/>
            <a:chExt cx="292" cy="320"/>
          </a:xfrm>
        </p:grpSpPr>
        <p:graphicFrame>
          <p:nvGraphicFramePr>
            <p:cNvPr id="397339" name="Object 27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473" name="Clip" r:id="rId16" imgW="819000" imgH="847800" progId="MS_ClipArt_Gallery.2">
                    <p:embed/>
                  </p:oleObj>
                </mc:Choice>
                <mc:Fallback>
                  <p:oleObj name="Clip" r:id="rId16" imgW="819000" imgH="847800" progId="MS_ClipArt_Gallery.2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7340" name="Object 28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474" name="Clip" r:id="rId17" imgW="1266840" imgH="1200240" progId="MS_ClipArt_Gallery.2">
                    <p:embed/>
                  </p:oleObj>
                </mc:Choice>
                <mc:Fallback>
                  <p:oleObj name="Clip" r:id="rId17" imgW="1266840" imgH="1200240" progId="MS_ClipArt_Gallery.2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7341" name="Group 29"/>
          <p:cNvGrpSpPr>
            <a:grpSpLocks/>
          </p:cNvGrpSpPr>
          <p:nvPr/>
        </p:nvGrpSpPr>
        <p:grpSpPr bwMode="auto">
          <a:xfrm>
            <a:off x="1497013" y="4508500"/>
            <a:ext cx="400050" cy="457200"/>
            <a:chOff x="2870" y="1518"/>
            <a:chExt cx="292" cy="320"/>
          </a:xfrm>
        </p:grpSpPr>
        <p:graphicFrame>
          <p:nvGraphicFramePr>
            <p:cNvPr id="397342" name="Object 3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475" name="Clip" r:id="rId18" imgW="819000" imgH="847800" progId="MS_ClipArt_Gallery.2">
                    <p:embed/>
                  </p:oleObj>
                </mc:Choice>
                <mc:Fallback>
                  <p:oleObj name="Clip" r:id="rId18" imgW="819000" imgH="847800" progId="MS_ClipArt_Gallery.2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7343" name="Object 3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476" name="Clip" r:id="rId19" imgW="1266840" imgH="1200240" progId="MS_ClipArt_Gallery.2">
                    <p:embed/>
                  </p:oleObj>
                </mc:Choice>
                <mc:Fallback>
                  <p:oleObj name="Clip" r:id="rId19" imgW="1266840" imgH="1200240" progId="MS_ClipArt_Gallery.2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7344" name="Line 32"/>
          <p:cNvSpPr>
            <a:spLocks noChangeShapeType="1"/>
          </p:cNvSpPr>
          <p:nvPr/>
        </p:nvSpPr>
        <p:spPr bwMode="auto">
          <a:xfrm flipV="1">
            <a:off x="2197100" y="3721100"/>
            <a:ext cx="97472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7345" name="Group 33"/>
          <p:cNvGrpSpPr>
            <a:grpSpLocks/>
          </p:cNvGrpSpPr>
          <p:nvPr/>
        </p:nvGrpSpPr>
        <p:grpSpPr bwMode="auto">
          <a:xfrm>
            <a:off x="1373188" y="3960813"/>
            <a:ext cx="400050" cy="457200"/>
            <a:chOff x="2870" y="1518"/>
            <a:chExt cx="292" cy="320"/>
          </a:xfrm>
        </p:grpSpPr>
        <p:graphicFrame>
          <p:nvGraphicFramePr>
            <p:cNvPr id="397346" name="Object 3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477" name="Clip" r:id="rId20" imgW="819000" imgH="847800" progId="MS_ClipArt_Gallery.2">
                    <p:embed/>
                  </p:oleObj>
                </mc:Choice>
                <mc:Fallback>
                  <p:oleObj name="Clip" r:id="rId20" imgW="819000" imgH="847800" progId="MS_ClipArt_Gallery.2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7347" name="Object 3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478" name="Clip" r:id="rId21" imgW="1266840" imgH="1200240" progId="MS_ClipArt_Gallery.2">
                    <p:embed/>
                  </p:oleObj>
                </mc:Choice>
                <mc:Fallback>
                  <p:oleObj name="Clip" r:id="rId21" imgW="1266840" imgH="1200240" progId="MS_ClipArt_Gallery.2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7348" name="Oval 36"/>
          <p:cNvSpPr>
            <a:spLocks noChangeArrowheads="1"/>
          </p:cNvSpPr>
          <p:nvPr/>
        </p:nvSpPr>
        <p:spPr bwMode="auto">
          <a:xfrm>
            <a:off x="3630613" y="4583113"/>
            <a:ext cx="1755775" cy="1625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7349" name="Picture 37" descr="31u_bnrz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8" y="5265738"/>
            <a:ext cx="214312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7350" name="Group 38"/>
          <p:cNvGrpSpPr>
            <a:grpSpLocks/>
          </p:cNvGrpSpPr>
          <p:nvPr/>
        </p:nvGrpSpPr>
        <p:grpSpPr bwMode="auto">
          <a:xfrm>
            <a:off x="4421188" y="5616575"/>
            <a:ext cx="400050" cy="457200"/>
            <a:chOff x="2870" y="1518"/>
            <a:chExt cx="292" cy="320"/>
          </a:xfrm>
        </p:grpSpPr>
        <p:graphicFrame>
          <p:nvGraphicFramePr>
            <p:cNvPr id="397351" name="Object 3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479" name="Clip" r:id="rId22" imgW="819000" imgH="847800" progId="MS_ClipArt_Gallery.2">
                    <p:embed/>
                  </p:oleObj>
                </mc:Choice>
                <mc:Fallback>
                  <p:oleObj name="Clip" r:id="rId22" imgW="819000" imgH="847800" progId="MS_ClipArt_Gallery.2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7352" name="Object 4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480" name="Clip" r:id="rId23" imgW="1266840" imgH="1200240" progId="MS_ClipArt_Gallery.2">
                    <p:embed/>
                  </p:oleObj>
                </mc:Choice>
                <mc:Fallback>
                  <p:oleObj name="Clip" r:id="rId23" imgW="1266840" imgH="1200240" progId="MS_ClipArt_Gallery.2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7353" name="Group 41"/>
          <p:cNvGrpSpPr>
            <a:grpSpLocks/>
          </p:cNvGrpSpPr>
          <p:nvPr/>
        </p:nvGrpSpPr>
        <p:grpSpPr bwMode="auto">
          <a:xfrm>
            <a:off x="4622800" y="4672013"/>
            <a:ext cx="400050" cy="457200"/>
            <a:chOff x="2870" y="1518"/>
            <a:chExt cx="292" cy="320"/>
          </a:xfrm>
        </p:grpSpPr>
        <p:graphicFrame>
          <p:nvGraphicFramePr>
            <p:cNvPr id="397354" name="Object 4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481" name="Clip" r:id="rId24" imgW="819000" imgH="847800" progId="MS_ClipArt_Gallery.2">
                    <p:embed/>
                  </p:oleObj>
                </mc:Choice>
                <mc:Fallback>
                  <p:oleObj name="Clip" r:id="rId24" imgW="819000" imgH="847800" progId="MS_ClipArt_Gallery.2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7355" name="Object 4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482" name="Clip" r:id="rId25" imgW="1266840" imgH="1200240" progId="MS_ClipArt_Gallery.2">
                    <p:embed/>
                  </p:oleObj>
                </mc:Choice>
                <mc:Fallback>
                  <p:oleObj name="Clip" r:id="rId25" imgW="1266840" imgH="1200240" progId="MS_ClipArt_Gallery.2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7356" name="Group 44"/>
          <p:cNvGrpSpPr>
            <a:grpSpLocks/>
          </p:cNvGrpSpPr>
          <p:nvPr/>
        </p:nvGrpSpPr>
        <p:grpSpPr bwMode="auto">
          <a:xfrm>
            <a:off x="3884613" y="5473700"/>
            <a:ext cx="400050" cy="457200"/>
            <a:chOff x="2870" y="1518"/>
            <a:chExt cx="292" cy="320"/>
          </a:xfrm>
        </p:grpSpPr>
        <p:graphicFrame>
          <p:nvGraphicFramePr>
            <p:cNvPr id="397357" name="Object 4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483" name="Clip" r:id="rId26" imgW="819000" imgH="847800" progId="MS_ClipArt_Gallery.2">
                    <p:embed/>
                  </p:oleObj>
                </mc:Choice>
                <mc:Fallback>
                  <p:oleObj name="Clip" r:id="rId26" imgW="819000" imgH="847800" progId="MS_ClipArt_Gallery.2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7358" name="Object 4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484" name="Clip" r:id="rId27" imgW="1266840" imgH="1200240" progId="MS_ClipArt_Gallery.2">
                    <p:embed/>
                  </p:oleObj>
                </mc:Choice>
                <mc:Fallback>
                  <p:oleObj name="Clip" r:id="rId27" imgW="1266840" imgH="1200240" progId="MS_ClipArt_Gallery.2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7359" name="Group 47"/>
          <p:cNvGrpSpPr>
            <a:grpSpLocks/>
          </p:cNvGrpSpPr>
          <p:nvPr/>
        </p:nvGrpSpPr>
        <p:grpSpPr bwMode="auto">
          <a:xfrm>
            <a:off x="3760788" y="4926013"/>
            <a:ext cx="400050" cy="457200"/>
            <a:chOff x="2870" y="1518"/>
            <a:chExt cx="292" cy="320"/>
          </a:xfrm>
        </p:grpSpPr>
        <p:graphicFrame>
          <p:nvGraphicFramePr>
            <p:cNvPr id="397360" name="Object 4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485" name="Clip" r:id="rId28" imgW="819000" imgH="847800" progId="MS_ClipArt_Gallery.2">
                    <p:embed/>
                  </p:oleObj>
                </mc:Choice>
                <mc:Fallback>
                  <p:oleObj name="Clip" r:id="rId28" imgW="819000" imgH="847800" progId="MS_ClipArt_Gallery.2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7361" name="Object 4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486" name="Clip" r:id="rId29" imgW="1266840" imgH="1200240" progId="MS_ClipArt_Gallery.2">
                    <p:embed/>
                  </p:oleObj>
                </mc:Choice>
                <mc:Fallback>
                  <p:oleObj name="Clip" r:id="rId29" imgW="1266840" imgH="1200240" progId="MS_ClipArt_Gallery.2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7362" name="Group 50"/>
          <p:cNvGrpSpPr>
            <a:grpSpLocks/>
          </p:cNvGrpSpPr>
          <p:nvPr/>
        </p:nvGrpSpPr>
        <p:grpSpPr bwMode="auto">
          <a:xfrm>
            <a:off x="5837238" y="5697538"/>
            <a:ext cx="400050" cy="457200"/>
            <a:chOff x="2870" y="1518"/>
            <a:chExt cx="292" cy="320"/>
          </a:xfrm>
        </p:grpSpPr>
        <p:graphicFrame>
          <p:nvGraphicFramePr>
            <p:cNvPr id="397363" name="Object 5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487" name="Clip" r:id="rId30" imgW="819000" imgH="847800" progId="MS_ClipArt_Gallery.2">
                    <p:embed/>
                  </p:oleObj>
                </mc:Choice>
                <mc:Fallback>
                  <p:oleObj name="Clip" r:id="rId30" imgW="819000" imgH="847800" progId="MS_ClipArt_Gallery.2">
                    <p:embed/>
                    <p:pic>
                      <p:nvPicPr>
                        <p:cNvPr id="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7364" name="Object 5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488" name="Clip" r:id="rId31" imgW="1266840" imgH="1200240" progId="MS_ClipArt_Gallery.2">
                    <p:embed/>
                  </p:oleObj>
                </mc:Choice>
                <mc:Fallback>
                  <p:oleObj name="Clip" r:id="rId31" imgW="1266840" imgH="1200240" progId="MS_ClipArt_Gallery.2">
                    <p:embed/>
                    <p:pic>
                      <p:nvPicPr>
                        <p:cNvPr id="0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7365" name="Group 53"/>
          <p:cNvGrpSpPr>
            <a:grpSpLocks/>
          </p:cNvGrpSpPr>
          <p:nvPr/>
        </p:nvGrpSpPr>
        <p:grpSpPr bwMode="auto">
          <a:xfrm>
            <a:off x="4830763" y="5164138"/>
            <a:ext cx="835025" cy="457200"/>
            <a:chOff x="3345" y="3383"/>
            <a:chExt cx="526" cy="288"/>
          </a:xfrm>
        </p:grpSpPr>
        <p:grpSp>
          <p:nvGrpSpPr>
            <p:cNvPr id="397366" name="Group 54"/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397367" name="Object 5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0489" name="Clip" r:id="rId32" imgW="819000" imgH="847800" progId="MS_ClipArt_Gallery.2">
                      <p:embed/>
                    </p:oleObj>
                  </mc:Choice>
                  <mc:Fallback>
                    <p:oleObj name="Clip" r:id="rId32" imgW="819000" imgH="847800" progId="MS_ClipArt_Gallery.2">
                      <p:embed/>
                      <p:pic>
                        <p:nvPicPr>
                          <p:cNvPr id="0" name="Object 5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7368" name="Object 5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0490" name="Clip" r:id="rId33" imgW="1266840" imgH="1200240" progId="MS_ClipArt_Gallery.2">
                      <p:embed/>
                    </p:oleObj>
                  </mc:Choice>
                  <mc:Fallback>
                    <p:oleObj name="Clip" r:id="rId33" imgW="1266840" imgH="1200240" progId="MS_ClipArt_Gallery.2">
                      <p:embed/>
                      <p:pic>
                        <p:nvPicPr>
                          <p:cNvPr id="0" name="Object 5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97369" name="Line 57"/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370" name="Line 58"/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371" name="Line 59"/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372" name="Line 60"/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7373" name="Line 61"/>
          <p:cNvSpPr>
            <a:spLocks noChangeShapeType="1"/>
          </p:cNvSpPr>
          <p:nvPr/>
        </p:nvSpPr>
        <p:spPr bwMode="auto">
          <a:xfrm flipH="1" flipV="1">
            <a:off x="5068888" y="4303713"/>
            <a:ext cx="747712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74" name="Line 62"/>
          <p:cNvSpPr>
            <a:spLocks noChangeShapeType="1"/>
          </p:cNvSpPr>
          <p:nvPr/>
        </p:nvSpPr>
        <p:spPr bwMode="auto">
          <a:xfrm flipH="1" flipV="1">
            <a:off x="4297363" y="4451350"/>
            <a:ext cx="176212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7386" name="Group 74"/>
          <p:cNvGrpSpPr>
            <a:grpSpLocks/>
          </p:cNvGrpSpPr>
          <p:nvPr/>
        </p:nvGrpSpPr>
        <p:grpSpPr bwMode="auto">
          <a:xfrm>
            <a:off x="5484813" y="1087438"/>
            <a:ext cx="3346450" cy="3651250"/>
            <a:chOff x="3369" y="569"/>
            <a:chExt cx="2108" cy="2300"/>
          </a:xfrm>
        </p:grpSpPr>
        <p:sp>
          <p:nvSpPr>
            <p:cNvPr id="397376" name="Rectangle 64"/>
            <p:cNvSpPr>
              <a:spLocks noChangeArrowheads="1"/>
            </p:cNvSpPr>
            <p:nvPr/>
          </p:nvSpPr>
          <p:spPr bwMode="auto">
            <a:xfrm>
              <a:off x="3369" y="865"/>
              <a:ext cx="2108" cy="200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7377" name="Rectangle 65"/>
            <p:cNvSpPr>
              <a:spLocks noChangeArrowheads="1"/>
            </p:cNvSpPr>
            <p:nvPr/>
          </p:nvSpPr>
          <p:spPr bwMode="auto">
            <a:xfrm>
              <a:off x="3403" y="768"/>
              <a:ext cx="1205" cy="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7378" name="Rectangle 66"/>
            <p:cNvSpPr>
              <a:spLocks noChangeArrowheads="1"/>
            </p:cNvSpPr>
            <p:nvPr/>
          </p:nvSpPr>
          <p:spPr bwMode="auto">
            <a:xfrm>
              <a:off x="3402" y="742"/>
              <a:ext cx="1984" cy="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None/>
              </a:pPr>
              <a:r>
                <a:rPr lang="en-US" sz="2000"/>
                <a:t> base station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</a:pPr>
              <a:r>
                <a:rPr lang="en-US" sz="2000"/>
                <a:t>typically connected to wired network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</a:pPr>
              <a:r>
                <a:rPr lang="en-US" sz="2000"/>
                <a:t>relay - responsible for sending packets between wired network and wireless host(s) in its “area”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</a:pPr>
              <a:r>
                <a:rPr lang="en-US" sz="2000"/>
                <a:t>e.g., cell towers,  802.11 access points </a:t>
              </a:r>
            </a:p>
          </p:txBody>
        </p:sp>
        <p:pic>
          <p:nvPicPr>
            <p:cNvPr id="397384" name="Picture 72" descr="31u_bnrz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8" y="569"/>
              <a:ext cx="249" cy="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7387" name="Line 75"/>
          <p:cNvSpPr>
            <a:spLocks noChangeShapeType="1"/>
          </p:cNvSpPr>
          <p:nvPr/>
        </p:nvSpPr>
        <p:spPr bwMode="auto">
          <a:xfrm flipH="1">
            <a:off x="6019800" y="4754563"/>
            <a:ext cx="792163" cy="6397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779" y="0"/>
            <a:ext cx="902043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8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ADFFF7BD-8FA3-40DF-B95B-E0A7BA3B0DFF}" type="slidenum">
              <a:rPr lang="en-US"/>
              <a:pPr/>
              <a:t>4</a:t>
            </a:fld>
            <a:endParaRPr lang="en-US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Elements of a wireless network</a:t>
            </a:r>
          </a:p>
        </p:txBody>
      </p:sp>
      <p:sp>
        <p:nvSpPr>
          <p:cNvPr id="398339" name="Oval 3"/>
          <p:cNvSpPr>
            <a:spLocks noChangeArrowheads="1"/>
          </p:cNvSpPr>
          <p:nvPr/>
        </p:nvSpPr>
        <p:spPr bwMode="auto">
          <a:xfrm>
            <a:off x="4940300" y="4667250"/>
            <a:ext cx="1755775" cy="1625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8340" name="Group 4"/>
          <p:cNvGrpSpPr>
            <a:grpSpLocks/>
          </p:cNvGrpSpPr>
          <p:nvPr/>
        </p:nvGrpSpPr>
        <p:grpSpPr bwMode="auto">
          <a:xfrm>
            <a:off x="3059113" y="2781300"/>
            <a:ext cx="2362200" cy="1762125"/>
            <a:chOff x="3839" y="1737"/>
            <a:chExt cx="1488" cy="1110"/>
          </a:xfrm>
        </p:grpSpPr>
        <p:sp>
          <p:nvSpPr>
            <p:cNvPr id="398341" name="Freeform 5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27 w 2135"/>
                <a:gd name="T1" fmla="*/ 652 h 1662"/>
                <a:gd name="T2" fmla="*/ 105 w 2135"/>
                <a:gd name="T3" fmla="*/ 76 h 1662"/>
                <a:gd name="T4" fmla="*/ 657 w 2135"/>
                <a:gd name="T5" fmla="*/ 196 h 1662"/>
                <a:gd name="T6" fmla="*/ 1209 w 2135"/>
                <a:gd name="T7" fmla="*/ 100 h 1662"/>
                <a:gd name="T8" fmla="*/ 2001 w 2135"/>
                <a:gd name="T9" fmla="*/ 406 h 1662"/>
                <a:gd name="T10" fmla="*/ 2013 w 2135"/>
                <a:gd name="T11" fmla="*/ 1144 h 1662"/>
                <a:gd name="T12" fmla="*/ 1581 w 2135"/>
                <a:gd name="T13" fmla="*/ 1600 h 1662"/>
                <a:gd name="T14" fmla="*/ 813 w 2135"/>
                <a:gd name="T15" fmla="*/ 1516 h 1662"/>
                <a:gd name="T16" fmla="*/ 501 w 2135"/>
                <a:gd name="T17" fmla="*/ 1270 h 1662"/>
                <a:gd name="T18" fmla="*/ 183 w 2135"/>
                <a:gd name="T19" fmla="*/ 1066 h 1662"/>
                <a:gd name="T20" fmla="*/ 27 w 2135"/>
                <a:gd name="T21" fmla="*/ 652 h 1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8342" name="Text Box 6"/>
            <p:cNvSpPr txBox="1">
              <a:spLocks noChangeArrowheads="1"/>
            </p:cNvSpPr>
            <p:nvPr/>
          </p:nvSpPr>
          <p:spPr bwMode="auto">
            <a:xfrm>
              <a:off x="4075" y="1947"/>
              <a:ext cx="10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/>
                <a:t>network </a:t>
              </a:r>
            </a:p>
            <a:p>
              <a:pPr algn="ctr" eaLnBrk="1" hangingPunct="1"/>
              <a:r>
                <a:rPr lang="en-US"/>
                <a:t>infrastructure</a:t>
              </a:r>
            </a:p>
          </p:txBody>
        </p:sp>
      </p:grpSp>
      <p:pic>
        <p:nvPicPr>
          <p:cNvPr id="398343" name="Picture 7" descr="31u_bnrz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5245100"/>
            <a:ext cx="214313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8344" name="Group 8"/>
          <p:cNvGrpSpPr>
            <a:grpSpLocks/>
          </p:cNvGrpSpPr>
          <p:nvPr/>
        </p:nvGrpSpPr>
        <p:grpSpPr bwMode="auto">
          <a:xfrm>
            <a:off x="1147763" y="1709738"/>
            <a:ext cx="1755775" cy="1625600"/>
            <a:chOff x="567" y="1326"/>
            <a:chExt cx="1106" cy="1024"/>
          </a:xfrm>
        </p:grpSpPr>
        <p:sp>
          <p:nvSpPr>
            <p:cNvPr id="398345" name="Oval 9"/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8346" name="Picture 10" descr="31u_bnrz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035" y="1785"/>
              <a:ext cx="212" cy="135"/>
            </a:xfrm>
            <a:prstGeom prst="rect">
              <a:avLst/>
            </a:prstGeom>
            <a:solidFill>
              <a:srgbClr val="99CCFF"/>
            </a:solidFill>
          </p:spPr>
        </p:pic>
        <p:grpSp>
          <p:nvGrpSpPr>
            <p:cNvPr id="398347" name="Group 11"/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398348" name="Object 1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2335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8349" name="Object 1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2336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98350" name="Group 14"/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398351" name="Object 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2337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8352" name="Object 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2338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98353" name="Group 17"/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398354" name="Object 1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2339" name="Clip" r:id="rId12" imgW="819000" imgH="847800" progId="MS_ClipArt_Gallery.2">
                      <p:embed/>
                    </p:oleObj>
                  </mc:Choice>
                  <mc:Fallback>
                    <p:oleObj name="Clip" r:id="rId12" imgW="819000" imgH="847800" progId="MS_ClipArt_Gallery.2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8355" name="Object 1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2340" name="Clip" r:id="rId13" imgW="1266840" imgH="1200240" progId="MS_ClipArt_Gallery.2">
                      <p:embed/>
                    </p:oleObj>
                  </mc:Choice>
                  <mc:Fallback>
                    <p:oleObj name="Clip" r:id="rId13" imgW="1266840" imgH="1200240" progId="MS_ClipArt_Gallery.2">
                      <p:embed/>
                      <p:pic>
                        <p:nvPicPr>
                          <p:cNvPr id="0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98356" name="Line 20"/>
          <p:cNvSpPr>
            <a:spLocks noChangeShapeType="1"/>
          </p:cNvSpPr>
          <p:nvPr/>
        </p:nvSpPr>
        <p:spPr bwMode="auto">
          <a:xfrm>
            <a:off x="2176463" y="2711450"/>
            <a:ext cx="900112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8357" name="Oval 21"/>
          <p:cNvSpPr>
            <a:spLocks noChangeArrowheads="1"/>
          </p:cNvSpPr>
          <p:nvPr/>
        </p:nvSpPr>
        <p:spPr bwMode="auto">
          <a:xfrm>
            <a:off x="1243013" y="3632200"/>
            <a:ext cx="1755775" cy="1625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8358" name="Picture 22" descr="31u_bnrz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4300538"/>
            <a:ext cx="214312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8359" name="Group 23"/>
          <p:cNvGrpSpPr>
            <a:grpSpLocks/>
          </p:cNvGrpSpPr>
          <p:nvPr/>
        </p:nvGrpSpPr>
        <p:grpSpPr bwMode="auto">
          <a:xfrm>
            <a:off x="2033588" y="4651375"/>
            <a:ext cx="400050" cy="457200"/>
            <a:chOff x="2870" y="1518"/>
            <a:chExt cx="292" cy="320"/>
          </a:xfrm>
        </p:grpSpPr>
        <p:graphicFrame>
          <p:nvGraphicFramePr>
            <p:cNvPr id="398360" name="Object 2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341" name="Clip" r:id="rId14" imgW="819000" imgH="847800" progId="MS_ClipArt_Gallery.2">
                    <p:embed/>
                  </p:oleObj>
                </mc:Choice>
                <mc:Fallback>
                  <p:oleObj name="Clip" r:id="rId14" imgW="819000" imgH="847800" progId="MS_ClipArt_Gallery.2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8361" name="Object 2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342" name="Clip" r:id="rId15" imgW="1266840" imgH="1200240" progId="MS_ClipArt_Gallery.2">
                    <p:embed/>
                  </p:oleObj>
                </mc:Choice>
                <mc:Fallback>
                  <p:oleObj name="Clip" r:id="rId15" imgW="1266840" imgH="1200240" progId="MS_ClipArt_Gallery.2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8362" name="Group 26"/>
          <p:cNvGrpSpPr>
            <a:grpSpLocks/>
          </p:cNvGrpSpPr>
          <p:nvPr/>
        </p:nvGrpSpPr>
        <p:grpSpPr bwMode="auto">
          <a:xfrm>
            <a:off x="1882775" y="3702050"/>
            <a:ext cx="400050" cy="457200"/>
            <a:chOff x="2870" y="1518"/>
            <a:chExt cx="292" cy="320"/>
          </a:xfrm>
        </p:grpSpPr>
        <p:graphicFrame>
          <p:nvGraphicFramePr>
            <p:cNvPr id="398363" name="Object 27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343" name="Clip" r:id="rId16" imgW="819000" imgH="847800" progId="MS_ClipArt_Gallery.2">
                    <p:embed/>
                  </p:oleObj>
                </mc:Choice>
                <mc:Fallback>
                  <p:oleObj name="Clip" r:id="rId16" imgW="819000" imgH="847800" progId="MS_ClipArt_Gallery.2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8364" name="Object 28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344" name="Clip" r:id="rId17" imgW="1266840" imgH="1200240" progId="MS_ClipArt_Gallery.2">
                    <p:embed/>
                  </p:oleObj>
                </mc:Choice>
                <mc:Fallback>
                  <p:oleObj name="Clip" r:id="rId17" imgW="1266840" imgH="1200240" progId="MS_ClipArt_Gallery.2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8365" name="Group 29"/>
          <p:cNvGrpSpPr>
            <a:grpSpLocks/>
          </p:cNvGrpSpPr>
          <p:nvPr/>
        </p:nvGrpSpPr>
        <p:grpSpPr bwMode="auto">
          <a:xfrm>
            <a:off x="1497013" y="4508500"/>
            <a:ext cx="400050" cy="457200"/>
            <a:chOff x="2870" y="1518"/>
            <a:chExt cx="292" cy="320"/>
          </a:xfrm>
        </p:grpSpPr>
        <p:graphicFrame>
          <p:nvGraphicFramePr>
            <p:cNvPr id="398366" name="Object 3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345" name="Clip" r:id="rId18" imgW="819000" imgH="847800" progId="MS_ClipArt_Gallery.2">
                    <p:embed/>
                  </p:oleObj>
                </mc:Choice>
                <mc:Fallback>
                  <p:oleObj name="Clip" r:id="rId18" imgW="819000" imgH="847800" progId="MS_ClipArt_Gallery.2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8367" name="Object 3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346" name="Clip" r:id="rId19" imgW="1266840" imgH="1200240" progId="MS_ClipArt_Gallery.2">
                    <p:embed/>
                  </p:oleObj>
                </mc:Choice>
                <mc:Fallback>
                  <p:oleObj name="Clip" r:id="rId19" imgW="1266840" imgH="1200240" progId="MS_ClipArt_Gallery.2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8368" name="Line 32"/>
          <p:cNvSpPr>
            <a:spLocks noChangeShapeType="1"/>
          </p:cNvSpPr>
          <p:nvPr/>
        </p:nvSpPr>
        <p:spPr bwMode="auto">
          <a:xfrm flipV="1">
            <a:off x="2197100" y="3721100"/>
            <a:ext cx="97472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8369" name="Group 33"/>
          <p:cNvGrpSpPr>
            <a:grpSpLocks/>
          </p:cNvGrpSpPr>
          <p:nvPr/>
        </p:nvGrpSpPr>
        <p:grpSpPr bwMode="auto">
          <a:xfrm>
            <a:off x="1373188" y="3960813"/>
            <a:ext cx="400050" cy="457200"/>
            <a:chOff x="2870" y="1518"/>
            <a:chExt cx="292" cy="320"/>
          </a:xfrm>
        </p:grpSpPr>
        <p:graphicFrame>
          <p:nvGraphicFramePr>
            <p:cNvPr id="398370" name="Object 3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347" name="Clip" r:id="rId20" imgW="819000" imgH="847800" progId="MS_ClipArt_Gallery.2">
                    <p:embed/>
                  </p:oleObj>
                </mc:Choice>
                <mc:Fallback>
                  <p:oleObj name="Clip" r:id="rId20" imgW="819000" imgH="847800" progId="MS_ClipArt_Gallery.2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8371" name="Object 3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348" name="Clip" r:id="rId21" imgW="1266840" imgH="1200240" progId="MS_ClipArt_Gallery.2">
                    <p:embed/>
                  </p:oleObj>
                </mc:Choice>
                <mc:Fallback>
                  <p:oleObj name="Clip" r:id="rId21" imgW="1266840" imgH="1200240" progId="MS_ClipArt_Gallery.2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8372" name="Oval 36"/>
          <p:cNvSpPr>
            <a:spLocks noChangeArrowheads="1"/>
          </p:cNvSpPr>
          <p:nvPr/>
        </p:nvSpPr>
        <p:spPr bwMode="auto">
          <a:xfrm>
            <a:off x="3630613" y="4583113"/>
            <a:ext cx="1755775" cy="1625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8373" name="Picture 37" descr="31u_bnrz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8" y="5265738"/>
            <a:ext cx="214312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8374" name="Group 38"/>
          <p:cNvGrpSpPr>
            <a:grpSpLocks/>
          </p:cNvGrpSpPr>
          <p:nvPr/>
        </p:nvGrpSpPr>
        <p:grpSpPr bwMode="auto">
          <a:xfrm>
            <a:off x="4421188" y="5616575"/>
            <a:ext cx="400050" cy="457200"/>
            <a:chOff x="2870" y="1518"/>
            <a:chExt cx="292" cy="320"/>
          </a:xfrm>
        </p:grpSpPr>
        <p:graphicFrame>
          <p:nvGraphicFramePr>
            <p:cNvPr id="398375" name="Object 3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349" name="Clip" r:id="rId22" imgW="819000" imgH="847800" progId="MS_ClipArt_Gallery.2">
                    <p:embed/>
                  </p:oleObj>
                </mc:Choice>
                <mc:Fallback>
                  <p:oleObj name="Clip" r:id="rId22" imgW="819000" imgH="847800" progId="MS_ClipArt_Gallery.2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8376" name="Object 4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350" name="Clip" r:id="rId23" imgW="1266840" imgH="1200240" progId="MS_ClipArt_Gallery.2">
                    <p:embed/>
                  </p:oleObj>
                </mc:Choice>
                <mc:Fallback>
                  <p:oleObj name="Clip" r:id="rId23" imgW="1266840" imgH="1200240" progId="MS_ClipArt_Gallery.2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8377" name="Group 41"/>
          <p:cNvGrpSpPr>
            <a:grpSpLocks/>
          </p:cNvGrpSpPr>
          <p:nvPr/>
        </p:nvGrpSpPr>
        <p:grpSpPr bwMode="auto">
          <a:xfrm>
            <a:off x="4622800" y="4672013"/>
            <a:ext cx="400050" cy="457200"/>
            <a:chOff x="2870" y="1518"/>
            <a:chExt cx="292" cy="320"/>
          </a:xfrm>
        </p:grpSpPr>
        <p:graphicFrame>
          <p:nvGraphicFramePr>
            <p:cNvPr id="398378" name="Object 4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351" name="Clip" r:id="rId24" imgW="819000" imgH="847800" progId="MS_ClipArt_Gallery.2">
                    <p:embed/>
                  </p:oleObj>
                </mc:Choice>
                <mc:Fallback>
                  <p:oleObj name="Clip" r:id="rId24" imgW="819000" imgH="847800" progId="MS_ClipArt_Gallery.2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8379" name="Object 4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352" name="Clip" r:id="rId25" imgW="1266840" imgH="1200240" progId="MS_ClipArt_Gallery.2">
                    <p:embed/>
                  </p:oleObj>
                </mc:Choice>
                <mc:Fallback>
                  <p:oleObj name="Clip" r:id="rId25" imgW="1266840" imgH="1200240" progId="MS_ClipArt_Gallery.2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8380" name="Group 44"/>
          <p:cNvGrpSpPr>
            <a:grpSpLocks/>
          </p:cNvGrpSpPr>
          <p:nvPr/>
        </p:nvGrpSpPr>
        <p:grpSpPr bwMode="auto">
          <a:xfrm>
            <a:off x="3884613" y="5473700"/>
            <a:ext cx="400050" cy="457200"/>
            <a:chOff x="2870" y="1518"/>
            <a:chExt cx="292" cy="320"/>
          </a:xfrm>
        </p:grpSpPr>
        <p:graphicFrame>
          <p:nvGraphicFramePr>
            <p:cNvPr id="398381" name="Object 4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353" name="Clip" r:id="rId26" imgW="819000" imgH="847800" progId="MS_ClipArt_Gallery.2">
                    <p:embed/>
                  </p:oleObj>
                </mc:Choice>
                <mc:Fallback>
                  <p:oleObj name="Clip" r:id="rId26" imgW="819000" imgH="847800" progId="MS_ClipArt_Gallery.2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8382" name="Object 4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354" name="Clip" r:id="rId27" imgW="1266840" imgH="1200240" progId="MS_ClipArt_Gallery.2">
                    <p:embed/>
                  </p:oleObj>
                </mc:Choice>
                <mc:Fallback>
                  <p:oleObj name="Clip" r:id="rId27" imgW="1266840" imgH="1200240" progId="MS_ClipArt_Gallery.2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8383" name="Group 47"/>
          <p:cNvGrpSpPr>
            <a:grpSpLocks/>
          </p:cNvGrpSpPr>
          <p:nvPr/>
        </p:nvGrpSpPr>
        <p:grpSpPr bwMode="auto">
          <a:xfrm>
            <a:off x="3760788" y="4926013"/>
            <a:ext cx="400050" cy="457200"/>
            <a:chOff x="2870" y="1518"/>
            <a:chExt cx="292" cy="320"/>
          </a:xfrm>
        </p:grpSpPr>
        <p:graphicFrame>
          <p:nvGraphicFramePr>
            <p:cNvPr id="398384" name="Object 4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355" name="Clip" r:id="rId28" imgW="819000" imgH="847800" progId="MS_ClipArt_Gallery.2">
                    <p:embed/>
                  </p:oleObj>
                </mc:Choice>
                <mc:Fallback>
                  <p:oleObj name="Clip" r:id="rId28" imgW="819000" imgH="847800" progId="MS_ClipArt_Gallery.2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8385" name="Object 4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356" name="Clip" r:id="rId29" imgW="1266840" imgH="1200240" progId="MS_ClipArt_Gallery.2">
                    <p:embed/>
                  </p:oleObj>
                </mc:Choice>
                <mc:Fallback>
                  <p:oleObj name="Clip" r:id="rId29" imgW="1266840" imgH="1200240" progId="MS_ClipArt_Gallery.2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8386" name="Group 50"/>
          <p:cNvGrpSpPr>
            <a:grpSpLocks/>
          </p:cNvGrpSpPr>
          <p:nvPr/>
        </p:nvGrpSpPr>
        <p:grpSpPr bwMode="auto">
          <a:xfrm>
            <a:off x="5837238" y="5697538"/>
            <a:ext cx="400050" cy="457200"/>
            <a:chOff x="2870" y="1518"/>
            <a:chExt cx="292" cy="320"/>
          </a:xfrm>
        </p:grpSpPr>
        <p:graphicFrame>
          <p:nvGraphicFramePr>
            <p:cNvPr id="398387" name="Object 5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357" name="Clip" r:id="rId30" imgW="819000" imgH="847800" progId="MS_ClipArt_Gallery.2">
                    <p:embed/>
                  </p:oleObj>
                </mc:Choice>
                <mc:Fallback>
                  <p:oleObj name="Clip" r:id="rId30" imgW="819000" imgH="847800" progId="MS_ClipArt_Gallery.2">
                    <p:embed/>
                    <p:pic>
                      <p:nvPicPr>
                        <p:cNvPr id="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8388" name="Object 5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358" name="Clip" r:id="rId31" imgW="1266840" imgH="1200240" progId="MS_ClipArt_Gallery.2">
                    <p:embed/>
                  </p:oleObj>
                </mc:Choice>
                <mc:Fallback>
                  <p:oleObj name="Clip" r:id="rId31" imgW="1266840" imgH="1200240" progId="MS_ClipArt_Gallery.2">
                    <p:embed/>
                    <p:pic>
                      <p:nvPicPr>
                        <p:cNvPr id="0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8389" name="Group 53"/>
          <p:cNvGrpSpPr>
            <a:grpSpLocks/>
          </p:cNvGrpSpPr>
          <p:nvPr/>
        </p:nvGrpSpPr>
        <p:grpSpPr bwMode="auto">
          <a:xfrm>
            <a:off x="4830763" y="5164138"/>
            <a:ext cx="835025" cy="457200"/>
            <a:chOff x="3345" y="3383"/>
            <a:chExt cx="526" cy="288"/>
          </a:xfrm>
        </p:grpSpPr>
        <p:grpSp>
          <p:nvGrpSpPr>
            <p:cNvPr id="398390" name="Group 54"/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398391" name="Object 5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2359" name="Clip" r:id="rId32" imgW="819000" imgH="847800" progId="MS_ClipArt_Gallery.2">
                      <p:embed/>
                    </p:oleObj>
                  </mc:Choice>
                  <mc:Fallback>
                    <p:oleObj name="Clip" r:id="rId32" imgW="819000" imgH="847800" progId="MS_ClipArt_Gallery.2">
                      <p:embed/>
                      <p:pic>
                        <p:nvPicPr>
                          <p:cNvPr id="0" name="Object 5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8392" name="Object 5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2360" name="Clip" r:id="rId33" imgW="1266840" imgH="1200240" progId="MS_ClipArt_Gallery.2">
                      <p:embed/>
                    </p:oleObj>
                  </mc:Choice>
                  <mc:Fallback>
                    <p:oleObj name="Clip" r:id="rId33" imgW="1266840" imgH="1200240" progId="MS_ClipArt_Gallery.2">
                      <p:embed/>
                      <p:pic>
                        <p:nvPicPr>
                          <p:cNvPr id="0" name="Object 5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98393" name="Line 57"/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394" name="Line 58"/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395" name="Line 59"/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396" name="Line 60"/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8397" name="Line 61"/>
          <p:cNvSpPr>
            <a:spLocks noChangeShapeType="1"/>
          </p:cNvSpPr>
          <p:nvPr/>
        </p:nvSpPr>
        <p:spPr bwMode="auto">
          <a:xfrm flipH="1" flipV="1">
            <a:off x="5068888" y="4303713"/>
            <a:ext cx="747712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8398" name="Line 62"/>
          <p:cNvSpPr>
            <a:spLocks noChangeShapeType="1"/>
          </p:cNvSpPr>
          <p:nvPr/>
        </p:nvSpPr>
        <p:spPr bwMode="auto">
          <a:xfrm flipH="1" flipV="1">
            <a:off x="4297363" y="4451350"/>
            <a:ext cx="176212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8400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3181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8401" name="Rectangle 65"/>
          <p:cNvSpPr>
            <a:spLocks noChangeArrowheads="1"/>
          </p:cNvSpPr>
          <p:nvPr/>
        </p:nvSpPr>
        <p:spPr bwMode="auto">
          <a:xfrm>
            <a:off x="5538788" y="1403350"/>
            <a:ext cx="1912937" cy="280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8402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sz="2000"/>
              <a:t> wireless link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/>
              <a:t>typically used to connect mobile(s) to base station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/>
              <a:t>also used as backbone link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/>
              <a:t>multiple access protocol coordinates link access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/>
              <a:t>various data rates, transmission distance</a:t>
            </a:r>
          </a:p>
        </p:txBody>
      </p:sp>
      <p:sp>
        <p:nvSpPr>
          <p:cNvPr id="398404" name="Line 68"/>
          <p:cNvSpPr>
            <a:spLocks noChangeShapeType="1"/>
          </p:cNvSpPr>
          <p:nvPr/>
        </p:nvSpPr>
        <p:spPr bwMode="auto">
          <a:xfrm flipH="1">
            <a:off x="6019800" y="4754563"/>
            <a:ext cx="792163" cy="6397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8408" name="AutoShape 72"/>
          <p:cNvSpPr>
            <a:spLocks noChangeAspect="1" noChangeArrowheads="1" noTextEdit="1"/>
          </p:cNvSpPr>
          <p:nvPr/>
        </p:nvSpPr>
        <p:spPr bwMode="auto">
          <a:xfrm>
            <a:off x="7800975" y="1430338"/>
            <a:ext cx="735013" cy="220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8473" name="Group 137"/>
          <p:cNvGrpSpPr>
            <a:grpSpLocks/>
          </p:cNvGrpSpPr>
          <p:nvPr/>
        </p:nvGrpSpPr>
        <p:grpSpPr bwMode="auto">
          <a:xfrm>
            <a:off x="7815263" y="1347788"/>
            <a:ext cx="722312" cy="303212"/>
            <a:chOff x="4750" y="264"/>
            <a:chExt cx="455" cy="191"/>
          </a:xfrm>
        </p:grpSpPr>
        <p:sp>
          <p:nvSpPr>
            <p:cNvPr id="398425" name="Freeform 89"/>
            <p:cNvSpPr>
              <a:spLocks/>
            </p:cNvSpPr>
            <p:nvPr/>
          </p:nvSpPr>
          <p:spPr bwMode="auto">
            <a:xfrm>
              <a:off x="4872" y="298"/>
              <a:ext cx="82" cy="104"/>
            </a:xfrm>
            <a:custGeom>
              <a:avLst/>
              <a:gdLst>
                <a:gd name="T0" fmla="*/ 87 w 247"/>
                <a:gd name="T1" fmla="*/ 27 h 209"/>
                <a:gd name="T2" fmla="*/ 68 w 247"/>
                <a:gd name="T3" fmla="*/ 35 h 209"/>
                <a:gd name="T4" fmla="*/ 52 w 247"/>
                <a:gd name="T5" fmla="*/ 46 h 209"/>
                <a:gd name="T6" fmla="*/ 37 w 247"/>
                <a:gd name="T7" fmla="*/ 57 h 209"/>
                <a:gd name="T8" fmla="*/ 24 w 247"/>
                <a:gd name="T9" fmla="*/ 69 h 209"/>
                <a:gd name="T10" fmla="*/ 14 w 247"/>
                <a:gd name="T11" fmla="*/ 83 h 209"/>
                <a:gd name="T12" fmla="*/ 7 w 247"/>
                <a:gd name="T13" fmla="*/ 97 h 209"/>
                <a:gd name="T14" fmla="*/ 2 w 247"/>
                <a:gd name="T15" fmla="*/ 113 h 209"/>
                <a:gd name="T16" fmla="*/ 0 w 247"/>
                <a:gd name="T17" fmla="*/ 128 h 209"/>
                <a:gd name="T18" fmla="*/ 2 w 247"/>
                <a:gd name="T19" fmla="*/ 150 h 209"/>
                <a:gd name="T20" fmla="*/ 14 w 247"/>
                <a:gd name="T21" fmla="*/ 167 h 209"/>
                <a:gd name="T22" fmla="*/ 32 w 247"/>
                <a:gd name="T23" fmla="*/ 183 h 209"/>
                <a:gd name="T24" fmla="*/ 55 w 247"/>
                <a:gd name="T25" fmla="*/ 194 h 209"/>
                <a:gd name="T26" fmla="*/ 81 w 247"/>
                <a:gd name="T27" fmla="*/ 203 h 209"/>
                <a:gd name="T28" fmla="*/ 109 w 247"/>
                <a:gd name="T29" fmla="*/ 208 h 209"/>
                <a:gd name="T30" fmla="*/ 138 w 247"/>
                <a:gd name="T31" fmla="*/ 209 h 209"/>
                <a:gd name="T32" fmla="*/ 165 w 247"/>
                <a:gd name="T33" fmla="*/ 206 h 209"/>
                <a:gd name="T34" fmla="*/ 171 w 247"/>
                <a:gd name="T35" fmla="*/ 206 h 209"/>
                <a:gd name="T36" fmla="*/ 177 w 247"/>
                <a:gd name="T37" fmla="*/ 203 h 209"/>
                <a:gd name="T38" fmla="*/ 181 w 247"/>
                <a:gd name="T39" fmla="*/ 200 h 209"/>
                <a:gd name="T40" fmla="*/ 183 w 247"/>
                <a:gd name="T41" fmla="*/ 196 h 209"/>
                <a:gd name="T42" fmla="*/ 180 w 247"/>
                <a:gd name="T43" fmla="*/ 191 h 209"/>
                <a:gd name="T44" fmla="*/ 174 w 247"/>
                <a:gd name="T45" fmla="*/ 187 h 209"/>
                <a:gd name="T46" fmla="*/ 167 w 247"/>
                <a:gd name="T47" fmla="*/ 183 h 209"/>
                <a:gd name="T48" fmla="*/ 159 w 247"/>
                <a:gd name="T49" fmla="*/ 181 h 209"/>
                <a:gd name="T50" fmla="*/ 145 w 247"/>
                <a:gd name="T51" fmla="*/ 178 h 209"/>
                <a:gd name="T52" fmla="*/ 130 w 247"/>
                <a:gd name="T53" fmla="*/ 176 h 209"/>
                <a:gd name="T54" fmla="*/ 116 w 247"/>
                <a:gd name="T55" fmla="*/ 174 h 209"/>
                <a:gd name="T56" fmla="*/ 103 w 247"/>
                <a:gd name="T57" fmla="*/ 171 h 209"/>
                <a:gd name="T58" fmla="*/ 90 w 247"/>
                <a:gd name="T59" fmla="*/ 168 h 209"/>
                <a:gd name="T60" fmla="*/ 77 w 247"/>
                <a:gd name="T61" fmla="*/ 164 h 209"/>
                <a:gd name="T62" fmla="*/ 65 w 247"/>
                <a:gd name="T63" fmla="*/ 159 h 209"/>
                <a:gd name="T64" fmla="*/ 53 w 247"/>
                <a:gd name="T65" fmla="*/ 151 h 209"/>
                <a:gd name="T66" fmla="*/ 49 w 247"/>
                <a:gd name="T67" fmla="*/ 116 h 209"/>
                <a:gd name="T68" fmla="*/ 61 w 247"/>
                <a:gd name="T69" fmla="*/ 87 h 209"/>
                <a:gd name="T70" fmla="*/ 84 w 247"/>
                <a:gd name="T71" fmla="*/ 64 h 209"/>
                <a:gd name="T72" fmla="*/ 116 w 247"/>
                <a:gd name="T73" fmla="*/ 46 h 209"/>
                <a:gd name="T74" fmla="*/ 151 w 247"/>
                <a:gd name="T75" fmla="*/ 31 h 209"/>
                <a:gd name="T76" fmla="*/ 187 w 247"/>
                <a:gd name="T77" fmla="*/ 20 h 209"/>
                <a:gd name="T78" fmla="*/ 220 w 247"/>
                <a:gd name="T79" fmla="*/ 12 h 209"/>
                <a:gd name="T80" fmla="*/ 247 w 247"/>
                <a:gd name="T81" fmla="*/ 5 h 209"/>
                <a:gd name="T82" fmla="*/ 231 w 247"/>
                <a:gd name="T83" fmla="*/ 1 h 209"/>
                <a:gd name="T84" fmla="*/ 213 w 247"/>
                <a:gd name="T85" fmla="*/ 0 h 209"/>
                <a:gd name="T86" fmla="*/ 193 w 247"/>
                <a:gd name="T87" fmla="*/ 2 h 209"/>
                <a:gd name="T88" fmla="*/ 171 w 247"/>
                <a:gd name="T89" fmla="*/ 5 h 209"/>
                <a:gd name="T90" fmla="*/ 149 w 247"/>
                <a:gd name="T91" fmla="*/ 10 h 209"/>
                <a:gd name="T92" fmla="*/ 127 w 247"/>
                <a:gd name="T93" fmla="*/ 15 h 209"/>
                <a:gd name="T94" fmla="*/ 106 w 247"/>
                <a:gd name="T95" fmla="*/ 21 h 209"/>
                <a:gd name="T96" fmla="*/ 87 w 247"/>
                <a:gd name="T97" fmla="*/ 2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7" h="209">
                  <a:moveTo>
                    <a:pt x="87" y="27"/>
                  </a:moveTo>
                  <a:lnTo>
                    <a:pt x="68" y="35"/>
                  </a:lnTo>
                  <a:lnTo>
                    <a:pt x="52" y="46"/>
                  </a:lnTo>
                  <a:lnTo>
                    <a:pt x="37" y="57"/>
                  </a:lnTo>
                  <a:lnTo>
                    <a:pt x="24" y="69"/>
                  </a:lnTo>
                  <a:lnTo>
                    <a:pt x="14" y="83"/>
                  </a:lnTo>
                  <a:lnTo>
                    <a:pt x="7" y="97"/>
                  </a:lnTo>
                  <a:lnTo>
                    <a:pt x="2" y="113"/>
                  </a:lnTo>
                  <a:lnTo>
                    <a:pt x="0" y="128"/>
                  </a:lnTo>
                  <a:lnTo>
                    <a:pt x="2" y="150"/>
                  </a:lnTo>
                  <a:lnTo>
                    <a:pt x="14" y="167"/>
                  </a:lnTo>
                  <a:lnTo>
                    <a:pt x="32" y="183"/>
                  </a:lnTo>
                  <a:lnTo>
                    <a:pt x="55" y="194"/>
                  </a:lnTo>
                  <a:lnTo>
                    <a:pt x="81" y="203"/>
                  </a:lnTo>
                  <a:lnTo>
                    <a:pt x="109" y="208"/>
                  </a:lnTo>
                  <a:lnTo>
                    <a:pt x="138" y="209"/>
                  </a:lnTo>
                  <a:lnTo>
                    <a:pt x="165" y="206"/>
                  </a:lnTo>
                  <a:lnTo>
                    <a:pt x="171" y="206"/>
                  </a:lnTo>
                  <a:lnTo>
                    <a:pt x="177" y="203"/>
                  </a:lnTo>
                  <a:lnTo>
                    <a:pt x="181" y="200"/>
                  </a:lnTo>
                  <a:lnTo>
                    <a:pt x="183" y="196"/>
                  </a:lnTo>
                  <a:lnTo>
                    <a:pt x="180" y="191"/>
                  </a:lnTo>
                  <a:lnTo>
                    <a:pt x="174" y="187"/>
                  </a:lnTo>
                  <a:lnTo>
                    <a:pt x="167" y="183"/>
                  </a:lnTo>
                  <a:lnTo>
                    <a:pt x="159" y="181"/>
                  </a:lnTo>
                  <a:lnTo>
                    <a:pt x="145" y="178"/>
                  </a:lnTo>
                  <a:lnTo>
                    <a:pt x="130" y="176"/>
                  </a:lnTo>
                  <a:lnTo>
                    <a:pt x="116" y="174"/>
                  </a:lnTo>
                  <a:lnTo>
                    <a:pt x="103" y="171"/>
                  </a:lnTo>
                  <a:lnTo>
                    <a:pt x="90" y="168"/>
                  </a:lnTo>
                  <a:lnTo>
                    <a:pt x="77" y="164"/>
                  </a:lnTo>
                  <a:lnTo>
                    <a:pt x="65" y="159"/>
                  </a:lnTo>
                  <a:lnTo>
                    <a:pt x="53" y="151"/>
                  </a:lnTo>
                  <a:lnTo>
                    <a:pt x="49" y="116"/>
                  </a:lnTo>
                  <a:lnTo>
                    <a:pt x="61" y="87"/>
                  </a:lnTo>
                  <a:lnTo>
                    <a:pt x="84" y="64"/>
                  </a:lnTo>
                  <a:lnTo>
                    <a:pt x="116" y="46"/>
                  </a:lnTo>
                  <a:lnTo>
                    <a:pt x="151" y="31"/>
                  </a:lnTo>
                  <a:lnTo>
                    <a:pt x="187" y="20"/>
                  </a:lnTo>
                  <a:lnTo>
                    <a:pt x="220" y="12"/>
                  </a:lnTo>
                  <a:lnTo>
                    <a:pt x="247" y="5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5"/>
                  </a:lnTo>
                  <a:lnTo>
                    <a:pt x="149" y="10"/>
                  </a:lnTo>
                  <a:lnTo>
                    <a:pt x="127" y="15"/>
                  </a:lnTo>
                  <a:lnTo>
                    <a:pt x="106" y="21"/>
                  </a:lnTo>
                  <a:lnTo>
                    <a:pt x="87" y="2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426" name="Freeform 90"/>
            <p:cNvSpPr>
              <a:spLocks/>
            </p:cNvSpPr>
            <p:nvPr/>
          </p:nvSpPr>
          <p:spPr bwMode="auto">
            <a:xfrm>
              <a:off x="5012" y="297"/>
              <a:ext cx="53" cy="81"/>
            </a:xfrm>
            <a:custGeom>
              <a:avLst/>
              <a:gdLst>
                <a:gd name="T0" fmla="*/ 134 w 158"/>
                <a:gd name="T1" fmla="*/ 53 h 162"/>
                <a:gd name="T2" fmla="*/ 140 w 158"/>
                <a:gd name="T3" fmla="*/ 69 h 162"/>
                <a:gd name="T4" fmla="*/ 138 w 158"/>
                <a:gd name="T5" fmla="*/ 85 h 162"/>
                <a:gd name="T6" fmla="*/ 128 w 158"/>
                <a:gd name="T7" fmla="*/ 97 h 162"/>
                <a:gd name="T8" fmla="*/ 113 w 158"/>
                <a:gd name="T9" fmla="*/ 109 h 162"/>
                <a:gd name="T10" fmla="*/ 96 w 158"/>
                <a:gd name="T11" fmla="*/ 119 h 162"/>
                <a:gd name="T12" fmla="*/ 76 w 158"/>
                <a:gd name="T13" fmla="*/ 129 h 162"/>
                <a:gd name="T14" fmla="*/ 55 w 158"/>
                <a:gd name="T15" fmla="*/ 138 h 162"/>
                <a:gd name="T16" fmla="*/ 38 w 158"/>
                <a:gd name="T17" fmla="*/ 148 h 162"/>
                <a:gd name="T18" fmla="*/ 35 w 158"/>
                <a:gd name="T19" fmla="*/ 151 h 162"/>
                <a:gd name="T20" fmla="*/ 33 w 158"/>
                <a:gd name="T21" fmla="*/ 153 h 162"/>
                <a:gd name="T22" fmla="*/ 33 w 158"/>
                <a:gd name="T23" fmla="*/ 156 h 162"/>
                <a:gd name="T24" fmla="*/ 35 w 158"/>
                <a:gd name="T25" fmla="*/ 159 h 162"/>
                <a:gd name="T26" fmla="*/ 39 w 158"/>
                <a:gd name="T27" fmla="*/ 161 h 162"/>
                <a:gd name="T28" fmla="*/ 44 w 158"/>
                <a:gd name="T29" fmla="*/ 162 h 162"/>
                <a:gd name="T30" fmla="*/ 46 w 158"/>
                <a:gd name="T31" fmla="*/ 162 h 162"/>
                <a:gd name="T32" fmla="*/ 51 w 158"/>
                <a:gd name="T33" fmla="*/ 161 h 162"/>
                <a:gd name="T34" fmla="*/ 74 w 158"/>
                <a:gd name="T35" fmla="*/ 152 h 162"/>
                <a:gd name="T36" fmla="*/ 96 w 158"/>
                <a:gd name="T37" fmla="*/ 142 h 162"/>
                <a:gd name="T38" fmla="*/ 116 w 158"/>
                <a:gd name="T39" fmla="*/ 130 h 162"/>
                <a:gd name="T40" fmla="*/ 135 w 158"/>
                <a:gd name="T41" fmla="*/ 117 h 162"/>
                <a:gd name="T42" fmla="*/ 148 w 158"/>
                <a:gd name="T43" fmla="*/ 102 h 162"/>
                <a:gd name="T44" fmla="*/ 157 w 158"/>
                <a:gd name="T45" fmla="*/ 86 h 162"/>
                <a:gd name="T46" fmla="*/ 158 w 158"/>
                <a:gd name="T47" fmla="*/ 68 h 162"/>
                <a:gd name="T48" fmla="*/ 153 w 158"/>
                <a:gd name="T49" fmla="*/ 50 h 162"/>
                <a:gd name="T50" fmla="*/ 140 w 158"/>
                <a:gd name="T51" fmla="*/ 35 h 162"/>
                <a:gd name="T52" fmla="*/ 121 w 158"/>
                <a:gd name="T53" fmla="*/ 23 h 162"/>
                <a:gd name="T54" fmla="*/ 97 w 158"/>
                <a:gd name="T55" fmla="*/ 14 h 162"/>
                <a:gd name="T56" fmla="*/ 71 w 158"/>
                <a:gd name="T57" fmla="*/ 6 h 162"/>
                <a:gd name="T58" fmla="*/ 45 w 158"/>
                <a:gd name="T59" fmla="*/ 2 h 162"/>
                <a:gd name="T60" fmla="*/ 23 w 158"/>
                <a:gd name="T61" fmla="*/ 0 h 162"/>
                <a:gd name="T62" fmla="*/ 7 w 158"/>
                <a:gd name="T63" fmla="*/ 0 h 162"/>
                <a:gd name="T64" fmla="*/ 0 w 158"/>
                <a:gd name="T65" fmla="*/ 3 h 162"/>
                <a:gd name="T66" fmla="*/ 17 w 158"/>
                <a:gd name="T67" fmla="*/ 9 h 162"/>
                <a:gd name="T68" fmla="*/ 36 w 158"/>
                <a:gd name="T69" fmla="*/ 13 h 162"/>
                <a:gd name="T70" fmla="*/ 57 w 158"/>
                <a:gd name="T71" fmla="*/ 17 h 162"/>
                <a:gd name="T72" fmla="*/ 76 w 158"/>
                <a:gd name="T73" fmla="*/ 21 h 162"/>
                <a:gd name="T74" fmla="*/ 94 w 158"/>
                <a:gd name="T75" fmla="*/ 26 h 162"/>
                <a:gd name="T76" fmla="*/ 110 w 158"/>
                <a:gd name="T77" fmla="*/ 33 h 162"/>
                <a:gd name="T78" fmla="*/ 124 w 158"/>
                <a:gd name="T79" fmla="*/ 42 h 162"/>
                <a:gd name="T80" fmla="*/ 134 w 158"/>
                <a:gd name="T81" fmla="*/ 5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8" h="162">
                  <a:moveTo>
                    <a:pt x="134" y="53"/>
                  </a:moveTo>
                  <a:lnTo>
                    <a:pt x="140" y="69"/>
                  </a:lnTo>
                  <a:lnTo>
                    <a:pt x="138" y="85"/>
                  </a:lnTo>
                  <a:lnTo>
                    <a:pt x="128" y="97"/>
                  </a:lnTo>
                  <a:lnTo>
                    <a:pt x="113" y="109"/>
                  </a:lnTo>
                  <a:lnTo>
                    <a:pt x="96" y="119"/>
                  </a:lnTo>
                  <a:lnTo>
                    <a:pt x="76" y="129"/>
                  </a:lnTo>
                  <a:lnTo>
                    <a:pt x="55" y="138"/>
                  </a:lnTo>
                  <a:lnTo>
                    <a:pt x="38" y="148"/>
                  </a:lnTo>
                  <a:lnTo>
                    <a:pt x="35" y="151"/>
                  </a:lnTo>
                  <a:lnTo>
                    <a:pt x="33" y="153"/>
                  </a:lnTo>
                  <a:lnTo>
                    <a:pt x="33" y="156"/>
                  </a:lnTo>
                  <a:lnTo>
                    <a:pt x="35" y="159"/>
                  </a:lnTo>
                  <a:lnTo>
                    <a:pt x="39" y="161"/>
                  </a:lnTo>
                  <a:lnTo>
                    <a:pt x="44" y="162"/>
                  </a:lnTo>
                  <a:lnTo>
                    <a:pt x="46" y="162"/>
                  </a:lnTo>
                  <a:lnTo>
                    <a:pt x="51" y="161"/>
                  </a:lnTo>
                  <a:lnTo>
                    <a:pt x="74" y="152"/>
                  </a:lnTo>
                  <a:lnTo>
                    <a:pt x="96" y="142"/>
                  </a:lnTo>
                  <a:lnTo>
                    <a:pt x="116" y="130"/>
                  </a:lnTo>
                  <a:lnTo>
                    <a:pt x="135" y="117"/>
                  </a:lnTo>
                  <a:lnTo>
                    <a:pt x="148" y="102"/>
                  </a:lnTo>
                  <a:lnTo>
                    <a:pt x="157" y="86"/>
                  </a:lnTo>
                  <a:lnTo>
                    <a:pt x="158" y="68"/>
                  </a:lnTo>
                  <a:lnTo>
                    <a:pt x="153" y="50"/>
                  </a:lnTo>
                  <a:lnTo>
                    <a:pt x="140" y="35"/>
                  </a:lnTo>
                  <a:lnTo>
                    <a:pt x="121" y="23"/>
                  </a:lnTo>
                  <a:lnTo>
                    <a:pt x="97" y="14"/>
                  </a:lnTo>
                  <a:lnTo>
                    <a:pt x="71" y="6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7" y="17"/>
                  </a:lnTo>
                  <a:lnTo>
                    <a:pt x="76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4" y="42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427" name="Freeform 91"/>
            <p:cNvSpPr>
              <a:spLocks/>
            </p:cNvSpPr>
            <p:nvPr/>
          </p:nvSpPr>
          <p:spPr bwMode="auto">
            <a:xfrm>
              <a:off x="4820" y="278"/>
              <a:ext cx="133" cy="169"/>
            </a:xfrm>
            <a:custGeom>
              <a:avLst/>
              <a:gdLst>
                <a:gd name="T0" fmla="*/ 125 w 400"/>
                <a:gd name="T1" fmla="*/ 63 h 339"/>
                <a:gd name="T2" fmla="*/ 67 w 400"/>
                <a:gd name="T3" fmla="*/ 103 h 339"/>
                <a:gd name="T4" fmla="*/ 22 w 400"/>
                <a:gd name="T5" fmla="*/ 150 h 339"/>
                <a:gd name="T6" fmla="*/ 0 w 400"/>
                <a:gd name="T7" fmla="*/ 203 h 339"/>
                <a:gd name="T8" fmla="*/ 4 w 400"/>
                <a:gd name="T9" fmla="*/ 239 h 339"/>
                <a:gd name="T10" fmla="*/ 12 w 400"/>
                <a:gd name="T11" fmla="*/ 254 h 339"/>
                <a:gd name="T12" fmla="*/ 25 w 400"/>
                <a:gd name="T13" fmla="*/ 267 h 339"/>
                <a:gd name="T14" fmla="*/ 41 w 400"/>
                <a:gd name="T15" fmla="*/ 278 h 339"/>
                <a:gd name="T16" fmla="*/ 70 w 400"/>
                <a:gd name="T17" fmla="*/ 291 h 339"/>
                <a:gd name="T18" fmla="*/ 108 w 400"/>
                <a:gd name="T19" fmla="*/ 304 h 339"/>
                <a:gd name="T20" fmla="*/ 148 w 400"/>
                <a:gd name="T21" fmla="*/ 315 h 339"/>
                <a:gd name="T22" fmla="*/ 189 w 400"/>
                <a:gd name="T23" fmla="*/ 323 h 339"/>
                <a:gd name="T24" fmla="*/ 231 w 400"/>
                <a:gd name="T25" fmla="*/ 329 h 339"/>
                <a:gd name="T26" fmla="*/ 273 w 400"/>
                <a:gd name="T27" fmla="*/ 333 h 339"/>
                <a:gd name="T28" fmla="*/ 315 w 400"/>
                <a:gd name="T29" fmla="*/ 336 h 339"/>
                <a:gd name="T30" fmla="*/ 359 w 400"/>
                <a:gd name="T31" fmla="*/ 338 h 339"/>
                <a:gd name="T32" fmla="*/ 387 w 400"/>
                <a:gd name="T33" fmla="*/ 339 h 339"/>
                <a:gd name="T34" fmla="*/ 397 w 400"/>
                <a:gd name="T35" fmla="*/ 333 h 339"/>
                <a:gd name="T36" fmla="*/ 400 w 400"/>
                <a:gd name="T37" fmla="*/ 324 h 339"/>
                <a:gd name="T38" fmla="*/ 391 w 400"/>
                <a:gd name="T39" fmla="*/ 317 h 339"/>
                <a:gd name="T40" fmla="*/ 365 w 400"/>
                <a:gd name="T41" fmla="*/ 311 h 339"/>
                <a:gd name="T42" fmla="*/ 327 w 400"/>
                <a:gd name="T43" fmla="*/ 306 h 339"/>
                <a:gd name="T44" fmla="*/ 288 w 400"/>
                <a:gd name="T45" fmla="*/ 302 h 339"/>
                <a:gd name="T46" fmla="*/ 249 w 400"/>
                <a:gd name="T47" fmla="*/ 298 h 339"/>
                <a:gd name="T48" fmla="*/ 211 w 400"/>
                <a:gd name="T49" fmla="*/ 293 h 339"/>
                <a:gd name="T50" fmla="*/ 173 w 400"/>
                <a:gd name="T51" fmla="*/ 286 h 339"/>
                <a:gd name="T52" fmla="*/ 137 w 400"/>
                <a:gd name="T53" fmla="*/ 277 h 339"/>
                <a:gd name="T54" fmla="*/ 100 w 400"/>
                <a:gd name="T55" fmla="*/ 267 h 339"/>
                <a:gd name="T56" fmla="*/ 68 w 400"/>
                <a:gd name="T57" fmla="*/ 253 h 339"/>
                <a:gd name="T58" fmla="*/ 48 w 400"/>
                <a:gd name="T59" fmla="*/ 233 h 339"/>
                <a:gd name="T60" fmla="*/ 42 w 400"/>
                <a:gd name="T61" fmla="*/ 208 h 339"/>
                <a:gd name="T62" fmla="*/ 48 w 400"/>
                <a:gd name="T63" fmla="*/ 180 h 339"/>
                <a:gd name="T64" fmla="*/ 64 w 400"/>
                <a:gd name="T65" fmla="*/ 153 h 339"/>
                <a:gd name="T66" fmla="*/ 89 w 400"/>
                <a:gd name="T67" fmla="*/ 124 h 339"/>
                <a:gd name="T68" fmla="*/ 118 w 400"/>
                <a:gd name="T69" fmla="*/ 99 h 339"/>
                <a:gd name="T70" fmla="*/ 153 w 400"/>
                <a:gd name="T71" fmla="*/ 74 h 339"/>
                <a:gd name="T72" fmla="*/ 190 w 400"/>
                <a:gd name="T73" fmla="*/ 52 h 339"/>
                <a:gd name="T74" fmla="*/ 243 w 400"/>
                <a:gd name="T75" fmla="*/ 34 h 339"/>
                <a:gd name="T76" fmla="*/ 295 w 400"/>
                <a:gd name="T77" fmla="*/ 19 h 339"/>
                <a:gd name="T78" fmla="*/ 328 w 400"/>
                <a:gd name="T79" fmla="*/ 6 h 339"/>
                <a:gd name="T80" fmla="*/ 318 w 400"/>
                <a:gd name="T81" fmla="*/ 0 h 339"/>
                <a:gd name="T82" fmla="*/ 275 w 400"/>
                <a:gd name="T83" fmla="*/ 4 h 339"/>
                <a:gd name="T84" fmla="*/ 224 w 400"/>
                <a:gd name="T85" fmla="*/ 17 h 339"/>
                <a:gd name="T86" fmla="*/ 176 w 400"/>
                <a:gd name="T87" fmla="*/ 3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0" h="339">
                  <a:moveTo>
                    <a:pt x="156" y="44"/>
                  </a:moveTo>
                  <a:lnTo>
                    <a:pt x="125" y="63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6"/>
                  </a:lnTo>
                  <a:lnTo>
                    <a:pt x="22" y="150"/>
                  </a:lnTo>
                  <a:lnTo>
                    <a:pt x="7" y="175"/>
                  </a:lnTo>
                  <a:lnTo>
                    <a:pt x="0" y="203"/>
                  </a:lnTo>
                  <a:lnTo>
                    <a:pt x="2" y="232"/>
                  </a:lnTo>
                  <a:lnTo>
                    <a:pt x="4" y="239"/>
                  </a:lnTo>
                  <a:lnTo>
                    <a:pt x="7" y="248"/>
                  </a:lnTo>
                  <a:lnTo>
                    <a:pt x="12" y="254"/>
                  </a:lnTo>
                  <a:lnTo>
                    <a:pt x="18" y="261"/>
                  </a:lnTo>
                  <a:lnTo>
                    <a:pt x="25" y="267"/>
                  </a:lnTo>
                  <a:lnTo>
                    <a:pt x="33" y="273"/>
                  </a:lnTo>
                  <a:lnTo>
                    <a:pt x="41" y="278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4"/>
                  </a:lnTo>
                  <a:lnTo>
                    <a:pt x="128" y="309"/>
                  </a:lnTo>
                  <a:lnTo>
                    <a:pt x="148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09" y="326"/>
                  </a:lnTo>
                  <a:lnTo>
                    <a:pt x="231" y="329"/>
                  </a:lnTo>
                  <a:lnTo>
                    <a:pt x="251" y="331"/>
                  </a:lnTo>
                  <a:lnTo>
                    <a:pt x="273" y="333"/>
                  </a:lnTo>
                  <a:lnTo>
                    <a:pt x="295" y="335"/>
                  </a:lnTo>
                  <a:lnTo>
                    <a:pt x="315" y="336"/>
                  </a:lnTo>
                  <a:lnTo>
                    <a:pt x="337" y="337"/>
                  </a:lnTo>
                  <a:lnTo>
                    <a:pt x="359" y="338"/>
                  </a:lnTo>
                  <a:lnTo>
                    <a:pt x="379" y="339"/>
                  </a:lnTo>
                  <a:lnTo>
                    <a:pt x="387" y="339"/>
                  </a:lnTo>
                  <a:lnTo>
                    <a:pt x="392" y="337"/>
                  </a:lnTo>
                  <a:lnTo>
                    <a:pt x="397" y="333"/>
                  </a:lnTo>
                  <a:lnTo>
                    <a:pt x="400" y="329"/>
                  </a:lnTo>
                  <a:lnTo>
                    <a:pt x="400" y="324"/>
                  </a:lnTo>
                  <a:lnTo>
                    <a:pt x="397" y="320"/>
                  </a:lnTo>
                  <a:lnTo>
                    <a:pt x="391" y="317"/>
                  </a:lnTo>
                  <a:lnTo>
                    <a:pt x="384" y="315"/>
                  </a:lnTo>
                  <a:lnTo>
                    <a:pt x="365" y="311"/>
                  </a:lnTo>
                  <a:lnTo>
                    <a:pt x="346" y="309"/>
                  </a:lnTo>
                  <a:lnTo>
                    <a:pt x="327" y="306"/>
                  </a:lnTo>
                  <a:lnTo>
                    <a:pt x="307" y="304"/>
                  </a:lnTo>
                  <a:lnTo>
                    <a:pt x="288" y="302"/>
                  </a:lnTo>
                  <a:lnTo>
                    <a:pt x="269" y="300"/>
                  </a:lnTo>
                  <a:lnTo>
                    <a:pt x="249" y="298"/>
                  </a:lnTo>
                  <a:lnTo>
                    <a:pt x="230" y="295"/>
                  </a:lnTo>
                  <a:lnTo>
                    <a:pt x="211" y="293"/>
                  </a:lnTo>
                  <a:lnTo>
                    <a:pt x="192" y="290"/>
                  </a:lnTo>
                  <a:lnTo>
                    <a:pt x="173" y="286"/>
                  </a:lnTo>
                  <a:lnTo>
                    <a:pt x="154" y="283"/>
                  </a:lnTo>
                  <a:lnTo>
                    <a:pt x="137" y="277"/>
                  </a:lnTo>
                  <a:lnTo>
                    <a:pt x="118" y="272"/>
                  </a:lnTo>
                  <a:lnTo>
                    <a:pt x="100" y="267"/>
                  </a:lnTo>
                  <a:lnTo>
                    <a:pt x="83" y="260"/>
                  </a:lnTo>
                  <a:lnTo>
                    <a:pt x="68" y="253"/>
                  </a:lnTo>
                  <a:lnTo>
                    <a:pt x="57" y="243"/>
                  </a:lnTo>
                  <a:lnTo>
                    <a:pt x="48" y="233"/>
                  </a:lnTo>
                  <a:lnTo>
                    <a:pt x="44" y="221"/>
                  </a:lnTo>
                  <a:lnTo>
                    <a:pt x="42" y="208"/>
                  </a:lnTo>
                  <a:lnTo>
                    <a:pt x="44" y="194"/>
                  </a:lnTo>
                  <a:lnTo>
                    <a:pt x="48" y="180"/>
                  </a:lnTo>
                  <a:lnTo>
                    <a:pt x="54" y="168"/>
                  </a:lnTo>
                  <a:lnTo>
                    <a:pt x="64" y="153"/>
                  </a:lnTo>
                  <a:lnTo>
                    <a:pt x="76" y="137"/>
                  </a:lnTo>
                  <a:lnTo>
                    <a:pt x="89" y="124"/>
                  </a:lnTo>
                  <a:lnTo>
                    <a:pt x="103" y="111"/>
                  </a:lnTo>
                  <a:lnTo>
                    <a:pt x="118" y="99"/>
                  </a:lnTo>
                  <a:lnTo>
                    <a:pt x="134" y="87"/>
                  </a:lnTo>
                  <a:lnTo>
                    <a:pt x="153" y="74"/>
                  </a:lnTo>
                  <a:lnTo>
                    <a:pt x="172" y="62"/>
                  </a:lnTo>
                  <a:lnTo>
                    <a:pt x="190" y="52"/>
                  </a:lnTo>
                  <a:lnTo>
                    <a:pt x="215" y="42"/>
                  </a:lnTo>
                  <a:lnTo>
                    <a:pt x="243" y="34"/>
                  </a:lnTo>
                  <a:lnTo>
                    <a:pt x="270" y="26"/>
                  </a:lnTo>
                  <a:lnTo>
                    <a:pt x="295" y="19"/>
                  </a:lnTo>
                  <a:lnTo>
                    <a:pt x="315" y="13"/>
                  </a:lnTo>
                  <a:lnTo>
                    <a:pt x="328" y="6"/>
                  </a:lnTo>
                  <a:lnTo>
                    <a:pt x="333" y="2"/>
                  </a:lnTo>
                  <a:lnTo>
                    <a:pt x="318" y="0"/>
                  </a:lnTo>
                  <a:lnTo>
                    <a:pt x="298" y="1"/>
                  </a:lnTo>
                  <a:lnTo>
                    <a:pt x="275" y="4"/>
                  </a:lnTo>
                  <a:lnTo>
                    <a:pt x="250" y="9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4"/>
                  </a:lnTo>
                  <a:lnTo>
                    <a:pt x="156" y="4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428" name="Freeform 92"/>
            <p:cNvSpPr>
              <a:spLocks/>
            </p:cNvSpPr>
            <p:nvPr/>
          </p:nvSpPr>
          <p:spPr bwMode="auto">
            <a:xfrm>
              <a:off x="5007" y="272"/>
              <a:ext cx="117" cy="113"/>
            </a:xfrm>
            <a:custGeom>
              <a:avLst/>
              <a:gdLst>
                <a:gd name="T0" fmla="*/ 291 w 351"/>
                <a:gd name="T1" fmla="*/ 69 h 226"/>
                <a:gd name="T2" fmla="*/ 307 w 351"/>
                <a:gd name="T3" fmla="*/ 81 h 226"/>
                <a:gd name="T4" fmla="*/ 317 w 351"/>
                <a:gd name="T5" fmla="*/ 96 h 226"/>
                <a:gd name="T6" fmla="*/ 322 w 351"/>
                <a:gd name="T7" fmla="*/ 111 h 226"/>
                <a:gd name="T8" fmla="*/ 322 w 351"/>
                <a:gd name="T9" fmla="*/ 128 h 226"/>
                <a:gd name="T10" fmla="*/ 319 w 351"/>
                <a:gd name="T11" fmla="*/ 141 h 226"/>
                <a:gd name="T12" fmla="*/ 313 w 351"/>
                <a:gd name="T13" fmla="*/ 152 h 226"/>
                <a:gd name="T14" fmla="*/ 303 w 351"/>
                <a:gd name="T15" fmla="*/ 164 h 226"/>
                <a:gd name="T16" fmla="*/ 293 w 351"/>
                <a:gd name="T17" fmla="*/ 173 h 226"/>
                <a:gd name="T18" fmla="*/ 279 w 351"/>
                <a:gd name="T19" fmla="*/ 183 h 226"/>
                <a:gd name="T20" fmla="*/ 266 w 351"/>
                <a:gd name="T21" fmla="*/ 192 h 226"/>
                <a:gd name="T22" fmla="*/ 253 w 351"/>
                <a:gd name="T23" fmla="*/ 201 h 226"/>
                <a:gd name="T24" fmla="*/ 240 w 351"/>
                <a:gd name="T25" fmla="*/ 210 h 226"/>
                <a:gd name="T26" fmla="*/ 237 w 351"/>
                <a:gd name="T27" fmla="*/ 213 h 226"/>
                <a:gd name="T28" fmla="*/ 237 w 351"/>
                <a:gd name="T29" fmla="*/ 216 h 226"/>
                <a:gd name="T30" fmla="*/ 237 w 351"/>
                <a:gd name="T31" fmla="*/ 219 h 226"/>
                <a:gd name="T32" fmla="*/ 240 w 351"/>
                <a:gd name="T33" fmla="*/ 222 h 226"/>
                <a:gd name="T34" fmla="*/ 245 w 351"/>
                <a:gd name="T35" fmla="*/ 225 h 226"/>
                <a:gd name="T36" fmla="*/ 250 w 351"/>
                <a:gd name="T37" fmla="*/ 226 h 226"/>
                <a:gd name="T38" fmla="*/ 255 w 351"/>
                <a:gd name="T39" fmla="*/ 225 h 226"/>
                <a:gd name="T40" fmla="*/ 259 w 351"/>
                <a:gd name="T41" fmla="*/ 222 h 226"/>
                <a:gd name="T42" fmla="*/ 288 w 351"/>
                <a:gd name="T43" fmla="*/ 209 h 226"/>
                <a:gd name="T44" fmla="*/ 313 w 351"/>
                <a:gd name="T45" fmla="*/ 192 h 226"/>
                <a:gd name="T46" fmla="*/ 332 w 351"/>
                <a:gd name="T47" fmla="*/ 172 h 226"/>
                <a:gd name="T48" fmla="*/ 345 w 351"/>
                <a:gd name="T49" fmla="*/ 149 h 226"/>
                <a:gd name="T50" fmla="*/ 351 w 351"/>
                <a:gd name="T51" fmla="*/ 127 h 226"/>
                <a:gd name="T52" fmla="*/ 348 w 351"/>
                <a:gd name="T53" fmla="*/ 103 h 226"/>
                <a:gd name="T54" fmla="*/ 336 w 351"/>
                <a:gd name="T55" fmla="*/ 81 h 226"/>
                <a:gd name="T56" fmla="*/ 313 w 351"/>
                <a:gd name="T57" fmla="*/ 62 h 226"/>
                <a:gd name="T58" fmla="*/ 295 w 351"/>
                <a:gd name="T59" fmla="*/ 51 h 226"/>
                <a:gd name="T60" fmla="*/ 275 w 351"/>
                <a:gd name="T61" fmla="*/ 43 h 226"/>
                <a:gd name="T62" fmla="*/ 253 w 351"/>
                <a:gd name="T63" fmla="*/ 35 h 226"/>
                <a:gd name="T64" fmla="*/ 229 w 351"/>
                <a:gd name="T65" fmla="*/ 28 h 226"/>
                <a:gd name="T66" fmla="*/ 204 w 351"/>
                <a:gd name="T67" fmla="*/ 20 h 226"/>
                <a:gd name="T68" fmla="*/ 179 w 351"/>
                <a:gd name="T69" fmla="*/ 15 h 226"/>
                <a:gd name="T70" fmla="*/ 153 w 351"/>
                <a:gd name="T71" fmla="*/ 11 h 226"/>
                <a:gd name="T72" fmla="*/ 128 w 351"/>
                <a:gd name="T73" fmla="*/ 7 h 226"/>
                <a:gd name="T74" fmla="*/ 104 w 351"/>
                <a:gd name="T75" fmla="*/ 4 h 226"/>
                <a:gd name="T76" fmla="*/ 82 w 351"/>
                <a:gd name="T77" fmla="*/ 2 h 226"/>
                <a:gd name="T78" fmla="*/ 60 w 351"/>
                <a:gd name="T79" fmla="*/ 0 h 226"/>
                <a:gd name="T80" fmla="*/ 43 w 351"/>
                <a:gd name="T81" fmla="*/ 0 h 226"/>
                <a:gd name="T82" fmla="*/ 27 w 351"/>
                <a:gd name="T83" fmla="*/ 0 h 226"/>
                <a:gd name="T84" fmla="*/ 14 w 351"/>
                <a:gd name="T85" fmla="*/ 0 h 226"/>
                <a:gd name="T86" fmla="*/ 5 w 351"/>
                <a:gd name="T87" fmla="*/ 2 h 226"/>
                <a:gd name="T88" fmla="*/ 0 w 351"/>
                <a:gd name="T89" fmla="*/ 4 h 226"/>
                <a:gd name="T90" fmla="*/ 15 w 351"/>
                <a:gd name="T91" fmla="*/ 6 h 226"/>
                <a:gd name="T92" fmla="*/ 30 w 351"/>
                <a:gd name="T93" fmla="*/ 7 h 226"/>
                <a:gd name="T94" fmla="*/ 47 w 351"/>
                <a:gd name="T95" fmla="*/ 9 h 226"/>
                <a:gd name="T96" fmla="*/ 64 w 351"/>
                <a:gd name="T97" fmla="*/ 11 h 226"/>
                <a:gd name="T98" fmla="*/ 82 w 351"/>
                <a:gd name="T99" fmla="*/ 14 h 226"/>
                <a:gd name="T100" fmla="*/ 102 w 351"/>
                <a:gd name="T101" fmla="*/ 16 h 226"/>
                <a:gd name="T102" fmla="*/ 121 w 351"/>
                <a:gd name="T103" fmla="*/ 19 h 226"/>
                <a:gd name="T104" fmla="*/ 141 w 351"/>
                <a:gd name="T105" fmla="*/ 23 h 226"/>
                <a:gd name="T106" fmla="*/ 160 w 351"/>
                <a:gd name="T107" fmla="*/ 27 h 226"/>
                <a:gd name="T108" fmla="*/ 181 w 351"/>
                <a:gd name="T109" fmla="*/ 31 h 226"/>
                <a:gd name="T110" fmla="*/ 201 w 351"/>
                <a:gd name="T111" fmla="*/ 35 h 226"/>
                <a:gd name="T112" fmla="*/ 220 w 351"/>
                <a:gd name="T113" fmla="*/ 40 h 226"/>
                <a:gd name="T114" fmla="*/ 239 w 351"/>
                <a:gd name="T115" fmla="*/ 46 h 226"/>
                <a:gd name="T116" fmla="*/ 258 w 351"/>
                <a:gd name="T117" fmla="*/ 53 h 226"/>
                <a:gd name="T118" fmla="*/ 275 w 351"/>
                <a:gd name="T119" fmla="*/ 61 h 226"/>
                <a:gd name="T120" fmla="*/ 291 w 351"/>
                <a:gd name="T121" fmla="*/ 6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1" h="226">
                  <a:moveTo>
                    <a:pt x="291" y="69"/>
                  </a:moveTo>
                  <a:lnTo>
                    <a:pt x="307" y="81"/>
                  </a:lnTo>
                  <a:lnTo>
                    <a:pt x="317" y="96"/>
                  </a:lnTo>
                  <a:lnTo>
                    <a:pt x="322" y="111"/>
                  </a:lnTo>
                  <a:lnTo>
                    <a:pt x="322" y="128"/>
                  </a:lnTo>
                  <a:lnTo>
                    <a:pt x="319" y="141"/>
                  </a:lnTo>
                  <a:lnTo>
                    <a:pt x="313" y="152"/>
                  </a:lnTo>
                  <a:lnTo>
                    <a:pt x="303" y="164"/>
                  </a:lnTo>
                  <a:lnTo>
                    <a:pt x="293" y="173"/>
                  </a:lnTo>
                  <a:lnTo>
                    <a:pt x="279" y="183"/>
                  </a:lnTo>
                  <a:lnTo>
                    <a:pt x="266" y="192"/>
                  </a:lnTo>
                  <a:lnTo>
                    <a:pt x="253" y="201"/>
                  </a:lnTo>
                  <a:lnTo>
                    <a:pt x="240" y="210"/>
                  </a:lnTo>
                  <a:lnTo>
                    <a:pt x="237" y="213"/>
                  </a:lnTo>
                  <a:lnTo>
                    <a:pt x="237" y="216"/>
                  </a:lnTo>
                  <a:lnTo>
                    <a:pt x="237" y="219"/>
                  </a:lnTo>
                  <a:lnTo>
                    <a:pt x="240" y="222"/>
                  </a:lnTo>
                  <a:lnTo>
                    <a:pt x="245" y="225"/>
                  </a:lnTo>
                  <a:lnTo>
                    <a:pt x="250" y="226"/>
                  </a:lnTo>
                  <a:lnTo>
                    <a:pt x="255" y="225"/>
                  </a:lnTo>
                  <a:lnTo>
                    <a:pt x="259" y="222"/>
                  </a:lnTo>
                  <a:lnTo>
                    <a:pt x="288" y="209"/>
                  </a:lnTo>
                  <a:lnTo>
                    <a:pt x="313" y="192"/>
                  </a:lnTo>
                  <a:lnTo>
                    <a:pt x="332" y="172"/>
                  </a:lnTo>
                  <a:lnTo>
                    <a:pt x="345" y="149"/>
                  </a:lnTo>
                  <a:lnTo>
                    <a:pt x="351" y="127"/>
                  </a:lnTo>
                  <a:lnTo>
                    <a:pt x="348" y="103"/>
                  </a:lnTo>
                  <a:lnTo>
                    <a:pt x="336" y="81"/>
                  </a:lnTo>
                  <a:lnTo>
                    <a:pt x="313" y="62"/>
                  </a:lnTo>
                  <a:lnTo>
                    <a:pt x="295" y="51"/>
                  </a:lnTo>
                  <a:lnTo>
                    <a:pt x="275" y="43"/>
                  </a:lnTo>
                  <a:lnTo>
                    <a:pt x="253" y="35"/>
                  </a:lnTo>
                  <a:lnTo>
                    <a:pt x="229" y="28"/>
                  </a:lnTo>
                  <a:lnTo>
                    <a:pt x="204" y="20"/>
                  </a:lnTo>
                  <a:lnTo>
                    <a:pt x="179" y="15"/>
                  </a:lnTo>
                  <a:lnTo>
                    <a:pt x="153" y="11"/>
                  </a:lnTo>
                  <a:lnTo>
                    <a:pt x="128" y="7"/>
                  </a:lnTo>
                  <a:lnTo>
                    <a:pt x="104" y="4"/>
                  </a:lnTo>
                  <a:lnTo>
                    <a:pt x="82" y="2"/>
                  </a:lnTo>
                  <a:lnTo>
                    <a:pt x="60" y="0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30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2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1" y="31"/>
                  </a:lnTo>
                  <a:lnTo>
                    <a:pt x="201" y="35"/>
                  </a:lnTo>
                  <a:lnTo>
                    <a:pt x="220" y="40"/>
                  </a:lnTo>
                  <a:lnTo>
                    <a:pt x="239" y="46"/>
                  </a:lnTo>
                  <a:lnTo>
                    <a:pt x="258" y="53"/>
                  </a:lnTo>
                  <a:lnTo>
                    <a:pt x="275" y="61"/>
                  </a:lnTo>
                  <a:lnTo>
                    <a:pt x="291" y="6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429" name="Freeform 93"/>
            <p:cNvSpPr>
              <a:spLocks/>
            </p:cNvSpPr>
            <p:nvPr/>
          </p:nvSpPr>
          <p:spPr bwMode="auto">
            <a:xfrm>
              <a:off x="4769" y="324"/>
              <a:ext cx="48" cy="107"/>
            </a:xfrm>
            <a:custGeom>
              <a:avLst/>
              <a:gdLst>
                <a:gd name="T0" fmla="*/ 0 w 142"/>
                <a:gd name="T1" fmla="*/ 116 h 213"/>
                <a:gd name="T2" fmla="*/ 0 w 142"/>
                <a:gd name="T3" fmla="*/ 134 h 213"/>
                <a:gd name="T4" fmla="*/ 6 w 142"/>
                <a:gd name="T5" fmla="*/ 150 h 213"/>
                <a:gd name="T6" fmla="*/ 16 w 142"/>
                <a:gd name="T7" fmla="*/ 166 h 213"/>
                <a:gd name="T8" fmla="*/ 30 w 142"/>
                <a:gd name="T9" fmla="*/ 179 h 213"/>
                <a:gd name="T10" fmla="*/ 48 w 142"/>
                <a:gd name="T11" fmla="*/ 191 h 213"/>
                <a:gd name="T12" fmla="*/ 68 w 142"/>
                <a:gd name="T13" fmla="*/ 201 h 213"/>
                <a:gd name="T14" fmla="*/ 91 w 142"/>
                <a:gd name="T15" fmla="*/ 208 h 213"/>
                <a:gd name="T16" fmla="*/ 115 w 142"/>
                <a:gd name="T17" fmla="*/ 212 h 213"/>
                <a:gd name="T18" fmla="*/ 122 w 142"/>
                <a:gd name="T19" fmla="*/ 213 h 213"/>
                <a:gd name="T20" fmla="*/ 129 w 142"/>
                <a:gd name="T21" fmla="*/ 211 h 213"/>
                <a:gd name="T22" fmla="*/ 135 w 142"/>
                <a:gd name="T23" fmla="*/ 208 h 213"/>
                <a:gd name="T24" fmla="*/ 138 w 142"/>
                <a:gd name="T25" fmla="*/ 204 h 213"/>
                <a:gd name="T26" fmla="*/ 138 w 142"/>
                <a:gd name="T27" fmla="*/ 199 h 213"/>
                <a:gd name="T28" fmla="*/ 137 w 142"/>
                <a:gd name="T29" fmla="*/ 194 h 213"/>
                <a:gd name="T30" fmla="*/ 132 w 142"/>
                <a:gd name="T31" fmla="*/ 190 h 213"/>
                <a:gd name="T32" fmla="*/ 125 w 142"/>
                <a:gd name="T33" fmla="*/ 188 h 213"/>
                <a:gd name="T34" fmla="*/ 102 w 142"/>
                <a:gd name="T35" fmla="*/ 181 h 213"/>
                <a:gd name="T36" fmla="*/ 80 w 142"/>
                <a:gd name="T37" fmla="*/ 173 h 213"/>
                <a:gd name="T38" fmla="*/ 62 w 142"/>
                <a:gd name="T39" fmla="*/ 162 h 213"/>
                <a:gd name="T40" fmla="*/ 49 w 142"/>
                <a:gd name="T41" fmla="*/ 149 h 213"/>
                <a:gd name="T42" fmla="*/ 41 w 142"/>
                <a:gd name="T43" fmla="*/ 134 h 213"/>
                <a:gd name="T44" fmla="*/ 36 w 142"/>
                <a:gd name="T45" fmla="*/ 117 h 213"/>
                <a:gd name="T46" fmla="*/ 36 w 142"/>
                <a:gd name="T47" fmla="*/ 100 h 213"/>
                <a:gd name="T48" fmla="*/ 44 w 142"/>
                <a:gd name="T49" fmla="*/ 81 h 213"/>
                <a:gd name="T50" fmla="*/ 52 w 142"/>
                <a:gd name="T51" fmla="*/ 68 h 213"/>
                <a:gd name="T52" fmla="*/ 64 w 142"/>
                <a:gd name="T53" fmla="*/ 56 h 213"/>
                <a:gd name="T54" fmla="*/ 77 w 142"/>
                <a:gd name="T55" fmla="*/ 44 h 213"/>
                <a:gd name="T56" fmla="*/ 91 w 142"/>
                <a:gd name="T57" fmla="*/ 34 h 213"/>
                <a:gd name="T58" fmla="*/ 105 w 142"/>
                <a:gd name="T59" fmla="*/ 25 h 213"/>
                <a:gd name="T60" fmla="*/ 119 w 142"/>
                <a:gd name="T61" fmla="*/ 16 h 213"/>
                <a:gd name="T62" fmla="*/ 132 w 142"/>
                <a:gd name="T63" fmla="*/ 8 h 213"/>
                <a:gd name="T64" fmla="*/ 142 w 142"/>
                <a:gd name="T65" fmla="*/ 1 h 213"/>
                <a:gd name="T66" fmla="*/ 132 w 142"/>
                <a:gd name="T67" fmla="*/ 0 h 213"/>
                <a:gd name="T68" fmla="*/ 116 w 142"/>
                <a:gd name="T69" fmla="*/ 5 h 213"/>
                <a:gd name="T70" fmla="*/ 94 w 142"/>
                <a:gd name="T71" fmla="*/ 16 h 213"/>
                <a:gd name="T72" fmla="*/ 70 w 142"/>
                <a:gd name="T73" fmla="*/ 32 h 213"/>
                <a:gd name="T74" fmla="*/ 46 w 142"/>
                <a:gd name="T75" fmla="*/ 51 h 213"/>
                <a:gd name="T76" fmla="*/ 25 w 142"/>
                <a:gd name="T77" fmla="*/ 72 h 213"/>
                <a:gd name="T78" fmla="*/ 9 w 142"/>
                <a:gd name="T79" fmla="*/ 95 h 213"/>
                <a:gd name="T80" fmla="*/ 0 w 142"/>
                <a:gd name="T81" fmla="*/ 11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2" h="213">
                  <a:moveTo>
                    <a:pt x="0" y="116"/>
                  </a:moveTo>
                  <a:lnTo>
                    <a:pt x="0" y="134"/>
                  </a:lnTo>
                  <a:lnTo>
                    <a:pt x="6" y="150"/>
                  </a:lnTo>
                  <a:lnTo>
                    <a:pt x="16" y="166"/>
                  </a:lnTo>
                  <a:lnTo>
                    <a:pt x="30" y="179"/>
                  </a:lnTo>
                  <a:lnTo>
                    <a:pt x="48" y="191"/>
                  </a:lnTo>
                  <a:lnTo>
                    <a:pt x="68" y="201"/>
                  </a:lnTo>
                  <a:lnTo>
                    <a:pt x="91" y="208"/>
                  </a:lnTo>
                  <a:lnTo>
                    <a:pt x="115" y="212"/>
                  </a:lnTo>
                  <a:lnTo>
                    <a:pt x="122" y="213"/>
                  </a:lnTo>
                  <a:lnTo>
                    <a:pt x="129" y="211"/>
                  </a:lnTo>
                  <a:lnTo>
                    <a:pt x="135" y="208"/>
                  </a:lnTo>
                  <a:lnTo>
                    <a:pt x="138" y="204"/>
                  </a:lnTo>
                  <a:lnTo>
                    <a:pt x="138" y="199"/>
                  </a:lnTo>
                  <a:lnTo>
                    <a:pt x="137" y="194"/>
                  </a:lnTo>
                  <a:lnTo>
                    <a:pt x="132" y="190"/>
                  </a:lnTo>
                  <a:lnTo>
                    <a:pt x="125" y="188"/>
                  </a:lnTo>
                  <a:lnTo>
                    <a:pt x="102" y="181"/>
                  </a:lnTo>
                  <a:lnTo>
                    <a:pt x="80" y="173"/>
                  </a:lnTo>
                  <a:lnTo>
                    <a:pt x="62" y="162"/>
                  </a:lnTo>
                  <a:lnTo>
                    <a:pt x="49" y="149"/>
                  </a:lnTo>
                  <a:lnTo>
                    <a:pt x="41" y="134"/>
                  </a:lnTo>
                  <a:lnTo>
                    <a:pt x="36" y="117"/>
                  </a:lnTo>
                  <a:lnTo>
                    <a:pt x="36" y="100"/>
                  </a:lnTo>
                  <a:lnTo>
                    <a:pt x="44" y="81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7" y="44"/>
                  </a:lnTo>
                  <a:lnTo>
                    <a:pt x="91" y="34"/>
                  </a:lnTo>
                  <a:lnTo>
                    <a:pt x="105" y="25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70" y="32"/>
                  </a:lnTo>
                  <a:lnTo>
                    <a:pt x="46" y="51"/>
                  </a:lnTo>
                  <a:lnTo>
                    <a:pt x="25" y="72"/>
                  </a:lnTo>
                  <a:lnTo>
                    <a:pt x="9" y="9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430" name="Freeform 94"/>
            <p:cNvSpPr>
              <a:spLocks/>
            </p:cNvSpPr>
            <p:nvPr/>
          </p:nvSpPr>
          <p:spPr bwMode="auto">
            <a:xfrm>
              <a:off x="5104" y="264"/>
              <a:ext cx="101" cy="139"/>
            </a:xfrm>
            <a:custGeom>
              <a:avLst/>
              <a:gdLst>
                <a:gd name="T0" fmla="*/ 257 w 305"/>
                <a:gd name="T1" fmla="*/ 112 h 279"/>
                <a:gd name="T2" fmla="*/ 271 w 305"/>
                <a:gd name="T3" fmla="*/ 129 h 279"/>
                <a:gd name="T4" fmla="*/ 279 w 305"/>
                <a:gd name="T5" fmla="*/ 148 h 279"/>
                <a:gd name="T6" fmla="*/ 274 w 305"/>
                <a:gd name="T7" fmla="*/ 168 h 279"/>
                <a:gd name="T8" fmla="*/ 258 w 305"/>
                <a:gd name="T9" fmla="*/ 188 h 279"/>
                <a:gd name="T10" fmla="*/ 234 w 305"/>
                <a:gd name="T11" fmla="*/ 205 h 279"/>
                <a:gd name="T12" fmla="*/ 206 w 305"/>
                <a:gd name="T13" fmla="*/ 221 h 279"/>
                <a:gd name="T14" fmla="*/ 177 w 305"/>
                <a:gd name="T15" fmla="*/ 237 h 279"/>
                <a:gd name="T16" fmla="*/ 160 w 305"/>
                <a:gd name="T17" fmla="*/ 250 h 279"/>
                <a:gd name="T18" fmla="*/ 154 w 305"/>
                <a:gd name="T19" fmla="*/ 258 h 279"/>
                <a:gd name="T20" fmla="*/ 149 w 305"/>
                <a:gd name="T21" fmla="*/ 266 h 279"/>
                <a:gd name="T22" fmla="*/ 151 w 305"/>
                <a:gd name="T23" fmla="*/ 275 h 279"/>
                <a:gd name="T24" fmla="*/ 161 w 305"/>
                <a:gd name="T25" fmla="*/ 279 h 279"/>
                <a:gd name="T26" fmla="*/ 173 w 305"/>
                <a:gd name="T27" fmla="*/ 278 h 279"/>
                <a:gd name="T28" fmla="*/ 191 w 305"/>
                <a:gd name="T29" fmla="*/ 263 h 279"/>
                <a:gd name="T30" fmla="*/ 223 w 305"/>
                <a:gd name="T31" fmla="*/ 242 h 279"/>
                <a:gd name="T32" fmla="*/ 257 w 305"/>
                <a:gd name="T33" fmla="*/ 221 h 279"/>
                <a:gd name="T34" fmla="*/ 286 w 305"/>
                <a:gd name="T35" fmla="*/ 197 h 279"/>
                <a:gd name="T36" fmla="*/ 303 w 305"/>
                <a:gd name="T37" fmla="*/ 168 h 279"/>
                <a:gd name="T38" fmla="*/ 300 w 305"/>
                <a:gd name="T39" fmla="*/ 137 h 279"/>
                <a:gd name="T40" fmla="*/ 282 w 305"/>
                <a:gd name="T41" fmla="*/ 109 h 279"/>
                <a:gd name="T42" fmla="*/ 250 w 305"/>
                <a:gd name="T43" fmla="*/ 85 h 279"/>
                <a:gd name="T44" fmla="*/ 219 w 305"/>
                <a:gd name="T45" fmla="*/ 67 h 279"/>
                <a:gd name="T46" fmla="*/ 189 w 305"/>
                <a:gd name="T47" fmla="*/ 54 h 279"/>
                <a:gd name="T48" fmla="*/ 157 w 305"/>
                <a:gd name="T49" fmla="*/ 40 h 279"/>
                <a:gd name="T50" fmla="*/ 122 w 305"/>
                <a:gd name="T51" fmla="*/ 26 h 279"/>
                <a:gd name="T52" fmla="*/ 90 w 305"/>
                <a:gd name="T53" fmla="*/ 15 h 279"/>
                <a:gd name="T54" fmla="*/ 58 w 305"/>
                <a:gd name="T55" fmla="*/ 7 h 279"/>
                <a:gd name="T56" fmla="*/ 30 w 305"/>
                <a:gd name="T57" fmla="*/ 1 h 279"/>
                <a:gd name="T58" fmla="*/ 8 w 305"/>
                <a:gd name="T59" fmla="*/ 1 h 279"/>
                <a:gd name="T60" fmla="*/ 10 w 305"/>
                <a:gd name="T61" fmla="*/ 6 h 279"/>
                <a:gd name="T62" fmla="*/ 35 w 305"/>
                <a:gd name="T63" fmla="*/ 13 h 279"/>
                <a:gd name="T64" fmla="*/ 64 w 305"/>
                <a:gd name="T65" fmla="*/ 22 h 279"/>
                <a:gd name="T66" fmla="*/ 97 w 305"/>
                <a:gd name="T67" fmla="*/ 33 h 279"/>
                <a:gd name="T68" fmla="*/ 132 w 305"/>
                <a:gd name="T69" fmla="*/ 47 h 279"/>
                <a:gd name="T70" fmla="*/ 167 w 305"/>
                <a:gd name="T71" fmla="*/ 62 h 279"/>
                <a:gd name="T72" fmla="*/ 202 w 305"/>
                <a:gd name="T73" fmla="*/ 79 h 279"/>
                <a:gd name="T74" fmla="*/ 232 w 305"/>
                <a:gd name="T75" fmla="*/ 9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79">
                  <a:moveTo>
                    <a:pt x="247" y="104"/>
                  </a:moveTo>
                  <a:lnTo>
                    <a:pt x="257" y="112"/>
                  </a:lnTo>
                  <a:lnTo>
                    <a:pt x="266" y="120"/>
                  </a:lnTo>
                  <a:lnTo>
                    <a:pt x="271" y="129"/>
                  </a:lnTo>
                  <a:lnTo>
                    <a:pt x="277" y="138"/>
                  </a:lnTo>
                  <a:lnTo>
                    <a:pt x="279" y="148"/>
                  </a:lnTo>
                  <a:lnTo>
                    <a:pt x="279" y="158"/>
                  </a:lnTo>
                  <a:lnTo>
                    <a:pt x="274" y="168"/>
                  </a:lnTo>
                  <a:lnTo>
                    <a:pt x="268" y="178"/>
                  </a:lnTo>
                  <a:lnTo>
                    <a:pt x="258" y="188"/>
                  </a:lnTo>
                  <a:lnTo>
                    <a:pt x="247" y="197"/>
                  </a:lnTo>
                  <a:lnTo>
                    <a:pt x="234" y="205"/>
                  </a:lnTo>
                  <a:lnTo>
                    <a:pt x="219" y="214"/>
                  </a:lnTo>
                  <a:lnTo>
                    <a:pt x="206" y="221"/>
                  </a:lnTo>
                  <a:lnTo>
                    <a:pt x="191" y="229"/>
                  </a:lnTo>
                  <a:lnTo>
                    <a:pt x="177" y="237"/>
                  </a:lnTo>
                  <a:lnTo>
                    <a:pt x="164" y="247"/>
                  </a:lnTo>
                  <a:lnTo>
                    <a:pt x="160" y="250"/>
                  </a:lnTo>
                  <a:lnTo>
                    <a:pt x="157" y="254"/>
                  </a:lnTo>
                  <a:lnTo>
                    <a:pt x="154" y="258"/>
                  </a:lnTo>
                  <a:lnTo>
                    <a:pt x="151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5"/>
                  </a:lnTo>
                  <a:lnTo>
                    <a:pt x="155" y="278"/>
                  </a:lnTo>
                  <a:lnTo>
                    <a:pt x="161" y="279"/>
                  </a:lnTo>
                  <a:lnTo>
                    <a:pt x="167" y="279"/>
                  </a:lnTo>
                  <a:lnTo>
                    <a:pt x="173" y="278"/>
                  </a:lnTo>
                  <a:lnTo>
                    <a:pt x="177" y="275"/>
                  </a:lnTo>
                  <a:lnTo>
                    <a:pt x="191" y="263"/>
                  </a:lnTo>
                  <a:lnTo>
                    <a:pt x="207" y="252"/>
                  </a:lnTo>
                  <a:lnTo>
                    <a:pt x="223" y="242"/>
                  </a:lnTo>
                  <a:lnTo>
                    <a:pt x="241" y="231"/>
                  </a:lnTo>
                  <a:lnTo>
                    <a:pt x="257" y="221"/>
                  </a:lnTo>
                  <a:lnTo>
                    <a:pt x="271" y="210"/>
                  </a:lnTo>
                  <a:lnTo>
                    <a:pt x="286" y="197"/>
                  </a:lnTo>
                  <a:lnTo>
                    <a:pt x="296" y="184"/>
                  </a:lnTo>
                  <a:lnTo>
                    <a:pt x="303" y="168"/>
                  </a:lnTo>
                  <a:lnTo>
                    <a:pt x="305" y="153"/>
                  </a:lnTo>
                  <a:lnTo>
                    <a:pt x="300" y="137"/>
                  </a:lnTo>
                  <a:lnTo>
                    <a:pt x="293" y="123"/>
                  </a:lnTo>
                  <a:lnTo>
                    <a:pt x="282" y="109"/>
                  </a:lnTo>
                  <a:lnTo>
                    <a:pt x="267" y="96"/>
                  </a:lnTo>
                  <a:lnTo>
                    <a:pt x="250" y="85"/>
                  </a:lnTo>
                  <a:lnTo>
                    <a:pt x="232" y="75"/>
                  </a:lnTo>
                  <a:lnTo>
                    <a:pt x="219" y="67"/>
                  </a:lnTo>
                  <a:lnTo>
                    <a:pt x="205" y="61"/>
                  </a:lnTo>
                  <a:lnTo>
                    <a:pt x="189" y="54"/>
                  </a:lnTo>
                  <a:lnTo>
                    <a:pt x="173" y="47"/>
                  </a:lnTo>
                  <a:lnTo>
                    <a:pt x="157" y="40"/>
                  </a:lnTo>
                  <a:lnTo>
                    <a:pt x="139" y="32"/>
                  </a:lnTo>
                  <a:lnTo>
                    <a:pt x="122" y="26"/>
                  </a:lnTo>
                  <a:lnTo>
                    <a:pt x="106" y="20"/>
                  </a:lnTo>
                  <a:lnTo>
                    <a:pt x="90" y="15"/>
                  </a:lnTo>
                  <a:lnTo>
                    <a:pt x="74" y="10"/>
                  </a:lnTo>
                  <a:lnTo>
                    <a:pt x="58" y="7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8" y="1"/>
                  </a:lnTo>
                  <a:lnTo>
                    <a:pt x="0" y="3"/>
                  </a:lnTo>
                  <a:lnTo>
                    <a:pt x="10" y="6"/>
                  </a:lnTo>
                  <a:lnTo>
                    <a:pt x="21" y="9"/>
                  </a:lnTo>
                  <a:lnTo>
                    <a:pt x="35" y="13"/>
                  </a:lnTo>
                  <a:lnTo>
                    <a:pt x="48" y="17"/>
                  </a:lnTo>
                  <a:lnTo>
                    <a:pt x="64" y="22"/>
                  </a:lnTo>
                  <a:lnTo>
                    <a:pt x="80" y="27"/>
                  </a:lnTo>
                  <a:lnTo>
                    <a:pt x="97" y="33"/>
                  </a:lnTo>
                  <a:lnTo>
                    <a:pt x="114" y="40"/>
                  </a:lnTo>
                  <a:lnTo>
                    <a:pt x="132" y="47"/>
                  </a:lnTo>
                  <a:lnTo>
                    <a:pt x="149" y="54"/>
                  </a:lnTo>
                  <a:lnTo>
                    <a:pt x="167" y="62"/>
                  </a:lnTo>
                  <a:lnTo>
                    <a:pt x="184" y="70"/>
                  </a:lnTo>
                  <a:lnTo>
                    <a:pt x="202" y="79"/>
                  </a:lnTo>
                  <a:lnTo>
                    <a:pt x="218" y="87"/>
                  </a:lnTo>
                  <a:lnTo>
                    <a:pt x="232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435" name="Freeform 99"/>
            <p:cNvSpPr>
              <a:spLocks/>
            </p:cNvSpPr>
            <p:nvPr/>
          </p:nvSpPr>
          <p:spPr bwMode="auto">
            <a:xfrm>
              <a:off x="4976" y="382"/>
              <a:ext cx="18" cy="42"/>
            </a:xfrm>
            <a:custGeom>
              <a:avLst/>
              <a:gdLst>
                <a:gd name="T0" fmla="*/ 28 w 54"/>
                <a:gd name="T1" fmla="*/ 10 h 85"/>
                <a:gd name="T2" fmla="*/ 27 w 54"/>
                <a:gd name="T3" fmla="*/ 6 h 85"/>
                <a:gd name="T4" fmla="*/ 22 w 54"/>
                <a:gd name="T5" fmla="*/ 2 h 85"/>
                <a:gd name="T6" fmla="*/ 18 w 54"/>
                <a:gd name="T7" fmla="*/ 0 h 85"/>
                <a:gd name="T8" fmla="*/ 12 w 54"/>
                <a:gd name="T9" fmla="*/ 0 h 85"/>
                <a:gd name="T10" fmla="*/ 8 w 54"/>
                <a:gd name="T11" fmla="*/ 1 h 85"/>
                <a:gd name="T12" fmla="*/ 3 w 54"/>
                <a:gd name="T13" fmla="*/ 3 h 85"/>
                <a:gd name="T14" fmla="*/ 0 w 54"/>
                <a:gd name="T15" fmla="*/ 7 h 85"/>
                <a:gd name="T16" fmla="*/ 0 w 54"/>
                <a:gd name="T17" fmla="*/ 11 h 85"/>
                <a:gd name="T18" fmla="*/ 0 w 54"/>
                <a:gd name="T19" fmla="*/ 22 h 85"/>
                <a:gd name="T20" fmla="*/ 5 w 54"/>
                <a:gd name="T21" fmla="*/ 34 h 85"/>
                <a:gd name="T22" fmla="*/ 11 w 54"/>
                <a:gd name="T23" fmla="*/ 47 h 85"/>
                <a:gd name="T24" fmla="*/ 18 w 54"/>
                <a:gd name="T25" fmla="*/ 59 h 85"/>
                <a:gd name="T26" fmla="*/ 27 w 54"/>
                <a:gd name="T27" fmla="*/ 70 h 85"/>
                <a:gd name="T28" fmla="*/ 35 w 54"/>
                <a:gd name="T29" fmla="*/ 79 h 85"/>
                <a:gd name="T30" fmla="*/ 46 w 54"/>
                <a:gd name="T31" fmla="*/ 84 h 85"/>
                <a:gd name="T32" fmla="*/ 53 w 54"/>
                <a:gd name="T33" fmla="*/ 85 h 85"/>
                <a:gd name="T34" fmla="*/ 54 w 54"/>
                <a:gd name="T35" fmla="*/ 68 h 85"/>
                <a:gd name="T36" fmla="*/ 47 w 54"/>
                <a:gd name="T37" fmla="*/ 49 h 85"/>
                <a:gd name="T38" fmla="*/ 38 w 54"/>
                <a:gd name="T39" fmla="*/ 29 h 85"/>
                <a:gd name="T40" fmla="*/ 28 w 54"/>
                <a:gd name="T41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85">
                  <a:moveTo>
                    <a:pt x="28" y="10"/>
                  </a:moveTo>
                  <a:lnTo>
                    <a:pt x="27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5" y="34"/>
                  </a:lnTo>
                  <a:lnTo>
                    <a:pt x="11" y="47"/>
                  </a:lnTo>
                  <a:lnTo>
                    <a:pt x="18" y="59"/>
                  </a:lnTo>
                  <a:lnTo>
                    <a:pt x="27" y="70"/>
                  </a:lnTo>
                  <a:lnTo>
                    <a:pt x="35" y="79"/>
                  </a:lnTo>
                  <a:lnTo>
                    <a:pt x="46" y="84"/>
                  </a:lnTo>
                  <a:lnTo>
                    <a:pt x="53" y="85"/>
                  </a:lnTo>
                  <a:lnTo>
                    <a:pt x="54" y="68"/>
                  </a:lnTo>
                  <a:lnTo>
                    <a:pt x="47" y="49"/>
                  </a:lnTo>
                  <a:lnTo>
                    <a:pt x="38" y="29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436" name="Freeform 100"/>
            <p:cNvSpPr>
              <a:spLocks/>
            </p:cNvSpPr>
            <p:nvPr/>
          </p:nvSpPr>
          <p:spPr bwMode="auto">
            <a:xfrm>
              <a:off x="4962" y="351"/>
              <a:ext cx="15" cy="24"/>
            </a:xfrm>
            <a:custGeom>
              <a:avLst/>
              <a:gdLst>
                <a:gd name="T0" fmla="*/ 25 w 46"/>
                <a:gd name="T1" fmla="*/ 6 h 48"/>
                <a:gd name="T2" fmla="*/ 25 w 46"/>
                <a:gd name="T3" fmla="*/ 7 h 48"/>
                <a:gd name="T4" fmla="*/ 25 w 46"/>
                <a:gd name="T5" fmla="*/ 7 h 48"/>
                <a:gd name="T6" fmla="*/ 25 w 46"/>
                <a:gd name="T7" fmla="*/ 7 h 48"/>
                <a:gd name="T8" fmla="*/ 25 w 46"/>
                <a:gd name="T9" fmla="*/ 7 h 48"/>
                <a:gd name="T10" fmla="*/ 23 w 46"/>
                <a:gd name="T11" fmla="*/ 4 h 48"/>
                <a:gd name="T12" fmla="*/ 19 w 46"/>
                <a:gd name="T13" fmla="*/ 1 h 48"/>
                <a:gd name="T14" fmla="*/ 14 w 46"/>
                <a:gd name="T15" fmla="*/ 0 h 48"/>
                <a:gd name="T16" fmla="*/ 9 w 46"/>
                <a:gd name="T17" fmla="*/ 0 h 48"/>
                <a:gd name="T18" fmla="*/ 4 w 46"/>
                <a:gd name="T19" fmla="*/ 1 h 48"/>
                <a:gd name="T20" fmla="*/ 1 w 46"/>
                <a:gd name="T21" fmla="*/ 4 h 48"/>
                <a:gd name="T22" fmla="*/ 0 w 46"/>
                <a:gd name="T23" fmla="*/ 7 h 48"/>
                <a:gd name="T24" fmla="*/ 0 w 46"/>
                <a:gd name="T25" fmla="*/ 10 h 48"/>
                <a:gd name="T26" fmla="*/ 1 w 46"/>
                <a:gd name="T27" fmla="*/ 15 h 48"/>
                <a:gd name="T28" fmla="*/ 4 w 46"/>
                <a:gd name="T29" fmla="*/ 21 h 48"/>
                <a:gd name="T30" fmla="*/ 10 w 46"/>
                <a:gd name="T31" fmla="*/ 28 h 48"/>
                <a:gd name="T32" fmla="*/ 17 w 46"/>
                <a:gd name="T33" fmla="*/ 35 h 48"/>
                <a:gd name="T34" fmla="*/ 25 w 46"/>
                <a:gd name="T35" fmla="*/ 41 h 48"/>
                <a:gd name="T36" fmla="*/ 33 w 46"/>
                <a:gd name="T37" fmla="*/ 45 h 48"/>
                <a:gd name="T38" fmla="*/ 41 w 46"/>
                <a:gd name="T39" fmla="*/ 48 h 48"/>
                <a:gd name="T40" fmla="*/ 46 w 46"/>
                <a:gd name="T41" fmla="*/ 48 h 48"/>
                <a:gd name="T42" fmla="*/ 45 w 46"/>
                <a:gd name="T43" fmla="*/ 38 h 48"/>
                <a:gd name="T44" fmla="*/ 39 w 46"/>
                <a:gd name="T45" fmla="*/ 25 h 48"/>
                <a:gd name="T46" fmla="*/ 30 w 46"/>
                <a:gd name="T47" fmla="*/ 14 h 48"/>
                <a:gd name="T48" fmla="*/ 25 w 46"/>
                <a:gd name="T4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48">
                  <a:moveTo>
                    <a:pt x="25" y="6"/>
                  </a:move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5"/>
                  </a:lnTo>
                  <a:lnTo>
                    <a:pt x="25" y="41"/>
                  </a:lnTo>
                  <a:lnTo>
                    <a:pt x="33" y="45"/>
                  </a:lnTo>
                  <a:lnTo>
                    <a:pt x="41" y="48"/>
                  </a:lnTo>
                  <a:lnTo>
                    <a:pt x="46" y="48"/>
                  </a:lnTo>
                  <a:lnTo>
                    <a:pt x="45" y="38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437" name="Freeform 101"/>
            <p:cNvSpPr>
              <a:spLocks/>
            </p:cNvSpPr>
            <p:nvPr/>
          </p:nvSpPr>
          <p:spPr bwMode="auto">
            <a:xfrm>
              <a:off x="4949" y="331"/>
              <a:ext cx="21" cy="16"/>
            </a:xfrm>
            <a:custGeom>
              <a:avLst/>
              <a:gdLst>
                <a:gd name="T0" fmla="*/ 50 w 64"/>
                <a:gd name="T1" fmla="*/ 24 h 32"/>
                <a:gd name="T2" fmla="*/ 56 w 64"/>
                <a:gd name="T3" fmla="*/ 22 h 32"/>
                <a:gd name="T4" fmla="*/ 62 w 64"/>
                <a:gd name="T5" fmla="*/ 19 h 32"/>
                <a:gd name="T6" fmla="*/ 64 w 64"/>
                <a:gd name="T7" fmla="*/ 15 h 32"/>
                <a:gd name="T8" fmla="*/ 64 w 64"/>
                <a:gd name="T9" fmla="*/ 11 h 32"/>
                <a:gd name="T10" fmla="*/ 61 w 64"/>
                <a:gd name="T11" fmla="*/ 6 h 32"/>
                <a:gd name="T12" fmla="*/ 56 w 64"/>
                <a:gd name="T13" fmla="*/ 2 h 32"/>
                <a:gd name="T14" fmla="*/ 50 w 64"/>
                <a:gd name="T15" fmla="*/ 0 h 32"/>
                <a:gd name="T16" fmla="*/ 43 w 64"/>
                <a:gd name="T17" fmla="*/ 0 h 32"/>
                <a:gd name="T18" fmla="*/ 40 w 64"/>
                <a:gd name="T19" fmla="*/ 0 h 32"/>
                <a:gd name="T20" fmla="*/ 35 w 64"/>
                <a:gd name="T21" fmla="*/ 1 h 32"/>
                <a:gd name="T22" fmla="*/ 26 w 64"/>
                <a:gd name="T23" fmla="*/ 3 h 32"/>
                <a:gd name="T24" fmla="*/ 16 w 64"/>
                <a:gd name="T25" fmla="*/ 8 h 32"/>
                <a:gd name="T26" fmla="*/ 7 w 64"/>
                <a:gd name="T27" fmla="*/ 14 h 32"/>
                <a:gd name="T28" fmla="*/ 3 w 64"/>
                <a:gd name="T29" fmla="*/ 20 h 32"/>
                <a:gd name="T30" fmla="*/ 0 w 64"/>
                <a:gd name="T31" fmla="*/ 26 h 32"/>
                <a:gd name="T32" fmla="*/ 0 w 64"/>
                <a:gd name="T33" fmla="*/ 28 h 32"/>
                <a:gd name="T34" fmla="*/ 4 w 64"/>
                <a:gd name="T35" fmla="*/ 30 h 32"/>
                <a:gd name="T36" fmla="*/ 10 w 64"/>
                <a:gd name="T37" fmla="*/ 32 h 32"/>
                <a:gd name="T38" fmla="*/ 16 w 64"/>
                <a:gd name="T39" fmla="*/ 32 h 32"/>
                <a:gd name="T40" fmla="*/ 21 w 64"/>
                <a:gd name="T41" fmla="*/ 32 h 32"/>
                <a:gd name="T42" fmla="*/ 29 w 64"/>
                <a:gd name="T43" fmla="*/ 30 h 32"/>
                <a:gd name="T44" fmla="*/ 36 w 64"/>
                <a:gd name="T45" fmla="*/ 29 h 32"/>
                <a:gd name="T46" fmla="*/ 43 w 64"/>
                <a:gd name="T47" fmla="*/ 27 h 32"/>
                <a:gd name="T48" fmla="*/ 50 w 64"/>
                <a:gd name="T49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32">
                  <a:moveTo>
                    <a:pt x="50" y="24"/>
                  </a:moveTo>
                  <a:lnTo>
                    <a:pt x="56" y="22"/>
                  </a:lnTo>
                  <a:lnTo>
                    <a:pt x="62" y="19"/>
                  </a:lnTo>
                  <a:lnTo>
                    <a:pt x="64" y="15"/>
                  </a:lnTo>
                  <a:lnTo>
                    <a:pt x="64" y="11"/>
                  </a:lnTo>
                  <a:lnTo>
                    <a:pt x="61" y="6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26" y="3"/>
                  </a:lnTo>
                  <a:lnTo>
                    <a:pt x="16" y="8"/>
                  </a:lnTo>
                  <a:lnTo>
                    <a:pt x="7" y="14"/>
                  </a:lnTo>
                  <a:lnTo>
                    <a:pt x="3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4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1" y="32"/>
                  </a:lnTo>
                  <a:lnTo>
                    <a:pt x="29" y="30"/>
                  </a:lnTo>
                  <a:lnTo>
                    <a:pt x="36" y="29"/>
                  </a:lnTo>
                  <a:lnTo>
                    <a:pt x="43" y="27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466" name="Freeform 130"/>
            <p:cNvSpPr>
              <a:spLocks/>
            </p:cNvSpPr>
            <p:nvPr/>
          </p:nvSpPr>
          <p:spPr bwMode="auto">
            <a:xfrm>
              <a:off x="4849" y="304"/>
              <a:ext cx="82" cy="106"/>
            </a:xfrm>
            <a:custGeom>
              <a:avLst/>
              <a:gdLst>
                <a:gd name="T0" fmla="*/ 90 w 246"/>
                <a:gd name="T1" fmla="*/ 32 h 211"/>
                <a:gd name="T2" fmla="*/ 73 w 246"/>
                <a:gd name="T3" fmla="*/ 41 h 211"/>
                <a:gd name="T4" fmla="*/ 57 w 246"/>
                <a:gd name="T5" fmla="*/ 51 h 211"/>
                <a:gd name="T6" fmla="*/ 41 w 246"/>
                <a:gd name="T7" fmla="*/ 64 h 211"/>
                <a:gd name="T8" fmla="*/ 28 w 246"/>
                <a:gd name="T9" fmla="*/ 76 h 211"/>
                <a:gd name="T10" fmla="*/ 18 w 246"/>
                <a:gd name="T11" fmla="*/ 89 h 211"/>
                <a:gd name="T12" fmla="*/ 9 w 246"/>
                <a:gd name="T13" fmla="*/ 103 h 211"/>
                <a:gd name="T14" fmla="*/ 3 w 246"/>
                <a:gd name="T15" fmla="*/ 116 h 211"/>
                <a:gd name="T16" fmla="*/ 0 w 246"/>
                <a:gd name="T17" fmla="*/ 131 h 211"/>
                <a:gd name="T18" fmla="*/ 3 w 246"/>
                <a:gd name="T19" fmla="*/ 152 h 211"/>
                <a:gd name="T20" fmla="*/ 15 w 246"/>
                <a:gd name="T21" fmla="*/ 170 h 211"/>
                <a:gd name="T22" fmla="*/ 32 w 246"/>
                <a:gd name="T23" fmla="*/ 185 h 211"/>
                <a:gd name="T24" fmla="*/ 54 w 246"/>
                <a:gd name="T25" fmla="*/ 197 h 211"/>
                <a:gd name="T26" fmla="*/ 80 w 246"/>
                <a:gd name="T27" fmla="*/ 205 h 211"/>
                <a:gd name="T28" fmla="*/ 109 w 246"/>
                <a:gd name="T29" fmla="*/ 210 h 211"/>
                <a:gd name="T30" fmla="*/ 137 w 246"/>
                <a:gd name="T31" fmla="*/ 211 h 211"/>
                <a:gd name="T32" fmla="*/ 164 w 246"/>
                <a:gd name="T33" fmla="*/ 208 h 211"/>
                <a:gd name="T34" fmla="*/ 170 w 246"/>
                <a:gd name="T35" fmla="*/ 208 h 211"/>
                <a:gd name="T36" fmla="*/ 176 w 246"/>
                <a:gd name="T37" fmla="*/ 206 h 211"/>
                <a:gd name="T38" fmla="*/ 180 w 246"/>
                <a:gd name="T39" fmla="*/ 202 h 211"/>
                <a:gd name="T40" fmla="*/ 182 w 246"/>
                <a:gd name="T41" fmla="*/ 198 h 211"/>
                <a:gd name="T42" fmla="*/ 180 w 246"/>
                <a:gd name="T43" fmla="*/ 196 h 211"/>
                <a:gd name="T44" fmla="*/ 176 w 246"/>
                <a:gd name="T45" fmla="*/ 196 h 211"/>
                <a:gd name="T46" fmla="*/ 170 w 246"/>
                <a:gd name="T47" fmla="*/ 195 h 211"/>
                <a:gd name="T48" fmla="*/ 163 w 246"/>
                <a:gd name="T49" fmla="*/ 195 h 211"/>
                <a:gd name="T50" fmla="*/ 154 w 246"/>
                <a:gd name="T51" fmla="*/ 195 h 211"/>
                <a:gd name="T52" fmla="*/ 147 w 246"/>
                <a:gd name="T53" fmla="*/ 195 h 211"/>
                <a:gd name="T54" fmla="*/ 140 w 246"/>
                <a:gd name="T55" fmla="*/ 195 h 211"/>
                <a:gd name="T56" fmla="*/ 135 w 246"/>
                <a:gd name="T57" fmla="*/ 195 h 211"/>
                <a:gd name="T58" fmla="*/ 121 w 246"/>
                <a:gd name="T59" fmla="*/ 194 h 211"/>
                <a:gd name="T60" fmla="*/ 108 w 246"/>
                <a:gd name="T61" fmla="*/ 193 h 211"/>
                <a:gd name="T62" fmla="*/ 93 w 246"/>
                <a:gd name="T63" fmla="*/ 191 h 211"/>
                <a:gd name="T64" fmla="*/ 79 w 246"/>
                <a:gd name="T65" fmla="*/ 188 h 211"/>
                <a:gd name="T66" fmla="*/ 64 w 246"/>
                <a:gd name="T67" fmla="*/ 185 h 211"/>
                <a:gd name="T68" fmla="*/ 50 w 246"/>
                <a:gd name="T69" fmla="*/ 178 h 211"/>
                <a:gd name="T70" fmla="*/ 37 w 246"/>
                <a:gd name="T71" fmla="*/ 169 h 211"/>
                <a:gd name="T72" fmla="*/ 22 w 246"/>
                <a:gd name="T73" fmla="*/ 155 h 211"/>
                <a:gd name="T74" fmla="*/ 19 w 246"/>
                <a:gd name="T75" fmla="*/ 140 h 211"/>
                <a:gd name="T76" fmla="*/ 21 w 246"/>
                <a:gd name="T77" fmla="*/ 126 h 211"/>
                <a:gd name="T78" fmla="*/ 26 w 246"/>
                <a:gd name="T79" fmla="*/ 111 h 211"/>
                <a:gd name="T80" fmla="*/ 35 w 246"/>
                <a:gd name="T81" fmla="*/ 98 h 211"/>
                <a:gd name="T82" fmla="*/ 48 w 246"/>
                <a:gd name="T83" fmla="*/ 85 h 211"/>
                <a:gd name="T84" fmla="*/ 63 w 246"/>
                <a:gd name="T85" fmla="*/ 73 h 211"/>
                <a:gd name="T86" fmla="*/ 79 w 246"/>
                <a:gd name="T87" fmla="*/ 63 h 211"/>
                <a:gd name="T88" fmla="*/ 98 w 246"/>
                <a:gd name="T89" fmla="*/ 52 h 211"/>
                <a:gd name="T90" fmla="*/ 117 w 246"/>
                <a:gd name="T91" fmla="*/ 43 h 211"/>
                <a:gd name="T92" fmla="*/ 137 w 246"/>
                <a:gd name="T93" fmla="*/ 35 h 211"/>
                <a:gd name="T94" fmla="*/ 157 w 246"/>
                <a:gd name="T95" fmla="*/ 28 h 211"/>
                <a:gd name="T96" fmla="*/ 176 w 246"/>
                <a:gd name="T97" fmla="*/ 21 h 211"/>
                <a:gd name="T98" fmla="*/ 196 w 246"/>
                <a:gd name="T99" fmla="*/ 16 h 211"/>
                <a:gd name="T100" fmla="*/ 214 w 246"/>
                <a:gd name="T101" fmla="*/ 11 h 211"/>
                <a:gd name="T102" fmla="*/ 231 w 246"/>
                <a:gd name="T103" fmla="*/ 8 h 211"/>
                <a:gd name="T104" fmla="*/ 246 w 246"/>
                <a:gd name="T105" fmla="*/ 6 h 211"/>
                <a:gd name="T106" fmla="*/ 236 w 246"/>
                <a:gd name="T107" fmla="*/ 2 h 211"/>
                <a:gd name="T108" fmla="*/ 220 w 246"/>
                <a:gd name="T109" fmla="*/ 0 h 211"/>
                <a:gd name="T110" fmla="*/ 201 w 246"/>
                <a:gd name="T111" fmla="*/ 2 h 211"/>
                <a:gd name="T112" fmla="*/ 179 w 246"/>
                <a:gd name="T113" fmla="*/ 5 h 211"/>
                <a:gd name="T114" fmla="*/ 154 w 246"/>
                <a:gd name="T115" fmla="*/ 10 h 211"/>
                <a:gd name="T116" fmla="*/ 131 w 246"/>
                <a:gd name="T117" fmla="*/ 16 h 211"/>
                <a:gd name="T118" fmla="*/ 109 w 246"/>
                <a:gd name="T119" fmla="*/ 24 h 211"/>
                <a:gd name="T120" fmla="*/ 90 w 246"/>
                <a:gd name="T121" fmla="*/ 3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6" h="211">
                  <a:moveTo>
                    <a:pt x="90" y="32"/>
                  </a:moveTo>
                  <a:lnTo>
                    <a:pt x="73" y="41"/>
                  </a:lnTo>
                  <a:lnTo>
                    <a:pt x="57" y="51"/>
                  </a:lnTo>
                  <a:lnTo>
                    <a:pt x="41" y="64"/>
                  </a:lnTo>
                  <a:lnTo>
                    <a:pt x="28" y="76"/>
                  </a:lnTo>
                  <a:lnTo>
                    <a:pt x="18" y="89"/>
                  </a:lnTo>
                  <a:lnTo>
                    <a:pt x="9" y="103"/>
                  </a:lnTo>
                  <a:lnTo>
                    <a:pt x="3" y="116"/>
                  </a:lnTo>
                  <a:lnTo>
                    <a:pt x="0" y="131"/>
                  </a:lnTo>
                  <a:lnTo>
                    <a:pt x="3" y="152"/>
                  </a:lnTo>
                  <a:lnTo>
                    <a:pt x="15" y="170"/>
                  </a:lnTo>
                  <a:lnTo>
                    <a:pt x="32" y="185"/>
                  </a:lnTo>
                  <a:lnTo>
                    <a:pt x="54" y="197"/>
                  </a:lnTo>
                  <a:lnTo>
                    <a:pt x="80" y="205"/>
                  </a:lnTo>
                  <a:lnTo>
                    <a:pt x="109" y="210"/>
                  </a:lnTo>
                  <a:lnTo>
                    <a:pt x="137" y="211"/>
                  </a:lnTo>
                  <a:lnTo>
                    <a:pt x="164" y="208"/>
                  </a:lnTo>
                  <a:lnTo>
                    <a:pt x="170" y="208"/>
                  </a:lnTo>
                  <a:lnTo>
                    <a:pt x="176" y="206"/>
                  </a:lnTo>
                  <a:lnTo>
                    <a:pt x="180" y="202"/>
                  </a:lnTo>
                  <a:lnTo>
                    <a:pt x="182" y="198"/>
                  </a:lnTo>
                  <a:lnTo>
                    <a:pt x="180" y="196"/>
                  </a:lnTo>
                  <a:lnTo>
                    <a:pt x="176" y="196"/>
                  </a:lnTo>
                  <a:lnTo>
                    <a:pt x="170" y="195"/>
                  </a:lnTo>
                  <a:lnTo>
                    <a:pt x="163" y="195"/>
                  </a:lnTo>
                  <a:lnTo>
                    <a:pt x="154" y="195"/>
                  </a:lnTo>
                  <a:lnTo>
                    <a:pt x="147" y="195"/>
                  </a:lnTo>
                  <a:lnTo>
                    <a:pt x="140" y="195"/>
                  </a:lnTo>
                  <a:lnTo>
                    <a:pt x="135" y="195"/>
                  </a:lnTo>
                  <a:lnTo>
                    <a:pt x="121" y="194"/>
                  </a:lnTo>
                  <a:lnTo>
                    <a:pt x="108" y="193"/>
                  </a:lnTo>
                  <a:lnTo>
                    <a:pt x="93" y="191"/>
                  </a:lnTo>
                  <a:lnTo>
                    <a:pt x="79" y="188"/>
                  </a:lnTo>
                  <a:lnTo>
                    <a:pt x="64" y="185"/>
                  </a:lnTo>
                  <a:lnTo>
                    <a:pt x="50" y="178"/>
                  </a:lnTo>
                  <a:lnTo>
                    <a:pt x="37" y="169"/>
                  </a:lnTo>
                  <a:lnTo>
                    <a:pt x="22" y="155"/>
                  </a:lnTo>
                  <a:lnTo>
                    <a:pt x="19" y="140"/>
                  </a:lnTo>
                  <a:lnTo>
                    <a:pt x="21" y="126"/>
                  </a:lnTo>
                  <a:lnTo>
                    <a:pt x="26" y="111"/>
                  </a:lnTo>
                  <a:lnTo>
                    <a:pt x="35" y="98"/>
                  </a:lnTo>
                  <a:lnTo>
                    <a:pt x="48" y="85"/>
                  </a:lnTo>
                  <a:lnTo>
                    <a:pt x="63" y="73"/>
                  </a:lnTo>
                  <a:lnTo>
                    <a:pt x="79" y="63"/>
                  </a:lnTo>
                  <a:lnTo>
                    <a:pt x="98" y="52"/>
                  </a:lnTo>
                  <a:lnTo>
                    <a:pt x="117" y="43"/>
                  </a:lnTo>
                  <a:lnTo>
                    <a:pt x="137" y="35"/>
                  </a:lnTo>
                  <a:lnTo>
                    <a:pt x="157" y="28"/>
                  </a:lnTo>
                  <a:lnTo>
                    <a:pt x="176" y="21"/>
                  </a:lnTo>
                  <a:lnTo>
                    <a:pt x="196" y="16"/>
                  </a:lnTo>
                  <a:lnTo>
                    <a:pt x="214" y="11"/>
                  </a:lnTo>
                  <a:lnTo>
                    <a:pt x="231" y="8"/>
                  </a:lnTo>
                  <a:lnTo>
                    <a:pt x="246" y="6"/>
                  </a:lnTo>
                  <a:lnTo>
                    <a:pt x="236" y="2"/>
                  </a:lnTo>
                  <a:lnTo>
                    <a:pt x="220" y="0"/>
                  </a:lnTo>
                  <a:lnTo>
                    <a:pt x="201" y="2"/>
                  </a:lnTo>
                  <a:lnTo>
                    <a:pt x="179" y="5"/>
                  </a:lnTo>
                  <a:lnTo>
                    <a:pt x="154" y="10"/>
                  </a:lnTo>
                  <a:lnTo>
                    <a:pt x="131" y="16"/>
                  </a:lnTo>
                  <a:lnTo>
                    <a:pt x="109" y="24"/>
                  </a:lnTo>
                  <a:lnTo>
                    <a:pt x="9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467" name="Freeform 131"/>
            <p:cNvSpPr>
              <a:spLocks/>
            </p:cNvSpPr>
            <p:nvPr/>
          </p:nvSpPr>
          <p:spPr bwMode="auto">
            <a:xfrm>
              <a:off x="4989" y="303"/>
              <a:ext cx="53" cy="82"/>
            </a:xfrm>
            <a:custGeom>
              <a:avLst/>
              <a:gdLst>
                <a:gd name="T0" fmla="*/ 133 w 158"/>
                <a:gd name="T1" fmla="*/ 54 h 164"/>
                <a:gd name="T2" fmla="*/ 138 w 158"/>
                <a:gd name="T3" fmla="*/ 72 h 164"/>
                <a:gd name="T4" fmla="*/ 135 w 158"/>
                <a:gd name="T5" fmla="*/ 86 h 164"/>
                <a:gd name="T6" fmla="*/ 125 w 158"/>
                <a:gd name="T7" fmla="*/ 99 h 164"/>
                <a:gd name="T8" fmla="*/ 110 w 158"/>
                <a:gd name="T9" fmla="*/ 110 h 164"/>
                <a:gd name="T10" fmla="*/ 93 w 158"/>
                <a:gd name="T11" fmla="*/ 120 h 164"/>
                <a:gd name="T12" fmla="*/ 74 w 158"/>
                <a:gd name="T13" fmla="*/ 130 h 164"/>
                <a:gd name="T14" fmla="*/ 53 w 158"/>
                <a:gd name="T15" fmla="*/ 140 h 164"/>
                <a:gd name="T16" fmla="*/ 36 w 158"/>
                <a:gd name="T17" fmla="*/ 149 h 164"/>
                <a:gd name="T18" fmla="*/ 33 w 158"/>
                <a:gd name="T19" fmla="*/ 152 h 164"/>
                <a:gd name="T20" fmla="*/ 32 w 158"/>
                <a:gd name="T21" fmla="*/ 154 h 164"/>
                <a:gd name="T22" fmla="*/ 32 w 158"/>
                <a:gd name="T23" fmla="*/ 157 h 164"/>
                <a:gd name="T24" fmla="*/ 35 w 158"/>
                <a:gd name="T25" fmla="*/ 160 h 164"/>
                <a:gd name="T26" fmla="*/ 37 w 158"/>
                <a:gd name="T27" fmla="*/ 163 h 164"/>
                <a:gd name="T28" fmla="*/ 42 w 158"/>
                <a:gd name="T29" fmla="*/ 164 h 164"/>
                <a:gd name="T30" fmla="*/ 46 w 158"/>
                <a:gd name="T31" fmla="*/ 164 h 164"/>
                <a:gd name="T32" fmla="*/ 51 w 158"/>
                <a:gd name="T33" fmla="*/ 163 h 164"/>
                <a:gd name="T34" fmla="*/ 72 w 158"/>
                <a:gd name="T35" fmla="*/ 153 h 164"/>
                <a:gd name="T36" fmla="*/ 94 w 158"/>
                <a:gd name="T37" fmla="*/ 143 h 164"/>
                <a:gd name="T38" fmla="*/ 114 w 158"/>
                <a:gd name="T39" fmla="*/ 132 h 164"/>
                <a:gd name="T40" fmla="*/ 133 w 158"/>
                <a:gd name="T41" fmla="*/ 118 h 164"/>
                <a:gd name="T42" fmla="*/ 146 w 158"/>
                <a:gd name="T43" fmla="*/ 104 h 164"/>
                <a:gd name="T44" fmla="*/ 155 w 158"/>
                <a:gd name="T45" fmla="*/ 87 h 164"/>
                <a:gd name="T46" fmla="*/ 158 w 158"/>
                <a:gd name="T47" fmla="*/ 70 h 164"/>
                <a:gd name="T48" fmla="*/ 152 w 158"/>
                <a:gd name="T49" fmla="*/ 51 h 164"/>
                <a:gd name="T50" fmla="*/ 139 w 158"/>
                <a:gd name="T51" fmla="*/ 37 h 164"/>
                <a:gd name="T52" fmla="*/ 122 w 158"/>
                <a:gd name="T53" fmla="*/ 24 h 164"/>
                <a:gd name="T54" fmla="*/ 99 w 158"/>
                <a:gd name="T55" fmla="*/ 14 h 164"/>
                <a:gd name="T56" fmla="*/ 75 w 158"/>
                <a:gd name="T57" fmla="*/ 7 h 164"/>
                <a:gd name="T58" fmla="*/ 51 w 158"/>
                <a:gd name="T59" fmla="*/ 2 h 164"/>
                <a:gd name="T60" fmla="*/ 29 w 158"/>
                <a:gd name="T61" fmla="*/ 0 h 164"/>
                <a:gd name="T62" fmla="*/ 11 w 158"/>
                <a:gd name="T63" fmla="*/ 1 h 164"/>
                <a:gd name="T64" fmla="*/ 0 w 158"/>
                <a:gd name="T65" fmla="*/ 5 h 164"/>
                <a:gd name="T66" fmla="*/ 20 w 158"/>
                <a:gd name="T67" fmla="*/ 9 h 164"/>
                <a:gd name="T68" fmla="*/ 40 w 158"/>
                <a:gd name="T69" fmla="*/ 12 h 164"/>
                <a:gd name="T70" fmla="*/ 59 w 158"/>
                <a:gd name="T71" fmla="*/ 15 h 164"/>
                <a:gd name="T72" fmla="*/ 78 w 158"/>
                <a:gd name="T73" fmla="*/ 19 h 164"/>
                <a:gd name="T74" fmla="*/ 96 w 158"/>
                <a:gd name="T75" fmla="*/ 24 h 164"/>
                <a:gd name="T76" fmla="*/ 112 w 158"/>
                <a:gd name="T77" fmla="*/ 32 h 164"/>
                <a:gd name="T78" fmla="*/ 125 w 158"/>
                <a:gd name="T79" fmla="*/ 41 h 164"/>
                <a:gd name="T80" fmla="*/ 133 w 158"/>
                <a:gd name="T81" fmla="*/ 5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8" h="164">
                  <a:moveTo>
                    <a:pt x="133" y="54"/>
                  </a:moveTo>
                  <a:lnTo>
                    <a:pt x="138" y="72"/>
                  </a:lnTo>
                  <a:lnTo>
                    <a:pt x="135" y="86"/>
                  </a:lnTo>
                  <a:lnTo>
                    <a:pt x="125" y="99"/>
                  </a:lnTo>
                  <a:lnTo>
                    <a:pt x="110" y="110"/>
                  </a:lnTo>
                  <a:lnTo>
                    <a:pt x="93" y="120"/>
                  </a:lnTo>
                  <a:lnTo>
                    <a:pt x="74" y="130"/>
                  </a:lnTo>
                  <a:lnTo>
                    <a:pt x="53" y="140"/>
                  </a:lnTo>
                  <a:lnTo>
                    <a:pt x="36" y="149"/>
                  </a:lnTo>
                  <a:lnTo>
                    <a:pt x="33" y="152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5" y="160"/>
                  </a:lnTo>
                  <a:lnTo>
                    <a:pt x="37" y="163"/>
                  </a:lnTo>
                  <a:lnTo>
                    <a:pt x="42" y="164"/>
                  </a:lnTo>
                  <a:lnTo>
                    <a:pt x="46" y="164"/>
                  </a:lnTo>
                  <a:lnTo>
                    <a:pt x="51" y="163"/>
                  </a:lnTo>
                  <a:lnTo>
                    <a:pt x="72" y="153"/>
                  </a:lnTo>
                  <a:lnTo>
                    <a:pt x="94" y="143"/>
                  </a:lnTo>
                  <a:lnTo>
                    <a:pt x="114" y="132"/>
                  </a:lnTo>
                  <a:lnTo>
                    <a:pt x="133" y="118"/>
                  </a:lnTo>
                  <a:lnTo>
                    <a:pt x="146" y="104"/>
                  </a:lnTo>
                  <a:lnTo>
                    <a:pt x="155" y="87"/>
                  </a:lnTo>
                  <a:lnTo>
                    <a:pt x="158" y="70"/>
                  </a:lnTo>
                  <a:lnTo>
                    <a:pt x="152" y="51"/>
                  </a:lnTo>
                  <a:lnTo>
                    <a:pt x="139" y="37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5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1" y="1"/>
                  </a:lnTo>
                  <a:lnTo>
                    <a:pt x="0" y="5"/>
                  </a:lnTo>
                  <a:lnTo>
                    <a:pt x="20" y="9"/>
                  </a:lnTo>
                  <a:lnTo>
                    <a:pt x="40" y="12"/>
                  </a:lnTo>
                  <a:lnTo>
                    <a:pt x="59" y="15"/>
                  </a:lnTo>
                  <a:lnTo>
                    <a:pt x="78" y="19"/>
                  </a:lnTo>
                  <a:lnTo>
                    <a:pt x="96" y="24"/>
                  </a:lnTo>
                  <a:lnTo>
                    <a:pt x="112" y="32"/>
                  </a:lnTo>
                  <a:lnTo>
                    <a:pt x="125" y="41"/>
                  </a:lnTo>
                  <a:lnTo>
                    <a:pt x="1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468" name="Freeform 132"/>
            <p:cNvSpPr>
              <a:spLocks/>
            </p:cNvSpPr>
            <p:nvPr/>
          </p:nvSpPr>
          <p:spPr bwMode="auto">
            <a:xfrm>
              <a:off x="4796" y="285"/>
              <a:ext cx="134" cy="170"/>
            </a:xfrm>
            <a:custGeom>
              <a:avLst/>
              <a:gdLst>
                <a:gd name="T0" fmla="*/ 125 w 400"/>
                <a:gd name="T1" fmla="*/ 62 h 340"/>
                <a:gd name="T2" fmla="*/ 67 w 400"/>
                <a:gd name="T3" fmla="*/ 103 h 340"/>
                <a:gd name="T4" fmla="*/ 22 w 400"/>
                <a:gd name="T5" fmla="*/ 150 h 340"/>
                <a:gd name="T6" fmla="*/ 0 w 400"/>
                <a:gd name="T7" fmla="*/ 204 h 340"/>
                <a:gd name="T8" fmla="*/ 5 w 400"/>
                <a:gd name="T9" fmla="*/ 240 h 340"/>
                <a:gd name="T10" fmla="*/ 13 w 400"/>
                <a:gd name="T11" fmla="*/ 254 h 340"/>
                <a:gd name="T12" fmla="*/ 26 w 400"/>
                <a:gd name="T13" fmla="*/ 268 h 340"/>
                <a:gd name="T14" fmla="*/ 42 w 400"/>
                <a:gd name="T15" fmla="*/ 279 h 340"/>
                <a:gd name="T16" fmla="*/ 70 w 400"/>
                <a:gd name="T17" fmla="*/ 291 h 340"/>
                <a:gd name="T18" fmla="*/ 108 w 400"/>
                <a:gd name="T19" fmla="*/ 305 h 340"/>
                <a:gd name="T20" fmla="*/ 149 w 400"/>
                <a:gd name="T21" fmla="*/ 315 h 340"/>
                <a:gd name="T22" fmla="*/ 189 w 400"/>
                <a:gd name="T23" fmla="*/ 323 h 340"/>
                <a:gd name="T24" fmla="*/ 231 w 400"/>
                <a:gd name="T25" fmla="*/ 329 h 340"/>
                <a:gd name="T26" fmla="*/ 274 w 400"/>
                <a:gd name="T27" fmla="*/ 334 h 340"/>
                <a:gd name="T28" fmla="*/ 317 w 400"/>
                <a:gd name="T29" fmla="*/ 337 h 340"/>
                <a:gd name="T30" fmla="*/ 359 w 400"/>
                <a:gd name="T31" fmla="*/ 339 h 340"/>
                <a:gd name="T32" fmla="*/ 387 w 400"/>
                <a:gd name="T33" fmla="*/ 340 h 340"/>
                <a:gd name="T34" fmla="*/ 397 w 400"/>
                <a:gd name="T35" fmla="*/ 334 h 340"/>
                <a:gd name="T36" fmla="*/ 400 w 400"/>
                <a:gd name="T37" fmla="*/ 323 h 340"/>
                <a:gd name="T38" fmla="*/ 391 w 400"/>
                <a:gd name="T39" fmla="*/ 316 h 340"/>
                <a:gd name="T40" fmla="*/ 365 w 400"/>
                <a:gd name="T41" fmla="*/ 315 h 340"/>
                <a:gd name="T42" fmla="*/ 326 w 400"/>
                <a:gd name="T43" fmla="*/ 314 h 340"/>
                <a:gd name="T44" fmla="*/ 287 w 400"/>
                <a:gd name="T45" fmla="*/ 312 h 340"/>
                <a:gd name="T46" fmla="*/ 247 w 400"/>
                <a:gd name="T47" fmla="*/ 308 h 340"/>
                <a:gd name="T48" fmla="*/ 208 w 400"/>
                <a:gd name="T49" fmla="*/ 303 h 340"/>
                <a:gd name="T50" fmla="*/ 169 w 400"/>
                <a:gd name="T51" fmla="*/ 295 h 340"/>
                <a:gd name="T52" fmla="*/ 131 w 400"/>
                <a:gd name="T53" fmla="*/ 287 h 340"/>
                <a:gd name="T54" fmla="*/ 95 w 400"/>
                <a:gd name="T55" fmla="*/ 275 h 340"/>
                <a:gd name="T56" fmla="*/ 63 w 400"/>
                <a:gd name="T57" fmla="*/ 261 h 340"/>
                <a:gd name="T58" fmla="*/ 44 w 400"/>
                <a:gd name="T59" fmla="*/ 241 h 340"/>
                <a:gd name="T60" fmla="*/ 38 w 400"/>
                <a:gd name="T61" fmla="*/ 214 h 340"/>
                <a:gd name="T62" fmla="*/ 47 w 400"/>
                <a:gd name="T63" fmla="*/ 177 h 340"/>
                <a:gd name="T64" fmla="*/ 63 w 400"/>
                <a:gd name="T65" fmla="*/ 148 h 340"/>
                <a:gd name="T66" fmla="*/ 85 w 400"/>
                <a:gd name="T67" fmla="*/ 122 h 340"/>
                <a:gd name="T68" fmla="*/ 111 w 400"/>
                <a:gd name="T69" fmla="*/ 100 h 340"/>
                <a:gd name="T70" fmla="*/ 141 w 400"/>
                <a:gd name="T71" fmla="*/ 79 h 340"/>
                <a:gd name="T72" fmla="*/ 179 w 400"/>
                <a:gd name="T73" fmla="*/ 57 h 340"/>
                <a:gd name="T74" fmla="*/ 224 w 400"/>
                <a:gd name="T75" fmla="*/ 37 h 340"/>
                <a:gd name="T76" fmla="*/ 272 w 400"/>
                <a:gd name="T77" fmla="*/ 19 h 340"/>
                <a:gd name="T78" fmla="*/ 314 w 400"/>
                <a:gd name="T79" fmla="*/ 6 h 340"/>
                <a:gd name="T80" fmla="*/ 316 w 400"/>
                <a:gd name="T81" fmla="*/ 0 h 340"/>
                <a:gd name="T82" fmla="*/ 274 w 400"/>
                <a:gd name="T83" fmla="*/ 5 h 340"/>
                <a:gd name="T84" fmla="*/ 224 w 400"/>
                <a:gd name="T85" fmla="*/ 17 h 340"/>
                <a:gd name="T86" fmla="*/ 176 w 400"/>
                <a:gd name="T87" fmla="*/ 3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0" h="340">
                  <a:moveTo>
                    <a:pt x="156" y="45"/>
                  </a:moveTo>
                  <a:lnTo>
                    <a:pt x="125" y="62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5"/>
                  </a:lnTo>
                  <a:lnTo>
                    <a:pt x="22" y="150"/>
                  </a:lnTo>
                  <a:lnTo>
                    <a:pt x="8" y="176"/>
                  </a:lnTo>
                  <a:lnTo>
                    <a:pt x="0" y="204"/>
                  </a:lnTo>
                  <a:lnTo>
                    <a:pt x="2" y="233"/>
                  </a:lnTo>
                  <a:lnTo>
                    <a:pt x="5" y="240"/>
                  </a:lnTo>
                  <a:lnTo>
                    <a:pt x="9" y="248"/>
                  </a:lnTo>
                  <a:lnTo>
                    <a:pt x="13" y="254"/>
                  </a:lnTo>
                  <a:lnTo>
                    <a:pt x="19" y="261"/>
                  </a:lnTo>
                  <a:lnTo>
                    <a:pt x="26" y="268"/>
                  </a:lnTo>
                  <a:lnTo>
                    <a:pt x="34" y="274"/>
                  </a:lnTo>
                  <a:lnTo>
                    <a:pt x="42" y="279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5"/>
                  </a:lnTo>
                  <a:lnTo>
                    <a:pt x="128" y="310"/>
                  </a:lnTo>
                  <a:lnTo>
                    <a:pt x="149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10" y="326"/>
                  </a:lnTo>
                  <a:lnTo>
                    <a:pt x="231" y="329"/>
                  </a:lnTo>
                  <a:lnTo>
                    <a:pt x="253" y="331"/>
                  </a:lnTo>
                  <a:lnTo>
                    <a:pt x="274" y="334"/>
                  </a:lnTo>
                  <a:lnTo>
                    <a:pt x="295" y="336"/>
                  </a:lnTo>
                  <a:lnTo>
                    <a:pt x="317" y="337"/>
                  </a:lnTo>
                  <a:lnTo>
                    <a:pt x="339" y="338"/>
                  </a:lnTo>
                  <a:lnTo>
                    <a:pt x="359" y="339"/>
                  </a:lnTo>
                  <a:lnTo>
                    <a:pt x="381" y="340"/>
                  </a:lnTo>
                  <a:lnTo>
                    <a:pt x="387" y="340"/>
                  </a:lnTo>
                  <a:lnTo>
                    <a:pt x="393" y="337"/>
                  </a:lnTo>
                  <a:lnTo>
                    <a:pt x="397" y="334"/>
                  </a:lnTo>
                  <a:lnTo>
                    <a:pt x="400" y="328"/>
                  </a:lnTo>
                  <a:lnTo>
                    <a:pt x="400" y="323"/>
                  </a:lnTo>
                  <a:lnTo>
                    <a:pt x="397" y="319"/>
                  </a:lnTo>
                  <a:lnTo>
                    <a:pt x="391" y="316"/>
                  </a:lnTo>
                  <a:lnTo>
                    <a:pt x="385" y="315"/>
                  </a:lnTo>
                  <a:lnTo>
                    <a:pt x="365" y="315"/>
                  </a:lnTo>
                  <a:lnTo>
                    <a:pt x="346" y="315"/>
                  </a:lnTo>
                  <a:lnTo>
                    <a:pt x="326" y="314"/>
                  </a:lnTo>
                  <a:lnTo>
                    <a:pt x="307" y="313"/>
                  </a:lnTo>
                  <a:lnTo>
                    <a:pt x="287" y="312"/>
                  </a:lnTo>
                  <a:lnTo>
                    <a:pt x="266" y="310"/>
                  </a:lnTo>
                  <a:lnTo>
                    <a:pt x="247" y="308"/>
                  </a:lnTo>
                  <a:lnTo>
                    <a:pt x="227" y="306"/>
                  </a:lnTo>
                  <a:lnTo>
                    <a:pt x="208" y="303"/>
                  </a:lnTo>
                  <a:lnTo>
                    <a:pt x="188" y="300"/>
                  </a:lnTo>
                  <a:lnTo>
                    <a:pt x="169" y="295"/>
                  </a:lnTo>
                  <a:lnTo>
                    <a:pt x="150" y="291"/>
                  </a:lnTo>
                  <a:lnTo>
                    <a:pt x="131" y="287"/>
                  </a:lnTo>
                  <a:lnTo>
                    <a:pt x="114" y="281"/>
                  </a:lnTo>
                  <a:lnTo>
                    <a:pt x="95" y="275"/>
                  </a:lnTo>
                  <a:lnTo>
                    <a:pt x="77" y="269"/>
                  </a:lnTo>
                  <a:lnTo>
                    <a:pt x="63" y="261"/>
                  </a:lnTo>
                  <a:lnTo>
                    <a:pt x="51" y="251"/>
                  </a:lnTo>
                  <a:lnTo>
                    <a:pt x="44" y="241"/>
                  </a:lnTo>
                  <a:lnTo>
                    <a:pt x="38" y="228"/>
                  </a:lnTo>
                  <a:lnTo>
                    <a:pt x="38" y="214"/>
                  </a:lnTo>
                  <a:lnTo>
                    <a:pt x="41" y="195"/>
                  </a:lnTo>
                  <a:lnTo>
                    <a:pt x="47" y="177"/>
                  </a:lnTo>
                  <a:lnTo>
                    <a:pt x="53" y="163"/>
                  </a:lnTo>
                  <a:lnTo>
                    <a:pt x="63" y="148"/>
                  </a:lnTo>
                  <a:lnTo>
                    <a:pt x="74" y="135"/>
                  </a:lnTo>
                  <a:lnTo>
                    <a:pt x="85" y="122"/>
                  </a:lnTo>
                  <a:lnTo>
                    <a:pt x="98" y="111"/>
                  </a:lnTo>
                  <a:lnTo>
                    <a:pt x="111" y="100"/>
                  </a:lnTo>
                  <a:lnTo>
                    <a:pt x="125" y="89"/>
                  </a:lnTo>
                  <a:lnTo>
                    <a:pt x="141" y="79"/>
                  </a:lnTo>
                  <a:lnTo>
                    <a:pt x="160" y="68"/>
                  </a:lnTo>
                  <a:lnTo>
                    <a:pt x="179" y="57"/>
                  </a:lnTo>
                  <a:lnTo>
                    <a:pt x="201" y="47"/>
                  </a:lnTo>
                  <a:lnTo>
                    <a:pt x="224" y="37"/>
                  </a:lnTo>
                  <a:lnTo>
                    <a:pt x="249" y="27"/>
                  </a:lnTo>
                  <a:lnTo>
                    <a:pt x="272" y="19"/>
                  </a:lnTo>
                  <a:lnTo>
                    <a:pt x="294" y="12"/>
                  </a:lnTo>
                  <a:lnTo>
                    <a:pt x="314" y="6"/>
                  </a:lnTo>
                  <a:lnTo>
                    <a:pt x="332" y="1"/>
                  </a:lnTo>
                  <a:lnTo>
                    <a:pt x="316" y="0"/>
                  </a:lnTo>
                  <a:lnTo>
                    <a:pt x="295" y="1"/>
                  </a:lnTo>
                  <a:lnTo>
                    <a:pt x="274" y="5"/>
                  </a:lnTo>
                  <a:lnTo>
                    <a:pt x="249" y="10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6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469" name="Freeform 133"/>
            <p:cNvSpPr>
              <a:spLocks/>
            </p:cNvSpPr>
            <p:nvPr/>
          </p:nvSpPr>
          <p:spPr bwMode="auto">
            <a:xfrm>
              <a:off x="4984" y="279"/>
              <a:ext cx="117" cy="114"/>
            </a:xfrm>
            <a:custGeom>
              <a:avLst/>
              <a:gdLst>
                <a:gd name="T0" fmla="*/ 291 w 349"/>
                <a:gd name="T1" fmla="*/ 70 h 227"/>
                <a:gd name="T2" fmla="*/ 307 w 349"/>
                <a:gd name="T3" fmla="*/ 83 h 227"/>
                <a:gd name="T4" fmla="*/ 316 w 349"/>
                <a:gd name="T5" fmla="*/ 97 h 227"/>
                <a:gd name="T6" fmla="*/ 321 w 349"/>
                <a:gd name="T7" fmla="*/ 113 h 227"/>
                <a:gd name="T8" fmla="*/ 321 w 349"/>
                <a:gd name="T9" fmla="*/ 129 h 227"/>
                <a:gd name="T10" fmla="*/ 318 w 349"/>
                <a:gd name="T11" fmla="*/ 142 h 227"/>
                <a:gd name="T12" fmla="*/ 313 w 349"/>
                <a:gd name="T13" fmla="*/ 154 h 227"/>
                <a:gd name="T14" fmla="*/ 302 w 349"/>
                <a:gd name="T15" fmla="*/ 165 h 227"/>
                <a:gd name="T16" fmla="*/ 292 w 349"/>
                <a:gd name="T17" fmla="*/ 174 h 227"/>
                <a:gd name="T18" fmla="*/ 279 w 349"/>
                <a:gd name="T19" fmla="*/ 185 h 227"/>
                <a:gd name="T20" fmla="*/ 266 w 349"/>
                <a:gd name="T21" fmla="*/ 193 h 227"/>
                <a:gd name="T22" fmla="*/ 253 w 349"/>
                <a:gd name="T23" fmla="*/ 202 h 227"/>
                <a:gd name="T24" fmla="*/ 240 w 349"/>
                <a:gd name="T25" fmla="*/ 212 h 227"/>
                <a:gd name="T26" fmla="*/ 237 w 349"/>
                <a:gd name="T27" fmla="*/ 215 h 227"/>
                <a:gd name="T28" fmla="*/ 236 w 349"/>
                <a:gd name="T29" fmla="*/ 218 h 227"/>
                <a:gd name="T30" fmla="*/ 237 w 349"/>
                <a:gd name="T31" fmla="*/ 221 h 227"/>
                <a:gd name="T32" fmla="*/ 240 w 349"/>
                <a:gd name="T33" fmla="*/ 224 h 227"/>
                <a:gd name="T34" fmla="*/ 244 w 349"/>
                <a:gd name="T35" fmla="*/ 226 h 227"/>
                <a:gd name="T36" fmla="*/ 249 w 349"/>
                <a:gd name="T37" fmla="*/ 227 h 227"/>
                <a:gd name="T38" fmla="*/ 254 w 349"/>
                <a:gd name="T39" fmla="*/ 226 h 227"/>
                <a:gd name="T40" fmla="*/ 259 w 349"/>
                <a:gd name="T41" fmla="*/ 224 h 227"/>
                <a:gd name="T42" fmla="*/ 288 w 349"/>
                <a:gd name="T43" fmla="*/ 211 h 227"/>
                <a:gd name="T44" fmla="*/ 311 w 349"/>
                <a:gd name="T45" fmla="*/ 193 h 227"/>
                <a:gd name="T46" fmla="*/ 331 w 349"/>
                <a:gd name="T47" fmla="*/ 172 h 227"/>
                <a:gd name="T48" fmla="*/ 345 w 349"/>
                <a:gd name="T49" fmla="*/ 151 h 227"/>
                <a:gd name="T50" fmla="*/ 349 w 349"/>
                <a:gd name="T51" fmla="*/ 127 h 227"/>
                <a:gd name="T52" fmla="*/ 346 w 349"/>
                <a:gd name="T53" fmla="*/ 104 h 227"/>
                <a:gd name="T54" fmla="*/ 334 w 349"/>
                <a:gd name="T55" fmla="*/ 83 h 227"/>
                <a:gd name="T56" fmla="*/ 311 w 349"/>
                <a:gd name="T57" fmla="*/ 63 h 227"/>
                <a:gd name="T58" fmla="*/ 294 w 349"/>
                <a:gd name="T59" fmla="*/ 53 h 227"/>
                <a:gd name="T60" fmla="*/ 273 w 349"/>
                <a:gd name="T61" fmla="*/ 44 h 227"/>
                <a:gd name="T62" fmla="*/ 250 w 349"/>
                <a:gd name="T63" fmla="*/ 35 h 227"/>
                <a:gd name="T64" fmla="*/ 227 w 349"/>
                <a:gd name="T65" fmla="*/ 28 h 227"/>
                <a:gd name="T66" fmla="*/ 202 w 349"/>
                <a:gd name="T67" fmla="*/ 22 h 227"/>
                <a:gd name="T68" fmla="*/ 176 w 349"/>
                <a:gd name="T69" fmla="*/ 17 h 227"/>
                <a:gd name="T70" fmla="*/ 151 w 349"/>
                <a:gd name="T71" fmla="*/ 12 h 227"/>
                <a:gd name="T72" fmla="*/ 125 w 349"/>
                <a:gd name="T73" fmla="*/ 7 h 227"/>
                <a:gd name="T74" fmla="*/ 102 w 349"/>
                <a:gd name="T75" fmla="*/ 4 h 227"/>
                <a:gd name="T76" fmla="*/ 79 w 349"/>
                <a:gd name="T77" fmla="*/ 2 h 227"/>
                <a:gd name="T78" fmla="*/ 58 w 349"/>
                <a:gd name="T79" fmla="*/ 0 h 227"/>
                <a:gd name="T80" fmla="*/ 39 w 349"/>
                <a:gd name="T81" fmla="*/ 0 h 227"/>
                <a:gd name="T82" fmla="*/ 23 w 349"/>
                <a:gd name="T83" fmla="*/ 0 h 227"/>
                <a:gd name="T84" fmla="*/ 12 w 349"/>
                <a:gd name="T85" fmla="*/ 1 h 227"/>
                <a:gd name="T86" fmla="*/ 5 w 349"/>
                <a:gd name="T87" fmla="*/ 3 h 227"/>
                <a:gd name="T88" fmla="*/ 0 w 349"/>
                <a:gd name="T89" fmla="*/ 5 h 227"/>
                <a:gd name="T90" fmla="*/ 15 w 349"/>
                <a:gd name="T91" fmla="*/ 7 h 227"/>
                <a:gd name="T92" fmla="*/ 31 w 349"/>
                <a:gd name="T93" fmla="*/ 9 h 227"/>
                <a:gd name="T94" fmla="*/ 47 w 349"/>
                <a:gd name="T95" fmla="*/ 11 h 227"/>
                <a:gd name="T96" fmla="*/ 64 w 349"/>
                <a:gd name="T97" fmla="*/ 13 h 227"/>
                <a:gd name="T98" fmla="*/ 83 w 349"/>
                <a:gd name="T99" fmla="*/ 15 h 227"/>
                <a:gd name="T100" fmla="*/ 102 w 349"/>
                <a:gd name="T101" fmla="*/ 17 h 227"/>
                <a:gd name="T102" fmla="*/ 121 w 349"/>
                <a:gd name="T103" fmla="*/ 20 h 227"/>
                <a:gd name="T104" fmla="*/ 141 w 349"/>
                <a:gd name="T105" fmla="*/ 23 h 227"/>
                <a:gd name="T106" fmla="*/ 160 w 349"/>
                <a:gd name="T107" fmla="*/ 27 h 227"/>
                <a:gd name="T108" fmla="*/ 180 w 349"/>
                <a:gd name="T109" fmla="*/ 31 h 227"/>
                <a:gd name="T110" fmla="*/ 201 w 349"/>
                <a:gd name="T111" fmla="*/ 36 h 227"/>
                <a:gd name="T112" fmla="*/ 220 w 349"/>
                <a:gd name="T113" fmla="*/ 41 h 227"/>
                <a:gd name="T114" fmla="*/ 238 w 349"/>
                <a:gd name="T115" fmla="*/ 48 h 227"/>
                <a:gd name="T116" fmla="*/ 257 w 349"/>
                <a:gd name="T117" fmla="*/ 54 h 227"/>
                <a:gd name="T118" fmla="*/ 275 w 349"/>
                <a:gd name="T119" fmla="*/ 62 h 227"/>
                <a:gd name="T120" fmla="*/ 291 w 349"/>
                <a:gd name="T121" fmla="*/ 7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" h="227">
                  <a:moveTo>
                    <a:pt x="291" y="70"/>
                  </a:moveTo>
                  <a:lnTo>
                    <a:pt x="307" y="83"/>
                  </a:lnTo>
                  <a:lnTo>
                    <a:pt x="316" y="97"/>
                  </a:lnTo>
                  <a:lnTo>
                    <a:pt x="321" y="113"/>
                  </a:lnTo>
                  <a:lnTo>
                    <a:pt x="321" y="129"/>
                  </a:lnTo>
                  <a:lnTo>
                    <a:pt x="318" y="142"/>
                  </a:lnTo>
                  <a:lnTo>
                    <a:pt x="313" y="154"/>
                  </a:lnTo>
                  <a:lnTo>
                    <a:pt x="302" y="165"/>
                  </a:lnTo>
                  <a:lnTo>
                    <a:pt x="292" y="174"/>
                  </a:lnTo>
                  <a:lnTo>
                    <a:pt x="279" y="185"/>
                  </a:lnTo>
                  <a:lnTo>
                    <a:pt x="266" y="193"/>
                  </a:lnTo>
                  <a:lnTo>
                    <a:pt x="253" y="202"/>
                  </a:lnTo>
                  <a:lnTo>
                    <a:pt x="240" y="212"/>
                  </a:lnTo>
                  <a:lnTo>
                    <a:pt x="237" y="215"/>
                  </a:lnTo>
                  <a:lnTo>
                    <a:pt x="236" y="218"/>
                  </a:lnTo>
                  <a:lnTo>
                    <a:pt x="237" y="221"/>
                  </a:lnTo>
                  <a:lnTo>
                    <a:pt x="240" y="224"/>
                  </a:lnTo>
                  <a:lnTo>
                    <a:pt x="244" y="226"/>
                  </a:lnTo>
                  <a:lnTo>
                    <a:pt x="249" y="227"/>
                  </a:lnTo>
                  <a:lnTo>
                    <a:pt x="254" y="226"/>
                  </a:lnTo>
                  <a:lnTo>
                    <a:pt x="259" y="224"/>
                  </a:lnTo>
                  <a:lnTo>
                    <a:pt x="288" y="211"/>
                  </a:lnTo>
                  <a:lnTo>
                    <a:pt x="311" y="193"/>
                  </a:lnTo>
                  <a:lnTo>
                    <a:pt x="331" y="172"/>
                  </a:lnTo>
                  <a:lnTo>
                    <a:pt x="345" y="151"/>
                  </a:lnTo>
                  <a:lnTo>
                    <a:pt x="349" y="127"/>
                  </a:lnTo>
                  <a:lnTo>
                    <a:pt x="346" y="104"/>
                  </a:lnTo>
                  <a:lnTo>
                    <a:pt x="334" y="83"/>
                  </a:lnTo>
                  <a:lnTo>
                    <a:pt x="311" y="63"/>
                  </a:lnTo>
                  <a:lnTo>
                    <a:pt x="294" y="53"/>
                  </a:lnTo>
                  <a:lnTo>
                    <a:pt x="273" y="44"/>
                  </a:lnTo>
                  <a:lnTo>
                    <a:pt x="250" y="35"/>
                  </a:lnTo>
                  <a:lnTo>
                    <a:pt x="227" y="28"/>
                  </a:lnTo>
                  <a:lnTo>
                    <a:pt x="202" y="22"/>
                  </a:lnTo>
                  <a:lnTo>
                    <a:pt x="176" y="17"/>
                  </a:lnTo>
                  <a:lnTo>
                    <a:pt x="151" y="12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9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5" y="3"/>
                  </a:lnTo>
                  <a:lnTo>
                    <a:pt x="0" y="5"/>
                  </a:lnTo>
                  <a:lnTo>
                    <a:pt x="15" y="7"/>
                  </a:lnTo>
                  <a:lnTo>
                    <a:pt x="31" y="9"/>
                  </a:lnTo>
                  <a:lnTo>
                    <a:pt x="47" y="11"/>
                  </a:lnTo>
                  <a:lnTo>
                    <a:pt x="64" y="13"/>
                  </a:lnTo>
                  <a:lnTo>
                    <a:pt x="83" y="15"/>
                  </a:lnTo>
                  <a:lnTo>
                    <a:pt x="102" y="17"/>
                  </a:lnTo>
                  <a:lnTo>
                    <a:pt x="121" y="20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0" y="31"/>
                  </a:lnTo>
                  <a:lnTo>
                    <a:pt x="201" y="36"/>
                  </a:lnTo>
                  <a:lnTo>
                    <a:pt x="220" y="41"/>
                  </a:lnTo>
                  <a:lnTo>
                    <a:pt x="238" y="48"/>
                  </a:lnTo>
                  <a:lnTo>
                    <a:pt x="257" y="54"/>
                  </a:lnTo>
                  <a:lnTo>
                    <a:pt x="275" y="62"/>
                  </a:lnTo>
                  <a:lnTo>
                    <a:pt x="291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470" name="Freeform 134"/>
            <p:cNvSpPr>
              <a:spLocks/>
            </p:cNvSpPr>
            <p:nvPr/>
          </p:nvSpPr>
          <p:spPr bwMode="auto">
            <a:xfrm>
              <a:off x="4750" y="340"/>
              <a:ext cx="48" cy="107"/>
            </a:xfrm>
            <a:custGeom>
              <a:avLst/>
              <a:gdLst>
                <a:gd name="T0" fmla="*/ 0 w 143"/>
                <a:gd name="T1" fmla="*/ 115 h 212"/>
                <a:gd name="T2" fmla="*/ 0 w 143"/>
                <a:gd name="T3" fmla="*/ 133 h 212"/>
                <a:gd name="T4" fmla="*/ 6 w 143"/>
                <a:gd name="T5" fmla="*/ 149 h 212"/>
                <a:gd name="T6" fmla="*/ 16 w 143"/>
                <a:gd name="T7" fmla="*/ 165 h 212"/>
                <a:gd name="T8" fmla="*/ 31 w 143"/>
                <a:gd name="T9" fmla="*/ 178 h 212"/>
                <a:gd name="T10" fmla="*/ 48 w 143"/>
                <a:gd name="T11" fmla="*/ 190 h 212"/>
                <a:gd name="T12" fmla="*/ 69 w 143"/>
                <a:gd name="T13" fmla="*/ 200 h 212"/>
                <a:gd name="T14" fmla="*/ 92 w 143"/>
                <a:gd name="T15" fmla="*/ 207 h 212"/>
                <a:gd name="T16" fmla="*/ 115 w 143"/>
                <a:gd name="T17" fmla="*/ 211 h 212"/>
                <a:gd name="T18" fmla="*/ 122 w 143"/>
                <a:gd name="T19" fmla="*/ 212 h 212"/>
                <a:gd name="T20" fmla="*/ 130 w 143"/>
                <a:gd name="T21" fmla="*/ 210 h 212"/>
                <a:gd name="T22" fmla="*/ 135 w 143"/>
                <a:gd name="T23" fmla="*/ 207 h 212"/>
                <a:gd name="T24" fmla="*/ 138 w 143"/>
                <a:gd name="T25" fmla="*/ 203 h 212"/>
                <a:gd name="T26" fmla="*/ 138 w 143"/>
                <a:gd name="T27" fmla="*/ 198 h 212"/>
                <a:gd name="T28" fmla="*/ 137 w 143"/>
                <a:gd name="T29" fmla="*/ 193 h 212"/>
                <a:gd name="T30" fmla="*/ 133 w 143"/>
                <a:gd name="T31" fmla="*/ 189 h 212"/>
                <a:gd name="T32" fmla="*/ 125 w 143"/>
                <a:gd name="T33" fmla="*/ 186 h 212"/>
                <a:gd name="T34" fmla="*/ 102 w 143"/>
                <a:gd name="T35" fmla="*/ 180 h 212"/>
                <a:gd name="T36" fmla="*/ 80 w 143"/>
                <a:gd name="T37" fmla="*/ 172 h 212"/>
                <a:gd name="T38" fmla="*/ 63 w 143"/>
                <a:gd name="T39" fmla="*/ 161 h 212"/>
                <a:gd name="T40" fmla="*/ 50 w 143"/>
                <a:gd name="T41" fmla="*/ 148 h 212"/>
                <a:gd name="T42" fmla="*/ 41 w 143"/>
                <a:gd name="T43" fmla="*/ 133 h 212"/>
                <a:gd name="T44" fmla="*/ 37 w 143"/>
                <a:gd name="T45" fmla="*/ 116 h 212"/>
                <a:gd name="T46" fmla="*/ 37 w 143"/>
                <a:gd name="T47" fmla="*/ 99 h 212"/>
                <a:gd name="T48" fmla="*/ 44 w 143"/>
                <a:gd name="T49" fmla="*/ 80 h 212"/>
                <a:gd name="T50" fmla="*/ 54 w 143"/>
                <a:gd name="T51" fmla="*/ 67 h 212"/>
                <a:gd name="T52" fmla="*/ 70 w 143"/>
                <a:gd name="T53" fmla="*/ 54 h 212"/>
                <a:gd name="T54" fmla="*/ 87 w 143"/>
                <a:gd name="T55" fmla="*/ 41 h 212"/>
                <a:gd name="T56" fmla="*/ 106 w 143"/>
                <a:gd name="T57" fmla="*/ 30 h 212"/>
                <a:gd name="T58" fmla="*/ 122 w 143"/>
                <a:gd name="T59" fmla="*/ 21 h 212"/>
                <a:gd name="T60" fmla="*/ 135 w 143"/>
                <a:gd name="T61" fmla="*/ 11 h 212"/>
                <a:gd name="T62" fmla="*/ 143 w 143"/>
                <a:gd name="T63" fmla="*/ 5 h 212"/>
                <a:gd name="T64" fmla="*/ 143 w 143"/>
                <a:gd name="T65" fmla="*/ 0 h 212"/>
                <a:gd name="T66" fmla="*/ 127 w 143"/>
                <a:gd name="T67" fmla="*/ 4 h 212"/>
                <a:gd name="T68" fmla="*/ 106 w 143"/>
                <a:gd name="T69" fmla="*/ 11 h 212"/>
                <a:gd name="T70" fmla="*/ 85 w 143"/>
                <a:gd name="T71" fmla="*/ 24 h 212"/>
                <a:gd name="T72" fmla="*/ 61 w 143"/>
                <a:gd name="T73" fmla="*/ 38 h 212"/>
                <a:gd name="T74" fmla="*/ 40 w 143"/>
                <a:gd name="T75" fmla="*/ 55 h 212"/>
                <a:gd name="T76" fmla="*/ 22 w 143"/>
                <a:gd name="T77" fmla="*/ 74 h 212"/>
                <a:gd name="T78" fmla="*/ 8 w 143"/>
                <a:gd name="T79" fmla="*/ 95 h 212"/>
                <a:gd name="T80" fmla="*/ 0 w 143"/>
                <a:gd name="T81" fmla="*/ 11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212">
                  <a:moveTo>
                    <a:pt x="0" y="115"/>
                  </a:moveTo>
                  <a:lnTo>
                    <a:pt x="0" y="133"/>
                  </a:lnTo>
                  <a:lnTo>
                    <a:pt x="6" y="149"/>
                  </a:lnTo>
                  <a:lnTo>
                    <a:pt x="16" y="165"/>
                  </a:lnTo>
                  <a:lnTo>
                    <a:pt x="31" y="178"/>
                  </a:lnTo>
                  <a:lnTo>
                    <a:pt x="48" y="190"/>
                  </a:lnTo>
                  <a:lnTo>
                    <a:pt x="69" y="200"/>
                  </a:lnTo>
                  <a:lnTo>
                    <a:pt x="92" y="207"/>
                  </a:lnTo>
                  <a:lnTo>
                    <a:pt x="115" y="211"/>
                  </a:lnTo>
                  <a:lnTo>
                    <a:pt x="122" y="212"/>
                  </a:lnTo>
                  <a:lnTo>
                    <a:pt x="130" y="210"/>
                  </a:lnTo>
                  <a:lnTo>
                    <a:pt x="135" y="207"/>
                  </a:lnTo>
                  <a:lnTo>
                    <a:pt x="138" y="203"/>
                  </a:lnTo>
                  <a:lnTo>
                    <a:pt x="138" y="198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25" y="186"/>
                  </a:lnTo>
                  <a:lnTo>
                    <a:pt x="102" y="180"/>
                  </a:lnTo>
                  <a:lnTo>
                    <a:pt x="80" y="172"/>
                  </a:lnTo>
                  <a:lnTo>
                    <a:pt x="63" y="161"/>
                  </a:lnTo>
                  <a:lnTo>
                    <a:pt x="50" y="148"/>
                  </a:lnTo>
                  <a:lnTo>
                    <a:pt x="41" y="133"/>
                  </a:lnTo>
                  <a:lnTo>
                    <a:pt x="37" y="116"/>
                  </a:lnTo>
                  <a:lnTo>
                    <a:pt x="37" y="99"/>
                  </a:lnTo>
                  <a:lnTo>
                    <a:pt x="44" y="80"/>
                  </a:lnTo>
                  <a:lnTo>
                    <a:pt x="54" y="67"/>
                  </a:lnTo>
                  <a:lnTo>
                    <a:pt x="70" y="54"/>
                  </a:lnTo>
                  <a:lnTo>
                    <a:pt x="87" y="41"/>
                  </a:lnTo>
                  <a:lnTo>
                    <a:pt x="106" y="30"/>
                  </a:lnTo>
                  <a:lnTo>
                    <a:pt x="122" y="21"/>
                  </a:lnTo>
                  <a:lnTo>
                    <a:pt x="135" y="11"/>
                  </a:lnTo>
                  <a:lnTo>
                    <a:pt x="143" y="5"/>
                  </a:lnTo>
                  <a:lnTo>
                    <a:pt x="143" y="0"/>
                  </a:lnTo>
                  <a:lnTo>
                    <a:pt x="127" y="4"/>
                  </a:lnTo>
                  <a:lnTo>
                    <a:pt x="106" y="11"/>
                  </a:lnTo>
                  <a:lnTo>
                    <a:pt x="85" y="24"/>
                  </a:lnTo>
                  <a:lnTo>
                    <a:pt x="61" y="38"/>
                  </a:lnTo>
                  <a:lnTo>
                    <a:pt x="40" y="55"/>
                  </a:lnTo>
                  <a:lnTo>
                    <a:pt x="22" y="74"/>
                  </a:lnTo>
                  <a:lnTo>
                    <a:pt x="8" y="9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471" name="Freeform 135"/>
            <p:cNvSpPr>
              <a:spLocks/>
            </p:cNvSpPr>
            <p:nvPr/>
          </p:nvSpPr>
          <p:spPr bwMode="auto">
            <a:xfrm>
              <a:off x="5081" y="272"/>
              <a:ext cx="101" cy="139"/>
            </a:xfrm>
            <a:custGeom>
              <a:avLst/>
              <a:gdLst>
                <a:gd name="T0" fmla="*/ 258 w 304"/>
                <a:gd name="T1" fmla="*/ 111 h 278"/>
                <a:gd name="T2" fmla="*/ 272 w 304"/>
                <a:gd name="T3" fmla="*/ 129 h 278"/>
                <a:gd name="T4" fmla="*/ 279 w 304"/>
                <a:gd name="T5" fmla="*/ 147 h 278"/>
                <a:gd name="T6" fmla="*/ 275 w 304"/>
                <a:gd name="T7" fmla="*/ 168 h 278"/>
                <a:gd name="T8" fmla="*/ 258 w 304"/>
                <a:gd name="T9" fmla="*/ 187 h 278"/>
                <a:gd name="T10" fmla="*/ 233 w 304"/>
                <a:gd name="T11" fmla="*/ 205 h 278"/>
                <a:gd name="T12" fmla="*/ 205 w 304"/>
                <a:gd name="T13" fmla="*/ 220 h 278"/>
                <a:gd name="T14" fmla="*/ 176 w 304"/>
                <a:gd name="T15" fmla="*/ 237 h 278"/>
                <a:gd name="T16" fmla="*/ 159 w 304"/>
                <a:gd name="T17" fmla="*/ 249 h 278"/>
                <a:gd name="T18" fmla="*/ 153 w 304"/>
                <a:gd name="T19" fmla="*/ 258 h 278"/>
                <a:gd name="T20" fmla="*/ 149 w 304"/>
                <a:gd name="T21" fmla="*/ 266 h 278"/>
                <a:gd name="T22" fmla="*/ 151 w 304"/>
                <a:gd name="T23" fmla="*/ 274 h 278"/>
                <a:gd name="T24" fmla="*/ 162 w 304"/>
                <a:gd name="T25" fmla="*/ 278 h 278"/>
                <a:gd name="T26" fmla="*/ 172 w 304"/>
                <a:gd name="T27" fmla="*/ 277 h 278"/>
                <a:gd name="T28" fmla="*/ 191 w 304"/>
                <a:gd name="T29" fmla="*/ 262 h 278"/>
                <a:gd name="T30" fmla="*/ 223 w 304"/>
                <a:gd name="T31" fmla="*/ 241 h 278"/>
                <a:gd name="T32" fmla="*/ 256 w 304"/>
                <a:gd name="T33" fmla="*/ 220 h 278"/>
                <a:gd name="T34" fmla="*/ 285 w 304"/>
                <a:gd name="T35" fmla="*/ 197 h 278"/>
                <a:gd name="T36" fmla="*/ 303 w 304"/>
                <a:gd name="T37" fmla="*/ 167 h 278"/>
                <a:gd name="T38" fmla="*/ 301 w 304"/>
                <a:gd name="T39" fmla="*/ 136 h 278"/>
                <a:gd name="T40" fmla="*/ 282 w 304"/>
                <a:gd name="T41" fmla="*/ 107 h 278"/>
                <a:gd name="T42" fmla="*/ 252 w 304"/>
                <a:gd name="T43" fmla="*/ 83 h 278"/>
                <a:gd name="T44" fmla="*/ 218 w 304"/>
                <a:gd name="T45" fmla="*/ 68 h 278"/>
                <a:gd name="T46" fmla="*/ 186 w 304"/>
                <a:gd name="T47" fmla="*/ 54 h 278"/>
                <a:gd name="T48" fmla="*/ 151 w 304"/>
                <a:gd name="T49" fmla="*/ 41 h 278"/>
                <a:gd name="T50" fmla="*/ 115 w 304"/>
                <a:gd name="T51" fmla="*/ 28 h 278"/>
                <a:gd name="T52" fmla="*/ 82 w 304"/>
                <a:gd name="T53" fmla="*/ 16 h 278"/>
                <a:gd name="T54" fmla="*/ 50 w 304"/>
                <a:gd name="T55" fmla="*/ 7 h 278"/>
                <a:gd name="T56" fmla="*/ 25 w 304"/>
                <a:gd name="T57" fmla="*/ 1 h 278"/>
                <a:gd name="T58" fmla="*/ 6 w 304"/>
                <a:gd name="T59" fmla="*/ 0 h 278"/>
                <a:gd name="T60" fmla="*/ 13 w 304"/>
                <a:gd name="T61" fmla="*/ 7 h 278"/>
                <a:gd name="T62" fmla="*/ 44 w 304"/>
                <a:gd name="T63" fmla="*/ 17 h 278"/>
                <a:gd name="T64" fmla="*/ 74 w 304"/>
                <a:gd name="T65" fmla="*/ 28 h 278"/>
                <a:gd name="T66" fmla="*/ 106 w 304"/>
                <a:gd name="T67" fmla="*/ 39 h 278"/>
                <a:gd name="T68" fmla="*/ 140 w 304"/>
                <a:gd name="T69" fmla="*/ 51 h 278"/>
                <a:gd name="T70" fmla="*/ 172 w 304"/>
                <a:gd name="T71" fmla="*/ 64 h 278"/>
                <a:gd name="T72" fmla="*/ 204 w 304"/>
                <a:gd name="T73" fmla="*/ 79 h 278"/>
                <a:gd name="T74" fmla="*/ 233 w 304"/>
                <a:gd name="T75" fmla="*/ 95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278">
                  <a:moveTo>
                    <a:pt x="247" y="104"/>
                  </a:moveTo>
                  <a:lnTo>
                    <a:pt x="258" y="111"/>
                  </a:lnTo>
                  <a:lnTo>
                    <a:pt x="265" y="119"/>
                  </a:lnTo>
                  <a:lnTo>
                    <a:pt x="272" y="129"/>
                  </a:lnTo>
                  <a:lnTo>
                    <a:pt x="276" y="138"/>
                  </a:lnTo>
                  <a:lnTo>
                    <a:pt x="279" y="147"/>
                  </a:lnTo>
                  <a:lnTo>
                    <a:pt x="278" y="158"/>
                  </a:lnTo>
                  <a:lnTo>
                    <a:pt x="275" y="168"/>
                  </a:lnTo>
                  <a:lnTo>
                    <a:pt x="268" y="177"/>
                  </a:lnTo>
                  <a:lnTo>
                    <a:pt x="258" y="187"/>
                  </a:lnTo>
                  <a:lnTo>
                    <a:pt x="246" y="197"/>
                  </a:lnTo>
                  <a:lnTo>
                    <a:pt x="233" y="205"/>
                  </a:lnTo>
                  <a:lnTo>
                    <a:pt x="220" y="213"/>
                  </a:lnTo>
                  <a:lnTo>
                    <a:pt x="205" y="220"/>
                  </a:lnTo>
                  <a:lnTo>
                    <a:pt x="191" y="229"/>
                  </a:lnTo>
                  <a:lnTo>
                    <a:pt x="176" y="237"/>
                  </a:lnTo>
                  <a:lnTo>
                    <a:pt x="163" y="246"/>
                  </a:lnTo>
                  <a:lnTo>
                    <a:pt x="159" y="249"/>
                  </a:lnTo>
                  <a:lnTo>
                    <a:pt x="156" y="253"/>
                  </a:lnTo>
                  <a:lnTo>
                    <a:pt x="153" y="258"/>
                  </a:lnTo>
                  <a:lnTo>
                    <a:pt x="150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4"/>
                  </a:lnTo>
                  <a:lnTo>
                    <a:pt x="156" y="277"/>
                  </a:lnTo>
                  <a:lnTo>
                    <a:pt x="162" y="278"/>
                  </a:lnTo>
                  <a:lnTo>
                    <a:pt x="167" y="278"/>
                  </a:lnTo>
                  <a:lnTo>
                    <a:pt x="172" y="277"/>
                  </a:lnTo>
                  <a:lnTo>
                    <a:pt x="176" y="274"/>
                  </a:lnTo>
                  <a:lnTo>
                    <a:pt x="191" y="262"/>
                  </a:lnTo>
                  <a:lnTo>
                    <a:pt x="207" y="251"/>
                  </a:lnTo>
                  <a:lnTo>
                    <a:pt x="223" y="241"/>
                  </a:lnTo>
                  <a:lnTo>
                    <a:pt x="240" y="231"/>
                  </a:lnTo>
                  <a:lnTo>
                    <a:pt x="256" y="220"/>
                  </a:lnTo>
                  <a:lnTo>
                    <a:pt x="272" y="209"/>
                  </a:lnTo>
                  <a:lnTo>
                    <a:pt x="285" y="197"/>
                  </a:lnTo>
                  <a:lnTo>
                    <a:pt x="295" y="183"/>
                  </a:lnTo>
                  <a:lnTo>
                    <a:pt x="303" y="167"/>
                  </a:lnTo>
                  <a:lnTo>
                    <a:pt x="304" y="151"/>
                  </a:lnTo>
                  <a:lnTo>
                    <a:pt x="301" y="136"/>
                  </a:lnTo>
                  <a:lnTo>
                    <a:pt x="294" y="120"/>
                  </a:lnTo>
                  <a:lnTo>
                    <a:pt x="282" y="107"/>
                  </a:lnTo>
                  <a:lnTo>
                    <a:pt x="269" y="94"/>
                  </a:lnTo>
                  <a:lnTo>
                    <a:pt x="252" y="83"/>
                  </a:lnTo>
                  <a:lnTo>
                    <a:pt x="233" y="74"/>
                  </a:lnTo>
                  <a:lnTo>
                    <a:pt x="218" y="68"/>
                  </a:lnTo>
                  <a:lnTo>
                    <a:pt x="202" y="62"/>
                  </a:lnTo>
                  <a:lnTo>
                    <a:pt x="186" y="54"/>
                  </a:lnTo>
                  <a:lnTo>
                    <a:pt x="169" y="48"/>
                  </a:lnTo>
                  <a:lnTo>
                    <a:pt x="151" y="41"/>
                  </a:lnTo>
                  <a:lnTo>
                    <a:pt x="133" y="35"/>
                  </a:lnTo>
                  <a:lnTo>
                    <a:pt x="115" y="28"/>
                  </a:lnTo>
                  <a:lnTo>
                    <a:pt x="98" y="21"/>
                  </a:lnTo>
                  <a:lnTo>
                    <a:pt x="82" y="16"/>
                  </a:lnTo>
                  <a:lnTo>
                    <a:pt x="66" y="11"/>
                  </a:lnTo>
                  <a:lnTo>
                    <a:pt x="50" y="7"/>
                  </a:lnTo>
                  <a:lnTo>
                    <a:pt x="37" y="4"/>
                  </a:lnTo>
                  <a:lnTo>
                    <a:pt x="25" y="1"/>
                  </a:lnTo>
                  <a:lnTo>
                    <a:pt x="15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8" y="12"/>
                  </a:lnTo>
                  <a:lnTo>
                    <a:pt x="44" y="17"/>
                  </a:lnTo>
                  <a:lnTo>
                    <a:pt x="58" y="23"/>
                  </a:lnTo>
                  <a:lnTo>
                    <a:pt x="74" y="28"/>
                  </a:lnTo>
                  <a:lnTo>
                    <a:pt x="90" y="33"/>
                  </a:lnTo>
                  <a:lnTo>
                    <a:pt x="106" y="39"/>
                  </a:lnTo>
                  <a:lnTo>
                    <a:pt x="122" y="45"/>
                  </a:lnTo>
                  <a:lnTo>
                    <a:pt x="140" y="51"/>
                  </a:lnTo>
                  <a:lnTo>
                    <a:pt x="156" y="58"/>
                  </a:lnTo>
                  <a:lnTo>
                    <a:pt x="172" y="64"/>
                  </a:lnTo>
                  <a:lnTo>
                    <a:pt x="188" y="71"/>
                  </a:lnTo>
                  <a:lnTo>
                    <a:pt x="204" y="79"/>
                  </a:lnTo>
                  <a:lnTo>
                    <a:pt x="218" y="86"/>
                  </a:lnTo>
                  <a:lnTo>
                    <a:pt x="233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6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ECE7B414-5C99-4ACD-BA4F-C38FF02E0B87}" type="slidenum">
              <a:rPr lang="en-US"/>
              <a:pPr/>
              <a:t>5</a:t>
            </a:fld>
            <a:endParaRPr lang="en-US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3550" y="228600"/>
            <a:ext cx="8334375" cy="1143000"/>
          </a:xfrm>
        </p:spPr>
        <p:txBody>
          <a:bodyPr/>
          <a:lstStyle/>
          <a:p>
            <a:r>
              <a:rPr lang="en-US" sz="3200" u="none" dirty="0">
                <a:solidFill>
                  <a:srgbClr val="3333CC"/>
                </a:solidFill>
              </a:rPr>
              <a:t>Characteristics of selected wireless link  standards</a:t>
            </a:r>
          </a:p>
        </p:txBody>
      </p:sp>
      <p:sp>
        <p:nvSpPr>
          <p:cNvPr id="396396" name="Rectangle 108"/>
          <p:cNvSpPr>
            <a:spLocks noChangeArrowheads="1"/>
          </p:cNvSpPr>
          <p:nvPr/>
        </p:nvSpPr>
        <p:spPr bwMode="auto">
          <a:xfrm>
            <a:off x="2952750" y="1968500"/>
            <a:ext cx="1589088" cy="34544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397" name="Rectangle 109"/>
          <p:cNvSpPr>
            <a:spLocks noChangeArrowheads="1"/>
          </p:cNvSpPr>
          <p:nvPr/>
        </p:nvSpPr>
        <p:spPr bwMode="auto">
          <a:xfrm>
            <a:off x="4578350" y="1982788"/>
            <a:ext cx="1589088" cy="3440112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398" name="Rectangle 110"/>
          <p:cNvSpPr>
            <a:spLocks noChangeArrowheads="1"/>
          </p:cNvSpPr>
          <p:nvPr/>
        </p:nvSpPr>
        <p:spPr bwMode="auto">
          <a:xfrm>
            <a:off x="6203950" y="1982788"/>
            <a:ext cx="1589088" cy="3440112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399" name="Rectangle 111"/>
          <p:cNvSpPr>
            <a:spLocks noChangeArrowheads="1"/>
          </p:cNvSpPr>
          <p:nvPr/>
        </p:nvSpPr>
        <p:spPr bwMode="auto">
          <a:xfrm>
            <a:off x="1327150" y="1955800"/>
            <a:ext cx="1589088" cy="34671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400" name="Line 112"/>
          <p:cNvSpPr>
            <a:spLocks noChangeShapeType="1"/>
          </p:cNvSpPr>
          <p:nvPr/>
        </p:nvSpPr>
        <p:spPr bwMode="auto">
          <a:xfrm>
            <a:off x="1327150" y="5422900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6401" name="Text Box 113"/>
          <p:cNvSpPr txBox="1">
            <a:spLocks noChangeArrowheads="1"/>
          </p:cNvSpPr>
          <p:nvPr/>
        </p:nvSpPr>
        <p:spPr bwMode="auto">
          <a:xfrm>
            <a:off x="1704975" y="5413375"/>
            <a:ext cx="831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Indoor</a:t>
            </a:r>
          </a:p>
          <a:p>
            <a:pPr algn="ctr" eaLnBrk="1" hangingPunct="1"/>
            <a:r>
              <a:rPr lang="en-US" sz="1400">
                <a:latin typeface="Arial" charset="0"/>
              </a:rPr>
              <a:t>10-30m</a:t>
            </a:r>
          </a:p>
        </p:txBody>
      </p:sp>
      <p:sp>
        <p:nvSpPr>
          <p:cNvPr id="396402" name="Text Box 114"/>
          <p:cNvSpPr txBox="1">
            <a:spLocks noChangeArrowheads="1"/>
          </p:cNvSpPr>
          <p:nvPr/>
        </p:nvSpPr>
        <p:spPr bwMode="auto">
          <a:xfrm>
            <a:off x="3217863" y="5416550"/>
            <a:ext cx="1009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Outdoor</a:t>
            </a:r>
          </a:p>
          <a:p>
            <a:pPr algn="ctr" eaLnBrk="1" hangingPunct="1"/>
            <a:r>
              <a:rPr lang="en-US" sz="1400">
                <a:latin typeface="Arial" charset="0"/>
              </a:rPr>
              <a:t>50-200m</a:t>
            </a:r>
          </a:p>
        </p:txBody>
      </p:sp>
      <p:sp>
        <p:nvSpPr>
          <p:cNvPr id="396403" name="Text Box 115"/>
          <p:cNvSpPr txBox="1">
            <a:spLocks noChangeArrowheads="1"/>
          </p:cNvSpPr>
          <p:nvPr/>
        </p:nvSpPr>
        <p:spPr bwMode="auto">
          <a:xfrm>
            <a:off x="4695825" y="5421313"/>
            <a:ext cx="12382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Mid-range</a:t>
            </a:r>
          </a:p>
          <a:p>
            <a:pPr algn="ctr" eaLnBrk="1" hangingPunct="1"/>
            <a:r>
              <a:rPr lang="en-US">
                <a:latin typeface="Arial" charset="0"/>
              </a:rPr>
              <a:t>outdoor</a:t>
            </a:r>
          </a:p>
          <a:p>
            <a:pPr algn="ctr" eaLnBrk="1" hangingPunct="1"/>
            <a:r>
              <a:rPr lang="en-US" sz="1400">
                <a:latin typeface="Arial" charset="0"/>
              </a:rPr>
              <a:t>200m – 4 Km</a:t>
            </a:r>
          </a:p>
        </p:txBody>
      </p:sp>
      <p:sp>
        <p:nvSpPr>
          <p:cNvPr id="396404" name="Text Box 116"/>
          <p:cNvSpPr txBox="1">
            <a:spLocks noChangeArrowheads="1"/>
          </p:cNvSpPr>
          <p:nvPr/>
        </p:nvSpPr>
        <p:spPr bwMode="auto">
          <a:xfrm>
            <a:off x="6200775" y="5421313"/>
            <a:ext cx="13525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Long-range</a:t>
            </a:r>
          </a:p>
          <a:p>
            <a:pPr algn="ctr" eaLnBrk="1" hangingPunct="1"/>
            <a:r>
              <a:rPr lang="en-US">
                <a:latin typeface="Arial" charset="0"/>
              </a:rPr>
              <a:t>outdoor</a:t>
            </a:r>
          </a:p>
          <a:p>
            <a:pPr algn="ctr" eaLnBrk="1" hangingPunct="1"/>
            <a:r>
              <a:rPr lang="en-US" sz="1400">
                <a:latin typeface="Arial" charset="0"/>
              </a:rPr>
              <a:t>5Km – 20 Km</a:t>
            </a:r>
          </a:p>
        </p:txBody>
      </p:sp>
      <p:sp>
        <p:nvSpPr>
          <p:cNvPr id="396405" name="Text Box 117"/>
          <p:cNvSpPr txBox="1">
            <a:spLocks noChangeArrowheads="1"/>
          </p:cNvSpPr>
          <p:nvPr/>
        </p:nvSpPr>
        <p:spPr bwMode="auto">
          <a:xfrm>
            <a:off x="679450" y="48006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.056</a:t>
            </a:r>
            <a:endParaRPr lang="en-US" sz="1400">
              <a:latin typeface="Arial" charset="0"/>
            </a:endParaRPr>
          </a:p>
        </p:txBody>
      </p:sp>
      <p:sp>
        <p:nvSpPr>
          <p:cNvPr id="396406" name="Text Box 118"/>
          <p:cNvSpPr txBox="1">
            <a:spLocks noChangeArrowheads="1"/>
          </p:cNvSpPr>
          <p:nvPr/>
        </p:nvSpPr>
        <p:spPr bwMode="auto">
          <a:xfrm>
            <a:off x="682625" y="43688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.384</a:t>
            </a:r>
            <a:endParaRPr lang="en-US" sz="1400">
              <a:latin typeface="Arial" charset="0"/>
            </a:endParaRPr>
          </a:p>
        </p:txBody>
      </p:sp>
      <p:sp>
        <p:nvSpPr>
          <p:cNvPr id="396407" name="Text Box 119"/>
          <p:cNvSpPr txBox="1">
            <a:spLocks noChangeArrowheads="1"/>
          </p:cNvSpPr>
          <p:nvPr/>
        </p:nvSpPr>
        <p:spPr bwMode="auto">
          <a:xfrm>
            <a:off x="923925" y="367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1</a:t>
            </a:r>
            <a:endParaRPr lang="en-US" sz="1400">
              <a:latin typeface="Arial" charset="0"/>
            </a:endParaRPr>
          </a:p>
        </p:txBody>
      </p:sp>
      <p:sp>
        <p:nvSpPr>
          <p:cNvPr id="396408" name="Text Box 120"/>
          <p:cNvSpPr txBox="1">
            <a:spLocks noChangeArrowheads="1"/>
          </p:cNvSpPr>
          <p:nvPr/>
        </p:nvSpPr>
        <p:spPr bwMode="auto">
          <a:xfrm>
            <a:off x="922338" y="32464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4</a:t>
            </a:r>
            <a:endParaRPr lang="en-US" sz="1400">
              <a:latin typeface="Arial" charset="0"/>
            </a:endParaRPr>
          </a:p>
        </p:txBody>
      </p:sp>
      <p:sp>
        <p:nvSpPr>
          <p:cNvPr id="396409" name="Text Box 121"/>
          <p:cNvSpPr txBox="1">
            <a:spLocks noChangeArrowheads="1"/>
          </p:cNvSpPr>
          <p:nvPr/>
        </p:nvSpPr>
        <p:spPr bwMode="auto">
          <a:xfrm>
            <a:off x="625475" y="285115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5-11</a:t>
            </a:r>
            <a:endParaRPr lang="en-US" sz="1400">
              <a:latin typeface="Arial" charset="0"/>
            </a:endParaRPr>
          </a:p>
        </p:txBody>
      </p:sp>
      <p:sp>
        <p:nvSpPr>
          <p:cNvPr id="396410" name="Text Box 122"/>
          <p:cNvSpPr txBox="1">
            <a:spLocks noChangeArrowheads="1"/>
          </p:cNvSpPr>
          <p:nvPr/>
        </p:nvSpPr>
        <p:spPr bwMode="auto">
          <a:xfrm>
            <a:off x="814388" y="24352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54</a:t>
            </a:r>
            <a:endParaRPr lang="en-US" sz="1400">
              <a:latin typeface="Arial" charset="0"/>
            </a:endParaRPr>
          </a:p>
        </p:txBody>
      </p:sp>
      <p:sp>
        <p:nvSpPr>
          <p:cNvPr id="396411" name="Rectangle 123"/>
          <p:cNvSpPr>
            <a:spLocks noChangeArrowheads="1"/>
          </p:cNvSpPr>
          <p:nvPr/>
        </p:nvSpPr>
        <p:spPr bwMode="auto">
          <a:xfrm>
            <a:off x="2662238" y="4852988"/>
            <a:ext cx="4676775" cy="2841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412" name="Text Box 124"/>
          <p:cNvSpPr txBox="1">
            <a:spLocks noChangeArrowheads="1"/>
          </p:cNvSpPr>
          <p:nvPr/>
        </p:nvSpPr>
        <p:spPr bwMode="auto">
          <a:xfrm>
            <a:off x="3948113" y="4845050"/>
            <a:ext cx="1743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IS-95, CDMA, GSM</a:t>
            </a:r>
          </a:p>
        </p:txBody>
      </p:sp>
      <p:sp>
        <p:nvSpPr>
          <p:cNvPr id="396413" name="Text Box 125"/>
          <p:cNvSpPr txBox="1">
            <a:spLocks noChangeArrowheads="1"/>
          </p:cNvSpPr>
          <p:nvPr/>
        </p:nvSpPr>
        <p:spPr bwMode="auto">
          <a:xfrm>
            <a:off x="7750175" y="4795838"/>
            <a:ext cx="455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2G</a:t>
            </a:r>
          </a:p>
        </p:txBody>
      </p:sp>
      <p:sp>
        <p:nvSpPr>
          <p:cNvPr id="396414" name="Rectangle 126"/>
          <p:cNvSpPr>
            <a:spLocks noChangeArrowheads="1"/>
          </p:cNvSpPr>
          <p:nvPr/>
        </p:nvSpPr>
        <p:spPr bwMode="auto">
          <a:xfrm>
            <a:off x="2651125" y="4435475"/>
            <a:ext cx="4676775" cy="284163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415" name="Text Box 127"/>
          <p:cNvSpPr txBox="1">
            <a:spLocks noChangeArrowheads="1"/>
          </p:cNvSpPr>
          <p:nvPr/>
        </p:nvSpPr>
        <p:spPr bwMode="auto">
          <a:xfrm>
            <a:off x="3681413" y="4413250"/>
            <a:ext cx="2463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UMTS/WCDMA, CDMA2000</a:t>
            </a:r>
          </a:p>
        </p:txBody>
      </p:sp>
      <p:sp>
        <p:nvSpPr>
          <p:cNvPr id="396416" name="Text Box 128"/>
          <p:cNvSpPr txBox="1">
            <a:spLocks noChangeArrowheads="1"/>
          </p:cNvSpPr>
          <p:nvPr/>
        </p:nvSpPr>
        <p:spPr bwMode="auto">
          <a:xfrm>
            <a:off x="7751763" y="4406900"/>
            <a:ext cx="4556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3G</a:t>
            </a:r>
          </a:p>
        </p:txBody>
      </p:sp>
      <p:sp>
        <p:nvSpPr>
          <p:cNvPr id="396417" name="Rectangle 129"/>
          <p:cNvSpPr>
            <a:spLocks noChangeArrowheads="1"/>
          </p:cNvSpPr>
          <p:nvPr/>
        </p:nvSpPr>
        <p:spPr bwMode="auto">
          <a:xfrm>
            <a:off x="1339850" y="3703638"/>
            <a:ext cx="928688" cy="28416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418" name="Text Box 130"/>
          <p:cNvSpPr txBox="1">
            <a:spLocks noChangeArrowheads="1"/>
          </p:cNvSpPr>
          <p:nvPr/>
        </p:nvSpPr>
        <p:spPr bwMode="auto">
          <a:xfrm>
            <a:off x="1422400" y="3711575"/>
            <a:ext cx="725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802.15</a:t>
            </a:r>
          </a:p>
        </p:txBody>
      </p:sp>
      <p:sp>
        <p:nvSpPr>
          <p:cNvPr id="396419" name="Rectangle 131"/>
          <p:cNvSpPr>
            <a:spLocks noChangeArrowheads="1"/>
          </p:cNvSpPr>
          <p:nvPr/>
        </p:nvSpPr>
        <p:spPr bwMode="auto">
          <a:xfrm>
            <a:off x="1354138" y="2865438"/>
            <a:ext cx="1724025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420" name="Text Box 132"/>
          <p:cNvSpPr txBox="1">
            <a:spLocks noChangeArrowheads="1"/>
          </p:cNvSpPr>
          <p:nvPr/>
        </p:nvSpPr>
        <p:spPr bwMode="auto">
          <a:xfrm>
            <a:off x="1724025" y="2890838"/>
            <a:ext cx="833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802.11b</a:t>
            </a:r>
          </a:p>
        </p:txBody>
      </p:sp>
      <p:sp>
        <p:nvSpPr>
          <p:cNvPr id="396421" name="Rectangle 133"/>
          <p:cNvSpPr>
            <a:spLocks noChangeArrowheads="1"/>
          </p:cNvSpPr>
          <p:nvPr/>
        </p:nvSpPr>
        <p:spPr bwMode="auto">
          <a:xfrm>
            <a:off x="1357313" y="2432050"/>
            <a:ext cx="1724025" cy="315913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422" name="Text Box 134"/>
          <p:cNvSpPr txBox="1">
            <a:spLocks noChangeArrowheads="1"/>
          </p:cNvSpPr>
          <p:nvPr/>
        </p:nvSpPr>
        <p:spPr bwMode="auto">
          <a:xfrm>
            <a:off x="1727200" y="2457450"/>
            <a:ext cx="981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802.11a,g</a:t>
            </a:r>
          </a:p>
        </p:txBody>
      </p:sp>
      <p:sp>
        <p:nvSpPr>
          <p:cNvPr id="396423" name="Line 135"/>
          <p:cNvSpPr>
            <a:spLocks noChangeShapeType="1"/>
          </p:cNvSpPr>
          <p:nvPr/>
        </p:nvSpPr>
        <p:spPr bwMode="auto">
          <a:xfrm flipV="1">
            <a:off x="1328738" y="2395538"/>
            <a:ext cx="0" cy="3027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6424" name="Rectangle 136"/>
          <p:cNvSpPr>
            <a:spLocks noChangeArrowheads="1"/>
          </p:cNvSpPr>
          <p:nvPr/>
        </p:nvSpPr>
        <p:spPr bwMode="auto">
          <a:xfrm>
            <a:off x="2717800" y="2744788"/>
            <a:ext cx="5078413" cy="596900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425" name="Rectangle 137"/>
          <p:cNvSpPr>
            <a:spLocks noChangeArrowheads="1"/>
          </p:cNvSpPr>
          <p:nvPr/>
        </p:nvSpPr>
        <p:spPr bwMode="auto">
          <a:xfrm>
            <a:off x="2654300" y="3297238"/>
            <a:ext cx="4676775" cy="28416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426" name="Text Box 138"/>
          <p:cNvSpPr txBox="1">
            <a:spLocks noChangeArrowheads="1"/>
          </p:cNvSpPr>
          <p:nvPr/>
        </p:nvSpPr>
        <p:spPr bwMode="auto">
          <a:xfrm>
            <a:off x="2965450" y="3305175"/>
            <a:ext cx="3906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UMTS/WCDMA-HSPDA, CDMA2000-1xEVDO</a:t>
            </a:r>
          </a:p>
        </p:txBody>
      </p:sp>
      <p:sp>
        <p:nvSpPr>
          <p:cNvPr id="396427" name="Text Box 139"/>
          <p:cNvSpPr txBox="1">
            <a:spLocks noChangeArrowheads="1"/>
          </p:cNvSpPr>
          <p:nvPr/>
        </p:nvSpPr>
        <p:spPr bwMode="auto">
          <a:xfrm>
            <a:off x="7729538" y="3230563"/>
            <a:ext cx="11541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3G cellular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enhanced</a:t>
            </a:r>
          </a:p>
        </p:txBody>
      </p:sp>
      <p:sp>
        <p:nvSpPr>
          <p:cNvPr id="396428" name="Text Box 140"/>
          <p:cNvSpPr txBox="1">
            <a:spLocks noChangeArrowheads="1"/>
          </p:cNvSpPr>
          <p:nvPr/>
        </p:nvSpPr>
        <p:spPr bwMode="auto">
          <a:xfrm>
            <a:off x="5013325" y="2922588"/>
            <a:ext cx="1504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802.16 (WiMAX)</a:t>
            </a:r>
          </a:p>
        </p:txBody>
      </p:sp>
      <p:sp>
        <p:nvSpPr>
          <p:cNvPr id="396429" name="Rectangle 141"/>
          <p:cNvSpPr>
            <a:spLocks noChangeArrowheads="1"/>
          </p:cNvSpPr>
          <p:nvPr/>
        </p:nvSpPr>
        <p:spPr bwMode="auto">
          <a:xfrm>
            <a:off x="3133725" y="2536825"/>
            <a:ext cx="4062413" cy="284163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430" name="Text Box 142"/>
          <p:cNvSpPr txBox="1">
            <a:spLocks noChangeArrowheads="1"/>
          </p:cNvSpPr>
          <p:nvPr/>
        </p:nvSpPr>
        <p:spPr bwMode="auto">
          <a:xfrm>
            <a:off x="4164013" y="2514600"/>
            <a:ext cx="2178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802.11a,g point-to-point</a:t>
            </a:r>
          </a:p>
        </p:txBody>
      </p:sp>
      <p:sp>
        <p:nvSpPr>
          <p:cNvPr id="396431" name="Line 143"/>
          <p:cNvSpPr>
            <a:spLocks noChangeShapeType="1"/>
          </p:cNvSpPr>
          <p:nvPr/>
        </p:nvSpPr>
        <p:spPr bwMode="auto">
          <a:xfrm flipH="1">
            <a:off x="7900988" y="2700338"/>
            <a:ext cx="25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6432" name="Text Box 144"/>
          <p:cNvSpPr txBox="1">
            <a:spLocks noChangeArrowheads="1"/>
          </p:cNvSpPr>
          <p:nvPr/>
        </p:nvSpPr>
        <p:spPr bwMode="auto">
          <a:xfrm>
            <a:off x="714375" y="20224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200</a:t>
            </a:r>
            <a:endParaRPr lang="en-US" sz="1400">
              <a:latin typeface="Arial" charset="0"/>
            </a:endParaRPr>
          </a:p>
        </p:txBody>
      </p:sp>
      <p:sp>
        <p:nvSpPr>
          <p:cNvPr id="396433" name="Rectangle 145"/>
          <p:cNvSpPr>
            <a:spLocks noChangeArrowheads="1"/>
          </p:cNvSpPr>
          <p:nvPr/>
        </p:nvSpPr>
        <p:spPr bwMode="auto">
          <a:xfrm>
            <a:off x="1344613" y="2036763"/>
            <a:ext cx="1522412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434" name="Text Box 146"/>
          <p:cNvSpPr txBox="1">
            <a:spLocks noChangeArrowheads="1"/>
          </p:cNvSpPr>
          <p:nvPr/>
        </p:nvSpPr>
        <p:spPr bwMode="auto">
          <a:xfrm>
            <a:off x="1714500" y="2036763"/>
            <a:ext cx="833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802.11n</a:t>
            </a:r>
          </a:p>
        </p:txBody>
      </p:sp>
      <p:sp>
        <p:nvSpPr>
          <p:cNvPr id="396435" name="Text Box 147"/>
          <p:cNvSpPr txBox="1">
            <a:spLocks noChangeArrowheads="1"/>
          </p:cNvSpPr>
          <p:nvPr/>
        </p:nvSpPr>
        <p:spPr bwMode="auto">
          <a:xfrm rot="16200000">
            <a:off x="-446881" y="3417094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Data rate (Mbps)</a:t>
            </a:r>
          </a:p>
        </p:txBody>
      </p:sp>
      <p:sp>
        <p:nvSpPr>
          <p:cNvPr id="396436" name="AutoShape 148"/>
          <p:cNvSpPr>
            <a:spLocks/>
          </p:cNvSpPr>
          <p:nvPr/>
        </p:nvSpPr>
        <p:spPr bwMode="auto">
          <a:xfrm>
            <a:off x="7799388" y="2124075"/>
            <a:ext cx="152400" cy="1238250"/>
          </a:xfrm>
          <a:prstGeom prst="rightBrace">
            <a:avLst>
              <a:gd name="adj1" fmla="val 6770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437" name="Text Box 149"/>
          <p:cNvSpPr txBox="1">
            <a:spLocks noChangeArrowheads="1"/>
          </p:cNvSpPr>
          <p:nvPr/>
        </p:nvSpPr>
        <p:spPr bwMode="auto">
          <a:xfrm>
            <a:off x="7937500" y="2541588"/>
            <a:ext cx="579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data</a:t>
            </a:r>
          </a:p>
        </p:txBody>
      </p:sp>
      <p:sp>
        <p:nvSpPr>
          <p:cNvPr id="396439" name="AutoShape 151"/>
          <p:cNvSpPr>
            <a:spLocks noChangeAspect="1" noChangeArrowheads="1" noTextEdit="1"/>
          </p:cNvSpPr>
          <p:nvPr/>
        </p:nvSpPr>
        <p:spPr bwMode="auto">
          <a:xfrm>
            <a:off x="5991225" y="1011238"/>
            <a:ext cx="735013" cy="220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6440" name="Group 152"/>
          <p:cNvGrpSpPr>
            <a:grpSpLocks/>
          </p:cNvGrpSpPr>
          <p:nvPr/>
        </p:nvGrpSpPr>
        <p:grpSpPr bwMode="auto">
          <a:xfrm>
            <a:off x="6005513" y="928688"/>
            <a:ext cx="722312" cy="303212"/>
            <a:chOff x="4750" y="264"/>
            <a:chExt cx="455" cy="191"/>
          </a:xfrm>
        </p:grpSpPr>
        <p:sp>
          <p:nvSpPr>
            <p:cNvPr id="396441" name="Freeform 153"/>
            <p:cNvSpPr>
              <a:spLocks/>
            </p:cNvSpPr>
            <p:nvPr/>
          </p:nvSpPr>
          <p:spPr bwMode="auto">
            <a:xfrm>
              <a:off x="4872" y="298"/>
              <a:ext cx="82" cy="104"/>
            </a:xfrm>
            <a:custGeom>
              <a:avLst/>
              <a:gdLst>
                <a:gd name="T0" fmla="*/ 87 w 247"/>
                <a:gd name="T1" fmla="*/ 27 h 209"/>
                <a:gd name="T2" fmla="*/ 68 w 247"/>
                <a:gd name="T3" fmla="*/ 35 h 209"/>
                <a:gd name="T4" fmla="*/ 52 w 247"/>
                <a:gd name="T5" fmla="*/ 46 h 209"/>
                <a:gd name="T6" fmla="*/ 37 w 247"/>
                <a:gd name="T7" fmla="*/ 57 h 209"/>
                <a:gd name="T8" fmla="*/ 24 w 247"/>
                <a:gd name="T9" fmla="*/ 69 h 209"/>
                <a:gd name="T10" fmla="*/ 14 w 247"/>
                <a:gd name="T11" fmla="*/ 83 h 209"/>
                <a:gd name="T12" fmla="*/ 7 w 247"/>
                <a:gd name="T13" fmla="*/ 97 h 209"/>
                <a:gd name="T14" fmla="*/ 2 w 247"/>
                <a:gd name="T15" fmla="*/ 113 h 209"/>
                <a:gd name="T16" fmla="*/ 0 w 247"/>
                <a:gd name="T17" fmla="*/ 128 h 209"/>
                <a:gd name="T18" fmla="*/ 2 w 247"/>
                <a:gd name="T19" fmla="*/ 150 h 209"/>
                <a:gd name="T20" fmla="*/ 14 w 247"/>
                <a:gd name="T21" fmla="*/ 167 h 209"/>
                <a:gd name="T22" fmla="*/ 32 w 247"/>
                <a:gd name="T23" fmla="*/ 183 h 209"/>
                <a:gd name="T24" fmla="*/ 55 w 247"/>
                <a:gd name="T25" fmla="*/ 194 h 209"/>
                <a:gd name="T26" fmla="*/ 81 w 247"/>
                <a:gd name="T27" fmla="*/ 203 h 209"/>
                <a:gd name="T28" fmla="*/ 109 w 247"/>
                <a:gd name="T29" fmla="*/ 208 h 209"/>
                <a:gd name="T30" fmla="*/ 138 w 247"/>
                <a:gd name="T31" fmla="*/ 209 h 209"/>
                <a:gd name="T32" fmla="*/ 165 w 247"/>
                <a:gd name="T33" fmla="*/ 206 h 209"/>
                <a:gd name="T34" fmla="*/ 171 w 247"/>
                <a:gd name="T35" fmla="*/ 206 h 209"/>
                <a:gd name="T36" fmla="*/ 177 w 247"/>
                <a:gd name="T37" fmla="*/ 203 h 209"/>
                <a:gd name="T38" fmla="*/ 181 w 247"/>
                <a:gd name="T39" fmla="*/ 200 h 209"/>
                <a:gd name="T40" fmla="*/ 183 w 247"/>
                <a:gd name="T41" fmla="*/ 196 h 209"/>
                <a:gd name="T42" fmla="*/ 180 w 247"/>
                <a:gd name="T43" fmla="*/ 191 h 209"/>
                <a:gd name="T44" fmla="*/ 174 w 247"/>
                <a:gd name="T45" fmla="*/ 187 h 209"/>
                <a:gd name="T46" fmla="*/ 167 w 247"/>
                <a:gd name="T47" fmla="*/ 183 h 209"/>
                <a:gd name="T48" fmla="*/ 159 w 247"/>
                <a:gd name="T49" fmla="*/ 181 h 209"/>
                <a:gd name="T50" fmla="*/ 145 w 247"/>
                <a:gd name="T51" fmla="*/ 178 h 209"/>
                <a:gd name="T52" fmla="*/ 130 w 247"/>
                <a:gd name="T53" fmla="*/ 176 h 209"/>
                <a:gd name="T54" fmla="*/ 116 w 247"/>
                <a:gd name="T55" fmla="*/ 174 h 209"/>
                <a:gd name="T56" fmla="*/ 103 w 247"/>
                <a:gd name="T57" fmla="*/ 171 h 209"/>
                <a:gd name="T58" fmla="*/ 90 w 247"/>
                <a:gd name="T59" fmla="*/ 168 h 209"/>
                <a:gd name="T60" fmla="*/ 77 w 247"/>
                <a:gd name="T61" fmla="*/ 164 h 209"/>
                <a:gd name="T62" fmla="*/ 65 w 247"/>
                <a:gd name="T63" fmla="*/ 159 h 209"/>
                <a:gd name="T64" fmla="*/ 53 w 247"/>
                <a:gd name="T65" fmla="*/ 151 h 209"/>
                <a:gd name="T66" fmla="*/ 49 w 247"/>
                <a:gd name="T67" fmla="*/ 116 h 209"/>
                <a:gd name="T68" fmla="*/ 61 w 247"/>
                <a:gd name="T69" fmla="*/ 87 h 209"/>
                <a:gd name="T70" fmla="*/ 84 w 247"/>
                <a:gd name="T71" fmla="*/ 64 h 209"/>
                <a:gd name="T72" fmla="*/ 116 w 247"/>
                <a:gd name="T73" fmla="*/ 46 h 209"/>
                <a:gd name="T74" fmla="*/ 151 w 247"/>
                <a:gd name="T75" fmla="*/ 31 h 209"/>
                <a:gd name="T76" fmla="*/ 187 w 247"/>
                <a:gd name="T77" fmla="*/ 20 h 209"/>
                <a:gd name="T78" fmla="*/ 220 w 247"/>
                <a:gd name="T79" fmla="*/ 12 h 209"/>
                <a:gd name="T80" fmla="*/ 247 w 247"/>
                <a:gd name="T81" fmla="*/ 5 h 209"/>
                <a:gd name="T82" fmla="*/ 231 w 247"/>
                <a:gd name="T83" fmla="*/ 1 h 209"/>
                <a:gd name="T84" fmla="*/ 213 w 247"/>
                <a:gd name="T85" fmla="*/ 0 h 209"/>
                <a:gd name="T86" fmla="*/ 193 w 247"/>
                <a:gd name="T87" fmla="*/ 2 h 209"/>
                <a:gd name="T88" fmla="*/ 171 w 247"/>
                <a:gd name="T89" fmla="*/ 5 h 209"/>
                <a:gd name="T90" fmla="*/ 149 w 247"/>
                <a:gd name="T91" fmla="*/ 10 h 209"/>
                <a:gd name="T92" fmla="*/ 127 w 247"/>
                <a:gd name="T93" fmla="*/ 15 h 209"/>
                <a:gd name="T94" fmla="*/ 106 w 247"/>
                <a:gd name="T95" fmla="*/ 21 h 209"/>
                <a:gd name="T96" fmla="*/ 87 w 247"/>
                <a:gd name="T97" fmla="*/ 2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7" h="209">
                  <a:moveTo>
                    <a:pt x="87" y="27"/>
                  </a:moveTo>
                  <a:lnTo>
                    <a:pt x="68" y="35"/>
                  </a:lnTo>
                  <a:lnTo>
                    <a:pt x="52" y="46"/>
                  </a:lnTo>
                  <a:lnTo>
                    <a:pt x="37" y="57"/>
                  </a:lnTo>
                  <a:lnTo>
                    <a:pt x="24" y="69"/>
                  </a:lnTo>
                  <a:lnTo>
                    <a:pt x="14" y="83"/>
                  </a:lnTo>
                  <a:lnTo>
                    <a:pt x="7" y="97"/>
                  </a:lnTo>
                  <a:lnTo>
                    <a:pt x="2" y="113"/>
                  </a:lnTo>
                  <a:lnTo>
                    <a:pt x="0" y="128"/>
                  </a:lnTo>
                  <a:lnTo>
                    <a:pt x="2" y="150"/>
                  </a:lnTo>
                  <a:lnTo>
                    <a:pt x="14" y="167"/>
                  </a:lnTo>
                  <a:lnTo>
                    <a:pt x="32" y="183"/>
                  </a:lnTo>
                  <a:lnTo>
                    <a:pt x="55" y="194"/>
                  </a:lnTo>
                  <a:lnTo>
                    <a:pt x="81" y="203"/>
                  </a:lnTo>
                  <a:lnTo>
                    <a:pt x="109" y="208"/>
                  </a:lnTo>
                  <a:lnTo>
                    <a:pt x="138" y="209"/>
                  </a:lnTo>
                  <a:lnTo>
                    <a:pt x="165" y="206"/>
                  </a:lnTo>
                  <a:lnTo>
                    <a:pt x="171" y="206"/>
                  </a:lnTo>
                  <a:lnTo>
                    <a:pt x="177" y="203"/>
                  </a:lnTo>
                  <a:lnTo>
                    <a:pt x="181" y="200"/>
                  </a:lnTo>
                  <a:lnTo>
                    <a:pt x="183" y="196"/>
                  </a:lnTo>
                  <a:lnTo>
                    <a:pt x="180" y="191"/>
                  </a:lnTo>
                  <a:lnTo>
                    <a:pt x="174" y="187"/>
                  </a:lnTo>
                  <a:lnTo>
                    <a:pt x="167" y="183"/>
                  </a:lnTo>
                  <a:lnTo>
                    <a:pt x="159" y="181"/>
                  </a:lnTo>
                  <a:lnTo>
                    <a:pt x="145" y="178"/>
                  </a:lnTo>
                  <a:lnTo>
                    <a:pt x="130" y="176"/>
                  </a:lnTo>
                  <a:lnTo>
                    <a:pt x="116" y="174"/>
                  </a:lnTo>
                  <a:lnTo>
                    <a:pt x="103" y="171"/>
                  </a:lnTo>
                  <a:lnTo>
                    <a:pt x="90" y="168"/>
                  </a:lnTo>
                  <a:lnTo>
                    <a:pt x="77" y="164"/>
                  </a:lnTo>
                  <a:lnTo>
                    <a:pt x="65" y="159"/>
                  </a:lnTo>
                  <a:lnTo>
                    <a:pt x="53" y="151"/>
                  </a:lnTo>
                  <a:lnTo>
                    <a:pt x="49" y="116"/>
                  </a:lnTo>
                  <a:lnTo>
                    <a:pt x="61" y="87"/>
                  </a:lnTo>
                  <a:lnTo>
                    <a:pt x="84" y="64"/>
                  </a:lnTo>
                  <a:lnTo>
                    <a:pt x="116" y="46"/>
                  </a:lnTo>
                  <a:lnTo>
                    <a:pt x="151" y="31"/>
                  </a:lnTo>
                  <a:lnTo>
                    <a:pt x="187" y="20"/>
                  </a:lnTo>
                  <a:lnTo>
                    <a:pt x="220" y="12"/>
                  </a:lnTo>
                  <a:lnTo>
                    <a:pt x="247" y="5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5"/>
                  </a:lnTo>
                  <a:lnTo>
                    <a:pt x="149" y="10"/>
                  </a:lnTo>
                  <a:lnTo>
                    <a:pt x="127" y="15"/>
                  </a:lnTo>
                  <a:lnTo>
                    <a:pt x="106" y="21"/>
                  </a:lnTo>
                  <a:lnTo>
                    <a:pt x="87" y="2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442" name="Freeform 154"/>
            <p:cNvSpPr>
              <a:spLocks/>
            </p:cNvSpPr>
            <p:nvPr/>
          </p:nvSpPr>
          <p:spPr bwMode="auto">
            <a:xfrm>
              <a:off x="5012" y="297"/>
              <a:ext cx="53" cy="81"/>
            </a:xfrm>
            <a:custGeom>
              <a:avLst/>
              <a:gdLst>
                <a:gd name="T0" fmla="*/ 134 w 158"/>
                <a:gd name="T1" fmla="*/ 53 h 162"/>
                <a:gd name="T2" fmla="*/ 140 w 158"/>
                <a:gd name="T3" fmla="*/ 69 h 162"/>
                <a:gd name="T4" fmla="*/ 138 w 158"/>
                <a:gd name="T5" fmla="*/ 85 h 162"/>
                <a:gd name="T6" fmla="*/ 128 w 158"/>
                <a:gd name="T7" fmla="*/ 97 h 162"/>
                <a:gd name="T8" fmla="*/ 113 w 158"/>
                <a:gd name="T9" fmla="*/ 109 h 162"/>
                <a:gd name="T10" fmla="*/ 96 w 158"/>
                <a:gd name="T11" fmla="*/ 119 h 162"/>
                <a:gd name="T12" fmla="*/ 76 w 158"/>
                <a:gd name="T13" fmla="*/ 129 h 162"/>
                <a:gd name="T14" fmla="*/ 55 w 158"/>
                <a:gd name="T15" fmla="*/ 138 h 162"/>
                <a:gd name="T16" fmla="*/ 38 w 158"/>
                <a:gd name="T17" fmla="*/ 148 h 162"/>
                <a:gd name="T18" fmla="*/ 35 w 158"/>
                <a:gd name="T19" fmla="*/ 151 h 162"/>
                <a:gd name="T20" fmla="*/ 33 w 158"/>
                <a:gd name="T21" fmla="*/ 153 h 162"/>
                <a:gd name="T22" fmla="*/ 33 w 158"/>
                <a:gd name="T23" fmla="*/ 156 h 162"/>
                <a:gd name="T24" fmla="*/ 35 w 158"/>
                <a:gd name="T25" fmla="*/ 159 h 162"/>
                <a:gd name="T26" fmla="*/ 39 w 158"/>
                <a:gd name="T27" fmla="*/ 161 h 162"/>
                <a:gd name="T28" fmla="*/ 44 w 158"/>
                <a:gd name="T29" fmla="*/ 162 h 162"/>
                <a:gd name="T30" fmla="*/ 46 w 158"/>
                <a:gd name="T31" fmla="*/ 162 h 162"/>
                <a:gd name="T32" fmla="*/ 51 w 158"/>
                <a:gd name="T33" fmla="*/ 161 h 162"/>
                <a:gd name="T34" fmla="*/ 74 w 158"/>
                <a:gd name="T35" fmla="*/ 152 h 162"/>
                <a:gd name="T36" fmla="*/ 96 w 158"/>
                <a:gd name="T37" fmla="*/ 142 h 162"/>
                <a:gd name="T38" fmla="*/ 116 w 158"/>
                <a:gd name="T39" fmla="*/ 130 h 162"/>
                <a:gd name="T40" fmla="*/ 135 w 158"/>
                <a:gd name="T41" fmla="*/ 117 h 162"/>
                <a:gd name="T42" fmla="*/ 148 w 158"/>
                <a:gd name="T43" fmla="*/ 102 h 162"/>
                <a:gd name="T44" fmla="*/ 157 w 158"/>
                <a:gd name="T45" fmla="*/ 86 h 162"/>
                <a:gd name="T46" fmla="*/ 158 w 158"/>
                <a:gd name="T47" fmla="*/ 68 h 162"/>
                <a:gd name="T48" fmla="*/ 153 w 158"/>
                <a:gd name="T49" fmla="*/ 50 h 162"/>
                <a:gd name="T50" fmla="*/ 140 w 158"/>
                <a:gd name="T51" fmla="*/ 35 h 162"/>
                <a:gd name="T52" fmla="*/ 121 w 158"/>
                <a:gd name="T53" fmla="*/ 23 h 162"/>
                <a:gd name="T54" fmla="*/ 97 w 158"/>
                <a:gd name="T55" fmla="*/ 14 h 162"/>
                <a:gd name="T56" fmla="*/ 71 w 158"/>
                <a:gd name="T57" fmla="*/ 6 h 162"/>
                <a:gd name="T58" fmla="*/ 45 w 158"/>
                <a:gd name="T59" fmla="*/ 2 h 162"/>
                <a:gd name="T60" fmla="*/ 23 w 158"/>
                <a:gd name="T61" fmla="*/ 0 h 162"/>
                <a:gd name="T62" fmla="*/ 7 w 158"/>
                <a:gd name="T63" fmla="*/ 0 h 162"/>
                <a:gd name="T64" fmla="*/ 0 w 158"/>
                <a:gd name="T65" fmla="*/ 3 h 162"/>
                <a:gd name="T66" fmla="*/ 17 w 158"/>
                <a:gd name="T67" fmla="*/ 9 h 162"/>
                <a:gd name="T68" fmla="*/ 36 w 158"/>
                <a:gd name="T69" fmla="*/ 13 h 162"/>
                <a:gd name="T70" fmla="*/ 57 w 158"/>
                <a:gd name="T71" fmla="*/ 17 h 162"/>
                <a:gd name="T72" fmla="*/ 76 w 158"/>
                <a:gd name="T73" fmla="*/ 21 h 162"/>
                <a:gd name="T74" fmla="*/ 94 w 158"/>
                <a:gd name="T75" fmla="*/ 26 h 162"/>
                <a:gd name="T76" fmla="*/ 110 w 158"/>
                <a:gd name="T77" fmla="*/ 33 h 162"/>
                <a:gd name="T78" fmla="*/ 124 w 158"/>
                <a:gd name="T79" fmla="*/ 42 h 162"/>
                <a:gd name="T80" fmla="*/ 134 w 158"/>
                <a:gd name="T81" fmla="*/ 5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8" h="162">
                  <a:moveTo>
                    <a:pt x="134" y="53"/>
                  </a:moveTo>
                  <a:lnTo>
                    <a:pt x="140" y="69"/>
                  </a:lnTo>
                  <a:lnTo>
                    <a:pt x="138" y="85"/>
                  </a:lnTo>
                  <a:lnTo>
                    <a:pt x="128" y="97"/>
                  </a:lnTo>
                  <a:lnTo>
                    <a:pt x="113" y="109"/>
                  </a:lnTo>
                  <a:lnTo>
                    <a:pt x="96" y="119"/>
                  </a:lnTo>
                  <a:lnTo>
                    <a:pt x="76" y="129"/>
                  </a:lnTo>
                  <a:lnTo>
                    <a:pt x="55" y="138"/>
                  </a:lnTo>
                  <a:lnTo>
                    <a:pt x="38" y="148"/>
                  </a:lnTo>
                  <a:lnTo>
                    <a:pt x="35" y="151"/>
                  </a:lnTo>
                  <a:lnTo>
                    <a:pt x="33" y="153"/>
                  </a:lnTo>
                  <a:lnTo>
                    <a:pt x="33" y="156"/>
                  </a:lnTo>
                  <a:lnTo>
                    <a:pt x="35" y="159"/>
                  </a:lnTo>
                  <a:lnTo>
                    <a:pt x="39" y="161"/>
                  </a:lnTo>
                  <a:lnTo>
                    <a:pt x="44" y="162"/>
                  </a:lnTo>
                  <a:lnTo>
                    <a:pt x="46" y="162"/>
                  </a:lnTo>
                  <a:lnTo>
                    <a:pt x="51" y="161"/>
                  </a:lnTo>
                  <a:lnTo>
                    <a:pt x="74" y="152"/>
                  </a:lnTo>
                  <a:lnTo>
                    <a:pt x="96" y="142"/>
                  </a:lnTo>
                  <a:lnTo>
                    <a:pt x="116" y="130"/>
                  </a:lnTo>
                  <a:lnTo>
                    <a:pt x="135" y="117"/>
                  </a:lnTo>
                  <a:lnTo>
                    <a:pt x="148" y="102"/>
                  </a:lnTo>
                  <a:lnTo>
                    <a:pt x="157" y="86"/>
                  </a:lnTo>
                  <a:lnTo>
                    <a:pt x="158" y="68"/>
                  </a:lnTo>
                  <a:lnTo>
                    <a:pt x="153" y="50"/>
                  </a:lnTo>
                  <a:lnTo>
                    <a:pt x="140" y="35"/>
                  </a:lnTo>
                  <a:lnTo>
                    <a:pt x="121" y="23"/>
                  </a:lnTo>
                  <a:lnTo>
                    <a:pt x="97" y="14"/>
                  </a:lnTo>
                  <a:lnTo>
                    <a:pt x="71" y="6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7" y="17"/>
                  </a:lnTo>
                  <a:lnTo>
                    <a:pt x="76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4" y="42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443" name="Freeform 155"/>
            <p:cNvSpPr>
              <a:spLocks/>
            </p:cNvSpPr>
            <p:nvPr/>
          </p:nvSpPr>
          <p:spPr bwMode="auto">
            <a:xfrm>
              <a:off x="4820" y="278"/>
              <a:ext cx="133" cy="169"/>
            </a:xfrm>
            <a:custGeom>
              <a:avLst/>
              <a:gdLst>
                <a:gd name="T0" fmla="*/ 125 w 400"/>
                <a:gd name="T1" fmla="*/ 63 h 339"/>
                <a:gd name="T2" fmla="*/ 67 w 400"/>
                <a:gd name="T3" fmla="*/ 103 h 339"/>
                <a:gd name="T4" fmla="*/ 22 w 400"/>
                <a:gd name="T5" fmla="*/ 150 h 339"/>
                <a:gd name="T6" fmla="*/ 0 w 400"/>
                <a:gd name="T7" fmla="*/ 203 h 339"/>
                <a:gd name="T8" fmla="*/ 4 w 400"/>
                <a:gd name="T9" fmla="*/ 239 h 339"/>
                <a:gd name="T10" fmla="*/ 12 w 400"/>
                <a:gd name="T11" fmla="*/ 254 h 339"/>
                <a:gd name="T12" fmla="*/ 25 w 400"/>
                <a:gd name="T13" fmla="*/ 267 h 339"/>
                <a:gd name="T14" fmla="*/ 41 w 400"/>
                <a:gd name="T15" fmla="*/ 278 h 339"/>
                <a:gd name="T16" fmla="*/ 70 w 400"/>
                <a:gd name="T17" fmla="*/ 291 h 339"/>
                <a:gd name="T18" fmla="*/ 108 w 400"/>
                <a:gd name="T19" fmla="*/ 304 h 339"/>
                <a:gd name="T20" fmla="*/ 148 w 400"/>
                <a:gd name="T21" fmla="*/ 315 h 339"/>
                <a:gd name="T22" fmla="*/ 189 w 400"/>
                <a:gd name="T23" fmla="*/ 323 h 339"/>
                <a:gd name="T24" fmla="*/ 231 w 400"/>
                <a:gd name="T25" fmla="*/ 329 h 339"/>
                <a:gd name="T26" fmla="*/ 273 w 400"/>
                <a:gd name="T27" fmla="*/ 333 h 339"/>
                <a:gd name="T28" fmla="*/ 315 w 400"/>
                <a:gd name="T29" fmla="*/ 336 h 339"/>
                <a:gd name="T30" fmla="*/ 359 w 400"/>
                <a:gd name="T31" fmla="*/ 338 h 339"/>
                <a:gd name="T32" fmla="*/ 387 w 400"/>
                <a:gd name="T33" fmla="*/ 339 h 339"/>
                <a:gd name="T34" fmla="*/ 397 w 400"/>
                <a:gd name="T35" fmla="*/ 333 h 339"/>
                <a:gd name="T36" fmla="*/ 400 w 400"/>
                <a:gd name="T37" fmla="*/ 324 h 339"/>
                <a:gd name="T38" fmla="*/ 391 w 400"/>
                <a:gd name="T39" fmla="*/ 317 h 339"/>
                <a:gd name="T40" fmla="*/ 365 w 400"/>
                <a:gd name="T41" fmla="*/ 311 h 339"/>
                <a:gd name="T42" fmla="*/ 327 w 400"/>
                <a:gd name="T43" fmla="*/ 306 h 339"/>
                <a:gd name="T44" fmla="*/ 288 w 400"/>
                <a:gd name="T45" fmla="*/ 302 h 339"/>
                <a:gd name="T46" fmla="*/ 249 w 400"/>
                <a:gd name="T47" fmla="*/ 298 h 339"/>
                <a:gd name="T48" fmla="*/ 211 w 400"/>
                <a:gd name="T49" fmla="*/ 293 h 339"/>
                <a:gd name="T50" fmla="*/ 173 w 400"/>
                <a:gd name="T51" fmla="*/ 286 h 339"/>
                <a:gd name="T52" fmla="*/ 137 w 400"/>
                <a:gd name="T53" fmla="*/ 277 h 339"/>
                <a:gd name="T54" fmla="*/ 100 w 400"/>
                <a:gd name="T55" fmla="*/ 267 h 339"/>
                <a:gd name="T56" fmla="*/ 68 w 400"/>
                <a:gd name="T57" fmla="*/ 253 h 339"/>
                <a:gd name="T58" fmla="*/ 48 w 400"/>
                <a:gd name="T59" fmla="*/ 233 h 339"/>
                <a:gd name="T60" fmla="*/ 42 w 400"/>
                <a:gd name="T61" fmla="*/ 208 h 339"/>
                <a:gd name="T62" fmla="*/ 48 w 400"/>
                <a:gd name="T63" fmla="*/ 180 h 339"/>
                <a:gd name="T64" fmla="*/ 64 w 400"/>
                <a:gd name="T65" fmla="*/ 153 h 339"/>
                <a:gd name="T66" fmla="*/ 89 w 400"/>
                <a:gd name="T67" fmla="*/ 124 h 339"/>
                <a:gd name="T68" fmla="*/ 118 w 400"/>
                <a:gd name="T69" fmla="*/ 99 h 339"/>
                <a:gd name="T70" fmla="*/ 153 w 400"/>
                <a:gd name="T71" fmla="*/ 74 h 339"/>
                <a:gd name="T72" fmla="*/ 190 w 400"/>
                <a:gd name="T73" fmla="*/ 52 h 339"/>
                <a:gd name="T74" fmla="*/ 243 w 400"/>
                <a:gd name="T75" fmla="*/ 34 h 339"/>
                <a:gd name="T76" fmla="*/ 295 w 400"/>
                <a:gd name="T77" fmla="*/ 19 h 339"/>
                <a:gd name="T78" fmla="*/ 328 w 400"/>
                <a:gd name="T79" fmla="*/ 6 h 339"/>
                <a:gd name="T80" fmla="*/ 318 w 400"/>
                <a:gd name="T81" fmla="*/ 0 h 339"/>
                <a:gd name="T82" fmla="*/ 275 w 400"/>
                <a:gd name="T83" fmla="*/ 4 h 339"/>
                <a:gd name="T84" fmla="*/ 224 w 400"/>
                <a:gd name="T85" fmla="*/ 17 h 339"/>
                <a:gd name="T86" fmla="*/ 176 w 400"/>
                <a:gd name="T87" fmla="*/ 3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0" h="339">
                  <a:moveTo>
                    <a:pt x="156" y="44"/>
                  </a:moveTo>
                  <a:lnTo>
                    <a:pt x="125" y="63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6"/>
                  </a:lnTo>
                  <a:lnTo>
                    <a:pt x="22" y="150"/>
                  </a:lnTo>
                  <a:lnTo>
                    <a:pt x="7" y="175"/>
                  </a:lnTo>
                  <a:lnTo>
                    <a:pt x="0" y="203"/>
                  </a:lnTo>
                  <a:lnTo>
                    <a:pt x="2" y="232"/>
                  </a:lnTo>
                  <a:lnTo>
                    <a:pt x="4" y="239"/>
                  </a:lnTo>
                  <a:lnTo>
                    <a:pt x="7" y="248"/>
                  </a:lnTo>
                  <a:lnTo>
                    <a:pt x="12" y="254"/>
                  </a:lnTo>
                  <a:lnTo>
                    <a:pt x="18" y="261"/>
                  </a:lnTo>
                  <a:lnTo>
                    <a:pt x="25" y="267"/>
                  </a:lnTo>
                  <a:lnTo>
                    <a:pt x="33" y="273"/>
                  </a:lnTo>
                  <a:lnTo>
                    <a:pt x="41" y="278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4"/>
                  </a:lnTo>
                  <a:lnTo>
                    <a:pt x="128" y="309"/>
                  </a:lnTo>
                  <a:lnTo>
                    <a:pt x="148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09" y="326"/>
                  </a:lnTo>
                  <a:lnTo>
                    <a:pt x="231" y="329"/>
                  </a:lnTo>
                  <a:lnTo>
                    <a:pt x="251" y="331"/>
                  </a:lnTo>
                  <a:lnTo>
                    <a:pt x="273" y="333"/>
                  </a:lnTo>
                  <a:lnTo>
                    <a:pt x="295" y="335"/>
                  </a:lnTo>
                  <a:lnTo>
                    <a:pt x="315" y="336"/>
                  </a:lnTo>
                  <a:lnTo>
                    <a:pt x="337" y="337"/>
                  </a:lnTo>
                  <a:lnTo>
                    <a:pt x="359" y="338"/>
                  </a:lnTo>
                  <a:lnTo>
                    <a:pt x="379" y="339"/>
                  </a:lnTo>
                  <a:lnTo>
                    <a:pt x="387" y="339"/>
                  </a:lnTo>
                  <a:lnTo>
                    <a:pt x="392" y="337"/>
                  </a:lnTo>
                  <a:lnTo>
                    <a:pt x="397" y="333"/>
                  </a:lnTo>
                  <a:lnTo>
                    <a:pt x="400" y="329"/>
                  </a:lnTo>
                  <a:lnTo>
                    <a:pt x="400" y="324"/>
                  </a:lnTo>
                  <a:lnTo>
                    <a:pt x="397" y="320"/>
                  </a:lnTo>
                  <a:lnTo>
                    <a:pt x="391" y="317"/>
                  </a:lnTo>
                  <a:lnTo>
                    <a:pt x="384" y="315"/>
                  </a:lnTo>
                  <a:lnTo>
                    <a:pt x="365" y="311"/>
                  </a:lnTo>
                  <a:lnTo>
                    <a:pt x="346" y="309"/>
                  </a:lnTo>
                  <a:lnTo>
                    <a:pt x="327" y="306"/>
                  </a:lnTo>
                  <a:lnTo>
                    <a:pt x="307" y="304"/>
                  </a:lnTo>
                  <a:lnTo>
                    <a:pt x="288" y="302"/>
                  </a:lnTo>
                  <a:lnTo>
                    <a:pt x="269" y="300"/>
                  </a:lnTo>
                  <a:lnTo>
                    <a:pt x="249" y="298"/>
                  </a:lnTo>
                  <a:lnTo>
                    <a:pt x="230" y="295"/>
                  </a:lnTo>
                  <a:lnTo>
                    <a:pt x="211" y="293"/>
                  </a:lnTo>
                  <a:lnTo>
                    <a:pt x="192" y="290"/>
                  </a:lnTo>
                  <a:lnTo>
                    <a:pt x="173" y="286"/>
                  </a:lnTo>
                  <a:lnTo>
                    <a:pt x="154" y="283"/>
                  </a:lnTo>
                  <a:lnTo>
                    <a:pt x="137" y="277"/>
                  </a:lnTo>
                  <a:lnTo>
                    <a:pt x="118" y="272"/>
                  </a:lnTo>
                  <a:lnTo>
                    <a:pt x="100" y="267"/>
                  </a:lnTo>
                  <a:lnTo>
                    <a:pt x="83" y="260"/>
                  </a:lnTo>
                  <a:lnTo>
                    <a:pt x="68" y="253"/>
                  </a:lnTo>
                  <a:lnTo>
                    <a:pt x="57" y="243"/>
                  </a:lnTo>
                  <a:lnTo>
                    <a:pt x="48" y="233"/>
                  </a:lnTo>
                  <a:lnTo>
                    <a:pt x="44" y="221"/>
                  </a:lnTo>
                  <a:lnTo>
                    <a:pt x="42" y="208"/>
                  </a:lnTo>
                  <a:lnTo>
                    <a:pt x="44" y="194"/>
                  </a:lnTo>
                  <a:lnTo>
                    <a:pt x="48" y="180"/>
                  </a:lnTo>
                  <a:lnTo>
                    <a:pt x="54" y="168"/>
                  </a:lnTo>
                  <a:lnTo>
                    <a:pt x="64" y="153"/>
                  </a:lnTo>
                  <a:lnTo>
                    <a:pt x="76" y="137"/>
                  </a:lnTo>
                  <a:lnTo>
                    <a:pt x="89" y="124"/>
                  </a:lnTo>
                  <a:lnTo>
                    <a:pt x="103" y="111"/>
                  </a:lnTo>
                  <a:lnTo>
                    <a:pt x="118" y="99"/>
                  </a:lnTo>
                  <a:lnTo>
                    <a:pt x="134" y="87"/>
                  </a:lnTo>
                  <a:lnTo>
                    <a:pt x="153" y="74"/>
                  </a:lnTo>
                  <a:lnTo>
                    <a:pt x="172" y="62"/>
                  </a:lnTo>
                  <a:lnTo>
                    <a:pt x="190" y="52"/>
                  </a:lnTo>
                  <a:lnTo>
                    <a:pt x="215" y="42"/>
                  </a:lnTo>
                  <a:lnTo>
                    <a:pt x="243" y="34"/>
                  </a:lnTo>
                  <a:lnTo>
                    <a:pt x="270" y="26"/>
                  </a:lnTo>
                  <a:lnTo>
                    <a:pt x="295" y="19"/>
                  </a:lnTo>
                  <a:lnTo>
                    <a:pt x="315" y="13"/>
                  </a:lnTo>
                  <a:lnTo>
                    <a:pt x="328" y="6"/>
                  </a:lnTo>
                  <a:lnTo>
                    <a:pt x="333" y="2"/>
                  </a:lnTo>
                  <a:lnTo>
                    <a:pt x="318" y="0"/>
                  </a:lnTo>
                  <a:lnTo>
                    <a:pt x="298" y="1"/>
                  </a:lnTo>
                  <a:lnTo>
                    <a:pt x="275" y="4"/>
                  </a:lnTo>
                  <a:lnTo>
                    <a:pt x="250" y="9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4"/>
                  </a:lnTo>
                  <a:lnTo>
                    <a:pt x="156" y="4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444" name="Freeform 156"/>
            <p:cNvSpPr>
              <a:spLocks/>
            </p:cNvSpPr>
            <p:nvPr/>
          </p:nvSpPr>
          <p:spPr bwMode="auto">
            <a:xfrm>
              <a:off x="5007" y="272"/>
              <a:ext cx="117" cy="113"/>
            </a:xfrm>
            <a:custGeom>
              <a:avLst/>
              <a:gdLst>
                <a:gd name="T0" fmla="*/ 291 w 351"/>
                <a:gd name="T1" fmla="*/ 69 h 226"/>
                <a:gd name="T2" fmla="*/ 307 w 351"/>
                <a:gd name="T3" fmla="*/ 81 h 226"/>
                <a:gd name="T4" fmla="*/ 317 w 351"/>
                <a:gd name="T5" fmla="*/ 96 h 226"/>
                <a:gd name="T6" fmla="*/ 322 w 351"/>
                <a:gd name="T7" fmla="*/ 111 h 226"/>
                <a:gd name="T8" fmla="*/ 322 w 351"/>
                <a:gd name="T9" fmla="*/ 128 h 226"/>
                <a:gd name="T10" fmla="*/ 319 w 351"/>
                <a:gd name="T11" fmla="*/ 141 h 226"/>
                <a:gd name="T12" fmla="*/ 313 w 351"/>
                <a:gd name="T13" fmla="*/ 152 h 226"/>
                <a:gd name="T14" fmla="*/ 303 w 351"/>
                <a:gd name="T15" fmla="*/ 164 h 226"/>
                <a:gd name="T16" fmla="*/ 293 w 351"/>
                <a:gd name="T17" fmla="*/ 173 h 226"/>
                <a:gd name="T18" fmla="*/ 279 w 351"/>
                <a:gd name="T19" fmla="*/ 183 h 226"/>
                <a:gd name="T20" fmla="*/ 266 w 351"/>
                <a:gd name="T21" fmla="*/ 192 h 226"/>
                <a:gd name="T22" fmla="*/ 253 w 351"/>
                <a:gd name="T23" fmla="*/ 201 h 226"/>
                <a:gd name="T24" fmla="*/ 240 w 351"/>
                <a:gd name="T25" fmla="*/ 210 h 226"/>
                <a:gd name="T26" fmla="*/ 237 w 351"/>
                <a:gd name="T27" fmla="*/ 213 h 226"/>
                <a:gd name="T28" fmla="*/ 237 w 351"/>
                <a:gd name="T29" fmla="*/ 216 h 226"/>
                <a:gd name="T30" fmla="*/ 237 w 351"/>
                <a:gd name="T31" fmla="*/ 219 h 226"/>
                <a:gd name="T32" fmla="*/ 240 w 351"/>
                <a:gd name="T33" fmla="*/ 222 h 226"/>
                <a:gd name="T34" fmla="*/ 245 w 351"/>
                <a:gd name="T35" fmla="*/ 225 h 226"/>
                <a:gd name="T36" fmla="*/ 250 w 351"/>
                <a:gd name="T37" fmla="*/ 226 h 226"/>
                <a:gd name="T38" fmla="*/ 255 w 351"/>
                <a:gd name="T39" fmla="*/ 225 h 226"/>
                <a:gd name="T40" fmla="*/ 259 w 351"/>
                <a:gd name="T41" fmla="*/ 222 h 226"/>
                <a:gd name="T42" fmla="*/ 288 w 351"/>
                <a:gd name="T43" fmla="*/ 209 h 226"/>
                <a:gd name="T44" fmla="*/ 313 w 351"/>
                <a:gd name="T45" fmla="*/ 192 h 226"/>
                <a:gd name="T46" fmla="*/ 332 w 351"/>
                <a:gd name="T47" fmla="*/ 172 h 226"/>
                <a:gd name="T48" fmla="*/ 345 w 351"/>
                <a:gd name="T49" fmla="*/ 149 h 226"/>
                <a:gd name="T50" fmla="*/ 351 w 351"/>
                <a:gd name="T51" fmla="*/ 127 h 226"/>
                <a:gd name="T52" fmla="*/ 348 w 351"/>
                <a:gd name="T53" fmla="*/ 103 h 226"/>
                <a:gd name="T54" fmla="*/ 336 w 351"/>
                <a:gd name="T55" fmla="*/ 81 h 226"/>
                <a:gd name="T56" fmla="*/ 313 w 351"/>
                <a:gd name="T57" fmla="*/ 62 h 226"/>
                <a:gd name="T58" fmla="*/ 295 w 351"/>
                <a:gd name="T59" fmla="*/ 51 h 226"/>
                <a:gd name="T60" fmla="*/ 275 w 351"/>
                <a:gd name="T61" fmla="*/ 43 h 226"/>
                <a:gd name="T62" fmla="*/ 253 w 351"/>
                <a:gd name="T63" fmla="*/ 35 h 226"/>
                <a:gd name="T64" fmla="*/ 229 w 351"/>
                <a:gd name="T65" fmla="*/ 28 h 226"/>
                <a:gd name="T66" fmla="*/ 204 w 351"/>
                <a:gd name="T67" fmla="*/ 20 h 226"/>
                <a:gd name="T68" fmla="*/ 179 w 351"/>
                <a:gd name="T69" fmla="*/ 15 h 226"/>
                <a:gd name="T70" fmla="*/ 153 w 351"/>
                <a:gd name="T71" fmla="*/ 11 h 226"/>
                <a:gd name="T72" fmla="*/ 128 w 351"/>
                <a:gd name="T73" fmla="*/ 7 h 226"/>
                <a:gd name="T74" fmla="*/ 104 w 351"/>
                <a:gd name="T75" fmla="*/ 4 h 226"/>
                <a:gd name="T76" fmla="*/ 82 w 351"/>
                <a:gd name="T77" fmla="*/ 2 h 226"/>
                <a:gd name="T78" fmla="*/ 60 w 351"/>
                <a:gd name="T79" fmla="*/ 0 h 226"/>
                <a:gd name="T80" fmla="*/ 43 w 351"/>
                <a:gd name="T81" fmla="*/ 0 h 226"/>
                <a:gd name="T82" fmla="*/ 27 w 351"/>
                <a:gd name="T83" fmla="*/ 0 h 226"/>
                <a:gd name="T84" fmla="*/ 14 w 351"/>
                <a:gd name="T85" fmla="*/ 0 h 226"/>
                <a:gd name="T86" fmla="*/ 5 w 351"/>
                <a:gd name="T87" fmla="*/ 2 h 226"/>
                <a:gd name="T88" fmla="*/ 0 w 351"/>
                <a:gd name="T89" fmla="*/ 4 h 226"/>
                <a:gd name="T90" fmla="*/ 15 w 351"/>
                <a:gd name="T91" fmla="*/ 6 h 226"/>
                <a:gd name="T92" fmla="*/ 30 w 351"/>
                <a:gd name="T93" fmla="*/ 7 h 226"/>
                <a:gd name="T94" fmla="*/ 47 w 351"/>
                <a:gd name="T95" fmla="*/ 9 h 226"/>
                <a:gd name="T96" fmla="*/ 64 w 351"/>
                <a:gd name="T97" fmla="*/ 11 h 226"/>
                <a:gd name="T98" fmla="*/ 82 w 351"/>
                <a:gd name="T99" fmla="*/ 14 h 226"/>
                <a:gd name="T100" fmla="*/ 102 w 351"/>
                <a:gd name="T101" fmla="*/ 16 h 226"/>
                <a:gd name="T102" fmla="*/ 121 w 351"/>
                <a:gd name="T103" fmla="*/ 19 h 226"/>
                <a:gd name="T104" fmla="*/ 141 w 351"/>
                <a:gd name="T105" fmla="*/ 23 h 226"/>
                <a:gd name="T106" fmla="*/ 160 w 351"/>
                <a:gd name="T107" fmla="*/ 27 h 226"/>
                <a:gd name="T108" fmla="*/ 181 w 351"/>
                <a:gd name="T109" fmla="*/ 31 h 226"/>
                <a:gd name="T110" fmla="*/ 201 w 351"/>
                <a:gd name="T111" fmla="*/ 35 h 226"/>
                <a:gd name="T112" fmla="*/ 220 w 351"/>
                <a:gd name="T113" fmla="*/ 40 h 226"/>
                <a:gd name="T114" fmla="*/ 239 w 351"/>
                <a:gd name="T115" fmla="*/ 46 h 226"/>
                <a:gd name="T116" fmla="*/ 258 w 351"/>
                <a:gd name="T117" fmla="*/ 53 h 226"/>
                <a:gd name="T118" fmla="*/ 275 w 351"/>
                <a:gd name="T119" fmla="*/ 61 h 226"/>
                <a:gd name="T120" fmla="*/ 291 w 351"/>
                <a:gd name="T121" fmla="*/ 6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1" h="226">
                  <a:moveTo>
                    <a:pt x="291" y="69"/>
                  </a:moveTo>
                  <a:lnTo>
                    <a:pt x="307" y="81"/>
                  </a:lnTo>
                  <a:lnTo>
                    <a:pt x="317" y="96"/>
                  </a:lnTo>
                  <a:lnTo>
                    <a:pt x="322" y="111"/>
                  </a:lnTo>
                  <a:lnTo>
                    <a:pt x="322" y="128"/>
                  </a:lnTo>
                  <a:lnTo>
                    <a:pt x="319" y="141"/>
                  </a:lnTo>
                  <a:lnTo>
                    <a:pt x="313" y="152"/>
                  </a:lnTo>
                  <a:lnTo>
                    <a:pt x="303" y="164"/>
                  </a:lnTo>
                  <a:lnTo>
                    <a:pt x="293" y="173"/>
                  </a:lnTo>
                  <a:lnTo>
                    <a:pt x="279" y="183"/>
                  </a:lnTo>
                  <a:lnTo>
                    <a:pt x="266" y="192"/>
                  </a:lnTo>
                  <a:lnTo>
                    <a:pt x="253" y="201"/>
                  </a:lnTo>
                  <a:lnTo>
                    <a:pt x="240" y="210"/>
                  </a:lnTo>
                  <a:lnTo>
                    <a:pt x="237" y="213"/>
                  </a:lnTo>
                  <a:lnTo>
                    <a:pt x="237" y="216"/>
                  </a:lnTo>
                  <a:lnTo>
                    <a:pt x="237" y="219"/>
                  </a:lnTo>
                  <a:lnTo>
                    <a:pt x="240" y="222"/>
                  </a:lnTo>
                  <a:lnTo>
                    <a:pt x="245" y="225"/>
                  </a:lnTo>
                  <a:lnTo>
                    <a:pt x="250" y="226"/>
                  </a:lnTo>
                  <a:lnTo>
                    <a:pt x="255" y="225"/>
                  </a:lnTo>
                  <a:lnTo>
                    <a:pt x="259" y="222"/>
                  </a:lnTo>
                  <a:lnTo>
                    <a:pt x="288" y="209"/>
                  </a:lnTo>
                  <a:lnTo>
                    <a:pt x="313" y="192"/>
                  </a:lnTo>
                  <a:lnTo>
                    <a:pt x="332" y="172"/>
                  </a:lnTo>
                  <a:lnTo>
                    <a:pt x="345" y="149"/>
                  </a:lnTo>
                  <a:lnTo>
                    <a:pt x="351" y="127"/>
                  </a:lnTo>
                  <a:lnTo>
                    <a:pt x="348" y="103"/>
                  </a:lnTo>
                  <a:lnTo>
                    <a:pt x="336" y="81"/>
                  </a:lnTo>
                  <a:lnTo>
                    <a:pt x="313" y="62"/>
                  </a:lnTo>
                  <a:lnTo>
                    <a:pt x="295" y="51"/>
                  </a:lnTo>
                  <a:lnTo>
                    <a:pt x="275" y="43"/>
                  </a:lnTo>
                  <a:lnTo>
                    <a:pt x="253" y="35"/>
                  </a:lnTo>
                  <a:lnTo>
                    <a:pt x="229" y="28"/>
                  </a:lnTo>
                  <a:lnTo>
                    <a:pt x="204" y="20"/>
                  </a:lnTo>
                  <a:lnTo>
                    <a:pt x="179" y="15"/>
                  </a:lnTo>
                  <a:lnTo>
                    <a:pt x="153" y="11"/>
                  </a:lnTo>
                  <a:lnTo>
                    <a:pt x="128" y="7"/>
                  </a:lnTo>
                  <a:lnTo>
                    <a:pt x="104" y="4"/>
                  </a:lnTo>
                  <a:lnTo>
                    <a:pt x="82" y="2"/>
                  </a:lnTo>
                  <a:lnTo>
                    <a:pt x="60" y="0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30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2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1" y="31"/>
                  </a:lnTo>
                  <a:lnTo>
                    <a:pt x="201" y="35"/>
                  </a:lnTo>
                  <a:lnTo>
                    <a:pt x="220" y="40"/>
                  </a:lnTo>
                  <a:lnTo>
                    <a:pt x="239" y="46"/>
                  </a:lnTo>
                  <a:lnTo>
                    <a:pt x="258" y="53"/>
                  </a:lnTo>
                  <a:lnTo>
                    <a:pt x="275" y="61"/>
                  </a:lnTo>
                  <a:lnTo>
                    <a:pt x="291" y="6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445" name="Freeform 157"/>
            <p:cNvSpPr>
              <a:spLocks/>
            </p:cNvSpPr>
            <p:nvPr/>
          </p:nvSpPr>
          <p:spPr bwMode="auto">
            <a:xfrm>
              <a:off x="4769" y="324"/>
              <a:ext cx="48" cy="107"/>
            </a:xfrm>
            <a:custGeom>
              <a:avLst/>
              <a:gdLst>
                <a:gd name="T0" fmla="*/ 0 w 142"/>
                <a:gd name="T1" fmla="*/ 116 h 213"/>
                <a:gd name="T2" fmla="*/ 0 w 142"/>
                <a:gd name="T3" fmla="*/ 134 h 213"/>
                <a:gd name="T4" fmla="*/ 6 w 142"/>
                <a:gd name="T5" fmla="*/ 150 h 213"/>
                <a:gd name="T6" fmla="*/ 16 w 142"/>
                <a:gd name="T7" fmla="*/ 166 h 213"/>
                <a:gd name="T8" fmla="*/ 30 w 142"/>
                <a:gd name="T9" fmla="*/ 179 h 213"/>
                <a:gd name="T10" fmla="*/ 48 w 142"/>
                <a:gd name="T11" fmla="*/ 191 h 213"/>
                <a:gd name="T12" fmla="*/ 68 w 142"/>
                <a:gd name="T13" fmla="*/ 201 h 213"/>
                <a:gd name="T14" fmla="*/ 91 w 142"/>
                <a:gd name="T15" fmla="*/ 208 h 213"/>
                <a:gd name="T16" fmla="*/ 115 w 142"/>
                <a:gd name="T17" fmla="*/ 212 h 213"/>
                <a:gd name="T18" fmla="*/ 122 w 142"/>
                <a:gd name="T19" fmla="*/ 213 h 213"/>
                <a:gd name="T20" fmla="*/ 129 w 142"/>
                <a:gd name="T21" fmla="*/ 211 h 213"/>
                <a:gd name="T22" fmla="*/ 135 w 142"/>
                <a:gd name="T23" fmla="*/ 208 h 213"/>
                <a:gd name="T24" fmla="*/ 138 w 142"/>
                <a:gd name="T25" fmla="*/ 204 h 213"/>
                <a:gd name="T26" fmla="*/ 138 w 142"/>
                <a:gd name="T27" fmla="*/ 199 h 213"/>
                <a:gd name="T28" fmla="*/ 137 w 142"/>
                <a:gd name="T29" fmla="*/ 194 h 213"/>
                <a:gd name="T30" fmla="*/ 132 w 142"/>
                <a:gd name="T31" fmla="*/ 190 h 213"/>
                <a:gd name="T32" fmla="*/ 125 w 142"/>
                <a:gd name="T33" fmla="*/ 188 h 213"/>
                <a:gd name="T34" fmla="*/ 102 w 142"/>
                <a:gd name="T35" fmla="*/ 181 h 213"/>
                <a:gd name="T36" fmla="*/ 80 w 142"/>
                <a:gd name="T37" fmla="*/ 173 h 213"/>
                <a:gd name="T38" fmla="*/ 62 w 142"/>
                <a:gd name="T39" fmla="*/ 162 h 213"/>
                <a:gd name="T40" fmla="*/ 49 w 142"/>
                <a:gd name="T41" fmla="*/ 149 h 213"/>
                <a:gd name="T42" fmla="*/ 41 w 142"/>
                <a:gd name="T43" fmla="*/ 134 h 213"/>
                <a:gd name="T44" fmla="*/ 36 w 142"/>
                <a:gd name="T45" fmla="*/ 117 h 213"/>
                <a:gd name="T46" fmla="*/ 36 w 142"/>
                <a:gd name="T47" fmla="*/ 100 h 213"/>
                <a:gd name="T48" fmla="*/ 44 w 142"/>
                <a:gd name="T49" fmla="*/ 81 h 213"/>
                <a:gd name="T50" fmla="*/ 52 w 142"/>
                <a:gd name="T51" fmla="*/ 68 h 213"/>
                <a:gd name="T52" fmla="*/ 64 w 142"/>
                <a:gd name="T53" fmla="*/ 56 h 213"/>
                <a:gd name="T54" fmla="*/ 77 w 142"/>
                <a:gd name="T55" fmla="*/ 44 h 213"/>
                <a:gd name="T56" fmla="*/ 91 w 142"/>
                <a:gd name="T57" fmla="*/ 34 h 213"/>
                <a:gd name="T58" fmla="*/ 105 w 142"/>
                <a:gd name="T59" fmla="*/ 25 h 213"/>
                <a:gd name="T60" fmla="*/ 119 w 142"/>
                <a:gd name="T61" fmla="*/ 16 h 213"/>
                <a:gd name="T62" fmla="*/ 132 w 142"/>
                <a:gd name="T63" fmla="*/ 8 h 213"/>
                <a:gd name="T64" fmla="*/ 142 w 142"/>
                <a:gd name="T65" fmla="*/ 1 h 213"/>
                <a:gd name="T66" fmla="*/ 132 w 142"/>
                <a:gd name="T67" fmla="*/ 0 h 213"/>
                <a:gd name="T68" fmla="*/ 116 w 142"/>
                <a:gd name="T69" fmla="*/ 5 h 213"/>
                <a:gd name="T70" fmla="*/ 94 w 142"/>
                <a:gd name="T71" fmla="*/ 16 h 213"/>
                <a:gd name="T72" fmla="*/ 70 w 142"/>
                <a:gd name="T73" fmla="*/ 32 h 213"/>
                <a:gd name="T74" fmla="*/ 46 w 142"/>
                <a:gd name="T75" fmla="*/ 51 h 213"/>
                <a:gd name="T76" fmla="*/ 25 w 142"/>
                <a:gd name="T77" fmla="*/ 72 h 213"/>
                <a:gd name="T78" fmla="*/ 9 w 142"/>
                <a:gd name="T79" fmla="*/ 95 h 213"/>
                <a:gd name="T80" fmla="*/ 0 w 142"/>
                <a:gd name="T81" fmla="*/ 11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2" h="213">
                  <a:moveTo>
                    <a:pt x="0" y="116"/>
                  </a:moveTo>
                  <a:lnTo>
                    <a:pt x="0" y="134"/>
                  </a:lnTo>
                  <a:lnTo>
                    <a:pt x="6" y="150"/>
                  </a:lnTo>
                  <a:lnTo>
                    <a:pt x="16" y="166"/>
                  </a:lnTo>
                  <a:lnTo>
                    <a:pt x="30" y="179"/>
                  </a:lnTo>
                  <a:lnTo>
                    <a:pt x="48" y="191"/>
                  </a:lnTo>
                  <a:lnTo>
                    <a:pt x="68" y="201"/>
                  </a:lnTo>
                  <a:lnTo>
                    <a:pt x="91" y="208"/>
                  </a:lnTo>
                  <a:lnTo>
                    <a:pt x="115" y="212"/>
                  </a:lnTo>
                  <a:lnTo>
                    <a:pt x="122" y="213"/>
                  </a:lnTo>
                  <a:lnTo>
                    <a:pt x="129" y="211"/>
                  </a:lnTo>
                  <a:lnTo>
                    <a:pt x="135" y="208"/>
                  </a:lnTo>
                  <a:lnTo>
                    <a:pt x="138" y="204"/>
                  </a:lnTo>
                  <a:lnTo>
                    <a:pt x="138" y="199"/>
                  </a:lnTo>
                  <a:lnTo>
                    <a:pt x="137" y="194"/>
                  </a:lnTo>
                  <a:lnTo>
                    <a:pt x="132" y="190"/>
                  </a:lnTo>
                  <a:lnTo>
                    <a:pt x="125" y="188"/>
                  </a:lnTo>
                  <a:lnTo>
                    <a:pt x="102" y="181"/>
                  </a:lnTo>
                  <a:lnTo>
                    <a:pt x="80" y="173"/>
                  </a:lnTo>
                  <a:lnTo>
                    <a:pt x="62" y="162"/>
                  </a:lnTo>
                  <a:lnTo>
                    <a:pt x="49" y="149"/>
                  </a:lnTo>
                  <a:lnTo>
                    <a:pt x="41" y="134"/>
                  </a:lnTo>
                  <a:lnTo>
                    <a:pt x="36" y="117"/>
                  </a:lnTo>
                  <a:lnTo>
                    <a:pt x="36" y="100"/>
                  </a:lnTo>
                  <a:lnTo>
                    <a:pt x="44" y="81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7" y="44"/>
                  </a:lnTo>
                  <a:lnTo>
                    <a:pt x="91" y="34"/>
                  </a:lnTo>
                  <a:lnTo>
                    <a:pt x="105" y="25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70" y="32"/>
                  </a:lnTo>
                  <a:lnTo>
                    <a:pt x="46" y="51"/>
                  </a:lnTo>
                  <a:lnTo>
                    <a:pt x="25" y="72"/>
                  </a:lnTo>
                  <a:lnTo>
                    <a:pt x="9" y="9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446" name="Freeform 158"/>
            <p:cNvSpPr>
              <a:spLocks/>
            </p:cNvSpPr>
            <p:nvPr/>
          </p:nvSpPr>
          <p:spPr bwMode="auto">
            <a:xfrm>
              <a:off x="5104" y="264"/>
              <a:ext cx="101" cy="139"/>
            </a:xfrm>
            <a:custGeom>
              <a:avLst/>
              <a:gdLst>
                <a:gd name="T0" fmla="*/ 257 w 305"/>
                <a:gd name="T1" fmla="*/ 112 h 279"/>
                <a:gd name="T2" fmla="*/ 271 w 305"/>
                <a:gd name="T3" fmla="*/ 129 h 279"/>
                <a:gd name="T4" fmla="*/ 279 w 305"/>
                <a:gd name="T5" fmla="*/ 148 h 279"/>
                <a:gd name="T6" fmla="*/ 274 w 305"/>
                <a:gd name="T7" fmla="*/ 168 h 279"/>
                <a:gd name="T8" fmla="*/ 258 w 305"/>
                <a:gd name="T9" fmla="*/ 188 h 279"/>
                <a:gd name="T10" fmla="*/ 234 w 305"/>
                <a:gd name="T11" fmla="*/ 205 h 279"/>
                <a:gd name="T12" fmla="*/ 206 w 305"/>
                <a:gd name="T13" fmla="*/ 221 h 279"/>
                <a:gd name="T14" fmla="*/ 177 w 305"/>
                <a:gd name="T15" fmla="*/ 237 h 279"/>
                <a:gd name="T16" fmla="*/ 160 w 305"/>
                <a:gd name="T17" fmla="*/ 250 h 279"/>
                <a:gd name="T18" fmla="*/ 154 w 305"/>
                <a:gd name="T19" fmla="*/ 258 h 279"/>
                <a:gd name="T20" fmla="*/ 149 w 305"/>
                <a:gd name="T21" fmla="*/ 266 h 279"/>
                <a:gd name="T22" fmla="*/ 151 w 305"/>
                <a:gd name="T23" fmla="*/ 275 h 279"/>
                <a:gd name="T24" fmla="*/ 161 w 305"/>
                <a:gd name="T25" fmla="*/ 279 h 279"/>
                <a:gd name="T26" fmla="*/ 173 w 305"/>
                <a:gd name="T27" fmla="*/ 278 h 279"/>
                <a:gd name="T28" fmla="*/ 191 w 305"/>
                <a:gd name="T29" fmla="*/ 263 h 279"/>
                <a:gd name="T30" fmla="*/ 223 w 305"/>
                <a:gd name="T31" fmla="*/ 242 h 279"/>
                <a:gd name="T32" fmla="*/ 257 w 305"/>
                <a:gd name="T33" fmla="*/ 221 h 279"/>
                <a:gd name="T34" fmla="*/ 286 w 305"/>
                <a:gd name="T35" fmla="*/ 197 h 279"/>
                <a:gd name="T36" fmla="*/ 303 w 305"/>
                <a:gd name="T37" fmla="*/ 168 h 279"/>
                <a:gd name="T38" fmla="*/ 300 w 305"/>
                <a:gd name="T39" fmla="*/ 137 h 279"/>
                <a:gd name="T40" fmla="*/ 282 w 305"/>
                <a:gd name="T41" fmla="*/ 109 h 279"/>
                <a:gd name="T42" fmla="*/ 250 w 305"/>
                <a:gd name="T43" fmla="*/ 85 h 279"/>
                <a:gd name="T44" fmla="*/ 219 w 305"/>
                <a:gd name="T45" fmla="*/ 67 h 279"/>
                <a:gd name="T46" fmla="*/ 189 w 305"/>
                <a:gd name="T47" fmla="*/ 54 h 279"/>
                <a:gd name="T48" fmla="*/ 157 w 305"/>
                <a:gd name="T49" fmla="*/ 40 h 279"/>
                <a:gd name="T50" fmla="*/ 122 w 305"/>
                <a:gd name="T51" fmla="*/ 26 h 279"/>
                <a:gd name="T52" fmla="*/ 90 w 305"/>
                <a:gd name="T53" fmla="*/ 15 h 279"/>
                <a:gd name="T54" fmla="*/ 58 w 305"/>
                <a:gd name="T55" fmla="*/ 7 h 279"/>
                <a:gd name="T56" fmla="*/ 30 w 305"/>
                <a:gd name="T57" fmla="*/ 1 h 279"/>
                <a:gd name="T58" fmla="*/ 8 w 305"/>
                <a:gd name="T59" fmla="*/ 1 h 279"/>
                <a:gd name="T60" fmla="*/ 10 w 305"/>
                <a:gd name="T61" fmla="*/ 6 h 279"/>
                <a:gd name="T62" fmla="*/ 35 w 305"/>
                <a:gd name="T63" fmla="*/ 13 h 279"/>
                <a:gd name="T64" fmla="*/ 64 w 305"/>
                <a:gd name="T65" fmla="*/ 22 h 279"/>
                <a:gd name="T66" fmla="*/ 97 w 305"/>
                <a:gd name="T67" fmla="*/ 33 h 279"/>
                <a:gd name="T68" fmla="*/ 132 w 305"/>
                <a:gd name="T69" fmla="*/ 47 h 279"/>
                <a:gd name="T70" fmla="*/ 167 w 305"/>
                <a:gd name="T71" fmla="*/ 62 h 279"/>
                <a:gd name="T72" fmla="*/ 202 w 305"/>
                <a:gd name="T73" fmla="*/ 79 h 279"/>
                <a:gd name="T74" fmla="*/ 232 w 305"/>
                <a:gd name="T75" fmla="*/ 9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79">
                  <a:moveTo>
                    <a:pt x="247" y="104"/>
                  </a:moveTo>
                  <a:lnTo>
                    <a:pt x="257" y="112"/>
                  </a:lnTo>
                  <a:lnTo>
                    <a:pt x="266" y="120"/>
                  </a:lnTo>
                  <a:lnTo>
                    <a:pt x="271" y="129"/>
                  </a:lnTo>
                  <a:lnTo>
                    <a:pt x="277" y="138"/>
                  </a:lnTo>
                  <a:lnTo>
                    <a:pt x="279" y="148"/>
                  </a:lnTo>
                  <a:lnTo>
                    <a:pt x="279" y="158"/>
                  </a:lnTo>
                  <a:lnTo>
                    <a:pt x="274" y="168"/>
                  </a:lnTo>
                  <a:lnTo>
                    <a:pt x="268" y="178"/>
                  </a:lnTo>
                  <a:lnTo>
                    <a:pt x="258" y="188"/>
                  </a:lnTo>
                  <a:lnTo>
                    <a:pt x="247" y="197"/>
                  </a:lnTo>
                  <a:lnTo>
                    <a:pt x="234" y="205"/>
                  </a:lnTo>
                  <a:lnTo>
                    <a:pt x="219" y="214"/>
                  </a:lnTo>
                  <a:lnTo>
                    <a:pt x="206" y="221"/>
                  </a:lnTo>
                  <a:lnTo>
                    <a:pt x="191" y="229"/>
                  </a:lnTo>
                  <a:lnTo>
                    <a:pt x="177" y="237"/>
                  </a:lnTo>
                  <a:lnTo>
                    <a:pt x="164" y="247"/>
                  </a:lnTo>
                  <a:lnTo>
                    <a:pt x="160" y="250"/>
                  </a:lnTo>
                  <a:lnTo>
                    <a:pt x="157" y="254"/>
                  </a:lnTo>
                  <a:lnTo>
                    <a:pt x="154" y="258"/>
                  </a:lnTo>
                  <a:lnTo>
                    <a:pt x="151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5"/>
                  </a:lnTo>
                  <a:lnTo>
                    <a:pt x="155" y="278"/>
                  </a:lnTo>
                  <a:lnTo>
                    <a:pt x="161" y="279"/>
                  </a:lnTo>
                  <a:lnTo>
                    <a:pt x="167" y="279"/>
                  </a:lnTo>
                  <a:lnTo>
                    <a:pt x="173" y="278"/>
                  </a:lnTo>
                  <a:lnTo>
                    <a:pt x="177" y="275"/>
                  </a:lnTo>
                  <a:lnTo>
                    <a:pt x="191" y="263"/>
                  </a:lnTo>
                  <a:lnTo>
                    <a:pt x="207" y="252"/>
                  </a:lnTo>
                  <a:lnTo>
                    <a:pt x="223" y="242"/>
                  </a:lnTo>
                  <a:lnTo>
                    <a:pt x="241" y="231"/>
                  </a:lnTo>
                  <a:lnTo>
                    <a:pt x="257" y="221"/>
                  </a:lnTo>
                  <a:lnTo>
                    <a:pt x="271" y="210"/>
                  </a:lnTo>
                  <a:lnTo>
                    <a:pt x="286" y="197"/>
                  </a:lnTo>
                  <a:lnTo>
                    <a:pt x="296" y="184"/>
                  </a:lnTo>
                  <a:lnTo>
                    <a:pt x="303" y="168"/>
                  </a:lnTo>
                  <a:lnTo>
                    <a:pt x="305" y="153"/>
                  </a:lnTo>
                  <a:lnTo>
                    <a:pt x="300" y="137"/>
                  </a:lnTo>
                  <a:lnTo>
                    <a:pt x="293" y="123"/>
                  </a:lnTo>
                  <a:lnTo>
                    <a:pt x="282" y="109"/>
                  </a:lnTo>
                  <a:lnTo>
                    <a:pt x="267" y="96"/>
                  </a:lnTo>
                  <a:lnTo>
                    <a:pt x="250" y="85"/>
                  </a:lnTo>
                  <a:lnTo>
                    <a:pt x="232" y="75"/>
                  </a:lnTo>
                  <a:lnTo>
                    <a:pt x="219" y="67"/>
                  </a:lnTo>
                  <a:lnTo>
                    <a:pt x="205" y="61"/>
                  </a:lnTo>
                  <a:lnTo>
                    <a:pt x="189" y="54"/>
                  </a:lnTo>
                  <a:lnTo>
                    <a:pt x="173" y="47"/>
                  </a:lnTo>
                  <a:lnTo>
                    <a:pt x="157" y="40"/>
                  </a:lnTo>
                  <a:lnTo>
                    <a:pt x="139" y="32"/>
                  </a:lnTo>
                  <a:lnTo>
                    <a:pt x="122" y="26"/>
                  </a:lnTo>
                  <a:lnTo>
                    <a:pt x="106" y="20"/>
                  </a:lnTo>
                  <a:lnTo>
                    <a:pt x="90" y="15"/>
                  </a:lnTo>
                  <a:lnTo>
                    <a:pt x="74" y="10"/>
                  </a:lnTo>
                  <a:lnTo>
                    <a:pt x="58" y="7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8" y="1"/>
                  </a:lnTo>
                  <a:lnTo>
                    <a:pt x="0" y="3"/>
                  </a:lnTo>
                  <a:lnTo>
                    <a:pt x="10" y="6"/>
                  </a:lnTo>
                  <a:lnTo>
                    <a:pt x="21" y="9"/>
                  </a:lnTo>
                  <a:lnTo>
                    <a:pt x="35" y="13"/>
                  </a:lnTo>
                  <a:lnTo>
                    <a:pt x="48" y="17"/>
                  </a:lnTo>
                  <a:lnTo>
                    <a:pt x="64" y="22"/>
                  </a:lnTo>
                  <a:lnTo>
                    <a:pt x="80" y="27"/>
                  </a:lnTo>
                  <a:lnTo>
                    <a:pt x="97" y="33"/>
                  </a:lnTo>
                  <a:lnTo>
                    <a:pt x="114" y="40"/>
                  </a:lnTo>
                  <a:lnTo>
                    <a:pt x="132" y="47"/>
                  </a:lnTo>
                  <a:lnTo>
                    <a:pt x="149" y="54"/>
                  </a:lnTo>
                  <a:lnTo>
                    <a:pt x="167" y="62"/>
                  </a:lnTo>
                  <a:lnTo>
                    <a:pt x="184" y="70"/>
                  </a:lnTo>
                  <a:lnTo>
                    <a:pt x="202" y="79"/>
                  </a:lnTo>
                  <a:lnTo>
                    <a:pt x="218" y="87"/>
                  </a:lnTo>
                  <a:lnTo>
                    <a:pt x="232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447" name="Freeform 159"/>
            <p:cNvSpPr>
              <a:spLocks/>
            </p:cNvSpPr>
            <p:nvPr/>
          </p:nvSpPr>
          <p:spPr bwMode="auto">
            <a:xfrm>
              <a:off x="4976" y="382"/>
              <a:ext cx="18" cy="42"/>
            </a:xfrm>
            <a:custGeom>
              <a:avLst/>
              <a:gdLst>
                <a:gd name="T0" fmla="*/ 28 w 54"/>
                <a:gd name="T1" fmla="*/ 10 h 85"/>
                <a:gd name="T2" fmla="*/ 27 w 54"/>
                <a:gd name="T3" fmla="*/ 6 h 85"/>
                <a:gd name="T4" fmla="*/ 22 w 54"/>
                <a:gd name="T5" fmla="*/ 2 h 85"/>
                <a:gd name="T6" fmla="*/ 18 w 54"/>
                <a:gd name="T7" fmla="*/ 0 h 85"/>
                <a:gd name="T8" fmla="*/ 12 w 54"/>
                <a:gd name="T9" fmla="*/ 0 h 85"/>
                <a:gd name="T10" fmla="*/ 8 w 54"/>
                <a:gd name="T11" fmla="*/ 1 h 85"/>
                <a:gd name="T12" fmla="*/ 3 w 54"/>
                <a:gd name="T13" fmla="*/ 3 h 85"/>
                <a:gd name="T14" fmla="*/ 0 w 54"/>
                <a:gd name="T15" fmla="*/ 7 h 85"/>
                <a:gd name="T16" fmla="*/ 0 w 54"/>
                <a:gd name="T17" fmla="*/ 11 h 85"/>
                <a:gd name="T18" fmla="*/ 0 w 54"/>
                <a:gd name="T19" fmla="*/ 22 h 85"/>
                <a:gd name="T20" fmla="*/ 5 w 54"/>
                <a:gd name="T21" fmla="*/ 34 h 85"/>
                <a:gd name="T22" fmla="*/ 11 w 54"/>
                <a:gd name="T23" fmla="*/ 47 h 85"/>
                <a:gd name="T24" fmla="*/ 18 w 54"/>
                <a:gd name="T25" fmla="*/ 59 h 85"/>
                <a:gd name="T26" fmla="*/ 27 w 54"/>
                <a:gd name="T27" fmla="*/ 70 h 85"/>
                <a:gd name="T28" fmla="*/ 35 w 54"/>
                <a:gd name="T29" fmla="*/ 79 h 85"/>
                <a:gd name="T30" fmla="*/ 46 w 54"/>
                <a:gd name="T31" fmla="*/ 84 h 85"/>
                <a:gd name="T32" fmla="*/ 53 w 54"/>
                <a:gd name="T33" fmla="*/ 85 h 85"/>
                <a:gd name="T34" fmla="*/ 54 w 54"/>
                <a:gd name="T35" fmla="*/ 68 h 85"/>
                <a:gd name="T36" fmla="*/ 47 w 54"/>
                <a:gd name="T37" fmla="*/ 49 h 85"/>
                <a:gd name="T38" fmla="*/ 38 w 54"/>
                <a:gd name="T39" fmla="*/ 29 h 85"/>
                <a:gd name="T40" fmla="*/ 28 w 54"/>
                <a:gd name="T41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85">
                  <a:moveTo>
                    <a:pt x="28" y="10"/>
                  </a:moveTo>
                  <a:lnTo>
                    <a:pt x="27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5" y="34"/>
                  </a:lnTo>
                  <a:lnTo>
                    <a:pt x="11" y="47"/>
                  </a:lnTo>
                  <a:lnTo>
                    <a:pt x="18" y="59"/>
                  </a:lnTo>
                  <a:lnTo>
                    <a:pt x="27" y="70"/>
                  </a:lnTo>
                  <a:lnTo>
                    <a:pt x="35" y="79"/>
                  </a:lnTo>
                  <a:lnTo>
                    <a:pt x="46" y="84"/>
                  </a:lnTo>
                  <a:lnTo>
                    <a:pt x="53" y="85"/>
                  </a:lnTo>
                  <a:lnTo>
                    <a:pt x="54" y="68"/>
                  </a:lnTo>
                  <a:lnTo>
                    <a:pt x="47" y="49"/>
                  </a:lnTo>
                  <a:lnTo>
                    <a:pt x="38" y="29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448" name="Freeform 160"/>
            <p:cNvSpPr>
              <a:spLocks/>
            </p:cNvSpPr>
            <p:nvPr/>
          </p:nvSpPr>
          <p:spPr bwMode="auto">
            <a:xfrm>
              <a:off x="4962" y="351"/>
              <a:ext cx="15" cy="24"/>
            </a:xfrm>
            <a:custGeom>
              <a:avLst/>
              <a:gdLst>
                <a:gd name="T0" fmla="*/ 25 w 46"/>
                <a:gd name="T1" fmla="*/ 6 h 48"/>
                <a:gd name="T2" fmla="*/ 25 w 46"/>
                <a:gd name="T3" fmla="*/ 7 h 48"/>
                <a:gd name="T4" fmla="*/ 25 w 46"/>
                <a:gd name="T5" fmla="*/ 7 h 48"/>
                <a:gd name="T6" fmla="*/ 25 w 46"/>
                <a:gd name="T7" fmla="*/ 7 h 48"/>
                <a:gd name="T8" fmla="*/ 25 w 46"/>
                <a:gd name="T9" fmla="*/ 7 h 48"/>
                <a:gd name="T10" fmla="*/ 23 w 46"/>
                <a:gd name="T11" fmla="*/ 4 h 48"/>
                <a:gd name="T12" fmla="*/ 19 w 46"/>
                <a:gd name="T13" fmla="*/ 1 h 48"/>
                <a:gd name="T14" fmla="*/ 14 w 46"/>
                <a:gd name="T15" fmla="*/ 0 h 48"/>
                <a:gd name="T16" fmla="*/ 9 w 46"/>
                <a:gd name="T17" fmla="*/ 0 h 48"/>
                <a:gd name="T18" fmla="*/ 4 w 46"/>
                <a:gd name="T19" fmla="*/ 1 h 48"/>
                <a:gd name="T20" fmla="*/ 1 w 46"/>
                <a:gd name="T21" fmla="*/ 4 h 48"/>
                <a:gd name="T22" fmla="*/ 0 w 46"/>
                <a:gd name="T23" fmla="*/ 7 h 48"/>
                <a:gd name="T24" fmla="*/ 0 w 46"/>
                <a:gd name="T25" fmla="*/ 10 h 48"/>
                <a:gd name="T26" fmla="*/ 1 w 46"/>
                <a:gd name="T27" fmla="*/ 15 h 48"/>
                <a:gd name="T28" fmla="*/ 4 w 46"/>
                <a:gd name="T29" fmla="*/ 21 h 48"/>
                <a:gd name="T30" fmla="*/ 10 w 46"/>
                <a:gd name="T31" fmla="*/ 28 h 48"/>
                <a:gd name="T32" fmla="*/ 17 w 46"/>
                <a:gd name="T33" fmla="*/ 35 h 48"/>
                <a:gd name="T34" fmla="*/ 25 w 46"/>
                <a:gd name="T35" fmla="*/ 41 h 48"/>
                <a:gd name="T36" fmla="*/ 33 w 46"/>
                <a:gd name="T37" fmla="*/ 45 h 48"/>
                <a:gd name="T38" fmla="*/ 41 w 46"/>
                <a:gd name="T39" fmla="*/ 48 h 48"/>
                <a:gd name="T40" fmla="*/ 46 w 46"/>
                <a:gd name="T41" fmla="*/ 48 h 48"/>
                <a:gd name="T42" fmla="*/ 45 w 46"/>
                <a:gd name="T43" fmla="*/ 38 h 48"/>
                <a:gd name="T44" fmla="*/ 39 w 46"/>
                <a:gd name="T45" fmla="*/ 25 h 48"/>
                <a:gd name="T46" fmla="*/ 30 w 46"/>
                <a:gd name="T47" fmla="*/ 14 h 48"/>
                <a:gd name="T48" fmla="*/ 25 w 46"/>
                <a:gd name="T4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48">
                  <a:moveTo>
                    <a:pt x="25" y="6"/>
                  </a:move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5"/>
                  </a:lnTo>
                  <a:lnTo>
                    <a:pt x="25" y="41"/>
                  </a:lnTo>
                  <a:lnTo>
                    <a:pt x="33" y="45"/>
                  </a:lnTo>
                  <a:lnTo>
                    <a:pt x="41" y="48"/>
                  </a:lnTo>
                  <a:lnTo>
                    <a:pt x="46" y="48"/>
                  </a:lnTo>
                  <a:lnTo>
                    <a:pt x="45" y="38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449" name="Freeform 161"/>
            <p:cNvSpPr>
              <a:spLocks/>
            </p:cNvSpPr>
            <p:nvPr/>
          </p:nvSpPr>
          <p:spPr bwMode="auto">
            <a:xfrm>
              <a:off x="4949" y="331"/>
              <a:ext cx="21" cy="16"/>
            </a:xfrm>
            <a:custGeom>
              <a:avLst/>
              <a:gdLst>
                <a:gd name="T0" fmla="*/ 50 w 64"/>
                <a:gd name="T1" fmla="*/ 24 h 32"/>
                <a:gd name="T2" fmla="*/ 56 w 64"/>
                <a:gd name="T3" fmla="*/ 22 h 32"/>
                <a:gd name="T4" fmla="*/ 62 w 64"/>
                <a:gd name="T5" fmla="*/ 19 h 32"/>
                <a:gd name="T6" fmla="*/ 64 w 64"/>
                <a:gd name="T7" fmla="*/ 15 h 32"/>
                <a:gd name="T8" fmla="*/ 64 w 64"/>
                <a:gd name="T9" fmla="*/ 11 h 32"/>
                <a:gd name="T10" fmla="*/ 61 w 64"/>
                <a:gd name="T11" fmla="*/ 6 h 32"/>
                <a:gd name="T12" fmla="*/ 56 w 64"/>
                <a:gd name="T13" fmla="*/ 2 h 32"/>
                <a:gd name="T14" fmla="*/ 50 w 64"/>
                <a:gd name="T15" fmla="*/ 0 h 32"/>
                <a:gd name="T16" fmla="*/ 43 w 64"/>
                <a:gd name="T17" fmla="*/ 0 h 32"/>
                <a:gd name="T18" fmla="*/ 40 w 64"/>
                <a:gd name="T19" fmla="*/ 0 h 32"/>
                <a:gd name="T20" fmla="*/ 35 w 64"/>
                <a:gd name="T21" fmla="*/ 1 h 32"/>
                <a:gd name="T22" fmla="*/ 26 w 64"/>
                <a:gd name="T23" fmla="*/ 3 h 32"/>
                <a:gd name="T24" fmla="*/ 16 w 64"/>
                <a:gd name="T25" fmla="*/ 8 h 32"/>
                <a:gd name="T26" fmla="*/ 7 w 64"/>
                <a:gd name="T27" fmla="*/ 14 h 32"/>
                <a:gd name="T28" fmla="*/ 3 w 64"/>
                <a:gd name="T29" fmla="*/ 20 h 32"/>
                <a:gd name="T30" fmla="*/ 0 w 64"/>
                <a:gd name="T31" fmla="*/ 26 h 32"/>
                <a:gd name="T32" fmla="*/ 0 w 64"/>
                <a:gd name="T33" fmla="*/ 28 h 32"/>
                <a:gd name="T34" fmla="*/ 4 w 64"/>
                <a:gd name="T35" fmla="*/ 30 h 32"/>
                <a:gd name="T36" fmla="*/ 10 w 64"/>
                <a:gd name="T37" fmla="*/ 32 h 32"/>
                <a:gd name="T38" fmla="*/ 16 w 64"/>
                <a:gd name="T39" fmla="*/ 32 h 32"/>
                <a:gd name="T40" fmla="*/ 21 w 64"/>
                <a:gd name="T41" fmla="*/ 32 h 32"/>
                <a:gd name="T42" fmla="*/ 29 w 64"/>
                <a:gd name="T43" fmla="*/ 30 h 32"/>
                <a:gd name="T44" fmla="*/ 36 w 64"/>
                <a:gd name="T45" fmla="*/ 29 h 32"/>
                <a:gd name="T46" fmla="*/ 43 w 64"/>
                <a:gd name="T47" fmla="*/ 27 h 32"/>
                <a:gd name="T48" fmla="*/ 50 w 64"/>
                <a:gd name="T49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32">
                  <a:moveTo>
                    <a:pt x="50" y="24"/>
                  </a:moveTo>
                  <a:lnTo>
                    <a:pt x="56" y="22"/>
                  </a:lnTo>
                  <a:lnTo>
                    <a:pt x="62" y="19"/>
                  </a:lnTo>
                  <a:lnTo>
                    <a:pt x="64" y="15"/>
                  </a:lnTo>
                  <a:lnTo>
                    <a:pt x="64" y="11"/>
                  </a:lnTo>
                  <a:lnTo>
                    <a:pt x="61" y="6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26" y="3"/>
                  </a:lnTo>
                  <a:lnTo>
                    <a:pt x="16" y="8"/>
                  </a:lnTo>
                  <a:lnTo>
                    <a:pt x="7" y="14"/>
                  </a:lnTo>
                  <a:lnTo>
                    <a:pt x="3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4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1" y="32"/>
                  </a:lnTo>
                  <a:lnTo>
                    <a:pt x="29" y="30"/>
                  </a:lnTo>
                  <a:lnTo>
                    <a:pt x="36" y="29"/>
                  </a:lnTo>
                  <a:lnTo>
                    <a:pt x="43" y="27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450" name="Freeform 162"/>
            <p:cNvSpPr>
              <a:spLocks/>
            </p:cNvSpPr>
            <p:nvPr/>
          </p:nvSpPr>
          <p:spPr bwMode="auto">
            <a:xfrm>
              <a:off x="4849" y="304"/>
              <a:ext cx="82" cy="106"/>
            </a:xfrm>
            <a:custGeom>
              <a:avLst/>
              <a:gdLst>
                <a:gd name="T0" fmla="*/ 90 w 246"/>
                <a:gd name="T1" fmla="*/ 32 h 211"/>
                <a:gd name="T2" fmla="*/ 73 w 246"/>
                <a:gd name="T3" fmla="*/ 41 h 211"/>
                <a:gd name="T4" fmla="*/ 57 w 246"/>
                <a:gd name="T5" fmla="*/ 51 h 211"/>
                <a:gd name="T6" fmla="*/ 41 w 246"/>
                <a:gd name="T7" fmla="*/ 64 h 211"/>
                <a:gd name="T8" fmla="*/ 28 w 246"/>
                <a:gd name="T9" fmla="*/ 76 h 211"/>
                <a:gd name="T10" fmla="*/ 18 w 246"/>
                <a:gd name="T11" fmla="*/ 89 h 211"/>
                <a:gd name="T12" fmla="*/ 9 w 246"/>
                <a:gd name="T13" fmla="*/ 103 h 211"/>
                <a:gd name="T14" fmla="*/ 3 w 246"/>
                <a:gd name="T15" fmla="*/ 116 h 211"/>
                <a:gd name="T16" fmla="*/ 0 w 246"/>
                <a:gd name="T17" fmla="*/ 131 h 211"/>
                <a:gd name="T18" fmla="*/ 3 w 246"/>
                <a:gd name="T19" fmla="*/ 152 h 211"/>
                <a:gd name="T20" fmla="*/ 15 w 246"/>
                <a:gd name="T21" fmla="*/ 170 h 211"/>
                <a:gd name="T22" fmla="*/ 32 w 246"/>
                <a:gd name="T23" fmla="*/ 185 h 211"/>
                <a:gd name="T24" fmla="*/ 54 w 246"/>
                <a:gd name="T25" fmla="*/ 197 h 211"/>
                <a:gd name="T26" fmla="*/ 80 w 246"/>
                <a:gd name="T27" fmla="*/ 205 h 211"/>
                <a:gd name="T28" fmla="*/ 109 w 246"/>
                <a:gd name="T29" fmla="*/ 210 h 211"/>
                <a:gd name="T30" fmla="*/ 137 w 246"/>
                <a:gd name="T31" fmla="*/ 211 h 211"/>
                <a:gd name="T32" fmla="*/ 164 w 246"/>
                <a:gd name="T33" fmla="*/ 208 h 211"/>
                <a:gd name="T34" fmla="*/ 170 w 246"/>
                <a:gd name="T35" fmla="*/ 208 h 211"/>
                <a:gd name="T36" fmla="*/ 176 w 246"/>
                <a:gd name="T37" fmla="*/ 206 h 211"/>
                <a:gd name="T38" fmla="*/ 180 w 246"/>
                <a:gd name="T39" fmla="*/ 202 h 211"/>
                <a:gd name="T40" fmla="*/ 182 w 246"/>
                <a:gd name="T41" fmla="*/ 198 h 211"/>
                <a:gd name="T42" fmla="*/ 180 w 246"/>
                <a:gd name="T43" fmla="*/ 196 h 211"/>
                <a:gd name="T44" fmla="*/ 176 w 246"/>
                <a:gd name="T45" fmla="*/ 196 h 211"/>
                <a:gd name="T46" fmla="*/ 170 w 246"/>
                <a:gd name="T47" fmla="*/ 195 h 211"/>
                <a:gd name="T48" fmla="*/ 163 w 246"/>
                <a:gd name="T49" fmla="*/ 195 h 211"/>
                <a:gd name="T50" fmla="*/ 154 w 246"/>
                <a:gd name="T51" fmla="*/ 195 h 211"/>
                <a:gd name="T52" fmla="*/ 147 w 246"/>
                <a:gd name="T53" fmla="*/ 195 h 211"/>
                <a:gd name="T54" fmla="*/ 140 w 246"/>
                <a:gd name="T55" fmla="*/ 195 h 211"/>
                <a:gd name="T56" fmla="*/ 135 w 246"/>
                <a:gd name="T57" fmla="*/ 195 h 211"/>
                <a:gd name="T58" fmla="*/ 121 w 246"/>
                <a:gd name="T59" fmla="*/ 194 h 211"/>
                <a:gd name="T60" fmla="*/ 108 w 246"/>
                <a:gd name="T61" fmla="*/ 193 h 211"/>
                <a:gd name="T62" fmla="*/ 93 w 246"/>
                <a:gd name="T63" fmla="*/ 191 h 211"/>
                <a:gd name="T64" fmla="*/ 79 w 246"/>
                <a:gd name="T65" fmla="*/ 188 h 211"/>
                <a:gd name="T66" fmla="*/ 64 w 246"/>
                <a:gd name="T67" fmla="*/ 185 h 211"/>
                <a:gd name="T68" fmla="*/ 50 w 246"/>
                <a:gd name="T69" fmla="*/ 178 h 211"/>
                <a:gd name="T70" fmla="*/ 37 w 246"/>
                <a:gd name="T71" fmla="*/ 169 h 211"/>
                <a:gd name="T72" fmla="*/ 22 w 246"/>
                <a:gd name="T73" fmla="*/ 155 h 211"/>
                <a:gd name="T74" fmla="*/ 19 w 246"/>
                <a:gd name="T75" fmla="*/ 140 h 211"/>
                <a:gd name="T76" fmla="*/ 21 w 246"/>
                <a:gd name="T77" fmla="*/ 126 h 211"/>
                <a:gd name="T78" fmla="*/ 26 w 246"/>
                <a:gd name="T79" fmla="*/ 111 h 211"/>
                <a:gd name="T80" fmla="*/ 35 w 246"/>
                <a:gd name="T81" fmla="*/ 98 h 211"/>
                <a:gd name="T82" fmla="*/ 48 w 246"/>
                <a:gd name="T83" fmla="*/ 85 h 211"/>
                <a:gd name="T84" fmla="*/ 63 w 246"/>
                <a:gd name="T85" fmla="*/ 73 h 211"/>
                <a:gd name="T86" fmla="*/ 79 w 246"/>
                <a:gd name="T87" fmla="*/ 63 h 211"/>
                <a:gd name="T88" fmla="*/ 98 w 246"/>
                <a:gd name="T89" fmla="*/ 52 h 211"/>
                <a:gd name="T90" fmla="*/ 117 w 246"/>
                <a:gd name="T91" fmla="*/ 43 h 211"/>
                <a:gd name="T92" fmla="*/ 137 w 246"/>
                <a:gd name="T93" fmla="*/ 35 h 211"/>
                <a:gd name="T94" fmla="*/ 157 w 246"/>
                <a:gd name="T95" fmla="*/ 28 h 211"/>
                <a:gd name="T96" fmla="*/ 176 w 246"/>
                <a:gd name="T97" fmla="*/ 21 h 211"/>
                <a:gd name="T98" fmla="*/ 196 w 246"/>
                <a:gd name="T99" fmla="*/ 16 h 211"/>
                <a:gd name="T100" fmla="*/ 214 w 246"/>
                <a:gd name="T101" fmla="*/ 11 h 211"/>
                <a:gd name="T102" fmla="*/ 231 w 246"/>
                <a:gd name="T103" fmla="*/ 8 h 211"/>
                <a:gd name="T104" fmla="*/ 246 w 246"/>
                <a:gd name="T105" fmla="*/ 6 h 211"/>
                <a:gd name="T106" fmla="*/ 236 w 246"/>
                <a:gd name="T107" fmla="*/ 2 h 211"/>
                <a:gd name="T108" fmla="*/ 220 w 246"/>
                <a:gd name="T109" fmla="*/ 0 h 211"/>
                <a:gd name="T110" fmla="*/ 201 w 246"/>
                <a:gd name="T111" fmla="*/ 2 h 211"/>
                <a:gd name="T112" fmla="*/ 179 w 246"/>
                <a:gd name="T113" fmla="*/ 5 h 211"/>
                <a:gd name="T114" fmla="*/ 154 w 246"/>
                <a:gd name="T115" fmla="*/ 10 h 211"/>
                <a:gd name="T116" fmla="*/ 131 w 246"/>
                <a:gd name="T117" fmla="*/ 16 h 211"/>
                <a:gd name="T118" fmla="*/ 109 w 246"/>
                <a:gd name="T119" fmla="*/ 24 h 211"/>
                <a:gd name="T120" fmla="*/ 90 w 246"/>
                <a:gd name="T121" fmla="*/ 3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6" h="211">
                  <a:moveTo>
                    <a:pt x="90" y="32"/>
                  </a:moveTo>
                  <a:lnTo>
                    <a:pt x="73" y="41"/>
                  </a:lnTo>
                  <a:lnTo>
                    <a:pt x="57" y="51"/>
                  </a:lnTo>
                  <a:lnTo>
                    <a:pt x="41" y="64"/>
                  </a:lnTo>
                  <a:lnTo>
                    <a:pt x="28" y="76"/>
                  </a:lnTo>
                  <a:lnTo>
                    <a:pt x="18" y="89"/>
                  </a:lnTo>
                  <a:lnTo>
                    <a:pt x="9" y="103"/>
                  </a:lnTo>
                  <a:lnTo>
                    <a:pt x="3" y="116"/>
                  </a:lnTo>
                  <a:lnTo>
                    <a:pt x="0" y="131"/>
                  </a:lnTo>
                  <a:lnTo>
                    <a:pt x="3" y="152"/>
                  </a:lnTo>
                  <a:lnTo>
                    <a:pt x="15" y="170"/>
                  </a:lnTo>
                  <a:lnTo>
                    <a:pt x="32" y="185"/>
                  </a:lnTo>
                  <a:lnTo>
                    <a:pt x="54" y="197"/>
                  </a:lnTo>
                  <a:lnTo>
                    <a:pt x="80" y="205"/>
                  </a:lnTo>
                  <a:lnTo>
                    <a:pt x="109" y="210"/>
                  </a:lnTo>
                  <a:lnTo>
                    <a:pt x="137" y="211"/>
                  </a:lnTo>
                  <a:lnTo>
                    <a:pt x="164" y="208"/>
                  </a:lnTo>
                  <a:lnTo>
                    <a:pt x="170" y="208"/>
                  </a:lnTo>
                  <a:lnTo>
                    <a:pt x="176" y="206"/>
                  </a:lnTo>
                  <a:lnTo>
                    <a:pt x="180" y="202"/>
                  </a:lnTo>
                  <a:lnTo>
                    <a:pt x="182" y="198"/>
                  </a:lnTo>
                  <a:lnTo>
                    <a:pt x="180" y="196"/>
                  </a:lnTo>
                  <a:lnTo>
                    <a:pt x="176" y="196"/>
                  </a:lnTo>
                  <a:lnTo>
                    <a:pt x="170" y="195"/>
                  </a:lnTo>
                  <a:lnTo>
                    <a:pt x="163" y="195"/>
                  </a:lnTo>
                  <a:lnTo>
                    <a:pt x="154" y="195"/>
                  </a:lnTo>
                  <a:lnTo>
                    <a:pt x="147" y="195"/>
                  </a:lnTo>
                  <a:lnTo>
                    <a:pt x="140" y="195"/>
                  </a:lnTo>
                  <a:lnTo>
                    <a:pt x="135" y="195"/>
                  </a:lnTo>
                  <a:lnTo>
                    <a:pt x="121" y="194"/>
                  </a:lnTo>
                  <a:lnTo>
                    <a:pt x="108" y="193"/>
                  </a:lnTo>
                  <a:lnTo>
                    <a:pt x="93" y="191"/>
                  </a:lnTo>
                  <a:lnTo>
                    <a:pt x="79" y="188"/>
                  </a:lnTo>
                  <a:lnTo>
                    <a:pt x="64" y="185"/>
                  </a:lnTo>
                  <a:lnTo>
                    <a:pt x="50" y="178"/>
                  </a:lnTo>
                  <a:lnTo>
                    <a:pt x="37" y="169"/>
                  </a:lnTo>
                  <a:lnTo>
                    <a:pt x="22" y="155"/>
                  </a:lnTo>
                  <a:lnTo>
                    <a:pt x="19" y="140"/>
                  </a:lnTo>
                  <a:lnTo>
                    <a:pt x="21" y="126"/>
                  </a:lnTo>
                  <a:lnTo>
                    <a:pt x="26" y="111"/>
                  </a:lnTo>
                  <a:lnTo>
                    <a:pt x="35" y="98"/>
                  </a:lnTo>
                  <a:lnTo>
                    <a:pt x="48" y="85"/>
                  </a:lnTo>
                  <a:lnTo>
                    <a:pt x="63" y="73"/>
                  </a:lnTo>
                  <a:lnTo>
                    <a:pt x="79" y="63"/>
                  </a:lnTo>
                  <a:lnTo>
                    <a:pt x="98" y="52"/>
                  </a:lnTo>
                  <a:lnTo>
                    <a:pt x="117" y="43"/>
                  </a:lnTo>
                  <a:lnTo>
                    <a:pt x="137" y="35"/>
                  </a:lnTo>
                  <a:lnTo>
                    <a:pt x="157" y="28"/>
                  </a:lnTo>
                  <a:lnTo>
                    <a:pt x="176" y="21"/>
                  </a:lnTo>
                  <a:lnTo>
                    <a:pt x="196" y="16"/>
                  </a:lnTo>
                  <a:lnTo>
                    <a:pt x="214" y="11"/>
                  </a:lnTo>
                  <a:lnTo>
                    <a:pt x="231" y="8"/>
                  </a:lnTo>
                  <a:lnTo>
                    <a:pt x="246" y="6"/>
                  </a:lnTo>
                  <a:lnTo>
                    <a:pt x="236" y="2"/>
                  </a:lnTo>
                  <a:lnTo>
                    <a:pt x="220" y="0"/>
                  </a:lnTo>
                  <a:lnTo>
                    <a:pt x="201" y="2"/>
                  </a:lnTo>
                  <a:lnTo>
                    <a:pt x="179" y="5"/>
                  </a:lnTo>
                  <a:lnTo>
                    <a:pt x="154" y="10"/>
                  </a:lnTo>
                  <a:lnTo>
                    <a:pt x="131" y="16"/>
                  </a:lnTo>
                  <a:lnTo>
                    <a:pt x="109" y="24"/>
                  </a:lnTo>
                  <a:lnTo>
                    <a:pt x="9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451" name="Freeform 163"/>
            <p:cNvSpPr>
              <a:spLocks/>
            </p:cNvSpPr>
            <p:nvPr/>
          </p:nvSpPr>
          <p:spPr bwMode="auto">
            <a:xfrm>
              <a:off x="4989" y="303"/>
              <a:ext cx="53" cy="82"/>
            </a:xfrm>
            <a:custGeom>
              <a:avLst/>
              <a:gdLst>
                <a:gd name="T0" fmla="*/ 133 w 158"/>
                <a:gd name="T1" fmla="*/ 54 h 164"/>
                <a:gd name="T2" fmla="*/ 138 w 158"/>
                <a:gd name="T3" fmla="*/ 72 h 164"/>
                <a:gd name="T4" fmla="*/ 135 w 158"/>
                <a:gd name="T5" fmla="*/ 86 h 164"/>
                <a:gd name="T6" fmla="*/ 125 w 158"/>
                <a:gd name="T7" fmla="*/ 99 h 164"/>
                <a:gd name="T8" fmla="*/ 110 w 158"/>
                <a:gd name="T9" fmla="*/ 110 h 164"/>
                <a:gd name="T10" fmla="*/ 93 w 158"/>
                <a:gd name="T11" fmla="*/ 120 h 164"/>
                <a:gd name="T12" fmla="*/ 74 w 158"/>
                <a:gd name="T13" fmla="*/ 130 h 164"/>
                <a:gd name="T14" fmla="*/ 53 w 158"/>
                <a:gd name="T15" fmla="*/ 140 h 164"/>
                <a:gd name="T16" fmla="*/ 36 w 158"/>
                <a:gd name="T17" fmla="*/ 149 h 164"/>
                <a:gd name="T18" fmla="*/ 33 w 158"/>
                <a:gd name="T19" fmla="*/ 152 h 164"/>
                <a:gd name="T20" fmla="*/ 32 w 158"/>
                <a:gd name="T21" fmla="*/ 154 h 164"/>
                <a:gd name="T22" fmla="*/ 32 w 158"/>
                <a:gd name="T23" fmla="*/ 157 h 164"/>
                <a:gd name="T24" fmla="*/ 35 w 158"/>
                <a:gd name="T25" fmla="*/ 160 h 164"/>
                <a:gd name="T26" fmla="*/ 37 w 158"/>
                <a:gd name="T27" fmla="*/ 163 h 164"/>
                <a:gd name="T28" fmla="*/ 42 w 158"/>
                <a:gd name="T29" fmla="*/ 164 h 164"/>
                <a:gd name="T30" fmla="*/ 46 w 158"/>
                <a:gd name="T31" fmla="*/ 164 h 164"/>
                <a:gd name="T32" fmla="*/ 51 w 158"/>
                <a:gd name="T33" fmla="*/ 163 h 164"/>
                <a:gd name="T34" fmla="*/ 72 w 158"/>
                <a:gd name="T35" fmla="*/ 153 h 164"/>
                <a:gd name="T36" fmla="*/ 94 w 158"/>
                <a:gd name="T37" fmla="*/ 143 h 164"/>
                <a:gd name="T38" fmla="*/ 114 w 158"/>
                <a:gd name="T39" fmla="*/ 132 h 164"/>
                <a:gd name="T40" fmla="*/ 133 w 158"/>
                <a:gd name="T41" fmla="*/ 118 h 164"/>
                <a:gd name="T42" fmla="*/ 146 w 158"/>
                <a:gd name="T43" fmla="*/ 104 h 164"/>
                <a:gd name="T44" fmla="*/ 155 w 158"/>
                <a:gd name="T45" fmla="*/ 87 h 164"/>
                <a:gd name="T46" fmla="*/ 158 w 158"/>
                <a:gd name="T47" fmla="*/ 70 h 164"/>
                <a:gd name="T48" fmla="*/ 152 w 158"/>
                <a:gd name="T49" fmla="*/ 51 h 164"/>
                <a:gd name="T50" fmla="*/ 139 w 158"/>
                <a:gd name="T51" fmla="*/ 37 h 164"/>
                <a:gd name="T52" fmla="*/ 122 w 158"/>
                <a:gd name="T53" fmla="*/ 24 h 164"/>
                <a:gd name="T54" fmla="*/ 99 w 158"/>
                <a:gd name="T55" fmla="*/ 14 h 164"/>
                <a:gd name="T56" fmla="*/ 75 w 158"/>
                <a:gd name="T57" fmla="*/ 7 h 164"/>
                <a:gd name="T58" fmla="*/ 51 w 158"/>
                <a:gd name="T59" fmla="*/ 2 h 164"/>
                <a:gd name="T60" fmla="*/ 29 w 158"/>
                <a:gd name="T61" fmla="*/ 0 h 164"/>
                <a:gd name="T62" fmla="*/ 11 w 158"/>
                <a:gd name="T63" fmla="*/ 1 h 164"/>
                <a:gd name="T64" fmla="*/ 0 w 158"/>
                <a:gd name="T65" fmla="*/ 5 h 164"/>
                <a:gd name="T66" fmla="*/ 20 w 158"/>
                <a:gd name="T67" fmla="*/ 9 h 164"/>
                <a:gd name="T68" fmla="*/ 40 w 158"/>
                <a:gd name="T69" fmla="*/ 12 h 164"/>
                <a:gd name="T70" fmla="*/ 59 w 158"/>
                <a:gd name="T71" fmla="*/ 15 h 164"/>
                <a:gd name="T72" fmla="*/ 78 w 158"/>
                <a:gd name="T73" fmla="*/ 19 h 164"/>
                <a:gd name="T74" fmla="*/ 96 w 158"/>
                <a:gd name="T75" fmla="*/ 24 h 164"/>
                <a:gd name="T76" fmla="*/ 112 w 158"/>
                <a:gd name="T77" fmla="*/ 32 h 164"/>
                <a:gd name="T78" fmla="*/ 125 w 158"/>
                <a:gd name="T79" fmla="*/ 41 h 164"/>
                <a:gd name="T80" fmla="*/ 133 w 158"/>
                <a:gd name="T81" fmla="*/ 5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8" h="164">
                  <a:moveTo>
                    <a:pt x="133" y="54"/>
                  </a:moveTo>
                  <a:lnTo>
                    <a:pt x="138" y="72"/>
                  </a:lnTo>
                  <a:lnTo>
                    <a:pt x="135" y="86"/>
                  </a:lnTo>
                  <a:lnTo>
                    <a:pt x="125" y="99"/>
                  </a:lnTo>
                  <a:lnTo>
                    <a:pt x="110" y="110"/>
                  </a:lnTo>
                  <a:lnTo>
                    <a:pt x="93" y="120"/>
                  </a:lnTo>
                  <a:lnTo>
                    <a:pt x="74" y="130"/>
                  </a:lnTo>
                  <a:lnTo>
                    <a:pt x="53" y="140"/>
                  </a:lnTo>
                  <a:lnTo>
                    <a:pt x="36" y="149"/>
                  </a:lnTo>
                  <a:lnTo>
                    <a:pt x="33" y="152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5" y="160"/>
                  </a:lnTo>
                  <a:lnTo>
                    <a:pt x="37" y="163"/>
                  </a:lnTo>
                  <a:lnTo>
                    <a:pt x="42" y="164"/>
                  </a:lnTo>
                  <a:lnTo>
                    <a:pt x="46" y="164"/>
                  </a:lnTo>
                  <a:lnTo>
                    <a:pt x="51" y="163"/>
                  </a:lnTo>
                  <a:lnTo>
                    <a:pt x="72" y="153"/>
                  </a:lnTo>
                  <a:lnTo>
                    <a:pt x="94" y="143"/>
                  </a:lnTo>
                  <a:lnTo>
                    <a:pt x="114" y="132"/>
                  </a:lnTo>
                  <a:lnTo>
                    <a:pt x="133" y="118"/>
                  </a:lnTo>
                  <a:lnTo>
                    <a:pt x="146" y="104"/>
                  </a:lnTo>
                  <a:lnTo>
                    <a:pt x="155" y="87"/>
                  </a:lnTo>
                  <a:lnTo>
                    <a:pt x="158" y="70"/>
                  </a:lnTo>
                  <a:lnTo>
                    <a:pt x="152" y="51"/>
                  </a:lnTo>
                  <a:lnTo>
                    <a:pt x="139" y="37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5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1" y="1"/>
                  </a:lnTo>
                  <a:lnTo>
                    <a:pt x="0" y="5"/>
                  </a:lnTo>
                  <a:lnTo>
                    <a:pt x="20" y="9"/>
                  </a:lnTo>
                  <a:lnTo>
                    <a:pt x="40" y="12"/>
                  </a:lnTo>
                  <a:lnTo>
                    <a:pt x="59" y="15"/>
                  </a:lnTo>
                  <a:lnTo>
                    <a:pt x="78" y="19"/>
                  </a:lnTo>
                  <a:lnTo>
                    <a:pt x="96" y="24"/>
                  </a:lnTo>
                  <a:lnTo>
                    <a:pt x="112" y="32"/>
                  </a:lnTo>
                  <a:lnTo>
                    <a:pt x="125" y="41"/>
                  </a:lnTo>
                  <a:lnTo>
                    <a:pt x="1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452" name="Freeform 164"/>
            <p:cNvSpPr>
              <a:spLocks/>
            </p:cNvSpPr>
            <p:nvPr/>
          </p:nvSpPr>
          <p:spPr bwMode="auto">
            <a:xfrm>
              <a:off x="4796" y="285"/>
              <a:ext cx="134" cy="170"/>
            </a:xfrm>
            <a:custGeom>
              <a:avLst/>
              <a:gdLst>
                <a:gd name="T0" fmla="*/ 125 w 400"/>
                <a:gd name="T1" fmla="*/ 62 h 340"/>
                <a:gd name="T2" fmla="*/ 67 w 400"/>
                <a:gd name="T3" fmla="*/ 103 h 340"/>
                <a:gd name="T4" fmla="*/ 22 w 400"/>
                <a:gd name="T5" fmla="*/ 150 h 340"/>
                <a:gd name="T6" fmla="*/ 0 w 400"/>
                <a:gd name="T7" fmla="*/ 204 h 340"/>
                <a:gd name="T8" fmla="*/ 5 w 400"/>
                <a:gd name="T9" fmla="*/ 240 h 340"/>
                <a:gd name="T10" fmla="*/ 13 w 400"/>
                <a:gd name="T11" fmla="*/ 254 h 340"/>
                <a:gd name="T12" fmla="*/ 26 w 400"/>
                <a:gd name="T13" fmla="*/ 268 h 340"/>
                <a:gd name="T14" fmla="*/ 42 w 400"/>
                <a:gd name="T15" fmla="*/ 279 h 340"/>
                <a:gd name="T16" fmla="*/ 70 w 400"/>
                <a:gd name="T17" fmla="*/ 291 h 340"/>
                <a:gd name="T18" fmla="*/ 108 w 400"/>
                <a:gd name="T19" fmla="*/ 305 h 340"/>
                <a:gd name="T20" fmla="*/ 149 w 400"/>
                <a:gd name="T21" fmla="*/ 315 h 340"/>
                <a:gd name="T22" fmla="*/ 189 w 400"/>
                <a:gd name="T23" fmla="*/ 323 h 340"/>
                <a:gd name="T24" fmla="*/ 231 w 400"/>
                <a:gd name="T25" fmla="*/ 329 h 340"/>
                <a:gd name="T26" fmla="*/ 274 w 400"/>
                <a:gd name="T27" fmla="*/ 334 h 340"/>
                <a:gd name="T28" fmla="*/ 317 w 400"/>
                <a:gd name="T29" fmla="*/ 337 h 340"/>
                <a:gd name="T30" fmla="*/ 359 w 400"/>
                <a:gd name="T31" fmla="*/ 339 h 340"/>
                <a:gd name="T32" fmla="*/ 387 w 400"/>
                <a:gd name="T33" fmla="*/ 340 h 340"/>
                <a:gd name="T34" fmla="*/ 397 w 400"/>
                <a:gd name="T35" fmla="*/ 334 h 340"/>
                <a:gd name="T36" fmla="*/ 400 w 400"/>
                <a:gd name="T37" fmla="*/ 323 h 340"/>
                <a:gd name="T38" fmla="*/ 391 w 400"/>
                <a:gd name="T39" fmla="*/ 316 h 340"/>
                <a:gd name="T40" fmla="*/ 365 w 400"/>
                <a:gd name="T41" fmla="*/ 315 h 340"/>
                <a:gd name="T42" fmla="*/ 326 w 400"/>
                <a:gd name="T43" fmla="*/ 314 h 340"/>
                <a:gd name="T44" fmla="*/ 287 w 400"/>
                <a:gd name="T45" fmla="*/ 312 h 340"/>
                <a:gd name="T46" fmla="*/ 247 w 400"/>
                <a:gd name="T47" fmla="*/ 308 h 340"/>
                <a:gd name="T48" fmla="*/ 208 w 400"/>
                <a:gd name="T49" fmla="*/ 303 h 340"/>
                <a:gd name="T50" fmla="*/ 169 w 400"/>
                <a:gd name="T51" fmla="*/ 295 h 340"/>
                <a:gd name="T52" fmla="*/ 131 w 400"/>
                <a:gd name="T53" fmla="*/ 287 h 340"/>
                <a:gd name="T54" fmla="*/ 95 w 400"/>
                <a:gd name="T55" fmla="*/ 275 h 340"/>
                <a:gd name="T56" fmla="*/ 63 w 400"/>
                <a:gd name="T57" fmla="*/ 261 h 340"/>
                <a:gd name="T58" fmla="*/ 44 w 400"/>
                <a:gd name="T59" fmla="*/ 241 h 340"/>
                <a:gd name="T60" fmla="*/ 38 w 400"/>
                <a:gd name="T61" fmla="*/ 214 h 340"/>
                <a:gd name="T62" fmla="*/ 47 w 400"/>
                <a:gd name="T63" fmla="*/ 177 h 340"/>
                <a:gd name="T64" fmla="*/ 63 w 400"/>
                <a:gd name="T65" fmla="*/ 148 h 340"/>
                <a:gd name="T66" fmla="*/ 85 w 400"/>
                <a:gd name="T67" fmla="*/ 122 h 340"/>
                <a:gd name="T68" fmla="*/ 111 w 400"/>
                <a:gd name="T69" fmla="*/ 100 h 340"/>
                <a:gd name="T70" fmla="*/ 141 w 400"/>
                <a:gd name="T71" fmla="*/ 79 h 340"/>
                <a:gd name="T72" fmla="*/ 179 w 400"/>
                <a:gd name="T73" fmla="*/ 57 h 340"/>
                <a:gd name="T74" fmla="*/ 224 w 400"/>
                <a:gd name="T75" fmla="*/ 37 h 340"/>
                <a:gd name="T76" fmla="*/ 272 w 400"/>
                <a:gd name="T77" fmla="*/ 19 h 340"/>
                <a:gd name="T78" fmla="*/ 314 w 400"/>
                <a:gd name="T79" fmla="*/ 6 h 340"/>
                <a:gd name="T80" fmla="*/ 316 w 400"/>
                <a:gd name="T81" fmla="*/ 0 h 340"/>
                <a:gd name="T82" fmla="*/ 274 w 400"/>
                <a:gd name="T83" fmla="*/ 5 h 340"/>
                <a:gd name="T84" fmla="*/ 224 w 400"/>
                <a:gd name="T85" fmla="*/ 17 h 340"/>
                <a:gd name="T86" fmla="*/ 176 w 400"/>
                <a:gd name="T87" fmla="*/ 3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0" h="340">
                  <a:moveTo>
                    <a:pt x="156" y="45"/>
                  </a:moveTo>
                  <a:lnTo>
                    <a:pt x="125" y="62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5"/>
                  </a:lnTo>
                  <a:lnTo>
                    <a:pt x="22" y="150"/>
                  </a:lnTo>
                  <a:lnTo>
                    <a:pt x="8" y="176"/>
                  </a:lnTo>
                  <a:lnTo>
                    <a:pt x="0" y="204"/>
                  </a:lnTo>
                  <a:lnTo>
                    <a:pt x="2" y="233"/>
                  </a:lnTo>
                  <a:lnTo>
                    <a:pt x="5" y="240"/>
                  </a:lnTo>
                  <a:lnTo>
                    <a:pt x="9" y="248"/>
                  </a:lnTo>
                  <a:lnTo>
                    <a:pt x="13" y="254"/>
                  </a:lnTo>
                  <a:lnTo>
                    <a:pt x="19" y="261"/>
                  </a:lnTo>
                  <a:lnTo>
                    <a:pt x="26" y="268"/>
                  </a:lnTo>
                  <a:lnTo>
                    <a:pt x="34" y="274"/>
                  </a:lnTo>
                  <a:lnTo>
                    <a:pt x="42" y="279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5"/>
                  </a:lnTo>
                  <a:lnTo>
                    <a:pt x="128" y="310"/>
                  </a:lnTo>
                  <a:lnTo>
                    <a:pt x="149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10" y="326"/>
                  </a:lnTo>
                  <a:lnTo>
                    <a:pt x="231" y="329"/>
                  </a:lnTo>
                  <a:lnTo>
                    <a:pt x="253" y="331"/>
                  </a:lnTo>
                  <a:lnTo>
                    <a:pt x="274" y="334"/>
                  </a:lnTo>
                  <a:lnTo>
                    <a:pt x="295" y="336"/>
                  </a:lnTo>
                  <a:lnTo>
                    <a:pt x="317" y="337"/>
                  </a:lnTo>
                  <a:lnTo>
                    <a:pt x="339" y="338"/>
                  </a:lnTo>
                  <a:lnTo>
                    <a:pt x="359" y="339"/>
                  </a:lnTo>
                  <a:lnTo>
                    <a:pt x="381" y="340"/>
                  </a:lnTo>
                  <a:lnTo>
                    <a:pt x="387" y="340"/>
                  </a:lnTo>
                  <a:lnTo>
                    <a:pt x="393" y="337"/>
                  </a:lnTo>
                  <a:lnTo>
                    <a:pt x="397" y="334"/>
                  </a:lnTo>
                  <a:lnTo>
                    <a:pt x="400" y="328"/>
                  </a:lnTo>
                  <a:lnTo>
                    <a:pt x="400" y="323"/>
                  </a:lnTo>
                  <a:lnTo>
                    <a:pt x="397" y="319"/>
                  </a:lnTo>
                  <a:lnTo>
                    <a:pt x="391" y="316"/>
                  </a:lnTo>
                  <a:lnTo>
                    <a:pt x="385" y="315"/>
                  </a:lnTo>
                  <a:lnTo>
                    <a:pt x="365" y="315"/>
                  </a:lnTo>
                  <a:lnTo>
                    <a:pt x="346" y="315"/>
                  </a:lnTo>
                  <a:lnTo>
                    <a:pt x="326" y="314"/>
                  </a:lnTo>
                  <a:lnTo>
                    <a:pt x="307" y="313"/>
                  </a:lnTo>
                  <a:lnTo>
                    <a:pt x="287" y="312"/>
                  </a:lnTo>
                  <a:lnTo>
                    <a:pt x="266" y="310"/>
                  </a:lnTo>
                  <a:lnTo>
                    <a:pt x="247" y="308"/>
                  </a:lnTo>
                  <a:lnTo>
                    <a:pt x="227" y="306"/>
                  </a:lnTo>
                  <a:lnTo>
                    <a:pt x="208" y="303"/>
                  </a:lnTo>
                  <a:lnTo>
                    <a:pt x="188" y="300"/>
                  </a:lnTo>
                  <a:lnTo>
                    <a:pt x="169" y="295"/>
                  </a:lnTo>
                  <a:lnTo>
                    <a:pt x="150" y="291"/>
                  </a:lnTo>
                  <a:lnTo>
                    <a:pt x="131" y="287"/>
                  </a:lnTo>
                  <a:lnTo>
                    <a:pt x="114" y="281"/>
                  </a:lnTo>
                  <a:lnTo>
                    <a:pt x="95" y="275"/>
                  </a:lnTo>
                  <a:lnTo>
                    <a:pt x="77" y="269"/>
                  </a:lnTo>
                  <a:lnTo>
                    <a:pt x="63" y="261"/>
                  </a:lnTo>
                  <a:lnTo>
                    <a:pt x="51" y="251"/>
                  </a:lnTo>
                  <a:lnTo>
                    <a:pt x="44" y="241"/>
                  </a:lnTo>
                  <a:lnTo>
                    <a:pt x="38" y="228"/>
                  </a:lnTo>
                  <a:lnTo>
                    <a:pt x="38" y="214"/>
                  </a:lnTo>
                  <a:lnTo>
                    <a:pt x="41" y="195"/>
                  </a:lnTo>
                  <a:lnTo>
                    <a:pt x="47" y="177"/>
                  </a:lnTo>
                  <a:lnTo>
                    <a:pt x="53" y="163"/>
                  </a:lnTo>
                  <a:lnTo>
                    <a:pt x="63" y="148"/>
                  </a:lnTo>
                  <a:lnTo>
                    <a:pt x="74" y="135"/>
                  </a:lnTo>
                  <a:lnTo>
                    <a:pt x="85" y="122"/>
                  </a:lnTo>
                  <a:lnTo>
                    <a:pt x="98" y="111"/>
                  </a:lnTo>
                  <a:lnTo>
                    <a:pt x="111" y="100"/>
                  </a:lnTo>
                  <a:lnTo>
                    <a:pt x="125" y="89"/>
                  </a:lnTo>
                  <a:lnTo>
                    <a:pt x="141" y="79"/>
                  </a:lnTo>
                  <a:lnTo>
                    <a:pt x="160" y="68"/>
                  </a:lnTo>
                  <a:lnTo>
                    <a:pt x="179" y="57"/>
                  </a:lnTo>
                  <a:lnTo>
                    <a:pt x="201" y="47"/>
                  </a:lnTo>
                  <a:lnTo>
                    <a:pt x="224" y="37"/>
                  </a:lnTo>
                  <a:lnTo>
                    <a:pt x="249" y="27"/>
                  </a:lnTo>
                  <a:lnTo>
                    <a:pt x="272" y="19"/>
                  </a:lnTo>
                  <a:lnTo>
                    <a:pt x="294" y="12"/>
                  </a:lnTo>
                  <a:lnTo>
                    <a:pt x="314" y="6"/>
                  </a:lnTo>
                  <a:lnTo>
                    <a:pt x="332" y="1"/>
                  </a:lnTo>
                  <a:lnTo>
                    <a:pt x="316" y="0"/>
                  </a:lnTo>
                  <a:lnTo>
                    <a:pt x="295" y="1"/>
                  </a:lnTo>
                  <a:lnTo>
                    <a:pt x="274" y="5"/>
                  </a:lnTo>
                  <a:lnTo>
                    <a:pt x="249" y="10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6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453" name="Freeform 165"/>
            <p:cNvSpPr>
              <a:spLocks/>
            </p:cNvSpPr>
            <p:nvPr/>
          </p:nvSpPr>
          <p:spPr bwMode="auto">
            <a:xfrm>
              <a:off x="4984" y="279"/>
              <a:ext cx="117" cy="114"/>
            </a:xfrm>
            <a:custGeom>
              <a:avLst/>
              <a:gdLst>
                <a:gd name="T0" fmla="*/ 291 w 349"/>
                <a:gd name="T1" fmla="*/ 70 h 227"/>
                <a:gd name="T2" fmla="*/ 307 w 349"/>
                <a:gd name="T3" fmla="*/ 83 h 227"/>
                <a:gd name="T4" fmla="*/ 316 w 349"/>
                <a:gd name="T5" fmla="*/ 97 h 227"/>
                <a:gd name="T6" fmla="*/ 321 w 349"/>
                <a:gd name="T7" fmla="*/ 113 h 227"/>
                <a:gd name="T8" fmla="*/ 321 w 349"/>
                <a:gd name="T9" fmla="*/ 129 h 227"/>
                <a:gd name="T10" fmla="*/ 318 w 349"/>
                <a:gd name="T11" fmla="*/ 142 h 227"/>
                <a:gd name="T12" fmla="*/ 313 w 349"/>
                <a:gd name="T13" fmla="*/ 154 h 227"/>
                <a:gd name="T14" fmla="*/ 302 w 349"/>
                <a:gd name="T15" fmla="*/ 165 h 227"/>
                <a:gd name="T16" fmla="*/ 292 w 349"/>
                <a:gd name="T17" fmla="*/ 174 h 227"/>
                <a:gd name="T18" fmla="*/ 279 w 349"/>
                <a:gd name="T19" fmla="*/ 185 h 227"/>
                <a:gd name="T20" fmla="*/ 266 w 349"/>
                <a:gd name="T21" fmla="*/ 193 h 227"/>
                <a:gd name="T22" fmla="*/ 253 w 349"/>
                <a:gd name="T23" fmla="*/ 202 h 227"/>
                <a:gd name="T24" fmla="*/ 240 w 349"/>
                <a:gd name="T25" fmla="*/ 212 h 227"/>
                <a:gd name="T26" fmla="*/ 237 w 349"/>
                <a:gd name="T27" fmla="*/ 215 h 227"/>
                <a:gd name="T28" fmla="*/ 236 w 349"/>
                <a:gd name="T29" fmla="*/ 218 h 227"/>
                <a:gd name="T30" fmla="*/ 237 w 349"/>
                <a:gd name="T31" fmla="*/ 221 h 227"/>
                <a:gd name="T32" fmla="*/ 240 w 349"/>
                <a:gd name="T33" fmla="*/ 224 h 227"/>
                <a:gd name="T34" fmla="*/ 244 w 349"/>
                <a:gd name="T35" fmla="*/ 226 h 227"/>
                <a:gd name="T36" fmla="*/ 249 w 349"/>
                <a:gd name="T37" fmla="*/ 227 h 227"/>
                <a:gd name="T38" fmla="*/ 254 w 349"/>
                <a:gd name="T39" fmla="*/ 226 h 227"/>
                <a:gd name="T40" fmla="*/ 259 w 349"/>
                <a:gd name="T41" fmla="*/ 224 h 227"/>
                <a:gd name="T42" fmla="*/ 288 w 349"/>
                <a:gd name="T43" fmla="*/ 211 h 227"/>
                <a:gd name="T44" fmla="*/ 311 w 349"/>
                <a:gd name="T45" fmla="*/ 193 h 227"/>
                <a:gd name="T46" fmla="*/ 331 w 349"/>
                <a:gd name="T47" fmla="*/ 172 h 227"/>
                <a:gd name="T48" fmla="*/ 345 w 349"/>
                <a:gd name="T49" fmla="*/ 151 h 227"/>
                <a:gd name="T50" fmla="*/ 349 w 349"/>
                <a:gd name="T51" fmla="*/ 127 h 227"/>
                <a:gd name="T52" fmla="*/ 346 w 349"/>
                <a:gd name="T53" fmla="*/ 104 h 227"/>
                <a:gd name="T54" fmla="*/ 334 w 349"/>
                <a:gd name="T55" fmla="*/ 83 h 227"/>
                <a:gd name="T56" fmla="*/ 311 w 349"/>
                <a:gd name="T57" fmla="*/ 63 h 227"/>
                <a:gd name="T58" fmla="*/ 294 w 349"/>
                <a:gd name="T59" fmla="*/ 53 h 227"/>
                <a:gd name="T60" fmla="*/ 273 w 349"/>
                <a:gd name="T61" fmla="*/ 44 h 227"/>
                <a:gd name="T62" fmla="*/ 250 w 349"/>
                <a:gd name="T63" fmla="*/ 35 h 227"/>
                <a:gd name="T64" fmla="*/ 227 w 349"/>
                <a:gd name="T65" fmla="*/ 28 h 227"/>
                <a:gd name="T66" fmla="*/ 202 w 349"/>
                <a:gd name="T67" fmla="*/ 22 h 227"/>
                <a:gd name="T68" fmla="*/ 176 w 349"/>
                <a:gd name="T69" fmla="*/ 17 h 227"/>
                <a:gd name="T70" fmla="*/ 151 w 349"/>
                <a:gd name="T71" fmla="*/ 12 h 227"/>
                <a:gd name="T72" fmla="*/ 125 w 349"/>
                <a:gd name="T73" fmla="*/ 7 h 227"/>
                <a:gd name="T74" fmla="*/ 102 w 349"/>
                <a:gd name="T75" fmla="*/ 4 h 227"/>
                <a:gd name="T76" fmla="*/ 79 w 349"/>
                <a:gd name="T77" fmla="*/ 2 h 227"/>
                <a:gd name="T78" fmla="*/ 58 w 349"/>
                <a:gd name="T79" fmla="*/ 0 h 227"/>
                <a:gd name="T80" fmla="*/ 39 w 349"/>
                <a:gd name="T81" fmla="*/ 0 h 227"/>
                <a:gd name="T82" fmla="*/ 23 w 349"/>
                <a:gd name="T83" fmla="*/ 0 h 227"/>
                <a:gd name="T84" fmla="*/ 12 w 349"/>
                <a:gd name="T85" fmla="*/ 1 h 227"/>
                <a:gd name="T86" fmla="*/ 5 w 349"/>
                <a:gd name="T87" fmla="*/ 3 h 227"/>
                <a:gd name="T88" fmla="*/ 0 w 349"/>
                <a:gd name="T89" fmla="*/ 5 h 227"/>
                <a:gd name="T90" fmla="*/ 15 w 349"/>
                <a:gd name="T91" fmla="*/ 7 h 227"/>
                <a:gd name="T92" fmla="*/ 31 w 349"/>
                <a:gd name="T93" fmla="*/ 9 h 227"/>
                <a:gd name="T94" fmla="*/ 47 w 349"/>
                <a:gd name="T95" fmla="*/ 11 h 227"/>
                <a:gd name="T96" fmla="*/ 64 w 349"/>
                <a:gd name="T97" fmla="*/ 13 h 227"/>
                <a:gd name="T98" fmla="*/ 83 w 349"/>
                <a:gd name="T99" fmla="*/ 15 h 227"/>
                <a:gd name="T100" fmla="*/ 102 w 349"/>
                <a:gd name="T101" fmla="*/ 17 h 227"/>
                <a:gd name="T102" fmla="*/ 121 w 349"/>
                <a:gd name="T103" fmla="*/ 20 h 227"/>
                <a:gd name="T104" fmla="*/ 141 w 349"/>
                <a:gd name="T105" fmla="*/ 23 h 227"/>
                <a:gd name="T106" fmla="*/ 160 w 349"/>
                <a:gd name="T107" fmla="*/ 27 h 227"/>
                <a:gd name="T108" fmla="*/ 180 w 349"/>
                <a:gd name="T109" fmla="*/ 31 h 227"/>
                <a:gd name="T110" fmla="*/ 201 w 349"/>
                <a:gd name="T111" fmla="*/ 36 h 227"/>
                <a:gd name="T112" fmla="*/ 220 w 349"/>
                <a:gd name="T113" fmla="*/ 41 h 227"/>
                <a:gd name="T114" fmla="*/ 238 w 349"/>
                <a:gd name="T115" fmla="*/ 48 h 227"/>
                <a:gd name="T116" fmla="*/ 257 w 349"/>
                <a:gd name="T117" fmla="*/ 54 h 227"/>
                <a:gd name="T118" fmla="*/ 275 w 349"/>
                <a:gd name="T119" fmla="*/ 62 h 227"/>
                <a:gd name="T120" fmla="*/ 291 w 349"/>
                <a:gd name="T121" fmla="*/ 7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" h="227">
                  <a:moveTo>
                    <a:pt x="291" y="70"/>
                  </a:moveTo>
                  <a:lnTo>
                    <a:pt x="307" y="83"/>
                  </a:lnTo>
                  <a:lnTo>
                    <a:pt x="316" y="97"/>
                  </a:lnTo>
                  <a:lnTo>
                    <a:pt x="321" y="113"/>
                  </a:lnTo>
                  <a:lnTo>
                    <a:pt x="321" y="129"/>
                  </a:lnTo>
                  <a:lnTo>
                    <a:pt x="318" y="142"/>
                  </a:lnTo>
                  <a:lnTo>
                    <a:pt x="313" y="154"/>
                  </a:lnTo>
                  <a:lnTo>
                    <a:pt x="302" y="165"/>
                  </a:lnTo>
                  <a:lnTo>
                    <a:pt x="292" y="174"/>
                  </a:lnTo>
                  <a:lnTo>
                    <a:pt x="279" y="185"/>
                  </a:lnTo>
                  <a:lnTo>
                    <a:pt x="266" y="193"/>
                  </a:lnTo>
                  <a:lnTo>
                    <a:pt x="253" y="202"/>
                  </a:lnTo>
                  <a:lnTo>
                    <a:pt x="240" y="212"/>
                  </a:lnTo>
                  <a:lnTo>
                    <a:pt x="237" y="215"/>
                  </a:lnTo>
                  <a:lnTo>
                    <a:pt x="236" y="218"/>
                  </a:lnTo>
                  <a:lnTo>
                    <a:pt x="237" y="221"/>
                  </a:lnTo>
                  <a:lnTo>
                    <a:pt x="240" y="224"/>
                  </a:lnTo>
                  <a:lnTo>
                    <a:pt x="244" y="226"/>
                  </a:lnTo>
                  <a:lnTo>
                    <a:pt x="249" y="227"/>
                  </a:lnTo>
                  <a:lnTo>
                    <a:pt x="254" y="226"/>
                  </a:lnTo>
                  <a:lnTo>
                    <a:pt x="259" y="224"/>
                  </a:lnTo>
                  <a:lnTo>
                    <a:pt x="288" y="211"/>
                  </a:lnTo>
                  <a:lnTo>
                    <a:pt x="311" y="193"/>
                  </a:lnTo>
                  <a:lnTo>
                    <a:pt x="331" y="172"/>
                  </a:lnTo>
                  <a:lnTo>
                    <a:pt x="345" y="151"/>
                  </a:lnTo>
                  <a:lnTo>
                    <a:pt x="349" y="127"/>
                  </a:lnTo>
                  <a:lnTo>
                    <a:pt x="346" y="104"/>
                  </a:lnTo>
                  <a:lnTo>
                    <a:pt x="334" y="83"/>
                  </a:lnTo>
                  <a:lnTo>
                    <a:pt x="311" y="63"/>
                  </a:lnTo>
                  <a:lnTo>
                    <a:pt x="294" y="53"/>
                  </a:lnTo>
                  <a:lnTo>
                    <a:pt x="273" y="44"/>
                  </a:lnTo>
                  <a:lnTo>
                    <a:pt x="250" y="35"/>
                  </a:lnTo>
                  <a:lnTo>
                    <a:pt x="227" y="28"/>
                  </a:lnTo>
                  <a:lnTo>
                    <a:pt x="202" y="22"/>
                  </a:lnTo>
                  <a:lnTo>
                    <a:pt x="176" y="17"/>
                  </a:lnTo>
                  <a:lnTo>
                    <a:pt x="151" y="12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9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5" y="3"/>
                  </a:lnTo>
                  <a:lnTo>
                    <a:pt x="0" y="5"/>
                  </a:lnTo>
                  <a:lnTo>
                    <a:pt x="15" y="7"/>
                  </a:lnTo>
                  <a:lnTo>
                    <a:pt x="31" y="9"/>
                  </a:lnTo>
                  <a:lnTo>
                    <a:pt x="47" y="11"/>
                  </a:lnTo>
                  <a:lnTo>
                    <a:pt x="64" y="13"/>
                  </a:lnTo>
                  <a:lnTo>
                    <a:pt x="83" y="15"/>
                  </a:lnTo>
                  <a:lnTo>
                    <a:pt x="102" y="17"/>
                  </a:lnTo>
                  <a:lnTo>
                    <a:pt x="121" y="20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0" y="31"/>
                  </a:lnTo>
                  <a:lnTo>
                    <a:pt x="201" y="36"/>
                  </a:lnTo>
                  <a:lnTo>
                    <a:pt x="220" y="41"/>
                  </a:lnTo>
                  <a:lnTo>
                    <a:pt x="238" y="48"/>
                  </a:lnTo>
                  <a:lnTo>
                    <a:pt x="257" y="54"/>
                  </a:lnTo>
                  <a:lnTo>
                    <a:pt x="275" y="62"/>
                  </a:lnTo>
                  <a:lnTo>
                    <a:pt x="291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454" name="Freeform 166"/>
            <p:cNvSpPr>
              <a:spLocks/>
            </p:cNvSpPr>
            <p:nvPr/>
          </p:nvSpPr>
          <p:spPr bwMode="auto">
            <a:xfrm>
              <a:off x="4750" y="340"/>
              <a:ext cx="48" cy="107"/>
            </a:xfrm>
            <a:custGeom>
              <a:avLst/>
              <a:gdLst>
                <a:gd name="T0" fmla="*/ 0 w 143"/>
                <a:gd name="T1" fmla="*/ 115 h 212"/>
                <a:gd name="T2" fmla="*/ 0 w 143"/>
                <a:gd name="T3" fmla="*/ 133 h 212"/>
                <a:gd name="T4" fmla="*/ 6 w 143"/>
                <a:gd name="T5" fmla="*/ 149 h 212"/>
                <a:gd name="T6" fmla="*/ 16 w 143"/>
                <a:gd name="T7" fmla="*/ 165 h 212"/>
                <a:gd name="T8" fmla="*/ 31 w 143"/>
                <a:gd name="T9" fmla="*/ 178 h 212"/>
                <a:gd name="T10" fmla="*/ 48 w 143"/>
                <a:gd name="T11" fmla="*/ 190 h 212"/>
                <a:gd name="T12" fmla="*/ 69 w 143"/>
                <a:gd name="T13" fmla="*/ 200 h 212"/>
                <a:gd name="T14" fmla="*/ 92 w 143"/>
                <a:gd name="T15" fmla="*/ 207 h 212"/>
                <a:gd name="T16" fmla="*/ 115 w 143"/>
                <a:gd name="T17" fmla="*/ 211 h 212"/>
                <a:gd name="T18" fmla="*/ 122 w 143"/>
                <a:gd name="T19" fmla="*/ 212 h 212"/>
                <a:gd name="T20" fmla="*/ 130 w 143"/>
                <a:gd name="T21" fmla="*/ 210 h 212"/>
                <a:gd name="T22" fmla="*/ 135 w 143"/>
                <a:gd name="T23" fmla="*/ 207 h 212"/>
                <a:gd name="T24" fmla="*/ 138 w 143"/>
                <a:gd name="T25" fmla="*/ 203 h 212"/>
                <a:gd name="T26" fmla="*/ 138 w 143"/>
                <a:gd name="T27" fmla="*/ 198 h 212"/>
                <a:gd name="T28" fmla="*/ 137 w 143"/>
                <a:gd name="T29" fmla="*/ 193 h 212"/>
                <a:gd name="T30" fmla="*/ 133 w 143"/>
                <a:gd name="T31" fmla="*/ 189 h 212"/>
                <a:gd name="T32" fmla="*/ 125 w 143"/>
                <a:gd name="T33" fmla="*/ 186 h 212"/>
                <a:gd name="T34" fmla="*/ 102 w 143"/>
                <a:gd name="T35" fmla="*/ 180 h 212"/>
                <a:gd name="T36" fmla="*/ 80 w 143"/>
                <a:gd name="T37" fmla="*/ 172 h 212"/>
                <a:gd name="T38" fmla="*/ 63 w 143"/>
                <a:gd name="T39" fmla="*/ 161 h 212"/>
                <a:gd name="T40" fmla="*/ 50 w 143"/>
                <a:gd name="T41" fmla="*/ 148 h 212"/>
                <a:gd name="T42" fmla="*/ 41 w 143"/>
                <a:gd name="T43" fmla="*/ 133 h 212"/>
                <a:gd name="T44" fmla="*/ 37 w 143"/>
                <a:gd name="T45" fmla="*/ 116 h 212"/>
                <a:gd name="T46" fmla="*/ 37 w 143"/>
                <a:gd name="T47" fmla="*/ 99 h 212"/>
                <a:gd name="T48" fmla="*/ 44 w 143"/>
                <a:gd name="T49" fmla="*/ 80 h 212"/>
                <a:gd name="T50" fmla="*/ 54 w 143"/>
                <a:gd name="T51" fmla="*/ 67 h 212"/>
                <a:gd name="T52" fmla="*/ 70 w 143"/>
                <a:gd name="T53" fmla="*/ 54 h 212"/>
                <a:gd name="T54" fmla="*/ 87 w 143"/>
                <a:gd name="T55" fmla="*/ 41 h 212"/>
                <a:gd name="T56" fmla="*/ 106 w 143"/>
                <a:gd name="T57" fmla="*/ 30 h 212"/>
                <a:gd name="T58" fmla="*/ 122 w 143"/>
                <a:gd name="T59" fmla="*/ 21 h 212"/>
                <a:gd name="T60" fmla="*/ 135 w 143"/>
                <a:gd name="T61" fmla="*/ 11 h 212"/>
                <a:gd name="T62" fmla="*/ 143 w 143"/>
                <a:gd name="T63" fmla="*/ 5 h 212"/>
                <a:gd name="T64" fmla="*/ 143 w 143"/>
                <a:gd name="T65" fmla="*/ 0 h 212"/>
                <a:gd name="T66" fmla="*/ 127 w 143"/>
                <a:gd name="T67" fmla="*/ 4 h 212"/>
                <a:gd name="T68" fmla="*/ 106 w 143"/>
                <a:gd name="T69" fmla="*/ 11 h 212"/>
                <a:gd name="T70" fmla="*/ 85 w 143"/>
                <a:gd name="T71" fmla="*/ 24 h 212"/>
                <a:gd name="T72" fmla="*/ 61 w 143"/>
                <a:gd name="T73" fmla="*/ 38 h 212"/>
                <a:gd name="T74" fmla="*/ 40 w 143"/>
                <a:gd name="T75" fmla="*/ 55 h 212"/>
                <a:gd name="T76" fmla="*/ 22 w 143"/>
                <a:gd name="T77" fmla="*/ 74 h 212"/>
                <a:gd name="T78" fmla="*/ 8 w 143"/>
                <a:gd name="T79" fmla="*/ 95 h 212"/>
                <a:gd name="T80" fmla="*/ 0 w 143"/>
                <a:gd name="T81" fmla="*/ 11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212">
                  <a:moveTo>
                    <a:pt x="0" y="115"/>
                  </a:moveTo>
                  <a:lnTo>
                    <a:pt x="0" y="133"/>
                  </a:lnTo>
                  <a:lnTo>
                    <a:pt x="6" y="149"/>
                  </a:lnTo>
                  <a:lnTo>
                    <a:pt x="16" y="165"/>
                  </a:lnTo>
                  <a:lnTo>
                    <a:pt x="31" y="178"/>
                  </a:lnTo>
                  <a:lnTo>
                    <a:pt x="48" y="190"/>
                  </a:lnTo>
                  <a:lnTo>
                    <a:pt x="69" y="200"/>
                  </a:lnTo>
                  <a:lnTo>
                    <a:pt x="92" y="207"/>
                  </a:lnTo>
                  <a:lnTo>
                    <a:pt x="115" y="211"/>
                  </a:lnTo>
                  <a:lnTo>
                    <a:pt x="122" y="212"/>
                  </a:lnTo>
                  <a:lnTo>
                    <a:pt x="130" y="210"/>
                  </a:lnTo>
                  <a:lnTo>
                    <a:pt x="135" y="207"/>
                  </a:lnTo>
                  <a:lnTo>
                    <a:pt x="138" y="203"/>
                  </a:lnTo>
                  <a:lnTo>
                    <a:pt x="138" y="198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25" y="186"/>
                  </a:lnTo>
                  <a:lnTo>
                    <a:pt x="102" y="180"/>
                  </a:lnTo>
                  <a:lnTo>
                    <a:pt x="80" y="172"/>
                  </a:lnTo>
                  <a:lnTo>
                    <a:pt x="63" y="161"/>
                  </a:lnTo>
                  <a:lnTo>
                    <a:pt x="50" y="148"/>
                  </a:lnTo>
                  <a:lnTo>
                    <a:pt x="41" y="133"/>
                  </a:lnTo>
                  <a:lnTo>
                    <a:pt x="37" y="116"/>
                  </a:lnTo>
                  <a:lnTo>
                    <a:pt x="37" y="99"/>
                  </a:lnTo>
                  <a:lnTo>
                    <a:pt x="44" y="80"/>
                  </a:lnTo>
                  <a:lnTo>
                    <a:pt x="54" y="67"/>
                  </a:lnTo>
                  <a:lnTo>
                    <a:pt x="70" y="54"/>
                  </a:lnTo>
                  <a:lnTo>
                    <a:pt x="87" y="41"/>
                  </a:lnTo>
                  <a:lnTo>
                    <a:pt x="106" y="30"/>
                  </a:lnTo>
                  <a:lnTo>
                    <a:pt x="122" y="21"/>
                  </a:lnTo>
                  <a:lnTo>
                    <a:pt x="135" y="11"/>
                  </a:lnTo>
                  <a:lnTo>
                    <a:pt x="143" y="5"/>
                  </a:lnTo>
                  <a:lnTo>
                    <a:pt x="143" y="0"/>
                  </a:lnTo>
                  <a:lnTo>
                    <a:pt x="127" y="4"/>
                  </a:lnTo>
                  <a:lnTo>
                    <a:pt x="106" y="11"/>
                  </a:lnTo>
                  <a:lnTo>
                    <a:pt x="85" y="24"/>
                  </a:lnTo>
                  <a:lnTo>
                    <a:pt x="61" y="38"/>
                  </a:lnTo>
                  <a:lnTo>
                    <a:pt x="40" y="55"/>
                  </a:lnTo>
                  <a:lnTo>
                    <a:pt x="22" y="74"/>
                  </a:lnTo>
                  <a:lnTo>
                    <a:pt x="8" y="9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455" name="Freeform 167"/>
            <p:cNvSpPr>
              <a:spLocks/>
            </p:cNvSpPr>
            <p:nvPr/>
          </p:nvSpPr>
          <p:spPr bwMode="auto">
            <a:xfrm>
              <a:off x="5081" y="272"/>
              <a:ext cx="101" cy="139"/>
            </a:xfrm>
            <a:custGeom>
              <a:avLst/>
              <a:gdLst>
                <a:gd name="T0" fmla="*/ 258 w 304"/>
                <a:gd name="T1" fmla="*/ 111 h 278"/>
                <a:gd name="T2" fmla="*/ 272 w 304"/>
                <a:gd name="T3" fmla="*/ 129 h 278"/>
                <a:gd name="T4" fmla="*/ 279 w 304"/>
                <a:gd name="T5" fmla="*/ 147 h 278"/>
                <a:gd name="T6" fmla="*/ 275 w 304"/>
                <a:gd name="T7" fmla="*/ 168 h 278"/>
                <a:gd name="T8" fmla="*/ 258 w 304"/>
                <a:gd name="T9" fmla="*/ 187 h 278"/>
                <a:gd name="T10" fmla="*/ 233 w 304"/>
                <a:gd name="T11" fmla="*/ 205 h 278"/>
                <a:gd name="T12" fmla="*/ 205 w 304"/>
                <a:gd name="T13" fmla="*/ 220 h 278"/>
                <a:gd name="T14" fmla="*/ 176 w 304"/>
                <a:gd name="T15" fmla="*/ 237 h 278"/>
                <a:gd name="T16" fmla="*/ 159 w 304"/>
                <a:gd name="T17" fmla="*/ 249 h 278"/>
                <a:gd name="T18" fmla="*/ 153 w 304"/>
                <a:gd name="T19" fmla="*/ 258 h 278"/>
                <a:gd name="T20" fmla="*/ 149 w 304"/>
                <a:gd name="T21" fmla="*/ 266 h 278"/>
                <a:gd name="T22" fmla="*/ 151 w 304"/>
                <a:gd name="T23" fmla="*/ 274 h 278"/>
                <a:gd name="T24" fmla="*/ 162 w 304"/>
                <a:gd name="T25" fmla="*/ 278 h 278"/>
                <a:gd name="T26" fmla="*/ 172 w 304"/>
                <a:gd name="T27" fmla="*/ 277 h 278"/>
                <a:gd name="T28" fmla="*/ 191 w 304"/>
                <a:gd name="T29" fmla="*/ 262 h 278"/>
                <a:gd name="T30" fmla="*/ 223 w 304"/>
                <a:gd name="T31" fmla="*/ 241 h 278"/>
                <a:gd name="T32" fmla="*/ 256 w 304"/>
                <a:gd name="T33" fmla="*/ 220 h 278"/>
                <a:gd name="T34" fmla="*/ 285 w 304"/>
                <a:gd name="T35" fmla="*/ 197 h 278"/>
                <a:gd name="T36" fmla="*/ 303 w 304"/>
                <a:gd name="T37" fmla="*/ 167 h 278"/>
                <a:gd name="T38" fmla="*/ 301 w 304"/>
                <a:gd name="T39" fmla="*/ 136 h 278"/>
                <a:gd name="T40" fmla="*/ 282 w 304"/>
                <a:gd name="T41" fmla="*/ 107 h 278"/>
                <a:gd name="T42" fmla="*/ 252 w 304"/>
                <a:gd name="T43" fmla="*/ 83 h 278"/>
                <a:gd name="T44" fmla="*/ 218 w 304"/>
                <a:gd name="T45" fmla="*/ 68 h 278"/>
                <a:gd name="T46" fmla="*/ 186 w 304"/>
                <a:gd name="T47" fmla="*/ 54 h 278"/>
                <a:gd name="T48" fmla="*/ 151 w 304"/>
                <a:gd name="T49" fmla="*/ 41 h 278"/>
                <a:gd name="T50" fmla="*/ 115 w 304"/>
                <a:gd name="T51" fmla="*/ 28 h 278"/>
                <a:gd name="T52" fmla="*/ 82 w 304"/>
                <a:gd name="T53" fmla="*/ 16 h 278"/>
                <a:gd name="T54" fmla="*/ 50 w 304"/>
                <a:gd name="T55" fmla="*/ 7 h 278"/>
                <a:gd name="T56" fmla="*/ 25 w 304"/>
                <a:gd name="T57" fmla="*/ 1 h 278"/>
                <a:gd name="T58" fmla="*/ 6 w 304"/>
                <a:gd name="T59" fmla="*/ 0 h 278"/>
                <a:gd name="T60" fmla="*/ 13 w 304"/>
                <a:gd name="T61" fmla="*/ 7 h 278"/>
                <a:gd name="T62" fmla="*/ 44 w 304"/>
                <a:gd name="T63" fmla="*/ 17 h 278"/>
                <a:gd name="T64" fmla="*/ 74 w 304"/>
                <a:gd name="T65" fmla="*/ 28 h 278"/>
                <a:gd name="T66" fmla="*/ 106 w 304"/>
                <a:gd name="T67" fmla="*/ 39 h 278"/>
                <a:gd name="T68" fmla="*/ 140 w 304"/>
                <a:gd name="T69" fmla="*/ 51 h 278"/>
                <a:gd name="T70" fmla="*/ 172 w 304"/>
                <a:gd name="T71" fmla="*/ 64 h 278"/>
                <a:gd name="T72" fmla="*/ 204 w 304"/>
                <a:gd name="T73" fmla="*/ 79 h 278"/>
                <a:gd name="T74" fmla="*/ 233 w 304"/>
                <a:gd name="T75" fmla="*/ 95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278">
                  <a:moveTo>
                    <a:pt x="247" y="104"/>
                  </a:moveTo>
                  <a:lnTo>
                    <a:pt x="258" y="111"/>
                  </a:lnTo>
                  <a:lnTo>
                    <a:pt x="265" y="119"/>
                  </a:lnTo>
                  <a:lnTo>
                    <a:pt x="272" y="129"/>
                  </a:lnTo>
                  <a:lnTo>
                    <a:pt x="276" y="138"/>
                  </a:lnTo>
                  <a:lnTo>
                    <a:pt x="279" y="147"/>
                  </a:lnTo>
                  <a:lnTo>
                    <a:pt x="278" y="158"/>
                  </a:lnTo>
                  <a:lnTo>
                    <a:pt x="275" y="168"/>
                  </a:lnTo>
                  <a:lnTo>
                    <a:pt x="268" y="177"/>
                  </a:lnTo>
                  <a:lnTo>
                    <a:pt x="258" y="187"/>
                  </a:lnTo>
                  <a:lnTo>
                    <a:pt x="246" y="197"/>
                  </a:lnTo>
                  <a:lnTo>
                    <a:pt x="233" y="205"/>
                  </a:lnTo>
                  <a:lnTo>
                    <a:pt x="220" y="213"/>
                  </a:lnTo>
                  <a:lnTo>
                    <a:pt x="205" y="220"/>
                  </a:lnTo>
                  <a:lnTo>
                    <a:pt x="191" y="229"/>
                  </a:lnTo>
                  <a:lnTo>
                    <a:pt x="176" y="237"/>
                  </a:lnTo>
                  <a:lnTo>
                    <a:pt x="163" y="246"/>
                  </a:lnTo>
                  <a:lnTo>
                    <a:pt x="159" y="249"/>
                  </a:lnTo>
                  <a:lnTo>
                    <a:pt x="156" y="253"/>
                  </a:lnTo>
                  <a:lnTo>
                    <a:pt x="153" y="258"/>
                  </a:lnTo>
                  <a:lnTo>
                    <a:pt x="150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4"/>
                  </a:lnTo>
                  <a:lnTo>
                    <a:pt x="156" y="277"/>
                  </a:lnTo>
                  <a:lnTo>
                    <a:pt x="162" y="278"/>
                  </a:lnTo>
                  <a:lnTo>
                    <a:pt x="167" y="278"/>
                  </a:lnTo>
                  <a:lnTo>
                    <a:pt x="172" y="277"/>
                  </a:lnTo>
                  <a:lnTo>
                    <a:pt x="176" y="274"/>
                  </a:lnTo>
                  <a:lnTo>
                    <a:pt x="191" y="262"/>
                  </a:lnTo>
                  <a:lnTo>
                    <a:pt x="207" y="251"/>
                  </a:lnTo>
                  <a:lnTo>
                    <a:pt x="223" y="241"/>
                  </a:lnTo>
                  <a:lnTo>
                    <a:pt x="240" y="231"/>
                  </a:lnTo>
                  <a:lnTo>
                    <a:pt x="256" y="220"/>
                  </a:lnTo>
                  <a:lnTo>
                    <a:pt x="272" y="209"/>
                  </a:lnTo>
                  <a:lnTo>
                    <a:pt x="285" y="197"/>
                  </a:lnTo>
                  <a:lnTo>
                    <a:pt x="295" y="183"/>
                  </a:lnTo>
                  <a:lnTo>
                    <a:pt x="303" y="167"/>
                  </a:lnTo>
                  <a:lnTo>
                    <a:pt x="304" y="151"/>
                  </a:lnTo>
                  <a:lnTo>
                    <a:pt x="301" y="136"/>
                  </a:lnTo>
                  <a:lnTo>
                    <a:pt x="294" y="120"/>
                  </a:lnTo>
                  <a:lnTo>
                    <a:pt x="282" y="107"/>
                  </a:lnTo>
                  <a:lnTo>
                    <a:pt x="269" y="94"/>
                  </a:lnTo>
                  <a:lnTo>
                    <a:pt x="252" y="83"/>
                  </a:lnTo>
                  <a:lnTo>
                    <a:pt x="233" y="74"/>
                  </a:lnTo>
                  <a:lnTo>
                    <a:pt x="218" y="68"/>
                  </a:lnTo>
                  <a:lnTo>
                    <a:pt x="202" y="62"/>
                  </a:lnTo>
                  <a:lnTo>
                    <a:pt x="186" y="54"/>
                  </a:lnTo>
                  <a:lnTo>
                    <a:pt x="169" y="48"/>
                  </a:lnTo>
                  <a:lnTo>
                    <a:pt x="151" y="41"/>
                  </a:lnTo>
                  <a:lnTo>
                    <a:pt x="133" y="35"/>
                  </a:lnTo>
                  <a:lnTo>
                    <a:pt x="115" y="28"/>
                  </a:lnTo>
                  <a:lnTo>
                    <a:pt x="98" y="21"/>
                  </a:lnTo>
                  <a:lnTo>
                    <a:pt x="82" y="16"/>
                  </a:lnTo>
                  <a:lnTo>
                    <a:pt x="66" y="11"/>
                  </a:lnTo>
                  <a:lnTo>
                    <a:pt x="50" y="7"/>
                  </a:lnTo>
                  <a:lnTo>
                    <a:pt x="37" y="4"/>
                  </a:lnTo>
                  <a:lnTo>
                    <a:pt x="25" y="1"/>
                  </a:lnTo>
                  <a:lnTo>
                    <a:pt x="15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8" y="12"/>
                  </a:lnTo>
                  <a:lnTo>
                    <a:pt x="44" y="17"/>
                  </a:lnTo>
                  <a:lnTo>
                    <a:pt x="58" y="23"/>
                  </a:lnTo>
                  <a:lnTo>
                    <a:pt x="74" y="28"/>
                  </a:lnTo>
                  <a:lnTo>
                    <a:pt x="90" y="33"/>
                  </a:lnTo>
                  <a:lnTo>
                    <a:pt x="106" y="39"/>
                  </a:lnTo>
                  <a:lnTo>
                    <a:pt x="122" y="45"/>
                  </a:lnTo>
                  <a:lnTo>
                    <a:pt x="140" y="51"/>
                  </a:lnTo>
                  <a:lnTo>
                    <a:pt x="156" y="58"/>
                  </a:lnTo>
                  <a:lnTo>
                    <a:pt x="172" y="64"/>
                  </a:lnTo>
                  <a:lnTo>
                    <a:pt x="188" y="71"/>
                  </a:lnTo>
                  <a:lnTo>
                    <a:pt x="204" y="79"/>
                  </a:lnTo>
                  <a:lnTo>
                    <a:pt x="218" y="86"/>
                  </a:lnTo>
                  <a:lnTo>
                    <a:pt x="233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496" y="5366"/>
            <a:ext cx="1076504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7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88936A03-9F01-491E-AC70-E13BEA839DB7}" type="slidenum">
              <a:rPr lang="en-US"/>
              <a:pPr/>
              <a:t>6</a:t>
            </a:fld>
            <a:endParaRPr 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Elements of a wireless network</a:t>
            </a:r>
          </a:p>
        </p:txBody>
      </p:sp>
      <p:sp>
        <p:nvSpPr>
          <p:cNvPr id="399363" name="Oval 3"/>
          <p:cNvSpPr>
            <a:spLocks noChangeArrowheads="1"/>
          </p:cNvSpPr>
          <p:nvPr/>
        </p:nvSpPr>
        <p:spPr bwMode="auto">
          <a:xfrm>
            <a:off x="4940300" y="4667250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364" name="Group 4"/>
          <p:cNvGrpSpPr>
            <a:grpSpLocks/>
          </p:cNvGrpSpPr>
          <p:nvPr/>
        </p:nvGrpSpPr>
        <p:grpSpPr bwMode="auto">
          <a:xfrm>
            <a:off x="3059113" y="2781300"/>
            <a:ext cx="2362200" cy="1762125"/>
            <a:chOff x="3839" y="1737"/>
            <a:chExt cx="1488" cy="1110"/>
          </a:xfrm>
        </p:grpSpPr>
        <p:sp>
          <p:nvSpPr>
            <p:cNvPr id="399365" name="Freeform 5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27 w 2135"/>
                <a:gd name="T1" fmla="*/ 652 h 1662"/>
                <a:gd name="T2" fmla="*/ 105 w 2135"/>
                <a:gd name="T3" fmla="*/ 76 h 1662"/>
                <a:gd name="T4" fmla="*/ 657 w 2135"/>
                <a:gd name="T5" fmla="*/ 196 h 1662"/>
                <a:gd name="T6" fmla="*/ 1209 w 2135"/>
                <a:gd name="T7" fmla="*/ 100 h 1662"/>
                <a:gd name="T8" fmla="*/ 2001 w 2135"/>
                <a:gd name="T9" fmla="*/ 406 h 1662"/>
                <a:gd name="T10" fmla="*/ 2013 w 2135"/>
                <a:gd name="T11" fmla="*/ 1144 h 1662"/>
                <a:gd name="T12" fmla="*/ 1581 w 2135"/>
                <a:gd name="T13" fmla="*/ 1600 h 1662"/>
                <a:gd name="T14" fmla="*/ 813 w 2135"/>
                <a:gd name="T15" fmla="*/ 1516 h 1662"/>
                <a:gd name="T16" fmla="*/ 501 w 2135"/>
                <a:gd name="T17" fmla="*/ 1270 h 1662"/>
                <a:gd name="T18" fmla="*/ 183 w 2135"/>
                <a:gd name="T19" fmla="*/ 1066 h 1662"/>
                <a:gd name="T20" fmla="*/ 27 w 2135"/>
                <a:gd name="T21" fmla="*/ 652 h 1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66" name="Text Box 6"/>
            <p:cNvSpPr txBox="1">
              <a:spLocks noChangeArrowheads="1"/>
            </p:cNvSpPr>
            <p:nvPr/>
          </p:nvSpPr>
          <p:spPr bwMode="auto">
            <a:xfrm>
              <a:off x="4075" y="1947"/>
              <a:ext cx="10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/>
                <a:t>network </a:t>
              </a:r>
            </a:p>
            <a:p>
              <a:pPr algn="ctr" eaLnBrk="1" hangingPunct="1"/>
              <a:r>
                <a:rPr lang="en-US"/>
                <a:t>infrastructure</a:t>
              </a:r>
            </a:p>
          </p:txBody>
        </p:sp>
      </p:grpSp>
      <p:pic>
        <p:nvPicPr>
          <p:cNvPr id="399367" name="Picture 7" descr="31u_bnrz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5245100"/>
            <a:ext cx="214313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9368" name="Group 8"/>
          <p:cNvGrpSpPr>
            <a:grpSpLocks/>
          </p:cNvGrpSpPr>
          <p:nvPr/>
        </p:nvGrpSpPr>
        <p:grpSpPr bwMode="auto">
          <a:xfrm>
            <a:off x="1147763" y="1709738"/>
            <a:ext cx="1755775" cy="1625600"/>
            <a:chOff x="567" y="1326"/>
            <a:chExt cx="1106" cy="1024"/>
          </a:xfrm>
        </p:grpSpPr>
        <p:sp>
          <p:nvSpPr>
            <p:cNvPr id="399369" name="Oval 9"/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9370" name="Picture 10" descr="31u_bnrz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035" y="1785"/>
              <a:ext cx="212" cy="135"/>
            </a:xfrm>
            <a:prstGeom prst="rect">
              <a:avLst/>
            </a:prstGeom>
            <a:solidFill>
              <a:srgbClr val="66CCFF"/>
            </a:solidFill>
          </p:spPr>
        </p:pic>
        <p:grpSp>
          <p:nvGrpSpPr>
            <p:cNvPr id="399371" name="Group 11"/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399372" name="Object 1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9453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solidFill>
                            <a:srgbClr val="66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9373" name="Object 1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9454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solidFill>
                            <a:srgbClr val="66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99374" name="Group 14"/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399375" name="Object 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9455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solidFill>
                            <a:srgbClr val="66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9376" name="Object 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9456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solidFill>
                            <a:srgbClr val="66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99377" name="Group 17"/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399378" name="Object 1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9457" name="Clip" r:id="rId12" imgW="819000" imgH="847800" progId="MS_ClipArt_Gallery.2">
                      <p:embed/>
                    </p:oleObj>
                  </mc:Choice>
                  <mc:Fallback>
                    <p:oleObj name="Clip" r:id="rId12" imgW="819000" imgH="847800" progId="MS_ClipArt_Gallery.2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solidFill>
                            <a:srgbClr val="66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9379" name="Object 1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9458" name="Clip" r:id="rId13" imgW="1266840" imgH="1200240" progId="MS_ClipArt_Gallery.2">
                      <p:embed/>
                    </p:oleObj>
                  </mc:Choice>
                  <mc:Fallback>
                    <p:oleObj name="Clip" r:id="rId13" imgW="1266840" imgH="1200240" progId="MS_ClipArt_Gallery.2">
                      <p:embed/>
                      <p:pic>
                        <p:nvPicPr>
                          <p:cNvPr id="0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solidFill>
                            <a:srgbClr val="66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99380" name="Line 20"/>
          <p:cNvSpPr>
            <a:spLocks noChangeShapeType="1"/>
          </p:cNvSpPr>
          <p:nvPr/>
        </p:nvSpPr>
        <p:spPr bwMode="auto">
          <a:xfrm>
            <a:off x="2176463" y="2711450"/>
            <a:ext cx="900112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81" name="Oval 21"/>
          <p:cNvSpPr>
            <a:spLocks noChangeArrowheads="1"/>
          </p:cNvSpPr>
          <p:nvPr/>
        </p:nvSpPr>
        <p:spPr bwMode="auto">
          <a:xfrm>
            <a:off x="1243013" y="3632200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382" name="Picture 22" descr="31u_bnrz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4300538"/>
            <a:ext cx="214312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9383" name="Group 23"/>
          <p:cNvGrpSpPr>
            <a:grpSpLocks/>
          </p:cNvGrpSpPr>
          <p:nvPr/>
        </p:nvGrpSpPr>
        <p:grpSpPr bwMode="auto">
          <a:xfrm>
            <a:off x="2033588" y="4651375"/>
            <a:ext cx="400050" cy="457200"/>
            <a:chOff x="2870" y="1518"/>
            <a:chExt cx="292" cy="320"/>
          </a:xfrm>
        </p:grpSpPr>
        <p:graphicFrame>
          <p:nvGraphicFramePr>
            <p:cNvPr id="399384" name="Object 2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459" name="Clip" r:id="rId14" imgW="819000" imgH="847800" progId="MS_ClipArt_Gallery.2">
                    <p:embed/>
                  </p:oleObj>
                </mc:Choice>
                <mc:Fallback>
                  <p:oleObj name="Clip" r:id="rId14" imgW="819000" imgH="847800" progId="MS_ClipArt_Gallery.2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385" name="Object 2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460" name="Clip" r:id="rId15" imgW="1266840" imgH="1200240" progId="MS_ClipArt_Gallery.2">
                    <p:embed/>
                  </p:oleObj>
                </mc:Choice>
                <mc:Fallback>
                  <p:oleObj name="Clip" r:id="rId15" imgW="1266840" imgH="1200240" progId="MS_ClipArt_Gallery.2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386" name="Group 26"/>
          <p:cNvGrpSpPr>
            <a:grpSpLocks/>
          </p:cNvGrpSpPr>
          <p:nvPr/>
        </p:nvGrpSpPr>
        <p:grpSpPr bwMode="auto">
          <a:xfrm>
            <a:off x="1882775" y="3702050"/>
            <a:ext cx="400050" cy="457200"/>
            <a:chOff x="2870" y="1518"/>
            <a:chExt cx="292" cy="320"/>
          </a:xfrm>
        </p:grpSpPr>
        <p:graphicFrame>
          <p:nvGraphicFramePr>
            <p:cNvPr id="399387" name="Object 27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461" name="Clip" r:id="rId16" imgW="819000" imgH="847800" progId="MS_ClipArt_Gallery.2">
                    <p:embed/>
                  </p:oleObj>
                </mc:Choice>
                <mc:Fallback>
                  <p:oleObj name="Clip" r:id="rId16" imgW="819000" imgH="847800" progId="MS_ClipArt_Gallery.2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388" name="Object 28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462" name="Clip" r:id="rId17" imgW="1266840" imgH="1200240" progId="MS_ClipArt_Gallery.2">
                    <p:embed/>
                  </p:oleObj>
                </mc:Choice>
                <mc:Fallback>
                  <p:oleObj name="Clip" r:id="rId17" imgW="1266840" imgH="1200240" progId="MS_ClipArt_Gallery.2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389" name="Group 29"/>
          <p:cNvGrpSpPr>
            <a:grpSpLocks/>
          </p:cNvGrpSpPr>
          <p:nvPr/>
        </p:nvGrpSpPr>
        <p:grpSpPr bwMode="auto">
          <a:xfrm>
            <a:off x="1497013" y="4508500"/>
            <a:ext cx="400050" cy="457200"/>
            <a:chOff x="2870" y="1518"/>
            <a:chExt cx="292" cy="320"/>
          </a:xfrm>
        </p:grpSpPr>
        <p:graphicFrame>
          <p:nvGraphicFramePr>
            <p:cNvPr id="399390" name="Object 3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463" name="Clip" r:id="rId18" imgW="819000" imgH="847800" progId="MS_ClipArt_Gallery.2">
                    <p:embed/>
                  </p:oleObj>
                </mc:Choice>
                <mc:Fallback>
                  <p:oleObj name="Clip" r:id="rId18" imgW="819000" imgH="847800" progId="MS_ClipArt_Gallery.2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391" name="Object 3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464" name="Clip" r:id="rId19" imgW="1266840" imgH="1200240" progId="MS_ClipArt_Gallery.2">
                    <p:embed/>
                  </p:oleObj>
                </mc:Choice>
                <mc:Fallback>
                  <p:oleObj name="Clip" r:id="rId19" imgW="1266840" imgH="1200240" progId="MS_ClipArt_Gallery.2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9392" name="Line 32"/>
          <p:cNvSpPr>
            <a:spLocks noChangeShapeType="1"/>
          </p:cNvSpPr>
          <p:nvPr/>
        </p:nvSpPr>
        <p:spPr bwMode="auto">
          <a:xfrm flipV="1">
            <a:off x="2197100" y="3721100"/>
            <a:ext cx="97472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9393" name="Group 33"/>
          <p:cNvGrpSpPr>
            <a:grpSpLocks/>
          </p:cNvGrpSpPr>
          <p:nvPr/>
        </p:nvGrpSpPr>
        <p:grpSpPr bwMode="auto">
          <a:xfrm>
            <a:off x="1373188" y="3960813"/>
            <a:ext cx="400050" cy="457200"/>
            <a:chOff x="2870" y="1518"/>
            <a:chExt cx="292" cy="320"/>
          </a:xfrm>
        </p:grpSpPr>
        <p:graphicFrame>
          <p:nvGraphicFramePr>
            <p:cNvPr id="399394" name="Object 3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465" name="Clip" r:id="rId20" imgW="819000" imgH="847800" progId="MS_ClipArt_Gallery.2">
                    <p:embed/>
                  </p:oleObj>
                </mc:Choice>
                <mc:Fallback>
                  <p:oleObj name="Clip" r:id="rId20" imgW="819000" imgH="847800" progId="MS_ClipArt_Gallery.2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395" name="Object 3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466" name="Clip" r:id="rId21" imgW="1266840" imgH="1200240" progId="MS_ClipArt_Gallery.2">
                    <p:embed/>
                  </p:oleObj>
                </mc:Choice>
                <mc:Fallback>
                  <p:oleObj name="Clip" r:id="rId21" imgW="1266840" imgH="1200240" progId="MS_ClipArt_Gallery.2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9396" name="Oval 36"/>
          <p:cNvSpPr>
            <a:spLocks noChangeArrowheads="1"/>
          </p:cNvSpPr>
          <p:nvPr/>
        </p:nvSpPr>
        <p:spPr bwMode="auto">
          <a:xfrm>
            <a:off x="3630613" y="4583113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397" name="Picture 37" descr="31u_bnrz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8" y="5265738"/>
            <a:ext cx="214312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9398" name="Group 38"/>
          <p:cNvGrpSpPr>
            <a:grpSpLocks/>
          </p:cNvGrpSpPr>
          <p:nvPr/>
        </p:nvGrpSpPr>
        <p:grpSpPr bwMode="auto">
          <a:xfrm>
            <a:off x="4421188" y="5616575"/>
            <a:ext cx="400050" cy="457200"/>
            <a:chOff x="2870" y="1518"/>
            <a:chExt cx="292" cy="320"/>
          </a:xfrm>
        </p:grpSpPr>
        <p:graphicFrame>
          <p:nvGraphicFramePr>
            <p:cNvPr id="399399" name="Object 3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467" name="Clip" r:id="rId22" imgW="819000" imgH="847800" progId="MS_ClipArt_Gallery.2">
                    <p:embed/>
                  </p:oleObj>
                </mc:Choice>
                <mc:Fallback>
                  <p:oleObj name="Clip" r:id="rId22" imgW="819000" imgH="847800" progId="MS_ClipArt_Gallery.2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400" name="Object 4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468" name="Clip" r:id="rId23" imgW="1266840" imgH="1200240" progId="MS_ClipArt_Gallery.2">
                    <p:embed/>
                  </p:oleObj>
                </mc:Choice>
                <mc:Fallback>
                  <p:oleObj name="Clip" r:id="rId23" imgW="1266840" imgH="1200240" progId="MS_ClipArt_Gallery.2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401" name="Group 41"/>
          <p:cNvGrpSpPr>
            <a:grpSpLocks/>
          </p:cNvGrpSpPr>
          <p:nvPr/>
        </p:nvGrpSpPr>
        <p:grpSpPr bwMode="auto">
          <a:xfrm>
            <a:off x="4622800" y="4672013"/>
            <a:ext cx="400050" cy="457200"/>
            <a:chOff x="2870" y="1518"/>
            <a:chExt cx="292" cy="320"/>
          </a:xfrm>
        </p:grpSpPr>
        <p:graphicFrame>
          <p:nvGraphicFramePr>
            <p:cNvPr id="399402" name="Object 4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469" name="Clip" r:id="rId24" imgW="819000" imgH="847800" progId="MS_ClipArt_Gallery.2">
                    <p:embed/>
                  </p:oleObj>
                </mc:Choice>
                <mc:Fallback>
                  <p:oleObj name="Clip" r:id="rId24" imgW="819000" imgH="847800" progId="MS_ClipArt_Gallery.2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403" name="Object 4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470" name="Clip" r:id="rId25" imgW="1266840" imgH="1200240" progId="MS_ClipArt_Gallery.2">
                    <p:embed/>
                  </p:oleObj>
                </mc:Choice>
                <mc:Fallback>
                  <p:oleObj name="Clip" r:id="rId25" imgW="1266840" imgH="1200240" progId="MS_ClipArt_Gallery.2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404" name="Group 44"/>
          <p:cNvGrpSpPr>
            <a:grpSpLocks/>
          </p:cNvGrpSpPr>
          <p:nvPr/>
        </p:nvGrpSpPr>
        <p:grpSpPr bwMode="auto">
          <a:xfrm>
            <a:off x="3884613" y="5473700"/>
            <a:ext cx="400050" cy="457200"/>
            <a:chOff x="2870" y="1518"/>
            <a:chExt cx="292" cy="320"/>
          </a:xfrm>
        </p:grpSpPr>
        <p:graphicFrame>
          <p:nvGraphicFramePr>
            <p:cNvPr id="399405" name="Object 4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471" name="Clip" r:id="rId26" imgW="819000" imgH="847800" progId="MS_ClipArt_Gallery.2">
                    <p:embed/>
                  </p:oleObj>
                </mc:Choice>
                <mc:Fallback>
                  <p:oleObj name="Clip" r:id="rId26" imgW="819000" imgH="847800" progId="MS_ClipArt_Gallery.2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406" name="Object 4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472" name="Clip" r:id="rId27" imgW="1266840" imgH="1200240" progId="MS_ClipArt_Gallery.2">
                    <p:embed/>
                  </p:oleObj>
                </mc:Choice>
                <mc:Fallback>
                  <p:oleObj name="Clip" r:id="rId27" imgW="1266840" imgH="1200240" progId="MS_ClipArt_Gallery.2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407" name="Group 47"/>
          <p:cNvGrpSpPr>
            <a:grpSpLocks/>
          </p:cNvGrpSpPr>
          <p:nvPr/>
        </p:nvGrpSpPr>
        <p:grpSpPr bwMode="auto">
          <a:xfrm>
            <a:off x="3760788" y="4926013"/>
            <a:ext cx="400050" cy="457200"/>
            <a:chOff x="2870" y="1518"/>
            <a:chExt cx="292" cy="320"/>
          </a:xfrm>
        </p:grpSpPr>
        <p:graphicFrame>
          <p:nvGraphicFramePr>
            <p:cNvPr id="399408" name="Object 4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473" name="Clip" r:id="rId28" imgW="819000" imgH="847800" progId="MS_ClipArt_Gallery.2">
                    <p:embed/>
                  </p:oleObj>
                </mc:Choice>
                <mc:Fallback>
                  <p:oleObj name="Clip" r:id="rId28" imgW="819000" imgH="847800" progId="MS_ClipArt_Gallery.2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409" name="Object 4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474" name="Clip" r:id="rId29" imgW="1266840" imgH="1200240" progId="MS_ClipArt_Gallery.2">
                    <p:embed/>
                  </p:oleObj>
                </mc:Choice>
                <mc:Fallback>
                  <p:oleObj name="Clip" r:id="rId29" imgW="1266840" imgH="1200240" progId="MS_ClipArt_Gallery.2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410" name="Group 50"/>
          <p:cNvGrpSpPr>
            <a:grpSpLocks/>
          </p:cNvGrpSpPr>
          <p:nvPr/>
        </p:nvGrpSpPr>
        <p:grpSpPr bwMode="auto">
          <a:xfrm>
            <a:off x="5837238" y="5697538"/>
            <a:ext cx="400050" cy="457200"/>
            <a:chOff x="2870" y="1518"/>
            <a:chExt cx="292" cy="320"/>
          </a:xfrm>
        </p:grpSpPr>
        <p:graphicFrame>
          <p:nvGraphicFramePr>
            <p:cNvPr id="399411" name="Object 5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475" name="Clip" r:id="rId30" imgW="819000" imgH="847800" progId="MS_ClipArt_Gallery.2">
                    <p:embed/>
                  </p:oleObj>
                </mc:Choice>
                <mc:Fallback>
                  <p:oleObj name="Clip" r:id="rId30" imgW="819000" imgH="847800" progId="MS_ClipArt_Gallery.2">
                    <p:embed/>
                    <p:pic>
                      <p:nvPicPr>
                        <p:cNvPr id="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412" name="Object 5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476" name="Clip" r:id="rId31" imgW="1266840" imgH="1200240" progId="MS_ClipArt_Gallery.2">
                    <p:embed/>
                  </p:oleObj>
                </mc:Choice>
                <mc:Fallback>
                  <p:oleObj name="Clip" r:id="rId31" imgW="1266840" imgH="1200240" progId="MS_ClipArt_Gallery.2">
                    <p:embed/>
                    <p:pic>
                      <p:nvPicPr>
                        <p:cNvPr id="0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413" name="Group 53"/>
          <p:cNvGrpSpPr>
            <a:grpSpLocks/>
          </p:cNvGrpSpPr>
          <p:nvPr/>
        </p:nvGrpSpPr>
        <p:grpSpPr bwMode="auto">
          <a:xfrm>
            <a:off x="4830763" y="5164138"/>
            <a:ext cx="835025" cy="457200"/>
            <a:chOff x="3345" y="3383"/>
            <a:chExt cx="526" cy="288"/>
          </a:xfrm>
        </p:grpSpPr>
        <p:grpSp>
          <p:nvGrpSpPr>
            <p:cNvPr id="399414" name="Group 54"/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399415" name="Object 5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9477" name="Clip" r:id="rId32" imgW="819000" imgH="847800" progId="MS_ClipArt_Gallery.2">
                      <p:embed/>
                    </p:oleObj>
                  </mc:Choice>
                  <mc:Fallback>
                    <p:oleObj name="Clip" r:id="rId32" imgW="819000" imgH="847800" progId="MS_ClipArt_Gallery.2">
                      <p:embed/>
                      <p:pic>
                        <p:nvPicPr>
                          <p:cNvPr id="0" name="Object 5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9416" name="Object 5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9478" name="Clip" r:id="rId33" imgW="1266840" imgH="1200240" progId="MS_ClipArt_Gallery.2">
                      <p:embed/>
                    </p:oleObj>
                  </mc:Choice>
                  <mc:Fallback>
                    <p:oleObj name="Clip" r:id="rId33" imgW="1266840" imgH="1200240" progId="MS_ClipArt_Gallery.2">
                      <p:embed/>
                      <p:pic>
                        <p:nvPicPr>
                          <p:cNvPr id="0" name="Object 5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99417" name="Line 57"/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18" name="Line 58"/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19" name="Line 59"/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20" name="Line 60"/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21" name="Line 61"/>
          <p:cNvSpPr>
            <a:spLocks noChangeShapeType="1"/>
          </p:cNvSpPr>
          <p:nvPr/>
        </p:nvSpPr>
        <p:spPr bwMode="auto">
          <a:xfrm flipH="1" flipV="1">
            <a:off x="5068888" y="4303713"/>
            <a:ext cx="747712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2" name="Line 62"/>
          <p:cNvSpPr>
            <a:spLocks noChangeShapeType="1"/>
          </p:cNvSpPr>
          <p:nvPr/>
        </p:nvSpPr>
        <p:spPr bwMode="auto">
          <a:xfrm flipH="1" flipV="1">
            <a:off x="4297363" y="4451350"/>
            <a:ext cx="176212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9447" name="Group 87"/>
          <p:cNvGrpSpPr>
            <a:grpSpLocks/>
          </p:cNvGrpSpPr>
          <p:nvPr/>
        </p:nvGrpSpPr>
        <p:grpSpPr bwMode="auto">
          <a:xfrm>
            <a:off x="4597400" y="1362075"/>
            <a:ext cx="4233863" cy="4064000"/>
            <a:chOff x="2896" y="858"/>
            <a:chExt cx="2667" cy="2560"/>
          </a:xfrm>
        </p:grpSpPr>
        <p:sp>
          <p:nvSpPr>
            <p:cNvPr id="399423" name="Rectangle 63"/>
            <p:cNvSpPr>
              <a:spLocks noChangeArrowheads="1"/>
            </p:cNvSpPr>
            <p:nvPr/>
          </p:nvSpPr>
          <p:spPr bwMode="auto">
            <a:xfrm>
              <a:off x="3455" y="981"/>
              <a:ext cx="2108" cy="146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24" name="Rectangle 64"/>
            <p:cNvSpPr>
              <a:spLocks noChangeArrowheads="1"/>
            </p:cNvSpPr>
            <p:nvPr/>
          </p:nvSpPr>
          <p:spPr bwMode="auto">
            <a:xfrm>
              <a:off x="3489" y="884"/>
              <a:ext cx="1719" cy="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25" name="Rectangle 65"/>
            <p:cNvSpPr>
              <a:spLocks noChangeArrowheads="1"/>
            </p:cNvSpPr>
            <p:nvPr/>
          </p:nvSpPr>
          <p:spPr bwMode="auto">
            <a:xfrm>
              <a:off x="3488" y="858"/>
              <a:ext cx="1984" cy="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None/>
              </a:pPr>
              <a:r>
                <a:rPr lang="en-US" sz="2000" dirty="0"/>
                <a:t> infrastructure mode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</a:pPr>
              <a:r>
                <a:rPr lang="en-US" sz="2000" dirty="0"/>
                <a:t>base station connects mobiles </a:t>
              </a:r>
              <a:r>
                <a:rPr lang="en-US" sz="2000" dirty="0" smtClean="0"/>
                <a:t>to </a:t>
              </a:r>
              <a:r>
                <a:rPr lang="en-US" sz="2000" dirty="0"/>
                <a:t>wired network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</a:pPr>
              <a:r>
                <a:rPr lang="en-US" sz="2000" dirty="0"/>
                <a:t>handoff: mobile changes base station providing connection </a:t>
              </a:r>
              <a:r>
                <a:rPr lang="en-US" sz="2000" dirty="0" smtClean="0"/>
                <a:t>to </a:t>
              </a:r>
              <a:r>
                <a:rPr lang="en-US" sz="2000" dirty="0"/>
                <a:t>wired network</a:t>
              </a:r>
            </a:p>
          </p:txBody>
        </p:sp>
        <p:sp>
          <p:nvSpPr>
            <p:cNvPr id="399444" name="Line 84"/>
            <p:cNvSpPr>
              <a:spLocks noChangeShapeType="1"/>
            </p:cNvSpPr>
            <p:nvPr/>
          </p:nvSpPr>
          <p:spPr bwMode="auto">
            <a:xfrm flipH="1">
              <a:off x="3314" y="2446"/>
              <a:ext cx="1072" cy="8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9445" name="Line 85"/>
            <p:cNvSpPr>
              <a:spLocks noChangeShapeType="1"/>
            </p:cNvSpPr>
            <p:nvPr/>
          </p:nvSpPr>
          <p:spPr bwMode="auto">
            <a:xfrm flipH="1">
              <a:off x="3747" y="2445"/>
              <a:ext cx="637" cy="9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9446" name="Line 86"/>
            <p:cNvSpPr>
              <a:spLocks noChangeShapeType="1"/>
            </p:cNvSpPr>
            <p:nvPr/>
          </p:nvSpPr>
          <p:spPr bwMode="auto">
            <a:xfrm flipH="1">
              <a:off x="2896" y="2453"/>
              <a:ext cx="1470" cy="96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5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5627EA1C-2F42-47CD-AA8A-4060BE45D5A2}" type="slidenum">
              <a:rPr lang="en-US"/>
              <a:pPr/>
              <a:t>7</a:t>
            </a:fld>
            <a:endParaRPr lang="en-US"/>
          </a:p>
        </p:txBody>
      </p:sp>
      <p:sp>
        <p:nvSpPr>
          <p:cNvPr id="400448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284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624" name="Rectangle 240"/>
          <p:cNvSpPr>
            <a:spLocks noChangeArrowheads="1"/>
          </p:cNvSpPr>
          <p:nvPr/>
        </p:nvSpPr>
        <p:spPr bwMode="auto">
          <a:xfrm>
            <a:off x="5562600" y="1384300"/>
            <a:ext cx="1752600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0592" name="Group 208"/>
          <p:cNvGrpSpPr>
            <a:grpSpLocks/>
          </p:cNvGrpSpPr>
          <p:nvPr/>
        </p:nvGrpSpPr>
        <p:grpSpPr bwMode="auto">
          <a:xfrm>
            <a:off x="876300" y="1717675"/>
            <a:ext cx="1755775" cy="1625600"/>
            <a:chOff x="1824" y="1076"/>
            <a:chExt cx="1106" cy="1024"/>
          </a:xfrm>
        </p:grpSpPr>
        <p:sp>
          <p:nvSpPr>
            <p:cNvPr id="400593" name="Oval 209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9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594" name="Group 210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400595" name="Object 2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8582" name="Clip" r:id="rId4" imgW="819000" imgH="847800" progId="MS_ClipArt_Gallery.2">
                      <p:embed/>
                    </p:oleObj>
                  </mc:Choice>
                  <mc:Fallback>
                    <p:oleObj name="Clip" r:id="rId4" imgW="819000" imgH="847800" progId="MS_ClipArt_Gallery.2">
                      <p:embed/>
                      <p:pic>
                        <p:nvPicPr>
                          <p:cNvPr id="0" name="Object 2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0596" name="Object 2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8583" name="Clip" r:id="rId6" imgW="1266840" imgH="1200240" progId="MS_ClipArt_Gallery.2">
                      <p:embed/>
                    </p:oleObj>
                  </mc:Choice>
                  <mc:Fallback>
                    <p:oleObj name="Clip" r:id="rId6" imgW="1266840" imgH="1200240" progId="MS_ClipArt_Gallery.2">
                      <p:embed/>
                      <p:pic>
                        <p:nvPicPr>
                          <p:cNvPr id="0" name="Object 2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Elements of a wireless network</a:t>
            </a:r>
          </a:p>
        </p:txBody>
      </p:sp>
      <p:sp>
        <p:nvSpPr>
          <p:cNvPr id="400450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sz="2000"/>
              <a:t>ad hoc mode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/>
              <a:t>no base stations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/>
              <a:t>nodes can only transmit to other nodes within link coverage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/>
              <a:t>nodes organize themselves into a network: route among themselves</a:t>
            </a:r>
          </a:p>
        </p:txBody>
      </p:sp>
      <p:grpSp>
        <p:nvGrpSpPr>
          <p:cNvPr id="400521" name="Group 137"/>
          <p:cNvGrpSpPr>
            <a:grpSpLocks/>
          </p:cNvGrpSpPr>
          <p:nvPr/>
        </p:nvGrpSpPr>
        <p:grpSpPr bwMode="auto">
          <a:xfrm>
            <a:off x="2181225" y="3041650"/>
            <a:ext cx="1755775" cy="1625600"/>
            <a:chOff x="1824" y="1076"/>
            <a:chExt cx="1106" cy="1024"/>
          </a:xfrm>
        </p:grpSpPr>
        <p:sp>
          <p:nvSpPr>
            <p:cNvPr id="400522" name="Oval 138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9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523" name="Group 139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400524" name="Object 1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8584" name="Clip" r:id="rId8" imgW="819000" imgH="847800" progId="MS_ClipArt_Gallery.2">
                      <p:embed/>
                    </p:oleObj>
                  </mc:Choice>
                  <mc:Fallback>
                    <p:oleObj name="Clip" r:id="rId8" imgW="819000" imgH="847800" progId="MS_ClipArt_Gallery.2">
                      <p:embed/>
                      <p:pic>
                        <p:nvPicPr>
                          <p:cNvPr id="0" name="Object 1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0525" name="Object 1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8585" name="Clip" r:id="rId9" imgW="1266840" imgH="1200240" progId="MS_ClipArt_Gallery.2">
                      <p:embed/>
                    </p:oleObj>
                  </mc:Choice>
                  <mc:Fallback>
                    <p:oleObj name="Clip" r:id="rId9" imgW="1266840" imgH="1200240" progId="MS_ClipArt_Gallery.2">
                      <p:embed/>
                      <p:pic>
                        <p:nvPicPr>
                          <p:cNvPr id="0" name="Object 1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0582" name="Group 198"/>
          <p:cNvGrpSpPr>
            <a:grpSpLocks/>
          </p:cNvGrpSpPr>
          <p:nvPr/>
        </p:nvGrpSpPr>
        <p:grpSpPr bwMode="auto">
          <a:xfrm>
            <a:off x="1933575" y="4765675"/>
            <a:ext cx="1755775" cy="1625600"/>
            <a:chOff x="1824" y="1076"/>
            <a:chExt cx="1106" cy="1024"/>
          </a:xfrm>
        </p:grpSpPr>
        <p:sp>
          <p:nvSpPr>
            <p:cNvPr id="400583" name="Oval 199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9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584" name="Group 200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400585" name="Object 20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8586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Object 20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0586" name="Object 20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8587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Object 20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0587" name="Group 203"/>
          <p:cNvGrpSpPr>
            <a:grpSpLocks/>
          </p:cNvGrpSpPr>
          <p:nvPr/>
        </p:nvGrpSpPr>
        <p:grpSpPr bwMode="auto">
          <a:xfrm>
            <a:off x="1047750" y="2317750"/>
            <a:ext cx="1755775" cy="1625600"/>
            <a:chOff x="1824" y="1076"/>
            <a:chExt cx="1106" cy="1024"/>
          </a:xfrm>
        </p:grpSpPr>
        <p:sp>
          <p:nvSpPr>
            <p:cNvPr id="400588" name="Oval 204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9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589" name="Group 205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400590" name="Object 2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8588" name="Clip" r:id="rId12" imgW="819000" imgH="847800" progId="MS_ClipArt_Gallery.2">
                      <p:embed/>
                    </p:oleObj>
                  </mc:Choice>
                  <mc:Fallback>
                    <p:oleObj name="Clip" r:id="rId12" imgW="819000" imgH="847800" progId="MS_ClipArt_Gallery.2">
                      <p:embed/>
                      <p:pic>
                        <p:nvPicPr>
                          <p:cNvPr id="0" name="Object 20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0591" name="Object 2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8589" name="Clip" r:id="rId13" imgW="1266840" imgH="1200240" progId="MS_ClipArt_Gallery.2">
                      <p:embed/>
                    </p:oleObj>
                  </mc:Choice>
                  <mc:Fallback>
                    <p:oleObj name="Clip" r:id="rId13" imgW="1266840" imgH="1200240" progId="MS_ClipArt_Gallery.2">
                      <p:embed/>
                      <p:pic>
                        <p:nvPicPr>
                          <p:cNvPr id="0" name="Object 20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0496" name="Group 112"/>
          <p:cNvGrpSpPr>
            <a:grpSpLocks/>
          </p:cNvGrpSpPr>
          <p:nvPr/>
        </p:nvGrpSpPr>
        <p:grpSpPr bwMode="auto">
          <a:xfrm>
            <a:off x="1620838" y="2741613"/>
            <a:ext cx="1755775" cy="1625600"/>
            <a:chOff x="1824" y="1076"/>
            <a:chExt cx="1106" cy="1024"/>
          </a:xfrm>
        </p:grpSpPr>
        <p:sp>
          <p:nvSpPr>
            <p:cNvPr id="400497" name="Oval 113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FFFF">
                    <a:alpha val="50999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498" name="Group 114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400499" name="Object 1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8590" name="Clip" r:id="rId14" imgW="819000" imgH="847800" progId="MS_ClipArt_Gallery.2">
                      <p:embed/>
                    </p:oleObj>
                  </mc:Choice>
                  <mc:Fallback>
                    <p:oleObj name="Clip" r:id="rId14" imgW="819000" imgH="847800" progId="MS_ClipArt_Gallery.2">
                      <p:embed/>
                      <p:pic>
                        <p:nvPicPr>
                          <p:cNvPr id="0" name="Object 1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0500" name="Object 1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8591" name="Clip" r:id="rId15" imgW="1266840" imgH="1200240" progId="MS_ClipArt_Gallery.2">
                      <p:embed/>
                    </p:oleObj>
                  </mc:Choice>
                  <mc:Fallback>
                    <p:oleObj name="Clip" r:id="rId15" imgW="1266840" imgH="1200240" progId="MS_ClipArt_Gallery.2">
                      <p:embed/>
                      <p:pic>
                        <p:nvPicPr>
                          <p:cNvPr id="0" name="Object 1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0623" name="Group 239"/>
          <p:cNvGrpSpPr>
            <a:grpSpLocks/>
          </p:cNvGrpSpPr>
          <p:nvPr/>
        </p:nvGrpSpPr>
        <p:grpSpPr bwMode="auto">
          <a:xfrm>
            <a:off x="879475" y="1468438"/>
            <a:ext cx="3543300" cy="4935537"/>
            <a:chOff x="2346" y="893"/>
            <a:chExt cx="2232" cy="3109"/>
          </a:xfrm>
        </p:grpSpPr>
        <p:sp>
          <p:nvSpPr>
            <p:cNvPr id="400449" name="Rectangle 65"/>
            <p:cNvSpPr>
              <a:spLocks noChangeArrowheads="1"/>
            </p:cNvSpPr>
            <p:nvPr/>
          </p:nvSpPr>
          <p:spPr bwMode="auto">
            <a:xfrm>
              <a:off x="3489" y="893"/>
              <a:ext cx="1089" cy="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598" name="Oval 214"/>
            <p:cNvSpPr>
              <a:spLocks noChangeArrowheads="1"/>
            </p:cNvSpPr>
            <p:nvPr/>
          </p:nvSpPr>
          <p:spPr bwMode="auto">
            <a:xfrm>
              <a:off x="2346" y="1058"/>
              <a:ext cx="1106" cy="102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3333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603" name="Oval 219"/>
            <p:cNvSpPr>
              <a:spLocks noChangeArrowheads="1"/>
            </p:cNvSpPr>
            <p:nvPr/>
          </p:nvSpPr>
          <p:spPr bwMode="auto">
            <a:xfrm>
              <a:off x="3168" y="1892"/>
              <a:ext cx="1106" cy="102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3333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613" name="Oval 229"/>
            <p:cNvSpPr>
              <a:spLocks noChangeArrowheads="1"/>
            </p:cNvSpPr>
            <p:nvPr/>
          </p:nvSpPr>
          <p:spPr bwMode="auto">
            <a:xfrm>
              <a:off x="2454" y="1436"/>
              <a:ext cx="1106" cy="102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3333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618" name="Oval 234"/>
            <p:cNvSpPr>
              <a:spLocks noChangeArrowheads="1"/>
            </p:cNvSpPr>
            <p:nvPr/>
          </p:nvSpPr>
          <p:spPr bwMode="auto">
            <a:xfrm>
              <a:off x="2815" y="1703"/>
              <a:ext cx="1106" cy="102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3333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608" name="Oval 224"/>
            <p:cNvSpPr>
              <a:spLocks noChangeArrowheads="1"/>
            </p:cNvSpPr>
            <p:nvPr/>
          </p:nvSpPr>
          <p:spPr bwMode="auto">
            <a:xfrm>
              <a:off x="3012" y="2978"/>
              <a:ext cx="1106" cy="102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3333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609" name="Group 225"/>
            <p:cNvGrpSpPr>
              <a:grpSpLocks/>
            </p:cNvGrpSpPr>
            <p:nvPr/>
          </p:nvGrpSpPr>
          <p:grpSpPr bwMode="auto">
            <a:xfrm>
              <a:off x="3392" y="3338"/>
              <a:ext cx="252" cy="288"/>
              <a:chOff x="2870" y="1518"/>
              <a:chExt cx="292" cy="320"/>
            </a:xfrm>
          </p:grpSpPr>
          <p:graphicFrame>
            <p:nvGraphicFramePr>
              <p:cNvPr id="400610" name="Object 22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8592" name="Clip" r:id="rId16" imgW="819000" imgH="847800" progId="MS_ClipArt_Gallery.2">
                      <p:embed/>
                    </p:oleObj>
                  </mc:Choice>
                  <mc:Fallback>
                    <p:oleObj name="Clip" r:id="rId16" imgW="819000" imgH="847800" progId="MS_ClipArt_Gallery.2">
                      <p:embed/>
                      <p:pic>
                        <p:nvPicPr>
                          <p:cNvPr id="0" name="Object 2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0611" name="Object 22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8593" name="Clip" r:id="rId17" imgW="1266840" imgH="1200240" progId="MS_ClipArt_Gallery.2">
                      <p:embed/>
                    </p:oleObj>
                  </mc:Choice>
                  <mc:Fallback>
                    <p:oleObj name="Clip" r:id="rId17" imgW="1266840" imgH="1200240" progId="MS_ClipArt_Gallery.2">
                      <p:embed/>
                      <p:pic>
                        <p:nvPicPr>
                          <p:cNvPr id="0" name="Object 2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00619" name="Group 235"/>
            <p:cNvGrpSpPr>
              <a:grpSpLocks/>
            </p:cNvGrpSpPr>
            <p:nvPr/>
          </p:nvGrpSpPr>
          <p:grpSpPr bwMode="auto">
            <a:xfrm>
              <a:off x="3195" y="2063"/>
              <a:ext cx="252" cy="288"/>
              <a:chOff x="2870" y="1518"/>
              <a:chExt cx="292" cy="320"/>
            </a:xfrm>
          </p:grpSpPr>
          <p:graphicFrame>
            <p:nvGraphicFramePr>
              <p:cNvPr id="400620" name="Object 23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8594" name="Clip" r:id="rId18" imgW="819000" imgH="847800" progId="MS_ClipArt_Gallery.2">
                      <p:embed/>
                    </p:oleObj>
                  </mc:Choice>
                  <mc:Fallback>
                    <p:oleObj name="Clip" r:id="rId18" imgW="819000" imgH="847800" progId="MS_ClipArt_Gallery.2">
                      <p:embed/>
                      <p:pic>
                        <p:nvPicPr>
                          <p:cNvPr id="0" name="Object 2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0621" name="Object 23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8595" name="Clip" r:id="rId19" imgW="1266840" imgH="1200240" progId="MS_ClipArt_Gallery.2">
                      <p:embed/>
                    </p:oleObj>
                  </mc:Choice>
                  <mc:Fallback>
                    <p:oleObj name="Clip" r:id="rId19" imgW="1266840" imgH="1200240" progId="MS_ClipArt_Gallery.2">
                      <p:embed/>
                      <p:pic>
                        <p:nvPicPr>
                          <p:cNvPr id="0" name="Object 23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00604" name="Group 220"/>
            <p:cNvGrpSpPr>
              <a:grpSpLocks/>
            </p:cNvGrpSpPr>
            <p:nvPr/>
          </p:nvGrpSpPr>
          <p:grpSpPr bwMode="auto">
            <a:xfrm>
              <a:off x="3548" y="2252"/>
              <a:ext cx="252" cy="288"/>
              <a:chOff x="2870" y="1518"/>
              <a:chExt cx="292" cy="320"/>
            </a:xfrm>
          </p:grpSpPr>
          <p:graphicFrame>
            <p:nvGraphicFramePr>
              <p:cNvPr id="400605" name="Object 22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8596" name="Clip" r:id="rId20" imgW="819000" imgH="847800" progId="MS_ClipArt_Gallery.2">
                      <p:embed/>
                    </p:oleObj>
                  </mc:Choice>
                  <mc:Fallback>
                    <p:oleObj name="Clip" r:id="rId20" imgW="819000" imgH="847800" progId="MS_ClipArt_Gallery.2">
                      <p:embed/>
                      <p:pic>
                        <p:nvPicPr>
                          <p:cNvPr id="0" name="Object 2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0606" name="Object 22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8597" name="Clip" r:id="rId21" imgW="1266840" imgH="1200240" progId="MS_ClipArt_Gallery.2">
                      <p:embed/>
                    </p:oleObj>
                  </mc:Choice>
                  <mc:Fallback>
                    <p:oleObj name="Clip" r:id="rId21" imgW="1266840" imgH="1200240" progId="MS_ClipArt_Gallery.2">
                      <p:embed/>
                      <p:pic>
                        <p:nvPicPr>
                          <p:cNvPr id="0" name="Object 2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00599" name="Group 215"/>
            <p:cNvGrpSpPr>
              <a:grpSpLocks/>
            </p:cNvGrpSpPr>
            <p:nvPr/>
          </p:nvGrpSpPr>
          <p:grpSpPr bwMode="auto">
            <a:xfrm>
              <a:off x="2726" y="1418"/>
              <a:ext cx="252" cy="288"/>
              <a:chOff x="2870" y="1518"/>
              <a:chExt cx="292" cy="320"/>
            </a:xfrm>
          </p:grpSpPr>
          <p:graphicFrame>
            <p:nvGraphicFramePr>
              <p:cNvPr id="400600" name="Object 21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8598" name="Clip" r:id="rId22" imgW="819000" imgH="847800" progId="MS_ClipArt_Gallery.2">
                      <p:embed/>
                    </p:oleObj>
                  </mc:Choice>
                  <mc:Fallback>
                    <p:oleObj name="Clip" r:id="rId22" imgW="819000" imgH="847800" progId="MS_ClipArt_Gallery.2">
                      <p:embed/>
                      <p:pic>
                        <p:nvPicPr>
                          <p:cNvPr id="0" name="Object 2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0601" name="Object 21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8599" name="Clip" r:id="rId23" imgW="1266840" imgH="1200240" progId="MS_ClipArt_Gallery.2">
                      <p:embed/>
                    </p:oleObj>
                  </mc:Choice>
                  <mc:Fallback>
                    <p:oleObj name="Clip" r:id="rId23" imgW="1266840" imgH="1200240" progId="MS_ClipArt_Gallery.2">
                      <p:embed/>
                      <p:pic>
                        <p:nvPicPr>
                          <p:cNvPr id="0" name="Object 2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00614" name="Group 230"/>
            <p:cNvGrpSpPr>
              <a:grpSpLocks/>
            </p:cNvGrpSpPr>
            <p:nvPr/>
          </p:nvGrpSpPr>
          <p:grpSpPr bwMode="auto">
            <a:xfrm>
              <a:off x="2834" y="1796"/>
              <a:ext cx="252" cy="288"/>
              <a:chOff x="2870" y="1518"/>
              <a:chExt cx="292" cy="320"/>
            </a:xfrm>
          </p:grpSpPr>
          <p:graphicFrame>
            <p:nvGraphicFramePr>
              <p:cNvPr id="400615" name="Object 23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8600" name="Clip" r:id="rId24" imgW="819000" imgH="847800" progId="MS_ClipArt_Gallery.2">
                      <p:embed/>
                    </p:oleObj>
                  </mc:Choice>
                  <mc:Fallback>
                    <p:oleObj name="Clip" r:id="rId24" imgW="819000" imgH="847800" progId="MS_ClipArt_Gallery.2">
                      <p:embed/>
                      <p:pic>
                        <p:nvPicPr>
                          <p:cNvPr id="0" name="Object 2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0616" name="Object 23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8601" name="Clip" r:id="rId25" imgW="1266840" imgH="1200240" progId="MS_ClipArt_Gallery.2">
                      <p:embed/>
                    </p:oleObj>
                  </mc:Choice>
                  <mc:Fallback>
                    <p:oleObj name="Clip" r:id="rId25" imgW="1266840" imgH="1200240" progId="MS_ClipArt_Gallery.2">
                      <p:embed/>
                      <p:pic>
                        <p:nvPicPr>
                          <p:cNvPr id="0" name="Object 2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0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400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EBD9D9E6-E1F8-487A-A49C-FD816C3C45BA}" type="slidenum">
              <a:rPr lang="en-US"/>
              <a:pPr/>
              <a:t>8</a:t>
            </a:fld>
            <a:endParaRPr lang="en-US"/>
          </a:p>
        </p:txBody>
      </p:sp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Wireless network taxonomy</a:t>
            </a:r>
          </a:p>
        </p:txBody>
      </p:sp>
      <p:sp>
        <p:nvSpPr>
          <p:cNvPr id="532484" name="Text Box 4"/>
          <p:cNvSpPr txBox="1">
            <a:spLocks noChangeArrowheads="1"/>
          </p:cNvSpPr>
          <p:nvPr/>
        </p:nvSpPr>
        <p:spPr bwMode="auto">
          <a:xfrm>
            <a:off x="2909888" y="1625600"/>
            <a:ext cx="134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99"/>
                </a:solidFill>
              </a:rPr>
              <a:t>single hop</a:t>
            </a:r>
          </a:p>
        </p:txBody>
      </p:sp>
      <p:sp>
        <p:nvSpPr>
          <p:cNvPr id="532485" name="Text Box 5"/>
          <p:cNvSpPr txBox="1">
            <a:spLocks noChangeArrowheads="1"/>
          </p:cNvSpPr>
          <p:nvPr/>
        </p:nvSpPr>
        <p:spPr bwMode="auto">
          <a:xfrm>
            <a:off x="5605463" y="1619250"/>
            <a:ext cx="1735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99"/>
                </a:solidFill>
              </a:rPr>
              <a:t>multiple hops</a:t>
            </a:r>
          </a:p>
        </p:txBody>
      </p:sp>
      <p:sp>
        <p:nvSpPr>
          <p:cNvPr id="532487" name="Text Box 7"/>
          <p:cNvSpPr txBox="1">
            <a:spLocks noChangeArrowheads="1"/>
          </p:cNvSpPr>
          <p:nvPr/>
        </p:nvSpPr>
        <p:spPr bwMode="auto">
          <a:xfrm>
            <a:off x="765175" y="2425700"/>
            <a:ext cx="1568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000099"/>
                </a:solidFill>
              </a:rPr>
              <a:t>infrastructure</a:t>
            </a:r>
          </a:p>
          <a:p>
            <a:pPr algn="ctr"/>
            <a:r>
              <a:rPr lang="en-US" sz="1600">
                <a:solidFill>
                  <a:srgbClr val="000099"/>
                </a:solidFill>
              </a:rPr>
              <a:t>(e.g., APs)</a:t>
            </a:r>
          </a:p>
        </p:txBody>
      </p:sp>
      <p:sp>
        <p:nvSpPr>
          <p:cNvPr id="532488" name="Text Box 8"/>
          <p:cNvSpPr txBox="1">
            <a:spLocks noChangeArrowheads="1"/>
          </p:cNvSpPr>
          <p:nvPr/>
        </p:nvSpPr>
        <p:spPr bwMode="auto">
          <a:xfrm>
            <a:off x="812800" y="4121150"/>
            <a:ext cx="1568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000099"/>
                </a:solidFill>
              </a:rPr>
              <a:t>no</a:t>
            </a:r>
          </a:p>
          <a:p>
            <a:pPr algn="ctr"/>
            <a:r>
              <a:rPr lang="en-US" sz="1600">
                <a:solidFill>
                  <a:srgbClr val="000099"/>
                </a:solidFill>
              </a:rPr>
              <a:t>infrastructure</a:t>
            </a:r>
          </a:p>
        </p:txBody>
      </p:sp>
      <p:sp>
        <p:nvSpPr>
          <p:cNvPr id="532494" name="Text Box 14"/>
          <p:cNvSpPr txBox="1">
            <a:spLocks noChangeArrowheads="1"/>
          </p:cNvSpPr>
          <p:nvPr/>
        </p:nvSpPr>
        <p:spPr bwMode="auto">
          <a:xfrm>
            <a:off x="2671763" y="2179638"/>
            <a:ext cx="2208212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host connects to </a:t>
            </a:r>
          </a:p>
          <a:p>
            <a:pPr algn="ctr"/>
            <a:r>
              <a:rPr lang="en-US"/>
              <a:t>base station (WiFi,</a:t>
            </a:r>
          </a:p>
          <a:p>
            <a:pPr algn="ctr"/>
            <a:r>
              <a:rPr lang="en-US"/>
              <a:t>WiMAX, cellular) </a:t>
            </a:r>
          </a:p>
          <a:p>
            <a:pPr algn="ctr"/>
            <a:r>
              <a:rPr lang="en-US"/>
              <a:t>which connects to </a:t>
            </a:r>
          </a:p>
          <a:p>
            <a:pPr algn="ctr"/>
            <a:r>
              <a:rPr lang="en-US"/>
              <a:t>larger Internet</a:t>
            </a:r>
          </a:p>
        </p:txBody>
      </p:sp>
      <p:sp>
        <p:nvSpPr>
          <p:cNvPr id="532495" name="Text Box 15"/>
          <p:cNvSpPr txBox="1">
            <a:spLocks noChangeArrowheads="1"/>
          </p:cNvSpPr>
          <p:nvPr/>
        </p:nvSpPr>
        <p:spPr bwMode="auto">
          <a:xfrm>
            <a:off x="2579688" y="4121150"/>
            <a:ext cx="24479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no base station, no</a:t>
            </a:r>
          </a:p>
          <a:p>
            <a:pPr algn="ctr"/>
            <a:r>
              <a:rPr lang="en-US"/>
              <a:t>connection to larger </a:t>
            </a:r>
          </a:p>
          <a:p>
            <a:pPr algn="ctr"/>
            <a:r>
              <a:rPr lang="en-US"/>
              <a:t>Internet (Bluetooth, </a:t>
            </a:r>
          </a:p>
          <a:p>
            <a:pPr algn="ctr"/>
            <a:r>
              <a:rPr lang="en-US"/>
              <a:t>ad hoc nets)</a:t>
            </a:r>
          </a:p>
        </p:txBody>
      </p:sp>
      <p:sp>
        <p:nvSpPr>
          <p:cNvPr id="532496" name="Text Box 16"/>
          <p:cNvSpPr txBox="1">
            <a:spLocks noChangeArrowheads="1"/>
          </p:cNvSpPr>
          <p:nvPr/>
        </p:nvSpPr>
        <p:spPr bwMode="auto">
          <a:xfrm>
            <a:off x="5314950" y="2133600"/>
            <a:ext cx="24574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host may have to</a:t>
            </a:r>
          </a:p>
          <a:p>
            <a:pPr algn="ctr"/>
            <a:r>
              <a:rPr lang="en-US"/>
              <a:t>relay through several</a:t>
            </a:r>
          </a:p>
          <a:p>
            <a:pPr algn="ctr"/>
            <a:r>
              <a:rPr lang="en-US"/>
              <a:t>wireless nodes to </a:t>
            </a:r>
          </a:p>
          <a:p>
            <a:pPr algn="ctr"/>
            <a:r>
              <a:rPr lang="en-US"/>
              <a:t>connect to larger </a:t>
            </a:r>
          </a:p>
          <a:p>
            <a:pPr algn="ctr"/>
            <a:r>
              <a:rPr lang="en-US"/>
              <a:t>Internet: </a:t>
            </a:r>
            <a:r>
              <a:rPr lang="en-US" i="1"/>
              <a:t>mesh net</a:t>
            </a:r>
          </a:p>
        </p:txBody>
      </p:sp>
      <p:sp>
        <p:nvSpPr>
          <p:cNvPr id="532497" name="Text Box 17"/>
          <p:cNvSpPr txBox="1">
            <a:spLocks noChangeArrowheads="1"/>
          </p:cNvSpPr>
          <p:nvPr/>
        </p:nvSpPr>
        <p:spPr bwMode="auto">
          <a:xfrm>
            <a:off x="5303838" y="3716338"/>
            <a:ext cx="253841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no base station, no</a:t>
            </a:r>
          </a:p>
          <a:p>
            <a:pPr algn="ctr"/>
            <a:r>
              <a:rPr lang="en-US"/>
              <a:t>connection to larger </a:t>
            </a:r>
          </a:p>
          <a:p>
            <a:pPr algn="ctr"/>
            <a:r>
              <a:rPr lang="en-US"/>
              <a:t>Internet. May have to</a:t>
            </a:r>
          </a:p>
          <a:p>
            <a:pPr algn="ctr"/>
            <a:r>
              <a:rPr lang="en-US"/>
              <a:t>relay to reach other </a:t>
            </a:r>
          </a:p>
          <a:p>
            <a:pPr algn="ctr"/>
            <a:r>
              <a:rPr lang="en-US"/>
              <a:t>a given wireless node</a:t>
            </a:r>
          </a:p>
          <a:p>
            <a:pPr algn="ctr"/>
            <a:r>
              <a:rPr lang="en-US"/>
              <a:t>MANET, VANET</a:t>
            </a:r>
            <a:endParaRPr lang="en-US" i="1"/>
          </a:p>
        </p:txBody>
      </p:sp>
      <p:sp>
        <p:nvSpPr>
          <p:cNvPr id="532499" name="Rectangle 19"/>
          <p:cNvSpPr>
            <a:spLocks noChangeArrowheads="1"/>
          </p:cNvSpPr>
          <p:nvPr/>
        </p:nvSpPr>
        <p:spPr bwMode="auto">
          <a:xfrm>
            <a:off x="701675" y="1606550"/>
            <a:ext cx="7232650" cy="3849688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00" name="Line 20"/>
          <p:cNvSpPr>
            <a:spLocks noChangeShapeType="1"/>
          </p:cNvSpPr>
          <p:nvPr/>
        </p:nvSpPr>
        <p:spPr bwMode="auto">
          <a:xfrm>
            <a:off x="701675" y="2052638"/>
            <a:ext cx="72326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01" name="Line 21"/>
          <p:cNvSpPr>
            <a:spLocks noChangeShapeType="1"/>
          </p:cNvSpPr>
          <p:nvPr/>
        </p:nvSpPr>
        <p:spPr bwMode="auto">
          <a:xfrm>
            <a:off x="2425700" y="1604963"/>
            <a:ext cx="0" cy="38512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02" name="Line 22"/>
          <p:cNvSpPr>
            <a:spLocks noChangeShapeType="1"/>
          </p:cNvSpPr>
          <p:nvPr/>
        </p:nvSpPr>
        <p:spPr bwMode="auto">
          <a:xfrm>
            <a:off x="5037138" y="1604963"/>
            <a:ext cx="0" cy="38512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496" y="5366"/>
            <a:ext cx="1076504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DDE886BE-2FB4-4A76-ADD6-3275507BCED5}" type="slidenum">
              <a:rPr lang="en-US"/>
              <a:pPr/>
              <a:t>9</a:t>
            </a:fld>
            <a:endParaRPr lang="en-US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Wireless Link Characteristics (1)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16050"/>
            <a:ext cx="7772400" cy="51974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Differences from wired link ….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</a:rPr>
              <a:t>decreased signal strength:</a:t>
            </a:r>
            <a:r>
              <a:rPr lang="en-US" dirty="0"/>
              <a:t> radio signal attenuates as it propagates through matter (path loss)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</a:rPr>
              <a:t>interference from other sources:</a:t>
            </a:r>
            <a:r>
              <a:rPr lang="en-US" dirty="0"/>
              <a:t> standardized wireless network frequencies (e.g., 2.4 GHz) shared by other devices (e.g., phone); devices (motors) interfere as well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</a:rPr>
              <a:t>multipath propagation:</a:t>
            </a:r>
            <a:r>
              <a:rPr lang="en-US" dirty="0"/>
              <a:t> radio signal reflects off objects </a:t>
            </a:r>
            <a:r>
              <a:rPr lang="en-US" dirty="0" smtClean="0"/>
              <a:t>&amp; ground</a:t>
            </a:r>
            <a:r>
              <a:rPr lang="en-US" dirty="0"/>
              <a:t>, arriving ad destination at slightly different times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…. make communication across (even a point to point) wireless link much more “difficult” 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7069</TotalTime>
  <Words>2511</Words>
  <Application>Microsoft Macintosh PowerPoint</Application>
  <PresentationFormat>On-screen Show (4:3)</PresentationFormat>
  <Paragraphs>544</Paragraphs>
  <Slides>27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Default Design</vt:lpstr>
      <vt:lpstr>Clip</vt:lpstr>
      <vt:lpstr>Chapter 6: Wireless and Mobile Networks</vt:lpstr>
      <vt:lpstr>Elements of a wireless network</vt:lpstr>
      <vt:lpstr>Elements of a wireless network</vt:lpstr>
      <vt:lpstr>Elements of a wireless network</vt:lpstr>
      <vt:lpstr>Characteristics of selected wireless link  standards</vt:lpstr>
      <vt:lpstr>Elements of a wireless network</vt:lpstr>
      <vt:lpstr>Elements of a wireless network</vt:lpstr>
      <vt:lpstr>Wireless network taxonomy</vt:lpstr>
      <vt:lpstr>Wireless Link Characteristics (1)</vt:lpstr>
      <vt:lpstr>Wireless Link Characteristics (2)</vt:lpstr>
      <vt:lpstr>Wireless network characteristics</vt:lpstr>
      <vt:lpstr>Code Division Multiple Access (CDMA)</vt:lpstr>
      <vt:lpstr>802.11: Channels, association</vt:lpstr>
      <vt:lpstr>IEEE 802.11: multiple access</vt:lpstr>
      <vt:lpstr>IEEE 802.11 MAC Protocol: CSMA/CA</vt:lpstr>
      <vt:lpstr>Avoiding collisions (more)</vt:lpstr>
      <vt:lpstr>Collision Avoidance: RTS-CTS exchange</vt:lpstr>
      <vt:lpstr>802.11 frame: addressing</vt:lpstr>
      <vt:lpstr>PowerPoint Presentation</vt:lpstr>
      <vt:lpstr>PowerPoint Presentation</vt:lpstr>
      <vt:lpstr>PowerPoint Presentation</vt:lpstr>
      <vt:lpstr>PowerPoint Presentation</vt:lpstr>
      <vt:lpstr>Cellular standards: brief survey</vt:lpstr>
      <vt:lpstr>Cellular standards: brief survey</vt:lpstr>
      <vt:lpstr>Cellular standards: brief survey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slides, Computer Networking, 3rd edition</dc:title>
  <dc:creator>Jim Kurose and Keith Ross</dc:creator>
  <cp:lastModifiedBy>Delvin Defoe</cp:lastModifiedBy>
  <cp:revision>263</cp:revision>
  <cp:lastPrinted>2014-05-07T12:38:40Z</cp:lastPrinted>
  <dcterms:created xsi:type="dcterms:W3CDTF">1999-10-08T19:08:27Z</dcterms:created>
  <dcterms:modified xsi:type="dcterms:W3CDTF">2014-05-07T15:14:27Z</dcterms:modified>
</cp:coreProperties>
</file>