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7" r:id="rId2"/>
    <p:sldId id="258" r:id="rId3"/>
    <p:sldId id="259" r:id="rId4"/>
    <p:sldId id="260" r:id="rId5"/>
    <p:sldId id="288" r:id="rId6"/>
    <p:sldId id="261" r:id="rId7"/>
    <p:sldId id="262" r:id="rId8"/>
    <p:sldId id="263" r:id="rId9"/>
    <p:sldId id="264" r:id="rId10"/>
    <p:sldId id="265" r:id="rId11"/>
    <p:sldId id="289" r:id="rId12"/>
    <p:sldId id="266" r:id="rId13"/>
    <p:sldId id="267" r:id="rId14"/>
    <p:sldId id="268" r:id="rId15"/>
    <p:sldId id="290" r:id="rId16"/>
    <p:sldId id="291" r:id="rId17"/>
    <p:sldId id="292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2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E2841-CFA3-9E47-B636-BFD50F27E419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C2C93-CF0A-FE47-B9FD-B30B43FF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5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2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6B90A2-280E-C043-AF36-749A71C554EB}" type="slidenum">
              <a:rPr lang="en-US" sz="1200">
                <a:latin typeface="Times New Roman" charset="0"/>
              </a:rPr>
              <a:pPr/>
              <a:t>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8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0B8E69A-6826-6147-BB18-1264073BF2D1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1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C28F527-A2DA-404A-9820-A900D1D8B134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3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FDA932-06BA-1C4E-8572-C9D2D3C88445}" type="slidenum">
              <a:rPr lang="en-US" sz="1200">
                <a:latin typeface="Times New Roman" charset="0"/>
              </a:rPr>
              <a:pPr/>
              <a:t>13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5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129FB8C-470D-DD44-85DE-EE2E1A5BE2D4}" type="slidenum">
              <a:rPr lang="en-US" sz="1200">
                <a:latin typeface="Times New Roman" charset="0"/>
              </a:rPr>
              <a:pPr/>
              <a:t>14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7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06CA381-C744-EE46-A65B-1340F4CE1030}" type="slidenum">
              <a:rPr lang="en-US" sz="1200">
                <a:latin typeface="Times New Roman" charset="0"/>
              </a:rPr>
              <a:pPr/>
              <a:t>18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79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52EF329-BCDB-2349-A6E2-949BA05657A1}" type="slidenum">
              <a:rPr lang="en-US" sz="1200">
                <a:latin typeface="Times New Roman" charset="0"/>
              </a:rPr>
              <a:pPr/>
              <a:t>19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1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328A782-F11B-7A48-9C2F-12BC64F21A07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3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63DEAB5-CA43-AF4C-99F7-AA772469F958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5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6FCFF3A-8553-1441-9725-F93BAF36EF0A}" type="slidenum">
              <a:rPr lang="en-US" sz="1200">
                <a:latin typeface="Times New Roman" charset="0"/>
              </a:rPr>
              <a:pPr/>
              <a:t>22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7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27F056B-C20E-5342-B479-3B6CD66EF79F}" type="slidenum">
              <a:rPr lang="en-US" sz="1200">
                <a:latin typeface="Times New Roman" charset="0"/>
              </a:rPr>
              <a:pPr/>
              <a:t>23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4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736E9BD-8072-D042-9CEC-71E4BD9F60A4}" type="slidenum">
              <a:rPr lang="en-US" sz="1200">
                <a:latin typeface="Times New Roman" charset="0"/>
              </a:rPr>
              <a:pPr/>
              <a:t>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9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53A2A7-0AE1-A742-A7E3-65D488C888E1}" type="slidenum">
              <a:rPr lang="en-US" sz="1200">
                <a:latin typeface="Times New Roman" charset="0"/>
              </a:rPr>
              <a:pPr/>
              <a:t>24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Root</a:t>
            </a:r>
          </a:p>
          <a:p>
            <a:r>
              <a:rPr lang="en-US" dirty="0" smtClean="0">
                <a:latin typeface="Times New Roman" charset="0"/>
              </a:rPr>
              <a:t>Top LEVEL DOMAIN (TLD)</a:t>
            </a:r>
          </a:p>
          <a:p>
            <a:r>
              <a:rPr lang="en-US" dirty="0" smtClean="0">
                <a:latin typeface="Times New Roman" charset="0"/>
              </a:rPr>
              <a:t>Authoritative DNS</a:t>
            </a:r>
            <a:r>
              <a:rPr lang="en-US" baseline="0" dirty="0" smtClean="0">
                <a:latin typeface="Times New Roman" charset="0"/>
              </a:rPr>
              <a:t> servers</a:t>
            </a:r>
            <a:endParaRPr lang="en-US" dirty="0">
              <a:latin typeface="Times New Roman" charset="0"/>
            </a:endParaRPr>
          </a:p>
        </p:txBody>
      </p:sp>
      <p:sp>
        <p:nvSpPr>
          <p:cNvPr id="191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416C22E-D95A-094D-B396-2E8B47B379BD}" type="slidenum">
              <a:rPr lang="en-US" sz="1200">
                <a:latin typeface="Times New Roman" charset="0"/>
              </a:rPr>
              <a:pPr/>
              <a:t>25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3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642572-022A-1346-A9AD-C164AE279380}" type="slidenum">
              <a:rPr lang="en-US" sz="1200">
                <a:latin typeface="Times New Roman" charset="0"/>
              </a:rPr>
              <a:pPr/>
              <a:t>26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5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E98B0AA-4046-7E47-80F9-8B78885ECCCA}" type="slidenum">
              <a:rPr lang="en-US" sz="1200">
                <a:latin typeface="Times New Roman" charset="0"/>
              </a:rPr>
              <a:pPr/>
              <a:t>27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7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7A35932-38BE-9943-9653-631525E70FA7}" type="slidenum">
              <a:rPr lang="en-US" sz="1200">
                <a:latin typeface="Times New Roman" charset="0"/>
              </a:rPr>
              <a:pPr/>
              <a:t>28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9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335AE0-1B83-B44D-8143-7A5B756B8618}" type="slidenum">
              <a:rPr lang="en-US" sz="1200">
                <a:latin typeface="Times New Roman" charset="0"/>
              </a:rPr>
              <a:pPr/>
              <a:t>29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1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5C5241-B4FB-F34A-B699-7B06662B0B94}" type="slidenum">
              <a:rPr lang="en-US" sz="1200">
                <a:latin typeface="Times New Roman" charset="0"/>
              </a:rPr>
              <a:pPr/>
              <a:t>30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3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2994273-4A7E-2A4E-BAC5-C7983C2CB7AA}" type="slidenum">
              <a:rPr lang="en-US" sz="1200">
                <a:latin typeface="Times New Roman" charset="0"/>
              </a:rPr>
              <a:pPr/>
              <a:t>31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5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DEC254-607F-5540-92C4-2A22D04DF30A}" type="slidenum">
              <a:rPr lang="en-US" sz="1200">
                <a:latin typeface="Times New Roman" charset="0"/>
              </a:rPr>
              <a:pPr/>
              <a:t>32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7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7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359573-4AFD-4E4C-A200-4F516573F47D}" type="slidenum">
              <a:rPr lang="en-US" sz="1200">
                <a:latin typeface="Times New Roman" charset="0"/>
              </a:rPr>
              <a:pPr/>
              <a:t>33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875E5B5-B9E9-974A-AEF0-9761197A29E9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09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0578F6C-875D-D048-99A2-79875DE45E06}" type="slidenum">
              <a:rPr lang="en-US" sz="1200">
                <a:latin typeface="Times New Roman" charset="0"/>
              </a:rPr>
              <a:pPr/>
              <a:t>34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err="1" smtClean="0">
                <a:latin typeface="Times New Roman" charset="0"/>
              </a:rPr>
              <a:t>www.internic.com</a:t>
            </a:r>
            <a:r>
              <a:rPr lang="en-US" dirty="0" smtClean="0">
                <a:latin typeface="Times New Roman" charset="0"/>
              </a:rPr>
              <a:t> for list of registrars</a:t>
            </a:r>
            <a:endParaRPr lang="en-US" dirty="0">
              <a:latin typeface="Times New Roman" charset="0"/>
            </a:endParaRPr>
          </a:p>
        </p:txBody>
      </p:sp>
      <p:sp>
        <p:nvSpPr>
          <p:cNvPr id="211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C4B8F6-6E6A-0548-AB36-069DA65A7233}" type="slidenum">
              <a:rPr lang="en-US" sz="1200">
                <a:latin typeface="Times New Roman" charset="0"/>
              </a:rPr>
              <a:pPr/>
              <a:t>35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D1FFE66-95C4-264C-A082-0DB6ACAD9160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29057" indent="-280406" defTabSz="914437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21626" indent="-224325" defTabSz="914437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570276" indent="-224325" defTabSz="914437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18927" indent="-224325" defTabSz="914437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467577" indent="-224325" defTabSz="914437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16227" indent="-224325" defTabSz="914437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364878" indent="-224325" defTabSz="914437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13528" indent="-224325" defTabSz="914437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8DFFFBD-4A2A-8A46-B156-FD26817A9EF6}" type="slidenum">
              <a:rPr lang="en-US" sz="12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2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SFTP i.e. SSH with FTP uses public key encryption. SSH2 uses the Diffie-Hellman key exchange (generate a secret key and then use symmetric key encryption).  Each message is individually encrpyted.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FTPS or FPT with SSL – uses certificates, public key cryptography and symmetric key – secure connection between client/server.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SSH – UNIX</a:t>
            </a:r>
          </a:p>
          <a:p>
            <a:r>
              <a:rPr lang="en-US">
                <a:latin typeface="Times New Roman" charset="0"/>
              </a:rPr>
              <a:t>SSL – Windows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SSL – privacy and trust</a:t>
            </a:r>
          </a:p>
          <a:p>
            <a:r>
              <a:rPr lang="en-US">
                <a:latin typeface="Times New Roman" charset="0"/>
              </a:rPr>
              <a:t>SSH – privacy and authentication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0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40DFD51-861D-9543-9B3E-32397AA569C1}" type="slidenum">
              <a:rPr lang="en-US" sz="1200">
                <a:latin typeface="Times New Roman" charset="0"/>
              </a:rPr>
              <a:pPr/>
              <a:t>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2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045F120-718E-5243-9EFD-AC493834A34E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4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758AA6-7DFA-864B-A68D-CCE5C757A0D6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6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C1A6F9-5184-054C-ACC8-5591688B0D34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4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0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95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40005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732DD-3719-614B-9A5A-24F8E5A18567}" type="datetime1">
              <a:rPr lang="en-US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89CFB5D9-BE76-9B43-A3E3-3092ED09D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6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0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5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7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4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6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2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3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4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B3CE8-9F1A-094D-AEDB-F18CEDCF73D4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B7789-6C26-FF4D-BDA3-9E3F0AB15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4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515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88868C1E-A3AB-4643-B5BE-F991C28C5109}" type="slidenum">
              <a:rPr lang="en-US" sz="1200">
                <a:latin typeface="Tahoma" charset="0"/>
              </a:rPr>
              <a:pPr/>
              <a:t>1</a:t>
            </a:fld>
            <a:endParaRPr lang="en-US" sz="1200">
              <a:latin typeface="Tahoma" charset="0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15155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2.3 FTP</a:t>
            </a:r>
            <a:r>
              <a:rPr lang="en-US">
                <a:latin typeface="Gill Sans MT" charset="0"/>
              </a:rPr>
              <a:t>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151557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151558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227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679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028C8D32-B9D8-0B47-B5CC-CCEF448C7A2D}" type="slidenum">
              <a:rPr lang="en-US" sz="1200">
                <a:latin typeface="Tahoma" charset="0"/>
              </a:rPr>
              <a:pPr/>
              <a:t>10</a:t>
            </a:fld>
            <a:endParaRPr lang="en-US" sz="1200">
              <a:latin typeface="Tahoma" charset="0"/>
            </a:endParaRPr>
          </a:p>
        </p:txBody>
      </p:sp>
      <p:grpSp>
        <p:nvGrpSpPr>
          <p:cNvPr id="167939" name="Group 163"/>
          <p:cNvGrpSpPr>
            <a:grpSpLocks/>
          </p:cNvGrpSpPr>
          <p:nvPr/>
        </p:nvGrpSpPr>
        <p:grpSpPr bwMode="auto">
          <a:xfrm>
            <a:off x="1143000" y="4881563"/>
            <a:ext cx="912813" cy="1054100"/>
            <a:chOff x="3574" y="550"/>
            <a:chExt cx="575" cy="664"/>
          </a:xfrm>
        </p:grpSpPr>
        <p:grpSp>
          <p:nvGrpSpPr>
            <p:cNvPr id="168061" name="Group 164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8064" name="Picture 16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65" name="Freeform 16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8062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8063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7940" name="Group 130"/>
          <p:cNvGrpSpPr>
            <a:grpSpLocks/>
          </p:cNvGrpSpPr>
          <p:nvPr/>
        </p:nvGrpSpPr>
        <p:grpSpPr bwMode="auto">
          <a:xfrm>
            <a:off x="4852988" y="4613275"/>
            <a:ext cx="511175" cy="693738"/>
            <a:chOff x="4140" y="429"/>
            <a:chExt cx="1425" cy="2396"/>
          </a:xfrm>
        </p:grpSpPr>
        <p:sp>
          <p:nvSpPr>
            <p:cNvPr id="168029" name="Freeform 13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30" name="Rectangle 132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31" name="Freeform 13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32" name="Freeform 13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33" name="Rectangle 135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34" name="Group 13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8059" name="AutoShape 13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60" name="AutoShape 138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35" name="Rectangle 139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36" name="Group 14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8057" name="AutoShape 14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58" name="AutoShape 142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37" name="Rectangle 143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38" name="Rectangle 144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39" name="Group 14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8055" name="AutoShape 146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56" name="AutoShape 14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40" name="Freeform 14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8041" name="Group 14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8053" name="AutoShape 15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54" name="AutoShape 151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42" name="Rectangle 152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43" name="Freeform 15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44" name="Freeform 15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45" name="Oval 155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46" name="Freeform 15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47" name="AutoShape 157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48" name="AutoShape 158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49" name="Oval 159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50" name="Oval 160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68051" name="Oval 161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52" name="Rectangle 162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7941" name="Group 97"/>
          <p:cNvGrpSpPr>
            <a:grpSpLocks/>
          </p:cNvGrpSpPr>
          <p:nvPr/>
        </p:nvGrpSpPr>
        <p:grpSpPr bwMode="auto">
          <a:xfrm>
            <a:off x="2674938" y="4668838"/>
            <a:ext cx="511175" cy="693737"/>
            <a:chOff x="4140" y="429"/>
            <a:chExt cx="1425" cy="2396"/>
          </a:xfrm>
        </p:grpSpPr>
        <p:sp>
          <p:nvSpPr>
            <p:cNvPr id="167997" name="Freeform 9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98" name="Rectangle 99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99" name="Freeform 10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00" name="Freeform 10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01" name="Rectangle 102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02" name="Group 10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8027" name="AutoShape 104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28" name="AutoShape 105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03" name="Rectangle 106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04" name="Group 10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8025" name="AutoShape 10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26" name="AutoShape 10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05" name="Rectangle 110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06" name="Rectangle 111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8007" name="Group 11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8023" name="AutoShape 113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24" name="AutoShape 11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08" name="Freeform 11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8009" name="Group 11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8021" name="AutoShape 117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22" name="AutoShape 118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10" name="Rectangle 119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11" name="Freeform 12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12" name="Freeform 12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13" name="Oval 122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14" name="Freeform 12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015" name="AutoShape 12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16" name="AutoShape 125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17" name="Oval 126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18" name="Oval 127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68019" name="Oval 128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020" name="Rectangle 129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7942" name="Picture 8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8016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3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2225"/>
            <a:ext cx="823595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Scenario: Alice sends message to Bob</a:t>
            </a:r>
            <a:endParaRPr lang="en-US">
              <a:latin typeface="Gill Sans MT" charset="0"/>
            </a:endParaRPr>
          </a:p>
        </p:txBody>
      </p:sp>
      <p:sp>
        <p:nvSpPr>
          <p:cNvPr id="1679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810000" cy="321945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1) Alice uses UA to compose message </a:t>
            </a:r>
            <a:r>
              <a:rPr lang="ja-JP" altLang="en-US" sz="2200">
                <a:latin typeface="Gill Sans MT" charset="0"/>
              </a:rPr>
              <a:t>“</a:t>
            </a:r>
            <a:r>
              <a:rPr lang="en-US" altLang="ja-JP" sz="2200">
                <a:latin typeface="Gill Sans MT" charset="0"/>
              </a:rPr>
              <a:t>to</a:t>
            </a:r>
            <a:r>
              <a:rPr lang="ja-JP" altLang="en-US" sz="2200">
                <a:latin typeface="Gill Sans MT" charset="0"/>
              </a:rPr>
              <a:t>”</a:t>
            </a:r>
            <a:r>
              <a:rPr lang="en-US" altLang="ja-JP" sz="2200">
                <a:latin typeface="Gill Sans MT" charset="0"/>
              </a:rPr>
              <a:t> </a:t>
            </a:r>
            <a:r>
              <a:rPr lang="en-US" altLang="ja-JP" sz="2200">
                <a:latin typeface="Courier New" charset="0"/>
              </a:rPr>
              <a:t>bob@someschool.edu</a:t>
            </a:r>
          </a:p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2) Alice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UA sends message to her mail server; message placed in message queue</a:t>
            </a:r>
          </a:p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3) client side of SMTP opens TCP connection with Bob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mail server</a:t>
            </a:r>
            <a:endParaRPr lang="en-US" sz="2200">
              <a:latin typeface="Gill Sans MT" charset="0"/>
            </a:endParaRPr>
          </a:p>
        </p:txBody>
      </p:sp>
      <p:sp>
        <p:nvSpPr>
          <p:cNvPr id="16794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1335088"/>
            <a:ext cx="3810000" cy="3268662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4) SMTP client sends Alice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message over the TCP connection</a:t>
            </a:r>
          </a:p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5) Bob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mail server places the message in Bob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mailbox</a:t>
            </a:r>
          </a:p>
          <a:p>
            <a:pPr>
              <a:buFont typeface="Wingdings" charset="0"/>
              <a:buNone/>
            </a:pPr>
            <a:r>
              <a:rPr lang="en-US" sz="2200">
                <a:latin typeface="Gill Sans MT" charset="0"/>
              </a:rPr>
              <a:t>6) Bob invokes his user agent to read message</a:t>
            </a:r>
          </a:p>
          <a:p>
            <a:pPr>
              <a:buFont typeface="Wingdings" charset="0"/>
              <a:buNone/>
            </a:pPr>
            <a:endParaRPr lang="en-US" sz="2200">
              <a:latin typeface="Gill Sans MT" charset="0"/>
            </a:endParaRPr>
          </a:p>
        </p:txBody>
      </p:sp>
      <p:grpSp>
        <p:nvGrpSpPr>
          <p:cNvPr id="167946" name="Group 20"/>
          <p:cNvGrpSpPr>
            <a:grpSpLocks/>
          </p:cNvGrpSpPr>
          <p:nvPr/>
        </p:nvGrpSpPr>
        <p:grpSpPr bwMode="auto">
          <a:xfrm>
            <a:off x="2808288" y="4956175"/>
            <a:ext cx="809625" cy="1049338"/>
            <a:chOff x="4296" y="2627"/>
            <a:chExt cx="510" cy="661"/>
          </a:xfrm>
        </p:grpSpPr>
        <p:sp>
          <p:nvSpPr>
            <p:cNvPr id="167982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83" name="Text Box 22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67984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85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86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87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88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89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90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91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92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93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94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95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96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pic>
        <p:nvPicPr>
          <p:cNvPr id="167947" name="Picture 36" descr="Alic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12127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948" name="Picture 37" descr="Bo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50260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7949" name="Group 48"/>
          <p:cNvGrpSpPr>
            <a:grpSpLocks/>
          </p:cNvGrpSpPr>
          <p:nvPr/>
        </p:nvGrpSpPr>
        <p:grpSpPr bwMode="auto">
          <a:xfrm>
            <a:off x="4999038" y="4902200"/>
            <a:ext cx="809625" cy="1049338"/>
            <a:chOff x="4296" y="2627"/>
            <a:chExt cx="510" cy="661"/>
          </a:xfrm>
        </p:grpSpPr>
        <p:sp>
          <p:nvSpPr>
            <p:cNvPr id="167967" name="Rectangle 49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68" name="Text Box 50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67969" name="Rectangle 51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70" name="Line 52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1" name="Line 53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2" name="Line 54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3" name="Line 55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4" name="Line 56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5" name="Line 57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6" name="Line 58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77" name="Rectangle 59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78" name="Rectangle 60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79" name="Rectangle 61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80" name="Rectangle 62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81" name="Rectangle 63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167950" name="Line 69"/>
          <p:cNvSpPr>
            <a:spLocks noChangeShapeType="1"/>
          </p:cNvSpPr>
          <p:nvPr/>
        </p:nvSpPr>
        <p:spPr bwMode="auto">
          <a:xfrm>
            <a:off x="1928813" y="5494338"/>
            <a:ext cx="892175" cy="1460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51" name="Line 70"/>
          <p:cNvSpPr>
            <a:spLocks noChangeShapeType="1"/>
          </p:cNvSpPr>
          <p:nvPr/>
        </p:nvSpPr>
        <p:spPr bwMode="auto">
          <a:xfrm>
            <a:off x="3614738" y="5629275"/>
            <a:ext cx="1379537" cy="2190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52" name="Line 71"/>
          <p:cNvSpPr>
            <a:spLocks noChangeShapeType="1"/>
          </p:cNvSpPr>
          <p:nvPr/>
        </p:nvSpPr>
        <p:spPr bwMode="auto">
          <a:xfrm flipV="1">
            <a:off x="5845175" y="5408613"/>
            <a:ext cx="1027113" cy="42703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53" name="Oval 72"/>
          <p:cNvSpPr>
            <a:spLocks noChangeArrowheads="1"/>
          </p:cNvSpPr>
          <p:nvPr/>
        </p:nvSpPr>
        <p:spPr bwMode="auto">
          <a:xfrm>
            <a:off x="1058863" y="49434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1</a:t>
            </a:r>
            <a:endParaRPr lang="en-US" sz="2400"/>
          </a:p>
        </p:txBody>
      </p:sp>
      <p:sp>
        <p:nvSpPr>
          <p:cNvPr id="167954" name="Oval 74"/>
          <p:cNvSpPr>
            <a:spLocks noChangeArrowheads="1"/>
          </p:cNvSpPr>
          <p:nvPr/>
        </p:nvSpPr>
        <p:spPr bwMode="auto">
          <a:xfrm>
            <a:off x="2168525" y="54387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2</a:t>
            </a:r>
            <a:endParaRPr lang="en-US" sz="2400"/>
          </a:p>
        </p:txBody>
      </p:sp>
      <p:sp>
        <p:nvSpPr>
          <p:cNvPr id="167955" name="Oval 75"/>
          <p:cNvSpPr>
            <a:spLocks noChangeArrowheads="1"/>
          </p:cNvSpPr>
          <p:nvPr/>
        </p:nvSpPr>
        <p:spPr bwMode="auto">
          <a:xfrm>
            <a:off x="3040063" y="5518150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3</a:t>
            </a:r>
            <a:endParaRPr lang="en-US" sz="2400"/>
          </a:p>
        </p:txBody>
      </p:sp>
      <p:sp>
        <p:nvSpPr>
          <p:cNvPr id="167956" name="Oval 76"/>
          <p:cNvSpPr>
            <a:spLocks noChangeArrowheads="1"/>
          </p:cNvSpPr>
          <p:nvPr/>
        </p:nvSpPr>
        <p:spPr bwMode="auto">
          <a:xfrm>
            <a:off x="4151313" y="560387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4</a:t>
            </a:r>
            <a:endParaRPr lang="en-US" sz="2400"/>
          </a:p>
        </p:txBody>
      </p:sp>
      <p:sp>
        <p:nvSpPr>
          <p:cNvPr id="167957" name="Oval 77"/>
          <p:cNvSpPr>
            <a:spLocks noChangeArrowheads="1"/>
          </p:cNvSpPr>
          <p:nvPr/>
        </p:nvSpPr>
        <p:spPr bwMode="auto">
          <a:xfrm>
            <a:off x="5256213" y="5935663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5</a:t>
            </a:r>
            <a:endParaRPr lang="en-US" sz="2400"/>
          </a:p>
        </p:txBody>
      </p:sp>
      <p:sp>
        <p:nvSpPr>
          <p:cNvPr id="167958" name="Oval 78"/>
          <p:cNvSpPr>
            <a:spLocks noChangeArrowheads="1"/>
          </p:cNvSpPr>
          <p:nvPr/>
        </p:nvSpPr>
        <p:spPr bwMode="auto">
          <a:xfrm>
            <a:off x="6178550" y="5505450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6</a:t>
            </a:r>
            <a:endParaRPr lang="en-US" sz="2400"/>
          </a:p>
        </p:txBody>
      </p:sp>
      <p:sp>
        <p:nvSpPr>
          <p:cNvPr id="167959" name="Text Box 95"/>
          <p:cNvSpPr txBox="1">
            <a:spLocks noChangeArrowheads="1"/>
          </p:cNvSpPr>
          <p:nvPr/>
        </p:nvSpPr>
        <p:spPr bwMode="auto">
          <a:xfrm>
            <a:off x="2324100" y="6069013"/>
            <a:ext cx="1819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Alice</a:t>
            </a:r>
            <a:r>
              <a:rPr lang="ja-JP" altLang="en-US" sz="1600"/>
              <a:t>’</a:t>
            </a:r>
            <a:r>
              <a:rPr lang="en-US" altLang="ja-JP" sz="1600"/>
              <a:t>s mail server</a:t>
            </a:r>
            <a:endParaRPr lang="en-US" sz="1600"/>
          </a:p>
        </p:txBody>
      </p:sp>
      <p:sp>
        <p:nvSpPr>
          <p:cNvPr id="167960" name="Text Box 96"/>
          <p:cNvSpPr txBox="1">
            <a:spLocks noChangeArrowheads="1"/>
          </p:cNvSpPr>
          <p:nvPr/>
        </p:nvSpPr>
        <p:spPr bwMode="auto">
          <a:xfrm>
            <a:off x="4598988" y="6132513"/>
            <a:ext cx="1741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altLang="ja-JP" sz="1600"/>
              <a:t>s mail server</a:t>
            </a:r>
            <a:endParaRPr lang="en-US" sz="1600"/>
          </a:p>
        </p:txBody>
      </p:sp>
      <p:grpSp>
        <p:nvGrpSpPr>
          <p:cNvPr id="167961" name="Group 169"/>
          <p:cNvGrpSpPr>
            <a:grpSpLocks/>
          </p:cNvGrpSpPr>
          <p:nvPr/>
        </p:nvGrpSpPr>
        <p:grpSpPr bwMode="auto">
          <a:xfrm>
            <a:off x="6672263" y="4808538"/>
            <a:ext cx="912812" cy="1054100"/>
            <a:chOff x="3574" y="550"/>
            <a:chExt cx="575" cy="664"/>
          </a:xfrm>
        </p:grpSpPr>
        <p:grpSp>
          <p:nvGrpSpPr>
            <p:cNvPr id="167962" name="Group 170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7965" name="Picture 1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7966" name="Freeform 17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7963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7964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85893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2: Application Layer</a:t>
            </a:r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9F895EC7-9F2E-AB44-BB8B-335750AE826B}" type="slidenum">
              <a:rPr lang="en-US" sz="14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Sample SMTP interaction</a:t>
            </a:r>
            <a:endParaRPr lang="en-US">
              <a:latin typeface="Comic Sans MS" charset="0"/>
            </a:endParaRP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0" y="1273175"/>
            <a:ext cx="88709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&gt;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telnet hamburger.edu 25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220 hamburger.edu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HELO</a:t>
            </a: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crepes.fr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250  Hello crepes.fr, pleased to meet you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MAIL FROM:</a:t>
            </a: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&lt;alice@crepes.fr&gt;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250 alice@crepes.fr... Sender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RCPT TO:</a:t>
            </a: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&lt;bob@hamburger.edu&gt;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250 bob@hamburger.edu ... Recipient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DATA</a:t>
            </a: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354 Enter mail, end with "." on a line by itself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Do you like ketchup?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  How about pickles?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.</a:t>
            </a: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250 Message accepted for delivery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C: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QUIT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1"/>
                </a:solidFill>
                <a:latin typeface="Courier New" charset="0"/>
              </a:rPr>
              <a:t>     S: 221 hamburger.edu closing connection</a:t>
            </a:r>
            <a:endParaRPr lang="en-US" sz="2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3797" name="AutoShape 4"/>
          <p:cNvSpPr>
            <a:spLocks/>
          </p:cNvSpPr>
          <p:nvPr/>
        </p:nvSpPr>
        <p:spPr bwMode="auto">
          <a:xfrm>
            <a:off x="7518400" y="1393825"/>
            <a:ext cx="350838" cy="2206625"/>
          </a:xfrm>
          <a:prstGeom prst="rightBrace">
            <a:avLst>
              <a:gd name="adj1" fmla="val 52413"/>
              <a:gd name="adj2" fmla="val 48704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Text Box 5"/>
          <p:cNvSpPr txBox="1">
            <a:spLocks noChangeArrowheads="1"/>
          </p:cNvSpPr>
          <p:nvPr/>
        </p:nvSpPr>
        <p:spPr bwMode="auto">
          <a:xfrm>
            <a:off x="7664450" y="2497138"/>
            <a:ext cx="1479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Handshake</a:t>
            </a:r>
          </a:p>
        </p:txBody>
      </p:sp>
    </p:spTree>
    <p:extLst>
      <p:ext uri="{BB962C8B-B14F-4D97-AF65-F5344CB8AC3E}">
        <p14:creationId xmlns:p14="http://schemas.microsoft.com/office/powerpoint/2010/main" val="4230457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6998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05AF378-C9C3-CE4C-8A0C-8AFB5AE37E96}" type="slidenum">
              <a:rPr lang="en-US" sz="1200">
                <a:latin typeface="Tahoma" charset="0"/>
              </a:rPr>
              <a:pPr/>
              <a:t>12</a:t>
            </a:fld>
            <a:endParaRPr lang="en-US" sz="1200">
              <a:latin typeface="Tahoma" charset="0"/>
            </a:endParaRPr>
          </a:p>
        </p:txBody>
      </p:sp>
      <p:pic>
        <p:nvPicPr>
          <p:cNvPr id="169987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54075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1613"/>
            <a:ext cx="7772400" cy="90328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Sample SMTP interaction</a:t>
            </a:r>
            <a:endParaRPr lang="en-US">
              <a:latin typeface="Gill Sans MT" charset="0"/>
            </a:endParaRPr>
          </a:p>
        </p:txBody>
      </p:sp>
      <p:sp>
        <p:nvSpPr>
          <p:cNvPr id="169989" name="Rectangle 3"/>
          <p:cNvSpPr>
            <a:spLocks noChangeArrowheads="1"/>
          </p:cNvSpPr>
          <p:nvPr/>
        </p:nvSpPr>
        <p:spPr bwMode="auto">
          <a:xfrm>
            <a:off x="0" y="1273175"/>
            <a:ext cx="887095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220 hamburger.edu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HELO crepes.fr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250  Hello crepes.fr, pleased to meet you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MAIL FROM: &lt;alice@crepes.fr&gt;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250 alice@crepes.fr... Sender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RCPT TO: &lt;bob@hamburger.edu&gt;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250 bob@hamburger.edu ... Recipient 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DATA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354 Enter mail, end with "." on a line by itself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Do you like ketchup?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How about pickles?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250 Message accepted for delivery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C: QUIT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charset="0"/>
              </a:rPr>
              <a:t>     S: 221 hamburger.edu closing connection</a:t>
            </a:r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9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7203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3A5C5EB7-C976-A143-8FEE-E8F2C6F2CD4F}" type="slidenum">
              <a:rPr lang="en-US" sz="1200">
                <a:latin typeface="Tahoma" charset="0"/>
              </a:rPr>
              <a:pPr/>
              <a:t>13</a:t>
            </a:fld>
            <a:endParaRPr lang="en-US" sz="1200">
              <a:latin typeface="Tahoma" charset="0"/>
            </a:endParaRPr>
          </a:p>
        </p:txBody>
      </p:sp>
      <p:pic>
        <p:nvPicPr>
          <p:cNvPr id="172035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03028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2036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414338"/>
            <a:ext cx="7772400" cy="884237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Try SMTP interaction for yourself:</a:t>
            </a:r>
            <a:endParaRPr lang="en-US">
              <a:latin typeface="Gill Sans MT" charset="0"/>
            </a:endParaRPr>
          </a:p>
        </p:txBody>
      </p:sp>
      <p:sp>
        <p:nvSpPr>
          <p:cNvPr id="172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88" y="1579563"/>
            <a:ext cx="7772400" cy="4648200"/>
          </a:xfrm>
        </p:spPr>
        <p:txBody>
          <a:bodyPr/>
          <a:lstStyle/>
          <a:p>
            <a:r>
              <a:rPr lang="en-US" sz="2400" b="1">
                <a:latin typeface="Courier New" charset="0"/>
              </a:rPr>
              <a:t>telnet servername 25</a:t>
            </a:r>
            <a:endParaRPr lang="en-US" sz="2400">
              <a:latin typeface="Gill Sans MT" charset="0"/>
            </a:endParaRPr>
          </a:p>
          <a:p>
            <a:r>
              <a:rPr lang="en-US" sz="2400">
                <a:latin typeface="Gill Sans MT" charset="0"/>
              </a:rPr>
              <a:t>see 220 reply from server</a:t>
            </a:r>
          </a:p>
          <a:p>
            <a:r>
              <a:rPr lang="en-US" sz="2400">
                <a:latin typeface="Gill Sans MT" charset="0"/>
              </a:rPr>
              <a:t>enter HELO, MAIL FROM, RCPT TO, DATA, QUIT commands</a:t>
            </a:r>
            <a:r>
              <a:rPr lang="en-US">
                <a:latin typeface="Gill Sans MT" charset="0"/>
              </a:rPr>
              <a:t> 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above lets you send email without using email client (reader)</a:t>
            </a:r>
            <a:endParaRPr lang="en-US">
              <a:latin typeface="Gill Sans MT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3091" y="5172364"/>
            <a:ext cx="556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you can send me an email….                  INCENTIVE!!!!!!!!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579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7408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2AFF732-DD83-E64F-9F6E-15E5DDDE5B3F}" type="slidenum">
              <a:rPr lang="en-US" sz="1200">
                <a:latin typeface="Tahoma" charset="0"/>
              </a:rPr>
              <a:pPr/>
              <a:t>14</a:t>
            </a:fld>
            <a:endParaRPr lang="en-US" sz="1200">
              <a:latin typeface="Tahoma" charset="0"/>
            </a:endParaRPr>
          </a:p>
        </p:txBody>
      </p:sp>
      <p:sp>
        <p:nvSpPr>
          <p:cNvPr id="174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1925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SMTP: final words</a:t>
            </a:r>
          </a:p>
        </p:txBody>
      </p:sp>
      <p:sp>
        <p:nvSpPr>
          <p:cNvPr id="174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1650" y="1555750"/>
            <a:ext cx="3810000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SMTP uses persistent connections</a:t>
            </a:r>
          </a:p>
          <a:p>
            <a:r>
              <a:rPr lang="en-US" sz="2400">
                <a:latin typeface="Gill Sans MT" charset="0"/>
              </a:rPr>
              <a:t>SMTP requires message (header &amp; body) to be in 7-bit ASCII</a:t>
            </a:r>
          </a:p>
          <a:p>
            <a:r>
              <a:rPr lang="en-US" sz="2400">
                <a:latin typeface="Gill Sans MT" charset="0"/>
              </a:rPr>
              <a:t>SMTP server uses </a:t>
            </a:r>
            <a:r>
              <a:rPr lang="en-US" sz="2400">
                <a:latin typeface="Courier New" charset="0"/>
              </a:rPr>
              <a:t>CRLF.CRLF</a:t>
            </a:r>
            <a:r>
              <a:rPr lang="en-US" sz="2400">
                <a:latin typeface="Gill Sans MT" charset="0"/>
              </a:rPr>
              <a:t> to determine end of message</a:t>
            </a:r>
          </a:p>
        </p:txBody>
      </p:sp>
      <p:sp>
        <p:nvSpPr>
          <p:cNvPr id="17408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11300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comparison with HTTP: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Gill Sans MT" charset="0"/>
              </a:rPr>
              <a:t>HTTP: pull</a:t>
            </a:r>
          </a:p>
          <a:p>
            <a:pPr>
              <a:spcAft>
                <a:spcPct val="50000"/>
              </a:spcAft>
            </a:pPr>
            <a:r>
              <a:rPr lang="en-US" sz="2400">
                <a:latin typeface="Gill Sans MT" charset="0"/>
              </a:rPr>
              <a:t>SMTP: push</a:t>
            </a:r>
          </a:p>
          <a:p>
            <a:pPr>
              <a:spcAft>
                <a:spcPct val="50000"/>
              </a:spcAft>
            </a:pPr>
            <a:r>
              <a:rPr lang="en-US" sz="2400">
                <a:latin typeface="Gill Sans MT" charset="0"/>
              </a:rPr>
              <a:t>both have ASCII command/response interaction, status codes</a:t>
            </a:r>
          </a:p>
          <a:p>
            <a:r>
              <a:rPr lang="en-US" sz="2400">
                <a:latin typeface="Gill Sans MT" charset="0"/>
              </a:rPr>
              <a:t>HTTP: each object encapsulated in its own response msg</a:t>
            </a:r>
          </a:p>
          <a:p>
            <a:r>
              <a:rPr lang="en-US" sz="2400">
                <a:latin typeface="Gill Sans MT" charset="0"/>
              </a:rPr>
              <a:t>SMTP: multiple objects sent in multipart msg</a:t>
            </a:r>
          </a:p>
        </p:txBody>
      </p:sp>
      <p:pic>
        <p:nvPicPr>
          <p:cNvPr id="174086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683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6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2: Application Layer</a:t>
            </a:r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1D448DFE-7668-3D4D-A550-86A4E4B59C6B}" type="slidenum">
              <a:rPr lang="en-US" sz="14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sz="3200">
                <a:latin typeface="Comic Sans MS" charset="0"/>
              </a:rPr>
              <a:t>Message format: multimedia extensions</a:t>
            </a:r>
            <a:endParaRPr lang="en-US">
              <a:latin typeface="Comic Sans MS" charset="0"/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384300"/>
            <a:ext cx="8242300" cy="4648200"/>
          </a:xfrm>
        </p:spPr>
        <p:txBody>
          <a:bodyPr/>
          <a:lstStyle/>
          <a:p>
            <a:r>
              <a:rPr lang="en-US" sz="2000">
                <a:latin typeface="Comic Sans MS" charset="0"/>
              </a:rPr>
              <a:t>MIME: Multipurpose Internet Mail Extension, RFC 2045, 2056</a:t>
            </a:r>
          </a:p>
          <a:p>
            <a:r>
              <a:rPr lang="en-US" sz="2000">
                <a:latin typeface="Comic Sans MS" charset="0"/>
              </a:rPr>
              <a:t>additional lines in msg header declare MIME content type</a:t>
            </a:r>
            <a:endParaRPr lang="en-US" sz="2400">
              <a:latin typeface="Comic Sans MS" charset="0"/>
            </a:endParaRPr>
          </a:p>
        </p:txBody>
      </p:sp>
      <p:grpSp>
        <p:nvGrpSpPr>
          <p:cNvPr id="36869" name="Group 4"/>
          <p:cNvGrpSpPr>
            <a:grpSpLocks/>
          </p:cNvGrpSpPr>
          <p:nvPr/>
        </p:nvGrpSpPr>
        <p:grpSpPr bwMode="auto">
          <a:xfrm>
            <a:off x="3943350" y="2851150"/>
            <a:ext cx="5003800" cy="3113088"/>
            <a:chOff x="1424" y="1808"/>
            <a:chExt cx="3152" cy="2152"/>
          </a:xfrm>
        </p:grpSpPr>
        <p:sp>
          <p:nvSpPr>
            <p:cNvPr id="36879" name="Text Box 5"/>
            <p:cNvSpPr txBox="1">
              <a:spLocks noChangeArrowheads="1"/>
            </p:cNvSpPr>
            <p:nvPr/>
          </p:nvSpPr>
          <p:spPr bwMode="auto">
            <a:xfrm>
              <a:off x="1440" y="1808"/>
              <a:ext cx="3136" cy="2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400">
                  <a:solidFill>
                    <a:srgbClr val="FFFF00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From: alice@crepes.fr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To: bob@hamburger.edu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Subject: Picture of yummy crepe.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MIME-Version: 1.0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Content-Transfer-Encoding: base64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Content-Type: image/jpeg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1">
                <a:solidFill>
                  <a:schemeClr val="tx1"/>
                </a:solidFill>
                <a:latin typeface="Courier New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base64 encoded data .....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.........................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......base64 encoded data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</a:rPr>
                <a:t> </a:t>
              </a:r>
            </a:p>
          </p:txBody>
        </p:sp>
        <p:sp>
          <p:nvSpPr>
            <p:cNvPr id="36880" name="Rectangle 6"/>
            <p:cNvSpPr>
              <a:spLocks noChangeArrowheads="1"/>
            </p:cNvSpPr>
            <p:nvPr/>
          </p:nvSpPr>
          <p:spPr bwMode="auto">
            <a:xfrm>
              <a:off x="1424" y="1808"/>
              <a:ext cx="2984" cy="20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>
                <a:solidFill>
                  <a:schemeClr val="tx1"/>
                </a:solidFill>
                <a:latin typeface="Times New Roman" charset="0"/>
              </a:endParaRPr>
            </a:p>
          </p:txBody>
        </p:sp>
      </p:grpSp>
      <p:sp>
        <p:nvSpPr>
          <p:cNvPr id="36870" name="Text Box 7"/>
          <p:cNvSpPr txBox="1">
            <a:spLocks noChangeArrowheads="1"/>
          </p:cNvSpPr>
          <p:nvPr/>
        </p:nvSpPr>
        <p:spPr bwMode="auto">
          <a:xfrm>
            <a:off x="114300" y="4348163"/>
            <a:ext cx="28257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multimedia data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type, subtype,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parameter declaration</a:t>
            </a:r>
            <a:endParaRPr lang="en-US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71" name="Text Box 8"/>
          <p:cNvSpPr txBox="1">
            <a:spLocks noChangeArrowheads="1"/>
          </p:cNvSpPr>
          <p:nvPr/>
        </p:nvSpPr>
        <p:spPr bwMode="auto">
          <a:xfrm>
            <a:off x="900113" y="3560763"/>
            <a:ext cx="19431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method used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to encode data</a:t>
            </a:r>
            <a:endParaRPr lang="en-US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72" name="Text Box 9"/>
          <p:cNvSpPr txBox="1">
            <a:spLocks noChangeArrowheads="1"/>
          </p:cNvSpPr>
          <p:nvPr/>
        </p:nvSpPr>
        <p:spPr bwMode="auto">
          <a:xfrm>
            <a:off x="973138" y="3001963"/>
            <a:ext cx="1852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MIME version</a:t>
            </a:r>
            <a:endParaRPr lang="en-US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73" name="Text Box 10"/>
          <p:cNvSpPr txBox="1">
            <a:spLocks noChangeArrowheads="1"/>
          </p:cNvSpPr>
          <p:nvPr/>
        </p:nvSpPr>
        <p:spPr bwMode="auto">
          <a:xfrm>
            <a:off x="1106488" y="5529263"/>
            <a:ext cx="1763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encoded data</a:t>
            </a:r>
            <a:endParaRPr lang="en-US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74" name="Line 11"/>
          <p:cNvSpPr>
            <a:spLocks noChangeShapeType="1"/>
          </p:cNvSpPr>
          <p:nvPr/>
        </p:nvSpPr>
        <p:spPr bwMode="auto">
          <a:xfrm>
            <a:off x="2857500" y="3276600"/>
            <a:ext cx="1155700" cy="5461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2"/>
          <p:cNvSpPr>
            <a:spLocks noChangeShapeType="1"/>
          </p:cNvSpPr>
          <p:nvPr/>
        </p:nvSpPr>
        <p:spPr bwMode="auto">
          <a:xfrm>
            <a:off x="2832100" y="3911600"/>
            <a:ext cx="1181100" cy="1905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3"/>
          <p:cNvSpPr>
            <a:spLocks noChangeShapeType="1"/>
          </p:cNvSpPr>
          <p:nvPr/>
        </p:nvSpPr>
        <p:spPr bwMode="auto">
          <a:xfrm flipV="1">
            <a:off x="2806700" y="4419600"/>
            <a:ext cx="1244600" cy="355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4"/>
          <p:cNvSpPr>
            <a:spLocks noChangeShapeType="1"/>
          </p:cNvSpPr>
          <p:nvPr/>
        </p:nvSpPr>
        <p:spPr bwMode="auto">
          <a:xfrm flipV="1">
            <a:off x="2844800" y="5168900"/>
            <a:ext cx="1003300" cy="508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Freeform 15"/>
          <p:cNvSpPr>
            <a:spLocks/>
          </p:cNvSpPr>
          <p:nvPr/>
        </p:nvSpPr>
        <p:spPr bwMode="auto">
          <a:xfrm>
            <a:off x="3871913" y="4810125"/>
            <a:ext cx="309562" cy="881063"/>
          </a:xfrm>
          <a:custGeom>
            <a:avLst/>
            <a:gdLst>
              <a:gd name="T0" fmla="*/ 2147483647 w 195"/>
              <a:gd name="T1" fmla="*/ 2147483647 h 555"/>
              <a:gd name="T2" fmla="*/ 0 w 195"/>
              <a:gd name="T3" fmla="*/ 0 h 555"/>
              <a:gd name="T4" fmla="*/ 0 w 195"/>
              <a:gd name="T5" fmla="*/ 2147483647 h 555"/>
              <a:gd name="T6" fmla="*/ 2147483647 w 195"/>
              <a:gd name="T7" fmla="*/ 2147483647 h 555"/>
              <a:gd name="T8" fmla="*/ 0 60000 65536"/>
              <a:gd name="T9" fmla="*/ 0 60000 65536"/>
              <a:gd name="T10" fmla="*/ 0 60000 65536"/>
              <a:gd name="T11" fmla="*/ 0 60000 65536"/>
              <a:gd name="T12" fmla="*/ 0 w 195"/>
              <a:gd name="T13" fmla="*/ 0 h 555"/>
              <a:gd name="T14" fmla="*/ 195 w 195"/>
              <a:gd name="T15" fmla="*/ 555 h 5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" h="555">
                <a:moveTo>
                  <a:pt x="159" y="3"/>
                </a:moveTo>
                <a:lnTo>
                  <a:pt x="0" y="0"/>
                </a:lnTo>
                <a:lnTo>
                  <a:pt x="0" y="555"/>
                </a:lnTo>
                <a:lnTo>
                  <a:pt x="195" y="552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80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2: Application Layer</a:t>
            </a:r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B2E503B9-AC19-4245-BA42-057BD11E1DFA}" type="slidenum">
              <a:rPr lang="en-US" sz="14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MIME types</a:t>
            </a:r>
            <a:r>
              <a:rPr lang="en-US">
                <a:latin typeface="Comic Sans MS" charset="0"/>
              </a:rPr>
              <a:t/>
            </a:r>
            <a:br>
              <a:rPr lang="en-US">
                <a:latin typeface="Comic Sans MS" charset="0"/>
              </a:rPr>
            </a:br>
            <a:r>
              <a:rPr lang="en-US" sz="2400" b="1" u="none">
                <a:latin typeface="Courier New" charset="0"/>
              </a:rPr>
              <a:t>Content-Type: type/subtype; parameters</a:t>
            </a:r>
            <a:endParaRPr lang="en-US">
              <a:latin typeface="Comic Sans MS" charset="0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Text</a:t>
            </a:r>
            <a:endParaRPr lang="en-US" sz="24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example subtypes: </a:t>
            </a:r>
            <a:r>
              <a:rPr lang="en-US" sz="2000" b="1">
                <a:latin typeface="Courier New" charset="0"/>
              </a:rPr>
              <a:t>plain, html</a:t>
            </a:r>
          </a:p>
          <a:p>
            <a:endParaRPr lang="en-US" sz="2000">
              <a:latin typeface="Comic Sans MS" charset="0"/>
            </a:endParaRPr>
          </a:p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Image</a:t>
            </a:r>
            <a:endParaRPr lang="en-US" sz="20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example subtypes: </a:t>
            </a:r>
            <a:r>
              <a:rPr lang="en-US" sz="2000" b="1">
                <a:latin typeface="Courier New" charset="0"/>
              </a:rPr>
              <a:t>jpeg, gif</a:t>
            </a:r>
            <a:endParaRPr lang="en-US" sz="2000">
              <a:latin typeface="Comic Sans MS" charset="0"/>
            </a:endParaRPr>
          </a:p>
          <a:p>
            <a:endParaRPr lang="en-US" sz="2000">
              <a:latin typeface="Comic Sans MS" charset="0"/>
            </a:endParaRPr>
          </a:p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Audio</a:t>
            </a:r>
            <a:endParaRPr lang="en-US" sz="20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example subtypes: </a:t>
            </a:r>
            <a:r>
              <a:rPr lang="en-US" sz="2000" b="1">
                <a:latin typeface="Courier New" charset="0"/>
              </a:rPr>
              <a:t>basic</a:t>
            </a:r>
            <a:r>
              <a:rPr lang="en-US" sz="2000">
                <a:latin typeface="Comic Sans MS" charset="0"/>
              </a:rPr>
              <a:t> (8-bit mu-law encoded), </a:t>
            </a:r>
            <a:r>
              <a:rPr lang="en-US" sz="2000" b="1">
                <a:latin typeface="Courier New" charset="0"/>
              </a:rPr>
              <a:t>32kadpcm </a:t>
            </a:r>
            <a:r>
              <a:rPr lang="en-US" sz="2000">
                <a:latin typeface="Comic Sans MS" charset="0"/>
              </a:rPr>
              <a:t>(32 kbps coding)</a:t>
            </a:r>
            <a:endParaRPr lang="en-US" sz="2400">
              <a:latin typeface="Comic Sans MS" charset="0"/>
            </a:endParaRP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Video</a:t>
            </a:r>
            <a:endParaRPr lang="en-US" sz="24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example subtypes: </a:t>
            </a:r>
            <a:r>
              <a:rPr lang="en-US" sz="2000" b="1">
                <a:latin typeface="Courier New" charset="0"/>
              </a:rPr>
              <a:t>mpeg, quicktime</a:t>
            </a:r>
            <a:endParaRPr lang="en-US" sz="2400" b="1">
              <a:latin typeface="Courier New" charset="0"/>
            </a:endParaRPr>
          </a:p>
          <a:p>
            <a:endParaRPr lang="en-US" sz="2400">
              <a:latin typeface="Comic Sans MS" charset="0"/>
            </a:endParaRPr>
          </a:p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Application</a:t>
            </a:r>
            <a:endParaRPr lang="en-US" sz="24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other data that must be processed by reader before </a:t>
            </a:r>
            <a:r>
              <a:rPr lang="ja-JP" altLang="en-US" sz="2000">
                <a:latin typeface="Comic Sans MS" charset="0"/>
              </a:rPr>
              <a:t>“</a:t>
            </a:r>
            <a:r>
              <a:rPr lang="en-US" altLang="ja-JP" sz="2000">
                <a:latin typeface="Comic Sans MS" charset="0"/>
              </a:rPr>
              <a:t>viewable</a:t>
            </a:r>
            <a:r>
              <a:rPr lang="ja-JP" altLang="en-US" sz="2000">
                <a:latin typeface="Comic Sans MS" charset="0"/>
              </a:rPr>
              <a:t>”</a:t>
            </a:r>
            <a:endParaRPr lang="en-US" altLang="ja-JP" sz="2000">
              <a:latin typeface="Comic Sans MS" charset="0"/>
            </a:endParaRPr>
          </a:p>
          <a:p>
            <a:r>
              <a:rPr lang="en-US" sz="2000">
                <a:latin typeface="Comic Sans MS" charset="0"/>
              </a:rPr>
              <a:t>example subtypes: </a:t>
            </a:r>
            <a:r>
              <a:rPr lang="en-US" sz="2000" b="1">
                <a:latin typeface="Courier New" charset="0"/>
              </a:rPr>
              <a:t>msword, octet-stream </a:t>
            </a:r>
          </a:p>
        </p:txBody>
      </p:sp>
    </p:spTree>
    <p:extLst>
      <p:ext uri="{BB962C8B-B14F-4D97-AF65-F5344CB8AC3E}">
        <p14:creationId xmlns:p14="http://schemas.microsoft.com/office/powerpoint/2010/main" val="3852900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2: Application Layer</a:t>
            </a:r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DF53F931-4021-A844-A8A5-B3B369B874DC}" type="slidenum">
              <a:rPr lang="en-US" sz="14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407988"/>
            <a:ext cx="8382000" cy="638175"/>
          </a:xfrm>
        </p:spPr>
        <p:txBody>
          <a:bodyPr/>
          <a:lstStyle/>
          <a:p>
            <a:r>
              <a:rPr lang="en-US" sz="3200">
                <a:latin typeface="Comic Sans MS" charset="0"/>
              </a:rPr>
              <a:t>Multipart Type</a:t>
            </a:r>
            <a:endParaRPr lang="en-US">
              <a:latin typeface="Comic Sans MS" charset="0"/>
            </a:endParaRP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776288" y="1270000"/>
            <a:ext cx="734695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From: alice@crepes.fr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To: bob@hamburger.edu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Subject: Picture of yummy crepe.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MIME-Version: 1.0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Content-Type: multipart/mixed; boundary=StartOfNextPart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--StartOfNextPart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Dear Bob, Please find a picture of a crepe.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--StartOfNextPart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Content-Transfer-Encoding: base64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Content-Type: image/jpeg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base64 encoded data .....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.........................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......base64 encoded data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--StartOfNextPart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</a:rPr>
              <a:t>Do you want the recipe?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800" b="1">
              <a:solidFill>
                <a:schemeClr val="tx1"/>
              </a:solidFill>
              <a:latin typeface="Courier New" charset="0"/>
            </a:endParaRPr>
          </a:p>
        </p:txBody>
      </p:sp>
      <p:sp>
        <p:nvSpPr>
          <p:cNvPr id="38917" name="Freeform 16"/>
          <p:cNvSpPr>
            <a:spLocks/>
          </p:cNvSpPr>
          <p:nvPr/>
        </p:nvSpPr>
        <p:spPr bwMode="auto">
          <a:xfrm>
            <a:off x="5949950" y="2889250"/>
            <a:ext cx="323850" cy="377825"/>
          </a:xfrm>
          <a:custGeom>
            <a:avLst/>
            <a:gdLst>
              <a:gd name="T0" fmla="*/ 2147483647 w 204"/>
              <a:gd name="T1" fmla="*/ 0 h 806"/>
              <a:gd name="T2" fmla="*/ 2147483647 w 204"/>
              <a:gd name="T3" fmla="*/ 0 h 806"/>
              <a:gd name="T4" fmla="*/ 2147483647 w 204"/>
              <a:gd name="T5" fmla="*/ 2147483647 h 806"/>
              <a:gd name="T6" fmla="*/ 0 w 204"/>
              <a:gd name="T7" fmla="*/ 2147483647 h 806"/>
              <a:gd name="T8" fmla="*/ 0 60000 65536"/>
              <a:gd name="T9" fmla="*/ 0 60000 65536"/>
              <a:gd name="T10" fmla="*/ 0 60000 65536"/>
              <a:gd name="T11" fmla="*/ 0 60000 65536"/>
              <a:gd name="T12" fmla="*/ 0 w 204"/>
              <a:gd name="T13" fmla="*/ 0 h 806"/>
              <a:gd name="T14" fmla="*/ 204 w 204"/>
              <a:gd name="T15" fmla="*/ 806 h 8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4" h="806">
                <a:moveTo>
                  <a:pt x="32" y="0"/>
                </a:moveTo>
                <a:lnTo>
                  <a:pt x="204" y="0"/>
                </a:lnTo>
                <a:lnTo>
                  <a:pt x="203" y="806"/>
                </a:lnTo>
                <a:lnTo>
                  <a:pt x="0" y="80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Freeform 17"/>
          <p:cNvSpPr>
            <a:spLocks/>
          </p:cNvSpPr>
          <p:nvPr/>
        </p:nvSpPr>
        <p:spPr bwMode="auto">
          <a:xfrm>
            <a:off x="5916613" y="3340100"/>
            <a:ext cx="347662" cy="1404938"/>
          </a:xfrm>
          <a:custGeom>
            <a:avLst/>
            <a:gdLst>
              <a:gd name="T0" fmla="*/ 2147483647 w 204"/>
              <a:gd name="T1" fmla="*/ 0 h 806"/>
              <a:gd name="T2" fmla="*/ 2147483647 w 204"/>
              <a:gd name="T3" fmla="*/ 0 h 806"/>
              <a:gd name="T4" fmla="*/ 2147483647 w 204"/>
              <a:gd name="T5" fmla="*/ 2147483647 h 806"/>
              <a:gd name="T6" fmla="*/ 0 w 204"/>
              <a:gd name="T7" fmla="*/ 2147483647 h 806"/>
              <a:gd name="T8" fmla="*/ 0 60000 65536"/>
              <a:gd name="T9" fmla="*/ 0 60000 65536"/>
              <a:gd name="T10" fmla="*/ 0 60000 65536"/>
              <a:gd name="T11" fmla="*/ 0 60000 65536"/>
              <a:gd name="T12" fmla="*/ 0 w 204"/>
              <a:gd name="T13" fmla="*/ 0 h 806"/>
              <a:gd name="T14" fmla="*/ 204 w 204"/>
              <a:gd name="T15" fmla="*/ 806 h 8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4" h="806">
                <a:moveTo>
                  <a:pt x="32" y="0"/>
                </a:moveTo>
                <a:lnTo>
                  <a:pt x="204" y="0"/>
                </a:lnTo>
                <a:lnTo>
                  <a:pt x="203" y="806"/>
                </a:lnTo>
                <a:lnTo>
                  <a:pt x="0" y="80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18"/>
          <p:cNvSpPr>
            <a:spLocks noChangeShapeType="1"/>
          </p:cNvSpPr>
          <p:nvPr/>
        </p:nvSpPr>
        <p:spPr bwMode="auto">
          <a:xfrm>
            <a:off x="2573338" y="2573338"/>
            <a:ext cx="41941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Freeform 19"/>
          <p:cNvSpPr>
            <a:spLocks/>
          </p:cNvSpPr>
          <p:nvPr/>
        </p:nvSpPr>
        <p:spPr bwMode="auto">
          <a:xfrm>
            <a:off x="5932488" y="4837113"/>
            <a:ext cx="323850" cy="377825"/>
          </a:xfrm>
          <a:custGeom>
            <a:avLst/>
            <a:gdLst>
              <a:gd name="T0" fmla="*/ 2147483647 w 204"/>
              <a:gd name="T1" fmla="*/ 0 h 806"/>
              <a:gd name="T2" fmla="*/ 2147483647 w 204"/>
              <a:gd name="T3" fmla="*/ 0 h 806"/>
              <a:gd name="T4" fmla="*/ 2147483647 w 204"/>
              <a:gd name="T5" fmla="*/ 2147483647 h 806"/>
              <a:gd name="T6" fmla="*/ 0 w 204"/>
              <a:gd name="T7" fmla="*/ 2147483647 h 806"/>
              <a:gd name="T8" fmla="*/ 0 60000 65536"/>
              <a:gd name="T9" fmla="*/ 0 60000 65536"/>
              <a:gd name="T10" fmla="*/ 0 60000 65536"/>
              <a:gd name="T11" fmla="*/ 0 60000 65536"/>
              <a:gd name="T12" fmla="*/ 0 w 204"/>
              <a:gd name="T13" fmla="*/ 0 h 806"/>
              <a:gd name="T14" fmla="*/ 204 w 204"/>
              <a:gd name="T15" fmla="*/ 806 h 8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4" h="806">
                <a:moveTo>
                  <a:pt x="32" y="0"/>
                </a:moveTo>
                <a:lnTo>
                  <a:pt x="204" y="0"/>
                </a:lnTo>
                <a:lnTo>
                  <a:pt x="203" y="806"/>
                </a:lnTo>
                <a:lnTo>
                  <a:pt x="0" y="80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75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7613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911F0D0-002A-F147-A38A-B9D17199C5B5}" type="slidenum">
              <a:rPr lang="en-US" sz="1200">
                <a:latin typeface="Tahoma" charset="0"/>
              </a:rPr>
              <a:pPr/>
              <a:t>18</a:t>
            </a:fld>
            <a:endParaRPr lang="en-US" sz="1200">
              <a:latin typeface="Tahoma" charset="0"/>
            </a:endParaRPr>
          </a:p>
        </p:txBody>
      </p:sp>
      <p:sp>
        <p:nvSpPr>
          <p:cNvPr id="1761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7475"/>
            <a:ext cx="7772400" cy="1143000"/>
          </a:xfrm>
        </p:spPr>
        <p:txBody>
          <a:bodyPr/>
          <a:lstStyle/>
          <a:p>
            <a:r>
              <a:rPr lang="en-US" sz="4000" dirty="0" smtClean="0">
                <a:latin typeface="Gill Sans MT" charset="0"/>
              </a:rPr>
              <a:t>Text message </a:t>
            </a:r>
            <a:r>
              <a:rPr lang="en-US" sz="4000" dirty="0">
                <a:latin typeface="Gill Sans MT" charset="0"/>
              </a:rPr>
              <a:t>format</a:t>
            </a:r>
            <a:endParaRPr lang="en-US" dirty="0">
              <a:latin typeface="Gill Sans MT" charset="0"/>
            </a:endParaRPr>
          </a:p>
        </p:txBody>
      </p:sp>
      <p:sp>
        <p:nvSpPr>
          <p:cNvPr id="176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SMTP: protocol for exchanging email msgs</a:t>
            </a:r>
          </a:p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RFC 822: standard for text message format:</a:t>
            </a:r>
          </a:p>
          <a:p>
            <a:r>
              <a:rPr lang="en-US" sz="2400">
                <a:latin typeface="Gill Sans MT" charset="0"/>
              </a:rPr>
              <a:t>header lines, e.g.,</a:t>
            </a:r>
          </a:p>
          <a:p>
            <a:pPr lvl="1"/>
            <a:r>
              <a:rPr lang="en-US" sz="2000">
                <a:latin typeface="Gill Sans MT" charset="0"/>
              </a:rPr>
              <a:t>To:</a:t>
            </a:r>
          </a:p>
          <a:p>
            <a:pPr lvl="1"/>
            <a:r>
              <a:rPr lang="en-US" sz="2000">
                <a:latin typeface="Gill Sans MT" charset="0"/>
              </a:rPr>
              <a:t>From:</a:t>
            </a:r>
          </a:p>
          <a:p>
            <a:pPr lvl="1"/>
            <a:r>
              <a:rPr lang="en-US" sz="2000">
                <a:latin typeface="Gill Sans MT" charset="0"/>
              </a:rPr>
              <a:t>Subject:</a:t>
            </a:r>
          </a:p>
          <a:p>
            <a:pPr lvl="1">
              <a:buFont typeface="Wingdings" charset="0"/>
              <a:buNone/>
            </a:pPr>
            <a:r>
              <a:rPr lang="en-US" i="1">
                <a:solidFill>
                  <a:srgbClr val="FF0000"/>
                </a:solidFill>
                <a:latin typeface="Gill Sans MT" charset="0"/>
              </a:rPr>
              <a:t>different</a:t>
            </a:r>
            <a:r>
              <a:rPr lang="en-US" i="1">
                <a:solidFill>
                  <a:srgbClr val="66FFCC"/>
                </a:solidFill>
                <a:latin typeface="Gill Sans MT" charset="0"/>
              </a:rPr>
              <a:t> </a:t>
            </a:r>
            <a:r>
              <a:rPr lang="en-US" i="1">
                <a:latin typeface="Gill Sans MT" charset="0"/>
              </a:rPr>
              <a:t>from </a:t>
            </a:r>
            <a:r>
              <a:rPr lang="en-US" sz="2200">
                <a:latin typeface="Gill Sans MT" charset="0"/>
              </a:rPr>
              <a:t>SMTP MAIL FROM, RCPT TO:</a:t>
            </a:r>
            <a:r>
              <a:rPr lang="en-US">
                <a:latin typeface="Gill Sans MT" charset="0"/>
              </a:rPr>
              <a:t> commands!</a:t>
            </a:r>
          </a:p>
          <a:p>
            <a:r>
              <a:rPr lang="en-US" sz="2400">
                <a:latin typeface="Gill Sans MT" charset="0"/>
              </a:rPr>
              <a:t>Body: the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message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</a:t>
            </a:r>
          </a:p>
          <a:p>
            <a:pPr lvl="1"/>
            <a:r>
              <a:rPr lang="en-US" sz="2000">
                <a:latin typeface="Gill Sans MT" charset="0"/>
              </a:rPr>
              <a:t>ASCII characters only</a:t>
            </a: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4978400" y="1892300"/>
            <a:ext cx="28321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176134" name="Rectangle 7"/>
          <p:cNvSpPr>
            <a:spLocks noChangeArrowheads="1"/>
          </p:cNvSpPr>
          <p:nvPr/>
        </p:nvSpPr>
        <p:spPr bwMode="auto">
          <a:xfrm>
            <a:off x="4978400" y="2705100"/>
            <a:ext cx="2832100" cy="1739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bg1"/>
                </a:solidFill>
              </a:rPr>
              <a:t>body</a:t>
            </a:r>
          </a:p>
        </p:txBody>
      </p:sp>
      <p:sp>
        <p:nvSpPr>
          <p:cNvPr id="176135" name="Rectangle 9"/>
          <p:cNvSpPr>
            <a:spLocks noChangeArrowheads="1"/>
          </p:cNvSpPr>
          <p:nvPr/>
        </p:nvSpPr>
        <p:spPr bwMode="auto">
          <a:xfrm>
            <a:off x="4775200" y="1778000"/>
            <a:ext cx="3238500" cy="307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76136" name="Line 10"/>
          <p:cNvSpPr>
            <a:spLocks noChangeShapeType="1"/>
          </p:cNvSpPr>
          <p:nvPr/>
        </p:nvSpPr>
        <p:spPr bwMode="auto">
          <a:xfrm flipV="1">
            <a:off x="3162300" y="2159000"/>
            <a:ext cx="1765300" cy="1016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137" name="Line 11"/>
          <p:cNvSpPr>
            <a:spLocks noChangeShapeType="1"/>
          </p:cNvSpPr>
          <p:nvPr/>
        </p:nvSpPr>
        <p:spPr bwMode="auto">
          <a:xfrm flipV="1">
            <a:off x="3009900" y="3327400"/>
            <a:ext cx="1905000" cy="1879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138" name="Text Box 13"/>
          <p:cNvSpPr txBox="1">
            <a:spLocks noChangeArrowheads="1"/>
          </p:cNvSpPr>
          <p:nvPr/>
        </p:nvSpPr>
        <p:spPr bwMode="auto">
          <a:xfrm>
            <a:off x="8139113" y="2112963"/>
            <a:ext cx="792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blank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line</a:t>
            </a:r>
          </a:p>
        </p:txBody>
      </p:sp>
      <p:sp>
        <p:nvSpPr>
          <p:cNvPr id="176139" name="Line 14"/>
          <p:cNvSpPr>
            <a:spLocks noChangeShapeType="1"/>
          </p:cNvSpPr>
          <p:nvPr/>
        </p:nvSpPr>
        <p:spPr bwMode="auto">
          <a:xfrm flipH="1">
            <a:off x="7251700" y="2552700"/>
            <a:ext cx="96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6140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128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107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7817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43E151D5-7701-924D-8807-935E2D92BB1E}" type="slidenum">
              <a:rPr lang="en-US" sz="1200">
                <a:latin typeface="Tahoma" charset="0"/>
              </a:rPr>
              <a:pPr/>
              <a:t>19</a:t>
            </a:fld>
            <a:endParaRPr lang="en-US" sz="1200">
              <a:latin typeface="Tahoma" charset="0"/>
            </a:endParaRPr>
          </a:p>
        </p:txBody>
      </p:sp>
      <p:grpSp>
        <p:nvGrpSpPr>
          <p:cNvPr id="178179" name="Group 133"/>
          <p:cNvGrpSpPr>
            <a:grpSpLocks/>
          </p:cNvGrpSpPr>
          <p:nvPr/>
        </p:nvGrpSpPr>
        <p:grpSpPr bwMode="auto">
          <a:xfrm>
            <a:off x="2962275" y="1577975"/>
            <a:ext cx="511175" cy="693738"/>
            <a:chOff x="4140" y="429"/>
            <a:chExt cx="1425" cy="2396"/>
          </a:xfrm>
        </p:grpSpPr>
        <p:sp>
          <p:nvSpPr>
            <p:cNvPr id="178271" name="Freeform 13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72" name="Rectangle 135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73" name="Freeform 13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74" name="Freeform 13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75" name="Rectangle 138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76" name="Group 13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8301" name="AutoShape 14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302" name="AutoShape 141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77" name="Rectangle 142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78" name="Group 14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8299" name="AutoShape 144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300" name="AutoShape 145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79" name="Rectangle 146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80" name="Rectangle 147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81" name="Group 14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8297" name="AutoShape 149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98" name="AutoShape 150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82" name="Freeform 15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8283" name="Group 15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8295" name="AutoShape 153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96" name="AutoShape 154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84" name="Rectangle 155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85" name="Freeform 15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86" name="Freeform 15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87" name="Oval 158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88" name="Freeform 15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89" name="AutoShape 160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90" name="AutoShape 161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91" name="Oval 162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92" name="Oval 163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78293" name="Oval 164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94" name="Rectangle 165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8180" name="Group 100"/>
          <p:cNvGrpSpPr>
            <a:grpSpLocks/>
          </p:cNvGrpSpPr>
          <p:nvPr/>
        </p:nvGrpSpPr>
        <p:grpSpPr bwMode="auto">
          <a:xfrm>
            <a:off x="4648200" y="1587500"/>
            <a:ext cx="511175" cy="693738"/>
            <a:chOff x="4140" y="429"/>
            <a:chExt cx="1425" cy="2396"/>
          </a:xfrm>
        </p:grpSpPr>
        <p:sp>
          <p:nvSpPr>
            <p:cNvPr id="178239" name="Freeform 10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40" name="Rectangle 102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1" name="Freeform 10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42" name="Freeform 10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43" name="Rectangle 105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44" name="Group 10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8269" name="AutoShape 10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70" name="AutoShape 108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45" name="Rectangle 109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46" name="Group 11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8267" name="AutoShape 11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8" name="AutoShape 112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47" name="Rectangle 113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8" name="Rectangle 114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8249" name="Group 11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8265" name="AutoShape 116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6" name="AutoShape 11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50" name="Freeform 11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8251" name="Group 11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8263" name="AutoShape 12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4" name="AutoShape 121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8252" name="Rectangle 122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3" name="Freeform 12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54" name="Freeform 12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55" name="Oval 125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6" name="Freeform 12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257" name="AutoShape 127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8" name="AutoShape 128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9" name="Oval 129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0" name="Oval 130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78261" name="Oval 131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2" name="Rectangle 132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78181" name="Picture 9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96361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1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55588"/>
            <a:ext cx="7772400" cy="893762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Mail access protocols</a:t>
            </a:r>
          </a:p>
        </p:txBody>
      </p:sp>
      <p:sp>
        <p:nvSpPr>
          <p:cNvPr id="1781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3230563"/>
            <a:ext cx="7381875" cy="2209800"/>
          </a:xfrm>
        </p:spPr>
        <p:txBody>
          <a:bodyPr>
            <a:normAutofit fontScale="92500" lnSpcReduction="20000"/>
          </a:bodyPr>
          <a:lstStyle/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SMTP:</a:t>
            </a:r>
            <a:r>
              <a:rPr lang="en-US" sz="2400">
                <a:latin typeface="Gill Sans MT" charset="0"/>
              </a:rPr>
              <a:t> delivery/storage to receiver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server</a:t>
            </a:r>
          </a:p>
          <a:p>
            <a:r>
              <a:rPr lang="en-US" sz="2400">
                <a:latin typeface="Gill Sans MT" charset="0"/>
              </a:rPr>
              <a:t>mail access protocol: retrieval from server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POP:</a:t>
            </a:r>
            <a:r>
              <a:rPr lang="en-US" sz="2200">
                <a:latin typeface="Gill Sans MT" charset="0"/>
              </a:rPr>
              <a:t> Post Office Protocol [RFC 1939]: authorization, download 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IMAP:</a:t>
            </a:r>
            <a:r>
              <a:rPr lang="en-US" sz="2200">
                <a:latin typeface="Gill Sans MT" charset="0"/>
              </a:rPr>
              <a:t> Internet Mail Access Protocol [RFC 1730]: more features, including manipulation of stored msgs on server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HTTP:</a:t>
            </a:r>
            <a:r>
              <a:rPr lang="en-US" sz="2200">
                <a:latin typeface="Gill Sans MT" charset="0"/>
              </a:rPr>
              <a:t> gmail, Hotmail, Yahoo! Mail, etc.</a:t>
            </a:r>
          </a:p>
          <a:p>
            <a:pPr lvl="1"/>
            <a:endParaRPr lang="en-US" sz="2200">
              <a:latin typeface="Gill Sans MT" charset="0"/>
            </a:endParaRPr>
          </a:p>
        </p:txBody>
      </p:sp>
      <p:grpSp>
        <p:nvGrpSpPr>
          <p:cNvPr id="178184" name="Group 158"/>
          <p:cNvGrpSpPr>
            <a:grpSpLocks/>
          </p:cNvGrpSpPr>
          <p:nvPr/>
        </p:nvGrpSpPr>
        <p:grpSpPr bwMode="auto">
          <a:xfrm>
            <a:off x="2797175" y="1987550"/>
            <a:ext cx="1436688" cy="1131888"/>
            <a:chOff x="1796" y="1206"/>
            <a:chExt cx="905" cy="713"/>
          </a:xfrm>
        </p:grpSpPr>
        <p:sp>
          <p:nvSpPr>
            <p:cNvPr id="178223" name="Text Box 95"/>
            <p:cNvSpPr txBox="1">
              <a:spLocks noChangeArrowheads="1"/>
            </p:cNvSpPr>
            <p:nvPr/>
          </p:nvSpPr>
          <p:spPr bwMode="auto">
            <a:xfrm>
              <a:off x="1796" y="1583"/>
              <a:ext cx="90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sender</a:t>
              </a:r>
              <a:r>
                <a:rPr lang="ja-JP" altLang="en-US" sz="1600"/>
                <a:t>’</a:t>
              </a:r>
              <a:r>
                <a:rPr lang="en-US" altLang="ja-JP" sz="1600"/>
                <a:t>s mail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grpSp>
          <p:nvGrpSpPr>
            <p:cNvPr id="178224" name="Group 157"/>
            <p:cNvGrpSpPr>
              <a:grpSpLocks/>
            </p:cNvGrpSpPr>
            <p:nvPr/>
          </p:nvGrpSpPr>
          <p:grpSpPr bwMode="auto">
            <a:xfrm>
              <a:off x="1992" y="1206"/>
              <a:ext cx="510" cy="354"/>
              <a:chOff x="2070" y="2004"/>
              <a:chExt cx="510" cy="354"/>
            </a:xfrm>
          </p:grpSpPr>
          <p:sp>
            <p:nvSpPr>
              <p:cNvPr id="178225" name="Rectangle 94"/>
              <p:cNvSpPr>
                <a:spLocks noChangeArrowheads="1"/>
              </p:cNvSpPr>
              <p:nvPr/>
            </p:nvSpPr>
            <p:spPr bwMode="auto">
              <a:xfrm>
                <a:off x="2070" y="2004"/>
                <a:ext cx="510" cy="354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26" name="Rectangle 96"/>
              <p:cNvSpPr>
                <a:spLocks noChangeArrowheads="1"/>
              </p:cNvSpPr>
              <p:nvPr/>
            </p:nvSpPr>
            <p:spPr bwMode="auto">
              <a:xfrm>
                <a:off x="2094" y="207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27" name="Line 97"/>
              <p:cNvSpPr>
                <a:spLocks noChangeShapeType="1"/>
              </p:cNvSpPr>
              <p:nvPr/>
            </p:nvSpPr>
            <p:spPr bwMode="auto">
              <a:xfrm>
                <a:off x="2143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28" name="Line 98"/>
              <p:cNvSpPr>
                <a:spLocks noChangeShapeType="1"/>
              </p:cNvSpPr>
              <p:nvPr/>
            </p:nvSpPr>
            <p:spPr bwMode="auto">
              <a:xfrm>
                <a:off x="2252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29" name="Line 99"/>
              <p:cNvSpPr>
                <a:spLocks noChangeShapeType="1"/>
              </p:cNvSpPr>
              <p:nvPr/>
            </p:nvSpPr>
            <p:spPr bwMode="auto">
              <a:xfrm>
                <a:off x="2307" y="210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30" name="Line 100"/>
              <p:cNvSpPr>
                <a:spLocks noChangeShapeType="1"/>
              </p:cNvSpPr>
              <p:nvPr/>
            </p:nvSpPr>
            <p:spPr bwMode="auto">
              <a:xfrm>
                <a:off x="2364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31" name="Line 101"/>
              <p:cNvSpPr>
                <a:spLocks noChangeShapeType="1"/>
              </p:cNvSpPr>
              <p:nvPr/>
            </p:nvSpPr>
            <p:spPr bwMode="auto">
              <a:xfrm>
                <a:off x="2425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32" name="Line 102"/>
              <p:cNvSpPr>
                <a:spLocks noChangeShapeType="1"/>
              </p:cNvSpPr>
              <p:nvPr/>
            </p:nvSpPr>
            <p:spPr bwMode="auto">
              <a:xfrm>
                <a:off x="2481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33" name="Line 103"/>
              <p:cNvSpPr>
                <a:spLocks noChangeShapeType="1"/>
              </p:cNvSpPr>
              <p:nvPr/>
            </p:nvSpPr>
            <p:spPr bwMode="auto">
              <a:xfrm>
                <a:off x="2196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34" name="Rectangle 104"/>
              <p:cNvSpPr>
                <a:spLocks noChangeArrowheads="1"/>
              </p:cNvSpPr>
              <p:nvPr/>
            </p:nvSpPr>
            <p:spPr bwMode="auto">
              <a:xfrm>
                <a:off x="2102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35" name="Rectangle 105"/>
              <p:cNvSpPr>
                <a:spLocks noChangeArrowheads="1"/>
              </p:cNvSpPr>
              <p:nvPr/>
            </p:nvSpPr>
            <p:spPr bwMode="auto">
              <a:xfrm>
                <a:off x="2188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36" name="Rectangle 106"/>
              <p:cNvSpPr>
                <a:spLocks noChangeArrowheads="1"/>
              </p:cNvSpPr>
              <p:nvPr/>
            </p:nvSpPr>
            <p:spPr bwMode="auto">
              <a:xfrm>
                <a:off x="2274" y="224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37" name="Rectangle 107"/>
              <p:cNvSpPr>
                <a:spLocks noChangeArrowheads="1"/>
              </p:cNvSpPr>
              <p:nvPr/>
            </p:nvSpPr>
            <p:spPr bwMode="auto">
              <a:xfrm>
                <a:off x="2371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78238" name="Rectangle 108"/>
              <p:cNvSpPr>
                <a:spLocks noChangeArrowheads="1"/>
              </p:cNvSpPr>
              <p:nvPr/>
            </p:nvSpPr>
            <p:spPr bwMode="auto">
              <a:xfrm>
                <a:off x="2467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</p:grpSp>
      </p:grpSp>
      <p:sp>
        <p:nvSpPr>
          <p:cNvPr id="178185" name="Text Box 121"/>
          <p:cNvSpPr txBox="1">
            <a:spLocks noChangeArrowheads="1"/>
          </p:cNvSpPr>
          <p:nvPr/>
        </p:nvSpPr>
        <p:spPr bwMode="auto">
          <a:xfrm>
            <a:off x="2020888" y="1466850"/>
            <a:ext cx="890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SMTP</a:t>
            </a:r>
          </a:p>
        </p:txBody>
      </p:sp>
      <p:sp>
        <p:nvSpPr>
          <p:cNvPr id="178186" name="Rectangle 153"/>
          <p:cNvSpPr>
            <a:spLocks noChangeArrowheads="1"/>
          </p:cNvSpPr>
          <p:nvPr/>
        </p:nvSpPr>
        <p:spPr bwMode="auto">
          <a:xfrm>
            <a:off x="3781425" y="1457325"/>
            <a:ext cx="8572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78187" name="Text Box 154"/>
          <p:cNvSpPr txBox="1">
            <a:spLocks noChangeArrowheads="1"/>
          </p:cNvSpPr>
          <p:nvPr/>
        </p:nvSpPr>
        <p:spPr bwMode="auto">
          <a:xfrm>
            <a:off x="3622675" y="1477963"/>
            <a:ext cx="89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SMTP</a:t>
            </a:r>
          </a:p>
        </p:txBody>
      </p:sp>
      <p:sp>
        <p:nvSpPr>
          <p:cNvPr id="178188" name="Text Box 156"/>
          <p:cNvSpPr txBox="1">
            <a:spLocks noChangeArrowheads="1"/>
          </p:cNvSpPr>
          <p:nvPr/>
        </p:nvSpPr>
        <p:spPr bwMode="auto">
          <a:xfrm>
            <a:off x="5484813" y="1308100"/>
            <a:ext cx="1511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mail access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protocol</a:t>
            </a:r>
            <a:endParaRPr lang="en-US" sz="1800">
              <a:solidFill>
                <a:srgbClr val="CC0000"/>
              </a:solidFill>
            </a:endParaRPr>
          </a:p>
        </p:txBody>
      </p:sp>
      <p:sp>
        <p:nvSpPr>
          <p:cNvPr id="178189" name="Text Box 160"/>
          <p:cNvSpPr txBox="1">
            <a:spLocks noChangeArrowheads="1"/>
          </p:cNvSpPr>
          <p:nvPr/>
        </p:nvSpPr>
        <p:spPr bwMode="auto">
          <a:xfrm>
            <a:off x="4371975" y="2598738"/>
            <a:ext cx="15382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receiver</a:t>
            </a:r>
            <a:r>
              <a:rPr lang="ja-JP" altLang="en-US" sz="1600"/>
              <a:t>’</a:t>
            </a:r>
            <a:r>
              <a:rPr lang="en-US" altLang="ja-JP" sz="1600"/>
              <a:t>s mail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grpSp>
        <p:nvGrpSpPr>
          <p:cNvPr id="178190" name="Group 161"/>
          <p:cNvGrpSpPr>
            <a:grpSpLocks/>
          </p:cNvGrpSpPr>
          <p:nvPr/>
        </p:nvGrpSpPr>
        <p:grpSpPr bwMode="auto">
          <a:xfrm>
            <a:off x="4800600" y="2000250"/>
            <a:ext cx="809625" cy="561975"/>
            <a:chOff x="2070" y="2004"/>
            <a:chExt cx="510" cy="354"/>
          </a:xfrm>
        </p:grpSpPr>
        <p:sp>
          <p:nvSpPr>
            <p:cNvPr id="178209" name="Rectangle 162"/>
            <p:cNvSpPr>
              <a:spLocks noChangeArrowheads="1"/>
            </p:cNvSpPr>
            <p:nvPr/>
          </p:nvSpPr>
          <p:spPr bwMode="auto">
            <a:xfrm>
              <a:off x="2070" y="2004"/>
              <a:ext cx="510" cy="354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10" name="Rectangle 163"/>
            <p:cNvSpPr>
              <a:spLocks noChangeArrowheads="1"/>
            </p:cNvSpPr>
            <p:nvPr/>
          </p:nvSpPr>
          <p:spPr bwMode="auto">
            <a:xfrm>
              <a:off x="2094" y="207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11" name="Line 164"/>
            <p:cNvSpPr>
              <a:spLocks noChangeShapeType="1"/>
            </p:cNvSpPr>
            <p:nvPr/>
          </p:nvSpPr>
          <p:spPr bwMode="auto">
            <a:xfrm>
              <a:off x="2143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2" name="Line 165"/>
            <p:cNvSpPr>
              <a:spLocks noChangeShapeType="1"/>
            </p:cNvSpPr>
            <p:nvPr/>
          </p:nvSpPr>
          <p:spPr bwMode="auto">
            <a:xfrm>
              <a:off x="2252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3" name="Line 166"/>
            <p:cNvSpPr>
              <a:spLocks noChangeShapeType="1"/>
            </p:cNvSpPr>
            <p:nvPr/>
          </p:nvSpPr>
          <p:spPr bwMode="auto">
            <a:xfrm>
              <a:off x="2307" y="210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4" name="Line 167"/>
            <p:cNvSpPr>
              <a:spLocks noChangeShapeType="1"/>
            </p:cNvSpPr>
            <p:nvPr/>
          </p:nvSpPr>
          <p:spPr bwMode="auto">
            <a:xfrm>
              <a:off x="2364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5" name="Line 168"/>
            <p:cNvSpPr>
              <a:spLocks noChangeShapeType="1"/>
            </p:cNvSpPr>
            <p:nvPr/>
          </p:nvSpPr>
          <p:spPr bwMode="auto">
            <a:xfrm>
              <a:off x="2425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6" name="Line 169"/>
            <p:cNvSpPr>
              <a:spLocks noChangeShapeType="1"/>
            </p:cNvSpPr>
            <p:nvPr/>
          </p:nvSpPr>
          <p:spPr bwMode="auto">
            <a:xfrm>
              <a:off x="2481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7" name="Line 170"/>
            <p:cNvSpPr>
              <a:spLocks noChangeShapeType="1"/>
            </p:cNvSpPr>
            <p:nvPr/>
          </p:nvSpPr>
          <p:spPr bwMode="auto">
            <a:xfrm>
              <a:off x="2196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8" name="Rectangle 171"/>
            <p:cNvSpPr>
              <a:spLocks noChangeArrowheads="1"/>
            </p:cNvSpPr>
            <p:nvPr/>
          </p:nvSpPr>
          <p:spPr bwMode="auto">
            <a:xfrm>
              <a:off x="2102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19" name="Rectangle 172"/>
            <p:cNvSpPr>
              <a:spLocks noChangeArrowheads="1"/>
            </p:cNvSpPr>
            <p:nvPr/>
          </p:nvSpPr>
          <p:spPr bwMode="auto">
            <a:xfrm>
              <a:off x="2188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20" name="Rectangle 173"/>
            <p:cNvSpPr>
              <a:spLocks noChangeArrowheads="1"/>
            </p:cNvSpPr>
            <p:nvPr/>
          </p:nvSpPr>
          <p:spPr bwMode="auto">
            <a:xfrm>
              <a:off x="2274" y="224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21" name="Rectangle 174"/>
            <p:cNvSpPr>
              <a:spLocks noChangeArrowheads="1"/>
            </p:cNvSpPr>
            <p:nvPr/>
          </p:nvSpPr>
          <p:spPr bwMode="auto">
            <a:xfrm>
              <a:off x="2371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78222" name="Rectangle 175"/>
            <p:cNvSpPr>
              <a:spLocks noChangeArrowheads="1"/>
            </p:cNvSpPr>
            <p:nvPr/>
          </p:nvSpPr>
          <p:spPr bwMode="auto">
            <a:xfrm>
              <a:off x="2467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</p:grpSp>
      <p:pic>
        <p:nvPicPr>
          <p:cNvPr id="178191" name="Picture 176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55733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8192" name="Picture 179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5716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193" name="Line 94"/>
          <p:cNvSpPr>
            <a:spLocks noChangeShapeType="1"/>
          </p:cNvSpPr>
          <p:nvPr/>
        </p:nvSpPr>
        <p:spPr bwMode="auto">
          <a:xfrm>
            <a:off x="2003425" y="1905000"/>
            <a:ext cx="9032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94" name="Line 95"/>
          <p:cNvSpPr>
            <a:spLocks noChangeShapeType="1"/>
          </p:cNvSpPr>
          <p:nvPr/>
        </p:nvSpPr>
        <p:spPr bwMode="auto">
          <a:xfrm>
            <a:off x="3633788" y="1901825"/>
            <a:ext cx="9032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95" name="Line 96"/>
          <p:cNvSpPr>
            <a:spLocks noChangeShapeType="1"/>
          </p:cNvSpPr>
          <p:nvPr/>
        </p:nvSpPr>
        <p:spPr bwMode="auto">
          <a:xfrm>
            <a:off x="5253038" y="1898650"/>
            <a:ext cx="1697037" cy="15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96" name="Text Box 156"/>
          <p:cNvSpPr txBox="1">
            <a:spLocks noChangeArrowheads="1"/>
          </p:cNvSpPr>
          <p:nvPr/>
        </p:nvSpPr>
        <p:spPr bwMode="auto">
          <a:xfrm>
            <a:off x="5710238" y="1927225"/>
            <a:ext cx="1311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>
                <a:solidFill>
                  <a:srgbClr val="CC0000"/>
                </a:solidFill>
              </a:rPr>
              <a:t>(e.g., </a:t>
            </a:r>
            <a:r>
              <a:rPr lang="en-US" sz="1600" i="1">
                <a:solidFill>
                  <a:srgbClr val="CC0000"/>
                </a:solidFill>
              </a:rPr>
              <a:t>POP,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         IMAP</a:t>
            </a:r>
            <a:r>
              <a:rPr lang="en-US" sz="1800" i="1">
                <a:solidFill>
                  <a:srgbClr val="CC0000"/>
                </a:solidFill>
              </a:rPr>
              <a:t>)</a:t>
            </a:r>
          </a:p>
        </p:txBody>
      </p:sp>
      <p:grpSp>
        <p:nvGrpSpPr>
          <p:cNvPr id="178197" name="Group 166"/>
          <p:cNvGrpSpPr>
            <a:grpSpLocks/>
          </p:cNvGrpSpPr>
          <p:nvPr/>
        </p:nvGrpSpPr>
        <p:grpSpPr bwMode="auto">
          <a:xfrm>
            <a:off x="1066800" y="1419225"/>
            <a:ext cx="912813" cy="1054100"/>
            <a:chOff x="3574" y="550"/>
            <a:chExt cx="575" cy="664"/>
          </a:xfrm>
        </p:grpSpPr>
        <p:grpSp>
          <p:nvGrpSpPr>
            <p:cNvPr id="178204" name="Group 16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78207" name="Picture 1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8208" name="Freeform 16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7820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7820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78198" name="Group 172"/>
          <p:cNvGrpSpPr>
            <a:grpSpLocks/>
          </p:cNvGrpSpPr>
          <p:nvPr/>
        </p:nvGrpSpPr>
        <p:grpSpPr bwMode="auto">
          <a:xfrm>
            <a:off x="6967538" y="1422400"/>
            <a:ext cx="912812" cy="1054100"/>
            <a:chOff x="3574" y="550"/>
            <a:chExt cx="575" cy="664"/>
          </a:xfrm>
        </p:grpSpPr>
        <p:grpSp>
          <p:nvGrpSpPr>
            <p:cNvPr id="178199" name="Group 17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78202" name="Picture 1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8203" name="Freeform 17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7820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7820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717415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536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C4A4656-7A8E-8541-A34B-49BDDC5F107B}" type="slidenum">
              <a:rPr lang="en-US" sz="1200">
                <a:latin typeface="Tahoma" charset="0"/>
              </a:rPr>
              <a:pPr/>
              <a:t>2</a:t>
            </a:fld>
            <a:endParaRPr lang="en-US" sz="1200">
              <a:latin typeface="Tahoma" charset="0"/>
            </a:endParaRPr>
          </a:p>
        </p:txBody>
      </p:sp>
      <p:pic>
        <p:nvPicPr>
          <p:cNvPr id="153603" name="Picture 4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83502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4" name="Freeform 46"/>
          <p:cNvSpPr>
            <a:spLocks/>
          </p:cNvSpPr>
          <p:nvPr/>
        </p:nvSpPr>
        <p:spPr bwMode="auto">
          <a:xfrm>
            <a:off x="6161088" y="2220913"/>
            <a:ext cx="1100137" cy="282575"/>
          </a:xfrm>
          <a:custGeom>
            <a:avLst/>
            <a:gdLst>
              <a:gd name="T0" fmla="*/ 0 w 693"/>
              <a:gd name="T1" fmla="*/ 2147483647 h 178"/>
              <a:gd name="T2" fmla="*/ 2147483647 w 693"/>
              <a:gd name="T3" fmla="*/ 0 h 178"/>
              <a:gd name="T4" fmla="*/ 2147483647 w 693"/>
              <a:gd name="T5" fmla="*/ 0 h 178"/>
              <a:gd name="T6" fmla="*/ 2147483647 w 693"/>
              <a:gd name="T7" fmla="*/ 2147483647 h 178"/>
              <a:gd name="T8" fmla="*/ 0 w 693"/>
              <a:gd name="T9" fmla="*/ 2147483647 h 1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93"/>
              <a:gd name="T16" fmla="*/ 0 h 178"/>
              <a:gd name="T17" fmla="*/ 693 w 693"/>
              <a:gd name="T18" fmla="*/ 178 h 1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93" h="178">
                <a:moveTo>
                  <a:pt x="0" y="116"/>
                </a:moveTo>
                <a:lnTo>
                  <a:pt x="247" y="0"/>
                </a:lnTo>
                <a:lnTo>
                  <a:pt x="693" y="0"/>
                </a:lnTo>
                <a:lnTo>
                  <a:pt x="137" y="178"/>
                </a:lnTo>
                <a:lnTo>
                  <a:pt x="0" y="116"/>
                </a:lnTo>
                <a:close/>
              </a:path>
            </a:pathLst>
          </a:custGeom>
          <a:gradFill rotWithShape="1">
            <a:gsLst>
              <a:gs pos="0">
                <a:srgbClr val="80808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5" name="Freeform 43"/>
          <p:cNvSpPr>
            <a:spLocks/>
          </p:cNvSpPr>
          <p:nvPr/>
        </p:nvSpPr>
        <p:spPr bwMode="auto">
          <a:xfrm>
            <a:off x="2601913" y="2220913"/>
            <a:ext cx="1784350" cy="282575"/>
          </a:xfrm>
          <a:custGeom>
            <a:avLst/>
            <a:gdLst>
              <a:gd name="T0" fmla="*/ 0 w 1124"/>
              <a:gd name="T1" fmla="*/ 2147483647 h 178"/>
              <a:gd name="T2" fmla="*/ 2147483647 w 1124"/>
              <a:gd name="T3" fmla="*/ 2147483647 h 178"/>
              <a:gd name="T4" fmla="*/ 2147483647 w 1124"/>
              <a:gd name="T5" fmla="*/ 0 h 178"/>
              <a:gd name="T6" fmla="*/ 2147483647 w 1124"/>
              <a:gd name="T7" fmla="*/ 2147483647 h 178"/>
              <a:gd name="T8" fmla="*/ 0 w 1124"/>
              <a:gd name="T9" fmla="*/ 2147483647 h 1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24"/>
              <a:gd name="T16" fmla="*/ 0 h 178"/>
              <a:gd name="T17" fmla="*/ 1124 w 1124"/>
              <a:gd name="T18" fmla="*/ 178 h 1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24" h="178">
                <a:moveTo>
                  <a:pt x="0" y="178"/>
                </a:moveTo>
                <a:lnTo>
                  <a:pt x="41" y="7"/>
                </a:lnTo>
                <a:lnTo>
                  <a:pt x="1124" y="0"/>
                </a:lnTo>
                <a:lnTo>
                  <a:pt x="247" y="171"/>
                </a:lnTo>
                <a:lnTo>
                  <a:pt x="0" y="178"/>
                </a:lnTo>
                <a:close/>
              </a:path>
            </a:pathLst>
          </a:custGeom>
          <a:gradFill rotWithShape="1">
            <a:gsLst>
              <a:gs pos="0">
                <a:srgbClr val="80808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375"/>
            <a:ext cx="7772400" cy="86042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FTP: the file transfer protocol</a:t>
            </a:r>
            <a:endParaRPr lang="en-US">
              <a:latin typeface="Gill Sans MT" charset="0"/>
            </a:endParaRPr>
          </a:p>
        </p:txBody>
      </p:sp>
      <p:sp>
        <p:nvSpPr>
          <p:cNvPr id="153607" name="Text Box 16"/>
          <p:cNvSpPr txBox="1">
            <a:spLocks noChangeArrowheads="1"/>
          </p:cNvSpPr>
          <p:nvPr/>
        </p:nvSpPr>
        <p:spPr bwMode="auto">
          <a:xfrm>
            <a:off x="4645025" y="1255713"/>
            <a:ext cx="1712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file transfer</a:t>
            </a:r>
          </a:p>
        </p:txBody>
      </p:sp>
      <p:grpSp>
        <p:nvGrpSpPr>
          <p:cNvPr id="153608" name="Group 17"/>
          <p:cNvGrpSpPr>
            <a:grpSpLocks/>
          </p:cNvGrpSpPr>
          <p:nvPr/>
        </p:nvGrpSpPr>
        <p:grpSpPr bwMode="auto">
          <a:xfrm>
            <a:off x="6537325" y="1411288"/>
            <a:ext cx="749300" cy="828675"/>
            <a:chOff x="3914" y="1386"/>
            <a:chExt cx="472" cy="522"/>
          </a:xfrm>
        </p:grpSpPr>
        <p:sp>
          <p:nvSpPr>
            <p:cNvPr id="153662" name="Rectangle 18"/>
            <p:cNvSpPr>
              <a:spLocks noChangeArrowheads="1"/>
            </p:cNvSpPr>
            <p:nvPr/>
          </p:nvSpPr>
          <p:spPr bwMode="auto">
            <a:xfrm>
              <a:off x="3930" y="138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53663" name="Text Box 19"/>
            <p:cNvSpPr txBox="1">
              <a:spLocks noChangeArrowheads="1"/>
            </p:cNvSpPr>
            <p:nvPr/>
          </p:nvSpPr>
          <p:spPr bwMode="auto">
            <a:xfrm>
              <a:off x="3914" y="1463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FTP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</p:grpSp>
      <p:grpSp>
        <p:nvGrpSpPr>
          <p:cNvPr id="153609" name="Group 20"/>
          <p:cNvGrpSpPr>
            <a:grpSpLocks/>
          </p:cNvGrpSpPr>
          <p:nvPr/>
        </p:nvGrpSpPr>
        <p:grpSpPr bwMode="auto">
          <a:xfrm>
            <a:off x="2582863" y="1401763"/>
            <a:ext cx="1789112" cy="852487"/>
            <a:chOff x="1645" y="1326"/>
            <a:chExt cx="1127" cy="537"/>
          </a:xfrm>
        </p:grpSpPr>
        <p:sp>
          <p:nvSpPr>
            <p:cNvPr id="153658" name="Rectangle 21"/>
            <p:cNvSpPr>
              <a:spLocks noChangeArrowheads="1"/>
            </p:cNvSpPr>
            <p:nvPr/>
          </p:nvSpPr>
          <p:spPr bwMode="auto">
            <a:xfrm>
              <a:off x="2328" y="132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53659" name="Rectangle 22"/>
            <p:cNvSpPr>
              <a:spLocks noChangeArrowheads="1"/>
            </p:cNvSpPr>
            <p:nvPr/>
          </p:nvSpPr>
          <p:spPr bwMode="auto">
            <a:xfrm>
              <a:off x="1704" y="1332"/>
              <a:ext cx="606" cy="522"/>
            </a:xfrm>
            <a:prstGeom prst="rect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53660" name="Text Box 23"/>
            <p:cNvSpPr txBox="1">
              <a:spLocks noChangeArrowheads="1"/>
            </p:cNvSpPr>
            <p:nvPr/>
          </p:nvSpPr>
          <p:spPr bwMode="auto">
            <a:xfrm>
              <a:off x="1645" y="1343"/>
              <a:ext cx="738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FTP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interface</a:t>
              </a:r>
              <a:endParaRPr lang="en-US" sz="2400"/>
            </a:p>
          </p:txBody>
        </p:sp>
        <p:sp>
          <p:nvSpPr>
            <p:cNvPr id="153661" name="Text Box 24"/>
            <p:cNvSpPr txBox="1">
              <a:spLocks noChangeArrowheads="1"/>
            </p:cNvSpPr>
            <p:nvPr/>
          </p:nvSpPr>
          <p:spPr bwMode="auto">
            <a:xfrm>
              <a:off x="2341" y="1403"/>
              <a:ext cx="41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FTP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client</a:t>
              </a:r>
              <a:endParaRPr lang="en-US" sz="2400"/>
            </a:p>
          </p:txBody>
        </p:sp>
      </p:grpSp>
      <p:sp>
        <p:nvSpPr>
          <p:cNvPr id="153610" name="Text Box 32"/>
          <p:cNvSpPr txBox="1">
            <a:spLocks noChangeArrowheads="1"/>
          </p:cNvSpPr>
          <p:nvPr/>
        </p:nvSpPr>
        <p:spPr bwMode="auto">
          <a:xfrm>
            <a:off x="3881438" y="2522538"/>
            <a:ext cx="1076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local file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system</a:t>
            </a:r>
            <a:endParaRPr lang="en-US" sz="2400"/>
          </a:p>
        </p:txBody>
      </p:sp>
      <p:sp>
        <p:nvSpPr>
          <p:cNvPr id="153611" name="Line 33"/>
          <p:cNvSpPr>
            <a:spLocks noChangeShapeType="1"/>
          </p:cNvSpPr>
          <p:nvPr/>
        </p:nvSpPr>
        <p:spPr bwMode="auto">
          <a:xfrm>
            <a:off x="3219450" y="2239963"/>
            <a:ext cx="32385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2" name="Line 34"/>
          <p:cNvSpPr>
            <a:spLocks noChangeShapeType="1"/>
          </p:cNvSpPr>
          <p:nvPr/>
        </p:nvSpPr>
        <p:spPr bwMode="auto">
          <a:xfrm flipH="1">
            <a:off x="3714750" y="2230438"/>
            <a:ext cx="333375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3" name="Text Box 41"/>
          <p:cNvSpPr txBox="1">
            <a:spLocks noChangeArrowheads="1"/>
          </p:cNvSpPr>
          <p:nvPr/>
        </p:nvSpPr>
        <p:spPr bwMode="auto">
          <a:xfrm>
            <a:off x="7161213" y="2333625"/>
            <a:ext cx="1457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remote file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system</a:t>
            </a:r>
            <a:endParaRPr lang="en-US" sz="2400"/>
          </a:p>
        </p:txBody>
      </p:sp>
      <p:sp>
        <p:nvSpPr>
          <p:cNvPr id="153614" name="Line 42"/>
          <p:cNvSpPr>
            <a:spLocks noChangeShapeType="1"/>
          </p:cNvSpPr>
          <p:nvPr/>
        </p:nvSpPr>
        <p:spPr bwMode="auto">
          <a:xfrm>
            <a:off x="6915150" y="2239963"/>
            <a:ext cx="0" cy="428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615" name="Picture 43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1454150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6" name="Text Box 44"/>
          <p:cNvSpPr txBox="1">
            <a:spLocks noChangeArrowheads="1"/>
          </p:cNvSpPr>
          <p:nvPr/>
        </p:nvSpPr>
        <p:spPr bwMode="auto">
          <a:xfrm>
            <a:off x="1379538" y="2162175"/>
            <a:ext cx="971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user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at host</a:t>
            </a:r>
            <a:endParaRPr lang="en-US" sz="2400"/>
          </a:p>
        </p:txBody>
      </p:sp>
      <p:sp>
        <p:nvSpPr>
          <p:cNvPr id="153617" name="Line 45"/>
          <p:cNvSpPr>
            <a:spLocks noChangeShapeType="1"/>
          </p:cNvSpPr>
          <p:nvPr/>
        </p:nvSpPr>
        <p:spPr bwMode="auto">
          <a:xfrm>
            <a:off x="2028825" y="1849438"/>
            <a:ext cx="581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8" name="AutoShape 327"/>
          <p:cNvSpPr>
            <a:spLocks noChangeArrowheads="1"/>
          </p:cNvSpPr>
          <p:nvPr/>
        </p:nvSpPr>
        <p:spPr bwMode="auto">
          <a:xfrm>
            <a:off x="3333750" y="2673350"/>
            <a:ext cx="569913" cy="4286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  <a:cs typeface="Arial" charset="0"/>
            </a:endParaRPr>
          </a:p>
        </p:txBody>
      </p:sp>
      <p:sp>
        <p:nvSpPr>
          <p:cNvPr id="153619" name="AutoShape 327"/>
          <p:cNvSpPr>
            <a:spLocks noChangeArrowheads="1"/>
          </p:cNvSpPr>
          <p:nvPr/>
        </p:nvSpPr>
        <p:spPr bwMode="auto">
          <a:xfrm>
            <a:off x="6665913" y="2628900"/>
            <a:ext cx="569912" cy="4286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  <a:cs typeface="Arial" charset="0"/>
            </a:endParaRPr>
          </a:p>
        </p:txBody>
      </p:sp>
      <p:sp>
        <p:nvSpPr>
          <p:cNvPr id="153620" name="Rectangle 3"/>
          <p:cNvSpPr>
            <a:spLocks noChangeArrowheads="1"/>
          </p:cNvSpPr>
          <p:nvPr/>
        </p:nvSpPr>
        <p:spPr bwMode="auto">
          <a:xfrm>
            <a:off x="744538" y="3751263"/>
            <a:ext cx="801370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7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transfer file to/from remote host</a:t>
            </a:r>
          </a:p>
          <a:p>
            <a:pPr marL="342900" indent="-342900">
              <a:lnSpc>
                <a:spcPct val="7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client/server model</a:t>
            </a:r>
          </a:p>
          <a:p>
            <a:pPr marL="742950" lvl="1" indent="-285750">
              <a:lnSpc>
                <a:spcPct val="90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client:</a:t>
            </a:r>
            <a:r>
              <a:rPr lang="en-US" sz="2400">
                <a:latin typeface="Gill Sans MT" charset="0"/>
              </a:rPr>
              <a:t> side that initiates transfer (either to/from remote)</a:t>
            </a:r>
          </a:p>
          <a:p>
            <a:pPr marL="742950" lvl="1" indent="-285750">
              <a:lnSpc>
                <a:spcPct val="90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server:</a:t>
            </a:r>
            <a:r>
              <a:rPr lang="en-US" sz="2400">
                <a:latin typeface="Gill Sans MT" charset="0"/>
              </a:rPr>
              <a:t> remote host</a:t>
            </a:r>
          </a:p>
          <a:p>
            <a:pPr marL="342900" indent="-342900">
              <a:lnSpc>
                <a:spcPct val="7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ftp: RFC 959</a:t>
            </a:r>
          </a:p>
          <a:p>
            <a:pPr marL="342900" indent="-342900">
              <a:lnSpc>
                <a:spcPct val="7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ftp server: port 21</a:t>
            </a:r>
          </a:p>
        </p:txBody>
      </p:sp>
      <p:sp>
        <p:nvSpPr>
          <p:cNvPr id="153621" name="Line 49"/>
          <p:cNvSpPr>
            <a:spLocks noChangeShapeType="1"/>
          </p:cNvSpPr>
          <p:nvPr/>
        </p:nvSpPr>
        <p:spPr bwMode="auto">
          <a:xfrm>
            <a:off x="4365625" y="1714500"/>
            <a:ext cx="21875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622" name="Group 51"/>
          <p:cNvGrpSpPr>
            <a:grpSpLocks/>
          </p:cNvGrpSpPr>
          <p:nvPr/>
        </p:nvGrpSpPr>
        <p:grpSpPr bwMode="auto">
          <a:xfrm>
            <a:off x="6008688" y="2327275"/>
            <a:ext cx="476250" cy="749300"/>
            <a:chOff x="4140" y="429"/>
            <a:chExt cx="1425" cy="2396"/>
          </a:xfrm>
        </p:grpSpPr>
        <p:sp>
          <p:nvSpPr>
            <p:cNvPr id="153626" name="Freeform 5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7" name="Rectangle 53"/>
            <p:cNvSpPr>
              <a:spLocks noChangeArrowheads="1"/>
            </p:cNvSpPr>
            <p:nvPr/>
          </p:nvSpPr>
          <p:spPr bwMode="auto">
            <a:xfrm>
              <a:off x="4207" y="429"/>
              <a:ext cx="1045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8" name="Freeform 5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9" name="Freeform 5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0" name="Rectangle 56"/>
            <p:cNvSpPr>
              <a:spLocks noChangeArrowheads="1"/>
            </p:cNvSpPr>
            <p:nvPr/>
          </p:nvSpPr>
          <p:spPr bwMode="auto">
            <a:xfrm>
              <a:off x="4211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631" name="Group 5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3656" name="AutoShape 5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4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57" name="AutoShape 59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32" name="Rectangle 60"/>
            <p:cNvSpPr>
              <a:spLocks noChangeArrowheads="1"/>
            </p:cNvSpPr>
            <p:nvPr/>
          </p:nvSpPr>
          <p:spPr bwMode="auto">
            <a:xfrm>
              <a:off x="4226" y="1018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633" name="Group 6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3654" name="AutoShape 62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55" name="AutoShape 63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88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34" name="Rectangle 64"/>
            <p:cNvSpPr>
              <a:spLocks noChangeArrowheads="1"/>
            </p:cNvSpPr>
            <p:nvPr/>
          </p:nvSpPr>
          <p:spPr bwMode="auto">
            <a:xfrm>
              <a:off x="4216" y="1358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5" name="Rectangle 65"/>
            <p:cNvSpPr>
              <a:spLocks noChangeArrowheads="1"/>
            </p:cNvSpPr>
            <p:nvPr/>
          </p:nvSpPr>
          <p:spPr bwMode="auto">
            <a:xfrm>
              <a:off x="4230" y="1657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636" name="Group 6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3652" name="AutoShape 67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53" name="AutoShape 68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37" name="Freeform 6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638" name="Group 7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3650" name="AutoShape 71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51" name="AutoShape 7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39" name="Rectangle 73"/>
            <p:cNvSpPr>
              <a:spLocks noChangeArrowheads="1"/>
            </p:cNvSpPr>
            <p:nvPr/>
          </p:nvSpPr>
          <p:spPr bwMode="auto">
            <a:xfrm>
              <a:off x="5252" y="429"/>
              <a:ext cx="67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0" name="Freeform 7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41" name="Freeform 7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42" name="Oval 76"/>
            <p:cNvSpPr>
              <a:spLocks noChangeArrowheads="1"/>
            </p:cNvSpPr>
            <p:nvPr/>
          </p:nvSpPr>
          <p:spPr bwMode="auto">
            <a:xfrm>
              <a:off x="5518" y="2612"/>
              <a:ext cx="48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3" name="Freeform 7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44" name="AutoShape 78"/>
            <p:cNvSpPr>
              <a:spLocks noChangeArrowheads="1"/>
            </p:cNvSpPr>
            <p:nvPr/>
          </p:nvSpPr>
          <p:spPr bwMode="auto">
            <a:xfrm>
              <a:off x="4140" y="2678"/>
              <a:ext cx="1197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5" name="AutoShape 79"/>
            <p:cNvSpPr>
              <a:spLocks noChangeArrowheads="1"/>
            </p:cNvSpPr>
            <p:nvPr/>
          </p:nvSpPr>
          <p:spPr bwMode="auto">
            <a:xfrm>
              <a:off x="4207" y="2713"/>
              <a:ext cx="1069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6" name="Oval 80"/>
            <p:cNvSpPr>
              <a:spLocks noChangeArrowheads="1"/>
            </p:cNvSpPr>
            <p:nvPr/>
          </p:nvSpPr>
          <p:spPr bwMode="auto">
            <a:xfrm>
              <a:off x="4306" y="2383"/>
              <a:ext cx="162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7" name="Oval 81"/>
            <p:cNvSpPr>
              <a:spLocks noChangeArrowheads="1"/>
            </p:cNvSpPr>
            <p:nvPr/>
          </p:nvSpPr>
          <p:spPr bwMode="auto">
            <a:xfrm>
              <a:off x="4487" y="2383"/>
              <a:ext cx="162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53648" name="Oval 82"/>
            <p:cNvSpPr>
              <a:spLocks noChangeArrowheads="1"/>
            </p:cNvSpPr>
            <p:nvPr/>
          </p:nvSpPr>
          <p:spPr bwMode="auto">
            <a:xfrm>
              <a:off x="4663" y="2383"/>
              <a:ext cx="157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9" name="Rectangle 83"/>
            <p:cNvSpPr>
              <a:spLocks noChangeArrowheads="1"/>
            </p:cNvSpPr>
            <p:nvPr/>
          </p:nvSpPr>
          <p:spPr bwMode="auto">
            <a:xfrm>
              <a:off x="5062" y="1835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23" name="Group 84"/>
          <p:cNvGrpSpPr>
            <a:grpSpLocks/>
          </p:cNvGrpSpPr>
          <p:nvPr/>
        </p:nvGrpSpPr>
        <p:grpSpPr bwMode="auto">
          <a:xfrm>
            <a:off x="2220913" y="2352675"/>
            <a:ext cx="830262" cy="849313"/>
            <a:chOff x="-44" y="1473"/>
            <a:chExt cx="981" cy="1105"/>
          </a:xfrm>
        </p:grpSpPr>
        <p:pic>
          <p:nvPicPr>
            <p:cNvPr id="153624" name="Picture 8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25" name="Freeform 8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012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8022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CDB107A-3FDB-4A48-B4C6-F565711365B3}" type="slidenum">
              <a:rPr lang="en-US" sz="1200">
                <a:latin typeface="Tahoma" charset="0"/>
              </a:rPr>
              <a:pPr/>
              <a:t>20</a:t>
            </a:fld>
            <a:endParaRPr lang="en-US" sz="1200">
              <a:latin typeface="Tahoma" charset="0"/>
            </a:endParaRPr>
          </a:p>
        </p:txBody>
      </p:sp>
      <p:pic>
        <p:nvPicPr>
          <p:cNvPr id="180227" name="Picture 1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58838"/>
            <a:ext cx="3317875" cy="16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225" y="131763"/>
            <a:ext cx="7772400" cy="96837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POP3 protocol</a:t>
            </a:r>
            <a:endParaRPr lang="en-US">
              <a:latin typeface="Gill Sans MT" charset="0"/>
            </a:endParaRPr>
          </a:p>
        </p:txBody>
      </p:sp>
      <p:sp>
        <p:nvSpPr>
          <p:cNvPr id="1802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38275"/>
            <a:ext cx="3971925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authorization phase</a:t>
            </a:r>
          </a:p>
          <a:p>
            <a:r>
              <a:rPr lang="en-US" sz="2000">
                <a:latin typeface="Gill Sans MT" charset="0"/>
              </a:rPr>
              <a:t>client commands: </a:t>
            </a:r>
          </a:p>
          <a:p>
            <a:pPr lvl="1"/>
            <a:r>
              <a:rPr lang="en-US" sz="2000" b="1">
                <a:latin typeface="Courier New" charset="0"/>
              </a:rPr>
              <a:t>user:</a:t>
            </a:r>
            <a:r>
              <a:rPr lang="en-US" sz="2000">
                <a:latin typeface="Gill Sans MT" charset="0"/>
              </a:rPr>
              <a:t> declare username</a:t>
            </a:r>
          </a:p>
          <a:p>
            <a:pPr lvl="1"/>
            <a:r>
              <a:rPr lang="en-US" sz="2000" b="1">
                <a:latin typeface="Courier New" charset="0"/>
              </a:rPr>
              <a:t>pass:</a:t>
            </a:r>
            <a:r>
              <a:rPr lang="en-US" sz="2000">
                <a:latin typeface="Gill Sans MT" charset="0"/>
              </a:rPr>
              <a:t> password</a:t>
            </a:r>
          </a:p>
          <a:p>
            <a:r>
              <a:rPr lang="en-US" sz="2000">
                <a:latin typeface="Gill Sans MT" charset="0"/>
              </a:rPr>
              <a:t>server responses</a:t>
            </a:r>
          </a:p>
          <a:p>
            <a:pPr lvl="1"/>
            <a:r>
              <a:rPr lang="en-US" sz="2000" b="1">
                <a:latin typeface="Courier New" charset="0"/>
              </a:rPr>
              <a:t>+OK</a:t>
            </a:r>
          </a:p>
          <a:p>
            <a:pPr lvl="1"/>
            <a:r>
              <a:rPr lang="en-US" sz="2000" b="1">
                <a:latin typeface="Courier New" charset="0"/>
              </a:rPr>
              <a:t>-ERR</a:t>
            </a:r>
            <a:endParaRPr lang="en-US" sz="180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transaction phase,</a:t>
            </a:r>
            <a:r>
              <a:rPr lang="en-US" sz="240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>
                <a:solidFill>
                  <a:schemeClr val="tx2"/>
                </a:solidFill>
                <a:latin typeface="Gill Sans MT" charset="0"/>
              </a:rPr>
              <a:t>client:</a:t>
            </a:r>
            <a:endParaRPr lang="en-US" sz="2400">
              <a:latin typeface="Gill Sans MT" charset="0"/>
            </a:endParaRPr>
          </a:p>
          <a:p>
            <a:r>
              <a:rPr lang="en-US" sz="2000" b="1">
                <a:latin typeface="Courier New" charset="0"/>
              </a:rPr>
              <a:t>list:</a:t>
            </a:r>
            <a:r>
              <a:rPr lang="en-US" sz="2000">
                <a:latin typeface="Gill Sans MT" charset="0"/>
              </a:rPr>
              <a:t> list message numbers</a:t>
            </a:r>
          </a:p>
          <a:p>
            <a:r>
              <a:rPr lang="en-US" sz="2000" b="1">
                <a:latin typeface="Courier New" charset="0"/>
              </a:rPr>
              <a:t>retr:</a:t>
            </a:r>
            <a:r>
              <a:rPr lang="en-US" sz="2000">
                <a:latin typeface="Gill Sans MT" charset="0"/>
              </a:rPr>
              <a:t> retrieve message by number</a:t>
            </a:r>
          </a:p>
          <a:p>
            <a:r>
              <a:rPr lang="en-US" sz="2000" b="1">
                <a:latin typeface="Courier New" charset="0"/>
              </a:rPr>
              <a:t>dele:</a:t>
            </a:r>
            <a:r>
              <a:rPr lang="en-US" sz="2000">
                <a:latin typeface="Gill Sans MT" charset="0"/>
              </a:rPr>
              <a:t> delete</a:t>
            </a:r>
          </a:p>
          <a:p>
            <a:r>
              <a:rPr lang="en-US" sz="2000" b="1">
                <a:latin typeface="Courier New" charset="0"/>
              </a:rPr>
              <a:t>quit</a:t>
            </a:r>
            <a:endParaRPr lang="en-US" sz="2000">
              <a:latin typeface="Gill Sans MT" charset="0"/>
            </a:endParaRPr>
          </a:p>
        </p:txBody>
      </p:sp>
      <p:sp>
        <p:nvSpPr>
          <p:cNvPr id="180230" name="Text Box 7"/>
          <p:cNvSpPr txBox="1">
            <a:spLocks noChangeArrowheads="1"/>
          </p:cNvSpPr>
          <p:nvPr/>
        </p:nvSpPr>
        <p:spPr bwMode="auto">
          <a:xfrm>
            <a:off x="4340225" y="2309813"/>
            <a:ext cx="4268788" cy="402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latin typeface="Times New Roman" charset="0"/>
              </a:rPr>
              <a:t>         </a:t>
            </a:r>
            <a:r>
              <a:rPr lang="en-US" sz="1800" b="1">
                <a:latin typeface="Courier New" charset="0"/>
              </a:rPr>
              <a:t>C: list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1 498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2 912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C: retr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&lt;message 1 contents&gt;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C: dele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C: retr 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&lt;message 1 contents&gt;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C: dele 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C: quit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     S: +OK </a:t>
            </a:r>
            <a:r>
              <a:rPr lang="en-US" sz="1400" b="1">
                <a:latin typeface="Courier New" charset="0"/>
              </a:rPr>
              <a:t>POP3 server signing off</a:t>
            </a:r>
            <a:endParaRPr lang="en-US" sz="1800" b="1">
              <a:latin typeface="Courier New" charset="0"/>
            </a:endParaRPr>
          </a:p>
        </p:txBody>
      </p:sp>
      <p:sp>
        <p:nvSpPr>
          <p:cNvPr id="180231" name="Text Box 10"/>
          <p:cNvSpPr txBox="1">
            <a:spLocks noChangeArrowheads="1"/>
          </p:cNvSpPr>
          <p:nvPr/>
        </p:nvSpPr>
        <p:spPr bwMode="auto">
          <a:xfrm>
            <a:off x="4989513" y="590550"/>
            <a:ext cx="39814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800" b="1">
              <a:latin typeface="Courier New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S: +OK POP3 server ready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C: user bob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S: +OK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C: pass hungry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S: +OK</a:t>
            </a:r>
            <a:r>
              <a:rPr lang="en-US" sz="1400" b="1">
                <a:latin typeface="Courier New" charset="0"/>
              </a:rPr>
              <a:t> user successfully logged on</a:t>
            </a:r>
            <a:endParaRPr lang="en-US" sz="2400">
              <a:latin typeface="Times New Roman" charset="0"/>
            </a:endParaRPr>
          </a:p>
        </p:txBody>
      </p:sp>
      <p:sp>
        <p:nvSpPr>
          <p:cNvPr id="180232" name="Freeform 11"/>
          <p:cNvSpPr>
            <a:spLocks/>
          </p:cNvSpPr>
          <p:nvPr/>
        </p:nvSpPr>
        <p:spPr bwMode="auto">
          <a:xfrm>
            <a:off x="4972050" y="847725"/>
            <a:ext cx="371475" cy="1457325"/>
          </a:xfrm>
          <a:custGeom>
            <a:avLst/>
            <a:gdLst>
              <a:gd name="T0" fmla="*/ 2147483647 w 234"/>
              <a:gd name="T1" fmla="*/ 0 h 918"/>
              <a:gd name="T2" fmla="*/ 0 w 234"/>
              <a:gd name="T3" fmla="*/ 0 h 918"/>
              <a:gd name="T4" fmla="*/ 0 w 234"/>
              <a:gd name="T5" fmla="*/ 2147483647 h 918"/>
              <a:gd name="T6" fmla="*/ 2147483647 w 234"/>
              <a:gd name="T7" fmla="*/ 2147483647 h 918"/>
              <a:gd name="T8" fmla="*/ 0 60000 65536"/>
              <a:gd name="T9" fmla="*/ 0 60000 65536"/>
              <a:gd name="T10" fmla="*/ 0 60000 65536"/>
              <a:gd name="T11" fmla="*/ 0 60000 65536"/>
              <a:gd name="T12" fmla="*/ 0 w 234"/>
              <a:gd name="T13" fmla="*/ 0 h 918"/>
              <a:gd name="T14" fmla="*/ 234 w 234"/>
              <a:gd name="T15" fmla="*/ 918 h 9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33" name="Line 13"/>
          <p:cNvSpPr>
            <a:spLocks noChangeShapeType="1"/>
          </p:cNvSpPr>
          <p:nvPr/>
        </p:nvSpPr>
        <p:spPr bwMode="auto">
          <a:xfrm flipV="1">
            <a:off x="3486150" y="1449388"/>
            <a:ext cx="1400175" cy="2381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34" name="Freeform 14"/>
          <p:cNvSpPr>
            <a:spLocks/>
          </p:cNvSpPr>
          <p:nvPr/>
        </p:nvSpPr>
        <p:spPr bwMode="auto">
          <a:xfrm>
            <a:off x="4973638" y="2428875"/>
            <a:ext cx="371475" cy="3895725"/>
          </a:xfrm>
          <a:custGeom>
            <a:avLst/>
            <a:gdLst>
              <a:gd name="T0" fmla="*/ 2147483647 w 234"/>
              <a:gd name="T1" fmla="*/ 0 h 918"/>
              <a:gd name="T2" fmla="*/ 0 w 234"/>
              <a:gd name="T3" fmla="*/ 0 h 918"/>
              <a:gd name="T4" fmla="*/ 0 w 234"/>
              <a:gd name="T5" fmla="*/ 2147483647 h 918"/>
              <a:gd name="T6" fmla="*/ 2147483647 w 234"/>
              <a:gd name="T7" fmla="*/ 2147483647 h 918"/>
              <a:gd name="T8" fmla="*/ 0 60000 65536"/>
              <a:gd name="T9" fmla="*/ 0 60000 65536"/>
              <a:gd name="T10" fmla="*/ 0 60000 65536"/>
              <a:gd name="T11" fmla="*/ 0 60000 65536"/>
              <a:gd name="T12" fmla="*/ 0 w 234"/>
              <a:gd name="T13" fmla="*/ 0 h 918"/>
              <a:gd name="T14" fmla="*/ 234 w 234"/>
              <a:gd name="T15" fmla="*/ 918 h 9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35" name="Line 15"/>
          <p:cNvSpPr>
            <a:spLocks noChangeShapeType="1"/>
          </p:cNvSpPr>
          <p:nvPr/>
        </p:nvSpPr>
        <p:spPr bwMode="auto">
          <a:xfrm flipV="1">
            <a:off x="3152775" y="3941763"/>
            <a:ext cx="1733550" cy="3238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09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8227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C01813A-DFAE-7C48-8B77-2173308C4952}" type="slidenum">
              <a:rPr lang="en-US" sz="1200">
                <a:latin typeface="Tahoma" charset="0"/>
              </a:rPr>
              <a:pPr/>
              <a:t>21</a:t>
            </a:fld>
            <a:endParaRPr lang="en-US" sz="1200">
              <a:latin typeface="Tahoma" charset="0"/>
            </a:endParaRPr>
          </a:p>
        </p:txBody>
      </p:sp>
      <p:pic>
        <p:nvPicPr>
          <p:cNvPr id="182275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5726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7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3688"/>
            <a:ext cx="7772400" cy="79533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POP3 (more) and IMAP</a:t>
            </a:r>
          </a:p>
        </p:txBody>
      </p:sp>
      <p:sp>
        <p:nvSpPr>
          <p:cNvPr id="1822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0700" y="1343025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more about POP3</a:t>
            </a:r>
          </a:p>
          <a:p>
            <a:r>
              <a:rPr lang="en-US" sz="2400">
                <a:latin typeface="Gill Sans MT" charset="0"/>
              </a:rPr>
              <a:t>previous example uses POP3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download and delete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mode</a:t>
            </a:r>
          </a:p>
          <a:p>
            <a:pPr lvl="1"/>
            <a:r>
              <a:rPr lang="en-US">
                <a:latin typeface="Gill Sans MT" charset="0"/>
              </a:rPr>
              <a:t>Bob cannot re-read e-mail if he changes client</a:t>
            </a:r>
          </a:p>
          <a:p>
            <a:r>
              <a:rPr lang="en-US" sz="2400">
                <a:latin typeface="Gill Sans MT" charset="0"/>
              </a:rPr>
              <a:t>POP3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download-and-keep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: copies of messages on different clients</a:t>
            </a:r>
          </a:p>
          <a:p>
            <a:r>
              <a:rPr lang="en-US" sz="2400">
                <a:latin typeface="Gill Sans MT" charset="0"/>
              </a:rPr>
              <a:t>POP3 is stateless across sessions</a:t>
            </a:r>
          </a:p>
        </p:txBody>
      </p:sp>
      <p:sp>
        <p:nvSpPr>
          <p:cNvPr id="18227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83100" y="1381125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IMAP</a:t>
            </a:r>
          </a:p>
          <a:p>
            <a:r>
              <a:rPr lang="en-US" sz="2400">
                <a:latin typeface="Gill Sans MT" charset="0"/>
              </a:rPr>
              <a:t>keeps all messages in one place: at server</a:t>
            </a:r>
          </a:p>
          <a:p>
            <a:r>
              <a:rPr lang="en-US" sz="2400">
                <a:latin typeface="Gill Sans MT" charset="0"/>
              </a:rPr>
              <a:t>allows user to organize messages in folders</a:t>
            </a:r>
          </a:p>
          <a:p>
            <a:r>
              <a:rPr lang="en-US" sz="2400">
                <a:latin typeface="Gill Sans MT" charset="0"/>
              </a:rPr>
              <a:t>keeps user state across sessions:</a:t>
            </a:r>
          </a:p>
          <a:p>
            <a:pPr lvl="1"/>
            <a:r>
              <a:rPr lang="en-US">
                <a:latin typeface="Gill Sans MT" charset="0"/>
              </a:rPr>
              <a:t>names of folders and mappings between message IDs and folder name</a:t>
            </a:r>
          </a:p>
        </p:txBody>
      </p:sp>
    </p:spTree>
    <p:extLst>
      <p:ext uri="{BB962C8B-B14F-4D97-AF65-F5344CB8AC3E}">
        <p14:creationId xmlns:p14="http://schemas.microsoft.com/office/powerpoint/2010/main" val="1796607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8432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4937800-4D38-974C-8E39-39F797A1391D}" type="slidenum">
              <a:rPr lang="en-US" sz="1200">
                <a:latin typeface="Tahoma" charset="0"/>
              </a:rPr>
              <a:pPr/>
              <a:t>22</a:t>
            </a:fld>
            <a:endParaRPr lang="en-US" sz="1200">
              <a:latin typeface="Tahoma" charset="0"/>
            </a:endParaRPr>
          </a:p>
        </p:txBody>
      </p:sp>
      <p:sp>
        <p:nvSpPr>
          <p:cNvPr id="1843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18432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8432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184326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844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8637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E98D09C9-5E8F-B14C-AFB3-75A6D626C50F}" type="slidenum">
              <a:rPr lang="en-US" sz="1200">
                <a:latin typeface="Tahoma" charset="0"/>
              </a:rPr>
              <a:pPr/>
              <a:t>23</a:t>
            </a:fld>
            <a:endParaRPr lang="en-US" sz="1200">
              <a:latin typeface="Tahoma" charset="0"/>
            </a:endParaRPr>
          </a:p>
        </p:txBody>
      </p:sp>
      <p:pic>
        <p:nvPicPr>
          <p:cNvPr id="186371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9906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37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1625"/>
            <a:ext cx="7772400" cy="9144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DNS: domain name system</a:t>
            </a:r>
            <a:endParaRPr lang="en-US">
              <a:latin typeface="Gill Sans MT" charset="0"/>
            </a:endParaRPr>
          </a:p>
        </p:txBody>
      </p:sp>
      <p:sp>
        <p:nvSpPr>
          <p:cNvPr id="1863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511300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people:</a:t>
            </a:r>
            <a:r>
              <a:rPr lang="en-US" sz="2400">
                <a:latin typeface="Gill Sans MT" charset="0"/>
              </a:rPr>
              <a:t> many identifiers:</a:t>
            </a:r>
          </a:p>
          <a:p>
            <a:pPr lvl="1"/>
            <a:r>
              <a:rPr lang="en-US">
                <a:latin typeface="Gill Sans MT" charset="0"/>
              </a:rPr>
              <a:t>SSN, name, passport #</a:t>
            </a:r>
          </a:p>
          <a:p>
            <a:pPr>
              <a:buFont typeface="Wingdings" charset="0"/>
              <a:buNone/>
            </a:pP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Internet hosts, routers:</a:t>
            </a:r>
          </a:p>
          <a:p>
            <a:pPr lvl="1"/>
            <a:r>
              <a:rPr lang="en-US">
                <a:latin typeface="Gill Sans MT" charset="0"/>
              </a:rPr>
              <a:t>IP address (32 bit) - used for addressing datagrams</a:t>
            </a:r>
          </a:p>
          <a:p>
            <a:pPr lvl="1"/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name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, e.g., www.yahoo.com - used by humans</a:t>
            </a:r>
          </a:p>
          <a:p>
            <a:pPr>
              <a:buFont typeface="Wingdings" charset="0"/>
              <a:buNone/>
            </a:pPr>
            <a:r>
              <a:rPr lang="en-US" sz="2400" i="1" u="sng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>
                <a:latin typeface="Gill Sans MT" charset="0"/>
              </a:rPr>
              <a:t> how to map between IP address and name, and vice versa ?</a:t>
            </a:r>
          </a:p>
        </p:txBody>
      </p:sp>
      <p:sp>
        <p:nvSpPr>
          <p:cNvPr id="18637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489075"/>
            <a:ext cx="4283075" cy="500697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Domain Name System:</a:t>
            </a:r>
          </a:p>
          <a:p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distributed database</a:t>
            </a:r>
            <a:r>
              <a:rPr lang="en-US" sz="2400">
                <a:latin typeface="Gill Sans MT" charset="0"/>
              </a:rPr>
              <a:t> implemented in hierarchy of many </a:t>
            </a: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name servers</a:t>
            </a:r>
            <a:endParaRPr lang="en-US" sz="2400">
              <a:solidFill>
                <a:srgbClr val="000099"/>
              </a:solidFill>
              <a:latin typeface="Gill Sans MT" charset="0"/>
            </a:endParaRPr>
          </a:p>
          <a:p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application-layer protocol:</a:t>
            </a:r>
            <a:r>
              <a:rPr lang="en-US" sz="2400">
                <a:latin typeface="Gill Sans MT" charset="0"/>
              </a:rPr>
              <a:t> hosts, name servers communicate to </a:t>
            </a: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resolve</a:t>
            </a:r>
            <a:r>
              <a:rPr lang="en-US" sz="240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names (address/name translation)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ill Sans MT" charset="0"/>
              </a:rPr>
              <a:t>note: core Internet function, implemented as application-layer protocol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ill Sans MT" charset="0"/>
              </a:rPr>
              <a:t>complexity at network</a:t>
            </a:r>
            <a:r>
              <a:rPr lang="ja-JP" altLang="en-US" sz="2200">
                <a:latin typeface="Gill Sans MT" charset="0"/>
              </a:rPr>
              <a:t>’</a:t>
            </a:r>
            <a:r>
              <a:rPr lang="en-US" altLang="ja-JP" sz="2200">
                <a:latin typeface="Gill Sans MT" charset="0"/>
              </a:rPr>
              <a:t>s </a:t>
            </a:r>
            <a:r>
              <a:rPr lang="ja-JP" altLang="en-US" sz="2200">
                <a:latin typeface="Gill Sans MT" charset="0"/>
              </a:rPr>
              <a:t>“</a:t>
            </a:r>
            <a:r>
              <a:rPr lang="en-US" altLang="ja-JP" sz="2200">
                <a:latin typeface="Gill Sans MT" charset="0"/>
              </a:rPr>
              <a:t>edge</a:t>
            </a:r>
            <a:r>
              <a:rPr lang="ja-JP" altLang="en-US" sz="2200">
                <a:latin typeface="Gill Sans MT" charset="0"/>
              </a:rPr>
              <a:t>”</a:t>
            </a:r>
            <a:endParaRPr lang="en-US" sz="220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05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8841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88CFFCCF-2580-524C-83DB-09531748346C}" type="slidenum">
              <a:rPr lang="en-US" sz="1200">
                <a:latin typeface="Tahoma" charset="0"/>
              </a:rPr>
              <a:pPr/>
              <a:t>24</a:t>
            </a:fld>
            <a:endParaRPr lang="en-US" sz="1200">
              <a:latin typeface="Tahoma" charset="0"/>
            </a:endParaRPr>
          </a:p>
        </p:txBody>
      </p:sp>
      <p:sp>
        <p:nvSpPr>
          <p:cNvPr id="1884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7475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DNS: services, structure </a:t>
            </a:r>
            <a:endParaRPr lang="en-US">
              <a:latin typeface="Gill Sans MT" charset="0"/>
            </a:endParaRPr>
          </a:p>
        </p:txBody>
      </p:sp>
      <p:sp>
        <p:nvSpPr>
          <p:cNvPr id="1884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271588"/>
            <a:ext cx="4191000" cy="2263775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why not centralize DNS?</a:t>
            </a:r>
          </a:p>
          <a:p>
            <a:r>
              <a:rPr lang="en-US" sz="2400">
                <a:latin typeface="Gill Sans MT" charset="0"/>
              </a:rPr>
              <a:t>single point of failure</a:t>
            </a:r>
          </a:p>
          <a:p>
            <a:r>
              <a:rPr lang="en-US" sz="2400">
                <a:latin typeface="Gill Sans MT" charset="0"/>
              </a:rPr>
              <a:t>traffic volume</a:t>
            </a:r>
          </a:p>
          <a:p>
            <a:r>
              <a:rPr lang="en-US" sz="2400">
                <a:latin typeface="Gill Sans MT" charset="0"/>
              </a:rPr>
              <a:t>distant centralized database</a:t>
            </a:r>
          </a:p>
          <a:p>
            <a:r>
              <a:rPr lang="en-US" sz="2400">
                <a:latin typeface="Gill Sans MT" charset="0"/>
              </a:rPr>
              <a:t>maintenance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1884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31838" y="130016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DNS services</a:t>
            </a:r>
          </a:p>
          <a:p>
            <a:r>
              <a:rPr lang="en-US" sz="2400">
                <a:latin typeface="Gill Sans MT" charset="0"/>
              </a:rPr>
              <a:t>hostname to IP address translation</a:t>
            </a:r>
          </a:p>
          <a:p>
            <a:r>
              <a:rPr lang="en-US" sz="2400">
                <a:latin typeface="Gill Sans MT" charset="0"/>
              </a:rPr>
              <a:t>host aliasing</a:t>
            </a:r>
          </a:p>
          <a:p>
            <a:pPr lvl="1"/>
            <a:r>
              <a:rPr lang="en-US" sz="2000">
                <a:latin typeface="Gill Sans MT" charset="0"/>
              </a:rPr>
              <a:t>canonical, alias names</a:t>
            </a:r>
          </a:p>
          <a:p>
            <a:r>
              <a:rPr lang="en-US" sz="2400">
                <a:latin typeface="Gill Sans MT" charset="0"/>
              </a:rPr>
              <a:t>mail server aliasing</a:t>
            </a:r>
          </a:p>
          <a:p>
            <a:r>
              <a:rPr lang="en-US" sz="2400">
                <a:latin typeface="Gill Sans MT" charset="0"/>
              </a:rPr>
              <a:t>load distribution</a:t>
            </a:r>
          </a:p>
          <a:p>
            <a:pPr lvl="1"/>
            <a:r>
              <a:rPr lang="en-US">
                <a:latin typeface="Gill Sans MT" charset="0"/>
              </a:rPr>
              <a:t>replicated Web servers: many IP addresses correspond to one name</a:t>
            </a:r>
          </a:p>
          <a:p>
            <a:endParaRPr lang="en-US" sz="2400">
              <a:latin typeface="Gill Sans MT" charset="0"/>
            </a:endParaRPr>
          </a:p>
        </p:txBody>
      </p:sp>
      <p:pic>
        <p:nvPicPr>
          <p:cNvPr id="188422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91598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5208588" y="3429000"/>
            <a:ext cx="2795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/>
              <a:t>A: </a:t>
            </a:r>
            <a:r>
              <a:rPr lang="en-US" sz="2800" i="1">
                <a:solidFill>
                  <a:srgbClr val="CC0000"/>
                </a:solidFill>
              </a:rPr>
              <a:t>doesn</a:t>
            </a:r>
            <a:r>
              <a:rPr lang="ja-JP" altLang="en-US" sz="2800" i="1">
                <a:solidFill>
                  <a:srgbClr val="CC0000"/>
                </a:solidFill>
              </a:rPr>
              <a:t>’</a:t>
            </a:r>
            <a:r>
              <a:rPr lang="en-US" altLang="ja-JP" sz="2800" i="1">
                <a:solidFill>
                  <a:srgbClr val="CC0000"/>
                </a:solidFill>
              </a:rPr>
              <a:t>t scale!</a:t>
            </a:r>
            <a:endParaRPr lang="en-US" sz="2800" i="1"/>
          </a:p>
        </p:txBody>
      </p:sp>
    </p:spTree>
    <p:extLst>
      <p:ext uri="{BB962C8B-B14F-4D97-AF65-F5344CB8AC3E}">
        <p14:creationId xmlns:p14="http://schemas.microsoft.com/office/powerpoint/2010/main" val="281442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904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EC7ED0E-6888-1744-9EDB-8EE019ECA6B4}" type="slidenum">
              <a:rPr lang="en-US" sz="1200">
                <a:latin typeface="Tahoma" charset="0"/>
              </a:rPr>
              <a:pPr/>
              <a:t>25</a:t>
            </a:fld>
            <a:endParaRPr lang="en-US" sz="1200">
              <a:latin typeface="Tahoma" charset="0"/>
            </a:endParaRPr>
          </a:p>
        </p:txBody>
      </p:sp>
      <p:grpSp>
        <p:nvGrpSpPr>
          <p:cNvPr id="190467" name="Group 23"/>
          <p:cNvGrpSpPr>
            <a:grpSpLocks/>
          </p:cNvGrpSpPr>
          <p:nvPr/>
        </p:nvGrpSpPr>
        <p:grpSpPr bwMode="auto">
          <a:xfrm>
            <a:off x="438150" y="1193800"/>
            <a:ext cx="8205788" cy="2444750"/>
            <a:chOff x="230" y="576"/>
            <a:chExt cx="5504" cy="1757"/>
          </a:xfrm>
        </p:grpSpPr>
        <p:sp>
          <p:nvSpPr>
            <p:cNvPr id="190473" name="Text Box 2"/>
            <p:cNvSpPr txBox="1">
              <a:spLocks noChangeArrowheads="1"/>
            </p:cNvSpPr>
            <p:nvPr/>
          </p:nvSpPr>
          <p:spPr bwMode="auto">
            <a:xfrm>
              <a:off x="2256" y="576"/>
              <a:ext cx="138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Root DNS Servers</a:t>
              </a:r>
            </a:p>
          </p:txBody>
        </p:sp>
        <p:sp>
          <p:nvSpPr>
            <p:cNvPr id="190474" name="Text Box 4"/>
            <p:cNvSpPr txBox="1">
              <a:spLocks noChangeArrowheads="1"/>
            </p:cNvSpPr>
            <p:nvPr/>
          </p:nvSpPr>
          <p:spPr bwMode="auto">
            <a:xfrm>
              <a:off x="528" y="1344"/>
              <a:ext cx="132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com DNS servers</a:t>
              </a:r>
            </a:p>
          </p:txBody>
        </p:sp>
        <p:sp>
          <p:nvSpPr>
            <p:cNvPr id="190475" name="Text Box 5"/>
            <p:cNvSpPr txBox="1">
              <a:spLocks noChangeArrowheads="1"/>
            </p:cNvSpPr>
            <p:nvPr/>
          </p:nvSpPr>
          <p:spPr bwMode="auto">
            <a:xfrm>
              <a:off x="2304" y="1296"/>
              <a:ext cx="125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org DNS servers</a:t>
              </a:r>
            </a:p>
          </p:txBody>
        </p:sp>
        <p:sp>
          <p:nvSpPr>
            <p:cNvPr id="190476" name="Text Box 6"/>
            <p:cNvSpPr txBox="1">
              <a:spLocks noChangeArrowheads="1"/>
            </p:cNvSpPr>
            <p:nvPr/>
          </p:nvSpPr>
          <p:spPr bwMode="auto">
            <a:xfrm>
              <a:off x="4032" y="1296"/>
              <a:ext cx="129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edu DNS servers</a:t>
              </a:r>
            </a:p>
          </p:txBody>
        </p:sp>
        <p:sp>
          <p:nvSpPr>
            <p:cNvPr id="190477" name="Line 7"/>
            <p:cNvSpPr>
              <a:spLocks noChangeShapeType="1"/>
            </p:cNvSpPr>
            <p:nvPr/>
          </p:nvSpPr>
          <p:spPr bwMode="auto">
            <a:xfrm flipH="1">
              <a:off x="1344" y="864"/>
              <a:ext cx="1392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78" name="Line 8"/>
            <p:cNvSpPr>
              <a:spLocks noChangeShapeType="1"/>
            </p:cNvSpPr>
            <p:nvPr/>
          </p:nvSpPr>
          <p:spPr bwMode="auto">
            <a:xfrm>
              <a:off x="2928" y="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79" name="Line 9"/>
            <p:cNvSpPr>
              <a:spLocks noChangeShapeType="1"/>
            </p:cNvSpPr>
            <p:nvPr/>
          </p:nvSpPr>
          <p:spPr bwMode="auto">
            <a:xfrm>
              <a:off x="3168" y="864"/>
              <a:ext cx="144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80" name="Text Box 10"/>
            <p:cNvSpPr txBox="1">
              <a:spLocks noChangeArrowheads="1"/>
            </p:cNvSpPr>
            <p:nvPr/>
          </p:nvSpPr>
          <p:spPr bwMode="auto">
            <a:xfrm>
              <a:off x="3878" y="1752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poly.edu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1" name="Text Box 11"/>
            <p:cNvSpPr txBox="1">
              <a:spLocks noChangeArrowheads="1"/>
            </p:cNvSpPr>
            <p:nvPr/>
          </p:nvSpPr>
          <p:spPr bwMode="auto">
            <a:xfrm>
              <a:off x="4742" y="1752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umass.edu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2" name="Line 12"/>
            <p:cNvSpPr>
              <a:spLocks noChangeShapeType="1"/>
            </p:cNvSpPr>
            <p:nvPr/>
          </p:nvSpPr>
          <p:spPr bwMode="auto">
            <a:xfrm flipH="1">
              <a:off x="4224" y="1536"/>
              <a:ext cx="33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83" name="Line 13"/>
            <p:cNvSpPr>
              <a:spLocks noChangeShapeType="1"/>
            </p:cNvSpPr>
            <p:nvPr/>
          </p:nvSpPr>
          <p:spPr bwMode="auto">
            <a:xfrm>
              <a:off x="4848" y="1536"/>
              <a:ext cx="28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84" name="Text Box 14"/>
            <p:cNvSpPr txBox="1">
              <a:spLocks noChangeArrowheads="1"/>
            </p:cNvSpPr>
            <p:nvPr/>
          </p:nvSpPr>
          <p:spPr bwMode="auto">
            <a:xfrm>
              <a:off x="230" y="1848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yahoo.com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5" name="Text Box 15"/>
            <p:cNvSpPr txBox="1">
              <a:spLocks noChangeArrowheads="1"/>
            </p:cNvSpPr>
            <p:nvPr/>
          </p:nvSpPr>
          <p:spPr bwMode="auto">
            <a:xfrm>
              <a:off x="1248" y="1872"/>
              <a:ext cx="1001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amazon.com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6" name="Line 16"/>
            <p:cNvSpPr>
              <a:spLocks noChangeShapeType="1"/>
            </p:cNvSpPr>
            <p:nvPr/>
          </p:nvSpPr>
          <p:spPr bwMode="auto">
            <a:xfrm flipH="1">
              <a:off x="768" y="1584"/>
              <a:ext cx="192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87" name="Line 17"/>
            <p:cNvSpPr>
              <a:spLocks noChangeShapeType="1"/>
            </p:cNvSpPr>
            <p:nvPr/>
          </p:nvSpPr>
          <p:spPr bwMode="auto">
            <a:xfrm>
              <a:off x="1392" y="1584"/>
              <a:ext cx="24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488" name="Text Box 18"/>
            <p:cNvSpPr txBox="1">
              <a:spLocks noChangeArrowheads="1"/>
            </p:cNvSpPr>
            <p:nvPr/>
          </p:nvSpPr>
          <p:spPr bwMode="auto">
            <a:xfrm>
              <a:off x="2534" y="1799"/>
              <a:ext cx="993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pbs.org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9" name="Line 19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0468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161925"/>
            <a:ext cx="8023225" cy="936625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DNS: a distributed, hierarchical database</a:t>
            </a:r>
          </a:p>
        </p:txBody>
      </p:sp>
      <p:sp>
        <p:nvSpPr>
          <p:cNvPr id="190469" name="Rectangle 22"/>
          <p:cNvSpPr>
            <a:spLocks noGrp="1" noChangeArrowheads="1"/>
          </p:cNvSpPr>
          <p:nvPr>
            <p:ph type="body" sz="half" idx="2"/>
          </p:nvPr>
        </p:nvSpPr>
        <p:spPr>
          <a:xfrm>
            <a:off x="520700" y="3971925"/>
            <a:ext cx="8172450" cy="2133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client wants IP for www.amazon.com; 1</a:t>
            </a:r>
            <a:r>
              <a:rPr lang="en-US" sz="2400" i="1" baseline="30000">
                <a:solidFill>
                  <a:srgbClr val="000099"/>
                </a:solidFill>
                <a:latin typeface="Gill Sans MT" charset="0"/>
              </a:rPr>
              <a:t>st</a:t>
            </a:r>
            <a:r>
              <a:rPr lang="en-US" sz="2400" i="1">
                <a:solidFill>
                  <a:srgbClr val="000099"/>
                </a:solidFill>
                <a:latin typeface="Gill Sans MT" charset="0"/>
              </a:rPr>
              <a:t> approx:</a:t>
            </a:r>
          </a:p>
          <a:p>
            <a:r>
              <a:rPr lang="en-US" sz="2200">
                <a:latin typeface="Gill Sans MT" charset="0"/>
              </a:rPr>
              <a:t>client queries root server to find com DNS server</a:t>
            </a:r>
          </a:p>
          <a:p>
            <a:r>
              <a:rPr lang="en-US" sz="2200">
                <a:latin typeface="Gill Sans MT" charset="0"/>
              </a:rPr>
              <a:t>client queries .com DNS server to get amazon.com DNS server</a:t>
            </a:r>
          </a:p>
          <a:p>
            <a:r>
              <a:rPr lang="en-US" sz="2200">
                <a:latin typeface="Gill Sans MT" charset="0"/>
              </a:rPr>
              <a:t>client queries amazon.com DNS server to get  IP address for www.amazon.com</a:t>
            </a:r>
          </a:p>
        </p:txBody>
      </p:sp>
      <p:pic>
        <p:nvPicPr>
          <p:cNvPr id="190470" name="Picture 28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849313"/>
            <a:ext cx="8043863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1" name="Text Box 29"/>
          <p:cNvSpPr txBox="1">
            <a:spLocks noChangeArrowheads="1"/>
          </p:cNvSpPr>
          <p:nvPr/>
        </p:nvSpPr>
        <p:spPr bwMode="auto">
          <a:xfrm>
            <a:off x="3957638" y="168751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…</a:t>
            </a:r>
          </a:p>
        </p:txBody>
      </p:sp>
      <p:sp>
        <p:nvSpPr>
          <p:cNvPr id="190472" name="Text Box 30"/>
          <p:cNvSpPr txBox="1">
            <a:spLocks noChangeArrowheads="1"/>
          </p:cNvSpPr>
          <p:nvPr/>
        </p:nvSpPr>
        <p:spPr bwMode="auto">
          <a:xfrm>
            <a:off x="4521200" y="16859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95121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925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0C8E26E4-B732-034E-A66B-163AC864586F}" type="slidenum">
              <a:rPr lang="en-US" sz="1200">
                <a:latin typeface="Tahoma" charset="0"/>
              </a:rPr>
              <a:pPr/>
              <a:t>26</a:t>
            </a:fld>
            <a:endParaRPr lang="en-US" sz="1200">
              <a:latin typeface="Tahoma" charset="0"/>
            </a:endParaRPr>
          </a:p>
        </p:txBody>
      </p:sp>
      <p:sp>
        <p:nvSpPr>
          <p:cNvPr id="1925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2250"/>
            <a:ext cx="7772400" cy="88265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DNS: root name servers</a:t>
            </a:r>
            <a:endParaRPr lang="en-US">
              <a:latin typeface="Gill Sans MT" charset="0"/>
            </a:endParaRPr>
          </a:p>
        </p:txBody>
      </p:sp>
      <p:sp>
        <p:nvSpPr>
          <p:cNvPr id="1925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4188" y="1362075"/>
            <a:ext cx="8478837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contacted by local name server that can not resolve name</a:t>
            </a:r>
          </a:p>
          <a:p>
            <a:r>
              <a:rPr lang="en-US" sz="2400">
                <a:latin typeface="Gill Sans MT" charset="0"/>
              </a:rPr>
              <a:t>root name server:</a:t>
            </a:r>
          </a:p>
          <a:p>
            <a:pPr lvl="1"/>
            <a:r>
              <a:rPr lang="en-US" sz="2200">
                <a:latin typeface="Gill Sans MT" charset="0"/>
              </a:rPr>
              <a:t>contacts authoritative name server if name mapping not known</a:t>
            </a:r>
          </a:p>
          <a:p>
            <a:pPr lvl="1"/>
            <a:r>
              <a:rPr lang="en-US" sz="2200">
                <a:latin typeface="Gill Sans MT" charset="0"/>
              </a:rPr>
              <a:t>gets mapping</a:t>
            </a:r>
          </a:p>
          <a:p>
            <a:pPr lvl="1"/>
            <a:r>
              <a:rPr lang="en-US" sz="2200">
                <a:latin typeface="Gill Sans MT" charset="0"/>
              </a:rPr>
              <a:t>returns mapping to local name server</a:t>
            </a:r>
          </a:p>
        </p:txBody>
      </p:sp>
      <p:sp>
        <p:nvSpPr>
          <p:cNvPr id="192517" name="Rectangle 20"/>
          <p:cNvSpPr>
            <a:spLocks noChangeArrowheads="1"/>
          </p:cNvSpPr>
          <p:nvPr/>
        </p:nvSpPr>
        <p:spPr bwMode="auto">
          <a:xfrm>
            <a:off x="6186488" y="5022850"/>
            <a:ext cx="2681287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</a:pPr>
            <a:r>
              <a:rPr lang="en-US" i="1"/>
              <a:t>    13 root name </a:t>
            </a:r>
            <a:r>
              <a:rPr lang="ja-JP" altLang="en-US" i="1"/>
              <a:t>“</a:t>
            </a:r>
            <a:r>
              <a:rPr lang="en-US" altLang="ja-JP" i="1"/>
              <a:t>servers</a:t>
            </a:r>
            <a:r>
              <a:rPr lang="ja-JP" altLang="en-US" i="1"/>
              <a:t>”</a:t>
            </a:r>
            <a:r>
              <a:rPr lang="en-US" altLang="ja-JP" i="1"/>
              <a:t> worldwide</a:t>
            </a:r>
            <a:endParaRPr lang="en-US" sz="2400" i="1"/>
          </a:p>
        </p:txBody>
      </p:sp>
      <p:sp>
        <p:nvSpPr>
          <p:cNvPr id="192518" name="AutoShape 22"/>
          <p:cNvSpPr>
            <a:spLocks noChangeAspect="1" noChangeArrowheads="1"/>
          </p:cNvSpPr>
          <p:nvPr/>
        </p:nvSpPr>
        <p:spPr bwMode="auto">
          <a:xfrm>
            <a:off x="481013" y="3581400"/>
            <a:ext cx="5784850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>
              <a:latin typeface="Comic Sans MS" charset="0"/>
            </a:endParaRPr>
          </a:p>
        </p:txBody>
      </p:sp>
      <p:pic>
        <p:nvPicPr>
          <p:cNvPr id="192519" name="Picture 23" descr="worl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3" y="4378325"/>
            <a:ext cx="4319587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20" name="Text Box 25"/>
          <p:cNvSpPr txBox="1">
            <a:spLocks noChangeArrowheads="1"/>
          </p:cNvSpPr>
          <p:nvPr/>
        </p:nvSpPr>
        <p:spPr bwMode="auto">
          <a:xfrm>
            <a:off x="207963" y="5160963"/>
            <a:ext cx="2090737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a. Verisign, Los Angeles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   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b. USC-ISI Marina del Rey,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l. ICANN Los Angeles,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   (41 other sites)</a:t>
            </a:r>
            <a:endParaRPr lang="en-US" sz="2400">
              <a:latin typeface="Times New Roman" charset="0"/>
            </a:endParaRPr>
          </a:p>
        </p:txBody>
      </p:sp>
      <p:sp>
        <p:nvSpPr>
          <p:cNvPr id="192521" name="Freeform 26"/>
          <p:cNvSpPr>
            <a:spLocks/>
          </p:cNvSpPr>
          <p:nvPr/>
        </p:nvSpPr>
        <p:spPr bwMode="auto">
          <a:xfrm>
            <a:off x="1757363" y="5113338"/>
            <a:ext cx="531812" cy="341312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2" name="Text Box 27"/>
          <p:cNvSpPr txBox="1">
            <a:spLocks noChangeArrowheads="1"/>
          </p:cNvSpPr>
          <p:nvPr/>
        </p:nvSpPr>
        <p:spPr bwMode="auto">
          <a:xfrm>
            <a:off x="204788" y="4333875"/>
            <a:ext cx="194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e. NASA Mt View,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f. Internet Software C.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Palo Alto, CA (and 48 other   sites)</a:t>
            </a:r>
            <a:endParaRPr lang="en-US" sz="2400">
              <a:latin typeface="Times New Roman" charset="0"/>
            </a:endParaRPr>
          </a:p>
        </p:txBody>
      </p:sp>
      <p:sp>
        <p:nvSpPr>
          <p:cNvPr id="192523" name="Freeform 28"/>
          <p:cNvSpPr>
            <a:spLocks/>
          </p:cNvSpPr>
          <p:nvPr/>
        </p:nvSpPr>
        <p:spPr bwMode="auto">
          <a:xfrm flipV="1">
            <a:off x="1423988" y="4868863"/>
            <a:ext cx="817562" cy="184150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4" name="Text Box 29"/>
          <p:cNvSpPr txBox="1">
            <a:spLocks noChangeArrowheads="1"/>
          </p:cNvSpPr>
          <p:nvPr/>
        </p:nvSpPr>
        <p:spPr bwMode="auto">
          <a:xfrm>
            <a:off x="4297363" y="3973513"/>
            <a:ext cx="2278062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i. Netnod, Stockholm (37 other sites)</a:t>
            </a:r>
          </a:p>
        </p:txBody>
      </p:sp>
      <p:sp>
        <p:nvSpPr>
          <p:cNvPr id="192525" name="Freeform 30"/>
          <p:cNvSpPr>
            <a:spLocks/>
          </p:cNvSpPr>
          <p:nvPr/>
        </p:nvSpPr>
        <p:spPr bwMode="auto">
          <a:xfrm>
            <a:off x="3932238" y="4068763"/>
            <a:ext cx="446087" cy="65405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6" name="Text Box 31"/>
          <p:cNvSpPr txBox="1">
            <a:spLocks noChangeArrowheads="1"/>
          </p:cNvSpPr>
          <p:nvPr/>
        </p:nvSpPr>
        <p:spPr bwMode="auto">
          <a:xfrm>
            <a:off x="4333875" y="3684588"/>
            <a:ext cx="25193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k. RIPE London (17 other sites)</a:t>
            </a:r>
            <a:endParaRPr lang="en-US" sz="2400">
              <a:latin typeface="Times New Roman" charset="0"/>
            </a:endParaRPr>
          </a:p>
        </p:txBody>
      </p:sp>
      <p:sp>
        <p:nvSpPr>
          <p:cNvPr id="192527" name="Freeform 32"/>
          <p:cNvSpPr>
            <a:spLocks/>
          </p:cNvSpPr>
          <p:nvPr/>
        </p:nvSpPr>
        <p:spPr bwMode="auto">
          <a:xfrm>
            <a:off x="3751263" y="3862388"/>
            <a:ext cx="615950" cy="946150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8" name="Text Box 33"/>
          <p:cNvSpPr txBox="1">
            <a:spLocks noChangeArrowheads="1"/>
          </p:cNvSpPr>
          <p:nvPr/>
        </p:nvSpPr>
        <p:spPr bwMode="auto">
          <a:xfrm>
            <a:off x="5911850" y="4303713"/>
            <a:ext cx="17668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m. WIDE Tokyo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(5 other sites)</a:t>
            </a:r>
            <a:endParaRPr lang="en-US" sz="2400">
              <a:latin typeface="Times New Roman" charset="0"/>
            </a:endParaRPr>
          </a:p>
        </p:txBody>
      </p:sp>
      <p:sp>
        <p:nvSpPr>
          <p:cNvPr id="192529" name="Freeform 34"/>
          <p:cNvSpPr>
            <a:spLocks/>
          </p:cNvSpPr>
          <p:nvPr/>
        </p:nvSpPr>
        <p:spPr bwMode="auto">
          <a:xfrm>
            <a:off x="5575300" y="4598988"/>
            <a:ext cx="400050" cy="4318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30" name="Text Box 35"/>
          <p:cNvSpPr txBox="1">
            <a:spLocks noChangeArrowheads="1"/>
          </p:cNvSpPr>
          <p:nvPr/>
        </p:nvSpPr>
        <p:spPr bwMode="auto">
          <a:xfrm>
            <a:off x="1597025" y="3541713"/>
            <a:ext cx="259873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c. Cogent, Herndon, VA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d. U Maryland College Park,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h. ARL Aberdeen,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j. Verisign, Dulles VA (69 other sites )</a:t>
            </a:r>
            <a:endParaRPr lang="en-US" sz="2400">
              <a:latin typeface="Times New Roman" charset="0"/>
            </a:endParaRPr>
          </a:p>
        </p:txBody>
      </p:sp>
      <p:pic>
        <p:nvPicPr>
          <p:cNvPr id="192531" name="Picture 24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84238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2532" name="Straight Arrow Connector 2"/>
          <p:cNvCxnSpPr>
            <a:cxnSpLocks noChangeShapeType="1"/>
          </p:cNvCxnSpPr>
          <p:nvPr/>
        </p:nvCxnSpPr>
        <p:spPr bwMode="auto">
          <a:xfrm flipH="1">
            <a:off x="2878138" y="4278313"/>
            <a:ext cx="7937" cy="690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2533" name="Text Box 35"/>
          <p:cNvSpPr txBox="1">
            <a:spLocks noChangeArrowheads="1"/>
          </p:cNvSpPr>
          <p:nvPr/>
        </p:nvSpPr>
        <p:spPr bwMode="auto">
          <a:xfrm>
            <a:off x="1550988" y="5889625"/>
            <a:ext cx="1470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g. US DoD Columbus, OH (5 other sites)</a:t>
            </a:r>
            <a:endParaRPr lang="en-US" sz="2400">
              <a:latin typeface="Times New Roman" charset="0"/>
            </a:endParaRPr>
          </a:p>
        </p:txBody>
      </p:sp>
      <p:cxnSp>
        <p:nvCxnSpPr>
          <p:cNvPr id="192534" name="Straight Arrow Connector 24"/>
          <p:cNvCxnSpPr>
            <a:cxnSpLocks noChangeShapeType="1"/>
            <a:stCxn id="192533" idx="0"/>
          </p:cNvCxnSpPr>
          <p:nvPr/>
        </p:nvCxnSpPr>
        <p:spPr bwMode="auto">
          <a:xfrm flipV="1">
            <a:off x="2286000" y="4945063"/>
            <a:ext cx="481013" cy="944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64915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945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A53C100-E58D-654C-871F-037B4107A195}" type="slidenum">
              <a:rPr lang="en-US" sz="1200">
                <a:latin typeface="Tahoma" charset="0"/>
              </a:rPr>
              <a:pPr/>
              <a:t>27</a:t>
            </a:fld>
            <a:endParaRPr lang="en-US" sz="1200">
              <a:latin typeface="Tahoma" charset="0"/>
            </a:endParaRPr>
          </a:p>
        </p:txBody>
      </p:sp>
      <p:sp>
        <p:nvSpPr>
          <p:cNvPr id="1945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4950"/>
            <a:ext cx="7772400" cy="9144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TLD, authoritative servers</a:t>
            </a:r>
          </a:p>
        </p:txBody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975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top-level domain (TLD) servers:</a:t>
            </a:r>
          </a:p>
          <a:p>
            <a:pPr lvl="1"/>
            <a:r>
              <a:rPr lang="en-US" dirty="0">
                <a:latin typeface="Gill Sans MT" charset="0"/>
              </a:rPr>
              <a:t>responsible for com, org, net, </a:t>
            </a:r>
            <a:r>
              <a:rPr lang="en-US" dirty="0" err="1">
                <a:latin typeface="Gill Sans MT" charset="0"/>
              </a:rPr>
              <a:t>edu</a:t>
            </a:r>
            <a:r>
              <a:rPr lang="en-US" dirty="0">
                <a:latin typeface="Gill Sans MT" charset="0"/>
              </a:rPr>
              <a:t>, aero, jobs, museums, and all top-level country domains, e.g.: </a:t>
            </a:r>
            <a:r>
              <a:rPr lang="en-US" dirty="0" err="1">
                <a:latin typeface="Gill Sans MT" charset="0"/>
              </a:rPr>
              <a:t>uk</a:t>
            </a:r>
            <a:r>
              <a:rPr lang="en-US" dirty="0">
                <a:latin typeface="Gill Sans MT" charset="0"/>
              </a:rPr>
              <a:t>, </a:t>
            </a:r>
            <a:r>
              <a:rPr lang="en-US" dirty="0" err="1">
                <a:latin typeface="Gill Sans MT" charset="0"/>
              </a:rPr>
              <a:t>fr</a:t>
            </a:r>
            <a:r>
              <a:rPr lang="en-US" dirty="0">
                <a:latin typeface="Gill Sans MT" charset="0"/>
              </a:rPr>
              <a:t>, </a:t>
            </a:r>
            <a:r>
              <a:rPr lang="en-US" dirty="0" err="1">
                <a:latin typeface="Gill Sans MT" charset="0"/>
              </a:rPr>
              <a:t>ca</a:t>
            </a:r>
            <a:r>
              <a:rPr lang="en-US" dirty="0">
                <a:latin typeface="Gill Sans MT" charset="0"/>
              </a:rPr>
              <a:t>, </a:t>
            </a:r>
            <a:r>
              <a:rPr lang="en-US" dirty="0" err="1">
                <a:latin typeface="Gill Sans MT" charset="0"/>
              </a:rPr>
              <a:t>jp</a:t>
            </a:r>
            <a:endParaRPr lang="en-US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Network Solutions maintains servers for .com TLD</a:t>
            </a:r>
          </a:p>
          <a:p>
            <a:pPr lvl="1"/>
            <a:r>
              <a:rPr lang="en-US" dirty="0" err="1">
                <a:latin typeface="Gill Sans MT" charset="0"/>
              </a:rPr>
              <a:t>Educause</a:t>
            </a:r>
            <a:r>
              <a:rPr lang="en-US" dirty="0">
                <a:latin typeface="Gill Sans MT" charset="0"/>
              </a:rPr>
              <a:t> for .</a:t>
            </a:r>
            <a:r>
              <a:rPr lang="en-US" dirty="0" err="1">
                <a:latin typeface="Gill Sans MT" charset="0"/>
              </a:rPr>
              <a:t>edu</a:t>
            </a:r>
            <a:r>
              <a:rPr lang="en-US" dirty="0">
                <a:latin typeface="Gill Sans MT" charset="0"/>
              </a:rPr>
              <a:t> TLD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authoritative DNS servers:</a:t>
            </a:r>
            <a:r>
              <a:rPr lang="en-US" dirty="0">
                <a:latin typeface="Gill Sans MT" charset="0"/>
              </a:rPr>
              <a:t> </a:t>
            </a:r>
          </a:p>
          <a:p>
            <a:pPr lvl="1"/>
            <a:r>
              <a:rPr lang="en-US" dirty="0">
                <a:latin typeface="Gill Sans MT" charset="0"/>
              </a:rPr>
              <a:t>organization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own DNS server(s), providing authoritative hostname to IP mappings for organization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named hosts </a:t>
            </a:r>
          </a:p>
          <a:p>
            <a:pPr lvl="1"/>
            <a:r>
              <a:rPr lang="en-US" dirty="0">
                <a:latin typeface="Gill Sans MT" charset="0"/>
              </a:rPr>
              <a:t>can be maintained by organization or service provider</a:t>
            </a:r>
          </a:p>
          <a:p>
            <a:pPr lvl="1"/>
            <a:endParaRPr lang="en-US" dirty="0">
              <a:latin typeface="Gill Sans MT" charset="0"/>
            </a:endParaRPr>
          </a:p>
        </p:txBody>
      </p:sp>
      <p:pic>
        <p:nvPicPr>
          <p:cNvPr id="194565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9445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3690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9661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833B299-7E8D-B14F-B5A7-BE92253FFA5F}" type="slidenum">
              <a:rPr lang="en-US" sz="1200">
                <a:latin typeface="Tahoma" charset="0"/>
              </a:rPr>
              <a:pPr/>
              <a:t>28</a:t>
            </a:fld>
            <a:endParaRPr lang="en-US" sz="1200">
              <a:latin typeface="Tahoma" charset="0"/>
            </a:endParaRPr>
          </a:p>
        </p:txBody>
      </p:sp>
      <p:sp>
        <p:nvSpPr>
          <p:cNvPr id="1966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6538"/>
            <a:ext cx="7772400" cy="957262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Local </a:t>
            </a:r>
            <a:r>
              <a:rPr lang="en-US" sz="4000">
                <a:latin typeface="Gill Sans MT" charset="0"/>
              </a:rPr>
              <a:t>DNS</a:t>
            </a:r>
            <a:r>
              <a:rPr lang="en-US">
                <a:latin typeface="Gill Sans MT" charset="0"/>
              </a:rPr>
              <a:t> name server</a:t>
            </a:r>
          </a:p>
        </p:txBody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latin typeface="Gill Sans MT" charset="0"/>
              </a:rPr>
              <a:t>does not strictly belong to hierarchy</a:t>
            </a:r>
          </a:p>
          <a:p>
            <a:r>
              <a:rPr lang="en-US">
                <a:latin typeface="Gill Sans MT" charset="0"/>
              </a:rPr>
              <a:t>each ISP (residential ISP, company, university) has one</a:t>
            </a:r>
          </a:p>
          <a:p>
            <a:pPr lvl="1"/>
            <a:r>
              <a:rPr lang="en-US">
                <a:latin typeface="Gill Sans MT" charset="0"/>
              </a:rPr>
              <a:t>also called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default name server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>
              <a:latin typeface="Gill Sans MT" charset="0"/>
            </a:endParaRPr>
          </a:p>
          <a:p>
            <a:r>
              <a:rPr lang="en-US">
                <a:latin typeface="Gill Sans MT" charset="0"/>
              </a:rPr>
              <a:t>when host makes DNS query, query is sent to its local DNS server</a:t>
            </a:r>
          </a:p>
          <a:p>
            <a:pPr lvl="1"/>
            <a:r>
              <a:rPr lang="en-US">
                <a:latin typeface="Gill Sans MT" charset="0"/>
              </a:rPr>
              <a:t>has local cache of recent name-to-address translation pairs (but may be out of date!)</a:t>
            </a:r>
          </a:p>
          <a:p>
            <a:pPr lvl="1"/>
            <a:r>
              <a:rPr lang="en-US">
                <a:latin typeface="Gill Sans MT" charset="0"/>
              </a:rPr>
              <a:t>acts as proxy, forwards query into hierarchy</a:t>
            </a:r>
          </a:p>
          <a:p>
            <a:pPr lvl="1"/>
            <a:endParaRPr lang="en-US">
              <a:latin typeface="Gill Sans MT" charset="0"/>
            </a:endParaRPr>
          </a:p>
        </p:txBody>
      </p:sp>
      <p:pic>
        <p:nvPicPr>
          <p:cNvPr id="196613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969963"/>
            <a:ext cx="5548312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50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986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132A05E-0D3D-7E44-AD3A-539B222CD41D}" type="slidenum">
              <a:rPr lang="en-US" sz="1200">
                <a:latin typeface="Tahoma" charset="0"/>
              </a:rPr>
              <a:pPr/>
              <a:t>29</a:t>
            </a:fld>
            <a:endParaRPr lang="en-US" sz="1200">
              <a:latin typeface="Tahoma" charset="0"/>
            </a:endParaRPr>
          </a:p>
        </p:txBody>
      </p:sp>
      <p:pic>
        <p:nvPicPr>
          <p:cNvPr id="198659" name="Picture 7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28746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8660" name="Text Box 5"/>
          <p:cNvSpPr txBox="1">
            <a:spLocks noChangeArrowheads="1"/>
          </p:cNvSpPr>
          <p:nvPr/>
        </p:nvSpPr>
        <p:spPr bwMode="auto">
          <a:xfrm>
            <a:off x="4206875" y="4881563"/>
            <a:ext cx="174625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requesting host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000099"/>
                </a:solidFill>
              </a:rPr>
              <a:t>cis.poly.edu</a:t>
            </a:r>
          </a:p>
        </p:txBody>
      </p:sp>
      <p:sp>
        <p:nvSpPr>
          <p:cNvPr id="198661" name="Text Box 6"/>
          <p:cNvSpPr txBox="1">
            <a:spLocks noChangeArrowheads="1"/>
          </p:cNvSpPr>
          <p:nvPr/>
        </p:nvSpPr>
        <p:spPr bwMode="auto">
          <a:xfrm>
            <a:off x="6683375" y="5775325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gaia.cs.umass.edu</a:t>
            </a:r>
          </a:p>
        </p:txBody>
      </p:sp>
      <p:sp>
        <p:nvSpPr>
          <p:cNvPr id="198662" name="Text Box 17"/>
          <p:cNvSpPr txBox="1">
            <a:spLocks noChangeArrowheads="1"/>
          </p:cNvSpPr>
          <p:nvPr/>
        </p:nvSpPr>
        <p:spPr bwMode="auto">
          <a:xfrm>
            <a:off x="5791200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root DNS server</a:t>
            </a:r>
            <a:endParaRPr lang="en-US" sz="1600"/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 flipH="1" flipV="1">
            <a:off x="5286375" y="29162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1" name="Line 19"/>
          <p:cNvSpPr>
            <a:spLocks noChangeShapeType="1"/>
          </p:cNvSpPr>
          <p:nvPr/>
        </p:nvSpPr>
        <p:spPr bwMode="auto">
          <a:xfrm flipV="1">
            <a:off x="5400675" y="12207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2" name="Line 20"/>
          <p:cNvSpPr>
            <a:spLocks noChangeShapeType="1"/>
          </p:cNvSpPr>
          <p:nvPr/>
        </p:nvSpPr>
        <p:spPr bwMode="auto">
          <a:xfrm flipV="1">
            <a:off x="5686425" y="2382838"/>
            <a:ext cx="1485900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3" name="Line 21"/>
          <p:cNvSpPr>
            <a:spLocks noChangeShapeType="1"/>
          </p:cNvSpPr>
          <p:nvPr/>
        </p:nvSpPr>
        <p:spPr bwMode="auto">
          <a:xfrm flipH="1" flipV="1">
            <a:off x="5686425" y="2554288"/>
            <a:ext cx="1419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5610225" y="14493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>
            <a:off x="5476875" y="2933700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669" name="Group 24"/>
          <p:cNvGrpSpPr>
            <a:grpSpLocks/>
          </p:cNvGrpSpPr>
          <p:nvPr/>
        </p:nvGrpSpPr>
        <p:grpSpPr bwMode="auto">
          <a:xfrm>
            <a:off x="4179888" y="3062288"/>
            <a:ext cx="1898650" cy="611187"/>
            <a:chOff x="2831" y="2132"/>
            <a:chExt cx="1196" cy="385"/>
          </a:xfrm>
        </p:grpSpPr>
        <p:sp>
          <p:nvSpPr>
            <p:cNvPr id="198823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98824" name="Text Box 26"/>
            <p:cNvSpPr txBox="1">
              <a:spLocks noChangeArrowheads="1"/>
            </p:cNvSpPr>
            <p:nvPr/>
          </p:nvSpPr>
          <p:spPr bwMode="auto">
            <a:xfrm>
              <a:off x="2831" y="2132"/>
              <a:ext cx="119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local DNS server</a:t>
              </a:r>
              <a:endParaRPr lang="en-US" sz="24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i="1">
                  <a:solidFill>
                    <a:srgbClr val="000099"/>
                  </a:solidFill>
                </a:rPr>
                <a:t>dns.poly.edu</a:t>
              </a:r>
            </a:p>
          </p:txBody>
        </p:sp>
      </p:grp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4997450" y="3771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1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0" name="Text Box 28"/>
          <p:cNvSpPr txBox="1">
            <a:spLocks noChangeArrowheads="1"/>
          </p:cNvSpPr>
          <p:nvPr/>
        </p:nvSpPr>
        <p:spPr bwMode="auto">
          <a:xfrm>
            <a:off x="5540375" y="1438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2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5978525" y="1676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3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6292850" y="20859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4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3" name="Text Box 31"/>
          <p:cNvSpPr txBox="1">
            <a:spLocks noChangeArrowheads="1"/>
          </p:cNvSpPr>
          <p:nvPr/>
        </p:nvSpPr>
        <p:spPr bwMode="auto">
          <a:xfrm>
            <a:off x="6323013" y="2573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5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919913" y="36131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6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98676" name="Text Box 60"/>
          <p:cNvSpPr txBox="1">
            <a:spLocks noChangeArrowheads="1"/>
          </p:cNvSpPr>
          <p:nvPr/>
        </p:nvSpPr>
        <p:spPr bwMode="auto">
          <a:xfrm>
            <a:off x="6353175" y="4429125"/>
            <a:ext cx="239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authoritative DNS server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dns.cs.umass.edu</a:t>
            </a:r>
            <a:endParaRPr lang="en-US" sz="1600"/>
          </a:p>
        </p:txBody>
      </p:sp>
      <p:sp>
        <p:nvSpPr>
          <p:cNvPr id="202813" name="Text Box 61"/>
          <p:cNvSpPr txBox="1">
            <a:spLocks noChangeArrowheads="1"/>
          </p:cNvSpPr>
          <p:nvPr/>
        </p:nvSpPr>
        <p:spPr bwMode="auto">
          <a:xfrm>
            <a:off x="6292850" y="3643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7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814" name="Text Box 62"/>
          <p:cNvSpPr txBox="1">
            <a:spLocks noChangeArrowheads="1"/>
          </p:cNvSpPr>
          <p:nvPr/>
        </p:nvSpPr>
        <p:spPr bwMode="auto">
          <a:xfrm>
            <a:off x="5549900" y="37909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8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815" name="Line 63"/>
          <p:cNvSpPr>
            <a:spLocks noChangeShapeType="1"/>
          </p:cNvSpPr>
          <p:nvPr/>
        </p:nvSpPr>
        <p:spPr bwMode="auto">
          <a:xfrm>
            <a:off x="5619750" y="2714625"/>
            <a:ext cx="1493838" cy="13144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816" name="Line 64"/>
          <p:cNvSpPr>
            <a:spLocks noChangeShapeType="1"/>
          </p:cNvSpPr>
          <p:nvPr/>
        </p:nvSpPr>
        <p:spPr bwMode="auto">
          <a:xfrm flipH="1" flipV="1">
            <a:off x="5580063" y="2840038"/>
            <a:ext cx="1493837" cy="13017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8681" name="Text Box 65"/>
          <p:cNvSpPr txBox="1">
            <a:spLocks noChangeArrowheads="1"/>
          </p:cNvSpPr>
          <p:nvPr/>
        </p:nvSpPr>
        <p:spPr bwMode="auto">
          <a:xfrm>
            <a:off x="6551613" y="1852613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TLD DNS server</a:t>
            </a:r>
            <a:endParaRPr lang="en-US" sz="1600"/>
          </a:p>
        </p:txBody>
      </p:sp>
      <p:sp>
        <p:nvSpPr>
          <p:cNvPr id="198682" name="Rectangle 66"/>
          <p:cNvSpPr>
            <a:spLocks noGrp="1" noChangeArrowheads="1"/>
          </p:cNvSpPr>
          <p:nvPr>
            <p:ph type="title"/>
          </p:nvPr>
        </p:nvSpPr>
        <p:spPr>
          <a:xfrm>
            <a:off x="533400" y="217488"/>
            <a:ext cx="4910138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>
                <a:latin typeface="Gill Sans MT" charset="0"/>
              </a:rPr>
              <a:t>DNS name </a:t>
            </a:r>
            <a:br>
              <a:rPr lang="en-US" sz="4000">
                <a:latin typeface="Gill Sans MT" charset="0"/>
              </a:rPr>
            </a:br>
            <a:r>
              <a:rPr lang="en-US" sz="4000">
                <a:latin typeface="Gill Sans MT" charset="0"/>
              </a:rPr>
              <a:t>resolution example</a:t>
            </a:r>
          </a:p>
        </p:txBody>
      </p:sp>
      <p:sp>
        <p:nvSpPr>
          <p:cNvPr id="198683" name="Rectangle 67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725613"/>
            <a:ext cx="3565525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host at cis.poly.edu wants IP address for gaia.cs.umass.edu</a:t>
            </a:r>
          </a:p>
        </p:txBody>
      </p:sp>
      <p:sp>
        <p:nvSpPr>
          <p:cNvPr id="198684" name="Rectangle 69"/>
          <p:cNvSpPr>
            <a:spLocks noChangeArrowheads="1"/>
          </p:cNvSpPr>
          <p:nvPr/>
        </p:nvSpPr>
        <p:spPr bwMode="auto">
          <a:xfrm>
            <a:off x="582613" y="3094038"/>
            <a:ext cx="3478212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iterated query: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contacted server replies with name of server to contact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I don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t know this name, but ask this server</a:t>
            </a:r>
            <a:r>
              <a:rPr lang="ja-JP" altLang="en-US" sz="2400">
                <a:latin typeface="Gill Sans MT" charset="0"/>
              </a:rPr>
              <a:t>”</a:t>
            </a:r>
            <a:endParaRPr lang="en-US" sz="2400">
              <a:latin typeface="Gill Sans MT" charset="0"/>
            </a:endParaRPr>
          </a:p>
        </p:txBody>
      </p:sp>
      <p:grpSp>
        <p:nvGrpSpPr>
          <p:cNvPr id="198685" name="Group 86"/>
          <p:cNvGrpSpPr>
            <a:grpSpLocks/>
          </p:cNvGrpSpPr>
          <p:nvPr/>
        </p:nvGrpSpPr>
        <p:grpSpPr bwMode="auto">
          <a:xfrm flipH="1">
            <a:off x="7226300" y="5091113"/>
            <a:ext cx="925513" cy="795337"/>
            <a:chOff x="-44" y="1473"/>
            <a:chExt cx="981" cy="1105"/>
          </a:xfrm>
        </p:grpSpPr>
        <p:pic>
          <p:nvPicPr>
            <p:cNvPr id="198821" name="Picture 8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8822" name="Freeform 8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8686" name="Group 89"/>
          <p:cNvGrpSpPr>
            <a:grpSpLocks/>
          </p:cNvGrpSpPr>
          <p:nvPr/>
        </p:nvGrpSpPr>
        <p:grpSpPr bwMode="auto">
          <a:xfrm>
            <a:off x="4765675" y="4244975"/>
            <a:ext cx="925513" cy="795338"/>
            <a:chOff x="-44" y="1473"/>
            <a:chExt cx="981" cy="1105"/>
          </a:xfrm>
        </p:grpSpPr>
        <p:pic>
          <p:nvPicPr>
            <p:cNvPr id="198819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8820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8687" name="Group 125"/>
          <p:cNvGrpSpPr>
            <a:grpSpLocks/>
          </p:cNvGrpSpPr>
          <p:nvPr/>
        </p:nvGrpSpPr>
        <p:grpSpPr bwMode="auto">
          <a:xfrm>
            <a:off x="7226300" y="3743325"/>
            <a:ext cx="390525" cy="641350"/>
            <a:chOff x="4140" y="429"/>
            <a:chExt cx="1425" cy="2396"/>
          </a:xfrm>
        </p:grpSpPr>
        <p:sp>
          <p:nvSpPr>
            <p:cNvPr id="198787" name="Freeform 12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88" name="Rectangle 12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89" name="Freeform 12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90" name="Freeform 12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91" name="Rectangle 13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2" name="Group 13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817" name="AutoShape 13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8" name="AutoShape 133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3" name="Rectangle 13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4" name="Group 13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815" name="AutoShape 13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6" name="AutoShape 13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5" name="Rectangle 13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96" name="Rectangle 13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7" name="Group 14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813" name="AutoShape 1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4" name="AutoShape 14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8" name="Freeform 14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99" name="Group 14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811" name="AutoShape 14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2" name="AutoShape 146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800" name="Rectangle 14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1" name="Freeform 14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802" name="Freeform 14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803" name="Oval 15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4" name="Freeform 15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805" name="AutoShape 15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6" name="AutoShape 15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7" name="Oval 15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8" name="Oval 15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98809" name="Oval 15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10" name="Rectangle 15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88" name="Group 158"/>
          <p:cNvGrpSpPr>
            <a:grpSpLocks/>
          </p:cNvGrpSpPr>
          <p:nvPr/>
        </p:nvGrpSpPr>
        <p:grpSpPr bwMode="auto">
          <a:xfrm>
            <a:off x="5222875" y="2230438"/>
            <a:ext cx="390525" cy="641350"/>
            <a:chOff x="4140" y="429"/>
            <a:chExt cx="1425" cy="2396"/>
          </a:xfrm>
        </p:grpSpPr>
        <p:sp>
          <p:nvSpPr>
            <p:cNvPr id="198755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56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57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58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59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0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85" name="AutoShape 16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6" name="AutoShape 166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1" name="Rectangle 167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2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83" name="AutoShape 1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4" name="AutoShape 170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3" name="Rectangle 171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64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5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81" name="AutoShape 17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2" name="AutoShape 17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6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67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79" name="AutoShape 178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0" name="AutoShape 179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8" name="Rectangle 180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69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70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71" name="Oval 183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2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73" name="AutoShape 185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4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5" name="Oval 187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6" name="Oval 188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98777" name="Oval 189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8" name="Rectangle 190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89" name="Group 224"/>
          <p:cNvGrpSpPr>
            <a:grpSpLocks/>
          </p:cNvGrpSpPr>
          <p:nvPr/>
        </p:nvGrpSpPr>
        <p:grpSpPr bwMode="auto">
          <a:xfrm>
            <a:off x="6376988" y="968375"/>
            <a:ext cx="390525" cy="641350"/>
            <a:chOff x="4140" y="429"/>
            <a:chExt cx="1425" cy="2396"/>
          </a:xfrm>
        </p:grpSpPr>
        <p:sp>
          <p:nvSpPr>
            <p:cNvPr id="198723" name="Freeform 2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24" name="Rectangle 226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25" name="Freeform 2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26" name="Freeform 2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27" name="Rectangle 229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28" name="Group 2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53" name="AutoShape 231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4" name="AutoShape 23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29" name="Rectangle 233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30" name="Group 2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51" name="AutoShape 235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2" name="AutoShape 23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1" name="Rectangle 237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32" name="Rectangle 238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33" name="Group 2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49" name="AutoShape 24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0" name="AutoShape 241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4" name="Freeform 2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35" name="Group 2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47" name="AutoShape 244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48" name="AutoShape 245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6" name="Rectangle 246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37" name="Freeform 2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38" name="Freeform 2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39" name="Oval 249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0" name="Freeform 2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41" name="AutoShape 251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2" name="AutoShape 252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3" name="Oval 253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4" name="Oval 254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98745" name="Oval 255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6" name="Rectangle 256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90" name="Group 257"/>
          <p:cNvGrpSpPr>
            <a:grpSpLocks/>
          </p:cNvGrpSpPr>
          <p:nvPr/>
        </p:nvGrpSpPr>
        <p:grpSpPr bwMode="auto">
          <a:xfrm>
            <a:off x="7192963" y="2220913"/>
            <a:ext cx="390525" cy="641350"/>
            <a:chOff x="4140" y="429"/>
            <a:chExt cx="1425" cy="2396"/>
          </a:xfrm>
        </p:grpSpPr>
        <p:sp>
          <p:nvSpPr>
            <p:cNvPr id="198691" name="Freeform 2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692" name="Rectangle 259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93" name="Freeform 2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694" name="Freeform 2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695" name="Rectangle 262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696" name="Group 2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21" name="AutoShape 264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22" name="AutoShape 265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697" name="Rectangle 266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698" name="Group 2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19" name="AutoShape 268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20" name="AutoShape 26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699" name="Rectangle 270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0" name="Rectangle 271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01" name="Group 2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17" name="AutoShape 273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18" name="AutoShape 274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02" name="Freeform 2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03" name="Group 2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15" name="AutoShape 277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16" name="AutoShape 278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04" name="Rectangle 279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5" name="Freeform 2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06" name="Freeform 2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07" name="Oval 282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8" name="Freeform 2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709" name="AutoShape 28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0" name="AutoShape 285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1" name="Oval 286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2" name="Oval 287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98713" name="Oval 288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4" name="Rectangle 289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647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0" grpId="0" animBg="1"/>
      <p:bldP spid="202771" grpId="0" animBg="1"/>
      <p:bldP spid="202772" grpId="0" animBg="1"/>
      <p:bldP spid="202773" grpId="0" animBg="1"/>
      <p:bldP spid="202774" grpId="0" animBg="1"/>
      <p:bldP spid="202775" grpId="0" animBg="1"/>
      <p:bldP spid="202779" grpId="0"/>
      <p:bldP spid="202780" grpId="0"/>
      <p:bldP spid="202781" grpId="0"/>
      <p:bldP spid="202782" grpId="0"/>
      <p:bldP spid="202783" grpId="0"/>
      <p:bldP spid="202784" grpId="0"/>
      <p:bldP spid="202813" grpId="0"/>
      <p:bldP spid="202814" grpId="0"/>
      <p:bldP spid="202815" grpId="0" animBg="1"/>
      <p:bldP spid="2028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556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588DF606-D44F-7344-8B72-7DF374F5979D}" type="slidenum">
              <a:rPr lang="en-US" sz="1200">
                <a:latin typeface="Tahoma" charset="0"/>
              </a:rPr>
              <a:pPr/>
              <a:t>3</a:t>
            </a:fld>
            <a:endParaRPr lang="en-US" sz="1200">
              <a:latin typeface="Tahoma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163513"/>
            <a:ext cx="7772400" cy="925512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FTP: separate control, data connections</a:t>
            </a:r>
            <a:endParaRPr lang="en-US">
              <a:latin typeface="Gill Sans MT" charset="0"/>
            </a:endParaRPr>
          </a:p>
        </p:txBody>
      </p:sp>
      <p:sp>
        <p:nvSpPr>
          <p:cNvPr id="155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0050" y="1504950"/>
            <a:ext cx="4318000" cy="4964113"/>
          </a:xfrm>
        </p:spPr>
        <p:txBody>
          <a:bodyPr>
            <a:normAutofit lnSpcReduction="10000"/>
          </a:bodyPr>
          <a:lstStyle/>
          <a:p>
            <a:r>
              <a:rPr lang="en-US" sz="2400">
                <a:latin typeface="Gill Sans MT" charset="0"/>
              </a:rPr>
              <a:t>FTP client contacts FTP server at port 21, using TCP </a:t>
            </a:r>
          </a:p>
          <a:p>
            <a:r>
              <a:rPr lang="en-US" sz="2400">
                <a:latin typeface="Gill Sans MT" charset="0"/>
              </a:rPr>
              <a:t>client authorized over control connection</a:t>
            </a:r>
          </a:p>
          <a:p>
            <a:r>
              <a:rPr lang="en-US" sz="2400">
                <a:latin typeface="Gill Sans MT" charset="0"/>
              </a:rPr>
              <a:t>client browses remote directory, sends commands over control connection</a:t>
            </a:r>
          </a:p>
          <a:p>
            <a:r>
              <a:rPr lang="en-US" sz="2400">
                <a:latin typeface="Gill Sans MT" charset="0"/>
              </a:rPr>
              <a:t>when server receives file transfer command,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server</a:t>
            </a:r>
            <a:r>
              <a:rPr lang="en-US" sz="2400">
                <a:latin typeface="Gill Sans MT" charset="0"/>
              </a:rPr>
              <a:t> opens </a:t>
            </a:r>
            <a:r>
              <a:rPr lang="en-US" sz="2400" i="1">
                <a:latin typeface="Gill Sans MT" charset="0"/>
              </a:rPr>
              <a:t>2</a:t>
            </a:r>
            <a:r>
              <a:rPr lang="en-US" sz="2400" i="1" baseline="30000">
                <a:latin typeface="Gill Sans MT" charset="0"/>
              </a:rPr>
              <a:t>nd</a:t>
            </a:r>
            <a:r>
              <a:rPr lang="en-US" sz="2400" i="1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TCP data connection (for file) </a:t>
            </a:r>
            <a:r>
              <a:rPr lang="en-US" sz="2400" i="1">
                <a:latin typeface="Gill Sans MT" charset="0"/>
              </a:rPr>
              <a:t>to </a:t>
            </a:r>
            <a:r>
              <a:rPr lang="en-US" sz="2400">
                <a:latin typeface="Gill Sans MT" charset="0"/>
              </a:rPr>
              <a:t>client</a:t>
            </a:r>
          </a:p>
          <a:p>
            <a:r>
              <a:rPr lang="en-US" sz="2400">
                <a:latin typeface="Gill Sans MT" charset="0"/>
              </a:rPr>
              <a:t>after transferring one file, server closes data connection</a:t>
            </a:r>
          </a:p>
        </p:txBody>
      </p:sp>
      <p:sp>
        <p:nvSpPr>
          <p:cNvPr id="155653" name="Text Box 15"/>
          <p:cNvSpPr txBox="1">
            <a:spLocks noChangeArrowheads="1"/>
          </p:cNvSpPr>
          <p:nvPr/>
        </p:nvSpPr>
        <p:spPr bwMode="auto">
          <a:xfrm>
            <a:off x="4838700" y="2533650"/>
            <a:ext cx="717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FTP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client</a:t>
            </a:r>
          </a:p>
        </p:txBody>
      </p:sp>
      <p:sp>
        <p:nvSpPr>
          <p:cNvPr id="155654" name="Text Box 16"/>
          <p:cNvSpPr txBox="1">
            <a:spLocks noChangeArrowheads="1"/>
          </p:cNvSpPr>
          <p:nvPr/>
        </p:nvSpPr>
        <p:spPr bwMode="auto">
          <a:xfrm>
            <a:off x="7856538" y="2543175"/>
            <a:ext cx="8191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FTP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</a:t>
            </a:r>
          </a:p>
        </p:txBody>
      </p:sp>
      <p:sp>
        <p:nvSpPr>
          <p:cNvPr id="155655" name="Line 17"/>
          <p:cNvSpPr>
            <a:spLocks noChangeShapeType="1"/>
          </p:cNvSpPr>
          <p:nvPr/>
        </p:nvSpPr>
        <p:spPr bwMode="auto">
          <a:xfrm>
            <a:off x="5508625" y="2011363"/>
            <a:ext cx="2562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6" name="Line 18"/>
          <p:cNvSpPr>
            <a:spLocks noChangeShapeType="1"/>
          </p:cNvSpPr>
          <p:nvPr/>
        </p:nvSpPr>
        <p:spPr bwMode="auto">
          <a:xfrm flipV="1">
            <a:off x="5527675" y="2325688"/>
            <a:ext cx="2562225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7" name="Text Box 19"/>
          <p:cNvSpPr txBox="1">
            <a:spLocks noChangeArrowheads="1"/>
          </p:cNvSpPr>
          <p:nvPr/>
        </p:nvSpPr>
        <p:spPr bwMode="auto">
          <a:xfrm>
            <a:off x="5580063" y="1473200"/>
            <a:ext cx="24098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TCP control connection,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server port 21</a:t>
            </a:r>
            <a:endParaRPr lang="en-US" sz="2400" i="1">
              <a:solidFill>
                <a:srgbClr val="CC0000"/>
              </a:solidFill>
            </a:endParaRPr>
          </a:p>
        </p:txBody>
      </p:sp>
      <p:sp>
        <p:nvSpPr>
          <p:cNvPr id="155658" name="Text Box 20"/>
          <p:cNvSpPr txBox="1">
            <a:spLocks noChangeArrowheads="1"/>
          </p:cNvSpPr>
          <p:nvPr/>
        </p:nvSpPr>
        <p:spPr bwMode="auto">
          <a:xfrm>
            <a:off x="5554663" y="2400300"/>
            <a:ext cx="24098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TCP data connection,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server port 20</a:t>
            </a:r>
            <a:endParaRPr lang="en-US" sz="2400" i="1">
              <a:solidFill>
                <a:srgbClr val="CC0000"/>
              </a:solidFill>
            </a:endParaRPr>
          </a:p>
        </p:txBody>
      </p:sp>
      <p:sp>
        <p:nvSpPr>
          <p:cNvPr id="214037" name="Rectangle 21"/>
          <p:cNvSpPr>
            <a:spLocks noChangeArrowheads="1"/>
          </p:cNvSpPr>
          <p:nvPr/>
        </p:nvSpPr>
        <p:spPr bwMode="auto">
          <a:xfrm>
            <a:off x="4703763" y="3425825"/>
            <a:ext cx="4067175" cy="293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server opens another TCP data connection to transfer another file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control connection: </a:t>
            </a:r>
            <a:r>
              <a:rPr lang="ja-JP" altLang="en-US" sz="2400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sz="2400" i="1">
                <a:solidFill>
                  <a:srgbClr val="CC0000"/>
                </a:solidFill>
                <a:latin typeface="Gill Sans MT" charset="0"/>
              </a:rPr>
              <a:t>out of band</a:t>
            </a:r>
            <a:r>
              <a:rPr lang="ja-JP" altLang="en-US" sz="2400" i="1">
                <a:solidFill>
                  <a:srgbClr val="CC0000"/>
                </a:solidFill>
                <a:latin typeface="Gill Sans MT" charset="0"/>
              </a:rPr>
              <a:t>”</a:t>
            </a:r>
            <a:endParaRPr lang="en-US" altLang="ja-JP" sz="2400" i="1">
              <a:solidFill>
                <a:srgbClr val="CC0000"/>
              </a:solidFill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FTP server maintains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state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: current directory, earlier authentication</a:t>
            </a:r>
            <a:endParaRPr lang="en-US" altLang="ja-JP" sz="2400">
              <a:solidFill>
                <a:srgbClr val="FF0000"/>
              </a:solidFill>
              <a:latin typeface="Gill Sans MT" charset="0"/>
            </a:endParaRP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 sz="2400">
              <a:solidFill>
                <a:srgbClr val="FF0000"/>
              </a:solidFill>
              <a:latin typeface="Gill Sans MT" charset="0"/>
            </a:endParaRPr>
          </a:p>
        </p:txBody>
      </p:sp>
      <p:pic>
        <p:nvPicPr>
          <p:cNvPr id="155660" name="Picture 2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86836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61" name="Line 23"/>
          <p:cNvSpPr>
            <a:spLocks noChangeShapeType="1"/>
          </p:cNvSpPr>
          <p:nvPr/>
        </p:nvSpPr>
        <p:spPr bwMode="auto">
          <a:xfrm>
            <a:off x="5726113" y="2697163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5662" name="Group 32"/>
          <p:cNvGrpSpPr>
            <a:grpSpLocks/>
          </p:cNvGrpSpPr>
          <p:nvPr/>
        </p:nvGrpSpPr>
        <p:grpSpPr bwMode="auto">
          <a:xfrm>
            <a:off x="8129588" y="1674813"/>
            <a:ext cx="444500" cy="728662"/>
            <a:chOff x="4140" y="429"/>
            <a:chExt cx="1425" cy="2396"/>
          </a:xfrm>
        </p:grpSpPr>
        <p:sp>
          <p:nvSpPr>
            <p:cNvPr id="155666" name="Freeform 3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67" name="Rectangle 34"/>
            <p:cNvSpPr>
              <a:spLocks noChangeArrowheads="1"/>
            </p:cNvSpPr>
            <p:nvPr/>
          </p:nvSpPr>
          <p:spPr bwMode="auto">
            <a:xfrm>
              <a:off x="4206" y="429"/>
              <a:ext cx="1048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68" name="Freeform 3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69" name="Freeform 3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70" name="Rectangle 37"/>
            <p:cNvSpPr>
              <a:spLocks noChangeArrowheads="1"/>
            </p:cNvSpPr>
            <p:nvPr/>
          </p:nvSpPr>
          <p:spPr bwMode="auto">
            <a:xfrm>
              <a:off x="4211" y="695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671" name="Group 3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5696" name="AutoShape 39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97" name="AutoShape 40"/>
              <p:cNvSpPr>
                <a:spLocks noChangeArrowheads="1"/>
              </p:cNvSpPr>
              <p:nvPr/>
            </p:nvSpPr>
            <p:spPr bwMode="auto">
              <a:xfrm>
                <a:off x="635" y="2584"/>
                <a:ext cx="686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672" name="Rectangle 41"/>
            <p:cNvSpPr>
              <a:spLocks noChangeArrowheads="1"/>
            </p:cNvSpPr>
            <p:nvPr/>
          </p:nvSpPr>
          <p:spPr bwMode="auto">
            <a:xfrm>
              <a:off x="4227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673" name="Group 4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5694" name="AutoShape 43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4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95" name="AutoShape 44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674" name="Rectangle 45"/>
            <p:cNvSpPr>
              <a:spLocks noChangeArrowheads="1"/>
            </p:cNvSpPr>
            <p:nvPr/>
          </p:nvSpPr>
          <p:spPr bwMode="auto">
            <a:xfrm>
              <a:off x="4216" y="1358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75" name="Rectangle 46"/>
            <p:cNvSpPr>
              <a:spLocks noChangeArrowheads="1"/>
            </p:cNvSpPr>
            <p:nvPr/>
          </p:nvSpPr>
          <p:spPr bwMode="auto">
            <a:xfrm>
              <a:off x="4227" y="1656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676" name="Group 4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5692" name="AutoShape 48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3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93" name="AutoShape 49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677" name="Freeform 5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5678" name="Group 5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5690" name="AutoShape 5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91" name="AutoShape 53"/>
              <p:cNvSpPr>
                <a:spLocks noChangeArrowheads="1"/>
              </p:cNvSpPr>
              <p:nvPr/>
            </p:nvSpPr>
            <p:spPr bwMode="auto">
              <a:xfrm>
                <a:off x="635" y="2584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679" name="Rectangle 54"/>
            <p:cNvSpPr>
              <a:spLocks noChangeArrowheads="1"/>
            </p:cNvSpPr>
            <p:nvPr/>
          </p:nvSpPr>
          <p:spPr bwMode="auto">
            <a:xfrm>
              <a:off x="5249" y="429"/>
              <a:ext cx="66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0" name="Freeform 5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81" name="Freeform 5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82" name="Oval 57"/>
            <p:cNvSpPr>
              <a:spLocks noChangeArrowheads="1"/>
            </p:cNvSpPr>
            <p:nvPr/>
          </p:nvSpPr>
          <p:spPr bwMode="auto">
            <a:xfrm>
              <a:off x="5519" y="2611"/>
              <a:ext cx="46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3" name="Freeform 5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84" name="AutoShape 59"/>
            <p:cNvSpPr>
              <a:spLocks noChangeArrowheads="1"/>
            </p:cNvSpPr>
            <p:nvPr/>
          </p:nvSpPr>
          <p:spPr bwMode="auto">
            <a:xfrm>
              <a:off x="4140" y="2679"/>
              <a:ext cx="1201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5" name="AutoShape 60"/>
            <p:cNvSpPr>
              <a:spLocks noChangeArrowheads="1"/>
            </p:cNvSpPr>
            <p:nvPr/>
          </p:nvSpPr>
          <p:spPr bwMode="auto">
            <a:xfrm>
              <a:off x="4206" y="2710"/>
              <a:ext cx="1069" cy="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6" name="Oval 61"/>
            <p:cNvSpPr>
              <a:spLocks noChangeArrowheads="1"/>
            </p:cNvSpPr>
            <p:nvPr/>
          </p:nvSpPr>
          <p:spPr bwMode="auto">
            <a:xfrm>
              <a:off x="4308" y="2381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7" name="Oval 62"/>
            <p:cNvSpPr>
              <a:spLocks noChangeArrowheads="1"/>
            </p:cNvSpPr>
            <p:nvPr/>
          </p:nvSpPr>
          <p:spPr bwMode="auto">
            <a:xfrm>
              <a:off x="4486" y="2387"/>
              <a:ext cx="158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55688" name="Oval 63"/>
            <p:cNvSpPr>
              <a:spLocks noChangeArrowheads="1"/>
            </p:cNvSpPr>
            <p:nvPr/>
          </p:nvSpPr>
          <p:spPr bwMode="auto">
            <a:xfrm>
              <a:off x="4664" y="2381"/>
              <a:ext cx="158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89" name="Rectangle 64"/>
            <p:cNvSpPr>
              <a:spLocks noChangeArrowheads="1"/>
            </p:cNvSpPr>
            <p:nvPr/>
          </p:nvSpPr>
          <p:spPr bwMode="auto">
            <a:xfrm>
              <a:off x="5061" y="1833"/>
              <a:ext cx="87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5663" name="Group 65"/>
          <p:cNvGrpSpPr>
            <a:grpSpLocks/>
          </p:cNvGrpSpPr>
          <p:nvPr/>
        </p:nvGrpSpPr>
        <p:grpSpPr bwMode="auto">
          <a:xfrm>
            <a:off x="4656138" y="1665288"/>
            <a:ext cx="873125" cy="893762"/>
            <a:chOff x="-44" y="1473"/>
            <a:chExt cx="981" cy="1105"/>
          </a:xfrm>
        </p:grpSpPr>
        <p:pic>
          <p:nvPicPr>
            <p:cNvPr id="155664" name="Picture 6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5665" name="Freeform 6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657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3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007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8F688E1-E93E-8240-BAE3-A7C7E109AA5D}" type="slidenum">
              <a:rPr lang="en-US" sz="1200">
                <a:latin typeface="Tahoma" charset="0"/>
              </a:rPr>
              <a:pPr/>
              <a:t>30</a:t>
            </a:fld>
            <a:endParaRPr lang="en-US" sz="1200">
              <a:latin typeface="Tahoma" charset="0"/>
            </a:endParaRPr>
          </a:p>
        </p:txBody>
      </p:sp>
      <p:sp>
        <p:nvSpPr>
          <p:cNvPr id="200707" name="Text Box 24"/>
          <p:cNvSpPr txBox="1">
            <a:spLocks noChangeArrowheads="1"/>
          </p:cNvSpPr>
          <p:nvPr/>
        </p:nvSpPr>
        <p:spPr bwMode="auto">
          <a:xfrm>
            <a:off x="7462838" y="32575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4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08" name="Text Box 25"/>
          <p:cNvSpPr txBox="1">
            <a:spLocks noChangeArrowheads="1"/>
          </p:cNvSpPr>
          <p:nvPr/>
        </p:nvSpPr>
        <p:spPr bwMode="auto">
          <a:xfrm>
            <a:off x="7005638" y="33337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5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09" name="Text Box 26"/>
          <p:cNvSpPr txBox="1">
            <a:spLocks noChangeArrowheads="1"/>
          </p:cNvSpPr>
          <p:nvPr/>
        </p:nvSpPr>
        <p:spPr bwMode="auto">
          <a:xfrm>
            <a:off x="6724650" y="1817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6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10" name="Line 60"/>
          <p:cNvSpPr>
            <a:spLocks noChangeShapeType="1"/>
          </p:cNvSpPr>
          <p:nvPr/>
        </p:nvSpPr>
        <p:spPr bwMode="auto">
          <a:xfrm>
            <a:off x="7440613" y="2941638"/>
            <a:ext cx="0" cy="6746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11" name="Line 61"/>
          <p:cNvSpPr>
            <a:spLocks noChangeShapeType="1"/>
          </p:cNvSpPr>
          <p:nvPr/>
        </p:nvSpPr>
        <p:spPr bwMode="auto">
          <a:xfrm flipH="1" flipV="1">
            <a:off x="7319963" y="2952750"/>
            <a:ext cx="0" cy="7191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12" name="Line 62"/>
          <p:cNvSpPr>
            <a:spLocks noChangeShapeType="1"/>
          </p:cNvSpPr>
          <p:nvPr/>
        </p:nvSpPr>
        <p:spPr bwMode="auto">
          <a:xfrm flipH="1" flipV="1">
            <a:off x="6799263" y="1541463"/>
            <a:ext cx="458787" cy="56673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13" name="Text Box 63"/>
          <p:cNvSpPr txBox="1">
            <a:spLocks noChangeArrowheads="1"/>
          </p:cNvSpPr>
          <p:nvPr/>
        </p:nvSpPr>
        <p:spPr bwMode="auto">
          <a:xfrm>
            <a:off x="7143750" y="13906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3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14" name="Rectangle 67"/>
          <p:cNvSpPr>
            <a:spLocks noChangeArrowheads="1"/>
          </p:cNvSpPr>
          <p:nvPr/>
        </p:nvSpPr>
        <p:spPr bwMode="auto">
          <a:xfrm>
            <a:off x="468313" y="1687513"/>
            <a:ext cx="3162300" cy="231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Comic Sans MS" charset="0"/>
              </a:rPr>
              <a:t>recursive query: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puts burden of name resolution on contacted name server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heavy load at upper levels of hierarchy?</a:t>
            </a:r>
          </a:p>
        </p:txBody>
      </p:sp>
      <p:sp>
        <p:nvSpPr>
          <p:cNvPr id="200715" name="Text Box 5"/>
          <p:cNvSpPr txBox="1">
            <a:spLocks noChangeArrowheads="1"/>
          </p:cNvSpPr>
          <p:nvPr/>
        </p:nvSpPr>
        <p:spPr bwMode="auto">
          <a:xfrm>
            <a:off x="4206875" y="4881563"/>
            <a:ext cx="174625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requesting host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000099"/>
                </a:solidFill>
              </a:rPr>
              <a:t>cis.poly.edu</a:t>
            </a:r>
          </a:p>
        </p:txBody>
      </p:sp>
      <p:sp>
        <p:nvSpPr>
          <p:cNvPr id="200716" name="Text Box 6"/>
          <p:cNvSpPr txBox="1">
            <a:spLocks noChangeArrowheads="1"/>
          </p:cNvSpPr>
          <p:nvPr/>
        </p:nvSpPr>
        <p:spPr bwMode="auto">
          <a:xfrm>
            <a:off x="6683375" y="5775325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gaia.cs.umass.edu</a:t>
            </a:r>
          </a:p>
        </p:txBody>
      </p:sp>
      <p:sp>
        <p:nvSpPr>
          <p:cNvPr id="200717" name="Text Box 17"/>
          <p:cNvSpPr txBox="1">
            <a:spLocks noChangeArrowheads="1"/>
          </p:cNvSpPr>
          <p:nvPr/>
        </p:nvSpPr>
        <p:spPr bwMode="auto">
          <a:xfrm>
            <a:off x="5791200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root DNS server</a:t>
            </a:r>
            <a:endParaRPr lang="en-US" sz="1600"/>
          </a:p>
        </p:txBody>
      </p:sp>
      <p:sp>
        <p:nvSpPr>
          <p:cNvPr id="200718" name="Line 18"/>
          <p:cNvSpPr>
            <a:spLocks noChangeShapeType="1"/>
          </p:cNvSpPr>
          <p:nvPr/>
        </p:nvSpPr>
        <p:spPr bwMode="auto">
          <a:xfrm flipH="1" flipV="1">
            <a:off x="5286375" y="29162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19" name="Line 19"/>
          <p:cNvSpPr>
            <a:spLocks noChangeShapeType="1"/>
          </p:cNvSpPr>
          <p:nvPr/>
        </p:nvSpPr>
        <p:spPr bwMode="auto">
          <a:xfrm flipV="1">
            <a:off x="5391150" y="12207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20" name="Line 22"/>
          <p:cNvSpPr>
            <a:spLocks noChangeShapeType="1"/>
          </p:cNvSpPr>
          <p:nvPr/>
        </p:nvSpPr>
        <p:spPr bwMode="auto">
          <a:xfrm flipH="1">
            <a:off x="5619750" y="14493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21" name="Line 23"/>
          <p:cNvSpPr>
            <a:spLocks noChangeShapeType="1"/>
          </p:cNvSpPr>
          <p:nvPr/>
        </p:nvSpPr>
        <p:spPr bwMode="auto">
          <a:xfrm>
            <a:off x="5476875" y="2944813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0722" name="Group 24"/>
          <p:cNvGrpSpPr>
            <a:grpSpLocks/>
          </p:cNvGrpSpPr>
          <p:nvPr/>
        </p:nvGrpSpPr>
        <p:grpSpPr bwMode="auto">
          <a:xfrm>
            <a:off x="4179888" y="3062288"/>
            <a:ext cx="1898650" cy="611187"/>
            <a:chOff x="2831" y="2132"/>
            <a:chExt cx="1196" cy="385"/>
          </a:xfrm>
        </p:grpSpPr>
        <p:sp>
          <p:nvSpPr>
            <p:cNvPr id="200870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00871" name="Text Box 26"/>
            <p:cNvSpPr txBox="1">
              <a:spLocks noChangeArrowheads="1"/>
            </p:cNvSpPr>
            <p:nvPr/>
          </p:nvSpPr>
          <p:spPr bwMode="auto">
            <a:xfrm>
              <a:off x="2831" y="2132"/>
              <a:ext cx="119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local DNS server</a:t>
              </a:r>
              <a:endParaRPr lang="en-US" sz="24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i="1">
                  <a:solidFill>
                    <a:srgbClr val="000099"/>
                  </a:solidFill>
                </a:rPr>
                <a:t>dns.poly.edu</a:t>
              </a:r>
            </a:p>
          </p:txBody>
        </p:sp>
      </p:grpSp>
      <p:sp>
        <p:nvSpPr>
          <p:cNvPr id="200723" name="Text Box 27"/>
          <p:cNvSpPr txBox="1">
            <a:spLocks noChangeArrowheads="1"/>
          </p:cNvSpPr>
          <p:nvPr/>
        </p:nvSpPr>
        <p:spPr bwMode="auto">
          <a:xfrm>
            <a:off x="4997450" y="3771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1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24" name="Text Box 28"/>
          <p:cNvSpPr txBox="1">
            <a:spLocks noChangeArrowheads="1"/>
          </p:cNvSpPr>
          <p:nvPr/>
        </p:nvSpPr>
        <p:spPr bwMode="auto">
          <a:xfrm>
            <a:off x="5540375" y="1438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2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25" name="Text Box 29"/>
          <p:cNvSpPr txBox="1">
            <a:spLocks noChangeArrowheads="1"/>
          </p:cNvSpPr>
          <p:nvPr/>
        </p:nvSpPr>
        <p:spPr bwMode="auto">
          <a:xfrm>
            <a:off x="5978525" y="1676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7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26" name="Text Box 60"/>
          <p:cNvSpPr txBox="1">
            <a:spLocks noChangeArrowheads="1"/>
          </p:cNvSpPr>
          <p:nvPr/>
        </p:nvSpPr>
        <p:spPr bwMode="auto">
          <a:xfrm>
            <a:off x="6353175" y="4429125"/>
            <a:ext cx="239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authoritative DNS server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dns.cs.umass.edu</a:t>
            </a:r>
            <a:endParaRPr lang="en-US" sz="1600"/>
          </a:p>
        </p:txBody>
      </p:sp>
      <p:sp>
        <p:nvSpPr>
          <p:cNvPr id="200727" name="Text Box 62"/>
          <p:cNvSpPr txBox="1">
            <a:spLocks noChangeArrowheads="1"/>
          </p:cNvSpPr>
          <p:nvPr/>
        </p:nvSpPr>
        <p:spPr bwMode="auto">
          <a:xfrm>
            <a:off x="5549900" y="37814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8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0728" name="Line 62"/>
          <p:cNvSpPr>
            <a:spLocks noChangeShapeType="1"/>
          </p:cNvSpPr>
          <p:nvPr/>
        </p:nvSpPr>
        <p:spPr bwMode="auto">
          <a:xfrm flipH="1" flipV="1">
            <a:off x="6853238" y="1333500"/>
            <a:ext cx="600075" cy="74136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0729" name="Picture 13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28746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0730" name="Rectangle 66"/>
          <p:cNvSpPr>
            <a:spLocks noChangeArrowheads="1"/>
          </p:cNvSpPr>
          <p:nvPr/>
        </p:nvSpPr>
        <p:spPr bwMode="auto">
          <a:xfrm>
            <a:off x="533400" y="217488"/>
            <a:ext cx="49101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DNS name </a:t>
            </a:r>
            <a:br>
              <a:rPr lang="en-US" sz="4000">
                <a:solidFill>
                  <a:srgbClr val="000099"/>
                </a:solidFill>
                <a:latin typeface="Gill Sans MT" charset="0"/>
              </a:rPr>
            </a:br>
            <a:r>
              <a:rPr lang="en-US" sz="4000">
                <a:solidFill>
                  <a:srgbClr val="000099"/>
                </a:solidFill>
                <a:latin typeface="Gill Sans MT" charset="0"/>
              </a:rPr>
              <a:t>resolution example</a:t>
            </a:r>
          </a:p>
        </p:txBody>
      </p:sp>
      <p:sp>
        <p:nvSpPr>
          <p:cNvPr id="200731" name="Text Box 65"/>
          <p:cNvSpPr txBox="1">
            <a:spLocks noChangeArrowheads="1"/>
          </p:cNvSpPr>
          <p:nvPr/>
        </p:nvSpPr>
        <p:spPr bwMode="auto">
          <a:xfrm>
            <a:off x="7600950" y="2287588"/>
            <a:ext cx="13255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TLD DNS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</a:t>
            </a:r>
            <a:endParaRPr lang="en-US" sz="1600"/>
          </a:p>
        </p:txBody>
      </p:sp>
      <p:grpSp>
        <p:nvGrpSpPr>
          <p:cNvPr id="200732" name="Group 140"/>
          <p:cNvGrpSpPr>
            <a:grpSpLocks/>
          </p:cNvGrpSpPr>
          <p:nvPr/>
        </p:nvGrpSpPr>
        <p:grpSpPr bwMode="auto">
          <a:xfrm flipH="1">
            <a:off x="7226300" y="5091113"/>
            <a:ext cx="925513" cy="795337"/>
            <a:chOff x="-44" y="1473"/>
            <a:chExt cx="981" cy="1105"/>
          </a:xfrm>
        </p:grpSpPr>
        <p:pic>
          <p:nvPicPr>
            <p:cNvPr id="200868" name="Picture 14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869" name="Freeform 1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00733" name="Group 143"/>
          <p:cNvGrpSpPr>
            <a:grpSpLocks/>
          </p:cNvGrpSpPr>
          <p:nvPr/>
        </p:nvGrpSpPr>
        <p:grpSpPr bwMode="auto">
          <a:xfrm>
            <a:off x="4765675" y="4244975"/>
            <a:ext cx="925513" cy="795338"/>
            <a:chOff x="-44" y="1473"/>
            <a:chExt cx="981" cy="1105"/>
          </a:xfrm>
        </p:grpSpPr>
        <p:pic>
          <p:nvPicPr>
            <p:cNvPr id="200866" name="Picture 14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867" name="Freeform 1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00734" name="Group 146"/>
          <p:cNvGrpSpPr>
            <a:grpSpLocks/>
          </p:cNvGrpSpPr>
          <p:nvPr/>
        </p:nvGrpSpPr>
        <p:grpSpPr bwMode="auto">
          <a:xfrm>
            <a:off x="7226300" y="3743325"/>
            <a:ext cx="390525" cy="641350"/>
            <a:chOff x="4140" y="429"/>
            <a:chExt cx="1425" cy="2396"/>
          </a:xfrm>
        </p:grpSpPr>
        <p:sp>
          <p:nvSpPr>
            <p:cNvPr id="200834" name="Freeform 14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35" name="Rectangle 148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36" name="Freeform 14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37" name="Freeform 15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38" name="Rectangle 151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39" name="Group 15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00864" name="AutoShape 153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65" name="AutoShape 154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40" name="Rectangle 155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41" name="Group 15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00862" name="AutoShape 15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63" name="AutoShape 15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42" name="Rectangle 159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43" name="Rectangle 160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44" name="Group 16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00860" name="AutoShape 16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61" name="AutoShape 163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45" name="Freeform 16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846" name="Group 16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00858" name="AutoShape 166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59" name="AutoShape 167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47" name="Rectangle 168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48" name="Freeform 16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49" name="Freeform 17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50" name="Oval 171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51" name="Freeform 17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52" name="AutoShape 173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53" name="AutoShape 174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54" name="Oval 175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55" name="Oval 176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00856" name="Oval 177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57" name="Rectangle 178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735" name="Group 212"/>
          <p:cNvGrpSpPr>
            <a:grpSpLocks/>
          </p:cNvGrpSpPr>
          <p:nvPr/>
        </p:nvGrpSpPr>
        <p:grpSpPr bwMode="auto">
          <a:xfrm>
            <a:off x="5222875" y="2230438"/>
            <a:ext cx="390525" cy="641350"/>
            <a:chOff x="4140" y="429"/>
            <a:chExt cx="1425" cy="2396"/>
          </a:xfrm>
        </p:grpSpPr>
        <p:sp>
          <p:nvSpPr>
            <p:cNvPr id="200802" name="Freeform 21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03" name="Rectangle 214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4" name="Freeform 21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05" name="Freeform 21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06" name="Rectangle 217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07" name="Group 21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00832" name="AutoShape 219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33" name="AutoShape 220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08" name="Rectangle 221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09" name="Group 22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00830" name="AutoShape 223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31" name="AutoShape 224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10" name="Rectangle 225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1" name="Rectangle 226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12" name="Group 22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00828" name="AutoShape 228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29" name="AutoShape 229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13" name="Freeform 23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814" name="Group 23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00826" name="AutoShape 232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27" name="AutoShape 233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15" name="Rectangle 234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" name="Freeform 23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17" name="Freeform 23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18" name="Oval 237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9" name="Freeform 23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820" name="AutoShape 239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21" name="AutoShape 240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22" name="Oval 241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23" name="Oval 242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00824" name="Oval 243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25" name="Rectangle 244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736" name="Group 245"/>
          <p:cNvGrpSpPr>
            <a:grpSpLocks/>
          </p:cNvGrpSpPr>
          <p:nvPr/>
        </p:nvGrpSpPr>
        <p:grpSpPr bwMode="auto">
          <a:xfrm>
            <a:off x="6376988" y="968375"/>
            <a:ext cx="390525" cy="641350"/>
            <a:chOff x="4140" y="429"/>
            <a:chExt cx="1425" cy="2396"/>
          </a:xfrm>
        </p:grpSpPr>
        <p:sp>
          <p:nvSpPr>
            <p:cNvPr id="200770" name="Freeform 24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1" name="Rectangle 24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2" name="Freeform 24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3" name="Freeform 24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4" name="Rectangle 25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75" name="Group 25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00800" name="AutoShape 25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01" name="AutoShape 253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76" name="Rectangle 25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77" name="Group 25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00798" name="AutoShape 25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99" name="AutoShape 25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78" name="Rectangle 25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9" name="Rectangle 25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80" name="Group 26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00796" name="AutoShape 26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97" name="AutoShape 26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81" name="Freeform 26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782" name="Group 26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00794" name="AutoShape 26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95" name="AutoShape 266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83" name="Rectangle 26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84" name="Freeform 26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5" name="Freeform 26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6" name="Oval 27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87" name="Freeform 27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8" name="AutoShape 27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89" name="AutoShape 27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90" name="Oval 27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91" name="Oval 27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00792" name="Oval 27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93" name="Rectangle 27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737" name="Group 311"/>
          <p:cNvGrpSpPr>
            <a:grpSpLocks/>
          </p:cNvGrpSpPr>
          <p:nvPr/>
        </p:nvGrpSpPr>
        <p:grpSpPr bwMode="auto">
          <a:xfrm>
            <a:off x="7192963" y="2220913"/>
            <a:ext cx="390525" cy="641350"/>
            <a:chOff x="4140" y="429"/>
            <a:chExt cx="1425" cy="2396"/>
          </a:xfrm>
        </p:grpSpPr>
        <p:sp>
          <p:nvSpPr>
            <p:cNvPr id="200738" name="Freeform 31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39" name="Rectangle 313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40" name="Freeform 31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1" name="Freeform 31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2" name="Rectangle 316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43" name="Group 31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00768" name="AutoShape 31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69" name="AutoShape 319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44" name="Rectangle 320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45" name="Group 32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00766" name="AutoShape 322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67" name="AutoShape 323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46" name="Rectangle 324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47" name="Rectangle 325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48" name="Group 32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00764" name="AutoShape 32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65" name="AutoShape 328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49" name="Freeform 32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750" name="Group 33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00762" name="AutoShape 331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63" name="AutoShape 332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751" name="Rectangle 333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2" name="Freeform 33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53" name="Freeform 33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54" name="Oval 336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5" name="Freeform 33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56" name="AutoShape 338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7" name="AutoShape 339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8" name="Oval 340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9" name="Oval 341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00760" name="Oval 342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1" name="Rectangle 343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90056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027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811593A2-4CD8-5343-91B1-9717E445B3C0}" type="slidenum">
              <a:rPr lang="en-US" sz="1200">
                <a:latin typeface="Tahoma" charset="0"/>
              </a:rPr>
              <a:pPr/>
              <a:t>31</a:t>
            </a:fld>
            <a:endParaRPr lang="en-US" sz="1200">
              <a:latin typeface="Tahoma" charset="0"/>
            </a:endParaRPr>
          </a:p>
        </p:txBody>
      </p:sp>
      <p:pic>
        <p:nvPicPr>
          <p:cNvPr id="202755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8620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275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6050"/>
            <a:ext cx="7772400" cy="969963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DNS: caching, updating records</a:t>
            </a:r>
          </a:p>
        </p:txBody>
      </p:sp>
      <p:sp>
        <p:nvSpPr>
          <p:cNvPr id="2027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9125" y="1438275"/>
            <a:ext cx="7926388" cy="4733925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Gill Sans MT" charset="0"/>
              </a:rPr>
              <a:t>once (any) name server learns mapping, it </a:t>
            </a:r>
            <a:r>
              <a:rPr lang="en-US" i="1">
                <a:solidFill>
                  <a:srgbClr val="000099"/>
                </a:solidFill>
                <a:latin typeface="Gill Sans MT" charset="0"/>
              </a:rPr>
              <a:t>caches</a:t>
            </a:r>
            <a:r>
              <a:rPr lang="en-US">
                <a:latin typeface="Gill Sans MT" charset="0"/>
              </a:rPr>
              <a:t> mapping</a:t>
            </a:r>
          </a:p>
          <a:p>
            <a:pPr lvl="1"/>
            <a:r>
              <a:rPr lang="en-US">
                <a:latin typeface="Gill Sans MT" charset="0"/>
              </a:rPr>
              <a:t>cache entries timeout (disappear) after some time (TTL)</a:t>
            </a:r>
          </a:p>
          <a:p>
            <a:pPr lvl="1"/>
            <a:r>
              <a:rPr lang="en-US">
                <a:latin typeface="Gill Sans MT" charset="0"/>
              </a:rPr>
              <a:t>TLD servers typically cached in local name servers</a:t>
            </a:r>
          </a:p>
          <a:p>
            <a:pPr lvl="2"/>
            <a:r>
              <a:rPr lang="en-US">
                <a:latin typeface="Gill Sans MT" charset="0"/>
              </a:rPr>
              <a:t>thus root name servers not often visited</a:t>
            </a:r>
            <a:endParaRPr lang="en-US">
              <a:latin typeface="Comic Sans MS" charset="0"/>
            </a:endParaRPr>
          </a:p>
          <a:p>
            <a:r>
              <a:rPr lang="en-US">
                <a:latin typeface="Gill Sans MT" charset="0"/>
              </a:rPr>
              <a:t>cached entries may be 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out-of-date</a:t>
            </a:r>
            <a:r>
              <a:rPr lang="en-US">
                <a:latin typeface="Gill Sans MT" charset="0"/>
              </a:rPr>
              <a:t> (best effort name-to-address translation!)</a:t>
            </a:r>
          </a:p>
          <a:p>
            <a:pPr lvl="1"/>
            <a:r>
              <a:rPr lang="en-US">
                <a:latin typeface="Gill Sans MT" charset="0"/>
              </a:rPr>
              <a:t>if name host changes IP address, may not be known Internet-wide until all TTLs expire</a:t>
            </a:r>
          </a:p>
          <a:p>
            <a:r>
              <a:rPr lang="en-US">
                <a:latin typeface="Gill Sans MT" charset="0"/>
              </a:rPr>
              <a:t>update/notify mechanisms proposed IETF standard</a:t>
            </a:r>
          </a:p>
          <a:p>
            <a:pPr lvl="1"/>
            <a:r>
              <a:rPr lang="en-US">
                <a:latin typeface="Gill Sans MT" charset="0"/>
              </a:rPr>
              <a:t>RFC 2136</a:t>
            </a:r>
          </a:p>
        </p:txBody>
      </p:sp>
    </p:spTree>
    <p:extLst>
      <p:ext uri="{BB962C8B-B14F-4D97-AF65-F5344CB8AC3E}">
        <p14:creationId xmlns:p14="http://schemas.microsoft.com/office/powerpoint/2010/main" val="1713538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048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48C2BBAF-42B6-E744-B642-29F70D58D8BF}" type="slidenum">
              <a:rPr lang="en-US" sz="1200">
                <a:latin typeface="Tahoma" charset="0"/>
              </a:rPr>
              <a:pPr/>
              <a:t>32</a:t>
            </a:fld>
            <a:endParaRPr lang="en-US" sz="1200">
              <a:latin typeface="Tahoma" charset="0"/>
            </a:endParaRPr>
          </a:p>
        </p:txBody>
      </p:sp>
      <p:sp>
        <p:nvSpPr>
          <p:cNvPr id="2048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01613"/>
            <a:ext cx="7772400" cy="89217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 records</a:t>
            </a:r>
            <a:endParaRPr lang="en-US">
              <a:latin typeface="Gill Sans MT" charset="0"/>
            </a:endParaRPr>
          </a:p>
        </p:txBody>
      </p:sp>
      <p:sp>
        <p:nvSpPr>
          <p:cNvPr id="2048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343025"/>
            <a:ext cx="7820025" cy="51435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DNS:</a:t>
            </a:r>
            <a:r>
              <a:rPr lang="en-US" sz="2400">
                <a:latin typeface="Gill Sans MT" charset="0"/>
              </a:rPr>
              <a:t> distributed db storing resource records 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(RR)</a:t>
            </a:r>
          </a:p>
        </p:txBody>
      </p:sp>
      <p:sp>
        <p:nvSpPr>
          <p:cNvPr id="2048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897313"/>
            <a:ext cx="3514725" cy="1905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 u="sng">
                <a:solidFill>
                  <a:srgbClr val="CC0000"/>
                </a:solidFill>
                <a:latin typeface="Gill Sans MT" charset="0"/>
              </a:rPr>
              <a:t>type=NS</a:t>
            </a:r>
          </a:p>
          <a:p>
            <a:pPr lvl="1"/>
            <a:r>
              <a:rPr lang="en-US" sz="2000" b="1">
                <a:latin typeface="Courier New" charset="0"/>
              </a:rPr>
              <a:t>name</a:t>
            </a:r>
            <a:r>
              <a:rPr lang="en-US" sz="2000">
                <a:latin typeface="Gill Sans MT" charset="0"/>
              </a:rPr>
              <a:t> is domain (e.g., foo.com)</a:t>
            </a:r>
          </a:p>
          <a:p>
            <a:pPr lvl="1"/>
            <a:r>
              <a:rPr lang="en-US" sz="2000" b="1">
                <a:latin typeface="Courier New" charset="0"/>
              </a:rPr>
              <a:t>value</a:t>
            </a:r>
            <a:r>
              <a:rPr lang="en-US" sz="2000">
                <a:latin typeface="Gill Sans MT" charset="0"/>
              </a:rPr>
              <a:t> is hostname of authoritative name server for this domain</a:t>
            </a:r>
          </a:p>
          <a:p>
            <a:endParaRPr lang="en-US" sz="2400">
              <a:latin typeface="Gill Sans MT" charset="0"/>
            </a:endParaRPr>
          </a:p>
        </p:txBody>
      </p:sp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1795463" y="1908175"/>
            <a:ext cx="536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RR format:</a:t>
            </a:r>
            <a:r>
              <a:rPr lang="en-US" sz="2400">
                <a:latin typeface="Comic Sans MS" charset="0"/>
              </a:rPr>
              <a:t> </a:t>
            </a:r>
            <a:r>
              <a:rPr lang="en-US" sz="1800" b="1">
                <a:latin typeface="Courier New" charset="0"/>
              </a:rPr>
              <a:t>(name, value, type, ttl)</a:t>
            </a:r>
            <a:endParaRPr lang="en-US" sz="2400">
              <a:latin typeface="Times New Roman" charset="0"/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1876425" y="1895475"/>
            <a:ext cx="5267325" cy="5715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204808" name="Rectangle 8"/>
          <p:cNvSpPr>
            <a:spLocks noChangeArrowheads="1"/>
          </p:cNvSpPr>
          <p:nvPr/>
        </p:nvSpPr>
        <p:spPr bwMode="auto">
          <a:xfrm>
            <a:off x="523875" y="2657475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sz="2800" u="sng">
                <a:solidFill>
                  <a:srgbClr val="CC0000"/>
                </a:solidFill>
                <a:latin typeface="Gill Sans MT" charset="0"/>
              </a:rPr>
              <a:t>type=A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b="1">
                <a:latin typeface="Courier New" charset="0"/>
              </a:rPr>
              <a:t>name</a:t>
            </a:r>
            <a:r>
              <a:rPr lang="en-US">
                <a:latin typeface="Comic Sans MS" charset="0"/>
              </a:rPr>
              <a:t> </a:t>
            </a:r>
            <a:r>
              <a:rPr lang="en-US">
                <a:latin typeface="Gill Sans MT" charset="0"/>
              </a:rPr>
              <a:t>is hostname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b="1">
                <a:latin typeface="Courier New" charset="0"/>
              </a:rPr>
              <a:t>value</a:t>
            </a:r>
            <a:r>
              <a:rPr lang="en-US">
                <a:latin typeface="Comic Sans MS" charset="0"/>
              </a:rPr>
              <a:t> </a:t>
            </a:r>
            <a:r>
              <a:rPr lang="en-US">
                <a:latin typeface="Gill Sans MT" charset="0"/>
              </a:rPr>
              <a:t>is IP address</a:t>
            </a:r>
          </a:p>
          <a:p>
            <a:pPr marL="342900" indent="-342900">
              <a:buFont typeface="ZapfDingbats" charset="0"/>
              <a:buChar char="r"/>
            </a:pPr>
            <a:endParaRPr lang="en-US" sz="2400">
              <a:latin typeface="Gill Sans MT" charset="0"/>
            </a:endParaRPr>
          </a:p>
        </p:txBody>
      </p:sp>
      <p:sp>
        <p:nvSpPr>
          <p:cNvPr id="204809" name="Rectangle 9"/>
          <p:cNvSpPr>
            <a:spLocks noChangeArrowheads="1"/>
          </p:cNvSpPr>
          <p:nvPr/>
        </p:nvSpPr>
        <p:spPr bwMode="auto">
          <a:xfrm>
            <a:off x="4229100" y="2697163"/>
            <a:ext cx="45148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u="sng">
                <a:solidFill>
                  <a:srgbClr val="CC0000"/>
                </a:solidFill>
                <a:latin typeface="Gill Sans MT" charset="0"/>
              </a:rPr>
              <a:t>type=CNAME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b="1">
                <a:latin typeface="Courier New" charset="0"/>
              </a:rPr>
              <a:t>name</a:t>
            </a:r>
            <a:r>
              <a:rPr lang="en-US">
                <a:latin typeface="Comic Sans MS" charset="0"/>
              </a:rPr>
              <a:t> is </a:t>
            </a:r>
            <a:r>
              <a:rPr lang="en-US">
                <a:latin typeface="Gill Sans MT" charset="0"/>
              </a:rPr>
              <a:t>alias name for some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canonical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(the real) 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1800" b="1">
                <a:latin typeface="Courier New" charset="0"/>
              </a:rPr>
              <a:t>www.ibm.com</a:t>
            </a:r>
            <a:r>
              <a:rPr lang="en-US" sz="1800">
                <a:latin typeface="Courier New" charset="0"/>
              </a:rPr>
              <a:t> </a:t>
            </a:r>
            <a:r>
              <a:rPr lang="en-US">
                <a:latin typeface="Gill Sans MT" charset="0"/>
              </a:rPr>
              <a:t>is really</a:t>
            </a:r>
            <a:endParaRPr lang="en-US" sz="1800">
              <a:latin typeface="Gill Sans MT" charset="0"/>
            </a:endParaRP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None/>
            </a:pPr>
            <a:r>
              <a:rPr lang="en-US" sz="1800">
                <a:latin typeface="Courier New" charset="0"/>
              </a:rPr>
              <a:t>  </a:t>
            </a:r>
            <a:r>
              <a:rPr lang="en-US" sz="1800" b="1">
                <a:latin typeface="Courier New" charset="0"/>
              </a:rPr>
              <a:t>servereast.backup2.ibm.com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b="1">
                <a:latin typeface="Courier New" charset="0"/>
              </a:rPr>
              <a:t>value</a:t>
            </a:r>
            <a:r>
              <a:rPr lang="en-US">
                <a:latin typeface="Comic Sans MS" charset="0"/>
              </a:rPr>
              <a:t> </a:t>
            </a:r>
            <a:r>
              <a:rPr lang="en-US">
                <a:latin typeface="Gill Sans MT" charset="0"/>
              </a:rPr>
              <a:t>is canonical name</a:t>
            </a:r>
          </a:p>
          <a:p>
            <a:pPr marL="342900" indent="-342900">
              <a:buFont typeface="ZapfDingbats" charset="0"/>
              <a:buChar char="r"/>
            </a:pPr>
            <a:endParaRPr lang="en-US" sz="2400">
              <a:latin typeface="Gill Sans MT" charset="0"/>
            </a:endParaRPr>
          </a:p>
        </p:txBody>
      </p:sp>
      <p:sp>
        <p:nvSpPr>
          <p:cNvPr id="204810" name="Rectangle 10"/>
          <p:cNvSpPr>
            <a:spLocks noChangeArrowheads="1"/>
          </p:cNvSpPr>
          <p:nvPr/>
        </p:nvSpPr>
        <p:spPr bwMode="auto">
          <a:xfrm>
            <a:off x="4252913" y="5022850"/>
            <a:ext cx="44084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u="sng">
                <a:solidFill>
                  <a:srgbClr val="CC0000"/>
                </a:solidFill>
                <a:latin typeface="Gill Sans MT" charset="0"/>
              </a:rPr>
              <a:t>type=MX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b="1">
                <a:latin typeface="Courier New" charset="0"/>
              </a:rPr>
              <a:t>value</a:t>
            </a:r>
            <a:r>
              <a:rPr lang="en-US">
                <a:latin typeface="Comic Sans MS" charset="0"/>
              </a:rPr>
              <a:t> </a:t>
            </a:r>
            <a:r>
              <a:rPr lang="en-US">
                <a:latin typeface="Gill Sans MT" charset="0"/>
              </a:rPr>
              <a:t>is name of mailserver associated with</a:t>
            </a:r>
            <a:r>
              <a:rPr lang="en-US">
                <a:latin typeface="Comic Sans MS" charset="0"/>
              </a:rPr>
              <a:t> </a:t>
            </a:r>
            <a:r>
              <a:rPr lang="en-US" b="1">
                <a:latin typeface="Courier New" charset="0"/>
              </a:rPr>
              <a:t>name</a:t>
            </a:r>
            <a:endParaRPr lang="en-US">
              <a:latin typeface="Comic Sans MS" charset="0"/>
            </a:endParaRPr>
          </a:p>
          <a:p>
            <a:pPr marL="342900" indent="-342900">
              <a:buFont typeface="ZapfDingbats" charset="0"/>
              <a:buChar char="r"/>
            </a:pPr>
            <a:endParaRPr lang="en-US" sz="2400">
              <a:latin typeface="Comic Sans MS" charset="0"/>
            </a:endParaRPr>
          </a:p>
        </p:txBody>
      </p:sp>
      <p:pic>
        <p:nvPicPr>
          <p:cNvPr id="204811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881063"/>
            <a:ext cx="3198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580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068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B4F7A9A-7C2B-5A48-A7B7-1C516E4D498F}" type="slidenum">
              <a:rPr lang="en-US" sz="1200">
                <a:latin typeface="Tahoma" charset="0"/>
              </a:rPr>
              <a:pPr/>
              <a:t>33</a:t>
            </a:fld>
            <a:endParaRPr lang="en-US" sz="1200">
              <a:latin typeface="Tahoma" charset="0"/>
            </a:endParaRPr>
          </a:p>
        </p:txBody>
      </p:sp>
      <p:pic>
        <p:nvPicPr>
          <p:cNvPr id="206851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8858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2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17488"/>
            <a:ext cx="7772400" cy="86042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DNS protocol, messages</a:t>
            </a:r>
            <a:endParaRPr lang="en-US">
              <a:latin typeface="Gill Sans MT" charset="0"/>
            </a:endParaRPr>
          </a:p>
        </p:txBody>
      </p:sp>
      <p:sp>
        <p:nvSpPr>
          <p:cNvPr id="2068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1333500"/>
            <a:ext cx="7820025" cy="514350"/>
          </a:xfrm>
        </p:spPr>
        <p:txBody>
          <a:bodyPr>
            <a:normAutofit fontScale="85000" lnSpcReduction="10000"/>
          </a:bodyPr>
          <a:lstStyle/>
          <a:p>
            <a:r>
              <a:rPr lang="en-US" i="1">
                <a:solidFill>
                  <a:srgbClr val="CC0000"/>
                </a:solidFill>
                <a:latin typeface="Gill Sans MT" charset="0"/>
              </a:rPr>
              <a:t>query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>
                <a:latin typeface="Gill Sans MT" charset="0"/>
              </a:rPr>
              <a:t>and 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reply</a:t>
            </a:r>
            <a:r>
              <a:rPr lang="en-US">
                <a:latin typeface="Gill Sans MT" charset="0"/>
              </a:rPr>
              <a:t> messages, both with same 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message format</a:t>
            </a:r>
            <a:endParaRPr lang="en-US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206854" name="Rectangle 4"/>
          <p:cNvSpPr>
            <a:spLocks noChangeArrowheads="1"/>
          </p:cNvSpPr>
          <p:nvPr/>
        </p:nvSpPr>
        <p:spPr bwMode="auto">
          <a:xfrm>
            <a:off x="490538" y="2352675"/>
            <a:ext cx="35750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>
                <a:latin typeface="Gill Sans MT" charset="0"/>
              </a:rPr>
              <a:t>msg header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identification:</a:t>
            </a:r>
            <a:r>
              <a:rPr lang="en-US">
                <a:latin typeface="Gill Sans MT" charset="0"/>
              </a:rPr>
              <a:t> 16 bit # for query, reply to query uses same #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flags: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query or reply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recursion desired 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recursion available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>
                <a:latin typeface="Gill Sans MT" charset="0"/>
              </a:rPr>
              <a:t>reply is authoritative</a:t>
            </a:r>
          </a:p>
        </p:txBody>
      </p:sp>
      <p:grpSp>
        <p:nvGrpSpPr>
          <p:cNvPr id="206855" name="Group 36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206866" name="Rectangle 33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67" name="Rectangle 12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68" name="Line 13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69" name="Line 14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0" name="Line 15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1" name="Line 16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2" name="Line 17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3" name="Line 18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4" name="Line 19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5" name="Text Box 20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identification</a:t>
              </a:r>
            </a:p>
          </p:txBody>
        </p:sp>
        <p:sp>
          <p:nvSpPr>
            <p:cNvPr id="206876" name="Text Box 21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flags</a:t>
              </a:r>
            </a:p>
          </p:txBody>
        </p:sp>
        <p:sp>
          <p:nvSpPr>
            <p:cNvPr id="206877" name="Text Box 22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questions</a:t>
              </a:r>
            </a:p>
          </p:txBody>
        </p:sp>
        <p:sp>
          <p:nvSpPr>
            <p:cNvPr id="206878" name="Text Box 23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questions (variable # of questions)</a:t>
              </a:r>
            </a:p>
          </p:txBody>
        </p:sp>
        <p:sp>
          <p:nvSpPr>
            <p:cNvPr id="206879" name="Text Box 26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additional RRs</a:t>
              </a:r>
            </a:p>
          </p:txBody>
        </p:sp>
        <p:sp>
          <p:nvSpPr>
            <p:cNvPr id="206880" name="Text Box 27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authority RRs</a:t>
              </a:r>
            </a:p>
          </p:txBody>
        </p:sp>
        <p:sp>
          <p:nvSpPr>
            <p:cNvPr id="206881" name="Text Box 28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answer RRs</a:t>
              </a:r>
            </a:p>
          </p:txBody>
        </p:sp>
        <p:sp>
          <p:nvSpPr>
            <p:cNvPr id="206882" name="Text Box 30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answers (variable # of RRs)</a:t>
              </a:r>
            </a:p>
          </p:txBody>
        </p:sp>
        <p:sp>
          <p:nvSpPr>
            <p:cNvPr id="206883" name="Text Box 31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authority (variable # of RRs)</a:t>
              </a:r>
            </a:p>
          </p:txBody>
        </p:sp>
        <p:sp>
          <p:nvSpPr>
            <p:cNvPr id="206884" name="Text Box 32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additional info (variable # of RRs)</a:t>
              </a:r>
            </a:p>
          </p:txBody>
        </p:sp>
      </p:grpSp>
      <p:sp>
        <p:nvSpPr>
          <p:cNvPr id="206856" name="Line 34"/>
          <p:cNvSpPr>
            <a:spLocks noChangeShapeType="1"/>
          </p:cNvSpPr>
          <p:nvPr/>
        </p:nvSpPr>
        <p:spPr bwMode="auto">
          <a:xfrm flipV="1">
            <a:off x="3417888" y="2568575"/>
            <a:ext cx="1165225" cy="3270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7" name="Line 35"/>
          <p:cNvSpPr>
            <a:spLocks noChangeShapeType="1"/>
          </p:cNvSpPr>
          <p:nvPr/>
        </p:nvSpPr>
        <p:spPr bwMode="auto">
          <a:xfrm flipV="1">
            <a:off x="1522413" y="2547938"/>
            <a:ext cx="5183187" cy="140493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6858" name="Group 60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206863" name="Text Box 57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206864" name="Line 58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65" name="Line 59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859" name="Group 61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206860" name="Text Box 62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206861" name="Line 63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62" name="Line 64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7226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088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405BE77B-DAAF-EF42-8378-72DC713A0682}" type="slidenum">
              <a:rPr lang="en-US" sz="1200">
                <a:latin typeface="Tahoma" charset="0"/>
              </a:rPr>
              <a:pPr/>
              <a:t>34</a:t>
            </a:fld>
            <a:endParaRPr lang="en-US" sz="1200">
              <a:latin typeface="Tahoma" charset="0"/>
            </a:endParaRPr>
          </a:p>
        </p:txBody>
      </p:sp>
      <p:sp>
        <p:nvSpPr>
          <p:cNvPr id="208899" name="Text Box 4"/>
          <p:cNvSpPr txBox="1">
            <a:spLocks noChangeArrowheads="1"/>
          </p:cNvSpPr>
          <p:nvPr/>
        </p:nvSpPr>
        <p:spPr bwMode="auto">
          <a:xfrm>
            <a:off x="1185863" y="3703638"/>
            <a:ext cx="19018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name, type fields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 for a query</a:t>
            </a:r>
            <a:endParaRPr lang="en-US" sz="2400">
              <a:latin typeface="Gill Sans MT" charset="0"/>
            </a:endParaRPr>
          </a:p>
        </p:txBody>
      </p:sp>
      <p:sp>
        <p:nvSpPr>
          <p:cNvPr id="208900" name="Text Box 5"/>
          <p:cNvSpPr txBox="1">
            <a:spLocks noChangeArrowheads="1"/>
          </p:cNvSpPr>
          <p:nvPr/>
        </p:nvSpPr>
        <p:spPr bwMode="auto">
          <a:xfrm>
            <a:off x="922338" y="4425950"/>
            <a:ext cx="2168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RRs in response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to query</a:t>
            </a:r>
            <a:endParaRPr lang="en-US" sz="2400">
              <a:latin typeface="Gill Sans MT" charset="0"/>
            </a:endParaRPr>
          </a:p>
        </p:txBody>
      </p:sp>
      <p:sp>
        <p:nvSpPr>
          <p:cNvPr id="208901" name="Text Box 6"/>
          <p:cNvSpPr txBox="1">
            <a:spLocks noChangeArrowheads="1"/>
          </p:cNvSpPr>
          <p:nvPr/>
        </p:nvSpPr>
        <p:spPr bwMode="auto">
          <a:xfrm>
            <a:off x="781050" y="5078413"/>
            <a:ext cx="23129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records for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authoritative servers</a:t>
            </a:r>
            <a:endParaRPr lang="en-US" sz="2400">
              <a:latin typeface="Gill Sans MT" charset="0"/>
            </a:endParaRPr>
          </a:p>
        </p:txBody>
      </p:sp>
      <p:sp>
        <p:nvSpPr>
          <p:cNvPr id="208902" name="Text Box 7"/>
          <p:cNvSpPr txBox="1">
            <a:spLocks noChangeArrowheads="1"/>
          </p:cNvSpPr>
          <p:nvPr/>
        </p:nvSpPr>
        <p:spPr bwMode="auto">
          <a:xfrm>
            <a:off x="687388" y="5797550"/>
            <a:ext cx="23939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additional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helpful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>
              <a:latin typeface="Gill Sans MT" charset="0"/>
            </a:endParaRP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info that may be used</a:t>
            </a:r>
            <a:endParaRPr lang="en-US" sz="2400">
              <a:latin typeface="Gill Sans MT" charset="0"/>
            </a:endParaRPr>
          </a:p>
        </p:txBody>
      </p:sp>
      <p:grpSp>
        <p:nvGrpSpPr>
          <p:cNvPr id="208903" name="Group 17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208918" name="Rectangle 18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19" name="Rectangle 19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20" name="Line 20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1" name="Line 21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2" name="Line 22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3" name="Line 23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4" name="Line 24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5" name="Line 25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6" name="Line 26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27" name="Text Box 27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identification</a:t>
              </a:r>
            </a:p>
          </p:txBody>
        </p:sp>
        <p:sp>
          <p:nvSpPr>
            <p:cNvPr id="208928" name="Text Box 28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flags</a:t>
              </a:r>
            </a:p>
          </p:txBody>
        </p:sp>
        <p:sp>
          <p:nvSpPr>
            <p:cNvPr id="208929" name="Text Box 29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questions</a:t>
              </a:r>
            </a:p>
          </p:txBody>
        </p:sp>
        <p:sp>
          <p:nvSpPr>
            <p:cNvPr id="208930" name="Text Box 30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questions (variable # of questions)</a:t>
              </a:r>
            </a:p>
          </p:txBody>
        </p:sp>
        <p:sp>
          <p:nvSpPr>
            <p:cNvPr id="208931" name="Text Box 31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additional RRs</a:t>
              </a:r>
            </a:p>
          </p:txBody>
        </p:sp>
        <p:sp>
          <p:nvSpPr>
            <p:cNvPr id="208932" name="Text Box 32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authority RRs</a:t>
              </a:r>
            </a:p>
          </p:txBody>
        </p:sp>
        <p:sp>
          <p:nvSpPr>
            <p:cNvPr id="208933" name="Text Box 33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answer RRs</a:t>
              </a:r>
            </a:p>
          </p:txBody>
        </p:sp>
        <p:sp>
          <p:nvSpPr>
            <p:cNvPr id="208934" name="Text Box 34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answers (variable # of RRs)</a:t>
              </a:r>
            </a:p>
          </p:txBody>
        </p:sp>
        <p:sp>
          <p:nvSpPr>
            <p:cNvPr id="208935" name="Text Box 35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authority (variable # of RRs)</a:t>
              </a:r>
            </a:p>
          </p:txBody>
        </p:sp>
        <p:sp>
          <p:nvSpPr>
            <p:cNvPr id="208936" name="Text Box 36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additional info (variable # of RRs)</a:t>
              </a:r>
            </a:p>
          </p:txBody>
        </p:sp>
      </p:grpSp>
      <p:sp>
        <p:nvSpPr>
          <p:cNvPr id="208904" name="Line 37"/>
          <p:cNvSpPr>
            <a:spLocks noChangeShapeType="1"/>
          </p:cNvSpPr>
          <p:nvPr/>
        </p:nvSpPr>
        <p:spPr bwMode="auto">
          <a:xfrm flipH="1">
            <a:off x="3101975" y="6062663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905" name="Line 38"/>
          <p:cNvSpPr>
            <a:spLocks noChangeShapeType="1"/>
          </p:cNvSpPr>
          <p:nvPr/>
        </p:nvSpPr>
        <p:spPr bwMode="auto">
          <a:xfrm flipH="1">
            <a:off x="3109913" y="54038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906" name="Line 39"/>
          <p:cNvSpPr>
            <a:spLocks noChangeShapeType="1"/>
          </p:cNvSpPr>
          <p:nvPr/>
        </p:nvSpPr>
        <p:spPr bwMode="auto">
          <a:xfrm flipH="1">
            <a:off x="3117850" y="4745038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907" name="Line 40"/>
          <p:cNvSpPr>
            <a:spLocks noChangeShapeType="1"/>
          </p:cNvSpPr>
          <p:nvPr/>
        </p:nvSpPr>
        <p:spPr bwMode="auto">
          <a:xfrm flipH="1">
            <a:off x="3103563" y="40195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8908" name="Picture 4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8858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09" name="Rectangle 2"/>
          <p:cNvSpPr>
            <a:spLocks noChangeArrowheads="1"/>
          </p:cNvSpPr>
          <p:nvPr/>
        </p:nvSpPr>
        <p:spPr bwMode="auto">
          <a:xfrm>
            <a:off x="446088" y="217488"/>
            <a:ext cx="7772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DNS protocol, messages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grpSp>
        <p:nvGrpSpPr>
          <p:cNvPr id="208910" name="Group 43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208915" name="Text Box 44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208916" name="Line 45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17" name="Line 46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911" name="Group 47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208912" name="Text Box 48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208913" name="Line 49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14" name="Line 50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656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2109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BF1FBF1-C544-5145-A973-F3D7F8DD7AC5}" type="slidenum">
              <a:rPr lang="en-US" sz="1200">
                <a:latin typeface="Tahoma" charset="0"/>
              </a:rPr>
              <a:pPr/>
              <a:t>35</a:t>
            </a:fld>
            <a:endParaRPr lang="en-US" sz="1200">
              <a:latin typeface="Tahoma" charset="0"/>
            </a:endParaRPr>
          </a:p>
        </p:txBody>
      </p:sp>
      <p:pic>
        <p:nvPicPr>
          <p:cNvPr id="210947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890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9388"/>
            <a:ext cx="7772400" cy="90328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Inserting records into </a:t>
            </a:r>
            <a:r>
              <a:rPr lang="en-US" sz="4000">
                <a:latin typeface="Gill Sans MT" charset="0"/>
              </a:rPr>
              <a:t>DNS</a:t>
            </a:r>
          </a:p>
        </p:txBody>
      </p:sp>
      <p:sp>
        <p:nvSpPr>
          <p:cNvPr id="2109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1650" y="1370013"/>
            <a:ext cx="8456613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Gill Sans MT" charset="0"/>
              </a:rPr>
              <a:t>example: new startup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Network Utopia</a:t>
            </a:r>
            <a:r>
              <a:rPr lang="ja-JP" altLang="en-US" dirty="0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register name </a:t>
            </a:r>
            <a:r>
              <a:rPr lang="en-US" dirty="0" err="1">
                <a:latin typeface="Gill Sans MT" charset="0"/>
              </a:rPr>
              <a:t>networkuptopia.com</a:t>
            </a:r>
            <a:r>
              <a:rPr lang="en-US" dirty="0">
                <a:latin typeface="Gill Sans MT" charset="0"/>
              </a:rPr>
              <a:t> at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DNS registrar</a:t>
            </a:r>
            <a:r>
              <a:rPr lang="en-US" dirty="0">
                <a:latin typeface="Gill Sans MT" charset="0"/>
              </a:rPr>
              <a:t> (e.g., Network </a:t>
            </a:r>
            <a:r>
              <a:rPr lang="en-US" dirty="0" smtClean="0">
                <a:latin typeface="Gill Sans MT" charset="0"/>
              </a:rPr>
              <a:t>Solutions… </a:t>
            </a:r>
            <a:r>
              <a:rPr lang="en-US" dirty="0" err="1" smtClean="0">
                <a:latin typeface="Gill Sans MT" charset="0"/>
              </a:rPr>
              <a:t>errr</a:t>
            </a:r>
            <a:r>
              <a:rPr lang="en-US" dirty="0" smtClean="0">
                <a:latin typeface="Gill Sans MT" charset="0"/>
              </a:rPr>
              <a:t>)</a:t>
            </a:r>
            <a:endParaRPr lang="en-US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provide names, IP addresses of authoritative name server (primary and secondary)</a:t>
            </a:r>
          </a:p>
          <a:p>
            <a:pPr lvl="1"/>
            <a:r>
              <a:rPr lang="en-US" dirty="0">
                <a:latin typeface="Gill Sans MT" charset="0"/>
              </a:rPr>
              <a:t>registrar inserts two RRs into .com TLD server:</a:t>
            </a:r>
            <a:r>
              <a:rPr lang="en-US" sz="2800" dirty="0">
                <a:latin typeface="Gill Sans MT" charset="0"/>
              </a:rPr>
              <a:t/>
            </a:r>
            <a:br>
              <a:rPr lang="en-US" sz="2800" dirty="0">
                <a:latin typeface="Gill Sans MT" charset="0"/>
              </a:rPr>
            </a:br>
            <a:r>
              <a:rPr lang="en-US" sz="2000" b="1" dirty="0">
                <a:latin typeface="Courier New" charset="0"/>
              </a:rPr>
              <a:t>(</a:t>
            </a:r>
            <a:r>
              <a:rPr lang="en-US" sz="2000" b="1" dirty="0" err="1">
                <a:latin typeface="Courier New" charset="0"/>
              </a:rPr>
              <a:t>networkutopia.com</a:t>
            </a:r>
            <a:r>
              <a:rPr lang="en-US" sz="2000" b="1" dirty="0">
                <a:latin typeface="Courier New" charset="0"/>
              </a:rPr>
              <a:t>, dns1.networkutopia.com, NS)</a:t>
            </a:r>
          </a:p>
          <a:p>
            <a:pPr lvl="1">
              <a:buFont typeface="Wingdings" charset="0"/>
              <a:buNone/>
            </a:pPr>
            <a:r>
              <a:rPr lang="en-US" sz="2000" b="1" dirty="0">
                <a:latin typeface="Courier New" charset="0"/>
              </a:rPr>
              <a:t>  (dns1.networkutopia.com, 212.212.212.1, A)</a:t>
            </a:r>
            <a:endParaRPr lang="en-US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dirty="0">
                <a:latin typeface="Gill Sans MT" charset="0"/>
              </a:rPr>
              <a:t>create authoritative server type A record for </a:t>
            </a:r>
            <a:r>
              <a:rPr lang="en-US" dirty="0" err="1">
                <a:latin typeface="Gill Sans MT" charset="0"/>
              </a:rPr>
              <a:t>www.networkuptopia.com</a:t>
            </a:r>
            <a:r>
              <a:rPr lang="en-US" dirty="0">
                <a:latin typeface="Gill Sans MT" charset="0"/>
              </a:rPr>
              <a:t>; type MX record for </a:t>
            </a:r>
            <a:r>
              <a:rPr lang="en-US" dirty="0" err="1">
                <a:latin typeface="Gill Sans MT" charset="0"/>
              </a:rPr>
              <a:t>networkutopia.com</a:t>
            </a:r>
            <a:endParaRPr lang="en-US" dirty="0">
              <a:latin typeface="Gill Sans MT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96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Attacking DNS</a:t>
            </a:r>
          </a:p>
        </p:txBody>
      </p:sp>
      <p:sp>
        <p:nvSpPr>
          <p:cNvPr id="212994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22228B"/>
                </a:solidFill>
                <a:latin typeface="Gill Sans MT" charset="0"/>
              </a:rPr>
              <a:t>DDoS attacks</a:t>
            </a:r>
          </a:p>
          <a:p>
            <a:r>
              <a:rPr lang="en-US">
                <a:latin typeface="Gill Sans MT" charset="0"/>
              </a:rPr>
              <a:t>Bombard root servers with traffic</a:t>
            </a:r>
          </a:p>
          <a:p>
            <a:pPr lvl="1"/>
            <a:r>
              <a:rPr lang="en-US">
                <a:latin typeface="Gill Sans MT" charset="0"/>
              </a:rPr>
              <a:t>Not successful to date</a:t>
            </a:r>
          </a:p>
          <a:p>
            <a:pPr lvl="1"/>
            <a:r>
              <a:rPr lang="en-US">
                <a:latin typeface="Gill Sans MT" charset="0"/>
              </a:rPr>
              <a:t>Traffic Filtering</a:t>
            </a:r>
          </a:p>
          <a:p>
            <a:pPr lvl="1"/>
            <a:r>
              <a:rPr lang="en-US">
                <a:latin typeface="Gill Sans MT" charset="0"/>
              </a:rPr>
              <a:t>Local DNS servers cache IPs of TLD servers, allowing root server bypass</a:t>
            </a:r>
          </a:p>
          <a:p>
            <a:r>
              <a:rPr lang="en-US">
                <a:latin typeface="Gill Sans MT" charset="0"/>
              </a:rPr>
              <a:t>Bombard TLD servers</a:t>
            </a:r>
          </a:p>
          <a:p>
            <a:pPr lvl="1"/>
            <a:r>
              <a:rPr lang="en-US">
                <a:latin typeface="Gill Sans MT" charset="0"/>
              </a:rPr>
              <a:t>Potentially more dangerous</a:t>
            </a:r>
          </a:p>
          <a:p>
            <a:pPr>
              <a:buFont typeface="Comic Sans MS" charset="0"/>
              <a:buAutoNum type="arabicPeriod"/>
            </a:pPr>
            <a:endParaRPr lang="en-US">
              <a:latin typeface="Gill Sans MT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Redirect attacks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Man-in-middle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Intercept queries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DNS poisoning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Send bogus </a:t>
            </a:r>
            <a:r>
              <a:rPr lang="en-US" dirty="0" smtClean="0"/>
              <a:t>replies </a:t>
            </a:r>
            <a:r>
              <a:rPr lang="en-US" dirty="0" smtClean="0"/>
              <a:t>to DNS server, which caches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Exploit DNS for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DDoS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Send queries with spoofed source address: target IP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Requires amplification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Application Layer</a:t>
            </a:r>
            <a:endParaRPr lang="en-US"/>
          </a:p>
        </p:txBody>
      </p:sp>
      <p:sp>
        <p:nvSpPr>
          <p:cNvPr id="2129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59D29A99-89A6-E64F-93A3-7D4960F3AA82}" type="slidenum">
              <a:rPr lang="en-US" sz="1200">
                <a:latin typeface="Tahoma" charset="0"/>
              </a:rPr>
              <a:pPr/>
              <a:t>36</a:t>
            </a:fld>
            <a:endParaRPr lang="en-US" sz="1200">
              <a:latin typeface="Tahoma" charset="0"/>
            </a:endParaRPr>
          </a:p>
        </p:txBody>
      </p:sp>
      <p:pic>
        <p:nvPicPr>
          <p:cNvPr id="212998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50925"/>
            <a:ext cx="353377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346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576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7769A579-69E8-2D4C-9A79-00A59D5BE9DE}" type="slidenum">
              <a:rPr lang="en-US" sz="1200">
                <a:latin typeface="Tahoma" charset="0"/>
              </a:rPr>
              <a:pPr/>
              <a:t>4</a:t>
            </a:fld>
            <a:endParaRPr lang="en-US" sz="1200">
              <a:latin typeface="Tahoma" charset="0"/>
            </a:endParaRPr>
          </a:p>
        </p:txBody>
      </p:sp>
      <p:pic>
        <p:nvPicPr>
          <p:cNvPr id="157699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89217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271463"/>
            <a:ext cx="7772400" cy="817562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FTP commands, responses</a:t>
            </a:r>
            <a:endParaRPr lang="en-US">
              <a:latin typeface="Gill Sans MT" charset="0"/>
            </a:endParaRP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33500"/>
            <a:ext cx="3810000" cy="4648200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sample commands:</a:t>
            </a:r>
            <a:endParaRPr lang="en-US" sz="2400" i="1">
              <a:solidFill>
                <a:srgbClr val="CC0000"/>
              </a:solidFill>
              <a:latin typeface="Gill Sans MT" charset="0"/>
            </a:endParaRPr>
          </a:p>
          <a:p>
            <a:r>
              <a:rPr lang="en-US" sz="2400">
                <a:latin typeface="Gill Sans MT" charset="0"/>
              </a:rPr>
              <a:t>sent as ASCII text over control channel</a:t>
            </a:r>
            <a:endParaRPr lang="en-US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USER </a:t>
            </a:r>
            <a:r>
              <a:rPr lang="en-US" sz="2400" b="1" i="1">
                <a:latin typeface="Courier New" charset="0"/>
              </a:rPr>
              <a:t>username</a:t>
            </a:r>
            <a:endParaRPr lang="en-US" i="1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PASS </a:t>
            </a:r>
            <a:r>
              <a:rPr lang="en-US" sz="2400" b="1" i="1">
                <a:latin typeface="Courier New" charset="0"/>
              </a:rPr>
              <a:t>password</a:t>
            </a:r>
            <a:endParaRPr lang="en-US" i="1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LIST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return list of file in current directory</a:t>
            </a:r>
            <a:endParaRPr lang="en-US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RETR filename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retrieves (gets) file</a:t>
            </a:r>
            <a:endParaRPr lang="en-US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STOR filename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stores (puts) file onto remote host</a:t>
            </a:r>
          </a:p>
        </p:txBody>
      </p:sp>
      <p:sp>
        <p:nvSpPr>
          <p:cNvPr id="15770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1400" y="1333500"/>
            <a:ext cx="3810000" cy="4648200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sample return codes</a:t>
            </a:r>
          </a:p>
          <a:p>
            <a:r>
              <a:rPr lang="en-US" sz="2400">
                <a:latin typeface="Gill Sans MT" charset="0"/>
              </a:rPr>
              <a:t>status code and phrase (as in HTTP)</a:t>
            </a:r>
            <a:endParaRPr lang="en-US">
              <a:latin typeface="Gill Sans MT" charset="0"/>
            </a:endParaRPr>
          </a:p>
          <a:p>
            <a:r>
              <a:rPr lang="en-US" sz="2400" b="1">
                <a:latin typeface="Courier New" charset="0"/>
              </a:rPr>
              <a:t>331 Username OK, password required</a:t>
            </a:r>
          </a:p>
          <a:p>
            <a:r>
              <a:rPr lang="en-US" sz="2400" b="1">
                <a:latin typeface="Courier New" charset="0"/>
              </a:rPr>
              <a:t>125 data connection already open; transfer starting</a:t>
            </a:r>
          </a:p>
          <a:p>
            <a:r>
              <a:rPr lang="en-US" sz="2400" b="1">
                <a:latin typeface="Courier New" charset="0"/>
              </a:rPr>
              <a:t>425 Can</a:t>
            </a:r>
            <a:r>
              <a:rPr lang="ja-JP" altLang="en-US" sz="2400" b="1">
                <a:latin typeface="Courier New" charset="0"/>
              </a:rPr>
              <a:t>’</a:t>
            </a:r>
            <a:r>
              <a:rPr lang="en-US" altLang="ja-JP" sz="2400" b="1">
                <a:latin typeface="Courier New" charset="0"/>
              </a:rPr>
              <a:t>t open data connection</a:t>
            </a:r>
          </a:p>
          <a:p>
            <a:r>
              <a:rPr lang="en-US" sz="2400" b="1">
                <a:latin typeface="Courier New" charset="0"/>
              </a:rPr>
              <a:t>452 Error writing file</a:t>
            </a:r>
            <a:endParaRPr lang="en-US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838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2: Application Layer</a:t>
            </a:r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400">
                <a:solidFill>
                  <a:srgbClr val="FFFF00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07FE7CA4-A9C8-7241-8C97-3476213B79F3}" type="slidenum">
              <a:rPr lang="en-US" sz="14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FTP, SFTP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FTP is not secure – nothing is encrypted!</a:t>
            </a:r>
          </a:p>
          <a:p>
            <a:r>
              <a:rPr lang="en-US">
                <a:latin typeface="Comic Sans MS" charset="0"/>
              </a:rPr>
              <a:t>SFTP uses SSH, and should be used instead of FTP when possible.</a:t>
            </a:r>
          </a:p>
        </p:txBody>
      </p:sp>
    </p:spTree>
    <p:extLst>
      <p:ext uri="{BB962C8B-B14F-4D97-AF65-F5344CB8AC3E}">
        <p14:creationId xmlns:p14="http://schemas.microsoft.com/office/powerpoint/2010/main" val="1048856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597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31F5EF96-8D60-1247-951C-7AFB459FC7FC}" type="slidenum">
              <a:rPr lang="en-US" sz="1200">
                <a:latin typeface="Tahoma" charset="0"/>
              </a:rPr>
              <a:pPr/>
              <a:t>6</a:t>
            </a:fld>
            <a:endParaRPr lang="en-US" sz="1200">
              <a:latin typeface="Tahoma" charset="0"/>
            </a:endParaRPr>
          </a:p>
        </p:txBody>
      </p:sp>
      <p:sp>
        <p:nvSpPr>
          <p:cNvPr id="1597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15974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solidFill>
                  <a:srgbClr val="CC0000"/>
                </a:solidFill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15974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159750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837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617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E0C2810-71BE-4849-8FED-38F06F529126}" type="slidenum">
              <a:rPr lang="en-US" sz="1200">
                <a:latin typeface="Tahoma" charset="0"/>
              </a:rPr>
              <a:pPr/>
              <a:t>7</a:t>
            </a:fld>
            <a:endParaRPr lang="en-US" sz="1200">
              <a:latin typeface="Tahoma" charset="0"/>
            </a:endParaRPr>
          </a:p>
        </p:txBody>
      </p:sp>
      <p:sp>
        <p:nvSpPr>
          <p:cNvPr id="161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01625"/>
            <a:ext cx="7772400" cy="86995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Electronic mail</a:t>
            </a:r>
            <a:endParaRPr lang="en-US">
              <a:latin typeface="Gill Sans MT" charset="0"/>
            </a:endParaRPr>
          </a:p>
        </p:txBody>
      </p:sp>
      <p:sp>
        <p:nvSpPr>
          <p:cNvPr id="1617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366838"/>
            <a:ext cx="3933825" cy="4876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Three major components: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 </a:t>
            </a:r>
          </a:p>
          <a:p>
            <a:r>
              <a:rPr lang="en-US" sz="2400">
                <a:latin typeface="Gill Sans MT" charset="0"/>
              </a:rPr>
              <a:t>user agents </a:t>
            </a:r>
          </a:p>
          <a:p>
            <a:r>
              <a:rPr lang="en-US" sz="2400">
                <a:latin typeface="Gill Sans MT" charset="0"/>
              </a:rPr>
              <a:t>mail servers </a:t>
            </a:r>
          </a:p>
          <a:p>
            <a:pPr>
              <a:spcAft>
                <a:spcPct val="75000"/>
              </a:spcAft>
            </a:pPr>
            <a:r>
              <a:rPr lang="en-US" sz="2400">
                <a:latin typeface="Gill Sans MT" charset="0"/>
              </a:rPr>
              <a:t>simple mail transfer protocol: SMTP</a:t>
            </a:r>
          </a:p>
          <a:p>
            <a:pPr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User Agent</a:t>
            </a:r>
          </a:p>
          <a:p>
            <a:r>
              <a:rPr lang="en-US" sz="2400">
                <a:latin typeface="Gill Sans MT" charset="0"/>
              </a:rPr>
              <a:t>a.k.a.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mail reader</a:t>
            </a:r>
            <a:r>
              <a:rPr lang="ja-JP" altLang="en-US" sz="2400">
                <a:latin typeface="Gill Sans MT" charset="0"/>
              </a:rPr>
              <a:t>”</a:t>
            </a:r>
            <a:endParaRPr lang="en-US" altLang="ja-JP" sz="2400">
              <a:latin typeface="Gill Sans MT" charset="0"/>
            </a:endParaRPr>
          </a:p>
          <a:p>
            <a:r>
              <a:rPr lang="en-US" sz="2400">
                <a:latin typeface="Gill Sans MT" charset="0"/>
              </a:rPr>
              <a:t>composing, editing, reading mail messages</a:t>
            </a:r>
          </a:p>
          <a:p>
            <a:r>
              <a:rPr lang="en-US" sz="2400">
                <a:latin typeface="Gill Sans MT" charset="0"/>
              </a:rPr>
              <a:t>e.g., Outlook, Thunderbird, iPhone mail client</a:t>
            </a:r>
          </a:p>
          <a:p>
            <a:r>
              <a:rPr lang="en-US" sz="2400">
                <a:latin typeface="Gill Sans MT" charset="0"/>
              </a:rPr>
              <a:t>outgoing, incoming messages stored on server</a:t>
            </a:r>
          </a:p>
        </p:txBody>
      </p:sp>
      <p:sp>
        <p:nvSpPr>
          <p:cNvPr id="161797" name="Rectangle 280"/>
          <p:cNvSpPr>
            <a:spLocks noChangeArrowheads="1"/>
          </p:cNvSpPr>
          <p:nvPr/>
        </p:nvSpPr>
        <p:spPr bwMode="auto">
          <a:xfrm>
            <a:off x="6962775" y="628650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161798" name="Group 279"/>
          <p:cNvGrpSpPr>
            <a:grpSpLocks/>
          </p:cNvGrpSpPr>
          <p:nvPr/>
        </p:nvGrpSpPr>
        <p:grpSpPr bwMode="auto">
          <a:xfrm>
            <a:off x="7059613" y="576263"/>
            <a:ext cx="1736725" cy="955675"/>
            <a:chOff x="4458" y="3335"/>
            <a:chExt cx="1094" cy="602"/>
          </a:xfrm>
        </p:grpSpPr>
        <p:sp>
          <p:nvSpPr>
            <p:cNvPr id="161996" name="Text Box 263"/>
            <p:cNvSpPr txBox="1">
              <a:spLocks noChangeArrowheads="1"/>
            </p:cNvSpPr>
            <p:nvPr/>
          </p:nvSpPr>
          <p:spPr bwMode="auto">
            <a:xfrm>
              <a:off x="4680" y="3725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 mailbox</a:t>
              </a:r>
              <a:endParaRPr lang="en-US" sz="2400"/>
            </a:p>
          </p:txBody>
        </p:sp>
        <p:grpSp>
          <p:nvGrpSpPr>
            <p:cNvPr id="161997" name="Group 278"/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162000" name="Rectangle 264"/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2001" name="Line 265"/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2" name="Line 266"/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3" name="Line 267"/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4" name="Line 268"/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5" name="Line 269"/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6" name="Line 270"/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007" name="Line 271"/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1998" name="Rectangle 272"/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1999" name="Text Box 277"/>
            <p:cNvSpPr txBox="1">
              <a:spLocks noChangeArrowheads="1"/>
            </p:cNvSpPr>
            <p:nvPr/>
          </p:nvSpPr>
          <p:spPr bwMode="auto">
            <a:xfrm>
              <a:off x="4526" y="3335"/>
              <a:ext cx="102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outgoing 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message queue</a:t>
              </a:r>
              <a:endParaRPr lang="en-US" sz="2400"/>
            </a:p>
          </p:txBody>
        </p:sp>
      </p:grpSp>
      <p:pic>
        <p:nvPicPr>
          <p:cNvPr id="161799" name="Picture 23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947738"/>
            <a:ext cx="319405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1800" name="Group 454"/>
          <p:cNvGrpSpPr>
            <a:grpSpLocks/>
          </p:cNvGrpSpPr>
          <p:nvPr/>
        </p:nvGrpSpPr>
        <p:grpSpPr bwMode="auto">
          <a:xfrm>
            <a:off x="4662488" y="1406525"/>
            <a:ext cx="4318000" cy="5118100"/>
            <a:chOff x="2937" y="886"/>
            <a:chExt cx="2720" cy="3224"/>
          </a:xfrm>
        </p:grpSpPr>
        <p:grpSp>
          <p:nvGrpSpPr>
            <p:cNvPr id="161801" name="Group 389"/>
            <p:cNvGrpSpPr>
              <a:grpSpLocks/>
            </p:cNvGrpSpPr>
            <p:nvPr/>
          </p:nvGrpSpPr>
          <p:grpSpPr bwMode="auto">
            <a:xfrm>
              <a:off x="4346" y="1756"/>
              <a:ext cx="301" cy="451"/>
              <a:chOff x="4140" y="429"/>
              <a:chExt cx="1425" cy="2396"/>
            </a:xfrm>
          </p:grpSpPr>
          <p:sp>
            <p:nvSpPr>
              <p:cNvPr id="161964" name="Freeform 39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65" name="Rectangle 391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66" name="Freeform 39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67" name="Freeform 39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68" name="Rectangle 394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69" name="Group 39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61994" name="AutoShape 396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95" name="AutoShape 397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70" name="Rectangle 398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71" name="Group 39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61992" name="AutoShape 400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93" name="AutoShape 401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72" name="Rectangle 402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73" name="Rectangle 403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74" name="Group 40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61990" name="AutoShape 405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91" name="AutoShape 406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75" name="Freeform 40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1976" name="Group 40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61988" name="AutoShape 409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89" name="AutoShape 410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77" name="Rectangle 411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78" name="Freeform 41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79" name="Freeform 41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80" name="Oval 414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81" name="Freeform 41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82" name="AutoShape 416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83" name="AutoShape 417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84" name="Oval 418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85" name="Oval 419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61986" name="Oval 420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87" name="Rectangle 421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1802" name="Group 356"/>
            <p:cNvGrpSpPr>
              <a:grpSpLocks/>
            </p:cNvGrpSpPr>
            <p:nvPr/>
          </p:nvGrpSpPr>
          <p:grpSpPr bwMode="auto">
            <a:xfrm>
              <a:off x="3091" y="2634"/>
              <a:ext cx="301" cy="451"/>
              <a:chOff x="4140" y="429"/>
              <a:chExt cx="1425" cy="2396"/>
            </a:xfrm>
          </p:grpSpPr>
          <p:sp>
            <p:nvSpPr>
              <p:cNvPr id="161932" name="Freeform 35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33" name="Rectangle 358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34" name="Freeform 35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35" name="Freeform 36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36" name="Rectangle 361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37" name="Group 36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61962" name="AutoShape 363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63" name="AutoShape 364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38" name="Rectangle 365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39" name="Group 36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61960" name="AutoShape 36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61" name="AutoShape 368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40" name="Rectangle 369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41" name="Rectangle 370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42" name="Group 37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61958" name="AutoShape 372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59" name="AutoShape 373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43" name="Freeform 37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1944" name="Group 37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61956" name="AutoShape 376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57" name="AutoShape 377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45" name="Rectangle 378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46" name="Freeform 37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47" name="Freeform 38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48" name="Oval 381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49" name="Freeform 38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50" name="AutoShape 383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51" name="AutoShape 384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52" name="Oval 385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53" name="Oval 386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61954" name="Oval 387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55" name="Rectangle 388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1803" name="Group 320"/>
            <p:cNvGrpSpPr>
              <a:grpSpLocks/>
            </p:cNvGrpSpPr>
            <p:nvPr/>
          </p:nvGrpSpPr>
          <p:grpSpPr bwMode="auto">
            <a:xfrm>
              <a:off x="3105" y="1159"/>
              <a:ext cx="301" cy="451"/>
              <a:chOff x="4140" y="429"/>
              <a:chExt cx="1425" cy="2396"/>
            </a:xfrm>
          </p:grpSpPr>
          <p:sp>
            <p:nvSpPr>
              <p:cNvPr id="161900" name="Freeform 32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01" name="Rectangle 322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02" name="Freeform 32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03" name="Freeform 32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04" name="Rectangle 325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05" name="Group 32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61930" name="AutoShape 327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31" name="AutoShape 328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06" name="Rectangle 329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07" name="Group 33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61928" name="AutoShape 33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29" name="AutoShape 332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08" name="Rectangle 333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09" name="Rectangle 334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1910" name="Group 33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61926" name="AutoShape 336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27" name="AutoShape 337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11" name="Freeform 33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1912" name="Group 33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61924" name="AutoShape 340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925" name="AutoShape 341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1913" name="Rectangle 342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14" name="Freeform 34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15" name="Freeform 34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16" name="Oval 345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17" name="Freeform 34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918" name="AutoShape 347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19" name="AutoShape 348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20" name="Oval 349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21" name="Oval 350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61922" name="Oval 351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923" name="Rectangle 352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1804" name="Line 9"/>
            <p:cNvSpPr>
              <a:spLocks noChangeShapeType="1"/>
            </p:cNvSpPr>
            <p:nvPr/>
          </p:nvSpPr>
          <p:spPr bwMode="auto">
            <a:xfrm>
              <a:off x="3734" y="1642"/>
              <a:ext cx="708" cy="49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1805" name="Group 19"/>
            <p:cNvGrpSpPr>
              <a:grpSpLocks/>
            </p:cNvGrpSpPr>
            <p:nvPr/>
          </p:nvGrpSpPr>
          <p:grpSpPr bwMode="auto">
            <a:xfrm>
              <a:off x="4466" y="1881"/>
              <a:ext cx="510" cy="661"/>
              <a:chOff x="4296" y="2627"/>
              <a:chExt cx="510" cy="661"/>
            </a:xfrm>
          </p:grpSpPr>
          <p:sp>
            <p:nvSpPr>
              <p:cNvPr id="161885" name="Rectangle 20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6" name="Text Box 21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61887" name="Rectangle 22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8" name="Line 23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89" name="Line 24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0" name="Line 25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1" name="Line 26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2" name="Line 27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3" name="Line 28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4" name="Line 29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95" name="Rectangle 30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96" name="Rectangle 31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97" name="Rectangle 32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98" name="Rectangle 33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99" name="Rectangle 34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161806" name="Group 60"/>
            <p:cNvGrpSpPr>
              <a:grpSpLocks/>
            </p:cNvGrpSpPr>
            <p:nvPr/>
          </p:nvGrpSpPr>
          <p:grpSpPr bwMode="auto">
            <a:xfrm>
              <a:off x="3206" y="2763"/>
              <a:ext cx="510" cy="661"/>
              <a:chOff x="4296" y="2627"/>
              <a:chExt cx="510" cy="661"/>
            </a:xfrm>
          </p:grpSpPr>
          <p:sp>
            <p:nvSpPr>
              <p:cNvPr id="161870" name="Rectangle 61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71" name="Text Box 62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61872" name="Rectangle 63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73" name="Line 64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4" name="Line 65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5" name="Line 66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6" name="Line 67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7" name="Line 68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8" name="Line 69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79" name="Line 70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80" name="Rectangle 71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1" name="Rectangle 72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2" name="Rectangle 73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3" name="Rectangle 74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84" name="Rectangle 75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161807" name="Group 96"/>
            <p:cNvGrpSpPr>
              <a:grpSpLocks/>
            </p:cNvGrpSpPr>
            <p:nvPr/>
          </p:nvGrpSpPr>
          <p:grpSpPr bwMode="auto">
            <a:xfrm>
              <a:off x="3206" y="1347"/>
              <a:ext cx="510" cy="661"/>
              <a:chOff x="4296" y="2627"/>
              <a:chExt cx="510" cy="661"/>
            </a:xfrm>
          </p:grpSpPr>
          <p:sp>
            <p:nvSpPr>
              <p:cNvPr id="161855" name="Rectangle 97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56" name="Text Box 98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61857" name="Rectangle 99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58" name="Line 100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59" name="Line 101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0" name="Line 102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1" name="Line 103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2" name="Line 104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3" name="Line 105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4" name="Line 106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65" name="Rectangle 107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66" name="Rectangle 108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67" name="Rectangle 109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68" name="Rectangle 110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69" name="Rectangle 111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161808" name="Line 117"/>
            <p:cNvSpPr>
              <a:spLocks noChangeShapeType="1"/>
            </p:cNvSpPr>
            <p:nvPr/>
          </p:nvSpPr>
          <p:spPr bwMode="auto">
            <a:xfrm flipV="1">
              <a:off x="3734" y="2350"/>
              <a:ext cx="708" cy="68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9" name="Line 118"/>
            <p:cNvSpPr>
              <a:spLocks noChangeShapeType="1"/>
            </p:cNvSpPr>
            <p:nvPr/>
          </p:nvSpPr>
          <p:spPr bwMode="auto">
            <a:xfrm flipH="1" flipV="1">
              <a:off x="3266" y="2020"/>
              <a:ext cx="0" cy="7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1810" name="Group 119"/>
            <p:cNvGrpSpPr>
              <a:grpSpLocks/>
            </p:cNvGrpSpPr>
            <p:nvPr/>
          </p:nvGrpSpPr>
          <p:grpSpPr bwMode="auto">
            <a:xfrm>
              <a:off x="3795" y="2535"/>
              <a:ext cx="650" cy="288"/>
              <a:chOff x="3745" y="2537"/>
              <a:chExt cx="650" cy="288"/>
            </a:xfrm>
          </p:grpSpPr>
          <p:sp>
            <p:nvSpPr>
              <p:cNvPr id="161853" name="Rectangle 120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54" name="Text Box 121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61811" name="Group 122"/>
            <p:cNvGrpSpPr>
              <a:grpSpLocks/>
            </p:cNvGrpSpPr>
            <p:nvPr/>
          </p:nvGrpSpPr>
          <p:grpSpPr bwMode="auto">
            <a:xfrm>
              <a:off x="3771" y="1743"/>
              <a:ext cx="650" cy="288"/>
              <a:chOff x="3745" y="2537"/>
              <a:chExt cx="650" cy="288"/>
            </a:xfrm>
          </p:grpSpPr>
          <p:sp>
            <p:nvSpPr>
              <p:cNvPr id="161851" name="Rectangle 123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52" name="Text Box 124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61812" name="Group 125"/>
            <p:cNvGrpSpPr>
              <a:grpSpLocks/>
            </p:cNvGrpSpPr>
            <p:nvPr/>
          </p:nvGrpSpPr>
          <p:grpSpPr bwMode="auto">
            <a:xfrm>
              <a:off x="2937" y="2193"/>
              <a:ext cx="650" cy="288"/>
              <a:chOff x="3745" y="2537"/>
              <a:chExt cx="650" cy="288"/>
            </a:xfrm>
          </p:grpSpPr>
          <p:sp>
            <p:nvSpPr>
              <p:cNvPr id="161849" name="Rectangle 126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50" name="Text Box 127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61813" name="Group 423"/>
            <p:cNvGrpSpPr>
              <a:grpSpLocks/>
            </p:cNvGrpSpPr>
            <p:nvPr/>
          </p:nvGrpSpPr>
          <p:grpSpPr bwMode="auto">
            <a:xfrm>
              <a:off x="3587" y="886"/>
              <a:ext cx="575" cy="664"/>
              <a:chOff x="3574" y="550"/>
              <a:chExt cx="575" cy="664"/>
            </a:xfrm>
          </p:grpSpPr>
          <p:grpSp>
            <p:nvGrpSpPr>
              <p:cNvPr id="161844" name="Group 35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47" name="Picture 35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48" name="Freeform 35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4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4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61814" name="Group 424"/>
            <p:cNvGrpSpPr>
              <a:grpSpLocks/>
            </p:cNvGrpSpPr>
            <p:nvPr/>
          </p:nvGrpSpPr>
          <p:grpSpPr bwMode="auto">
            <a:xfrm>
              <a:off x="4870" y="1400"/>
              <a:ext cx="575" cy="664"/>
              <a:chOff x="3574" y="550"/>
              <a:chExt cx="575" cy="664"/>
            </a:xfrm>
          </p:grpSpPr>
          <p:grpSp>
            <p:nvGrpSpPr>
              <p:cNvPr id="161839" name="Group 425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42" name="Picture 426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43" name="Freeform 427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4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4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61815" name="Group 430"/>
            <p:cNvGrpSpPr>
              <a:grpSpLocks/>
            </p:cNvGrpSpPr>
            <p:nvPr/>
          </p:nvGrpSpPr>
          <p:grpSpPr bwMode="auto">
            <a:xfrm>
              <a:off x="5082" y="1880"/>
              <a:ext cx="575" cy="664"/>
              <a:chOff x="3574" y="550"/>
              <a:chExt cx="575" cy="664"/>
            </a:xfrm>
          </p:grpSpPr>
          <p:grpSp>
            <p:nvGrpSpPr>
              <p:cNvPr id="161834" name="Group 431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37" name="Picture 432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38" name="Freeform 433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3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3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61816" name="Group 436"/>
            <p:cNvGrpSpPr>
              <a:grpSpLocks/>
            </p:cNvGrpSpPr>
            <p:nvPr/>
          </p:nvGrpSpPr>
          <p:grpSpPr bwMode="auto">
            <a:xfrm>
              <a:off x="4999" y="2540"/>
              <a:ext cx="575" cy="664"/>
              <a:chOff x="3574" y="550"/>
              <a:chExt cx="575" cy="664"/>
            </a:xfrm>
          </p:grpSpPr>
          <p:grpSp>
            <p:nvGrpSpPr>
              <p:cNvPr id="161829" name="Group 437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32" name="Picture 438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33" name="Freeform 439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3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3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61817" name="Group 442"/>
            <p:cNvGrpSpPr>
              <a:grpSpLocks/>
            </p:cNvGrpSpPr>
            <p:nvPr/>
          </p:nvGrpSpPr>
          <p:grpSpPr bwMode="auto">
            <a:xfrm>
              <a:off x="3354" y="3446"/>
              <a:ext cx="575" cy="664"/>
              <a:chOff x="3574" y="550"/>
              <a:chExt cx="575" cy="664"/>
            </a:xfrm>
          </p:grpSpPr>
          <p:grpSp>
            <p:nvGrpSpPr>
              <p:cNvPr id="161824" name="Group 44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27" name="Picture 44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28" name="Freeform 44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2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2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61818" name="Group 448"/>
            <p:cNvGrpSpPr>
              <a:grpSpLocks/>
            </p:cNvGrpSpPr>
            <p:nvPr/>
          </p:nvGrpSpPr>
          <p:grpSpPr bwMode="auto">
            <a:xfrm>
              <a:off x="3813" y="3056"/>
              <a:ext cx="575" cy="664"/>
              <a:chOff x="3574" y="550"/>
              <a:chExt cx="575" cy="664"/>
            </a:xfrm>
          </p:grpSpPr>
          <p:grpSp>
            <p:nvGrpSpPr>
              <p:cNvPr id="161819" name="Group 449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61822" name="Picture 4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1823" name="Freeform 4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595 w 356"/>
                    <a:gd name="T3" fmla="*/ 341 h 368"/>
                    <a:gd name="T4" fmla="*/ 6638 w 356"/>
                    <a:gd name="T5" fmla="*/ 7113 h 368"/>
                    <a:gd name="T6" fmla="*/ 1463 w 356"/>
                    <a:gd name="T7" fmla="*/ 8895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182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182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7872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638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D427DFD-2546-1443-A673-1FABD7D76251}" type="slidenum">
              <a:rPr lang="en-US" sz="1200">
                <a:latin typeface="Tahoma" charset="0"/>
              </a:rPr>
              <a:pPr/>
              <a:t>8</a:t>
            </a:fld>
            <a:endParaRPr lang="en-US" sz="1200">
              <a:latin typeface="Tahoma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222250"/>
            <a:ext cx="7772400" cy="88265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Electronic mail: mail servers</a:t>
            </a:r>
            <a:endParaRPr lang="en-US">
              <a:latin typeface="Gill Sans MT" charset="0"/>
            </a:endParaRPr>
          </a:p>
        </p:txBody>
      </p:sp>
      <p:sp>
        <p:nvSpPr>
          <p:cNvPr id="163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98588"/>
            <a:ext cx="3933825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mail servers:</a:t>
            </a:r>
          </a:p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mailbox</a:t>
            </a:r>
            <a:r>
              <a:rPr lang="en-US" sz="2400">
                <a:latin typeface="Gill Sans MT" charset="0"/>
              </a:rPr>
              <a:t> contains incoming messages for user</a:t>
            </a:r>
          </a:p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message queue</a:t>
            </a:r>
            <a:r>
              <a:rPr lang="en-US" sz="2400">
                <a:latin typeface="Gill Sans MT" charset="0"/>
              </a:rPr>
              <a:t> of outgoing (to be sent) mail messages</a:t>
            </a:r>
          </a:p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SMTP protocol</a:t>
            </a:r>
            <a:r>
              <a:rPr lang="en-US" sz="2400">
                <a:latin typeface="Gill Sans MT" charset="0"/>
              </a:rPr>
              <a:t> between mail servers to send email messages</a:t>
            </a:r>
          </a:p>
          <a:p>
            <a:pPr lvl="1"/>
            <a:r>
              <a:rPr lang="en-US">
                <a:latin typeface="Gill Sans MT" charset="0"/>
              </a:rPr>
              <a:t>client: sending mail server</a:t>
            </a:r>
          </a:p>
          <a:p>
            <a:pPr lvl="1"/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server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: receiving mail server</a:t>
            </a:r>
            <a:endParaRPr lang="en-US">
              <a:latin typeface="Gill Sans MT" charset="0"/>
            </a:endParaRPr>
          </a:p>
        </p:txBody>
      </p:sp>
      <p:pic>
        <p:nvPicPr>
          <p:cNvPr id="163845" name="Picture 15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8826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46" name="Group 271"/>
          <p:cNvGrpSpPr>
            <a:grpSpLocks/>
          </p:cNvGrpSpPr>
          <p:nvPr/>
        </p:nvGrpSpPr>
        <p:grpSpPr bwMode="auto">
          <a:xfrm>
            <a:off x="6899275" y="2787650"/>
            <a:ext cx="477838" cy="715963"/>
            <a:chOff x="4140" y="429"/>
            <a:chExt cx="1425" cy="2396"/>
          </a:xfrm>
        </p:grpSpPr>
        <p:sp>
          <p:nvSpPr>
            <p:cNvPr id="164009" name="Freeform 2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0" name="Rectangle 273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1" name="Freeform 2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2" name="Freeform 2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3" name="Rectangle 276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14" name="Group 2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4039" name="AutoShape 278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40" name="AutoShape 279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15" name="Rectangle 280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16" name="Group 2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4037" name="AutoShape 28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8" name="AutoShape 283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17" name="Rectangle 284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8" name="Rectangle 285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19" name="Group 2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4035" name="AutoShape 28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6" name="AutoShape 288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20" name="Freeform 2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021" name="Group 2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4033" name="AutoShape 291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4" name="AutoShape 292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22" name="Rectangle 293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3" name="Freeform 2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4" name="Freeform 2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5" name="Oval 296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6" name="Freeform 2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7" name="AutoShape 298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8" name="AutoShape 299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9" name="Oval 300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0" name="Oval 301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64031" name="Oval 302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2" name="Rectangle 303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847" name="Group 304"/>
          <p:cNvGrpSpPr>
            <a:grpSpLocks/>
          </p:cNvGrpSpPr>
          <p:nvPr/>
        </p:nvGrpSpPr>
        <p:grpSpPr bwMode="auto">
          <a:xfrm>
            <a:off x="4906963" y="4181475"/>
            <a:ext cx="477837" cy="715963"/>
            <a:chOff x="4140" y="429"/>
            <a:chExt cx="1425" cy="2396"/>
          </a:xfrm>
        </p:grpSpPr>
        <p:sp>
          <p:nvSpPr>
            <p:cNvPr id="163977" name="Freeform 30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8" name="Rectangle 306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9" name="Freeform 30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0" name="Freeform 30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1" name="Rectangle 309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82" name="Group 31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4007" name="AutoShape 31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8" name="AutoShape 312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83" name="Rectangle 313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84" name="Group 31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4005" name="AutoShape 31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6" name="AutoShape 31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85" name="Rectangle 317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86" name="Rectangle 318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87" name="Group 31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4003" name="AutoShape 32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4" name="AutoShape 321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88" name="Freeform 32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89" name="Group 32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4001" name="AutoShape 324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2" name="AutoShape 325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90" name="Rectangle 326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1" name="Freeform 32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2" name="Freeform 32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3" name="Oval 329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4" name="Freeform 33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5" name="AutoShape 331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6" name="AutoShape 332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7" name="Oval 333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8" name="Oval 334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63999" name="Oval 335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00" name="Rectangle 336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848" name="Group 337"/>
          <p:cNvGrpSpPr>
            <a:grpSpLocks/>
          </p:cNvGrpSpPr>
          <p:nvPr/>
        </p:nvGrpSpPr>
        <p:grpSpPr bwMode="auto">
          <a:xfrm>
            <a:off x="4929188" y="1839913"/>
            <a:ext cx="477837" cy="715962"/>
            <a:chOff x="4140" y="429"/>
            <a:chExt cx="1425" cy="2396"/>
          </a:xfrm>
        </p:grpSpPr>
        <p:sp>
          <p:nvSpPr>
            <p:cNvPr id="163945" name="Freeform 33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6" name="Rectangle 339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7" name="Freeform 34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8" name="Freeform 34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9" name="Rectangle 342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50" name="Group 34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3975" name="AutoShape 34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6" name="AutoShape 345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51" name="Rectangle 346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52" name="Group 34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3973" name="AutoShape 34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4" name="AutoShape 349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53" name="Rectangle 350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4" name="Rectangle 351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955" name="Group 35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3971" name="AutoShape 353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2" name="AutoShape 354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56" name="Freeform 35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57" name="Group 35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3969" name="AutoShape 357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0" name="AutoShape 358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58" name="Rectangle 359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9" name="Freeform 36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0" name="Freeform 36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1" name="Oval 362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2" name="Freeform 36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3" name="AutoShape 364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4" name="AutoShape 365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5" name="Oval 366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6" name="Oval 367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63967" name="Oval 368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8" name="Rectangle 369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49" name="Line 9"/>
          <p:cNvSpPr>
            <a:spLocks noChangeShapeType="1"/>
          </p:cNvSpPr>
          <p:nvPr/>
        </p:nvSpPr>
        <p:spPr bwMode="auto">
          <a:xfrm>
            <a:off x="5927725" y="2606675"/>
            <a:ext cx="1123950" cy="7905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850" name="Group 19"/>
          <p:cNvGrpSpPr>
            <a:grpSpLocks/>
          </p:cNvGrpSpPr>
          <p:nvPr/>
        </p:nvGrpSpPr>
        <p:grpSpPr bwMode="auto">
          <a:xfrm>
            <a:off x="7089775" y="2986088"/>
            <a:ext cx="809625" cy="1049337"/>
            <a:chOff x="4296" y="2627"/>
            <a:chExt cx="510" cy="661"/>
          </a:xfrm>
        </p:grpSpPr>
        <p:sp>
          <p:nvSpPr>
            <p:cNvPr id="163930" name="Rectangle 20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31" name="Text Box 21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63932" name="Rectangle 22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33" name="Line 23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4" name="Line 24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5" name="Line 25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6" name="Line 26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7" name="Line 27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8" name="Line 28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9" name="Line 29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0" name="Rectangle 30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41" name="Rectangle 31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42" name="Rectangle 32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43" name="Rectangle 33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44" name="Rectangle 34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163851" name="Group 60"/>
          <p:cNvGrpSpPr>
            <a:grpSpLocks/>
          </p:cNvGrpSpPr>
          <p:nvPr/>
        </p:nvGrpSpPr>
        <p:grpSpPr bwMode="auto">
          <a:xfrm>
            <a:off x="5089525" y="4386263"/>
            <a:ext cx="809625" cy="1049337"/>
            <a:chOff x="4296" y="2627"/>
            <a:chExt cx="510" cy="661"/>
          </a:xfrm>
        </p:grpSpPr>
        <p:sp>
          <p:nvSpPr>
            <p:cNvPr id="163915" name="Rectangle 6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6" name="Text Box 62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63917" name="Rectangle 6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8" name="Line 6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9" name="Line 6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0" name="Line 6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1" name="Line 6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2" name="Line 6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3" name="Line 6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4" name="Line 7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5" name="Rectangle 7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26" name="Rectangle 7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27" name="Rectangle 7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28" name="Rectangle 7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29" name="Rectangle 7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163852" name="Group 96"/>
          <p:cNvGrpSpPr>
            <a:grpSpLocks/>
          </p:cNvGrpSpPr>
          <p:nvPr/>
        </p:nvGrpSpPr>
        <p:grpSpPr bwMode="auto">
          <a:xfrm>
            <a:off x="5089525" y="2138363"/>
            <a:ext cx="809625" cy="1049337"/>
            <a:chOff x="4296" y="2627"/>
            <a:chExt cx="510" cy="661"/>
          </a:xfrm>
        </p:grpSpPr>
        <p:sp>
          <p:nvSpPr>
            <p:cNvPr id="163900" name="Rectangle 97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01" name="Text Box 98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63902" name="Rectangle 99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03" name="Line 100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4" name="Line 101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5" name="Line 102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6" name="Line 103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7" name="Line 104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8" name="Line 105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9" name="Line 106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0" name="Rectangle 107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1" name="Rectangle 108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2" name="Rectangle 109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3" name="Rectangle 110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914" name="Rectangle 111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163853" name="Line 117"/>
          <p:cNvSpPr>
            <a:spLocks noChangeShapeType="1"/>
          </p:cNvSpPr>
          <p:nvPr/>
        </p:nvSpPr>
        <p:spPr bwMode="auto">
          <a:xfrm flipV="1">
            <a:off x="5927725" y="3730625"/>
            <a:ext cx="1123950" cy="10858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54" name="Line 118"/>
          <p:cNvSpPr>
            <a:spLocks noChangeShapeType="1"/>
          </p:cNvSpPr>
          <p:nvPr/>
        </p:nvSpPr>
        <p:spPr bwMode="auto">
          <a:xfrm flipH="1" flipV="1">
            <a:off x="5184775" y="3206750"/>
            <a:ext cx="0" cy="12477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855" name="Group 119"/>
          <p:cNvGrpSpPr>
            <a:grpSpLocks/>
          </p:cNvGrpSpPr>
          <p:nvPr/>
        </p:nvGrpSpPr>
        <p:grpSpPr bwMode="auto">
          <a:xfrm>
            <a:off x="6024563" y="4024313"/>
            <a:ext cx="1031875" cy="457200"/>
            <a:chOff x="3745" y="2537"/>
            <a:chExt cx="650" cy="288"/>
          </a:xfrm>
        </p:grpSpPr>
        <p:sp>
          <p:nvSpPr>
            <p:cNvPr id="163898" name="Rectangle 120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99" name="Text Box 121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63856" name="Group 122"/>
          <p:cNvGrpSpPr>
            <a:grpSpLocks/>
          </p:cNvGrpSpPr>
          <p:nvPr/>
        </p:nvGrpSpPr>
        <p:grpSpPr bwMode="auto">
          <a:xfrm>
            <a:off x="5986463" y="2767013"/>
            <a:ext cx="1031875" cy="457200"/>
            <a:chOff x="3745" y="2537"/>
            <a:chExt cx="650" cy="288"/>
          </a:xfrm>
        </p:grpSpPr>
        <p:sp>
          <p:nvSpPr>
            <p:cNvPr id="163896" name="Rectangle 123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97" name="Text Box 124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63857" name="Group 125"/>
          <p:cNvGrpSpPr>
            <a:grpSpLocks/>
          </p:cNvGrpSpPr>
          <p:nvPr/>
        </p:nvGrpSpPr>
        <p:grpSpPr bwMode="auto">
          <a:xfrm>
            <a:off x="4662488" y="3481388"/>
            <a:ext cx="1031875" cy="457200"/>
            <a:chOff x="3745" y="2537"/>
            <a:chExt cx="650" cy="288"/>
          </a:xfrm>
        </p:grpSpPr>
        <p:sp>
          <p:nvSpPr>
            <p:cNvPr id="163894" name="Rectangle 126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95" name="Text Box 127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63858" name="Group 430"/>
          <p:cNvGrpSpPr>
            <a:grpSpLocks/>
          </p:cNvGrpSpPr>
          <p:nvPr/>
        </p:nvGrpSpPr>
        <p:grpSpPr bwMode="auto">
          <a:xfrm>
            <a:off x="5694363" y="1406525"/>
            <a:ext cx="912812" cy="1054100"/>
            <a:chOff x="3574" y="550"/>
            <a:chExt cx="575" cy="664"/>
          </a:xfrm>
        </p:grpSpPr>
        <p:grpSp>
          <p:nvGrpSpPr>
            <p:cNvPr id="163889" name="Group 43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92" name="Picture 43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93" name="Freeform 43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9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9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3859" name="Group 436"/>
          <p:cNvGrpSpPr>
            <a:grpSpLocks/>
          </p:cNvGrpSpPr>
          <p:nvPr/>
        </p:nvGrpSpPr>
        <p:grpSpPr bwMode="auto">
          <a:xfrm>
            <a:off x="7731125" y="2222500"/>
            <a:ext cx="912813" cy="1054100"/>
            <a:chOff x="3574" y="550"/>
            <a:chExt cx="575" cy="664"/>
          </a:xfrm>
        </p:grpSpPr>
        <p:grpSp>
          <p:nvGrpSpPr>
            <p:cNvPr id="163884" name="Group 43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87" name="Picture 43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88" name="Freeform 43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8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8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3860" name="Group 442"/>
          <p:cNvGrpSpPr>
            <a:grpSpLocks/>
          </p:cNvGrpSpPr>
          <p:nvPr/>
        </p:nvGrpSpPr>
        <p:grpSpPr bwMode="auto">
          <a:xfrm>
            <a:off x="8067675" y="2984500"/>
            <a:ext cx="912813" cy="1054100"/>
            <a:chOff x="3574" y="550"/>
            <a:chExt cx="575" cy="664"/>
          </a:xfrm>
        </p:grpSpPr>
        <p:grpSp>
          <p:nvGrpSpPr>
            <p:cNvPr id="163879" name="Group 44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82" name="Picture 44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83" name="Freeform 44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8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8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3861" name="Group 448"/>
          <p:cNvGrpSpPr>
            <a:grpSpLocks/>
          </p:cNvGrpSpPr>
          <p:nvPr/>
        </p:nvGrpSpPr>
        <p:grpSpPr bwMode="auto">
          <a:xfrm>
            <a:off x="7935913" y="4032250"/>
            <a:ext cx="912812" cy="1054100"/>
            <a:chOff x="3574" y="550"/>
            <a:chExt cx="575" cy="664"/>
          </a:xfrm>
        </p:grpSpPr>
        <p:grpSp>
          <p:nvGrpSpPr>
            <p:cNvPr id="163874" name="Group 449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77" name="Picture 4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78" name="Freeform 4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7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7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3862" name="Group 454"/>
          <p:cNvGrpSpPr>
            <a:grpSpLocks/>
          </p:cNvGrpSpPr>
          <p:nvPr/>
        </p:nvGrpSpPr>
        <p:grpSpPr bwMode="auto">
          <a:xfrm>
            <a:off x="5324475" y="5470525"/>
            <a:ext cx="912813" cy="1054100"/>
            <a:chOff x="3574" y="550"/>
            <a:chExt cx="575" cy="664"/>
          </a:xfrm>
        </p:grpSpPr>
        <p:grpSp>
          <p:nvGrpSpPr>
            <p:cNvPr id="163869" name="Group 455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72" name="Picture 45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73" name="Freeform 45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7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7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63863" name="Group 460"/>
          <p:cNvGrpSpPr>
            <a:grpSpLocks/>
          </p:cNvGrpSpPr>
          <p:nvPr/>
        </p:nvGrpSpPr>
        <p:grpSpPr bwMode="auto">
          <a:xfrm>
            <a:off x="6053138" y="4851400"/>
            <a:ext cx="912812" cy="1054100"/>
            <a:chOff x="3574" y="550"/>
            <a:chExt cx="575" cy="664"/>
          </a:xfrm>
        </p:grpSpPr>
        <p:grpSp>
          <p:nvGrpSpPr>
            <p:cNvPr id="163864" name="Group 46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63867" name="Picture 46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868" name="Freeform 46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6386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6386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152775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658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3EDF702C-01CB-4D42-95D5-AAD58B2676D5}" type="slidenum">
              <a:rPr lang="en-US" sz="1200">
                <a:latin typeface="Tahoma" charset="0"/>
              </a:rPr>
              <a:pPr/>
              <a:t>9</a:t>
            </a:fld>
            <a:endParaRPr lang="en-US" sz="1200">
              <a:latin typeface="Tahoma" charset="0"/>
            </a:endParaRPr>
          </a:p>
        </p:txBody>
      </p:sp>
      <p:pic>
        <p:nvPicPr>
          <p:cNvPr id="165891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9429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34950"/>
            <a:ext cx="7772400" cy="95885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Electronic Mail: SMTP </a:t>
            </a:r>
            <a:r>
              <a:rPr lang="en-US" sz="3600">
                <a:latin typeface="Gill Sans MT" charset="0"/>
              </a:rPr>
              <a:t>[RFC 2821]</a:t>
            </a:r>
            <a:endParaRPr lang="en-US">
              <a:latin typeface="Gill Sans MT" charset="0"/>
            </a:endParaRPr>
          </a:p>
        </p:txBody>
      </p:sp>
      <p:sp>
        <p:nvSpPr>
          <p:cNvPr id="1658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8963" y="1422400"/>
            <a:ext cx="7629525" cy="4648200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latin typeface="Gill Sans MT" charset="0"/>
              </a:rPr>
              <a:t>uses TCP to reliably transfer email message from client to server, port 25</a:t>
            </a:r>
          </a:p>
          <a:p>
            <a:r>
              <a:rPr lang="en-US">
                <a:latin typeface="Gill Sans MT" charset="0"/>
              </a:rPr>
              <a:t>direct transfer: sending server to receiving server</a:t>
            </a:r>
          </a:p>
          <a:p>
            <a:r>
              <a:rPr lang="en-US">
                <a:latin typeface="Gill Sans MT" charset="0"/>
              </a:rPr>
              <a:t>three phases of transfer</a:t>
            </a:r>
          </a:p>
          <a:p>
            <a:pPr lvl="1"/>
            <a:r>
              <a:rPr lang="en-US">
                <a:latin typeface="Gill Sans MT" charset="0"/>
              </a:rPr>
              <a:t>handshaking (greeting)</a:t>
            </a:r>
          </a:p>
          <a:p>
            <a:pPr lvl="1"/>
            <a:r>
              <a:rPr lang="en-US">
                <a:latin typeface="Gill Sans MT" charset="0"/>
              </a:rPr>
              <a:t>transfer of messages</a:t>
            </a:r>
          </a:p>
          <a:p>
            <a:pPr lvl="1"/>
            <a:r>
              <a:rPr lang="en-US">
                <a:latin typeface="Gill Sans MT" charset="0"/>
              </a:rPr>
              <a:t>closure</a:t>
            </a:r>
          </a:p>
          <a:p>
            <a:r>
              <a:rPr lang="en-US">
                <a:latin typeface="Gill Sans MT" charset="0"/>
              </a:rPr>
              <a:t>command/response interaction (like </a:t>
            </a:r>
            <a:r>
              <a:rPr lang="en-US" sz="2400">
                <a:latin typeface="Gill Sans MT" charset="0"/>
              </a:rPr>
              <a:t>HTTP, FTP</a:t>
            </a:r>
            <a:r>
              <a:rPr lang="en-US">
                <a:latin typeface="Gill Sans MT" charset="0"/>
              </a:rPr>
              <a:t>)</a:t>
            </a:r>
            <a:endParaRPr lang="en-US">
              <a:solidFill>
                <a:schemeClr val="accent2"/>
              </a:solidFill>
              <a:latin typeface="Gill Sans MT" charset="0"/>
            </a:endParaRPr>
          </a:p>
          <a:p>
            <a:pPr lvl="1"/>
            <a:r>
              <a:rPr lang="en-US">
                <a:solidFill>
                  <a:srgbClr val="000099"/>
                </a:solidFill>
                <a:latin typeface="Gill Sans MT" charset="0"/>
              </a:rPr>
              <a:t>commands:</a:t>
            </a:r>
            <a:r>
              <a:rPr lang="en-US">
                <a:latin typeface="Gill Sans MT" charset="0"/>
              </a:rPr>
              <a:t> ASCII text</a:t>
            </a:r>
          </a:p>
          <a:p>
            <a:pPr lvl="1"/>
            <a:r>
              <a:rPr lang="en-US">
                <a:solidFill>
                  <a:srgbClr val="000099"/>
                </a:solidFill>
                <a:latin typeface="Gill Sans MT" charset="0"/>
              </a:rPr>
              <a:t>response:</a:t>
            </a:r>
            <a:r>
              <a:rPr lang="en-US">
                <a:latin typeface="Gill Sans MT" charset="0"/>
              </a:rPr>
              <a:t> status code and phrase</a:t>
            </a:r>
          </a:p>
          <a:p>
            <a:r>
              <a:rPr lang="en-US">
                <a:latin typeface="Gill Sans MT" charset="0"/>
              </a:rPr>
              <a:t>messages must be in 7-bit ASCI</a:t>
            </a:r>
            <a:endParaRPr lang="en-US" sz="3200">
              <a:latin typeface="Gill Sans MT" charset="0"/>
            </a:endParaRPr>
          </a:p>
          <a:p>
            <a:pPr lvl="1"/>
            <a:endParaRPr lang="en-US" sz="200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80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3232</Words>
  <Application>Microsoft Macintosh PowerPoint</Application>
  <PresentationFormat>On-screen Show (4:3)</PresentationFormat>
  <Paragraphs>702</Paragraphs>
  <Slides>36</Slides>
  <Notes>31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Chapter 2: outline</vt:lpstr>
      <vt:lpstr>FTP: the file transfer protocol</vt:lpstr>
      <vt:lpstr>FTP: separate control, data connections</vt:lpstr>
      <vt:lpstr>FTP commands, responses</vt:lpstr>
      <vt:lpstr>FTP, SFTP</vt:lpstr>
      <vt:lpstr>Chapter 2: outline</vt:lpstr>
      <vt:lpstr>Electronic mail</vt:lpstr>
      <vt:lpstr>Electronic mail: mail servers</vt:lpstr>
      <vt:lpstr>Electronic Mail: SMTP [RFC 2821]</vt:lpstr>
      <vt:lpstr>Scenario: Alice sends message to Bob</vt:lpstr>
      <vt:lpstr>Sample SMTP interaction</vt:lpstr>
      <vt:lpstr>Sample SMTP interaction</vt:lpstr>
      <vt:lpstr>Try SMTP interaction for yourself:</vt:lpstr>
      <vt:lpstr>SMTP: final words</vt:lpstr>
      <vt:lpstr>Message format: multimedia extensions</vt:lpstr>
      <vt:lpstr>MIME types Content-Type: type/subtype; parameters</vt:lpstr>
      <vt:lpstr>Multipart Type</vt:lpstr>
      <vt:lpstr>Text message format</vt:lpstr>
      <vt:lpstr>Mail access protocols</vt:lpstr>
      <vt:lpstr>POP3 protocol</vt:lpstr>
      <vt:lpstr>POP3 (more) and IMAP</vt:lpstr>
      <vt:lpstr>Chapter 2: outline</vt:lpstr>
      <vt:lpstr>DNS: domain name system</vt:lpstr>
      <vt:lpstr>DNS: services, structure </vt:lpstr>
      <vt:lpstr>DNS: a distributed, hierarchical database</vt:lpstr>
      <vt:lpstr>DNS: root name servers</vt:lpstr>
      <vt:lpstr>TLD, authoritative servers</vt:lpstr>
      <vt:lpstr>Local DNS name server</vt:lpstr>
      <vt:lpstr>DNS name  resolution example</vt:lpstr>
      <vt:lpstr>PowerPoint Presentation</vt:lpstr>
      <vt:lpstr>DNS: caching, updating records</vt:lpstr>
      <vt:lpstr>DNS records</vt:lpstr>
      <vt:lpstr>DNS protocol, messages</vt:lpstr>
      <vt:lpstr>PowerPoint Presentation</vt:lpstr>
      <vt:lpstr>Inserting records into DNS</vt:lpstr>
      <vt:lpstr>Attacking DNS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outline</dc:title>
  <dc:subject/>
  <dc:creator>Gregory Aaron Wilkin</dc:creator>
  <cp:keywords/>
  <dc:description/>
  <cp:lastModifiedBy>Gregory Aaron Wilkin</cp:lastModifiedBy>
  <cp:revision>10</cp:revision>
  <dcterms:created xsi:type="dcterms:W3CDTF">2015-03-16T15:51:00Z</dcterms:created>
  <dcterms:modified xsi:type="dcterms:W3CDTF">2015-03-17T19:11:03Z</dcterms:modified>
  <cp:category/>
</cp:coreProperties>
</file>