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embeddings/oleObject3.bin" ContentType="application/vnd.openxmlformats-officedocument.oleObject"/>
  <Override PartName="/ppt/embeddings/oleObject4.bin" ContentType="application/vnd.openxmlformats-officedocument.oleObject"/>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embeddings/oleObject5.bin" ContentType="application/vnd.openxmlformats-officedocument.oleObject"/>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embeddings/oleObject6.bin" ContentType="application/vnd.openxmlformats-officedocument.oleObject"/>
  <Override PartName="/ppt/embeddings/oleObject7.bin" ContentType="application/vnd.openxmlformats-officedocument.oleObject"/>
  <Override PartName="/ppt/notesSlides/notesSlide15.xml" ContentType="application/vnd.openxmlformats-officedocument.presentationml.notesSlide+xml"/>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ppt/notesSlides/notesSlide16.xml" ContentType="application/vnd.openxmlformats-officedocument.presentationml.notesSlide+xml"/>
  <Override PartName="/ppt/embeddings/oleObject12.bin" ContentType="application/vnd.openxmlformats-officedocument.oleObject"/>
  <Override PartName="/ppt/embeddings/oleObject13.bin" ContentType="application/vnd.openxmlformats-officedocument.oleObject"/>
  <Override PartName="/ppt/embeddings/oleObject14.bin" ContentType="application/vnd.openxmlformats-officedocument.oleObject"/>
  <Override PartName="/ppt/embeddings/oleObject15.bin" ContentType="application/vnd.openxmlformats-officedocument.oleObject"/>
  <Override PartName="/ppt/notesSlides/notesSlide17.xml" ContentType="application/vnd.openxmlformats-officedocument.presentationml.notesSlide+xml"/>
  <Override PartName="/ppt/embeddings/oleObject16.bin" ContentType="application/vnd.openxmlformats-officedocument.oleObject"/>
  <Override PartName="/ppt/embeddings/oleObject17.bin" ContentType="application/vnd.openxmlformats-officedocument.oleObject"/>
  <Override PartName="/ppt/embeddings/oleObject18.bin" ContentType="application/vnd.openxmlformats-officedocument.oleObject"/>
  <Override PartName="/ppt/embeddings/oleObject19.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5"/>
  </p:notesMasterIdLst>
  <p:handoutMasterIdLst>
    <p:handoutMasterId r:id="rId36"/>
  </p:handoutMasterIdLst>
  <p:sldIdLst>
    <p:sldId id="361" r:id="rId2"/>
    <p:sldId id="374" r:id="rId3"/>
    <p:sldId id="372" r:id="rId4"/>
    <p:sldId id="373" r:id="rId5"/>
    <p:sldId id="260" r:id="rId6"/>
    <p:sldId id="261" r:id="rId7"/>
    <p:sldId id="262" r:id="rId8"/>
    <p:sldId id="277" r:id="rId9"/>
    <p:sldId id="328" r:id="rId10"/>
    <p:sldId id="329" r:id="rId11"/>
    <p:sldId id="263" r:id="rId12"/>
    <p:sldId id="264" r:id="rId13"/>
    <p:sldId id="331" r:id="rId14"/>
    <p:sldId id="265" r:id="rId15"/>
    <p:sldId id="266" r:id="rId16"/>
    <p:sldId id="330" r:id="rId17"/>
    <p:sldId id="293" r:id="rId18"/>
    <p:sldId id="267" r:id="rId19"/>
    <p:sldId id="269" r:id="rId20"/>
    <p:sldId id="332" r:id="rId21"/>
    <p:sldId id="333" r:id="rId22"/>
    <p:sldId id="268" r:id="rId23"/>
    <p:sldId id="270" r:id="rId24"/>
    <p:sldId id="271" r:id="rId25"/>
    <p:sldId id="334" r:id="rId26"/>
    <p:sldId id="273" r:id="rId27"/>
    <p:sldId id="335" r:id="rId28"/>
    <p:sldId id="365" r:id="rId29"/>
    <p:sldId id="366" r:id="rId30"/>
    <p:sldId id="367" r:id="rId31"/>
    <p:sldId id="368" r:id="rId32"/>
    <p:sldId id="369" r:id="rId33"/>
    <p:sldId id="274" r:id="rId34"/>
  </p:sldIdLst>
  <p:sldSz cx="9144000" cy="6858000" type="screen4x3"/>
  <p:notesSz cx="7010400" cy="9296400"/>
  <p:defaultTextStyle>
    <a:defPPr>
      <a:defRPr lang="en-US"/>
    </a:defPPr>
    <a:lvl1pPr algn="l" rtl="0" eaLnBrk="0" fontAlgn="base" hangingPunct="0">
      <a:spcBef>
        <a:spcPct val="20000"/>
      </a:spcBef>
      <a:spcAft>
        <a:spcPct val="0"/>
      </a:spcAft>
      <a:buClr>
        <a:schemeClr val="accent2"/>
      </a:buClr>
      <a:buSzPct val="85000"/>
      <a:buFont typeface="ZapfDingbats" pitchFamily="82" charset="2"/>
      <a:defRPr sz="2400" kern="1200">
        <a:solidFill>
          <a:schemeClr val="tx1"/>
        </a:solidFill>
        <a:latin typeface="Comic Sans MS" pitchFamily="66" charset="0"/>
        <a:ea typeface="+mn-ea"/>
        <a:cs typeface="+mn-cs"/>
      </a:defRPr>
    </a:lvl1pPr>
    <a:lvl2pPr marL="457200" algn="l" rtl="0" eaLnBrk="0" fontAlgn="base" hangingPunct="0">
      <a:spcBef>
        <a:spcPct val="20000"/>
      </a:spcBef>
      <a:spcAft>
        <a:spcPct val="0"/>
      </a:spcAft>
      <a:buClr>
        <a:schemeClr val="accent2"/>
      </a:buClr>
      <a:buSzPct val="85000"/>
      <a:buFont typeface="ZapfDingbats" pitchFamily="82" charset="2"/>
      <a:defRPr sz="2400" kern="1200">
        <a:solidFill>
          <a:schemeClr val="tx1"/>
        </a:solidFill>
        <a:latin typeface="Comic Sans MS" pitchFamily="66" charset="0"/>
        <a:ea typeface="+mn-ea"/>
        <a:cs typeface="+mn-cs"/>
      </a:defRPr>
    </a:lvl2pPr>
    <a:lvl3pPr marL="914400" algn="l" rtl="0" eaLnBrk="0" fontAlgn="base" hangingPunct="0">
      <a:spcBef>
        <a:spcPct val="20000"/>
      </a:spcBef>
      <a:spcAft>
        <a:spcPct val="0"/>
      </a:spcAft>
      <a:buClr>
        <a:schemeClr val="accent2"/>
      </a:buClr>
      <a:buSzPct val="85000"/>
      <a:buFont typeface="ZapfDingbats" pitchFamily="82" charset="2"/>
      <a:defRPr sz="2400" kern="1200">
        <a:solidFill>
          <a:schemeClr val="tx1"/>
        </a:solidFill>
        <a:latin typeface="Comic Sans MS" pitchFamily="66" charset="0"/>
        <a:ea typeface="+mn-ea"/>
        <a:cs typeface="+mn-cs"/>
      </a:defRPr>
    </a:lvl3pPr>
    <a:lvl4pPr marL="1371600" algn="l" rtl="0" eaLnBrk="0" fontAlgn="base" hangingPunct="0">
      <a:spcBef>
        <a:spcPct val="20000"/>
      </a:spcBef>
      <a:spcAft>
        <a:spcPct val="0"/>
      </a:spcAft>
      <a:buClr>
        <a:schemeClr val="accent2"/>
      </a:buClr>
      <a:buSzPct val="85000"/>
      <a:buFont typeface="ZapfDingbats" pitchFamily="82" charset="2"/>
      <a:defRPr sz="2400" kern="1200">
        <a:solidFill>
          <a:schemeClr val="tx1"/>
        </a:solidFill>
        <a:latin typeface="Comic Sans MS" pitchFamily="66" charset="0"/>
        <a:ea typeface="+mn-ea"/>
        <a:cs typeface="+mn-cs"/>
      </a:defRPr>
    </a:lvl4pPr>
    <a:lvl5pPr marL="1828800" algn="l" rtl="0" eaLnBrk="0" fontAlgn="base" hangingPunct="0">
      <a:spcBef>
        <a:spcPct val="20000"/>
      </a:spcBef>
      <a:spcAft>
        <a:spcPct val="0"/>
      </a:spcAft>
      <a:buClr>
        <a:schemeClr val="accent2"/>
      </a:buClr>
      <a:buSzPct val="85000"/>
      <a:buFont typeface="ZapfDingbats" pitchFamily="82" charset="2"/>
      <a:defRPr sz="2400" kern="1200">
        <a:solidFill>
          <a:schemeClr val="tx1"/>
        </a:solidFill>
        <a:latin typeface="Comic Sans MS" pitchFamily="66" charset="0"/>
        <a:ea typeface="+mn-ea"/>
        <a:cs typeface="+mn-cs"/>
      </a:defRPr>
    </a:lvl5pPr>
    <a:lvl6pPr marL="2286000" algn="l" defTabSz="914400" rtl="0" eaLnBrk="1" latinLnBrk="0" hangingPunct="1">
      <a:defRPr sz="2400" kern="1200">
        <a:solidFill>
          <a:schemeClr val="tx1"/>
        </a:solidFill>
        <a:latin typeface="Comic Sans MS" pitchFamily="66" charset="0"/>
        <a:ea typeface="+mn-ea"/>
        <a:cs typeface="+mn-cs"/>
      </a:defRPr>
    </a:lvl6pPr>
    <a:lvl7pPr marL="2743200" algn="l" defTabSz="914400" rtl="0" eaLnBrk="1" latinLnBrk="0" hangingPunct="1">
      <a:defRPr sz="2400" kern="1200">
        <a:solidFill>
          <a:schemeClr val="tx1"/>
        </a:solidFill>
        <a:latin typeface="Comic Sans MS" pitchFamily="66" charset="0"/>
        <a:ea typeface="+mn-ea"/>
        <a:cs typeface="+mn-cs"/>
      </a:defRPr>
    </a:lvl7pPr>
    <a:lvl8pPr marL="3200400" algn="l" defTabSz="914400" rtl="0" eaLnBrk="1" latinLnBrk="0" hangingPunct="1">
      <a:defRPr sz="2400" kern="1200">
        <a:solidFill>
          <a:schemeClr val="tx1"/>
        </a:solidFill>
        <a:latin typeface="Comic Sans MS" pitchFamily="66" charset="0"/>
        <a:ea typeface="+mn-ea"/>
        <a:cs typeface="+mn-cs"/>
      </a:defRPr>
    </a:lvl8pPr>
    <a:lvl9pPr marL="3657600" algn="l" defTabSz="914400" rtl="0" eaLnBrk="1" latinLnBrk="0" hangingPunct="1">
      <a:defRPr sz="24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DDDDDD"/>
    <a:srgbClr val="FFCCFF"/>
    <a:srgbClr val="FF99CC"/>
    <a:srgbClr val="CCFFFF"/>
    <a:srgbClr val="33CCCC"/>
    <a:srgbClr val="FF00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54" autoAdjust="0"/>
    <p:restoredTop sz="82857" autoAdjust="0"/>
  </p:normalViewPr>
  <p:slideViewPr>
    <p:cSldViewPr snapToGrid="0">
      <p:cViewPr>
        <p:scale>
          <a:sx n="100" d="100"/>
          <a:sy n="100" d="100"/>
        </p:scale>
        <p:origin x="-1592" y="-32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1584"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handoutMaster" Target="handoutMasters/handout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spcBef>
                <a:spcPct val="0"/>
              </a:spcBef>
              <a:buClrTx/>
              <a:buSzTx/>
              <a:buFontTx/>
              <a:buNone/>
              <a:defRPr sz="1200">
                <a:latin typeface="Times New Roman" pitchFamily="18" charset="0"/>
              </a:defRPr>
            </a:lvl1pPr>
          </a:lstStyle>
          <a:p>
            <a:pPr>
              <a:defRPr/>
            </a:pPr>
            <a:endParaRPr lang="en-US"/>
          </a:p>
        </p:txBody>
      </p:sp>
      <p:sp>
        <p:nvSpPr>
          <p:cNvPr id="106499"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spcBef>
                <a:spcPct val="0"/>
              </a:spcBef>
              <a:buClrTx/>
              <a:buSzTx/>
              <a:buFontTx/>
              <a:buNone/>
              <a:defRPr sz="1200">
                <a:latin typeface="Times New Roman" pitchFamily="18" charset="0"/>
              </a:defRPr>
            </a:lvl1pPr>
          </a:lstStyle>
          <a:p>
            <a:pPr>
              <a:defRPr/>
            </a:pPr>
            <a:endParaRPr lang="en-US"/>
          </a:p>
        </p:txBody>
      </p:sp>
      <p:sp>
        <p:nvSpPr>
          <p:cNvPr id="106500"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spcBef>
                <a:spcPct val="0"/>
              </a:spcBef>
              <a:buClrTx/>
              <a:buSzTx/>
              <a:buFontTx/>
              <a:buNone/>
              <a:defRPr sz="1200">
                <a:latin typeface="Times New Roman" pitchFamily="18" charset="0"/>
              </a:defRPr>
            </a:lvl1pPr>
          </a:lstStyle>
          <a:p>
            <a:pPr>
              <a:defRPr/>
            </a:pPr>
            <a:endParaRPr lang="en-US"/>
          </a:p>
        </p:txBody>
      </p:sp>
      <p:sp>
        <p:nvSpPr>
          <p:cNvPr id="106501"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spcBef>
                <a:spcPct val="0"/>
              </a:spcBef>
              <a:buClrTx/>
              <a:buSzTx/>
              <a:buFontTx/>
              <a:buNone/>
              <a:defRPr sz="1200">
                <a:latin typeface="Times New Roman" pitchFamily="18" charset="0"/>
              </a:defRPr>
            </a:lvl1pPr>
          </a:lstStyle>
          <a:p>
            <a:pPr>
              <a:defRPr/>
            </a:pPr>
            <a:fld id="{55A1A3CE-463F-46C4-9F1D-660B364E990E}" type="slidenum">
              <a:rPr lang="en-US"/>
              <a:pPr>
                <a:defRPr/>
              </a:pPr>
              <a:t>‹#›</a:t>
            </a:fld>
            <a:endParaRPr lang="en-US"/>
          </a:p>
        </p:txBody>
      </p:sp>
    </p:spTree>
    <p:extLst>
      <p:ext uri="{BB962C8B-B14F-4D97-AF65-F5344CB8AC3E}">
        <p14:creationId xmlns:p14="http://schemas.microsoft.com/office/powerpoint/2010/main" val="37329207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spcBef>
                <a:spcPct val="0"/>
              </a:spcBef>
              <a:buClrTx/>
              <a:buSzTx/>
              <a:buFontTx/>
              <a:buNone/>
              <a:defRPr sz="1200">
                <a:latin typeface="Times New Roman" pitchFamily="18" charset="0"/>
              </a:defRPr>
            </a:lvl1pPr>
          </a:lstStyle>
          <a:p>
            <a:pPr>
              <a:defRPr/>
            </a:pPr>
            <a:endParaRPr lang="en-US"/>
          </a:p>
        </p:txBody>
      </p:sp>
      <p:sp>
        <p:nvSpPr>
          <p:cNvPr id="30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spcBef>
                <a:spcPct val="0"/>
              </a:spcBef>
              <a:buClrTx/>
              <a:buSzTx/>
              <a:buFontTx/>
              <a:buNone/>
              <a:defRPr sz="1200">
                <a:latin typeface="Times New Roman" pitchFamily="18" charset="0"/>
              </a:defRPr>
            </a:lvl1pPr>
          </a:lstStyle>
          <a:p>
            <a:pPr>
              <a:defRPr/>
            </a:pPr>
            <a:endParaRPr lang="en-US"/>
          </a:p>
        </p:txBody>
      </p:sp>
      <p:sp>
        <p:nvSpPr>
          <p:cNvPr id="3789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spcBef>
                <a:spcPct val="0"/>
              </a:spcBef>
              <a:buClrTx/>
              <a:buSzTx/>
              <a:buFontTx/>
              <a:buNone/>
              <a:defRPr sz="1200">
                <a:latin typeface="Times New Roman" pitchFamily="18" charset="0"/>
              </a:defRPr>
            </a:lvl1pPr>
          </a:lstStyle>
          <a:p>
            <a:pPr>
              <a:defRPr/>
            </a:pPr>
            <a:endParaRPr lang="en-US"/>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spcBef>
                <a:spcPct val="0"/>
              </a:spcBef>
              <a:buClrTx/>
              <a:buSzTx/>
              <a:buFontTx/>
              <a:buNone/>
              <a:defRPr sz="1200">
                <a:latin typeface="Times New Roman" pitchFamily="18" charset="0"/>
              </a:defRPr>
            </a:lvl1pPr>
          </a:lstStyle>
          <a:p>
            <a:pPr>
              <a:defRPr/>
            </a:pPr>
            <a:fld id="{835D3B7F-4EB0-45D4-B284-BE3FB3E80FB8}" type="slidenum">
              <a:rPr lang="en-US"/>
              <a:pPr>
                <a:defRPr/>
              </a:pPr>
              <a:t>‹#›</a:t>
            </a:fld>
            <a:endParaRPr lang="en-US"/>
          </a:p>
        </p:txBody>
      </p:sp>
    </p:spTree>
    <p:extLst>
      <p:ext uri="{BB962C8B-B14F-4D97-AF65-F5344CB8AC3E}">
        <p14:creationId xmlns:p14="http://schemas.microsoft.com/office/powerpoint/2010/main" val="38261235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en.wikipedia.org/wiki/Text" TargetMode="External"/><Relationship Id="rId4" Type="http://schemas.openxmlformats.org/officeDocument/2006/relationships/hyperlink" Target="http://en.wikipedia.org/wiki/Computer" TargetMode="External"/><Relationship Id="rId5" Type="http://schemas.openxmlformats.org/officeDocument/2006/relationships/hyperlink" Target="http://en.wikipedia.org/wiki/Hyperlinks" TargetMode="External"/><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FB19D6DE-6FB5-45F9-BD83-2A0F32AEAB26}" type="slidenum">
              <a:rPr lang="en-US" smtClean="0"/>
              <a:pPr/>
              <a:t>1</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042CF4C2-3E20-4037-9B6E-FDCA4CA51B72}" type="slidenum">
              <a:rPr lang="en-US" smtClean="0"/>
              <a:pPr/>
              <a:t>16</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12578797-0514-4980-B9BF-318A61441B54}" type="slidenum">
              <a:rPr lang="en-US" smtClean="0"/>
              <a:pPr/>
              <a:t>17</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r>
              <a:rPr lang="en-US" smtClean="0"/>
              <a:t>Persistent HTTP connections have a number of advantages: </a:t>
            </a:r>
          </a:p>
          <a:p>
            <a:pPr>
              <a:buFontTx/>
              <a:buChar char="-"/>
            </a:pPr>
            <a:r>
              <a:rPr lang="en-US" smtClean="0"/>
              <a:t>By opening and closing fewer TCP connections, CPU time is saved in routers and hosts (clients, servers, proxies, gateways, tunnels, or caches), and memory used for TCP protocol control blocks can be saved in hosts. </a:t>
            </a:r>
          </a:p>
          <a:p>
            <a:pPr>
              <a:buFontTx/>
              <a:buChar char="-"/>
            </a:pPr>
            <a:r>
              <a:rPr lang="en-US" smtClean="0"/>
              <a:t>- HTTP requests and responses can be pipelined on a connection. Pipelining allows a client to make multiple requests without waiting for each response, allowing a single TCP connection to be used much more efficiently, with much lower elapsed time.</a:t>
            </a:r>
          </a:p>
          <a:p>
            <a:pPr>
              <a:buFontTx/>
              <a:buChar char="-"/>
            </a:pPr>
            <a:r>
              <a:rPr lang="en-US" smtClean="0"/>
              <a:t> - Network congestion is reduced by reducing the number of packets caused by TCP opens, and by allowing TCP sufficient time to determine the congestion state of the network.</a:t>
            </a:r>
          </a:p>
          <a:p>
            <a:pPr>
              <a:buFontTx/>
              <a:buChar char="-"/>
            </a:pPr>
            <a:r>
              <a:rPr lang="en-US" smtClean="0"/>
              <a:t> - Latency on subsequent requests is reduced since there is no time spent in TCP's connection opening handshake. </a:t>
            </a:r>
          </a:p>
          <a:p>
            <a:pPr>
              <a:buFontTx/>
              <a:buChar char="-"/>
            </a:pPr>
            <a:r>
              <a:rPr lang="en-US" smtClean="0"/>
              <a:t>- HTTP can evolve more gracefully, since errors can be reported without the penalty of closing the TCP connection.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D495ED45-579D-4BD6-A519-14685B68822E}" type="slidenum">
              <a:rPr lang="en-US" smtClean="0"/>
              <a:pPr/>
              <a:t>18</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5E7F8FEA-314C-42C6-AE5E-B271012B06CC}" type="slidenum">
              <a:rPr lang="en-US" smtClean="0"/>
              <a:pPr/>
              <a:t>20</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r>
              <a:rPr lang="en-US" smtClean="0"/>
              <a:t>Use GET if: </a:t>
            </a:r>
          </a:p>
          <a:p>
            <a:pPr lvl="1"/>
            <a:r>
              <a:rPr lang="en-US" smtClean="0"/>
              <a:t>The interaction is more like a question (i.e., it is a safe operation such as a query, read operation, or lookup).</a:t>
            </a:r>
          </a:p>
          <a:p>
            <a:r>
              <a:rPr lang="en-US" smtClean="0"/>
              <a:t>Use POST if: </a:t>
            </a:r>
          </a:p>
          <a:p>
            <a:pPr lvl="1"/>
            <a:r>
              <a:rPr lang="en-US" smtClean="0"/>
              <a:t>The interaction is more like an order, or</a:t>
            </a:r>
          </a:p>
          <a:p>
            <a:pPr lvl="1"/>
            <a:r>
              <a:rPr lang="en-US" smtClean="0"/>
              <a:t>The interaction changes the state of the resource in a way that the user would perceive (e.g., a subscription to a service), or</a:t>
            </a:r>
          </a:p>
          <a:p>
            <a:pPr lvl="1"/>
            <a:r>
              <a:rPr lang="en-US" smtClean="0"/>
              <a:t>The user be held accountable for the results of the interaction.</a:t>
            </a:r>
          </a:p>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Head method is typically used for debugging purposes</a:t>
            </a:r>
            <a:r>
              <a:rPr lang="en-US" baseline="0" dirty="0" smtClean="0"/>
              <a:t> (by app developers)</a:t>
            </a:r>
          </a:p>
          <a:p>
            <a:endParaRPr lang="en-US" baseline="0" dirty="0" smtClean="0"/>
          </a:p>
          <a:p>
            <a:r>
              <a:rPr lang="en-US" baseline="0" dirty="0" smtClean="0"/>
              <a:t>Put is used in web publishing tools.</a:t>
            </a:r>
            <a:endParaRPr lang="en-US" dirty="0"/>
          </a:p>
        </p:txBody>
      </p:sp>
      <p:sp>
        <p:nvSpPr>
          <p:cNvPr id="4" name="Slide Number Placeholder 3"/>
          <p:cNvSpPr>
            <a:spLocks noGrp="1"/>
          </p:cNvSpPr>
          <p:nvPr>
            <p:ph type="sldNum" sz="quarter" idx="10"/>
          </p:nvPr>
        </p:nvSpPr>
        <p:spPr/>
        <p:txBody>
          <a:bodyPr/>
          <a:lstStyle/>
          <a:p>
            <a:pPr>
              <a:defRPr/>
            </a:pPr>
            <a:fld id="{835D3B7F-4EB0-45D4-B284-BE3FB3E80FB8}" type="slidenum">
              <a:rPr lang="en-US" smtClean="0"/>
              <a:pPr>
                <a:defRPr/>
              </a:pPr>
              <a:t>21</a:t>
            </a:fld>
            <a:endParaRPr lang="en-US"/>
          </a:p>
        </p:txBody>
      </p:sp>
    </p:spTree>
    <p:extLst>
      <p:ext uri="{BB962C8B-B14F-4D97-AF65-F5344CB8AC3E}">
        <p14:creationId xmlns:p14="http://schemas.microsoft.com/office/powerpoint/2010/main" val="27760951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1AC5125F-1248-4268-AF34-37CA27D54D32}" type="slidenum">
              <a:rPr lang="en-US" smtClean="0"/>
              <a:pPr/>
              <a:t>30</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r>
              <a:rPr lang="en-US" smtClean="0"/>
              <a:t>Traffic intensity: 15 req/sec * 100kbits/request / (10 Mbps) = .15</a:t>
            </a:r>
          </a:p>
          <a:p>
            <a:r>
              <a:rPr lang="en-US" smtClean="0"/>
              <a:t>i.e. number of bits to be transferred/capacity</a:t>
            </a:r>
          </a:p>
          <a:p>
            <a:r>
              <a:rPr lang="en-US" smtClean="0"/>
              <a:t>A traffic intensity of 1 will result in large delays (in the order of minutes).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9834D50E-7AC9-4BAE-8B1F-2E14A65D6A99}" type="slidenum">
              <a:rPr lang="en-US" smtClean="0"/>
              <a:pPr/>
              <a:t>31</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FCF5D63A-DEE8-4542-BA89-F3188582B523}" type="slidenum">
              <a:rPr lang="en-US" smtClean="0"/>
              <a:pPr/>
              <a:t>32</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r>
              <a:rPr lang="en-US" smtClean="0"/>
              <a:t>0.4 * 0.01 + 0.6 * 2.01 = 1.2 seconds</a:t>
            </a:r>
          </a:p>
          <a:p>
            <a:endParaRPr lang="en-US" smtClean="0"/>
          </a:p>
          <a:p>
            <a:r>
              <a:rPr lang="en-US" smtClean="0"/>
              <a:t>0.01 s – access time on the LAN</a:t>
            </a:r>
          </a:p>
          <a:p>
            <a:r>
              <a:rPr lang="en-US" smtClean="0"/>
              <a:t>2.01 s- access time on LAN + Internet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socket is a software</a:t>
            </a:r>
            <a:r>
              <a:rPr lang="en-US" baseline="0" dirty="0" smtClean="0"/>
              <a:t> interface</a:t>
            </a:r>
            <a:endParaRPr lang="en-US" dirty="0"/>
          </a:p>
        </p:txBody>
      </p:sp>
      <p:sp>
        <p:nvSpPr>
          <p:cNvPr id="4" name="Slide Number Placeholder 3"/>
          <p:cNvSpPr>
            <a:spLocks noGrp="1"/>
          </p:cNvSpPr>
          <p:nvPr>
            <p:ph type="sldNum" sz="quarter" idx="10"/>
          </p:nvPr>
        </p:nvSpPr>
        <p:spPr/>
        <p:txBody>
          <a:bodyPr/>
          <a:lstStyle/>
          <a:p>
            <a:pPr>
              <a:defRPr/>
            </a:pPr>
            <a:fld id="{835D3B7F-4EB0-45D4-B284-BE3FB3E80FB8}" type="slidenum">
              <a:rPr lang="en-US" smtClean="0"/>
              <a:pPr>
                <a:defRPr/>
              </a:pPr>
              <a:t>3</a:t>
            </a:fld>
            <a:endParaRPr lang="en-US"/>
          </a:p>
        </p:txBody>
      </p:sp>
    </p:spTree>
    <p:extLst>
      <p:ext uri="{BB962C8B-B14F-4D97-AF65-F5344CB8AC3E}">
        <p14:creationId xmlns:p14="http://schemas.microsoft.com/office/powerpoint/2010/main" val="2590771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TCP </a:t>
            </a:r>
            <a:r>
              <a:rPr lang="en-US" dirty="0" smtClean="0">
                <a:sym typeface="Wingdings"/>
              </a:rPr>
              <a:t> Transmission Control</a:t>
            </a:r>
            <a:r>
              <a:rPr lang="en-US" baseline="0" dirty="0" smtClean="0">
                <a:sym typeface="Wingdings"/>
              </a:rPr>
              <a:t> Protocol :  full-duplex connection</a:t>
            </a:r>
          </a:p>
          <a:p>
            <a:r>
              <a:rPr lang="en-US" baseline="0" dirty="0" smtClean="0">
                <a:sym typeface="Wingdings"/>
              </a:rPr>
              <a:t>UDP  User Datagram Protocol</a:t>
            </a:r>
            <a:endParaRPr lang="en-US" dirty="0"/>
          </a:p>
        </p:txBody>
      </p:sp>
      <p:sp>
        <p:nvSpPr>
          <p:cNvPr id="4" name="Slide Number Placeholder 3"/>
          <p:cNvSpPr>
            <a:spLocks noGrp="1"/>
          </p:cNvSpPr>
          <p:nvPr>
            <p:ph type="sldNum" sz="quarter" idx="10"/>
          </p:nvPr>
        </p:nvSpPr>
        <p:spPr/>
        <p:txBody>
          <a:bodyPr/>
          <a:lstStyle/>
          <a:p>
            <a:pPr>
              <a:defRPr/>
            </a:pPr>
            <a:fld id="{835D3B7F-4EB0-45D4-B284-BE3FB3E80FB8}" type="slidenum">
              <a:rPr lang="en-US" smtClean="0"/>
              <a:pPr>
                <a:defRPr/>
              </a:pPr>
              <a:t>7</a:t>
            </a:fld>
            <a:endParaRPr lang="en-US"/>
          </a:p>
        </p:txBody>
      </p:sp>
    </p:spTree>
    <p:extLst>
      <p:ext uri="{BB962C8B-B14F-4D97-AF65-F5344CB8AC3E}">
        <p14:creationId xmlns:p14="http://schemas.microsoft.com/office/powerpoint/2010/main" val="1838115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304B5B42-34EB-4ACB-9000-AC73596EEDB6}" type="slidenum">
              <a:rPr lang="en-US" smtClean="0"/>
              <a:pPr/>
              <a:t>8</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r>
              <a:rPr lang="en-US" dirty="0" smtClean="0"/>
              <a:t>Real Networks uses UDP unless UDP is blocked in which case a TCP connection is set up.</a:t>
            </a:r>
          </a:p>
          <a:p>
            <a:endParaRPr lang="en-US" dirty="0" smtClean="0"/>
          </a:p>
          <a:p>
            <a:r>
              <a:rPr lang="en-US" dirty="0" smtClean="0"/>
              <a:t>TCP </a:t>
            </a:r>
            <a:r>
              <a:rPr lang="en-US" dirty="0" smtClean="0"/>
              <a:t>connections </a:t>
            </a:r>
            <a:r>
              <a:rPr lang="en-US" dirty="0" smtClean="0"/>
              <a:t>tend to be more secure than UDP connections. Since no connection is formed in UDP, it is easy to spoof a UDP connection. In TCP, it is possible to spoof the initial SYN packet (before the connection is established). Once the connection is made, spoofing becomes difficult as the 32-bit sequence number must be determined.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Uniform</a:t>
            </a:r>
            <a:r>
              <a:rPr lang="en-US" baseline="0" dirty="0" smtClean="0"/>
              <a:t> </a:t>
            </a:r>
            <a:r>
              <a:rPr lang="en-US" baseline="0" smtClean="0"/>
              <a:t>Resource Locator</a:t>
            </a:r>
            <a:endParaRPr lang="en-US"/>
          </a:p>
        </p:txBody>
      </p:sp>
      <p:sp>
        <p:nvSpPr>
          <p:cNvPr id="4" name="Slide Number Placeholder 3"/>
          <p:cNvSpPr>
            <a:spLocks noGrp="1"/>
          </p:cNvSpPr>
          <p:nvPr>
            <p:ph type="sldNum" sz="quarter" idx="10"/>
          </p:nvPr>
        </p:nvSpPr>
        <p:spPr/>
        <p:txBody>
          <a:bodyPr/>
          <a:lstStyle/>
          <a:p>
            <a:pPr>
              <a:defRPr/>
            </a:pPr>
            <a:fld id="{835D3B7F-4EB0-45D4-B284-BE3FB3E80FB8}" type="slidenum">
              <a:rPr lang="en-US" smtClean="0"/>
              <a:pPr>
                <a:defRPr/>
              </a:pPr>
              <a:t>10</a:t>
            </a:fld>
            <a:endParaRPr lang="en-US"/>
          </a:p>
        </p:txBody>
      </p:sp>
    </p:spTree>
    <p:extLst>
      <p:ext uri="{BB962C8B-B14F-4D97-AF65-F5344CB8AC3E}">
        <p14:creationId xmlns:p14="http://schemas.microsoft.com/office/powerpoint/2010/main" val="2085234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Hypertext</a:t>
            </a:r>
            <a:r>
              <a:rPr lang="en-US" dirty="0" smtClean="0"/>
              <a:t> most often refers to </a:t>
            </a:r>
            <a:r>
              <a:rPr lang="en-US" dirty="0" smtClean="0">
                <a:hlinkClick r:id="rId3" tooltip="Text"/>
              </a:rPr>
              <a:t>text</a:t>
            </a:r>
            <a:r>
              <a:rPr lang="en-US" dirty="0" smtClean="0"/>
              <a:t> on a </a:t>
            </a:r>
            <a:r>
              <a:rPr lang="en-US" dirty="0" smtClean="0">
                <a:hlinkClick r:id="rId4" tooltip="Computer"/>
              </a:rPr>
              <a:t>computer</a:t>
            </a:r>
            <a:r>
              <a:rPr lang="en-US" dirty="0" smtClean="0"/>
              <a:t> that will lead the user to other, related information on demand. Rather than remaining static like traditional text, hypertext makes possible a dynamic organization of information through links and connections (called </a:t>
            </a:r>
            <a:r>
              <a:rPr lang="en-US" dirty="0" smtClean="0">
                <a:hlinkClick r:id="rId5" tooltip="Hyperlinks"/>
              </a:rPr>
              <a:t>hyperlinks</a:t>
            </a:r>
            <a:r>
              <a:rPr lang="en-US" dirty="0" smtClean="0"/>
              <a:t>).</a:t>
            </a:r>
          </a:p>
          <a:p>
            <a:endParaRPr lang="en-US" dirty="0" smtClean="0"/>
          </a:p>
          <a:p>
            <a:r>
              <a:rPr lang="en-US" dirty="0" smtClean="0"/>
              <a:t>HTTP is a pull</a:t>
            </a:r>
            <a:r>
              <a:rPr lang="en-US" baseline="0" dirty="0" smtClean="0"/>
              <a:t> protocol</a:t>
            </a:r>
            <a:endParaRPr lang="en-US" dirty="0"/>
          </a:p>
        </p:txBody>
      </p:sp>
      <p:sp>
        <p:nvSpPr>
          <p:cNvPr id="4" name="Slide Number Placeholder 3"/>
          <p:cNvSpPr>
            <a:spLocks noGrp="1"/>
          </p:cNvSpPr>
          <p:nvPr>
            <p:ph type="sldNum" sz="quarter" idx="10"/>
          </p:nvPr>
        </p:nvSpPr>
        <p:spPr/>
        <p:txBody>
          <a:bodyPr/>
          <a:lstStyle/>
          <a:p>
            <a:pPr>
              <a:defRPr/>
            </a:pPr>
            <a:fld id="{835D3B7F-4EB0-45D4-B284-BE3FB3E80FB8}" type="slidenum">
              <a:rPr lang="en-US" smtClean="0"/>
              <a:pPr>
                <a:defRPr/>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1E47EE4A-E35B-426A-BC0A-E49D6FD9AF79}" type="slidenum">
              <a:rPr lang="en-US" smtClean="0"/>
              <a:pPr/>
              <a:t>13</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CECD9436-B18B-49B5-A13B-B52E6DE01FAD}" type="slidenum">
              <a:rPr lang="en-US" smtClean="0"/>
              <a:pPr/>
              <a:t>14</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B5679317-F434-49DC-9F5C-847FC02F0B9C}" type="slidenum">
              <a:rPr lang="en-US" smtClean="0"/>
              <a:pPr/>
              <a:t>15</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3DB6F516-EA8A-4F7D-A683-5E6C04965E1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2C49F599-C2A8-4F13-A810-374151A82F4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2700" y="228600"/>
            <a:ext cx="19431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228600"/>
            <a:ext cx="56769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1C488E-62A8-4D8F-ADDE-92B8AFFEEB7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600200"/>
            <a:ext cx="38100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95800" y="1600200"/>
            <a:ext cx="38100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a:defRPr/>
            </a:pPr>
            <a:fld id="{CFD7AE3B-B30B-461C-9143-CA7C1099970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600200"/>
            <a:ext cx="38100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495800" y="1600200"/>
            <a:ext cx="3810000" cy="46482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a:defRPr/>
            </a:pPr>
            <a:fld id="{7D636682-45AA-4E16-B2EF-DAC963D406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2E9A6842-54B1-4B66-8A52-B2B6BDCD9F6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F5DBA4C4-B7CE-4036-9970-3D8A4AA4634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6002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95800" y="16002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4BCC60-8316-499E-8459-71AC11BB80D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a:defRPr/>
            </a:pPr>
            <a:fld id="{EBBA5AE8-3802-4254-A930-FC52ED27A11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a:defRPr/>
            </a:pPr>
            <a:fld id="{64DD59DB-EA77-4641-9F9F-5E0E5FE9A6E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a:defRPr/>
            </a:pPr>
            <a:fld id="{6775AB92-5734-4035-8E59-61DA4A0F6F3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a:defRPr/>
            </a:pPr>
            <a:fld id="{3EA7466D-5753-4C58-87D9-9C3EC019BDE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2: Application Layer</a:t>
            </a:r>
            <a:endParaRPr lang="en-US">
              <a:latin typeface="Times New Roman"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a:defRPr/>
            </a:pPr>
            <a:fld id="{EDEE62B5-3831-4397-9534-992D29DD730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533400" y="228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533400" y="1600200"/>
            <a:ext cx="77724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1400">
                <a:latin typeface="Times New Roman" pitchFamily="18" charset="0"/>
              </a:defRPr>
            </a:lvl1pPr>
          </a:lstStyle>
          <a:p>
            <a:pPr>
              <a:defRPr/>
            </a:pPr>
            <a:endParaRPr lang="en-US"/>
          </a:p>
        </p:txBody>
      </p:sp>
      <p:sp>
        <p:nvSpPr>
          <p:cNvPr id="1029" name="Rectangle 5"/>
          <p:cNvSpPr>
            <a:spLocks noGrp="1" noChangeArrowheads="1"/>
          </p:cNvSpPr>
          <p:nvPr>
            <p:ph type="ftr" sz="quarter" idx="3"/>
          </p:nvPr>
        </p:nvSpPr>
        <p:spPr bwMode="auto">
          <a:xfrm>
            <a:off x="5410200" y="64008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400"/>
            </a:lvl1pPr>
          </a:lstStyle>
          <a:p>
            <a:pPr>
              <a:defRPr/>
            </a:pPr>
            <a:r>
              <a:rPr lang="en-US"/>
              <a:t>2: Application Layer</a:t>
            </a:r>
            <a:endParaRPr lang="en-US">
              <a:latin typeface="Times New Roman" pitchFamily="18" charset="0"/>
            </a:endParaRPr>
          </a:p>
        </p:txBody>
      </p:sp>
      <p:sp>
        <p:nvSpPr>
          <p:cNvPr id="1030" name="Rectangle 6"/>
          <p:cNvSpPr>
            <a:spLocks noGrp="1" noChangeArrowheads="1"/>
          </p:cNvSpPr>
          <p:nvPr>
            <p:ph type="sldNum" sz="quarter" idx="4"/>
          </p:nvPr>
        </p:nvSpPr>
        <p:spPr bwMode="auto">
          <a:xfrm>
            <a:off x="8305800" y="6400800"/>
            <a:ext cx="457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400">
                <a:latin typeface="Times New Roman" pitchFamily="18" charset="0"/>
              </a:defRPr>
            </a:lvl1pPr>
          </a:lstStyle>
          <a:p>
            <a:pPr>
              <a:defRPr/>
            </a:pPr>
            <a:fld id="{672B566C-BE5E-44C1-BAD1-2B2A41C4FDD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dt="0"/>
  <p:txStyles>
    <p:titleStyle>
      <a:lvl1pPr algn="l" rtl="0" eaLnBrk="0" fontAlgn="base" hangingPunct="0">
        <a:spcBef>
          <a:spcPct val="0"/>
        </a:spcBef>
        <a:spcAft>
          <a:spcPct val="0"/>
        </a:spcAft>
        <a:defRPr sz="4000" u="sng">
          <a:solidFill>
            <a:schemeClr val="accent2"/>
          </a:solidFill>
          <a:latin typeface="+mj-lt"/>
          <a:ea typeface="+mj-ea"/>
          <a:cs typeface="+mj-cs"/>
        </a:defRPr>
      </a:lvl1pPr>
      <a:lvl2pPr algn="l" rtl="0" eaLnBrk="0" fontAlgn="base" hangingPunct="0">
        <a:spcBef>
          <a:spcPct val="0"/>
        </a:spcBef>
        <a:spcAft>
          <a:spcPct val="0"/>
        </a:spcAft>
        <a:defRPr sz="4000" u="sng">
          <a:solidFill>
            <a:schemeClr val="accent2"/>
          </a:solidFill>
          <a:latin typeface="Comic Sans MS" pitchFamily="66" charset="0"/>
        </a:defRPr>
      </a:lvl2pPr>
      <a:lvl3pPr algn="l" rtl="0" eaLnBrk="0" fontAlgn="base" hangingPunct="0">
        <a:spcBef>
          <a:spcPct val="0"/>
        </a:spcBef>
        <a:spcAft>
          <a:spcPct val="0"/>
        </a:spcAft>
        <a:defRPr sz="4000" u="sng">
          <a:solidFill>
            <a:schemeClr val="accent2"/>
          </a:solidFill>
          <a:latin typeface="Comic Sans MS" pitchFamily="66" charset="0"/>
        </a:defRPr>
      </a:lvl3pPr>
      <a:lvl4pPr algn="l" rtl="0" eaLnBrk="0" fontAlgn="base" hangingPunct="0">
        <a:spcBef>
          <a:spcPct val="0"/>
        </a:spcBef>
        <a:spcAft>
          <a:spcPct val="0"/>
        </a:spcAft>
        <a:defRPr sz="4000" u="sng">
          <a:solidFill>
            <a:schemeClr val="accent2"/>
          </a:solidFill>
          <a:latin typeface="Comic Sans MS" pitchFamily="66" charset="0"/>
        </a:defRPr>
      </a:lvl4pPr>
      <a:lvl5pPr algn="l" rtl="0" eaLnBrk="0" fontAlgn="base" hangingPunct="0">
        <a:spcBef>
          <a:spcPct val="0"/>
        </a:spcBef>
        <a:spcAft>
          <a:spcPct val="0"/>
        </a:spcAft>
        <a:defRPr sz="4000" u="sng">
          <a:solidFill>
            <a:schemeClr val="accent2"/>
          </a:solidFill>
          <a:latin typeface="Comic Sans MS" pitchFamily="66" charset="0"/>
        </a:defRPr>
      </a:lvl5pPr>
      <a:lvl6pPr marL="457200" algn="l" rtl="0" eaLnBrk="0" fontAlgn="base" hangingPunct="0">
        <a:spcBef>
          <a:spcPct val="0"/>
        </a:spcBef>
        <a:spcAft>
          <a:spcPct val="0"/>
        </a:spcAft>
        <a:defRPr sz="4000" u="sng">
          <a:solidFill>
            <a:schemeClr val="accent2"/>
          </a:solidFill>
          <a:latin typeface="Comic Sans MS" pitchFamily="66" charset="0"/>
        </a:defRPr>
      </a:lvl6pPr>
      <a:lvl7pPr marL="914400" algn="l" rtl="0" eaLnBrk="0" fontAlgn="base" hangingPunct="0">
        <a:spcBef>
          <a:spcPct val="0"/>
        </a:spcBef>
        <a:spcAft>
          <a:spcPct val="0"/>
        </a:spcAft>
        <a:defRPr sz="4000" u="sng">
          <a:solidFill>
            <a:schemeClr val="accent2"/>
          </a:solidFill>
          <a:latin typeface="Comic Sans MS" pitchFamily="66" charset="0"/>
        </a:defRPr>
      </a:lvl7pPr>
      <a:lvl8pPr marL="1371600" algn="l" rtl="0" eaLnBrk="0" fontAlgn="base" hangingPunct="0">
        <a:spcBef>
          <a:spcPct val="0"/>
        </a:spcBef>
        <a:spcAft>
          <a:spcPct val="0"/>
        </a:spcAft>
        <a:defRPr sz="4000" u="sng">
          <a:solidFill>
            <a:schemeClr val="accent2"/>
          </a:solidFill>
          <a:latin typeface="Comic Sans MS" pitchFamily="66" charset="0"/>
        </a:defRPr>
      </a:lvl8pPr>
      <a:lvl9pPr marL="1828800" algn="l" rtl="0" eaLnBrk="0" fontAlgn="base" hangingPunct="0">
        <a:spcBef>
          <a:spcPct val="0"/>
        </a:spcBef>
        <a:spcAft>
          <a:spcPct val="0"/>
        </a:spcAft>
        <a:defRPr sz="4000" u="sng">
          <a:solidFill>
            <a:schemeClr val="accent2"/>
          </a:solidFill>
          <a:latin typeface="Comic Sans MS" pitchFamily="66" charset="0"/>
        </a:defRPr>
      </a:lvl9pPr>
    </p:titleStyle>
    <p:bodyStyle>
      <a:lvl1pPr marL="342900" indent="-342900" algn="l" rtl="0" eaLnBrk="0" fontAlgn="base" hangingPunct="0">
        <a:spcBef>
          <a:spcPct val="20000"/>
        </a:spcBef>
        <a:spcAft>
          <a:spcPct val="0"/>
        </a:spcAft>
        <a:buClr>
          <a:schemeClr val="accent2"/>
        </a:buClr>
        <a:buSzPct val="85000"/>
        <a:buFont typeface="ZapfDingbats" pitchFamily="82" charset="2"/>
        <a:buChar char="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5000"/>
        <a:buFont typeface="ZapfDingbats" pitchFamily="82" charset="2"/>
        <a:buChar char="m"/>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4" Type="http://schemas.openxmlformats.org/officeDocument/2006/relationships/hyperlink" Target="http://news.netcraft.com/archives/web_server_survey.html" TargetMode="External"/><Relationship Id="rId5" Type="http://schemas.openxmlformats.org/officeDocument/2006/relationships/oleObject" Target="../embeddings/oleObject3.bin"/><Relationship Id="rId6" Type="http://schemas.openxmlformats.org/officeDocument/2006/relationships/image" Target="../media/image1.wmf"/><Relationship Id="rId7" Type="http://schemas.openxmlformats.org/officeDocument/2006/relationships/oleObject" Target="../embeddings/oleObject4.bin"/><Relationship Id="rId1" Type="http://schemas.openxmlformats.org/officeDocument/2006/relationships/vmlDrawing" Target="../drawings/vmlDrawing2.vml"/><Relationship Id="rId2"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4" Type="http://schemas.openxmlformats.org/officeDocument/2006/relationships/oleObject" Target="../embeddings/oleObject5.bin"/><Relationship Id="rId5" Type="http://schemas.openxmlformats.org/officeDocument/2006/relationships/image" Target="../media/image1.wmf"/><Relationship Id="rId1" Type="http://schemas.openxmlformats.org/officeDocument/2006/relationships/vmlDrawing" Target="../drawings/vmlDrawing3.vml"/><Relationship Id="rId2"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6.bin"/><Relationship Id="rId4" Type="http://schemas.openxmlformats.org/officeDocument/2006/relationships/image" Target="../media/image1.wmf"/><Relationship Id="rId5" Type="http://schemas.openxmlformats.org/officeDocument/2006/relationships/oleObject" Target="../embeddings/oleObject7.bin"/><Relationship Id="rId1" Type="http://schemas.openxmlformats.org/officeDocument/2006/relationships/vmlDrawing" Target="../drawings/vmlDrawing4.vml"/><Relationship Id="rId2"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4" Type="http://schemas.openxmlformats.org/officeDocument/2006/relationships/oleObject" Target="../embeddings/oleObject1.bin"/><Relationship Id="rId5" Type="http://schemas.openxmlformats.org/officeDocument/2006/relationships/image" Target="../media/image1.wmf"/><Relationship Id="rId6" Type="http://schemas.openxmlformats.org/officeDocument/2006/relationships/oleObject" Target="../embeddings/oleObject2.bin"/><Relationship Id="rId1" Type="http://schemas.openxmlformats.org/officeDocument/2006/relationships/vmlDrawing" Target="../drawings/vmlDrawing1.vml"/><Relationship Id="rId2"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15.xml"/><Relationship Id="rId4" Type="http://schemas.openxmlformats.org/officeDocument/2006/relationships/oleObject" Target="../embeddings/oleObject8.bin"/><Relationship Id="rId5" Type="http://schemas.openxmlformats.org/officeDocument/2006/relationships/image" Target="../media/image1.wmf"/><Relationship Id="rId6" Type="http://schemas.openxmlformats.org/officeDocument/2006/relationships/oleObject" Target="../embeddings/oleObject9.bin"/><Relationship Id="rId7" Type="http://schemas.openxmlformats.org/officeDocument/2006/relationships/oleObject" Target="../embeddings/oleObject10.bin"/><Relationship Id="rId8" Type="http://schemas.openxmlformats.org/officeDocument/2006/relationships/oleObject" Target="../embeddings/oleObject11.bin"/><Relationship Id="rId1" Type="http://schemas.openxmlformats.org/officeDocument/2006/relationships/vmlDrawing" Target="../drawings/vmlDrawing5.vml"/><Relationship Id="rId2"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16.xml"/><Relationship Id="rId4" Type="http://schemas.openxmlformats.org/officeDocument/2006/relationships/oleObject" Target="../embeddings/oleObject12.bin"/><Relationship Id="rId5" Type="http://schemas.openxmlformats.org/officeDocument/2006/relationships/image" Target="../media/image1.wmf"/><Relationship Id="rId6" Type="http://schemas.openxmlformats.org/officeDocument/2006/relationships/oleObject" Target="../embeddings/oleObject13.bin"/><Relationship Id="rId7" Type="http://schemas.openxmlformats.org/officeDocument/2006/relationships/oleObject" Target="../embeddings/oleObject14.bin"/><Relationship Id="rId8" Type="http://schemas.openxmlformats.org/officeDocument/2006/relationships/oleObject" Target="../embeddings/oleObject15.bin"/><Relationship Id="rId1" Type="http://schemas.openxmlformats.org/officeDocument/2006/relationships/vmlDrawing" Target="../drawings/vmlDrawing6.vml"/><Relationship Id="rId2"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17.xml"/><Relationship Id="rId4" Type="http://schemas.openxmlformats.org/officeDocument/2006/relationships/oleObject" Target="../embeddings/oleObject16.bin"/><Relationship Id="rId5" Type="http://schemas.openxmlformats.org/officeDocument/2006/relationships/image" Target="../media/image1.wmf"/><Relationship Id="rId6" Type="http://schemas.openxmlformats.org/officeDocument/2006/relationships/oleObject" Target="../embeddings/oleObject17.bin"/><Relationship Id="rId7" Type="http://schemas.openxmlformats.org/officeDocument/2006/relationships/oleObject" Target="../embeddings/oleObject18.bin"/><Relationship Id="rId8" Type="http://schemas.openxmlformats.org/officeDocument/2006/relationships/oleObject" Target="../embeddings/oleObject19.bin"/><Relationship Id="rId1" Type="http://schemas.openxmlformats.org/officeDocument/2006/relationships/vmlDrawing" Target="../drawings/vmlDrawing7.vml"/><Relationship Id="rId2"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9219" name="Slide Number Placeholder 5"/>
          <p:cNvSpPr>
            <a:spLocks noGrp="1"/>
          </p:cNvSpPr>
          <p:nvPr>
            <p:ph type="sldNum" sz="quarter" idx="12"/>
          </p:nvPr>
        </p:nvSpPr>
        <p:spPr>
          <a:noFill/>
        </p:spPr>
        <p:txBody>
          <a:bodyPr/>
          <a:lstStyle/>
          <a:p>
            <a:fld id="{A82DDDD3-1C21-44E8-B4D4-C3F558884AE0}" type="slidenum">
              <a:rPr lang="en-US" smtClean="0"/>
              <a:pPr/>
              <a:t>1</a:t>
            </a:fld>
            <a:endParaRPr lang="en-US" smtClean="0"/>
          </a:p>
        </p:txBody>
      </p:sp>
      <p:sp>
        <p:nvSpPr>
          <p:cNvPr id="9220" name="Rectangle 2"/>
          <p:cNvSpPr>
            <a:spLocks noGrp="1" noChangeArrowheads="1"/>
          </p:cNvSpPr>
          <p:nvPr>
            <p:ph type="ctrTitle"/>
          </p:nvPr>
        </p:nvSpPr>
        <p:spPr/>
        <p:txBody>
          <a:bodyPr/>
          <a:lstStyle/>
          <a:p>
            <a:pPr algn="ctr"/>
            <a:r>
              <a:rPr lang="en-US" sz="3600" dirty="0" smtClean="0"/>
              <a:t>04 - World Wide Web (WWW)</a:t>
            </a:r>
            <a:br>
              <a:rPr lang="en-US" sz="3600" dirty="0" smtClean="0"/>
            </a:br>
            <a:endParaRPr lang="en-US" sz="2800" u="none" dirty="0" smtClean="0"/>
          </a:p>
        </p:txBody>
      </p:sp>
      <p:sp>
        <p:nvSpPr>
          <p:cNvPr id="9221" name="Rectangle 3"/>
          <p:cNvSpPr>
            <a:spLocks noGrp="1" noChangeArrowheads="1"/>
          </p:cNvSpPr>
          <p:nvPr>
            <p:ph type="subTitle" idx="1"/>
          </p:nvPr>
        </p:nvSpPr>
        <p:spPr/>
        <p:txBody>
          <a:bodyPr/>
          <a:lstStyle/>
          <a:p>
            <a:endParaRPr lang="en-US" dirty="0" smtClean="0"/>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16387" name="Slide Number Placeholder 5"/>
          <p:cNvSpPr>
            <a:spLocks noGrp="1"/>
          </p:cNvSpPr>
          <p:nvPr>
            <p:ph type="sldNum" sz="quarter" idx="12"/>
          </p:nvPr>
        </p:nvSpPr>
        <p:spPr>
          <a:noFill/>
        </p:spPr>
        <p:txBody>
          <a:bodyPr/>
          <a:lstStyle/>
          <a:p>
            <a:fld id="{CD83875B-9795-42CF-AB0C-9B7EF029B162}" type="slidenum">
              <a:rPr lang="en-US" smtClean="0"/>
              <a:pPr/>
              <a:t>10</a:t>
            </a:fld>
            <a:endParaRPr lang="en-US" smtClean="0"/>
          </a:p>
        </p:txBody>
      </p:sp>
      <p:sp>
        <p:nvSpPr>
          <p:cNvPr id="16388" name="Rectangle 2"/>
          <p:cNvSpPr>
            <a:spLocks noGrp="1" noChangeArrowheads="1"/>
          </p:cNvSpPr>
          <p:nvPr>
            <p:ph type="title"/>
          </p:nvPr>
        </p:nvSpPr>
        <p:spPr/>
        <p:txBody>
          <a:bodyPr/>
          <a:lstStyle/>
          <a:p>
            <a:r>
              <a:rPr lang="en-US" smtClean="0"/>
              <a:t>Web and HTTP</a:t>
            </a:r>
          </a:p>
        </p:txBody>
      </p:sp>
      <p:sp>
        <p:nvSpPr>
          <p:cNvPr id="16389" name="Rectangle 3"/>
          <p:cNvSpPr>
            <a:spLocks noGrp="1" noChangeArrowheads="1"/>
          </p:cNvSpPr>
          <p:nvPr>
            <p:ph type="body" idx="1"/>
          </p:nvPr>
        </p:nvSpPr>
        <p:spPr/>
        <p:txBody>
          <a:bodyPr/>
          <a:lstStyle/>
          <a:p>
            <a:pPr>
              <a:buFont typeface="ZapfDingbats" pitchFamily="82" charset="2"/>
              <a:buNone/>
            </a:pPr>
            <a:r>
              <a:rPr lang="en-US" sz="2400" u="sng" smtClean="0">
                <a:solidFill>
                  <a:srgbClr val="FF0000"/>
                </a:solidFill>
              </a:rPr>
              <a:t>First some jargon</a:t>
            </a:r>
            <a:endParaRPr lang="en-US" sz="2400" smtClean="0">
              <a:solidFill>
                <a:srgbClr val="FF0000"/>
              </a:solidFill>
            </a:endParaRPr>
          </a:p>
          <a:p>
            <a:r>
              <a:rPr lang="en-US" sz="2400" smtClean="0">
                <a:solidFill>
                  <a:srgbClr val="FF0000"/>
                </a:solidFill>
              </a:rPr>
              <a:t>Web page</a:t>
            </a:r>
            <a:r>
              <a:rPr lang="en-US" sz="2400" smtClean="0"/>
              <a:t> consists of </a:t>
            </a:r>
            <a:r>
              <a:rPr lang="en-US" sz="2400" smtClean="0">
                <a:solidFill>
                  <a:srgbClr val="FF0000"/>
                </a:solidFill>
              </a:rPr>
              <a:t>objects</a:t>
            </a:r>
            <a:endParaRPr lang="en-US" sz="2400" smtClean="0"/>
          </a:p>
          <a:p>
            <a:r>
              <a:rPr lang="en-US" sz="2400" smtClean="0"/>
              <a:t>Object can be HTML file, JPEG image, Java applet, audio file,…</a:t>
            </a:r>
          </a:p>
          <a:p>
            <a:r>
              <a:rPr lang="en-US" sz="2400" smtClean="0"/>
              <a:t>Web page consists of </a:t>
            </a:r>
            <a:r>
              <a:rPr lang="en-US" sz="2400" smtClean="0">
                <a:solidFill>
                  <a:srgbClr val="FF0000"/>
                </a:solidFill>
              </a:rPr>
              <a:t>base HTML-file</a:t>
            </a:r>
            <a:r>
              <a:rPr lang="en-US" sz="2400" smtClean="0"/>
              <a:t> which includes several referenced objects</a:t>
            </a:r>
          </a:p>
          <a:p>
            <a:r>
              <a:rPr lang="en-US" sz="2400" smtClean="0"/>
              <a:t>Each object is addressable by a </a:t>
            </a:r>
            <a:r>
              <a:rPr lang="en-US" sz="2400" smtClean="0">
                <a:solidFill>
                  <a:srgbClr val="FF0000"/>
                </a:solidFill>
              </a:rPr>
              <a:t>URL</a:t>
            </a:r>
          </a:p>
          <a:p>
            <a:r>
              <a:rPr lang="en-US" sz="2400" smtClean="0">
                <a:solidFill>
                  <a:schemeClr val="tx2"/>
                </a:solidFill>
              </a:rPr>
              <a:t>Example URL:</a:t>
            </a:r>
          </a:p>
          <a:p>
            <a:pPr>
              <a:buFont typeface="ZapfDingbats" pitchFamily="82" charset="2"/>
              <a:buNone/>
            </a:pPr>
            <a:endParaRPr lang="en-US" smtClean="0"/>
          </a:p>
        </p:txBody>
      </p:sp>
      <p:grpSp>
        <p:nvGrpSpPr>
          <p:cNvPr id="16390" name="Group 10"/>
          <p:cNvGrpSpPr>
            <a:grpSpLocks/>
          </p:cNvGrpSpPr>
          <p:nvPr/>
        </p:nvGrpSpPr>
        <p:grpSpPr bwMode="auto">
          <a:xfrm>
            <a:off x="1201738" y="5008563"/>
            <a:ext cx="6835775" cy="1144587"/>
            <a:chOff x="788" y="2955"/>
            <a:chExt cx="4306" cy="721"/>
          </a:xfrm>
        </p:grpSpPr>
        <p:sp>
          <p:nvSpPr>
            <p:cNvPr id="16391" name="Text Box 5"/>
            <p:cNvSpPr txBox="1">
              <a:spLocks noChangeArrowheads="1"/>
            </p:cNvSpPr>
            <p:nvPr/>
          </p:nvSpPr>
          <p:spPr bwMode="auto">
            <a:xfrm>
              <a:off x="788" y="2955"/>
              <a:ext cx="4141" cy="288"/>
            </a:xfrm>
            <a:prstGeom prst="rect">
              <a:avLst/>
            </a:prstGeom>
            <a:noFill/>
            <a:ln w="9525">
              <a:noFill/>
              <a:miter lim="800000"/>
              <a:headEnd/>
              <a:tailEnd/>
            </a:ln>
          </p:spPr>
          <p:txBody>
            <a:bodyPr wrap="none">
              <a:spAutoFit/>
            </a:bodyPr>
            <a:lstStyle/>
            <a:p>
              <a:pPr>
                <a:spcBef>
                  <a:spcPct val="0"/>
                </a:spcBef>
                <a:buClrTx/>
                <a:buSzTx/>
                <a:buFontTx/>
                <a:buNone/>
              </a:pPr>
              <a:r>
                <a:rPr lang="en-US">
                  <a:latin typeface="Courier New" pitchFamily="49" charset="0"/>
                </a:rPr>
                <a:t>www.someschool.edu/someDept/pic.gif</a:t>
              </a:r>
            </a:p>
          </p:txBody>
        </p:sp>
        <p:sp>
          <p:nvSpPr>
            <p:cNvPr id="16392" name="AutoShape 6"/>
            <p:cNvSpPr>
              <a:spLocks/>
            </p:cNvSpPr>
            <p:nvPr/>
          </p:nvSpPr>
          <p:spPr bwMode="auto">
            <a:xfrm rot="-5400000">
              <a:off x="1821" y="2281"/>
              <a:ext cx="57" cy="2083"/>
            </a:xfrm>
            <a:prstGeom prst="leftBrace">
              <a:avLst>
                <a:gd name="adj1" fmla="val 304532"/>
                <a:gd name="adj2" fmla="val 50000"/>
              </a:avLst>
            </a:prstGeom>
            <a:noFill/>
            <a:ln w="9525">
              <a:solidFill>
                <a:schemeClr val="tx1"/>
              </a:solidFill>
              <a:round/>
              <a:headEnd/>
              <a:tailEnd/>
            </a:ln>
          </p:spPr>
          <p:txBody>
            <a:bodyPr wrap="none" anchor="ctr"/>
            <a:lstStyle/>
            <a:p>
              <a:endParaRPr lang="en-US"/>
            </a:p>
          </p:txBody>
        </p:sp>
        <p:sp>
          <p:nvSpPr>
            <p:cNvPr id="16393" name="AutoShape 7"/>
            <p:cNvSpPr>
              <a:spLocks/>
            </p:cNvSpPr>
            <p:nvPr/>
          </p:nvSpPr>
          <p:spPr bwMode="auto">
            <a:xfrm rot="-5400000">
              <a:off x="4024" y="2277"/>
              <a:ext cx="57" cy="2083"/>
            </a:xfrm>
            <a:prstGeom prst="leftBrace">
              <a:avLst>
                <a:gd name="adj1" fmla="val 304532"/>
                <a:gd name="adj2" fmla="val 50000"/>
              </a:avLst>
            </a:prstGeom>
            <a:noFill/>
            <a:ln w="9525">
              <a:solidFill>
                <a:schemeClr val="tx1"/>
              </a:solidFill>
              <a:round/>
              <a:headEnd/>
              <a:tailEnd/>
            </a:ln>
          </p:spPr>
          <p:txBody>
            <a:bodyPr wrap="none" anchor="ctr"/>
            <a:lstStyle/>
            <a:p>
              <a:endParaRPr lang="en-US"/>
            </a:p>
          </p:txBody>
        </p:sp>
        <p:sp>
          <p:nvSpPr>
            <p:cNvPr id="16394" name="Text Box 8"/>
            <p:cNvSpPr txBox="1">
              <a:spLocks noChangeArrowheads="1"/>
            </p:cNvSpPr>
            <p:nvPr/>
          </p:nvSpPr>
          <p:spPr bwMode="auto">
            <a:xfrm>
              <a:off x="1389" y="3388"/>
              <a:ext cx="1021" cy="288"/>
            </a:xfrm>
            <a:prstGeom prst="rect">
              <a:avLst/>
            </a:prstGeom>
            <a:noFill/>
            <a:ln w="9525">
              <a:noFill/>
              <a:miter lim="800000"/>
              <a:headEnd/>
              <a:tailEnd/>
            </a:ln>
          </p:spPr>
          <p:txBody>
            <a:bodyPr wrap="none">
              <a:spAutoFit/>
            </a:bodyPr>
            <a:lstStyle/>
            <a:p>
              <a:pPr>
                <a:spcBef>
                  <a:spcPct val="0"/>
                </a:spcBef>
                <a:buClrTx/>
                <a:buSzTx/>
                <a:buFontTx/>
                <a:buNone/>
              </a:pPr>
              <a:r>
                <a:rPr lang="en-US"/>
                <a:t>host name</a:t>
              </a:r>
              <a:endParaRPr lang="en-US">
                <a:latin typeface="Times New Roman" pitchFamily="18" charset="0"/>
              </a:endParaRPr>
            </a:p>
          </p:txBody>
        </p:sp>
        <p:sp>
          <p:nvSpPr>
            <p:cNvPr id="16395" name="Text Box 9"/>
            <p:cNvSpPr txBox="1">
              <a:spLocks noChangeArrowheads="1"/>
            </p:cNvSpPr>
            <p:nvPr/>
          </p:nvSpPr>
          <p:spPr bwMode="auto">
            <a:xfrm>
              <a:off x="3485" y="3338"/>
              <a:ext cx="1028" cy="288"/>
            </a:xfrm>
            <a:prstGeom prst="rect">
              <a:avLst/>
            </a:prstGeom>
            <a:noFill/>
            <a:ln w="9525">
              <a:noFill/>
              <a:miter lim="800000"/>
              <a:headEnd/>
              <a:tailEnd/>
            </a:ln>
          </p:spPr>
          <p:txBody>
            <a:bodyPr wrap="none">
              <a:spAutoFit/>
            </a:bodyPr>
            <a:lstStyle/>
            <a:p>
              <a:pPr>
                <a:spcBef>
                  <a:spcPct val="0"/>
                </a:spcBef>
                <a:buClrTx/>
                <a:buSzTx/>
                <a:buFontTx/>
                <a:buNone/>
              </a:pPr>
              <a:r>
                <a:rPr lang="en-US"/>
                <a:t>path name</a:t>
              </a:r>
              <a:endParaRPr lang="en-US">
                <a:latin typeface="Times New Roman" pitchFamily="18" charset="0"/>
              </a:endParaRPr>
            </a:p>
          </p:txBody>
        </p:sp>
      </p:gr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2053" name="Slide Number Placeholder 6"/>
          <p:cNvSpPr>
            <a:spLocks noGrp="1"/>
          </p:cNvSpPr>
          <p:nvPr>
            <p:ph type="sldNum" sz="quarter" idx="12"/>
          </p:nvPr>
        </p:nvSpPr>
        <p:spPr>
          <a:noFill/>
        </p:spPr>
        <p:txBody>
          <a:bodyPr/>
          <a:lstStyle/>
          <a:p>
            <a:fld id="{61A1FB05-A2DD-4056-B6A5-8351A0CD5055}" type="slidenum">
              <a:rPr lang="en-US" smtClean="0"/>
              <a:pPr/>
              <a:t>11</a:t>
            </a:fld>
            <a:endParaRPr lang="en-US" smtClean="0"/>
          </a:p>
        </p:txBody>
      </p:sp>
      <p:sp>
        <p:nvSpPr>
          <p:cNvPr id="2054" name="Rectangle 2"/>
          <p:cNvSpPr>
            <a:spLocks noGrp="1" noChangeArrowheads="1"/>
          </p:cNvSpPr>
          <p:nvPr>
            <p:ph type="title"/>
          </p:nvPr>
        </p:nvSpPr>
        <p:spPr/>
        <p:txBody>
          <a:bodyPr/>
          <a:lstStyle/>
          <a:p>
            <a:r>
              <a:rPr lang="en-US" sz="3600" smtClean="0"/>
              <a:t>HTTP overview</a:t>
            </a:r>
            <a:endParaRPr lang="en-US" smtClean="0"/>
          </a:p>
        </p:txBody>
      </p:sp>
      <p:sp>
        <p:nvSpPr>
          <p:cNvPr id="2055" name="Rectangle 3"/>
          <p:cNvSpPr>
            <a:spLocks noGrp="1" noChangeArrowheads="1"/>
          </p:cNvSpPr>
          <p:nvPr>
            <p:ph type="body" sz="half" idx="1"/>
          </p:nvPr>
        </p:nvSpPr>
        <p:spPr/>
        <p:txBody>
          <a:bodyPr/>
          <a:lstStyle/>
          <a:p>
            <a:pPr>
              <a:buFont typeface="ZapfDingbats" pitchFamily="82" charset="2"/>
              <a:buNone/>
            </a:pPr>
            <a:r>
              <a:rPr lang="en-US" sz="2000" dirty="0" smtClean="0">
                <a:solidFill>
                  <a:srgbClr val="FF0000"/>
                </a:solidFill>
              </a:rPr>
              <a:t>HTTP: </a:t>
            </a:r>
            <a:r>
              <a:rPr lang="en-US" sz="2000" dirty="0" err="1" smtClean="0">
                <a:solidFill>
                  <a:srgbClr val="FF0000"/>
                </a:solidFill>
              </a:rPr>
              <a:t>HyperText</a:t>
            </a:r>
            <a:r>
              <a:rPr lang="en-US" sz="2000" dirty="0" smtClean="0">
                <a:solidFill>
                  <a:srgbClr val="FF0000"/>
                </a:solidFill>
              </a:rPr>
              <a:t> Transfer Protocol</a:t>
            </a:r>
            <a:endParaRPr lang="en-US" sz="2000" dirty="0" smtClean="0"/>
          </a:p>
          <a:p>
            <a:r>
              <a:rPr lang="en-US" sz="1800" dirty="0" smtClean="0"/>
              <a:t>Web’s application layer protocol</a:t>
            </a:r>
          </a:p>
          <a:p>
            <a:r>
              <a:rPr lang="en-US" sz="1800" dirty="0" smtClean="0"/>
              <a:t>client/server model</a:t>
            </a:r>
          </a:p>
          <a:p>
            <a:pPr lvl="1"/>
            <a:r>
              <a:rPr lang="en-US" sz="1800" i="1" dirty="0" smtClean="0">
                <a:solidFill>
                  <a:schemeClr val="accent2"/>
                </a:solidFill>
              </a:rPr>
              <a:t>client:</a:t>
            </a:r>
            <a:r>
              <a:rPr lang="en-US" sz="1800" dirty="0" smtClean="0"/>
              <a:t> browser that requests, receives, “displays” Web objects</a:t>
            </a:r>
          </a:p>
          <a:p>
            <a:pPr lvl="1"/>
            <a:r>
              <a:rPr lang="en-US" sz="1800" i="1" dirty="0" smtClean="0">
                <a:solidFill>
                  <a:schemeClr val="accent2"/>
                </a:solidFill>
              </a:rPr>
              <a:t>server:</a:t>
            </a:r>
            <a:r>
              <a:rPr lang="en-US" sz="1800" dirty="0" smtClean="0"/>
              <a:t> Web server sends objects in response to requests</a:t>
            </a:r>
          </a:p>
          <a:p>
            <a:r>
              <a:rPr lang="en-US" sz="1800" dirty="0" smtClean="0"/>
              <a:t>HTTP 1.0: RFC 1945</a:t>
            </a:r>
          </a:p>
          <a:p>
            <a:r>
              <a:rPr lang="en-US" sz="1800" dirty="0" smtClean="0"/>
              <a:t>HTTP 1.1: RFC 2068</a:t>
            </a:r>
          </a:p>
          <a:p>
            <a:pPr>
              <a:buFont typeface="ZapfDingbats" pitchFamily="82" charset="2"/>
              <a:buNone/>
            </a:pPr>
            <a:endParaRPr lang="en-US" sz="1800" dirty="0" smtClean="0"/>
          </a:p>
          <a:p>
            <a:pPr>
              <a:buFont typeface="ZapfDingbats" pitchFamily="82" charset="2"/>
              <a:buNone/>
            </a:pPr>
            <a:r>
              <a:rPr lang="en-US" sz="1200" dirty="0" smtClean="0"/>
              <a:t>*</a:t>
            </a:r>
            <a:r>
              <a:rPr lang="en-US" sz="1200" u="sng" dirty="0" err="1" smtClean="0">
                <a:solidFill>
                  <a:srgbClr val="FF0000"/>
                </a:solidFill>
                <a:hlinkClick r:id="rId4"/>
              </a:rPr>
              <a:t>NetCraft's</a:t>
            </a:r>
            <a:r>
              <a:rPr lang="en-US" sz="1200" u="sng" dirty="0" smtClean="0">
                <a:solidFill>
                  <a:srgbClr val="FF0000"/>
                </a:solidFill>
                <a:hlinkClick r:id="rId4"/>
              </a:rPr>
              <a:t> Web Server Survey</a:t>
            </a:r>
            <a:endParaRPr lang="en-US" sz="1200" u="sng" dirty="0" smtClean="0">
              <a:solidFill>
                <a:srgbClr val="FF0000"/>
              </a:solidFill>
            </a:endParaRPr>
          </a:p>
        </p:txBody>
      </p:sp>
      <p:graphicFrame>
        <p:nvGraphicFramePr>
          <p:cNvPr id="2050" name="Object 6"/>
          <p:cNvGraphicFramePr>
            <a:graphicFrameLocks noChangeAspect="1"/>
          </p:cNvGraphicFramePr>
          <p:nvPr/>
        </p:nvGraphicFramePr>
        <p:xfrm>
          <a:off x="4924425" y="1860550"/>
          <a:ext cx="752475" cy="596900"/>
        </p:xfrm>
        <a:graphic>
          <a:graphicData uri="http://schemas.openxmlformats.org/presentationml/2006/ole">
            <mc:AlternateContent xmlns:mc="http://schemas.openxmlformats.org/markup-compatibility/2006">
              <mc:Choice xmlns:v="urn:schemas-microsoft-com:vml" Requires="v">
                <p:oleObj spid="_x0000_s2096" name="Clip" r:id="rId5" imgW="1305000" imgH="1085760" progId="">
                  <p:embed/>
                </p:oleObj>
              </mc:Choice>
              <mc:Fallback>
                <p:oleObj name="Clip" r:id="rId5" imgW="1305000" imgH="1085760" progId="">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24425" y="1860550"/>
                        <a:ext cx="752475"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6" name="Text Box 7"/>
          <p:cNvSpPr txBox="1">
            <a:spLocks noChangeArrowheads="1"/>
          </p:cNvSpPr>
          <p:nvPr/>
        </p:nvSpPr>
        <p:spPr bwMode="auto">
          <a:xfrm>
            <a:off x="4769482" y="2455863"/>
            <a:ext cx="1170312" cy="584776"/>
          </a:xfrm>
          <a:prstGeom prst="rect">
            <a:avLst/>
          </a:prstGeom>
          <a:noFill/>
          <a:ln w="9525">
            <a:noFill/>
            <a:miter lim="800000"/>
            <a:headEnd/>
            <a:tailEnd/>
          </a:ln>
        </p:spPr>
        <p:txBody>
          <a:bodyPr wrap="none">
            <a:spAutoFit/>
          </a:bodyPr>
          <a:lstStyle/>
          <a:p>
            <a:pPr algn="ctr">
              <a:spcBef>
                <a:spcPct val="0"/>
              </a:spcBef>
              <a:buClrTx/>
              <a:buSzTx/>
              <a:buFontTx/>
              <a:buNone/>
            </a:pPr>
            <a:r>
              <a:rPr lang="en-US" sz="1600" dirty="0"/>
              <a:t>PC running</a:t>
            </a:r>
          </a:p>
          <a:p>
            <a:pPr algn="ctr">
              <a:spcBef>
                <a:spcPct val="0"/>
              </a:spcBef>
              <a:buClrTx/>
              <a:buSzTx/>
              <a:buFontTx/>
              <a:buNone/>
            </a:pPr>
            <a:r>
              <a:rPr lang="en-US" sz="1600" dirty="0" smtClean="0"/>
              <a:t>Chrome</a:t>
            </a:r>
            <a:endParaRPr lang="en-US" dirty="0">
              <a:latin typeface="Times New Roman" pitchFamily="18" charset="0"/>
            </a:endParaRPr>
          </a:p>
        </p:txBody>
      </p:sp>
      <p:graphicFrame>
        <p:nvGraphicFramePr>
          <p:cNvPr id="2051" name="Object 8"/>
          <p:cNvGraphicFramePr>
            <a:graphicFrameLocks noChangeAspect="1"/>
          </p:cNvGraphicFramePr>
          <p:nvPr/>
        </p:nvGraphicFramePr>
        <p:xfrm>
          <a:off x="5019675" y="4556125"/>
          <a:ext cx="752475" cy="596900"/>
        </p:xfrm>
        <a:graphic>
          <a:graphicData uri="http://schemas.openxmlformats.org/presentationml/2006/ole">
            <mc:AlternateContent xmlns:mc="http://schemas.openxmlformats.org/markup-compatibility/2006">
              <mc:Choice xmlns:v="urn:schemas-microsoft-com:vml" Requires="v">
                <p:oleObj spid="_x0000_s2097" name="Clip" r:id="rId7" imgW="1305000" imgH="1085760" progId="">
                  <p:embed/>
                </p:oleObj>
              </mc:Choice>
              <mc:Fallback>
                <p:oleObj name="Clip" r:id="rId7" imgW="1305000" imgH="1085760" progId="">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19675" y="4556125"/>
                        <a:ext cx="752475"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7" name="Text Box 9"/>
          <p:cNvSpPr txBox="1">
            <a:spLocks noChangeArrowheads="1"/>
          </p:cNvSpPr>
          <p:nvPr/>
        </p:nvSpPr>
        <p:spPr bwMode="auto">
          <a:xfrm>
            <a:off x="7491413" y="3836988"/>
            <a:ext cx="1382712" cy="1069975"/>
          </a:xfrm>
          <a:prstGeom prst="rect">
            <a:avLst/>
          </a:prstGeom>
          <a:noFill/>
          <a:ln w="9525">
            <a:noFill/>
            <a:miter lim="800000"/>
            <a:headEnd/>
            <a:tailEnd/>
          </a:ln>
        </p:spPr>
        <p:txBody>
          <a:bodyPr wrap="none">
            <a:spAutoFit/>
          </a:bodyPr>
          <a:lstStyle/>
          <a:p>
            <a:pPr algn="ctr">
              <a:spcBef>
                <a:spcPct val="0"/>
              </a:spcBef>
              <a:buClrTx/>
              <a:buSzTx/>
              <a:buFontTx/>
              <a:buNone/>
            </a:pPr>
            <a:r>
              <a:rPr lang="en-US" sz="1600"/>
              <a:t>Server </a:t>
            </a:r>
          </a:p>
          <a:p>
            <a:pPr algn="ctr">
              <a:spcBef>
                <a:spcPct val="0"/>
              </a:spcBef>
              <a:buClrTx/>
              <a:buSzTx/>
              <a:buFontTx/>
              <a:buNone/>
            </a:pPr>
            <a:r>
              <a:rPr lang="en-US" sz="1600"/>
              <a:t>running</a:t>
            </a:r>
          </a:p>
          <a:p>
            <a:pPr algn="ctr">
              <a:spcBef>
                <a:spcPct val="0"/>
              </a:spcBef>
              <a:buClrTx/>
              <a:buSzTx/>
              <a:buFontTx/>
              <a:buNone/>
            </a:pPr>
            <a:r>
              <a:rPr lang="en-US" sz="1600"/>
              <a:t>Apache Web</a:t>
            </a:r>
          </a:p>
          <a:p>
            <a:pPr algn="ctr">
              <a:spcBef>
                <a:spcPct val="0"/>
              </a:spcBef>
              <a:buClrTx/>
              <a:buSzTx/>
              <a:buFontTx/>
              <a:buNone/>
            </a:pPr>
            <a:r>
              <a:rPr lang="en-US" sz="1600"/>
              <a:t>server*</a:t>
            </a:r>
            <a:endParaRPr lang="en-US">
              <a:latin typeface="Times New Roman" pitchFamily="18" charset="0"/>
            </a:endParaRPr>
          </a:p>
        </p:txBody>
      </p:sp>
      <p:grpSp>
        <p:nvGrpSpPr>
          <p:cNvPr id="2058" name="Group 10"/>
          <p:cNvGrpSpPr>
            <a:grpSpLocks/>
          </p:cNvGrpSpPr>
          <p:nvPr/>
        </p:nvGrpSpPr>
        <p:grpSpPr bwMode="auto">
          <a:xfrm>
            <a:off x="7910513" y="2725738"/>
            <a:ext cx="504825" cy="1071562"/>
            <a:chOff x="4180" y="783"/>
            <a:chExt cx="150" cy="307"/>
          </a:xfrm>
        </p:grpSpPr>
        <p:sp>
          <p:nvSpPr>
            <p:cNvPr id="2068" name="AutoShape 11"/>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2069" name="Rectangle 12"/>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2070" name="Rectangle 13"/>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2071" name="AutoShape 14"/>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2072" name="Line 15"/>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2073" name="Line 16"/>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2074" name="Rectangle 17"/>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2075" name="Rectangle 18"/>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sp>
        <p:nvSpPr>
          <p:cNvPr id="2059" name="Line 19"/>
          <p:cNvSpPr>
            <a:spLocks noChangeShapeType="1"/>
          </p:cNvSpPr>
          <p:nvPr/>
        </p:nvSpPr>
        <p:spPr bwMode="auto">
          <a:xfrm>
            <a:off x="5743575" y="2133600"/>
            <a:ext cx="2085975" cy="962025"/>
          </a:xfrm>
          <a:prstGeom prst="line">
            <a:avLst/>
          </a:prstGeom>
          <a:noFill/>
          <a:ln w="28575">
            <a:solidFill>
              <a:srgbClr val="FF0000"/>
            </a:solidFill>
            <a:round/>
            <a:headEnd/>
            <a:tailEnd type="triangle" w="med" len="med"/>
          </a:ln>
        </p:spPr>
        <p:txBody>
          <a:bodyPr wrap="none" anchor="ctr"/>
          <a:lstStyle/>
          <a:p>
            <a:endParaRPr lang="en-US"/>
          </a:p>
        </p:txBody>
      </p:sp>
      <p:sp>
        <p:nvSpPr>
          <p:cNvPr id="2060" name="Line 20"/>
          <p:cNvSpPr>
            <a:spLocks noChangeShapeType="1"/>
          </p:cNvSpPr>
          <p:nvPr/>
        </p:nvSpPr>
        <p:spPr bwMode="auto">
          <a:xfrm flipH="1" flipV="1">
            <a:off x="5800725" y="2333625"/>
            <a:ext cx="1971675" cy="904875"/>
          </a:xfrm>
          <a:prstGeom prst="line">
            <a:avLst/>
          </a:prstGeom>
          <a:noFill/>
          <a:ln w="28575">
            <a:solidFill>
              <a:srgbClr val="FF0000"/>
            </a:solidFill>
            <a:round/>
            <a:headEnd/>
            <a:tailEnd type="triangle" w="med" len="med"/>
          </a:ln>
        </p:spPr>
        <p:txBody>
          <a:bodyPr wrap="none" anchor="ctr"/>
          <a:lstStyle/>
          <a:p>
            <a:endParaRPr lang="en-US"/>
          </a:p>
        </p:txBody>
      </p:sp>
      <p:sp>
        <p:nvSpPr>
          <p:cNvPr id="2061" name="Line 21"/>
          <p:cNvSpPr>
            <a:spLocks noChangeShapeType="1"/>
          </p:cNvSpPr>
          <p:nvPr/>
        </p:nvSpPr>
        <p:spPr bwMode="auto">
          <a:xfrm flipV="1">
            <a:off x="5734050" y="3505200"/>
            <a:ext cx="2047875" cy="1095375"/>
          </a:xfrm>
          <a:prstGeom prst="line">
            <a:avLst/>
          </a:prstGeom>
          <a:noFill/>
          <a:ln w="28575">
            <a:solidFill>
              <a:srgbClr val="FF0000"/>
            </a:solidFill>
            <a:round/>
            <a:headEnd/>
            <a:tailEnd type="triangle" w="med" len="med"/>
          </a:ln>
        </p:spPr>
        <p:txBody>
          <a:bodyPr wrap="none" anchor="ctr"/>
          <a:lstStyle/>
          <a:p>
            <a:endParaRPr lang="en-US"/>
          </a:p>
        </p:txBody>
      </p:sp>
      <p:sp>
        <p:nvSpPr>
          <p:cNvPr id="2062" name="Line 22"/>
          <p:cNvSpPr>
            <a:spLocks noChangeShapeType="1"/>
          </p:cNvSpPr>
          <p:nvPr/>
        </p:nvSpPr>
        <p:spPr bwMode="auto">
          <a:xfrm flipH="1">
            <a:off x="5810250" y="3629025"/>
            <a:ext cx="2047875" cy="1133475"/>
          </a:xfrm>
          <a:prstGeom prst="line">
            <a:avLst/>
          </a:prstGeom>
          <a:noFill/>
          <a:ln w="28575">
            <a:solidFill>
              <a:srgbClr val="FF0000"/>
            </a:solidFill>
            <a:round/>
            <a:headEnd/>
            <a:tailEnd type="triangle" w="med" len="med"/>
          </a:ln>
        </p:spPr>
        <p:txBody>
          <a:bodyPr wrap="none" anchor="ctr"/>
          <a:lstStyle/>
          <a:p>
            <a:endParaRPr lang="en-US"/>
          </a:p>
        </p:txBody>
      </p:sp>
      <p:sp>
        <p:nvSpPr>
          <p:cNvPr id="2063" name="Text Box 23"/>
          <p:cNvSpPr txBox="1">
            <a:spLocks noChangeArrowheads="1"/>
          </p:cNvSpPr>
          <p:nvPr/>
        </p:nvSpPr>
        <p:spPr bwMode="auto">
          <a:xfrm>
            <a:off x="4916737" y="5218113"/>
            <a:ext cx="1331414" cy="584776"/>
          </a:xfrm>
          <a:prstGeom prst="rect">
            <a:avLst/>
          </a:prstGeom>
          <a:noFill/>
          <a:ln w="9525">
            <a:noFill/>
            <a:miter lim="800000"/>
            <a:headEnd/>
            <a:tailEnd/>
          </a:ln>
        </p:spPr>
        <p:txBody>
          <a:bodyPr wrap="none">
            <a:spAutoFit/>
          </a:bodyPr>
          <a:lstStyle/>
          <a:p>
            <a:pPr algn="ctr">
              <a:spcBef>
                <a:spcPct val="0"/>
              </a:spcBef>
              <a:buClrTx/>
              <a:buSzTx/>
              <a:buFontTx/>
              <a:buNone/>
            </a:pPr>
            <a:r>
              <a:rPr lang="en-US" sz="1600" dirty="0"/>
              <a:t>Mac running</a:t>
            </a:r>
          </a:p>
          <a:p>
            <a:pPr algn="ctr">
              <a:spcBef>
                <a:spcPct val="0"/>
              </a:spcBef>
              <a:buClrTx/>
              <a:buSzTx/>
              <a:buFontTx/>
              <a:buNone/>
            </a:pPr>
            <a:r>
              <a:rPr lang="en-US" sz="1600" dirty="0" smtClean="0"/>
              <a:t>Safari</a:t>
            </a:r>
            <a:endParaRPr lang="en-US" dirty="0">
              <a:latin typeface="Times New Roman" pitchFamily="18" charset="0"/>
            </a:endParaRPr>
          </a:p>
        </p:txBody>
      </p:sp>
      <p:sp>
        <p:nvSpPr>
          <p:cNvPr id="2064" name="Text Box 24"/>
          <p:cNvSpPr txBox="1">
            <a:spLocks noChangeArrowheads="1"/>
          </p:cNvSpPr>
          <p:nvPr/>
        </p:nvSpPr>
        <p:spPr bwMode="auto">
          <a:xfrm rot="1422049">
            <a:off x="6097588" y="2293938"/>
            <a:ext cx="1509712"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solidFill>
                  <a:srgbClr val="FF0000"/>
                </a:solidFill>
              </a:rPr>
              <a:t>HTTP request</a:t>
            </a:r>
            <a:endParaRPr lang="en-US">
              <a:latin typeface="Times New Roman" pitchFamily="18" charset="0"/>
            </a:endParaRPr>
          </a:p>
        </p:txBody>
      </p:sp>
      <p:sp>
        <p:nvSpPr>
          <p:cNvPr id="2065" name="Text Box 25"/>
          <p:cNvSpPr txBox="1">
            <a:spLocks noChangeArrowheads="1"/>
          </p:cNvSpPr>
          <p:nvPr/>
        </p:nvSpPr>
        <p:spPr bwMode="auto">
          <a:xfrm rot="-1692639">
            <a:off x="5888038" y="3789363"/>
            <a:ext cx="1509712"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solidFill>
                  <a:srgbClr val="FF0000"/>
                </a:solidFill>
              </a:rPr>
              <a:t>HTTP request</a:t>
            </a:r>
            <a:endParaRPr lang="en-US">
              <a:latin typeface="Times New Roman" pitchFamily="18" charset="0"/>
            </a:endParaRPr>
          </a:p>
        </p:txBody>
      </p:sp>
      <p:sp>
        <p:nvSpPr>
          <p:cNvPr id="2066" name="Text Box 26"/>
          <p:cNvSpPr txBox="1">
            <a:spLocks noChangeArrowheads="1"/>
          </p:cNvSpPr>
          <p:nvPr/>
        </p:nvSpPr>
        <p:spPr bwMode="auto">
          <a:xfrm rot="1411598">
            <a:off x="5910263" y="2741613"/>
            <a:ext cx="1620837"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solidFill>
                  <a:srgbClr val="FF0000"/>
                </a:solidFill>
              </a:rPr>
              <a:t>HTTP response</a:t>
            </a:r>
            <a:endParaRPr lang="en-US">
              <a:latin typeface="Times New Roman" pitchFamily="18" charset="0"/>
            </a:endParaRPr>
          </a:p>
        </p:txBody>
      </p:sp>
      <p:sp>
        <p:nvSpPr>
          <p:cNvPr id="2067" name="Text Box 28"/>
          <p:cNvSpPr txBox="1">
            <a:spLocks noChangeArrowheads="1"/>
          </p:cNvSpPr>
          <p:nvPr/>
        </p:nvSpPr>
        <p:spPr bwMode="auto">
          <a:xfrm rot="-1737783">
            <a:off x="6091238" y="4122738"/>
            <a:ext cx="1620837"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solidFill>
                  <a:srgbClr val="FF0000"/>
                </a:solidFill>
              </a:rPr>
              <a:t>HTTP response</a:t>
            </a:r>
            <a:endParaRPr lang="en-US">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17411" name="Slide Number Placeholder 6"/>
          <p:cNvSpPr>
            <a:spLocks noGrp="1"/>
          </p:cNvSpPr>
          <p:nvPr>
            <p:ph type="sldNum" sz="quarter" idx="12"/>
          </p:nvPr>
        </p:nvSpPr>
        <p:spPr>
          <a:noFill/>
        </p:spPr>
        <p:txBody>
          <a:bodyPr/>
          <a:lstStyle/>
          <a:p>
            <a:fld id="{1A5869A4-3C8C-4B13-A8FA-F6FE6BEB2574}" type="slidenum">
              <a:rPr lang="en-US" smtClean="0"/>
              <a:pPr/>
              <a:t>12</a:t>
            </a:fld>
            <a:endParaRPr lang="en-US" smtClean="0"/>
          </a:p>
        </p:txBody>
      </p:sp>
      <p:sp>
        <p:nvSpPr>
          <p:cNvPr id="17412" name="Rectangle 7"/>
          <p:cNvSpPr>
            <a:spLocks noChangeArrowheads="1"/>
          </p:cNvSpPr>
          <p:nvPr/>
        </p:nvSpPr>
        <p:spPr bwMode="auto">
          <a:xfrm>
            <a:off x="4781550" y="3400425"/>
            <a:ext cx="3838575" cy="2724150"/>
          </a:xfrm>
          <a:prstGeom prst="rect">
            <a:avLst/>
          </a:prstGeom>
          <a:solidFill>
            <a:srgbClr val="FFFFFF"/>
          </a:solidFill>
          <a:ln w="19050">
            <a:solidFill>
              <a:schemeClr val="accent2"/>
            </a:solidFill>
            <a:miter lim="800000"/>
            <a:headEnd/>
            <a:tailEnd/>
          </a:ln>
        </p:spPr>
        <p:txBody>
          <a:bodyPr wrap="none" anchor="ctr"/>
          <a:lstStyle/>
          <a:p>
            <a:endParaRPr lang="en-US"/>
          </a:p>
        </p:txBody>
      </p:sp>
      <p:sp>
        <p:nvSpPr>
          <p:cNvPr id="17413" name="Rectangle 9"/>
          <p:cNvSpPr>
            <a:spLocks noChangeArrowheads="1"/>
          </p:cNvSpPr>
          <p:nvPr/>
        </p:nvSpPr>
        <p:spPr bwMode="auto">
          <a:xfrm>
            <a:off x="7667625" y="3238500"/>
            <a:ext cx="828675" cy="295275"/>
          </a:xfrm>
          <a:prstGeom prst="rect">
            <a:avLst/>
          </a:prstGeom>
          <a:solidFill>
            <a:srgbClr val="FFFFFF"/>
          </a:solidFill>
          <a:ln w="9525">
            <a:noFill/>
            <a:miter lim="800000"/>
            <a:headEnd/>
            <a:tailEnd/>
          </a:ln>
        </p:spPr>
        <p:txBody>
          <a:bodyPr wrap="none" anchor="ctr"/>
          <a:lstStyle/>
          <a:p>
            <a:endParaRPr lang="en-US"/>
          </a:p>
        </p:txBody>
      </p:sp>
      <p:sp>
        <p:nvSpPr>
          <p:cNvPr id="17414" name="Rectangle 2"/>
          <p:cNvSpPr>
            <a:spLocks noGrp="1" noChangeArrowheads="1"/>
          </p:cNvSpPr>
          <p:nvPr>
            <p:ph type="title"/>
          </p:nvPr>
        </p:nvSpPr>
        <p:spPr/>
        <p:txBody>
          <a:bodyPr/>
          <a:lstStyle/>
          <a:p>
            <a:r>
              <a:rPr lang="en-US" smtClean="0"/>
              <a:t>HTTP overview (continued)</a:t>
            </a:r>
          </a:p>
        </p:txBody>
      </p:sp>
      <p:sp>
        <p:nvSpPr>
          <p:cNvPr id="17415" name="Rectangle 3"/>
          <p:cNvSpPr>
            <a:spLocks noGrp="1" noChangeArrowheads="1"/>
          </p:cNvSpPr>
          <p:nvPr>
            <p:ph type="body" sz="half" idx="1"/>
          </p:nvPr>
        </p:nvSpPr>
        <p:spPr>
          <a:xfrm>
            <a:off x="533400" y="1600200"/>
            <a:ext cx="3971925" cy="4648200"/>
          </a:xfrm>
        </p:spPr>
        <p:txBody>
          <a:bodyPr/>
          <a:lstStyle/>
          <a:p>
            <a:pPr>
              <a:buFont typeface="ZapfDingbats" pitchFamily="82" charset="2"/>
              <a:buNone/>
            </a:pPr>
            <a:r>
              <a:rPr lang="en-US" sz="2400" smtClean="0">
                <a:solidFill>
                  <a:srgbClr val="FF0000"/>
                </a:solidFill>
              </a:rPr>
              <a:t>Uses TCP:</a:t>
            </a:r>
            <a:endParaRPr lang="en-US" sz="2400" smtClean="0"/>
          </a:p>
          <a:p>
            <a:r>
              <a:rPr lang="en-US" sz="2000" smtClean="0"/>
              <a:t>client initiates TCP connection (creates socket) to server, port 80</a:t>
            </a:r>
          </a:p>
          <a:p>
            <a:r>
              <a:rPr lang="en-US" sz="2000" smtClean="0"/>
              <a:t>server accepts TCP connection from client</a:t>
            </a:r>
          </a:p>
          <a:p>
            <a:r>
              <a:rPr lang="en-US" sz="2000" smtClean="0"/>
              <a:t>HTTP messages (application-layer protocol messages) exchanged between browser (HTTP client) and Web server (HTTP server)</a:t>
            </a:r>
          </a:p>
          <a:p>
            <a:r>
              <a:rPr lang="en-US" sz="2000" smtClean="0"/>
              <a:t>TCP connection closed</a:t>
            </a:r>
            <a:endParaRPr lang="en-US" sz="2400" smtClean="0"/>
          </a:p>
        </p:txBody>
      </p:sp>
      <p:sp>
        <p:nvSpPr>
          <p:cNvPr id="17416" name="Rectangle 4"/>
          <p:cNvSpPr>
            <a:spLocks noGrp="1" noChangeArrowheads="1"/>
          </p:cNvSpPr>
          <p:nvPr>
            <p:ph type="body" sz="half" idx="2"/>
          </p:nvPr>
        </p:nvSpPr>
        <p:spPr>
          <a:xfrm>
            <a:off x="5029200" y="1562100"/>
            <a:ext cx="3171825" cy="1514475"/>
          </a:xfrm>
        </p:spPr>
        <p:txBody>
          <a:bodyPr/>
          <a:lstStyle/>
          <a:p>
            <a:pPr>
              <a:buFont typeface="ZapfDingbats" pitchFamily="82" charset="2"/>
              <a:buNone/>
            </a:pPr>
            <a:r>
              <a:rPr lang="en-US" sz="2400" smtClean="0">
                <a:solidFill>
                  <a:srgbClr val="FF0000"/>
                </a:solidFill>
              </a:rPr>
              <a:t>HTTP is “stateless”</a:t>
            </a:r>
            <a:endParaRPr lang="en-US" sz="2400" smtClean="0"/>
          </a:p>
          <a:p>
            <a:r>
              <a:rPr lang="en-US" sz="2000" smtClean="0"/>
              <a:t>server maintains no information about past client requests</a:t>
            </a:r>
          </a:p>
        </p:txBody>
      </p:sp>
      <p:sp>
        <p:nvSpPr>
          <p:cNvPr id="17417" name="Rectangle 6"/>
          <p:cNvSpPr>
            <a:spLocks noChangeArrowheads="1"/>
          </p:cNvSpPr>
          <p:nvPr/>
        </p:nvSpPr>
        <p:spPr bwMode="auto">
          <a:xfrm>
            <a:off x="4810125" y="3419475"/>
            <a:ext cx="3752850" cy="2847975"/>
          </a:xfrm>
          <a:prstGeom prst="rect">
            <a:avLst/>
          </a:prstGeom>
          <a:noFill/>
          <a:ln w="9525">
            <a:noFill/>
            <a:miter lim="800000"/>
            <a:headEnd/>
            <a:tailEnd/>
          </a:ln>
        </p:spPr>
        <p:txBody>
          <a:bodyPr/>
          <a:lstStyle/>
          <a:p>
            <a:pPr marL="342900" indent="-342900"/>
            <a:r>
              <a:rPr lang="en-US" sz="2000">
                <a:solidFill>
                  <a:srgbClr val="FF0000"/>
                </a:solidFill>
              </a:rPr>
              <a:t>Protocols that maintain “state” are complex!</a:t>
            </a:r>
            <a:endParaRPr lang="en-US" sz="2000"/>
          </a:p>
          <a:p>
            <a:pPr marL="342900" indent="-342900">
              <a:buFont typeface="ZapfDingbats" pitchFamily="82" charset="2"/>
              <a:buChar char="r"/>
            </a:pPr>
            <a:r>
              <a:rPr lang="en-US" sz="2000"/>
              <a:t>past history (state) must be maintained</a:t>
            </a:r>
          </a:p>
          <a:p>
            <a:pPr marL="342900" indent="-342900">
              <a:buFont typeface="ZapfDingbats" pitchFamily="82" charset="2"/>
              <a:buChar char="r"/>
            </a:pPr>
            <a:r>
              <a:rPr lang="en-US" sz="2000"/>
              <a:t>if server/client crashes, their views of “state” may be inconsistent, must be reconciled</a:t>
            </a:r>
          </a:p>
          <a:p>
            <a:pPr marL="342900" indent="-342900">
              <a:buFont typeface="ZapfDingbats" pitchFamily="82" charset="2"/>
              <a:buChar char="r"/>
            </a:pPr>
            <a:endParaRPr lang="en-US" sz="2000"/>
          </a:p>
        </p:txBody>
      </p:sp>
      <p:sp>
        <p:nvSpPr>
          <p:cNvPr id="17418" name="Text Box 8"/>
          <p:cNvSpPr txBox="1">
            <a:spLocks noChangeArrowheads="1"/>
          </p:cNvSpPr>
          <p:nvPr/>
        </p:nvSpPr>
        <p:spPr bwMode="auto">
          <a:xfrm>
            <a:off x="7602538" y="3160713"/>
            <a:ext cx="919162" cy="457200"/>
          </a:xfrm>
          <a:prstGeom prst="rect">
            <a:avLst/>
          </a:prstGeom>
          <a:noFill/>
          <a:ln w="9525">
            <a:noFill/>
            <a:miter lim="800000"/>
            <a:headEnd/>
            <a:tailEnd/>
          </a:ln>
        </p:spPr>
        <p:txBody>
          <a:bodyPr wrap="none">
            <a:spAutoFit/>
          </a:bodyPr>
          <a:lstStyle/>
          <a:p>
            <a:pPr algn="ctr">
              <a:spcBef>
                <a:spcPct val="0"/>
              </a:spcBef>
              <a:buClrTx/>
              <a:buSzTx/>
              <a:buFontTx/>
              <a:buNone/>
            </a:pPr>
            <a:r>
              <a:rPr lang="en-US">
                <a:solidFill>
                  <a:schemeClr val="accent2"/>
                </a:solidFill>
              </a:rPr>
              <a:t>aside</a:t>
            </a:r>
            <a:endParaRPr lang="en-US">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18435" name="Slide Number Placeholder 6"/>
          <p:cNvSpPr>
            <a:spLocks noGrp="1"/>
          </p:cNvSpPr>
          <p:nvPr>
            <p:ph type="sldNum" sz="quarter" idx="12"/>
          </p:nvPr>
        </p:nvSpPr>
        <p:spPr>
          <a:noFill/>
        </p:spPr>
        <p:txBody>
          <a:bodyPr/>
          <a:lstStyle/>
          <a:p>
            <a:fld id="{CAD4F09A-80D2-4C39-A11B-70C1BC35A713}" type="slidenum">
              <a:rPr lang="en-US" smtClean="0"/>
              <a:pPr/>
              <a:t>13</a:t>
            </a:fld>
            <a:endParaRPr lang="en-US" smtClean="0"/>
          </a:p>
        </p:txBody>
      </p:sp>
      <p:sp>
        <p:nvSpPr>
          <p:cNvPr id="18436" name="Rectangle 1026"/>
          <p:cNvSpPr>
            <a:spLocks noGrp="1" noChangeArrowheads="1"/>
          </p:cNvSpPr>
          <p:nvPr>
            <p:ph type="title"/>
          </p:nvPr>
        </p:nvSpPr>
        <p:spPr/>
        <p:txBody>
          <a:bodyPr/>
          <a:lstStyle/>
          <a:p>
            <a:r>
              <a:rPr lang="en-US" smtClean="0"/>
              <a:t>HTTP connections</a:t>
            </a:r>
          </a:p>
        </p:txBody>
      </p:sp>
      <p:sp>
        <p:nvSpPr>
          <p:cNvPr id="18437" name="Rectangle 1027"/>
          <p:cNvSpPr>
            <a:spLocks noGrp="1" noChangeArrowheads="1"/>
          </p:cNvSpPr>
          <p:nvPr>
            <p:ph type="body" sz="half" idx="1"/>
          </p:nvPr>
        </p:nvSpPr>
        <p:spPr/>
        <p:txBody>
          <a:bodyPr/>
          <a:lstStyle/>
          <a:p>
            <a:pPr>
              <a:buFont typeface="ZapfDingbats" pitchFamily="82" charset="2"/>
              <a:buNone/>
            </a:pPr>
            <a:r>
              <a:rPr lang="en-US" sz="2400" u="sng" smtClean="0">
                <a:solidFill>
                  <a:srgbClr val="FF0000"/>
                </a:solidFill>
              </a:rPr>
              <a:t>Nonpersistent HTTP</a:t>
            </a:r>
            <a:endParaRPr lang="en-US" sz="2400" smtClean="0"/>
          </a:p>
          <a:p>
            <a:r>
              <a:rPr lang="en-US" sz="2400" smtClean="0"/>
              <a:t>At most one object is sent over a TCP connection.</a:t>
            </a:r>
          </a:p>
          <a:p>
            <a:r>
              <a:rPr lang="en-US" sz="2400" smtClean="0"/>
              <a:t>HTTP/1.0 uses nonpersistent HTTP</a:t>
            </a:r>
          </a:p>
        </p:txBody>
      </p:sp>
      <p:sp>
        <p:nvSpPr>
          <p:cNvPr id="18438" name="Rectangle 1028"/>
          <p:cNvSpPr>
            <a:spLocks noGrp="1" noChangeArrowheads="1"/>
          </p:cNvSpPr>
          <p:nvPr>
            <p:ph type="body" sz="half" idx="2"/>
          </p:nvPr>
        </p:nvSpPr>
        <p:spPr/>
        <p:txBody>
          <a:bodyPr/>
          <a:lstStyle/>
          <a:p>
            <a:pPr>
              <a:buFont typeface="ZapfDingbats" pitchFamily="82" charset="2"/>
              <a:buNone/>
            </a:pPr>
            <a:r>
              <a:rPr lang="en-US" sz="2400" u="sng" smtClean="0">
                <a:solidFill>
                  <a:srgbClr val="FF0000"/>
                </a:solidFill>
              </a:rPr>
              <a:t>Persistent HTTP</a:t>
            </a:r>
            <a:endParaRPr lang="en-US" sz="2400" smtClean="0">
              <a:solidFill>
                <a:srgbClr val="FF0000"/>
              </a:solidFill>
            </a:endParaRPr>
          </a:p>
          <a:p>
            <a:r>
              <a:rPr lang="en-US" sz="2400" smtClean="0"/>
              <a:t>Multiple objects can be sent over single TCP connection between client and server.</a:t>
            </a:r>
          </a:p>
          <a:p>
            <a:r>
              <a:rPr lang="en-US" sz="2400" smtClean="0"/>
              <a:t>HTTP/1.1 uses persistent connections in default mode</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19459" name="Slide Number Placeholder 6"/>
          <p:cNvSpPr>
            <a:spLocks noGrp="1"/>
          </p:cNvSpPr>
          <p:nvPr>
            <p:ph type="sldNum" sz="quarter" idx="12"/>
          </p:nvPr>
        </p:nvSpPr>
        <p:spPr>
          <a:noFill/>
        </p:spPr>
        <p:txBody>
          <a:bodyPr/>
          <a:lstStyle/>
          <a:p>
            <a:fld id="{1F153B33-4761-45A8-B306-2832D35EDD78}" type="slidenum">
              <a:rPr lang="en-US" smtClean="0"/>
              <a:pPr/>
              <a:t>14</a:t>
            </a:fld>
            <a:endParaRPr lang="en-US" smtClean="0"/>
          </a:p>
        </p:txBody>
      </p:sp>
      <p:sp>
        <p:nvSpPr>
          <p:cNvPr id="19460" name="Line 11"/>
          <p:cNvSpPr>
            <a:spLocks noChangeShapeType="1"/>
          </p:cNvSpPr>
          <p:nvPr/>
        </p:nvSpPr>
        <p:spPr bwMode="auto">
          <a:xfrm>
            <a:off x="476250" y="2095500"/>
            <a:ext cx="0" cy="4495800"/>
          </a:xfrm>
          <a:prstGeom prst="line">
            <a:avLst/>
          </a:prstGeom>
          <a:noFill/>
          <a:ln w="19050">
            <a:solidFill>
              <a:schemeClr val="accent2"/>
            </a:solidFill>
            <a:round/>
            <a:headEnd/>
            <a:tailEnd type="triangle" w="med" len="med"/>
          </a:ln>
        </p:spPr>
        <p:txBody>
          <a:bodyPr wrap="none" anchor="ctr"/>
          <a:lstStyle/>
          <a:p>
            <a:endParaRPr lang="en-US"/>
          </a:p>
        </p:txBody>
      </p:sp>
      <p:sp>
        <p:nvSpPr>
          <p:cNvPr id="19461" name="Rectangle 13"/>
          <p:cNvSpPr>
            <a:spLocks noChangeArrowheads="1"/>
          </p:cNvSpPr>
          <p:nvPr/>
        </p:nvSpPr>
        <p:spPr bwMode="auto">
          <a:xfrm>
            <a:off x="238125" y="6019800"/>
            <a:ext cx="657225" cy="295275"/>
          </a:xfrm>
          <a:prstGeom prst="rect">
            <a:avLst/>
          </a:prstGeom>
          <a:solidFill>
            <a:schemeClr val="bg1"/>
          </a:solidFill>
          <a:ln w="9525">
            <a:noFill/>
            <a:miter lim="800000"/>
            <a:headEnd/>
            <a:tailEnd/>
          </a:ln>
        </p:spPr>
        <p:txBody>
          <a:bodyPr wrap="none" anchor="ctr"/>
          <a:lstStyle/>
          <a:p>
            <a:endParaRPr lang="en-US"/>
          </a:p>
        </p:txBody>
      </p:sp>
      <p:sp>
        <p:nvSpPr>
          <p:cNvPr id="19462" name="Rectangle 2"/>
          <p:cNvSpPr>
            <a:spLocks noGrp="1" noChangeArrowheads="1"/>
          </p:cNvSpPr>
          <p:nvPr>
            <p:ph type="title"/>
          </p:nvPr>
        </p:nvSpPr>
        <p:spPr>
          <a:xfrm>
            <a:off x="542925" y="257175"/>
            <a:ext cx="7772400" cy="866775"/>
          </a:xfrm>
        </p:spPr>
        <p:txBody>
          <a:bodyPr/>
          <a:lstStyle/>
          <a:p>
            <a:r>
              <a:rPr lang="en-US" sz="3600" smtClean="0"/>
              <a:t>Nonpersistent HTTP</a:t>
            </a:r>
            <a:endParaRPr lang="en-US" smtClean="0"/>
          </a:p>
        </p:txBody>
      </p:sp>
      <p:sp>
        <p:nvSpPr>
          <p:cNvPr id="19463" name="Rectangle 3"/>
          <p:cNvSpPr>
            <a:spLocks noGrp="1" noChangeArrowheads="1"/>
          </p:cNvSpPr>
          <p:nvPr>
            <p:ph type="body" sz="half" idx="1"/>
          </p:nvPr>
        </p:nvSpPr>
        <p:spPr>
          <a:xfrm>
            <a:off x="0" y="1114425"/>
            <a:ext cx="8343900" cy="466725"/>
          </a:xfrm>
        </p:spPr>
        <p:txBody>
          <a:bodyPr/>
          <a:lstStyle/>
          <a:p>
            <a:pPr>
              <a:buFont typeface="ZapfDingbats" pitchFamily="82" charset="2"/>
              <a:buNone/>
            </a:pPr>
            <a:r>
              <a:rPr lang="en-US" sz="2400" smtClean="0"/>
              <a:t>Suppose user enters URL </a:t>
            </a:r>
            <a:r>
              <a:rPr lang="en-US" sz="2000" smtClean="0">
                <a:latin typeface="Courier New" pitchFamily="49" charset="0"/>
              </a:rPr>
              <a:t>www.someSchool.edu/someDepartment/home.index</a:t>
            </a:r>
            <a:endParaRPr lang="en-US" sz="2400" smtClean="0"/>
          </a:p>
        </p:txBody>
      </p:sp>
      <p:sp>
        <p:nvSpPr>
          <p:cNvPr id="19464" name="Rectangle 4"/>
          <p:cNvSpPr>
            <a:spLocks noGrp="1" noChangeArrowheads="1"/>
          </p:cNvSpPr>
          <p:nvPr>
            <p:ph type="body" sz="half" idx="2"/>
          </p:nvPr>
        </p:nvSpPr>
        <p:spPr>
          <a:xfrm>
            <a:off x="657225" y="2095500"/>
            <a:ext cx="3943350" cy="1905000"/>
          </a:xfrm>
        </p:spPr>
        <p:txBody>
          <a:bodyPr/>
          <a:lstStyle/>
          <a:p>
            <a:pPr>
              <a:buFont typeface="ZapfDingbats" pitchFamily="82" charset="2"/>
              <a:buNone/>
            </a:pPr>
            <a:r>
              <a:rPr lang="en-US" sz="2000" dirty="0" smtClean="0">
                <a:solidFill>
                  <a:srgbClr val="FF0000"/>
                </a:solidFill>
              </a:rPr>
              <a:t>1a</a:t>
            </a:r>
            <a:r>
              <a:rPr lang="en-US" sz="1800" dirty="0" smtClean="0">
                <a:solidFill>
                  <a:srgbClr val="FF0000"/>
                </a:solidFill>
              </a:rPr>
              <a:t>.</a:t>
            </a:r>
            <a:r>
              <a:rPr lang="en-US" sz="1800" dirty="0" smtClean="0"/>
              <a:t> HTTP client initiates TCP connection to HTTP server (process) at </a:t>
            </a:r>
            <a:r>
              <a:rPr lang="en-US" sz="1800" dirty="0" smtClean="0">
                <a:solidFill>
                  <a:srgbClr val="00B050"/>
                </a:solidFill>
                <a:latin typeface="Arial" charset="0"/>
              </a:rPr>
              <a:t>www.someSchool.edu on port </a:t>
            </a:r>
            <a:r>
              <a:rPr lang="en-US" sz="1800" dirty="0" smtClean="0">
                <a:solidFill>
                  <a:srgbClr val="00B050"/>
                </a:solidFill>
              </a:rPr>
              <a:t>80</a:t>
            </a:r>
            <a:endParaRPr lang="en-US" sz="2000" dirty="0" smtClean="0">
              <a:solidFill>
                <a:srgbClr val="00B050"/>
              </a:solidFill>
            </a:endParaRPr>
          </a:p>
        </p:txBody>
      </p:sp>
      <p:sp>
        <p:nvSpPr>
          <p:cNvPr id="19465" name="Rectangle 5"/>
          <p:cNvSpPr>
            <a:spLocks noChangeArrowheads="1"/>
          </p:cNvSpPr>
          <p:nvPr/>
        </p:nvSpPr>
        <p:spPr bwMode="auto">
          <a:xfrm>
            <a:off x="704850" y="3829050"/>
            <a:ext cx="3810000" cy="1076325"/>
          </a:xfrm>
          <a:prstGeom prst="rect">
            <a:avLst/>
          </a:prstGeom>
          <a:noFill/>
          <a:ln w="9525">
            <a:noFill/>
            <a:miter lim="800000"/>
            <a:headEnd/>
            <a:tailEnd/>
          </a:ln>
        </p:spPr>
        <p:txBody>
          <a:bodyPr/>
          <a:lstStyle/>
          <a:p>
            <a:pPr marL="342900" indent="-342900"/>
            <a:r>
              <a:rPr lang="en-US" sz="2000" dirty="0">
                <a:solidFill>
                  <a:srgbClr val="FF0000"/>
                </a:solidFill>
              </a:rPr>
              <a:t>2.</a:t>
            </a:r>
            <a:r>
              <a:rPr lang="en-US" sz="2000" dirty="0"/>
              <a:t> HTTP</a:t>
            </a:r>
            <a:r>
              <a:rPr lang="en-US" sz="1800" dirty="0"/>
              <a:t> client sends HTTP </a:t>
            </a:r>
            <a:r>
              <a:rPr lang="en-US" sz="1800" i="1" dirty="0">
                <a:solidFill>
                  <a:schemeClr val="accent2"/>
                </a:solidFill>
              </a:rPr>
              <a:t>request message</a:t>
            </a:r>
            <a:r>
              <a:rPr lang="en-US" sz="1800" dirty="0"/>
              <a:t> (containing URL) into TCP connection socket. Message indicates that client wants object </a:t>
            </a:r>
            <a:r>
              <a:rPr lang="en-US" sz="1800" i="1" dirty="0" err="1">
                <a:solidFill>
                  <a:srgbClr val="00B050"/>
                </a:solidFill>
                <a:latin typeface="Arial" charset="0"/>
              </a:rPr>
              <a:t>someDepartment</a:t>
            </a:r>
            <a:r>
              <a:rPr lang="en-US" sz="1800" i="1" dirty="0">
                <a:solidFill>
                  <a:srgbClr val="00B050"/>
                </a:solidFill>
                <a:latin typeface="Arial" charset="0"/>
              </a:rPr>
              <a:t>/</a:t>
            </a:r>
            <a:r>
              <a:rPr lang="en-US" sz="1800" i="1" dirty="0" err="1">
                <a:solidFill>
                  <a:srgbClr val="00B050"/>
                </a:solidFill>
                <a:latin typeface="Arial" charset="0"/>
              </a:rPr>
              <a:t>home.index</a:t>
            </a:r>
            <a:endParaRPr lang="en-US" sz="1800" i="1" dirty="0">
              <a:solidFill>
                <a:srgbClr val="00B050"/>
              </a:solidFill>
              <a:latin typeface="Arial" charset="0"/>
            </a:endParaRPr>
          </a:p>
        </p:txBody>
      </p:sp>
      <p:sp>
        <p:nvSpPr>
          <p:cNvPr id="19466" name="Rectangle 6"/>
          <p:cNvSpPr>
            <a:spLocks noChangeArrowheads="1"/>
          </p:cNvSpPr>
          <p:nvPr/>
        </p:nvSpPr>
        <p:spPr bwMode="auto">
          <a:xfrm>
            <a:off x="4781550" y="2524125"/>
            <a:ext cx="3810000" cy="1504950"/>
          </a:xfrm>
          <a:prstGeom prst="rect">
            <a:avLst/>
          </a:prstGeom>
          <a:noFill/>
          <a:ln w="9525">
            <a:noFill/>
            <a:miter lim="800000"/>
            <a:headEnd/>
            <a:tailEnd/>
          </a:ln>
        </p:spPr>
        <p:txBody>
          <a:bodyPr/>
          <a:lstStyle/>
          <a:p>
            <a:pPr marL="342900" indent="-342900"/>
            <a:r>
              <a:rPr lang="en-US" sz="2000">
                <a:solidFill>
                  <a:srgbClr val="FF0000"/>
                </a:solidFill>
              </a:rPr>
              <a:t>1b.</a:t>
            </a:r>
            <a:r>
              <a:rPr lang="en-US" sz="2000"/>
              <a:t> HTTP</a:t>
            </a:r>
            <a:r>
              <a:rPr lang="en-US" sz="1800"/>
              <a:t> server at host </a:t>
            </a:r>
            <a:r>
              <a:rPr lang="en-US" sz="1800">
                <a:latin typeface="Arial" charset="0"/>
              </a:rPr>
              <a:t>www.someSchool.edu </a:t>
            </a:r>
            <a:r>
              <a:rPr lang="en-US" sz="1800"/>
              <a:t>waiting for TCP connection at port 80.  “accepts” connection, notifying client</a:t>
            </a:r>
            <a:endParaRPr lang="en-US" sz="2000"/>
          </a:p>
        </p:txBody>
      </p:sp>
      <p:sp>
        <p:nvSpPr>
          <p:cNvPr id="19467" name="Rectangle 7"/>
          <p:cNvSpPr>
            <a:spLocks noChangeArrowheads="1"/>
          </p:cNvSpPr>
          <p:nvPr/>
        </p:nvSpPr>
        <p:spPr bwMode="auto">
          <a:xfrm>
            <a:off x="4724400" y="4381500"/>
            <a:ext cx="3810000" cy="1800225"/>
          </a:xfrm>
          <a:prstGeom prst="rect">
            <a:avLst/>
          </a:prstGeom>
          <a:noFill/>
          <a:ln w="9525">
            <a:noFill/>
            <a:miter lim="800000"/>
            <a:headEnd/>
            <a:tailEnd/>
          </a:ln>
        </p:spPr>
        <p:txBody>
          <a:bodyPr/>
          <a:lstStyle/>
          <a:p>
            <a:pPr marL="342900" indent="-342900"/>
            <a:r>
              <a:rPr lang="en-US" sz="2000">
                <a:solidFill>
                  <a:srgbClr val="FF0000"/>
                </a:solidFill>
              </a:rPr>
              <a:t>3.</a:t>
            </a:r>
            <a:r>
              <a:rPr lang="en-US" sz="2000"/>
              <a:t> HTTP</a:t>
            </a:r>
            <a:r>
              <a:rPr lang="en-US" sz="1800"/>
              <a:t> server receives request message, forms </a:t>
            </a:r>
            <a:r>
              <a:rPr lang="en-US" sz="1800" i="1">
                <a:solidFill>
                  <a:schemeClr val="accent2"/>
                </a:solidFill>
              </a:rPr>
              <a:t>response message</a:t>
            </a:r>
            <a:r>
              <a:rPr lang="en-US" sz="1800"/>
              <a:t> containing requested object, and sends message into its socket</a:t>
            </a:r>
          </a:p>
        </p:txBody>
      </p:sp>
      <p:sp>
        <p:nvSpPr>
          <p:cNvPr id="19468" name="Line 8"/>
          <p:cNvSpPr>
            <a:spLocks noChangeShapeType="1"/>
          </p:cNvSpPr>
          <p:nvPr/>
        </p:nvSpPr>
        <p:spPr bwMode="auto">
          <a:xfrm>
            <a:off x="4048125" y="2647950"/>
            <a:ext cx="1095375" cy="523875"/>
          </a:xfrm>
          <a:prstGeom prst="line">
            <a:avLst/>
          </a:prstGeom>
          <a:noFill/>
          <a:ln w="38100">
            <a:solidFill>
              <a:srgbClr val="FF0000"/>
            </a:solidFill>
            <a:round/>
            <a:headEnd/>
            <a:tailEnd type="triangle" w="med" len="med"/>
          </a:ln>
        </p:spPr>
        <p:txBody>
          <a:bodyPr wrap="none" anchor="ctr"/>
          <a:lstStyle/>
          <a:p>
            <a:endParaRPr lang="en-US"/>
          </a:p>
        </p:txBody>
      </p:sp>
      <p:sp>
        <p:nvSpPr>
          <p:cNvPr id="19469" name="Line 9"/>
          <p:cNvSpPr>
            <a:spLocks noChangeShapeType="1"/>
          </p:cNvSpPr>
          <p:nvPr/>
        </p:nvSpPr>
        <p:spPr bwMode="auto">
          <a:xfrm>
            <a:off x="3895725" y="4591050"/>
            <a:ext cx="1095375" cy="523875"/>
          </a:xfrm>
          <a:prstGeom prst="line">
            <a:avLst/>
          </a:prstGeom>
          <a:noFill/>
          <a:ln w="38100">
            <a:solidFill>
              <a:srgbClr val="FF0000"/>
            </a:solidFill>
            <a:round/>
            <a:headEnd/>
            <a:tailEnd type="triangle" w="med" len="med"/>
          </a:ln>
        </p:spPr>
        <p:txBody>
          <a:bodyPr wrap="none" anchor="ctr"/>
          <a:lstStyle/>
          <a:p>
            <a:endParaRPr lang="en-US"/>
          </a:p>
        </p:txBody>
      </p:sp>
      <p:sp>
        <p:nvSpPr>
          <p:cNvPr id="19470" name="Line 10"/>
          <p:cNvSpPr>
            <a:spLocks noChangeShapeType="1"/>
          </p:cNvSpPr>
          <p:nvPr/>
        </p:nvSpPr>
        <p:spPr bwMode="auto">
          <a:xfrm flipH="1">
            <a:off x="3933825" y="5124450"/>
            <a:ext cx="1095375" cy="523875"/>
          </a:xfrm>
          <a:prstGeom prst="line">
            <a:avLst/>
          </a:prstGeom>
          <a:noFill/>
          <a:ln w="38100">
            <a:solidFill>
              <a:srgbClr val="FF0000"/>
            </a:solidFill>
            <a:round/>
            <a:headEnd/>
            <a:tailEnd type="triangle" w="med" len="med"/>
          </a:ln>
        </p:spPr>
        <p:txBody>
          <a:bodyPr wrap="none" anchor="ctr"/>
          <a:lstStyle/>
          <a:p>
            <a:endParaRPr lang="en-US"/>
          </a:p>
        </p:txBody>
      </p:sp>
      <p:sp>
        <p:nvSpPr>
          <p:cNvPr id="19471" name="Text Box 12"/>
          <p:cNvSpPr txBox="1">
            <a:spLocks noChangeArrowheads="1"/>
          </p:cNvSpPr>
          <p:nvPr/>
        </p:nvSpPr>
        <p:spPr bwMode="auto">
          <a:xfrm>
            <a:off x="176213" y="5942013"/>
            <a:ext cx="815975" cy="457200"/>
          </a:xfrm>
          <a:prstGeom prst="rect">
            <a:avLst/>
          </a:prstGeom>
          <a:noFill/>
          <a:ln w="9525">
            <a:noFill/>
            <a:miter lim="800000"/>
            <a:headEnd/>
            <a:tailEnd/>
          </a:ln>
        </p:spPr>
        <p:txBody>
          <a:bodyPr wrap="none">
            <a:spAutoFit/>
          </a:bodyPr>
          <a:lstStyle/>
          <a:p>
            <a:pPr algn="ctr">
              <a:spcBef>
                <a:spcPct val="0"/>
              </a:spcBef>
              <a:buClrTx/>
              <a:buSzTx/>
              <a:buFontTx/>
              <a:buNone/>
            </a:pPr>
            <a:r>
              <a:rPr lang="en-US">
                <a:solidFill>
                  <a:schemeClr val="accent2"/>
                </a:solidFill>
              </a:rPr>
              <a:t>time</a:t>
            </a:r>
            <a:endParaRPr lang="en-US">
              <a:latin typeface="Times New Roman" pitchFamily="18" charset="0"/>
            </a:endParaRPr>
          </a:p>
        </p:txBody>
      </p:sp>
      <p:sp>
        <p:nvSpPr>
          <p:cNvPr id="19472" name="Line 14"/>
          <p:cNvSpPr>
            <a:spLocks noChangeShapeType="1"/>
          </p:cNvSpPr>
          <p:nvPr/>
        </p:nvSpPr>
        <p:spPr bwMode="auto">
          <a:xfrm flipH="1">
            <a:off x="4019550" y="3162300"/>
            <a:ext cx="1095375" cy="523875"/>
          </a:xfrm>
          <a:prstGeom prst="line">
            <a:avLst/>
          </a:prstGeom>
          <a:noFill/>
          <a:ln w="38100">
            <a:solidFill>
              <a:srgbClr val="FF0000"/>
            </a:solidFill>
            <a:round/>
            <a:headEnd/>
            <a:tailEnd type="triangle" w="med" len="med"/>
          </a:ln>
        </p:spPr>
        <p:txBody>
          <a:bodyPr wrap="none" anchor="ctr"/>
          <a:lstStyle/>
          <a:p>
            <a:endParaRPr lang="en-US"/>
          </a:p>
        </p:txBody>
      </p:sp>
      <p:sp>
        <p:nvSpPr>
          <p:cNvPr id="19473" name="Text Box 15"/>
          <p:cNvSpPr txBox="1">
            <a:spLocks noChangeArrowheads="1"/>
          </p:cNvSpPr>
          <p:nvPr/>
        </p:nvSpPr>
        <p:spPr bwMode="auto">
          <a:xfrm>
            <a:off x="7245350" y="968375"/>
            <a:ext cx="1898650" cy="915988"/>
          </a:xfrm>
          <a:prstGeom prst="rect">
            <a:avLst/>
          </a:prstGeom>
          <a:noFill/>
          <a:ln w="9525">
            <a:noFill/>
            <a:miter lim="800000"/>
            <a:headEnd/>
            <a:tailEnd/>
          </a:ln>
        </p:spPr>
        <p:txBody>
          <a:bodyPr wrap="none">
            <a:spAutoFit/>
          </a:bodyPr>
          <a:lstStyle/>
          <a:p>
            <a:pPr algn="ctr">
              <a:spcBef>
                <a:spcPct val="0"/>
              </a:spcBef>
              <a:buClrTx/>
              <a:buSzTx/>
              <a:buFontTx/>
              <a:buNone/>
            </a:pPr>
            <a:r>
              <a:rPr lang="en-US" sz="1800">
                <a:latin typeface="Arial" charset="0"/>
              </a:rPr>
              <a:t>(contains text, </a:t>
            </a:r>
          </a:p>
          <a:p>
            <a:pPr algn="ctr">
              <a:spcBef>
                <a:spcPct val="0"/>
              </a:spcBef>
              <a:buClrTx/>
              <a:buSzTx/>
              <a:buFontTx/>
              <a:buNone/>
            </a:pPr>
            <a:r>
              <a:rPr lang="en-US" sz="1800">
                <a:latin typeface="Arial" charset="0"/>
              </a:rPr>
              <a:t>references to 10 </a:t>
            </a:r>
          </a:p>
          <a:p>
            <a:pPr algn="ctr">
              <a:spcBef>
                <a:spcPct val="0"/>
              </a:spcBef>
              <a:buClrTx/>
              <a:buSzTx/>
              <a:buFontTx/>
              <a:buNone/>
            </a:pPr>
            <a:r>
              <a:rPr lang="en-US" sz="1800">
                <a:latin typeface="Arial" charset="0"/>
              </a:rPr>
              <a:t>jpeg images)</a:t>
            </a:r>
            <a:endParaRPr lang="en-US">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20483" name="Slide Number Placeholder 6"/>
          <p:cNvSpPr>
            <a:spLocks noGrp="1"/>
          </p:cNvSpPr>
          <p:nvPr>
            <p:ph type="sldNum" sz="quarter" idx="12"/>
          </p:nvPr>
        </p:nvSpPr>
        <p:spPr>
          <a:noFill/>
        </p:spPr>
        <p:txBody>
          <a:bodyPr/>
          <a:lstStyle/>
          <a:p>
            <a:fld id="{7183D6B4-AFCC-4A8C-8072-B55C92033E08}" type="slidenum">
              <a:rPr lang="en-US" smtClean="0"/>
              <a:pPr/>
              <a:t>15</a:t>
            </a:fld>
            <a:endParaRPr lang="en-US" smtClean="0"/>
          </a:p>
        </p:txBody>
      </p:sp>
      <p:sp>
        <p:nvSpPr>
          <p:cNvPr id="20484" name="Rectangle 4"/>
          <p:cNvSpPr>
            <a:spLocks noGrp="1" noChangeArrowheads="1"/>
          </p:cNvSpPr>
          <p:nvPr>
            <p:ph type="title"/>
          </p:nvPr>
        </p:nvSpPr>
        <p:spPr>
          <a:xfrm>
            <a:off x="542925" y="257175"/>
            <a:ext cx="7772400" cy="866775"/>
          </a:xfrm>
        </p:spPr>
        <p:txBody>
          <a:bodyPr/>
          <a:lstStyle/>
          <a:p>
            <a:r>
              <a:rPr lang="en-US" sz="3600" smtClean="0"/>
              <a:t>Nonpersistent HTTP (cont.)</a:t>
            </a:r>
            <a:endParaRPr lang="en-US" smtClean="0"/>
          </a:p>
        </p:txBody>
      </p:sp>
      <p:sp>
        <p:nvSpPr>
          <p:cNvPr id="20485" name="Rectangle 6"/>
          <p:cNvSpPr>
            <a:spLocks noGrp="1" noChangeArrowheads="1"/>
          </p:cNvSpPr>
          <p:nvPr>
            <p:ph type="body" sz="half" idx="2"/>
          </p:nvPr>
        </p:nvSpPr>
        <p:spPr>
          <a:xfrm>
            <a:off x="1095375" y="2047875"/>
            <a:ext cx="3810000" cy="1533525"/>
          </a:xfrm>
        </p:spPr>
        <p:txBody>
          <a:bodyPr/>
          <a:lstStyle/>
          <a:p>
            <a:pPr>
              <a:buFont typeface="ZapfDingbats" pitchFamily="82" charset="2"/>
              <a:buNone/>
            </a:pPr>
            <a:r>
              <a:rPr lang="en-US" sz="2000" smtClean="0">
                <a:solidFill>
                  <a:srgbClr val="FF0000"/>
                </a:solidFill>
              </a:rPr>
              <a:t>5</a:t>
            </a:r>
            <a:r>
              <a:rPr lang="en-US" sz="1800" smtClean="0">
                <a:solidFill>
                  <a:srgbClr val="FF0000"/>
                </a:solidFill>
              </a:rPr>
              <a:t>.</a:t>
            </a:r>
            <a:r>
              <a:rPr lang="en-US" sz="1800" smtClean="0"/>
              <a:t> HTTP client receives response message containing html file, displays html.  Parsing html file, finds 10 referenced jpeg  objects</a:t>
            </a:r>
            <a:endParaRPr lang="en-US" sz="2000" smtClean="0"/>
          </a:p>
        </p:txBody>
      </p:sp>
      <p:sp>
        <p:nvSpPr>
          <p:cNvPr id="20486" name="Rectangle 7"/>
          <p:cNvSpPr>
            <a:spLocks noChangeArrowheads="1"/>
          </p:cNvSpPr>
          <p:nvPr/>
        </p:nvSpPr>
        <p:spPr bwMode="auto">
          <a:xfrm>
            <a:off x="1085850" y="3568700"/>
            <a:ext cx="3810000" cy="666750"/>
          </a:xfrm>
          <a:prstGeom prst="rect">
            <a:avLst/>
          </a:prstGeom>
          <a:noFill/>
          <a:ln w="9525">
            <a:noFill/>
            <a:miter lim="800000"/>
            <a:headEnd/>
            <a:tailEnd/>
          </a:ln>
        </p:spPr>
        <p:txBody>
          <a:bodyPr/>
          <a:lstStyle/>
          <a:p>
            <a:pPr marL="342900" indent="-342900"/>
            <a:r>
              <a:rPr lang="en-US" sz="2000">
                <a:solidFill>
                  <a:srgbClr val="FF0000"/>
                </a:solidFill>
              </a:rPr>
              <a:t>6.</a:t>
            </a:r>
            <a:r>
              <a:rPr lang="en-US" sz="2000"/>
              <a:t> </a:t>
            </a:r>
            <a:r>
              <a:rPr lang="en-US" sz="1800"/>
              <a:t>Steps 1-5 repeated for each of 10 jpeg objects</a:t>
            </a:r>
          </a:p>
        </p:txBody>
      </p:sp>
      <p:sp>
        <p:nvSpPr>
          <p:cNvPr id="20487" name="Rectangle 8"/>
          <p:cNvSpPr>
            <a:spLocks noChangeArrowheads="1"/>
          </p:cNvSpPr>
          <p:nvPr/>
        </p:nvSpPr>
        <p:spPr bwMode="auto">
          <a:xfrm>
            <a:off x="5032375" y="1492250"/>
            <a:ext cx="3810000" cy="733425"/>
          </a:xfrm>
          <a:prstGeom prst="rect">
            <a:avLst/>
          </a:prstGeom>
          <a:noFill/>
          <a:ln w="9525">
            <a:noFill/>
            <a:miter lim="800000"/>
            <a:headEnd/>
            <a:tailEnd/>
          </a:ln>
        </p:spPr>
        <p:txBody>
          <a:bodyPr/>
          <a:lstStyle/>
          <a:p>
            <a:pPr marL="342900" indent="-342900"/>
            <a:r>
              <a:rPr lang="en-US" sz="2000">
                <a:solidFill>
                  <a:srgbClr val="FF0000"/>
                </a:solidFill>
              </a:rPr>
              <a:t>4.</a:t>
            </a:r>
            <a:r>
              <a:rPr lang="en-US" sz="2000"/>
              <a:t> HTTP</a:t>
            </a:r>
            <a:r>
              <a:rPr lang="en-US" sz="1800"/>
              <a:t> server closes TCP connection. </a:t>
            </a:r>
            <a:endParaRPr lang="en-US" sz="2000"/>
          </a:p>
        </p:txBody>
      </p:sp>
      <p:sp>
        <p:nvSpPr>
          <p:cNvPr id="20488" name="Line 2"/>
          <p:cNvSpPr>
            <a:spLocks noChangeShapeType="1"/>
          </p:cNvSpPr>
          <p:nvPr/>
        </p:nvSpPr>
        <p:spPr bwMode="auto">
          <a:xfrm>
            <a:off x="542925" y="1519238"/>
            <a:ext cx="0" cy="2571750"/>
          </a:xfrm>
          <a:prstGeom prst="line">
            <a:avLst/>
          </a:prstGeom>
          <a:noFill/>
          <a:ln w="19050">
            <a:solidFill>
              <a:schemeClr val="accent2"/>
            </a:solidFill>
            <a:round/>
            <a:headEnd/>
            <a:tailEnd type="triangle" w="med" len="med"/>
          </a:ln>
        </p:spPr>
        <p:txBody>
          <a:bodyPr wrap="none" anchor="ctr"/>
          <a:lstStyle/>
          <a:p>
            <a:endParaRPr lang="en-US"/>
          </a:p>
        </p:txBody>
      </p:sp>
      <p:sp>
        <p:nvSpPr>
          <p:cNvPr id="20489" name="Rectangle 3"/>
          <p:cNvSpPr>
            <a:spLocks noChangeArrowheads="1"/>
          </p:cNvSpPr>
          <p:nvPr/>
        </p:nvSpPr>
        <p:spPr bwMode="auto">
          <a:xfrm>
            <a:off x="304800" y="3519488"/>
            <a:ext cx="342900" cy="295275"/>
          </a:xfrm>
          <a:prstGeom prst="rect">
            <a:avLst/>
          </a:prstGeom>
          <a:solidFill>
            <a:schemeClr val="bg1"/>
          </a:solidFill>
          <a:ln w="9525">
            <a:noFill/>
            <a:miter lim="800000"/>
            <a:headEnd/>
            <a:tailEnd/>
          </a:ln>
        </p:spPr>
        <p:txBody>
          <a:bodyPr wrap="none" anchor="ctr"/>
          <a:lstStyle/>
          <a:p>
            <a:endParaRPr lang="en-US"/>
          </a:p>
        </p:txBody>
      </p:sp>
      <p:sp>
        <p:nvSpPr>
          <p:cNvPr id="20490" name="Text Box 13"/>
          <p:cNvSpPr txBox="1">
            <a:spLocks noChangeArrowheads="1"/>
          </p:cNvSpPr>
          <p:nvPr/>
        </p:nvSpPr>
        <p:spPr bwMode="auto">
          <a:xfrm>
            <a:off x="149225" y="3382963"/>
            <a:ext cx="815975" cy="457200"/>
          </a:xfrm>
          <a:prstGeom prst="rect">
            <a:avLst/>
          </a:prstGeom>
          <a:noFill/>
          <a:ln w="9525">
            <a:noFill/>
            <a:miter lim="800000"/>
            <a:headEnd/>
            <a:tailEnd/>
          </a:ln>
        </p:spPr>
        <p:txBody>
          <a:bodyPr wrap="none">
            <a:spAutoFit/>
          </a:bodyPr>
          <a:lstStyle/>
          <a:p>
            <a:pPr algn="ctr">
              <a:spcBef>
                <a:spcPct val="0"/>
              </a:spcBef>
              <a:buClrTx/>
              <a:buSzTx/>
              <a:buFontTx/>
              <a:buNone/>
            </a:pPr>
            <a:r>
              <a:rPr lang="en-US">
                <a:solidFill>
                  <a:schemeClr val="accent2"/>
                </a:solidFill>
              </a:rPr>
              <a:t>time</a:t>
            </a:r>
            <a:endParaRPr lang="en-US">
              <a:latin typeface="Times New Roman" pitchFamily="18" charset="0"/>
            </a:endParaRPr>
          </a:p>
        </p:txBody>
      </p:sp>
      <p:sp>
        <p:nvSpPr>
          <p:cNvPr id="20491" name="Line 17"/>
          <p:cNvSpPr>
            <a:spLocks noChangeShapeType="1"/>
          </p:cNvSpPr>
          <p:nvPr/>
        </p:nvSpPr>
        <p:spPr bwMode="auto">
          <a:xfrm flipH="1">
            <a:off x="3762375" y="1449388"/>
            <a:ext cx="1095375" cy="523875"/>
          </a:xfrm>
          <a:prstGeom prst="line">
            <a:avLst/>
          </a:prstGeom>
          <a:noFill/>
          <a:ln w="38100">
            <a:solidFill>
              <a:srgbClr val="FF0000"/>
            </a:solidFill>
            <a:round/>
            <a:headEnd/>
            <a:tailEnd type="triangle" w="med" len="med"/>
          </a:ln>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3076" name="Slide Number Placeholder 6"/>
          <p:cNvSpPr>
            <a:spLocks noGrp="1"/>
          </p:cNvSpPr>
          <p:nvPr>
            <p:ph type="sldNum" sz="quarter" idx="12"/>
          </p:nvPr>
        </p:nvSpPr>
        <p:spPr>
          <a:noFill/>
        </p:spPr>
        <p:txBody>
          <a:bodyPr/>
          <a:lstStyle/>
          <a:p>
            <a:fld id="{438B7ACE-74D9-4A3B-9711-BFFDD7B51069}" type="slidenum">
              <a:rPr lang="en-US" smtClean="0"/>
              <a:pPr/>
              <a:t>16</a:t>
            </a:fld>
            <a:endParaRPr lang="en-US" smtClean="0"/>
          </a:p>
        </p:txBody>
      </p:sp>
      <p:sp>
        <p:nvSpPr>
          <p:cNvPr id="3077" name="Rectangle 1026"/>
          <p:cNvSpPr>
            <a:spLocks noGrp="1" noChangeArrowheads="1"/>
          </p:cNvSpPr>
          <p:nvPr>
            <p:ph type="title"/>
          </p:nvPr>
        </p:nvSpPr>
        <p:spPr>
          <a:xfrm>
            <a:off x="533400" y="0"/>
            <a:ext cx="7772400" cy="1143000"/>
          </a:xfrm>
        </p:spPr>
        <p:txBody>
          <a:bodyPr/>
          <a:lstStyle/>
          <a:p>
            <a:r>
              <a:rPr lang="en-US" smtClean="0"/>
              <a:t>Response time modeling</a:t>
            </a:r>
          </a:p>
        </p:txBody>
      </p:sp>
      <p:sp>
        <p:nvSpPr>
          <p:cNvPr id="3078" name="Rectangle 1027"/>
          <p:cNvSpPr>
            <a:spLocks noGrp="1" noChangeArrowheads="1"/>
          </p:cNvSpPr>
          <p:nvPr>
            <p:ph type="body" sz="half" idx="1"/>
          </p:nvPr>
        </p:nvSpPr>
        <p:spPr>
          <a:xfrm>
            <a:off x="533400" y="1258888"/>
            <a:ext cx="4090988" cy="4648200"/>
          </a:xfrm>
        </p:spPr>
        <p:txBody>
          <a:bodyPr/>
          <a:lstStyle/>
          <a:p>
            <a:pPr>
              <a:buFont typeface="ZapfDingbats" pitchFamily="82" charset="2"/>
              <a:buNone/>
            </a:pPr>
            <a:r>
              <a:rPr lang="en-US" sz="2000" smtClean="0">
                <a:solidFill>
                  <a:srgbClr val="FF0000"/>
                </a:solidFill>
              </a:rPr>
              <a:t>Definition of Round Trip Time (RTT):</a:t>
            </a:r>
            <a:r>
              <a:rPr lang="en-US" sz="2000" smtClean="0"/>
              <a:t> time to send a small packet to travel from client to server and back.</a:t>
            </a:r>
          </a:p>
          <a:p>
            <a:pPr>
              <a:buFont typeface="ZapfDingbats" pitchFamily="82" charset="2"/>
              <a:buNone/>
            </a:pPr>
            <a:r>
              <a:rPr lang="en-US" sz="2000" u="sng" smtClean="0">
                <a:solidFill>
                  <a:srgbClr val="FF0000"/>
                </a:solidFill>
              </a:rPr>
              <a:t>Response time:</a:t>
            </a:r>
            <a:endParaRPr lang="en-US" sz="2000" smtClean="0"/>
          </a:p>
          <a:p>
            <a:r>
              <a:rPr lang="en-US" sz="2000" smtClean="0"/>
              <a:t>one RTT to initiate TCP connection</a:t>
            </a:r>
          </a:p>
          <a:p>
            <a:r>
              <a:rPr lang="en-US" sz="2000" smtClean="0"/>
              <a:t>one RTT for HTTP request and first few bytes of HTTP response to return</a:t>
            </a:r>
          </a:p>
          <a:p>
            <a:r>
              <a:rPr lang="en-US" sz="2000" smtClean="0"/>
              <a:t>file transmission time</a:t>
            </a:r>
          </a:p>
          <a:p>
            <a:pPr>
              <a:buFont typeface="ZapfDingbats" pitchFamily="82" charset="2"/>
              <a:buNone/>
            </a:pPr>
            <a:r>
              <a:rPr lang="en-US" sz="2000" smtClean="0">
                <a:solidFill>
                  <a:srgbClr val="FF0000"/>
                </a:solidFill>
              </a:rPr>
              <a:t>total = 2RTT+transmit time</a:t>
            </a:r>
            <a:endParaRPr lang="en-US" sz="2000" smtClean="0"/>
          </a:p>
          <a:p>
            <a:pPr>
              <a:buFont typeface="ZapfDingbats" pitchFamily="82" charset="2"/>
              <a:buNone/>
            </a:pPr>
            <a:endParaRPr lang="en-US" sz="2000" smtClean="0"/>
          </a:p>
        </p:txBody>
      </p:sp>
      <p:grpSp>
        <p:nvGrpSpPr>
          <p:cNvPr id="3079" name="Group 1064"/>
          <p:cNvGrpSpPr>
            <a:grpSpLocks/>
          </p:cNvGrpSpPr>
          <p:nvPr/>
        </p:nvGrpSpPr>
        <p:grpSpPr bwMode="auto">
          <a:xfrm>
            <a:off x="4584700" y="1274763"/>
            <a:ext cx="4225925" cy="4413250"/>
            <a:chOff x="2888" y="794"/>
            <a:chExt cx="2662" cy="2780"/>
          </a:xfrm>
        </p:grpSpPr>
        <p:graphicFrame>
          <p:nvGraphicFramePr>
            <p:cNvPr id="3074" name="Object 1029"/>
            <p:cNvGraphicFramePr>
              <a:graphicFrameLocks noChangeAspect="1"/>
            </p:cNvGraphicFramePr>
            <p:nvPr/>
          </p:nvGraphicFramePr>
          <p:xfrm>
            <a:off x="3587" y="1049"/>
            <a:ext cx="474" cy="376"/>
          </p:xfrm>
          <a:graphic>
            <a:graphicData uri="http://schemas.openxmlformats.org/presentationml/2006/ole">
              <mc:AlternateContent xmlns:mc="http://schemas.openxmlformats.org/markup-compatibility/2006">
                <mc:Choice xmlns:v="urn:schemas-microsoft-com:vml" Requires="v">
                  <p:oleObj spid="_x0000_s3099" name="Clip" r:id="rId4" imgW="1305000" imgH="1085760" progId="">
                    <p:embed/>
                  </p:oleObj>
                </mc:Choice>
                <mc:Fallback>
                  <p:oleObj name="Clip" r:id="rId4" imgW="1305000" imgH="1085760" progId="">
                    <p:embed/>
                    <p:pic>
                      <p:nvPicPr>
                        <p:cNvPr id="0" name="Object 10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7" y="1049"/>
                          <a:ext cx="474" cy="3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080" name="Group 1030"/>
            <p:cNvGrpSpPr>
              <a:grpSpLocks/>
            </p:cNvGrpSpPr>
            <p:nvPr/>
          </p:nvGrpSpPr>
          <p:grpSpPr bwMode="auto">
            <a:xfrm>
              <a:off x="4783" y="794"/>
              <a:ext cx="318" cy="675"/>
              <a:chOff x="4180" y="783"/>
              <a:chExt cx="150" cy="307"/>
            </a:xfrm>
          </p:grpSpPr>
          <p:sp>
            <p:nvSpPr>
              <p:cNvPr id="3101" name="AutoShape 1031"/>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3102" name="Rectangle 1032"/>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3103" name="Rectangle 1033"/>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3104" name="AutoShape 1034"/>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3105" name="Line 1035"/>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3106" name="Line 1036"/>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3107" name="Rectangle 1037"/>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3108" name="Rectangle 1038"/>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sp>
          <p:nvSpPr>
            <p:cNvPr id="3081" name="Line 1039"/>
            <p:cNvSpPr>
              <a:spLocks noChangeShapeType="1"/>
            </p:cNvSpPr>
            <p:nvPr/>
          </p:nvSpPr>
          <p:spPr bwMode="auto">
            <a:xfrm>
              <a:off x="3846" y="1569"/>
              <a:ext cx="0" cy="1784"/>
            </a:xfrm>
            <a:prstGeom prst="line">
              <a:avLst/>
            </a:prstGeom>
            <a:noFill/>
            <a:ln w="9525">
              <a:solidFill>
                <a:srgbClr val="FF0000"/>
              </a:solidFill>
              <a:prstDash val="sysDot"/>
              <a:round/>
              <a:headEnd/>
              <a:tailEnd type="triangle" w="med" len="med"/>
            </a:ln>
          </p:spPr>
          <p:txBody>
            <a:bodyPr wrap="none" anchor="ctr"/>
            <a:lstStyle/>
            <a:p>
              <a:endParaRPr lang="en-US"/>
            </a:p>
          </p:txBody>
        </p:sp>
        <p:sp>
          <p:nvSpPr>
            <p:cNvPr id="3082" name="Line 1040"/>
            <p:cNvSpPr>
              <a:spLocks noChangeShapeType="1"/>
            </p:cNvSpPr>
            <p:nvPr/>
          </p:nvSpPr>
          <p:spPr bwMode="auto">
            <a:xfrm>
              <a:off x="4911" y="1565"/>
              <a:ext cx="0" cy="1815"/>
            </a:xfrm>
            <a:prstGeom prst="line">
              <a:avLst/>
            </a:prstGeom>
            <a:noFill/>
            <a:ln w="9525">
              <a:solidFill>
                <a:srgbClr val="FF0000"/>
              </a:solidFill>
              <a:prstDash val="sysDot"/>
              <a:round/>
              <a:headEnd/>
              <a:tailEnd type="triangle" w="med" len="med"/>
            </a:ln>
          </p:spPr>
          <p:txBody>
            <a:bodyPr wrap="none" anchor="ctr"/>
            <a:lstStyle/>
            <a:p>
              <a:endParaRPr lang="en-US"/>
            </a:p>
          </p:txBody>
        </p:sp>
        <p:sp>
          <p:nvSpPr>
            <p:cNvPr id="3083" name="Line 1041"/>
            <p:cNvSpPr>
              <a:spLocks noChangeShapeType="1"/>
            </p:cNvSpPr>
            <p:nvPr/>
          </p:nvSpPr>
          <p:spPr bwMode="auto">
            <a:xfrm>
              <a:off x="3855" y="1715"/>
              <a:ext cx="1061" cy="246"/>
            </a:xfrm>
            <a:prstGeom prst="line">
              <a:avLst/>
            </a:prstGeom>
            <a:noFill/>
            <a:ln w="9525">
              <a:solidFill>
                <a:schemeClr val="tx1"/>
              </a:solidFill>
              <a:round/>
              <a:headEnd/>
              <a:tailEnd type="triangle" w="med" len="med"/>
            </a:ln>
          </p:spPr>
          <p:txBody>
            <a:bodyPr wrap="none" anchor="ctr"/>
            <a:lstStyle/>
            <a:p>
              <a:endParaRPr lang="en-US"/>
            </a:p>
          </p:txBody>
        </p:sp>
        <p:sp>
          <p:nvSpPr>
            <p:cNvPr id="3084" name="Line 1042"/>
            <p:cNvSpPr>
              <a:spLocks noChangeShapeType="1"/>
            </p:cNvSpPr>
            <p:nvPr/>
          </p:nvSpPr>
          <p:spPr bwMode="auto">
            <a:xfrm flipH="1">
              <a:off x="3846" y="1991"/>
              <a:ext cx="1054" cy="254"/>
            </a:xfrm>
            <a:prstGeom prst="line">
              <a:avLst/>
            </a:prstGeom>
            <a:noFill/>
            <a:ln w="9525">
              <a:solidFill>
                <a:schemeClr val="tx1"/>
              </a:solidFill>
              <a:round/>
              <a:headEnd/>
              <a:tailEnd type="triangle" w="med" len="med"/>
            </a:ln>
          </p:spPr>
          <p:txBody>
            <a:bodyPr wrap="none" anchor="ctr"/>
            <a:lstStyle/>
            <a:p>
              <a:endParaRPr lang="en-US"/>
            </a:p>
          </p:txBody>
        </p:sp>
        <p:sp>
          <p:nvSpPr>
            <p:cNvPr id="3085" name="Line 1043"/>
            <p:cNvSpPr>
              <a:spLocks noChangeShapeType="1"/>
            </p:cNvSpPr>
            <p:nvPr/>
          </p:nvSpPr>
          <p:spPr bwMode="auto">
            <a:xfrm>
              <a:off x="3851" y="2311"/>
              <a:ext cx="1061" cy="246"/>
            </a:xfrm>
            <a:prstGeom prst="line">
              <a:avLst/>
            </a:prstGeom>
            <a:noFill/>
            <a:ln w="9525">
              <a:solidFill>
                <a:schemeClr val="tx1"/>
              </a:solidFill>
              <a:round/>
              <a:headEnd/>
              <a:tailEnd type="triangle" w="med" len="med"/>
            </a:ln>
          </p:spPr>
          <p:txBody>
            <a:bodyPr wrap="none" anchor="ctr"/>
            <a:lstStyle/>
            <a:p>
              <a:endParaRPr lang="en-US"/>
            </a:p>
          </p:txBody>
        </p:sp>
        <p:sp>
          <p:nvSpPr>
            <p:cNvPr id="3086" name="Line 1044"/>
            <p:cNvSpPr>
              <a:spLocks noChangeShapeType="1"/>
            </p:cNvSpPr>
            <p:nvPr/>
          </p:nvSpPr>
          <p:spPr bwMode="auto">
            <a:xfrm flipH="1">
              <a:off x="3861" y="2615"/>
              <a:ext cx="1054" cy="239"/>
            </a:xfrm>
            <a:prstGeom prst="line">
              <a:avLst/>
            </a:prstGeom>
            <a:noFill/>
            <a:ln w="127000">
              <a:solidFill>
                <a:schemeClr val="tx1"/>
              </a:solidFill>
              <a:round/>
              <a:headEnd/>
              <a:tailEnd/>
            </a:ln>
          </p:spPr>
          <p:txBody>
            <a:bodyPr wrap="none" anchor="ctr"/>
            <a:lstStyle/>
            <a:p>
              <a:endParaRPr lang="en-US"/>
            </a:p>
          </p:txBody>
        </p:sp>
        <p:sp>
          <p:nvSpPr>
            <p:cNvPr id="3087" name="AutoShape 1045"/>
            <p:cNvSpPr>
              <a:spLocks/>
            </p:cNvSpPr>
            <p:nvPr/>
          </p:nvSpPr>
          <p:spPr bwMode="auto">
            <a:xfrm>
              <a:off x="4961" y="2562"/>
              <a:ext cx="47" cy="115"/>
            </a:xfrm>
            <a:prstGeom prst="rightBrace">
              <a:avLst>
                <a:gd name="adj1" fmla="val 20390"/>
                <a:gd name="adj2" fmla="val 50000"/>
              </a:avLst>
            </a:prstGeom>
            <a:noFill/>
            <a:ln w="9525">
              <a:solidFill>
                <a:schemeClr val="tx1"/>
              </a:solidFill>
              <a:round/>
              <a:headEnd/>
              <a:tailEnd/>
            </a:ln>
          </p:spPr>
          <p:txBody>
            <a:bodyPr wrap="none" anchor="ctr"/>
            <a:lstStyle/>
            <a:p>
              <a:endParaRPr lang="en-US"/>
            </a:p>
          </p:txBody>
        </p:sp>
        <p:sp>
          <p:nvSpPr>
            <p:cNvPr id="3088" name="Text Box 1046"/>
            <p:cNvSpPr txBox="1">
              <a:spLocks noChangeArrowheads="1"/>
            </p:cNvSpPr>
            <p:nvPr/>
          </p:nvSpPr>
          <p:spPr bwMode="auto">
            <a:xfrm>
              <a:off x="4980" y="2369"/>
              <a:ext cx="570" cy="520"/>
            </a:xfrm>
            <a:prstGeom prst="rect">
              <a:avLst/>
            </a:prstGeom>
            <a:noFill/>
            <a:ln w="9525">
              <a:noFill/>
              <a:miter lim="800000"/>
              <a:headEnd/>
              <a:tailEnd/>
            </a:ln>
          </p:spPr>
          <p:txBody>
            <a:bodyPr wrap="none">
              <a:spAutoFit/>
            </a:bodyPr>
            <a:lstStyle/>
            <a:p>
              <a:pPr>
                <a:spcBef>
                  <a:spcPct val="0"/>
                </a:spcBef>
                <a:buClrTx/>
                <a:buSzTx/>
                <a:buFontTx/>
                <a:buNone/>
              </a:pPr>
              <a:r>
                <a:rPr lang="en-US" sz="1600">
                  <a:solidFill>
                    <a:srgbClr val="FF0000"/>
                  </a:solidFill>
                  <a:latin typeface="Times New Roman" pitchFamily="18" charset="0"/>
                </a:rPr>
                <a:t>time to </a:t>
              </a:r>
            </a:p>
            <a:p>
              <a:pPr>
                <a:spcBef>
                  <a:spcPct val="0"/>
                </a:spcBef>
                <a:buClrTx/>
                <a:buSzTx/>
                <a:buFontTx/>
                <a:buNone/>
              </a:pPr>
              <a:r>
                <a:rPr lang="en-US" sz="1600">
                  <a:solidFill>
                    <a:srgbClr val="FF0000"/>
                  </a:solidFill>
                  <a:latin typeface="Times New Roman" pitchFamily="18" charset="0"/>
                </a:rPr>
                <a:t>transmit </a:t>
              </a:r>
            </a:p>
            <a:p>
              <a:pPr>
                <a:spcBef>
                  <a:spcPct val="0"/>
                </a:spcBef>
                <a:buClrTx/>
                <a:buSzTx/>
                <a:buFontTx/>
                <a:buNone/>
              </a:pPr>
              <a:r>
                <a:rPr lang="en-US" sz="1600">
                  <a:solidFill>
                    <a:srgbClr val="FF0000"/>
                  </a:solidFill>
                  <a:latin typeface="Times New Roman" pitchFamily="18" charset="0"/>
                </a:rPr>
                <a:t>file</a:t>
              </a:r>
              <a:endParaRPr lang="en-US" sz="1600">
                <a:latin typeface="Times New Roman" pitchFamily="18" charset="0"/>
              </a:endParaRPr>
            </a:p>
          </p:txBody>
        </p:sp>
        <p:sp>
          <p:nvSpPr>
            <p:cNvPr id="3089" name="Line 1047"/>
            <p:cNvSpPr>
              <a:spLocks noChangeShapeType="1"/>
            </p:cNvSpPr>
            <p:nvPr/>
          </p:nvSpPr>
          <p:spPr bwMode="auto">
            <a:xfrm>
              <a:off x="3600" y="1699"/>
              <a:ext cx="246" cy="1"/>
            </a:xfrm>
            <a:prstGeom prst="line">
              <a:avLst/>
            </a:prstGeom>
            <a:noFill/>
            <a:ln w="9525">
              <a:solidFill>
                <a:schemeClr val="tx1"/>
              </a:solidFill>
              <a:round/>
              <a:headEnd/>
              <a:tailEnd/>
            </a:ln>
          </p:spPr>
          <p:txBody>
            <a:bodyPr wrap="none" anchor="ctr"/>
            <a:lstStyle/>
            <a:p>
              <a:endParaRPr lang="en-US"/>
            </a:p>
          </p:txBody>
        </p:sp>
        <p:sp>
          <p:nvSpPr>
            <p:cNvPr id="3090" name="Text Box 1048"/>
            <p:cNvSpPr txBox="1">
              <a:spLocks noChangeArrowheads="1"/>
            </p:cNvSpPr>
            <p:nvPr/>
          </p:nvSpPr>
          <p:spPr bwMode="auto">
            <a:xfrm>
              <a:off x="2888" y="1516"/>
              <a:ext cx="740" cy="366"/>
            </a:xfrm>
            <a:prstGeom prst="rect">
              <a:avLst/>
            </a:prstGeom>
            <a:noFill/>
            <a:ln w="9525">
              <a:noFill/>
              <a:miter lim="800000"/>
              <a:headEnd/>
              <a:tailEnd/>
            </a:ln>
          </p:spPr>
          <p:txBody>
            <a:bodyPr wrap="none">
              <a:spAutoFit/>
            </a:bodyPr>
            <a:lstStyle/>
            <a:p>
              <a:pPr>
                <a:spcBef>
                  <a:spcPct val="0"/>
                </a:spcBef>
                <a:buClrTx/>
                <a:buSzTx/>
                <a:buFontTx/>
                <a:buNone/>
              </a:pPr>
              <a:r>
                <a:rPr lang="en-US" sz="1600">
                  <a:solidFill>
                    <a:srgbClr val="FF0000"/>
                  </a:solidFill>
                  <a:latin typeface="Times New Roman" pitchFamily="18" charset="0"/>
                </a:rPr>
                <a:t>initiate TCP</a:t>
              </a:r>
            </a:p>
            <a:p>
              <a:pPr>
                <a:spcBef>
                  <a:spcPct val="0"/>
                </a:spcBef>
                <a:buClrTx/>
                <a:buSzTx/>
                <a:buFontTx/>
                <a:buNone/>
              </a:pPr>
              <a:r>
                <a:rPr lang="en-US" sz="1600">
                  <a:solidFill>
                    <a:srgbClr val="FF0000"/>
                  </a:solidFill>
                  <a:latin typeface="Times New Roman" pitchFamily="18" charset="0"/>
                </a:rPr>
                <a:t>connection</a:t>
              </a:r>
              <a:endParaRPr lang="en-US" sz="1600">
                <a:latin typeface="Times New Roman" pitchFamily="18" charset="0"/>
              </a:endParaRPr>
            </a:p>
          </p:txBody>
        </p:sp>
        <p:sp>
          <p:nvSpPr>
            <p:cNvPr id="3091" name="AutoShape 1049"/>
            <p:cNvSpPr>
              <a:spLocks/>
            </p:cNvSpPr>
            <p:nvPr/>
          </p:nvSpPr>
          <p:spPr bwMode="auto">
            <a:xfrm>
              <a:off x="3685" y="1731"/>
              <a:ext cx="81" cy="506"/>
            </a:xfrm>
            <a:prstGeom prst="leftBrace">
              <a:avLst>
                <a:gd name="adj1" fmla="val 52058"/>
                <a:gd name="adj2" fmla="val 50000"/>
              </a:avLst>
            </a:prstGeom>
            <a:noFill/>
            <a:ln w="9525">
              <a:solidFill>
                <a:schemeClr val="tx1"/>
              </a:solidFill>
              <a:round/>
              <a:headEnd/>
              <a:tailEnd/>
            </a:ln>
          </p:spPr>
          <p:txBody>
            <a:bodyPr wrap="none" anchor="ctr"/>
            <a:lstStyle/>
            <a:p>
              <a:endParaRPr lang="en-US"/>
            </a:p>
          </p:txBody>
        </p:sp>
        <p:sp>
          <p:nvSpPr>
            <p:cNvPr id="3092" name="Text Box 1050"/>
            <p:cNvSpPr txBox="1">
              <a:spLocks noChangeArrowheads="1"/>
            </p:cNvSpPr>
            <p:nvPr/>
          </p:nvSpPr>
          <p:spPr bwMode="auto">
            <a:xfrm>
              <a:off x="3381" y="1862"/>
              <a:ext cx="357" cy="212"/>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RTT</a:t>
              </a:r>
            </a:p>
          </p:txBody>
        </p:sp>
        <p:sp>
          <p:nvSpPr>
            <p:cNvPr id="3093" name="Line 1051"/>
            <p:cNvSpPr>
              <a:spLocks noChangeShapeType="1"/>
            </p:cNvSpPr>
            <p:nvPr/>
          </p:nvSpPr>
          <p:spPr bwMode="auto">
            <a:xfrm>
              <a:off x="3631" y="2269"/>
              <a:ext cx="223" cy="0"/>
            </a:xfrm>
            <a:prstGeom prst="line">
              <a:avLst/>
            </a:prstGeom>
            <a:noFill/>
            <a:ln w="9525">
              <a:solidFill>
                <a:schemeClr val="tx1"/>
              </a:solidFill>
              <a:round/>
              <a:headEnd/>
              <a:tailEnd/>
            </a:ln>
          </p:spPr>
          <p:txBody>
            <a:bodyPr wrap="none" anchor="ctr"/>
            <a:lstStyle/>
            <a:p>
              <a:endParaRPr lang="en-US"/>
            </a:p>
          </p:txBody>
        </p:sp>
        <p:sp>
          <p:nvSpPr>
            <p:cNvPr id="3094" name="Text Box 1052"/>
            <p:cNvSpPr txBox="1">
              <a:spLocks noChangeArrowheads="1"/>
            </p:cNvSpPr>
            <p:nvPr/>
          </p:nvSpPr>
          <p:spPr bwMode="auto">
            <a:xfrm>
              <a:off x="3158" y="2078"/>
              <a:ext cx="487" cy="366"/>
            </a:xfrm>
            <a:prstGeom prst="rect">
              <a:avLst/>
            </a:prstGeom>
            <a:noFill/>
            <a:ln w="9525">
              <a:noFill/>
              <a:miter lim="800000"/>
              <a:headEnd/>
              <a:tailEnd/>
            </a:ln>
          </p:spPr>
          <p:txBody>
            <a:bodyPr wrap="none">
              <a:spAutoFit/>
            </a:bodyPr>
            <a:lstStyle/>
            <a:p>
              <a:pPr>
                <a:spcBef>
                  <a:spcPct val="0"/>
                </a:spcBef>
                <a:buClrTx/>
                <a:buSzTx/>
                <a:buFontTx/>
                <a:buNone/>
              </a:pPr>
              <a:r>
                <a:rPr lang="en-US" sz="1600">
                  <a:solidFill>
                    <a:srgbClr val="FF0000"/>
                  </a:solidFill>
                  <a:latin typeface="Times New Roman" pitchFamily="18" charset="0"/>
                </a:rPr>
                <a:t>request</a:t>
              </a:r>
            </a:p>
            <a:p>
              <a:pPr>
                <a:spcBef>
                  <a:spcPct val="0"/>
                </a:spcBef>
                <a:buClrTx/>
                <a:buSzTx/>
                <a:buFontTx/>
                <a:buNone/>
              </a:pPr>
              <a:r>
                <a:rPr lang="en-US" sz="1600">
                  <a:solidFill>
                    <a:srgbClr val="FF0000"/>
                  </a:solidFill>
                  <a:latin typeface="Times New Roman" pitchFamily="18" charset="0"/>
                </a:rPr>
                <a:t>file</a:t>
              </a:r>
              <a:endParaRPr lang="en-US" sz="1600">
                <a:latin typeface="Times New Roman" pitchFamily="18" charset="0"/>
              </a:endParaRPr>
            </a:p>
          </p:txBody>
        </p:sp>
        <p:sp>
          <p:nvSpPr>
            <p:cNvPr id="3095" name="AutoShape 1053"/>
            <p:cNvSpPr>
              <a:spLocks/>
            </p:cNvSpPr>
            <p:nvPr/>
          </p:nvSpPr>
          <p:spPr bwMode="auto">
            <a:xfrm>
              <a:off x="3689" y="2304"/>
              <a:ext cx="81" cy="506"/>
            </a:xfrm>
            <a:prstGeom prst="leftBrace">
              <a:avLst>
                <a:gd name="adj1" fmla="val 52058"/>
                <a:gd name="adj2" fmla="val 50000"/>
              </a:avLst>
            </a:prstGeom>
            <a:noFill/>
            <a:ln w="9525">
              <a:solidFill>
                <a:schemeClr val="tx1"/>
              </a:solidFill>
              <a:round/>
              <a:headEnd/>
              <a:tailEnd/>
            </a:ln>
          </p:spPr>
          <p:txBody>
            <a:bodyPr wrap="none" anchor="ctr"/>
            <a:lstStyle/>
            <a:p>
              <a:endParaRPr lang="en-US"/>
            </a:p>
          </p:txBody>
        </p:sp>
        <p:sp>
          <p:nvSpPr>
            <p:cNvPr id="3096" name="Text Box 1054"/>
            <p:cNvSpPr txBox="1">
              <a:spLocks noChangeArrowheads="1"/>
            </p:cNvSpPr>
            <p:nvPr/>
          </p:nvSpPr>
          <p:spPr bwMode="auto">
            <a:xfrm>
              <a:off x="3393" y="2443"/>
              <a:ext cx="357" cy="212"/>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RTT</a:t>
              </a:r>
            </a:p>
          </p:txBody>
        </p:sp>
        <p:sp>
          <p:nvSpPr>
            <p:cNvPr id="3097" name="Line 1059"/>
            <p:cNvSpPr>
              <a:spLocks noChangeShapeType="1"/>
            </p:cNvSpPr>
            <p:nvPr/>
          </p:nvSpPr>
          <p:spPr bwMode="auto">
            <a:xfrm flipH="1">
              <a:off x="3638" y="2892"/>
              <a:ext cx="216" cy="1"/>
            </a:xfrm>
            <a:prstGeom prst="line">
              <a:avLst/>
            </a:prstGeom>
            <a:noFill/>
            <a:ln w="9525">
              <a:solidFill>
                <a:schemeClr val="tx1"/>
              </a:solidFill>
              <a:round/>
              <a:headEnd/>
              <a:tailEnd/>
            </a:ln>
          </p:spPr>
          <p:txBody>
            <a:bodyPr wrap="none" anchor="ctr"/>
            <a:lstStyle/>
            <a:p>
              <a:endParaRPr lang="en-US"/>
            </a:p>
          </p:txBody>
        </p:sp>
        <p:sp>
          <p:nvSpPr>
            <p:cNvPr id="3098" name="Text Box 1060"/>
            <p:cNvSpPr txBox="1">
              <a:spLocks noChangeArrowheads="1"/>
            </p:cNvSpPr>
            <p:nvPr/>
          </p:nvSpPr>
          <p:spPr bwMode="auto">
            <a:xfrm>
              <a:off x="3296" y="2794"/>
              <a:ext cx="551" cy="366"/>
            </a:xfrm>
            <a:prstGeom prst="rect">
              <a:avLst/>
            </a:prstGeom>
            <a:noFill/>
            <a:ln w="9525">
              <a:noFill/>
              <a:miter lim="800000"/>
              <a:headEnd/>
              <a:tailEnd/>
            </a:ln>
          </p:spPr>
          <p:txBody>
            <a:bodyPr wrap="none">
              <a:spAutoFit/>
            </a:bodyPr>
            <a:lstStyle/>
            <a:p>
              <a:pPr>
                <a:spcBef>
                  <a:spcPct val="0"/>
                </a:spcBef>
                <a:buClrTx/>
                <a:buSzTx/>
                <a:buFontTx/>
                <a:buNone/>
              </a:pPr>
              <a:r>
                <a:rPr lang="en-US" sz="1600">
                  <a:solidFill>
                    <a:srgbClr val="FF0000"/>
                  </a:solidFill>
                  <a:latin typeface="Times New Roman" pitchFamily="18" charset="0"/>
                </a:rPr>
                <a:t>file</a:t>
              </a:r>
            </a:p>
            <a:p>
              <a:pPr>
                <a:spcBef>
                  <a:spcPct val="0"/>
                </a:spcBef>
                <a:buClrTx/>
                <a:buSzTx/>
                <a:buFontTx/>
                <a:buNone/>
              </a:pPr>
              <a:r>
                <a:rPr lang="en-US" sz="1600">
                  <a:solidFill>
                    <a:srgbClr val="FF0000"/>
                  </a:solidFill>
                  <a:latin typeface="Times New Roman" pitchFamily="18" charset="0"/>
                </a:rPr>
                <a:t>received</a:t>
              </a:r>
              <a:endParaRPr lang="en-US" sz="1600">
                <a:latin typeface="Times New Roman" pitchFamily="18" charset="0"/>
              </a:endParaRPr>
            </a:p>
          </p:txBody>
        </p:sp>
        <p:sp>
          <p:nvSpPr>
            <p:cNvPr id="3099" name="Text Box 1061"/>
            <p:cNvSpPr txBox="1">
              <a:spLocks noChangeArrowheads="1"/>
            </p:cNvSpPr>
            <p:nvPr/>
          </p:nvSpPr>
          <p:spPr bwMode="auto">
            <a:xfrm>
              <a:off x="3704" y="3362"/>
              <a:ext cx="345" cy="212"/>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time</a:t>
              </a:r>
            </a:p>
          </p:txBody>
        </p:sp>
        <p:sp>
          <p:nvSpPr>
            <p:cNvPr id="3100" name="Text Box 1062"/>
            <p:cNvSpPr txBox="1">
              <a:spLocks noChangeArrowheads="1"/>
            </p:cNvSpPr>
            <p:nvPr/>
          </p:nvSpPr>
          <p:spPr bwMode="auto">
            <a:xfrm>
              <a:off x="4761" y="3351"/>
              <a:ext cx="345" cy="212"/>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time</a:t>
              </a:r>
            </a:p>
          </p:txBody>
        </p:sp>
      </p:gr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21507" name="Slide Number Placeholder 6"/>
          <p:cNvSpPr>
            <a:spLocks noGrp="1"/>
          </p:cNvSpPr>
          <p:nvPr>
            <p:ph type="sldNum" sz="quarter" idx="12"/>
          </p:nvPr>
        </p:nvSpPr>
        <p:spPr>
          <a:noFill/>
        </p:spPr>
        <p:txBody>
          <a:bodyPr/>
          <a:lstStyle/>
          <a:p>
            <a:fld id="{EDBC14B1-05DF-449B-ADD9-35C684B67299}" type="slidenum">
              <a:rPr lang="en-US" smtClean="0"/>
              <a:pPr/>
              <a:t>17</a:t>
            </a:fld>
            <a:endParaRPr lang="en-US" smtClean="0"/>
          </a:p>
        </p:txBody>
      </p:sp>
      <p:sp>
        <p:nvSpPr>
          <p:cNvPr id="21508" name="Rectangle 1026"/>
          <p:cNvSpPr>
            <a:spLocks noGrp="1" noChangeArrowheads="1"/>
          </p:cNvSpPr>
          <p:nvPr>
            <p:ph type="title"/>
          </p:nvPr>
        </p:nvSpPr>
        <p:spPr>
          <a:xfrm>
            <a:off x="452438" y="173038"/>
            <a:ext cx="7772400" cy="838200"/>
          </a:xfrm>
        </p:spPr>
        <p:txBody>
          <a:bodyPr/>
          <a:lstStyle/>
          <a:p>
            <a:r>
              <a:rPr lang="en-US" sz="3200" smtClean="0"/>
              <a:t>Persistent HTTP</a:t>
            </a:r>
            <a:endParaRPr lang="en-US" smtClean="0"/>
          </a:p>
        </p:txBody>
      </p:sp>
      <p:sp>
        <p:nvSpPr>
          <p:cNvPr id="21509" name="Rectangle 1027"/>
          <p:cNvSpPr>
            <a:spLocks noGrp="1" noChangeArrowheads="1"/>
          </p:cNvSpPr>
          <p:nvPr>
            <p:ph type="body" sz="half" idx="1"/>
          </p:nvPr>
        </p:nvSpPr>
        <p:spPr>
          <a:xfrm>
            <a:off x="434975" y="1414463"/>
            <a:ext cx="3933825" cy="4648200"/>
          </a:xfrm>
        </p:spPr>
        <p:txBody>
          <a:bodyPr/>
          <a:lstStyle/>
          <a:p>
            <a:pPr>
              <a:lnSpc>
                <a:spcPct val="90000"/>
              </a:lnSpc>
              <a:buFont typeface="ZapfDingbats" pitchFamily="82" charset="2"/>
              <a:buNone/>
            </a:pPr>
            <a:r>
              <a:rPr lang="en-US" sz="2000" u="sng" smtClean="0">
                <a:solidFill>
                  <a:srgbClr val="FF0000"/>
                </a:solidFill>
              </a:rPr>
              <a:t>Nonpersistent HTTP issues:</a:t>
            </a:r>
            <a:endParaRPr lang="en-US" sz="2000" smtClean="0"/>
          </a:p>
          <a:p>
            <a:pPr>
              <a:lnSpc>
                <a:spcPct val="90000"/>
              </a:lnSpc>
            </a:pPr>
            <a:r>
              <a:rPr lang="en-US" sz="2000" smtClean="0"/>
              <a:t>requires 2 RTTs per object</a:t>
            </a:r>
          </a:p>
          <a:p>
            <a:pPr>
              <a:lnSpc>
                <a:spcPct val="90000"/>
              </a:lnSpc>
            </a:pPr>
            <a:r>
              <a:rPr lang="en-US" sz="2000" smtClean="0"/>
              <a:t>browsers often open parallel TCP connections to fetch referenced objects</a:t>
            </a:r>
          </a:p>
          <a:p>
            <a:pPr>
              <a:lnSpc>
                <a:spcPct val="90000"/>
              </a:lnSpc>
            </a:pPr>
            <a:r>
              <a:rPr lang="en-US" sz="2000" smtClean="0"/>
              <a:t>server must maintain a separate connection for each object</a:t>
            </a:r>
          </a:p>
          <a:p>
            <a:pPr>
              <a:lnSpc>
                <a:spcPct val="90000"/>
              </a:lnSpc>
              <a:buFont typeface="ZapfDingbats" pitchFamily="82" charset="2"/>
              <a:buNone/>
            </a:pPr>
            <a:r>
              <a:rPr lang="en-US" sz="2000" u="sng" smtClean="0">
                <a:solidFill>
                  <a:srgbClr val="FF0000"/>
                </a:solidFill>
              </a:rPr>
              <a:t>Persistent  HTTP</a:t>
            </a:r>
            <a:endParaRPr lang="en-US" sz="2000" smtClean="0"/>
          </a:p>
          <a:p>
            <a:pPr>
              <a:lnSpc>
                <a:spcPct val="90000"/>
              </a:lnSpc>
            </a:pPr>
            <a:r>
              <a:rPr lang="en-US" sz="2000" smtClean="0"/>
              <a:t>server leaves connection open after sending response</a:t>
            </a:r>
          </a:p>
          <a:p>
            <a:pPr>
              <a:lnSpc>
                <a:spcPct val="90000"/>
              </a:lnSpc>
            </a:pPr>
            <a:r>
              <a:rPr lang="en-US" sz="2000" smtClean="0"/>
              <a:t>subsequent HTTP messages  between same client/server are sent over connection</a:t>
            </a:r>
          </a:p>
          <a:p>
            <a:pPr>
              <a:lnSpc>
                <a:spcPct val="90000"/>
              </a:lnSpc>
            </a:pPr>
            <a:endParaRPr lang="en-US" sz="2000" smtClean="0"/>
          </a:p>
        </p:txBody>
      </p:sp>
      <p:sp>
        <p:nvSpPr>
          <p:cNvPr id="21510" name="Rectangle 1028"/>
          <p:cNvSpPr>
            <a:spLocks noGrp="1" noChangeArrowheads="1"/>
          </p:cNvSpPr>
          <p:nvPr>
            <p:ph type="body" sz="half" idx="2"/>
          </p:nvPr>
        </p:nvSpPr>
        <p:spPr>
          <a:xfrm>
            <a:off x="4429125" y="1392238"/>
            <a:ext cx="3810000" cy="4648200"/>
          </a:xfrm>
        </p:spPr>
        <p:txBody>
          <a:bodyPr/>
          <a:lstStyle/>
          <a:p>
            <a:pPr>
              <a:lnSpc>
                <a:spcPct val="90000"/>
              </a:lnSpc>
              <a:buFont typeface="ZapfDingbats" pitchFamily="82" charset="2"/>
              <a:buNone/>
            </a:pPr>
            <a:r>
              <a:rPr lang="en-US" sz="2000" u="sng" smtClean="0">
                <a:solidFill>
                  <a:srgbClr val="FF0000"/>
                </a:solidFill>
              </a:rPr>
              <a:t>Persistent without pipelining:</a:t>
            </a:r>
            <a:endParaRPr lang="en-US" sz="2000" smtClean="0"/>
          </a:p>
          <a:p>
            <a:pPr>
              <a:lnSpc>
                <a:spcPct val="90000"/>
              </a:lnSpc>
            </a:pPr>
            <a:r>
              <a:rPr lang="en-US" sz="2000" smtClean="0"/>
              <a:t>client issues new request only when previous response has been received</a:t>
            </a:r>
          </a:p>
          <a:p>
            <a:pPr>
              <a:lnSpc>
                <a:spcPct val="90000"/>
              </a:lnSpc>
            </a:pPr>
            <a:r>
              <a:rPr lang="en-US" sz="2000" smtClean="0"/>
              <a:t>one RTT for each referenced object</a:t>
            </a:r>
          </a:p>
          <a:p>
            <a:pPr>
              <a:lnSpc>
                <a:spcPct val="90000"/>
              </a:lnSpc>
              <a:buFont typeface="ZapfDingbats" pitchFamily="82" charset="2"/>
              <a:buNone/>
            </a:pPr>
            <a:r>
              <a:rPr lang="en-US" sz="2000" u="sng" smtClean="0">
                <a:solidFill>
                  <a:srgbClr val="FF0000"/>
                </a:solidFill>
              </a:rPr>
              <a:t>Persistent with pipelining:</a:t>
            </a:r>
            <a:endParaRPr lang="en-US" sz="2000" smtClean="0"/>
          </a:p>
          <a:p>
            <a:pPr>
              <a:lnSpc>
                <a:spcPct val="90000"/>
              </a:lnSpc>
            </a:pPr>
            <a:r>
              <a:rPr lang="en-US" sz="2000" smtClean="0"/>
              <a:t>default in HTTP/1.1</a:t>
            </a:r>
          </a:p>
          <a:p>
            <a:pPr>
              <a:lnSpc>
                <a:spcPct val="90000"/>
              </a:lnSpc>
            </a:pPr>
            <a:r>
              <a:rPr lang="en-US" sz="2000" smtClean="0"/>
              <a:t>client sends requests as soon as it encounters a referenced object</a:t>
            </a:r>
          </a:p>
          <a:p>
            <a:pPr>
              <a:lnSpc>
                <a:spcPct val="90000"/>
              </a:lnSpc>
            </a:pPr>
            <a:r>
              <a:rPr lang="en-US" sz="2000" smtClean="0"/>
              <a:t>as little as one RTT for all the referenced objects</a:t>
            </a:r>
          </a:p>
          <a:p>
            <a:pPr>
              <a:lnSpc>
                <a:spcPct val="90000"/>
              </a:lnSpc>
            </a:pPr>
            <a:endParaRPr lang="en-US" sz="2000" smtClean="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22531" name="Slide Number Placeholder 5"/>
          <p:cNvSpPr>
            <a:spLocks noGrp="1"/>
          </p:cNvSpPr>
          <p:nvPr>
            <p:ph type="sldNum" sz="quarter" idx="12"/>
          </p:nvPr>
        </p:nvSpPr>
        <p:spPr>
          <a:noFill/>
        </p:spPr>
        <p:txBody>
          <a:bodyPr/>
          <a:lstStyle/>
          <a:p>
            <a:fld id="{7C5EDA4A-0BDA-40E4-80A1-61B0512DF196}" type="slidenum">
              <a:rPr lang="en-US" smtClean="0"/>
              <a:pPr/>
              <a:t>18</a:t>
            </a:fld>
            <a:endParaRPr lang="en-US" smtClean="0"/>
          </a:p>
        </p:txBody>
      </p:sp>
      <p:sp>
        <p:nvSpPr>
          <p:cNvPr id="22532" name="Rectangle 2"/>
          <p:cNvSpPr>
            <a:spLocks noGrp="1" noChangeArrowheads="1"/>
          </p:cNvSpPr>
          <p:nvPr>
            <p:ph type="title"/>
          </p:nvPr>
        </p:nvSpPr>
        <p:spPr/>
        <p:txBody>
          <a:bodyPr/>
          <a:lstStyle/>
          <a:p>
            <a:r>
              <a:rPr lang="en-US" sz="3600" smtClean="0"/>
              <a:t>HTTP request message</a:t>
            </a:r>
            <a:endParaRPr lang="en-US" smtClean="0"/>
          </a:p>
        </p:txBody>
      </p:sp>
      <p:sp>
        <p:nvSpPr>
          <p:cNvPr id="22533" name="Rectangle 3"/>
          <p:cNvSpPr>
            <a:spLocks noGrp="1" noChangeArrowheads="1"/>
          </p:cNvSpPr>
          <p:nvPr>
            <p:ph type="body" idx="1"/>
          </p:nvPr>
        </p:nvSpPr>
        <p:spPr/>
        <p:txBody>
          <a:bodyPr/>
          <a:lstStyle/>
          <a:p>
            <a:r>
              <a:rPr lang="en-US" sz="2400" smtClean="0"/>
              <a:t>two types of HTTP messages: </a:t>
            </a:r>
            <a:r>
              <a:rPr lang="en-US" sz="2400" i="1" smtClean="0">
                <a:solidFill>
                  <a:srgbClr val="FF0000"/>
                </a:solidFill>
              </a:rPr>
              <a:t>request</a:t>
            </a:r>
            <a:r>
              <a:rPr lang="en-US" sz="2400" smtClean="0">
                <a:solidFill>
                  <a:srgbClr val="FF0000"/>
                </a:solidFill>
              </a:rPr>
              <a:t>, </a:t>
            </a:r>
            <a:r>
              <a:rPr lang="en-US" sz="2400" i="1" smtClean="0">
                <a:solidFill>
                  <a:srgbClr val="FF0000"/>
                </a:solidFill>
              </a:rPr>
              <a:t>response</a:t>
            </a:r>
            <a:endParaRPr lang="en-US" sz="2400" i="1" smtClean="0">
              <a:solidFill>
                <a:schemeClr val="accent2"/>
              </a:solidFill>
            </a:endParaRPr>
          </a:p>
          <a:p>
            <a:r>
              <a:rPr lang="en-US" sz="2400" smtClean="0">
                <a:solidFill>
                  <a:srgbClr val="FF0000"/>
                </a:solidFill>
              </a:rPr>
              <a:t>HTTP request message:</a:t>
            </a:r>
            <a:endParaRPr lang="en-US" sz="2400" smtClean="0"/>
          </a:p>
          <a:p>
            <a:pPr lvl="1"/>
            <a:r>
              <a:rPr lang="en-US" sz="2000" smtClean="0"/>
              <a:t>ASCII (human-readable format)</a:t>
            </a:r>
            <a:endParaRPr lang="en-US" smtClean="0">
              <a:solidFill>
                <a:schemeClr val="accent2"/>
              </a:solidFill>
            </a:endParaRPr>
          </a:p>
        </p:txBody>
      </p:sp>
      <p:sp>
        <p:nvSpPr>
          <p:cNvPr id="22534" name="Text Box 4"/>
          <p:cNvSpPr txBox="1">
            <a:spLocks noChangeArrowheads="1"/>
          </p:cNvSpPr>
          <p:nvPr/>
        </p:nvSpPr>
        <p:spPr bwMode="auto">
          <a:xfrm>
            <a:off x="2924175" y="3444875"/>
            <a:ext cx="4908550" cy="2346325"/>
          </a:xfrm>
          <a:prstGeom prst="rect">
            <a:avLst/>
          </a:prstGeom>
          <a:noFill/>
          <a:ln w="9525">
            <a:noFill/>
            <a:miter lim="800000"/>
            <a:headEnd/>
            <a:tailEnd/>
          </a:ln>
        </p:spPr>
        <p:txBody>
          <a:bodyPr wrap="none">
            <a:spAutoFit/>
          </a:bodyPr>
          <a:lstStyle/>
          <a:p>
            <a:pPr>
              <a:spcBef>
                <a:spcPct val="0"/>
              </a:spcBef>
              <a:buClrTx/>
              <a:buSzTx/>
              <a:buFontTx/>
              <a:buNone/>
            </a:pPr>
            <a:r>
              <a:rPr lang="en-US" sz="2000" b="1">
                <a:latin typeface="Courier New" pitchFamily="49" charset="0"/>
              </a:rPr>
              <a:t>GET /somedir/page.html HTTP/1.1</a:t>
            </a:r>
          </a:p>
          <a:p>
            <a:pPr>
              <a:spcBef>
                <a:spcPct val="0"/>
              </a:spcBef>
              <a:buClrTx/>
              <a:buSzTx/>
              <a:buFontTx/>
              <a:buNone/>
            </a:pPr>
            <a:r>
              <a:rPr lang="en-US" sz="2000" b="1">
                <a:latin typeface="Courier New" pitchFamily="49" charset="0"/>
              </a:rPr>
              <a:t>Host: www.someschool.edu </a:t>
            </a:r>
          </a:p>
          <a:p>
            <a:pPr>
              <a:spcBef>
                <a:spcPct val="0"/>
              </a:spcBef>
              <a:buClrTx/>
              <a:buSzTx/>
              <a:buFontTx/>
              <a:buNone/>
            </a:pPr>
            <a:r>
              <a:rPr lang="en-US" sz="2000" b="1">
                <a:latin typeface="Courier New" pitchFamily="49" charset="0"/>
              </a:rPr>
              <a:t>User-agent: Mozilla/4.0</a:t>
            </a:r>
          </a:p>
          <a:p>
            <a:pPr>
              <a:spcBef>
                <a:spcPct val="0"/>
              </a:spcBef>
              <a:buClrTx/>
              <a:buSzTx/>
              <a:buFontTx/>
              <a:buNone/>
            </a:pPr>
            <a:r>
              <a:rPr lang="en-US" sz="2000" b="1">
                <a:latin typeface="Courier New" pitchFamily="49" charset="0"/>
              </a:rPr>
              <a:t>Connection: close </a:t>
            </a:r>
          </a:p>
          <a:p>
            <a:pPr>
              <a:spcBef>
                <a:spcPct val="0"/>
              </a:spcBef>
              <a:buClrTx/>
              <a:buSzTx/>
              <a:buFontTx/>
              <a:buNone/>
            </a:pPr>
            <a:r>
              <a:rPr lang="en-US" sz="2000" b="1">
                <a:latin typeface="Courier New" pitchFamily="49" charset="0"/>
              </a:rPr>
              <a:t>Accept-language:fr </a:t>
            </a:r>
          </a:p>
          <a:p>
            <a:pPr>
              <a:spcBef>
                <a:spcPct val="0"/>
              </a:spcBef>
              <a:buClrTx/>
              <a:buSzTx/>
              <a:buFontTx/>
              <a:buNone/>
            </a:pPr>
            <a:endParaRPr lang="en-US">
              <a:latin typeface="Times New Roman" pitchFamily="18" charset="0"/>
            </a:endParaRPr>
          </a:p>
          <a:p>
            <a:pPr>
              <a:spcBef>
                <a:spcPct val="0"/>
              </a:spcBef>
              <a:buClrTx/>
              <a:buSzTx/>
              <a:buFontTx/>
              <a:buNone/>
            </a:pPr>
            <a:r>
              <a:rPr lang="en-US" sz="2000">
                <a:latin typeface="Arial" charset="0"/>
              </a:rPr>
              <a:t>(extra carriage return, line feed)</a:t>
            </a:r>
            <a:r>
              <a:rPr lang="en-US">
                <a:latin typeface="Times New Roman" pitchFamily="18" charset="0"/>
              </a:rPr>
              <a:t> </a:t>
            </a:r>
          </a:p>
        </p:txBody>
      </p:sp>
      <p:sp>
        <p:nvSpPr>
          <p:cNvPr id="22535" name="Text Box 5"/>
          <p:cNvSpPr txBox="1">
            <a:spLocks noChangeArrowheads="1"/>
          </p:cNvSpPr>
          <p:nvPr/>
        </p:nvSpPr>
        <p:spPr bwMode="auto">
          <a:xfrm>
            <a:off x="198438" y="3103563"/>
            <a:ext cx="2270125" cy="1006475"/>
          </a:xfrm>
          <a:prstGeom prst="rect">
            <a:avLst/>
          </a:prstGeom>
          <a:noFill/>
          <a:ln w="9525">
            <a:noFill/>
            <a:miter lim="800000"/>
            <a:headEnd/>
            <a:tailEnd/>
          </a:ln>
        </p:spPr>
        <p:txBody>
          <a:bodyPr wrap="none">
            <a:spAutoFit/>
          </a:bodyPr>
          <a:lstStyle/>
          <a:p>
            <a:pPr algn="ctr">
              <a:spcBef>
                <a:spcPct val="0"/>
              </a:spcBef>
              <a:buClrTx/>
              <a:buSzTx/>
              <a:buFontTx/>
              <a:buNone/>
            </a:pPr>
            <a:r>
              <a:rPr lang="en-US" sz="2000">
                <a:solidFill>
                  <a:schemeClr val="accent2"/>
                </a:solidFill>
              </a:rPr>
              <a:t>request line</a:t>
            </a:r>
          </a:p>
          <a:p>
            <a:pPr algn="ctr">
              <a:spcBef>
                <a:spcPct val="0"/>
              </a:spcBef>
              <a:buClrTx/>
              <a:buSzTx/>
              <a:buFontTx/>
              <a:buNone/>
            </a:pPr>
            <a:r>
              <a:rPr lang="en-US" sz="2000">
                <a:solidFill>
                  <a:schemeClr val="accent2"/>
                </a:solidFill>
              </a:rPr>
              <a:t>(GET, POST, </a:t>
            </a:r>
          </a:p>
          <a:p>
            <a:pPr algn="ctr">
              <a:spcBef>
                <a:spcPct val="0"/>
              </a:spcBef>
              <a:buClrTx/>
              <a:buSzTx/>
              <a:buFontTx/>
              <a:buNone/>
            </a:pPr>
            <a:r>
              <a:rPr lang="en-US" sz="2000">
                <a:solidFill>
                  <a:schemeClr val="accent2"/>
                </a:solidFill>
              </a:rPr>
              <a:t>HEAD commands)</a:t>
            </a:r>
            <a:endParaRPr lang="en-US">
              <a:latin typeface="Times New Roman" pitchFamily="18" charset="0"/>
            </a:endParaRPr>
          </a:p>
        </p:txBody>
      </p:sp>
      <p:sp>
        <p:nvSpPr>
          <p:cNvPr id="22536" name="Line 6"/>
          <p:cNvSpPr>
            <a:spLocks noChangeShapeType="1"/>
          </p:cNvSpPr>
          <p:nvPr/>
        </p:nvSpPr>
        <p:spPr bwMode="auto">
          <a:xfrm>
            <a:off x="2038350" y="3314700"/>
            <a:ext cx="923925" cy="257175"/>
          </a:xfrm>
          <a:prstGeom prst="line">
            <a:avLst/>
          </a:prstGeom>
          <a:noFill/>
          <a:ln w="19050">
            <a:solidFill>
              <a:schemeClr val="accent2"/>
            </a:solidFill>
            <a:round/>
            <a:headEnd/>
            <a:tailEnd type="triangle" w="med" len="med"/>
          </a:ln>
        </p:spPr>
        <p:txBody>
          <a:bodyPr wrap="none" anchor="ctr"/>
          <a:lstStyle/>
          <a:p>
            <a:endParaRPr lang="en-US"/>
          </a:p>
        </p:txBody>
      </p:sp>
      <p:sp>
        <p:nvSpPr>
          <p:cNvPr id="22537" name="Freeform 7"/>
          <p:cNvSpPr>
            <a:spLocks/>
          </p:cNvSpPr>
          <p:nvPr/>
        </p:nvSpPr>
        <p:spPr bwMode="auto">
          <a:xfrm>
            <a:off x="2943225" y="3752850"/>
            <a:ext cx="227013" cy="1311275"/>
          </a:xfrm>
          <a:custGeom>
            <a:avLst/>
            <a:gdLst>
              <a:gd name="T0" fmla="*/ 184637 w 150"/>
              <a:gd name="T1" fmla="*/ 8515 h 924"/>
              <a:gd name="T2" fmla="*/ 0 w 150"/>
              <a:gd name="T3" fmla="*/ 0 h 924"/>
              <a:gd name="T4" fmla="*/ 0 w 150"/>
              <a:gd name="T5" fmla="*/ 1311275 h 924"/>
              <a:gd name="T6" fmla="*/ 227013 w 150"/>
              <a:gd name="T7" fmla="*/ 1302760 h 924"/>
              <a:gd name="T8" fmla="*/ 0 60000 65536"/>
              <a:gd name="T9" fmla="*/ 0 60000 65536"/>
              <a:gd name="T10" fmla="*/ 0 60000 65536"/>
              <a:gd name="T11" fmla="*/ 0 60000 65536"/>
              <a:gd name="T12" fmla="*/ 0 w 150"/>
              <a:gd name="T13" fmla="*/ 0 h 924"/>
              <a:gd name="T14" fmla="*/ 150 w 150"/>
              <a:gd name="T15" fmla="*/ 924 h 924"/>
            </a:gdLst>
            <a:ahLst/>
            <a:cxnLst>
              <a:cxn ang="T8">
                <a:pos x="T0" y="T1"/>
              </a:cxn>
              <a:cxn ang="T9">
                <a:pos x="T2" y="T3"/>
              </a:cxn>
              <a:cxn ang="T10">
                <a:pos x="T4" y="T5"/>
              </a:cxn>
              <a:cxn ang="T11">
                <a:pos x="T6" y="T7"/>
              </a:cxn>
            </a:cxnLst>
            <a:rect l="T12" t="T13" r="T14" b="T15"/>
            <a:pathLst>
              <a:path w="150" h="924">
                <a:moveTo>
                  <a:pt x="122" y="6"/>
                </a:moveTo>
                <a:lnTo>
                  <a:pt x="0" y="0"/>
                </a:lnTo>
                <a:lnTo>
                  <a:pt x="0" y="924"/>
                </a:lnTo>
                <a:lnTo>
                  <a:pt x="150" y="918"/>
                </a:lnTo>
              </a:path>
            </a:pathLst>
          </a:custGeom>
          <a:noFill/>
          <a:ln w="19050">
            <a:solidFill>
              <a:schemeClr val="accent2"/>
            </a:solidFill>
            <a:round/>
            <a:headEnd/>
            <a:tailEnd/>
          </a:ln>
        </p:spPr>
        <p:txBody>
          <a:bodyPr wrap="none" anchor="ctr"/>
          <a:lstStyle/>
          <a:p>
            <a:endParaRPr lang="en-US"/>
          </a:p>
        </p:txBody>
      </p:sp>
      <p:sp>
        <p:nvSpPr>
          <p:cNvPr id="22538" name="Text Box 8"/>
          <p:cNvSpPr txBox="1">
            <a:spLocks noChangeArrowheads="1"/>
          </p:cNvSpPr>
          <p:nvPr/>
        </p:nvSpPr>
        <p:spPr bwMode="auto">
          <a:xfrm>
            <a:off x="1938338" y="4256088"/>
            <a:ext cx="1011237" cy="701675"/>
          </a:xfrm>
          <a:prstGeom prst="rect">
            <a:avLst/>
          </a:prstGeom>
          <a:noFill/>
          <a:ln w="9525">
            <a:noFill/>
            <a:miter lim="800000"/>
            <a:headEnd/>
            <a:tailEnd/>
          </a:ln>
        </p:spPr>
        <p:txBody>
          <a:bodyPr wrap="none">
            <a:spAutoFit/>
          </a:bodyPr>
          <a:lstStyle/>
          <a:p>
            <a:pPr algn="r">
              <a:spcBef>
                <a:spcPct val="0"/>
              </a:spcBef>
              <a:buClrTx/>
              <a:buSzTx/>
              <a:buFontTx/>
              <a:buNone/>
            </a:pPr>
            <a:r>
              <a:rPr lang="en-US" sz="2000">
                <a:solidFill>
                  <a:schemeClr val="accent2"/>
                </a:solidFill>
              </a:rPr>
              <a:t>header</a:t>
            </a:r>
          </a:p>
          <a:p>
            <a:pPr algn="r">
              <a:spcBef>
                <a:spcPct val="0"/>
              </a:spcBef>
              <a:buClrTx/>
              <a:buSzTx/>
              <a:buFontTx/>
              <a:buNone/>
            </a:pPr>
            <a:r>
              <a:rPr lang="en-US" sz="2000">
                <a:solidFill>
                  <a:schemeClr val="accent2"/>
                </a:solidFill>
              </a:rPr>
              <a:t> lines</a:t>
            </a:r>
            <a:endParaRPr lang="en-US">
              <a:latin typeface="Times New Roman" pitchFamily="18" charset="0"/>
            </a:endParaRPr>
          </a:p>
        </p:txBody>
      </p:sp>
      <p:sp>
        <p:nvSpPr>
          <p:cNvPr id="22539" name="Line 10"/>
          <p:cNvSpPr>
            <a:spLocks noChangeShapeType="1"/>
          </p:cNvSpPr>
          <p:nvPr/>
        </p:nvSpPr>
        <p:spPr bwMode="auto">
          <a:xfrm flipV="1">
            <a:off x="2162175" y="5324475"/>
            <a:ext cx="923925" cy="257175"/>
          </a:xfrm>
          <a:prstGeom prst="line">
            <a:avLst/>
          </a:prstGeom>
          <a:noFill/>
          <a:ln w="19050">
            <a:solidFill>
              <a:schemeClr val="accent2"/>
            </a:solidFill>
            <a:round/>
            <a:headEnd/>
            <a:tailEnd type="triangle" w="med" len="med"/>
          </a:ln>
        </p:spPr>
        <p:txBody>
          <a:bodyPr wrap="none" anchor="ctr"/>
          <a:lstStyle/>
          <a:p>
            <a:endParaRPr lang="en-US"/>
          </a:p>
        </p:txBody>
      </p:sp>
      <p:sp>
        <p:nvSpPr>
          <p:cNvPr id="22540" name="Text Box 11"/>
          <p:cNvSpPr txBox="1">
            <a:spLocks noChangeArrowheads="1"/>
          </p:cNvSpPr>
          <p:nvPr/>
        </p:nvSpPr>
        <p:spPr bwMode="auto">
          <a:xfrm>
            <a:off x="320848" y="5208588"/>
            <a:ext cx="2434881" cy="1323439"/>
          </a:xfrm>
          <a:prstGeom prst="rect">
            <a:avLst/>
          </a:prstGeom>
          <a:noFill/>
          <a:ln w="9525">
            <a:noFill/>
            <a:miter lim="800000"/>
            <a:headEnd/>
            <a:tailEnd/>
          </a:ln>
        </p:spPr>
        <p:txBody>
          <a:bodyPr wrap="none">
            <a:spAutoFit/>
          </a:bodyPr>
          <a:lstStyle/>
          <a:p>
            <a:pPr algn="ctr">
              <a:spcBef>
                <a:spcPct val="0"/>
              </a:spcBef>
              <a:buClrTx/>
              <a:buSzTx/>
              <a:buFontTx/>
              <a:buNone/>
            </a:pPr>
            <a:r>
              <a:rPr lang="en-US" sz="2000" dirty="0">
                <a:solidFill>
                  <a:schemeClr val="accent2"/>
                </a:solidFill>
              </a:rPr>
              <a:t>Carriage return, </a:t>
            </a:r>
          </a:p>
          <a:p>
            <a:pPr algn="ctr">
              <a:spcBef>
                <a:spcPct val="0"/>
              </a:spcBef>
              <a:buClrTx/>
              <a:buSzTx/>
              <a:buFontTx/>
              <a:buNone/>
            </a:pPr>
            <a:r>
              <a:rPr lang="en-US" sz="2000" dirty="0">
                <a:solidFill>
                  <a:schemeClr val="accent2"/>
                </a:solidFill>
              </a:rPr>
              <a:t>line feed </a:t>
            </a:r>
          </a:p>
          <a:p>
            <a:pPr algn="ctr">
              <a:spcBef>
                <a:spcPct val="0"/>
              </a:spcBef>
              <a:buClrTx/>
              <a:buSzTx/>
              <a:buFontTx/>
              <a:buNone/>
            </a:pPr>
            <a:r>
              <a:rPr lang="en-US" sz="2000" dirty="0">
                <a:solidFill>
                  <a:schemeClr val="accent2"/>
                </a:solidFill>
              </a:rPr>
              <a:t>indicates end </a:t>
            </a:r>
          </a:p>
          <a:p>
            <a:pPr algn="ctr">
              <a:spcBef>
                <a:spcPct val="0"/>
              </a:spcBef>
              <a:buClrTx/>
              <a:buSzTx/>
              <a:buFontTx/>
              <a:buNone/>
            </a:pPr>
            <a:r>
              <a:rPr lang="en-US" sz="2000" dirty="0">
                <a:solidFill>
                  <a:schemeClr val="accent2"/>
                </a:solidFill>
              </a:rPr>
              <a:t>of </a:t>
            </a:r>
            <a:r>
              <a:rPr lang="en-US" sz="2000" dirty="0" smtClean="0">
                <a:solidFill>
                  <a:schemeClr val="accent2"/>
                </a:solidFill>
              </a:rPr>
              <a:t>message header</a:t>
            </a:r>
            <a:endParaRPr lang="en-US" dirty="0">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3"/>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23555" name="Slide Number Placeholder 4"/>
          <p:cNvSpPr>
            <a:spLocks noGrp="1"/>
          </p:cNvSpPr>
          <p:nvPr>
            <p:ph type="sldNum" sz="quarter" idx="12"/>
          </p:nvPr>
        </p:nvSpPr>
        <p:spPr>
          <a:noFill/>
        </p:spPr>
        <p:txBody>
          <a:bodyPr/>
          <a:lstStyle/>
          <a:p>
            <a:fld id="{CE602608-630B-4206-9CF2-EDB2F44A69AA}" type="slidenum">
              <a:rPr lang="en-US" smtClean="0"/>
              <a:pPr/>
              <a:t>19</a:t>
            </a:fld>
            <a:endParaRPr lang="en-US" smtClean="0"/>
          </a:p>
        </p:txBody>
      </p:sp>
      <p:sp>
        <p:nvSpPr>
          <p:cNvPr id="23556" name="Rectangle 2"/>
          <p:cNvSpPr>
            <a:spLocks noGrp="1" noChangeArrowheads="1"/>
          </p:cNvSpPr>
          <p:nvPr>
            <p:ph type="title"/>
          </p:nvPr>
        </p:nvSpPr>
        <p:spPr/>
        <p:txBody>
          <a:bodyPr/>
          <a:lstStyle/>
          <a:p>
            <a:r>
              <a:rPr lang="en-US" sz="3200" smtClean="0"/>
              <a:t>HTTP request message: general format</a:t>
            </a:r>
            <a:endParaRPr lang="en-US" smtClean="0"/>
          </a:p>
        </p:txBody>
      </p:sp>
      <p:pic>
        <p:nvPicPr>
          <p:cNvPr id="23557" name="Picture 3" descr="HTTPrequest"/>
          <p:cNvPicPr>
            <a:picLocks noChangeAspect="1" noChangeArrowheads="1"/>
          </p:cNvPicPr>
          <p:nvPr/>
        </p:nvPicPr>
        <p:blipFill>
          <a:blip r:embed="rId2"/>
          <a:srcRect/>
          <a:stretch>
            <a:fillRect/>
          </a:stretch>
        </p:blipFill>
        <p:spPr bwMode="auto">
          <a:xfrm>
            <a:off x="1120775" y="1649413"/>
            <a:ext cx="7512050" cy="377825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ooter Placeholder 5"/>
          <p:cNvSpPr>
            <a:spLocks noGrp="1"/>
          </p:cNvSpPr>
          <p:nvPr>
            <p:ph type="ftr" sz="quarter" idx="11"/>
          </p:nvPr>
        </p:nvSpPr>
        <p:spPr/>
        <p:txBody>
          <a:bodyPr/>
          <a:lstStyle/>
          <a:p>
            <a:pPr>
              <a:defRPr/>
            </a:pPr>
            <a:r>
              <a:rPr lang="en-US"/>
              <a:t> Introduction</a:t>
            </a:r>
            <a:endParaRPr lang="en-US">
              <a:latin typeface="Times New Roman" pitchFamily="18" charset="0"/>
            </a:endParaRPr>
          </a:p>
        </p:txBody>
      </p:sp>
      <p:sp>
        <p:nvSpPr>
          <p:cNvPr id="3072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1-</a:t>
            </a:r>
            <a:fld id="{09BAC827-2844-9A48-ACD2-5BAA2DB9E3A1}" type="slidenum">
              <a:rPr lang="en-US" sz="1400"/>
              <a:pPr/>
              <a:t>2</a:t>
            </a:fld>
            <a:endParaRPr lang="en-US" sz="1400"/>
          </a:p>
        </p:txBody>
      </p:sp>
      <p:sp>
        <p:nvSpPr>
          <p:cNvPr id="30723" name="Rectangle 2"/>
          <p:cNvSpPr>
            <a:spLocks noChangeArrowheads="1"/>
          </p:cNvSpPr>
          <p:nvPr/>
        </p:nvSpPr>
        <p:spPr bwMode="auto">
          <a:xfrm>
            <a:off x="6578600" y="1714500"/>
            <a:ext cx="1892300" cy="3530600"/>
          </a:xfrm>
          <a:prstGeom prst="rect">
            <a:avLst/>
          </a:prstGeom>
          <a:solidFill>
            <a:schemeClr val="accent2"/>
          </a:solidFill>
          <a:ln w="38100">
            <a:solidFill>
              <a:schemeClr val="accent2"/>
            </a:solidFill>
            <a:miter lim="800000"/>
            <a:headEnd/>
            <a:tailEnd/>
          </a:ln>
        </p:spPr>
        <p:txBody>
          <a:bodyPr wrap="none" anchor="ctr"/>
          <a:lstStyle/>
          <a:p>
            <a:endParaRPr lang="en-US"/>
          </a:p>
        </p:txBody>
      </p:sp>
      <p:sp>
        <p:nvSpPr>
          <p:cNvPr id="30724" name="Rectangle 3"/>
          <p:cNvSpPr>
            <a:spLocks noGrp="1" noChangeArrowheads="1"/>
          </p:cNvSpPr>
          <p:nvPr>
            <p:ph type="title"/>
          </p:nvPr>
        </p:nvSpPr>
        <p:spPr/>
        <p:txBody>
          <a:bodyPr/>
          <a:lstStyle/>
          <a:p>
            <a:r>
              <a:rPr lang="en-US" dirty="0" smtClean="0">
                <a:latin typeface="Comic Sans MS" charset="0"/>
              </a:rPr>
              <a:t>Internet </a:t>
            </a:r>
            <a:r>
              <a:rPr lang="en-US" dirty="0">
                <a:latin typeface="Comic Sans MS" charset="0"/>
              </a:rPr>
              <a:t>protocol </a:t>
            </a:r>
            <a:r>
              <a:rPr lang="en-US" dirty="0" smtClean="0">
                <a:latin typeface="Comic Sans MS" charset="0"/>
              </a:rPr>
              <a:t>stack (recap)</a:t>
            </a:r>
            <a:endParaRPr lang="en-US" dirty="0">
              <a:latin typeface="Comic Sans MS" charset="0"/>
            </a:endParaRPr>
          </a:p>
        </p:txBody>
      </p:sp>
      <p:sp>
        <p:nvSpPr>
          <p:cNvPr id="30725" name="Rectangle 4"/>
          <p:cNvSpPr>
            <a:spLocks noGrp="1" noChangeArrowheads="1"/>
          </p:cNvSpPr>
          <p:nvPr>
            <p:ph type="body" sz="half" idx="1"/>
          </p:nvPr>
        </p:nvSpPr>
        <p:spPr>
          <a:xfrm>
            <a:off x="571500" y="1422400"/>
            <a:ext cx="5715000" cy="4648200"/>
          </a:xfrm>
        </p:spPr>
        <p:txBody>
          <a:bodyPr/>
          <a:lstStyle/>
          <a:p>
            <a:r>
              <a:rPr lang="en-US" sz="2400">
                <a:solidFill>
                  <a:srgbClr val="FF0000"/>
                </a:solidFill>
                <a:latin typeface="Comic Sans MS" charset="0"/>
              </a:rPr>
              <a:t>application:</a:t>
            </a:r>
            <a:r>
              <a:rPr lang="en-US" sz="2400">
                <a:latin typeface="Comic Sans MS" charset="0"/>
              </a:rPr>
              <a:t> supporting network applications</a:t>
            </a:r>
          </a:p>
          <a:p>
            <a:pPr lvl="1"/>
            <a:r>
              <a:rPr lang="en-US" sz="2000">
                <a:latin typeface="Comic Sans MS" charset="0"/>
              </a:rPr>
              <a:t>FTP, SMTP</a:t>
            </a:r>
          </a:p>
          <a:p>
            <a:r>
              <a:rPr lang="en-US" sz="2400">
                <a:solidFill>
                  <a:srgbClr val="FF0000"/>
                </a:solidFill>
                <a:latin typeface="Comic Sans MS" charset="0"/>
              </a:rPr>
              <a:t>transport:</a:t>
            </a:r>
            <a:r>
              <a:rPr lang="en-US" sz="2400">
                <a:latin typeface="Comic Sans MS" charset="0"/>
              </a:rPr>
              <a:t> process-process data transfer</a:t>
            </a:r>
          </a:p>
          <a:p>
            <a:r>
              <a:rPr lang="en-US" sz="2400">
                <a:solidFill>
                  <a:srgbClr val="FF0000"/>
                </a:solidFill>
                <a:latin typeface="Comic Sans MS" charset="0"/>
              </a:rPr>
              <a:t>network:</a:t>
            </a:r>
            <a:r>
              <a:rPr lang="en-US" sz="2400">
                <a:latin typeface="Comic Sans MS" charset="0"/>
              </a:rPr>
              <a:t> routing of datagrams from source host to destination host</a:t>
            </a:r>
          </a:p>
          <a:p>
            <a:pPr lvl="1"/>
            <a:r>
              <a:rPr lang="en-US" sz="2000">
                <a:latin typeface="Comic Sans MS" charset="0"/>
              </a:rPr>
              <a:t>IP, routing protocols</a:t>
            </a:r>
          </a:p>
          <a:p>
            <a:r>
              <a:rPr lang="en-US" sz="2400">
                <a:solidFill>
                  <a:srgbClr val="FF0000"/>
                </a:solidFill>
                <a:latin typeface="Comic Sans MS" charset="0"/>
              </a:rPr>
              <a:t>link:</a:t>
            </a:r>
            <a:r>
              <a:rPr lang="en-US" sz="2400">
                <a:latin typeface="Comic Sans MS" charset="0"/>
              </a:rPr>
              <a:t> data transfer between neighboring  network elements</a:t>
            </a:r>
          </a:p>
          <a:p>
            <a:pPr lvl="1"/>
            <a:r>
              <a:rPr lang="en-US" sz="2000">
                <a:latin typeface="Comic Sans MS" charset="0"/>
              </a:rPr>
              <a:t>PPP, Ethernet</a:t>
            </a:r>
          </a:p>
          <a:p>
            <a:r>
              <a:rPr lang="en-US" sz="2400">
                <a:solidFill>
                  <a:srgbClr val="FF0000"/>
                </a:solidFill>
                <a:latin typeface="Comic Sans MS" charset="0"/>
              </a:rPr>
              <a:t>physical:</a:t>
            </a:r>
            <a:r>
              <a:rPr lang="en-US" sz="2400">
                <a:latin typeface="Comic Sans MS" charset="0"/>
              </a:rPr>
              <a:t> bits </a:t>
            </a:r>
            <a:r>
              <a:rPr lang="ja-JP" altLang="en-US" sz="2400">
                <a:latin typeface="Comic Sans MS" charset="0"/>
              </a:rPr>
              <a:t>“</a:t>
            </a:r>
            <a:r>
              <a:rPr lang="en-US" altLang="ja-JP" sz="2400">
                <a:latin typeface="Comic Sans MS" charset="0"/>
              </a:rPr>
              <a:t>on the wire</a:t>
            </a:r>
            <a:r>
              <a:rPr lang="ja-JP" altLang="en-US" sz="2400">
                <a:latin typeface="Comic Sans MS" charset="0"/>
              </a:rPr>
              <a:t>”</a:t>
            </a:r>
            <a:endParaRPr lang="en-US" altLang="ja-JP" sz="2400">
              <a:latin typeface="Comic Sans MS" charset="0"/>
            </a:endParaRPr>
          </a:p>
          <a:p>
            <a:endParaRPr lang="en-US" sz="2400">
              <a:latin typeface="Comic Sans MS" charset="0"/>
            </a:endParaRPr>
          </a:p>
        </p:txBody>
      </p:sp>
      <p:grpSp>
        <p:nvGrpSpPr>
          <p:cNvPr id="30726" name="Group 5"/>
          <p:cNvGrpSpPr>
            <a:grpSpLocks/>
          </p:cNvGrpSpPr>
          <p:nvPr/>
        </p:nvGrpSpPr>
        <p:grpSpPr bwMode="auto">
          <a:xfrm>
            <a:off x="6508750" y="1828800"/>
            <a:ext cx="1898650" cy="3530600"/>
            <a:chOff x="3076" y="888"/>
            <a:chExt cx="1196" cy="2224"/>
          </a:xfrm>
        </p:grpSpPr>
        <p:sp>
          <p:nvSpPr>
            <p:cNvPr id="30732" name="Rectangle 6"/>
            <p:cNvSpPr>
              <a:spLocks noChangeArrowheads="1"/>
            </p:cNvSpPr>
            <p:nvPr/>
          </p:nvSpPr>
          <p:spPr bwMode="auto">
            <a:xfrm>
              <a:off x="3080" y="888"/>
              <a:ext cx="1192" cy="2224"/>
            </a:xfrm>
            <a:prstGeom prst="rect">
              <a:avLst/>
            </a:prstGeom>
            <a:solidFill>
              <a:schemeClr val="bg1"/>
            </a:solidFill>
            <a:ln w="38100">
              <a:solidFill>
                <a:schemeClr val="accent2"/>
              </a:solidFill>
              <a:miter lim="800000"/>
              <a:headEnd/>
              <a:tailEnd/>
            </a:ln>
          </p:spPr>
          <p:txBody>
            <a:bodyPr wrap="none" anchor="ctr"/>
            <a:lstStyle/>
            <a:p>
              <a:endParaRPr lang="en-US"/>
            </a:p>
          </p:txBody>
        </p:sp>
        <p:sp>
          <p:nvSpPr>
            <p:cNvPr id="30733" name="Text Box 7"/>
            <p:cNvSpPr txBox="1">
              <a:spLocks noChangeArrowheads="1"/>
            </p:cNvSpPr>
            <p:nvPr/>
          </p:nvSpPr>
          <p:spPr bwMode="auto">
            <a:xfrm>
              <a:off x="3226" y="893"/>
              <a:ext cx="918" cy="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2000" dirty="0">
                  <a:latin typeface="Comic Sans MS" charset="0"/>
                </a:rPr>
                <a:t>application</a:t>
              </a:r>
            </a:p>
            <a:p>
              <a:pPr algn="ctr"/>
              <a:endParaRPr lang="en-US" sz="2000" dirty="0">
                <a:latin typeface="Comic Sans MS" charset="0"/>
              </a:endParaRPr>
            </a:p>
            <a:p>
              <a:pPr algn="ctr"/>
              <a:r>
                <a:rPr lang="en-US" sz="2000" dirty="0">
                  <a:latin typeface="Comic Sans MS" charset="0"/>
                </a:rPr>
                <a:t>transport</a:t>
              </a:r>
            </a:p>
            <a:p>
              <a:pPr algn="ctr"/>
              <a:endParaRPr lang="en-US" sz="2000" dirty="0">
                <a:latin typeface="Comic Sans MS" charset="0"/>
              </a:endParaRPr>
            </a:p>
            <a:p>
              <a:pPr algn="ctr"/>
              <a:r>
                <a:rPr lang="en-US" sz="2000" dirty="0">
                  <a:latin typeface="Comic Sans MS" charset="0"/>
                </a:rPr>
                <a:t>network</a:t>
              </a:r>
            </a:p>
            <a:p>
              <a:pPr algn="ctr"/>
              <a:endParaRPr lang="en-US" sz="2000" dirty="0">
                <a:latin typeface="Comic Sans MS" charset="0"/>
              </a:endParaRPr>
            </a:p>
            <a:p>
              <a:pPr algn="ctr"/>
              <a:r>
                <a:rPr lang="en-US" sz="2000" dirty="0">
                  <a:latin typeface="Comic Sans MS" charset="0"/>
                </a:rPr>
                <a:t>link</a:t>
              </a:r>
            </a:p>
            <a:p>
              <a:pPr algn="ctr"/>
              <a:endParaRPr lang="en-US" sz="2000" dirty="0">
                <a:latin typeface="Comic Sans MS" charset="0"/>
              </a:endParaRPr>
            </a:p>
            <a:p>
              <a:pPr algn="ctr"/>
              <a:r>
                <a:rPr lang="en-US" sz="2000" dirty="0">
                  <a:latin typeface="Comic Sans MS" charset="0"/>
                </a:rPr>
                <a:t>physical</a:t>
              </a:r>
            </a:p>
          </p:txBody>
        </p:sp>
        <p:sp>
          <p:nvSpPr>
            <p:cNvPr id="30734" name="Line 8"/>
            <p:cNvSpPr>
              <a:spLocks noChangeShapeType="1"/>
            </p:cNvSpPr>
            <p:nvPr/>
          </p:nvSpPr>
          <p:spPr bwMode="auto">
            <a:xfrm>
              <a:off x="3076" y="1324"/>
              <a:ext cx="1188"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5" name="Line 9"/>
            <p:cNvSpPr>
              <a:spLocks noChangeShapeType="1"/>
            </p:cNvSpPr>
            <p:nvPr/>
          </p:nvSpPr>
          <p:spPr bwMode="auto">
            <a:xfrm>
              <a:off x="3076" y="1768"/>
              <a:ext cx="1188"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6" name="Line 10"/>
            <p:cNvSpPr>
              <a:spLocks noChangeShapeType="1"/>
            </p:cNvSpPr>
            <p:nvPr/>
          </p:nvSpPr>
          <p:spPr bwMode="auto">
            <a:xfrm>
              <a:off x="3076" y="2216"/>
              <a:ext cx="1188"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37" name="Line 11"/>
            <p:cNvSpPr>
              <a:spLocks noChangeShapeType="1"/>
            </p:cNvSpPr>
            <p:nvPr/>
          </p:nvSpPr>
          <p:spPr bwMode="auto">
            <a:xfrm>
              <a:off x="3076" y="2664"/>
              <a:ext cx="1188"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0727" name="Text Box 12"/>
          <p:cNvSpPr txBox="1">
            <a:spLocks noChangeArrowheads="1"/>
          </p:cNvSpPr>
          <p:nvPr/>
        </p:nvSpPr>
        <p:spPr bwMode="auto">
          <a:xfrm>
            <a:off x="8582025" y="1958975"/>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dirty="0"/>
              <a:t>5</a:t>
            </a:r>
          </a:p>
        </p:txBody>
      </p:sp>
      <p:sp>
        <p:nvSpPr>
          <p:cNvPr id="30728" name="Rectangle 13"/>
          <p:cNvSpPr>
            <a:spLocks noChangeArrowheads="1"/>
          </p:cNvSpPr>
          <p:nvPr/>
        </p:nvSpPr>
        <p:spPr bwMode="auto">
          <a:xfrm>
            <a:off x="8582025" y="2730500"/>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t>4</a:t>
            </a:r>
          </a:p>
        </p:txBody>
      </p:sp>
      <p:sp>
        <p:nvSpPr>
          <p:cNvPr id="30729" name="Rectangle 14"/>
          <p:cNvSpPr>
            <a:spLocks noChangeArrowheads="1"/>
          </p:cNvSpPr>
          <p:nvPr/>
        </p:nvSpPr>
        <p:spPr bwMode="auto">
          <a:xfrm>
            <a:off x="8582025" y="3429000"/>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3</a:t>
            </a:r>
          </a:p>
        </p:txBody>
      </p:sp>
      <p:sp>
        <p:nvSpPr>
          <p:cNvPr id="30730" name="Rectangle 15"/>
          <p:cNvSpPr>
            <a:spLocks noChangeArrowheads="1"/>
          </p:cNvSpPr>
          <p:nvPr/>
        </p:nvSpPr>
        <p:spPr bwMode="auto">
          <a:xfrm>
            <a:off x="8582025" y="4191000"/>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2</a:t>
            </a:r>
          </a:p>
        </p:txBody>
      </p:sp>
      <p:sp>
        <p:nvSpPr>
          <p:cNvPr id="30731" name="Rectangle 16"/>
          <p:cNvSpPr>
            <a:spLocks noChangeArrowheads="1"/>
          </p:cNvSpPr>
          <p:nvPr/>
        </p:nvSpPr>
        <p:spPr bwMode="auto">
          <a:xfrm>
            <a:off x="8582025" y="4787900"/>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t>1</a:t>
            </a:r>
          </a:p>
        </p:txBody>
      </p:sp>
    </p:spTree>
    <p:extLst>
      <p:ext uri="{BB962C8B-B14F-4D97-AF65-F5344CB8AC3E}">
        <p14:creationId xmlns:p14="http://schemas.microsoft.com/office/powerpoint/2010/main" val="391671225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24579" name="Slide Number Placeholder 6"/>
          <p:cNvSpPr>
            <a:spLocks noGrp="1"/>
          </p:cNvSpPr>
          <p:nvPr>
            <p:ph type="sldNum" sz="quarter" idx="12"/>
          </p:nvPr>
        </p:nvSpPr>
        <p:spPr>
          <a:noFill/>
        </p:spPr>
        <p:txBody>
          <a:bodyPr/>
          <a:lstStyle/>
          <a:p>
            <a:fld id="{D91CDC4A-41D7-4319-A4A4-4D9C2EC87691}" type="slidenum">
              <a:rPr lang="en-US" smtClean="0"/>
              <a:pPr/>
              <a:t>20</a:t>
            </a:fld>
            <a:endParaRPr lang="en-US" smtClean="0"/>
          </a:p>
        </p:txBody>
      </p:sp>
      <p:sp>
        <p:nvSpPr>
          <p:cNvPr id="24580" name="Rectangle 2"/>
          <p:cNvSpPr>
            <a:spLocks noGrp="1" noChangeArrowheads="1"/>
          </p:cNvSpPr>
          <p:nvPr>
            <p:ph type="title"/>
          </p:nvPr>
        </p:nvSpPr>
        <p:spPr/>
        <p:txBody>
          <a:bodyPr/>
          <a:lstStyle/>
          <a:p>
            <a:r>
              <a:rPr lang="en-US" smtClean="0"/>
              <a:t>Uploading form input</a:t>
            </a:r>
          </a:p>
        </p:txBody>
      </p:sp>
      <p:sp>
        <p:nvSpPr>
          <p:cNvPr id="24581" name="Rectangle 3"/>
          <p:cNvSpPr>
            <a:spLocks noGrp="1" noChangeArrowheads="1"/>
          </p:cNvSpPr>
          <p:nvPr>
            <p:ph type="body" sz="half" idx="1"/>
          </p:nvPr>
        </p:nvSpPr>
        <p:spPr>
          <a:xfrm>
            <a:off x="533400" y="1612900"/>
            <a:ext cx="3810000" cy="4648200"/>
          </a:xfrm>
        </p:spPr>
        <p:txBody>
          <a:bodyPr/>
          <a:lstStyle/>
          <a:p>
            <a:pPr>
              <a:buFont typeface="ZapfDingbats" pitchFamily="82" charset="2"/>
              <a:buNone/>
            </a:pPr>
            <a:r>
              <a:rPr lang="en-US" sz="2400" u="sng" smtClean="0">
                <a:solidFill>
                  <a:srgbClr val="FF0000"/>
                </a:solidFill>
              </a:rPr>
              <a:t>Post method:</a:t>
            </a:r>
            <a:endParaRPr lang="en-US" sz="2400" smtClean="0"/>
          </a:p>
          <a:p>
            <a:r>
              <a:rPr lang="en-US" sz="2400" smtClean="0"/>
              <a:t>Web page often includes form input</a:t>
            </a:r>
          </a:p>
          <a:p>
            <a:r>
              <a:rPr lang="en-US" sz="2400" smtClean="0"/>
              <a:t>Input is uploaded to server in entity body</a:t>
            </a:r>
          </a:p>
        </p:txBody>
      </p:sp>
      <p:sp>
        <p:nvSpPr>
          <p:cNvPr id="24582" name="Rectangle 4"/>
          <p:cNvSpPr>
            <a:spLocks noGrp="1" noChangeArrowheads="1"/>
          </p:cNvSpPr>
          <p:nvPr>
            <p:ph type="body" sz="half" idx="2"/>
          </p:nvPr>
        </p:nvSpPr>
        <p:spPr>
          <a:xfrm>
            <a:off x="4495800" y="2393950"/>
            <a:ext cx="3810000" cy="2206625"/>
          </a:xfrm>
        </p:spPr>
        <p:txBody>
          <a:bodyPr/>
          <a:lstStyle/>
          <a:p>
            <a:pPr>
              <a:buFont typeface="ZapfDingbats" pitchFamily="82" charset="2"/>
              <a:buNone/>
            </a:pPr>
            <a:r>
              <a:rPr lang="en-US" sz="2400" u="sng" smtClean="0">
                <a:solidFill>
                  <a:srgbClr val="FF0000"/>
                </a:solidFill>
              </a:rPr>
              <a:t>URL method:</a:t>
            </a:r>
          </a:p>
          <a:p>
            <a:r>
              <a:rPr lang="en-US" sz="2400" smtClean="0"/>
              <a:t>Uses GET method</a:t>
            </a:r>
          </a:p>
          <a:p>
            <a:r>
              <a:rPr lang="en-US" sz="2400" smtClean="0"/>
              <a:t>Input is uploaded in URL field of request line:</a:t>
            </a:r>
          </a:p>
          <a:p>
            <a:pPr>
              <a:buFont typeface="ZapfDingbats" pitchFamily="82" charset="2"/>
              <a:buNone/>
            </a:pPr>
            <a:endParaRPr lang="en-US" sz="2400" smtClean="0"/>
          </a:p>
        </p:txBody>
      </p:sp>
      <p:sp>
        <p:nvSpPr>
          <p:cNvPr id="24583" name="Text Box 5"/>
          <p:cNvSpPr txBox="1">
            <a:spLocks noChangeArrowheads="1"/>
          </p:cNvSpPr>
          <p:nvPr/>
        </p:nvSpPr>
        <p:spPr bwMode="auto">
          <a:xfrm>
            <a:off x="2033588" y="4822825"/>
            <a:ext cx="6889750" cy="396875"/>
          </a:xfrm>
          <a:prstGeom prst="rect">
            <a:avLst/>
          </a:prstGeom>
          <a:noFill/>
          <a:ln w="9525">
            <a:noFill/>
            <a:miter lim="800000"/>
            <a:headEnd/>
            <a:tailEnd/>
          </a:ln>
        </p:spPr>
        <p:txBody>
          <a:bodyPr wrap="none">
            <a:spAutoFit/>
          </a:bodyPr>
          <a:lstStyle/>
          <a:p>
            <a:pPr>
              <a:spcBef>
                <a:spcPct val="0"/>
              </a:spcBef>
              <a:buClrTx/>
              <a:buSzTx/>
              <a:buFontTx/>
              <a:buNone/>
            </a:pPr>
            <a:r>
              <a:rPr lang="en-US" sz="2000">
                <a:latin typeface="Courier New" pitchFamily="49" charset="0"/>
              </a:rPr>
              <a:t>www.somesite.com/animalsearch?monkeys&amp;banana</a:t>
            </a:r>
            <a:endParaRPr lang="en-US" sz="1600">
              <a:latin typeface="Courier New" pitchFamily="49" charset="0"/>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25603" name="Slide Number Placeholder 6"/>
          <p:cNvSpPr>
            <a:spLocks noGrp="1"/>
          </p:cNvSpPr>
          <p:nvPr>
            <p:ph type="sldNum" sz="quarter" idx="12"/>
          </p:nvPr>
        </p:nvSpPr>
        <p:spPr>
          <a:noFill/>
        </p:spPr>
        <p:txBody>
          <a:bodyPr/>
          <a:lstStyle/>
          <a:p>
            <a:fld id="{7C87AC38-B331-40FE-92B3-ECC146F3A635}" type="slidenum">
              <a:rPr lang="en-US" smtClean="0"/>
              <a:pPr/>
              <a:t>21</a:t>
            </a:fld>
            <a:endParaRPr lang="en-US" smtClean="0"/>
          </a:p>
        </p:txBody>
      </p:sp>
      <p:sp>
        <p:nvSpPr>
          <p:cNvPr id="25604" name="Rectangle 1026"/>
          <p:cNvSpPr>
            <a:spLocks noGrp="1" noChangeArrowheads="1"/>
          </p:cNvSpPr>
          <p:nvPr>
            <p:ph type="title"/>
          </p:nvPr>
        </p:nvSpPr>
        <p:spPr/>
        <p:txBody>
          <a:bodyPr/>
          <a:lstStyle/>
          <a:p>
            <a:r>
              <a:rPr lang="en-US" smtClean="0"/>
              <a:t>Method types</a:t>
            </a:r>
          </a:p>
        </p:txBody>
      </p:sp>
      <p:sp>
        <p:nvSpPr>
          <p:cNvPr id="25605" name="Rectangle 1027"/>
          <p:cNvSpPr>
            <a:spLocks noGrp="1" noChangeArrowheads="1"/>
          </p:cNvSpPr>
          <p:nvPr>
            <p:ph type="body" sz="half" idx="1"/>
          </p:nvPr>
        </p:nvSpPr>
        <p:spPr/>
        <p:txBody>
          <a:bodyPr/>
          <a:lstStyle/>
          <a:p>
            <a:pPr>
              <a:buFont typeface="ZapfDingbats" pitchFamily="82" charset="2"/>
              <a:buNone/>
            </a:pPr>
            <a:r>
              <a:rPr lang="en-US" sz="2400" u="sng" smtClean="0">
                <a:solidFill>
                  <a:srgbClr val="FF0000"/>
                </a:solidFill>
              </a:rPr>
              <a:t>HTTP/1.0</a:t>
            </a:r>
            <a:endParaRPr lang="en-US" sz="2400" smtClean="0"/>
          </a:p>
          <a:p>
            <a:r>
              <a:rPr lang="en-US" sz="2400" smtClean="0"/>
              <a:t>GET</a:t>
            </a:r>
          </a:p>
          <a:p>
            <a:r>
              <a:rPr lang="en-US" sz="2400" smtClean="0"/>
              <a:t>POST</a:t>
            </a:r>
          </a:p>
          <a:p>
            <a:r>
              <a:rPr lang="en-US" sz="2400" smtClean="0"/>
              <a:t>HEAD</a:t>
            </a:r>
          </a:p>
          <a:p>
            <a:pPr lvl="1"/>
            <a:r>
              <a:rPr lang="en-US" sz="2000" smtClean="0"/>
              <a:t>asks server to leave requested object out of response</a:t>
            </a:r>
          </a:p>
        </p:txBody>
      </p:sp>
      <p:sp>
        <p:nvSpPr>
          <p:cNvPr id="25606" name="Rectangle 1028"/>
          <p:cNvSpPr>
            <a:spLocks noGrp="1" noChangeArrowheads="1"/>
          </p:cNvSpPr>
          <p:nvPr>
            <p:ph type="body" sz="half" idx="2"/>
          </p:nvPr>
        </p:nvSpPr>
        <p:spPr/>
        <p:txBody>
          <a:bodyPr/>
          <a:lstStyle/>
          <a:p>
            <a:pPr>
              <a:buFont typeface="ZapfDingbats" pitchFamily="82" charset="2"/>
              <a:buNone/>
            </a:pPr>
            <a:r>
              <a:rPr lang="en-US" sz="2400" u="sng" smtClean="0">
                <a:solidFill>
                  <a:srgbClr val="FF0000"/>
                </a:solidFill>
              </a:rPr>
              <a:t>HTTP/1.1</a:t>
            </a:r>
            <a:endParaRPr lang="en-US" sz="2400" smtClean="0"/>
          </a:p>
          <a:p>
            <a:r>
              <a:rPr lang="en-US" sz="2400" smtClean="0"/>
              <a:t>GET, POST, HEAD</a:t>
            </a:r>
          </a:p>
          <a:p>
            <a:r>
              <a:rPr lang="en-US" sz="2400" smtClean="0"/>
              <a:t>PUT</a:t>
            </a:r>
          </a:p>
          <a:p>
            <a:pPr lvl="1"/>
            <a:r>
              <a:rPr lang="en-US" sz="2000" smtClean="0"/>
              <a:t>uploads file in entity body to path specified in URL field</a:t>
            </a:r>
          </a:p>
          <a:p>
            <a:r>
              <a:rPr lang="en-US" sz="2400" smtClean="0"/>
              <a:t>DELETE</a:t>
            </a:r>
          </a:p>
          <a:p>
            <a:pPr lvl="1"/>
            <a:r>
              <a:rPr lang="en-US" sz="2000" smtClean="0"/>
              <a:t>deletes file specified in the URL field</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4"/>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26627" name="Slide Number Placeholder 5"/>
          <p:cNvSpPr>
            <a:spLocks noGrp="1"/>
          </p:cNvSpPr>
          <p:nvPr>
            <p:ph type="sldNum" sz="quarter" idx="12"/>
          </p:nvPr>
        </p:nvSpPr>
        <p:spPr>
          <a:noFill/>
        </p:spPr>
        <p:txBody>
          <a:bodyPr/>
          <a:lstStyle/>
          <a:p>
            <a:fld id="{1C252DAD-5A16-4DD5-B28A-525B4E273A56}" type="slidenum">
              <a:rPr lang="en-US" smtClean="0"/>
              <a:pPr/>
              <a:t>22</a:t>
            </a:fld>
            <a:endParaRPr lang="en-US" smtClean="0"/>
          </a:p>
        </p:txBody>
      </p:sp>
      <p:sp>
        <p:nvSpPr>
          <p:cNvPr id="26628" name="Rectangle 2"/>
          <p:cNvSpPr>
            <a:spLocks noGrp="1" noChangeArrowheads="1"/>
          </p:cNvSpPr>
          <p:nvPr>
            <p:ph type="title"/>
          </p:nvPr>
        </p:nvSpPr>
        <p:spPr/>
        <p:txBody>
          <a:bodyPr/>
          <a:lstStyle/>
          <a:p>
            <a:r>
              <a:rPr lang="en-US" sz="3600" smtClean="0"/>
              <a:t>HTTP response message</a:t>
            </a:r>
            <a:endParaRPr lang="en-US" smtClean="0"/>
          </a:p>
        </p:txBody>
      </p:sp>
      <p:sp>
        <p:nvSpPr>
          <p:cNvPr id="26629" name="Text Box 4"/>
          <p:cNvSpPr txBox="1">
            <a:spLocks noChangeArrowheads="1"/>
          </p:cNvSpPr>
          <p:nvPr/>
        </p:nvSpPr>
        <p:spPr bwMode="auto">
          <a:xfrm>
            <a:off x="3181350" y="1987550"/>
            <a:ext cx="5822950" cy="2835275"/>
          </a:xfrm>
          <a:prstGeom prst="rect">
            <a:avLst/>
          </a:prstGeom>
          <a:noFill/>
          <a:ln w="9525">
            <a:noFill/>
            <a:miter lim="800000"/>
            <a:headEnd/>
            <a:tailEnd/>
          </a:ln>
        </p:spPr>
        <p:txBody>
          <a:bodyPr wrap="none">
            <a:spAutoFit/>
          </a:bodyPr>
          <a:lstStyle/>
          <a:p>
            <a:pPr>
              <a:spcBef>
                <a:spcPct val="0"/>
              </a:spcBef>
              <a:buClrTx/>
              <a:buSzTx/>
              <a:buFontTx/>
              <a:buNone/>
            </a:pPr>
            <a:r>
              <a:rPr lang="en-US" sz="2000" b="1">
                <a:latin typeface="Courier New" pitchFamily="49" charset="0"/>
              </a:rPr>
              <a:t>HTTP/1.1 200 OK </a:t>
            </a:r>
          </a:p>
          <a:p>
            <a:pPr>
              <a:spcBef>
                <a:spcPct val="0"/>
              </a:spcBef>
              <a:buClrTx/>
              <a:buSzTx/>
              <a:buFontTx/>
              <a:buNone/>
            </a:pPr>
            <a:r>
              <a:rPr lang="en-US" sz="2000" b="1">
                <a:latin typeface="Courier New" pitchFamily="49" charset="0"/>
              </a:rPr>
              <a:t>Connection: close</a:t>
            </a:r>
          </a:p>
          <a:p>
            <a:pPr>
              <a:spcBef>
                <a:spcPct val="0"/>
              </a:spcBef>
              <a:buClrTx/>
              <a:buSzTx/>
              <a:buFontTx/>
              <a:buNone/>
            </a:pPr>
            <a:r>
              <a:rPr lang="en-US" sz="2000" b="1">
                <a:latin typeface="Courier New" pitchFamily="49" charset="0"/>
              </a:rPr>
              <a:t>Date: Thu, 06 Aug 1998 12:00:15 GMT </a:t>
            </a:r>
          </a:p>
          <a:p>
            <a:pPr>
              <a:spcBef>
                <a:spcPct val="0"/>
              </a:spcBef>
              <a:buClrTx/>
              <a:buSzTx/>
              <a:buFontTx/>
              <a:buNone/>
            </a:pPr>
            <a:r>
              <a:rPr lang="en-US" sz="2000" b="1">
                <a:latin typeface="Courier New" pitchFamily="49" charset="0"/>
              </a:rPr>
              <a:t>Server: Apache/1.3.0 (Unix) </a:t>
            </a:r>
          </a:p>
          <a:p>
            <a:pPr>
              <a:spcBef>
                <a:spcPct val="0"/>
              </a:spcBef>
              <a:buClrTx/>
              <a:buSzTx/>
              <a:buFontTx/>
              <a:buNone/>
            </a:pPr>
            <a:r>
              <a:rPr lang="en-US" sz="2000" b="1">
                <a:latin typeface="Courier New" pitchFamily="49" charset="0"/>
              </a:rPr>
              <a:t>Last-Modified: Mon, 22 Jun 1998 …... </a:t>
            </a:r>
          </a:p>
          <a:p>
            <a:pPr>
              <a:spcBef>
                <a:spcPct val="0"/>
              </a:spcBef>
              <a:buClrTx/>
              <a:buSzTx/>
              <a:buFontTx/>
              <a:buNone/>
            </a:pPr>
            <a:r>
              <a:rPr lang="en-US" sz="2000" b="1">
                <a:latin typeface="Courier New" pitchFamily="49" charset="0"/>
              </a:rPr>
              <a:t>Content-Length: 6821 </a:t>
            </a:r>
          </a:p>
          <a:p>
            <a:pPr>
              <a:spcBef>
                <a:spcPct val="0"/>
              </a:spcBef>
              <a:buClrTx/>
              <a:buSzTx/>
              <a:buFontTx/>
              <a:buNone/>
            </a:pPr>
            <a:r>
              <a:rPr lang="en-US" sz="2000" b="1">
                <a:latin typeface="Courier New" pitchFamily="49" charset="0"/>
              </a:rPr>
              <a:t>Content-Type: text/html</a:t>
            </a:r>
          </a:p>
          <a:p>
            <a:pPr>
              <a:spcBef>
                <a:spcPct val="0"/>
              </a:spcBef>
              <a:buClrTx/>
              <a:buSzTx/>
              <a:buFontTx/>
              <a:buNone/>
            </a:pPr>
            <a:r>
              <a:rPr lang="en-US" sz="2000" b="1">
                <a:latin typeface="Courier New" pitchFamily="49" charset="0"/>
              </a:rPr>
              <a:t> </a:t>
            </a:r>
          </a:p>
          <a:p>
            <a:pPr>
              <a:spcBef>
                <a:spcPct val="0"/>
              </a:spcBef>
              <a:buClrTx/>
              <a:buSzTx/>
              <a:buFontTx/>
              <a:buNone/>
            </a:pPr>
            <a:r>
              <a:rPr lang="en-US" sz="2000" b="1">
                <a:latin typeface="Courier New" pitchFamily="49" charset="0"/>
              </a:rPr>
              <a:t>data data data data data ... </a:t>
            </a:r>
          </a:p>
        </p:txBody>
      </p:sp>
      <p:sp>
        <p:nvSpPr>
          <p:cNvPr id="26630" name="Text Box 5"/>
          <p:cNvSpPr txBox="1">
            <a:spLocks noChangeArrowheads="1"/>
          </p:cNvSpPr>
          <p:nvPr/>
        </p:nvSpPr>
        <p:spPr bwMode="auto">
          <a:xfrm>
            <a:off x="754063" y="1408113"/>
            <a:ext cx="1900237" cy="1311275"/>
          </a:xfrm>
          <a:prstGeom prst="rect">
            <a:avLst/>
          </a:prstGeom>
          <a:noFill/>
          <a:ln w="9525">
            <a:noFill/>
            <a:miter lim="800000"/>
            <a:headEnd/>
            <a:tailEnd/>
          </a:ln>
        </p:spPr>
        <p:txBody>
          <a:bodyPr wrap="none">
            <a:spAutoFit/>
          </a:bodyPr>
          <a:lstStyle/>
          <a:p>
            <a:pPr algn="ctr">
              <a:spcBef>
                <a:spcPct val="0"/>
              </a:spcBef>
              <a:buClrTx/>
              <a:buSzTx/>
              <a:buFontTx/>
              <a:buNone/>
            </a:pPr>
            <a:r>
              <a:rPr lang="en-US" sz="2000">
                <a:solidFill>
                  <a:schemeClr val="accent2"/>
                </a:solidFill>
              </a:rPr>
              <a:t>status line</a:t>
            </a:r>
          </a:p>
          <a:p>
            <a:pPr algn="ctr">
              <a:spcBef>
                <a:spcPct val="0"/>
              </a:spcBef>
              <a:buClrTx/>
              <a:buSzTx/>
              <a:buFontTx/>
              <a:buNone/>
            </a:pPr>
            <a:r>
              <a:rPr lang="en-US" sz="2000">
                <a:solidFill>
                  <a:schemeClr val="accent2"/>
                </a:solidFill>
              </a:rPr>
              <a:t>(protocol</a:t>
            </a:r>
          </a:p>
          <a:p>
            <a:pPr algn="ctr">
              <a:spcBef>
                <a:spcPct val="0"/>
              </a:spcBef>
              <a:buClrTx/>
              <a:buSzTx/>
              <a:buFontTx/>
              <a:buNone/>
            </a:pPr>
            <a:r>
              <a:rPr lang="en-US" sz="2000">
                <a:solidFill>
                  <a:schemeClr val="accent2"/>
                </a:solidFill>
              </a:rPr>
              <a:t>status code</a:t>
            </a:r>
          </a:p>
          <a:p>
            <a:pPr algn="ctr">
              <a:spcBef>
                <a:spcPct val="0"/>
              </a:spcBef>
              <a:buClrTx/>
              <a:buSzTx/>
              <a:buFontTx/>
              <a:buNone/>
            </a:pPr>
            <a:r>
              <a:rPr lang="en-US" sz="2000">
                <a:solidFill>
                  <a:schemeClr val="accent2"/>
                </a:solidFill>
              </a:rPr>
              <a:t>status phrase)</a:t>
            </a:r>
            <a:endParaRPr lang="en-US">
              <a:latin typeface="Times New Roman" pitchFamily="18" charset="0"/>
            </a:endParaRPr>
          </a:p>
        </p:txBody>
      </p:sp>
      <p:sp>
        <p:nvSpPr>
          <p:cNvPr id="26631" name="Line 6"/>
          <p:cNvSpPr>
            <a:spLocks noChangeShapeType="1"/>
          </p:cNvSpPr>
          <p:nvPr/>
        </p:nvSpPr>
        <p:spPr bwMode="auto">
          <a:xfrm>
            <a:off x="2295525" y="1914525"/>
            <a:ext cx="923925" cy="257175"/>
          </a:xfrm>
          <a:prstGeom prst="line">
            <a:avLst/>
          </a:prstGeom>
          <a:noFill/>
          <a:ln w="19050">
            <a:solidFill>
              <a:schemeClr val="accent2"/>
            </a:solidFill>
            <a:round/>
            <a:headEnd/>
            <a:tailEnd type="triangle" w="med" len="med"/>
          </a:ln>
        </p:spPr>
        <p:txBody>
          <a:bodyPr wrap="none" anchor="ctr"/>
          <a:lstStyle/>
          <a:p>
            <a:endParaRPr lang="en-US"/>
          </a:p>
        </p:txBody>
      </p:sp>
      <p:sp>
        <p:nvSpPr>
          <p:cNvPr id="26632" name="Freeform 7"/>
          <p:cNvSpPr>
            <a:spLocks/>
          </p:cNvSpPr>
          <p:nvPr/>
        </p:nvSpPr>
        <p:spPr bwMode="auto">
          <a:xfrm>
            <a:off x="3095625" y="2349500"/>
            <a:ext cx="257175" cy="1858963"/>
          </a:xfrm>
          <a:custGeom>
            <a:avLst/>
            <a:gdLst>
              <a:gd name="T0" fmla="*/ 209550 w 162"/>
              <a:gd name="T1" fmla="*/ 11716 h 1428"/>
              <a:gd name="T2" fmla="*/ 0 w 162"/>
              <a:gd name="T3" fmla="*/ 0 h 1428"/>
              <a:gd name="T4" fmla="*/ 0 w 162"/>
              <a:gd name="T5" fmla="*/ 1858963 h 1428"/>
              <a:gd name="T6" fmla="*/ 257175 w 162"/>
              <a:gd name="T7" fmla="*/ 1855058 h 1428"/>
              <a:gd name="T8" fmla="*/ 0 60000 65536"/>
              <a:gd name="T9" fmla="*/ 0 60000 65536"/>
              <a:gd name="T10" fmla="*/ 0 60000 65536"/>
              <a:gd name="T11" fmla="*/ 0 60000 65536"/>
              <a:gd name="T12" fmla="*/ 0 w 162"/>
              <a:gd name="T13" fmla="*/ 0 h 1428"/>
              <a:gd name="T14" fmla="*/ 162 w 162"/>
              <a:gd name="T15" fmla="*/ 1428 h 1428"/>
            </a:gdLst>
            <a:ahLst/>
            <a:cxnLst>
              <a:cxn ang="T8">
                <a:pos x="T0" y="T1"/>
              </a:cxn>
              <a:cxn ang="T9">
                <a:pos x="T2" y="T3"/>
              </a:cxn>
              <a:cxn ang="T10">
                <a:pos x="T4" y="T5"/>
              </a:cxn>
              <a:cxn ang="T11">
                <a:pos x="T6" y="T7"/>
              </a:cxn>
            </a:cxnLst>
            <a:rect l="T12" t="T13" r="T14" b="T15"/>
            <a:pathLst>
              <a:path w="162" h="1428">
                <a:moveTo>
                  <a:pt x="132" y="9"/>
                </a:moveTo>
                <a:lnTo>
                  <a:pt x="0" y="0"/>
                </a:lnTo>
                <a:lnTo>
                  <a:pt x="0" y="1428"/>
                </a:lnTo>
                <a:lnTo>
                  <a:pt x="162" y="1425"/>
                </a:lnTo>
              </a:path>
            </a:pathLst>
          </a:custGeom>
          <a:noFill/>
          <a:ln w="19050">
            <a:solidFill>
              <a:schemeClr val="accent2"/>
            </a:solidFill>
            <a:round/>
            <a:headEnd/>
            <a:tailEnd/>
          </a:ln>
        </p:spPr>
        <p:txBody>
          <a:bodyPr wrap="none" anchor="ctr"/>
          <a:lstStyle/>
          <a:p>
            <a:endParaRPr lang="en-US"/>
          </a:p>
        </p:txBody>
      </p:sp>
      <p:sp>
        <p:nvSpPr>
          <p:cNvPr id="26633" name="Text Box 8"/>
          <p:cNvSpPr txBox="1">
            <a:spLocks noChangeArrowheads="1"/>
          </p:cNvSpPr>
          <p:nvPr/>
        </p:nvSpPr>
        <p:spPr bwMode="auto">
          <a:xfrm>
            <a:off x="2005013" y="3017838"/>
            <a:ext cx="1011237" cy="701675"/>
          </a:xfrm>
          <a:prstGeom prst="rect">
            <a:avLst/>
          </a:prstGeom>
          <a:noFill/>
          <a:ln w="9525">
            <a:noFill/>
            <a:miter lim="800000"/>
            <a:headEnd/>
            <a:tailEnd/>
          </a:ln>
        </p:spPr>
        <p:txBody>
          <a:bodyPr wrap="none">
            <a:spAutoFit/>
          </a:bodyPr>
          <a:lstStyle/>
          <a:p>
            <a:pPr algn="r">
              <a:spcBef>
                <a:spcPct val="0"/>
              </a:spcBef>
              <a:buClrTx/>
              <a:buSzTx/>
              <a:buFontTx/>
              <a:buNone/>
            </a:pPr>
            <a:r>
              <a:rPr lang="en-US" sz="2000">
                <a:solidFill>
                  <a:schemeClr val="accent2"/>
                </a:solidFill>
              </a:rPr>
              <a:t>header</a:t>
            </a:r>
          </a:p>
          <a:p>
            <a:pPr algn="r">
              <a:spcBef>
                <a:spcPct val="0"/>
              </a:spcBef>
              <a:buClrTx/>
              <a:buSzTx/>
              <a:buFontTx/>
              <a:buNone/>
            </a:pPr>
            <a:r>
              <a:rPr lang="en-US" sz="2000">
                <a:solidFill>
                  <a:schemeClr val="accent2"/>
                </a:solidFill>
              </a:rPr>
              <a:t> lines</a:t>
            </a:r>
            <a:endParaRPr lang="en-US">
              <a:latin typeface="Times New Roman" pitchFamily="18" charset="0"/>
            </a:endParaRPr>
          </a:p>
        </p:txBody>
      </p:sp>
      <p:sp>
        <p:nvSpPr>
          <p:cNvPr id="26634" name="Line 9"/>
          <p:cNvSpPr>
            <a:spLocks noChangeShapeType="1"/>
          </p:cNvSpPr>
          <p:nvPr/>
        </p:nvSpPr>
        <p:spPr bwMode="auto">
          <a:xfrm flipV="1">
            <a:off x="2190750" y="4381500"/>
            <a:ext cx="923925" cy="257175"/>
          </a:xfrm>
          <a:prstGeom prst="line">
            <a:avLst/>
          </a:prstGeom>
          <a:noFill/>
          <a:ln w="19050">
            <a:solidFill>
              <a:schemeClr val="accent2"/>
            </a:solidFill>
            <a:round/>
            <a:headEnd/>
            <a:tailEnd type="triangle" w="med" len="med"/>
          </a:ln>
        </p:spPr>
        <p:txBody>
          <a:bodyPr wrap="none" anchor="ctr"/>
          <a:lstStyle/>
          <a:p>
            <a:endParaRPr lang="en-US"/>
          </a:p>
        </p:txBody>
      </p:sp>
      <p:sp>
        <p:nvSpPr>
          <p:cNvPr id="26635" name="Text Box 10"/>
          <p:cNvSpPr txBox="1">
            <a:spLocks noChangeArrowheads="1"/>
          </p:cNvSpPr>
          <p:nvPr/>
        </p:nvSpPr>
        <p:spPr bwMode="auto">
          <a:xfrm>
            <a:off x="838200" y="4360863"/>
            <a:ext cx="1406525" cy="1006475"/>
          </a:xfrm>
          <a:prstGeom prst="rect">
            <a:avLst/>
          </a:prstGeom>
          <a:noFill/>
          <a:ln w="9525">
            <a:noFill/>
            <a:miter lim="800000"/>
            <a:headEnd/>
            <a:tailEnd/>
          </a:ln>
        </p:spPr>
        <p:txBody>
          <a:bodyPr wrap="none">
            <a:spAutoFit/>
          </a:bodyPr>
          <a:lstStyle/>
          <a:p>
            <a:pPr algn="ctr">
              <a:spcBef>
                <a:spcPct val="0"/>
              </a:spcBef>
              <a:buClrTx/>
              <a:buSzTx/>
              <a:buFontTx/>
              <a:buNone/>
            </a:pPr>
            <a:r>
              <a:rPr lang="en-US" sz="2000">
                <a:solidFill>
                  <a:schemeClr val="accent2"/>
                </a:solidFill>
              </a:rPr>
              <a:t>data, e.g., </a:t>
            </a:r>
          </a:p>
          <a:p>
            <a:pPr algn="ctr">
              <a:spcBef>
                <a:spcPct val="0"/>
              </a:spcBef>
              <a:buClrTx/>
              <a:buSzTx/>
              <a:buFontTx/>
              <a:buNone/>
            </a:pPr>
            <a:r>
              <a:rPr lang="en-US" sz="2000">
                <a:solidFill>
                  <a:schemeClr val="accent2"/>
                </a:solidFill>
              </a:rPr>
              <a:t>requested</a:t>
            </a:r>
          </a:p>
          <a:p>
            <a:pPr algn="ctr">
              <a:spcBef>
                <a:spcPct val="0"/>
              </a:spcBef>
              <a:buClrTx/>
              <a:buSzTx/>
              <a:buFontTx/>
              <a:buNone/>
            </a:pPr>
            <a:r>
              <a:rPr lang="en-US" sz="2000">
                <a:solidFill>
                  <a:schemeClr val="accent2"/>
                </a:solidFill>
              </a:rPr>
              <a:t>HTML file</a:t>
            </a:r>
            <a:endParaRPr lang="en-US">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27651" name="Slide Number Placeholder 6"/>
          <p:cNvSpPr>
            <a:spLocks noGrp="1"/>
          </p:cNvSpPr>
          <p:nvPr>
            <p:ph type="sldNum" sz="quarter" idx="12"/>
          </p:nvPr>
        </p:nvSpPr>
        <p:spPr>
          <a:noFill/>
        </p:spPr>
        <p:txBody>
          <a:bodyPr/>
          <a:lstStyle/>
          <a:p>
            <a:fld id="{91564D9A-5311-4F2F-BF53-55E4868C0B25}" type="slidenum">
              <a:rPr lang="en-US" smtClean="0"/>
              <a:pPr/>
              <a:t>23</a:t>
            </a:fld>
            <a:endParaRPr lang="en-US" smtClean="0"/>
          </a:p>
        </p:txBody>
      </p:sp>
      <p:sp>
        <p:nvSpPr>
          <p:cNvPr id="27652" name="Rectangle 2"/>
          <p:cNvSpPr>
            <a:spLocks noGrp="1" noChangeArrowheads="1"/>
          </p:cNvSpPr>
          <p:nvPr>
            <p:ph type="title"/>
          </p:nvPr>
        </p:nvSpPr>
        <p:spPr/>
        <p:txBody>
          <a:bodyPr/>
          <a:lstStyle/>
          <a:p>
            <a:r>
              <a:rPr lang="en-US" sz="3600" smtClean="0"/>
              <a:t>HTTP response status codes</a:t>
            </a:r>
            <a:endParaRPr lang="en-US" smtClean="0"/>
          </a:p>
        </p:txBody>
      </p:sp>
      <p:sp>
        <p:nvSpPr>
          <p:cNvPr id="27653" name="Rectangle 3"/>
          <p:cNvSpPr>
            <a:spLocks noGrp="1" noChangeArrowheads="1"/>
          </p:cNvSpPr>
          <p:nvPr>
            <p:ph type="body" sz="half" idx="1"/>
          </p:nvPr>
        </p:nvSpPr>
        <p:spPr>
          <a:xfrm>
            <a:off x="533400" y="2314575"/>
            <a:ext cx="7934325" cy="4648200"/>
          </a:xfrm>
        </p:spPr>
        <p:txBody>
          <a:bodyPr/>
          <a:lstStyle/>
          <a:p>
            <a:pPr>
              <a:buFont typeface="ZapfDingbats" pitchFamily="82" charset="2"/>
              <a:buNone/>
            </a:pPr>
            <a:r>
              <a:rPr lang="en-US" sz="2400" b="1" smtClean="0">
                <a:solidFill>
                  <a:srgbClr val="FF0000"/>
                </a:solidFill>
                <a:latin typeface="Courier New" pitchFamily="49" charset="0"/>
              </a:rPr>
              <a:t>200 OK</a:t>
            </a:r>
            <a:endParaRPr lang="en-US" sz="2400" smtClean="0"/>
          </a:p>
          <a:p>
            <a:pPr lvl="1"/>
            <a:r>
              <a:rPr lang="en-US" sz="2000" smtClean="0"/>
              <a:t>request succeeded, requested object later in this message</a:t>
            </a:r>
          </a:p>
          <a:p>
            <a:pPr>
              <a:buFont typeface="ZapfDingbats" pitchFamily="82" charset="2"/>
              <a:buNone/>
            </a:pPr>
            <a:r>
              <a:rPr lang="en-US" sz="2400" b="1" smtClean="0">
                <a:solidFill>
                  <a:srgbClr val="FF0000"/>
                </a:solidFill>
                <a:latin typeface="Courier New" pitchFamily="49" charset="0"/>
              </a:rPr>
              <a:t>301 Moved Permanently</a:t>
            </a:r>
            <a:endParaRPr lang="en-US" sz="2400" smtClean="0"/>
          </a:p>
          <a:p>
            <a:pPr lvl="1"/>
            <a:r>
              <a:rPr lang="en-US" sz="2000" smtClean="0"/>
              <a:t>requested object moved, new location specified later in this message (Location:)</a:t>
            </a:r>
          </a:p>
          <a:p>
            <a:pPr>
              <a:buFont typeface="ZapfDingbats" pitchFamily="82" charset="2"/>
              <a:buNone/>
            </a:pPr>
            <a:r>
              <a:rPr lang="en-US" sz="2400" b="1" smtClean="0">
                <a:solidFill>
                  <a:srgbClr val="FF0000"/>
                </a:solidFill>
                <a:latin typeface="Courier New" pitchFamily="49" charset="0"/>
              </a:rPr>
              <a:t>400 Bad Request</a:t>
            </a:r>
            <a:endParaRPr lang="en-US" sz="2400" smtClean="0"/>
          </a:p>
          <a:p>
            <a:pPr lvl="1"/>
            <a:r>
              <a:rPr lang="en-US" sz="2000" smtClean="0"/>
              <a:t>request message not understood by server</a:t>
            </a:r>
          </a:p>
          <a:p>
            <a:pPr>
              <a:buFont typeface="ZapfDingbats" pitchFamily="82" charset="2"/>
              <a:buNone/>
            </a:pPr>
            <a:r>
              <a:rPr lang="en-US" sz="2400" b="1" smtClean="0">
                <a:solidFill>
                  <a:srgbClr val="FF0000"/>
                </a:solidFill>
                <a:latin typeface="Courier New" pitchFamily="49" charset="0"/>
              </a:rPr>
              <a:t>404 Not Found</a:t>
            </a:r>
            <a:endParaRPr lang="en-US" sz="2400" smtClean="0"/>
          </a:p>
          <a:p>
            <a:pPr lvl="1"/>
            <a:r>
              <a:rPr lang="en-US" sz="2000" smtClean="0"/>
              <a:t>requested document not found on this server</a:t>
            </a:r>
          </a:p>
          <a:p>
            <a:pPr>
              <a:buFont typeface="ZapfDingbats" pitchFamily="82" charset="2"/>
              <a:buNone/>
            </a:pPr>
            <a:r>
              <a:rPr lang="en-US" sz="2400" b="1" smtClean="0">
                <a:solidFill>
                  <a:srgbClr val="FF0000"/>
                </a:solidFill>
                <a:latin typeface="Courier New" pitchFamily="49" charset="0"/>
              </a:rPr>
              <a:t>505 HTTP Version Not Supported</a:t>
            </a:r>
            <a:endParaRPr lang="en-US" sz="2400" smtClean="0"/>
          </a:p>
        </p:txBody>
      </p:sp>
      <p:sp>
        <p:nvSpPr>
          <p:cNvPr id="27654" name="Rectangle 5"/>
          <p:cNvSpPr>
            <a:spLocks noChangeArrowheads="1"/>
          </p:cNvSpPr>
          <p:nvPr/>
        </p:nvSpPr>
        <p:spPr bwMode="auto">
          <a:xfrm>
            <a:off x="523875" y="1323975"/>
            <a:ext cx="7686675" cy="514350"/>
          </a:xfrm>
          <a:prstGeom prst="rect">
            <a:avLst/>
          </a:prstGeom>
          <a:noFill/>
          <a:ln w="9525">
            <a:noFill/>
            <a:miter lim="800000"/>
            <a:headEnd/>
            <a:tailEnd/>
          </a:ln>
        </p:spPr>
        <p:txBody>
          <a:bodyPr/>
          <a:lstStyle/>
          <a:p>
            <a:pPr marL="342900" indent="-342900"/>
            <a:r>
              <a:rPr lang="en-US"/>
              <a:t>In first line in server-&gt;client response message.</a:t>
            </a:r>
          </a:p>
          <a:p>
            <a:pPr marL="342900" indent="-342900"/>
            <a:r>
              <a:rPr lang="en-US"/>
              <a:t>A few sample codes:</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28675" name="Slide Number Placeholder 6"/>
          <p:cNvSpPr>
            <a:spLocks noGrp="1"/>
          </p:cNvSpPr>
          <p:nvPr>
            <p:ph type="sldNum" sz="quarter" idx="12"/>
          </p:nvPr>
        </p:nvSpPr>
        <p:spPr>
          <a:noFill/>
        </p:spPr>
        <p:txBody>
          <a:bodyPr/>
          <a:lstStyle/>
          <a:p>
            <a:fld id="{B9979182-9773-4BBD-B4A7-EDC1A59322AB}" type="slidenum">
              <a:rPr lang="en-US" smtClean="0"/>
              <a:pPr/>
              <a:t>24</a:t>
            </a:fld>
            <a:endParaRPr lang="en-US" smtClean="0"/>
          </a:p>
        </p:txBody>
      </p:sp>
      <p:sp>
        <p:nvSpPr>
          <p:cNvPr id="28676" name="Rectangle 2"/>
          <p:cNvSpPr>
            <a:spLocks noGrp="1" noChangeArrowheads="1"/>
          </p:cNvSpPr>
          <p:nvPr>
            <p:ph type="title"/>
          </p:nvPr>
        </p:nvSpPr>
        <p:spPr>
          <a:xfrm>
            <a:off x="533400" y="228600"/>
            <a:ext cx="8455025" cy="1143000"/>
          </a:xfrm>
        </p:spPr>
        <p:txBody>
          <a:bodyPr/>
          <a:lstStyle/>
          <a:p>
            <a:r>
              <a:rPr lang="en-US" sz="3200" smtClean="0"/>
              <a:t>Trying out HTTP (client side) for yourself</a:t>
            </a:r>
            <a:endParaRPr lang="en-US" smtClean="0"/>
          </a:p>
        </p:txBody>
      </p:sp>
      <p:sp>
        <p:nvSpPr>
          <p:cNvPr id="28677" name="Rectangle 3"/>
          <p:cNvSpPr>
            <a:spLocks noGrp="1" noChangeArrowheads="1"/>
          </p:cNvSpPr>
          <p:nvPr>
            <p:ph type="body" sz="half" idx="1"/>
          </p:nvPr>
        </p:nvSpPr>
        <p:spPr>
          <a:xfrm>
            <a:off x="390525" y="1590675"/>
            <a:ext cx="8096250" cy="466725"/>
          </a:xfrm>
        </p:spPr>
        <p:txBody>
          <a:bodyPr/>
          <a:lstStyle/>
          <a:p>
            <a:pPr>
              <a:buFont typeface="ZapfDingbats" pitchFamily="82" charset="2"/>
              <a:buNone/>
            </a:pPr>
            <a:r>
              <a:rPr lang="en-US" sz="2400" smtClean="0"/>
              <a:t>1. Telnet to your favorite Web server:</a:t>
            </a:r>
          </a:p>
          <a:p>
            <a:pPr lvl="2">
              <a:buFontTx/>
              <a:buNone/>
            </a:pPr>
            <a:endParaRPr lang="en-US" sz="1800" smtClean="0"/>
          </a:p>
        </p:txBody>
      </p:sp>
      <p:sp>
        <p:nvSpPr>
          <p:cNvPr id="28678" name="Text Box 5"/>
          <p:cNvSpPr txBox="1">
            <a:spLocks noChangeArrowheads="1"/>
          </p:cNvSpPr>
          <p:nvPr/>
        </p:nvSpPr>
        <p:spPr bwMode="auto">
          <a:xfrm>
            <a:off x="4540250" y="2105025"/>
            <a:ext cx="3905250" cy="1465263"/>
          </a:xfrm>
          <a:prstGeom prst="rect">
            <a:avLst/>
          </a:prstGeom>
          <a:noFill/>
          <a:ln w="9525">
            <a:noFill/>
            <a:miter lim="800000"/>
            <a:headEnd/>
            <a:tailEnd/>
          </a:ln>
        </p:spPr>
        <p:txBody>
          <a:bodyPr wrap="none">
            <a:spAutoFit/>
          </a:bodyPr>
          <a:lstStyle/>
          <a:p>
            <a:pPr>
              <a:spcBef>
                <a:spcPct val="0"/>
              </a:spcBef>
              <a:buClrTx/>
              <a:buSzTx/>
              <a:buFontTx/>
              <a:buNone/>
            </a:pPr>
            <a:r>
              <a:rPr lang="en-US" sz="1800"/>
              <a:t>Opens TCP connection to port 80</a:t>
            </a:r>
          </a:p>
          <a:p>
            <a:pPr>
              <a:spcBef>
                <a:spcPct val="0"/>
              </a:spcBef>
              <a:buClrTx/>
              <a:buSzTx/>
              <a:buFontTx/>
              <a:buNone/>
            </a:pPr>
            <a:r>
              <a:rPr lang="en-US" sz="1800"/>
              <a:t>(default HTTP server port) at </a:t>
            </a:r>
          </a:p>
          <a:p>
            <a:pPr>
              <a:spcBef>
                <a:spcPct val="0"/>
              </a:spcBef>
              <a:buClrTx/>
              <a:buSzTx/>
              <a:buFontTx/>
              <a:buNone/>
            </a:pPr>
            <a:r>
              <a:rPr lang="en-US" sz="1800"/>
              <a:t>www.rose-hulman.edu.</a:t>
            </a:r>
          </a:p>
          <a:p>
            <a:pPr>
              <a:spcBef>
                <a:spcPct val="0"/>
              </a:spcBef>
              <a:buClrTx/>
              <a:buSzTx/>
              <a:buFontTx/>
              <a:buNone/>
            </a:pPr>
            <a:r>
              <a:rPr lang="en-US" sz="1800"/>
              <a:t>Anything typed in sent </a:t>
            </a:r>
          </a:p>
          <a:p>
            <a:pPr>
              <a:spcBef>
                <a:spcPct val="0"/>
              </a:spcBef>
              <a:buClrTx/>
              <a:buSzTx/>
              <a:buFontTx/>
              <a:buNone/>
            </a:pPr>
            <a:r>
              <a:rPr lang="en-US" sz="1800"/>
              <a:t>to port 80 at www.rose-hulman.edu</a:t>
            </a:r>
            <a:endParaRPr lang="en-US">
              <a:latin typeface="Times New Roman" pitchFamily="18" charset="0"/>
            </a:endParaRPr>
          </a:p>
        </p:txBody>
      </p:sp>
      <p:sp>
        <p:nvSpPr>
          <p:cNvPr id="28679" name="Text Box 6"/>
          <p:cNvSpPr txBox="1">
            <a:spLocks noChangeArrowheads="1"/>
          </p:cNvSpPr>
          <p:nvPr/>
        </p:nvSpPr>
        <p:spPr bwMode="auto">
          <a:xfrm>
            <a:off x="214313" y="2190750"/>
            <a:ext cx="4143375" cy="366713"/>
          </a:xfrm>
          <a:prstGeom prst="rect">
            <a:avLst/>
          </a:prstGeom>
          <a:noFill/>
          <a:ln w="9525">
            <a:noFill/>
            <a:miter lim="800000"/>
            <a:headEnd/>
            <a:tailEnd/>
          </a:ln>
        </p:spPr>
        <p:txBody>
          <a:bodyPr wrap="none">
            <a:spAutoFit/>
          </a:bodyPr>
          <a:lstStyle/>
          <a:p>
            <a:pPr algn="ctr">
              <a:spcBef>
                <a:spcPct val="0"/>
              </a:spcBef>
              <a:buClrTx/>
              <a:buSzTx/>
              <a:buFontTx/>
              <a:buNone/>
            </a:pPr>
            <a:r>
              <a:rPr lang="en-US" sz="1800" b="1">
                <a:solidFill>
                  <a:srgbClr val="FF0000"/>
                </a:solidFill>
                <a:latin typeface="Courier New" pitchFamily="49" charset="0"/>
              </a:rPr>
              <a:t>telnet www.rose-hulman.edu 80</a:t>
            </a:r>
            <a:endParaRPr lang="en-US" sz="2800">
              <a:latin typeface="Arial" charset="0"/>
            </a:endParaRPr>
          </a:p>
        </p:txBody>
      </p:sp>
      <p:sp>
        <p:nvSpPr>
          <p:cNvPr id="28680" name="Rectangle 7"/>
          <p:cNvSpPr>
            <a:spLocks noChangeArrowheads="1"/>
          </p:cNvSpPr>
          <p:nvPr/>
        </p:nvSpPr>
        <p:spPr bwMode="auto">
          <a:xfrm>
            <a:off x="361950" y="3600450"/>
            <a:ext cx="8096250" cy="466725"/>
          </a:xfrm>
          <a:prstGeom prst="rect">
            <a:avLst/>
          </a:prstGeom>
          <a:noFill/>
          <a:ln w="9525">
            <a:noFill/>
            <a:miter lim="800000"/>
            <a:headEnd/>
            <a:tailEnd/>
          </a:ln>
        </p:spPr>
        <p:txBody>
          <a:bodyPr/>
          <a:lstStyle/>
          <a:p>
            <a:pPr marL="342900" indent="-342900"/>
            <a:r>
              <a:rPr lang="en-US"/>
              <a:t>2. Type in a GET HTTP request:</a:t>
            </a:r>
          </a:p>
          <a:p>
            <a:pPr marL="1143000" lvl="2" indent="-228600">
              <a:buClrTx/>
              <a:buSzTx/>
              <a:buFontTx/>
              <a:buNone/>
            </a:pPr>
            <a:endParaRPr lang="en-US" sz="1800"/>
          </a:p>
        </p:txBody>
      </p:sp>
      <p:sp>
        <p:nvSpPr>
          <p:cNvPr id="28681" name="Text Box 8"/>
          <p:cNvSpPr txBox="1">
            <a:spLocks noChangeArrowheads="1"/>
          </p:cNvSpPr>
          <p:nvPr/>
        </p:nvSpPr>
        <p:spPr bwMode="auto">
          <a:xfrm>
            <a:off x="290005" y="4202113"/>
            <a:ext cx="4001717" cy="338554"/>
          </a:xfrm>
          <a:prstGeom prst="rect">
            <a:avLst/>
          </a:prstGeom>
          <a:noFill/>
          <a:ln w="9525">
            <a:noFill/>
            <a:miter lim="800000"/>
            <a:headEnd/>
            <a:tailEnd/>
          </a:ln>
        </p:spPr>
        <p:txBody>
          <a:bodyPr wrap="none">
            <a:spAutoFit/>
          </a:bodyPr>
          <a:lstStyle/>
          <a:p>
            <a:pPr algn="ctr">
              <a:spcBef>
                <a:spcPct val="0"/>
              </a:spcBef>
              <a:buClrTx/>
              <a:buSzTx/>
              <a:buFontTx/>
              <a:buNone/>
            </a:pPr>
            <a:r>
              <a:rPr lang="en-US" sz="1600" b="1" dirty="0">
                <a:solidFill>
                  <a:srgbClr val="FF0000"/>
                </a:solidFill>
                <a:latin typeface="Courier New" pitchFamily="49" charset="0"/>
              </a:rPr>
              <a:t>GET /</a:t>
            </a:r>
            <a:r>
              <a:rPr lang="en-US" sz="1600" b="1" dirty="0" smtClean="0">
                <a:solidFill>
                  <a:srgbClr val="FF0000"/>
                </a:solidFill>
                <a:latin typeface="Courier New" pitchFamily="49" charset="0"/>
              </a:rPr>
              <a:t>class/</a:t>
            </a:r>
            <a:r>
              <a:rPr lang="en-US" sz="1600" b="1" dirty="0" err="1" smtClean="0">
                <a:solidFill>
                  <a:srgbClr val="FF0000"/>
                </a:solidFill>
                <a:latin typeface="Courier New" pitchFamily="49" charset="0"/>
              </a:rPr>
              <a:t>csse</a:t>
            </a:r>
            <a:r>
              <a:rPr lang="en-US" sz="1600" b="1" dirty="0" smtClean="0">
                <a:solidFill>
                  <a:srgbClr val="FF0000"/>
                </a:solidFill>
                <a:latin typeface="Courier New" pitchFamily="49" charset="0"/>
              </a:rPr>
              <a:t>/csse432</a:t>
            </a:r>
            <a:r>
              <a:rPr lang="en-US" sz="1600" b="1" smtClean="0">
                <a:solidFill>
                  <a:srgbClr val="FF0000"/>
                </a:solidFill>
                <a:latin typeface="Courier New" pitchFamily="49" charset="0"/>
              </a:rPr>
              <a:t>/201430</a:t>
            </a:r>
            <a:r>
              <a:rPr lang="en-US" sz="1600" b="1" dirty="0" smtClean="0">
                <a:solidFill>
                  <a:srgbClr val="FF0000"/>
                </a:solidFill>
                <a:latin typeface="Courier New" pitchFamily="49" charset="0"/>
              </a:rPr>
              <a:t>/</a:t>
            </a:r>
            <a:endParaRPr lang="en-US" sz="2800" dirty="0">
              <a:latin typeface="Arial" charset="0"/>
            </a:endParaRPr>
          </a:p>
        </p:txBody>
      </p:sp>
      <p:sp>
        <p:nvSpPr>
          <p:cNvPr id="28682" name="Text Box 11"/>
          <p:cNvSpPr txBox="1">
            <a:spLocks noChangeArrowheads="1"/>
          </p:cNvSpPr>
          <p:nvPr/>
        </p:nvSpPr>
        <p:spPr bwMode="auto">
          <a:xfrm>
            <a:off x="5837238" y="4149725"/>
            <a:ext cx="3306762" cy="1190625"/>
          </a:xfrm>
          <a:prstGeom prst="rect">
            <a:avLst/>
          </a:prstGeom>
          <a:noFill/>
          <a:ln w="9525">
            <a:noFill/>
            <a:miter lim="800000"/>
            <a:headEnd/>
            <a:tailEnd/>
          </a:ln>
        </p:spPr>
        <p:txBody>
          <a:bodyPr wrap="none">
            <a:spAutoFit/>
          </a:bodyPr>
          <a:lstStyle/>
          <a:p>
            <a:pPr>
              <a:spcBef>
                <a:spcPct val="0"/>
              </a:spcBef>
              <a:buClrTx/>
              <a:buSzTx/>
              <a:buFontTx/>
              <a:buNone/>
            </a:pPr>
            <a:r>
              <a:rPr lang="en-US" sz="1800"/>
              <a:t>By typing this in (hit carriage</a:t>
            </a:r>
          </a:p>
          <a:p>
            <a:pPr>
              <a:spcBef>
                <a:spcPct val="0"/>
              </a:spcBef>
              <a:buClrTx/>
              <a:buSzTx/>
              <a:buFontTx/>
              <a:buNone/>
            </a:pPr>
            <a:r>
              <a:rPr lang="en-US" sz="1800"/>
              <a:t>return twice), you send</a:t>
            </a:r>
          </a:p>
          <a:p>
            <a:pPr>
              <a:spcBef>
                <a:spcPct val="0"/>
              </a:spcBef>
              <a:buClrTx/>
              <a:buSzTx/>
              <a:buFontTx/>
              <a:buNone/>
            </a:pPr>
            <a:r>
              <a:rPr lang="en-US" sz="1800"/>
              <a:t>this minimal (but complete) </a:t>
            </a:r>
          </a:p>
          <a:p>
            <a:pPr>
              <a:spcBef>
                <a:spcPct val="0"/>
              </a:spcBef>
              <a:buClrTx/>
              <a:buSzTx/>
              <a:buFontTx/>
              <a:buNone/>
            </a:pPr>
            <a:r>
              <a:rPr lang="en-US" sz="1800"/>
              <a:t>GET request to HTTP server</a:t>
            </a:r>
            <a:endParaRPr lang="en-US">
              <a:latin typeface="Times New Roman" pitchFamily="18" charset="0"/>
            </a:endParaRPr>
          </a:p>
        </p:txBody>
      </p:sp>
      <p:sp>
        <p:nvSpPr>
          <p:cNvPr id="28683" name="Freeform 12"/>
          <p:cNvSpPr>
            <a:spLocks/>
          </p:cNvSpPr>
          <p:nvPr/>
        </p:nvSpPr>
        <p:spPr bwMode="auto">
          <a:xfrm>
            <a:off x="4511675" y="2136775"/>
            <a:ext cx="247650" cy="1181100"/>
          </a:xfrm>
          <a:custGeom>
            <a:avLst/>
            <a:gdLst>
              <a:gd name="T0" fmla="*/ 201789 w 162"/>
              <a:gd name="T1" fmla="*/ 7444 h 1428"/>
              <a:gd name="T2" fmla="*/ 0 w 162"/>
              <a:gd name="T3" fmla="*/ 0 h 1428"/>
              <a:gd name="T4" fmla="*/ 0 w 162"/>
              <a:gd name="T5" fmla="*/ 1181100 h 1428"/>
              <a:gd name="T6" fmla="*/ 247650 w 162"/>
              <a:gd name="T7" fmla="*/ 1178619 h 1428"/>
              <a:gd name="T8" fmla="*/ 0 60000 65536"/>
              <a:gd name="T9" fmla="*/ 0 60000 65536"/>
              <a:gd name="T10" fmla="*/ 0 60000 65536"/>
              <a:gd name="T11" fmla="*/ 0 60000 65536"/>
              <a:gd name="T12" fmla="*/ 0 w 162"/>
              <a:gd name="T13" fmla="*/ 0 h 1428"/>
              <a:gd name="T14" fmla="*/ 162 w 162"/>
              <a:gd name="T15" fmla="*/ 1428 h 1428"/>
            </a:gdLst>
            <a:ahLst/>
            <a:cxnLst>
              <a:cxn ang="T8">
                <a:pos x="T0" y="T1"/>
              </a:cxn>
              <a:cxn ang="T9">
                <a:pos x="T2" y="T3"/>
              </a:cxn>
              <a:cxn ang="T10">
                <a:pos x="T4" y="T5"/>
              </a:cxn>
              <a:cxn ang="T11">
                <a:pos x="T6" y="T7"/>
              </a:cxn>
            </a:cxnLst>
            <a:rect l="T12" t="T13" r="T14" b="T15"/>
            <a:pathLst>
              <a:path w="162" h="1428">
                <a:moveTo>
                  <a:pt x="132" y="9"/>
                </a:moveTo>
                <a:lnTo>
                  <a:pt x="0" y="0"/>
                </a:lnTo>
                <a:lnTo>
                  <a:pt x="0" y="1428"/>
                </a:lnTo>
                <a:lnTo>
                  <a:pt x="162" y="1425"/>
                </a:lnTo>
              </a:path>
            </a:pathLst>
          </a:custGeom>
          <a:noFill/>
          <a:ln w="19050">
            <a:solidFill>
              <a:schemeClr val="accent2"/>
            </a:solidFill>
            <a:round/>
            <a:headEnd/>
            <a:tailEnd/>
          </a:ln>
        </p:spPr>
        <p:txBody>
          <a:bodyPr wrap="none" anchor="ctr"/>
          <a:lstStyle/>
          <a:p>
            <a:endParaRPr lang="en-US"/>
          </a:p>
        </p:txBody>
      </p:sp>
      <p:sp>
        <p:nvSpPr>
          <p:cNvPr id="28684" name="Freeform 13"/>
          <p:cNvSpPr>
            <a:spLocks/>
          </p:cNvSpPr>
          <p:nvPr/>
        </p:nvSpPr>
        <p:spPr bwMode="auto">
          <a:xfrm>
            <a:off x="5654675" y="4143375"/>
            <a:ext cx="257175" cy="1190625"/>
          </a:xfrm>
          <a:custGeom>
            <a:avLst/>
            <a:gdLst>
              <a:gd name="T0" fmla="*/ 209550 w 162"/>
              <a:gd name="T1" fmla="*/ 7504 h 1428"/>
              <a:gd name="T2" fmla="*/ 0 w 162"/>
              <a:gd name="T3" fmla="*/ 0 h 1428"/>
              <a:gd name="T4" fmla="*/ 0 w 162"/>
              <a:gd name="T5" fmla="*/ 1190625 h 1428"/>
              <a:gd name="T6" fmla="*/ 257175 w 162"/>
              <a:gd name="T7" fmla="*/ 1188124 h 1428"/>
              <a:gd name="T8" fmla="*/ 0 60000 65536"/>
              <a:gd name="T9" fmla="*/ 0 60000 65536"/>
              <a:gd name="T10" fmla="*/ 0 60000 65536"/>
              <a:gd name="T11" fmla="*/ 0 60000 65536"/>
              <a:gd name="T12" fmla="*/ 0 w 162"/>
              <a:gd name="T13" fmla="*/ 0 h 1428"/>
              <a:gd name="T14" fmla="*/ 162 w 162"/>
              <a:gd name="T15" fmla="*/ 1428 h 1428"/>
            </a:gdLst>
            <a:ahLst/>
            <a:cxnLst>
              <a:cxn ang="T8">
                <a:pos x="T0" y="T1"/>
              </a:cxn>
              <a:cxn ang="T9">
                <a:pos x="T2" y="T3"/>
              </a:cxn>
              <a:cxn ang="T10">
                <a:pos x="T4" y="T5"/>
              </a:cxn>
              <a:cxn ang="T11">
                <a:pos x="T6" y="T7"/>
              </a:cxn>
            </a:cxnLst>
            <a:rect l="T12" t="T13" r="T14" b="T15"/>
            <a:pathLst>
              <a:path w="162" h="1428">
                <a:moveTo>
                  <a:pt x="132" y="9"/>
                </a:moveTo>
                <a:lnTo>
                  <a:pt x="0" y="0"/>
                </a:lnTo>
                <a:lnTo>
                  <a:pt x="0" y="1428"/>
                </a:lnTo>
                <a:lnTo>
                  <a:pt x="162" y="1425"/>
                </a:lnTo>
              </a:path>
            </a:pathLst>
          </a:custGeom>
          <a:noFill/>
          <a:ln w="19050">
            <a:solidFill>
              <a:schemeClr val="accent2"/>
            </a:solidFill>
            <a:round/>
            <a:headEnd/>
            <a:tailEnd/>
          </a:ln>
        </p:spPr>
        <p:txBody>
          <a:bodyPr wrap="none" anchor="ctr"/>
          <a:lstStyle/>
          <a:p>
            <a:endParaRPr lang="en-US"/>
          </a:p>
        </p:txBody>
      </p:sp>
      <p:sp>
        <p:nvSpPr>
          <p:cNvPr id="28685" name="Rectangle 14"/>
          <p:cNvSpPr>
            <a:spLocks noChangeArrowheads="1"/>
          </p:cNvSpPr>
          <p:nvPr/>
        </p:nvSpPr>
        <p:spPr bwMode="auto">
          <a:xfrm>
            <a:off x="361950" y="5429250"/>
            <a:ext cx="8096250" cy="466725"/>
          </a:xfrm>
          <a:prstGeom prst="rect">
            <a:avLst/>
          </a:prstGeom>
          <a:noFill/>
          <a:ln w="9525">
            <a:noFill/>
            <a:miter lim="800000"/>
            <a:headEnd/>
            <a:tailEnd/>
          </a:ln>
        </p:spPr>
        <p:txBody>
          <a:bodyPr/>
          <a:lstStyle/>
          <a:p>
            <a:pPr marL="342900" indent="-342900"/>
            <a:r>
              <a:rPr lang="en-US"/>
              <a:t>3. Look at response message sent by HTTP server!</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31747" name="Slide Number Placeholder 6"/>
          <p:cNvSpPr>
            <a:spLocks noGrp="1"/>
          </p:cNvSpPr>
          <p:nvPr>
            <p:ph type="sldNum" sz="quarter" idx="12"/>
          </p:nvPr>
        </p:nvSpPr>
        <p:spPr>
          <a:noFill/>
        </p:spPr>
        <p:txBody>
          <a:bodyPr/>
          <a:lstStyle/>
          <a:p>
            <a:fld id="{D8344506-0BAE-4386-98B4-5FB078AD99B5}" type="slidenum">
              <a:rPr lang="en-US" smtClean="0"/>
              <a:pPr/>
              <a:t>25</a:t>
            </a:fld>
            <a:endParaRPr lang="en-US" smtClean="0"/>
          </a:p>
        </p:txBody>
      </p:sp>
      <p:sp>
        <p:nvSpPr>
          <p:cNvPr id="31748" name="Rectangle 1026"/>
          <p:cNvSpPr>
            <a:spLocks noGrp="1" noChangeArrowheads="1"/>
          </p:cNvSpPr>
          <p:nvPr>
            <p:ph type="title"/>
          </p:nvPr>
        </p:nvSpPr>
        <p:spPr/>
        <p:txBody>
          <a:bodyPr/>
          <a:lstStyle/>
          <a:p>
            <a:r>
              <a:rPr lang="en-US" smtClean="0"/>
              <a:t>Cookies: keeping “state”</a:t>
            </a:r>
          </a:p>
        </p:txBody>
      </p:sp>
      <p:sp>
        <p:nvSpPr>
          <p:cNvPr id="31749" name="Rectangle 1027"/>
          <p:cNvSpPr>
            <a:spLocks noGrp="1" noChangeArrowheads="1"/>
          </p:cNvSpPr>
          <p:nvPr>
            <p:ph type="body" sz="half" idx="1"/>
          </p:nvPr>
        </p:nvSpPr>
        <p:spPr/>
        <p:txBody>
          <a:bodyPr/>
          <a:lstStyle/>
          <a:p>
            <a:pPr>
              <a:buFont typeface="ZapfDingbats" pitchFamily="82" charset="2"/>
              <a:buNone/>
            </a:pPr>
            <a:r>
              <a:rPr lang="en-US" sz="2400" smtClean="0"/>
              <a:t>Many major Web sites use cookies</a:t>
            </a:r>
          </a:p>
          <a:p>
            <a:pPr>
              <a:buFont typeface="ZapfDingbats" pitchFamily="82" charset="2"/>
              <a:buNone/>
            </a:pPr>
            <a:r>
              <a:rPr lang="en-US" sz="2400" u="sng" smtClean="0">
                <a:solidFill>
                  <a:srgbClr val="FF0000"/>
                </a:solidFill>
              </a:rPr>
              <a:t>Four components:</a:t>
            </a:r>
            <a:endParaRPr lang="en-US" sz="2400" smtClean="0">
              <a:solidFill>
                <a:srgbClr val="FF0000"/>
              </a:solidFill>
            </a:endParaRPr>
          </a:p>
          <a:p>
            <a:pPr lvl="1">
              <a:buFont typeface="ZapfDingbats" pitchFamily="82" charset="2"/>
              <a:buNone/>
            </a:pPr>
            <a:r>
              <a:rPr lang="en-US" sz="2000" smtClean="0"/>
              <a:t>1) cookie header line in the HTTP response message</a:t>
            </a:r>
          </a:p>
          <a:p>
            <a:pPr lvl="1">
              <a:buFont typeface="ZapfDingbats" pitchFamily="82" charset="2"/>
              <a:buNone/>
            </a:pPr>
            <a:r>
              <a:rPr lang="en-US" sz="2000" smtClean="0"/>
              <a:t>2) cookie header line in HTTP request message</a:t>
            </a:r>
          </a:p>
          <a:p>
            <a:pPr lvl="1">
              <a:buFont typeface="ZapfDingbats" pitchFamily="82" charset="2"/>
              <a:buNone/>
            </a:pPr>
            <a:r>
              <a:rPr lang="en-US" sz="2000" smtClean="0"/>
              <a:t>3) cookie file kept on user’s host and managed by user’s browser</a:t>
            </a:r>
          </a:p>
          <a:p>
            <a:pPr lvl="1">
              <a:buFont typeface="ZapfDingbats" pitchFamily="82" charset="2"/>
              <a:buNone/>
            </a:pPr>
            <a:r>
              <a:rPr lang="en-US" sz="2000" smtClean="0"/>
              <a:t>4) back-end database at Web site</a:t>
            </a:r>
          </a:p>
        </p:txBody>
      </p:sp>
      <p:sp>
        <p:nvSpPr>
          <p:cNvPr id="31750" name="Rectangle 1028"/>
          <p:cNvSpPr>
            <a:spLocks noGrp="1" noChangeArrowheads="1"/>
          </p:cNvSpPr>
          <p:nvPr>
            <p:ph type="body" sz="half" idx="2"/>
          </p:nvPr>
        </p:nvSpPr>
        <p:spPr/>
        <p:txBody>
          <a:bodyPr/>
          <a:lstStyle/>
          <a:p>
            <a:pPr>
              <a:buFont typeface="ZapfDingbats" pitchFamily="82" charset="2"/>
              <a:buNone/>
            </a:pPr>
            <a:r>
              <a:rPr lang="en-US" sz="2400" u="sng" smtClean="0">
                <a:solidFill>
                  <a:srgbClr val="FF0000"/>
                </a:solidFill>
              </a:rPr>
              <a:t>Example:</a:t>
            </a:r>
          </a:p>
          <a:p>
            <a:pPr lvl="1"/>
            <a:r>
              <a:rPr lang="en-US" sz="2000" smtClean="0"/>
              <a:t>Susan access Internet always from same PC</a:t>
            </a:r>
          </a:p>
          <a:p>
            <a:pPr lvl="1"/>
            <a:r>
              <a:rPr lang="en-US" sz="2000" smtClean="0"/>
              <a:t>She visits a specific e-commerce site for first time</a:t>
            </a:r>
          </a:p>
          <a:p>
            <a:pPr lvl="1"/>
            <a:r>
              <a:rPr lang="en-US" sz="2000" smtClean="0"/>
              <a:t>When initial HTTP requests arrives at site, site creates a unique ID and creates an entry in backend database for ID</a:t>
            </a: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32771" name="Slide Number Placeholder 6"/>
          <p:cNvSpPr>
            <a:spLocks noGrp="1"/>
          </p:cNvSpPr>
          <p:nvPr>
            <p:ph type="sldNum" sz="quarter" idx="12"/>
          </p:nvPr>
        </p:nvSpPr>
        <p:spPr>
          <a:noFill/>
        </p:spPr>
        <p:txBody>
          <a:bodyPr/>
          <a:lstStyle/>
          <a:p>
            <a:fld id="{9C76F4E0-3FAC-4A66-B4A6-1EFCCC8A2908}" type="slidenum">
              <a:rPr lang="en-US" smtClean="0"/>
              <a:pPr/>
              <a:t>26</a:t>
            </a:fld>
            <a:endParaRPr lang="en-US" smtClean="0"/>
          </a:p>
        </p:txBody>
      </p:sp>
      <p:sp>
        <p:nvSpPr>
          <p:cNvPr id="32772" name="Rectangle 2"/>
          <p:cNvSpPr>
            <a:spLocks noGrp="1" noChangeArrowheads="1"/>
          </p:cNvSpPr>
          <p:nvPr>
            <p:ph type="title"/>
          </p:nvPr>
        </p:nvSpPr>
        <p:spPr/>
        <p:txBody>
          <a:bodyPr/>
          <a:lstStyle/>
          <a:p>
            <a:r>
              <a:rPr lang="en-US" sz="3200" smtClean="0"/>
              <a:t>Cookies: keeping “state” (cont.)</a:t>
            </a:r>
            <a:endParaRPr lang="en-US" smtClean="0"/>
          </a:p>
        </p:txBody>
      </p:sp>
      <p:grpSp>
        <p:nvGrpSpPr>
          <p:cNvPr id="32773" name="Group 33"/>
          <p:cNvGrpSpPr>
            <a:grpSpLocks/>
          </p:cNvGrpSpPr>
          <p:nvPr/>
        </p:nvGrpSpPr>
        <p:grpSpPr bwMode="auto">
          <a:xfrm>
            <a:off x="2166938" y="1423988"/>
            <a:ext cx="4972050" cy="4618037"/>
            <a:chOff x="2442" y="874"/>
            <a:chExt cx="3132" cy="2909"/>
          </a:xfrm>
        </p:grpSpPr>
        <p:sp>
          <p:nvSpPr>
            <p:cNvPr id="32801" name="Line 4"/>
            <p:cNvSpPr>
              <a:spLocks noChangeShapeType="1"/>
            </p:cNvSpPr>
            <p:nvPr/>
          </p:nvSpPr>
          <p:spPr bwMode="auto">
            <a:xfrm>
              <a:off x="2688" y="1242"/>
              <a:ext cx="2082" cy="240"/>
            </a:xfrm>
            <a:prstGeom prst="line">
              <a:avLst/>
            </a:prstGeom>
            <a:noFill/>
            <a:ln w="19050">
              <a:solidFill>
                <a:schemeClr val="tx1"/>
              </a:solidFill>
              <a:round/>
              <a:headEnd/>
              <a:tailEnd type="triangle" w="med" len="med"/>
            </a:ln>
          </p:spPr>
          <p:txBody>
            <a:bodyPr wrap="none" anchor="ctr"/>
            <a:lstStyle/>
            <a:p>
              <a:endParaRPr lang="en-US"/>
            </a:p>
          </p:txBody>
        </p:sp>
        <p:sp>
          <p:nvSpPr>
            <p:cNvPr id="32802" name="Text Box 5"/>
            <p:cNvSpPr txBox="1">
              <a:spLocks noChangeArrowheads="1"/>
            </p:cNvSpPr>
            <p:nvPr/>
          </p:nvSpPr>
          <p:spPr bwMode="auto">
            <a:xfrm>
              <a:off x="2442" y="874"/>
              <a:ext cx="618" cy="288"/>
            </a:xfrm>
            <a:prstGeom prst="rect">
              <a:avLst/>
            </a:prstGeom>
            <a:noFill/>
            <a:ln w="9525">
              <a:noFill/>
              <a:miter lim="800000"/>
              <a:headEnd/>
              <a:tailEnd/>
            </a:ln>
          </p:spPr>
          <p:txBody>
            <a:bodyPr wrap="none">
              <a:spAutoFit/>
            </a:bodyPr>
            <a:lstStyle/>
            <a:p>
              <a:pPr algn="ctr">
                <a:spcBef>
                  <a:spcPct val="0"/>
                </a:spcBef>
                <a:buClrTx/>
                <a:buSzTx/>
                <a:buFontTx/>
                <a:buNone/>
              </a:pPr>
              <a:r>
                <a:rPr lang="en-US" u="sng"/>
                <a:t>client</a:t>
              </a:r>
              <a:endParaRPr lang="en-US">
                <a:latin typeface="Times New Roman" pitchFamily="18" charset="0"/>
              </a:endParaRPr>
            </a:p>
          </p:txBody>
        </p:sp>
        <p:sp>
          <p:nvSpPr>
            <p:cNvPr id="32803" name="Text Box 6"/>
            <p:cNvSpPr txBox="1">
              <a:spLocks noChangeArrowheads="1"/>
            </p:cNvSpPr>
            <p:nvPr/>
          </p:nvSpPr>
          <p:spPr bwMode="auto">
            <a:xfrm>
              <a:off x="4612" y="887"/>
              <a:ext cx="696" cy="288"/>
            </a:xfrm>
            <a:prstGeom prst="rect">
              <a:avLst/>
            </a:prstGeom>
            <a:noFill/>
            <a:ln w="9525">
              <a:noFill/>
              <a:miter lim="800000"/>
              <a:headEnd/>
              <a:tailEnd/>
            </a:ln>
          </p:spPr>
          <p:txBody>
            <a:bodyPr wrap="none">
              <a:spAutoFit/>
            </a:bodyPr>
            <a:lstStyle/>
            <a:p>
              <a:pPr algn="ctr">
                <a:spcBef>
                  <a:spcPct val="0"/>
                </a:spcBef>
                <a:buClrTx/>
                <a:buSzTx/>
                <a:buFontTx/>
                <a:buNone/>
              </a:pPr>
              <a:r>
                <a:rPr lang="en-US" u="sng"/>
                <a:t>server</a:t>
              </a:r>
              <a:endParaRPr lang="en-US">
                <a:latin typeface="Times New Roman" pitchFamily="18" charset="0"/>
              </a:endParaRPr>
            </a:p>
          </p:txBody>
        </p:sp>
        <p:sp>
          <p:nvSpPr>
            <p:cNvPr id="32804" name="Rectangle 7"/>
            <p:cNvSpPr>
              <a:spLocks noChangeArrowheads="1"/>
            </p:cNvSpPr>
            <p:nvPr/>
          </p:nvSpPr>
          <p:spPr bwMode="auto">
            <a:xfrm>
              <a:off x="2838" y="1242"/>
              <a:ext cx="1692" cy="198"/>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2805" name="Text Box 8"/>
            <p:cNvSpPr txBox="1">
              <a:spLocks noChangeArrowheads="1"/>
            </p:cNvSpPr>
            <p:nvPr/>
          </p:nvSpPr>
          <p:spPr bwMode="auto">
            <a:xfrm>
              <a:off x="2842" y="1232"/>
              <a:ext cx="1689" cy="237"/>
            </a:xfrm>
            <a:prstGeom prst="rect">
              <a:avLst/>
            </a:prstGeom>
            <a:solidFill>
              <a:schemeClr val="bg1"/>
            </a:solidFill>
            <a:ln w="9525">
              <a:solidFill>
                <a:schemeClr val="tx1"/>
              </a:solidFill>
              <a:miter lim="800000"/>
              <a:headEnd/>
              <a:tailEnd/>
            </a:ln>
          </p:spPr>
          <p:txBody>
            <a:bodyPr>
              <a:spAutoFit/>
            </a:bodyPr>
            <a:lstStyle/>
            <a:p>
              <a:pPr algn="ctr">
                <a:spcBef>
                  <a:spcPct val="0"/>
                </a:spcBef>
                <a:buClrTx/>
                <a:buSzTx/>
                <a:buFontTx/>
                <a:buNone/>
              </a:pPr>
              <a:r>
                <a:rPr lang="en-US" sz="1800"/>
                <a:t>usual http request msg</a:t>
              </a:r>
              <a:endParaRPr lang="en-US">
                <a:latin typeface="Times New Roman" pitchFamily="18" charset="0"/>
              </a:endParaRPr>
            </a:p>
          </p:txBody>
        </p:sp>
        <p:sp>
          <p:nvSpPr>
            <p:cNvPr id="32806" name="Line 9"/>
            <p:cNvSpPr>
              <a:spLocks noChangeShapeType="1"/>
            </p:cNvSpPr>
            <p:nvPr/>
          </p:nvSpPr>
          <p:spPr bwMode="auto">
            <a:xfrm flipH="1">
              <a:off x="2706" y="1524"/>
              <a:ext cx="2082" cy="240"/>
            </a:xfrm>
            <a:prstGeom prst="line">
              <a:avLst/>
            </a:prstGeom>
            <a:noFill/>
            <a:ln w="19050">
              <a:solidFill>
                <a:schemeClr val="tx1"/>
              </a:solidFill>
              <a:round/>
              <a:headEnd/>
              <a:tailEnd type="triangle" w="med" len="med"/>
            </a:ln>
          </p:spPr>
          <p:txBody>
            <a:bodyPr wrap="none" anchor="ctr"/>
            <a:lstStyle/>
            <a:p>
              <a:endParaRPr lang="en-US"/>
            </a:p>
          </p:txBody>
        </p:sp>
        <p:sp>
          <p:nvSpPr>
            <p:cNvPr id="32807" name="Rectangle 10"/>
            <p:cNvSpPr>
              <a:spLocks noChangeArrowheads="1"/>
            </p:cNvSpPr>
            <p:nvPr/>
          </p:nvSpPr>
          <p:spPr bwMode="auto">
            <a:xfrm>
              <a:off x="2916" y="1507"/>
              <a:ext cx="1578" cy="351"/>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2808" name="Text Box 11"/>
            <p:cNvSpPr txBox="1">
              <a:spLocks noChangeArrowheads="1"/>
            </p:cNvSpPr>
            <p:nvPr/>
          </p:nvSpPr>
          <p:spPr bwMode="auto">
            <a:xfrm>
              <a:off x="2866" y="1484"/>
              <a:ext cx="1665" cy="429"/>
            </a:xfrm>
            <a:prstGeom prst="rect">
              <a:avLst/>
            </a:prstGeom>
            <a:solidFill>
              <a:schemeClr val="bg1"/>
            </a:solidFill>
            <a:ln w="9525">
              <a:solidFill>
                <a:schemeClr val="tx1"/>
              </a:solidFill>
              <a:miter lim="800000"/>
              <a:headEnd/>
              <a:tailEnd/>
            </a:ln>
          </p:spPr>
          <p:txBody>
            <a:bodyPr>
              <a:spAutoFit/>
            </a:bodyPr>
            <a:lstStyle/>
            <a:p>
              <a:pPr algn="ctr">
                <a:spcBef>
                  <a:spcPct val="0"/>
                </a:spcBef>
                <a:buClrTx/>
                <a:buSzTx/>
                <a:buFontTx/>
                <a:buNone/>
              </a:pPr>
              <a:r>
                <a:rPr lang="en-US" sz="1800"/>
                <a:t>usual http response +</a:t>
              </a:r>
            </a:p>
            <a:p>
              <a:pPr algn="ctr">
                <a:spcBef>
                  <a:spcPct val="0"/>
                </a:spcBef>
                <a:buClrTx/>
                <a:buSzTx/>
                <a:buFontTx/>
                <a:buNone/>
              </a:pPr>
              <a:r>
                <a:rPr lang="en-US" sz="2000" b="1">
                  <a:latin typeface="Courier New" pitchFamily="49" charset="0"/>
                </a:rPr>
                <a:t>Set-cookie: 1678 </a:t>
              </a:r>
            </a:p>
          </p:txBody>
        </p:sp>
        <p:sp>
          <p:nvSpPr>
            <p:cNvPr id="32809" name="Line 12"/>
            <p:cNvSpPr>
              <a:spLocks noChangeShapeType="1"/>
            </p:cNvSpPr>
            <p:nvPr/>
          </p:nvSpPr>
          <p:spPr bwMode="auto">
            <a:xfrm>
              <a:off x="2694" y="2244"/>
              <a:ext cx="2082" cy="240"/>
            </a:xfrm>
            <a:prstGeom prst="line">
              <a:avLst/>
            </a:prstGeom>
            <a:noFill/>
            <a:ln w="19050">
              <a:solidFill>
                <a:schemeClr val="tx1"/>
              </a:solidFill>
              <a:round/>
              <a:headEnd/>
              <a:tailEnd type="triangle" w="med" len="med"/>
            </a:ln>
          </p:spPr>
          <p:txBody>
            <a:bodyPr wrap="none" anchor="ctr"/>
            <a:lstStyle/>
            <a:p>
              <a:endParaRPr lang="en-US"/>
            </a:p>
          </p:txBody>
        </p:sp>
        <p:grpSp>
          <p:nvGrpSpPr>
            <p:cNvPr id="32810" name="Group 13"/>
            <p:cNvGrpSpPr>
              <a:grpSpLocks/>
            </p:cNvGrpSpPr>
            <p:nvPr/>
          </p:nvGrpSpPr>
          <p:grpSpPr bwMode="auto">
            <a:xfrm>
              <a:off x="2860" y="2120"/>
              <a:ext cx="1689" cy="429"/>
              <a:chOff x="3124" y="2762"/>
              <a:chExt cx="1689" cy="429"/>
            </a:xfrm>
          </p:grpSpPr>
          <p:sp>
            <p:nvSpPr>
              <p:cNvPr id="32825" name="Rectangle 14"/>
              <p:cNvSpPr>
                <a:spLocks noChangeArrowheads="1"/>
              </p:cNvSpPr>
              <p:nvPr/>
            </p:nvSpPr>
            <p:spPr bwMode="auto">
              <a:xfrm>
                <a:off x="3186" y="2791"/>
                <a:ext cx="1578" cy="351"/>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32826" name="Text Box 15"/>
              <p:cNvSpPr txBox="1">
                <a:spLocks noChangeArrowheads="1"/>
              </p:cNvSpPr>
              <p:nvPr/>
            </p:nvSpPr>
            <p:spPr bwMode="auto">
              <a:xfrm>
                <a:off x="3124" y="2762"/>
                <a:ext cx="1689" cy="429"/>
              </a:xfrm>
              <a:prstGeom prst="rect">
                <a:avLst/>
              </a:prstGeom>
              <a:solidFill>
                <a:schemeClr val="bg1"/>
              </a:solidFill>
              <a:ln w="9525">
                <a:solidFill>
                  <a:schemeClr val="tx1"/>
                </a:solidFill>
                <a:miter lim="800000"/>
                <a:headEnd/>
                <a:tailEnd/>
              </a:ln>
            </p:spPr>
            <p:txBody>
              <a:bodyPr>
                <a:spAutoFit/>
              </a:bodyPr>
              <a:lstStyle/>
              <a:p>
                <a:pPr algn="ctr">
                  <a:spcBef>
                    <a:spcPct val="0"/>
                  </a:spcBef>
                  <a:buClrTx/>
                  <a:buSzTx/>
                  <a:buFontTx/>
                  <a:buNone/>
                </a:pPr>
                <a:r>
                  <a:rPr lang="en-US" sz="1800"/>
                  <a:t>usual http request msg</a:t>
                </a:r>
              </a:p>
              <a:p>
                <a:pPr algn="ctr">
                  <a:spcBef>
                    <a:spcPct val="0"/>
                  </a:spcBef>
                  <a:buClrTx/>
                  <a:buSzTx/>
                  <a:buFontTx/>
                  <a:buNone/>
                </a:pPr>
                <a:r>
                  <a:rPr lang="en-US" sz="2000" b="1">
                    <a:latin typeface="Courier New" pitchFamily="49" charset="0"/>
                  </a:rPr>
                  <a:t>cookie: 1678</a:t>
                </a:r>
              </a:p>
            </p:txBody>
          </p:sp>
        </p:grpSp>
        <p:sp>
          <p:nvSpPr>
            <p:cNvPr id="32811" name="Line 16"/>
            <p:cNvSpPr>
              <a:spLocks noChangeShapeType="1"/>
            </p:cNvSpPr>
            <p:nvPr/>
          </p:nvSpPr>
          <p:spPr bwMode="auto">
            <a:xfrm flipH="1">
              <a:off x="2688" y="2550"/>
              <a:ext cx="2082" cy="240"/>
            </a:xfrm>
            <a:prstGeom prst="line">
              <a:avLst/>
            </a:prstGeom>
            <a:noFill/>
            <a:ln w="19050">
              <a:solidFill>
                <a:schemeClr val="tx1"/>
              </a:solidFill>
              <a:round/>
              <a:headEnd/>
              <a:tailEnd type="triangle" w="med" len="med"/>
            </a:ln>
          </p:spPr>
          <p:txBody>
            <a:bodyPr wrap="none" anchor="ctr"/>
            <a:lstStyle/>
            <a:p>
              <a:endParaRPr lang="en-US"/>
            </a:p>
          </p:txBody>
        </p:sp>
        <p:grpSp>
          <p:nvGrpSpPr>
            <p:cNvPr id="32812" name="Group 17"/>
            <p:cNvGrpSpPr>
              <a:grpSpLocks/>
            </p:cNvGrpSpPr>
            <p:nvPr/>
          </p:nvGrpSpPr>
          <p:grpSpPr bwMode="auto">
            <a:xfrm>
              <a:off x="2824" y="2570"/>
              <a:ext cx="1743" cy="237"/>
              <a:chOff x="3268" y="2846"/>
              <a:chExt cx="1743" cy="237"/>
            </a:xfrm>
          </p:grpSpPr>
          <p:sp>
            <p:nvSpPr>
              <p:cNvPr id="32823" name="Rectangle 18"/>
              <p:cNvSpPr>
                <a:spLocks noChangeArrowheads="1"/>
              </p:cNvSpPr>
              <p:nvPr/>
            </p:nvSpPr>
            <p:spPr bwMode="auto">
              <a:xfrm>
                <a:off x="3282" y="2856"/>
                <a:ext cx="1692" cy="198"/>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32824" name="Text Box 19"/>
              <p:cNvSpPr txBox="1">
                <a:spLocks noChangeArrowheads="1"/>
              </p:cNvSpPr>
              <p:nvPr/>
            </p:nvSpPr>
            <p:spPr bwMode="auto">
              <a:xfrm>
                <a:off x="3268" y="2846"/>
                <a:ext cx="1743" cy="237"/>
              </a:xfrm>
              <a:prstGeom prst="rect">
                <a:avLst/>
              </a:prstGeom>
              <a:solidFill>
                <a:schemeClr val="bg1"/>
              </a:solidFill>
              <a:ln w="9525">
                <a:solidFill>
                  <a:schemeClr val="tx1"/>
                </a:solidFill>
                <a:miter lim="800000"/>
                <a:headEnd/>
                <a:tailEnd/>
              </a:ln>
            </p:spPr>
            <p:txBody>
              <a:bodyPr>
                <a:spAutoFit/>
              </a:bodyPr>
              <a:lstStyle/>
              <a:p>
                <a:pPr algn="ctr">
                  <a:spcBef>
                    <a:spcPct val="0"/>
                  </a:spcBef>
                  <a:buClrTx/>
                  <a:buSzTx/>
                  <a:buFontTx/>
                  <a:buNone/>
                </a:pPr>
                <a:r>
                  <a:rPr lang="en-US" sz="1800"/>
                  <a:t>usual http response msg</a:t>
                </a:r>
                <a:endParaRPr lang="en-US">
                  <a:latin typeface="Times New Roman" pitchFamily="18" charset="0"/>
                </a:endParaRPr>
              </a:p>
            </p:txBody>
          </p:sp>
        </p:grpSp>
        <p:sp>
          <p:nvSpPr>
            <p:cNvPr id="32813" name="Line 20"/>
            <p:cNvSpPr>
              <a:spLocks noChangeShapeType="1"/>
            </p:cNvSpPr>
            <p:nvPr/>
          </p:nvSpPr>
          <p:spPr bwMode="auto">
            <a:xfrm>
              <a:off x="2676" y="3180"/>
              <a:ext cx="2082" cy="240"/>
            </a:xfrm>
            <a:prstGeom prst="line">
              <a:avLst/>
            </a:prstGeom>
            <a:noFill/>
            <a:ln w="19050">
              <a:solidFill>
                <a:schemeClr val="tx1"/>
              </a:solidFill>
              <a:round/>
              <a:headEnd/>
              <a:tailEnd type="triangle" w="med" len="med"/>
            </a:ln>
          </p:spPr>
          <p:txBody>
            <a:bodyPr wrap="none" anchor="ctr"/>
            <a:lstStyle/>
            <a:p>
              <a:endParaRPr lang="en-US"/>
            </a:p>
          </p:txBody>
        </p:sp>
        <p:grpSp>
          <p:nvGrpSpPr>
            <p:cNvPr id="32814" name="Group 21"/>
            <p:cNvGrpSpPr>
              <a:grpSpLocks/>
            </p:cNvGrpSpPr>
            <p:nvPr/>
          </p:nvGrpSpPr>
          <p:grpSpPr bwMode="auto">
            <a:xfrm>
              <a:off x="2848" y="3068"/>
              <a:ext cx="1689" cy="429"/>
              <a:chOff x="3124" y="2762"/>
              <a:chExt cx="1689" cy="429"/>
            </a:xfrm>
          </p:grpSpPr>
          <p:sp>
            <p:nvSpPr>
              <p:cNvPr id="32821" name="Rectangle 22"/>
              <p:cNvSpPr>
                <a:spLocks noChangeArrowheads="1"/>
              </p:cNvSpPr>
              <p:nvPr/>
            </p:nvSpPr>
            <p:spPr bwMode="auto">
              <a:xfrm>
                <a:off x="3186" y="2791"/>
                <a:ext cx="1578" cy="351"/>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32822" name="Text Box 23"/>
              <p:cNvSpPr txBox="1">
                <a:spLocks noChangeArrowheads="1"/>
              </p:cNvSpPr>
              <p:nvPr/>
            </p:nvSpPr>
            <p:spPr bwMode="auto">
              <a:xfrm>
                <a:off x="3124" y="2762"/>
                <a:ext cx="1689" cy="429"/>
              </a:xfrm>
              <a:prstGeom prst="rect">
                <a:avLst/>
              </a:prstGeom>
              <a:solidFill>
                <a:schemeClr val="bg1"/>
              </a:solidFill>
              <a:ln w="9525">
                <a:solidFill>
                  <a:schemeClr val="tx1"/>
                </a:solidFill>
                <a:miter lim="800000"/>
                <a:headEnd/>
                <a:tailEnd/>
              </a:ln>
            </p:spPr>
            <p:txBody>
              <a:bodyPr>
                <a:spAutoFit/>
              </a:bodyPr>
              <a:lstStyle/>
              <a:p>
                <a:pPr algn="ctr">
                  <a:spcBef>
                    <a:spcPct val="0"/>
                  </a:spcBef>
                  <a:buClrTx/>
                  <a:buSzTx/>
                  <a:buFontTx/>
                  <a:buNone/>
                </a:pPr>
                <a:r>
                  <a:rPr lang="en-US" sz="1800"/>
                  <a:t>usual http request msg</a:t>
                </a:r>
              </a:p>
              <a:p>
                <a:pPr algn="ctr">
                  <a:spcBef>
                    <a:spcPct val="0"/>
                  </a:spcBef>
                  <a:buClrTx/>
                  <a:buSzTx/>
                  <a:buFontTx/>
                  <a:buNone/>
                </a:pPr>
                <a:r>
                  <a:rPr lang="en-US" sz="2000" b="1">
                    <a:latin typeface="Courier New" pitchFamily="49" charset="0"/>
                  </a:rPr>
                  <a:t>cookie: 1678</a:t>
                </a:r>
              </a:p>
            </p:txBody>
          </p:sp>
        </p:grpSp>
        <p:sp>
          <p:nvSpPr>
            <p:cNvPr id="32815" name="Line 24"/>
            <p:cNvSpPr>
              <a:spLocks noChangeShapeType="1"/>
            </p:cNvSpPr>
            <p:nvPr/>
          </p:nvSpPr>
          <p:spPr bwMode="auto">
            <a:xfrm flipH="1">
              <a:off x="2694" y="3492"/>
              <a:ext cx="2082" cy="240"/>
            </a:xfrm>
            <a:prstGeom prst="line">
              <a:avLst/>
            </a:prstGeom>
            <a:noFill/>
            <a:ln w="19050">
              <a:solidFill>
                <a:schemeClr val="tx1"/>
              </a:solidFill>
              <a:round/>
              <a:headEnd/>
              <a:tailEnd type="triangle" w="med" len="med"/>
            </a:ln>
          </p:spPr>
          <p:txBody>
            <a:bodyPr wrap="none" anchor="ctr"/>
            <a:lstStyle/>
            <a:p>
              <a:endParaRPr lang="en-US"/>
            </a:p>
          </p:txBody>
        </p:sp>
        <p:grpSp>
          <p:nvGrpSpPr>
            <p:cNvPr id="32816" name="Group 25"/>
            <p:cNvGrpSpPr>
              <a:grpSpLocks/>
            </p:cNvGrpSpPr>
            <p:nvPr/>
          </p:nvGrpSpPr>
          <p:grpSpPr bwMode="auto">
            <a:xfrm>
              <a:off x="2830" y="3512"/>
              <a:ext cx="1743" cy="237"/>
              <a:chOff x="3268" y="2846"/>
              <a:chExt cx="1743" cy="237"/>
            </a:xfrm>
          </p:grpSpPr>
          <p:sp>
            <p:nvSpPr>
              <p:cNvPr id="32819" name="Rectangle 26"/>
              <p:cNvSpPr>
                <a:spLocks noChangeArrowheads="1"/>
              </p:cNvSpPr>
              <p:nvPr/>
            </p:nvSpPr>
            <p:spPr bwMode="auto">
              <a:xfrm>
                <a:off x="3282" y="2856"/>
                <a:ext cx="1692" cy="198"/>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32820" name="Text Box 27"/>
              <p:cNvSpPr txBox="1">
                <a:spLocks noChangeArrowheads="1"/>
              </p:cNvSpPr>
              <p:nvPr/>
            </p:nvSpPr>
            <p:spPr bwMode="auto">
              <a:xfrm>
                <a:off x="3268" y="2846"/>
                <a:ext cx="1743" cy="237"/>
              </a:xfrm>
              <a:prstGeom prst="rect">
                <a:avLst/>
              </a:prstGeom>
              <a:solidFill>
                <a:schemeClr val="bg1"/>
              </a:solidFill>
              <a:ln w="9525">
                <a:solidFill>
                  <a:schemeClr val="tx1"/>
                </a:solidFill>
                <a:miter lim="800000"/>
                <a:headEnd/>
                <a:tailEnd/>
              </a:ln>
            </p:spPr>
            <p:txBody>
              <a:bodyPr>
                <a:spAutoFit/>
              </a:bodyPr>
              <a:lstStyle/>
              <a:p>
                <a:pPr algn="ctr">
                  <a:spcBef>
                    <a:spcPct val="0"/>
                  </a:spcBef>
                  <a:buClrTx/>
                  <a:buSzTx/>
                  <a:buFontTx/>
                  <a:buNone/>
                </a:pPr>
                <a:r>
                  <a:rPr lang="en-US" sz="1800"/>
                  <a:t>usual http response msg</a:t>
                </a:r>
                <a:endParaRPr lang="en-US">
                  <a:latin typeface="Times New Roman" pitchFamily="18" charset="0"/>
                </a:endParaRPr>
              </a:p>
            </p:txBody>
          </p:sp>
        </p:grpSp>
        <p:sp>
          <p:nvSpPr>
            <p:cNvPr id="32817" name="Text Box 28"/>
            <p:cNvSpPr txBox="1">
              <a:spLocks noChangeArrowheads="1"/>
            </p:cNvSpPr>
            <p:nvPr/>
          </p:nvSpPr>
          <p:spPr bwMode="auto">
            <a:xfrm>
              <a:off x="4803" y="2219"/>
              <a:ext cx="703" cy="634"/>
            </a:xfrm>
            <a:prstGeom prst="rect">
              <a:avLst/>
            </a:prstGeom>
            <a:noFill/>
            <a:ln w="9525">
              <a:noFill/>
              <a:miter lim="800000"/>
              <a:headEnd/>
              <a:tailEnd/>
            </a:ln>
          </p:spPr>
          <p:txBody>
            <a:bodyPr wrap="none">
              <a:spAutoFit/>
            </a:bodyPr>
            <a:lstStyle/>
            <a:p>
              <a:pPr algn="ctr">
                <a:spcBef>
                  <a:spcPct val="0"/>
                </a:spcBef>
                <a:buClrTx/>
                <a:buSzTx/>
                <a:buFontTx/>
                <a:buNone/>
              </a:pPr>
              <a:r>
                <a:rPr lang="en-US" sz="2000">
                  <a:solidFill>
                    <a:schemeClr val="accent2"/>
                  </a:solidFill>
                </a:rPr>
                <a:t>cookie-</a:t>
              </a:r>
            </a:p>
            <a:p>
              <a:pPr algn="ctr">
                <a:spcBef>
                  <a:spcPct val="0"/>
                </a:spcBef>
                <a:buClrTx/>
                <a:buSzTx/>
                <a:buFontTx/>
                <a:buNone/>
              </a:pPr>
              <a:r>
                <a:rPr lang="en-US" sz="2000">
                  <a:solidFill>
                    <a:schemeClr val="accent2"/>
                  </a:solidFill>
                </a:rPr>
                <a:t>specific</a:t>
              </a:r>
            </a:p>
            <a:p>
              <a:pPr algn="ctr">
                <a:spcBef>
                  <a:spcPct val="0"/>
                </a:spcBef>
                <a:buClrTx/>
                <a:buSzTx/>
                <a:buFontTx/>
                <a:buNone/>
              </a:pPr>
              <a:r>
                <a:rPr lang="en-US" sz="2000">
                  <a:solidFill>
                    <a:schemeClr val="accent2"/>
                  </a:solidFill>
                </a:rPr>
                <a:t>action</a:t>
              </a:r>
              <a:endParaRPr lang="en-US">
                <a:latin typeface="Times New Roman" pitchFamily="18" charset="0"/>
              </a:endParaRPr>
            </a:p>
          </p:txBody>
        </p:sp>
        <p:sp>
          <p:nvSpPr>
            <p:cNvPr id="32818" name="Text Box 29"/>
            <p:cNvSpPr txBox="1">
              <a:spLocks noChangeArrowheads="1"/>
            </p:cNvSpPr>
            <p:nvPr/>
          </p:nvSpPr>
          <p:spPr bwMode="auto">
            <a:xfrm>
              <a:off x="4796" y="3149"/>
              <a:ext cx="778" cy="634"/>
            </a:xfrm>
            <a:prstGeom prst="rect">
              <a:avLst/>
            </a:prstGeom>
            <a:noFill/>
            <a:ln w="9525">
              <a:noFill/>
              <a:miter lim="800000"/>
              <a:headEnd/>
              <a:tailEnd/>
            </a:ln>
          </p:spPr>
          <p:txBody>
            <a:bodyPr wrap="none">
              <a:spAutoFit/>
            </a:bodyPr>
            <a:lstStyle/>
            <a:p>
              <a:pPr algn="ctr">
                <a:spcBef>
                  <a:spcPct val="0"/>
                </a:spcBef>
                <a:buClrTx/>
                <a:buSzTx/>
                <a:buFontTx/>
                <a:buNone/>
              </a:pPr>
              <a:r>
                <a:rPr lang="en-US" sz="2000">
                  <a:solidFill>
                    <a:schemeClr val="accent2"/>
                  </a:solidFill>
                </a:rPr>
                <a:t>cookie-</a:t>
              </a:r>
            </a:p>
            <a:p>
              <a:pPr algn="ctr">
                <a:spcBef>
                  <a:spcPct val="0"/>
                </a:spcBef>
                <a:buClrTx/>
                <a:buSzTx/>
                <a:buFontTx/>
                <a:buNone/>
              </a:pPr>
              <a:r>
                <a:rPr lang="en-US" sz="2000">
                  <a:solidFill>
                    <a:schemeClr val="accent2"/>
                  </a:solidFill>
                </a:rPr>
                <a:t>spectific</a:t>
              </a:r>
            </a:p>
            <a:p>
              <a:pPr algn="ctr">
                <a:spcBef>
                  <a:spcPct val="0"/>
                </a:spcBef>
                <a:buClrTx/>
                <a:buSzTx/>
                <a:buFontTx/>
                <a:buNone/>
              </a:pPr>
              <a:r>
                <a:rPr lang="en-US" sz="2000">
                  <a:solidFill>
                    <a:schemeClr val="accent2"/>
                  </a:solidFill>
                </a:rPr>
                <a:t>action</a:t>
              </a:r>
              <a:endParaRPr lang="en-US">
                <a:latin typeface="Times New Roman" pitchFamily="18" charset="0"/>
              </a:endParaRPr>
            </a:p>
          </p:txBody>
        </p:sp>
      </p:grpSp>
      <p:sp>
        <p:nvSpPr>
          <p:cNvPr id="32774" name="Text Box 31"/>
          <p:cNvSpPr txBox="1">
            <a:spLocks noChangeArrowheads="1"/>
          </p:cNvSpPr>
          <p:nvPr/>
        </p:nvSpPr>
        <p:spPr bwMode="auto">
          <a:xfrm>
            <a:off x="5611813" y="2063750"/>
            <a:ext cx="1819275" cy="1006475"/>
          </a:xfrm>
          <a:prstGeom prst="rect">
            <a:avLst/>
          </a:prstGeom>
          <a:noFill/>
          <a:ln w="9525">
            <a:noFill/>
            <a:miter lim="800000"/>
            <a:headEnd/>
            <a:tailEnd/>
          </a:ln>
        </p:spPr>
        <p:txBody>
          <a:bodyPr wrap="none">
            <a:spAutoFit/>
          </a:bodyPr>
          <a:lstStyle/>
          <a:p>
            <a:pPr algn="ctr">
              <a:spcBef>
                <a:spcPct val="0"/>
              </a:spcBef>
              <a:buClrTx/>
              <a:buSzTx/>
              <a:buFontTx/>
              <a:buNone/>
            </a:pPr>
            <a:r>
              <a:rPr lang="en-US" sz="2000">
                <a:solidFill>
                  <a:schemeClr val="accent2"/>
                </a:solidFill>
              </a:rPr>
              <a:t>server</a:t>
            </a:r>
          </a:p>
          <a:p>
            <a:pPr algn="ctr">
              <a:spcBef>
                <a:spcPct val="0"/>
              </a:spcBef>
              <a:buClrTx/>
              <a:buSzTx/>
              <a:buFontTx/>
              <a:buNone/>
            </a:pPr>
            <a:r>
              <a:rPr lang="en-US" sz="2000">
                <a:solidFill>
                  <a:schemeClr val="accent2"/>
                </a:solidFill>
              </a:rPr>
              <a:t>creates ID</a:t>
            </a:r>
          </a:p>
          <a:p>
            <a:pPr algn="ctr">
              <a:spcBef>
                <a:spcPct val="0"/>
              </a:spcBef>
              <a:buClrTx/>
              <a:buSzTx/>
              <a:buFontTx/>
              <a:buNone/>
            </a:pPr>
            <a:r>
              <a:rPr lang="en-US" sz="2000">
                <a:solidFill>
                  <a:schemeClr val="accent2"/>
                </a:solidFill>
              </a:rPr>
              <a:t>1678 for user</a:t>
            </a:r>
            <a:endParaRPr lang="en-US" sz="2000"/>
          </a:p>
        </p:txBody>
      </p:sp>
      <p:grpSp>
        <p:nvGrpSpPr>
          <p:cNvPr id="32775" name="Group 39"/>
          <p:cNvGrpSpPr>
            <a:grpSpLocks/>
          </p:cNvGrpSpPr>
          <p:nvPr/>
        </p:nvGrpSpPr>
        <p:grpSpPr bwMode="auto">
          <a:xfrm>
            <a:off x="8388350" y="3319463"/>
            <a:ext cx="293688" cy="395287"/>
            <a:chOff x="5115" y="1292"/>
            <a:chExt cx="185" cy="249"/>
          </a:xfrm>
        </p:grpSpPr>
        <p:sp>
          <p:nvSpPr>
            <p:cNvPr id="32797" name="Oval 34"/>
            <p:cNvSpPr>
              <a:spLocks noChangeArrowheads="1"/>
            </p:cNvSpPr>
            <p:nvPr/>
          </p:nvSpPr>
          <p:spPr bwMode="auto">
            <a:xfrm>
              <a:off x="5115" y="1292"/>
              <a:ext cx="177" cy="69"/>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2798" name="Oval 35"/>
            <p:cNvSpPr>
              <a:spLocks noChangeArrowheads="1"/>
            </p:cNvSpPr>
            <p:nvPr/>
          </p:nvSpPr>
          <p:spPr bwMode="auto">
            <a:xfrm>
              <a:off x="5119" y="1472"/>
              <a:ext cx="177" cy="69"/>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32799" name="Line 36"/>
            <p:cNvSpPr>
              <a:spLocks noChangeShapeType="1"/>
            </p:cNvSpPr>
            <p:nvPr/>
          </p:nvSpPr>
          <p:spPr bwMode="auto">
            <a:xfrm>
              <a:off x="5300" y="1315"/>
              <a:ext cx="0" cy="193"/>
            </a:xfrm>
            <a:prstGeom prst="line">
              <a:avLst/>
            </a:prstGeom>
            <a:noFill/>
            <a:ln w="9525">
              <a:solidFill>
                <a:schemeClr val="tx1"/>
              </a:solidFill>
              <a:round/>
              <a:headEnd/>
              <a:tailEnd/>
            </a:ln>
          </p:spPr>
          <p:txBody>
            <a:bodyPr wrap="none" anchor="ctr"/>
            <a:lstStyle/>
            <a:p>
              <a:endParaRPr lang="en-US"/>
            </a:p>
          </p:txBody>
        </p:sp>
        <p:sp>
          <p:nvSpPr>
            <p:cNvPr id="32800" name="Line 38"/>
            <p:cNvSpPr>
              <a:spLocks noChangeShapeType="1"/>
            </p:cNvSpPr>
            <p:nvPr/>
          </p:nvSpPr>
          <p:spPr bwMode="auto">
            <a:xfrm>
              <a:off x="5115" y="1331"/>
              <a:ext cx="0" cy="192"/>
            </a:xfrm>
            <a:prstGeom prst="line">
              <a:avLst/>
            </a:prstGeom>
            <a:noFill/>
            <a:ln w="9525">
              <a:solidFill>
                <a:schemeClr val="tx1"/>
              </a:solidFill>
              <a:round/>
              <a:headEnd/>
              <a:tailEnd/>
            </a:ln>
          </p:spPr>
          <p:txBody>
            <a:bodyPr wrap="none" anchor="ctr"/>
            <a:lstStyle/>
            <a:p>
              <a:endParaRPr lang="en-US"/>
            </a:p>
          </p:txBody>
        </p:sp>
      </p:grpSp>
      <p:sp>
        <p:nvSpPr>
          <p:cNvPr id="32776" name="Line 40"/>
          <p:cNvSpPr>
            <a:spLocks noChangeShapeType="1"/>
          </p:cNvSpPr>
          <p:nvPr/>
        </p:nvSpPr>
        <p:spPr bwMode="auto">
          <a:xfrm>
            <a:off x="7485063" y="2686050"/>
            <a:ext cx="866775" cy="574675"/>
          </a:xfrm>
          <a:prstGeom prst="line">
            <a:avLst/>
          </a:prstGeom>
          <a:noFill/>
          <a:ln w="9525">
            <a:solidFill>
              <a:schemeClr val="tx1"/>
            </a:solidFill>
            <a:round/>
            <a:headEnd/>
            <a:tailEnd type="triangle" w="med" len="med"/>
          </a:ln>
        </p:spPr>
        <p:txBody>
          <a:bodyPr wrap="none" anchor="ctr"/>
          <a:lstStyle/>
          <a:p>
            <a:endParaRPr lang="en-US"/>
          </a:p>
        </p:txBody>
      </p:sp>
      <p:sp>
        <p:nvSpPr>
          <p:cNvPr id="32777" name="Text Box 41"/>
          <p:cNvSpPr txBox="1">
            <a:spLocks noChangeArrowheads="1"/>
          </p:cNvSpPr>
          <p:nvPr/>
        </p:nvSpPr>
        <p:spPr bwMode="auto">
          <a:xfrm rot="2225390">
            <a:off x="7270750" y="2389188"/>
            <a:ext cx="1592263" cy="581025"/>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entry in backend </a:t>
            </a:r>
          </a:p>
          <a:p>
            <a:pPr>
              <a:spcBef>
                <a:spcPct val="0"/>
              </a:spcBef>
              <a:buClrTx/>
              <a:buSzTx/>
              <a:buFontTx/>
              <a:buNone/>
            </a:pPr>
            <a:r>
              <a:rPr lang="en-US" sz="1600">
                <a:latin typeface="Times New Roman" pitchFamily="18" charset="0"/>
              </a:rPr>
              <a:t>database</a:t>
            </a:r>
          </a:p>
        </p:txBody>
      </p:sp>
      <p:sp>
        <p:nvSpPr>
          <p:cNvPr id="32778" name="Line 42"/>
          <p:cNvSpPr>
            <a:spLocks noChangeShapeType="1"/>
          </p:cNvSpPr>
          <p:nvPr/>
        </p:nvSpPr>
        <p:spPr bwMode="auto">
          <a:xfrm flipV="1">
            <a:off x="7107238" y="3614738"/>
            <a:ext cx="1098550" cy="427037"/>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32779" name="Text Box 43"/>
          <p:cNvSpPr txBox="1">
            <a:spLocks noChangeArrowheads="1"/>
          </p:cNvSpPr>
          <p:nvPr/>
        </p:nvSpPr>
        <p:spPr bwMode="auto">
          <a:xfrm rot="-1144414">
            <a:off x="7405688" y="3771900"/>
            <a:ext cx="704850" cy="336550"/>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access</a:t>
            </a:r>
          </a:p>
        </p:txBody>
      </p:sp>
      <p:sp>
        <p:nvSpPr>
          <p:cNvPr id="32780" name="Line 44"/>
          <p:cNvSpPr>
            <a:spLocks noChangeShapeType="1"/>
          </p:cNvSpPr>
          <p:nvPr/>
        </p:nvSpPr>
        <p:spPr bwMode="auto">
          <a:xfrm flipV="1">
            <a:off x="7229475" y="3870325"/>
            <a:ext cx="1195388" cy="128270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32781" name="Text Box 45"/>
          <p:cNvSpPr txBox="1">
            <a:spLocks noChangeArrowheads="1"/>
          </p:cNvSpPr>
          <p:nvPr/>
        </p:nvSpPr>
        <p:spPr bwMode="auto">
          <a:xfrm rot="-2728275">
            <a:off x="7667625" y="4460875"/>
            <a:ext cx="704850" cy="336550"/>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access</a:t>
            </a:r>
          </a:p>
        </p:txBody>
      </p:sp>
      <p:grpSp>
        <p:nvGrpSpPr>
          <p:cNvPr id="32782" name="Group 55"/>
          <p:cNvGrpSpPr>
            <a:grpSpLocks/>
          </p:cNvGrpSpPr>
          <p:nvPr/>
        </p:nvGrpSpPr>
        <p:grpSpPr bwMode="auto">
          <a:xfrm>
            <a:off x="220663" y="3309938"/>
            <a:ext cx="1787525" cy="933450"/>
            <a:chOff x="654" y="1693"/>
            <a:chExt cx="1126" cy="588"/>
          </a:xfrm>
        </p:grpSpPr>
        <p:sp>
          <p:nvSpPr>
            <p:cNvPr id="32793" name="AutoShape 48"/>
            <p:cNvSpPr>
              <a:spLocks noChangeArrowheads="1"/>
            </p:cNvSpPr>
            <p:nvPr/>
          </p:nvSpPr>
          <p:spPr bwMode="auto">
            <a:xfrm>
              <a:off x="654" y="1700"/>
              <a:ext cx="1126" cy="576"/>
            </a:xfrm>
            <a:prstGeom prst="parallelogram">
              <a:avLst>
                <a:gd name="adj" fmla="val 48872"/>
              </a:avLst>
            </a:prstGeom>
            <a:solidFill>
              <a:srgbClr val="FFFF00"/>
            </a:solidFill>
            <a:ln w="9525">
              <a:solidFill>
                <a:schemeClr val="tx1"/>
              </a:solidFill>
              <a:miter lim="800000"/>
              <a:headEnd/>
              <a:tailEnd/>
            </a:ln>
          </p:spPr>
          <p:txBody>
            <a:bodyPr wrap="none" anchor="ctr"/>
            <a:lstStyle/>
            <a:p>
              <a:pPr algn="ctr">
                <a:spcBef>
                  <a:spcPct val="0"/>
                </a:spcBef>
                <a:buClrTx/>
                <a:buSzTx/>
                <a:buFontTx/>
                <a:buNone/>
              </a:pPr>
              <a:endParaRPr lang="en-US" sz="1600">
                <a:latin typeface="Times New Roman" pitchFamily="18" charset="0"/>
              </a:endParaRPr>
            </a:p>
          </p:txBody>
        </p:sp>
        <p:grpSp>
          <p:nvGrpSpPr>
            <p:cNvPr id="32794" name="Group 54"/>
            <p:cNvGrpSpPr>
              <a:grpSpLocks/>
            </p:cNvGrpSpPr>
            <p:nvPr/>
          </p:nvGrpSpPr>
          <p:grpSpPr bwMode="auto">
            <a:xfrm>
              <a:off x="765" y="1693"/>
              <a:ext cx="919" cy="588"/>
              <a:chOff x="765" y="1693"/>
              <a:chExt cx="919" cy="588"/>
            </a:xfrm>
          </p:grpSpPr>
          <p:sp>
            <p:nvSpPr>
              <p:cNvPr id="32795" name="Text Box 49"/>
              <p:cNvSpPr txBox="1">
                <a:spLocks noChangeArrowheads="1"/>
              </p:cNvSpPr>
              <p:nvPr/>
            </p:nvSpPr>
            <p:spPr bwMode="auto">
              <a:xfrm>
                <a:off x="980" y="1693"/>
                <a:ext cx="704" cy="212"/>
              </a:xfrm>
              <a:prstGeom prst="rect">
                <a:avLst/>
              </a:prstGeom>
              <a:noFill/>
              <a:ln w="9525">
                <a:noFill/>
                <a:miter lim="800000"/>
                <a:headEnd/>
                <a:tailEnd/>
              </a:ln>
            </p:spPr>
            <p:txBody>
              <a:bodyPr wrap="none">
                <a:spAutoFit/>
              </a:bodyPr>
              <a:lstStyle/>
              <a:p>
                <a:pPr>
                  <a:spcBef>
                    <a:spcPct val="0"/>
                  </a:spcBef>
                  <a:buClrTx/>
                  <a:buSzTx/>
                  <a:buFontTx/>
                  <a:buNone/>
                </a:pPr>
                <a:r>
                  <a:rPr lang="en-US" sz="1600" b="1">
                    <a:latin typeface="Times New Roman" pitchFamily="18" charset="0"/>
                  </a:rPr>
                  <a:t>Cookie file</a:t>
                </a:r>
                <a:endParaRPr lang="en-US" sz="1600">
                  <a:latin typeface="Times New Roman" pitchFamily="18" charset="0"/>
                </a:endParaRPr>
              </a:p>
            </p:txBody>
          </p:sp>
          <p:sp>
            <p:nvSpPr>
              <p:cNvPr id="32796" name="Text Box 52"/>
              <p:cNvSpPr txBox="1">
                <a:spLocks noChangeArrowheads="1"/>
              </p:cNvSpPr>
              <p:nvPr/>
            </p:nvSpPr>
            <p:spPr bwMode="auto">
              <a:xfrm>
                <a:off x="765" y="1915"/>
                <a:ext cx="839" cy="366"/>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amazon: 1678</a:t>
                </a:r>
              </a:p>
              <a:p>
                <a:pPr>
                  <a:spcBef>
                    <a:spcPct val="0"/>
                  </a:spcBef>
                  <a:buClrTx/>
                  <a:buSzTx/>
                  <a:buFontTx/>
                  <a:buNone/>
                </a:pPr>
                <a:r>
                  <a:rPr lang="en-US" sz="1600">
                    <a:latin typeface="Times New Roman" pitchFamily="18" charset="0"/>
                  </a:rPr>
                  <a:t>ebay: 8734</a:t>
                </a:r>
              </a:p>
            </p:txBody>
          </p:sp>
        </p:grpSp>
      </p:grpSp>
      <p:sp>
        <p:nvSpPr>
          <p:cNvPr id="32783" name="AutoShape 57"/>
          <p:cNvSpPr>
            <a:spLocks noChangeArrowheads="1"/>
          </p:cNvSpPr>
          <p:nvPr/>
        </p:nvSpPr>
        <p:spPr bwMode="auto">
          <a:xfrm>
            <a:off x="287338" y="2057400"/>
            <a:ext cx="1787525" cy="914400"/>
          </a:xfrm>
          <a:prstGeom prst="parallelogram">
            <a:avLst>
              <a:gd name="adj" fmla="val 48872"/>
            </a:avLst>
          </a:prstGeom>
          <a:solidFill>
            <a:srgbClr val="FFFF00"/>
          </a:solidFill>
          <a:ln w="9525">
            <a:solidFill>
              <a:schemeClr val="tx1"/>
            </a:solidFill>
            <a:miter lim="800000"/>
            <a:headEnd/>
            <a:tailEnd/>
          </a:ln>
        </p:spPr>
        <p:txBody>
          <a:bodyPr wrap="none" anchor="ctr"/>
          <a:lstStyle/>
          <a:p>
            <a:pPr algn="ctr">
              <a:spcBef>
                <a:spcPct val="0"/>
              </a:spcBef>
              <a:buClrTx/>
              <a:buSzTx/>
              <a:buFontTx/>
              <a:buNone/>
            </a:pPr>
            <a:endParaRPr lang="en-US" sz="1600">
              <a:latin typeface="Times New Roman" pitchFamily="18" charset="0"/>
            </a:endParaRPr>
          </a:p>
        </p:txBody>
      </p:sp>
      <p:grpSp>
        <p:nvGrpSpPr>
          <p:cNvPr id="32784" name="Group 58"/>
          <p:cNvGrpSpPr>
            <a:grpSpLocks/>
          </p:cNvGrpSpPr>
          <p:nvPr/>
        </p:nvGrpSpPr>
        <p:grpSpPr bwMode="auto">
          <a:xfrm>
            <a:off x="463550" y="2033588"/>
            <a:ext cx="1458913" cy="933450"/>
            <a:chOff x="765" y="1693"/>
            <a:chExt cx="919" cy="588"/>
          </a:xfrm>
        </p:grpSpPr>
        <p:sp>
          <p:nvSpPr>
            <p:cNvPr id="32791" name="Text Box 59"/>
            <p:cNvSpPr txBox="1">
              <a:spLocks noChangeArrowheads="1"/>
            </p:cNvSpPr>
            <p:nvPr/>
          </p:nvSpPr>
          <p:spPr bwMode="auto">
            <a:xfrm>
              <a:off x="980" y="1693"/>
              <a:ext cx="704" cy="212"/>
            </a:xfrm>
            <a:prstGeom prst="rect">
              <a:avLst/>
            </a:prstGeom>
            <a:noFill/>
            <a:ln w="9525">
              <a:noFill/>
              <a:miter lim="800000"/>
              <a:headEnd/>
              <a:tailEnd/>
            </a:ln>
          </p:spPr>
          <p:txBody>
            <a:bodyPr wrap="none">
              <a:spAutoFit/>
            </a:bodyPr>
            <a:lstStyle/>
            <a:p>
              <a:pPr>
                <a:spcBef>
                  <a:spcPct val="0"/>
                </a:spcBef>
                <a:buClrTx/>
                <a:buSzTx/>
                <a:buFontTx/>
                <a:buNone/>
              </a:pPr>
              <a:r>
                <a:rPr lang="en-US" sz="1600" b="1">
                  <a:latin typeface="Times New Roman" pitchFamily="18" charset="0"/>
                </a:rPr>
                <a:t>Cookie file</a:t>
              </a:r>
              <a:endParaRPr lang="en-US" sz="1600">
                <a:latin typeface="Times New Roman" pitchFamily="18" charset="0"/>
              </a:endParaRPr>
            </a:p>
          </p:txBody>
        </p:sp>
        <p:sp>
          <p:nvSpPr>
            <p:cNvPr id="32792" name="Text Box 60"/>
            <p:cNvSpPr txBox="1">
              <a:spLocks noChangeArrowheads="1"/>
            </p:cNvSpPr>
            <p:nvPr/>
          </p:nvSpPr>
          <p:spPr bwMode="auto">
            <a:xfrm>
              <a:off x="765" y="1915"/>
              <a:ext cx="682" cy="366"/>
            </a:xfrm>
            <a:prstGeom prst="rect">
              <a:avLst/>
            </a:prstGeom>
            <a:noFill/>
            <a:ln w="9525">
              <a:noFill/>
              <a:miter lim="800000"/>
              <a:headEnd/>
              <a:tailEnd/>
            </a:ln>
          </p:spPr>
          <p:txBody>
            <a:bodyPr wrap="none">
              <a:spAutoFit/>
            </a:bodyPr>
            <a:lstStyle/>
            <a:p>
              <a:pPr>
                <a:spcBef>
                  <a:spcPct val="0"/>
                </a:spcBef>
                <a:buClrTx/>
                <a:buSzTx/>
                <a:buFontTx/>
                <a:buNone/>
              </a:pPr>
              <a:endParaRPr lang="en-US" sz="1600">
                <a:latin typeface="Times New Roman" pitchFamily="18" charset="0"/>
              </a:endParaRPr>
            </a:p>
            <a:p>
              <a:pPr>
                <a:spcBef>
                  <a:spcPct val="0"/>
                </a:spcBef>
                <a:buClrTx/>
                <a:buSzTx/>
                <a:buFontTx/>
                <a:buNone/>
              </a:pPr>
              <a:r>
                <a:rPr lang="en-US" sz="1600">
                  <a:latin typeface="Times New Roman" pitchFamily="18" charset="0"/>
                </a:rPr>
                <a:t>ebay: 8734</a:t>
              </a:r>
            </a:p>
          </p:txBody>
        </p:sp>
      </p:grpSp>
      <p:grpSp>
        <p:nvGrpSpPr>
          <p:cNvPr id="32785" name="Group 61"/>
          <p:cNvGrpSpPr>
            <a:grpSpLocks/>
          </p:cNvGrpSpPr>
          <p:nvPr/>
        </p:nvGrpSpPr>
        <p:grpSpPr bwMode="auto">
          <a:xfrm>
            <a:off x="261938" y="4989513"/>
            <a:ext cx="1787525" cy="933450"/>
            <a:chOff x="654" y="1693"/>
            <a:chExt cx="1126" cy="588"/>
          </a:xfrm>
        </p:grpSpPr>
        <p:sp>
          <p:nvSpPr>
            <p:cNvPr id="32787" name="AutoShape 62"/>
            <p:cNvSpPr>
              <a:spLocks noChangeArrowheads="1"/>
            </p:cNvSpPr>
            <p:nvPr/>
          </p:nvSpPr>
          <p:spPr bwMode="auto">
            <a:xfrm>
              <a:off x="654" y="1700"/>
              <a:ext cx="1126" cy="576"/>
            </a:xfrm>
            <a:prstGeom prst="parallelogram">
              <a:avLst>
                <a:gd name="adj" fmla="val 48872"/>
              </a:avLst>
            </a:prstGeom>
            <a:solidFill>
              <a:srgbClr val="FFFF00"/>
            </a:solidFill>
            <a:ln w="9525">
              <a:solidFill>
                <a:schemeClr val="tx1"/>
              </a:solidFill>
              <a:miter lim="800000"/>
              <a:headEnd/>
              <a:tailEnd/>
            </a:ln>
          </p:spPr>
          <p:txBody>
            <a:bodyPr wrap="none" anchor="ctr"/>
            <a:lstStyle/>
            <a:p>
              <a:pPr algn="ctr">
                <a:spcBef>
                  <a:spcPct val="0"/>
                </a:spcBef>
                <a:buClrTx/>
                <a:buSzTx/>
                <a:buFontTx/>
                <a:buNone/>
              </a:pPr>
              <a:endParaRPr lang="en-US" sz="1600">
                <a:latin typeface="Times New Roman" pitchFamily="18" charset="0"/>
              </a:endParaRPr>
            </a:p>
          </p:txBody>
        </p:sp>
        <p:grpSp>
          <p:nvGrpSpPr>
            <p:cNvPr id="32788" name="Group 63"/>
            <p:cNvGrpSpPr>
              <a:grpSpLocks/>
            </p:cNvGrpSpPr>
            <p:nvPr/>
          </p:nvGrpSpPr>
          <p:grpSpPr bwMode="auto">
            <a:xfrm>
              <a:off x="765" y="1693"/>
              <a:ext cx="919" cy="588"/>
              <a:chOff x="765" y="1693"/>
              <a:chExt cx="919" cy="588"/>
            </a:xfrm>
          </p:grpSpPr>
          <p:sp>
            <p:nvSpPr>
              <p:cNvPr id="32789" name="Text Box 64"/>
              <p:cNvSpPr txBox="1">
                <a:spLocks noChangeArrowheads="1"/>
              </p:cNvSpPr>
              <p:nvPr/>
            </p:nvSpPr>
            <p:spPr bwMode="auto">
              <a:xfrm>
                <a:off x="980" y="1693"/>
                <a:ext cx="704" cy="212"/>
              </a:xfrm>
              <a:prstGeom prst="rect">
                <a:avLst/>
              </a:prstGeom>
              <a:noFill/>
              <a:ln w="9525">
                <a:noFill/>
                <a:miter lim="800000"/>
                <a:headEnd/>
                <a:tailEnd/>
              </a:ln>
            </p:spPr>
            <p:txBody>
              <a:bodyPr wrap="none">
                <a:spAutoFit/>
              </a:bodyPr>
              <a:lstStyle/>
              <a:p>
                <a:pPr>
                  <a:spcBef>
                    <a:spcPct val="0"/>
                  </a:spcBef>
                  <a:buClrTx/>
                  <a:buSzTx/>
                  <a:buFontTx/>
                  <a:buNone/>
                </a:pPr>
                <a:r>
                  <a:rPr lang="en-US" sz="1600" b="1">
                    <a:latin typeface="Times New Roman" pitchFamily="18" charset="0"/>
                  </a:rPr>
                  <a:t>Cookie file</a:t>
                </a:r>
                <a:endParaRPr lang="en-US" sz="1600">
                  <a:latin typeface="Times New Roman" pitchFamily="18" charset="0"/>
                </a:endParaRPr>
              </a:p>
            </p:txBody>
          </p:sp>
          <p:sp>
            <p:nvSpPr>
              <p:cNvPr id="32790" name="Text Box 65"/>
              <p:cNvSpPr txBox="1">
                <a:spLocks noChangeArrowheads="1"/>
              </p:cNvSpPr>
              <p:nvPr/>
            </p:nvSpPr>
            <p:spPr bwMode="auto">
              <a:xfrm>
                <a:off x="765" y="1915"/>
                <a:ext cx="839" cy="366"/>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amazon: 1678</a:t>
                </a:r>
              </a:p>
              <a:p>
                <a:pPr>
                  <a:spcBef>
                    <a:spcPct val="0"/>
                  </a:spcBef>
                  <a:buClrTx/>
                  <a:buSzTx/>
                  <a:buFontTx/>
                  <a:buNone/>
                </a:pPr>
                <a:r>
                  <a:rPr lang="en-US" sz="1600">
                    <a:latin typeface="Times New Roman" pitchFamily="18" charset="0"/>
                  </a:rPr>
                  <a:t>ebay: 8734</a:t>
                </a:r>
              </a:p>
            </p:txBody>
          </p:sp>
        </p:grpSp>
      </p:grpSp>
      <p:sp>
        <p:nvSpPr>
          <p:cNvPr id="32786" name="Text Box 66"/>
          <p:cNvSpPr txBox="1">
            <a:spLocks noChangeArrowheads="1"/>
          </p:cNvSpPr>
          <p:nvPr/>
        </p:nvSpPr>
        <p:spPr bwMode="auto">
          <a:xfrm>
            <a:off x="200025" y="4484688"/>
            <a:ext cx="1808163" cy="366712"/>
          </a:xfrm>
          <a:prstGeom prst="rect">
            <a:avLst/>
          </a:prstGeom>
          <a:noFill/>
          <a:ln w="9525">
            <a:noFill/>
            <a:miter lim="800000"/>
            <a:headEnd/>
            <a:tailEnd/>
          </a:ln>
        </p:spPr>
        <p:txBody>
          <a:bodyPr wrap="none">
            <a:spAutoFit/>
          </a:bodyPr>
          <a:lstStyle/>
          <a:p>
            <a:pPr>
              <a:spcBef>
                <a:spcPct val="0"/>
              </a:spcBef>
              <a:buClrTx/>
              <a:buSzTx/>
              <a:buFontTx/>
              <a:buNone/>
            </a:pPr>
            <a:r>
              <a:rPr lang="en-US" sz="1800"/>
              <a:t>one week later:</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33795" name="Slide Number Placeholder 6"/>
          <p:cNvSpPr>
            <a:spLocks noGrp="1"/>
          </p:cNvSpPr>
          <p:nvPr>
            <p:ph type="sldNum" sz="quarter" idx="12"/>
          </p:nvPr>
        </p:nvSpPr>
        <p:spPr>
          <a:noFill/>
        </p:spPr>
        <p:txBody>
          <a:bodyPr/>
          <a:lstStyle/>
          <a:p>
            <a:fld id="{E6EC9355-7CBD-4996-BC8F-D47E552E7EB9}" type="slidenum">
              <a:rPr lang="en-US" smtClean="0"/>
              <a:pPr/>
              <a:t>27</a:t>
            </a:fld>
            <a:endParaRPr lang="en-US" smtClean="0"/>
          </a:p>
        </p:txBody>
      </p:sp>
      <p:sp>
        <p:nvSpPr>
          <p:cNvPr id="33796" name="Rectangle 1026"/>
          <p:cNvSpPr>
            <a:spLocks noGrp="1" noChangeArrowheads="1"/>
          </p:cNvSpPr>
          <p:nvPr>
            <p:ph type="title"/>
          </p:nvPr>
        </p:nvSpPr>
        <p:spPr/>
        <p:txBody>
          <a:bodyPr/>
          <a:lstStyle/>
          <a:p>
            <a:r>
              <a:rPr lang="en-US" smtClean="0"/>
              <a:t>Cookies (continued)</a:t>
            </a:r>
          </a:p>
        </p:txBody>
      </p:sp>
      <p:sp>
        <p:nvSpPr>
          <p:cNvPr id="33797" name="Rectangle 1027"/>
          <p:cNvSpPr>
            <a:spLocks noGrp="1" noChangeArrowheads="1"/>
          </p:cNvSpPr>
          <p:nvPr>
            <p:ph type="body" sz="half" idx="1"/>
          </p:nvPr>
        </p:nvSpPr>
        <p:spPr>
          <a:xfrm>
            <a:off x="533400" y="1477963"/>
            <a:ext cx="3810000" cy="4648200"/>
          </a:xfrm>
        </p:spPr>
        <p:txBody>
          <a:bodyPr/>
          <a:lstStyle/>
          <a:p>
            <a:pPr>
              <a:buFont typeface="ZapfDingbats" pitchFamily="82" charset="2"/>
              <a:buNone/>
            </a:pPr>
            <a:r>
              <a:rPr lang="en-US" sz="2400" u="sng" smtClean="0">
                <a:solidFill>
                  <a:srgbClr val="FF0000"/>
                </a:solidFill>
              </a:rPr>
              <a:t>What cookies can bring:</a:t>
            </a:r>
            <a:endParaRPr lang="en-US" sz="2400" smtClean="0"/>
          </a:p>
          <a:p>
            <a:r>
              <a:rPr lang="en-US" sz="2400" smtClean="0"/>
              <a:t>authorization</a:t>
            </a:r>
          </a:p>
          <a:p>
            <a:r>
              <a:rPr lang="en-US" sz="2400" smtClean="0"/>
              <a:t>shopping carts</a:t>
            </a:r>
          </a:p>
          <a:p>
            <a:r>
              <a:rPr lang="en-US" sz="2400" smtClean="0"/>
              <a:t>recommendations</a:t>
            </a:r>
          </a:p>
          <a:p>
            <a:r>
              <a:rPr lang="en-US" sz="2400" smtClean="0"/>
              <a:t>user session state (Web e-mail)</a:t>
            </a:r>
          </a:p>
        </p:txBody>
      </p:sp>
      <p:sp>
        <p:nvSpPr>
          <p:cNvPr id="33798" name="Rectangle 1037"/>
          <p:cNvSpPr>
            <a:spLocks noChangeArrowheads="1"/>
          </p:cNvSpPr>
          <p:nvPr/>
        </p:nvSpPr>
        <p:spPr bwMode="auto">
          <a:xfrm>
            <a:off x="4911725" y="1411288"/>
            <a:ext cx="3810000" cy="4648200"/>
          </a:xfrm>
          <a:prstGeom prst="rect">
            <a:avLst/>
          </a:prstGeom>
          <a:noFill/>
          <a:ln w="19050">
            <a:solidFill>
              <a:schemeClr val="accent2"/>
            </a:solidFill>
            <a:miter lim="800000"/>
            <a:headEnd/>
            <a:tailEnd/>
          </a:ln>
        </p:spPr>
        <p:txBody>
          <a:bodyPr/>
          <a:lstStyle/>
          <a:p>
            <a:pPr marL="342900" indent="-342900"/>
            <a:r>
              <a:rPr lang="en-US" u="sng">
                <a:solidFill>
                  <a:srgbClr val="FF0000"/>
                </a:solidFill>
              </a:rPr>
              <a:t>Cookies and privacy:</a:t>
            </a:r>
            <a:endParaRPr lang="en-US"/>
          </a:p>
          <a:p>
            <a:pPr marL="342900" indent="-342900">
              <a:buFont typeface="ZapfDingbats" pitchFamily="82" charset="2"/>
              <a:buChar char="r"/>
            </a:pPr>
            <a:r>
              <a:rPr lang="en-US"/>
              <a:t>cookies permit sites to learn a lot about you</a:t>
            </a:r>
          </a:p>
          <a:p>
            <a:pPr marL="342900" indent="-342900">
              <a:buFont typeface="ZapfDingbats" pitchFamily="82" charset="2"/>
              <a:buChar char="r"/>
            </a:pPr>
            <a:r>
              <a:rPr lang="en-US"/>
              <a:t>you may supply name and e-mail to sites</a:t>
            </a:r>
          </a:p>
          <a:p>
            <a:pPr marL="342900" indent="-342900">
              <a:buFont typeface="ZapfDingbats" pitchFamily="82" charset="2"/>
              <a:buChar char="r"/>
            </a:pPr>
            <a:r>
              <a:rPr lang="en-US"/>
              <a:t>search engines use  redirection &amp; cookies to learn yet more</a:t>
            </a:r>
          </a:p>
          <a:p>
            <a:pPr marL="342900" indent="-342900">
              <a:buFont typeface="ZapfDingbats" pitchFamily="82" charset="2"/>
              <a:buChar char="r"/>
            </a:pPr>
            <a:r>
              <a:rPr lang="en-US"/>
              <a:t>advertising  companies  obtain info across sites</a:t>
            </a:r>
          </a:p>
        </p:txBody>
      </p:sp>
      <p:sp>
        <p:nvSpPr>
          <p:cNvPr id="33799" name="Text Box 1038"/>
          <p:cNvSpPr txBox="1">
            <a:spLocks noChangeArrowheads="1"/>
          </p:cNvSpPr>
          <p:nvPr/>
        </p:nvSpPr>
        <p:spPr bwMode="auto">
          <a:xfrm>
            <a:off x="7321550" y="1177925"/>
            <a:ext cx="798513" cy="396875"/>
          </a:xfrm>
          <a:prstGeom prst="rect">
            <a:avLst/>
          </a:prstGeom>
          <a:solidFill>
            <a:schemeClr val="bg1"/>
          </a:solidFill>
          <a:ln w="9525">
            <a:noFill/>
            <a:miter lim="800000"/>
            <a:headEnd/>
            <a:tailEnd/>
          </a:ln>
        </p:spPr>
        <p:txBody>
          <a:bodyPr wrap="none">
            <a:spAutoFit/>
          </a:bodyPr>
          <a:lstStyle/>
          <a:p>
            <a:pPr>
              <a:spcBef>
                <a:spcPct val="0"/>
              </a:spcBef>
              <a:buClrTx/>
              <a:buSzTx/>
              <a:buFontTx/>
              <a:buNone/>
            </a:pPr>
            <a:r>
              <a:rPr lang="en-US" sz="2000">
                <a:solidFill>
                  <a:schemeClr val="accent2"/>
                </a:solidFill>
              </a:rPr>
              <a:t>aside</a:t>
            </a:r>
            <a:endParaRPr lang="en-US" sz="1600">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4101" name="Slide Number Placeholder 6"/>
          <p:cNvSpPr>
            <a:spLocks noGrp="1"/>
          </p:cNvSpPr>
          <p:nvPr>
            <p:ph type="sldNum" sz="quarter" idx="12"/>
          </p:nvPr>
        </p:nvSpPr>
        <p:spPr>
          <a:noFill/>
        </p:spPr>
        <p:txBody>
          <a:bodyPr/>
          <a:lstStyle/>
          <a:p>
            <a:fld id="{7120D1F9-CA7D-4D21-93CF-AFE216BC70A3}" type="slidenum">
              <a:rPr lang="en-US" smtClean="0"/>
              <a:pPr/>
              <a:t>28</a:t>
            </a:fld>
            <a:endParaRPr lang="en-US" smtClean="0"/>
          </a:p>
        </p:txBody>
      </p:sp>
      <p:sp>
        <p:nvSpPr>
          <p:cNvPr id="4102" name="Rectangle 2"/>
          <p:cNvSpPr>
            <a:spLocks noGrp="1" noChangeArrowheads="1"/>
          </p:cNvSpPr>
          <p:nvPr>
            <p:ph type="title"/>
          </p:nvPr>
        </p:nvSpPr>
        <p:spPr/>
        <p:txBody>
          <a:bodyPr/>
          <a:lstStyle/>
          <a:p>
            <a:r>
              <a:rPr lang="en-US" sz="3600" smtClean="0"/>
              <a:t>Web caches (proxy server)</a:t>
            </a:r>
            <a:endParaRPr lang="en-US" smtClean="0"/>
          </a:p>
        </p:txBody>
      </p:sp>
      <p:sp>
        <p:nvSpPr>
          <p:cNvPr id="4103" name="Rectangle 3"/>
          <p:cNvSpPr>
            <a:spLocks noGrp="1" noChangeArrowheads="1"/>
          </p:cNvSpPr>
          <p:nvPr>
            <p:ph type="body" sz="half" idx="1"/>
          </p:nvPr>
        </p:nvSpPr>
        <p:spPr>
          <a:xfrm>
            <a:off x="520700" y="2097088"/>
            <a:ext cx="3551238" cy="3762375"/>
          </a:xfrm>
        </p:spPr>
        <p:txBody>
          <a:bodyPr/>
          <a:lstStyle/>
          <a:p>
            <a:r>
              <a:rPr lang="en-US" sz="2000" smtClean="0"/>
              <a:t>user sets browser: Web accesses via  cache</a:t>
            </a:r>
          </a:p>
          <a:p>
            <a:r>
              <a:rPr lang="en-US" sz="2000" smtClean="0"/>
              <a:t>browser sends all HTTP requests to  cache</a:t>
            </a:r>
          </a:p>
          <a:p>
            <a:pPr lvl="1"/>
            <a:r>
              <a:rPr lang="en-US" sz="1800" smtClean="0"/>
              <a:t>object in cache: cache returns object </a:t>
            </a:r>
          </a:p>
          <a:p>
            <a:pPr lvl="1"/>
            <a:r>
              <a:rPr lang="en-US" sz="1800" smtClean="0"/>
              <a:t>else cache requests object from origin server, then returns object to client</a:t>
            </a:r>
            <a:endParaRPr lang="en-US" sz="2000" smtClean="0"/>
          </a:p>
        </p:txBody>
      </p:sp>
      <p:sp>
        <p:nvSpPr>
          <p:cNvPr id="4104" name="Rectangle 4"/>
          <p:cNvSpPr>
            <a:spLocks noChangeArrowheads="1"/>
          </p:cNvSpPr>
          <p:nvPr/>
        </p:nvSpPr>
        <p:spPr bwMode="auto">
          <a:xfrm>
            <a:off x="527050" y="1379538"/>
            <a:ext cx="7200900" cy="990600"/>
          </a:xfrm>
          <a:prstGeom prst="rect">
            <a:avLst/>
          </a:prstGeom>
          <a:noFill/>
          <a:ln w="9525">
            <a:noFill/>
            <a:miter lim="800000"/>
            <a:headEnd/>
            <a:tailEnd/>
          </a:ln>
        </p:spPr>
        <p:txBody>
          <a:bodyPr/>
          <a:lstStyle/>
          <a:p>
            <a:pPr marL="342900" indent="-342900"/>
            <a:r>
              <a:rPr lang="en-US">
                <a:solidFill>
                  <a:srgbClr val="FF0000"/>
                </a:solidFill>
              </a:rPr>
              <a:t>Goal:</a:t>
            </a:r>
            <a:r>
              <a:rPr lang="en-US" sz="2000"/>
              <a:t> satisfy client request without involving origin server</a:t>
            </a:r>
            <a:endParaRPr lang="en-US"/>
          </a:p>
        </p:txBody>
      </p:sp>
      <p:graphicFrame>
        <p:nvGraphicFramePr>
          <p:cNvPr id="4098" name="Object 5"/>
          <p:cNvGraphicFramePr>
            <a:graphicFrameLocks noChangeAspect="1"/>
          </p:cNvGraphicFramePr>
          <p:nvPr/>
        </p:nvGraphicFramePr>
        <p:xfrm>
          <a:off x="4203700" y="2955925"/>
          <a:ext cx="515938" cy="414338"/>
        </p:xfrm>
        <a:graphic>
          <a:graphicData uri="http://schemas.openxmlformats.org/presentationml/2006/ole">
            <mc:AlternateContent xmlns:mc="http://schemas.openxmlformats.org/markup-compatibility/2006">
              <mc:Choice xmlns:v="urn:schemas-microsoft-com:vml" Requires="v">
                <p:oleObj spid="_x0000_s4144" name="Clip" r:id="rId3" imgW="1305000" imgH="1085760" progId="">
                  <p:embed/>
                </p:oleObj>
              </mc:Choice>
              <mc:Fallback>
                <p:oleObj name="Clip" r:id="rId3" imgW="1305000" imgH="1085760" progId="">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03700" y="2955925"/>
                        <a:ext cx="515938" cy="414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5" name="Text Box 6"/>
          <p:cNvSpPr txBox="1">
            <a:spLocks noChangeArrowheads="1"/>
          </p:cNvSpPr>
          <p:nvPr/>
        </p:nvSpPr>
        <p:spPr bwMode="auto">
          <a:xfrm>
            <a:off x="4143375" y="3368675"/>
            <a:ext cx="714375"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t>client</a:t>
            </a:r>
            <a:endParaRPr lang="en-US">
              <a:latin typeface="Times New Roman" pitchFamily="18" charset="0"/>
            </a:endParaRPr>
          </a:p>
        </p:txBody>
      </p:sp>
      <p:graphicFrame>
        <p:nvGraphicFramePr>
          <p:cNvPr id="4099" name="Object 7"/>
          <p:cNvGraphicFramePr>
            <a:graphicFrameLocks noChangeAspect="1"/>
          </p:cNvGraphicFramePr>
          <p:nvPr/>
        </p:nvGraphicFramePr>
        <p:xfrm>
          <a:off x="4268788" y="4826000"/>
          <a:ext cx="515937" cy="412750"/>
        </p:xfrm>
        <a:graphic>
          <a:graphicData uri="http://schemas.openxmlformats.org/presentationml/2006/ole">
            <mc:AlternateContent xmlns:mc="http://schemas.openxmlformats.org/markup-compatibility/2006">
              <mc:Choice xmlns:v="urn:schemas-microsoft-com:vml" Requires="v">
                <p:oleObj spid="_x0000_s4145" name="Clip" r:id="rId5" imgW="1305000" imgH="1085760" progId="">
                  <p:embed/>
                </p:oleObj>
              </mc:Choice>
              <mc:Fallback>
                <p:oleObj name="Clip" r:id="rId5" imgW="1305000" imgH="1085760" progId="">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8788" y="4826000"/>
                        <a:ext cx="515937"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6" name="Text Box 8"/>
          <p:cNvSpPr txBox="1">
            <a:spLocks noChangeArrowheads="1"/>
          </p:cNvSpPr>
          <p:nvPr/>
        </p:nvSpPr>
        <p:spPr bwMode="auto">
          <a:xfrm>
            <a:off x="6024563" y="2774950"/>
            <a:ext cx="955675" cy="701675"/>
          </a:xfrm>
          <a:prstGeom prst="rect">
            <a:avLst/>
          </a:prstGeom>
          <a:noFill/>
          <a:ln w="9525">
            <a:noFill/>
            <a:miter lim="800000"/>
            <a:headEnd/>
            <a:tailEnd/>
          </a:ln>
        </p:spPr>
        <p:txBody>
          <a:bodyPr wrap="none">
            <a:spAutoFit/>
          </a:bodyPr>
          <a:lstStyle/>
          <a:p>
            <a:pPr algn="ctr">
              <a:spcBef>
                <a:spcPct val="0"/>
              </a:spcBef>
              <a:buClrTx/>
              <a:buSzTx/>
              <a:buFontTx/>
              <a:buNone/>
            </a:pPr>
            <a:r>
              <a:rPr lang="en-US" sz="2000"/>
              <a:t>Proxy</a:t>
            </a:r>
          </a:p>
          <a:p>
            <a:pPr algn="ctr">
              <a:spcBef>
                <a:spcPct val="0"/>
              </a:spcBef>
              <a:buClrTx/>
              <a:buSzTx/>
              <a:buFontTx/>
              <a:buNone/>
            </a:pPr>
            <a:r>
              <a:rPr lang="en-US" sz="2000"/>
              <a:t>server</a:t>
            </a:r>
            <a:endParaRPr lang="en-US">
              <a:latin typeface="Times New Roman" pitchFamily="18" charset="0"/>
            </a:endParaRPr>
          </a:p>
        </p:txBody>
      </p:sp>
      <p:grpSp>
        <p:nvGrpSpPr>
          <p:cNvPr id="4107" name="Group 9"/>
          <p:cNvGrpSpPr>
            <a:grpSpLocks/>
          </p:cNvGrpSpPr>
          <p:nvPr/>
        </p:nvGrpSpPr>
        <p:grpSpPr bwMode="auto">
          <a:xfrm>
            <a:off x="6249988" y="3556000"/>
            <a:ext cx="346075" cy="742950"/>
            <a:chOff x="4180" y="783"/>
            <a:chExt cx="150" cy="307"/>
          </a:xfrm>
        </p:grpSpPr>
        <p:sp>
          <p:nvSpPr>
            <p:cNvPr id="4139" name="AutoShape 10"/>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4140" name="Rectangle 11"/>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4141" name="Rectangle 12"/>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4142" name="AutoShape 13"/>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4143" name="Line 14"/>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4144" name="Line 15"/>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4145" name="Rectangle 16"/>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4146" name="Rectangle 17"/>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sp>
        <p:nvSpPr>
          <p:cNvPr id="4108" name="Freeform 18"/>
          <p:cNvSpPr>
            <a:spLocks/>
          </p:cNvSpPr>
          <p:nvPr/>
        </p:nvSpPr>
        <p:spPr bwMode="auto">
          <a:xfrm>
            <a:off x="4765675" y="3141663"/>
            <a:ext cx="3251200" cy="730250"/>
          </a:xfrm>
          <a:custGeom>
            <a:avLst/>
            <a:gdLst>
              <a:gd name="T0" fmla="*/ 0 w 2048"/>
              <a:gd name="T1" fmla="*/ 3175 h 460"/>
              <a:gd name="T2" fmla="*/ 1604962 w 2048"/>
              <a:gd name="T3" fmla="*/ 730250 h 460"/>
              <a:gd name="T4" fmla="*/ 3251200 w 2048"/>
              <a:gd name="T5" fmla="*/ 0 h 460"/>
              <a:gd name="T6" fmla="*/ 0 60000 65536"/>
              <a:gd name="T7" fmla="*/ 0 60000 65536"/>
              <a:gd name="T8" fmla="*/ 0 60000 65536"/>
              <a:gd name="T9" fmla="*/ 0 w 2048"/>
              <a:gd name="T10" fmla="*/ 0 h 460"/>
              <a:gd name="T11" fmla="*/ 2048 w 2048"/>
              <a:gd name="T12" fmla="*/ 460 h 460"/>
            </a:gdLst>
            <a:ahLst/>
            <a:cxnLst>
              <a:cxn ang="T6">
                <a:pos x="T0" y="T1"/>
              </a:cxn>
              <a:cxn ang="T7">
                <a:pos x="T2" y="T3"/>
              </a:cxn>
              <a:cxn ang="T8">
                <a:pos x="T4" y="T5"/>
              </a:cxn>
            </a:cxnLst>
            <a:rect l="T9" t="T10" r="T11" b="T12"/>
            <a:pathLst>
              <a:path w="2048" h="460">
                <a:moveTo>
                  <a:pt x="0" y="2"/>
                </a:moveTo>
                <a:lnTo>
                  <a:pt x="1011" y="460"/>
                </a:lnTo>
                <a:lnTo>
                  <a:pt x="2048" y="0"/>
                </a:lnTo>
              </a:path>
            </a:pathLst>
          </a:custGeom>
          <a:noFill/>
          <a:ln w="28575">
            <a:solidFill>
              <a:srgbClr val="FF0000"/>
            </a:solidFill>
            <a:round/>
            <a:headEnd/>
            <a:tailEnd type="triangle" w="med" len="med"/>
          </a:ln>
        </p:spPr>
        <p:txBody>
          <a:bodyPr wrap="none" anchor="ctr"/>
          <a:lstStyle/>
          <a:p>
            <a:endParaRPr lang="en-US"/>
          </a:p>
        </p:txBody>
      </p:sp>
      <p:sp>
        <p:nvSpPr>
          <p:cNvPr id="4109" name="Line 19"/>
          <p:cNvSpPr>
            <a:spLocks noChangeShapeType="1"/>
          </p:cNvSpPr>
          <p:nvPr/>
        </p:nvSpPr>
        <p:spPr bwMode="auto">
          <a:xfrm flipV="1">
            <a:off x="4759325" y="4095750"/>
            <a:ext cx="1401763" cy="760413"/>
          </a:xfrm>
          <a:prstGeom prst="line">
            <a:avLst/>
          </a:prstGeom>
          <a:noFill/>
          <a:ln w="28575">
            <a:solidFill>
              <a:srgbClr val="FF0000"/>
            </a:solidFill>
            <a:round/>
            <a:headEnd/>
            <a:tailEnd type="triangle" w="med" len="med"/>
          </a:ln>
        </p:spPr>
        <p:txBody>
          <a:bodyPr wrap="none" anchor="ctr"/>
          <a:lstStyle/>
          <a:p>
            <a:endParaRPr lang="en-US"/>
          </a:p>
        </p:txBody>
      </p:sp>
      <p:sp>
        <p:nvSpPr>
          <p:cNvPr id="4110" name="Line 20"/>
          <p:cNvSpPr>
            <a:spLocks noChangeShapeType="1"/>
          </p:cNvSpPr>
          <p:nvPr/>
        </p:nvSpPr>
        <p:spPr bwMode="auto">
          <a:xfrm flipH="1">
            <a:off x="4810125" y="4183063"/>
            <a:ext cx="1403350" cy="785812"/>
          </a:xfrm>
          <a:prstGeom prst="line">
            <a:avLst/>
          </a:prstGeom>
          <a:noFill/>
          <a:ln w="28575">
            <a:solidFill>
              <a:srgbClr val="FF0000"/>
            </a:solidFill>
            <a:round/>
            <a:headEnd/>
            <a:tailEnd type="triangle" w="med" len="med"/>
          </a:ln>
        </p:spPr>
        <p:txBody>
          <a:bodyPr wrap="none" anchor="ctr"/>
          <a:lstStyle/>
          <a:p>
            <a:endParaRPr lang="en-US"/>
          </a:p>
        </p:txBody>
      </p:sp>
      <p:sp>
        <p:nvSpPr>
          <p:cNvPr id="4111" name="Text Box 21"/>
          <p:cNvSpPr txBox="1">
            <a:spLocks noChangeArrowheads="1"/>
          </p:cNvSpPr>
          <p:nvPr/>
        </p:nvSpPr>
        <p:spPr bwMode="auto">
          <a:xfrm>
            <a:off x="4298950" y="5284788"/>
            <a:ext cx="714375"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t>client</a:t>
            </a:r>
            <a:endParaRPr lang="en-US">
              <a:latin typeface="Times New Roman" pitchFamily="18" charset="0"/>
            </a:endParaRPr>
          </a:p>
        </p:txBody>
      </p:sp>
      <p:sp>
        <p:nvSpPr>
          <p:cNvPr id="4112" name="Text Box 22"/>
          <p:cNvSpPr txBox="1">
            <a:spLocks noChangeArrowheads="1"/>
          </p:cNvSpPr>
          <p:nvPr/>
        </p:nvSpPr>
        <p:spPr bwMode="auto">
          <a:xfrm rot="1422049">
            <a:off x="4864100" y="3184525"/>
            <a:ext cx="1509713"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solidFill>
                  <a:srgbClr val="FF0000"/>
                </a:solidFill>
              </a:rPr>
              <a:t>HTTP request</a:t>
            </a:r>
            <a:endParaRPr lang="en-US">
              <a:latin typeface="Times New Roman" pitchFamily="18" charset="0"/>
            </a:endParaRPr>
          </a:p>
        </p:txBody>
      </p:sp>
      <p:sp>
        <p:nvSpPr>
          <p:cNvPr id="4113" name="Text Box 23"/>
          <p:cNvSpPr txBox="1">
            <a:spLocks noChangeArrowheads="1"/>
          </p:cNvSpPr>
          <p:nvPr/>
        </p:nvSpPr>
        <p:spPr bwMode="auto">
          <a:xfrm rot="-1692639">
            <a:off x="4567238" y="4200525"/>
            <a:ext cx="1509712"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solidFill>
                  <a:srgbClr val="FF0000"/>
                </a:solidFill>
              </a:rPr>
              <a:t>HTTP request</a:t>
            </a:r>
            <a:endParaRPr lang="en-US">
              <a:latin typeface="Times New Roman" pitchFamily="18" charset="0"/>
            </a:endParaRPr>
          </a:p>
        </p:txBody>
      </p:sp>
      <p:sp>
        <p:nvSpPr>
          <p:cNvPr id="4114" name="Text Box 24"/>
          <p:cNvSpPr txBox="1">
            <a:spLocks noChangeArrowheads="1"/>
          </p:cNvSpPr>
          <p:nvPr/>
        </p:nvSpPr>
        <p:spPr bwMode="auto">
          <a:xfrm rot="1411598">
            <a:off x="4605338" y="3562350"/>
            <a:ext cx="1620837"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solidFill>
                  <a:srgbClr val="FF0000"/>
                </a:solidFill>
              </a:rPr>
              <a:t>HTTP response</a:t>
            </a:r>
            <a:endParaRPr lang="en-US">
              <a:latin typeface="Times New Roman" pitchFamily="18" charset="0"/>
            </a:endParaRPr>
          </a:p>
        </p:txBody>
      </p:sp>
      <p:sp>
        <p:nvSpPr>
          <p:cNvPr id="4115" name="Text Box 25"/>
          <p:cNvSpPr txBox="1">
            <a:spLocks noChangeArrowheads="1"/>
          </p:cNvSpPr>
          <p:nvPr/>
        </p:nvSpPr>
        <p:spPr bwMode="auto">
          <a:xfrm rot="-1737783">
            <a:off x="4773613" y="4519613"/>
            <a:ext cx="1620837"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solidFill>
                  <a:srgbClr val="FF0000"/>
                </a:solidFill>
              </a:rPr>
              <a:t>HTTP response</a:t>
            </a:r>
            <a:endParaRPr lang="en-US">
              <a:latin typeface="Times New Roman" pitchFamily="18" charset="0"/>
            </a:endParaRPr>
          </a:p>
        </p:txBody>
      </p:sp>
      <p:grpSp>
        <p:nvGrpSpPr>
          <p:cNvPr id="4116" name="Group 26"/>
          <p:cNvGrpSpPr>
            <a:grpSpLocks/>
          </p:cNvGrpSpPr>
          <p:nvPr/>
        </p:nvGrpSpPr>
        <p:grpSpPr bwMode="auto">
          <a:xfrm>
            <a:off x="8174038" y="2765425"/>
            <a:ext cx="346075" cy="742950"/>
            <a:chOff x="4180" y="783"/>
            <a:chExt cx="150" cy="307"/>
          </a:xfrm>
        </p:grpSpPr>
        <p:sp>
          <p:nvSpPr>
            <p:cNvPr id="4131" name="AutoShape 27"/>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4132" name="Rectangle 28"/>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4133" name="Rectangle 29"/>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4134" name="AutoShape 30"/>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4135" name="Line 31"/>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4136" name="Line 32"/>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4137" name="Rectangle 33"/>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4138" name="Rectangle 34"/>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4117" name="Group 35"/>
          <p:cNvGrpSpPr>
            <a:grpSpLocks/>
          </p:cNvGrpSpPr>
          <p:nvPr/>
        </p:nvGrpSpPr>
        <p:grpSpPr bwMode="auto">
          <a:xfrm>
            <a:off x="8174038" y="4670425"/>
            <a:ext cx="346075" cy="742950"/>
            <a:chOff x="4180" y="783"/>
            <a:chExt cx="150" cy="307"/>
          </a:xfrm>
        </p:grpSpPr>
        <p:sp>
          <p:nvSpPr>
            <p:cNvPr id="4123" name="AutoShape 36"/>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4124" name="Rectangle 37"/>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4125" name="Rectangle 38"/>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4126" name="AutoShape 39"/>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4127" name="Line 40"/>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4128" name="Line 41"/>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4129" name="Rectangle 42"/>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4130" name="Rectangle 43"/>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sp>
        <p:nvSpPr>
          <p:cNvPr id="4118" name="Freeform 44"/>
          <p:cNvSpPr>
            <a:spLocks/>
          </p:cNvSpPr>
          <p:nvPr/>
        </p:nvSpPr>
        <p:spPr bwMode="auto">
          <a:xfrm>
            <a:off x="4738688" y="3216275"/>
            <a:ext cx="3363912" cy="755650"/>
          </a:xfrm>
          <a:custGeom>
            <a:avLst/>
            <a:gdLst>
              <a:gd name="T0" fmla="*/ 3363912 w 2119"/>
              <a:gd name="T1" fmla="*/ 0 h 476"/>
              <a:gd name="T2" fmla="*/ 1619249 w 2119"/>
              <a:gd name="T3" fmla="*/ 755650 h 476"/>
              <a:gd name="T4" fmla="*/ 0 w 2119"/>
              <a:gd name="T5" fmla="*/ 12700 h 476"/>
              <a:gd name="T6" fmla="*/ 0 60000 65536"/>
              <a:gd name="T7" fmla="*/ 0 60000 65536"/>
              <a:gd name="T8" fmla="*/ 0 60000 65536"/>
              <a:gd name="T9" fmla="*/ 0 w 2119"/>
              <a:gd name="T10" fmla="*/ 0 h 476"/>
              <a:gd name="T11" fmla="*/ 2119 w 2119"/>
              <a:gd name="T12" fmla="*/ 476 h 476"/>
            </a:gdLst>
            <a:ahLst/>
            <a:cxnLst>
              <a:cxn ang="T6">
                <a:pos x="T0" y="T1"/>
              </a:cxn>
              <a:cxn ang="T7">
                <a:pos x="T2" y="T3"/>
              </a:cxn>
              <a:cxn ang="T8">
                <a:pos x="T4" y="T5"/>
              </a:cxn>
            </a:cxnLst>
            <a:rect l="T9" t="T10" r="T11" b="T12"/>
            <a:pathLst>
              <a:path w="2119" h="476">
                <a:moveTo>
                  <a:pt x="2119" y="0"/>
                </a:moveTo>
                <a:lnTo>
                  <a:pt x="1020" y="476"/>
                </a:lnTo>
                <a:lnTo>
                  <a:pt x="0" y="8"/>
                </a:lnTo>
              </a:path>
            </a:pathLst>
          </a:custGeom>
          <a:noFill/>
          <a:ln w="28575">
            <a:solidFill>
              <a:srgbClr val="FF0000"/>
            </a:solidFill>
            <a:round/>
            <a:headEnd/>
            <a:tailEnd type="triangle" w="med" len="med"/>
          </a:ln>
        </p:spPr>
        <p:txBody>
          <a:bodyPr wrap="none" anchor="ctr"/>
          <a:lstStyle/>
          <a:p>
            <a:endParaRPr lang="en-US"/>
          </a:p>
        </p:txBody>
      </p:sp>
      <p:sp>
        <p:nvSpPr>
          <p:cNvPr id="4119" name="Text Box 45"/>
          <p:cNvSpPr txBox="1">
            <a:spLocks noChangeArrowheads="1"/>
          </p:cNvSpPr>
          <p:nvPr/>
        </p:nvSpPr>
        <p:spPr bwMode="auto">
          <a:xfrm rot="-1419968">
            <a:off x="6500813" y="3200400"/>
            <a:ext cx="1509712"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solidFill>
                  <a:srgbClr val="FF0000"/>
                </a:solidFill>
              </a:rPr>
              <a:t>HTTP request</a:t>
            </a:r>
            <a:endParaRPr lang="en-US">
              <a:latin typeface="Times New Roman" pitchFamily="18" charset="0"/>
            </a:endParaRPr>
          </a:p>
        </p:txBody>
      </p:sp>
      <p:sp>
        <p:nvSpPr>
          <p:cNvPr id="4120" name="Text Box 46"/>
          <p:cNvSpPr txBox="1">
            <a:spLocks noChangeArrowheads="1"/>
          </p:cNvSpPr>
          <p:nvPr/>
        </p:nvSpPr>
        <p:spPr bwMode="auto">
          <a:xfrm rot="-1415789">
            <a:off x="6557963" y="3543300"/>
            <a:ext cx="1620837"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solidFill>
                  <a:srgbClr val="FF0000"/>
                </a:solidFill>
              </a:rPr>
              <a:t>HTTP response</a:t>
            </a:r>
            <a:endParaRPr lang="en-US">
              <a:latin typeface="Times New Roman" pitchFamily="18" charset="0"/>
            </a:endParaRPr>
          </a:p>
        </p:txBody>
      </p:sp>
      <p:sp>
        <p:nvSpPr>
          <p:cNvPr id="4121" name="Text Box 47"/>
          <p:cNvSpPr txBox="1">
            <a:spLocks noChangeArrowheads="1"/>
          </p:cNvSpPr>
          <p:nvPr/>
        </p:nvSpPr>
        <p:spPr bwMode="auto">
          <a:xfrm>
            <a:off x="7885113" y="5465763"/>
            <a:ext cx="800100" cy="581025"/>
          </a:xfrm>
          <a:prstGeom prst="rect">
            <a:avLst/>
          </a:prstGeom>
          <a:noFill/>
          <a:ln w="9525">
            <a:noFill/>
            <a:miter lim="800000"/>
            <a:headEnd/>
            <a:tailEnd/>
          </a:ln>
        </p:spPr>
        <p:txBody>
          <a:bodyPr wrap="none">
            <a:spAutoFit/>
          </a:bodyPr>
          <a:lstStyle/>
          <a:p>
            <a:pPr algn="ctr">
              <a:spcBef>
                <a:spcPct val="0"/>
              </a:spcBef>
              <a:buClrTx/>
              <a:buSzTx/>
              <a:buFontTx/>
              <a:buNone/>
            </a:pPr>
            <a:r>
              <a:rPr lang="en-US" sz="1600"/>
              <a:t>origin </a:t>
            </a:r>
          </a:p>
          <a:p>
            <a:pPr algn="ctr">
              <a:spcBef>
                <a:spcPct val="0"/>
              </a:spcBef>
              <a:buClrTx/>
              <a:buSzTx/>
              <a:buFontTx/>
              <a:buNone/>
            </a:pPr>
            <a:r>
              <a:rPr lang="en-US" sz="1600"/>
              <a:t>server</a:t>
            </a:r>
            <a:endParaRPr lang="en-US">
              <a:latin typeface="Times New Roman" pitchFamily="18" charset="0"/>
            </a:endParaRPr>
          </a:p>
        </p:txBody>
      </p:sp>
      <p:sp>
        <p:nvSpPr>
          <p:cNvPr id="4122" name="Text Box 48"/>
          <p:cNvSpPr txBox="1">
            <a:spLocks noChangeArrowheads="1"/>
          </p:cNvSpPr>
          <p:nvPr/>
        </p:nvSpPr>
        <p:spPr bwMode="auto">
          <a:xfrm>
            <a:off x="7913688" y="2132013"/>
            <a:ext cx="800100" cy="581025"/>
          </a:xfrm>
          <a:prstGeom prst="rect">
            <a:avLst/>
          </a:prstGeom>
          <a:noFill/>
          <a:ln w="9525">
            <a:noFill/>
            <a:miter lim="800000"/>
            <a:headEnd/>
            <a:tailEnd/>
          </a:ln>
        </p:spPr>
        <p:txBody>
          <a:bodyPr wrap="none">
            <a:spAutoFit/>
          </a:bodyPr>
          <a:lstStyle/>
          <a:p>
            <a:pPr algn="ctr">
              <a:spcBef>
                <a:spcPct val="0"/>
              </a:spcBef>
              <a:buClrTx/>
              <a:buSzTx/>
              <a:buFontTx/>
              <a:buNone/>
            </a:pPr>
            <a:r>
              <a:rPr lang="en-US" sz="1600"/>
              <a:t>origin </a:t>
            </a:r>
          </a:p>
          <a:p>
            <a:pPr algn="ctr">
              <a:spcBef>
                <a:spcPct val="0"/>
              </a:spcBef>
              <a:buClrTx/>
              <a:buSzTx/>
              <a:buFontTx/>
              <a:buNone/>
            </a:pPr>
            <a:r>
              <a:rPr lang="en-US" sz="1600"/>
              <a:t>server</a:t>
            </a:r>
            <a:endParaRPr lang="en-US">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34819" name="Slide Number Placeholder 6"/>
          <p:cNvSpPr>
            <a:spLocks noGrp="1"/>
          </p:cNvSpPr>
          <p:nvPr>
            <p:ph type="sldNum" sz="quarter" idx="12"/>
          </p:nvPr>
        </p:nvSpPr>
        <p:spPr>
          <a:noFill/>
        </p:spPr>
        <p:txBody>
          <a:bodyPr/>
          <a:lstStyle/>
          <a:p>
            <a:fld id="{C0749396-9208-42D3-8FDA-007E831A632A}" type="slidenum">
              <a:rPr lang="en-US" smtClean="0"/>
              <a:pPr/>
              <a:t>29</a:t>
            </a:fld>
            <a:endParaRPr lang="en-US" smtClean="0"/>
          </a:p>
        </p:txBody>
      </p:sp>
      <p:sp>
        <p:nvSpPr>
          <p:cNvPr id="34820" name="Rectangle 2"/>
          <p:cNvSpPr>
            <a:spLocks noGrp="1" noChangeArrowheads="1"/>
          </p:cNvSpPr>
          <p:nvPr>
            <p:ph type="title"/>
          </p:nvPr>
        </p:nvSpPr>
        <p:spPr/>
        <p:txBody>
          <a:bodyPr/>
          <a:lstStyle/>
          <a:p>
            <a:r>
              <a:rPr lang="en-US" smtClean="0"/>
              <a:t>More about Web caching</a:t>
            </a:r>
          </a:p>
        </p:txBody>
      </p:sp>
      <p:sp>
        <p:nvSpPr>
          <p:cNvPr id="34821" name="Rectangle 3"/>
          <p:cNvSpPr>
            <a:spLocks noGrp="1" noChangeArrowheads="1"/>
          </p:cNvSpPr>
          <p:nvPr>
            <p:ph type="body" sz="half" idx="1"/>
          </p:nvPr>
        </p:nvSpPr>
        <p:spPr/>
        <p:txBody>
          <a:bodyPr/>
          <a:lstStyle/>
          <a:p>
            <a:r>
              <a:rPr lang="en-US" sz="2000" smtClean="0"/>
              <a:t>Cache acts as both client and server</a:t>
            </a:r>
          </a:p>
          <a:p>
            <a:r>
              <a:rPr lang="en-US" sz="2000" smtClean="0"/>
              <a:t>Typically cache is installed by ISP (university, company, residential ISP)</a:t>
            </a:r>
          </a:p>
        </p:txBody>
      </p:sp>
      <p:sp>
        <p:nvSpPr>
          <p:cNvPr id="34822" name="Rectangle 4"/>
          <p:cNvSpPr>
            <a:spLocks noGrp="1" noChangeArrowheads="1"/>
          </p:cNvSpPr>
          <p:nvPr>
            <p:ph type="body" sz="half" idx="2"/>
          </p:nvPr>
        </p:nvSpPr>
        <p:spPr/>
        <p:txBody>
          <a:bodyPr/>
          <a:lstStyle/>
          <a:p>
            <a:pPr>
              <a:buFont typeface="ZapfDingbats" pitchFamily="82" charset="2"/>
              <a:buNone/>
            </a:pPr>
            <a:r>
              <a:rPr lang="en-US" u="sng" smtClean="0">
                <a:solidFill>
                  <a:srgbClr val="FF0000"/>
                </a:solidFill>
              </a:rPr>
              <a:t>Why Web caching?</a:t>
            </a:r>
            <a:endParaRPr lang="en-US" smtClean="0"/>
          </a:p>
          <a:p>
            <a:r>
              <a:rPr lang="en-US" sz="2400" smtClean="0"/>
              <a:t>Reduce response time for client request.</a:t>
            </a:r>
          </a:p>
          <a:p>
            <a:r>
              <a:rPr lang="en-US" sz="2400" smtClean="0"/>
              <a:t>Reduce traffic on an institution’s access link.</a:t>
            </a:r>
          </a:p>
          <a:p>
            <a:r>
              <a:rPr lang="en-US" sz="2400" smtClean="0"/>
              <a:t>Internet dense with caches enables “poor” content providers to effectively deliver content</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1029" name="Slide Number Placeholder 6"/>
          <p:cNvSpPr>
            <a:spLocks noGrp="1"/>
          </p:cNvSpPr>
          <p:nvPr>
            <p:ph type="sldNum" sz="quarter" idx="12"/>
          </p:nvPr>
        </p:nvSpPr>
        <p:spPr>
          <a:noFill/>
        </p:spPr>
        <p:txBody>
          <a:bodyPr/>
          <a:lstStyle/>
          <a:p>
            <a:fld id="{AE61214F-2EBB-41DB-8F8F-937FB722F3B2}" type="slidenum">
              <a:rPr lang="en-US" smtClean="0"/>
              <a:pPr/>
              <a:t>3</a:t>
            </a:fld>
            <a:endParaRPr lang="en-US" smtClean="0"/>
          </a:p>
        </p:txBody>
      </p:sp>
      <p:sp>
        <p:nvSpPr>
          <p:cNvPr id="1030" name="Rectangle 2"/>
          <p:cNvSpPr>
            <a:spLocks noGrp="1" noChangeArrowheads="1"/>
          </p:cNvSpPr>
          <p:nvPr>
            <p:ph type="title"/>
          </p:nvPr>
        </p:nvSpPr>
        <p:spPr>
          <a:xfrm>
            <a:off x="533400" y="228600"/>
            <a:ext cx="8077200" cy="1143000"/>
          </a:xfrm>
        </p:spPr>
        <p:txBody>
          <a:bodyPr/>
          <a:lstStyle/>
          <a:p>
            <a:r>
              <a:rPr lang="en-US" sz="3200" smtClean="0"/>
              <a:t>Processes communicating across network</a:t>
            </a:r>
          </a:p>
        </p:txBody>
      </p:sp>
      <p:sp>
        <p:nvSpPr>
          <p:cNvPr id="1031" name="Rectangle 3"/>
          <p:cNvSpPr>
            <a:spLocks noGrp="1" noChangeArrowheads="1"/>
          </p:cNvSpPr>
          <p:nvPr>
            <p:ph type="body" sz="half" idx="1"/>
          </p:nvPr>
        </p:nvSpPr>
        <p:spPr>
          <a:xfrm>
            <a:off x="239713" y="1195388"/>
            <a:ext cx="4202112" cy="3929062"/>
          </a:xfrm>
        </p:spPr>
        <p:txBody>
          <a:bodyPr/>
          <a:lstStyle/>
          <a:p>
            <a:r>
              <a:rPr lang="en-US" sz="2400" smtClean="0"/>
              <a:t>process sends/receives messages to/from its </a:t>
            </a:r>
            <a:r>
              <a:rPr lang="en-US" sz="2400" smtClean="0">
                <a:solidFill>
                  <a:srgbClr val="FF0000"/>
                </a:solidFill>
              </a:rPr>
              <a:t>socket</a:t>
            </a:r>
          </a:p>
          <a:p>
            <a:r>
              <a:rPr lang="en-US" sz="2400" smtClean="0"/>
              <a:t>socket analogous to door</a:t>
            </a:r>
          </a:p>
          <a:p>
            <a:pPr lvl="1"/>
            <a:r>
              <a:rPr lang="en-US" sz="2000" smtClean="0"/>
              <a:t>sending process shoves message out door</a:t>
            </a:r>
          </a:p>
          <a:p>
            <a:pPr lvl="1"/>
            <a:r>
              <a:rPr lang="en-US" sz="2000" smtClean="0"/>
              <a:t>sending process assumes transport infrastructure on other side of door will deliver message to socket at receiving process</a:t>
            </a:r>
          </a:p>
        </p:txBody>
      </p:sp>
      <p:sp>
        <p:nvSpPr>
          <p:cNvPr id="1032" name="Freeform 7"/>
          <p:cNvSpPr>
            <a:spLocks/>
          </p:cNvSpPr>
          <p:nvPr/>
        </p:nvSpPr>
        <p:spPr bwMode="auto">
          <a:xfrm>
            <a:off x="5930900" y="3522663"/>
            <a:ext cx="1808163" cy="1031875"/>
          </a:xfrm>
          <a:custGeom>
            <a:avLst/>
            <a:gdLst>
              <a:gd name="T0" fmla="*/ 27 w 2135"/>
              <a:gd name="T1" fmla="*/ 652 h 1662"/>
              <a:gd name="T2" fmla="*/ 105 w 2135"/>
              <a:gd name="T3" fmla="*/ 76 h 1662"/>
              <a:gd name="T4" fmla="*/ 657 w 2135"/>
              <a:gd name="T5" fmla="*/ 196 h 1662"/>
              <a:gd name="T6" fmla="*/ 1209 w 2135"/>
              <a:gd name="T7" fmla="*/ 100 h 1662"/>
              <a:gd name="T8" fmla="*/ 2001 w 2135"/>
              <a:gd name="T9" fmla="*/ 406 h 1662"/>
              <a:gd name="T10" fmla="*/ 2013 w 2135"/>
              <a:gd name="T11" fmla="*/ 1144 h 1662"/>
              <a:gd name="T12" fmla="*/ 1581 w 2135"/>
              <a:gd name="T13" fmla="*/ 1600 h 1662"/>
              <a:gd name="T14" fmla="*/ 813 w 2135"/>
              <a:gd name="T15" fmla="*/ 1516 h 1662"/>
              <a:gd name="T16" fmla="*/ 501 w 2135"/>
              <a:gd name="T17" fmla="*/ 1270 h 1662"/>
              <a:gd name="T18" fmla="*/ 183 w 2135"/>
              <a:gd name="T19" fmla="*/ 1066 h 1662"/>
              <a:gd name="T20" fmla="*/ 27 w 2135"/>
              <a:gd name="T21" fmla="*/ 652 h 16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35"/>
              <a:gd name="T34" fmla="*/ 0 h 1662"/>
              <a:gd name="T35" fmla="*/ 2135 w 2135"/>
              <a:gd name="T36" fmla="*/ 1662 h 166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35" h="1662">
                <a:moveTo>
                  <a:pt x="27" y="652"/>
                </a:moveTo>
                <a:cubicBezTo>
                  <a:pt x="14" y="487"/>
                  <a:pt x="0" y="152"/>
                  <a:pt x="105" y="76"/>
                </a:cubicBezTo>
                <a:cubicBezTo>
                  <a:pt x="210" y="0"/>
                  <a:pt x="473" y="192"/>
                  <a:pt x="657" y="196"/>
                </a:cubicBezTo>
                <a:cubicBezTo>
                  <a:pt x="841" y="200"/>
                  <a:pt x="985" y="65"/>
                  <a:pt x="1209" y="100"/>
                </a:cubicBezTo>
                <a:cubicBezTo>
                  <a:pt x="1433" y="135"/>
                  <a:pt x="1867" y="232"/>
                  <a:pt x="2001" y="406"/>
                </a:cubicBezTo>
                <a:cubicBezTo>
                  <a:pt x="2135" y="580"/>
                  <a:pt x="2083" y="945"/>
                  <a:pt x="2013" y="1144"/>
                </a:cubicBezTo>
                <a:cubicBezTo>
                  <a:pt x="1943" y="1343"/>
                  <a:pt x="1781" y="1538"/>
                  <a:pt x="1581" y="1600"/>
                </a:cubicBezTo>
                <a:cubicBezTo>
                  <a:pt x="1381" y="1662"/>
                  <a:pt x="993" y="1571"/>
                  <a:pt x="813" y="1516"/>
                </a:cubicBezTo>
                <a:cubicBezTo>
                  <a:pt x="633" y="1461"/>
                  <a:pt x="606" y="1345"/>
                  <a:pt x="501" y="1270"/>
                </a:cubicBezTo>
                <a:cubicBezTo>
                  <a:pt x="396" y="1195"/>
                  <a:pt x="262" y="1169"/>
                  <a:pt x="183" y="1066"/>
                </a:cubicBezTo>
                <a:cubicBezTo>
                  <a:pt x="104" y="963"/>
                  <a:pt x="25" y="819"/>
                  <a:pt x="27" y="652"/>
                </a:cubicBezTo>
                <a:close/>
              </a:path>
            </a:pathLst>
          </a:custGeom>
          <a:solidFill>
            <a:srgbClr val="CCFFFF"/>
          </a:solidFill>
          <a:ln w="9525">
            <a:noFill/>
            <a:round/>
            <a:headEnd/>
            <a:tailEnd/>
          </a:ln>
        </p:spPr>
        <p:txBody>
          <a:bodyPr wrap="none" anchor="ctr"/>
          <a:lstStyle/>
          <a:p>
            <a:endParaRPr lang="en-US"/>
          </a:p>
        </p:txBody>
      </p:sp>
      <p:grpSp>
        <p:nvGrpSpPr>
          <p:cNvPr id="1033" name="Group 37"/>
          <p:cNvGrpSpPr>
            <a:grpSpLocks/>
          </p:cNvGrpSpPr>
          <p:nvPr/>
        </p:nvGrpSpPr>
        <p:grpSpPr bwMode="auto">
          <a:xfrm>
            <a:off x="4692650" y="1492250"/>
            <a:ext cx="1062038" cy="3606800"/>
            <a:chOff x="2933" y="616"/>
            <a:chExt cx="669" cy="2272"/>
          </a:xfrm>
        </p:grpSpPr>
        <p:sp>
          <p:nvSpPr>
            <p:cNvPr id="1052" name="Text Box 14"/>
            <p:cNvSpPr txBox="1">
              <a:spLocks noChangeArrowheads="1"/>
            </p:cNvSpPr>
            <p:nvPr/>
          </p:nvSpPr>
          <p:spPr bwMode="auto">
            <a:xfrm>
              <a:off x="3361" y="2600"/>
              <a:ext cx="116" cy="288"/>
            </a:xfrm>
            <a:prstGeom prst="rect">
              <a:avLst/>
            </a:prstGeom>
            <a:noFill/>
            <a:ln w="9525">
              <a:noFill/>
              <a:miter lim="800000"/>
              <a:headEnd/>
              <a:tailEnd/>
            </a:ln>
          </p:spPr>
          <p:txBody>
            <a:bodyPr wrap="none">
              <a:spAutoFit/>
            </a:bodyPr>
            <a:lstStyle/>
            <a:p>
              <a:pPr algn="ctr">
                <a:spcBef>
                  <a:spcPct val="50000"/>
                </a:spcBef>
                <a:buClrTx/>
                <a:buSzTx/>
                <a:buFontTx/>
                <a:buNone/>
              </a:pPr>
              <a:endParaRPr lang="en-US">
                <a:latin typeface="Times New Roman" pitchFamily="18" charset="0"/>
              </a:endParaRPr>
            </a:p>
          </p:txBody>
        </p:sp>
        <p:graphicFrame>
          <p:nvGraphicFramePr>
            <p:cNvPr id="1027" name="Object 3"/>
            <p:cNvGraphicFramePr>
              <a:graphicFrameLocks noChangeAspect="1"/>
            </p:cNvGraphicFramePr>
            <p:nvPr/>
          </p:nvGraphicFramePr>
          <p:xfrm>
            <a:off x="3039" y="996"/>
            <a:ext cx="405" cy="321"/>
          </p:xfrm>
          <a:graphic>
            <a:graphicData uri="http://schemas.openxmlformats.org/presentationml/2006/ole">
              <mc:AlternateContent xmlns:mc="http://schemas.openxmlformats.org/markup-compatibility/2006">
                <mc:Choice xmlns:v="urn:schemas-microsoft-com:vml" Requires="v">
                  <p:oleObj spid="_x0000_s1072" name="Clip" r:id="rId4" imgW="1305000" imgH="1085760" progId="">
                    <p:embed/>
                  </p:oleObj>
                </mc:Choice>
                <mc:Fallback>
                  <p:oleObj name="Clip" r:id="rId4" imgW="1305000" imgH="1085760" progId="">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9" y="996"/>
                          <a:ext cx="405" cy="3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053" name="Group 10"/>
            <p:cNvGrpSpPr>
              <a:grpSpLocks/>
            </p:cNvGrpSpPr>
            <p:nvPr/>
          </p:nvGrpSpPr>
          <p:grpSpPr bwMode="auto">
            <a:xfrm>
              <a:off x="2933" y="1323"/>
              <a:ext cx="669" cy="353"/>
              <a:chOff x="3046" y="1508"/>
              <a:chExt cx="669" cy="353"/>
            </a:xfrm>
          </p:grpSpPr>
          <p:sp>
            <p:nvSpPr>
              <p:cNvPr id="1061" name="Oval 8"/>
              <p:cNvSpPr>
                <a:spLocks noChangeArrowheads="1"/>
              </p:cNvSpPr>
              <p:nvPr/>
            </p:nvSpPr>
            <p:spPr bwMode="auto">
              <a:xfrm>
                <a:off x="3046" y="1508"/>
                <a:ext cx="669" cy="353"/>
              </a:xfrm>
              <a:prstGeom prst="ellipse">
                <a:avLst/>
              </a:prstGeom>
              <a:noFill/>
              <a:ln w="9525">
                <a:solidFill>
                  <a:schemeClr val="tx1"/>
                </a:solidFill>
                <a:round/>
                <a:headEnd/>
                <a:tailEnd/>
              </a:ln>
            </p:spPr>
            <p:txBody>
              <a:bodyPr wrap="none" anchor="ctr"/>
              <a:lstStyle/>
              <a:p>
                <a:endParaRPr lang="en-US"/>
              </a:p>
            </p:txBody>
          </p:sp>
          <p:sp>
            <p:nvSpPr>
              <p:cNvPr id="1062" name="Text Box 9"/>
              <p:cNvSpPr txBox="1">
                <a:spLocks noChangeArrowheads="1"/>
              </p:cNvSpPr>
              <p:nvPr/>
            </p:nvSpPr>
            <p:spPr bwMode="auto">
              <a:xfrm>
                <a:off x="3121" y="1578"/>
                <a:ext cx="501" cy="212"/>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process</a:t>
                </a:r>
              </a:p>
            </p:txBody>
          </p:sp>
        </p:grpSp>
        <p:grpSp>
          <p:nvGrpSpPr>
            <p:cNvPr id="1054" name="Group 17"/>
            <p:cNvGrpSpPr>
              <a:grpSpLocks/>
            </p:cNvGrpSpPr>
            <p:nvPr/>
          </p:nvGrpSpPr>
          <p:grpSpPr bwMode="auto">
            <a:xfrm>
              <a:off x="2949" y="1845"/>
              <a:ext cx="610" cy="630"/>
              <a:chOff x="3072" y="3300"/>
              <a:chExt cx="610" cy="630"/>
            </a:xfrm>
          </p:grpSpPr>
          <p:sp>
            <p:nvSpPr>
              <p:cNvPr id="1059" name="Rectangle 15"/>
              <p:cNvSpPr>
                <a:spLocks noChangeArrowheads="1"/>
              </p:cNvSpPr>
              <p:nvPr/>
            </p:nvSpPr>
            <p:spPr bwMode="auto">
              <a:xfrm>
                <a:off x="3084" y="3300"/>
                <a:ext cx="593" cy="630"/>
              </a:xfrm>
              <a:prstGeom prst="rect">
                <a:avLst/>
              </a:prstGeom>
              <a:noFill/>
              <a:ln w="9525">
                <a:solidFill>
                  <a:schemeClr val="tx1"/>
                </a:solidFill>
                <a:miter lim="800000"/>
                <a:headEnd/>
                <a:tailEnd/>
              </a:ln>
            </p:spPr>
            <p:txBody>
              <a:bodyPr wrap="none" anchor="ctr"/>
              <a:lstStyle/>
              <a:p>
                <a:endParaRPr lang="en-US"/>
              </a:p>
            </p:txBody>
          </p:sp>
          <p:sp>
            <p:nvSpPr>
              <p:cNvPr id="1060" name="Text Box 16"/>
              <p:cNvSpPr txBox="1">
                <a:spLocks noChangeArrowheads="1"/>
              </p:cNvSpPr>
              <p:nvPr/>
            </p:nvSpPr>
            <p:spPr bwMode="auto">
              <a:xfrm>
                <a:off x="3072" y="3339"/>
                <a:ext cx="610" cy="520"/>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TCP with</a:t>
                </a:r>
              </a:p>
              <a:p>
                <a:pPr>
                  <a:spcBef>
                    <a:spcPct val="0"/>
                  </a:spcBef>
                  <a:buClrTx/>
                  <a:buSzTx/>
                  <a:buFontTx/>
                  <a:buNone/>
                </a:pPr>
                <a:r>
                  <a:rPr lang="en-US" sz="1600">
                    <a:latin typeface="Times New Roman" pitchFamily="18" charset="0"/>
                  </a:rPr>
                  <a:t>buffers,</a:t>
                </a:r>
              </a:p>
              <a:p>
                <a:pPr>
                  <a:spcBef>
                    <a:spcPct val="0"/>
                  </a:spcBef>
                  <a:buClrTx/>
                  <a:buSzTx/>
                  <a:buFontTx/>
                  <a:buNone/>
                </a:pPr>
                <a:r>
                  <a:rPr lang="en-US" sz="1600">
                    <a:latin typeface="Times New Roman" pitchFamily="18" charset="0"/>
                  </a:rPr>
                  <a:t>variables</a:t>
                </a:r>
              </a:p>
            </p:txBody>
          </p:sp>
        </p:grpSp>
        <p:sp>
          <p:nvSpPr>
            <p:cNvPr id="1055" name="Rectangle 18"/>
            <p:cNvSpPr>
              <a:spLocks noChangeArrowheads="1"/>
            </p:cNvSpPr>
            <p:nvPr/>
          </p:nvSpPr>
          <p:spPr bwMode="auto">
            <a:xfrm>
              <a:off x="3054" y="1654"/>
              <a:ext cx="415" cy="207"/>
            </a:xfrm>
            <a:prstGeom prst="rect">
              <a:avLst/>
            </a:prstGeom>
            <a:solidFill>
              <a:schemeClr val="accent1"/>
            </a:solidFill>
            <a:ln w="9525">
              <a:solidFill>
                <a:schemeClr val="tx1"/>
              </a:solidFill>
              <a:miter lim="800000"/>
              <a:headEnd/>
              <a:tailEnd/>
            </a:ln>
          </p:spPr>
          <p:txBody>
            <a:bodyPr wrap="none" anchor="ctr"/>
            <a:lstStyle/>
            <a:p>
              <a:pPr algn="ctr">
                <a:spcBef>
                  <a:spcPct val="0"/>
                </a:spcBef>
                <a:buClrTx/>
                <a:buSzTx/>
                <a:buFontTx/>
                <a:buNone/>
              </a:pPr>
              <a:r>
                <a:rPr lang="en-US" sz="1600">
                  <a:latin typeface="Times New Roman" pitchFamily="18" charset="0"/>
                </a:rPr>
                <a:t>socket</a:t>
              </a:r>
            </a:p>
          </p:txBody>
        </p:sp>
        <p:sp>
          <p:nvSpPr>
            <p:cNvPr id="1056" name="Line 33"/>
            <p:cNvSpPr>
              <a:spLocks noChangeShapeType="1"/>
            </p:cNvSpPr>
            <p:nvPr/>
          </p:nvSpPr>
          <p:spPr bwMode="auto">
            <a:xfrm flipV="1">
              <a:off x="3261" y="1561"/>
              <a:ext cx="0" cy="131"/>
            </a:xfrm>
            <a:prstGeom prst="line">
              <a:avLst/>
            </a:prstGeom>
            <a:noFill/>
            <a:ln w="9525">
              <a:solidFill>
                <a:schemeClr val="tx1"/>
              </a:solidFill>
              <a:round/>
              <a:headEnd/>
              <a:tailEnd type="triangle" w="med" len="med"/>
            </a:ln>
          </p:spPr>
          <p:txBody>
            <a:bodyPr wrap="none" anchor="ctr"/>
            <a:lstStyle/>
            <a:p>
              <a:endParaRPr lang="en-US"/>
            </a:p>
          </p:txBody>
        </p:sp>
        <p:sp>
          <p:nvSpPr>
            <p:cNvPr id="1057" name="Line 35"/>
            <p:cNvSpPr>
              <a:spLocks noChangeShapeType="1"/>
            </p:cNvSpPr>
            <p:nvPr/>
          </p:nvSpPr>
          <p:spPr bwMode="auto">
            <a:xfrm>
              <a:off x="3269" y="1823"/>
              <a:ext cx="0" cy="123"/>
            </a:xfrm>
            <a:prstGeom prst="line">
              <a:avLst/>
            </a:prstGeom>
            <a:noFill/>
            <a:ln w="9525">
              <a:solidFill>
                <a:schemeClr val="tx1"/>
              </a:solidFill>
              <a:round/>
              <a:headEnd/>
              <a:tailEnd type="triangle" w="med" len="med"/>
            </a:ln>
          </p:spPr>
          <p:txBody>
            <a:bodyPr wrap="none" anchor="ctr"/>
            <a:lstStyle/>
            <a:p>
              <a:endParaRPr lang="en-US"/>
            </a:p>
          </p:txBody>
        </p:sp>
        <p:sp>
          <p:nvSpPr>
            <p:cNvPr id="1058" name="Text Box 36"/>
            <p:cNvSpPr txBox="1">
              <a:spLocks noChangeArrowheads="1"/>
            </p:cNvSpPr>
            <p:nvPr/>
          </p:nvSpPr>
          <p:spPr bwMode="auto">
            <a:xfrm>
              <a:off x="3028" y="616"/>
              <a:ext cx="469" cy="366"/>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host or</a:t>
              </a:r>
            </a:p>
            <a:p>
              <a:pPr>
                <a:spcBef>
                  <a:spcPct val="0"/>
                </a:spcBef>
                <a:buClrTx/>
                <a:buSzTx/>
                <a:buFontTx/>
                <a:buNone/>
              </a:pPr>
              <a:r>
                <a:rPr lang="en-US" sz="1600">
                  <a:latin typeface="Times New Roman" pitchFamily="18" charset="0"/>
                </a:rPr>
                <a:t>server</a:t>
              </a:r>
            </a:p>
          </p:txBody>
        </p:sp>
      </p:grpSp>
      <p:grpSp>
        <p:nvGrpSpPr>
          <p:cNvPr id="1034" name="Group 38"/>
          <p:cNvGrpSpPr>
            <a:grpSpLocks/>
          </p:cNvGrpSpPr>
          <p:nvPr/>
        </p:nvGrpSpPr>
        <p:grpSpPr bwMode="auto">
          <a:xfrm>
            <a:off x="7850188" y="1471613"/>
            <a:ext cx="1062037" cy="3606800"/>
            <a:chOff x="2933" y="616"/>
            <a:chExt cx="669" cy="2272"/>
          </a:xfrm>
        </p:grpSpPr>
        <p:sp>
          <p:nvSpPr>
            <p:cNvPr id="1041" name="Text Box 39"/>
            <p:cNvSpPr txBox="1">
              <a:spLocks noChangeArrowheads="1"/>
            </p:cNvSpPr>
            <p:nvPr/>
          </p:nvSpPr>
          <p:spPr bwMode="auto">
            <a:xfrm>
              <a:off x="3361" y="2600"/>
              <a:ext cx="116" cy="288"/>
            </a:xfrm>
            <a:prstGeom prst="rect">
              <a:avLst/>
            </a:prstGeom>
            <a:noFill/>
            <a:ln w="9525">
              <a:noFill/>
              <a:miter lim="800000"/>
              <a:headEnd/>
              <a:tailEnd/>
            </a:ln>
          </p:spPr>
          <p:txBody>
            <a:bodyPr wrap="none">
              <a:spAutoFit/>
            </a:bodyPr>
            <a:lstStyle/>
            <a:p>
              <a:pPr algn="ctr">
                <a:spcBef>
                  <a:spcPct val="50000"/>
                </a:spcBef>
                <a:buClrTx/>
                <a:buSzTx/>
                <a:buFontTx/>
                <a:buNone/>
              </a:pPr>
              <a:endParaRPr lang="en-US">
                <a:latin typeface="Times New Roman" pitchFamily="18" charset="0"/>
              </a:endParaRPr>
            </a:p>
          </p:txBody>
        </p:sp>
        <p:graphicFrame>
          <p:nvGraphicFramePr>
            <p:cNvPr id="1026" name="Object 2"/>
            <p:cNvGraphicFramePr>
              <a:graphicFrameLocks noChangeAspect="1"/>
            </p:cNvGraphicFramePr>
            <p:nvPr/>
          </p:nvGraphicFramePr>
          <p:xfrm>
            <a:off x="3039" y="996"/>
            <a:ext cx="405" cy="321"/>
          </p:xfrm>
          <a:graphic>
            <a:graphicData uri="http://schemas.openxmlformats.org/presentationml/2006/ole">
              <mc:AlternateContent xmlns:mc="http://schemas.openxmlformats.org/markup-compatibility/2006">
                <mc:Choice xmlns:v="urn:schemas-microsoft-com:vml" Requires="v">
                  <p:oleObj spid="_x0000_s1073" name="Clip" r:id="rId6" imgW="1305000" imgH="1085760" progId="">
                    <p:embed/>
                  </p:oleObj>
                </mc:Choice>
                <mc:Fallback>
                  <p:oleObj name="Clip" r:id="rId6" imgW="1305000" imgH="1085760"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9" y="996"/>
                          <a:ext cx="405" cy="3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042" name="Group 41"/>
            <p:cNvGrpSpPr>
              <a:grpSpLocks/>
            </p:cNvGrpSpPr>
            <p:nvPr/>
          </p:nvGrpSpPr>
          <p:grpSpPr bwMode="auto">
            <a:xfrm>
              <a:off x="2933" y="1323"/>
              <a:ext cx="669" cy="353"/>
              <a:chOff x="3046" y="1508"/>
              <a:chExt cx="669" cy="353"/>
            </a:xfrm>
          </p:grpSpPr>
          <p:sp>
            <p:nvSpPr>
              <p:cNvPr id="1050" name="Oval 42"/>
              <p:cNvSpPr>
                <a:spLocks noChangeArrowheads="1"/>
              </p:cNvSpPr>
              <p:nvPr/>
            </p:nvSpPr>
            <p:spPr bwMode="auto">
              <a:xfrm>
                <a:off x="3046" y="1508"/>
                <a:ext cx="669" cy="353"/>
              </a:xfrm>
              <a:prstGeom prst="ellipse">
                <a:avLst/>
              </a:prstGeom>
              <a:noFill/>
              <a:ln w="9525">
                <a:solidFill>
                  <a:schemeClr val="tx1"/>
                </a:solidFill>
                <a:round/>
                <a:headEnd/>
                <a:tailEnd/>
              </a:ln>
            </p:spPr>
            <p:txBody>
              <a:bodyPr wrap="none" anchor="ctr"/>
              <a:lstStyle/>
              <a:p>
                <a:endParaRPr lang="en-US"/>
              </a:p>
            </p:txBody>
          </p:sp>
          <p:sp>
            <p:nvSpPr>
              <p:cNvPr id="1051" name="Text Box 43"/>
              <p:cNvSpPr txBox="1">
                <a:spLocks noChangeArrowheads="1"/>
              </p:cNvSpPr>
              <p:nvPr/>
            </p:nvSpPr>
            <p:spPr bwMode="auto">
              <a:xfrm>
                <a:off x="3121" y="1578"/>
                <a:ext cx="501" cy="212"/>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process</a:t>
                </a:r>
              </a:p>
            </p:txBody>
          </p:sp>
        </p:grpSp>
        <p:grpSp>
          <p:nvGrpSpPr>
            <p:cNvPr id="1043" name="Group 44"/>
            <p:cNvGrpSpPr>
              <a:grpSpLocks/>
            </p:cNvGrpSpPr>
            <p:nvPr/>
          </p:nvGrpSpPr>
          <p:grpSpPr bwMode="auto">
            <a:xfrm>
              <a:off x="2949" y="1845"/>
              <a:ext cx="610" cy="630"/>
              <a:chOff x="3072" y="3300"/>
              <a:chExt cx="610" cy="630"/>
            </a:xfrm>
          </p:grpSpPr>
          <p:sp>
            <p:nvSpPr>
              <p:cNvPr id="1048" name="Rectangle 45"/>
              <p:cNvSpPr>
                <a:spLocks noChangeArrowheads="1"/>
              </p:cNvSpPr>
              <p:nvPr/>
            </p:nvSpPr>
            <p:spPr bwMode="auto">
              <a:xfrm>
                <a:off x="3084" y="3300"/>
                <a:ext cx="593" cy="630"/>
              </a:xfrm>
              <a:prstGeom prst="rect">
                <a:avLst/>
              </a:prstGeom>
              <a:noFill/>
              <a:ln w="9525">
                <a:solidFill>
                  <a:schemeClr val="tx1"/>
                </a:solidFill>
                <a:miter lim="800000"/>
                <a:headEnd/>
                <a:tailEnd/>
              </a:ln>
            </p:spPr>
            <p:txBody>
              <a:bodyPr wrap="none" anchor="ctr"/>
              <a:lstStyle/>
              <a:p>
                <a:endParaRPr lang="en-US"/>
              </a:p>
            </p:txBody>
          </p:sp>
          <p:sp>
            <p:nvSpPr>
              <p:cNvPr id="1049" name="Text Box 46"/>
              <p:cNvSpPr txBox="1">
                <a:spLocks noChangeArrowheads="1"/>
              </p:cNvSpPr>
              <p:nvPr/>
            </p:nvSpPr>
            <p:spPr bwMode="auto">
              <a:xfrm>
                <a:off x="3072" y="3339"/>
                <a:ext cx="610" cy="520"/>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TCP with</a:t>
                </a:r>
              </a:p>
              <a:p>
                <a:pPr>
                  <a:spcBef>
                    <a:spcPct val="0"/>
                  </a:spcBef>
                  <a:buClrTx/>
                  <a:buSzTx/>
                  <a:buFontTx/>
                  <a:buNone/>
                </a:pPr>
                <a:r>
                  <a:rPr lang="en-US" sz="1600">
                    <a:latin typeface="Times New Roman" pitchFamily="18" charset="0"/>
                  </a:rPr>
                  <a:t>buffers,</a:t>
                </a:r>
              </a:p>
              <a:p>
                <a:pPr>
                  <a:spcBef>
                    <a:spcPct val="0"/>
                  </a:spcBef>
                  <a:buClrTx/>
                  <a:buSzTx/>
                  <a:buFontTx/>
                  <a:buNone/>
                </a:pPr>
                <a:r>
                  <a:rPr lang="en-US" sz="1600">
                    <a:latin typeface="Times New Roman" pitchFamily="18" charset="0"/>
                  </a:rPr>
                  <a:t>variables</a:t>
                </a:r>
              </a:p>
            </p:txBody>
          </p:sp>
        </p:grpSp>
        <p:sp>
          <p:nvSpPr>
            <p:cNvPr id="1044" name="Rectangle 47"/>
            <p:cNvSpPr>
              <a:spLocks noChangeArrowheads="1"/>
            </p:cNvSpPr>
            <p:nvPr/>
          </p:nvSpPr>
          <p:spPr bwMode="auto">
            <a:xfrm>
              <a:off x="3054" y="1654"/>
              <a:ext cx="415" cy="207"/>
            </a:xfrm>
            <a:prstGeom prst="rect">
              <a:avLst/>
            </a:prstGeom>
            <a:solidFill>
              <a:schemeClr val="accent1"/>
            </a:solidFill>
            <a:ln w="9525">
              <a:solidFill>
                <a:schemeClr val="tx1"/>
              </a:solidFill>
              <a:miter lim="800000"/>
              <a:headEnd/>
              <a:tailEnd/>
            </a:ln>
          </p:spPr>
          <p:txBody>
            <a:bodyPr wrap="none" anchor="ctr"/>
            <a:lstStyle/>
            <a:p>
              <a:pPr algn="ctr">
                <a:spcBef>
                  <a:spcPct val="0"/>
                </a:spcBef>
                <a:buClrTx/>
                <a:buSzTx/>
                <a:buFontTx/>
                <a:buNone/>
              </a:pPr>
              <a:r>
                <a:rPr lang="en-US" sz="1600">
                  <a:latin typeface="Times New Roman" pitchFamily="18" charset="0"/>
                </a:rPr>
                <a:t>socket</a:t>
              </a:r>
            </a:p>
          </p:txBody>
        </p:sp>
        <p:sp>
          <p:nvSpPr>
            <p:cNvPr id="1045" name="Line 48"/>
            <p:cNvSpPr>
              <a:spLocks noChangeShapeType="1"/>
            </p:cNvSpPr>
            <p:nvPr/>
          </p:nvSpPr>
          <p:spPr bwMode="auto">
            <a:xfrm flipV="1">
              <a:off x="3261" y="1561"/>
              <a:ext cx="0" cy="131"/>
            </a:xfrm>
            <a:prstGeom prst="line">
              <a:avLst/>
            </a:prstGeom>
            <a:noFill/>
            <a:ln w="9525">
              <a:solidFill>
                <a:schemeClr val="tx1"/>
              </a:solidFill>
              <a:round/>
              <a:headEnd/>
              <a:tailEnd type="triangle" w="med" len="med"/>
            </a:ln>
          </p:spPr>
          <p:txBody>
            <a:bodyPr wrap="none" anchor="ctr"/>
            <a:lstStyle/>
            <a:p>
              <a:endParaRPr lang="en-US"/>
            </a:p>
          </p:txBody>
        </p:sp>
        <p:sp>
          <p:nvSpPr>
            <p:cNvPr id="1046" name="Line 49"/>
            <p:cNvSpPr>
              <a:spLocks noChangeShapeType="1"/>
            </p:cNvSpPr>
            <p:nvPr/>
          </p:nvSpPr>
          <p:spPr bwMode="auto">
            <a:xfrm>
              <a:off x="3269" y="1823"/>
              <a:ext cx="0" cy="123"/>
            </a:xfrm>
            <a:prstGeom prst="line">
              <a:avLst/>
            </a:prstGeom>
            <a:noFill/>
            <a:ln w="9525">
              <a:solidFill>
                <a:schemeClr val="tx1"/>
              </a:solidFill>
              <a:round/>
              <a:headEnd/>
              <a:tailEnd type="triangle" w="med" len="med"/>
            </a:ln>
          </p:spPr>
          <p:txBody>
            <a:bodyPr wrap="none" anchor="ctr"/>
            <a:lstStyle/>
            <a:p>
              <a:endParaRPr lang="en-US"/>
            </a:p>
          </p:txBody>
        </p:sp>
        <p:sp>
          <p:nvSpPr>
            <p:cNvPr id="1047" name="Text Box 50"/>
            <p:cNvSpPr txBox="1">
              <a:spLocks noChangeArrowheads="1"/>
            </p:cNvSpPr>
            <p:nvPr/>
          </p:nvSpPr>
          <p:spPr bwMode="auto">
            <a:xfrm>
              <a:off x="3028" y="616"/>
              <a:ext cx="469" cy="366"/>
            </a:xfrm>
            <a:prstGeom prst="rect">
              <a:avLst/>
            </a:prstGeom>
            <a:noFill/>
            <a:ln w="9525">
              <a:noFill/>
              <a:miter lim="800000"/>
              <a:headEnd/>
              <a:tailEnd/>
            </a:ln>
          </p:spPr>
          <p:txBody>
            <a:bodyPr wrap="none">
              <a:spAutoFit/>
            </a:bodyPr>
            <a:lstStyle/>
            <a:p>
              <a:pPr>
                <a:spcBef>
                  <a:spcPct val="0"/>
                </a:spcBef>
                <a:buClrTx/>
                <a:buSzTx/>
                <a:buFontTx/>
                <a:buNone/>
              </a:pPr>
              <a:r>
                <a:rPr lang="en-US" sz="1600">
                  <a:latin typeface="Times New Roman" pitchFamily="18" charset="0"/>
                </a:rPr>
                <a:t>host or</a:t>
              </a:r>
            </a:p>
            <a:p>
              <a:pPr>
                <a:spcBef>
                  <a:spcPct val="0"/>
                </a:spcBef>
                <a:buClrTx/>
                <a:buSzTx/>
                <a:buFontTx/>
                <a:buNone/>
              </a:pPr>
              <a:r>
                <a:rPr lang="en-US" sz="1600">
                  <a:latin typeface="Times New Roman" pitchFamily="18" charset="0"/>
                </a:rPr>
                <a:t>server</a:t>
              </a:r>
            </a:p>
          </p:txBody>
        </p:sp>
      </p:grpSp>
      <p:sp>
        <p:nvSpPr>
          <p:cNvPr id="1035" name="Text Box 51"/>
          <p:cNvSpPr txBox="1">
            <a:spLocks noChangeArrowheads="1"/>
          </p:cNvSpPr>
          <p:nvPr/>
        </p:nvSpPr>
        <p:spPr bwMode="auto">
          <a:xfrm>
            <a:off x="6396038" y="3654425"/>
            <a:ext cx="819150"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latin typeface="Times New Roman" pitchFamily="18" charset="0"/>
              </a:rPr>
              <a:t>Internet</a:t>
            </a:r>
          </a:p>
        </p:txBody>
      </p:sp>
      <p:sp>
        <p:nvSpPr>
          <p:cNvPr id="1036" name="Line 52"/>
          <p:cNvSpPr>
            <a:spLocks noChangeShapeType="1"/>
          </p:cNvSpPr>
          <p:nvPr/>
        </p:nvSpPr>
        <p:spPr bwMode="auto">
          <a:xfrm>
            <a:off x="5689600" y="4065588"/>
            <a:ext cx="2211388" cy="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1037" name="Text Box 53"/>
          <p:cNvSpPr txBox="1">
            <a:spLocks noChangeArrowheads="1"/>
          </p:cNvSpPr>
          <p:nvPr/>
        </p:nvSpPr>
        <p:spPr bwMode="auto">
          <a:xfrm>
            <a:off x="5519738" y="4667250"/>
            <a:ext cx="1011237" cy="825500"/>
          </a:xfrm>
          <a:prstGeom prst="rect">
            <a:avLst/>
          </a:prstGeom>
          <a:noFill/>
          <a:ln w="9525">
            <a:noFill/>
            <a:miter lim="800000"/>
            <a:headEnd/>
            <a:tailEnd/>
          </a:ln>
        </p:spPr>
        <p:txBody>
          <a:bodyPr wrap="none">
            <a:spAutoFit/>
          </a:bodyPr>
          <a:lstStyle/>
          <a:p>
            <a:pPr>
              <a:spcBef>
                <a:spcPct val="0"/>
              </a:spcBef>
              <a:buClrTx/>
              <a:buSzTx/>
              <a:buFontTx/>
              <a:buNone/>
            </a:pPr>
            <a:r>
              <a:rPr lang="en-US" sz="1600">
                <a:solidFill>
                  <a:srgbClr val="FF0000"/>
                </a:solidFill>
                <a:latin typeface="Times New Roman" pitchFamily="18" charset="0"/>
              </a:rPr>
              <a:t>controlled</a:t>
            </a:r>
          </a:p>
          <a:p>
            <a:pPr>
              <a:spcBef>
                <a:spcPct val="0"/>
              </a:spcBef>
              <a:buClrTx/>
              <a:buSzTx/>
              <a:buFontTx/>
              <a:buNone/>
            </a:pPr>
            <a:r>
              <a:rPr lang="en-US" sz="1600">
                <a:solidFill>
                  <a:srgbClr val="FF0000"/>
                </a:solidFill>
                <a:latin typeface="Times New Roman" pitchFamily="18" charset="0"/>
              </a:rPr>
              <a:t>by OS</a:t>
            </a:r>
            <a:endParaRPr lang="en-US" sz="1600">
              <a:latin typeface="Times New Roman" pitchFamily="18" charset="0"/>
            </a:endParaRPr>
          </a:p>
          <a:p>
            <a:pPr>
              <a:spcBef>
                <a:spcPct val="0"/>
              </a:spcBef>
              <a:buClrTx/>
              <a:buSzTx/>
              <a:buFontTx/>
              <a:buNone/>
            </a:pPr>
            <a:endParaRPr lang="en-US" sz="1600">
              <a:latin typeface="Times New Roman" pitchFamily="18" charset="0"/>
            </a:endParaRPr>
          </a:p>
        </p:txBody>
      </p:sp>
      <p:sp>
        <p:nvSpPr>
          <p:cNvPr id="1038" name="Line 55"/>
          <p:cNvSpPr>
            <a:spLocks noChangeShapeType="1"/>
          </p:cNvSpPr>
          <p:nvPr/>
        </p:nvSpPr>
        <p:spPr bwMode="auto">
          <a:xfrm flipH="1" flipV="1">
            <a:off x="5470525" y="4445000"/>
            <a:ext cx="244475" cy="317500"/>
          </a:xfrm>
          <a:prstGeom prst="line">
            <a:avLst/>
          </a:prstGeom>
          <a:noFill/>
          <a:ln w="9525">
            <a:solidFill>
              <a:srgbClr val="FF0000"/>
            </a:solidFill>
            <a:round/>
            <a:headEnd/>
            <a:tailEnd type="triangle" w="med" len="med"/>
          </a:ln>
        </p:spPr>
        <p:txBody>
          <a:bodyPr wrap="none" anchor="ctr"/>
          <a:lstStyle/>
          <a:p>
            <a:endParaRPr lang="en-US"/>
          </a:p>
        </p:txBody>
      </p:sp>
      <p:sp>
        <p:nvSpPr>
          <p:cNvPr id="1039" name="Text Box 56"/>
          <p:cNvSpPr txBox="1">
            <a:spLocks noChangeArrowheads="1"/>
          </p:cNvSpPr>
          <p:nvPr/>
        </p:nvSpPr>
        <p:spPr bwMode="auto">
          <a:xfrm>
            <a:off x="5907088" y="2306638"/>
            <a:ext cx="1331912" cy="581025"/>
          </a:xfrm>
          <a:prstGeom prst="rect">
            <a:avLst/>
          </a:prstGeom>
          <a:noFill/>
          <a:ln w="9525">
            <a:noFill/>
            <a:miter lim="800000"/>
            <a:headEnd/>
            <a:tailEnd/>
          </a:ln>
        </p:spPr>
        <p:txBody>
          <a:bodyPr wrap="none">
            <a:spAutoFit/>
          </a:bodyPr>
          <a:lstStyle/>
          <a:p>
            <a:pPr>
              <a:spcBef>
                <a:spcPct val="0"/>
              </a:spcBef>
              <a:buClrTx/>
              <a:buSzTx/>
              <a:buFontTx/>
              <a:buNone/>
            </a:pPr>
            <a:r>
              <a:rPr lang="en-US" sz="1600">
                <a:solidFill>
                  <a:srgbClr val="FF0000"/>
                </a:solidFill>
                <a:latin typeface="Times New Roman" pitchFamily="18" charset="0"/>
              </a:rPr>
              <a:t>controlled by</a:t>
            </a:r>
          </a:p>
          <a:p>
            <a:pPr>
              <a:spcBef>
                <a:spcPct val="0"/>
              </a:spcBef>
              <a:buClrTx/>
              <a:buSzTx/>
              <a:buFontTx/>
              <a:buNone/>
            </a:pPr>
            <a:r>
              <a:rPr lang="en-US" sz="1600">
                <a:solidFill>
                  <a:srgbClr val="FF0000"/>
                </a:solidFill>
                <a:latin typeface="Times New Roman" pitchFamily="18" charset="0"/>
              </a:rPr>
              <a:t>app developer</a:t>
            </a:r>
            <a:endParaRPr lang="en-US" sz="1600">
              <a:latin typeface="Times New Roman" pitchFamily="18" charset="0"/>
            </a:endParaRPr>
          </a:p>
        </p:txBody>
      </p:sp>
      <p:sp>
        <p:nvSpPr>
          <p:cNvPr id="1040" name="Line 58"/>
          <p:cNvSpPr>
            <a:spLocks noChangeShapeType="1"/>
          </p:cNvSpPr>
          <p:nvPr/>
        </p:nvSpPr>
        <p:spPr bwMode="auto">
          <a:xfrm flipH="1">
            <a:off x="5678488" y="2589213"/>
            <a:ext cx="219075" cy="133350"/>
          </a:xfrm>
          <a:prstGeom prst="line">
            <a:avLst/>
          </a:prstGeom>
          <a:noFill/>
          <a:ln w="9525">
            <a:solidFill>
              <a:srgbClr val="FF0000"/>
            </a:solidFill>
            <a:round/>
            <a:headEnd/>
            <a:tailEnd type="triangle" w="med" len="med"/>
          </a:ln>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5127" name="Slide Number Placeholder 6"/>
          <p:cNvSpPr>
            <a:spLocks noGrp="1"/>
          </p:cNvSpPr>
          <p:nvPr>
            <p:ph type="sldNum" sz="quarter" idx="12"/>
          </p:nvPr>
        </p:nvSpPr>
        <p:spPr>
          <a:noFill/>
        </p:spPr>
        <p:txBody>
          <a:bodyPr/>
          <a:lstStyle/>
          <a:p>
            <a:fld id="{E4D6D4E6-D738-458B-850D-83F602B6CCFD}" type="slidenum">
              <a:rPr lang="en-US" smtClean="0"/>
              <a:pPr/>
              <a:t>30</a:t>
            </a:fld>
            <a:endParaRPr lang="en-US" smtClean="0"/>
          </a:p>
        </p:txBody>
      </p:sp>
      <p:sp>
        <p:nvSpPr>
          <p:cNvPr id="5128" name="Line 2"/>
          <p:cNvSpPr>
            <a:spLocks noChangeShapeType="1"/>
          </p:cNvSpPr>
          <p:nvPr/>
        </p:nvSpPr>
        <p:spPr bwMode="auto">
          <a:xfrm>
            <a:off x="5067300" y="2076450"/>
            <a:ext cx="285750" cy="114300"/>
          </a:xfrm>
          <a:prstGeom prst="line">
            <a:avLst/>
          </a:prstGeom>
          <a:noFill/>
          <a:ln w="28575">
            <a:solidFill>
              <a:schemeClr val="accent2"/>
            </a:solidFill>
            <a:round/>
            <a:headEnd/>
            <a:tailEnd/>
          </a:ln>
        </p:spPr>
        <p:txBody>
          <a:bodyPr wrap="none" anchor="ctr"/>
          <a:lstStyle/>
          <a:p>
            <a:endParaRPr lang="en-US"/>
          </a:p>
        </p:txBody>
      </p:sp>
      <p:sp>
        <p:nvSpPr>
          <p:cNvPr id="5129" name="Rectangle 3"/>
          <p:cNvSpPr>
            <a:spLocks noGrp="1" noChangeArrowheads="1"/>
          </p:cNvSpPr>
          <p:nvPr>
            <p:ph type="title"/>
          </p:nvPr>
        </p:nvSpPr>
        <p:spPr/>
        <p:txBody>
          <a:bodyPr/>
          <a:lstStyle/>
          <a:p>
            <a:r>
              <a:rPr lang="en-US" sz="3600" smtClean="0"/>
              <a:t>Caching example </a:t>
            </a:r>
            <a:endParaRPr lang="en-US" smtClean="0"/>
          </a:p>
        </p:txBody>
      </p:sp>
      <p:sp>
        <p:nvSpPr>
          <p:cNvPr id="5130" name="Rectangle 4"/>
          <p:cNvSpPr>
            <a:spLocks noGrp="1" noChangeArrowheads="1"/>
          </p:cNvSpPr>
          <p:nvPr>
            <p:ph type="body" sz="half" idx="1"/>
          </p:nvPr>
        </p:nvSpPr>
        <p:spPr>
          <a:xfrm>
            <a:off x="520700" y="1379538"/>
            <a:ext cx="4164013" cy="4648200"/>
          </a:xfrm>
        </p:spPr>
        <p:txBody>
          <a:bodyPr/>
          <a:lstStyle/>
          <a:p>
            <a:pPr>
              <a:buFont typeface="ZapfDingbats" pitchFamily="82" charset="2"/>
              <a:buNone/>
            </a:pPr>
            <a:r>
              <a:rPr lang="en-US" sz="2000" u="sng" smtClean="0">
                <a:solidFill>
                  <a:srgbClr val="FF0000"/>
                </a:solidFill>
              </a:rPr>
              <a:t>Assumptions</a:t>
            </a:r>
            <a:endParaRPr lang="en-US" sz="2000" smtClean="0"/>
          </a:p>
          <a:p>
            <a:r>
              <a:rPr lang="en-US" sz="2000" smtClean="0"/>
              <a:t>average object size = 100,000 bits</a:t>
            </a:r>
          </a:p>
          <a:p>
            <a:r>
              <a:rPr lang="en-US" sz="2000" smtClean="0"/>
              <a:t>avg. request rate from institution’s browsers to origin servers = 15/sec</a:t>
            </a:r>
          </a:p>
          <a:p>
            <a:r>
              <a:rPr lang="en-US" sz="2000" smtClean="0"/>
              <a:t>delay from Router A to any origin server and back to router  = 2 sec</a:t>
            </a:r>
          </a:p>
          <a:p>
            <a:pPr>
              <a:buFont typeface="ZapfDingbats" pitchFamily="82" charset="2"/>
              <a:buNone/>
            </a:pPr>
            <a:r>
              <a:rPr lang="en-US" sz="2000" u="sng" smtClean="0">
                <a:solidFill>
                  <a:srgbClr val="FF0000"/>
                </a:solidFill>
              </a:rPr>
              <a:t>Consequences</a:t>
            </a:r>
            <a:endParaRPr lang="en-US" sz="2000" smtClean="0"/>
          </a:p>
          <a:p>
            <a:r>
              <a:rPr lang="en-US" sz="1800" smtClean="0"/>
              <a:t>traffic intensity on LAN = .15</a:t>
            </a:r>
          </a:p>
          <a:p>
            <a:r>
              <a:rPr lang="en-US" sz="1800" smtClean="0"/>
              <a:t>traffic intensity on access link = 1</a:t>
            </a:r>
          </a:p>
          <a:p>
            <a:r>
              <a:rPr lang="en-US" sz="1800" smtClean="0"/>
              <a:t>total delay   = Internet delay + access delay + LAN delay</a:t>
            </a:r>
          </a:p>
          <a:p>
            <a:pPr>
              <a:buFont typeface="ZapfDingbats" pitchFamily="82" charset="2"/>
              <a:buNone/>
            </a:pPr>
            <a:r>
              <a:rPr lang="en-US" sz="1800" smtClean="0"/>
              <a:t>  =  2 sec + minutes + milliseconds</a:t>
            </a:r>
          </a:p>
          <a:p>
            <a:endParaRPr lang="en-US" sz="2000" smtClean="0"/>
          </a:p>
          <a:p>
            <a:endParaRPr lang="en-US" sz="2000" smtClean="0"/>
          </a:p>
        </p:txBody>
      </p:sp>
      <p:grpSp>
        <p:nvGrpSpPr>
          <p:cNvPr id="5131" name="Group 5"/>
          <p:cNvGrpSpPr>
            <a:grpSpLocks/>
          </p:cNvGrpSpPr>
          <p:nvPr/>
        </p:nvGrpSpPr>
        <p:grpSpPr bwMode="auto">
          <a:xfrm>
            <a:off x="4878388" y="1698625"/>
            <a:ext cx="184150" cy="542925"/>
            <a:chOff x="4180" y="783"/>
            <a:chExt cx="150" cy="307"/>
          </a:xfrm>
        </p:grpSpPr>
        <p:sp>
          <p:nvSpPr>
            <p:cNvPr id="5217" name="AutoShape 6"/>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5218" name="Rectangle 7"/>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5219" name="Rectangle 8"/>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5220" name="AutoShape 9"/>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5221" name="Line 10"/>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5222" name="Line 11"/>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5223" name="Rectangle 12"/>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224" name="Rectangle 13"/>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5132" name="Group 14"/>
          <p:cNvGrpSpPr>
            <a:grpSpLocks/>
          </p:cNvGrpSpPr>
          <p:nvPr/>
        </p:nvGrpSpPr>
        <p:grpSpPr bwMode="auto">
          <a:xfrm>
            <a:off x="5802313" y="1155700"/>
            <a:ext cx="184150" cy="542925"/>
            <a:chOff x="4180" y="783"/>
            <a:chExt cx="150" cy="307"/>
          </a:xfrm>
        </p:grpSpPr>
        <p:sp>
          <p:nvSpPr>
            <p:cNvPr id="5209" name="AutoShape 15"/>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5210" name="Rectangle 16"/>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5211" name="Rectangle 17"/>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5212" name="AutoShape 18"/>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5213" name="Line 19"/>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5214" name="Line 20"/>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5215" name="Rectangle 21"/>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216" name="Rectangle 22"/>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5133" name="Group 23"/>
          <p:cNvGrpSpPr>
            <a:grpSpLocks/>
          </p:cNvGrpSpPr>
          <p:nvPr/>
        </p:nvGrpSpPr>
        <p:grpSpPr bwMode="auto">
          <a:xfrm>
            <a:off x="6478588" y="1184275"/>
            <a:ext cx="184150" cy="542925"/>
            <a:chOff x="4180" y="783"/>
            <a:chExt cx="150" cy="307"/>
          </a:xfrm>
        </p:grpSpPr>
        <p:sp>
          <p:nvSpPr>
            <p:cNvPr id="5201" name="AutoShape 24"/>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5202" name="Rectangle 25"/>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5203" name="Rectangle 26"/>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5204" name="AutoShape 27"/>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5205" name="Line 28"/>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5206" name="Line 29"/>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5207" name="Rectangle 30"/>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208" name="Rectangle 31"/>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5134" name="Group 32"/>
          <p:cNvGrpSpPr>
            <a:grpSpLocks/>
          </p:cNvGrpSpPr>
          <p:nvPr/>
        </p:nvGrpSpPr>
        <p:grpSpPr bwMode="auto">
          <a:xfrm>
            <a:off x="7059613" y="1365250"/>
            <a:ext cx="184150" cy="542925"/>
            <a:chOff x="4180" y="783"/>
            <a:chExt cx="150" cy="307"/>
          </a:xfrm>
        </p:grpSpPr>
        <p:sp>
          <p:nvSpPr>
            <p:cNvPr id="5193" name="AutoShape 33"/>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5194" name="Rectangle 34"/>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5195" name="Rectangle 35"/>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5196" name="AutoShape 36"/>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5197" name="Line 37"/>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5198" name="Line 38"/>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5199" name="Rectangle 39"/>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200" name="Rectangle 40"/>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5135" name="Group 41"/>
          <p:cNvGrpSpPr>
            <a:grpSpLocks/>
          </p:cNvGrpSpPr>
          <p:nvPr/>
        </p:nvGrpSpPr>
        <p:grpSpPr bwMode="auto">
          <a:xfrm>
            <a:off x="7373938" y="2155825"/>
            <a:ext cx="184150" cy="542925"/>
            <a:chOff x="4180" y="783"/>
            <a:chExt cx="150" cy="307"/>
          </a:xfrm>
        </p:grpSpPr>
        <p:sp>
          <p:nvSpPr>
            <p:cNvPr id="5185" name="AutoShape 42"/>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5186" name="Rectangle 43"/>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5187" name="Rectangle 44"/>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5188" name="AutoShape 45"/>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5189" name="Line 46"/>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5190" name="Line 47"/>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5191" name="Rectangle 48"/>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192" name="Rectangle 49"/>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sp>
        <p:nvSpPr>
          <p:cNvPr id="5136" name="Text Box 50"/>
          <p:cNvSpPr txBox="1">
            <a:spLocks noChangeArrowheads="1"/>
          </p:cNvSpPr>
          <p:nvPr/>
        </p:nvSpPr>
        <p:spPr bwMode="auto">
          <a:xfrm>
            <a:off x="7600950" y="1208088"/>
            <a:ext cx="1079500" cy="701675"/>
          </a:xfrm>
          <a:prstGeom prst="rect">
            <a:avLst/>
          </a:prstGeom>
          <a:noFill/>
          <a:ln w="9525">
            <a:noFill/>
            <a:miter lim="800000"/>
            <a:headEnd/>
            <a:tailEnd/>
          </a:ln>
        </p:spPr>
        <p:txBody>
          <a:bodyPr wrap="none">
            <a:spAutoFit/>
          </a:bodyPr>
          <a:lstStyle/>
          <a:p>
            <a:pPr algn="r">
              <a:spcBef>
                <a:spcPct val="0"/>
              </a:spcBef>
              <a:buClrTx/>
              <a:buSzTx/>
              <a:buFontTx/>
              <a:buNone/>
            </a:pPr>
            <a:r>
              <a:rPr lang="en-US" sz="2000"/>
              <a:t>origin</a:t>
            </a:r>
          </a:p>
          <a:p>
            <a:pPr algn="r">
              <a:spcBef>
                <a:spcPct val="0"/>
              </a:spcBef>
              <a:buClrTx/>
              <a:buSzTx/>
              <a:buFontTx/>
              <a:buNone/>
            </a:pPr>
            <a:r>
              <a:rPr lang="en-US" sz="2000"/>
              <a:t>servers</a:t>
            </a:r>
            <a:endParaRPr lang="en-US">
              <a:latin typeface="Times New Roman" pitchFamily="18" charset="0"/>
            </a:endParaRPr>
          </a:p>
        </p:txBody>
      </p:sp>
      <p:sp>
        <p:nvSpPr>
          <p:cNvPr id="5137" name="Line 51"/>
          <p:cNvSpPr>
            <a:spLocks noChangeShapeType="1"/>
          </p:cNvSpPr>
          <p:nvPr/>
        </p:nvSpPr>
        <p:spPr bwMode="auto">
          <a:xfrm>
            <a:off x="5876925" y="1695450"/>
            <a:ext cx="66675" cy="276225"/>
          </a:xfrm>
          <a:prstGeom prst="line">
            <a:avLst/>
          </a:prstGeom>
          <a:noFill/>
          <a:ln w="28575">
            <a:solidFill>
              <a:schemeClr val="accent2"/>
            </a:solidFill>
            <a:round/>
            <a:headEnd/>
            <a:tailEnd/>
          </a:ln>
        </p:spPr>
        <p:txBody>
          <a:bodyPr wrap="none" anchor="ctr"/>
          <a:lstStyle/>
          <a:p>
            <a:endParaRPr lang="en-US"/>
          </a:p>
        </p:txBody>
      </p:sp>
      <p:sp>
        <p:nvSpPr>
          <p:cNvPr id="5138" name="Line 52"/>
          <p:cNvSpPr>
            <a:spLocks noChangeShapeType="1"/>
          </p:cNvSpPr>
          <p:nvPr/>
        </p:nvSpPr>
        <p:spPr bwMode="auto">
          <a:xfrm flipH="1">
            <a:off x="6505575" y="1733550"/>
            <a:ext cx="9525" cy="238125"/>
          </a:xfrm>
          <a:prstGeom prst="line">
            <a:avLst/>
          </a:prstGeom>
          <a:noFill/>
          <a:ln w="28575">
            <a:solidFill>
              <a:schemeClr val="accent2"/>
            </a:solidFill>
            <a:round/>
            <a:headEnd/>
            <a:tailEnd/>
          </a:ln>
        </p:spPr>
        <p:txBody>
          <a:bodyPr wrap="none" anchor="ctr"/>
          <a:lstStyle/>
          <a:p>
            <a:endParaRPr lang="en-US"/>
          </a:p>
        </p:txBody>
      </p:sp>
      <p:sp>
        <p:nvSpPr>
          <p:cNvPr id="5139" name="Line 53"/>
          <p:cNvSpPr>
            <a:spLocks noChangeShapeType="1"/>
          </p:cNvSpPr>
          <p:nvPr/>
        </p:nvSpPr>
        <p:spPr bwMode="auto">
          <a:xfrm flipH="1">
            <a:off x="6962775" y="1895475"/>
            <a:ext cx="133350" cy="209550"/>
          </a:xfrm>
          <a:prstGeom prst="line">
            <a:avLst/>
          </a:prstGeom>
          <a:noFill/>
          <a:ln w="28575">
            <a:solidFill>
              <a:schemeClr val="accent2"/>
            </a:solidFill>
            <a:round/>
            <a:headEnd/>
            <a:tailEnd/>
          </a:ln>
        </p:spPr>
        <p:txBody>
          <a:bodyPr wrap="none" anchor="ctr"/>
          <a:lstStyle/>
          <a:p>
            <a:endParaRPr lang="en-US"/>
          </a:p>
        </p:txBody>
      </p:sp>
      <p:sp>
        <p:nvSpPr>
          <p:cNvPr id="5140" name="Line 54"/>
          <p:cNvSpPr>
            <a:spLocks noChangeShapeType="1"/>
          </p:cNvSpPr>
          <p:nvPr/>
        </p:nvSpPr>
        <p:spPr bwMode="auto">
          <a:xfrm flipH="1" flipV="1">
            <a:off x="7124700" y="2657475"/>
            <a:ext cx="247650" cy="0"/>
          </a:xfrm>
          <a:prstGeom prst="line">
            <a:avLst/>
          </a:prstGeom>
          <a:noFill/>
          <a:ln w="28575">
            <a:solidFill>
              <a:schemeClr val="accent2"/>
            </a:solidFill>
            <a:round/>
            <a:headEnd/>
            <a:tailEnd/>
          </a:ln>
        </p:spPr>
        <p:txBody>
          <a:bodyPr wrap="none" anchor="ctr"/>
          <a:lstStyle/>
          <a:p>
            <a:endParaRPr lang="en-US"/>
          </a:p>
        </p:txBody>
      </p:sp>
      <p:sp>
        <p:nvSpPr>
          <p:cNvPr id="5141" name="Freeform 55"/>
          <p:cNvSpPr>
            <a:spLocks/>
          </p:cNvSpPr>
          <p:nvPr/>
        </p:nvSpPr>
        <p:spPr bwMode="auto">
          <a:xfrm>
            <a:off x="5162550" y="1689100"/>
            <a:ext cx="2174875" cy="1581150"/>
          </a:xfrm>
          <a:custGeom>
            <a:avLst/>
            <a:gdLst>
              <a:gd name="T0" fmla="*/ 27504 w 2135"/>
              <a:gd name="T1" fmla="*/ 620283 h 1662"/>
              <a:gd name="T2" fmla="*/ 106961 w 2135"/>
              <a:gd name="T3" fmla="*/ 72303 h 1662"/>
              <a:gd name="T4" fmla="*/ 669271 w 2135"/>
              <a:gd name="T5" fmla="*/ 186465 h 1662"/>
              <a:gd name="T6" fmla="*/ 1231580 w 2135"/>
              <a:gd name="T7" fmla="*/ 95135 h 1662"/>
              <a:gd name="T8" fmla="*/ 2038372 w 2135"/>
              <a:gd name="T9" fmla="*/ 386250 h 1662"/>
              <a:gd name="T10" fmla="*/ 2050596 w 2135"/>
              <a:gd name="T11" fmla="*/ 1088349 h 1662"/>
              <a:gd name="T12" fmla="*/ 1610528 w 2135"/>
              <a:gd name="T13" fmla="*/ 1522166 h 1662"/>
              <a:gd name="T14" fmla="*/ 828184 w 2135"/>
              <a:gd name="T15" fmla="*/ 1442252 h 1662"/>
              <a:gd name="T16" fmla="*/ 510357 w 2135"/>
              <a:gd name="T17" fmla="*/ 1208219 h 1662"/>
              <a:gd name="T18" fmla="*/ 186418 w 2135"/>
              <a:gd name="T19" fmla="*/ 1014143 h 1662"/>
              <a:gd name="T20" fmla="*/ 27504 w 2135"/>
              <a:gd name="T21" fmla="*/ 620283 h 16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35"/>
              <a:gd name="T34" fmla="*/ 0 h 1662"/>
              <a:gd name="T35" fmla="*/ 2135 w 2135"/>
              <a:gd name="T36" fmla="*/ 1662 h 166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35" h="1662">
                <a:moveTo>
                  <a:pt x="27" y="652"/>
                </a:moveTo>
                <a:cubicBezTo>
                  <a:pt x="14" y="487"/>
                  <a:pt x="0" y="152"/>
                  <a:pt x="105" y="76"/>
                </a:cubicBezTo>
                <a:cubicBezTo>
                  <a:pt x="210" y="0"/>
                  <a:pt x="473" y="192"/>
                  <a:pt x="657" y="196"/>
                </a:cubicBezTo>
                <a:cubicBezTo>
                  <a:pt x="841" y="200"/>
                  <a:pt x="985" y="65"/>
                  <a:pt x="1209" y="100"/>
                </a:cubicBezTo>
                <a:cubicBezTo>
                  <a:pt x="1433" y="135"/>
                  <a:pt x="1867" y="232"/>
                  <a:pt x="2001" y="406"/>
                </a:cubicBezTo>
                <a:cubicBezTo>
                  <a:pt x="2135" y="580"/>
                  <a:pt x="2083" y="945"/>
                  <a:pt x="2013" y="1144"/>
                </a:cubicBezTo>
                <a:cubicBezTo>
                  <a:pt x="1943" y="1343"/>
                  <a:pt x="1781" y="1538"/>
                  <a:pt x="1581" y="1600"/>
                </a:cubicBezTo>
                <a:cubicBezTo>
                  <a:pt x="1381" y="1662"/>
                  <a:pt x="993" y="1571"/>
                  <a:pt x="813" y="1516"/>
                </a:cubicBezTo>
                <a:cubicBezTo>
                  <a:pt x="633" y="1461"/>
                  <a:pt x="606" y="1345"/>
                  <a:pt x="501" y="1270"/>
                </a:cubicBezTo>
                <a:cubicBezTo>
                  <a:pt x="396" y="1195"/>
                  <a:pt x="262" y="1169"/>
                  <a:pt x="183" y="1066"/>
                </a:cubicBezTo>
                <a:cubicBezTo>
                  <a:pt x="104" y="963"/>
                  <a:pt x="25" y="819"/>
                  <a:pt x="27" y="652"/>
                </a:cubicBezTo>
                <a:close/>
              </a:path>
            </a:pathLst>
          </a:custGeom>
          <a:solidFill>
            <a:srgbClr val="CCFFFF"/>
          </a:solidFill>
          <a:ln w="9525">
            <a:noFill/>
            <a:round/>
            <a:headEnd/>
            <a:tailEnd/>
          </a:ln>
        </p:spPr>
        <p:txBody>
          <a:bodyPr wrap="none" anchor="ctr"/>
          <a:lstStyle/>
          <a:p>
            <a:endParaRPr lang="en-US"/>
          </a:p>
        </p:txBody>
      </p:sp>
      <p:grpSp>
        <p:nvGrpSpPr>
          <p:cNvPr id="5142" name="Group 56"/>
          <p:cNvGrpSpPr>
            <a:grpSpLocks/>
          </p:cNvGrpSpPr>
          <p:nvPr/>
        </p:nvGrpSpPr>
        <p:grpSpPr bwMode="auto">
          <a:xfrm>
            <a:off x="6145213" y="2890838"/>
            <a:ext cx="501650" cy="233362"/>
            <a:chOff x="3600" y="219"/>
            <a:chExt cx="360" cy="175"/>
          </a:xfrm>
        </p:grpSpPr>
        <p:sp>
          <p:nvSpPr>
            <p:cNvPr id="5172" name="Oval 57"/>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p>
              <a:endParaRPr lang="en-US"/>
            </a:p>
          </p:txBody>
        </p:sp>
        <p:sp>
          <p:nvSpPr>
            <p:cNvPr id="5173" name="Line 58"/>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lstStyle/>
            <a:p>
              <a:endParaRPr lang="en-US"/>
            </a:p>
          </p:txBody>
        </p:sp>
        <p:sp>
          <p:nvSpPr>
            <p:cNvPr id="5174" name="Line 59"/>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lstStyle/>
            <a:p>
              <a:endParaRPr lang="en-US"/>
            </a:p>
          </p:txBody>
        </p:sp>
        <p:sp>
          <p:nvSpPr>
            <p:cNvPr id="5175" name="Rectangle 60"/>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lstStyle/>
            <a:p>
              <a:pPr algn="ctr">
                <a:spcBef>
                  <a:spcPct val="0"/>
                </a:spcBef>
                <a:buClrTx/>
                <a:buSzTx/>
                <a:buFontTx/>
                <a:buNone/>
              </a:pPr>
              <a:endParaRPr lang="en-US">
                <a:latin typeface="Times New Roman" pitchFamily="18" charset="0"/>
              </a:endParaRPr>
            </a:p>
          </p:txBody>
        </p:sp>
        <p:sp>
          <p:nvSpPr>
            <p:cNvPr id="5176" name="Oval 61"/>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p>
              <a:endParaRPr lang="en-US"/>
            </a:p>
          </p:txBody>
        </p:sp>
        <p:grpSp>
          <p:nvGrpSpPr>
            <p:cNvPr id="5177" name="Group 62"/>
            <p:cNvGrpSpPr>
              <a:grpSpLocks/>
            </p:cNvGrpSpPr>
            <p:nvPr/>
          </p:nvGrpSpPr>
          <p:grpSpPr bwMode="auto">
            <a:xfrm>
              <a:off x="3686" y="244"/>
              <a:ext cx="177" cy="66"/>
              <a:chOff x="2848" y="848"/>
              <a:chExt cx="140" cy="98"/>
            </a:xfrm>
          </p:grpSpPr>
          <p:sp>
            <p:nvSpPr>
              <p:cNvPr id="5182" name="Line 63"/>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5183" name="Line 64"/>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5184" name="Line 65"/>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nvGrpSpPr>
            <p:cNvPr id="5178" name="Group 66"/>
            <p:cNvGrpSpPr>
              <a:grpSpLocks/>
            </p:cNvGrpSpPr>
            <p:nvPr/>
          </p:nvGrpSpPr>
          <p:grpSpPr bwMode="auto">
            <a:xfrm flipV="1">
              <a:off x="3686" y="243"/>
              <a:ext cx="177" cy="66"/>
              <a:chOff x="2848" y="848"/>
              <a:chExt cx="140" cy="98"/>
            </a:xfrm>
          </p:grpSpPr>
          <p:sp>
            <p:nvSpPr>
              <p:cNvPr id="5179" name="Line 67"/>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5180" name="Line 68"/>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5181" name="Line 69"/>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sp>
        <p:nvSpPr>
          <p:cNvPr id="5143" name="Text Box 70"/>
          <p:cNvSpPr txBox="1">
            <a:spLocks noChangeArrowheads="1"/>
          </p:cNvSpPr>
          <p:nvPr/>
        </p:nvSpPr>
        <p:spPr bwMode="auto">
          <a:xfrm>
            <a:off x="5595938" y="1998663"/>
            <a:ext cx="1079500" cy="581025"/>
          </a:xfrm>
          <a:prstGeom prst="rect">
            <a:avLst/>
          </a:prstGeom>
          <a:noFill/>
          <a:ln w="9525">
            <a:noFill/>
            <a:miter lim="800000"/>
            <a:headEnd/>
            <a:tailEnd/>
          </a:ln>
        </p:spPr>
        <p:txBody>
          <a:bodyPr wrap="none">
            <a:spAutoFit/>
          </a:bodyPr>
          <a:lstStyle/>
          <a:p>
            <a:pPr algn="ctr">
              <a:spcBef>
                <a:spcPct val="0"/>
              </a:spcBef>
              <a:buClrTx/>
              <a:buSzTx/>
              <a:buFontTx/>
              <a:buNone/>
            </a:pPr>
            <a:r>
              <a:rPr lang="en-US" sz="1600"/>
              <a:t>public</a:t>
            </a:r>
          </a:p>
          <a:p>
            <a:pPr algn="ctr">
              <a:spcBef>
                <a:spcPct val="0"/>
              </a:spcBef>
              <a:buClrTx/>
              <a:buSzTx/>
              <a:buFontTx/>
              <a:buNone/>
            </a:pPr>
            <a:r>
              <a:rPr lang="en-US" sz="1600"/>
              <a:t> Internet</a:t>
            </a:r>
            <a:endParaRPr lang="en-US">
              <a:solidFill>
                <a:schemeClr val="accent2"/>
              </a:solidFill>
              <a:latin typeface="Times New Roman" pitchFamily="18" charset="0"/>
            </a:endParaRPr>
          </a:p>
        </p:txBody>
      </p:sp>
      <p:sp>
        <p:nvSpPr>
          <p:cNvPr id="5144" name="Freeform 71"/>
          <p:cNvSpPr>
            <a:spLocks/>
          </p:cNvSpPr>
          <p:nvPr/>
        </p:nvSpPr>
        <p:spPr bwMode="auto">
          <a:xfrm>
            <a:off x="4732338" y="4059238"/>
            <a:ext cx="2965450" cy="1390650"/>
          </a:xfrm>
          <a:custGeom>
            <a:avLst/>
            <a:gdLst>
              <a:gd name="T0" fmla="*/ 49212 w 1868"/>
              <a:gd name="T1" fmla="*/ 519113 h 876"/>
              <a:gd name="T2" fmla="*/ 163513 w 1868"/>
              <a:gd name="T3" fmla="*/ 217488 h 876"/>
              <a:gd name="T4" fmla="*/ 1030288 w 1868"/>
              <a:gd name="T5" fmla="*/ 26988 h 876"/>
              <a:gd name="T6" fmla="*/ 1811338 w 1868"/>
              <a:gd name="T7" fmla="*/ 55563 h 876"/>
              <a:gd name="T8" fmla="*/ 2798763 w 1868"/>
              <a:gd name="T9" fmla="*/ 192087 h 876"/>
              <a:gd name="T10" fmla="*/ 2816225 w 1868"/>
              <a:gd name="T11" fmla="*/ 1176338 h 876"/>
              <a:gd name="T12" fmla="*/ 2173288 w 1868"/>
              <a:gd name="T13" fmla="*/ 1341438 h 876"/>
              <a:gd name="T14" fmla="*/ 1239838 w 1868"/>
              <a:gd name="T15" fmla="*/ 1350963 h 876"/>
              <a:gd name="T16" fmla="*/ 709613 w 1868"/>
              <a:gd name="T17" fmla="*/ 1344613 h 876"/>
              <a:gd name="T18" fmla="*/ 266700 w 1868"/>
              <a:gd name="T19" fmla="*/ 1073150 h 876"/>
              <a:gd name="T20" fmla="*/ 49212 w 1868"/>
              <a:gd name="T21" fmla="*/ 519113 h 87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868"/>
              <a:gd name="T34" fmla="*/ 0 h 876"/>
              <a:gd name="T35" fmla="*/ 1868 w 1868"/>
              <a:gd name="T36" fmla="*/ 876 h 87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868" h="876">
                <a:moveTo>
                  <a:pt x="31" y="327"/>
                </a:moveTo>
                <a:cubicBezTo>
                  <a:pt x="20" y="237"/>
                  <a:pt x="0" y="189"/>
                  <a:pt x="103" y="137"/>
                </a:cubicBezTo>
                <a:cubicBezTo>
                  <a:pt x="206" y="85"/>
                  <a:pt x="476" y="34"/>
                  <a:pt x="649" y="17"/>
                </a:cubicBezTo>
                <a:cubicBezTo>
                  <a:pt x="822" y="0"/>
                  <a:pt x="955" y="18"/>
                  <a:pt x="1141" y="35"/>
                </a:cubicBezTo>
                <a:cubicBezTo>
                  <a:pt x="1327" y="52"/>
                  <a:pt x="1658" y="3"/>
                  <a:pt x="1763" y="121"/>
                </a:cubicBezTo>
                <a:cubicBezTo>
                  <a:pt x="1868" y="239"/>
                  <a:pt x="1840" y="621"/>
                  <a:pt x="1774" y="741"/>
                </a:cubicBezTo>
                <a:cubicBezTo>
                  <a:pt x="1708" y="861"/>
                  <a:pt x="1534" y="827"/>
                  <a:pt x="1369" y="845"/>
                </a:cubicBezTo>
                <a:cubicBezTo>
                  <a:pt x="1204" y="863"/>
                  <a:pt x="935" y="851"/>
                  <a:pt x="781" y="851"/>
                </a:cubicBezTo>
                <a:cubicBezTo>
                  <a:pt x="627" y="851"/>
                  <a:pt x="549" y="876"/>
                  <a:pt x="447" y="847"/>
                </a:cubicBezTo>
                <a:cubicBezTo>
                  <a:pt x="345" y="818"/>
                  <a:pt x="237" y="762"/>
                  <a:pt x="168" y="676"/>
                </a:cubicBezTo>
                <a:cubicBezTo>
                  <a:pt x="98" y="589"/>
                  <a:pt x="29" y="468"/>
                  <a:pt x="31" y="327"/>
                </a:cubicBezTo>
                <a:close/>
              </a:path>
            </a:pathLst>
          </a:custGeom>
          <a:solidFill>
            <a:srgbClr val="CCFFFF"/>
          </a:solidFill>
          <a:ln w="9525">
            <a:noFill/>
            <a:round/>
            <a:headEnd/>
            <a:tailEnd/>
          </a:ln>
        </p:spPr>
        <p:txBody>
          <a:bodyPr wrap="none" anchor="ctr"/>
          <a:lstStyle/>
          <a:p>
            <a:endParaRPr lang="en-US"/>
          </a:p>
        </p:txBody>
      </p:sp>
      <p:graphicFrame>
        <p:nvGraphicFramePr>
          <p:cNvPr id="5122" name="Object 72"/>
          <p:cNvGraphicFramePr>
            <a:graphicFrameLocks noChangeAspect="1"/>
          </p:cNvGraphicFramePr>
          <p:nvPr/>
        </p:nvGraphicFramePr>
        <p:xfrm>
          <a:off x="4979988" y="4803775"/>
          <a:ext cx="444500" cy="357188"/>
        </p:xfrm>
        <a:graphic>
          <a:graphicData uri="http://schemas.openxmlformats.org/presentationml/2006/ole">
            <mc:AlternateContent xmlns:mc="http://schemas.openxmlformats.org/markup-compatibility/2006">
              <mc:Choice xmlns:v="urn:schemas-microsoft-com:vml" Requires="v">
                <p:oleObj spid="_x0000_s5210" name="Clip" r:id="rId4" imgW="1305000" imgH="1085760" progId="">
                  <p:embed/>
                </p:oleObj>
              </mc:Choice>
              <mc:Fallback>
                <p:oleObj name="Clip" r:id="rId4" imgW="1305000" imgH="1085760" progId="">
                  <p:embed/>
                  <p:pic>
                    <p:nvPicPr>
                      <p:cNvPr id="0" name="Object 7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79988" y="4803775"/>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73"/>
          <p:cNvGraphicFramePr>
            <a:graphicFrameLocks noChangeAspect="1"/>
          </p:cNvGraphicFramePr>
          <p:nvPr/>
        </p:nvGraphicFramePr>
        <p:xfrm>
          <a:off x="5484813" y="4803775"/>
          <a:ext cx="444500" cy="357188"/>
        </p:xfrm>
        <a:graphic>
          <a:graphicData uri="http://schemas.openxmlformats.org/presentationml/2006/ole">
            <mc:AlternateContent xmlns:mc="http://schemas.openxmlformats.org/markup-compatibility/2006">
              <mc:Choice xmlns:v="urn:schemas-microsoft-com:vml" Requires="v">
                <p:oleObj spid="_x0000_s5211" name="Clip" r:id="rId6" imgW="1305000" imgH="1085760" progId="">
                  <p:embed/>
                </p:oleObj>
              </mc:Choice>
              <mc:Fallback>
                <p:oleObj name="Clip" r:id="rId6" imgW="1305000" imgH="1085760" progId="">
                  <p:embed/>
                  <p:pic>
                    <p:nvPicPr>
                      <p:cNvPr id="0" name="Object 7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4813" y="4803775"/>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74"/>
          <p:cNvGraphicFramePr>
            <a:graphicFrameLocks noChangeAspect="1"/>
          </p:cNvGraphicFramePr>
          <p:nvPr/>
        </p:nvGraphicFramePr>
        <p:xfrm>
          <a:off x="6018213" y="4794250"/>
          <a:ext cx="444500" cy="357188"/>
        </p:xfrm>
        <a:graphic>
          <a:graphicData uri="http://schemas.openxmlformats.org/presentationml/2006/ole">
            <mc:AlternateContent xmlns:mc="http://schemas.openxmlformats.org/markup-compatibility/2006">
              <mc:Choice xmlns:v="urn:schemas-microsoft-com:vml" Requires="v">
                <p:oleObj spid="_x0000_s5212" name="Clip" r:id="rId7" imgW="1305000" imgH="1085760" progId="">
                  <p:embed/>
                </p:oleObj>
              </mc:Choice>
              <mc:Fallback>
                <p:oleObj name="Clip" r:id="rId7" imgW="1305000" imgH="1085760" progId="">
                  <p:embed/>
                  <p:pic>
                    <p:nvPicPr>
                      <p:cNvPr id="0" name="Object 7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8213" y="4794250"/>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75"/>
          <p:cNvGraphicFramePr>
            <a:graphicFrameLocks noChangeAspect="1"/>
          </p:cNvGraphicFramePr>
          <p:nvPr/>
        </p:nvGraphicFramePr>
        <p:xfrm>
          <a:off x="6532563" y="4803775"/>
          <a:ext cx="444500" cy="357188"/>
        </p:xfrm>
        <a:graphic>
          <a:graphicData uri="http://schemas.openxmlformats.org/presentationml/2006/ole">
            <mc:AlternateContent xmlns:mc="http://schemas.openxmlformats.org/markup-compatibility/2006">
              <mc:Choice xmlns:v="urn:schemas-microsoft-com:vml" Requires="v">
                <p:oleObj spid="_x0000_s5213" name="Clip" r:id="rId8" imgW="1305000" imgH="1085760" progId="">
                  <p:embed/>
                </p:oleObj>
              </mc:Choice>
              <mc:Fallback>
                <p:oleObj name="Clip" r:id="rId8" imgW="1305000" imgH="1085760" progId="">
                  <p:embed/>
                  <p:pic>
                    <p:nvPicPr>
                      <p:cNvPr id="0" name="Object 7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32563" y="4803775"/>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45" name="Line 76"/>
          <p:cNvSpPr>
            <a:spLocks noChangeShapeType="1"/>
          </p:cNvSpPr>
          <p:nvPr/>
        </p:nvSpPr>
        <p:spPr bwMode="auto">
          <a:xfrm flipV="1">
            <a:off x="5172075" y="4592638"/>
            <a:ext cx="1557338" cy="12700"/>
          </a:xfrm>
          <a:prstGeom prst="line">
            <a:avLst/>
          </a:prstGeom>
          <a:noFill/>
          <a:ln w="28575">
            <a:solidFill>
              <a:schemeClr val="tx1"/>
            </a:solidFill>
            <a:round/>
            <a:headEnd/>
            <a:tailEnd/>
          </a:ln>
        </p:spPr>
        <p:txBody>
          <a:bodyPr wrap="none" anchor="ctr"/>
          <a:lstStyle/>
          <a:p>
            <a:endParaRPr lang="en-US"/>
          </a:p>
        </p:txBody>
      </p:sp>
      <p:sp>
        <p:nvSpPr>
          <p:cNvPr id="5146" name="Line 77"/>
          <p:cNvSpPr>
            <a:spLocks noChangeShapeType="1"/>
          </p:cNvSpPr>
          <p:nvPr/>
        </p:nvSpPr>
        <p:spPr bwMode="auto">
          <a:xfrm>
            <a:off x="5181600" y="4605338"/>
            <a:ext cx="0" cy="195262"/>
          </a:xfrm>
          <a:prstGeom prst="line">
            <a:avLst/>
          </a:prstGeom>
          <a:noFill/>
          <a:ln w="28575">
            <a:solidFill>
              <a:schemeClr val="tx1"/>
            </a:solidFill>
            <a:round/>
            <a:headEnd/>
            <a:tailEnd/>
          </a:ln>
        </p:spPr>
        <p:txBody>
          <a:bodyPr wrap="none" anchor="ctr"/>
          <a:lstStyle/>
          <a:p>
            <a:endParaRPr lang="en-US"/>
          </a:p>
        </p:txBody>
      </p:sp>
      <p:sp>
        <p:nvSpPr>
          <p:cNvPr id="5147" name="Line 78"/>
          <p:cNvSpPr>
            <a:spLocks noChangeShapeType="1"/>
          </p:cNvSpPr>
          <p:nvPr/>
        </p:nvSpPr>
        <p:spPr bwMode="auto">
          <a:xfrm>
            <a:off x="5691188" y="4614863"/>
            <a:ext cx="0" cy="195262"/>
          </a:xfrm>
          <a:prstGeom prst="line">
            <a:avLst/>
          </a:prstGeom>
          <a:noFill/>
          <a:ln w="28575">
            <a:solidFill>
              <a:schemeClr val="tx1"/>
            </a:solidFill>
            <a:round/>
            <a:headEnd/>
            <a:tailEnd/>
          </a:ln>
        </p:spPr>
        <p:txBody>
          <a:bodyPr wrap="none" anchor="ctr"/>
          <a:lstStyle/>
          <a:p>
            <a:endParaRPr lang="en-US"/>
          </a:p>
        </p:txBody>
      </p:sp>
      <p:sp>
        <p:nvSpPr>
          <p:cNvPr id="5148" name="Line 79"/>
          <p:cNvSpPr>
            <a:spLocks noChangeShapeType="1"/>
          </p:cNvSpPr>
          <p:nvPr/>
        </p:nvSpPr>
        <p:spPr bwMode="auto">
          <a:xfrm>
            <a:off x="6229350" y="4610100"/>
            <a:ext cx="0" cy="195263"/>
          </a:xfrm>
          <a:prstGeom prst="line">
            <a:avLst/>
          </a:prstGeom>
          <a:noFill/>
          <a:ln w="28575">
            <a:solidFill>
              <a:schemeClr val="tx1"/>
            </a:solidFill>
            <a:round/>
            <a:headEnd/>
            <a:tailEnd/>
          </a:ln>
        </p:spPr>
        <p:txBody>
          <a:bodyPr wrap="none" anchor="ctr"/>
          <a:lstStyle/>
          <a:p>
            <a:endParaRPr lang="en-US"/>
          </a:p>
        </p:txBody>
      </p:sp>
      <p:sp>
        <p:nvSpPr>
          <p:cNvPr id="5149" name="Line 80"/>
          <p:cNvSpPr>
            <a:spLocks noChangeShapeType="1"/>
          </p:cNvSpPr>
          <p:nvPr/>
        </p:nvSpPr>
        <p:spPr bwMode="auto">
          <a:xfrm>
            <a:off x="6729413" y="4610100"/>
            <a:ext cx="0" cy="223838"/>
          </a:xfrm>
          <a:prstGeom prst="line">
            <a:avLst/>
          </a:prstGeom>
          <a:noFill/>
          <a:ln w="28575">
            <a:solidFill>
              <a:schemeClr val="tx1"/>
            </a:solidFill>
            <a:round/>
            <a:headEnd/>
            <a:tailEnd/>
          </a:ln>
        </p:spPr>
        <p:txBody>
          <a:bodyPr wrap="none" anchor="ctr"/>
          <a:lstStyle/>
          <a:p>
            <a:endParaRPr lang="en-US"/>
          </a:p>
        </p:txBody>
      </p:sp>
      <p:grpSp>
        <p:nvGrpSpPr>
          <p:cNvPr id="5150" name="Group 81"/>
          <p:cNvGrpSpPr>
            <a:grpSpLocks/>
          </p:cNvGrpSpPr>
          <p:nvPr/>
        </p:nvGrpSpPr>
        <p:grpSpPr bwMode="auto">
          <a:xfrm>
            <a:off x="6145213" y="4181475"/>
            <a:ext cx="501650" cy="233363"/>
            <a:chOff x="3600" y="219"/>
            <a:chExt cx="360" cy="175"/>
          </a:xfrm>
        </p:grpSpPr>
        <p:sp>
          <p:nvSpPr>
            <p:cNvPr id="5159" name="Oval 8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p>
              <a:endParaRPr lang="en-US"/>
            </a:p>
          </p:txBody>
        </p:sp>
        <p:sp>
          <p:nvSpPr>
            <p:cNvPr id="5160" name="Line 83"/>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lstStyle/>
            <a:p>
              <a:endParaRPr lang="en-US"/>
            </a:p>
          </p:txBody>
        </p:sp>
        <p:sp>
          <p:nvSpPr>
            <p:cNvPr id="5161" name="Line 84"/>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lstStyle/>
            <a:p>
              <a:endParaRPr lang="en-US"/>
            </a:p>
          </p:txBody>
        </p:sp>
        <p:sp>
          <p:nvSpPr>
            <p:cNvPr id="5162" name="Rectangle 85"/>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lstStyle/>
            <a:p>
              <a:pPr algn="ctr">
                <a:spcBef>
                  <a:spcPct val="0"/>
                </a:spcBef>
                <a:buClrTx/>
                <a:buSzTx/>
                <a:buFontTx/>
                <a:buNone/>
              </a:pPr>
              <a:endParaRPr lang="en-US">
                <a:latin typeface="Times New Roman" pitchFamily="18" charset="0"/>
              </a:endParaRPr>
            </a:p>
          </p:txBody>
        </p:sp>
        <p:sp>
          <p:nvSpPr>
            <p:cNvPr id="5163" name="Oval 8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p>
              <a:endParaRPr lang="en-US"/>
            </a:p>
          </p:txBody>
        </p:sp>
        <p:grpSp>
          <p:nvGrpSpPr>
            <p:cNvPr id="5164" name="Group 87"/>
            <p:cNvGrpSpPr>
              <a:grpSpLocks/>
            </p:cNvGrpSpPr>
            <p:nvPr/>
          </p:nvGrpSpPr>
          <p:grpSpPr bwMode="auto">
            <a:xfrm>
              <a:off x="3686" y="244"/>
              <a:ext cx="177" cy="66"/>
              <a:chOff x="2848" y="848"/>
              <a:chExt cx="140" cy="98"/>
            </a:xfrm>
          </p:grpSpPr>
          <p:sp>
            <p:nvSpPr>
              <p:cNvPr id="5169" name="Line 8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5170" name="Line 8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5171" name="Line 9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nvGrpSpPr>
            <p:cNvPr id="5165" name="Group 91"/>
            <p:cNvGrpSpPr>
              <a:grpSpLocks/>
            </p:cNvGrpSpPr>
            <p:nvPr/>
          </p:nvGrpSpPr>
          <p:grpSpPr bwMode="auto">
            <a:xfrm flipV="1">
              <a:off x="3686" y="243"/>
              <a:ext cx="177" cy="66"/>
              <a:chOff x="2848" y="848"/>
              <a:chExt cx="140" cy="98"/>
            </a:xfrm>
          </p:grpSpPr>
          <p:sp>
            <p:nvSpPr>
              <p:cNvPr id="5166" name="Line 9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5167" name="Line 9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5168" name="Line 9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sp>
        <p:nvSpPr>
          <p:cNvPr id="5151" name="Line 95"/>
          <p:cNvSpPr>
            <a:spLocks noChangeShapeType="1"/>
          </p:cNvSpPr>
          <p:nvPr/>
        </p:nvSpPr>
        <p:spPr bwMode="auto">
          <a:xfrm>
            <a:off x="6391275" y="3133725"/>
            <a:ext cx="0" cy="1062038"/>
          </a:xfrm>
          <a:prstGeom prst="line">
            <a:avLst/>
          </a:prstGeom>
          <a:noFill/>
          <a:ln w="28575">
            <a:solidFill>
              <a:schemeClr val="tx1"/>
            </a:solidFill>
            <a:round/>
            <a:headEnd/>
            <a:tailEnd/>
          </a:ln>
        </p:spPr>
        <p:txBody>
          <a:bodyPr wrap="none" anchor="ctr"/>
          <a:lstStyle/>
          <a:p>
            <a:endParaRPr lang="en-US"/>
          </a:p>
        </p:txBody>
      </p:sp>
      <p:sp>
        <p:nvSpPr>
          <p:cNvPr id="5152" name="Line 96"/>
          <p:cNvSpPr>
            <a:spLocks noChangeShapeType="1"/>
          </p:cNvSpPr>
          <p:nvPr/>
        </p:nvSpPr>
        <p:spPr bwMode="auto">
          <a:xfrm>
            <a:off x="6396038" y="4419600"/>
            <a:ext cx="0" cy="166688"/>
          </a:xfrm>
          <a:prstGeom prst="line">
            <a:avLst/>
          </a:prstGeom>
          <a:noFill/>
          <a:ln w="28575">
            <a:solidFill>
              <a:schemeClr val="tx1"/>
            </a:solidFill>
            <a:round/>
            <a:headEnd/>
            <a:tailEnd/>
          </a:ln>
        </p:spPr>
        <p:txBody>
          <a:bodyPr wrap="none" anchor="ctr"/>
          <a:lstStyle/>
          <a:p>
            <a:endParaRPr lang="en-US"/>
          </a:p>
        </p:txBody>
      </p:sp>
      <p:sp>
        <p:nvSpPr>
          <p:cNvPr id="5153" name="Text Box 97"/>
          <p:cNvSpPr txBox="1">
            <a:spLocks noChangeArrowheads="1"/>
          </p:cNvSpPr>
          <p:nvPr/>
        </p:nvSpPr>
        <p:spPr bwMode="auto">
          <a:xfrm>
            <a:off x="4695825" y="3946525"/>
            <a:ext cx="1325563" cy="581025"/>
          </a:xfrm>
          <a:prstGeom prst="rect">
            <a:avLst/>
          </a:prstGeom>
          <a:noFill/>
          <a:ln w="9525">
            <a:noFill/>
            <a:miter lim="800000"/>
            <a:headEnd/>
            <a:tailEnd/>
          </a:ln>
        </p:spPr>
        <p:txBody>
          <a:bodyPr wrap="none">
            <a:spAutoFit/>
          </a:bodyPr>
          <a:lstStyle/>
          <a:p>
            <a:pPr algn="ctr">
              <a:spcBef>
                <a:spcPct val="0"/>
              </a:spcBef>
              <a:buClrTx/>
              <a:buSzTx/>
              <a:buFontTx/>
              <a:buNone/>
            </a:pPr>
            <a:r>
              <a:rPr lang="en-US" sz="1600"/>
              <a:t>institutional</a:t>
            </a:r>
          </a:p>
          <a:p>
            <a:pPr algn="ctr">
              <a:spcBef>
                <a:spcPct val="0"/>
              </a:spcBef>
              <a:buClrTx/>
              <a:buSzTx/>
              <a:buFontTx/>
              <a:buNone/>
            </a:pPr>
            <a:r>
              <a:rPr lang="en-US" sz="1600"/>
              <a:t>network</a:t>
            </a:r>
            <a:endParaRPr lang="en-US">
              <a:solidFill>
                <a:schemeClr val="accent2"/>
              </a:solidFill>
              <a:latin typeface="Times New Roman" pitchFamily="18" charset="0"/>
            </a:endParaRPr>
          </a:p>
        </p:txBody>
      </p:sp>
      <p:sp>
        <p:nvSpPr>
          <p:cNvPr id="5154" name="Text Box 98"/>
          <p:cNvSpPr txBox="1">
            <a:spLocks noChangeArrowheads="1"/>
          </p:cNvSpPr>
          <p:nvPr/>
        </p:nvSpPr>
        <p:spPr bwMode="auto">
          <a:xfrm>
            <a:off x="6630988" y="4294188"/>
            <a:ext cx="1450975"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t>10 Mbps LAN</a:t>
            </a:r>
            <a:endParaRPr lang="en-US">
              <a:solidFill>
                <a:schemeClr val="accent2"/>
              </a:solidFill>
              <a:latin typeface="Times New Roman" pitchFamily="18" charset="0"/>
            </a:endParaRPr>
          </a:p>
        </p:txBody>
      </p:sp>
      <p:sp>
        <p:nvSpPr>
          <p:cNvPr id="5155" name="Text Box 99"/>
          <p:cNvSpPr txBox="1">
            <a:spLocks noChangeArrowheads="1"/>
          </p:cNvSpPr>
          <p:nvPr/>
        </p:nvSpPr>
        <p:spPr bwMode="auto">
          <a:xfrm>
            <a:off x="6392863" y="3322638"/>
            <a:ext cx="1195387" cy="581025"/>
          </a:xfrm>
          <a:prstGeom prst="rect">
            <a:avLst/>
          </a:prstGeom>
          <a:noFill/>
          <a:ln w="9525">
            <a:noFill/>
            <a:miter lim="800000"/>
            <a:headEnd/>
            <a:tailEnd/>
          </a:ln>
        </p:spPr>
        <p:txBody>
          <a:bodyPr wrap="none">
            <a:spAutoFit/>
          </a:bodyPr>
          <a:lstStyle/>
          <a:p>
            <a:pPr>
              <a:spcBef>
                <a:spcPct val="0"/>
              </a:spcBef>
              <a:buClrTx/>
              <a:buSzTx/>
              <a:buFontTx/>
              <a:buNone/>
            </a:pPr>
            <a:r>
              <a:rPr lang="en-US" sz="1600"/>
              <a:t>1.5 Mbps </a:t>
            </a:r>
          </a:p>
          <a:p>
            <a:pPr>
              <a:spcBef>
                <a:spcPct val="0"/>
              </a:spcBef>
              <a:buClrTx/>
              <a:buSzTx/>
              <a:buFontTx/>
              <a:buNone/>
            </a:pPr>
            <a:r>
              <a:rPr lang="en-US" sz="1600"/>
              <a:t>access link</a:t>
            </a:r>
            <a:endParaRPr lang="en-US">
              <a:solidFill>
                <a:schemeClr val="accent2"/>
              </a:solidFill>
              <a:latin typeface="Times New Roman" pitchFamily="18" charset="0"/>
            </a:endParaRPr>
          </a:p>
        </p:txBody>
      </p:sp>
      <p:sp>
        <p:nvSpPr>
          <p:cNvPr id="5156" name="Text Box 100"/>
          <p:cNvSpPr txBox="1">
            <a:spLocks noChangeArrowheads="1"/>
          </p:cNvSpPr>
          <p:nvPr/>
        </p:nvSpPr>
        <p:spPr bwMode="auto">
          <a:xfrm>
            <a:off x="6877050" y="5370513"/>
            <a:ext cx="1466850" cy="641350"/>
          </a:xfrm>
          <a:prstGeom prst="rect">
            <a:avLst/>
          </a:prstGeom>
          <a:noFill/>
          <a:ln w="9525">
            <a:noFill/>
            <a:miter lim="800000"/>
            <a:headEnd/>
            <a:tailEnd/>
          </a:ln>
        </p:spPr>
        <p:txBody>
          <a:bodyPr wrap="none">
            <a:spAutoFit/>
          </a:bodyPr>
          <a:lstStyle/>
          <a:p>
            <a:pPr algn="ctr">
              <a:spcBef>
                <a:spcPct val="0"/>
              </a:spcBef>
              <a:buClrTx/>
              <a:buSzTx/>
              <a:buFontTx/>
              <a:buNone/>
            </a:pPr>
            <a:r>
              <a:rPr lang="en-US" sz="1800">
                <a:solidFill>
                  <a:srgbClr val="FF0000"/>
                </a:solidFill>
              </a:rPr>
              <a:t>institutional</a:t>
            </a:r>
          </a:p>
          <a:p>
            <a:pPr algn="ctr">
              <a:spcBef>
                <a:spcPct val="0"/>
              </a:spcBef>
              <a:buClrTx/>
              <a:buSzTx/>
              <a:buFontTx/>
              <a:buNone/>
            </a:pPr>
            <a:r>
              <a:rPr lang="en-US" sz="1800">
                <a:solidFill>
                  <a:srgbClr val="FF0000"/>
                </a:solidFill>
              </a:rPr>
              <a:t>cache</a:t>
            </a:r>
            <a:endParaRPr lang="en-US">
              <a:solidFill>
                <a:schemeClr val="accent2"/>
              </a:solidFill>
              <a:latin typeface="Times New Roman" pitchFamily="18" charset="0"/>
            </a:endParaRPr>
          </a:p>
        </p:txBody>
      </p:sp>
      <p:sp>
        <p:nvSpPr>
          <p:cNvPr id="5157" name="Line 101"/>
          <p:cNvSpPr>
            <a:spLocks noChangeShapeType="1"/>
          </p:cNvSpPr>
          <p:nvPr/>
        </p:nvSpPr>
        <p:spPr bwMode="auto">
          <a:xfrm flipH="1">
            <a:off x="6677025" y="3062288"/>
            <a:ext cx="681038" cy="0"/>
          </a:xfrm>
          <a:prstGeom prst="line">
            <a:avLst/>
          </a:prstGeom>
          <a:noFill/>
          <a:ln w="12700">
            <a:solidFill>
              <a:schemeClr val="accent2"/>
            </a:solidFill>
            <a:round/>
            <a:headEnd/>
            <a:tailEnd type="triangle" w="med" len="med"/>
          </a:ln>
        </p:spPr>
        <p:txBody>
          <a:bodyPr/>
          <a:lstStyle/>
          <a:p>
            <a:endParaRPr lang="en-US"/>
          </a:p>
        </p:txBody>
      </p:sp>
      <p:sp>
        <p:nvSpPr>
          <p:cNvPr id="5158" name="Text Box 102"/>
          <p:cNvSpPr txBox="1">
            <a:spLocks noChangeArrowheads="1"/>
          </p:cNvSpPr>
          <p:nvPr/>
        </p:nvSpPr>
        <p:spPr bwMode="auto">
          <a:xfrm>
            <a:off x="7489825" y="2859088"/>
            <a:ext cx="1363663" cy="366712"/>
          </a:xfrm>
          <a:prstGeom prst="rect">
            <a:avLst/>
          </a:prstGeom>
          <a:noFill/>
          <a:ln w="12700">
            <a:noFill/>
            <a:miter lim="800000"/>
            <a:headEnd/>
            <a:tailEnd/>
          </a:ln>
        </p:spPr>
        <p:txBody>
          <a:bodyPr>
            <a:spAutoFit/>
          </a:bodyPr>
          <a:lstStyle/>
          <a:p>
            <a:pPr>
              <a:spcBef>
                <a:spcPct val="50000"/>
              </a:spcBef>
            </a:pPr>
            <a:r>
              <a:rPr lang="en-US" sz="1800"/>
              <a:t>Router A</a:t>
            </a: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6151" name="Slide Number Placeholder 6"/>
          <p:cNvSpPr>
            <a:spLocks noGrp="1"/>
          </p:cNvSpPr>
          <p:nvPr>
            <p:ph type="sldNum" sz="quarter" idx="12"/>
          </p:nvPr>
        </p:nvSpPr>
        <p:spPr>
          <a:noFill/>
        </p:spPr>
        <p:txBody>
          <a:bodyPr/>
          <a:lstStyle/>
          <a:p>
            <a:fld id="{C968CFE7-3936-469A-A041-F4677494BF26}" type="slidenum">
              <a:rPr lang="en-US" smtClean="0"/>
              <a:pPr/>
              <a:t>31</a:t>
            </a:fld>
            <a:endParaRPr lang="en-US" smtClean="0"/>
          </a:p>
        </p:txBody>
      </p:sp>
      <p:sp>
        <p:nvSpPr>
          <p:cNvPr id="6152" name="Line 2"/>
          <p:cNvSpPr>
            <a:spLocks noChangeShapeType="1"/>
          </p:cNvSpPr>
          <p:nvPr/>
        </p:nvSpPr>
        <p:spPr bwMode="auto">
          <a:xfrm>
            <a:off x="5067300" y="2076450"/>
            <a:ext cx="285750" cy="114300"/>
          </a:xfrm>
          <a:prstGeom prst="line">
            <a:avLst/>
          </a:prstGeom>
          <a:noFill/>
          <a:ln w="28575">
            <a:solidFill>
              <a:schemeClr val="accent2"/>
            </a:solidFill>
            <a:round/>
            <a:headEnd/>
            <a:tailEnd/>
          </a:ln>
        </p:spPr>
        <p:txBody>
          <a:bodyPr wrap="none" anchor="ctr"/>
          <a:lstStyle/>
          <a:p>
            <a:endParaRPr lang="en-US"/>
          </a:p>
        </p:txBody>
      </p:sp>
      <p:sp>
        <p:nvSpPr>
          <p:cNvPr id="6153" name="Rectangle 3"/>
          <p:cNvSpPr>
            <a:spLocks noGrp="1" noChangeArrowheads="1"/>
          </p:cNvSpPr>
          <p:nvPr>
            <p:ph type="title"/>
          </p:nvPr>
        </p:nvSpPr>
        <p:spPr/>
        <p:txBody>
          <a:bodyPr/>
          <a:lstStyle/>
          <a:p>
            <a:r>
              <a:rPr lang="en-US" sz="3600" smtClean="0"/>
              <a:t>Caching example (cont)</a:t>
            </a:r>
            <a:endParaRPr lang="en-US" smtClean="0"/>
          </a:p>
        </p:txBody>
      </p:sp>
      <p:sp>
        <p:nvSpPr>
          <p:cNvPr id="6154" name="Rectangle 4"/>
          <p:cNvSpPr>
            <a:spLocks noGrp="1" noChangeArrowheads="1"/>
          </p:cNvSpPr>
          <p:nvPr>
            <p:ph type="body" sz="half" idx="1"/>
          </p:nvPr>
        </p:nvSpPr>
        <p:spPr>
          <a:xfrm>
            <a:off x="520700" y="1379538"/>
            <a:ext cx="4164013" cy="4648200"/>
          </a:xfrm>
        </p:spPr>
        <p:txBody>
          <a:bodyPr/>
          <a:lstStyle/>
          <a:p>
            <a:pPr>
              <a:buFont typeface="ZapfDingbats" pitchFamily="82" charset="2"/>
              <a:buNone/>
            </a:pPr>
            <a:r>
              <a:rPr lang="en-US" sz="2000" u="sng" smtClean="0">
                <a:solidFill>
                  <a:srgbClr val="FF0000"/>
                </a:solidFill>
              </a:rPr>
              <a:t>Possible solution</a:t>
            </a:r>
            <a:endParaRPr lang="en-US" sz="2000" smtClean="0"/>
          </a:p>
          <a:p>
            <a:r>
              <a:rPr lang="en-US" sz="2000" smtClean="0"/>
              <a:t>increase bandwidth of access link to, say, 10 Mbps</a:t>
            </a:r>
          </a:p>
          <a:p>
            <a:pPr>
              <a:buFont typeface="ZapfDingbats" pitchFamily="82" charset="2"/>
              <a:buNone/>
            </a:pPr>
            <a:r>
              <a:rPr lang="en-US" sz="2000" u="sng" smtClean="0">
                <a:solidFill>
                  <a:srgbClr val="FF0000"/>
                </a:solidFill>
              </a:rPr>
              <a:t>Consequences</a:t>
            </a:r>
            <a:endParaRPr lang="en-US" sz="2000" smtClean="0"/>
          </a:p>
          <a:p>
            <a:r>
              <a:rPr lang="en-US" sz="1800" smtClean="0"/>
              <a:t>traffic intensity on LAN = .15</a:t>
            </a:r>
          </a:p>
          <a:p>
            <a:r>
              <a:rPr lang="en-US" sz="1800" smtClean="0"/>
              <a:t>traffic intensity on access link = .15</a:t>
            </a:r>
          </a:p>
          <a:p>
            <a:r>
              <a:rPr lang="en-US" sz="1800" smtClean="0"/>
              <a:t>Total delay   = Internet delay + access delay + LAN delay</a:t>
            </a:r>
          </a:p>
          <a:p>
            <a:pPr>
              <a:buFont typeface="ZapfDingbats" pitchFamily="82" charset="2"/>
              <a:buNone/>
            </a:pPr>
            <a:r>
              <a:rPr lang="en-US" sz="1800" smtClean="0"/>
              <a:t>  =  2 sec + msecs + msecs</a:t>
            </a:r>
          </a:p>
          <a:p>
            <a:r>
              <a:rPr lang="en-US" sz="1800" smtClean="0"/>
              <a:t>often a costly upgrade</a:t>
            </a:r>
          </a:p>
          <a:p>
            <a:endParaRPr lang="en-US" sz="2000" smtClean="0"/>
          </a:p>
          <a:p>
            <a:endParaRPr lang="en-US" sz="2000" smtClean="0"/>
          </a:p>
        </p:txBody>
      </p:sp>
      <p:grpSp>
        <p:nvGrpSpPr>
          <p:cNvPr id="6155" name="Group 5"/>
          <p:cNvGrpSpPr>
            <a:grpSpLocks/>
          </p:cNvGrpSpPr>
          <p:nvPr/>
        </p:nvGrpSpPr>
        <p:grpSpPr bwMode="auto">
          <a:xfrm>
            <a:off x="4878388" y="1698625"/>
            <a:ext cx="184150" cy="542925"/>
            <a:chOff x="4180" y="783"/>
            <a:chExt cx="150" cy="307"/>
          </a:xfrm>
        </p:grpSpPr>
        <p:sp>
          <p:nvSpPr>
            <p:cNvPr id="6239" name="AutoShape 6"/>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6240" name="Rectangle 7"/>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6241" name="Rectangle 8"/>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6242" name="AutoShape 9"/>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6243" name="Line 10"/>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6244" name="Line 11"/>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6245" name="Rectangle 12"/>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6246" name="Rectangle 13"/>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6156" name="Group 14"/>
          <p:cNvGrpSpPr>
            <a:grpSpLocks/>
          </p:cNvGrpSpPr>
          <p:nvPr/>
        </p:nvGrpSpPr>
        <p:grpSpPr bwMode="auto">
          <a:xfrm>
            <a:off x="5802313" y="1155700"/>
            <a:ext cx="184150" cy="542925"/>
            <a:chOff x="4180" y="783"/>
            <a:chExt cx="150" cy="307"/>
          </a:xfrm>
        </p:grpSpPr>
        <p:sp>
          <p:nvSpPr>
            <p:cNvPr id="6231" name="AutoShape 15"/>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6232" name="Rectangle 16"/>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6233" name="Rectangle 17"/>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6234" name="AutoShape 18"/>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6235" name="Line 19"/>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6236" name="Line 20"/>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6237" name="Rectangle 21"/>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6238" name="Rectangle 22"/>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6157" name="Group 23"/>
          <p:cNvGrpSpPr>
            <a:grpSpLocks/>
          </p:cNvGrpSpPr>
          <p:nvPr/>
        </p:nvGrpSpPr>
        <p:grpSpPr bwMode="auto">
          <a:xfrm>
            <a:off x="6478588" y="1184275"/>
            <a:ext cx="184150" cy="542925"/>
            <a:chOff x="4180" y="783"/>
            <a:chExt cx="150" cy="307"/>
          </a:xfrm>
        </p:grpSpPr>
        <p:sp>
          <p:nvSpPr>
            <p:cNvPr id="6223" name="AutoShape 24"/>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6224" name="Rectangle 25"/>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6225" name="Rectangle 26"/>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6226" name="AutoShape 27"/>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6227" name="Line 28"/>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6228" name="Line 29"/>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6229" name="Rectangle 30"/>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6230" name="Rectangle 31"/>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6158" name="Group 32"/>
          <p:cNvGrpSpPr>
            <a:grpSpLocks/>
          </p:cNvGrpSpPr>
          <p:nvPr/>
        </p:nvGrpSpPr>
        <p:grpSpPr bwMode="auto">
          <a:xfrm>
            <a:off x="7059613" y="1365250"/>
            <a:ext cx="184150" cy="542925"/>
            <a:chOff x="4180" y="783"/>
            <a:chExt cx="150" cy="307"/>
          </a:xfrm>
        </p:grpSpPr>
        <p:sp>
          <p:nvSpPr>
            <p:cNvPr id="6215" name="AutoShape 33"/>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6216" name="Rectangle 34"/>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6217" name="Rectangle 35"/>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6218" name="AutoShape 36"/>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6219" name="Line 37"/>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6220" name="Line 38"/>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6221" name="Rectangle 39"/>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6222" name="Rectangle 40"/>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6159" name="Group 41"/>
          <p:cNvGrpSpPr>
            <a:grpSpLocks/>
          </p:cNvGrpSpPr>
          <p:nvPr/>
        </p:nvGrpSpPr>
        <p:grpSpPr bwMode="auto">
          <a:xfrm>
            <a:off x="7373938" y="2155825"/>
            <a:ext cx="184150" cy="542925"/>
            <a:chOff x="4180" y="783"/>
            <a:chExt cx="150" cy="307"/>
          </a:xfrm>
        </p:grpSpPr>
        <p:sp>
          <p:nvSpPr>
            <p:cNvPr id="6207" name="AutoShape 42"/>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6208" name="Rectangle 43"/>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6209" name="Rectangle 44"/>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6210" name="AutoShape 45"/>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6211" name="Line 46"/>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6212" name="Line 47"/>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6213" name="Rectangle 48"/>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6214" name="Rectangle 49"/>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sp>
        <p:nvSpPr>
          <p:cNvPr id="6160" name="Text Box 50"/>
          <p:cNvSpPr txBox="1">
            <a:spLocks noChangeArrowheads="1"/>
          </p:cNvSpPr>
          <p:nvPr/>
        </p:nvSpPr>
        <p:spPr bwMode="auto">
          <a:xfrm>
            <a:off x="7600950" y="1208088"/>
            <a:ext cx="1079500" cy="701675"/>
          </a:xfrm>
          <a:prstGeom prst="rect">
            <a:avLst/>
          </a:prstGeom>
          <a:noFill/>
          <a:ln w="9525">
            <a:noFill/>
            <a:miter lim="800000"/>
            <a:headEnd/>
            <a:tailEnd/>
          </a:ln>
        </p:spPr>
        <p:txBody>
          <a:bodyPr wrap="none">
            <a:spAutoFit/>
          </a:bodyPr>
          <a:lstStyle/>
          <a:p>
            <a:pPr algn="r">
              <a:spcBef>
                <a:spcPct val="0"/>
              </a:spcBef>
              <a:buClrTx/>
              <a:buSzTx/>
              <a:buFontTx/>
              <a:buNone/>
            </a:pPr>
            <a:r>
              <a:rPr lang="en-US" sz="2000"/>
              <a:t>origin</a:t>
            </a:r>
          </a:p>
          <a:p>
            <a:pPr algn="r">
              <a:spcBef>
                <a:spcPct val="0"/>
              </a:spcBef>
              <a:buClrTx/>
              <a:buSzTx/>
              <a:buFontTx/>
              <a:buNone/>
            </a:pPr>
            <a:r>
              <a:rPr lang="en-US" sz="2000"/>
              <a:t>servers</a:t>
            </a:r>
            <a:endParaRPr lang="en-US">
              <a:latin typeface="Times New Roman" pitchFamily="18" charset="0"/>
            </a:endParaRPr>
          </a:p>
        </p:txBody>
      </p:sp>
      <p:sp>
        <p:nvSpPr>
          <p:cNvPr id="6161" name="Line 51"/>
          <p:cNvSpPr>
            <a:spLocks noChangeShapeType="1"/>
          </p:cNvSpPr>
          <p:nvPr/>
        </p:nvSpPr>
        <p:spPr bwMode="auto">
          <a:xfrm>
            <a:off x="5876925" y="1695450"/>
            <a:ext cx="66675" cy="276225"/>
          </a:xfrm>
          <a:prstGeom prst="line">
            <a:avLst/>
          </a:prstGeom>
          <a:noFill/>
          <a:ln w="28575">
            <a:solidFill>
              <a:schemeClr val="accent2"/>
            </a:solidFill>
            <a:round/>
            <a:headEnd/>
            <a:tailEnd/>
          </a:ln>
        </p:spPr>
        <p:txBody>
          <a:bodyPr wrap="none" anchor="ctr"/>
          <a:lstStyle/>
          <a:p>
            <a:endParaRPr lang="en-US"/>
          </a:p>
        </p:txBody>
      </p:sp>
      <p:sp>
        <p:nvSpPr>
          <p:cNvPr id="6162" name="Line 52"/>
          <p:cNvSpPr>
            <a:spLocks noChangeShapeType="1"/>
          </p:cNvSpPr>
          <p:nvPr/>
        </p:nvSpPr>
        <p:spPr bwMode="auto">
          <a:xfrm flipH="1">
            <a:off x="6505575" y="1733550"/>
            <a:ext cx="9525" cy="238125"/>
          </a:xfrm>
          <a:prstGeom prst="line">
            <a:avLst/>
          </a:prstGeom>
          <a:noFill/>
          <a:ln w="28575">
            <a:solidFill>
              <a:schemeClr val="accent2"/>
            </a:solidFill>
            <a:round/>
            <a:headEnd/>
            <a:tailEnd/>
          </a:ln>
        </p:spPr>
        <p:txBody>
          <a:bodyPr wrap="none" anchor="ctr"/>
          <a:lstStyle/>
          <a:p>
            <a:endParaRPr lang="en-US"/>
          </a:p>
        </p:txBody>
      </p:sp>
      <p:sp>
        <p:nvSpPr>
          <p:cNvPr id="6163" name="Line 53"/>
          <p:cNvSpPr>
            <a:spLocks noChangeShapeType="1"/>
          </p:cNvSpPr>
          <p:nvPr/>
        </p:nvSpPr>
        <p:spPr bwMode="auto">
          <a:xfrm flipH="1">
            <a:off x="6962775" y="1895475"/>
            <a:ext cx="133350" cy="209550"/>
          </a:xfrm>
          <a:prstGeom prst="line">
            <a:avLst/>
          </a:prstGeom>
          <a:noFill/>
          <a:ln w="28575">
            <a:solidFill>
              <a:schemeClr val="accent2"/>
            </a:solidFill>
            <a:round/>
            <a:headEnd/>
            <a:tailEnd/>
          </a:ln>
        </p:spPr>
        <p:txBody>
          <a:bodyPr wrap="none" anchor="ctr"/>
          <a:lstStyle/>
          <a:p>
            <a:endParaRPr lang="en-US"/>
          </a:p>
        </p:txBody>
      </p:sp>
      <p:sp>
        <p:nvSpPr>
          <p:cNvPr id="6164" name="Line 54"/>
          <p:cNvSpPr>
            <a:spLocks noChangeShapeType="1"/>
          </p:cNvSpPr>
          <p:nvPr/>
        </p:nvSpPr>
        <p:spPr bwMode="auto">
          <a:xfrm flipH="1" flipV="1">
            <a:off x="7124700" y="2657475"/>
            <a:ext cx="247650" cy="0"/>
          </a:xfrm>
          <a:prstGeom prst="line">
            <a:avLst/>
          </a:prstGeom>
          <a:noFill/>
          <a:ln w="28575">
            <a:solidFill>
              <a:schemeClr val="accent2"/>
            </a:solidFill>
            <a:round/>
            <a:headEnd/>
            <a:tailEnd/>
          </a:ln>
        </p:spPr>
        <p:txBody>
          <a:bodyPr wrap="none" anchor="ctr"/>
          <a:lstStyle/>
          <a:p>
            <a:endParaRPr lang="en-US"/>
          </a:p>
        </p:txBody>
      </p:sp>
      <p:sp>
        <p:nvSpPr>
          <p:cNvPr id="6165" name="Freeform 55"/>
          <p:cNvSpPr>
            <a:spLocks/>
          </p:cNvSpPr>
          <p:nvPr/>
        </p:nvSpPr>
        <p:spPr bwMode="auto">
          <a:xfrm>
            <a:off x="5162550" y="1689100"/>
            <a:ext cx="2174875" cy="1581150"/>
          </a:xfrm>
          <a:custGeom>
            <a:avLst/>
            <a:gdLst>
              <a:gd name="T0" fmla="*/ 27504 w 2135"/>
              <a:gd name="T1" fmla="*/ 620283 h 1662"/>
              <a:gd name="T2" fmla="*/ 106961 w 2135"/>
              <a:gd name="T3" fmla="*/ 72303 h 1662"/>
              <a:gd name="T4" fmla="*/ 669271 w 2135"/>
              <a:gd name="T5" fmla="*/ 186465 h 1662"/>
              <a:gd name="T6" fmla="*/ 1231580 w 2135"/>
              <a:gd name="T7" fmla="*/ 95135 h 1662"/>
              <a:gd name="T8" fmla="*/ 2038372 w 2135"/>
              <a:gd name="T9" fmla="*/ 386250 h 1662"/>
              <a:gd name="T10" fmla="*/ 2050596 w 2135"/>
              <a:gd name="T11" fmla="*/ 1088349 h 1662"/>
              <a:gd name="T12" fmla="*/ 1610528 w 2135"/>
              <a:gd name="T13" fmla="*/ 1522166 h 1662"/>
              <a:gd name="T14" fmla="*/ 828184 w 2135"/>
              <a:gd name="T15" fmla="*/ 1442252 h 1662"/>
              <a:gd name="T16" fmla="*/ 510357 w 2135"/>
              <a:gd name="T17" fmla="*/ 1208219 h 1662"/>
              <a:gd name="T18" fmla="*/ 186418 w 2135"/>
              <a:gd name="T19" fmla="*/ 1014143 h 1662"/>
              <a:gd name="T20" fmla="*/ 27504 w 2135"/>
              <a:gd name="T21" fmla="*/ 620283 h 16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35"/>
              <a:gd name="T34" fmla="*/ 0 h 1662"/>
              <a:gd name="T35" fmla="*/ 2135 w 2135"/>
              <a:gd name="T36" fmla="*/ 1662 h 166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35" h="1662">
                <a:moveTo>
                  <a:pt x="27" y="652"/>
                </a:moveTo>
                <a:cubicBezTo>
                  <a:pt x="14" y="487"/>
                  <a:pt x="0" y="152"/>
                  <a:pt x="105" y="76"/>
                </a:cubicBezTo>
                <a:cubicBezTo>
                  <a:pt x="210" y="0"/>
                  <a:pt x="473" y="192"/>
                  <a:pt x="657" y="196"/>
                </a:cubicBezTo>
                <a:cubicBezTo>
                  <a:pt x="841" y="200"/>
                  <a:pt x="985" y="65"/>
                  <a:pt x="1209" y="100"/>
                </a:cubicBezTo>
                <a:cubicBezTo>
                  <a:pt x="1433" y="135"/>
                  <a:pt x="1867" y="232"/>
                  <a:pt x="2001" y="406"/>
                </a:cubicBezTo>
                <a:cubicBezTo>
                  <a:pt x="2135" y="580"/>
                  <a:pt x="2083" y="945"/>
                  <a:pt x="2013" y="1144"/>
                </a:cubicBezTo>
                <a:cubicBezTo>
                  <a:pt x="1943" y="1343"/>
                  <a:pt x="1781" y="1538"/>
                  <a:pt x="1581" y="1600"/>
                </a:cubicBezTo>
                <a:cubicBezTo>
                  <a:pt x="1381" y="1662"/>
                  <a:pt x="993" y="1571"/>
                  <a:pt x="813" y="1516"/>
                </a:cubicBezTo>
                <a:cubicBezTo>
                  <a:pt x="633" y="1461"/>
                  <a:pt x="606" y="1345"/>
                  <a:pt x="501" y="1270"/>
                </a:cubicBezTo>
                <a:cubicBezTo>
                  <a:pt x="396" y="1195"/>
                  <a:pt x="262" y="1169"/>
                  <a:pt x="183" y="1066"/>
                </a:cubicBezTo>
                <a:cubicBezTo>
                  <a:pt x="104" y="963"/>
                  <a:pt x="25" y="819"/>
                  <a:pt x="27" y="652"/>
                </a:cubicBezTo>
                <a:close/>
              </a:path>
            </a:pathLst>
          </a:custGeom>
          <a:solidFill>
            <a:srgbClr val="CCFFFF"/>
          </a:solidFill>
          <a:ln w="9525">
            <a:noFill/>
            <a:round/>
            <a:headEnd/>
            <a:tailEnd/>
          </a:ln>
        </p:spPr>
        <p:txBody>
          <a:bodyPr wrap="none" anchor="ctr"/>
          <a:lstStyle/>
          <a:p>
            <a:endParaRPr lang="en-US"/>
          </a:p>
        </p:txBody>
      </p:sp>
      <p:grpSp>
        <p:nvGrpSpPr>
          <p:cNvPr id="6166" name="Group 56"/>
          <p:cNvGrpSpPr>
            <a:grpSpLocks/>
          </p:cNvGrpSpPr>
          <p:nvPr/>
        </p:nvGrpSpPr>
        <p:grpSpPr bwMode="auto">
          <a:xfrm>
            <a:off x="6145213" y="2890838"/>
            <a:ext cx="501650" cy="233362"/>
            <a:chOff x="3600" y="219"/>
            <a:chExt cx="360" cy="175"/>
          </a:xfrm>
        </p:grpSpPr>
        <p:sp>
          <p:nvSpPr>
            <p:cNvPr id="6194" name="Oval 57"/>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p>
              <a:endParaRPr lang="en-US"/>
            </a:p>
          </p:txBody>
        </p:sp>
        <p:sp>
          <p:nvSpPr>
            <p:cNvPr id="6195" name="Line 58"/>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lstStyle/>
            <a:p>
              <a:endParaRPr lang="en-US"/>
            </a:p>
          </p:txBody>
        </p:sp>
        <p:sp>
          <p:nvSpPr>
            <p:cNvPr id="6196" name="Line 59"/>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lstStyle/>
            <a:p>
              <a:endParaRPr lang="en-US"/>
            </a:p>
          </p:txBody>
        </p:sp>
        <p:sp>
          <p:nvSpPr>
            <p:cNvPr id="6197" name="Rectangle 60"/>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lstStyle/>
            <a:p>
              <a:pPr algn="ctr">
                <a:spcBef>
                  <a:spcPct val="0"/>
                </a:spcBef>
                <a:buClrTx/>
                <a:buSzTx/>
                <a:buFontTx/>
                <a:buNone/>
              </a:pPr>
              <a:endParaRPr lang="en-US">
                <a:latin typeface="Times New Roman" pitchFamily="18" charset="0"/>
              </a:endParaRPr>
            </a:p>
          </p:txBody>
        </p:sp>
        <p:sp>
          <p:nvSpPr>
            <p:cNvPr id="6198" name="Oval 61"/>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p>
              <a:endParaRPr lang="en-US"/>
            </a:p>
          </p:txBody>
        </p:sp>
        <p:grpSp>
          <p:nvGrpSpPr>
            <p:cNvPr id="6199" name="Group 62"/>
            <p:cNvGrpSpPr>
              <a:grpSpLocks/>
            </p:cNvGrpSpPr>
            <p:nvPr/>
          </p:nvGrpSpPr>
          <p:grpSpPr bwMode="auto">
            <a:xfrm>
              <a:off x="3686" y="244"/>
              <a:ext cx="177" cy="66"/>
              <a:chOff x="2848" y="848"/>
              <a:chExt cx="140" cy="98"/>
            </a:xfrm>
          </p:grpSpPr>
          <p:sp>
            <p:nvSpPr>
              <p:cNvPr id="6204" name="Line 63"/>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6205" name="Line 64"/>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6206" name="Line 65"/>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nvGrpSpPr>
            <p:cNvPr id="6200" name="Group 66"/>
            <p:cNvGrpSpPr>
              <a:grpSpLocks/>
            </p:cNvGrpSpPr>
            <p:nvPr/>
          </p:nvGrpSpPr>
          <p:grpSpPr bwMode="auto">
            <a:xfrm flipV="1">
              <a:off x="3686" y="243"/>
              <a:ext cx="177" cy="66"/>
              <a:chOff x="2848" y="848"/>
              <a:chExt cx="140" cy="98"/>
            </a:xfrm>
          </p:grpSpPr>
          <p:sp>
            <p:nvSpPr>
              <p:cNvPr id="6201" name="Line 67"/>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6202" name="Line 68"/>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6203" name="Line 69"/>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sp>
        <p:nvSpPr>
          <p:cNvPr id="6167" name="Text Box 70"/>
          <p:cNvSpPr txBox="1">
            <a:spLocks noChangeArrowheads="1"/>
          </p:cNvSpPr>
          <p:nvPr/>
        </p:nvSpPr>
        <p:spPr bwMode="auto">
          <a:xfrm>
            <a:off x="5595938" y="1998663"/>
            <a:ext cx="1079500" cy="581025"/>
          </a:xfrm>
          <a:prstGeom prst="rect">
            <a:avLst/>
          </a:prstGeom>
          <a:noFill/>
          <a:ln w="9525">
            <a:noFill/>
            <a:miter lim="800000"/>
            <a:headEnd/>
            <a:tailEnd/>
          </a:ln>
        </p:spPr>
        <p:txBody>
          <a:bodyPr wrap="none">
            <a:spAutoFit/>
          </a:bodyPr>
          <a:lstStyle/>
          <a:p>
            <a:pPr algn="ctr">
              <a:spcBef>
                <a:spcPct val="0"/>
              </a:spcBef>
              <a:buClrTx/>
              <a:buSzTx/>
              <a:buFontTx/>
              <a:buNone/>
            </a:pPr>
            <a:r>
              <a:rPr lang="en-US" sz="1600"/>
              <a:t>public</a:t>
            </a:r>
          </a:p>
          <a:p>
            <a:pPr algn="ctr">
              <a:spcBef>
                <a:spcPct val="0"/>
              </a:spcBef>
              <a:buClrTx/>
              <a:buSzTx/>
              <a:buFontTx/>
              <a:buNone/>
            </a:pPr>
            <a:r>
              <a:rPr lang="en-US" sz="1600"/>
              <a:t> Internet</a:t>
            </a:r>
            <a:endParaRPr lang="en-US">
              <a:solidFill>
                <a:schemeClr val="accent2"/>
              </a:solidFill>
              <a:latin typeface="Times New Roman" pitchFamily="18" charset="0"/>
            </a:endParaRPr>
          </a:p>
        </p:txBody>
      </p:sp>
      <p:sp>
        <p:nvSpPr>
          <p:cNvPr id="6168" name="Freeform 71"/>
          <p:cNvSpPr>
            <a:spLocks/>
          </p:cNvSpPr>
          <p:nvPr/>
        </p:nvSpPr>
        <p:spPr bwMode="auto">
          <a:xfrm>
            <a:off x="4732338" y="4059238"/>
            <a:ext cx="2965450" cy="1390650"/>
          </a:xfrm>
          <a:custGeom>
            <a:avLst/>
            <a:gdLst>
              <a:gd name="T0" fmla="*/ 49212 w 1868"/>
              <a:gd name="T1" fmla="*/ 519113 h 876"/>
              <a:gd name="T2" fmla="*/ 163513 w 1868"/>
              <a:gd name="T3" fmla="*/ 217488 h 876"/>
              <a:gd name="T4" fmla="*/ 1030288 w 1868"/>
              <a:gd name="T5" fmla="*/ 26988 h 876"/>
              <a:gd name="T6" fmla="*/ 1811338 w 1868"/>
              <a:gd name="T7" fmla="*/ 55563 h 876"/>
              <a:gd name="T8" fmla="*/ 2798763 w 1868"/>
              <a:gd name="T9" fmla="*/ 192087 h 876"/>
              <a:gd name="T10" fmla="*/ 2816225 w 1868"/>
              <a:gd name="T11" fmla="*/ 1176338 h 876"/>
              <a:gd name="T12" fmla="*/ 2173288 w 1868"/>
              <a:gd name="T13" fmla="*/ 1341438 h 876"/>
              <a:gd name="T14" fmla="*/ 1239838 w 1868"/>
              <a:gd name="T15" fmla="*/ 1350963 h 876"/>
              <a:gd name="T16" fmla="*/ 709613 w 1868"/>
              <a:gd name="T17" fmla="*/ 1344613 h 876"/>
              <a:gd name="T18" fmla="*/ 266700 w 1868"/>
              <a:gd name="T19" fmla="*/ 1073150 h 876"/>
              <a:gd name="T20" fmla="*/ 49212 w 1868"/>
              <a:gd name="T21" fmla="*/ 519113 h 87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868"/>
              <a:gd name="T34" fmla="*/ 0 h 876"/>
              <a:gd name="T35" fmla="*/ 1868 w 1868"/>
              <a:gd name="T36" fmla="*/ 876 h 87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868" h="876">
                <a:moveTo>
                  <a:pt x="31" y="327"/>
                </a:moveTo>
                <a:cubicBezTo>
                  <a:pt x="20" y="237"/>
                  <a:pt x="0" y="189"/>
                  <a:pt x="103" y="137"/>
                </a:cubicBezTo>
                <a:cubicBezTo>
                  <a:pt x="206" y="85"/>
                  <a:pt x="476" y="34"/>
                  <a:pt x="649" y="17"/>
                </a:cubicBezTo>
                <a:cubicBezTo>
                  <a:pt x="822" y="0"/>
                  <a:pt x="955" y="18"/>
                  <a:pt x="1141" y="35"/>
                </a:cubicBezTo>
                <a:cubicBezTo>
                  <a:pt x="1327" y="52"/>
                  <a:pt x="1658" y="3"/>
                  <a:pt x="1763" y="121"/>
                </a:cubicBezTo>
                <a:cubicBezTo>
                  <a:pt x="1868" y="239"/>
                  <a:pt x="1840" y="621"/>
                  <a:pt x="1774" y="741"/>
                </a:cubicBezTo>
                <a:cubicBezTo>
                  <a:pt x="1708" y="861"/>
                  <a:pt x="1534" y="827"/>
                  <a:pt x="1369" y="845"/>
                </a:cubicBezTo>
                <a:cubicBezTo>
                  <a:pt x="1204" y="863"/>
                  <a:pt x="935" y="851"/>
                  <a:pt x="781" y="851"/>
                </a:cubicBezTo>
                <a:cubicBezTo>
                  <a:pt x="627" y="851"/>
                  <a:pt x="549" y="876"/>
                  <a:pt x="447" y="847"/>
                </a:cubicBezTo>
                <a:cubicBezTo>
                  <a:pt x="345" y="818"/>
                  <a:pt x="237" y="762"/>
                  <a:pt x="168" y="676"/>
                </a:cubicBezTo>
                <a:cubicBezTo>
                  <a:pt x="98" y="589"/>
                  <a:pt x="29" y="468"/>
                  <a:pt x="31" y="327"/>
                </a:cubicBezTo>
                <a:close/>
              </a:path>
            </a:pathLst>
          </a:custGeom>
          <a:solidFill>
            <a:srgbClr val="CCFFFF"/>
          </a:solidFill>
          <a:ln w="9525">
            <a:noFill/>
            <a:round/>
            <a:headEnd/>
            <a:tailEnd/>
          </a:ln>
        </p:spPr>
        <p:txBody>
          <a:bodyPr wrap="none" anchor="ctr"/>
          <a:lstStyle/>
          <a:p>
            <a:endParaRPr lang="en-US"/>
          </a:p>
        </p:txBody>
      </p:sp>
      <p:graphicFrame>
        <p:nvGraphicFramePr>
          <p:cNvPr id="6146" name="Object 72"/>
          <p:cNvGraphicFramePr>
            <a:graphicFrameLocks noChangeAspect="1"/>
          </p:cNvGraphicFramePr>
          <p:nvPr/>
        </p:nvGraphicFramePr>
        <p:xfrm>
          <a:off x="4979988" y="4803775"/>
          <a:ext cx="444500" cy="357188"/>
        </p:xfrm>
        <a:graphic>
          <a:graphicData uri="http://schemas.openxmlformats.org/presentationml/2006/ole">
            <mc:AlternateContent xmlns:mc="http://schemas.openxmlformats.org/markup-compatibility/2006">
              <mc:Choice xmlns:v="urn:schemas-microsoft-com:vml" Requires="v">
                <p:oleObj spid="_x0000_s6234" name="Clip" r:id="rId4" imgW="1305000" imgH="1085760" progId="">
                  <p:embed/>
                </p:oleObj>
              </mc:Choice>
              <mc:Fallback>
                <p:oleObj name="Clip" r:id="rId4" imgW="1305000" imgH="1085760" progId="">
                  <p:embed/>
                  <p:pic>
                    <p:nvPicPr>
                      <p:cNvPr id="0" name="Object 7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79988" y="4803775"/>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7" name="Object 73"/>
          <p:cNvGraphicFramePr>
            <a:graphicFrameLocks noChangeAspect="1"/>
          </p:cNvGraphicFramePr>
          <p:nvPr/>
        </p:nvGraphicFramePr>
        <p:xfrm>
          <a:off x="5484813" y="4803775"/>
          <a:ext cx="444500" cy="357188"/>
        </p:xfrm>
        <a:graphic>
          <a:graphicData uri="http://schemas.openxmlformats.org/presentationml/2006/ole">
            <mc:AlternateContent xmlns:mc="http://schemas.openxmlformats.org/markup-compatibility/2006">
              <mc:Choice xmlns:v="urn:schemas-microsoft-com:vml" Requires="v">
                <p:oleObj spid="_x0000_s6235" name="Clip" r:id="rId6" imgW="1305000" imgH="1085760" progId="">
                  <p:embed/>
                </p:oleObj>
              </mc:Choice>
              <mc:Fallback>
                <p:oleObj name="Clip" r:id="rId6" imgW="1305000" imgH="1085760" progId="">
                  <p:embed/>
                  <p:pic>
                    <p:nvPicPr>
                      <p:cNvPr id="0" name="Object 7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4813" y="4803775"/>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74"/>
          <p:cNvGraphicFramePr>
            <a:graphicFrameLocks noChangeAspect="1"/>
          </p:cNvGraphicFramePr>
          <p:nvPr/>
        </p:nvGraphicFramePr>
        <p:xfrm>
          <a:off x="6018213" y="4794250"/>
          <a:ext cx="444500" cy="357188"/>
        </p:xfrm>
        <a:graphic>
          <a:graphicData uri="http://schemas.openxmlformats.org/presentationml/2006/ole">
            <mc:AlternateContent xmlns:mc="http://schemas.openxmlformats.org/markup-compatibility/2006">
              <mc:Choice xmlns:v="urn:schemas-microsoft-com:vml" Requires="v">
                <p:oleObj spid="_x0000_s6236" name="Clip" r:id="rId7" imgW="1305000" imgH="1085760" progId="">
                  <p:embed/>
                </p:oleObj>
              </mc:Choice>
              <mc:Fallback>
                <p:oleObj name="Clip" r:id="rId7" imgW="1305000" imgH="1085760" progId="">
                  <p:embed/>
                  <p:pic>
                    <p:nvPicPr>
                      <p:cNvPr id="0" name="Object 7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8213" y="4794250"/>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75"/>
          <p:cNvGraphicFramePr>
            <a:graphicFrameLocks noChangeAspect="1"/>
          </p:cNvGraphicFramePr>
          <p:nvPr/>
        </p:nvGraphicFramePr>
        <p:xfrm>
          <a:off x="6532563" y="4803775"/>
          <a:ext cx="444500" cy="357188"/>
        </p:xfrm>
        <a:graphic>
          <a:graphicData uri="http://schemas.openxmlformats.org/presentationml/2006/ole">
            <mc:AlternateContent xmlns:mc="http://schemas.openxmlformats.org/markup-compatibility/2006">
              <mc:Choice xmlns:v="urn:schemas-microsoft-com:vml" Requires="v">
                <p:oleObj spid="_x0000_s6237" name="Clip" r:id="rId8" imgW="1305000" imgH="1085760" progId="">
                  <p:embed/>
                </p:oleObj>
              </mc:Choice>
              <mc:Fallback>
                <p:oleObj name="Clip" r:id="rId8" imgW="1305000" imgH="1085760" progId="">
                  <p:embed/>
                  <p:pic>
                    <p:nvPicPr>
                      <p:cNvPr id="0" name="Object 7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32563" y="4803775"/>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69" name="Line 76"/>
          <p:cNvSpPr>
            <a:spLocks noChangeShapeType="1"/>
          </p:cNvSpPr>
          <p:nvPr/>
        </p:nvSpPr>
        <p:spPr bwMode="auto">
          <a:xfrm flipV="1">
            <a:off x="5172075" y="4592638"/>
            <a:ext cx="1557338" cy="12700"/>
          </a:xfrm>
          <a:prstGeom prst="line">
            <a:avLst/>
          </a:prstGeom>
          <a:noFill/>
          <a:ln w="28575">
            <a:solidFill>
              <a:schemeClr val="tx1"/>
            </a:solidFill>
            <a:round/>
            <a:headEnd/>
            <a:tailEnd/>
          </a:ln>
        </p:spPr>
        <p:txBody>
          <a:bodyPr wrap="none" anchor="ctr"/>
          <a:lstStyle/>
          <a:p>
            <a:endParaRPr lang="en-US"/>
          </a:p>
        </p:txBody>
      </p:sp>
      <p:sp>
        <p:nvSpPr>
          <p:cNvPr id="6170" name="Line 77"/>
          <p:cNvSpPr>
            <a:spLocks noChangeShapeType="1"/>
          </p:cNvSpPr>
          <p:nvPr/>
        </p:nvSpPr>
        <p:spPr bwMode="auto">
          <a:xfrm>
            <a:off x="5181600" y="4605338"/>
            <a:ext cx="0" cy="195262"/>
          </a:xfrm>
          <a:prstGeom prst="line">
            <a:avLst/>
          </a:prstGeom>
          <a:noFill/>
          <a:ln w="28575">
            <a:solidFill>
              <a:schemeClr val="tx1"/>
            </a:solidFill>
            <a:round/>
            <a:headEnd/>
            <a:tailEnd/>
          </a:ln>
        </p:spPr>
        <p:txBody>
          <a:bodyPr wrap="none" anchor="ctr"/>
          <a:lstStyle/>
          <a:p>
            <a:endParaRPr lang="en-US"/>
          </a:p>
        </p:txBody>
      </p:sp>
      <p:sp>
        <p:nvSpPr>
          <p:cNvPr id="6171" name="Line 78"/>
          <p:cNvSpPr>
            <a:spLocks noChangeShapeType="1"/>
          </p:cNvSpPr>
          <p:nvPr/>
        </p:nvSpPr>
        <p:spPr bwMode="auto">
          <a:xfrm>
            <a:off x="5691188" y="4614863"/>
            <a:ext cx="0" cy="195262"/>
          </a:xfrm>
          <a:prstGeom prst="line">
            <a:avLst/>
          </a:prstGeom>
          <a:noFill/>
          <a:ln w="28575">
            <a:solidFill>
              <a:schemeClr val="tx1"/>
            </a:solidFill>
            <a:round/>
            <a:headEnd/>
            <a:tailEnd/>
          </a:ln>
        </p:spPr>
        <p:txBody>
          <a:bodyPr wrap="none" anchor="ctr"/>
          <a:lstStyle/>
          <a:p>
            <a:endParaRPr lang="en-US"/>
          </a:p>
        </p:txBody>
      </p:sp>
      <p:sp>
        <p:nvSpPr>
          <p:cNvPr id="6172" name="Line 79"/>
          <p:cNvSpPr>
            <a:spLocks noChangeShapeType="1"/>
          </p:cNvSpPr>
          <p:nvPr/>
        </p:nvSpPr>
        <p:spPr bwMode="auto">
          <a:xfrm>
            <a:off x="6229350" y="4610100"/>
            <a:ext cx="0" cy="195263"/>
          </a:xfrm>
          <a:prstGeom prst="line">
            <a:avLst/>
          </a:prstGeom>
          <a:noFill/>
          <a:ln w="28575">
            <a:solidFill>
              <a:schemeClr val="tx1"/>
            </a:solidFill>
            <a:round/>
            <a:headEnd/>
            <a:tailEnd/>
          </a:ln>
        </p:spPr>
        <p:txBody>
          <a:bodyPr wrap="none" anchor="ctr"/>
          <a:lstStyle/>
          <a:p>
            <a:endParaRPr lang="en-US"/>
          </a:p>
        </p:txBody>
      </p:sp>
      <p:sp>
        <p:nvSpPr>
          <p:cNvPr id="6173" name="Line 80"/>
          <p:cNvSpPr>
            <a:spLocks noChangeShapeType="1"/>
          </p:cNvSpPr>
          <p:nvPr/>
        </p:nvSpPr>
        <p:spPr bwMode="auto">
          <a:xfrm>
            <a:off x="6729413" y="4610100"/>
            <a:ext cx="0" cy="223838"/>
          </a:xfrm>
          <a:prstGeom prst="line">
            <a:avLst/>
          </a:prstGeom>
          <a:noFill/>
          <a:ln w="28575">
            <a:solidFill>
              <a:schemeClr val="tx1"/>
            </a:solidFill>
            <a:round/>
            <a:headEnd/>
            <a:tailEnd/>
          </a:ln>
        </p:spPr>
        <p:txBody>
          <a:bodyPr wrap="none" anchor="ctr"/>
          <a:lstStyle/>
          <a:p>
            <a:endParaRPr lang="en-US"/>
          </a:p>
        </p:txBody>
      </p:sp>
      <p:grpSp>
        <p:nvGrpSpPr>
          <p:cNvPr id="6174" name="Group 81"/>
          <p:cNvGrpSpPr>
            <a:grpSpLocks/>
          </p:cNvGrpSpPr>
          <p:nvPr/>
        </p:nvGrpSpPr>
        <p:grpSpPr bwMode="auto">
          <a:xfrm>
            <a:off x="6145213" y="4181475"/>
            <a:ext cx="501650" cy="233363"/>
            <a:chOff x="3600" y="219"/>
            <a:chExt cx="360" cy="175"/>
          </a:xfrm>
        </p:grpSpPr>
        <p:sp>
          <p:nvSpPr>
            <p:cNvPr id="6181" name="Oval 82"/>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p>
              <a:endParaRPr lang="en-US"/>
            </a:p>
          </p:txBody>
        </p:sp>
        <p:sp>
          <p:nvSpPr>
            <p:cNvPr id="6182" name="Line 83"/>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lstStyle/>
            <a:p>
              <a:endParaRPr lang="en-US"/>
            </a:p>
          </p:txBody>
        </p:sp>
        <p:sp>
          <p:nvSpPr>
            <p:cNvPr id="6183" name="Line 84"/>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lstStyle/>
            <a:p>
              <a:endParaRPr lang="en-US"/>
            </a:p>
          </p:txBody>
        </p:sp>
        <p:sp>
          <p:nvSpPr>
            <p:cNvPr id="6184" name="Rectangle 85"/>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lstStyle/>
            <a:p>
              <a:pPr algn="ctr">
                <a:spcBef>
                  <a:spcPct val="0"/>
                </a:spcBef>
                <a:buClrTx/>
                <a:buSzTx/>
                <a:buFontTx/>
                <a:buNone/>
              </a:pPr>
              <a:endParaRPr lang="en-US">
                <a:latin typeface="Times New Roman" pitchFamily="18" charset="0"/>
              </a:endParaRPr>
            </a:p>
          </p:txBody>
        </p:sp>
        <p:sp>
          <p:nvSpPr>
            <p:cNvPr id="6185" name="Oval 86"/>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p>
              <a:endParaRPr lang="en-US"/>
            </a:p>
          </p:txBody>
        </p:sp>
        <p:grpSp>
          <p:nvGrpSpPr>
            <p:cNvPr id="6186" name="Group 87"/>
            <p:cNvGrpSpPr>
              <a:grpSpLocks/>
            </p:cNvGrpSpPr>
            <p:nvPr/>
          </p:nvGrpSpPr>
          <p:grpSpPr bwMode="auto">
            <a:xfrm>
              <a:off x="3686" y="244"/>
              <a:ext cx="177" cy="66"/>
              <a:chOff x="2848" y="848"/>
              <a:chExt cx="140" cy="98"/>
            </a:xfrm>
          </p:grpSpPr>
          <p:sp>
            <p:nvSpPr>
              <p:cNvPr id="6191" name="Line 88"/>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6192" name="Line 89"/>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6193" name="Line 90"/>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nvGrpSpPr>
            <p:cNvPr id="6187" name="Group 91"/>
            <p:cNvGrpSpPr>
              <a:grpSpLocks/>
            </p:cNvGrpSpPr>
            <p:nvPr/>
          </p:nvGrpSpPr>
          <p:grpSpPr bwMode="auto">
            <a:xfrm flipV="1">
              <a:off x="3686" y="243"/>
              <a:ext cx="177" cy="66"/>
              <a:chOff x="2848" y="848"/>
              <a:chExt cx="140" cy="98"/>
            </a:xfrm>
          </p:grpSpPr>
          <p:sp>
            <p:nvSpPr>
              <p:cNvPr id="6188" name="Line 92"/>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6189" name="Line 93"/>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6190" name="Line 94"/>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sp>
        <p:nvSpPr>
          <p:cNvPr id="6175" name="Line 95"/>
          <p:cNvSpPr>
            <a:spLocks noChangeShapeType="1"/>
          </p:cNvSpPr>
          <p:nvPr/>
        </p:nvSpPr>
        <p:spPr bwMode="auto">
          <a:xfrm>
            <a:off x="6391275" y="3133725"/>
            <a:ext cx="0" cy="1062038"/>
          </a:xfrm>
          <a:prstGeom prst="line">
            <a:avLst/>
          </a:prstGeom>
          <a:noFill/>
          <a:ln w="28575">
            <a:solidFill>
              <a:schemeClr val="tx1"/>
            </a:solidFill>
            <a:round/>
            <a:headEnd/>
            <a:tailEnd/>
          </a:ln>
        </p:spPr>
        <p:txBody>
          <a:bodyPr wrap="none" anchor="ctr"/>
          <a:lstStyle/>
          <a:p>
            <a:endParaRPr lang="en-US"/>
          </a:p>
        </p:txBody>
      </p:sp>
      <p:sp>
        <p:nvSpPr>
          <p:cNvPr id="6176" name="Line 96"/>
          <p:cNvSpPr>
            <a:spLocks noChangeShapeType="1"/>
          </p:cNvSpPr>
          <p:nvPr/>
        </p:nvSpPr>
        <p:spPr bwMode="auto">
          <a:xfrm>
            <a:off x="6396038" y="4419600"/>
            <a:ext cx="0" cy="166688"/>
          </a:xfrm>
          <a:prstGeom prst="line">
            <a:avLst/>
          </a:prstGeom>
          <a:noFill/>
          <a:ln w="28575">
            <a:solidFill>
              <a:schemeClr val="tx1"/>
            </a:solidFill>
            <a:round/>
            <a:headEnd/>
            <a:tailEnd/>
          </a:ln>
        </p:spPr>
        <p:txBody>
          <a:bodyPr wrap="none" anchor="ctr"/>
          <a:lstStyle/>
          <a:p>
            <a:endParaRPr lang="en-US"/>
          </a:p>
        </p:txBody>
      </p:sp>
      <p:sp>
        <p:nvSpPr>
          <p:cNvPr id="6177" name="Text Box 97"/>
          <p:cNvSpPr txBox="1">
            <a:spLocks noChangeArrowheads="1"/>
          </p:cNvSpPr>
          <p:nvPr/>
        </p:nvSpPr>
        <p:spPr bwMode="auto">
          <a:xfrm>
            <a:off x="4695825" y="3946525"/>
            <a:ext cx="1325563" cy="581025"/>
          </a:xfrm>
          <a:prstGeom prst="rect">
            <a:avLst/>
          </a:prstGeom>
          <a:noFill/>
          <a:ln w="9525">
            <a:noFill/>
            <a:miter lim="800000"/>
            <a:headEnd/>
            <a:tailEnd/>
          </a:ln>
        </p:spPr>
        <p:txBody>
          <a:bodyPr wrap="none">
            <a:spAutoFit/>
          </a:bodyPr>
          <a:lstStyle/>
          <a:p>
            <a:pPr algn="ctr">
              <a:spcBef>
                <a:spcPct val="0"/>
              </a:spcBef>
              <a:buClrTx/>
              <a:buSzTx/>
              <a:buFontTx/>
              <a:buNone/>
            </a:pPr>
            <a:r>
              <a:rPr lang="en-US" sz="1600"/>
              <a:t>institutional</a:t>
            </a:r>
          </a:p>
          <a:p>
            <a:pPr algn="ctr">
              <a:spcBef>
                <a:spcPct val="0"/>
              </a:spcBef>
              <a:buClrTx/>
              <a:buSzTx/>
              <a:buFontTx/>
              <a:buNone/>
            </a:pPr>
            <a:r>
              <a:rPr lang="en-US" sz="1600"/>
              <a:t>network</a:t>
            </a:r>
            <a:endParaRPr lang="en-US">
              <a:solidFill>
                <a:schemeClr val="accent2"/>
              </a:solidFill>
              <a:latin typeface="Times New Roman" pitchFamily="18" charset="0"/>
            </a:endParaRPr>
          </a:p>
        </p:txBody>
      </p:sp>
      <p:sp>
        <p:nvSpPr>
          <p:cNvPr id="6178" name="Text Box 98"/>
          <p:cNvSpPr txBox="1">
            <a:spLocks noChangeArrowheads="1"/>
          </p:cNvSpPr>
          <p:nvPr/>
        </p:nvSpPr>
        <p:spPr bwMode="auto">
          <a:xfrm>
            <a:off x="6630988" y="4294188"/>
            <a:ext cx="1450975"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t>10 Mbps LAN</a:t>
            </a:r>
            <a:endParaRPr lang="en-US">
              <a:solidFill>
                <a:schemeClr val="accent2"/>
              </a:solidFill>
              <a:latin typeface="Times New Roman" pitchFamily="18" charset="0"/>
            </a:endParaRPr>
          </a:p>
        </p:txBody>
      </p:sp>
      <p:sp>
        <p:nvSpPr>
          <p:cNvPr id="6179" name="Text Box 99"/>
          <p:cNvSpPr txBox="1">
            <a:spLocks noChangeArrowheads="1"/>
          </p:cNvSpPr>
          <p:nvPr/>
        </p:nvSpPr>
        <p:spPr bwMode="auto">
          <a:xfrm>
            <a:off x="6392863" y="3322638"/>
            <a:ext cx="1195387" cy="581025"/>
          </a:xfrm>
          <a:prstGeom prst="rect">
            <a:avLst/>
          </a:prstGeom>
          <a:noFill/>
          <a:ln w="9525">
            <a:noFill/>
            <a:miter lim="800000"/>
            <a:headEnd/>
            <a:tailEnd/>
          </a:ln>
        </p:spPr>
        <p:txBody>
          <a:bodyPr wrap="none">
            <a:spAutoFit/>
          </a:bodyPr>
          <a:lstStyle/>
          <a:p>
            <a:pPr>
              <a:spcBef>
                <a:spcPct val="0"/>
              </a:spcBef>
              <a:buClrTx/>
              <a:buSzTx/>
              <a:buFontTx/>
              <a:buNone/>
            </a:pPr>
            <a:r>
              <a:rPr lang="en-US" sz="1600"/>
              <a:t>10 Mbps </a:t>
            </a:r>
          </a:p>
          <a:p>
            <a:pPr>
              <a:spcBef>
                <a:spcPct val="0"/>
              </a:spcBef>
              <a:buClrTx/>
              <a:buSzTx/>
              <a:buFontTx/>
              <a:buNone/>
            </a:pPr>
            <a:r>
              <a:rPr lang="en-US" sz="1600"/>
              <a:t>access link</a:t>
            </a:r>
            <a:endParaRPr lang="en-US">
              <a:solidFill>
                <a:schemeClr val="accent2"/>
              </a:solidFill>
              <a:latin typeface="Times New Roman" pitchFamily="18" charset="0"/>
            </a:endParaRPr>
          </a:p>
        </p:txBody>
      </p:sp>
      <p:sp>
        <p:nvSpPr>
          <p:cNvPr id="6180" name="Text Box 100"/>
          <p:cNvSpPr txBox="1">
            <a:spLocks noChangeArrowheads="1"/>
          </p:cNvSpPr>
          <p:nvPr/>
        </p:nvSpPr>
        <p:spPr bwMode="auto">
          <a:xfrm>
            <a:off x="6877050" y="5370513"/>
            <a:ext cx="1466850" cy="641350"/>
          </a:xfrm>
          <a:prstGeom prst="rect">
            <a:avLst/>
          </a:prstGeom>
          <a:noFill/>
          <a:ln w="9525">
            <a:noFill/>
            <a:miter lim="800000"/>
            <a:headEnd/>
            <a:tailEnd/>
          </a:ln>
        </p:spPr>
        <p:txBody>
          <a:bodyPr wrap="none">
            <a:spAutoFit/>
          </a:bodyPr>
          <a:lstStyle/>
          <a:p>
            <a:pPr algn="ctr">
              <a:spcBef>
                <a:spcPct val="0"/>
              </a:spcBef>
              <a:buClrTx/>
              <a:buSzTx/>
              <a:buFontTx/>
              <a:buNone/>
            </a:pPr>
            <a:r>
              <a:rPr lang="en-US" sz="1800">
                <a:solidFill>
                  <a:srgbClr val="FF0000"/>
                </a:solidFill>
              </a:rPr>
              <a:t>institutional</a:t>
            </a:r>
          </a:p>
          <a:p>
            <a:pPr algn="ctr">
              <a:spcBef>
                <a:spcPct val="0"/>
              </a:spcBef>
              <a:buClrTx/>
              <a:buSzTx/>
              <a:buFontTx/>
              <a:buNone/>
            </a:pPr>
            <a:r>
              <a:rPr lang="en-US" sz="1800">
                <a:solidFill>
                  <a:srgbClr val="FF0000"/>
                </a:solidFill>
              </a:rPr>
              <a:t>cache</a:t>
            </a:r>
            <a:endParaRPr lang="en-US">
              <a:solidFill>
                <a:schemeClr val="accent2"/>
              </a:solidFill>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4"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7175" name="Slide Number Placeholder 6"/>
          <p:cNvSpPr>
            <a:spLocks noGrp="1"/>
          </p:cNvSpPr>
          <p:nvPr>
            <p:ph type="sldNum" sz="quarter" idx="12"/>
          </p:nvPr>
        </p:nvSpPr>
        <p:spPr>
          <a:noFill/>
        </p:spPr>
        <p:txBody>
          <a:bodyPr/>
          <a:lstStyle/>
          <a:p>
            <a:fld id="{CC606AA4-594F-44E1-8CAB-47D1E6071F49}" type="slidenum">
              <a:rPr lang="en-US" smtClean="0"/>
              <a:pPr/>
              <a:t>32</a:t>
            </a:fld>
            <a:endParaRPr lang="en-US" smtClean="0"/>
          </a:p>
        </p:txBody>
      </p:sp>
      <p:sp>
        <p:nvSpPr>
          <p:cNvPr id="7176" name="Line 2"/>
          <p:cNvSpPr>
            <a:spLocks noChangeShapeType="1"/>
          </p:cNvSpPr>
          <p:nvPr/>
        </p:nvSpPr>
        <p:spPr bwMode="auto">
          <a:xfrm>
            <a:off x="5067300" y="2076450"/>
            <a:ext cx="285750" cy="114300"/>
          </a:xfrm>
          <a:prstGeom prst="line">
            <a:avLst/>
          </a:prstGeom>
          <a:noFill/>
          <a:ln w="28575">
            <a:solidFill>
              <a:schemeClr val="accent2"/>
            </a:solidFill>
            <a:round/>
            <a:headEnd/>
            <a:tailEnd/>
          </a:ln>
        </p:spPr>
        <p:txBody>
          <a:bodyPr wrap="none" anchor="ctr"/>
          <a:lstStyle/>
          <a:p>
            <a:endParaRPr lang="en-US"/>
          </a:p>
        </p:txBody>
      </p:sp>
      <p:sp>
        <p:nvSpPr>
          <p:cNvPr id="7177" name="Rectangle 3"/>
          <p:cNvSpPr>
            <a:spLocks noGrp="1" noChangeArrowheads="1"/>
          </p:cNvSpPr>
          <p:nvPr>
            <p:ph type="title"/>
          </p:nvPr>
        </p:nvSpPr>
        <p:spPr/>
        <p:txBody>
          <a:bodyPr/>
          <a:lstStyle/>
          <a:p>
            <a:r>
              <a:rPr lang="en-US" sz="3600" smtClean="0"/>
              <a:t>Caching example (cont)</a:t>
            </a:r>
            <a:endParaRPr lang="en-US" smtClean="0"/>
          </a:p>
        </p:txBody>
      </p:sp>
      <p:sp>
        <p:nvSpPr>
          <p:cNvPr id="7178" name="Rectangle 4"/>
          <p:cNvSpPr>
            <a:spLocks noGrp="1" noChangeArrowheads="1"/>
          </p:cNvSpPr>
          <p:nvPr>
            <p:ph type="body" sz="half" idx="1"/>
          </p:nvPr>
        </p:nvSpPr>
        <p:spPr>
          <a:xfrm>
            <a:off x="533400" y="1600200"/>
            <a:ext cx="3956050" cy="4648200"/>
          </a:xfrm>
        </p:spPr>
        <p:txBody>
          <a:bodyPr/>
          <a:lstStyle/>
          <a:p>
            <a:pPr>
              <a:lnSpc>
                <a:spcPct val="80000"/>
              </a:lnSpc>
              <a:buFont typeface="ZapfDingbats" pitchFamily="82" charset="2"/>
              <a:buNone/>
            </a:pPr>
            <a:r>
              <a:rPr lang="en-US" sz="2400" dirty="0" smtClean="0">
                <a:solidFill>
                  <a:srgbClr val="FF0000"/>
                </a:solidFill>
              </a:rPr>
              <a:t>Install cache</a:t>
            </a:r>
            <a:endParaRPr lang="en-US" sz="2400" dirty="0" smtClean="0"/>
          </a:p>
          <a:p>
            <a:pPr>
              <a:lnSpc>
                <a:spcPct val="80000"/>
              </a:lnSpc>
            </a:pPr>
            <a:r>
              <a:rPr lang="en-US" sz="2000" dirty="0" smtClean="0"/>
              <a:t>suppose hit rate is .4</a:t>
            </a:r>
            <a:endParaRPr lang="en-US" sz="2400" dirty="0" smtClean="0"/>
          </a:p>
          <a:p>
            <a:pPr>
              <a:lnSpc>
                <a:spcPct val="80000"/>
              </a:lnSpc>
              <a:buFont typeface="ZapfDingbats" pitchFamily="82" charset="2"/>
              <a:buNone/>
            </a:pPr>
            <a:r>
              <a:rPr lang="en-US" sz="2400" dirty="0" smtClean="0">
                <a:solidFill>
                  <a:srgbClr val="FF0000"/>
                </a:solidFill>
              </a:rPr>
              <a:t>Consequence</a:t>
            </a:r>
            <a:endParaRPr lang="en-US" sz="2400" dirty="0" smtClean="0"/>
          </a:p>
          <a:p>
            <a:pPr>
              <a:lnSpc>
                <a:spcPct val="80000"/>
              </a:lnSpc>
            </a:pPr>
            <a:r>
              <a:rPr lang="en-US" sz="2000" dirty="0" smtClean="0"/>
              <a:t>40% requests will be satisfied almost immediately</a:t>
            </a:r>
          </a:p>
          <a:p>
            <a:pPr>
              <a:lnSpc>
                <a:spcPct val="80000"/>
              </a:lnSpc>
            </a:pPr>
            <a:r>
              <a:rPr lang="en-US" sz="2000" dirty="0" smtClean="0"/>
              <a:t>60% requests satisfied by origin server</a:t>
            </a:r>
          </a:p>
          <a:p>
            <a:pPr>
              <a:lnSpc>
                <a:spcPct val="80000"/>
              </a:lnSpc>
            </a:pPr>
            <a:r>
              <a:rPr lang="en-US" sz="2000" dirty="0" smtClean="0"/>
              <a:t>traffic intensity of access link reduced to .60, resulting in negligible  delays (say 10 </a:t>
            </a:r>
            <a:r>
              <a:rPr lang="en-US" sz="2000" dirty="0" err="1" smtClean="0"/>
              <a:t>msec</a:t>
            </a:r>
            <a:r>
              <a:rPr lang="en-US" sz="2000" dirty="0" smtClean="0"/>
              <a:t>)</a:t>
            </a:r>
          </a:p>
          <a:p>
            <a:pPr>
              <a:lnSpc>
                <a:spcPct val="80000"/>
              </a:lnSpc>
            </a:pPr>
            <a:r>
              <a:rPr lang="en-US" sz="2000" dirty="0" smtClean="0"/>
              <a:t>total </a:t>
            </a:r>
            <a:r>
              <a:rPr lang="en-US" sz="2000" dirty="0" err="1" smtClean="0"/>
              <a:t>avg</a:t>
            </a:r>
            <a:r>
              <a:rPr lang="en-US" sz="2000" dirty="0" smtClean="0"/>
              <a:t> delay   = Internet delay + access delay + LAN delay  </a:t>
            </a:r>
          </a:p>
          <a:p>
            <a:pPr>
              <a:lnSpc>
                <a:spcPct val="80000"/>
              </a:lnSpc>
              <a:buFont typeface="ZapfDingbats" pitchFamily="82" charset="2"/>
              <a:buNone/>
            </a:pPr>
            <a:r>
              <a:rPr lang="en-US" sz="2000" dirty="0" smtClean="0"/>
              <a:t> =  .6*(2.01) </a:t>
            </a:r>
            <a:r>
              <a:rPr lang="en-US" sz="2000" dirty="0" err="1" smtClean="0"/>
              <a:t>secs</a:t>
            </a:r>
            <a:r>
              <a:rPr lang="en-US" sz="2000" dirty="0" smtClean="0"/>
              <a:t>  + milliseconds </a:t>
            </a:r>
          </a:p>
          <a:p>
            <a:pPr>
              <a:lnSpc>
                <a:spcPct val="80000"/>
              </a:lnSpc>
              <a:buFont typeface="ZapfDingbats" pitchFamily="82" charset="2"/>
              <a:buNone/>
            </a:pPr>
            <a:endParaRPr lang="en-US" sz="2000" dirty="0" smtClean="0"/>
          </a:p>
          <a:p>
            <a:pPr>
              <a:lnSpc>
                <a:spcPct val="80000"/>
              </a:lnSpc>
            </a:pPr>
            <a:endParaRPr lang="en-US" sz="2400" dirty="0" smtClean="0"/>
          </a:p>
        </p:txBody>
      </p:sp>
      <p:grpSp>
        <p:nvGrpSpPr>
          <p:cNvPr id="7179" name="Group 5"/>
          <p:cNvGrpSpPr>
            <a:grpSpLocks/>
          </p:cNvGrpSpPr>
          <p:nvPr/>
        </p:nvGrpSpPr>
        <p:grpSpPr bwMode="auto">
          <a:xfrm>
            <a:off x="4878388" y="1698625"/>
            <a:ext cx="184150" cy="542925"/>
            <a:chOff x="4180" y="783"/>
            <a:chExt cx="150" cy="307"/>
          </a:xfrm>
        </p:grpSpPr>
        <p:sp>
          <p:nvSpPr>
            <p:cNvPr id="7275" name="AutoShape 6"/>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7276" name="Rectangle 7"/>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7277" name="Rectangle 8"/>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7278" name="AutoShape 9"/>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7279" name="Line 10"/>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7280" name="Line 11"/>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7281" name="Rectangle 12"/>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282" name="Rectangle 13"/>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7180" name="Group 14"/>
          <p:cNvGrpSpPr>
            <a:grpSpLocks/>
          </p:cNvGrpSpPr>
          <p:nvPr/>
        </p:nvGrpSpPr>
        <p:grpSpPr bwMode="auto">
          <a:xfrm>
            <a:off x="5802313" y="1155700"/>
            <a:ext cx="184150" cy="542925"/>
            <a:chOff x="4180" y="783"/>
            <a:chExt cx="150" cy="307"/>
          </a:xfrm>
        </p:grpSpPr>
        <p:sp>
          <p:nvSpPr>
            <p:cNvPr id="7267" name="AutoShape 15"/>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7268" name="Rectangle 16"/>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7269" name="Rectangle 17"/>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7270" name="AutoShape 18"/>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7271" name="Line 19"/>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7272" name="Line 20"/>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7273" name="Rectangle 21"/>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274" name="Rectangle 22"/>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7181" name="Group 23"/>
          <p:cNvGrpSpPr>
            <a:grpSpLocks/>
          </p:cNvGrpSpPr>
          <p:nvPr/>
        </p:nvGrpSpPr>
        <p:grpSpPr bwMode="auto">
          <a:xfrm>
            <a:off x="6478588" y="1184275"/>
            <a:ext cx="184150" cy="542925"/>
            <a:chOff x="4180" y="783"/>
            <a:chExt cx="150" cy="307"/>
          </a:xfrm>
        </p:grpSpPr>
        <p:sp>
          <p:nvSpPr>
            <p:cNvPr id="7259" name="AutoShape 24"/>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7260" name="Rectangle 25"/>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7261" name="Rectangle 26"/>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7262" name="AutoShape 27"/>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7263" name="Line 28"/>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7264" name="Line 29"/>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7265" name="Rectangle 30"/>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266" name="Rectangle 31"/>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7182" name="Group 32"/>
          <p:cNvGrpSpPr>
            <a:grpSpLocks/>
          </p:cNvGrpSpPr>
          <p:nvPr/>
        </p:nvGrpSpPr>
        <p:grpSpPr bwMode="auto">
          <a:xfrm>
            <a:off x="7059613" y="1365250"/>
            <a:ext cx="184150" cy="542925"/>
            <a:chOff x="4180" y="783"/>
            <a:chExt cx="150" cy="307"/>
          </a:xfrm>
        </p:grpSpPr>
        <p:sp>
          <p:nvSpPr>
            <p:cNvPr id="7251" name="AutoShape 33"/>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7252" name="Rectangle 34"/>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7253" name="Rectangle 35"/>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7254" name="AutoShape 36"/>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7255" name="Line 37"/>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7256" name="Line 38"/>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7257" name="Rectangle 39"/>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258" name="Rectangle 40"/>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nvGrpSpPr>
          <p:cNvPr id="7183" name="Group 41"/>
          <p:cNvGrpSpPr>
            <a:grpSpLocks/>
          </p:cNvGrpSpPr>
          <p:nvPr/>
        </p:nvGrpSpPr>
        <p:grpSpPr bwMode="auto">
          <a:xfrm>
            <a:off x="7373938" y="2155825"/>
            <a:ext cx="184150" cy="542925"/>
            <a:chOff x="4180" y="783"/>
            <a:chExt cx="150" cy="307"/>
          </a:xfrm>
        </p:grpSpPr>
        <p:sp>
          <p:nvSpPr>
            <p:cNvPr id="7243" name="AutoShape 42"/>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7244" name="Rectangle 43"/>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7245" name="Rectangle 44"/>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7246" name="AutoShape 45"/>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7247" name="Line 46"/>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7248" name="Line 47"/>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7249" name="Rectangle 48"/>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250" name="Rectangle 49"/>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sp>
        <p:nvSpPr>
          <p:cNvPr id="7184" name="Text Box 50"/>
          <p:cNvSpPr txBox="1">
            <a:spLocks noChangeArrowheads="1"/>
          </p:cNvSpPr>
          <p:nvPr/>
        </p:nvSpPr>
        <p:spPr bwMode="auto">
          <a:xfrm>
            <a:off x="7600950" y="1208088"/>
            <a:ext cx="1079500" cy="701675"/>
          </a:xfrm>
          <a:prstGeom prst="rect">
            <a:avLst/>
          </a:prstGeom>
          <a:noFill/>
          <a:ln w="9525">
            <a:noFill/>
            <a:miter lim="800000"/>
            <a:headEnd/>
            <a:tailEnd/>
          </a:ln>
        </p:spPr>
        <p:txBody>
          <a:bodyPr wrap="none">
            <a:spAutoFit/>
          </a:bodyPr>
          <a:lstStyle/>
          <a:p>
            <a:pPr algn="r">
              <a:spcBef>
                <a:spcPct val="0"/>
              </a:spcBef>
              <a:buClrTx/>
              <a:buSzTx/>
              <a:buFontTx/>
              <a:buNone/>
            </a:pPr>
            <a:r>
              <a:rPr lang="en-US" sz="2000"/>
              <a:t>origin</a:t>
            </a:r>
          </a:p>
          <a:p>
            <a:pPr algn="r">
              <a:spcBef>
                <a:spcPct val="0"/>
              </a:spcBef>
              <a:buClrTx/>
              <a:buSzTx/>
              <a:buFontTx/>
              <a:buNone/>
            </a:pPr>
            <a:r>
              <a:rPr lang="en-US" sz="2000"/>
              <a:t>servers</a:t>
            </a:r>
            <a:endParaRPr lang="en-US">
              <a:latin typeface="Times New Roman" pitchFamily="18" charset="0"/>
            </a:endParaRPr>
          </a:p>
        </p:txBody>
      </p:sp>
      <p:sp>
        <p:nvSpPr>
          <p:cNvPr id="7185" name="Line 51"/>
          <p:cNvSpPr>
            <a:spLocks noChangeShapeType="1"/>
          </p:cNvSpPr>
          <p:nvPr/>
        </p:nvSpPr>
        <p:spPr bwMode="auto">
          <a:xfrm>
            <a:off x="5876925" y="1695450"/>
            <a:ext cx="66675" cy="276225"/>
          </a:xfrm>
          <a:prstGeom prst="line">
            <a:avLst/>
          </a:prstGeom>
          <a:noFill/>
          <a:ln w="28575">
            <a:solidFill>
              <a:schemeClr val="accent2"/>
            </a:solidFill>
            <a:round/>
            <a:headEnd/>
            <a:tailEnd/>
          </a:ln>
        </p:spPr>
        <p:txBody>
          <a:bodyPr wrap="none" anchor="ctr"/>
          <a:lstStyle/>
          <a:p>
            <a:endParaRPr lang="en-US"/>
          </a:p>
        </p:txBody>
      </p:sp>
      <p:sp>
        <p:nvSpPr>
          <p:cNvPr id="7186" name="Line 52"/>
          <p:cNvSpPr>
            <a:spLocks noChangeShapeType="1"/>
          </p:cNvSpPr>
          <p:nvPr/>
        </p:nvSpPr>
        <p:spPr bwMode="auto">
          <a:xfrm flipH="1">
            <a:off x="6505575" y="1733550"/>
            <a:ext cx="9525" cy="238125"/>
          </a:xfrm>
          <a:prstGeom prst="line">
            <a:avLst/>
          </a:prstGeom>
          <a:noFill/>
          <a:ln w="28575">
            <a:solidFill>
              <a:schemeClr val="accent2"/>
            </a:solidFill>
            <a:round/>
            <a:headEnd/>
            <a:tailEnd/>
          </a:ln>
        </p:spPr>
        <p:txBody>
          <a:bodyPr wrap="none" anchor="ctr"/>
          <a:lstStyle/>
          <a:p>
            <a:endParaRPr lang="en-US"/>
          </a:p>
        </p:txBody>
      </p:sp>
      <p:sp>
        <p:nvSpPr>
          <p:cNvPr id="7187" name="Line 53"/>
          <p:cNvSpPr>
            <a:spLocks noChangeShapeType="1"/>
          </p:cNvSpPr>
          <p:nvPr/>
        </p:nvSpPr>
        <p:spPr bwMode="auto">
          <a:xfrm flipH="1">
            <a:off x="6962775" y="1895475"/>
            <a:ext cx="133350" cy="209550"/>
          </a:xfrm>
          <a:prstGeom prst="line">
            <a:avLst/>
          </a:prstGeom>
          <a:noFill/>
          <a:ln w="28575">
            <a:solidFill>
              <a:schemeClr val="accent2"/>
            </a:solidFill>
            <a:round/>
            <a:headEnd/>
            <a:tailEnd/>
          </a:ln>
        </p:spPr>
        <p:txBody>
          <a:bodyPr wrap="none" anchor="ctr"/>
          <a:lstStyle/>
          <a:p>
            <a:endParaRPr lang="en-US"/>
          </a:p>
        </p:txBody>
      </p:sp>
      <p:sp>
        <p:nvSpPr>
          <p:cNvPr id="7188" name="Line 54"/>
          <p:cNvSpPr>
            <a:spLocks noChangeShapeType="1"/>
          </p:cNvSpPr>
          <p:nvPr/>
        </p:nvSpPr>
        <p:spPr bwMode="auto">
          <a:xfrm flipH="1" flipV="1">
            <a:off x="7124700" y="2657475"/>
            <a:ext cx="247650" cy="0"/>
          </a:xfrm>
          <a:prstGeom prst="line">
            <a:avLst/>
          </a:prstGeom>
          <a:noFill/>
          <a:ln w="28575">
            <a:solidFill>
              <a:schemeClr val="accent2"/>
            </a:solidFill>
            <a:round/>
            <a:headEnd/>
            <a:tailEnd/>
          </a:ln>
        </p:spPr>
        <p:txBody>
          <a:bodyPr wrap="none" anchor="ctr"/>
          <a:lstStyle/>
          <a:p>
            <a:endParaRPr lang="en-US"/>
          </a:p>
        </p:txBody>
      </p:sp>
      <p:sp>
        <p:nvSpPr>
          <p:cNvPr id="7189" name="Freeform 55"/>
          <p:cNvSpPr>
            <a:spLocks/>
          </p:cNvSpPr>
          <p:nvPr/>
        </p:nvSpPr>
        <p:spPr bwMode="auto">
          <a:xfrm>
            <a:off x="5162550" y="1689100"/>
            <a:ext cx="2174875" cy="1581150"/>
          </a:xfrm>
          <a:custGeom>
            <a:avLst/>
            <a:gdLst>
              <a:gd name="T0" fmla="*/ 27504 w 2135"/>
              <a:gd name="T1" fmla="*/ 620283 h 1662"/>
              <a:gd name="T2" fmla="*/ 106961 w 2135"/>
              <a:gd name="T3" fmla="*/ 72303 h 1662"/>
              <a:gd name="T4" fmla="*/ 669271 w 2135"/>
              <a:gd name="T5" fmla="*/ 186465 h 1662"/>
              <a:gd name="T6" fmla="*/ 1231580 w 2135"/>
              <a:gd name="T7" fmla="*/ 95135 h 1662"/>
              <a:gd name="T8" fmla="*/ 2038372 w 2135"/>
              <a:gd name="T9" fmla="*/ 386250 h 1662"/>
              <a:gd name="T10" fmla="*/ 2050596 w 2135"/>
              <a:gd name="T11" fmla="*/ 1088349 h 1662"/>
              <a:gd name="T12" fmla="*/ 1610528 w 2135"/>
              <a:gd name="T13" fmla="*/ 1522166 h 1662"/>
              <a:gd name="T14" fmla="*/ 828184 w 2135"/>
              <a:gd name="T15" fmla="*/ 1442252 h 1662"/>
              <a:gd name="T16" fmla="*/ 510357 w 2135"/>
              <a:gd name="T17" fmla="*/ 1208219 h 1662"/>
              <a:gd name="T18" fmla="*/ 186418 w 2135"/>
              <a:gd name="T19" fmla="*/ 1014143 h 1662"/>
              <a:gd name="T20" fmla="*/ 27504 w 2135"/>
              <a:gd name="T21" fmla="*/ 620283 h 16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35"/>
              <a:gd name="T34" fmla="*/ 0 h 1662"/>
              <a:gd name="T35" fmla="*/ 2135 w 2135"/>
              <a:gd name="T36" fmla="*/ 1662 h 166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35" h="1662">
                <a:moveTo>
                  <a:pt x="27" y="652"/>
                </a:moveTo>
                <a:cubicBezTo>
                  <a:pt x="14" y="487"/>
                  <a:pt x="0" y="152"/>
                  <a:pt x="105" y="76"/>
                </a:cubicBezTo>
                <a:cubicBezTo>
                  <a:pt x="210" y="0"/>
                  <a:pt x="473" y="192"/>
                  <a:pt x="657" y="196"/>
                </a:cubicBezTo>
                <a:cubicBezTo>
                  <a:pt x="841" y="200"/>
                  <a:pt x="985" y="65"/>
                  <a:pt x="1209" y="100"/>
                </a:cubicBezTo>
                <a:cubicBezTo>
                  <a:pt x="1433" y="135"/>
                  <a:pt x="1867" y="232"/>
                  <a:pt x="2001" y="406"/>
                </a:cubicBezTo>
                <a:cubicBezTo>
                  <a:pt x="2135" y="580"/>
                  <a:pt x="2083" y="945"/>
                  <a:pt x="2013" y="1144"/>
                </a:cubicBezTo>
                <a:cubicBezTo>
                  <a:pt x="1943" y="1343"/>
                  <a:pt x="1781" y="1538"/>
                  <a:pt x="1581" y="1600"/>
                </a:cubicBezTo>
                <a:cubicBezTo>
                  <a:pt x="1381" y="1662"/>
                  <a:pt x="993" y="1571"/>
                  <a:pt x="813" y="1516"/>
                </a:cubicBezTo>
                <a:cubicBezTo>
                  <a:pt x="633" y="1461"/>
                  <a:pt x="606" y="1345"/>
                  <a:pt x="501" y="1270"/>
                </a:cubicBezTo>
                <a:cubicBezTo>
                  <a:pt x="396" y="1195"/>
                  <a:pt x="262" y="1169"/>
                  <a:pt x="183" y="1066"/>
                </a:cubicBezTo>
                <a:cubicBezTo>
                  <a:pt x="104" y="963"/>
                  <a:pt x="25" y="819"/>
                  <a:pt x="27" y="652"/>
                </a:cubicBezTo>
                <a:close/>
              </a:path>
            </a:pathLst>
          </a:custGeom>
          <a:solidFill>
            <a:srgbClr val="CCFFFF"/>
          </a:solidFill>
          <a:ln w="9525">
            <a:noFill/>
            <a:round/>
            <a:headEnd/>
            <a:tailEnd/>
          </a:ln>
        </p:spPr>
        <p:txBody>
          <a:bodyPr wrap="none" anchor="ctr"/>
          <a:lstStyle/>
          <a:p>
            <a:endParaRPr lang="en-US"/>
          </a:p>
        </p:txBody>
      </p:sp>
      <p:grpSp>
        <p:nvGrpSpPr>
          <p:cNvPr id="7190" name="Group 56"/>
          <p:cNvGrpSpPr>
            <a:grpSpLocks/>
          </p:cNvGrpSpPr>
          <p:nvPr/>
        </p:nvGrpSpPr>
        <p:grpSpPr bwMode="auto">
          <a:xfrm>
            <a:off x="6145213" y="2890838"/>
            <a:ext cx="501650" cy="233362"/>
            <a:chOff x="3600" y="219"/>
            <a:chExt cx="360" cy="175"/>
          </a:xfrm>
        </p:grpSpPr>
        <p:sp>
          <p:nvSpPr>
            <p:cNvPr id="7230" name="Oval 57"/>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p>
              <a:endParaRPr lang="en-US"/>
            </a:p>
          </p:txBody>
        </p:sp>
        <p:sp>
          <p:nvSpPr>
            <p:cNvPr id="7231" name="Line 58"/>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lstStyle/>
            <a:p>
              <a:endParaRPr lang="en-US"/>
            </a:p>
          </p:txBody>
        </p:sp>
        <p:sp>
          <p:nvSpPr>
            <p:cNvPr id="7232" name="Line 59"/>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lstStyle/>
            <a:p>
              <a:endParaRPr lang="en-US"/>
            </a:p>
          </p:txBody>
        </p:sp>
        <p:sp>
          <p:nvSpPr>
            <p:cNvPr id="7233" name="Rectangle 60"/>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lstStyle/>
            <a:p>
              <a:pPr algn="ctr">
                <a:spcBef>
                  <a:spcPct val="0"/>
                </a:spcBef>
                <a:buClrTx/>
                <a:buSzTx/>
                <a:buFontTx/>
                <a:buNone/>
              </a:pPr>
              <a:endParaRPr lang="en-US">
                <a:latin typeface="Times New Roman" pitchFamily="18" charset="0"/>
              </a:endParaRPr>
            </a:p>
          </p:txBody>
        </p:sp>
        <p:sp>
          <p:nvSpPr>
            <p:cNvPr id="7234" name="Oval 61"/>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p>
              <a:endParaRPr lang="en-US"/>
            </a:p>
          </p:txBody>
        </p:sp>
        <p:grpSp>
          <p:nvGrpSpPr>
            <p:cNvPr id="7235" name="Group 62"/>
            <p:cNvGrpSpPr>
              <a:grpSpLocks/>
            </p:cNvGrpSpPr>
            <p:nvPr/>
          </p:nvGrpSpPr>
          <p:grpSpPr bwMode="auto">
            <a:xfrm>
              <a:off x="3686" y="244"/>
              <a:ext cx="177" cy="66"/>
              <a:chOff x="2848" y="848"/>
              <a:chExt cx="140" cy="98"/>
            </a:xfrm>
          </p:grpSpPr>
          <p:sp>
            <p:nvSpPr>
              <p:cNvPr id="7240" name="Line 63"/>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7241" name="Line 64"/>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7242" name="Line 65"/>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nvGrpSpPr>
            <p:cNvPr id="7236" name="Group 66"/>
            <p:cNvGrpSpPr>
              <a:grpSpLocks/>
            </p:cNvGrpSpPr>
            <p:nvPr/>
          </p:nvGrpSpPr>
          <p:grpSpPr bwMode="auto">
            <a:xfrm flipV="1">
              <a:off x="3686" y="243"/>
              <a:ext cx="177" cy="66"/>
              <a:chOff x="2848" y="848"/>
              <a:chExt cx="140" cy="98"/>
            </a:xfrm>
          </p:grpSpPr>
          <p:sp>
            <p:nvSpPr>
              <p:cNvPr id="7237" name="Line 67"/>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7238" name="Line 68"/>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7239" name="Line 69"/>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sp>
        <p:nvSpPr>
          <p:cNvPr id="7191" name="Text Box 70"/>
          <p:cNvSpPr txBox="1">
            <a:spLocks noChangeArrowheads="1"/>
          </p:cNvSpPr>
          <p:nvPr/>
        </p:nvSpPr>
        <p:spPr bwMode="auto">
          <a:xfrm>
            <a:off x="5595938" y="1998663"/>
            <a:ext cx="1079500" cy="581025"/>
          </a:xfrm>
          <a:prstGeom prst="rect">
            <a:avLst/>
          </a:prstGeom>
          <a:noFill/>
          <a:ln w="9525">
            <a:noFill/>
            <a:miter lim="800000"/>
            <a:headEnd/>
            <a:tailEnd/>
          </a:ln>
        </p:spPr>
        <p:txBody>
          <a:bodyPr wrap="none">
            <a:spAutoFit/>
          </a:bodyPr>
          <a:lstStyle/>
          <a:p>
            <a:pPr algn="ctr">
              <a:spcBef>
                <a:spcPct val="0"/>
              </a:spcBef>
              <a:buClrTx/>
              <a:buSzTx/>
              <a:buFontTx/>
              <a:buNone/>
            </a:pPr>
            <a:r>
              <a:rPr lang="en-US" sz="1600"/>
              <a:t>public</a:t>
            </a:r>
          </a:p>
          <a:p>
            <a:pPr algn="ctr">
              <a:spcBef>
                <a:spcPct val="0"/>
              </a:spcBef>
              <a:buClrTx/>
              <a:buSzTx/>
              <a:buFontTx/>
              <a:buNone/>
            </a:pPr>
            <a:r>
              <a:rPr lang="en-US" sz="1600"/>
              <a:t> Internet</a:t>
            </a:r>
            <a:endParaRPr lang="en-US">
              <a:solidFill>
                <a:schemeClr val="accent2"/>
              </a:solidFill>
              <a:latin typeface="Times New Roman" pitchFamily="18" charset="0"/>
            </a:endParaRPr>
          </a:p>
        </p:txBody>
      </p:sp>
      <p:sp>
        <p:nvSpPr>
          <p:cNvPr id="7192" name="Freeform 71"/>
          <p:cNvSpPr>
            <a:spLocks/>
          </p:cNvSpPr>
          <p:nvPr/>
        </p:nvSpPr>
        <p:spPr bwMode="auto">
          <a:xfrm>
            <a:off x="4732338" y="4059238"/>
            <a:ext cx="2965450" cy="1390650"/>
          </a:xfrm>
          <a:custGeom>
            <a:avLst/>
            <a:gdLst>
              <a:gd name="T0" fmla="*/ 49212 w 1868"/>
              <a:gd name="T1" fmla="*/ 519113 h 876"/>
              <a:gd name="T2" fmla="*/ 163513 w 1868"/>
              <a:gd name="T3" fmla="*/ 217488 h 876"/>
              <a:gd name="T4" fmla="*/ 1030288 w 1868"/>
              <a:gd name="T5" fmla="*/ 26988 h 876"/>
              <a:gd name="T6" fmla="*/ 1811338 w 1868"/>
              <a:gd name="T7" fmla="*/ 55563 h 876"/>
              <a:gd name="T8" fmla="*/ 2798763 w 1868"/>
              <a:gd name="T9" fmla="*/ 192087 h 876"/>
              <a:gd name="T10" fmla="*/ 2816225 w 1868"/>
              <a:gd name="T11" fmla="*/ 1176338 h 876"/>
              <a:gd name="T12" fmla="*/ 2173288 w 1868"/>
              <a:gd name="T13" fmla="*/ 1341438 h 876"/>
              <a:gd name="T14" fmla="*/ 1239838 w 1868"/>
              <a:gd name="T15" fmla="*/ 1350963 h 876"/>
              <a:gd name="T16" fmla="*/ 709613 w 1868"/>
              <a:gd name="T17" fmla="*/ 1344613 h 876"/>
              <a:gd name="T18" fmla="*/ 266700 w 1868"/>
              <a:gd name="T19" fmla="*/ 1073150 h 876"/>
              <a:gd name="T20" fmla="*/ 49212 w 1868"/>
              <a:gd name="T21" fmla="*/ 519113 h 87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868"/>
              <a:gd name="T34" fmla="*/ 0 h 876"/>
              <a:gd name="T35" fmla="*/ 1868 w 1868"/>
              <a:gd name="T36" fmla="*/ 876 h 87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868" h="876">
                <a:moveTo>
                  <a:pt x="31" y="327"/>
                </a:moveTo>
                <a:cubicBezTo>
                  <a:pt x="20" y="237"/>
                  <a:pt x="0" y="189"/>
                  <a:pt x="103" y="137"/>
                </a:cubicBezTo>
                <a:cubicBezTo>
                  <a:pt x="206" y="85"/>
                  <a:pt x="476" y="34"/>
                  <a:pt x="649" y="17"/>
                </a:cubicBezTo>
                <a:cubicBezTo>
                  <a:pt x="822" y="0"/>
                  <a:pt x="955" y="18"/>
                  <a:pt x="1141" y="35"/>
                </a:cubicBezTo>
                <a:cubicBezTo>
                  <a:pt x="1327" y="52"/>
                  <a:pt x="1658" y="3"/>
                  <a:pt x="1763" y="121"/>
                </a:cubicBezTo>
                <a:cubicBezTo>
                  <a:pt x="1868" y="239"/>
                  <a:pt x="1840" y="621"/>
                  <a:pt x="1774" y="741"/>
                </a:cubicBezTo>
                <a:cubicBezTo>
                  <a:pt x="1708" y="861"/>
                  <a:pt x="1534" y="827"/>
                  <a:pt x="1369" y="845"/>
                </a:cubicBezTo>
                <a:cubicBezTo>
                  <a:pt x="1204" y="863"/>
                  <a:pt x="935" y="851"/>
                  <a:pt x="781" y="851"/>
                </a:cubicBezTo>
                <a:cubicBezTo>
                  <a:pt x="627" y="851"/>
                  <a:pt x="549" y="876"/>
                  <a:pt x="447" y="847"/>
                </a:cubicBezTo>
                <a:cubicBezTo>
                  <a:pt x="345" y="818"/>
                  <a:pt x="237" y="762"/>
                  <a:pt x="168" y="676"/>
                </a:cubicBezTo>
                <a:cubicBezTo>
                  <a:pt x="98" y="589"/>
                  <a:pt x="29" y="468"/>
                  <a:pt x="31" y="327"/>
                </a:cubicBezTo>
                <a:close/>
              </a:path>
            </a:pathLst>
          </a:custGeom>
          <a:solidFill>
            <a:srgbClr val="CCFFFF"/>
          </a:solidFill>
          <a:ln w="9525">
            <a:noFill/>
            <a:round/>
            <a:headEnd/>
            <a:tailEnd/>
          </a:ln>
        </p:spPr>
        <p:txBody>
          <a:bodyPr wrap="none" anchor="ctr"/>
          <a:lstStyle/>
          <a:p>
            <a:endParaRPr lang="en-US"/>
          </a:p>
        </p:txBody>
      </p:sp>
      <p:graphicFrame>
        <p:nvGraphicFramePr>
          <p:cNvPr id="7170" name="Object 72"/>
          <p:cNvGraphicFramePr>
            <a:graphicFrameLocks noChangeAspect="1"/>
          </p:cNvGraphicFramePr>
          <p:nvPr/>
        </p:nvGraphicFramePr>
        <p:xfrm>
          <a:off x="4979988" y="4803775"/>
          <a:ext cx="444500" cy="357188"/>
        </p:xfrm>
        <a:graphic>
          <a:graphicData uri="http://schemas.openxmlformats.org/presentationml/2006/ole">
            <mc:AlternateContent xmlns:mc="http://schemas.openxmlformats.org/markup-compatibility/2006">
              <mc:Choice xmlns:v="urn:schemas-microsoft-com:vml" Requires="v">
                <p:oleObj spid="_x0000_s7258" name="Clip" r:id="rId4" imgW="1305000" imgH="1085760" progId="">
                  <p:embed/>
                </p:oleObj>
              </mc:Choice>
              <mc:Fallback>
                <p:oleObj name="Clip" r:id="rId4" imgW="1305000" imgH="1085760" progId="">
                  <p:embed/>
                  <p:pic>
                    <p:nvPicPr>
                      <p:cNvPr id="0" name="Object 7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79988" y="4803775"/>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1" name="Object 73"/>
          <p:cNvGraphicFramePr>
            <a:graphicFrameLocks noChangeAspect="1"/>
          </p:cNvGraphicFramePr>
          <p:nvPr/>
        </p:nvGraphicFramePr>
        <p:xfrm>
          <a:off x="5484813" y="4803775"/>
          <a:ext cx="444500" cy="357188"/>
        </p:xfrm>
        <a:graphic>
          <a:graphicData uri="http://schemas.openxmlformats.org/presentationml/2006/ole">
            <mc:AlternateContent xmlns:mc="http://schemas.openxmlformats.org/markup-compatibility/2006">
              <mc:Choice xmlns:v="urn:schemas-microsoft-com:vml" Requires="v">
                <p:oleObj spid="_x0000_s7259" name="Clip" r:id="rId6" imgW="1305000" imgH="1085760" progId="">
                  <p:embed/>
                </p:oleObj>
              </mc:Choice>
              <mc:Fallback>
                <p:oleObj name="Clip" r:id="rId6" imgW="1305000" imgH="1085760" progId="">
                  <p:embed/>
                  <p:pic>
                    <p:nvPicPr>
                      <p:cNvPr id="0" name="Object 7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4813" y="4803775"/>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74"/>
          <p:cNvGraphicFramePr>
            <a:graphicFrameLocks noChangeAspect="1"/>
          </p:cNvGraphicFramePr>
          <p:nvPr/>
        </p:nvGraphicFramePr>
        <p:xfrm>
          <a:off x="6018213" y="4794250"/>
          <a:ext cx="444500" cy="357188"/>
        </p:xfrm>
        <a:graphic>
          <a:graphicData uri="http://schemas.openxmlformats.org/presentationml/2006/ole">
            <mc:AlternateContent xmlns:mc="http://schemas.openxmlformats.org/markup-compatibility/2006">
              <mc:Choice xmlns:v="urn:schemas-microsoft-com:vml" Requires="v">
                <p:oleObj spid="_x0000_s7260" name="Clip" r:id="rId7" imgW="1305000" imgH="1085760" progId="">
                  <p:embed/>
                </p:oleObj>
              </mc:Choice>
              <mc:Fallback>
                <p:oleObj name="Clip" r:id="rId7" imgW="1305000" imgH="1085760" progId="">
                  <p:embed/>
                  <p:pic>
                    <p:nvPicPr>
                      <p:cNvPr id="0" name="Object 7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8213" y="4794250"/>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75"/>
          <p:cNvGraphicFramePr>
            <a:graphicFrameLocks noChangeAspect="1"/>
          </p:cNvGraphicFramePr>
          <p:nvPr/>
        </p:nvGraphicFramePr>
        <p:xfrm>
          <a:off x="6532563" y="4803775"/>
          <a:ext cx="444500" cy="357188"/>
        </p:xfrm>
        <a:graphic>
          <a:graphicData uri="http://schemas.openxmlformats.org/presentationml/2006/ole">
            <mc:AlternateContent xmlns:mc="http://schemas.openxmlformats.org/markup-compatibility/2006">
              <mc:Choice xmlns:v="urn:schemas-microsoft-com:vml" Requires="v">
                <p:oleObj spid="_x0000_s7261" name="Clip" r:id="rId8" imgW="1305000" imgH="1085760" progId="">
                  <p:embed/>
                </p:oleObj>
              </mc:Choice>
              <mc:Fallback>
                <p:oleObj name="Clip" r:id="rId8" imgW="1305000" imgH="1085760" progId="">
                  <p:embed/>
                  <p:pic>
                    <p:nvPicPr>
                      <p:cNvPr id="0" name="Object 7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32563" y="4803775"/>
                        <a:ext cx="444500"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93" name="Line 76"/>
          <p:cNvSpPr>
            <a:spLocks noChangeShapeType="1"/>
          </p:cNvSpPr>
          <p:nvPr/>
        </p:nvSpPr>
        <p:spPr bwMode="auto">
          <a:xfrm>
            <a:off x="5172075" y="4605338"/>
            <a:ext cx="2205038" cy="0"/>
          </a:xfrm>
          <a:prstGeom prst="line">
            <a:avLst/>
          </a:prstGeom>
          <a:noFill/>
          <a:ln w="28575">
            <a:solidFill>
              <a:schemeClr val="tx1"/>
            </a:solidFill>
            <a:round/>
            <a:headEnd/>
            <a:tailEnd/>
          </a:ln>
        </p:spPr>
        <p:txBody>
          <a:bodyPr wrap="none" anchor="ctr"/>
          <a:lstStyle/>
          <a:p>
            <a:endParaRPr lang="en-US"/>
          </a:p>
        </p:txBody>
      </p:sp>
      <p:sp>
        <p:nvSpPr>
          <p:cNvPr id="7194" name="Line 77"/>
          <p:cNvSpPr>
            <a:spLocks noChangeShapeType="1"/>
          </p:cNvSpPr>
          <p:nvPr/>
        </p:nvSpPr>
        <p:spPr bwMode="auto">
          <a:xfrm>
            <a:off x="5181600" y="4605338"/>
            <a:ext cx="0" cy="195262"/>
          </a:xfrm>
          <a:prstGeom prst="line">
            <a:avLst/>
          </a:prstGeom>
          <a:noFill/>
          <a:ln w="28575">
            <a:solidFill>
              <a:schemeClr val="tx1"/>
            </a:solidFill>
            <a:round/>
            <a:headEnd/>
            <a:tailEnd/>
          </a:ln>
        </p:spPr>
        <p:txBody>
          <a:bodyPr wrap="none" anchor="ctr"/>
          <a:lstStyle/>
          <a:p>
            <a:endParaRPr lang="en-US"/>
          </a:p>
        </p:txBody>
      </p:sp>
      <p:sp>
        <p:nvSpPr>
          <p:cNvPr id="7195" name="Line 78"/>
          <p:cNvSpPr>
            <a:spLocks noChangeShapeType="1"/>
          </p:cNvSpPr>
          <p:nvPr/>
        </p:nvSpPr>
        <p:spPr bwMode="auto">
          <a:xfrm>
            <a:off x="5691188" y="4614863"/>
            <a:ext cx="0" cy="195262"/>
          </a:xfrm>
          <a:prstGeom prst="line">
            <a:avLst/>
          </a:prstGeom>
          <a:noFill/>
          <a:ln w="28575">
            <a:solidFill>
              <a:schemeClr val="tx1"/>
            </a:solidFill>
            <a:round/>
            <a:headEnd/>
            <a:tailEnd/>
          </a:ln>
        </p:spPr>
        <p:txBody>
          <a:bodyPr wrap="none" anchor="ctr"/>
          <a:lstStyle/>
          <a:p>
            <a:endParaRPr lang="en-US"/>
          </a:p>
        </p:txBody>
      </p:sp>
      <p:sp>
        <p:nvSpPr>
          <p:cNvPr id="7196" name="Line 79"/>
          <p:cNvSpPr>
            <a:spLocks noChangeShapeType="1"/>
          </p:cNvSpPr>
          <p:nvPr/>
        </p:nvSpPr>
        <p:spPr bwMode="auto">
          <a:xfrm>
            <a:off x="6229350" y="4610100"/>
            <a:ext cx="0" cy="195263"/>
          </a:xfrm>
          <a:prstGeom prst="line">
            <a:avLst/>
          </a:prstGeom>
          <a:noFill/>
          <a:ln w="28575">
            <a:solidFill>
              <a:schemeClr val="tx1"/>
            </a:solidFill>
            <a:round/>
            <a:headEnd/>
            <a:tailEnd/>
          </a:ln>
        </p:spPr>
        <p:txBody>
          <a:bodyPr wrap="none" anchor="ctr"/>
          <a:lstStyle/>
          <a:p>
            <a:endParaRPr lang="en-US"/>
          </a:p>
        </p:txBody>
      </p:sp>
      <p:sp>
        <p:nvSpPr>
          <p:cNvPr id="7197" name="Line 80"/>
          <p:cNvSpPr>
            <a:spLocks noChangeShapeType="1"/>
          </p:cNvSpPr>
          <p:nvPr/>
        </p:nvSpPr>
        <p:spPr bwMode="auto">
          <a:xfrm>
            <a:off x="6729413" y="4610100"/>
            <a:ext cx="0" cy="223838"/>
          </a:xfrm>
          <a:prstGeom prst="line">
            <a:avLst/>
          </a:prstGeom>
          <a:noFill/>
          <a:ln w="28575">
            <a:solidFill>
              <a:schemeClr val="tx1"/>
            </a:solidFill>
            <a:round/>
            <a:headEnd/>
            <a:tailEnd/>
          </a:ln>
        </p:spPr>
        <p:txBody>
          <a:bodyPr wrap="none" anchor="ctr"/>
          <a:lstStyle/>
          <a:p>
            <a:endParaRPr lang="en-US"/>
          </a:p>
        </p:txBody>
      </p:sp>
      <p:sp>
        <p:nvSpPr>
          <p:cNvPr id="7198" name="Line 81"/>
          <p:cNvSpPr>
            <a:spLocks noChangeShapeType="1"/>
          </p:cNvSpPr>
          <p:nvPr/>
        </p:nvSpPr>
        <p:spPr bwMode="auto">
          <a:xfrm>
            <a:off x="7367588" y="4605338"/>
            <a:ext cx="0" cy="223837"/>
          </a:xfrm>
          <a:prstGeom prst="line">
            <a:avLst/>
          </a:prstGeom>
          <a:noFill/>
          <a:ln w="28575">
            <a:solidFill>
              <a:schemeClr val="tx1"/>
            </a:solidFill>
            <a:round/>
            <a:headEnd/>
            <a:tailEnd/>
          </a:ln>
        </p:spPr>
        <p:txBody>
          <a:bodyPr wrap="none" anchor="ctr"/>
          <a:lstStyle/>
          <a:p>
            <a:endParaRPr lang="en-US"/>
          </a:p>
        </p:txBody>
      </p:sp>
      <p:grpSp>
        <p:nvGrpSpPr>
          <p:cNvPr id="7199" name="Group 82"/>
          <p:cNvGrpSpPr>
            <a:grpSpLocks/>
          </p:cNvGrpSpPr>
          <p:nvPr/>
        </p:nvGrpSpPr>
        <p:grpSpPr bwMode="auto">
          <a:xfrm>
            <a:off x="7142163" y="4689475"/>
            <a:ext cx="347662" cy="695325"/>
            <a:chOff x="4730" y="2897"/>
            <a:chExt cx="219" cy="438"/>
          </a:xfrm>
        </p:grpSpPr>
        <p:sp>
          <p:nvSpPr>
            <p:cNvPr id="7220" name="Freeform 83"/>
            <p:cNvSpPr>
              <a:spLocks/>
            </p:cNvSpPr>
            <p:nvPr/>
          </p:nvSpPr>
          <p:spPr bwMode="auto">
            <a:xfrm>
              <a:off x="4730" y="2897"/>
              <a:ext cx="219" cy="438"/>
            </a:xfrm>
            <a:custGeom>
              <a:avLst/>
              <a:gdLst>
                <a:gd name="T0" fmla="*/ 16 w 219"/>
                <a:gd name="T1" fmla="*/ 109 h 438"/>
                <a:gd name="T2" fmla="*/ 94 w 219"/>
                <a:gd name="T3" fmla="*/ 7 h 438"/>
                <a:gd name="T4" fmla="*/ 178 w 219"/>
                <a:gd name="T5" fmla="*/ 67 h 438"/>
                <a:gd name="T6" fmla="*/ 196 w 219"/>
                <a:gd name="T7" fmla="*/ 379 h 438"/>
                <a:gd name="T8" fmla="*/ 40 w 219"/>
                <a:gd name="T9" fmla="*/ 421 h 438"/>
                <a:gd name="T10" fmla="*/ 4 w 219"/>
                <a:gd name="T11" fmla="*/ 313 h 438"/>
                <a:gd name="T12" fmla="*/ 16 w 219"/>
                <a:gd name="T13" fmla="*/ 109 h 438"/>
                <a:gd name="T14" fmla="*/ 0 60000 65536"/>
                <a:gd name="T15" fmla="*/ 0 60000 65536"/>
                <a:gd name="T16" fmla="*/ 0 60000 65536"/>
                <a:gd name="T17" fmla="*/ 0 60000 65536"/>
                <a:gd name="T18" fmla="*/ 0 60000 65536"/>
                <a:gd name="T19" fmla="*/ 0 60000 65536"/>
                <a:gd name="T20" fmla="*/ 0 60000 65536"/>
                <a:gd name="T21" fmla="*/ 0 w 219"/>
                <a:gd name="T22" fmla="*/ 0 h 438"/>
                <a:gd name="T23" fmla="*/ 219 w 219"/>
                <a:gd name="T24" fmla="*/ 438 h 43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9" h="438">
                  <a:moveTo>
                    <a:pt x="16" y="109"/>
                  </a:moveTo>
                  <a:cubicBezTo>
                    <a:pt x="31" y="58"/>
                    <a:pt x="67" y="14"/>
                    <a:pt x="94" y="7"/>
                  </a:cubicBezTo>
                  <a:cubicBezTo>
                    <a:pt x="121" y="0"/>
                    <a:pt x="161" y="5"/>
                    <a:pt x="178" y="67"/>
                  </a:cubicBezTo>
                  <a:cubicBezTo>
                    <a:pt x="195" y="129"/>
                    <a:pt x="219" y="320"/>
                    <a:pt x="196" y="379"/>
                  </a:cubicBezTo>
                  <a:cubicBezTo>
                    <a:pt x="173" y="438"/>
                    <a:pt x="72" y="432"/>
                    <a:pt x="40" y="421"/>
                  </a:cubicBezTo>
                  <a:cubicBezTo>
                    <a:pt x="8" y="410"/>
                    <a:pt x="8" y="365"/>
                    <a:pt x="4" y="313"/>
                  </a:cubicBezTo>
                  <a:cubicBezTo>
                    <a:pt x="0" y="261"/>
                    <a:pt x="1" y="160"/>
                    <a:pt x="16" y="109"/>
                  </a:cubicBezTo>
                  <a:close/>
                </a:path>
              </a:pathLst>
            </a:custGeom>
            <a:solidFill>
              <a:srgbClr val="FF0000"/>
            </a:solidFill>
            <a:ln w="9525">
              <a:noFill/>
              <a:round/>
              <a:headEnd/>
              <a:tailEnd/>
            </a:ln>
          </p:spPr>
          <p:txBody>
            <a:bodyPr wrap="none" anchor="ctr"/>
            <a:lstStyle/>
            <a:p>
              <a:endParaRPr lang="en-US"/>
            </a:p>
          </p:txBody>
        </p:sp>
        <p:grpSp>
          <p:nvGrpSpPr>
            <p:cNvPr id="7221" name="Group 84"/>
            <p:cNvGrpSpPr>
              <a:grpSpLocks/>
            </p:cNvGrpSpPr>
            <p:nvPr/>
          </p:nvGrpSpPr>
          <p:grpSpPr bwMode="auto">
            <a:xfrm>
              <a:off x="4771" y="2948"/>
              <a:ext cx="116" cy="342"/>
              <a:chOff x="4180" y="783"/>
              <a:chExt cx="150" cy="307"/>
            </a:xfrm>
          </p:grpSpPr>
          <p:sp>
            <p:nvSpPr>
              <p:cNvPr id="7222" name="AutoShape 85"/>
              <p:cNvSpPr>
                <a:spLocks noChangeArrowheads="1"/>
              </p:cNvSpPr>
              <p:nvPr/>
            </p:nvSpPr>
            <p:spPr bwMode="auto">
              <a:xfrm>
                <a:off x="4180" y="1019"/>
                <a:ext cx="150" cy="71"/>
              </a:xfrm>
              <a:prstGeom prst="parallelogram">
                <a:avLst>
                  <a:gd name="adj" fmla="val 81387"/>
                </a:avLst>
              </a:prstGeom>
              <a:solidFill>
                <a:srgbClr val="33CCCC"/>
              </a:solidFill>
              <a:ln w="9525">
                <a:noFill/>
                <a:miter lim="800000"/>
                <a:headEnd/>
                <a:tailEnd/>
              </a:ln>
            </p:spPr>
            <p:txBody>
              <a:bodyPr wrap="none" anchor="ctr"/>
              <a:lstStyle/>
              <a:p>
                <a:endParaRPr lang="en-US"/>
              </a:p>
            </p:txBody>
          </p:sp>
          <p:sp>
            <p:nvSpPr>
              <p:cNvPr id="7223" name="Rectangle 86"/>
              <p:cNvSpPr>
                <a:spLocks noChangeArrowheads="1"/>
              </p:cNvSpPr>
              <p:nvPr/>
            </p:nvSpPr>
            <p:spPr bwMode="auto">
              <a:xfrm>
                <a:off x="4256" y="785"/>
                <a:ext cx="69" cy="236"/>
              </a:xfrm>
              <a:prstGeom prst="rect">
                <a:avLst/>
              </a:prstGeom>
              <a:solidFill>
                <a:srgbClr val="33CCCC"/>
              </a:solidFill>
              <a:ln w="9525">
                <a:noFill/>
                <a:miter lim="800000"/>
                <a:headEnd/>
                <a:tailEnd/>
              </a:ln>
            </p:spPr>
            <p:txBody>
              <a:bodyPr wrap="none" anchor="ctr"/>
              <a:lstStyle/>
              <a:p>
                <a:endParaRPr lang="en-US"/>
              </a:p>
            </p:txBody>
          </p:sp>
          <p:sp>
            <p:nvSpPr>
              <p:cNvPr id="7224" name="Rectangle 87"/>
              <p:cNvSpPr>
                <a:spLocks noChangeArrowheads="1"/>
              </p:cNvSpPr>
              <p:nvPr/>
            </p:nvSpPr>
            <p:spPr bwMode="auto">
              <a:xfrm>
                <a:off x="4181" y="852"/>
                <a:ext cx="95" cy="236"/>
              </a:xfrm>
              <a:prstGeom prst="rect">
                <a:avLst/>
              </a:prstGeom>
              <a:solidFill>
                <a:srgbClr val="33CCCC"/>
              </a:solidFill>
              <a:ln w="9525">
                <a:solidFill>
                  <a:schemeClr val="tx1"/>
                </a:solidFill>
                <a:miter lim="800000"/>
                <a:headEnd/>
                <a:tailEnd/>
              </a:ln>
            </p:spPr>
            <p:txBody>
              <a:bodyPr wrap="none" anchor="ctr"/>
              <a:lstStyle/>
              <a:p>
                <a:endParaRPr lang="en-US"/>
              </a:p>
            </p:txBody>
          </p:sp>
          <p:sp>
            <p:nvSpPr>
              <p:cNvPr id="7225" name="AutoShape 88"/>
              <p:cNvSpPr>
                <a:spLocks noChangeArrowheads="1"/>
              </p:cNvSpPr>
              <p:nvPr/>
            </p:nvSpPr>
            <p:spPr bwMode="auto">
              <a:xfrm>
                <a:off x="4180" y="783"/>
                <a:ext cx="150" cy="71"/>
              </a:xfrm>
              <a:prstGeom prst="parallelogram">
                <a:avLst>
                  <a:gd name="adj" fmla="val 81387"/>
                </a:avLst>
              </a:prstGeom>
              <a:solidFill>
                <a:srgbClr val="33CCCC"/>
              </a:solidFill>
              <a:ln w="9525">
                <a:solidFill>
                  <a:schemeClr val="tx1"/>
                </a:solidFill>
                <a:miter lim="800000"/>
                <a:headEnd/>
                <a:tailEnd/>
              </a:ln>
            </p:spPr>
            <p:txBody>
              <a:bodyPr wrap="none" anchor="ctr"/>
              <a:lstStyle/>
              <a:p>
                <a:endParaRPr lang="en-US"/>
              </a:p>
            </p:txBody>
          </p:sp>
          <p:sp>
            <p:nvSpPr>
              <p:cNvPr id="7226" name="Line 89"/>
              <p:cNvSpPr>
                <a:spLocks noChangeShapeType="1"/>
              </p:cNvSpPr>
              <p:nvPr/>
            </p:nvSpPr>
            <p:spPr bwMode="auto">
              <a:xfrm>
                <a:off x="4330" y="788"/>
                <a:ext cx="0" cy="231"/>
              </a:xfrm>
              <a:prstGeom prst="line">
                <a:avLst/>
              </a:prstGeom>
              <a:noFill/>
              <a:ln w="9525">
                <a:solidFill>
                  <a:schemeClr val="tx1"/>
                </a:solidFill>
                <a:round/>
                <a:headEnd/>
                <a:tailEnd/>
              </a:ln>
            </p:spPr>
            <p:txBody>
              <a:bodyPr wrap="none" anchor="ctr"/>
              <a:lstStyle/>
              <a:p>
                <a:endParaRPr lang="en-US"/>
              </a:p>
            </p:txBody>
          </p:sp>
          <p:sp>
            <p:nvSpPr>
              <p:cNvPr id="7227" name="Line 90"/>
              <p:cNvSpPr>
                <a:spLocks noChangeShapeType="1"/>
              </p:cNvSpPr>
              <p:nvPr/>
            </p:nvSpPr>
            <p:spPr bwMode="auto">
              <a:xfrm flipH="1">
                <a:off x="4276" y="1019"/>
                <a:ext cx="54" cy="69"/>
              </a:xfrm>
              <a:prstGeom prst="line">
                <a:avLst/>
              </a:prstGeom>
              <a:noFill/>
              <a:ln w="9525">
                <a:solidFill>
                  <a:schemeClr val="tx1"/>
                </a:solidFill>
                <a:round/>
                <a:headEnd/>
                <a:tailEnd/>
              </a:ln>
            </p:spPr>
            <p:txBody>
              <a:bodyPr wrap="none" anchor="ctr"/>
              <a:lstStyle/>
              <a:p>
                <a:endParaRPr lang="en-US"/>
              </a:p>
            </p:txBody>
          </p:sp>
          <p:sp>
            <p:nvSpPr>
              <p:cNvPr id="7228" name="Rectangle 91"/>
              <p:cNvSpPr>
                <a:spLocks noChangeArrowheads="1"/>
              </p:cNvSpPr>
              <p:nvPr/>
            </p:nvSpPr>
            <p:spPr bwMode="auto">
              <a:xfrm>
                <a:off x="4193" y="883"/>
                <a:ext cx="63" cy="136"/>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7229" name="Rectangle 92"/>
              <p:cNvSpPr>
                <a:spLocks noChangeArrowheads="1"/>
              </p:cNvSpPr>
              <p:nvPr/>
            </p:nvSpPr>
            <p:spPr bwMode="auto">
              <a:xfrm>
                <a:off x="4202" y="924"/>
                <a:ext cx="48" cy="48"/>
              </a:xfrm>
              <a:prstGeom prst="rect">
                <a:avLst/>
              </a:prstGeom>
              <a:solidFill>
                <a:schemeClr val="bg1"/>
              </a:solidFill>
              <a:ln w="9525">
                <a:noFill/>
                <a:miter lim="800000"/>
                <a:headEnd/>
                <a:tailEnd/>
              </a:ln>
            </p:spPr>
            <p:txBody>
              <a:bodyPr wrap="none" anchor="ctr"/>
              <a:lstStyle/>
              <a:p>
                <a:endParaRPr lang="en-US"/>
              </a:p>
            </p:txBody>
          </p:sp>
        </p:grpSp>
      </p:grpSp>
      <p:grpSp>
        <p:nvGrpSpPr>
          <p:cNvPr id="7200" name="Group 93"/>
          <p:cNvGrpSpPr>
            <a:grpSpLocks/>
          </p:cNvGrpSpPr>
          <p:nvPr/>
        </p:nvGrpSpPr>
        <p:grpSpPr bwMode="auto">
          <a:xfrm>
            <a:off x="6145213" y="4181475"/>
            <a:ext cx="501650" cy="233363"/>
            <a:chOff x="3600" y="219"/>
            <a:chExt cx="360" cy="175"/>
          </a:xfrm>
        </p:grpSpPr>
        <p:sp>
          <p:nvSpPr>
            <p:cNvPr id="7207" name="Oval 94"/>
            <p:cNvSpPr>
              <a:spLocks noChangeArrowheads="1"/>
            </p:cNvSpPr>
            <p:nvPr/>
          </p:nvSpPr>
          <p:spPr bwMode="auto">
            <a:xfrm>
              <a:off x="3603" y="297"/>
              <a:ext cx="357" cy="97"/>
            </a:xfrm>
            <a:prstGeom prst="ellipse">
              <a:avLst/>
            </a:prstGeom>
            <a:solidFill>
              <a:schemeClr val="hlink"/>
            </a:solidFill>
            <a:ln w="12700">
              <a:solidFill>
                <a:schemeClr val="tx1"/>
              </a:solidFill>
              <a:round/>
              <a:headEnd/>
              <a:tailEnd/>
            </a:ln>
          </p:spPr>
          <p:txBody>
            <a:bodyPr wrap="none" anchor="ctr"/>
            <a:lstStyle/>
            <a:p>
              <a:endParaRPr lang="en-US"/>
            </a:p>
          </p:txBody>
        </p:sp>
        <p:sp>
          <p:nvSpPr>
            <p:cNvPr id="7208" name="Line 95"/>
            <p:cNvSpPr>
              <a:spLocks noChangeShapeType="1"/>
            </p:cNvSpPr>
            <p:nvPr/>
          </p:nvSpPr>
          <p:spPr bwMode="auto">
            <a:xfrm>
              <a:off x="3603" y="289"/>
              <a:ext cx="0" cy="60"/>
            </a:xfrm>
            <a:prstGeom prst="line">
              <a:avLst/>
            </a:prstGeom>
            <a:noFill/>
            <a:ln w="12700">
              <a:solidFill>
                <a:schemeClr val="tx1"/>
              </a:solidFill>
              <a:round/>
              <a:headEnd/>
              <a:tailEnd/>
            </a:ln>
          </p:spPr>
          <p:txBody>
            <a:bodyPr wrap="none" anchor="ctr"/>
            <a:lstStyle/>
            <a:p>
              <a:endParaRPr lang="en-US"/>
            </a:p>
          </p:txBody>
        </p:sp>
        <p:sp>
          <p:nvSpPr>
            <p:cNvPr id="7209" name="Line 96"/>
            <p:cNvSpPr>
              <a:spLocks noChangeShapeType="1"/>
            </p:cNvSpPr>
            <p:nvPr/>
          </p:nvSpPr>
          <p:spPr bwMode="auto">
            <a:xfrm>
              <a:off x="3960" y="289"/>
              <a:ext cx="0" cy="60"/>
            </a:xfrm>
            <a:prstGeom prst="line">
              <a:avLst/>
            </a:prstGeom>
            <a:noFill/>
            <a:ln w="12700">
              <a:solidFill>
                <a:schemeClr val="tx1"/>
              </a:solidFill>
              <a:round/>
              <a:headEnd/>
              <a:tailEnd/>
            </a:ln>
          </p:spPr>
          <p:txBody>
            <a:bodyPr wrap="none" anchor="ctr"/>
            <a:lstStyle/>
            <a:p>
              <a:endParaRPr lang="en-US"/>
            </a:p>
          </p:txBody>
        </p:sp>
        <p:sp>
          <p:nvSpPr>
            <p:cNvPr id="7210" name="Rectangle 97"/>
            <p:cNvSpPr>
              <a:spLocks noChangeArrowheads="1"/>
            </p:cNvSpPr>
            <p:nvPr/>
          </p:nvSpPr>
          <p:spPr bwMode="auto">
            <a:xfrm>
              <a:off x="3603" y="289"/>
              <a:ext cx="354" cy="59"/>
            </a:xfrm>
            <a:prstGeom prst="rect">
              <a:avLst/>
            </a:prstGeom>
            <a:solidFill>
              <a:schemeClr val="hlink"/>
            </a:solidFill>
            <a:ln w="12700">
              <a:noFill/>
              <a:miter lim="800000"/>
              <a:headEnd/>
              <a:tailEnd/>
            </a:ln>
          </p:spPr>
          <p:txBody>
            <a:bodyPr wrap="none" anchor="ctr"/>
            <a:lstStyle/>
            <a:p>
              <a:pPr algn="ctr">
                <a:spcBef>
                  <a:spcPct val="0"/>
                </a:spcBef>
                <a:buClrTx/>
                <a:buSzTx/>
                <a:buFontTx/>
                <a:buNone/>
              </a:pPr>
              <a:endParaRPr lang="en-US">
                <a:latin typeface="Times New Roman" pitchFamily="18" charset="0"/>
              </a:endParaRPr>
            </a:p>
          </p:txBody>
        </p:sp>
        <p:sp>
          <p:nvSpPr>
            <p:cNvPr id="7211" name="Oval 98"/>
            <p:cNvSpPr>
              <a:spLocks noChangeArrowheads="1"/>
            </p:cNvSpPr>
            <p:nvPr/>
          </p:nvSpPr>
          <p:spPr bwMode="auto">
            <a:xfrm>
              <a:off x="3600" y="219"/>
              <a:ext cx="357" cy="113"/>
            </a:xfrm>
            <a:prstGeom prst="ellipse">
              <a:avLst/>
            </a:prstGeom>
            <a:solidFill>
              <a:schemeClr val="hlink"/>
            </a:solidFill>
            <a:ln w="12700">
              <a:solidFill>
                <a:schemeClr val="tx1"/>
              </a:solidFill>
              <a:round/>
              <a:headEnd/>
              <a:tailEnd/>
            </a:ln>
          </p:spPr>
          <p:txBody>
            <a:bodyPr wrap="none" anchor="ctr"/>
            <a:lstStyle/>
            <a:p>
              <a:endParaRPr lang="en-US"/>
            </a:p>
          </p:txBody>
        </p:sp>
        <p:grpSp>
          <p:nvGrpSpPr>
            <p:cNvPr id="7212" name="Group 99"/>
            <p:cNvGrpSpPr>
              <a:grpSpLocks/>
            </p:cNvGrpSpPr>
            <p:nvPr/>
          </p:nvGrpSpPr>
          <p:grpSpPr bwMode="auto">
            <a:xfrm>
              <a:off x="3686" y="244"/>
              <a:ext cx="177" cy="66"/>
              <a:chOff x="2848" y="848"/>
              <a:chExt cx="140" cy="98"/>
            </a:xfrm>
          </p:grpSpPr>
          <p:sp>
            <p:nvSpPr>
              <p:cNvPr id="7217" name="Line 100"/>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7218" name="Line 101"/>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7219" name="Line 102"/>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nvGrpSpPr>
            <p:cNvPr id="7213" name="Group 103"/>
            <p:cNvGrpSpPr>
              <a:grpSpLocks/>
            </p:cNvGrpSpPr>
            <p:nvPr/>
          </p:nvGrpSpPr>
          <p:grpSpPr bwMode="auto">
            <a:xfrm flipV="1">
              <a:off x="3686" y="243"/>
              <a:ext cx="177" cy="66"/>
              <a:chOff x="2848" y="848"/>
              <a:chExt cx="140" cy="98"/>
            </a:xfrm>
          </p:grpSpPr>
          <p:sp>
            <p:nvSpPr>
              <p:cNvPr id="7214" name="Line 104"/>
              <p:cNvSpPr>
                <a:spLocks noChangeShapeType="1"/>
              </p:cNvSpPr>
              <p:nvPr/>
            </p:nvSpPr>
            <p:spPr bwMode="auto">
              <a:xfrm flipV="1">
                <a:off x="2848" y="848"/>
                <a:ext cx="50" cy="2"/>
              </a:xfrm>
              <a:prstGeom prst="line">
                <a:avLst/>
              </a:prstGeom>
              <a:noFill/>
              <a:ln w="28575">
                <a:solidFill>
                  <a:schemeClr val="tx1"/>
                </a:solidFill>
                <a:round/>
                <a:headEnd/>
                <a:tailEnd/>
              </a:ln>
            </p:spPr>
            <p:txBody>
              <a:bodyPr wrap="none" anchor="ctr"/>
              <a:lstStyle/>
              <a:p>
                <a:endParaRPr lang="en-US"/>
              </a:p>
            </p:txBody>
          </p:sp>
          <p:sp>
            <p:nvSpPr>
              <p:cNvPr id="7215" name="Line 105"/>
              <p:cNvSpPr>
                <a:spLocks noChangeShapeType="1"/>
              </p:cNvSpPr>
              <p:nvPr/>
            </p:nvSpPr>
            <p:spPr bwMode="auto">
              <a:xfrm>
                <a:off x="2944" y="946"/>
                <a:ext cx="44" cy="0"/>
              </a:xfrm>
              <a:prstGeom prst="line">
                <a:avLst/>
              </a:prstGeom>
              <a:noFill/>
              <a:ln w="28575">
                <a:solidFill>
                  <a:schemeClr val="tx1"/>
                </a:solidFill>
                <a:round/>
                <a:headEnd/>
                <a:tailEnd/>
              </a:ln>
            </p:spPr>
            <p:txBody>
              <a:bodyPr wrap="none" anchor="ctr"/>
              <a:lstStyle/>
              <a:p>
                <a:endParaRPr lang="en-US"/>
              </a:p>
            </p:txBody>
          </p:sp>
          <p:sp>
            <p:nvSpPr>
              <p:cNvPr id="7216" name="Line 106"/>
              <p:cNvSpPr>
                <a:spLocks noChangeShapeType="1"/>
              </p:cNvSpPr>
              <p:nvPr/>
            </p:nvSpPr>
            <p:spPr bwMode="auto">
              <a:xfrm>
                <a:off x="2894" y="850"/>
                <a:ext cx="52" cy="96"/>
              </a:xfrm>
              <a:prstGeom prst="line">
                <a:avLst/>
              </a:prstGeom>
              <a:noFill/>
              <a:ln w="28575">
                <a:solidFill>
                  <a:schemeClr val="tx1"/>
                </a:solidFill>
                <a:round/>
                <a:headEnd/>
                <a:tailEnd/>
              </a:ln>
            </p:spPr>
            <p:txBody>
              <a:bodyPr wrap="none" anchor="ctr"/>
              <a:lstStyle/>
              <a:p>
                <a:endParaRPr lang="en-US"/>
              </a:p>
            </p:txBody>
          </p:sp>
        </p:grpSp>
      </p:grpSp>
      <p:sp>
        <p:nvSpPr>
          <p:cNvPr id="7201" name="Line 107"/>
          <p:cNvSpPr>
            <a:spLocks noChangeShapeType="1"/>
          </p:cNvSpPr>
          <p:nvPr/>
        </p:nvSpPr>
        <p:spPr bwMode="auto">
          <a:xfrm>
            <a:off x="6391275" y="3133725"/>
            <a:ext cx="0" cy="1062038"/>
          </a:xfrm>
          <a:prstGeom prst="line">
            <a:avLst/>
          </a:prstGeom>
          <a:noFill/>
          <a:ln w="28575">
            <a:solidFill>
              <a:schemeClr val="tx1"/>
            </a:solidFill>
            <a:round/>
            <a:headEnd/>
            <a:tailEnd/>
          </a:ln>
        </p:spPr>
        <p:txBody>
          <a:bodyPr wrap="none" anchor="ctr"/>
          <a:lstStyle/>
          <a:p>
            <a:endParaRPr lang="en-US"/>
          </a:p>
        </p:txBody>
      </p:sp>
      <p:sp>
        <p:nvSpPr>
          <p:cNvPr id="7202" name="Line 108"/>
          <p:cNvSpPr>
            <a:spLocks noChangeShapeType="1"/>
          </p:cNvSpPr>
          <p:nvPr/>
        </p:nvSpPr>
        <p:spPr bwMode="auto">
          <a:xfrm>
            <a:off x="6396038" y="4419600"/>
            <a:ext cx="0" cy="166688"/>
          </a:xfrm>
          <a:prstGeom prst="line">
            <a:avLst/>
          </a:prstGeom>
          <a:noFill/>
          <a:ln w="28575">
            <a:solidFill>
              <a:schemeClr val="tx1"/>
            </a:solidFill>
            <a:round/>
            <a:headEnd/>
            <a:tailEnd/>
          </a:ln>
        </p:spPr>
        <p:txBody>
          <a:bodyPr wrap="none" anchor="ctr"/>
          <a:lstStyle/>
          <a:p>
            <a:endParaRPr lang="en-US"/>
          </a:p>
        </p:txBody>
      </p:sp>
      <p:sp>
        <p:nvSpPr>
          <p:cNvPr id="7203" name="Text Box 109"/>
          <p:cNvSpPr txBox="1">
            <a:spLocks noChangeArrowheads="1"/>
          </p:cNvSpPr>
          <p:nvPr/>
        </p:nvSpPr>
        <p:spPr bwMode="auto">
          <a:xfrm>
            <a:off x="4695825" y="3946525"/>
            <a:ext cx="1325563" cy="581025"/>
          </a:xfrm>
          <a:prstGeom prst="rect">
            <a:avLst/>
          </a:prstGeom>
          <a:noFill/>
          <a:ln w="9525">
            <a:noFill/>
            <a:miter lim="800000"/>
            <a:headEnd/>
            <a:tailEnd/>
          </a:ln>
        </p:spPr>
        <p:txBody>
          <a:bodyPr wrap="none">
            <a:spAutoFit/>
          </a:bodyPr>
          <a:lstStyle/>
          <a:p>
            <a:pPr algn="ctr">
              <a:spcBef>
                <a:spcPct val="0"/>
              </a:spcBef>
              <a:buClrTx/>
              <a:buSzTx/>
              <a:buFontTx/>
              <a:buNone/>
            </a:pPr>
            <a:r>
              <a:rPr lang="en-US" sz="1600"/>
              <a:t>institutional</a:t>
            </a:r>
          </a:p>
          <a:p>
            <a:pPr algn="ctr">
              <a:spcBef>
                <a:spcPct val="0"/>
              </a:spcBef>
              <a:buClrTx/>
              <a:buSzTx/>
              <a:buFontTx/>
              <a:buNone/>
            </a:pPr>
            <a:r>
              <a:rPr lang="en-US" sz="1600"/>
              <a:t>network</a:t>
            </a:r>
            <a:endParaRPr lang="en-US">
              <a:solidFill>
                <a:schemeClr val="accent2"/>
              </a:solidFill>
              <a:latin typeface="Times New Roman" pitchFamily="18" charset="0"/>
            </a:endParaRPr>
          </a:p>
        </p:txBody>
      </p:sp>
      <p:sp>
        <p:nvSpPr>
          <p:cNvPr id="7204" name="Text Box 110"/>
          <p:cNvSpPr txBox="1">
            <a:spLocks noChangeArrowheads="1"/>
          </p:cNvSpPr>
          <p:nvPr/>
        </p:nvSpPr>
        <p:spPr bwMode="auto">
          <a:xfrm>
            <a:off x="6667500" y="4294188"/>
            <a:ext cx="1450975" cy="336550"/>
          </a:xfrm>
          <a:prstGeom prst="rect">
            <a:avLst/>
          </a:prstGeom>
          <a:noFill/>
          <a:ln w="9525">
            <a:noFill/>
            <a:miter lim="800000"/>
            <a:headEnd/>
            <a:tailEnd/>
          </a:ln>
        </p:spPr>
        <p:txBody>
          <a:bodyPr wrap="none">
            <a:spAutoFit/>
          </a:bodyPr>
          <a:lstStyle/>
          <a:p>
            <a:pPr algn="ctr">
              <a:spcBef>
                <a:spcPct val="0"/>
              </a:spcBef>
              <a:buClrTx/>
              <a:buSzTx/>
              <a:buFontTx/>
              <a:buNone/>
            </a:pPr>
            <a:r>
              <a:rPr lang="en-US" sz="1600"/>
              <a:t>10 Mbps LAN</a:t>
            </a:r>
            <a:endParaRPr lang="en-US">
              <a:solidFill>
                <a:schemeClr val="accent2"/>
              </a:solidFill>
              <a:latin typeface="Times New Roman" pitchFamily="18" charset="0"/>
            </a:endParaRPr>
          </a:p>
        </p:txBody>
      </p:sp>
      <p:sp>
        <p:nvSpPr>
          <p:cNvPr id="7205" name="Text Box 111"/>
          <p:cNvSpPr txBox="1">
            <a:spLocks noChangeArrowheads="1"/>
          </p:cNvSpPr>
          <p:nvPr/>
        </p:nvSpPr>
        <p:spPr bwMode="auto">
          <a:xfrm>
            <a:off x="6392863" y="3322638"/>
            <a:ext cx="1195387" cy="581025"/>
          </a:xfrm>
          <a:prstGeom prst="rect">
            <a:avLst/>
          </a:prstGeom>
          <a:noFill/>
          <a:ln w="9525">
            <a:noFill/>
            <a:miter lim="800000"/>
            <a:headEnd/>
            <a:tailEnd/>
          </a:ln>
        </p:spPr>
        <p:txBody>
          <a:bodyPr wrap="none">
            <a:spAutoFit/>
          </a:bodyPr>
          <a:lstStyle/>
          <a:p>
            <a:pPr>
              <a:spcBef>
                <a:spcPct val="0"/>
              </a:spcBef>
              <a:buClrTx/>
              <a:buSzTx/>
              <a:buFontTx/>
              <a:buNone/>
            </a:pPr>
            <a:r>
              <a:rPr lang="en-US" sz="1600"/>
              <a:t>1.5 Mbps </a:t>
            </a:r>
          </a:p>
          <a:p>
            <a:pPr>
              <a:spcBef>
                <a:spcPct val="0"/>
              </a:spcBef>
              <a:buClrTx/>
              <a:buSzTx/>
              <a:buFontTx/>
              <a:buNone/>
            </a:pPr>
            <a:r>
              <a:rPr lang="en-US" sz="1600"/>
              <a:t>access link</a:t>
            </a:r>
            <a:endParaRPr lang="en-US">
              <a:solidFill>
                <a:schemeClr val="accent2"/>
              </a:solidFill>
              <a:latin typeface="Times New Roman" pitchFamily="18" charset="0"/>
            </a:endParaRPr>
          </a:p>
        </p:txBody>
      </p:sp>
      <p:sp>
        <p:nvSpPr>
          <p:cNvPr id="7206" name="Text Box 112"/>
          <p:cNvSpPr txBox="1">
            <a:spLocks noChangeArrowheads="1"/>
          </p:cNvSpPr>
          <p:nvPr/>
        </p:nvSpPr>
        <p:spPr bwMode="auto">
          <a:xfrm>
            <a:off x="6877050" y="5370513"/>
            <a:ext cx="1466850" cy="641350"/>
          </a:xfrm>
          <a:prstGeom prst="rect">
            <a:avLst/>
          </a:prstGeom>
          <a:noFill/>
          <a:ln w="9525">
            <a:noFill/>
            <a:miter lim="800000"/>
            <a:headEnd/>
            <a:tailEnd/>
          </a:ln>
        </p:spPr>
        <p:txBody>
          <a:bodyPr wrap="none">
            <a:spAutoFit/>
          </a:bodyPr>
          <a:lstStyle/>
          <a:p>
            <a:pPr algn="ctr">
              <a:spcBef>
                <a:spcPct val="0"/>
              </a:spcBef>
              <a:buClrTx/>
              <a:buSzTx/>
              <a:buFontTx/>
              <a:buNone/>
            </a:pPr>
            <a:r>
              <a:rPr lang="en-US" sz="1800">
                <a:solidFill>
                  <a:srgbClr val="FF0000"/>
                </a:solidFill>
              </a:rPr>
              <a:t>institutional</a:t>
            </a:r>
          </a:p>
          <a:p>
            <a:pPr algn="ctr">
              <a:spcBef>
                <a:spcPct val="0"/>
              </a:spcBef>
              <a:buClrTx/>
              <a:buSzTx/>
              <a:buFontTx/>
              <a:buNone/>
            </a:pPr>
            <a:r>
              <a:rPr lang="en-US" sz="1800">
                <a:solidFill>
                  <a:srgbClr val="FF0000"/>
                </a:solidFill>
              </a:rPr>
              <a:t>cache</a:t>
            </a:r>
            <a:endParaRPr lang="en-US">
              <a:solidFill>
                <a:schemeClr val="accent2"/>
              </a:solidFill>
              <a:latin typeface="Times New Roman" pitchFamily="18" charset="0"/>
            </a:endParaRPr>
          </a:p>
        </p:txBody>
      </p:sp>
      <p:sp>
        <p:nvSpPr>
          <p:cNvPr id="115" name="TextBox 114"/>
          <p:cNvSpPr txBox="1"/>
          <p:nvPr/>
        </p:nvSpPr>
        <p:spPr>
          <a:xfrm>
            <a:off x="523875" y="6219825"/>
            <a:ext cx="5553075" cy="488532"/>
          </a:xfrm>
          <a:prstGeom prst="rect">
            <a:avLst/>
          </a:prstGeom>
          <a:noFill/>
        </p:spPr>
        <p:txBody>
          <a:bodyPr wrap="square" rtlCol="0">
            <a:spAutoFit/>
          </a:bodyPr>
          <a:lstStyle/>
          <a:p>
            <a:pPr>
              <a:lnSpc>
                <a:spcPct val="80000"/>
              </a:lnSpc>
              <a:buNone/>
            </a:pPr>
            <a:r>
              <a:rPr lang="en-US" sz="1600" dirty="0" smtClean="0"/>
              <a:t>The “host” header field in the HTTP request message specifies the origin server.</a:t>
            </a: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35843" name="Slide Number Placeholder 6"/>
          <p:cNvSpPr>
            <a:spLocks noGrp="1"/>
          </p:cNvSpPr>
          <p:nvPr>
            <p:ph type="sldNum" sz="quarter" idx="12"/>
          </p:nvPr>
        </p:nvSpPr>
        <p:spPr>
          <a:noFill/>
        </p:spPr>
        <p:txBody>
          <a:bodyPr/>
          <a:lstStyle/>
          <a:p>
            <a:fld id="{C7D24711-945A-40D1-9E4D-C9272B89BC7F}" type="slidenum">
              <a:rPr lang="en-US" smtClean="0"/>
              <a:pPr/>
              <a:t>33</a:t>
            </a:fld>
            <a:endParaRPr lang="en-US" smtClean="0"/>
          </a:p>
        </p:txBody>
      </p:sp>
      <p:sp>
        <p:nvSpPr>
          <p:cNvPr id="35844" name="Rectangle 2"/>
          <p:cNvSpPr>
            <a:spLocks noGrp="1" noChangeArrowheads="1"/>
          </p:cNvSpPr>
          <p:nvPr>
            <p:ph type="title"/>
          </p:nvPr>
        </p:nvSpPr>
        <p:spPr>
          <a:xfrm>
            <a:off x="342900" y="228600"/>
            <a:ext cx="7962900" cy="1143000"/>
          </a:xfrm>
        </p:spPr>
        <p:txBody>
          <a:bodyPr/>
          <a:lstStyle/>
          <a:p>
            <a:r>
              <a:rPr lang="en-US" sz="3200" smtClean="0"/>
              <a:t>Conditional GET: client-side caching</a:t>
            </a:r>
            <a:endParaRPr lang="en-US" smtClean="0"/>
          </a:p>
        </p:txBody>
      </p:sp>
      <p:sp>
        <p:nvSpPr>
          <p:cNvPr id="35845" name="Rectangle 3"/>
          <p:cNvSpPr>
            <a:spLocks noGrp="1" noChangeArrowheads="1"/>
          </p:cNvSpPr>
          <p:nvPr>
            <p:ph type="body" sz="half" idx="1"/>
          </p:nvPr>
        </p:nvSpPr>
        <p:spPr>
          <a:xfrm>
            <a:off x="0" y="1590675"/>
            <a:ext cx="4044950" cy="4305300"/>
          </a:xfrm>
        </p:spPr>
        <p:txBody>
          <a:bodyPr/>
          <a:lstStyle/>
          <a:p>
            <a:r>
              <a:rPr lang="en-US" sz="2000" smtClean="0">
                <a:solidFill>
                  <a:srgbClr val="FF0000"/>
                </a:solidFill>
              </a:rPr>
              <a:t>Goal:</a:t>
            </a:r>
            <a:r>
              <a:rPr lang="en-US" sz="2000" smtClean="0"/>
              <a:t> don’t send object if client has up-to-date cached version</a:t>
            </a:r>
          </a:p>
          <a:p>
            <a:r>
              <a:rPr lang="en-US" sz="2000" smtClean="0"/>
              <a:t>client: specify date of cached copy in HTTP request</a:t>
            </a:r>
          </a:p>
          <a:p>
            <a:pPr lvl="1">
              <a:buFont typeface="ZapfDingbats" pitchFamily="82" charset="2"/>
              <a:buNone/>
            </a:pPr>
            <a:r>
              <a:rPr lang="en-US" sz="1800" b="1" smtClean="0">
                <a:latin typeface="Courier New" pitchFamily="49" charset="0"/>
              </a:rPr>
              <a:t>If-modified-since: &lt;date&gt;</a:t>
            </a:r>
          </a:p>
          <a:p>
            <a:r>
              <a:rPr lang="en-US" sz="2000" smtClean="0"/>
              <a:t>server: response contains no object if cached copy is up-to-date: </a:t>
            </a:r>
          </a:p>
          <a:p>
            <a:pPr lvl="1">
              <a:buFont typeface="ZapfDingbats" pitchFamily="82" charset="2"/>
              <a:buNone/>
            </a:pPr>
            <a:r>
              <a:rPr lang="en-US" sz="1800" b="1" smtClean="0">
                <a:latin typeface="Courier New" pitchFamily="49" charset="0"/>
              </a:rPr>
              <a:t>HTTP/1.0 304 Not Modified</a:t>
            </a:r>
            <a:endParaRPr lang="en-US" sz="2000" smtClean="0"/>
          </a:p>
        </p:txBody>
      </p:sp>
      <p:sp>
        <p:nvSpPr>
          <p:cNvPr id="35846" name="Line 4"/>
          <p:cNvSpPr>
            <a:spLocks noChangeShapeType="1"/>
          </p:cNvSpPr>
          <p:nvPr/>
        </p:nvSpPr>
        <p:spPr bwMode="auto">
          <a:xfrm>
            <a:off x="4276725" y="2114550"/>
            <a:ext cx="3305175" cy="381000"/>
          </a:xfrm>
          <a:prstGeom prst="line">
            <a:avLst/>
          </a:prstGeom>
          <a:noFill/>
          <a:ln w="19050">
            <a:solidFill>
              <a:schemeClr val="tx1"/>
            </a:solidFill>
            <a:round/>
            <a:headEnd/>
            <a:tailEnd type="triangle" w="med" len="med"/>
          </a:ln>
        </p:spPr>
        <p:txBody>
          <a:bodyPr wrap="none" anchor="ctr"/>
          <a:lstStyle/>
          <a:p>
            <a:endParaRPr lang="en-US"/>
          </a:p>
        </p:txBody>
      </p:sp>
      <p:sp>
        <p:nvSpPr>
          <p:cNvPr id="35847" name="Text Box 5"/>
          <p:cNvSpPr txBox="1">
            <a:spLocks noChangeArrowheads="1"/>
          </p:cNvSpPr>
          <p:nvPr/>
        </p:nvSpPr>
        <p:spPr bwMode="auto">
          <a:xfrm>
            <a:off x="3876675" y="1436688"/>
            <a:ext cx="981075" cy="457200"/>
          </a:xfrm>
          <a:prstGeom prst="rect">
            <a:avLst/>
          </a:prstGeom>
          <a:noFill/>
          <a:ln w="9525">
            <a:noFill/>
            <a:miter lim="800000"/>
            <a:headEnd/>
            <a:tailEnd/>
          </a:ln>
        </p:spPr>
        <p:txBody>
          <a:bodyPr wrap="none">
            <a:spAutoFit/>
          </a:bodyPr>
          <a:lstStyle/>
          <a:p>
            <a:pPr algn="ctr">
              <a:spcBef>
                <a:spcPct val="0"/>
              </a:spcBef>
              <a:buClrTx/>
              <a:buSzTx/>
              <a:buFontTx/>
              <a:buNone/>
            </a:pPr>
            <a:r>
              <a:rPr lang="en-US" u="sng"/>
              <a:t>client</a:t>
            </a:r>
            <a:endParaRPr lang="en-US">
              <a:latin typeface="Times New Roman" pitchFamily="18" charset="0"/>
            </a:endParaRPr>
          </a:p>
        </p:txBody>
      </p:sp>
      <p:sp>
        <p:nvSpPr>
          <p:cNvPr id="35848" name="Text Box 6"/>
          <p:cNvSpPr txBox="1">
            <a:spLocks noChangeArrowheads="1"/>
          </p:cNvSpPr>
          <p:nvPr/>
        </p:nvSpPr>
        <p:spPr bwMode="auto">
          <a:xfrm>
            <a:off x="7321550" y="1408113"/>
            <a:ext cx="1104900" cy="457200"/>
          </a:xfrm>
          <a:prstGeom prst="rect">
            <a:avLst/>
          </a:prstGeom>
          <a:noFill/>
          <a:ln w="9525">
            <a:noFill/>
            <a:miter lim="800000"/>
            <a:headEnd/>
            <a:tailEnd/>
          </a:ln>
        </p:spPr>
        <p:txBody>
          <a:bodyPr wrap="none">
            <a:spAutoFit/>
          </a:bodyPr>
          <a:lstStyle/>
          <a:p>
            <a:pPr algn="ctr">
              <a:spcBef>
                <a:spcPct val="0"/>
              </a:spcBef>
              <a:buClrTx/>
              <a:buSzTx/>
              <a:buFontTx/>
              <a:buNone/>
            </a:pPr>
            <a:r>
              <a:rPr lang="en-US" u="sng"/>
              <a:t>server</a:t>
            </a:r>
            <a:endParaRPr lang="en-US">
              <a:latin typeface="Times New Roman" pitchFamily="18" charset="0"/>
            </a:endParaRPr>
          </a:p>
        </p:txBody>
      </p:sp>
      <p:sp>
        <p:nvSpPr>
          <p:cNvPr id="35849" name="Text Box 8"/>
          <p:cNvSpPr txBox="1">
            <a:spLocks noChangeArrowheads="1"/>
          </p:cNvSpPr>
          <p:nvPr/>
        </p:nvSpPr>
        <p:spPr bwMode="auto">
          <a:xfrm>
            <a:off x="4583113" y="1998663"/>
            <a:ext cx="2681287" cy="865187"/>
          </a:xfrm>
          <a:prstGeom prst="rect">
            <a:avLst/>
          </a:prstGeom>
          <a:solidFill>
            <a:schemeClr val="bg1"/>
          </a:solidFill>
          <a:ln w="9525">
            <a:solidFill>
              <a:schemeClr val="tx1"/>
            </a:solidFill>
            <a:miter lim="800000"/>
            <a:headEnd/>
            <a:tailEnd/>
          </a:ln>
        </p:spPr>
        <p:txBody>
          <a:bodyPr>
            <a:spAutoFit/>
          </a:bodyPr>
          <a:lstStyle/>
          <a:p>
            <a:pPr algn="ctr">
              <a:spcBef>
                <a:spcPct val="0"/>
              </a:spcBef>
              <a:buClrTx/>
              <a:buSzTx/>
              <a:buFontTx/>
              <a:buNone/>
            </a:pPr>
            <a:r>
              <a:rPr lang="en-US" sz="1800"/>
              <a:t>HTTP request msg</a:t>
            </a:r>
          </a:p>
          <a:p>
            <a:pPr algn="ctr">
              <a:spcBef>
                <a:spcPct val="0"/>
              </a:spcBef>
              <a:buClrTx/>
              <a:buSzTx/>
              <a:buFontTx/>
              <a:buNone/>
            </a:pPr>
            <a:r>
              <a:rPr lang="en-US" sz="1600" b="1">
                <a:latin typeface="Courier New" pitchFamily="49" charset="0"/>
              </a:rPr>
              <a:t>If-modified-since: &lt;date&gt;</a:t>
            </a:r>
            <a:endParaRPr lang="en-US" sz="2000" b="1">
              <a:latin typeface="Courier New" pitchFamily="49" charset="0"/>
            </a:endParaRPr>
          </a:p>
        </p:txBody>
      </p:sp>
      <p:sp>
        <p:nvSpPr>
          <p:cNvPr id="35850" name="Line 9"/>
          <p:cNvSpPr>
            <a:spLocks noChangeShapeType="1"/>
          </p:cNvSpPr>
          <p:nvPr/>
        </p:nvSpPr>
        <p:spPr bwMode="auto">
          <a:xfrm flipH="1">
            <a:off x="4295775" y="3105150"/>
            <a:ext cx="3305175" cy="381000"/>
          </a:xfrm>
          <a:prstGeom prst="line">
            <a:avLst/>
          </a:prstGeom>
          <a:noFill/>
          <a:ln w="19050">
            <a:solidFill>
              <a:schemeClr val="tx1"/>
            </a:solidFill>
            <a:round/>
            <a:headEnd/>
            <a:tailEnd type="triangle" w="med" len="med"/>
          </a:ln>
        </p:spPr>
        <p:txBody>
          <a:bodyPr wrap="none" anchor="ctr"/>
          <a:lstStyle/>
          <a:p>
            <a:endParaRPr lang="en-US"/>
          </a:p>
        </p:txBody>
      </p:sp>
      <p:grpSp>
        <p:nvGrpSpPr>
          <p:cNvPr id="35851" name="Group 30"/>
          <p:cNvGrpSpPr>
            <a:grpSpLocks/>
          </p:cNvGrpSpPr>
          <p:nvPr/>
        </p:nvGrpSpPr>
        <p:grpSpPr bwMode="auto">
          <a:xfrm>
            <a:off x="4564063" y="3098800"/>
            <a:ext cx="2643187" cy="865188"/>
            <a:chOff x="2698" y="2036"/>
            <a:chExt cx="1665" cy="545"/>
          </a:xfrm>
        </p:grpSpPr>
        <p:sp>
          <p:nvSpPr>
            <p:cNvPr id="35859" name="Rectangle 10"/>
            <p:cNvSpPr>
              <a:spLocks noChangeArrowheads="1"/>
            </p:cNvSpPr>
            <p:nvPr/>
          </p:nvSpPr>
          <p:spPr bwMode="auto">
            <a:xfrm>
              <a:off x="2760" y="2071"/>
              <a:ext cx="1578" cy="465"/>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35860" name="Text Box 11"/>
            <p:cNvSpPr txBox="1">
              <a:spLocks noChangeArrowheads="1"/>
            </p:cNvSpPr>
            <p:nvPr/>
          </p:nvSpPr>
          <p:spPr bwMode="auto">
            <a:xfrm>
              <a:off x="2698" y="2036"/>
              <a:ext cx="1665" cy="545"/>
            </a:xfrm>
            <a:prstGeom prst="rect">
              <a:avLst/>
            </a:prstGeom>
            <a:solidFill>
              <a:schemeClr val="bg1"/>
            </a:solidFill>
            <a:ln w="9525">
              <a:solidFill>
                <a:schemeClr val="tx1"/>
              </a:solidFill>
              <a:miter lim="800000"/>
              <a:headEnd/>
              <a:tailEnd/>
            </a:ln>
          </p:spPr>
          <p:txBody>
            <a:bodyPr>
              <a:spAutoFit/>
            </a:bodyPr>
            <a:lstStyle/>
            <a:p>
              <a:pPr algn="ctr">
                <a:spcBef>
                  <a:spcPct val="0"/>
                </a:spcBef>
                <a:buClrTx/>
                <a:buSzTx/>
                <a:buFontTx/>
                <a:buNone/>
              </a:pPr>
              <a:r>
                <a:rPr lang="en-US" sz="1800"/>
                <a:t>HTTP response</a:t>
              </a:r>
            </a:p>
            <a:p>
              <a:pPr algn="ctr">
                <a:spcBef>
                  <a:spcPct val="0"/>
                </a:spcBef>
                <a:buClrTx/>
                <a:buSzTx/>
                <a:buFontTx/>
                <a:buNone/>
              </a:pPr>
              <a:r>
                <a:rPr lang="en-US" sz="1600" b="1">
                  <a:latin typeface="Courier New" pitchFamily="49" charset="0"/>
                </a:rPr>
                <a:t>HTTP/1.0 </a:t>
              </a:r>
            </a:p>
            <a:p>
              <a:pPr algn="ctr">
                <a:spcBef>
                  <a:spcPct val="0"/>
                </a:spcBef>
                <a:buClrTx/>
                <a:buSzTx/>
                <a:buFontTx/>
                <a:buNone/>
              </a:pPr>
              <a:r>
                <a:rPr lang="en-US" sz="1600" b="1">
                  <a:latin typeface="Courier New" pitchFamily="49" charset="0"/>
                </a:rPr>
                <a:t>304 Not Modified</a:t>
              </a:r>
              <a:endParaRPr lang="en-US" sz="2000" b="1">
                <a:latin typeface="Courier New" pitchFamily="49" charset="0"/>
              </a:endParaRPr>
            </a:p>
          </p:txBody>
        </p:sp>
      </p:grpSp>
      <p:sp>
        <p:nvSpPr>
          <p:cNvPr id="35852" name="Text Box 28"/>
          <p:cNvSpPr txBox="1">
            <a:spLocks noChangeArrowheads="1"/>
          </p:cNvSpPr>
          <p:nvPr/>
        </p:nvSpPr>
        <p:spPr bwMode="auto">
          <a:xfrm>
            <a:off x="7585075" y="2360613"/>
            <a:ext cx="1223963" cy="1006475"/>
          </a:xfrm>
          <a:prstGeom prst="rect">
            <a:avLst/>
          </a:prstGeom>
          <a:noFill/>
          <a:ln w="9525">
            <a:noFill/>
            <a:miter lim="800000"/>
            <a:headEnd/>
            <a:tailEnd/>
          </a:ln>
        </p:spPr>
        <p:txBody>
          <a:bodyPr wrap="none">
            <a:spAutoFit/>
          </a:bodyPr>
          <a:lstStyle/>
          <a:p>
            <a:pPr algn="ctr">
              <a:spcBef>
                <a:spcPct val="0"/>
              </a:spcBef>
              <a:buClrTx/>
              <a:buSzTx/>
              <a:buFontTx/>
              <a:buNone/>
            </a:pPr>
            <a:r>
              <a:rPr lang="en-US" sz="2000">
                <a:solidFill>
                  <a:schemeClr val="accent2"/>
                </a:solidFill>
              </a:rPr>
              <a:t>object </a:t>
            </a:r>
          </a:p>
          <a:p>
            <a:pPr algn="ctr">
              <a:spcBef>
                <a:spcPct val="0"/>
              </a:spcBef>
              <a:buClrTx/>
              <a:buSzTx/>
              <a:buFontTx/>
              <a:buNone/>
            </a:pPr>
            <a:r>
              <a:rPr lang="en-US" sz="2000">
                <a:solidFill>
                  <a:schemeClr val="accent2"/>
                </a:solidFill>
              </a:rPr>
              <a:t>not </a:t>
            </a:r>
          </a:p>
          <a:p>
            <a:pPr algn="ctr">
              <a:spcBef>
                <a:spcPct val="0"/>
              </a:spcBef>
              <a:buClrTx/>
              <a:buSzTx/>
              <a:buFontTx/>
              <a:buNone/>
            </a:pPr>
            <a:r>
              <a:rPr lang="en-US" sz="2000">
                <a:solidFill>
                  <a:schemeClr val="accent2"/>
                </a:solidFill>
              </a:rPr>
              <a:t>modified</a:t>
            </a:r>
            <a:endParaRPr lang="en-US">
              <a:latin typeface="Times New Roman" pitchFamily="18" charset="0"/>
            </a:endParaRPr>
          </a:p>
        </p:txBody>
      </p:sp>
      <p:sp>
        <p:nvSpPr>
          <p:cNvPr id="35853" name="Line 31"/>
          <p:cNvSpPr>
            <a:spLocks noChangeShapeType="1"/>
          </p:cNvSpPr>
          <p:nvPr/>
        </p:nvSpPr>
        <p:spPr bwMode="auto">
          <a:xfrm>
            <a:off x="4400550" y="4171950"/>
            <a:ext cx="3905250" cy="0"/>
          </a:xfrm>
          <a:prstGeom prst="line">
            <a:avLst/>
          </a:prstGeom>
          <a:noFill/>
          <a:ln w="28575">
            <a:solidFill>
              <a:schemeClr val="accent2"/>
            </a:solidFill>
            <a:prstDash val="dash"/>
            <a:round/>
            <a:headEnd/>
            <a:tailEnd/>
          </a:ln>
        </p:spPr>
        <p:txBody>
          <a:bodyPr wrap="none" anchor="ctr"/>
          <a:lstStyle/>
          <a:p>
            <a:endParaRPr lang="en-US"/>
          </a:p>
        </p:txBody>
      </p:sp>
      <p:sp>
        <p:nvSpPr>
          <p:cNvPr id="35854" name="Line 32"/>
          <p:cNvSpPr>
            <a:spLocks noChangeShapeType="1"/>
          </p:cNvSpPr>
          <p:nvPr/>
        </p:nvSpPr>
        <p:spPr bwMode="auto">
          <a:xfrm>
            <a:off x="4343400" y="4467225"/>
            <a:ext cx="3305175" cy="381000"/>
          </a:xfrm>
          <a:prstGeom prst="line">
            <a:avLst/>
          </a:prstGeom>
          <a:noFill/>
          <a:ln w="19050">
            <a:solidFill>
              <a:schemeClr val="tx1"/>
            </a:solidFill>
            <a:round/>
            <a:headEnd/>
            <a:tailEnd type="triangle" w="med" len="med"/>
          </a:ln>
        </p:spPr>
        <p:txBody>
          <a:bodyPr wrap="none" anchor="ctr"/>
          <a:lstStyle/>
          <a:p>
            <a:endParaRPr lang="en-US"/>
          </a:p>
        </p:txBody>
      </p:sp>
      <p:sp>
        <p:nvSpPr>
          <p:cNvPr id="35855" name="Text Box 34"/>
          <p:cNvSpPr txBox="1">
            <a:spLocks noChangeArrowheads="1"/>
          </p:cNvSpPr>
          <p:nvPr/>
        </p:nvSpPr>
        <p:spPr bwMode="auto">
          <a:xfrm>
            <a:off x="4587875" y="4351338"/>
            <a:ext cx="2681288" cy="865187"/>
          </a:xfrm>
          <a:prstGeom prst="rect">
            <a:avLst/>
          </a:prstGeom>
          <a:solidFill>
            <a:schemeClr val="bg1"/>
          </a:solidFill>
          <a:ln w="9525">
            <a:solidFill>
              <a:schemeClr val="tx1"/>
            </a:solidFill>
            <a:miter lim="800000"/>
            <a:headEnd/>
            <a:tailEnd/>
          </a:ln>
        </p:spPr>
        <p:txBody>
          <a:bodyPr>
            <a:spAutoFit/>
          </a:bodyPr>
          <a:lstStyle/>
          <a:p>
            <a:pPr algn="ctr">
              <a:spcBef>
                <a:spcPct val="0"/>
              </a:spcBef>
              <a:buClrTx/>
              <a:buSzTx/>
              <a:buFontTx/>
              <a:buNone/>
            </a:pPr>
            <a:r>
              <a:rPr lang="en-US" sz="1800"/>
              <a:t>HTTP request msg</a:t>
            </a:r>
          </a:p>
          <a:p>
            <a:pPr algn="ctr">
              <a:spcBef>
                <a:spcPct val="0"/>
              </a:spcBef>
              <a:buClrTx/>
              <a:buSzTx/>
              <a:buFontTx/>
              <a:buNone/>
            </a:pPr>
            <a:r>
              <a:rPr lang="en-US" sz="1600" b="1">
                <a:latin typeface="Courier New" pitchFamily="49" charset="0"/>
              </a:rPr>
              <a:t>If-modified-since: &lt;date&gt;</a:t>
            </a:r>
            <a:endParaRPr lang="en-US" sz="2000" b="1">
              <a:latin typeface="Courier New" pitchFamily="49" charset="0"/>
            </a:endParaRPr>
          </a:p>
        </p:txBody>
      </p:sp>
      <p:sp>
        <p:nvSpPr>
          <p:cNvPr id="35856" name="Line 35"/>
          <p:cNvSpPr>
            <a:spLocks noChangeShapeType="1"/>
          </p:cNvSpPr>
          <p:nvPr/>
        </p:nvSpPr>
        <p:spPr bwMode="auto">
          <a:xfrm flipH="1">
            <a:off x="4362450" y="5457825"/>
            <a:ext cx="3305175" cy="381000"/>
          </a:xfrm>
          <a:prstGeom prst="line">
            <a:avLst/>
          </a:prstGeom>
          <a:noFill/>
          <a:ln w="19050">
            <a:solidFill>
              <a:schemeClr val="tx1"/>
            </a:solidFill>
            <a:round/>
            <a:headEnd/>
            <a:tailEnd type="triangle" w="med" len="med"/>
          </a:ln>
        </p:spPr>
        <p:txBody>
          <a:bodyPr wrap="none" anchor="ctr"/>
          <a:lstStyle/>
          <a:p>
            <a:endParaRPr lang="en-US"/>
          </a:p>
        </p:txBody>
      </p:sp>
      <p:sp>
        <p:nvSpPr>
          <p:cNvPr id="35857" name="Text Box 38"/>
          <p:cNvSpPr txBox="1">
            <a:spLocks noChangeArrowheads="1"/>
          </p:cNvSpPr>
          <p:nvPr/>
        </p:nvSpPr>
        <p:spPr bwMode="auto">
          <a:xfrm>
            <a:off x="4606925" y="5402263"/>
            <a:ext cx="2643188" cy="925512"/>
          </a:xfrm>
          <a:prstGeom prst="rect">
            <a:avLst/>
          </a:prstGeom>
          <a:solidFill>
            <a:schemeClr val="bg1"/>
          </a:solidFill>
          <a:ln w="9525">
            <a:solidFill>
              <a:schemeClr val="tx1"/>
            </a:solidFill>
            <a:miter lim="800000"/>
            <a:headEnd/>
            <a:tailEnd/>
          </a:ln>
        </p:spPr>
        <p:txBody>
          <a:bodyPr>
            <a:spAutoFit/>
          </a:bodyPr>
          <a:lstStyle/>
          <a:p>
            <a:pPr algn="ctr">
              <a:spcBef>
                <a:spcPct val="0"/>
              </a:spcBef>
              <a:buClrTx/>
              <a:buSzTx/>
              <a:buFontTx/>
              <a:buNone/>
            </a:pPr>
            <a:r>
              <a:rPr lang="en-US" sz="1800"/>
              <a:t>HTTP response</a:t>
            </a:r>
          </a:p>
          <a:p>
            <a:pPr algn="ctr">
              <a:spcBef>
                <a:spcPct val="0"/>
              </a:spcBef>
              <a:buClrTx/>
              <a:buSzTx/>
              <a:buFontTx/>
              <a:buNone/>
            </a:pPr>
            <a:r>
              <a:rPr lang="en-US" sz="1600" b="1">
                <a:latin typeface="Courier New" pitchFamily="49" charset="0"/>
              </a:rPr>
              <a:t>HTTP/1.0 200 OK</a:t>
            </a:r>
          </a:p>
          <a:p>
            <a:pPr algn="ctr">
              <a:spcBef>
                <a:spcPct val="0"/>
              </a:spcBef>
              <a:buClrTx/>
              <a:buSzTx/>
              <a:buFontTx/>
              <a:buNone/>
            </a:pPr>
            <a:r>
              <a:rPr lang="en-US" sz="2000" b="1">
                <a:latin typeface="Courier New" pitchFamily="49" charset="0"/>
              </a:rPr>
              <a:t>&lt;data&gt;</a:t>
            </a:r>
          </a:p>
        </p:txBody>
      </p:sp>
      <p:sp>
        <p:nvSpPr>
          <p:cNvPr id="35858" name="Text Box 39"/>
          <p:cNvSpPr txBox="1">
            <a:spLocks noChangeArrowheads="1"/>
          </p:cNvSpPr>
          <p:nvPr/>
        </p:nvSpPr>
        <p:spPr bwMode="auto">
          <a:xfrm>
            <a:off x="7651750" y="4808538"/>
            <a:ext cx="1223963" cy="701675"/>
          </a:xfrm>
          <a:prstGeom prst="rect">
            <a:avLst/>
          </a:prstGeom>
          <a:noFill/>
          <a:ln w="9525">
            <a:noFill/>
            <a:miter lim="800000"/>
            <a:headEnd/>
            <a:tailEnd/>
          </a:ln>
        </p:spPr>
        <p:txBody>
          <a:bodyPr wrap="none">
            <a:spAutoFit/>
          </a:bodyPr>
          <a:lstStyle/>
          <a:p>
            <a:pPr algn="ctr">
              <a:spcBef>
                <a:spcPct val="0"/>
              </a:spcBef>
              <a:buClrTx/>
              <a:buSzTx/>
              <a:buFontTx/>
              <a:buNone/>
            </a:pPr>
            <a:r>
              <a:rPr lang="en-US" sz="2000">
                <a:solidFill>
                  <a:schemeClr val="accent2"/>
                </a:solidFill>
              </a:rPr>
              <a:t>object </a:t>
            </a:r>
          </a:p>
          <a:p>
            <a:pPr algn="ctr">
              <a:spcBef>
                <a:spcPct val="0"/>
              </a:spcBef>
              <a:buClrTx/>
              <a:buSzTx/>
              <a:buFontTx/>
              <a:buNone/>
            </a:pPr>
            <a:r>
              <a:rPr lang="en-US" sz="2000">
                <a:solidFill>
                  <a:schemeClr val="accent2"/>
                </a:solidFill>
              </a:rPr>
              <a:t>modified</a:t>
            </a:r>
            <a:endParaRPr lang="en-US">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5"/>
          <p:cNvSpPr>
            <a:spLocks noGrp="1"/>
          </p:cNvSpPr>
          <p:nvPr>
            <p:ph type="ftr" sz="quarter" idx="11"/>
          </p:nvPr>
        </p:nvSpPr>
        <p:spPr>
          <a:xfrm>
            <a:off x="5410200" y="6378575"/>
            <a:ext cx="2895600" cy="457200"/>
          </a:xfrm>
          <a:noFill/>
        </p:spPr>
        <p:txBody>
          <a:bodyPr/>
          <a:lstStyle/>
          <a:p>
            <a:r>
              <a:rPr lang="en-US" smtClean="0"/>
              <a:t>2: Application Layer</a:t>
            </a:r>
            <a:endParaRPr lang="en-US" smtClean="0">
              <a:latin typeface="Times New Roman" pitchFamily="18" charset="0"/>
            </a:endParaRPr>
          </a:p>
        </p:txBody>
      </p:sp>
      <p:sp>
        <p:nvSpPr>
          <p:cNvPr id="10243" name="Slide Number Placeholder 6"/>
          <p:cNvSpPr>
            <a:spLocks noGrp="1"/>
          </p:cNvSpPr>
          <p:nvPr>
            <p:ph type="sldNum" sz="quarter" idx="12"/>
          </p:nvPr>
        </p:nvSpPr>
        <p:spPr>
          <a:noFill/>
        </p:spPr>
        <p:txBody>
          <a:bodyPr/>
          <a:lstStyle/>
          <a:p>
            <a:fld id="{A42AE818-7547-4CFC-9F89-3BE79BBF09C3}" type="slidenum">
              <a:rPr lang="en-US" smtClean="0"/>
              <a:pPr/>
              <a:t>4</a:t>
            </a:fld>
            <a:endParaRPr lang="en-US" smtClean="0"/>
          </a:p>
        </p:txBody>
      </p:sp>
      <p:sp>
        <p:nvSpPr>
          <p:cNvPr id="10244" name="Rectangle 2"/>
          <p:cNvSpPr>
            <a:spLocks noGrp="1" noChangeArrowheads="1"/>
          </p:cNvSpPr>
          <p:nvPr>
            <p:ph type="title"/>
          </p:nvPr>
        </p:nvSpPr>
        <p:spPr/>
        <p:txBody>
          <a:bodyPr/>
          <a:lstStyle/>
          <a:p>
            <a:r>
              <a:rPr lang="en-US" sz="3200" smtClean="0"/>
              <a:t>Addressing processes:</a:t>
            </a:r>
            <a:endParaRPr lang="en-US" smtClean="0"/>
          </a:p>
        </p:txBody>
      </p:sp>
      <p:sp>
        <p:nvSpPr>
          <p:cNvPr id="35844" name="Rectangle 4"/>
          <p:cNvSpPr>
            <a:spLocks noGrp="1" noChangeArrowheads="1"/>
          </p:cNvSpPr>
          <p:nvPr>
            <p:ph type="body" sz="half" idx="2"/>
          </p:nvPr>
        </p:nvSpPr>
        <p:spPr>
          <a:xfrm>
            <a:off x="661988" y="1233488"/>
            <a:ext cx="3921125" cy="4648200"/>
          </a:xfrm>
        </p:spPr>
        <p:txBody>
          <a:bodyPr/>
          <a:lstStyle/>
          <a:p>
            <a:r>
              <a:rPr lang="en-US" sz="2400" smtClean="0"/>
              <a:t>For a process to receive messages, it must have an identifier</a:t>
            </a:r>
          </a:p>
          <a:p>
            <a:r>
              <a:rPr lang="en-US" sz="2400" smtClean="0"/>
              <a:t>Every </a:t>
            </a:r>
            <a:r>
              <a:rPr lang="en-US" sz="2400" smtClean="0">
                <a:solidFill>
                  <a:srgbClr val="FF0000"/>
                </a:solidFill>
              </a:rPr>
              <a:t>host</a:t>
            </a:r>
            <a:r>
              <a:rPr lang="en-US" sz="2400" smtClean="0"/>
              <a:t> has a unique 32-bit IP address</a:t>
            </a:r>
          </a:p>
          <a:p>
            <a:r>
              <a:rPr lang="en-US" sz="2400" smtClean="0">
                <a:solidFill>
                  <a:srgbClr val="FF0000"/>
                </a:solidFill>
              </a:rPr>
              <a:t>Q:</a:t>
            </a:r>
            <a:r>
              <a:rPr lang="en-US" sz="2400" smtClean="0"/>
              <a:t> Does the IP address of the host on which the  process runs suffice for identifying the process?</a:t>
            </a:r>
          </a:p>
          <a:p>
            <a:r>
              <a:rPr lang="en-US" sz="2400" smtClean="0">
                <a:solidFill>
                  <a:srgbClr val="FF0000"/>
                </a:solidFill>
              </a:rPr>
              <a:t>Answer:</a:t>
            </a:r>
            <a:r>
              <a:rPr lang="en-US" sz="2400" smtClean="0"/>
              <a:t> No, many processes can be running on same host</a:t>
            </a:r>
          </a:p>
        </p:txBody>
      </p:sp>
      <p:sp>
        <p:nvSpPr>
          <p:cNvPr id="35846" name="Rectangle 6"/>
          <p:cNvSpPr>
            <a:spLocks noGrp="1" noChangeArrowheads="1"/>
          </p:cNvSpPr>
          <p:nvPr>
            <p:ph type="body" sz="half" idx="1"/>
          </p:nvPr>
        </p:nvSpPr>
        <p:spPr>
          <a:xfrm>
            <a:off x="4719638" y="1246188"/>
            <a:ext cx="3835400" cy="4648200"/>
          </a:xfrm>
          <a:noFill/>
        </p:spPr>
        <p:txBody>
          <a:bodyPr/>
          <a:lstStyle/>
          <a:p>
            <a:r>
              <a:rPr lang="en-US" sz="2400" smtClean="0"/>
              <a:t>Identifier includes both the IP address and </a:t>
            </a:r>
            <a:r>
              <a:rPr lang="en-US" sz="2400" smtClean="0">
                <a:solidFill>
                  <a:srgbClr val="FF0000"/>
                </a:solidFill>
              </a:rPr>
              <a:t>port numbers</a:t>
            </a:r>
            <a:r>
              <a:rPr lang="en-US" sz="2400" smtClean="0"/>
              <a:t> associated with the process on the host.</a:t>
            </a:r>
          </a:p>
          <a:p>
            <a:r>
              <a:rPr lang="en-US" sz="2400" smtClean="0"/>
              <a:t>Example port numbers:</a:t>
            </a:r>
          </a:p>
          <a:p>
            <a:pPr lvl="1"/>
            <a:r>
              <a:rPr lang="en-US" sz="2000" smtClean="0"/>
              <a:t>HTTP server: 80</a:t>
            </a:r>
          </a:p>
          <a:p>
            <a:pPr lvl="1"/>
            <a:r>
              <a:rPr lang="en-US" sz="2000" smtClean="0"/>
              <a:t>Mail server: 25</a:t>
            </a:r>
          </a:p>
          <a:p>
            <a:r>
              <a:rPr lang="en-US" sz="2400" smtClean="0">
                <a:solidFill>
                  <a:schemeClr val="accent2"/>
                </a:solidFill>
              </a:rPr>
              <a:t>More on this later</a:t>
            </a:r>
            <a:endParaRPr lang="en-US" sz="240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4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6">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6">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846">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4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11267" name="Slide Number Placeholder 6"/>
          <p:cNvSpPr>
            <a:spLocks noGrp="1"/>
          </p:cNvSpPr>
          <p:nvPr>
            <p:ph type="sldNum" sz="quarter" idx="12"/>
          </p:nvPr>
        </p:nvSpPr>
        <p:spPr>
          <a:noFill/>
        </p:spPr>
        <p:txBody>
          <a:bodyPr/>
          <a:lstStyle/>
          <a:p>
            <a:fld id="{31F2B923-E955-4A47-AA1C-D4B9D28FB541}" type="slidenum">
              <a:rPr lang="en-US" smtClean="0"/>
              <a:pPr/>
              <a:t>5</a:t>
            </a:fld>
            <a:endParaRPr lang="en-US" smtClean="0"/>
          </a:p>
        </p:txBody>
      </p:sp>
      <p:sp>
        <p:nvSpPr>
          <p:cNvPr id="11268" name="Rectangle 2"/>
          <p:cNvSpPr>
            <a:spLocks noGrp="1" noChangeArrowheads="1"/>
          </p:cNvSpPr>
          <p:nvPr>
            <p:ph type="title"/>
          </p:nvPr>
        </p:nvSpPr>
        <p:spPr>
          <a:xfrm>
            <a:off x="533400" y="228600"/>
            <a:ext cx="8305800" cy="1143000"/>
          </a:xfrm>
        </p:spPr>
        <p:txBody>
          <a:bodyPr/>
          <a:lstStyle/>
          <a:p>
            <a:r>
              <a:rPr lang="en-US" sz="3200" smtClean="0"/>
              <a:t>What transport service does an app need?</a:t>
            </a:r>
            <a:endParaRPr lang="en-US" smtClean="0"/>
          </a:p>
        </p:txBody>
      </p:sp>
      <p:sp>
        <p:nvSpPr>
          <p:cNvPr id="11269" name="Rectangle 3"/>
          <p:cNvSpPr>
            <a:spLocks noGrp="1" noChangeArrowheads="1"/>
          </p:cNvSpPr>
          <p:nvPr>
            <p:ph type="body" sz="half" idx="1"/>
          </p:nvPr>
        </p:nvSpPr>
        <p:spPr>
          <a:xfrm>
            <a:off x="476250" y="1390650"/>
            <a:ext cx="4316413" cy="2797175"/>
          </a:xfrm>
        </p:spPr>
        <p:txBody>
          <a:bodyPr/>
          <a:lstStyle/>
          <a:p>
            <a:pPr>
              <a:lnSpc>
                <a:spcPct val="90000"/>
              </a:lnSpc>
              <a:buFont typeface="ZapfDingbats" pitchFamily="82" charset="2"/>
              <a:buNone/>
            </a:pPr>
            <a:r>
              <a:rPr lang="en-US" sz="2400" smtClean="0">
                <a:solidFill>
                  <a:srgbClr val="FF0000"/>
                </a:solidFill>
              </a:rPr>
              <a:t>Data loss</a:t>
            </a:r>
            <a:endParaRPr lang="en-US" sz="2400" smtClean="0"/>
          </a:p>
          <a:p>
            <a:pPr>
              <a:lnSpc>
                <a:spcPct val="90000"/>
              </a:lnSpc>
            </a:pPr>
            <a:r>
              <a:rPr lang="en-US" sz="2400" smtClean="0"/>
              <a:t>some apps (e.g., audio) can tolerate some loss</a:t>
            </a:r>
          </a:p>
          <a:p>
            <a:pPr>
              <a:lnSpc>
                <a:spcPct val="90000"/>
              </a:lnSpc>
            </a:pPr>
            <a:r>
              <a:rPr lang="en-US" sz="2400" smtClean="0"/>
              <a:t>other apps (e.g., file transfer, telnet) require 100% reliable data transfer</a:t>
            </a:r>
            <a:r>
              <a:rPr lang="en-US" smtClean="0"/>
              <a:t> </a:t>
            </a:r>
          </a:p>
        </p:txBody>
      </p:sp>
      <p:sp>
        <p:nvSpPr>
          <p:cNvPr id="11270" name="Rectangle 4"/>
          <p:cNvSpPr>
            <a:spLocks noGrp="1" noChangeArrowheads="1"/>
          </p:cNvSpPr>
          <p:nvPr>
            <p:ph type="body" sz="half" idx="2"/>
          </p:nvPr>
        </p:nvSpPr>
        <p:spPr>
          <a:xfrm>
            <a:off x="542925" y="4016375"/>
            <a:ext cx="3810000" cy="2443163"/>
          </a:xfrm>
        </p:spPr>
        <p:txBody>
          <a:bodyPr/>
          <a:lstStyle/>
          <a:p>
            <a:pPr>
              <a:lnSpc>
                <a:spcPct val="90000"/>
              </a:lnSpc>
              <a:buFont typeface="ZapfDingbats" pitchFamily="82" charset="2"/>
              <a:buNone/>
            </a:pPr>
            <a:r>
              <a:rPr lang="en-US" sz="2400" smtClean="0">
                <a:solidFill>
                  <a:srgbClr val="FF0000"/>
                </a:solidFill>
              </a:rPr>
              <a:t>Timing</a:t>
            </a:r>
            <a:endParaRPr lang="en-US" sz="2400" smtClean="0"/>
          </a:p>
          <a:p>
            <a:pPr>
              <a:lnSpc>
                <a:spcPct val="90000"/>
              </a:lnSpc>
            </a:pPr>
            <a:r>
              <a:rPr lang="en-US" sz="2400" smtClean="0"/>
              <a:t>some apps (e.g., Internet telephony, interactive games) require low delay to be “effective”</a:t>
            </a:r>
          </a:p>
        </p:txBody>
      </p:sp>
      <p:sp>
        <p:nvSpPr>
          <p:cNvPr id="11271" name="Rectangle 5"/>
          <p:cNvSpPr>
            <a:spLocks noChangeArrowheads="1"/>
          </p:cNvSpPr>
          <p:nvPr/>
        </p:nvSpPr>
        <p:spPr bwMode="auto">
          <a:xfrm>
            <a:off x="5026025" y="1423988"/>
            <a:ext cx="3886200" cy="3656012"/>
          </a:xfrm>
          <a:prstGeom prst="rect">
            <a:avLst/>
          </a:prstGeom>
          <a:noFill/>
          <a:ln w="9525">
            <a:noFill/>
            <a:miter lim="800000"/>
            <a:headEnd/>
            <a:tailEnd/>
          </a:ln>
        </p:spPr>
        <p:txBody>
          <a:bodyPr/>
          <a:lstStyle/>
          <a:p>
            <a:pPr marL="342900" indent="-342900"/>
            <a:r>
              <a:rPr lang="en-US">
                <a:solidFill>
                  <a:srgbClr val="FF0000"/>
                </a:solidFill>
              </a:rPr>
              <a:t>Bandwidth</a:t>
            </a:r>
            <a:endParaRPr lang="en-US"/>
          </a:p>
          <a:p>
            <a:pPr marL="342900" indent="-342900">
              <a:buFont typeface="ZapfDingbats" pitchFamily="82" charset="2"/>
              <a:buChar char="r"/>
            </a:pPr>
            <a:r>
              <a:rPr lang="en-US"/>
              <a:t>some apps (e.g., multimedia) require minimum amount of bandwidth to be “effective”</a:t>
            </a:r>
          </a:p>
          <a:p>
            <a:pPr marL="342900" indent="-342900">
              <a:buFont typeface="ZapfDingbats" pitchFamily="82" charset="2"/>
              <a:buChar char="r"/>
            </a:pPr>
            <a:r>
              <a:rPr lang="en-US"/>
              <a:t>other apps (“elastic apps”) make use of whatever bandwidth they get </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3"/>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12291" name="Slide Number Placeholder 4"/>
          <p:cNvSpPr>
            <a:spLocks noGrp="1"/>
          </p:cNvSpPr>
          <p:nvPr>
            <p:ph type="sldNum" sz="quarter" idx="12"/>
          </p:nvPr>
        </p:nvSpPr>
        <p:spPr>
          <a:noFill/>
        </p:spPr>
        <p:txBody>
          <a:bodyPr/>
          <a:lstStyle/>
          <a:p>
            <a:fld id="{0787E3C9-86BF-479F-88D8-2C4A6E45E799}" type="slidenum">
              <a:rPr lang="en-US" smtClean="0"/>
              <a:pPr/>
              <a:t>6</a:t>
            </a:fld>
            <a:endParaRPr lang="en-US" smtClean="0"/>
          </a:p>
        </p:txBody>
      </p:sp>
      <p:sp>
        <p:nvSpPr>
          <p:cNvPr id="12292" name="Rectangle 2"/>
          <p:cNvSpPr>
            <a:spLocks noGrp="1" noChangeArrowheads="1"/>
          </p:cNvSpPr>
          <p:nvPr>
            <p:ph type="title"/>
          </p:nvPr>
        </p:nvSpPr>
        <p:spPr>
          <a:xfrm>
            <a:off x="371475" y="303213"/>
            <a:ext cx="8201025" cy="1143000"/>
          </a:xfrm>
        </p:spPr>
        <p:txBody>
          <a:bodyPr/>
          <a:lstStyle/>
          <a:p>
            <a:r>
              <a:rPr lang="en-US" sz="2800" smtClean="0"/>
              <a:t>Transport service requirements of common apps</a:t>
            </a:r>
            <a:endParaRPr lang="en-US" smtClean="0"/>
          </a:p>
        </p:txBody>
      </p:sp>
      <p:sp>
        <p:nvSpPr>
          <p:cNvPr id="12293" name="Text Box 3"/>
          <p:cNvSpPr txBox="1">
            <a:spLocks noChangeArrowheads="1"/>
          </p:cNvSpPr>
          <p:nvPr/>
        </p:nvSpPr>
        <p:spPr bwMode="auto">
          <a:xfrm>
            <a:off x="182563" y="1727200"/>
            <a:ext cx="2541587" cy="3200400"/>
          </a:xfrm>
          <a:prstGeom prst="rect">
            <a:avLst/>
          </a:prstGeom>
          <a:noFill/>
          <a:ln w="9525">
            <a:noFill/>
            <a:miter lim="800000"/>
            <a:headEnd/>
            <a:tailEnd/>
          </a:ln>
        </p:spPr>
        <p:txBody>
          <a:bodyPr wrap="none">
            <a:spAutoFit/>
          </a:bodyPr>
          <a:lstStyle/>
          <a:p>
            <a:pPr algn="r">
              <a:spcBef>
                <a:spcPct val="0"/>
              </a:spcBef>
              <a:buClrTx/>
              <a:buSzTx/>
              <a:buFontTx/>
              <a:buNone/>
            </a:pPr>
            <a:r>
              <a:rPr lang="en-US" sz="2000" b="1">
                <a:latin typeface="Arial" charset="0"/>
              </a:rPr>
              <a:t>Application</a:t>
            </a:r>
            <a:endParaRPr lang="en-US" sz="2000">
              <a:latin typeface="Arial" charset="0"/>
            </a:endParaRPr>
          </a:p>
          <a:p>
            <a:pPr algn="r">
              <a:spcBef>
                <a:spcPct val="0"/>
              </a:spcBef>
              <a:buClrTx/>
              <a:buSzTx/>
              <a:buFontTx/>
              <a:buNone/>
            </a:pPr>
            <a:endParaRPr lang="en-US" sz="2000">
              <a:latin typeface="Arial" charset="0"/>
            </a:endParaRPr>
          </a:p>
          <a:p>
            <a:pPr algn="r">
              <a:spcBef>
                <a:spcPct val="0"/>
              </a:spcBef>
              <a:buClrTx/>
              <a:buSzTx/>
              <a:buFontTx/>
              <a:buNone/>
            </a:pPr>
            <a:r>
              <a:rPr lang="en-US" sz="2000">
                <a:latin typeface="Arial" charset="0"/>
              </a:rPr>
              <a:t>file transfer</a:t>
            </a:r>
          </a:p>
          <a:p>
            <a:pPr algn="r">
              <a:spcBef>
                <a:spcPct val="0"/>
              </a:spcBef>
              <a:buClrTx/>
              <a:buSzTx/>
              <a:buFontTx/>
              <a:buNone/>
            </a:pPr>
            <a:r>
              <a:rPr lang="en-US" sz="2000">
                <a:latin typeface="Arial" charset="0"/>
              </a:rPr>
              <a:t>e-mail</a:t>
            </a:r>
          </a:p>
          <a:p>
            <a:pPr algn="r">
              <a:spcBef>
                <a:spcPct val="0"/>
              </a:spcBef>
              <a:buClrTx/>
              <a:buSzTx/>
              <a:buFontTx/>
              <a:buNone/>
            </a:pPr>
            <a:r>
              <a:rPr lang="en-US" sz="2000">
                <a:latin typeface="Arial" charset="0"/>
              </a:rPr>
              <a:t>Web documents</a:t>
            </a:r>
          </a:p>
          <a:p>
            <a:pPr algn="r">
              <a:spcBef>
                <a:spcPct val="0"/>
              </a:spcBef>
              <a:buClrTx/>
              <a:buSzTx/>
              <a:buFontTx/>
              <a:buNone/>
            </a:pPr>
            <a:r>
              <a:rPr lang="en-US" sz="2000">
                <a:latin typeface="Arial" charset="0"/>
              </a:rPr>
              <a:t>real-time audio/video</a:t>
            </a:r>
          </a:p>
          <a:p>
            <a:pPr algn="r">
              <a:spcBef>
                <a:spcPct val="0"/>
              </a:spcBef>
              <a:buClrTx/>
              <a:buSzTx/>
              <a:buFontTx/>
              <a:buNone/>
            </a:pPr>
            <a:endParaRPr lang="en-US" sz="2000">
              <a:latin typeface="Arial" charset="0"/>
            </a:endParaRPr>
          </a:p>
          <a:p>
            <a:pPr algn="r">
              <a:spcBef>
                <a:spcPct val="0"/>
              </a:spcBef>
              <a:buClrTx/>
              <a:buSzTx/>
              <a:buFontTx/>
              <a:buNone/>
            </a:pPr>
            <a:r>
              <a:rPr lang="en-US" sz="2000">
                <a:latin typeface="Arial" charset="0"/>
              </a:rPr>
              <a:t>stored audio/video</a:t>
            </a:r>
          </a:p>
          <a:p>
            <a:pPr algn="r">
              <a:spcBef>
                <a:spcPct val="0"/>
              </a:spcBef>
              <a:buClrTx/>
              <a:buSzTx/>
              <a:buFontTx/>
              <a:buNone/>
            </a:pPr>
            <a:r>
              <a:rPr lang="en-US" sz="2000">
                <a:latin typeface="Arial" charset="0"/>
              </a:rPr>
              <a:t>interactive games</a:t>
            </a:r>
          </a:p>
          <a:p>
            <a:pPr algn="r">
              <a:spcBef>
                <a:spcPct val="0"/>
              </a:spcBef>
              <a:buClrTx/>
              <a:buSzTx/>
              <a:buFontTx/>
              <a:buNone/>
            </a:pPr>
            <a:endParaRPr lang="en-US">
              <a:latin typeface="Times New Roman" pitchFamily="18" charset="0"/>
            </a:endParaRPr>
          </a:p>
        </p:txBody>
      </p:sp>
      <p:sp>
        <p:nvSpPr>
          <p:cNvPr id="12294" name="Text Box 4"/>
          <p:cNvSpPr txBox="1">
            <a:spLocks noChangeArrowheads="1"/>
          </p:cNvSpPr>
          <p:nvPr/>
        </p:nvSpPr>
        <p:spPr bwMode="auto">
          <a:xfrm>
            <a:off x="2816225" y="1752600"/>
            <a:ext cx="1566863" cy="3200400"/>
          </a:xfrm>
          <a:prstGeom prst="rect">
            <a:avLst/>
          </a:prstGeom>
          <a:noFill/>
          <a:ln w="9525">
            <a:noFill/>
            <a:miter lim="800000"/>
            <a:headEnd/>
            <a:tailEnd/>
          </a:ln>
        </p:spPr>
        <p:txBody>
          <a:bodyPr wrap="none">
            <a:spAutoFit/>
          </a:bodyPr>
          <a:lstStyle/>
          <a:p>
            <a:pPr>
              <a:spcBef>
                <a:spcPct val="0"/>
              </a:spcBef>
              <a:buClrTx/>
              <a:buSzTx/>
              <a:buFontTx/>
              <a:buNone/>
            </a:pPr>
            <a:r>
              <a:rPr lang="en-US" sz="2000" b="1" dirty="0">
                <a:latin typeface="Arial" charset="0"/>
              </a:rPr>
              <a:t>Data loss</a:t>
            </a:r>
            <a:endParaRPr lang="en-US" sz="2000" dirty="0">
              <a:latin typeface="Arial" charset="0"/>
            </a:endParaRPr>
          </a:p>
          <a:p>
            <a:pPr>
              <a:spcBef>
                <a:spcPct val="0"/>
              </a:spcBef>
              <a:buClrTx/>
              <a:buSzTx/>
              <a:buFontTx/>
              <a:buNone/>
            </a:pPr>
            <a:endParaRPr lang="en-US" sz="2000" dirty="0">
              <a:latin typeface="Arial" charset="0"/>
            </a:endParaRPr>
          </a:p>
          <a:p>
            <a:pPr>
              <a:spcBef>
                <a:spcPct val="0"/>
              </a:spcBef>
              <a:buClrTx/>
              <a:buSzTx/>
              <a:buFontTx/>
              <a:buNone/>
            </a:pPr>
            <a:r>
              <a:rPr lang="en-US" sz="2000" dirty="0">
                <a:latin typeface="Arial" charset="0"/>
              </a:rPr>
              <a:t>no loss</a:t>
            </a:r>
          </a:p>
          <a:p>
            <a:pPr>
              <a:spcBef>
                <a:spcPct val="0"/>
              </a:spcBef>
              <a:buClrTx/>
              <a:buSzTx/>
              <a:buFontTx/>
              <a:buNone/>
            </a:pPr>
            <a:r>
              <a:rPr lang="en-US" sz="2000" dirty="0">
                <a:latin typeface="Arial" charset="0"/>
              </a:rPr>
              <a:t>no loss</a:t>
            </a:r>
          </a:p>
          <a:p>
            <a:pPr>
              <a:spcBef>
                <a:spcPct val="0"/>
              </a:spcBef>
              <a:buClrTx/>
              <a:buSzTx/>
              <a:buFontTx/>
              <a:buNone/>
            </a:pPr>
            <a:r>
              <a:rPr lang="en-US" sz="2000" dirty="0">
                <a:latin typeface="Arial" charset="0"/>
              </a:rPr>
              <a:t>no loss</a:t>
            </a:r>
          </a:p>
          <a:p>
            <a:pPr>
              <a:spcBef>
                <a:spcPct val="0"/>
              </a:spcBef>
              <a:buClrTx/>
              <a:buSzTx/>
              <a:buFontTx/>
              <a:buNone/>
            </a:pPr>
            <a:r>
              <a:rPr lang="en-US" sz="2000" dirty="0">
                <a:latin typeface="Arial" charset="0"/>
              </a:rPr>
              <a:t>loss-tolerant</a:t>
            </a:r>
          </a:p>
          <a:p>
            <a:pPr>
              <a:spcBef>
                <a:spcPct val="0"/>
              </a:spcBef>
              <a:buClrTx/>
              <a:buSzTx/>
              <a:buFontTx/>
              <a:buNone/>
            </a:pPr>
            <a:endParaRPr lang="en-US" sz="2000" dirty="0">
              <a:latin typeface="Arial" charset="0"/>
            </a:endParaRPr>
          </a:p>
          <a:p>
            <a:pPr>
              <a:spcBef>
                <a:spcPct val="0"/>
              </a:spcBef>
              <a:buClrTx/>
              <a:buSzTx/>
              <a:buFontTx/>
              <a:buNone/>
            </a:pPr>
            <a:r>
              <a:rPr lang="en-US" sz="2000" dirty="0">
                <a:latin typeface="Arial" charset="0"/>
              </a:rPr>
              <a:t>loss-tolerant</a:t>
            </a:r>
          </a:p>
          <a:p>
            <a:pPr>
              <a:spcBef>
                <a:spcPct val="0"/>
              </a:spcBef>
              <a:buClrTx/>
              <a:buSzTx/>
              <a:buFontTx/>
              <a:buNone/>
            </a:pPr>
            <a:r>
              <a:rPr lang="en-US" sz="2000" dirty="0">
                <a:latin typeface="Arial" charset="0"/>
              </a:rPr>
              <a:t>loss-tolerant</a:t>
            </a:r>
          </a:p>
          <a:p>
            <a:pPr>
              <a:spcBef>
                <a:spcPct val="0"/>
              </a:spcBef>
              <a:buClrTx/>
              <a:buSzTx/>
              <a:buFontTx/>
              <a:buNone/>
            </a:pPr>
            <a:endParaRPr lang="en-US" dirty="0">
              <a:latin typeface="Times New Roman" pitchFamily="18" charset="0"/>
            </a:endParaRPr>
          </a:p>
        </p:txBody>
      </p:sp>
      <p:sp>
        <p:nvSpPr>
          <p:cNvPr id="12295" name="Text Box 5"/>
          <p:cNvSpPr txBox="1">
            <a:spLocks noChangeArrowheads="1"/>
          </p:cNvSpPr>
          <p:nvPr/>
        </p:nvSpPr>
        <p:spPr bwMode="auto">
          <a:xfrm>
            <a:off x="4502150" y="1751013"/>
            <a:ext cx="2574925" cy="3140075"/>
          </a:xfrm>
          <a:prstGeom prst="rect">
            <a:avLst/>
          </a:prstGeom>
          <a:noFill/>
          <a:ln w="9525">
            <a:noFill/>
            <a:miter lim="800000"/>
            <a:headEnd/>
            <a:tailEnd/>
          </a:ln>
        </p:spPr>
        <p:txBody>
          <a:bodyPr>
            <a:spAutoFit/>
          </a:bodyPr>
          <a:lstStyle/>
          <a:p>
            <a:pPr>
              <a:spcBef>
                <a:spcPct val="0"/>
              </a:spcBef>
              <a:buClrTx/>
              <a:buSzTx/>
              <a:buFontTx/>
              <a:buNone/>
            </a:pPr>
            <a:r>
              <a:rPr lang="en-US" sz="2000" b="1" dirty="0">
                <a:latin typeface="Arial" charset="0"/>
              </a:rPr>
              <a:t>Bandwidth</a:t>
            </a:r>
            <a:endParaRPr lang="en-US" sz="2000" dirty="0">
              <a:latin typeface="Arial" charset="0"/>
            </a:endParaRPr>
          </a:p>
          <a:p>
            <a:pPr>
              <a:spcBef>
                <a:spcPct val="0"/>
              </a:spcBef>
              <a:buClrTx/>
              <a:buSzTx/>
              <a:buFontTx/>
              <a:buNone/>
            </a:pPr>
            <a:endParaRPr lang="en-US" sz="2000" dirty="0">
              <a:latin typeface="Arial" charset="0"/>
            </a:endParaRPr>
          </a:p>
          <a:p>
            <a:pPr>
              <a:spcBef>
                <a:spcPct val="0"/>
              </a:spcBef>
              <a:buClrTx/>
              <a:buSzTx/>
              <a:buFontTx/>
              <a:buNone/>
            </a:pPr>
            <a:r>
              <a:rPr lang="en-US" sz="2000" dirty="0">
                <a:latin typeface="Arial" charset="0"/>
              </a:rPr>
              <a:t>elastic</a:t>
            </a:r>
          </a:p>
          <a:p>
            <a:pPr>
              <a:spcBef>
                <a:spcPct val="0"/>
              </a:spcBef>
              <a:buClrTx/>
              <a:buSzTx/>
              <a:buFontTx/>
              <a:buNone/>
            </a:pPr>
            <a:r>
              <a:rPr lang="en-US" sz="2000" dirty="0">
                <a:latin typeface="Arial" charset="0"/>
              </a:rPr>
              <a:t>elastic</a:t>
            </a:r>
          </a:p>
          <a:p>
            <a:pPr>
              <a:spcBef>
                <a:spcPct val="0"/>
              </a:spcBef>
              <a:buClrTx/>
              <a:buSzTx/>
              <a:buFontTx/>
              <a:buNone/>
            </a:pPr>
            <a:r>
              <a:rPr lang="en-US" sz="2000" dirty="0">
                <a:latin typeface="Arial" charset="0"/>
              </a:rPr>
              <a:t>elastic</a:t>
            </a:r>
          </a:p>
          <a:p>
            <a:pPr>
              <a:spcBef>
                <a:spcPct val="0"/>
              </a:spcBef>
              <a:buClrTx/>
              <a:buSzTx/>
              <a:buFontTx/>
              <a:buNone/>
            </a:pPr>
            <a:r>
              <a:rPr lang="en-US" sz="2000" dirty="0">
                <a:latin typeface="Arial" charset="0"/>
              </a:rPr>
              <a:t>audio: 5kbps-1Mbps</a:t>
            </a:r>
          </a:p>
          <a:p>
            <a:pPr>
              <a:spcBef>
                <a:spcPct val="0"/>
              </a:spcBef>
              <a:buClrTx/>
              <a:buSzTx/>
              <a:buFontTx/>
              <a:buNone/>
            </a:pPr>
            <a:r>
              <a:rPr lang="en-US" sz="2000" dirty="0">
                <a:latin typeface="Arial" charset="0"/>
              </a:rPr>
              <a:t>video:10kbps-5Mbps</a:t>
            </a:r>
          </a:p>
          <a:p>
            <a:pPr>
              <a:spcBef>
                <a:spcPct val="0"/>
              </a:spcBef>
              <a:buClrTx/>
              <a:buSzTx/>
              <a:buFontTx/>
              <a:buNone/>
            </a:pPr>
            <a:r>
              <a:rPr lang="en-US" sz="2000" dirty="0">
                <a:latin typeface="Arial" charset="0"/>
              </a:rPr>
              <a:t>same as above </a:t>
            </a:r>
          </a:p>
          <a:p>
            <a:pPr>
              <a:spcBef>
                <a:spcPct val="0"/>
              </a:spcBef>
              <a:buClrTx/>
              <a:buSzTx/>
              <a:buFontTx/>
              <a:buNone/>
            </a:pPr>
            <a:r>
              <a:rPr lang="en-US" sz="2000" dirty="0">
                <a:latin typeface="Arial" charset="0"/>
              </a:rPr>
              <a:t>few kbps up</a:t>
            </a:r>
          </a:p>
          <a:p>
            <a:pPr>
              <a:spcBef>
                <a:spcPct val="0"/>
              </a:spcBef>
              <a:buClrTx/>
              <a:buSzTx/>
              <a:buFontTx/>
              <a:buNone/>
            </a:pPr>
            <a:endParaRPr lang="en-US" sz="2000" dirty="0">
              <a:latin typeface="Arial" charset="0"/>
            </a:endParaRPr>
          </a:p>
        </p:txBody>
      </p:sp>
      <p:sp>
        <p:nvSpPr>
          <p:cNvPr id="12296" name="Text Box 6"/>
          <p:cNvSpPr txBox="1">
            <a:spLocks noChangeArrowheads="1"/>
          </p:cNvSpPr>
          <p:nvPr/>
        </p:nvSpPr>
        <p:spPr bwMode="auto">
          <a:xfrm>
            <a:off x="6935788" y="1697038"/>
            <a:ext cx="2062162" cy="3140075"/>
          </a:xfrm>
          <a:prstGeom prst="rect">
            <a:avLst/>
          </a:prstGeom>
          <a:noFill/>
          <a:ln w="9525">
            <a:noFill/>
            <a:miter lim="800000"/>
            <a:headEnd/>
            <a:tailEnd/>
          </a:ln>
        </p:spPr>
        <p:txBody>
          <a:bodyPr>
            <a:spAutoFit/>
          </a:bodyPr>
          <a:lstStyle/>
          <a:p>
            <a:pPr>
              <a:spcBef>
                <a:spcPct val="0"/>
              </a:spcBef>
              <a:buClrTx/>
              <a:buSzTx/>
              <a:buFontTx/>
              <a:buNone/>
            </a:pPr>
            <a:r>
              <a:rPr lang="en-US" sz="2000" b="1" dirty="0">
                <a:latin typeface="Arial" charset="0"/>
              </a:rPr>
              <a:t>Time Sensitive</a:t>
            </a:r>
            <a:endParaRPr lang="en-US" sz="2000" dirty="0">
              <a:latin typeface="Arial" charset="0"/>
            </a:endParaRPr>
          </a:p>
          <a:p>
            <a:pPr>
              <a:spcBef>
                <a:spcPct val="0"/>
              </a:spcBef>
              <a:buClrTx/>
              <a:buSzTx/>
              <a:buFontTx/>
              <a:buNone/>
            </a:pPr>
            <a:endParaRPr lang="en-US" sz="2000" dirty="0">
              <a:latin typeface="Arial" charset="0"/>
            </a:endParaRPr>
          </a:p>
          <a:p>
            <a:pPr>
              <a:spcBef>
                <a:spcPct val="0"/>
              </a:spcBef>
              <a:buClrTx/>
              <a:buSzTx/>
              <a:buFontTx/>
              <a:buNone/>
            </a:pPr>
            <a:r>
              <a:rPr lang="en-US" sz="2000" dirty="0">
                <a:latin typeface="Arial" charset="0"/>
              </a:rPr>
              <a:t>no</a:t>
            </a:r>
          </a:p>
          <a:p>
            <a:pPr>
              <a:spcBef>
                <a:spcPct val="0"/>
              </a:spcBef>
              <a:buClrTx/>
              <a:buSzTx/>
              <a:buFontTx/>
              <a:buNone/>
            </a:pPr>
            <a:r>
              <a:rPr lang="en-US" sz="2000" dirty="0">
                <a:latin typeface="Arial" charset="0"/>
              </a:rPr>
              <a:t>no</a:t>
            </a:r>
          </a:p>
          <a:p>
            <a:pPr>
              <a:spcBef>
                <a:spcPct val="0"/>
              </a:spcBef>
              <a:buClrTx/>
              <a:buSzTx/>
              <a:buFontTx/>
              <a:buNone/>
            </a:pPr>
            <a:r>
              <a:rPr lang="en-US" sz="2000" dirty="0">
                <a:latin typeface="Arial" charset="0"/>
              </a:rPr>
              <a:t>no</a:t>
            </a:r>
          </a:p>
          <a:p>
            <a:pPr>
              <a:spcBef>
                <a:spcPct val="0"/>
              </a:spcBef>
              <a:buClrTx/>
              <a:buSzTx/>
              <a:buFontTx/>
              <a:buNone/>
            </a:pPr>
            <a:r>
              <a:rPr lang="en-US" sz="2000" dirty="0">
                <a:latin typeface="Arial" charset="0"/>
              </a:rPr>
              <a:t>yes, 100’s </a:t>
            </a:r>
            <a:r>
              <a:rPr lang="en-US" sz="2000" dirty="0" err="1">
                <a:latin typeface="Arial" charset="0"/>
              </a:rPr>
              <a:t>msec</a:t>
            </a:r>
            <a:endParaRPr lang="en-US" sz="2000" dirty="0">
              <a:latin typeface="Arial" charset="0"/>
            </a:endParaRPr>
          </a:p>
          <a:p>
            <a:pPr>
              <a:spcBef>
                <a:spcPct val="0"/>
              </a:spcBef>
              <a:buClrTx/>
              <a:buSzTx/>
              <a:buFontTx/>
              <a:buNone/>
            </a:pPr>
            <a:endParaRPr lang="en-US" sz="2000" dirty="0">
              <a:latin typeface="Arial" charset="0"/>
            </a:endParaRPr>
          </a:p>
          <a:p>
            <a:pPr>
              <a:spcBef>
                <a:spcPct val="0"/>
              </a:spcBef>
              <a:buClrTx/>
              <a:buSzTx/>
              <a:buFontTx/>
              <a:buNone/>
            </a:pPr>
            <a:r>
              <a:rPr lang="en-US" sz="2000" dirty="0">
                <a:latin typeface="Arial" charset="0"/>
              </a:rPr>
              <a:t>yes, few </a:t>
            </a:r>
            <a:r>
              <a:rPr lang="en-US" sz="2000" dirty="0" err="1">
                <a:latin typeface="Arial" charset="0"/>
              </a:rPr>
              <a:t>secs</a:t>
            </a:r>
            <a:endParaRPr lang="en-US" sz="2000" dirty="0">
              <a:latin typeface="Arial" charset="0"/>
            </a:endParaRPr>
          </a:p>
          <a:p>
            <a:pPr>
              <a:spcBef>
                <a:spcPct val="0"/>
              </a:spcBef>
              <a:buClrTx/>
              <a:buSzTx/>
              <a:buFontTx/>
              <a:buNone/>
            </a:pPr>
            <a:r>
              <a:rPr lang="en-US" sz="2000" dirty="0">
                <a:latin typeface="Arial" charset="0"/>
              </a:rPr>
              <a:t>yes, 100’s </a:t>
            </a:r>
            <a:r>
              <a:rPr lang="en-US" sz="2000" dirty="0" err="1">
                <a:latin typeface="Arial" charset="0"/>
              </a:rPr>
              <a:t>msec</a:t>
            </a:r>
            <a:endParaRPr lang="en-US" sz="2000" dirty="0">
              <a:latin typeface="Arial" charset="0"/>
            </a:endParaRPr>
          </a:p>
          <a:p>
            <a:pPr>
              <a:spcBef>
                <a:spcPct val="0"/>
              </a:spcBef>
              <a:buClrTx/>
              <a:buSzTx/>
              <a:buFontTx/>
              <a:buNone/>
            </a:pPr>
            <a:endParaRPr lang="en-US" sz="2000" dirty="0">
              <a:latin typeface="Arial" charset="0"/>
            </a:endParaRPr>
          </a:p>
        </p:txBody>
      </p:sp>
      <p:sp>
        <p:nvSpPr>
          <p:cNvPr id="12297" name="Line 7"/>
          <p:cNvSpPr>
            <a:spLocks noChangeShapeType="1"/>
          </p:cNvSpPr>
          <p:nvPr/>
        </p:nvSpPr>
        <p:spPr bwMode="auto">
          <a:xfrm flipV="1">
            <a:off x="895350" y="2133600"/>
            <a:ext cx="7562850" cy="9525"/>
          </a:xfrm>
          <a:prstGeom prst="line">
            <a:avLst/>
          </a:prstGeom>
          <a:noFill/>
          <a:ln w="28575">
            <a:solidFill>
              <a:schemeClr val="accent2"/>
            </a:solidFill>
            <a:round/>
            <a:headEnd/>
            <a:tailEnd/>
          </a:ln>
        </p:spPr>
        <p:txBody>
          <a:bodyPr wrap="none" anchor="ctr"/>
          <a:lstStyle/>
          <a:p>
            <a:endParaRPr lang="en-US"/>
          </a:p>
        </p:txBody>
      </p:sp>
      <p:sp>
        <p:nvSpPr>
          <p:cNvPr id="12298" name="Line 8"/>
          <p:cNvSpPr>
            <a:spLocks noChangeShapeType="1"/>
          </p:cNvSpPr>
          <p:nvPr/>
        </p:nvSpPr>
        <p:spPr bwMode="auto">
          <a:xfrm flipV="1">
            <a:off x="847725" y="2733675"/>
            <a:ext cx="7629525" cy="0"/>
          </a:xfrm>
          <a:prstGeom prst="line">
            <a:avLst/>
          </a:prstGeom>
          <a:noFill/>
          <a:ln w="12700">
            <a:solidFill>
              <a:schemeClr val="tx1"/>
            </a:solidFill>
            <a:round/>
            <a:headEnd/>
            <a:tailEnd/>
          </a:ln>
        </p:spPr>
        <p:txBody>
          <a:bodyPr wrap="none" anchor="ctr"/>
          <a:lstStyle/>
          <a:p>
            <a:endParaRPr lang="en-US"/>
          </a:p>
        </p:txBody>
      </p:sp>
      <p:sp>
        <p:nvSpPr>
          <p:cNvPr id="12299" name="Line 9"/>
          <p:cNvSpPr>
            <a:spLocks noChangeShapeType="1"/>
          </p:cNvSpPr>
          <p:nvPr/>
        </p:nvSpPr>
        <p:spPr bwMode="auto">
          <a:xfrm flipV="1">
            <a:off x="857250" y="3028950"/>
            <a:ext cx="7629525" cy="0"/>
          </a:xfrm>
          <a:prstGeom prst="line">
            <a:avLst/>
          </a:prstGeom>
          <a:noFill/>
          <a:ln w="12700">
            <a:solidFill>
              <a:schemeClr val="tx1"/>
            </a:solidFill>
            <a:round/>
            <a:headEnd/>
            <a:tailEnd/>
          </a:ln>
        </p:spPr>
        <p:txBody>
          <a:bodyPr wrap="none" anchor="ctr"/>
          <a:lstStyle/>
          <a:p>
            <a:endParaRPr lang="en-US"/>
          </a:p>
        </p:txBody>
      </p:sp>
      <p:sp>
        <p:nvSpPr>
          <p:cNvPr id="12300" name="Line 10"/>
          <p:cNvSpPr>
            <a:spLocks noChangeShapeType="1"/>
          </p:cNvSpPr>
          <p:nvPr/>
        </p:nvSpPr>
        <p:spPr bwMode="auto">
          <a:xfrm flipV="1">
            <a:off x="866775" y="3324225"/>
            <a:ext cx="7629525" cy="0"/>
          </a:xfrm>
          <a:prstGeom prst="line">
            <a:avLst/>
          </a:prstGeom>
          <a:noFill/>
          <a:ln w="12700">
            <a:solidFill>
              <a:schemeClr val="tx1"/>
            </a:solidFill>
            <a:round/>
            <a:headEnd/>
            <a:tailEnd/>
          </a:ln>
        </p:spPr>
        <p:txBody>
          <a:bodyPr wrap="none" anchor="ctr"/>
          <a:lstStyle/>
          <a:p>
            <a:endParaRPr lang="en-US"/>
          </a:p>
        </p:txBody>
      </p:sp>
      <p:sp>
        <p:nvSpPr>
          <p:cNvPr id="12301" name="Line 11"/>
          <p:cNvSpPr>
            <a:spLocks noChangeShapeType="1"/>
          </p:cNvSpPr>
          <p:nvPr/>
        </p:nvSpPr>
        <p:spPr bwMode="auto">
          <a:xfrm flipV="1">
            <a:off x="885825" y="3933825"/>
            <a:ext cx="7629525" cy="0"/>
          </a:xfrm>
          <a:prstGeom prst="line">
            <a:avLst/>
          </a:prstGeom>
          <a:noFill/>
          <a:ln w="12700">
            <a:solidFill>
              <a:schemeClr val="tx1"/>
            </a:solidFill>
            <a:round/>
            <a:headEnd/>
            <a:tailEnd/>
          </a:ln>
        </p:spPr>
        <p:txBody>
          <a:bodyPr wrap="none" anchor="ctr"/>
          <a:lstStyle/>
          <a:p>
            <a:endParaRPr lang="en-US"/>
          </a:p>
        </p:txBody>
      </p:sp>
      <p:sp>
        <p:nvSpPr>
          <p:cNvPr id="12302" name="Line 12"/>
          <p:cNvSpPr>
            <a:spLocks noChangeShapeType="1"/>
          </p:cNvSpPr>
          <p:nvPr/>
        </p:nvSpPr>
        <p:spPr bwMode="auto">
          <a:xfrm flipV="1">
            <a:off x="838200" y="4248150"/>
            <a:ext cx="7629525" cy="0"/>
          </a:xfrm>
          <a:prstGeom prst="line">
            <a:avLst/>
          </a:prstGeom>
          <a:noFill/>
          <a:ln w="12700">
            <a:solidFill>
              <a:schemeClr val="tx1"/>
            </a:solidFill>
            <a:round/>
            <a:headEnd/>
            <a:tailEnd/>
          </a:ln>
        </p:spPr>
        <p:txBody>
          <a:bodyPr wrap="none" anchor="ctr"/>
          <a:lstStyle/>
          <a:p>
            <a:endParaRPr lang="en-US"/>
          </a:p>
        </p:txBody>
      </p:sp>
      <p:sp>
        <p:nvSpPr>
          <p:cNvPr id="12303" name="Line 13"/>
          <p:cNvSpPr>
            <a:spLocks noChangeShapeType="1"/>
          </p:cNvSpPr>
          <p:nvPr/>
        </p:nvSpPr>
        <p:spPr bwMode="auto">
          <a:xfrm flipV="1">
            <a:off x="838200" y="4572000"/>
            <a:ext cx="7629525" cy="0"/>
          </a:xfrm>
          <a:prstGeom prst="line">
            <a:avLst/>
          </a:prstGeom>
          <a:noFill/>
          <a:ln w="12700">
            <a:solidFill>
              <a:schemeClr val="tx1"/>
            </a:solidFill>
            <a:round/>
            <a:headEnd/>
            <a:tailEnd/>
          </a:ln>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13315" name="Slide Number Placeholder 6"/>
          <p:cNvSpPr>
            <a:spLocks noGrp="1"/>
          </p:cNvSpPr>
          <p:nvPr>
            <p:ph type="sldNum" sz="quarter" idx="12"/>
          </p:nvPr>
        </p:nvSpPr>
        <p:spPr>
          <a:noFill/>
        </p:spPr>
        <p:txBody>
          <a:bodyPr/>
          <a:lstStyle/>
          <a:p>
            <a:fld id="{07D70BD2-B644-4108-8F8C-3C88137BE72A}" type="slidenum">
              <a:rPr lang="en-US" smtClean="0"/>
              <a:pPr/>
              <a:t>7</a:t>
            </a:fld>
            <a:endParaRPr lang="en-US" smtClean="0"/>
          </a:p>
        </p:txBody>
      </p:sp>
      <p:sp>
        <p:nvSpPr>
          <p:cNvPr id="13316" name="Rectangle 2"/>
          <p:cNvSpPr>
            <a:spLocks noGrp="1" noChangeArrowheads="1"/>
          </p:cNvSpPr>
          <p:nvPr>
            <p:ph type="title"/>
          </p:nvPr>
        </p:nvSpPr>
        <p:spPr/>
        <p:txBody>
          <a:bodyPr/>
          <a:lstStyle/>
          <a:p>
            <a:r>
              <a:rPr lang="en-US" sz="3200" smtClean="0"/>
              <a:t>Internet transport protocols services</a:t>
            </a:r>
            <a:endParaRPr lang="en-US" smtClean="0"/>
          </a:p>
        </p:txBody>
      </p:sp>
      <p:sp>
        <p:nvSpPr>
          <p:cNvPr id="13317" name="Rectangle 3"/>
          <p:cNvSpPr>
            <a:spLocks noGrp="1" noChangeArrowheads="1"/>
          </p:cNvSpPr>
          <p:nvPr>
            <p:ph type="body" sz="half" idx="1"/>
          </p:nvPr>
        </p:nvSpPr>
        <p:spPr>
          <a:xfrm>
            <a:off x="533400" y="1600200"/>
            <a:ext cx="4095750" cy="4648200"/>
          </a:xfrm>
        </p:spPr>
        <p:txBody>
          <a:bodyPr/>
          <a:lstStyle/>
          <a:p>
            <a:pPr>
              <a:buFont typeface="ZapfDingbats" pitchFamily="82" charset="2"/>
              <a:buNone/>
            </a:pPr>
            <a:r>
              <a:rPr lang="en-US" sz="2400" u="sng" smtClean="0">
                <a:solidFill>
                  <a:srgbClr val="FF0000"/>
                </a:solidFill>
              </a:rPr>
              <a:t>TCP service:</a:t>
            </a:r>
            <a:endParaRPr lang="en-US" sz="2400" smtClean="0"/>
          </a:p>
          <a:p>
            <a:r>
              <a:rPr lang="en-US" sz="2000" i="1" smtClean="0">
                <a:solidFill>
                  <a:schemeClr val="accent2"/>
                </a:solidFill>
              </a:rPr>
              <a:t>connection-oriented:</a:t>
            </a:r>
            <a:r>
              <a:rPr lang="en-US" sz="2000" smtClean="0"/>
              <a:t> setup required between client and server processes</a:t>
            </a:r>
          </a:p>
          <a:p>
            <a:r>
              <a:rPr lang="en-US" sz="2000" i="1" smtClean="0">
                <a:solidFill>
                  <a:schemeClr val="accent2"/>
                </a:solidFill>
              </a:rPr>
              <a:t>reliable transport </a:t>
            </a:r>
            <a:r>
              <a:rPr lang="en-US" sz="2000" smtClean="0"/>
              <a:t>between sending and receiving process</a:t>
            </a:r>
            <a:endParaRPr lang="en-US" sz="2000" smtClean="0">
              <a:solidFill>
                <a:schemeClr val="accent2"/>
              </a:solidFill>
            </a:endParaRPr>
          </a:p>
          <a:p>
            <a:r>
              <a:rPr lang="en-US" sz="2000" i="1" smtClean="0">
                <a:solidFill>
                  <a:schemeClr val="accent2"/>
                </a:solidFill>
              </a:rPr>
              <a:t>flow control:</a:t>
            </a:r>
            <a:r>
              <a:rPr lang="en-US" sz="2000" smtClean="0"/>
              <a:t> sender won’t overwhelm receiver </a:t>
            </a:r>
          </a:p>
          <a:p>
            <a:r>
              <a:rPr lang="en-US" sz="2000" i="1" smtClean="0">
                <a:solidFill>
                  <a:schemeClr val="accent2"/>
                </a:solidFill>
              </a:rPr>
              <a:t>congestion control:</a:t>
            </a:r>
            <a:r>
              <a:rPr lang="en-US" sz="2000" smtClean="0"/>
              <a:t> throttle sender when network overloaded</a:t>
            </a:r>
          </a:p>
          <a:p>
            <a:r>
              <a:rPr lang="en-US" sz="2000" i="1" smtClean="0">
                <a:solidFill>
                  <a:schemeClr val="accent2"/>
                </a:solidFill>
              </a:rPr>
              <a:t>does not provide:</a:t>
            </a:r>
            <a:r>
              <a:rPr lang="en-US" sz="2000" smtClean="0"/>
              <a:t> timing, minimum bandwidth guarantees</a:t>
            </a:r>
            <a:endParaRPr lang="en-US" sz="2400" smtClean="0"/>
          </a:p>
        </p:txBody>
      </p:sp>
      <p:sp>
        <p:nvSpPr>
          <p:cNvPr id="13318" name="Rectangle 4"/>
          <p:cNvSpPr>
            <a:spLocks noGrp="1" noChangeArrowheads="1"/>
          </p:cNvSpPr>
          <p:nvPr>
            <p:ph type="body" sz="half" idx="2"/>
          </p:nvPr>
        </p:nvSpPr>
        <p:spPr>
          <a:xfrm>
            <a:off x="4733925" y="1562100"/>
            <a:ext cx="3667125" cy="4648200"/>
          </a:xfrm>
        </p:spPr>
        <p:txBody>
          <a:bodyPr/>
          <a:lstStyle/>
          <a:p>
            <a:pPr>
              <a:buFont typeface="ZapfDingbats" pitchFamily="82" charset="2"/>
              <a:buNone/>
            </a:pPr>
            <a:r>
              <a:rPr lang="en-US" sz="2400" u="sng" dirty="0" smtClean="0">
                <a:solidFill>
                  <a:srgbClr val="FF0000"/>
                </a:solidFill>
              </a:rPr>
              <a:t>UDP service:</a:t>
            </a:r>
            <a:endParaRPr lang="en-US" sz="2400" dirty="0" smtClean="0"/>
          </a:p>
          <a:p>
            <a:r>
              <a:rPr lang="en-US" sz="2000" dirty="0" smtClean="0">
                <a:solidFill>
                  <a:schemeClr val="accent2"/>
                </a:solidFill>
              </a:rPr>
              <a:t>unreliable</a:t>
            </a:r>
            <a:r>
              <a:rPr lang="en-US" sz="2000" dirty="0" smtClean="0"/>
              <a:t> data transfer between sending and receiving process</a:t>
            </a:r>
          </a:p>
          <a:p>
            <a:r>
              <a:rPr lang="en-US" sz="2000" dirty="0" smtClean="0">
                <a:solidFill>
                  <a:schemeClr val="accent2"/>
                </a:solidFill>
              </a:rPr>
              <a:t>does not provide:</a:t>
            </a:r>
            <a:r>
              <a:rPr lang="en-US" sz="2000" dirty="0" smtClean="0"/>
              <a:t> connection setup, reliability, flow control, congestion control, timing, or bandwidth guarantee </a:t>
            </a:r>
          </a:p>
          <a:p>
            <a:r>
              <a:rPr lang="en-US" sz="2000" dirty="0" smtClean="0"/>
              <a:t>No setup required.</a:t>
            </a:r>
          </a:p>
          <a:p>
            <a:endParaRPr lang="en-US" sz="2000" dirty="0"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3"/>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14339" name="Slide Number Placeholder 4"/>
          <p:cNvSpPr>
            <a:spLocks noGrp="1"/>
          </p:cNvSpPr>
          <p:nvPr>
            <p:ph type="sldNum" sz="quarter" idx="12"/>
          </p:nvPr>
        </p:nvSpPr>
        <p:spPr>
          <a:noFill/>
        </p:spPr>
        <p:txBody>
          <a:bodyPr/>
          <a:lstStyle/>
          <a:p>
            <a:fld id="{D44048C8-A650-4B8E-8066-08B74B5C50F5}" type="slidenum">
              <a:rPr lang="en-US" smtClean="0"/>
              <a:pPr/>
              <a:t>8</a:t>
            </a:fld>
            <a:endParaRPr lang="en-US" smtClean="0"/>
          </a:p>
        </p:txBody>
      </p:sp>
      <p:sp>
        <p:nvSpPr>
          <p:cNvPr id="14340" name="Rectangle 2"/>
          <p:cNvSpPr>
            <a:spLocks noGrp="1" noChangeArrowheads="1"/>
          </p:cNvSpPr>
          <p:nvPr>
            <p:ph type="title"/>
          </p:nvPr>
        </p:nvSpPr>
        <p:spPr>
          <a:xfrm>
            <a:off x="247650" y="228600"/>
            <a:ext cx="8747125" cy="1143000"/>
          </a:xfrm>
        </p:spPr>
        <p:txBody>
          <a:bodyPr/>
          <a:lstStyle/>
          <a:p>
            <a:r>
              <a:rPr lang="en-US" sz="2800" smtClean="0"/>
              <a:t>Internet apps:  application, transport protocols</a:t>
            </a:r>
            <a:endParaRPr lang="en-US" smtClean="0"/>
          </a:p>
        </p:txBody>
      </p:sp>
      <p:sp>
        <p:nvSpPr>
          <p:cNvPr id="14341" name="Text Box 3"/>
          <p:cNvSpPr txBox="1">
            <a:spLocks noChangeArrowheads="1"/>
          </p:cNvSpPr>
          <p:nvPr/>
        </p:nvSpPr>
        <p:spPr bwMode="auto">
          <a:xfrm>
            <a:off x="315913" y="1773238"/>
            <a:ext cx="2806700" cy="3200400"/>
          </a:xfrm>
          <a:prstGeom prst="rect">
            <a:avLst/>
          </a:prstGeom>
          <a:noFill/>
          <a:ln w="9525">
            <a:noFill/>
            <a:miter lim="800000"/>
            <a:headEnd/>
            <a:tailEnd/>
          </a:ln>
        </p:spPr>
        <p:txBody>
          <a:bodyPr wrap="none">
            <a:spAutoFit/>
          </a:bodyPr>
          <a:lstStyle/>
          <a:p>
            <a:pPr algn="r">
              <a:spcBef>
                <a:spcPct val="0"/>
              </a:spcBef>
              <a:buClrTx/>
              <a:buSzTx/>
              <a:buFontTx/>
              <a:buNone/>
            </a:pPr>
            <a:r>
              <a:rPr lang="en-US" sz="2000" b="1">
                <a:latin typeface="Arial" charset="0"/>
              </a:rPr>
              <a:t>Application</a:t>
            </a:r>
            <a:endParaRPr lang="en-US" sz="2000">
              <a:latin typeface="Arial" charset="0"/>
            </a:endParaRPr>
          </a:p>
          <a:p>
            <a:pPr algn="r">
              <a:spcBef>
                <a:spcPct val="0"/>
              </a:spcBef>
              <a:buClrTx/>
              <a:buSzTx/>
              <a:buFontTx/>
              <a:buNone/>
            </a:pPr>
            <a:endParaRPr lang="en-US" sz="2000">
              <a:latin typeface="Arial" charset="0"/>
            </a:endParaRPr>
          </a:p>
          <a:p>
            <a:pPr algn="r">
              <a:spcBef>
                <a:spcPct val="0"/>
              </a:spcBef>
              <a:buClrTx/>
              <a:buSzTx/>
              <a:buFontTx/>
              <a:buNone/>
            </a:pPr>
            <a:r>
              <a:rPr lang="en-US" sz="2000">
                <a:latin typeface="Arial" charset="0"/>
              </a:rPr>
              <a:t>e-mail</a:t>
            </a:r>
          </a:p>
          <a:p>
            <a:pPr algn="r">
              <a:spcBef>
                <a:spcPct val="0"/>
              </a:spcBef>
              <a:buClrTx/>
              <a:buSzTx/>
              <a:buFontTx/>
              <a:buNone/>
            </a:pPr>
            <a:r>
              <a:rPr lang="en-US" sz="2000">
                <a:latin typeface="Arial" charset="0"/>
              </a:rPr>
              <a:t>remote terminal access</a:t>
            </a:r>
          </a:p>
          <a:p>
            <a:pPr algn="r">
              <a:spcBef>
                <a:spcPct val="0"/>
              </a:spcBef>
              <a:buClrTx/>
              <a:buSzTx/>
              <a:buFontTx/>
              <a:buNone/>
            </a:pPr>
            <a:r>
              <a:rPr lang="en-US" sz="2000">
                <a:latin typeface="Arial" charset="0"/>
              </a:rPr>
              <a:t>Web </a:t>
            </a:r>
          </a:p>
          <a:p>
            <a:pPr algn="r">
              <a:spcBef>
                <a:spcPct val="0"/>
              </a:spcBef>
              <a:buClrTx/>
              <a:buSzTx/>
              <a:buFontTx/>
              <a:buNone/>
            </a:pPr>
            <a:r>
              <a:rPr lang="en-US" sz="2000">
                <a:latin typeface="Arial" charset="0"/>
              </a:rPr>
              <a:t>file transfer</a:t>
            </a:r>
          </a:p>
          <a:p>
            <a:pPr algn="r">
              <a:spcBef>
                <a:spcPct val="0"/>
              </a:spcBef>
              <a:buClrTx/>
              <a:buSzTx/>
              <a:buFontTx/>
              <a:buNone/>
            </a:pPr>
            <a:r>
              <a:rPr lang="en-US" sz="2000">
                <a:latin typeface="Arial" charset="0"/>
              </a:rPr>
              <a:t>streaming multimedia</a:t>
            </a:r>
          </a:p>
          <a:p>
            <a:pPr algn="r">
              <a:spcBef>
                <a:spcPct val="0"/>
              </a:spcBef>
              <a:buClrTx/>
              <a:buSzTx/>
              <a:buFontTx/>
              <a:buNone/>
            </a:pPr>
            <a:endParaRPr lang="en-US" sz="2000">
              <a:latin typeface="Arial" charset="0"/>
            </a:endParaRPr>
          </a:p>
          <a:p>
            <a:pPr algn="r">
              <a:spcBef>
                <a:spcPct val="0"/>
              </a:spcBef>
              <a:buClrTx/>
              <a:buSzTx/>
              <a:buFontTx/>
              <a:buNone/>
            </a:pPr>
            <a:r>
              <a:rPr lang="en-US" sz="2000">
                <a:latin typeface="Arial" charset="0"/>
              </a:rPr>
              <a:t>Internet telephony</a:t>
            </a:r>
          </a:p>
          <a:p>
            <a:pPr algn="r">
              <a:spcBef>
                <a:spcPct val="0"/>
              </a:spcBef>
              <a:buClrTx/>
              <a:buSzTx/>
              <a:buFontTx/>
              <a:buNone/>
            </a:pPr>
            <a:endParaRPr lang="en-US">
              <a:latin typeface="Times New Roman" pitchFamily="18" charset="0"/>
            </a:endParaRPr>
          </a:p>
        </p:txBody>
      </p:sp>
      <p:sp>
        <p:nvSpPr>
          <p:cNvPr id="14342" name="Text Box 4"/>
          <p:cNvSpPr txBox="1">
            <a:spLocks noChangeArrowheads="1"/>
          </p:cNvSpPr>
          <p:nvPr/>
        </p:nvSpPr>
        <p:spPr bwMode="auto">
          <a:xfrm>
            <a:off x="3302000" y="1458913"/>
            <a:ext cx="2275207" cy="3477875"/>
          </a:xfrm>
          <a:prstGeom prst="rect">
            <a:avLst/>
          </a:prstGeom>
          <a:noFill/>
          <a:ln w="9525">
            <a:noFill/>
            <a:miter lim="800000"/>
            <a:headEnd/>
            <a:tailEnd/>
          </a:ln>
        </p:spPr>
        <p:txBody>
          <a:bodyPr wrap="none">
            <a:spAutoFit/>
          </a:bodyPr>
          <a:lstStyle/>
          <a:p>
            <a:pPr>
              <a:spcBef>
                <a:spcPct val="0"/>
              </a:spcBef>
              <a:buClrTx/>
              <a:buSzTx/>
              <a:buFontTx/>
              <a:buNone/>
            </a:pPr>
            <a:r>
              <a:rPr lang="en-US" sz="2000" b="1" dirty="0">
                <a:latin typeface="Arial" charset="0"/>
              </a:rPr>
              <a:t>Application</a:t>
            </a:r>
          </a:p>
          <a:p>
            <a:pPr>
              <a:spcBef>
                <a:spcPct val="0"/>
              </a:spcBef>
              <a:buClrTx/>
              <a:buSzTx/>
              <a:buFontTx/>
              <a:buNone/>
            </a:pPr>
            <a:r>
              <a:rPr lang="en-US" sz="2000" b="1" dirty="0">
                <a:latin typeface="Arial" charset="0"/>
              </a:rPr>
              <a:t>layer protocol</a:t>
            </a:r>
            <a:endParaRPr lang="en-US" sz="2000" dirty="0">
              <a:latin typeface="Arial" charset="0"/>
            </a:endParaRPr>
          </a:p>
          <a:p>
            <a:pPr>
              <a:spcBef>
                <a:spcPct val="0"/>
              </a:spcBef>
              <a:buClrTx/>
              <a:buSzTx/>
              <a:buFontTx/>
              <a:buNone/>
            </a:pPr>
            <a:endParaRPr lang="en-US" sz="2000" dirty="0">
              <a:latin typeface="Arial" charset="0"/>
            </a:endParaRPr>
          </a:p>
          <a:p>
            <a:pPr>
              <a:spcBef>
                <a:spcPct val="0"/>
              </a:spcBef>
              <a:buClrTx/>
              <a:buSzTx/>
              <a:buFontTx/>
              <a:buNone/>
            </a:pPr>
            <a:r>
              <a:rPr lang="en-US" sz="2000" dirty="0">
                <a:latin typeface="Arial" charset="0"/>
              </a:rPr>
              <a:t>SMTP [RFC 2821]</a:t>
            </a:r>
          </a:p>
          <a:p>
            <a:pPr>
              <a:spcBef>
                <a:spcPct val="0"/>
              </a:spcBef>
              <a:buClrTx/>
              <a:buSzTx/>
              <a:buFontTx/>
              <a:buNone/>
            </a:pPr>
            <a:r>
              <a:rPr lang="en-US" sz="2000" dirty="0">
                <a:latin typeface="Arial" charset="0"/>
              </a:rPr>
              <a:t>Telnet [RFC 854]</a:t>
            </a:r>
          </a:p>
          <a:p>
            <a:pPr>
              <a:spcBef>
                <a:spcPct val="0"/>
              </a:spcBef>
              <a:buClrTx/>
              <a:buSzTx/>
              <a:buFontTx/>
              <a:buNone/>
            </a:pPr>
            <a:r>
              <a:rPr lang="en-US" sz="2000" dirty="0">
                <a:latin typeface="Arial" charset="0"/>
              </a:rPr>
              <a:t>HTTP [RFC 2616]</a:t>
            </a:r>
          </a:p>
          <a:p>
            <a:pPr>
              <a:spcBef>
                <a:spcPct val="0"/>
              </a:spcBef>
              <a:buClrTx/>
              <a:buSzTx/>
              <a:buFontTx/>
              <a:buNone/>
            </a:pPr>
            <a:r>
              <a:rPr lang="en-US" sz="2000" dirty="0">
                <a:latin typeface="Arial" charset="0"/>
              </a:rPr>
              <a:t>FTP [RFC 959]</a:t>
            </a:r>
          </a:p>
          <a:p>
            <a:pPr>
              <a:spcBef>
                <a:spcPct val="0"/>
              </a:spcBef>
              <a:buClrTx/>
              <a:buSzTx/>
              <a:buFontTx/>
              <a:buNone/>
            </a:pPr>
            <a:r>
              <a:rPr lang="en-US" sz="2000" dirty="0">
                <a:latin typeface="Arial" charset="0"/>
              </a:rPr>
              <a:t>proprietary</a:t>
            </a:r>
          </a:p>
          <a:p>
            <a:pPr>
              <a:spcBef>
                <a:spcPct val="0"/>
              </a:spcBef>
              <a:buClrTx/>
              <a:buSzTx/>
              <a:buFontTx/>
              <a:buNone/>
            </a:pPr>
            <a:r>
              <a:rPr lang="en-US" sz="2000" dirty="0">
                <a:latin typeface="Arial" charset="0"/>
              </a:rPr>
              <a:t>(e.g. </a:t>
            </a:r>
            <a:r>
              <a:rPr lang="en-US" sz="2000" dirty="0" err="1" smtClean="0">
                <a:latin typeface="Arial" charset="0"/>
              </a:rPr>
              <a:t>Youtuble</a:t>
            </a:r>
            <a:r>
              <a:rPr lang="en-US" sz="2000" dirty="0" smtClean="0">
                <a:latin typeface="Arial" charset="0"/>
              </a:rPr>
              <a:t>)</a:t>
            </a:r>
            <a:endParaRPr lang="en-US" sz="2000" dirty="0">
              <a:latin typeface="Arial" charset="0"/>
            </a:endParaRPr>
          </a:p>
          <a:p>
            <a:pPr>
              <a:spcBef>
                <a:spcPct val="0"/>
              </a:spcBef>
              <a:buClrTx/>
              <a:buSzTx/>
              <a:buFontTx/>
              <a:buNone/>
            </a:pPr>
            <a:r>
              <a:rPr lang="en-US" sz="2000" dirty="0">
                <a:latin typeface="Arial" charset="0"/>
              </a:rPr>
              <a:t>proprietary</a:t>
            </a:r>
          </a:p>
          <a:p>
            <a:pPr>
              <a:spcBef>
                <a:spcPct val="0"/>
              </a:spcBef>
              <a:buClrTx/>
              <a:buSzTx/>
              <a:buFontTx/>
              <a:buNone/>
            </a:pPr>
            <a:r>
              <a:rPr lang="en-US" sz="2000" dirty="0">
                <a:latin typeface="Arial" charset="0"/>
              </a:rPr>
              <a:t>(e.g., </a:t>
            </a:r>
            <a:r>
              <a:rPr lang="en-US" sz="2000" dirty="0" smtClean="0">
                <a:latin typeface="Arial" charset="0"/>
              </a:rPr>
              <a:t>Skype)</a:t>
            </a:r>
            <a:endParaRPr lang="en-US" dirty="0">
              <a:latin typeface="Times New Roman" pitchFamily="18" charset="0"/>
            </a:endParaRPr>
          </a:p>
        </p:txBody>
      </p:sp>
      <p:sp>
        <p:nvSpPr>
          <p:cNvPr id="14343" name="Text Box 5"/>
          <p:cNvSpPr txBox="1">
            <a:spLocks noChangeArrowheads="1"/>
          </p:cNvSpPr>
          <p:nvPr/>
        </p:nvSpPr>
        <p:spPr bwMode="auto">
          <a:xfrm>
            <a:off x="6130925" y="1477963"/>
            <a:ext cx="2624138" cy="3444875"/>
          </a:xfrm>
          <a:prstGeom prst="rect">
            <a:avLst/>
          </a:prstGeom>
          <a:noFill/>
          <a:ln w="9525">
            <a:noFill/>
            <a:miter lim="800000"/>
            <a:headEnd/>
            <a:tailEnd/>
          </a:ln>
        </p:spPr>
        <p:txBody>
          <a:bodyPr>
            <a:spAutoFit/>
          </a:bodyPr>
          <a:lstStyle/>
          <a:p>
            <a:pPr>
              <a:spcBef>
                <a:spcPct val="0"/>
              </a:spcBef>
              <a:buClrTx/>
              <a:buSzTx/>
              <a:buFontTx/>
              <a:buNone/>
            </a:pPr>
            <a:r>
              <a:rPr lang="en-US" sz="2000" b="1">
                <a:latin typeface="Arial" charset="0"/>
              </a:rPr>
              <a:t>Underlying</a:t>
            </a:r>
          </a:p>
          <a:p>
            <a:pPr>
              <a:spcBef>
                <a:spcPct val="0"/>
              </a:spcBef>
              <a:buClrTx/>
              <a:buSzTx/>
              <a:buFontTx/>
              <a:buNone/>
            </a:pPr>
            <a:r>
              <a:rPr lang="en-US" sz="2000" b="1">
                <a:latin typeface="Arial" charset="0"/>
              </a:rPr>
              <a:t>transport protocol</a:t>
            </a:r>
            <a:endParaRPr lang="en-US" sz="2000">
              <a:latin typeface="Arial" charset="0"/>
            </a:endParaRPr>
          </a:p>
          <a:p>
            <a:pPr>
              <a:spcBef>
                <a:spcPct val="0"/>
              </a:spcBef>
              <a:buClrTx/>
              <a:buSzTx/>
              <a:buFontTx/>
              <a:buNone/>
            </a:pPr>
            <a:endParaRPr lang="en-US" sz="2000">
              <a:latin typeface="Arial" charset="0"/>
            </a:endParaRPr>
          </a:p>
          <a:p>
            <a:pPr>
              <a:spcBef>
                <a:spcPct val="0"/>
              </a:spcBef>
              <a:buClrTx/>
              <a:buSzTx/>
              <a:buFontTx/>
              <a:buNone/>
            </a:pPr>
            <a:r>
              <a:rPr lang="en-US" sz="2000">
                <a:latin typeface="Arial" charset="0"/>
              </a:rPr>
              <a:t>TCP</a:t>
            </a:r>
          </a:p>
          <a:p>
            <a:pPr>
              <a:spcBef>
                <a:spcPct val="0"/>
              </a:spcBef>
              <a:buClrTx/>
              <a:buSzTx/>
              <a:buFontTx/>
              <a:buNone/>
            </a:pPr>
            <a:r>
              <a:rPr lang="en-US" sz="2000">
                <a:latin typeface="Arial" charset="0"/>
              </a:rPr>
              <a:t>TCP</a:t>
            </a:r>
          </a:p>
          <a:p>
            <a:pPr>
              <a:spcBef>
                <a:spcPct val="0"/>
              </a:spcBef>
              <a:buClrTx/>
              <a:buSzTx/>
              <a:buFontTx/>
              <a:buNone/>
            </a:pPr>
            <a:r>
              <a:rPr lang="en-US" sz="2000">
                <a:latin typeface="Arial" charset="0"/>
              </a:rPr>
              <a:t>TCP</a:t>
            </a:r>
          </a:p>
          <a:p>
            <a:pPr>
              <a:spcBef>
                <a:spcPct val="0"/>
              </a:spcBef>
              <a:buClrTx/>
              <a:buSzTx/>
              <a:buFontTx/>
              <a:buNone/>
            </a:pPr>
            <a:r>
              <a:rPr lang="en-US" sz="2000">
                <a:latin typeface="Arial" charset="0"/>
              </a:rPr>
              <a:t>TCP</a:t>
            </a:r>
          </a:p>
          <a:p>
            <a:pPr>
              <a:spcBef>
                <a:spcPct val="0"/>
              </a:spcBef>
              <a:buClrTx/>
              <a:buSzTx/>
              <a:buFontTx/>
              <a:buNone/>
            </a:pPr>
            <a:r>
              <a:rPr lang="en-US" sz="2000">
                <a:latin typeface="Arial" charset="0"/>
              </a:rPr>
              <a:t>TCP or UDP</a:t>
            </a:r>
          </a:p>
          <a:p>
            <a:pPr>
              <a:spcBef>
                <a:spcPct val="0"/>
              </a:spcBef>
              <a:buClrTx/>
              <a:buSzTx/>
              <a:buFontTx/>
              <a:buNone/>
            </a:pPr>
            <a:endParaRPr lang="en-US" sz="2000">
              <a:latin typeface="Arial" charset="0"/>
            </a:endParaRPr>
          </a:p>
          <a:p>
            <a:pPr>
              <a:spcBef>
                <a:spcPct val="0"/>
              </a:spcBef>
              <a:buClrTx/>
              <a:buSzTx/>
              <a:buFontTx/>
              <a:buNone/>
            </a:pPr>
            <a:endParaRPr lang="en-US" sz="2000">
              <a:latin typeface="Arial" charset="0"/>
            </a:endParaRPr>
          </a:p>
          <a:p>
            <a:pPr>
              <a:spcBef>
                <a:spcPct val="0"/>
              </a:spcBef>
              <a:buClrTx/>
              <a:buSzTx/>
              <a:buFontTx/>
              <a:buNone/>
            </a:pPr>
            <a:r>
              <a:rPr lang="en-US" sz="2000">
                <a:latin typeface="Arial" charset="0"/>
              </a:rPr>
              <a:t>typically UDP</a:t>
            </a:r>
          </a:p>
        </p:txBody>
      </p:sp>
      <p:sp>
        <p:nvSpPr>
          <p:cNvPr id="14344" name="Line 7"/>
          <p:cNvSpPr>
            <a:spLocks noChangeShapeType="1"/>
          </p:cNvSpPr>
          <p:nvPr/>
        </p:nvSpPr>
        <p:spPr bwMode="auto">
          <a:xfrm>
            <a:off x="1171575" y="2152650"/>
            <a:ext cx="7334250" cy="9525"/>
          </a:xfrm>
          <a:prstGeom prst="line">
            <a:avLst/>
          </a:prstGeom>
          <a:noFill/>
          <a:ln w="28575">
            <a:solidFill>
              <a:schemeClr val="accent2"/>
            </a:solidFill>
            <a:round/>
            <a:headEnd/>
            <a:tailEnd/>
          </a:ln>
        </p:spPr>
        <p:txBody>
          <a:bodyPr wrap="none" anchor="ctr"/>
          <a:lstStyle/>
          <a:p>
            <a:endParaRPr lang="en-US"/>
          </a:p>
        </p:txBody>
      </p:sp>
      <p:sp>
        <p:nvSpPr>
          <p:cNvPr id="14345" name="Line 8"/>
          <p:cNvSpPr>
            <a:spLocks noChangeShapeType="1"/>
          </p:cNvSpPr>
          <p:nvPr/>
        </p:nvSpPr>
        <p:spPr bwMode="auto">
          <a:xfrm flipV="1">
            <a:off x="1123950" y="2743200"/>
            <a:ext cx="7324725" cy="0"/>
          </a:xfrm>
          <a:prstGeom prst="line">
            <a:avLst/>
          </a:prstGeom>
          <a:noFill/>
          <a:ln w="12700">
            <a:solidFill>
              <a:schemeClr val="tx1"/>
            </a:solidFill>
            <a:round/>
            <a:headEnd/>
            <a:tailEnd/>
          </a:ln>
        </p:spPr>
        <p:txBody>
          <a:bodyPr wrap="none" anchor="ctr"/>
          <a:lstStyle/>
          <a:p>
            <a:endParaRPr lang="en-US"/>
          </a:p>
        </p:txBody>
      </p:sp>
      <p:sp>
        <p:nvSpPr>
          <p:cNvPr id="14346" name="Line 9"/>
          <p:cNvSpPr>
            <a:spLocks noChangeShapeType="1"/>
          </p:cNvSpPr>
          <p:nvPr/>
        </p:nvSpPr>
        <p:spPr bwMode="auto">
          <a:xfrm flipV="1">
            <a:off x="1133475" y="3038475"/>
            <a:ext cx="7296150" cy="0"/>
          </a:xfrm>
          <a:prstGeom prst="line">
            <a:avLst/>
          </a:prstGeom>
          <a:noFill/>
          <a:ln w="12700">
            <a:solidFill>
              <a:schemeClr val="tx1"/>
            </a:solidFill>
            <a:round/>
            <a:headEnd/>
            <a:tailEnd/>
          </a:ln>
        </p:spPr>
        <p:txBody>
          <a:bodyPr wrap="none" anchor="ctr"/>
          <a:lstStyle/>
          <a:p>
            <a:endParaRPr lang="en-US"/>
          </a:p>
        </p:txBody>
      </p:sp>
      <p:sp>
        <p:nvSpPr>
          <p:cNvPr id="14347" name="Line 10"/>
          <p:cNvSpPr>
            <a:spLocks noChangeShapeType="1"/>
          </p:cNvSpPr>
          <p:nvPr/>
        </p:nvSpPr>
        <p:spPr bwMode="auto">
          <a:xfrm flipV="1">
            <a:off x="1143000" y="3333750"/>
            <a:ext cx="7277100" cy="0"/>
          </a:xfrm>
          <a:prstGeom prst="line">
            <a:avLst/>
          </a:prstGeom>
          <a:noFill/>
          <a:ln w="12700">
            <a:solidFill>
              <a:schemeClr val="tx1"/>
            </a:solidFill>
            <a:round/>
            <a:headEnd/>
            <a:tailEnd/>
          </a:ln>
        </p:spPr>
        <p:txBody>
          <a:bodyPr wrap="none" anchor="ctr"/>
          <a:lstStyle/>
          <a:p>
            <a:endParaRPr lang="en-US"/>
          </a:p>
        </p:txBody>
      </p:sp>
      <p:sp>
        <p:nvSpPr>
          <p:cNvPr id="14348" name="Line 11"/>
          <p:cNvSpPr>
            <a:spLocks noChangeShapeType="1"/>
          </p:cNvSpPr>
          <p:nvPr/>
        </p:nvSpPr>
        <p:spPr bwMode="auto">
          <a:xfrm flipV="1">
            <a:off x="1162050" y="3657600"/>
            <a:ext cx="7258050" cy="9525"/>
          </a:xfrm>
          <a:prstGeom prst="line">
            <a:avLst/>
          </a:prstGeom>
          <a:noFill/>
          <a:ln w="12700">
            <a:solidFill>
              <a:schemeClr val="tx1"/>
            </a:solidFill>
            <a:round/>
            <a:headEnd/>
            <a:tailEnd/>
          </a:ln>
        </p:spPr>
        <p:txBody>
          <a:bodyPr wrap="none" anchor="ctr"/>
          <a:lstStyle/>
          <a:p>
            <a:endParaRPr lang="en-US"/>
          </a:p>
        </p:txBody>
      </p:sp>
      <p:sp>
        <p:nvSpPr>
          <p:cNvPr id="14349" name="Line 12"/>
          <p:cNvSpPr>
            <a:spLocks noChangeShapeType="1"/>
          </p:cNvSpPr>
          <p:nvPr/>
        </p:nvSpPr>
        <p:spPr bwMode="auto">
          <a:xfrm flipV="1">
            <a:off x="1114425" y="4257675"/>
            <a:ext cx="7315200" cy="0"/>
          </a:xfrm>
          <a:prstGeom prst="line">
            <a:avLst/>
          </a:prstGeom>
          <a:noFill/>
          <a:ln w="12700">
            <a:solidFill>
              <a:schemeClr val="tx1"/>
            </a:solidFill>
            <a:round/>
            <a:headEnd/>
            <a:tailEnd/>
          </a:ln>
        </p:spPr>
        <p:txBody>
          <a:bodyPr wrap="none" anchor="ctr"/>
          <a:lstStyle/>
          <a:p>
            <a:endParaRPr lang="en-US"/>
          </a:p>
        </p:txBody>
      </p:sp>
      <p:sp>
        <p:nvSpPr>
          <p:cNvPr id="14350" name="Line 14"/>
          <p:cNvSpPr>
            <a:spLocks noChangeShapeType="1"/>
          </p:cNvSpPr>
          <p:nvPr/>
        </p:nvSpPr>
        <p:spPr bwMode="auto">
          <a:xfrm flipV="1">
            <a:off x="962025" y="5181600"/>
            <a:ext cx="7343775" cy="0"/>
          </a:xfrm>
          <a:prstGeom prst="line">
            <a:avLst/>
          </a:prstGeom>
          <a:noFill/>
          <a:ln w="12700">
            <a:solidFill>
              <a:schemeClr val="tx1"/>
            </a:solidFill>
            <a:round/>
            <a:headEnd/>
            <a:tailEnd/>
          </a:ln>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5"/>
          <p:cNvSpPr>
            <a:spLocks noGrp="1"/>
          </p:cNvSpPr>
          <p:nvPr>
            <p:ph type="ftr" sz="quarter" idx="11"/>
          </p:nvPr>
        </p:nvSpPr>
        <p:spPr>
          <a:noFill/>
        </p:spPr>
        <p:txBody>
          <a:bodyPr/>
          <a:lstStyle/>
          <a:p>
            <a:r>
              <a:rPr lang="en-US" smtClean="0"/>
              <a:t>2: Application Layer</a:t>
            </a:r>
            <a:endParaRPr lang="en-US" smtClean="0">
              <a:latin typeface="Times New Roman" pitchFamily="18" charset="0"/>
            </a:endParaRPr>
          </a:p>
        </p:txBody>
      </p:sp>
      <p:sp>
        <p:nvSpPr>
          <p:cNvPr id="15363" name="Slide Number Placeholder 6"/>
          <p:cNvSpPr>
            <a:spLocks noGrp="1"/>
          </p:cNvSpPr>
          <p:nvPr>
            <p:ph type="sldNum" sz="quarter" idx="12"/>
          </p:nvPr>
        </p:nvSpPr>
        <p:spPr>
          <a:noFill/>
        </p:spPr>
        <p:txBody>
          <a:bodyPr/>
          <a:lstStyle/>
          <a:p>
            <a:fld id="{6F363C82-B076-4F22-994D-A8FB1441E2EB}" type="slidenum">
              <a:rPr lang="en-US" smtClean="0"/>
              <a:pPr/>
              <a:t>9</a:t>
            </a:fld>
            <a:endParaRPr lang="en-US" smtClean="0"/>
          </a:p>
        </p:txBody>
      </p:sp>
      <p:sp>
        <p:nvSpPr>
          <p:cNvPr id="15364" name="Rectangle 2"/>
          <p:cNvSpPr>
            <a:spLocks noGrp="1" noChangeArrowheads="1"/>
          </p:cNvSpPr>
          <p:nvPr>
            <p:ph type="title"/>
          </p:nvPr>
        </p:nvSpPr>
        <p:spPr/>
        <p:txBody>
          <a:bodyPr/>
          <a:lstStyle/>
          <a:p>
            <a:r>
              <a:rPr lang="en-US" smtClean="0"/>
              <a:t>Chapter 2 outline</a:t>
            </a:r>
          </a:p>
        </p:txBody>
      </p:sp>
      <p:sp>
        <p:nvSpPr>
          <p:cNvPr id="15365" name="Rectangle 3"/>
          <p:cNvSpPr>
            <a:spLocks noGrp="1" noChangeArrowheads="1"/>
          </p:cNvSpPr>
          <p:nvPr>
            <p:ph type="body" sz="half" idx="1"/>
          </p:nvPr>
        </p:nvSpPr>
        <p:spPr>
          <a:xfrm>
            <a:off x="533400" y="1600200"/>
            <a:ext cx="7670800" cy="4579938"/>
          </a:xfrm>
        </p:spPr>
        <p:txBody>
          <a:bodyPr/>
          <a:lstStyle/>
          <a:p>
            <a:r>
              <a:rPr lang="en-US" sz="2400" dirty="0" smtClean="0"/>
              <a:t>2.1 Principles of app layer protocols</a:t>
            </a:r>
          </a:p>
          <a:p>
            <a:pPr lvl="1"/>
            <a:r>
              <a:rPr lang="en-US" sz="2000" dirty="0" smtClean="0"/>
              <a:t>clients and servers</a:t>
            </a:r>
          </a:p>
          <a:p>
            <a:pPr lvl="1"/>
            <a:r>
              <a:rPr lang="en-US" sz="2000" dirty="0" smtClean="0"/>
              <a:t>app requirements</a:t>
            </a:r>
          </a:p>
          <a:p>
            <a:r>
              <a:rPr lang="en-US" sz="2400" dirty="0" smtClean="0">
                <a:solidFill>
                  <a:srgbClr val="FF0000"/>
                </a:solidFill>
              </a:rPr>
              <a:t>2.2 Web and HTTP</a:t>
            </a:r>
          </a:p>
          <a:p>
            <a:endParaRPr lang="en-US" sz="2400" dirty="0" smtClean="0"/>
          </a:p>
          <a:p>
            <a:endParaRPr lang="en-US" sz="2400" dirty="0" smtClean="0">
              <a:solidFill>
                <a:srgbClr val="FF0000"/>
              </a:solidFill>
            </a:endParaRPr>
          </a:p>
          <a:p>
            <a:endParaRPr lang="en-US" sz="2400" dirty="0" smtClean="0">
              <a:solidFill>
                <a:srgbClr val="FF0000"/>
              </a:solidFill>
            </a:endParaRPr>
          </a:p>
          <a:p>
            <a:endParaRPr lang="en-US" sz="2400" dirty="0" smtClean="0">
              <a:solidFill>
                <a:srgbClr val="FF0000"/>
              </a:solidFill>
            </a:endParaRPr>
          </a:p>
          <a:p>
            <a:pPr>
              <a:buFont typeface="ZapfDingbats" pitchFamily="82" charset="2"/>
              <a:buNone/>
            </a:pPr>
            <a:endParaRPr lang="en-US" sz="2400" dirty="0" smtClean="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
            <a:schemeClr val="accent2"/>
          </a:buClr>
          <a:buSzPct val="85000"/>
          <a:buFont typeface="ZapfDingbats" pitchFamily="82" charset="2"/>
          <a:buNone/>
          <a:tabLst/>
          <a:defRPr kumimoji="0" lang="en-US" sz="24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noFill/>
        <a:ln w="12700"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
            <a:schemeClr val="accent2"/>
          </a:buClr>
          <a:buSzPct val="85000"/>
          <a:buFont typeface="ZapfDingbats" pitchFamily="82" charset="2"/>
          <a:buNone/>
          <a:tabLst/>
          <a:defRPr kumimoji="0" lang="en-US" sz="24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4268</TotalTime>
  <Words>3088</Words>
  <Application>Microsoft Macintosh PowerPoint</Application>
  <PresentationFormat>On-screen Show (4:3)</PresentationFormat>
  <Paragraphs>629</Paragraphs>
  <Slides>33</Slides>
  <Notes>17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Default Design</vt:lpstr>
      <vt:lpstr>Clip</vt:lpstr>
      <vt:lpstr>04 - World Wide Web (WWW) </vt:lpstr>
      <vt:lpstr>Internet protocol stack (recap)</vt:lpstr>
      <vt:lpstr>Processes communicating across network</vt:lpstr>
      <vt:lpstr>Addressing processes:</vt:lpstr>
      <vt:lpstr>What transport service does an app need?</vt:lpstr>
      <vt:lpstr>Transport service requirements of common apps</vt:lpstr>
      <vt:lpstr>Internet transport protocols services</vt:lpstr>
      <vt:lpstr>Internet apps:  application, transport protocols</vt:lpstr>
      <vt:lpstr>Chapter 2 outline</vt:lpstr>
      <vt:lpstr>Web and HTTP</vt:lpstr>
      <vt:lpstr>HTTP overview</vt:lpstr>
      <vt:lpstr>HTTP overview (continued)</vt:lpstr>
      <vt:lpstr>HTTP connections</vt:lpstr>
      <vt:lpstr>Nonpersistent HTTP</vt:lpstr>
      <vt:lpstr>Nonpersistent HTTP (cont.)</vt:lpstr>
      <vt:lpstr>Response time modeling</vt:lpstr>
      <vt:lpstr>Persistent HTTP</vt:lpstr>
      <vt:lpstr>HTTP request message</vt:lpstr>
      <vt:lpstr>HTTP request message: general format</vt:lpstr>
      <vt:lpstr>Uploading form input</vt:lpstr>
      <vt:lpstr>Method types</vt:lpstr>
      <vt:lpstr>HTTP response message</vt:lpstr>
      <vt:lpstr>HTTP response status codes</vt:lpstr>
      <vt:lpstr>Trying out HTTP (client side) for yourself</vt:lpstr>
      <vt:lpstr>Cookies: keeping “state”</vt:lpstr>
      <vt:lpstr>Cookies: keeping “state” (cont.)</vt:lpstr>
      <vt:lpstr>Cookies (continued)</vt:lpstr>
      <vt:lpstr>Web caches (proxy server)</vt:lpstr>
      <vt:lpstr>More about Web caching</vt:lpstr>
      <vt:lpstr>Caching example </vt:lpstr>
      <vt:lpstr>Caching example (cont)</vt:lpstr>
      <vt:lpstr>Caching example (cont)</vt:lpstr>
      <vt:lpstr>Conditional GET: client-side caching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www</dc:title>
  <dc:creator>Mark Ardis</dc:creator>
  <dc:description>Based on slides from text</dc:description>
  <cp:lastModifiedBy>Delvin Defoe</cp:lastModifiedBy>
  <cp:revision>211</cp:revision>
  <dcterms:created xsi:type="dcterms:W3CDTF">1999-10-08T19:08:27Z</dcterms:created>
  <dcterms:modified xsi:type="dcterms:W3CDTF">2014-03-17T15:23:04Z</dcterms:modified>
</cp:coreProperties>
</file>