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300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04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25EB3-7546-1F42-8FD0-C696CE0446D6}" type="datetimeFigureOut">
              <a:rPr lang="en-US" smtClean="0"/>
              <a:t>3/16/15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78D4B-4359-9746-9ED1-51AF630D9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65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23CE06D-04A1-9F42-94D5-C87665EA95EA}" type="slidenum">
              <a:rPr lang="en-US" sz="1200">
                <a:latin typeface="Times New Roman" charset="0"/>
              </a:rPr>
              <a:pPr/>
              <a:t>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61CB84C-0EC5-4B4A-B769-DCE4DF7A562F}" type="slidenum">
              <a:rPr lang="en-US" sz="1200">
                <a:latin typeface="Times New Roman" charset="0"/>
              </a:rPr>
              <a:pPr/>
              <a:t>12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79A2817-E05C-2F49-A6E6-042C27018E52}" type="slidenum">
              <a:rPr lang="en-US" sz="1200">
                <a:latin typeface="Times New Roman" charset="0"/>
              </a:rPr>
              <a:pPr/>
              <a:t>13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8A5ECB3-0DFF-9A45-B16E-C7061045564F}" type="slidenum">
              <a:rPr lang="en-US" sz="1200">
                <a:latin typeface="Times New Roman" charset="0"/>
              </a:rPr>
              <a:pPr/>
              <a:t>14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AE6A01A-69A2-DA43-8E73-B9013591E17A}" type="slidenum">
              <a:rPr lang="en-US" sz="1200">
                <a:latin typeface="Times New Roman" charset="0"/>
              </a:rPr>
              <a:pPr/>
              <a:t>15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7FE16E2-F2BD-4847-AC11-9F5FFAE3F91C}" type="slidenum">
              <a:rPr lang="en-US" sz="1200">
                <a:latin typeface="Times New Roman" charset="0"/>
              </a:rPr>
              <a:pPr/>
              <a:t>16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8E3A193-9A25-894E-836F-51B4912A1087}" type="slidenum">
              <a:rPr lang="en-US" sz="1200">
                <a:latin typeface="Times New Roman" charset="0"/>
              </a:rPr>
              <a:pPr/>
              <a:t>17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AD6E1E0-1AF2-6D4E-A686-2C93489550D3}" type="slidenum">
              <a:rPr lang="en-US" sz="1200">
                <a:latin typeface="Times New Roman" charset="0"/>
              </a:rPr>
              <a:pPr/>
              <a:t>19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0B055AD-286B-D54D-A4D9-F1624C7852DC}" type="slidenum">
              <a:rPr lang="en-US" sz="1200">
                <a:latin typeface="Times New Roman" charset="0"/>
              </a:rPr>
              <a:pPr/>
              <a:t>20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034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1B19DF9-B1A2-F146-AC70-D82E10A3B88B}" type="slidenum">
              <a:rPr lang="en-US" sz="1200">
                <a:latin typeface="Times New Roman" charset="0"/>
              </a:rPr>
              <a:pPr/>
              <a:t>21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 smtClean="0">
                <a:latin typeface="Times New Roman" charset="0"/>
              </a:rPr>
              <a:t>How difficult for</a:t>
            </a:r>
            <a:r>
              <a:rPr lang="en-US" baseline="0" dirty="0" smtClean="0">
                <a:latin typeface="Times New Roman" charset="0"/>
              </a:rPr>
              <a:t> datacenter servers?</a:t>
            </a:r>
            <a:endParaRPr lang="en-US" dirty="0">
              <a:latin typeface="Times New Roman" charset="0"/>
            </a:endParaRPr>
          </a:p>
        </p:txBody>
      </p:sp>
      <p:sp>
        <p:nvSpPr>
          <p:cNvPr id="1054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B6384CC-1652-C14D-8E9C-95D41E582B8A}" type="slidenum">
              <a:rPr lang="en-US" sz="1200">
                <a:latin typeface="Times New Roman" charset="0"/>
              </a:rPr>
              <a:pPr/>
              <a:t>22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C12EB80-367C-9F43-B69B-6AD0CD3C6793}" type="slidenum">
              <a:rPr lang="en-US" sz="1200">
                <a:latin typeface="Times New Roman" charset="0"/>
              </a:rPr>
              <a:pPr/>
              <a:t>3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075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36B1926-2C51-984F-A900-2711EBCF474E}" type="slidenum">
              <a:rPr lang="en-US" sz="1200">
                <a:latin typeface="Times New Roman" charset="0"/>
              </a:rPr>
              <a:pPr/>
              <a:t>23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095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180F85-523E-1E46-BF03-BAC7E9E99918}" type="slidenum">
              <a:rPr lang="en-US" sz="1200">
                <a:latin typeface="Times New Roman" charset="0"/>
              </a:rPr>
              <a:pPr/>
              <a:t>24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16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4173722-44C8-9E40-84CF-405BD5697C05}" type="slidenum">
              <a:rPr lang="en-US" sz="1200">
                <a:latin typeface="Times New Roman" charset="0"/>
              </a:rPr>
              <a:pPr/>
              <a:t>25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1BDA94C-EE68-374F-8ED4-41840E7E337C}" type="slidenum">
              <a:rPr lang="en-US" sz="1200">
                <a:latin typeface="Times New Roman" charset="0"/>
              </a:rPr>
              <a:pPr/>
              <a:t>26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57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C319041-3DDD-0841-8C62-54023EB84E2D}" type="slidenum">
              <a:rPr lang="en-US" sz="1200">
                <a:latin typeface="Times New Roman" charset="0"/>
              </a:rPr>
              <a:pPr/>
              <a:t>27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77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402369A-5E5E-004C-A41A-866BA9C61701}" type="slidenum">
              <a:rPr lang="en-US" sz="1200">
                <a:latin typeface="Times New Roman" charset="0"/>
              </a:rPr>
              <a:pPr/>
              <a:t>28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98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98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6B645C8-91CA-FD47-A0D5-CBE14A415912}" type="slidenum">
              <a:rPr lang="en-US" sz="1200">
                <a:latin typeface="Times New Roman" charset="0"/>
              </a:rPr>
              <a:pPr/>
              <a:t>29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218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2516682-0044-2946-9168-BDB91B9CA610}" type="slidenum">
              <a:rPr lang="en-US" sz="1200">
                <a:latin typeface="Times New Roman" charset="0"/>
              </a:rPr>
              <a:pPr/>
              <a:t>30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239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A0B8230-EC34-DE4E-A187-EE50D36545D6}" type="slidenum">
              <a:rPr lang="en-US" sz="1200">
                <a:latin typeface="Times New Roman" charset="0"/>
              </a:rPr>
              <a:pPr/>
              <a:t>31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259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EE22B04-2C4F-0E4E-B183-9E50CA36D5B4}" type="slidenum">
              <a:rPr lang="en-US" sz="1200">
                <a:latin typeface="Times New Roman" charset="0"/>
              </a:rPr>
              <a:pPr/>
              <a:t>32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F7E70D4-0294-3241-9498-C9D5AFF54DE6}" type="slidenum">
              <a:rPr lang="en-US" sz="1200">
                <a:latin typeface="Times New Roman" charset="0"/>
              </a:rPr>
              <a:pPr/>
              <a:t>4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280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E4D9395-9379-2C48-8167-F09EB1DC809B}" type="slidenum">
              <a:rPr lang="en-US" sz="1200">
                <a:latin typeface="Times New Roman" charset="0"/>
              </a:rPr>
              <a:pPr/>
              <a:t>33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telnet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www.rose-hulman.edu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80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GET /~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wilkin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 HTTP/1.1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Host: rose-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hulman.edu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GET /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about.aspx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HTTP/1.1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Host: rose-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hulman.edu</a:t>
            </a:r>
            <a:endParaRPr lang="en-US" dirty="0">
              <a:latin typeface="Times New Roman" charset="0"/>
            </a:endParaRPr>
          </a:p>
        </p:txBody>
      </p:sp>
      <p:sp>
        <p:nvSpPr>
          <p:cNvPr id="1300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33707E2-CCDE-FB47-943D-5C9DDDD517C0}" type="slidenum">
              <a:rPr lang="en-US" sz="1200">
                <a:latin typeface="Times New Roman" charset="0"/>
              </a:rPr>
              <a:pPr/>
              <a:t>34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320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B241E5B-E450-8448-8C34-30649AF8B0C0}" type="slidenum">
              <a:rPr lang="en-US" sz="1200">
                <a:latin typeface="Times New Roman" charset="0"/>
              </a:rPr>
              <a:pPr/>
              <a:t>35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341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79C9C7C-B02D-6342-A903-55DF4007EB3C}" type="slidenum">
              <a:rPr lang="en-US" sz="1200">
                <a:latin typeface="Times New Roman" charset="0"/>
              </a:rPr>
              <a:pPr/>
              <a:t>36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361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B02EBA8-A10B-8B42-B2B0-5A8BBA15FE39}" type="slidenum">
              <a:rPr lang="en-US" sz="1200">
                <a:latin typeface="Times New Roman" charset="0"/>
              </a:rPr>
              <a:pPr/>
              <a:t>37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382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0BCEF31-C160-334B-9898-3793C121213D}" type="slidenum">
              <a:rPr lang="en-US" sz="1200">
                <a:latin typeface="Times New Roman" charset="0"/>
              </a:rPr>
              <a:pPr/>
              <a:t>38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402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874E8-6B10-D043-9513-E08542AC8365}" type="slidenum">
              <a:rPr lang="en-US" sz="1200">
                <a:latin typeface="Times New Roman" charset="0"/>
              </a:rPr>
              <a:pPr/>
              <a:t>39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 smtClean="0"/>
              <a:t>Traffic intensity: 15 </a:t>
            </a:r>
            <a:r>
              <a:rPr lang="en-US" dirty="0" err="1" smtClean="0"/>
              <a:t>req</a:t>
            </a:r>
            <a:r>
              <a:rPr lang="en-US" dirty="0" smtClean="0"/>
              <a:t>/sec * 100kbits/request / (10 Mbps) = .15 </a:t>
            </a:r>
          </a:p>
          <a:p>
            <a:r>
              <a:rPr lang="en-US" dirty="0" smtClean="0"/>
              <a:t>i.e. number of bits to be transferred/capacity</a:t>
            </a:r>
          </a:p>
          <a:p>
            <a:r>
              <a:rPr lang="en-US" dirty="0" smtClean="0"/>
              <a:t>A traffic intensity of 1 will result in large delays (in the order of minutes).</a:t>
            </a:r>
          </a:p>
          <a:p>
            <a:endParaRPr lang="en-US" dirty="0">
              <a:latin typeface="Times New Roman" charset="0"/>
            </a:endParaRPr>
          </a:p>
        </p:txBody>
      </p:sp>
      <p:sp>
        <p:nvSpPr>
          <p:cNvPr id="1423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0B29E28-AE37-7148-993D-098086D1510C}" type="slidenum">
              <a:rPr lang="en-US" sz="1200">
                <a:latin typeface="Times New Roman" charset="0"/>
              </a:rPr>
              <a:pPr/>
              <a:t>40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44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39B6479-001F-D14E-81B2-9BA5F426C1C5}" type="slidenum">
              <a:rPr lang="en-US" sz="1200">
                <a:latin typeface="Times New Roman" charset="0"/>
              </a:rPr>
              <a:pPr/>
              <a:t>41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46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A99ADA8-A229-7742-A5F0-8584ED79F7D5}" type="slidenum">
              <a:rPr lang="en-US" sz="1200">
                <a:latin typeface="Times New Roman" charset="0"/>
              </a:rPr>
              <a:pPr/>
              <a:t>42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6E29F95-A709-DD4D-A07C-21230F535A6D}" type="slidenum">
              <a:rPr lang="en-US" sz="1200">
                <a:latin typeface="Times New Roman" charset="0"/>
              </a:rPr>
              <a:pPr/>
              <a:t>5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 smtClean="0"/>
              <a:t>0.4 * 0.01 + 0.6 * 2.01 = 1.2 seconds</a:t>
            </a:r>
          </a:p>
          <a:p>
            <a:endParaRPr lang="en-US" dirty="0" smtClean="0"/>
          </a:p>
          <a:p>
            <a:r>
              <a:rPr lang="en-US" dirty="0" smtClean="0"/>
              <a:t>0.01 s – access time on the LAN</a:t>
            </a:r>
          </a:p>
          <a:p>
            <a:r>
              <a:rPr lang="en-US" dirty="0" smtClean="0"/>
              <a:t>2.01 s- access time on LAN + Internet </a:t>
            </a:r>
          </a:p>
          <a:p>
            <a:endParaRPr lang="en-US" dirty="0">
              <a:latin typeface="Times New Roman" charset="0"/>
            </a:endParaRPr>
          </a:p>
        </p:txBody>
      </p:sp>
      <p:sp>
        <p:nvSpPr>
          <p:cNvPr id="148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B4EF5BC-A8DB-AB4F-8757-9D108951D592}" type="slidenum">
              <a:rPr lang="en-US" sz="1200">
                <a:latin typeface="Times New Roman" charset="0"/>
              </a:rPr>
              <a:pPr/>
              <a:t>43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05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50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CEFB644-9E31-E643-81F8-961C5DB38B7A}" type="slidenum">
              <a:rPr lang="en-US" sz="1200">
                <a:latin typeface="Times New Roman" charset="0"/>
              </a:rPr>
              <a:pPr/>
              <a:t>44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84DB499-6F3B-6949-9E5E-5B2A0B1C73B5}" type="slidenum">
              <a:rPr lang="en-US" sz="1200">
                <a:latin typeface="Times New Roman" charset="0"/>
              </a:rPr>
              <a:pPr/>
              <a:t>6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46D58F0-0538-224A-A25B-5F813FBE6796}" type="slidenum">
              <a:rPr lang="en-US" sz="1200">
                <a:latin typeface="Times New Roman" charset="0"/>
              </a:rPr>
              <a:pPr/>
              <a:t>7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52520D7-7FA7-7C47-95A1-591240870291}" type="slidenum">
              <a:rPr lang="en-US" sz="1200">
                <a:latin typeface="Times New Roman" charset="0"/>
              </a:rPr>
              <a:pPr/>
              <a:t>8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A3DEF7A-A48F-D648-906B-073C281BD059}" type="slidenum">
              <a:rPr lang="en-US" sz="1200">
                <a:latin typeface="Times New Roman" charset="0"/>
              </a:rPr>
              <a:pPr/>
              <a:t>10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0E6BF76-A043-294A-9482-464C99D4B9EB}" type="slidenum">
              <a:rPr lang="en-US" sz="1200">
                <a:latin typeface="Times New Roman" charset="0"/>
              </a:rPr>
              <a:pPr/>
              <a:t>11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56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35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44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99E45-2B0F-564F-A3B6-1509A5560D8F}" type="datetime1">
              <a:rPr lang="en-US"/>
              <a:pPr>
                <a:defRPr/>
              </a:pPr>
              <a:t>3/16/15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A64FDE10-5B34-AE42-A51C-C4D2B0840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41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7798-040B-0C4C-A9A7-5FFFE9CC9D82}" type="datetime1">
              <a:rPr lang="en-US"/>
              <a:pPr>
                <a:defRPr/>
              </a:pPr>
              <a:t>3/16/15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9C9C0784-C200-CC4B-AD55-E6ED9FABB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40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0415D-AD92-5C42-9210-598E0BF613B4}" type="datetime1">
              <a:rPr lang="en-US"/>
              <a:pPr>
                <a:defRPr/>
              </a:pPr>
              <a:t>3/16/15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D09C2A18-A36E-2C44-A746-CDEA2DA81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36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45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49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3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08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9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3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44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978B0-FFFA-AD4D-892B-CE298998A3E0}" type="datetimeFigureOut">
              <a:rPr lang="en-US" smtClean="0"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026ED-A88C-104F-99D3-3E4D2B55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6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25.png"/><Relationship Id="rId5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24.png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image" Target="../media/image2.png"/><Relationship Id="rId5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1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20" Type="http://schemas.openxmlformats.org/officeDocument/2006/relationships/image" Target="../media/image21.png"/><Relationship Id="rId21" Type="http://schemas.openxmlformats.org/officeDocument/2006/relationships/image" Target="../media/image22.png"/><Relationship Id="rId22" Type="http://schemas.openxmlformats.org/officeDocument/2006/relationships/image" Target="../media/image2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png"/><Relationship Id="rId14" Type="http://schemas.openxmlformats.org/officeDocument/2006/relationships/image" Target="../media/image15.png"/><Relationship Id="rId15" Type="http://schemas.openxmlformats.org/officeDocument/2006/relationships/image" Target="../media/image16.png"/><Relationship Id="rId16" Type="http://schemas.openxmlformats.org/officeDocument/2006/relationships/image" Target="../media/image17.png"/><Relationship Id="rId17" Type="http://schemas.openxmlformats.org/officeDocument/2006/relationships/image" Target="../media/image18.png"/><Relationship Id="rId18" Type="http://schemas.openxmlformats.org/officeDocument/2006/relationships/image" Target="../media/image19.png"/><Relationship Id="rId19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20" Type="http://schemas.openxmlformats.org/officeDocument/2006/relationships/image" Target="../media/image21.png"/><Relationship Id="rId21" Type="http://schemas.openxmlformats.org/officeDocument/2006/relationships/image" Target="../media/image22.png"/><Relationship Id="rId22" Type="http://schemas.openxmlformats.org/officeDocument/2006/relationships/image" Target="../media/image2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png"/><Relationship Id="rId14" Type="http://schemas.openxmlformats.org/officeDocument/2006/relationships/image" Target="../media/image15.png"/><Relationship Id="rId15" Type="http://schemas.openxmlformats.org/officeDocument/2006/relationships/image" Target="../media/image16.png"/><Relationship Id="rId16" Type="http://schemas.openxmlformats.org/officeDocument/2006/relationships/image" Target="../media/image17.png"/><Relationship Id="rId17" Type="http://schemas.openxmlformats.org/officeDocument/2006/relationships/image" Target="../media/image18.png"/><Relationship Id="rId18" Type="http://schemas.openxmlformats.org/officeDocument/2006/relationships/image" Target="../media/image19.png"/><Relationship Id="rId19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20" Type="http://schemas.openxmlformats.org/officeDocument/2006/relationships/image" Target="../media/image21.png"/><Relationship Id="rId21" Type="http://schemas.openxmlformats.org/officeDocument/2006/relationships/image" Target="../media/image22.png"/><Relationship Id="rId22" Type="http://schemas.openxmlformats.org/officeDocument/2006/relationships/image" Target="../media/image2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png"/><Relationship Id="rId14" Type="http://schemas.openxmlformats.org/officeDocument/2006/relationships/image" Target="../media/image15.png"/><Relationship Id="rId15" Type="http://schemas.openxmlformats.org/officeDocument/2006/relationships/image" Target="../media/image16.png"/><Relationship Id="rId16" Type="http://schemas.openxmlformats.org/officeDocument/2006/relationships/image" Target="../media/image17.png"/><Relationship Id="rId17" Type="http://schemas.openxmlformats.org/officeDocument/2006/relationships/image" Target="../media/image18.png"/><Relationship Id="rId18" Type="http://schemas.openxmlformats.org/officeDocument/2006/relationships/image" Target="../media/image19.png"/><Relationship Id="rId19" Type="http://schemas.openxmlformats.org/officeDocument/2006/relationships/image" Target="../media/image20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562600" y="6453188"/>
            <a:ext cx="2895600" cy="2873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  <a:cs typeface="Arial" charset="0"/>
              </a:rPr>
              <a:t>Application Layer</a:t>
            </a:r>
          </a:p>
        </p:txBody>
      </p:sp>
      <p:sp>
        <p:nvSpPr>
          <p:cNvPr id="655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000000"/>
                </a:solidFill>
                <a:latin typeface="Tahoma" charset="0"/>
                <a:cs typeface="Arial" charset="0"/>
              </a:rPr>
              <a:t>2-</a:t>
            </a:r>
            <a:fld id="{4794A154-73EF-CE44-982B-4AA484C16B5B}" type="slidenum">
              <a:rPr lang="en-US" sz="1200">
                <a:solidFill>
                  <a:srgbClr val="000000"/>
                </a:solidFill>
                <a:latin typeface="Tahoma" charset="0"/>
                <a:cs typeface="Arial" charset="0"/>
              </a:rPr>
              <a:pPr/>
              <a:t>1</a:t>
            </a:fld>
            <a:endParaRPr lang="en-US" sz="120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4400">
                <a:solidFill>
                  <a:srgbClr val="000099"/>
                </a:solidFill>
                <a:latin typeface="Gill Sans MT" charset="0"/>
                <a:cs typeface="Arial" charset="0"/>
              </a:rPr>
              <a:t>Chapter 2</a:t>
            </a:r>
            <a:r>
              <a:rPr lang="en-US" sz="480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>
                <a:solidFill>
                  <a:srgbClr val="000099"/>
                </a:solidFill>
                <a:latin typeface="Gill Sans MT" charset="0"/>
                <a:cs typeface="Arial" charset="0"/>
              </a:rPr>
              <a:t>Application Layer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6184900" y="3078163"/>
            <a:ext cx="2881313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800" i="1">
                <a:solidFill>
                  <a:srgbClr val="008000"/>
                </a:solidFill>
                <a:latin typeface="Gill Sans MT" charset="0"/>
                <a:cs typeface="Arial" charset="0"/>
              </a:rPr>
              <a:t>Computer Networking: A Top Down Approach </a:t>
            </a:r>
            <a:r>
              <a:rPr lang="en-US" sz="2800">
                <a:solidFill>
                  <a:srgbClr val="008000"/>
                </a:solidFill>
                <a:latin typeface="Gill Sans MT" charset="0"/>
                <a:cs typeface="Arial" charset="0"/>
              </a:rPr>
              <a:t/>
            </a:r>
            <a:br>
              <a:rPr lang="en-US" sz="2800">
                <a:solidFill>
                  <a:srgbClr val="008000"/>
                </a:solidFill>
                <a:latin typeface="Gill Sans MT" charset="0"/>
                <a:cs typeface="Arial" charset="0"/>
              </a:rPr>
            </a:br>
            <a:r>
              <a:rPr lang="en-US">
                <a:solidFill>
                  <a:srgbClr val="008000"/>
                </a:solidFill>
                <a:latin typeface="Gill Sans MT" charset="0"/>
                <a:cs typeface="Arial" charset="0"/>
              </a:rPr>
              <a:t>6</a:t>
            </a:r>
            <a:r>
              <a:rPr lang="en-US" baseline="30000">
                <a:solidFill>
                  <a:srgbClr val="008000"/>
                </a:solidFill>
                <a:latin typeface="Gill Sans MT" charset="0"/>
                <a:cs typeface="Arial" charset="0"/>
              </a:rPr>
              <a:t>th</a:t>
            </a:r>
            <a:r>
              <a:rPr lang="en-US">
                <a:solidFill>
                  <a:srgbClr val="008000"/>
                </a:solidFill>
                <a:latin typeface="Gill Sans MT" charset="0"/>
                <a:cs typeface="Arial" charset="0"/>
              </a:rPr>
              <a:t> edition </a:t>
            </a:r>
            <a:br>
              <a:rPr lang="en-US">
                <a:solidFill>
                  <a:srgbClr val="008000"/>
                </a:solidFill>
                <a:latin typeface="Gill Sans MT" charset="0"/>
                <a:cs typeface="Arial" charset="0"/>
              </a:rPr>
            </a:br>
            <a:r>
              <a:rPr lang="en-US">
                <a:solidFill>
                  <a:srgbClr val="008000"/>
                </a:solidFill>
                <a:latin typeface="Gill Sans MT" charset="0"/>
                <a:cs typeface="Arial" charset="0"/>
              </a:rPr>
              <a:t>Jim Kurose, Keith Ross</a:t>
            </a:r>
            <a:br>
              <a:rPr lang="en-US">
                <a:solidFill>
                  <a:srgbClr val="008000"/>
                </a:solidFill>
                <a:latin typeface="Gill Sans MT" charset="0"/>
                <a:cs typeface="Arial" charset="0"/>
              </a:rPr>
            </a:br>
            <a:r>
              <a:rPr lang="en-US">
                <a:solidFill>
                  <a:srgbClr val="008000"/>
                </a:solidFill>
                <a:latin typeface="Gill Sans MT" charset="0"/>
                <a:cs typeface="Arial" charset="0"/>
              </a:rPr>
              <a:t>Addison-Wesley</a:t>
            </a:r>
            <a:br>
              <a:rPr lang="en-US">
                <a:solidFill>
                  <a:srgbClr val="008000"/>
                </a:solidFill>
                <a:latin typeface="Gill Sans MT" charset="0"/>
                <a:cs typeface="Arial" charset="0"/>
              </a:rPr>
            </a:br>
            <a:r>
              <a:rPr lang="en-US">
                <a:solidFill>
                  <a:srgbClr val="008000"/>
                </a:solidFill>
                <a:latin typeface="Gill Sans MT" charset="0"/>
                <a:cs typeface="Arial" charset="0"/>
              </a:rPr>
              <a:t>March 2012</a:t>
            </a:r>
          </a:p>
        </p:txBody>
      </p:sp>
      <p:sp>
        <p:nvSpPr>
          <p:cNvPr id="65541" name="Text Box 6"/>
          <p:cNvSpPr txBox="1">
            <a:spLocks noChangeArrowheads="1"/>
          </p:cNvSpPr>
          <p:nvPr/>
        </p:nvSpPr>
        <p:spPr bwMode="auto">
          <a:xfrm>
            <a:off x="369888" y="3268663"/>
            <a:ext cx="5378450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00"/>
                </a:solidFill>
                <a:cs typeface="Arial" charset="0"/>
              </a:rPr>
              <a:t>A note on the use of these ppt slides: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We</a:t>
            </a:r>
            <a:r>
              <a:rPr lang="ja-JP" altLang="en-US" sz="1200">
                <a:solidFill>
                  <a:srgbClr val="000000"/>
                </a:solidFill>
                <a:cs typeface="Arial" charset="0"/>
              </a:rPr>
              <a:t>’</a:t>
            </a:r>
            <a:r>
              <a:rPr lang="en-US" altLang="ja-JP" sz="1200">
                <a:solidFill>
                  <a:srgbClr val="000000"/>
                </a:solidFill>
                <a:cs typeface="Arial" charset="0"/>
              </a:rPr>
              <a:t>re making these slides freely available to all (faculty, students, readers). They</a:t>
            </a:r>
            <a:r>
              <a:rPr lang="ja-JP" altLang="en-US" sz="1200">
                <a:solidFill>
                  <a:srgbClr val="000000"/>
                </a:solidFill>
                <a:cs typeface="Arial" charset="0"/>
              </a:rPr>
              <a:t>’</a:t>
            </a:r>
            <a:r>
              <a:rPr lang="en-US" altLang="ja-JP" sz="1200">
                <a:solidFill>
                  <a:srgbClr val="000000"/>
                </a:solidFill>
                <a:cs typeface="Arial" charset="0"/>
              </a:rPr>
              <a:t>re in PowerPoint form so you see the animations; and can add, modify, and delete slides  (including this one) and slide content to suit your needs. They obviously represent a </a:t>
            </a:r>
            <a:r>
              <a:rPr lang="en-US" altLang="ja-JP" sz="1200" i="1">
                <a:solidFill>
                  <a:srgbClr val="000000"/>
                </a:solidFill>
                <a:cs typeface="Arial" charset="0"/>
              </a:rPr>
              <a:t>lot</a:t>
            </a:r>
            <a:r>
              <a:rPr lang="en-US" altLang="ja-JP" sz="1200">
                <a:solidFill>
                  <a:srgbClr val="000000"/>
                </a:solidFill>
                <a:cs typeface="Arial" charset="0"/>
              </a:rPr>
              <a:t> of work on our part. In return for use, we only ask the following: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5542" name="Text Box 7"/>
          <p:cNvSpPr txBox="1">
            <a:spLocks noChangeArrowheads="1"/>
          </p:cNvSpPr>
          <p:nvPr/>
        </p:nvSpPr>
        <p:spPr bwMode="auto">
          <a:xfrm>
            <a:off x="373063" y="4267200"/>
            <a:ext cx="537845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3038" indent="-173038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400">
              <a:solidFill>
                <a:srgbClr val="000000"/>
              </a:solidFill>
              <a:latin typeface="Gill Sans MT" charset="0"/>
              <a:cs typeface="Arial" charset="0"/>
            </a:endParaRPr>
          </a:p>
          <a:p>
            <a:pPr>
              <a:spcBef>
                <a:spcPct val="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If you use these slides (e.g., in a class) that you mention their source (after all, we</a:t>
            </a:r>
            <a:r>
              <a:rPr lang="ja-JP" altLang="en-US" sz="1200">
                <a:solidFill>
                  <a:srgbClr val="000000"/>
                </a:solidFill>
                <a:cs typeface="Arial" charset="0"/>
              </a:rPr>
              <a:t>’</a:t>
            </a:r>
            <a:r>
              <a:rPr lang="en-US" altLang="ja-JP" sz="1200">
                <a:solidFill>
                  <a:srgbClr val="000000"/>
                </a:solidFill>
                <a:cs typeface="Arial" charset="0"/>
              </a:rPr>
              <a:t>d like people to use our book!)</a:t>
            </a:r>
          </a:p>
          <a:p>
            <a:pPr>
              <a:spcBef>
                <a:spcPct val="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If you post any slides on a www site, that you note that they are adapted from (or perhaps identical to) our slides, and note our copyright of this material.</a:t>
            </a:r>
          </a:p>
          <a:p>
            <a:pPr>
              <a:spcBef>
                <a:spcPct val="0"/>
              </a:spcBef>
              <a:buClr>
                <a:srgbClr val="3333CC"/>
              </a:buClr>
              <a:buSzTx/>
              <a:buFont typeface="Wingdings" charset="0"/>
              <a:buChar char="q"/>
            </a:pPr>
            <a:endParaRPr lang="en-US" sz="120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85000"/>
              </a:lnSpc>
              <a:spcBef>
                <a:spcPct val="0"/>
              </a:spcBef>
              <a:buClr>
                <a:srgbClr val="3333CC"/>
              </a:buClr>
              <a:buSzTx/>
              <a:buFont typeface="Wingdings" charset="0"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Thanks and enjoy!  JFK/KWR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20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     All material copyright 1996-2012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  <a:cs typeface="Arial" charset="0"/>
              </a:rPr>
              <a:t>     J.F Kurose and K.W. Ross, All Rights Reserved</a:t>
            </a:r>
          </a:p>
        </p:txBody>
      </p:sp>
      <p:pic>
        <p:nvPicPr>
          <p:cNvPr id="65543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5942013"/>
            <a:ext cx="187325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4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097088"/>
            <a:ext cx="3656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5" name="Picture 1" descr="6e_cov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5" y="511175"/>
            <a:ext cx="2306638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8093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8089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B7BAAC48-58E9-5A4F-85D7-066F80802A28}" type="slidenum">
              <a:rPr lang="en-US" sz="1200">
                <a:latin typeface="Tahoma" charset="0"/>
              </a:rPr>
              <a:pPr/>
              <a:t>10</a:t>
            </a:fld>
            <a:endParaRPr lang="en-US" sz="1200">
              <a:latin typeface="Tahoma" charset="0"/>
            </a:endParaRP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185738"/>
            <a:ext cx="7772400" cy="8636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Processes communicating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44638"/>
            <a:ext cx="3989388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process:</a:t>
            </a:r>
            <a:r>
              <a:rPr lang="en-US">
                <a:latin typeface="Gill Sans MT" charset="0"/>
              </a:rPr>
              <a:t> program running within a host</a:t>
            </a:r>
          </a:p>
          <a:p>
            <a:r>
              <a:rPr lang="en-US" sz="2400">
                <a:latin typeface="Gill Sans MT" charset="0"/>
              </a:rPr>
              <a:t>within same host, two processes communicate using  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inter-process communication</a:t>
            </a:r>
            <a:r>
              <a:rPr lang="en-US" sz="2400">
                <a:latin typeface="Gill Sans MT" charset="0"/>
              </a:rPr>
              <a:t> (defined by OS)</a:t>
            </a:r>
          </a:p>
          <a:p>
            <a:r>
              <a:rPr lang="en-US" sz="2400">
                <a:latin typeface="Gill Sans MT" charset="0"/>
              </a:rPr>
              <a:t>processes in different hosts communicate by exchanging 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messages</a:t>
            </a:r>
          </a:p>
        </p:txBody>
      </p:sp>
      <p:sp>
        <p:nvSpPr>
          <p:cNvPr id="809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03788" y="1979613"/>
            <a:ext cx="3810000" cy="2033587"/>
          </a:xfrm>
          <a:noFill/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client process:</a:t>
            </a:r>
            <a:r>
              <a:rPr lang="en-US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process that initiates communication</a:t>
            </a:r>
          </a:p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server process:</a:t>
            </a:r>
            <a:r>
              <a:rPr lang="en-US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process that waits to be contacted</a:t>
            </a:r>
            <a:endParaRPr lang="en-US">
              <a:latin typeface="Gill Sans MT" charset="0"/>
            </a:endParaRPr>
          </a:p>
          <a:p>
            <a:pPr>
              <a:buFont typeface="Wingdings" charset="0"/>
              <a:buNone/>
            </a:pPr>
            <a:endParaRPr lang="en-US">
              <a:latin typeface="Gill Sans MT" charset="0"/>
            </a:endParaRPr>
          </a:p>
        </p:txBody>
      </p:sp>
      <p:sp>
        <p:nvSpPr>
          <p:cNvPr id="80902" name="Rectangle 7"/>
          <p:cNvSpPr>
            <a:spLocks noChangeArrowheads="1"/>
          </p:cNvSpPr>
          <p:nvPr/>
        </p:nvSpPr>
        <p:spPr bwMode="auto">
          <a:xfrm>
            <a:off x="4691063" y="4238625"/>
            <a:ext cx="3989387" cy="183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aside: applications with P2P architectures have client processes &amp; server processes</a:t>
            </a:r>
          </a:p>
        </p:txBody>
      </p:sp>
      <p:pic>
        <p:nvPicPr>
          <p:cNvPr id="80903" name="Picture 1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" y="866775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4" name="Rectangle 13"/>
          <p:cNvSpPr>
            <a:spLocks noChangeArrowheads="1"/>
          </p:cNvSpPr>
          <p:nvPr/>
        </p:nvSpPr>
        <p:spPr bwMode="auto">
          <a:xfrm>
            <a:off x="4749800" y="1762125"/>
            <a:ext cx="4092575" cy="2062163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5" name="Text Box 14"/>
          <p:cNvSpPr txBox="1">
            <a:spLocks noChangeArrowheads="1"/>
          </p:cNvSpPr>
          <p:nvPr/>
        </p:nvSpPr>
        <p:spPr bwMode="auto">
          <a:xfrm>
            <a:off x="4870450" y="1463675"/>
            <a:ext cx="2325688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>
                <a:latin typeface="Gill Sans MT" charset="0"/>
              </a:rPr>
              <a:t>clients, servers</a:t>
            </a:r>
          </a:p>
        </p:txBody>
      </p:sp>
    </p:spTree>
    <p:extLst>
      <p:ext uri="{BB962C8B-B14F-4D97-AF65-F5344CB8AC3E}">
        <p14:creationId xmlns:p14="http://schemas.microsoft.com/office/powerpoint/2010/main" val="2241232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8294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7991D51C-0C7C-0D46-8275-B5660DBF9F2F}" type="slidenum">
              <a:rPr lang="en-US" sz="1200">
                <a:latin typeface="Tahoma" charset="0"/>
              </a:rPr>
              <a:pPr/>
              <a:t>11</a:t>
            </a:fld>
            <a:endParaRPr lang="en-US" sz="1200">
              <a:latin typeface="Tahoma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123825"/>
            <a:ext cx="8077200" cy="896938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Sockets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9250" y="1208088"/>
            <a:ext cx="8232775" cy="2328862"/>
          </a:xfrm>
        </p:spPr>
        <p:txBody>
          <a:bodyPr>
            <a:normAutofit fontScale="92500" lnSpcReduction="20000"/>
          </a:bodyPr>
          <a:lstStyle/>
          <a:p>
            <a:r>
              <a:rPr lang="en-US" sz="2400">
                <a:latin typeface="Gill Sans MT" charset="0"/>
              </a:rPr>
              <a:t>process sends/receives messages to/from its 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socket</a:t>
            </a:r>
          </a:p>
          <a:p>
            <a:r>
              <a:rPr lang="en-US" sz="2400">
                <a:latin typeface="Gill Sans MT" charset="0"/>
              </a:rPr>
              <a:t>socket analogous to door</a:t>
            </a:r>
          </a:p>
          <a:p>
            <a:pPr lvl="1"/>
            <a:r>
              <a:rPr lang="en-US">
                <a:latin typeface="Gill Sans MT" charset="0"/>
              </a:rPr>
              <a:t>sending process shoves message out door</a:t>
            </a:r>
          </a:p>
          <a:p>
            <a:pPr lvl="1"/>
            <a:r>
              <a:rPr lang="en-US">
                <a:latin typeface="Gill Sans MT" charset="0"/>
              </a:rPr>
              <a:t>sending process relies on transport infrastructure on other side of door to deliver message to socket at receiving process</a:t>
            </a:r>
          </a:p>
        </p:txBody>
      </p:sp>
      <p:pic>
        <p:nvPicPr>
          <p:cNvPr id="82949" name="Picture 4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800100"/>
            <a:ext cx="19161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50" name="Freeform 66"/>
          <p:cNvSpPr>
            <a:spLocks/>
          </p:cNvSpPr>
          <p:nvPr/>
        </p:nvSpPr>
        <p:spPr bwMode="auto">
          <a:xfrm>
            <a:off x="6948488" y="3751263"/>
            <a:ext cx="736600" cy="1998662"/>
          </a:xfrm>
          <a:custGeom>
            <a:avLst/>
            <a:gdLst>
              <a:gd name="T0" fmla="*/ 2147483647 w 464"/>
              <a:gd name="T1" fmla="*/ 2147483647 h 1259"/>
              <a:gd name="T2" fmla="*/ 0 w 464"/>
              <a:gd name="T3" fmla="*/ 0 h 1259"/>
              <a:gd name="T4" fmla="*/ 2147483647 w 464"/>
              <a:gd name="T5" fmla="*/ 2147483647 h 1259"/>
              <a:gd name="T6" fmla="*/ 2147483647 w 464"/>
              <a:gd name="T7" fmla="*/ 2147483647 h 1259"/>
              <a:gd name="T8" fmla="*/ 2147483647 w 464"/>
              <a:gd name="T9" fmla="*/ 2147483647 h 12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4"/>
              <a:gd name="T16" fmla="*/ 0 h 1259"/>
              <a:gd name="T17" fmla="*/ 464 w 464"/>
              <a:gd name="T18" fmla="*/ 1259 h 12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4" h="1259">
                <a:moveTo>
                  <a:pt x="464" y="1060"/>
                </a:moveTo>
                <a:lnTo>
                  <a:pt x="0" y="0"/>
                </a:lnTo>
                <a:lnTo>
                  <a:pt x="6" y="1258"/>
                </a:lnTo>
                <a:lnTo>
                  <a:pt x="382" y="1259"/>
                </a:lnTo>
                <a:lnTo>
                  <a:pt x="464" y="106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1" name="Freeform 7"/>
          <p:cNvSpPr>
            <a:spLocks/>
          </p:cNvSpPr>
          <p:nvPr/>
        </p:nvSpPr>
        <p:spPr bwMode="auto">
          <a:xfrm>
            <a:off x="3633788" y="5048250"/>
            <a:ext cx="1808162" cy="1031875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2" name="Text Box 51"/>
          <p:cNvSpPr txBox="1">
            <a:spLocks noChangeArrowheads="1"/>
          </p:cNvSpPr>
          <p:nvPr/>
        </p:nvSpPr>
        <p:spPr bwMode="auto">
          <a:xfrm>
            <a:off x="4071938" y="5180013"/>
            <a:ext cx="874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Internet</a:t>
            </a:r>
          </a:p>
        </p:txBody>
      </p:sp>
      <p:sp>
        <p:nvSpPr>
          <p:cNvPr id="82953" name="Line 52"/>
          <p:cNvSpPr>
            <a:spLocks noChangeShapeType="1"/>
          </p:cNvSpPr>
          <p:nvPr/>
        </p:nvSpPr>
        <p:spPr bwMode="auto">
          <a:xfrm>
            <a:off x="3392488" y="5591175"/>
            <a:ext cx="2211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4" name="Text Box 53"/>
          <p:cNvSpPr txBox="1">
            <a:spLocks noChangeArrowheads="1"/>
          </p:cNvSpPr>
          <p:nvPr/>
        </p:nvSpPr>
        <p:spPr bwMode="auto">
          <a:xfrm>
            <a:off x="7413625" y="4816475"/>
            <a:ext cx="10636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controlled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by OS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1600">
              <a:solidFill>
                <a:srgbClr val="CC0000"/>
              </a:solidFill>
              <a:latin typeface="Times New Roman" charset="0"/>
            </a:endParaRPr>
          </a:p>
        </p:txBody>
      </p:sp>
      <p:sp>
        <p:nvSpPr>
          <p:cNvPr id="82955" name="Text Box 56"/>
          <p:cNvSpPr txBox="1">
            <a:spLocks noChangeArrowheads="1"/>
          </p:cNvSpPr>
          <p:nvPr/>
        </p:nvSpPr>
        <p:spPr bwMode="auto">
          <a:xfrm>
            <a:off x="7391400" y="3916363"/>
            <a:ext cx="14700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controlled by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app developer</a:t>
            </a:r>
          </a:p>
        </p:txBody>
      </p:sp>
      <p:sp>
        <p:nvSpPr>
          <p:cNvPr id="82956" name="Freeform 45"/>
          <p:cNvSpPr>
            <a:spLocks/>
          </p:cNvSpPr>
          <p:nvPr/>
        </p:nvSpPr>
        <p:spPr bwMode="auto">
          <a:xfrm>
            <a:off x="1208088" y="3814763"/>
            <a:ext cx="758825" cy="1997075"/>
          </a:xfrm>
          <a:custGeom>
            <a:avLst/>
            <a:gdLst>
              <a:gd name="T0" fmla="*/ 0 w 478"/>
              <a:gd name="T1" fmla="*/ 2147483647 h 1258"/>
              <a:gd name="T2" fmla="*/ 2147483647 w 478"/>
              <a:gd name="T3" fmla="*/ 0 h 1258"/>
              <a:gd name="T4" fmla="*/ 2147483647 w 478"/>
              <a:gd name="T5" fmla="*/ 2147483647 h 1258"/>
              <a:gd name="T6" fmla="*/ 2147483647 w 478"/>
              <a:gd name="T7" fmla="*/ 2147483647 h 1258"/>
              <a:gd name="T8" fmla="*/ 0 w 478"/>
              <a:gd name="T9" fmla="*/ 2147483647 h 12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78"/>
              <a:gd name="T16" fmla="*/ 0 h 1258"/>
              <a:gd name="T17" fmla="*/ 478 w 478"/>
              <a:gd name="T18" fmla="*/ 1258 h 125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78" h="1258">
                <a:moveTo>
                  <a:pt x="0" y="1040"/>
                </a:moveTo>
                <a:lnTo>
                  <a:pt x="478" y="0"/>
                </a:lnTo>
                <a:lnTo>
                  <a:pt x="472" y="1258"/>
                </a:lnTo>
                <a:lnTo>
                  <a:pt x="41" y="1246"/>
                </a:lnTo>
                <a:lnTo>
                  <a:pt x="0" y="104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957" name="Rectangle 23"/>
          <p:cNvSpPr>
            <a:spLocks noChangeArrowheads="1"/>
          </p:cNvSpPr>
          <p:nvPr/>
        </p:nvSpPr>
        <p:spPr bwMode="auto">
          <a:xfrm>
            <a:off x="2011363" y="3770313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</a:endParaRPr>
          </a:p>
        </p:txBody>
      </p:sp>
      <p:sp>
        <p:nvSpPr>
          <p:cNvPr id="82958" name="Rectangle 24"/>
          <p:cNvSpPr>
            <a:spLocks noChangeArrowheads="1"/>
          </p:cNvSpPr>
          <p:nvPr/>
        </p:nvSpPr>
        <p:spPr bwMode="auto">
          <a:xfrm>
            <a:off x="1973263" y="3824288"/>
            <a:ext cx="1273175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</a:endParaRPr>
          </a:p>
        </p:txBody>
      </p:sp>
      <p:sp>
        <p:nvSpPr>
          <p:cNvPr id="82959" name="Line 25"/>
          <p:cNvSpPr>
            <a:spLocks noChangeShapeType="1"/>
          </p:cNvSpPr>
          <p:nvPr/>
        </p:nvSpPr>
        <p:spPr bwMode="auto">
          <a:xfrm>
            <a:off x="1982788" y="45847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0" name="Text Box 26"/>
          <p:cNvSpPr txBox="1">
            <a:spLocks noChangeArrowheads="1"/>
          </p:cNvSpPr>
          <p:nvPr/>
        </p:nvSpPr>
        <p:spPr bwMode="auto">
          <a:xfrm>
            <a:off x="1939925" y="45672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transport</a:t>
            </a:r>
          </a:p>
        </p:txBody>
      </p:sp>
      <p:sp>
        <p:nvSpPr>
          <p:cNvPr id="82961" name="Line 27"/>
          <p:cNvSpPr>
            <a:spLocks noChangeShapeType="1"/>
          </p:cNvSpPr>
          <p:nvPr/>
        </p:nvSpPr>
        <p:spPr bwMode="auto">
          <a:xfrm>
            <a:off x="1990725" y="490537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2" name="Line 28"/>
          <p:cNvSpPr>
            <a:spLocks noChangeShapeType="1"/>
          </p:cNvSpPr>
          <p:nvPr/>
        </p:nvSpPr>
        <p:spPr bwMode="auto">
          <a:xfrm>
            <a:off x="1976438" y="52149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3" name="Line 29"/>
          <p:cNvSpPr>
            <a:spLocks noChangeShapeType="1"/>
          </p:cNvSpPr>
          <p:nvPr/>
        </p:nvSpPr>
        <p:spPr bwMode="auto">
          <a:xfrm>
            <a:off x="1976438" y="550068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4" name="Text Box 26"/>
          <p:cNvSpPr txBox="1">
            <a:spLocks noChangeArrowheads="1"/>
          </p:cNvSpPr>
          <p:nvPr/>
        </p:nvSpPr>
        <p:spPr bwMode="auto">
          <a:xfrm>
            <a:off x="1974850" y="38147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latin typeface="Tahoma" charset="0"/>
              </a:rPr>
              <a:t>application</a:t>
            </a:r>
          </a:p>
        </p:txBody>
      </p:sp>
      <p:sp>
        <p:nvSpPr>
          <p:cNvPr id="82965" name="Text Box 26"/>
          <p:cNvSpPr txBox="1">
            <a:spLocks noChangeArrowheads="1"/>
          </p:cNvSpPr>
          <p:nvPr/>
        </p:nvSpPr>
        <p:spPr bwMode="auto">
          <a:xfrm>
            <a:off x="1930400" y="54721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physical</a:t>
            </a:r>
          </a:p>
        </p:txBody>
      </p:sp>
      <p:sp>
        <p:nvSpPr>
          <p:cNvPr id="82966" name="Text Box 26"/>
          <p:cNvSpPr txBox="1">
            <a:spLocks noChangeArrowheads="1"/>
          </p:cNvSpPr>
          <p:nvPr/>
        </p:nvSpPr>
        <p:spPr bwMode="auto">
          <a:xfrm>
            <a:off x="1949450" y="51863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link</a:t>
            </a:r>
          </a:p>
        </p:txBody>
      </p:sp>
      <p:sp>
        <p:nvSpPr>
          <p:cNvPr id="82967" name="Text Box 26"/>
          <p:cNvSpPr txBox="1">
            <a:spLocks noChangeArrowheads="1"/>
          </p:cNvSpPr>
          <p:nvPr/>
        </p:nvSpPr>
        <p:spPr bwMode="auto">
          <a:xfrm>
            <a:off x="1939925" y="48910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network</a:t>
            </a:r>
          </a:p>
        </p:txBody>
      </p:sp>
      <p:sp>
        <p:nvSpPr>
          <p:cNvPr id="82968" name="Oval 57"/>
          <p:cNvSpPr>
            <a:spLocks noChangeArrowheads="1"/>
          </p:cNvSpPr>
          <p:nvPr/>
        </p:nvSpPr>
        <p:spPr bwMode="auto">
          <a:xfrm>
            <a:off x="2108200" y="4089400"/>
            <a:ext cx="990600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process</a:t>
            </a:r>
          </a:p>
        </p:txBody>
      </p:sp>
      <p:grpSp>
        <p:nvGrpSpPr>
          <p:cNvPr id="82969" name="Group 58"/>
          <p:cNvGrpSpPr>
            <a:grpSpLocks/>
          </p:cNvGrpSpPr>
          <p:nvPr/>
        </p:nvGrpSpPr>
        <p:grpSpPr bwMode="auto">
          <a:xfrm>
            <a:off x="2355850" y="4449763"/>
            <a:ext cx="546100" cy="225425"/>
            <a:chOff x="1287" y="2524"/>
            <a:chExt cx="260" cy="100"/>
          </a:xfrm>
        </p:grpSpPr>
        <p:sp>
          <p:nvSpPr>
            <p:cNvPr id="82999" name="Rectangle 59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0" name="Rectangle 60"/>
            <p:cNvSpPr>
              <a:spLocks noChangeArrowheads="1"/>
            </p:cNvSpPr>
            <p:nvPr/>
          </p:nvSpPr>
          <p:spPr bwMode="auto">
            <a:xfrm>
              <a:off x="1338" y="2537"/>
              <a:ext cx="156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1" name="Rectangle 61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02" name="Rectangle 62"/>
            <p:cNvSpPr>
              <a:spLocks noChangeArrowheads="1"/>
            </p:cNvSpPr>
            <p:nvPr/>
          </p:nvSpPr>
          <p:spPr bwMode="auto">
            <a:xfrm>
              <a:off x="1298" y="2583"/>
              <a:ext cx="26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970" name="Rectangle 23"/>
          <p:cNvSpPr>
            <a:spLocks noChangeArrowheads="1"/>
          </p:cNvSpPr>
          <p:nvPr/>
        </p:nvSpPr>
        <p:spPr bwMode="auto">
          <a:xfrm>
            <a:off x="5673725" y="3741738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</a:endParaRPr>
          </a:p>
        </p:txBody>
      </p:sp>
      <p:sp>
        <p:nvSpPr>
          <p:cNvPr id="82971" name="Rectangle 24"/>
          <p:cNvSpPr>
            <a:spLocks noChangeArrowheads="1"/>
          </p:cNvSpPr>
          <p:nvPr/>
        </p:nvSpPr>
        <p:spPr bwMode="auto">
          <a:xfrm>
            <a:off x="5635625" y="3795713"/>
            <a:ext cx="1273175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</a:endParaRPr>
          </a:p>
        </p:txBody>
      </p:sp>
      <p:sp>
        <p:nvSpPr>
          <p:cNvPr id="82972" name="Line 25"/>
          <p:cNvSpPr>
            <a:spLocks noChangeShapeType="1"/>
          </p:cNvSpPr>
          <p:nvPr/>
        </p:nvSpPr>
        <p:spPr bwMode="auto">
          <a:xfrm>
            <a:off x="5645150" y="45561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3" name="Text Box 26"/>
          <p:cNvSpPr txBox="1">
            <a:spLocks noChangeArrowheads="1"/>
          </p:cNvSpPr>
          <p:nvPr/>
        </p:nvSpPr>
        <p:spPr bwMode="auto">
          <a:xfrm>
            <a:off x="5602288" y="45386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transport</a:t>
            </a:r>
          </a:p>
        </p:txBody>
      </p:sp>
      <p:sp>
        <p:nvSpPr>
          <p:cNvPr id="82974" name="Line 27"/>
          <p:cNvSpPr>
            <a:spLocks noChangeShapeType="1"/>
          </p:cNvSpPr>
          <p:nvPr/>
        </p:nvSpPr>
        <p:spPr bwMode="auto">
          <a:xfrm>
            <a:off x="5653088" y="48768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5" name="Line 28"/>
          <p:cNvSpPr>
            <a:spLocks noChangeShapeType="1"/>
          </p:cNvSpPr>
          <p:nvPr/>
        </p:nvSpPr>
        <p:spPr bwMode="auto">
          <a:xfrm>
            <a:off x="5638800" y="518636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6" name="Line 29"/>
          <p:cNvSpPr>
            <a:spLocks noChangeShapeType="1"/>
          </p:cNvSpPr>
          <p:nvPr/>
        </p:nvSpPr>
        <p:spPr bwMode="auto">
          <a:xfrm>
            <a:off x="5638800" y="54721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7" name="Text Box 26"/>
          <p:cNvSpPr txBox="1">
            <a:spLocks noChangeArrowheads="1"/>
          </p:cNvSpPr>
          <p:nvPr/>
        </p:nvSpPr>
        <p:spPr bwMode="auto">
          <a:xfrm>
            <a:off x="5637213" y="37861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latin typeface="Tahoma" charset="0"/>
              </a:rPr>
              <a:t>application</a:t>
            </a:r>
          </a:p>
        </p:txBody>
      </p:sp>
      <p:sp>
        <p:nvSpPr>
          <p:cNvPr id="82978" name="Text Box 26"/>
          <p:cNvSpPr txBox="1">
            <a:spLocks noChangeArrowheads="1"/>
          </p:cNvSpPr>
          <p:nvPr/>
        </p:nvSpPr>
        <p:spPr bwMode="auto">
          <a:xfrm>
            <a:off x="5592763" y="54435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physical</a:t>
            </a:r>
          </a:p>
        </p:txBody>
      </p:sp>
      <p:sp>
        <p:nvSpPr>
          <p:cNvPr id="82979" name="Text Box 26"/>
          <p:cNvSpPr txBox="1">
            <a:spLocks noChangeArrowheads="1"/>
          </p:cNvSpPr>
          <p:nvPr/>
        </p:nvSpPr>
        <p:spPr bwMode="auto">
          <a:xfrm>
            <a:off x="5611813" y="51577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link</a:t>
            </a:r>
          </a:p>
        </p:txBody>
      </p:sp>
      <p:sp>
        <p:nvSpPr>
          <p:cNvPr id="82980" name="Text Box 26"/>
          <p:cNvSpPr txBox="1">
            <a:spLocks noChangeArrowheads="1"/>
          </p:cNvSpPr>
          <p:nvPr/>
        </p:nvSpPr>
        <p:spPr bwMode="auto">
          <a:xfrm>
            <a:off x="5602288" y="48625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network</a:t>
            </a:r>
          </a:p>
        </p:txBody>
      </p:sp>
      <p:sp>
        <p:nvSpPr>
          <p:cNvPr id="82981" name="Oval 78"/>
          <p:cNvSpPr>
            <a:spLocks noChangeArrowheads="1"/>
          </p:cNvSpPr>
          <p:nvPr/>
        </p:nvSpPr>
        <p:spPr bwMode="auto">
          <a:xfrm>
            <a:off x="5770563" y="4060825"/>
            <a:ext cx="990600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process</a:t>
            </a:r>
          </a:p>
        </p:txBody>
      </p:sp>
      <p:grpSp>
        <p:nvGrpSpPr>
          <p:cNvPr id="82982" name="Group 79"/>
          <p:cNvGrpSpPr>
            <a:grpSpLocks/>
          </p:cNvGrpSpPr>
          <p:nvPr/>
        </p:nvGrpSpPr>
        <p:grpSpPr bwMode="auto">
          <a:xfrm>
            <a:off x="6018213" y="4421188"/>
            <a:ext cx="546100" cy="225425"/>
            <a:chOff x="1287" y="2524"/>
            <a:chExt cx="260" cy="100"/>
          </a:xfrm>
        </p:grpSpPr>
        <p:sp>
          <p:nvSpPr>
            <p:cNvPr id="82995" name="Rectangle 80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6" name="Rectangle 81"/>
            <p:cNvSpPr>
              <a:spLocks noChangeArrowheads="1"/>
            </p:cNvSpPr>
            <p:nvPr/>
          </p:nvSpPr>
          <p:spPr bwMode="auto">
            <a:xfrm>
              <a:off x="1338" y="2537"/>
              <a:ext cx="156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7" name="Rectangle 82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8" name="Rectangle 83"/>
            <p:cNvSpPr>
              <a:spLocks noChangeArrowheads="1"/>
            </p:cNvSpPr>
            <p:nvPr/>
          </p:nvSpPr>
          <p:spPr bwMode="auto">
            <a:xfrm>
              <a:off x="1298" y="2583"/>
              <a:ext cx="26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983" name="Line 88"/>
          <p:cNvSpPr>
            <a:spLocks noChangeShapeType="1"/>
          </p:cNvSpPr>
          <p:nvPr/>
        </p:nvSpPr>
        <p:spPr bwMode="auto">
          <a:xfrm flipH="1">
            <a:off x="6827838" y="4192588"/>
            <a:ext cx="609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84" name="Line 89"/>
          <p:cNvSpPr>
            <a:spLocks noChangeShapeType="1"/>
          </p:cNvSpPr>
          <p:nvPr/>
        </p:nvSpPr>
        <p:spPr bwMode="auto">
          <a:xfrm>
            <a:off x="7053263" y="4618038"/>
            <a:ext cx="0" cy="102235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85" name="Line 90"/>
          <p:cNvSpPr>
            <a:spLocks noChangeShapeType="1"/>
          </p:cNvSpPr>
          <p:nvPr/>
        </p:nvSpPr>
        <p:spPr bwMode="auto">
          <a:xfrm flipH="1">
            <a:off x="7077075" y="5118100"/>
            <a:ext cx="609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86" name="Text Box 56"/>
          <p:cNvSpPr txBox="1">
            <a:spLocks noChangeArrowheads="1"/>
          </p:cNvSpPr>
          <p:nvPr/>
        </p:nvSpPr>
        <p:spPr bwMode="auto">
          <a:xfrm>
            <a:off x="3990975" y="3873500"/>
            <a:ext cx="917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i="1">
                <a:solidFill>
                  <a:srgbClr val="CC0000"/>
                </a:solidFill>
              </a:rPr>
              <a:t>socket</a:t>
            </a:r>
          </a:p>
        </p:txBody>
      </p:sp>
      <p:sp>
        <p:nvSpPr>
          <p:cNvPr id="82987" name="Line 92"/>
          <p:cNvSpPr>
            <a:spLocks noChangeShapeType="1"/>
          </p:cNvSpPr>
          <p:nvPr/>
        </p:nvSpPr>
        <p:spPr bwMode="auto">
          <a:xfrm flipV="1">
            <a:off x="2994025" y="4073525"/>
            <a:ext cx="968375" cy="4349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88" name="Line 93"/>
          <p:cNvSpPr>
            <a:spLocks noChangeShapeType="1"/>
          </p:cNvSpPr>
          <p:nvPr/>
        </p:nvSpPr>
        <p:spPr bwMode="auto">
          <a:xfrm flipH="1" flipV="1">
            <a:off x="4929188" y="4062413"/>
            <a:ext cx="968375" cy="4349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2989" name="Group 96"/>
          <p:cNvGrpSpPr>
            <a:grpSpLocks/>
          </p:cNvGrpSpPr>
          <p:nvPr/>
        </p:nvGrpSpPr>
        <p:grpSpPr bwMode="auto">
          <a:xfrm>
            <a:off x="784225" y="5127625"/>
            <a:ext cx="719138" cy="773113"/>
            <a:chOff x="-44" y="1473"/>
            <a:chExt cx="981" cy="1105"/>
          </a:xfrm>
        </p:grpSpPr>
        <p:pic>
          <p:nvPicPr>
            <p:cNvPr id="82993" name="Picture 9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994" name="Freeform 9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2990" name="Group 99"/>
          <p:cNvGrpSpPr>
            <a:grpSpLocks/>
          </p:cNvGrpSpPr>
          <p:nvPr/>
        </p:nvGrpSpPr>
        <p:grpSpPr bwMode="auto">
          <a:xfrm flipH="1">
            <a:off x="7480300" y="5322888"/>
            <a:ext cx="719138" cy="773112"/>
            <a:chOff x="-44" y="1473"/>
            <a:chExt cx="981" cy="1105"/>
          </a:xfrm>
        </p:grpSpPr>
        <p:pic>
          <p:nvPicPr>
            <p:cNvPr id="82991" name="Picture 10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992" name="Freeform 10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35171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8499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F2289373-3A15-1848-9CE0-EA514DFB420A}" type="slidenum">
              <a:rPr lang="en-US" sz="1200">
                <a:latin typeface="Tahoma" charset="0"/>
              </a:rPr>
              <a:pPr/>
              <a:t>12</a:t>
            </a:fld>
            <a:endParaRPr lang="en-US" sz="1200">
              <a:latin typeface="Tahoma" charset="0"/>
            </a:endParaRPr>
          </a:p>
        </p:txBody>
      </p:sp>
      <p:pic>
        <p:nvPicPr>
          <p:cNvPr id="84995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871538"/>
            <a:ext cx="4570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996" name="Rectangle 2"/>
          <p:cNvSpPr>
            <a:spLocks noGrp="1" noChangeArrowheads="1"/>
          </p:cNvSpPr>
          <p:nvPr>
            <p:ph type="title"/>
          </p:nvPr>
        </p:nvSpPr>
        <p:spPr>
          <a:xfrm>
            <a:off x="273050" y="238125"/>
            <a:ext cx="7772400" cy="871538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Addressing processes</a:t>
            </a:r>
            <a:endParaRPr lang="en-US">
              <a:latin typeface="Gill Sans MT" charset="0"/>
            </a:endParaRPr>
          </a:p>
        </p:txBody>
      </p:sp>
      <p:sp>
        <p:nvSpPr>
          <p:cNvPr id="8499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98475" y="1365250"/>
            <a:ext cx="4021138" cy="4648200"/>
          </a:xfrm>
        </p:spPr>
        <p:txBody>
          <a:bodyPr/>
          <a:lstStyle/>
          <a:p>
            <a:r>
              <a:rPr lang="en-US" sz="2400">
                <a:latin typeface="Gill Sans MT" charset="0"/>
              </a:rPr>
              <a:t>to receive messages, process  must have </a:t>
            </a: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identifier</a:t>
            </a:r>
          </a:p>
          <a:p>
            <a:r>
              <a:rPr lang="en-US" sz="2400">
                <a:latin typeface="Gill Sans MT" charset="0"/>
              </a:rPr>
              <a:t>host device has unique 32-bit IP address</a:t>
            </a:r>
          </a:p>
          <a:p>
            <a:r>
              <a:rPr lang="en-US" sz="2400" i="1" u="sng">
                <a:solidFill>
                  <a:srgbClr val="CC0000"/>
                </a:solidFill>
                <a:latin typeface="Gill Sans MT" charset="0"/>
              </a:rPr>
              <a:t>Q:</a:t>
            </a:r>
            <a:r>
              <a:rPr lang="en-US" sz="2400">
                <a:latin typeface="Gill Sans MT" charset="0"/>
              </a:rPr>
              <a:t> does  IP address of host on which process runs suffice for identifying the process?</a:t>
            </a:r>
          </a:p>
        </p:txBody>
      </p:sp>
      <p:sp>
        <p:nvSpPr>
          <p:cNvPr id="2375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719638" y="1357313"/>
            <a:ext cx="4125912" cy="5218112"/>
          </a:xfrm>
          <a:noFill/>
        </p:spPr>
        <p:txBody>
          <a:bodyPr/>
          <a:lstStyle/>
          <a:p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identifier</a:t>
            </a:r>
            <a:r>
              <a:rPr lang="en-US" sz="240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includes both 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IP address</a:t>
            </a:r>
            <a:r>
              <a:rPr lang="en-US" sz="2400">
                <a:latin typeface="Gill Sans MT" charset="0"/>
              </a:rPr>
              <a:t> and 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port numbers</a:t>
            </a:r>
            <a:r>
              <a:rPr lang="en-US" sz="2400">
                <a:latin typeface="Gill Sans MT" charset="0"/>
              </a:rPr>
              <a:t> associated with process on host.</a:t>
            </a:r>
          </a:p>
          <a:p>
            <a:r>
              <a:rPr lang="en-US" sz="2400">
                <a:latin typeface="Gill Sans MT" charset="0"/>
              </a:rPr>
              <a:t>example port numbers:</a:t>
            </a:r>
          </a:p>
          <a:p>
            <a:pPr lvl="1"/>
            <a:r>
              <a:rPr lang="en-US" sz="2000">
                <a:latin typeface="Gill Sans MT" charset="0"/>
              </a:rPr>
              <a:t>HTTP server: 80</a:t>
            </a:r>
          </a:p>
          <a:p>
            <a:pPr lvl="1"/>
            <a:r>
              <a:rPr lang="en-US" sz="2000">
                <a:latin typeface="Gill Sans MT" charset="0"/>
              </a:rPr>
              <a:t>mail server: 25</a:t>
            </a:r>
          </a:p>
          <a:p>
            <a:r>
              <a:rPr lang="en-US" sz="2400">
                <a:latin typeface="Gill Sans MT" charset="0"/>
              </a:rPr>
              <a:t>to send HTTP message to gaia.cs.umass.edu web server:</a:t>
            </a:r>
          </a:p>
          <a:p>
            <a:pPr lvl="1"/>
            <a:r>
              <a:rPr lang="en-US" sz="2000">
                <a:solidFill>
                  <a:srgbClr val="CC0000"/>
                </a:solidFill>
                <a:latin typeface="Gill Sans MT" charset="0"/>
              </a:rPr>
              <a:t>IP address:</a:t>
            </a:r>
            <a:r>
              <a:rPr lang="en-US" sz="200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sz="2000">
                <a:latin typeface="Gill Sans MT" charset="0"/>
              </a:rPr>
              <a:t>128.119.245.12</a:t>
            </a:r>
          </a:p>
          <a:p>
            <a:pPr lvl="1"/>
            <a:r>
              <a:rPr lang="en-US" sz="2000">
                <a:solidFill>
                  <a:srgbClr val="CC0000"/>
                </a:solidFill>
                <a:latin typeface="Gill Sans MT" charset="0"/>
              </a:rPr>
              <a:t>port number:</a:t>
            </a:r>
            <a:r>
              <a:rPr lang="en-US" sz="200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sz="2000">
                <a:latin typeface="Gill Sans MT" charset="0"/>
              </a:rPr>
              <a:t>80</a:t>
            </a:r>
          </a:p>
          <a:p>
            <a:r>
              <a:rPr lang="en-US" sz="2400">
                <a:latin typeface="Gill Sans MT" charset="0"/>
              </a:rPr>
              <a:t>more shortly…</a:t>
            </a:r>
          </a:p>
        </p:txBody>
      </p:sp>
      <p:sp>
        <p:nvSpPr>
          <p:cNvPr id="43020" name="Rectangle 3"/>
          <p:cNvSpPr>
            <a:spLocks noChangeArrowheads="1"/>
          </p:cNvSpPr>
          <p:nvPr/>
        </p:nvSpPr>
        <p:spPr bwMode="auto">
          <a:xfrm>
            <a:off x="498475" y="4664608"/>
            <a:ext cx="40211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1" indent="-285750">
              <a:lnSpc>
                <a:spcPct val="85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sz="2400" i="1" u="sng" dirty="0">
                <a:solidFill>
                  <a:srgbClr val="CC0000"/>
                </a:solidFill>
                <a:latin typeface="Gill Sans MT" charset="0"/>
              </a:rPr>
              <a:t>A:</a:t>
            </a:r>
            <a:r>
              <a:rPr lang="en-US" sz="2400" dirty="0">
                <a:latin typeface="Gill Sans MT" charset="0"/>
              </a:rPr>
              <a:t> no, </a:t>
            </a:r>
            <a:r>
              <a:rPr lang="en-US" sz="2400" i="1" dirty="0">
                <a:latin typeface="Gill Sans MT" charset="0"/>
              </a:rPr>
              <a:t>many</a:t>
            </a:r>
            <a:r>
              <a:rPr lang="en-US" sz="2400" dirty="0">
                <a:latin typeface="Gill Sans MT" charset="0"/>
              </a:rPr>
              <a:t> processes can be running on same host</a:t>
            </a:r>
          </a:p>
        </p:txBody>
      </p:sp>
    </p:spTree>
    <p:extLst>
      <p:ext uri="{BB962C8B-B14F-4D97-AF65-F5344CB8AC3E}">
        <p14:creationId xmlns:p14="http://schemas.microsoft.com/office/powerpoint/2010/main" val="24174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7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8704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A6EFE433-0766-2A4E-8F22-DCE8E1A3600C}" type="slidenum">
              <a:rPr lang="en-US" sz="1200">
                <a:latin typeface="Tahoma" charset="0"/>
              </a:rPr>
              <a:pPr/>
              <a:t>13</a:t>
            </a:fld>
            <a:endParaRPr lang="en-US" sz="1200">
              <a:latin typeface="Tahoma" charset="0"/>
            </a:endParaRPr>
          </a:p>
        </p:txBody>
      </p:sp>
      <p:pic>
        <p:nvPicPr>
          <p:cNvPr id="87043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911225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4" name="Rectangle 2"/>
          <p:cNvSpPr>
            <a:spLocks noGrp="1" noChangeArrowheads="1"/>
          </p:cNvSpPr>
          <p:nvPr>
            <p:ph type="title"/>
          </p:nvPr>
        </p:nvSpPr>
        <p:spPr>
          <a:xfrm>
            <a:off x="336550" y="239713"/>
            <a:ext cx="7772400" cy="860425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App-layer protocol defines</a:t>
            </a:r>
          </a:p>
        </p:txBody>
      </p:sp>
      <p:sp>
        <p:nvSpPr>
          <p:cNvPr id="8704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1650" y="1393825"/>
            <a:ext cx="3973513" cy="4648200"/>
          </a:xfrm>
        </p:spPr>
        <p:txBody>
          <a:bodyPr>
            <a:normAutofit fontScale="92500"/>
          </a:bodyPr>
          <a:lstStyle/>
          <a:p>
            <a:r>
              <a:rPr lang="en-US" sz="2400">
                <a:solidFill>
                  <a:srgbClr val="CC0000"/>
                </a:solidFill>
                <a:latin typeface="Gill Sans MT" charset="0"/>
              </a:rPr>
              <a:t>types of messages exchanged,</a:t>
            </a:r>
            <a:r>
              <a:rPr lang="en-US" sz="2400">
                <a:latin typeface="Gill Sans MT" charset="0"/>
              </a:rPr>
              <a:t> </a:t>
            </a:r>
          </a:p>
          <a:p>
            <a:pPr lvl="1"/>
            <a:r>
              <a:rPr lang="en-US">
                <a:latin typeface="Gill Sans MT" charset="0"/>
              </a:rPr>
              <a:t>e.g., request, response </a:t>
            </a:r>
          </a:p>
          <a:p>
            <a:r>
              <a:rPr lang="en-US" sz="2400">
                <a:solidFill>
                  <a:srgbClr val="CC0000"/>
                </a:solidFill>
                <a:latin typeface="Gill Sans MT" charset="0"/>
              </a:rPr>
              <a:t>message syntax:</a:t>
            </a:r>
          </a:p>
          <a:p>
            <a:pPr lvl="1"/>
            <a:r>
              <a:rPr lang="en-US">
                <a:latin typeface="Gill Sans MT" charset="0"/>
              </a:rPr>
              <a:t>what fields in messages &amp; how fields are delineated</a:t>
            </a:r>
          </a:p>
          <a:p>
            <a:r>
              <a:rPr lang="en-US" sz="2400">
                <a:solidFill>
                  <a:srgbClr val="CC0000"/>
                </a:solidFill>
                <a:latin typeface="Gill Sans MT" charset="0"/>
              </a:rPr>
              <a:t>message semantics</a:t>
            </a:r>
            <a:r>
              <a:rPr lang="en-US" sz="2400">
                <a:latin typeface="Gill Sans MT" charset="0"/>
              </a:rPr>
              <a:t> </a:t>
            </a:r>
          </a:p>
          <a:p>
            <a:pPr lvl="1"/>
            <a:r>
              <a:rPr lang="en-US">
                <a:latin typeface="Gill Sans MT" charset="0"/>
              </a:rPr>
              <a:t>meaning of information in fields</a:t>
            </a:r>
          </a:p>
          <a:p>
            <a:r>
              <a:rPr lang="en-US" sz="2400">
                <a:solidFill>
                  <a:srgbClr val="CC0000"/>
                </a:solidFill>
                <a:latin typeface="Gill Sans MT" charset="0"/>
              </a:rPr>
              <a:t>rules</a:t>
            </a:r>
            <a:r>
              <a:rPr lang="en-US" sz="2400">
                <a:latin typeface="Gill Sans MT" charset="0"/>
              </a:rPr>
              <a:t> for when and how processes send &amp; respond to messages</a:t>
            </a:r>
          </a:p>
        </p:txBody>
      </p:sp>
      <p:sp>
        <p:nvSpPr>
          <p:cNvPr id="4403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57750" y="140811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>
                <a:solidFill>
                  <a:srgbClr val="FF0000"/>
                </a:solidFill>
                <a:latin typeface="Gill Sans MT" charset="0"/>
              </a:rPr>
              <a:t>open protocols:</a:t>
            </a:r>
          </a:p>
          <a:p>
            <a:r>
              <a:rPr lang="en-US" sz="2400">
                <a:latin typeface="Gill Sans MT" charset="0"/>
              </a:rPr>
              <a:t>defined in RFCs</a:t>
            </a:r>
          </a:p>
          <a:p>
            <a:r>
              <a:rPr lang="en-US" sz="2400">
                <a:latin typeface="Gill Sans MT" charset="0"/>
              </a:rPr>
              <a:t>allows for interoperability</a:t>
            </a:r>
          </a:p>
          <a:p>
            <a:r>
              <a:rPr lang="en-US" sz="2400">
                <a:latin typeface="Gill Sans MT" charset="0"/>
              </a:rPr>
              <a:t>e.g., HTTP, SMTP</a:t>
            </a:r>
          </a:p>
          <a:p>
            <a:pPr>
              <a:buFont typeface="Wingdings" charset="0"/>
              <a:buNone/>
            </a:pPr>
            <a:r>
              <a:rPr lang="en-US" sz="2400">
                <a:solidFill>
                  <a:srgbClr val="FF0000"/>
                </a:solidFill>
                <a:latin typeface="Gill Sans MT" charset="0"/>
              </a:rPr>
              <a:t>proprietary protocols:</a:t>
            </a:r>
          </a:p>
          <a:p>
            <a:r>
              <a:rPr lang="en-US" sz="2400">
                <a:latin typeface="Gill Sans MT" charset="0"/>
              </a:rPr>
              <a:t>e.g., Skype</a:t>
            </a:r>
          </a:p>
        </p:txBody>
      </p:sp>
    </p:spTree>
    <p:extLst>
      <p:ext uri="{BB962C8B-B14F-4D97-AF65-F5344CB8AC3E}">
        <p14:creationId xmlns:p14="http://schemas.microsoft.com/office/powerpoint/2010/main" val="505221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8909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6F88E3E2-5411-6C41-8939-ADDFD466C82E}" type="slidenum">
              <a:rPr lang="en-US" sz="1200">
                <a:latin typeface="Tahoma" charset="0"/>
              </a:rPr>
              <a:pPr/>
              <a:t>14</a:t>
            </a:fld>
            <a:endParaRPr lang="en-US" sz="1200">
              <a:latin typeface="Tahoma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>
          <a:xfrm>
            <a:off x="377825" y="-11113"/>
            <a:ext cx="8305800" cy="1143001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What transport service does an app need?</a:t>
            </a:r>
            <a:endParaRPr lang="en-US">
              <a:latin typeface="Gill Sans MT" charset="0"/>
            </a:endParaRP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79413" y="1141413"/>
            <a:ext cx="4316412" cy="2797175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data integrity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Gill Sans MT" charset="0"/>
              </a:rPr>
              <a:t>some apps (e.g., file transfer, web transactions) require 100% reliable data transfer</a:t>
            </a:r>
            <a:r>
              <a:rPr lang="en-US">
                <a:latin typeface="Gill Sans MT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Gill Sans MT" charset="0"/>
              </a:rPr>
              <a:t>other apps (e.g., audio) can tolerate some loss</a:t>
            </a:r>
          </a:p>
          <a:p>
            <a:pPr>
              <a:lnSpc>
                <a:spcPct val="90000"/>
              </a:lnSpc>
            </a:pPr>
            <a:endParaRPr lang="en-US">
              <a:latin typeface="Gill Sans MT" charset="0"/>
            </a:endParaRPr>
          </a:p>
        </p:txBody>
      </p:sp>
      <p:sp>
        <p:nvSpPr>
          <p:cNvPr id="4506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04813" y="3724275"/>
            <a:ext cx="3810000" cy="2443163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timing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Gill Sans MT" charset="0"/>
              </a:rPr>
              <a:t>some apps (e.g., Internet telephony, interactive games) require low delay to be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effective</a:t>
            </a:r>
            <a:r>
              <a:rPr lang="ja-JP" altLang="en-US" sz="2400">
                <a:latin typeface="Gill Sans MT" charset="0"/>
              </a:rPr>
              <a:t>”</a:t>
            </a:r>
            <a:endParaRPr lang="en-US" sz="2400">
              <a:latin typeface="Gill Sans MT" charset="0"/>
            </a:endParaRPr>
          </a:p>
        </p:txBody>
      </p:sp>
      <p:sp>
        <p:nvSpPr>
          <p:cNvPr id="45063" name="Rectangle 5"/>
          <p:cNvSpPr>
            <a:spLocks noChangeArrowheads="1"/>
          </p:cNvSpPr>
          <p:nvPr/>
        </p:nvSpPr>
        <p:spPr bwMode="auto">
          <a:xfrm>
            <a:off x="4905375" y="1101725"/>
            <a:ext cx="3935413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400">
                <a:solidFill>
                  <a:srgbClr val="CC0000"/>
                </a:solidFill>
                <a:latin typeface="Gill Sans MT" charset="0"/>
              </a:rPr>
              <a:t>throughput</a:t>
            </a: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some apps (e.g., multimedia) require minimum amount of throughput to be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effective</a:t>
            </a:r>
            <a:r>
              <a:rPr lang="ja-JP" altLang="en-US" sz="2400">
                <a:latin typeface="Gill Sans MT" charset="0"/>
              </a:rPr>
              <a:t>”</a:t>
            </a:r>
            <a:endParaRPr lang="en-US" altLang="ja-JP" sz="2400">
              <a:latin typeface="Gill Sans MT" charset="0"/>
            </a:endParaRP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other apps (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elastic apps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) make use of whatever throughput they get </a:t>
            </a:r>
            <a:endParaRPr lang="en-US" sz="2400">
              <a:latin typeface="Gill Sans MT" charset="0"/>
            </a:endParaRPr>
          </a:p>
        </p:txBody>
      </p:sp>
      <p:pic>
        <p:nvPicPr>
          <p:cNvPr id="89095" name="Picture 13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763588"/>
            <a:ext cx="8228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70" name="Rectangle 5"/>
          <p:cNvSpPr>
            <a:spLocks noChangeArrowheads="1"/>
          </p:cNvSpPr>
          <p:nvPr/>
        </p:nvSpPr>
        <p:spPr bwMode="auto">
          <a:xfrm>
            <a:off x="4959350" y="4554538"/>
            <a:ext cx="3935413" cy="127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400">
                <a:solidFill>
                  <a:srgbClr val="CC0000"/>
                </a:solidFill>
                <a:latin typeface="Gill Sans MT" charset="0"/>
              </a:rPr>
              <a:t>security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encryption, data integrity, …</a:t>
            </a:r>
          </a:p>
        </p:txBody>
      </p:sp>
    </p:spTree>
    <p:extLst>
      <p:ext uri="{BB962C8B-B14F-4D97-AF65-F5344CB8AC3E}">
        <p14:creationId xmlns:p14="http://schemas.microsoft.com/office/powerpoint/2010/main" val="251116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5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5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9113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FFC7AD4A-B701-AD4B-940C-BB86763C71A4}" type="slidenum">
              <a:rPr lang="en-US" sz="1200">
                <a:latin typeface="Tahoma" charset="0"/>
              </a:rPr>
              <a:pPr/>
              <a:t>15</a:t>
            </a:fld>
            <a:endParaRPr lang="en-US" sz="1200">
              <a:latin typeface="Tahoma" charset="0"/>
            </a:endParaRPr>
          </a:p>
        </p:txBody>
      </p:sp>
      <p:pic>
        <p:nvPicPr>
          <p:cNvPr id="91139" name="Picture 20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80645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0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227013"/>
            <a:ext cx="8201025" cy="815975"/>
          </a:xfrm>
        </p:spPr>
        <p:txBody>
          <a:bodyPr/>
          <a:lstStyle/>
          <a:p>
            <a:r>
              <a:rPr lang="en-US" sz="3200">
                <a:latin typeface="Gill Sans MT" charset="0"/>
              </a:rPr>
              <a:t>Transport service requirements: common apps</a:t>
            </a:r>
            <a:endParaRPr lang="en-US">
              <a:latin typeface="Gill Sans MT" charset="0"/>
            </a:endParaRPr>
          </a:p>
        </p:txBody>
      </p:sp>
      <p:sp>
        <p:nvSpPr>
          <p:cNvPr id="91141" name="Text Box 3"/>
          <p:cNvSpPr txBox="1">
            <a:spLocks noChangeArrowheads="1"/>
          </p:cNvSpPr>
          <p:nvPr/>
        </p:nvSpPr>
        <p:spPr bwMode="auto">
          <a:xfrm>
            <a:off x="171450" y="1749425"/>
            <a:ext cx="2541588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application</a:t>
            </a:r>
            <a:endParaRPr lang="en-US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file transfer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e-mail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Web documents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real-time audio/video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stored audio/video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interactive games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text messaging</a:t>
            </a:r>
            <a:endParaRPr lang="en-US" sz="2400">
              <a:latin typeface="Times New Roman" charset="0"/>
            </a:endParaRPr>
          </a:p>
        </p:txBody>
      </p:sp>
      <p:sp>
        <p:nvSpPr>
          <p:cNvPr id="91142" name="Text Box 4"/>
          <p:cNvSpPr txBox="1">
            <a:spLocks noChangeArrowheads="1"/>
          </p:cNvSpPr>
          <p:nvPr/>
        </p:nvSpPr>
        <p:spPr bwMode="auto">
          <a:xfrm>
            <a:off x="2816225" y="1752600"/>
            <a:ext cx="1566863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data loss</a:t>
            </a: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no loss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no loss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no loss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loss-tolerant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loss-tolerant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loss-tolerant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no loss</a:t>
            </a:r>
            <a:endParaRPr lang="en-US" sz="2400">
              <a:latin typeface="Times New Roman" charset="0"/>
            </a:endParaRPr>
          </a:p>
        </p:txBody>
      </p:sp>
      <p:sp>
        <p:nvSpPr>
          <p:cNvPr id="91143" name="Text Box 5"/>
          <p:cNvSpPr txBox="1">
            <a:spLocks noChangeArrowheads="1"/>
          </p:cNvSpPr>
          <p:nvPr/>
        </p:nvSpPr>
        <p:spPr bwMode="auto">
          <a:xfrm>
            <a:off x="4535488" y="1751013"/>
            <a:ext cx="2574925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throughput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elastic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elastic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elastic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audio: 5kbps-1Mbps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video:10kbps-5Mbps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same as above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few kbps up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elastic</a:t>
            </a:r>
          </a:p>
        </p:txBody>
      </p:sp>
      <p:sp>
        <p:nvSpPr>
          <p:cNvPr id="91144" name="Text Box 6"/>
          <p:cNvSpPr txBox="1">
            <a:spLocks noChangeArrowheads="1"/>
          </p:cNvSpPr>
          <p:nvPr/>
        </p:nvSpPr>
        <p:spPr bwMode="auto">
          <a:xfrm>
            <a:off x="6935788" y="1752600"/>
            <a:ext cx="20621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time sensitive</a:t>
            </a: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no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no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no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yes, 100</a:t>
            </a:r>
            <a:r>
              <a:rPr lang="ja-JP" altLang="en-US"/>
              <a:t>’</a:t>
            </a:r>
            <a:r>
              <a:rPr lang="en-US" altLang="ja-JP"/>
              <a:t>s msec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yes, few secs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yes, 100</a:t>
            </a:r>
            <a:r>
              <a:rPr lang="ja-JP" altLang="en-US"/>
              <a:t>’</a:t>
            </a:r>
            <a:r>
              <a:rPr lang="en-US" altLang="ja-JP"/>
              <a:t>s msec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yes and no</a:t>
            </a:r>
          </a:p>
        </p:txBody>
      </p:sp>
      <p:sp>
        <p:nvSpPr>
          <p:cNvPr id="91145" name="Line 7"/>
          <p:cNvSpPr>
            <a:spLocks noChangeShapeType="1"/>
          </p:cNvSpPr>
          <p:nvPr/>
        </p:nvSpPr>
        <p:spPr bwMode="auto">
          <a:xfrm flipV="1">
            <a:off x="884238" y="2133600"/>
            <a:ext cx="7562850" cy="95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6" name="Line 8"/>
          <p:cNvSpPr>
            <a:spLocks noChangeShapeType="1"/>
          </p:cNvSpPr>
          <p:nvPr/>
        </p:nvSpPr>
        <p:spPr bwMode="auto">
          <a:xfrm flipV="1">
            <a:off x="847725" y="2733675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7" name="Line 9"/>
          <p:cNvSpPr>
            <a:spLocks noChangeShapeType="1"/>
          </p:cNvSpPr>
          <p:nvPr/>
        </p:nvSpPr>
        <p:spPr bwMode="auto">
          <a:xfrm flipV="1">
            <a:off x="857250" y="3028950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8" name="Line 10"/>
          <p:cNvSpPr>
            <a:spLocks noChangeShapeType="1"/>
          </p:cNvSpPr>
          <p:nvPr/>
        </p:nvSpPr>
        <p:spPr bwMode="auto">
          <a:xfrm flipV="1">
            <a:off x="866775" y="3324225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9" name="Line 11"/>
          <p:cNvSpPr>
            <a:spLocks noChangeShapeType="1"/>
          </p:cNvSpPr>
          <p:nvPr/>
        </p:nvSpPr>
        <p:spPr bwMode="auto">
          <a:xfrm flipV="1">
            <a:off x="885825" y="3933825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50" name="Line 12"/>
          <p:cNvSpPr>
            <a:spLocks noChangeShapeType="1"/>
          </p:cNvSpPr>
          <p:nvPr/>
        </p:nvSpPr>
        <p:spPr bwMode="auto">
          <a:xfrm flipV="1">
            <a:off x="838200" y="4248150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51" name="Line 13"/>
          <p:cNvSpPr>
            <a:spLocks noChangeShapeType="1"/>
          </p:cNvSpPr>
          <p:nvPr/>
        </p:nvSpPr>
        <p:spPr bwMode="auto">
          <a:xfrm flipV="1">
            <a:off x="838200" y="4572000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52" name="Line 14"/>
          <p:cNvSpPr>
            <a:spLocks noChangeShapeType="1"/>
          </p:cNvSpPr>
          <p:nvPr/>
        </p:nvSpPr>
        <p:spPr bwMode="auto">
          <a:xfrm flipV="1">
            <a:off x="800100" y="4883150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54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9318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CFBBE475-F160-144E-8340-92ABABF1DDF2}" type="slidenum">
              <a:rPr lang="en-US" sz="1200">
                <a:latin typeface="Tahoma" charset="0"/>
              </a:rPr>
              <a:pPr/>
              <a:t>16</a:t>
            </a:fld>
            <a:endParaRPr lang="en-US" sz="1200">
              <a:latin typeface="Tahoma" charset="0"/>
            </a:endParaRP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>
          <a:xfrm>
            <a:off x="344488" y="268288"/>
            <a:ext cx="7772400" cy="858837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Internet transport protocols services</a:t>
            </a:r>
            <a:endParaRPr lang="en-US">
              <a:latin typeface="Gill Sans MT" charset="0"/>
            </a:endParaRPr>
          </a:p>
        </p:txBody>
      </p:sp>
      <p:sp>
        <p:nvSpPr>
          <p:cNvPr id="9318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33525"/>
            <a:ext cx="4095750" cy="4648200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</a:pPr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TCP service:</a:t>
            </a:r>
          </a:p>
          <a:p>
            <a:pPr>
              <a:lnSpc>
                <a:spcPct val="75000"/>
              </a:lnSpc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reliable transport</a:t>
            </a:r>
            <a:r>
              <a:rPr lang="en-US" sz="2400" i="1" dirty="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sz="2400" dirty="0">
                <a:latin typeface="Gill Sans MT" charset="0"/>
              </a:rPr>
              <a:t>between sending and receiving process</a:t>
            </a:r>
            <a:endParaRPr lang="en-US" sz="2400" dirty="0">
              <a:solidFill>
                <a:schemeClr val="accent2"/>
              </a:solidFill>
              <a:latin typeface="Gill Sans MT" charset="0"/>
            </a:endParaRPr>
          </a:p>
          <a:p>
            <a:pPr>
              <a:lnSpc>
                <a:spcPct val="75000"/>
              </a:lnSpc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flow control:</a:t>
            </a:r>
            <a:r>
              <a:rPr lang="en-US" sz="2400" dirty="0">
                <a:latin typeface="Gill Sans MT" charset="0"/>
              </a:rPr>
              <a:t> sender won</a:t>
            </a:r>
            <a:r>
              <a:rPr lang="ja-JP" altLang="en-US" sz="2400" dirty="0">
                <a:latin typeface="Gill Sans MT" charset="0"/>
              </a:rPr>
              <a:t>’</a:t>
            </a:r>
            <a:r>
              <a:rPr lang="en-US" altLang="ja-JP" sz="2400" dirty="0">
                <a:latin typeface="Gill Sans MT" charset="0"/>
              </a:rPr>
              <a:t>t overwhelm receiver </a:t>
            </a:r>
          </a:p>
          <a:p>
            <a:pPr>
              <a:lnSpc>
                <a:spcPct val="75000"/>
              </a:lnSpc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congestion control:</a:t>
            </a:r>
            <a:r>
              <a:rPr lang="en-US" sz="2400" dirty="0">
                <a:latin typeface="Gill Sans MT" charset="0"/>
              </a:rPr>
              <a:t> throttle sender when network overloaded</a:t>
            </a:r>
          </a:p>
          <a:p>
            <a:pPr>
              <a:lnSpc>
                <a:spcPct val="75000"/>
              </a:lnSpc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does not provide:</a:t>
            </a:r>
            <a:r>
              <a:rPr lang="en-US" sz="2400" dirty="0">
                <a:latin typeface="Gill Sans MT" charset="0"/>
              </a:rPr>
              <a:t> timing, minimum throughput guarantee, security</a:t>
            </a:r>
          </a:p>
          <a:p>
            <a:pPr>
              <a:lnSpc>
                <a:spcPct val="75000"/>
              </a:lnSpc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connection-oriented:</a:t>
            </a:r>
            <a:r>
              <a:rPr lang="en-US" sz="2400" dirty="0">
                <a:latin typeface="Gill Sans MT" charset="0"/>
              </a:rPr>
              <a:t> setup required between client and server processes</a:t>
            </a:r>
          </a:p>
          <a:p>
            <a:pPr>
              <a:lnSpc>
                <a:spcPct val="75000"/>
              </a:lnSpc>
            </a:pPr>
            <a:endParaRPr lang="en-US" dirty="0">
              <a:latin typeface="Gill Sans MT" charset="0"/>
            </a:endParaRPr>
          </a:p>
        </p:txBody>
      </p:sp>
      <p:sp>
        <p:nvSpPr>
          <p:cNvPr id="9318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33925" y="1484313"/>
            <a:ext cx="3667125" cy="4648200"/>
          </a:xfrm>
        </p:spPr>
        <p:txBody>
          <a:bodyPr>
            <a:normAutofit fontScale="92500"/>
          </a:bodyPr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UDP service:</a:t>
            </a:r>
          </a:p>
          <a:p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unreliable data transfer</a:t>
            </a:r>
            <a:r>
              <a:rPr lang="en-US" sz="2400" dirty="0">
                <a:latin typeface="Gill Sans MT" charset="0"/>
              </a:rPr>
              <a:t> between sending and receiving process</a:t>
            </a:r>
          </a:p>
          <a:p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does not provide:</a:t>
            </a:r>
            <a:r>
              <a:rPr lang="en-US" sz="2400" dirty="0">
                <a:latin typeface="Gill Sans MT" charset="0"/>
              </a:rPr>
              <a:t> reliability, flow control, congestion control, timing, throughput guarantee, security, </a:t>
            </a:r>
            <a:r>
              <a:rPr lang="en-US" sz="2400" dirty="0" smtClean="0">
                <a:latin typeface="Gill Sans MT" charset="0"/>
              </a:rPr>
              <a:t>or connection </a:t>
            </a:r>
            <a:r>
              <a:rPr lang="en-US" sz="2400" dirty="0">
                <a:latin typeface="Gill Sans MT" charset="0"/>
              </a:rPr>
              <a:t>setup, </a:t>
            </a:r>
          </a:p>
          <a:p>
            <a:endParaRPr lang="en-US" sz="2400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CC0000"/>
                </a:solidFill>
                <a:latin typeface="Gill Sans MT" charset="0"/>
              </a:rPr>
              <a:t>Q:</a:t>
            </a:r>
            <a:r>
              <a:rPr lang="en-US" sz="2400" dirty="0">
                <a:latin typeface="Gill Sans MT" charset="0"/>
              </a:rPr>
              <a:t> why bother?  Why is there a UDP?</a:t>
            </a:r>
          </a:p>
        </p:txBody>
      </p:sp>
      <p:pic>
        <p:nvPicPr>
          <p:cNvPr id="93190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94456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8473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9523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AD46A5A6-DF7F-8C44-BE0E-A9696280664A}" type="slidenum">
              <a:rPr lang="en-US" sz="1200">
                <a:latin typeface="Tahoma" charset="0"/>
              </a:rPr>
              <a:pPr/>
              <a:t>17</a:t>
            </a:fld>
            <a:endParaRPr lang="en-US" sz="1200">
              <a:latin typeface="Tahoma" charset="0"/>
            </a:endParaRPr>
          </a:p>
        </p:txBody>
      </p:sp>
      <p:pic>
        <p:nvPicPr>
          <p:cNvPr id="95235" name="Picture 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" y="87630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6" name="Rectangle 2"/>
          <p:cNvSpPr>
            <a:spLocks noGrp="1" noChangeArrowheads="1"/>
          </p:cNvSpPr>
          <p:nvPr>
            <p:ph type="title"/>
          </p:nvPr>
        </p:nvSpPr>
        <p:spPr>
          <a:xfrm>
            <a:off x="215900" y="261938"/>
            <a:ext cx="8747125" cy="838200"/>
          </a:xfrm>
        </p:spPr>
        <p:txBody>
          <a:bodyPr/>
          <a:lstStyle/>
          <a:p>
            <a:r>
              <a:rPr lang="en-US" sz="3200">
                <a:latin typeface="Gill Sans MT" charset="0"/>
              </a:rPr>
              <a:t>Internet apps:  application, transport protocols</a:t>
            </a:r>
            <a:endParaRPr lang="en-US">
              <a:latin typeface="Gill Sans MT" charset="0"/>
            </a:endParaRPr>
          </a:p>
        </p:txBody>
      </p:sp>
      <p:sp>
        <p:nvSpPr>
          <p:cNvPr id="95237" name="Text Box 3"/>
          <p:cNvSpPr txBox="1">
            <a:spLocks noChangeArrowheads="1"/>
          </p:cNvSpPr>
          <p:nvPr/>
        </p:nvSpPr>
        <p:spPr bwMode="auto">
          <a:xfrm>
            <a:off x="215900" y="1773238"/>
            <a:ext cx="28067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application</a:t>
            </a:r>
            <a:endParaRPr lang="en-US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e-mail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remote terminal access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Web 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file transfer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streaming multimedia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Internet telephony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</a:endParaRPr>
          </a:p>
        </p:txBody>
      </p:sp>
      <p:sp>
        <p:nvSpPr>
          <p:cNvPr id="95238" name="Text Box 4"/>
          <p:cNvSpPr txBox="1">
            <a:spLocks noChangeArrowheads="1"/>
          </p:cNvSpPr>
          <p:nvPr/>
        </p:nvSpPr>
        <p:spPr bwMode="auto">
          <a:xfrm>
            <a:off x="3201988" y="1458913"/>
            <a:ext cx="2820987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application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layer protocol</a:t>
            </a: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SMTP [RFC 2821]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Telnet [RFC 854]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HTTP [RFC 2616]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FTP [RFC 959]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HTTP (e.g., YouTube), </a:t>
            </a:r>
            <a:br>
              <a:rPr lang="en-US"/>
            </a:br>
            <a:r>
              <a:rPr lang="en-US"/>
              <a:t>RTP [RFC 1889]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SIP, RTP, proprietary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(e.g., Skype)</a:t>
            </a:r>
            <a:endParaRPr lang="en-US" sz="2400">
              <a:latin typeface="Times New Roman" charset="0"/>
            </a:endParaRPr>
          </a:p>
        </p:txBody>
      </p:sp>
      <p:sp>
        <p:nvSpPr>
          <p:cNvPr id="95239" name="Text Box 5"/>
          <p:cNvSpPr txBox="1">
            <a:spLocks noChangeArrowheads="1"/>
          </p:cNvSpPr>
          <p:nvPr/>
        </p:nvSpPr>
        <p:spPr bwMode="auto">
          <a:xfrm>
            <a:off x="6030913" y="1477963"/>
            <a:ext cx="2624137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/>
              <a:t>underlying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/>
              <a:t>transport protocol</a:t>
            </a:r>
            <a:endParaRPr lang="en-US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TCP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TCP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TCP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TCP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/>
              <a:t>TCP or</a:t>
            </a:r>
            <a:r>
              <a:rPr lang="en-US" dirty="0"/>
              <a:t> UDP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/>
              <a:t>TCP or</a:t>
            </a:r>
            <a:r>
              <a:rPr lang="en-US" dirty="0"/>
              <a:t> UDP</a:t>
            </a:r>
          </a:p>
        </p:txBody>
      </p:sp>
      <p:sp>
        <p:nvSpPr>
          <p:cNvPr id="95240" name="Line 7"/>
          <p:cNvSpPr>
            <a:spLocks noChangeShapeType="1"/>
          </p:cNvSpPr>
          <p:nvPr/>
        </p:nvSpPr>
        <p:spPr bwMode="auto">
          <a:xfrm>
            <a:off x="1071563" y="2152650"/>
            <a:ext cx="7334250" cy="95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1" name="Line 8"/>
          <p:cNvSpPr>
            <a:spLocks noChangeShapeType="1"/>
          </p:cNvSpPr>
          <p:nvPr/>
        </p:nvSpPr>
        <p:spPr bwMode="auto">
          <a:xfrm flipV="1">
            <a:off x="1023938" y="2743200"/>
            <a:ext cx="73247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2" name="Line 9"/>
          <p:cNvSpPr>
            <a:spLocks noChangeShapeType="1"/>
          </p:cNvSpPr>
          <p:nvPr/>
        </p:nvSpPr>
        <p:spPr bwMode="auto">
          <a:xfrm flipV="1">
            <a:off x="1044575" y="3038475"/>
            <a:ext cx="729615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3" name="Line 10"/>
          <p:cNvSpPr>
            <a:spLocks noChangeShapeType="1"/>
          </p:cNvSpPr>
          <p:nvPr/>
        </p:nvSpPr>
        <p:spPr bwMode="auto">
          <a:xfrm flipV="1">
            <a:off x="1042988" y="3333750"/>
            <a:ext cx="72771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4" name="Line 11"/>
          <p:cNvSpPr>
            <a:spLocks noChangeShapeType="1"/>
          </p:cNvSpPr>
          <p:nvPr/>
        </p:nvSpPr>
        <p:spPr bwMode="auto">
          <a:xfrm flipV="1">
            <a:off x="1073150" y="3657600"/>
            <a:ext cx="7258050" cy="95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5" name="Line 12"/>
          <p:cNvSpPr>
            <a:spLocks noChangeShapeType="1"/>
          </p:cNvSpPr>
          <p:nvPr/>
        </p:nvSpPr>
        <p:spPr bwMode="auto">
          <a:xfrm flipV="1">
            <a:off x="1014413" y="4257675"/>
            <a:ext cx="73152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6" name="Line 14"/>
          <p:cNvSpPr>
            <a:spLocks noChangeShapeType="1"/>
          </p:cNvSpPr>
          <p:nvPr/>
        </p:nvSpPr>
        <p:spPr bwMode="auto">
          <a:xfrm flipV="1">
            <a:off x="839788" y="4881563"/>
            <a:ext cx="734377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249333" y="5418667"/>
            <a:ext cx="87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NEW!!!</a:t>
            </a:r>
            <a:endParaRPr lang="en-US" dirty="0"/>
          </a:p>
        </p:txBody>
      </p:sp>
      <p:cxnSp>
        <p:nvCxnSpPr>
          <p:cNvPr id="4" name="Straight Arrow Connector 3"/>
          <p:cNvCxnSpPr>
            <a:stCxn id="2" idx="0"/>
          </p:cNvCxnSpPr>
          <p:nvPr/>
        </p:nvCxnSpPr>
        <p:spPr>
          <a:xfrm flipV="1">
            <a:off x="5687971" y="4922838"/>
            <a:ext cx="438638" cy="4958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293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Gill Sans MT" charset="0"/>
              </a:rPr>
              <a:t>Securing TCP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TCP &amp; UDP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dirty="0" smtClean="0"/>
              <a:t>no encryption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dirty="0" err="1" smtClean="0"/>
              <a:t>cleartext</a:t>
            </a:r>
            <a:r>
              <a:rPr lang="en-US" dirty="0" smtClean="0"/>
              <a:t> </a:t>
            </a:r>
            <a:r>
              <a:rPr lang="en-US" dirty="0" err="1" smtClean="0"/>
              <a:t>passwds</a:t>
            </a:r>
            <a:r>
              <a:rPr lang="en-US" dirty="0" smtClean="0"/>
              <a:t> sent into socket traverse Internet  in </a:t>
            </a:r>
            <a:r>
              <a:rPr lang="en-US" dirty="0" err="1" smtClean="0"/>
              <a:t>cleartext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SSL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dirty="0" smtClean="0"/>
              <a:t>provides encrypted TCP connection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dirty="0" smtClean="0"/>
              <a:t>data integrity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dirty="0" smtClean="0"/>
              <a:t>end-point authentication</a:t>
            </a:r>
            <a:endParaRPr lang="en-US" dirty="0"/>
          </a:p>
        </p:txBody>
      </p:sp>
      <p:sp>
        <p:nvSpPr>
          <p:cNvPr id="97283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22228B"/>
                </a:solidFill>
                <a:latin typeface="Gill Sans MT" charset="0"/>
              </a:rPr>
              <a:t>SSL is at app layer</a:t>
            </a:r>
          </a:p>
          <a:p>
            <a:r>
              <a:rPr lang="en-US">
                <a:latin typeface="Gill Sans MT" charset="0"/>
              </a:rPr>
              <a:t>Apps use SSL libraries, which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talk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to TCP</a:t>
            </a:r>
          </a:p>
          <a:p>
            <a:pPr>
              <a:buFont typeface="Wingdings" charset="0"/>
              <a:buNone/>
            </a:pPr>
            <a:r>
              <a:rPr lang="en-US">
                <a:solidFill>
                  <a:srgbClr val="22228B"/>
                </a:solidFill>
                <a:latin typeface="Gill Sans MT" charset="0"/>
              </a:rPr>
              <a:t>SSL socket API</a:t>
            </a:r>
          </a:p>
          <a:p>
            <a:pPr marL="342900" lvl="1" indent="-342900">
              <a:buSzPct val="65000"/>
              <a:buFont typeface="Wingdings" charset="0"/>
              <a:buChar char="v"/>
            </a:pPr>
            <a:r>
              <a:rPr lang="en-US" sz="2800">
                <a:latin typeface="Gill Sans MT" charset="0"/>
              </a:rPr>
              <a:t>cleartext passwds sent into socket traverse Internet  encrypted </a:t>
            </a:r>
          </a:p>
          <a:p>
            <a:pPr marL="342900" lvl="1" indent="-342900">
              <a:buSzPct val="65000"/>
              <a:buFont typeface="Wingdings" charset="0"/>
              <a:buChar char="v"/>
            </a:pPr>
            <a:r>
              <a:rPr lang="en-US" sz="2800">
                <a:latin typeface="Gill Sans MT" charset="0"/>
              </a:rPr>
              <a:t>See Chapter 7</a:t>
            </a:r>
          </a:p>
          <a:p>
            <a:pPr marL="342900" lvl="1" indent="-342900"/>
            <a:endParaRPr lang="en-US">
              <a:latin typeface="Gill Sans MT" charset="0"/>
            </a:endParaRPr>
          </a:p>
          <a:p>
            <a:endParaRPr lang="en-US">
              <a:latin typeface="Gill Sans MT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Application Layer</a:t>
            </a:r>
            <a:endParaRPr lang="en-US"/>
          </a:p>
        </p:txBody>
      </p:sp>
      <p:sp>
        <p:nvSpPr>
          <p:cNvPr id="9728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9FC36DA4-AEEF-C747-9C76-2D5FF9AB7738}" type="slidenum">
              <a:rPr lang="en-US" sz="1200">
                <a:latin typeface="Tahoma" charset="0"/>
              </a:rPr>
              <a:pPr/>
              <a:t>18</a:t>
            </a:fld>
            <a:endParaRPr lang="en-US" sz="1200">
              <a:latin typeface="Tahoma" charset="0"/>
            </a:endParaRPr>
          </a:p>
        </p:txBody>
      </p:sp>
      <p:pic>
        <p:nvPicPr>
          <p:cNvPr id="97286" name="Picture 35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050925"/>
            <a:ext cx="28257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2153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9830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AD3A7D4B-BDA8-AA44-B787-B417314CA5E8}" type="slidenum">
              <a:rPr lang="en-US" sz="1200">
                <a:latin typeface="Tahoma" charset="0"/>
              </a:rPr>
              <a:pPr/>
              <a:t>19</a:t>
            </a:fld>
            <a:endParaRPr lang="en-US" sz="1200">
              <a:latin typeface="Tahoma" charset="0"/>
            </a:endParaRPr>
          </a:p>
        </p:txBody>
      </p:sp>
      <p:sp>
        <p:nvSpPr>
          <p:cNvPr id="9830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Chapter 2: outline</a:t>
            </a:r>
          </a:p>
        </p:txBody>
      </p:sp>
      <p:sp>
        <p:nvSpPr>
          <p:cNvPr id="9830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1611313"/>
            <a:ext cx="3810000" cy="46482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2.1 principles of network applications</a:t>
            </a:r>
          </a:p>
          <a:p>
            <a:pPr marL="912813" lvl="1"/>
            <a:r>
              <a:rPr lang="en-US">
                <a:latin typeface="Gill Sans MT" charset="0"/>
              </a:rPr>
              <a:t>app architectures</a:t>
            </a:r>
          </a:p>
          <a:p>
            <a:pPr marL="912813" lvl="1"/>
            <a:r>
              <a:rPr lang="en-US">
                <a:latin typeface="Gill Sans MT" charset="0"/>
              </a:rPr>
              <a:t>app requirements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2.2 Web and HTTP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2.3 FTP 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2.4 electronic mail</a:t>
            </a:r>
          </a:p>
          <a:p>
            <a:pPr marL="912813" lvl="1"/>
            <a:r>
              <a:rPr lang="en-US">
                <a:latin typeface="Gill Sans MT" charset="0"/>
              </a:rPr>
              <a:t>SMTP, POP3, IMAP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2.5 DNS</a:t>
            </a:r>
          </a:p>
          <a:p>
            <a:pPr marL="457200" indent="-457200"/>
            <a:endParaRPr lang="en-US" sz="2400">
              <a:latin typeface="Gill Sans MT" charset="0"/>
            </a:endParaRPr>
          </a:p>
        </p:txBody>
      </p:sp>
      <p:sp>
        <p:nvSpPr>
          <p:cNvPr id="98309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73600" y="1600200"/>
            <a:ext cx="38766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2.6 P2P applications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2.7 socket programming with UDP and TCP</a:t>
            </a:r>
          </a:p>
        </p:txBody>
      </p:sp>
      <p:pic>
        <p:nvPicPr>
          <p:cNvPr id="98310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1778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6656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2A79D116-18EF-9C4C-84FB-B3D01F4697B3}" type="slidenum">
              <a:rPr lang="en-US" sz="1200">
                <a:latin typeface="Tahoma" charset="0"/>
              </a:rPr>
              <a:pPr/>
              <a:t>2</a:t>
            </a:fld>
            <a:endParaRPr lang="en-US" sz="1200">
              <a:latin typeface="Tahoma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Chapter 2: outline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2.1 principles of network applications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2.2 Web and HTTP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2.3 FTP 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2.4 electronic mail</a:t>
            </a:r>
          </a:p>
          <a:p>
            <a:pPr marL="912813" lvl="1"/>
            <a:r>
              <a:rPr lang="en-US">
                <a:latin typeface="Gill Sans MT" charset="0"/>
              </a:rPr>
              <a:t>SMTP, POP3, IMAP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2.5 DNS</a:t>
            </a:r>
          </a:p>
          <a:p>
            <a:pPr marL="457200" indent="-457200"/>
            <a:endParaRPr lang="en-US" sz="2400">
              <a:latin typeface="Gill Sans MT" charset="0"/>
            </a:endParaRPr>
          </a:p>
        </p:txBody>
      </p:sp>
      <p:sp>
        <p:nvSpPr>
          <p:cNvPr id="6656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73600" y="1600200"/>
            <a:ext cx="38766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2.6 P2P applications</a:t>
            </a:r>
          </a:p>
          <a:p>
            <a:pPr marL="457200" indent="-457200">
              <a:buFont typeface="Wingdings" charset="0"/>
              <a:buNone/>
            </a:pPr>
            <a:r>
              <a:rPr lang="en-US">
                <a:latin typeface="Gill Sans MT" charset="0"/>
              </a:rPr>
              <a:t>2.7 socket programming with UDP and TCP</a:t>
            </a:r>
          </a:p>
        </p:txBody>
      </p:sp>
      <p:pic>
        <p:nvPicPr>
          <p:cNvPr id="66566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9788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0035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B818A658-A959-7142-8A2F-47F51960A4C6}" type="slidenum">
              <a:rPr lang="en-US" sz="1200">
                <a:latin typeface="Tahoma" charset="0"/>
              </a:rPr>
              <a:pPr/>
              <a:t>20</a:t>
            </a:fld>
            <a:endParaRPr lang="en-US" sz="1200">
              <a:latin typeface="Tahoma" charset="0"/>
            </a:endParaRPr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01613"/>
            <a:ext cx="7772400" cy="892175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Web and HTTP</a:t>
            </a:r>
          </a:p>
        </p:txBody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60488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3200" i="1" dirty="0">
                <a:latin typeface="Gill Sans MT" charset="0"/>
              </a:rPr>
              <a:t>First, a review…</a:t>
            </a:r>
          </a:p>
          <a:p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web page</a:t>
            </a:r>
            <a:r>
              <a:rPr lang="en-US" dirty="0">
                <a:latin typeface="Gill Sans MT" charset="0"/>
              </a:rPr>
              <a:t> consists of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objects</a:t>
            </a:r>
          </a:p>
          <a:p>
            <a:r>
              <a:rPr lang="en-US" dirty="0">
                <a:latin typeface="Gill Sans MT" charset="0"/>
              </a:rPr>
              <a:t>object can be HTML file, JPEG image, Java applet, audio file,…</a:t>
            </a:r>
          </a:p>
          <a:p>
            <a:r>
              <a:rPr lang="en-US" dirty="0">
                <a:latin typeface="Gill Sans MT" charset="0"/>
              </a:rPr>
              <a:t>web page consists of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base HTML-file</a:t>
            </a:r>
            <a:r>
              <a:rPr lang="en-US" dirty="0">
                <a:latin typeface="Gill Sans MT" charset="0"/>
              </a:rPr>
              <a:t> which includes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several referenced objects</a:t>
            </a:r>
          </a:p>
          <a:p>
            <a:r>
              <a:rPr lang="en-US" dirty="0">
                <a:latin typeface="Gill Sans MT" charset="0"/>
              </a:rPr>
              <a:t>each object is addressable by a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URL, </a:t>
            </a:r>
            <a:r>
              <a:rPr lang="en-US" dirty="0">
                <a:latin typeface="Gill Sans MT" charset="0"/>
              </a:rPr>
              <a:t>e.g.,</a:t>
            </a:r>
          </a:p>
          <a:p>
            <a:pPr>
              <a:buFont typeface="Wingdings" charset="0"/>
              <a:buNone/>
            </a:pPr>
            <a:endParaRPr lang="en-US" dirty="0">
              <a:latin typeface="Gill Sans MT" charset="0"/>
            </a:endParaRPr>
          </a:p>
        </p:txBody>
      </p:sp>
      <p:grpSp>
        <p:nvGrpSpPr>
          <p:cNvPr id="100357" name="Group 10"/>
          <p:cNvGrpSpPr>
            <a:grpSpLocks/>
          </p:cNvGrpSpPr>
          <p:nvPr/>
        </p:nvGrpSpPr>
        <p:grpSpPr bwMode="auto">
          <a:xfrm>
            <a:off x="1201738" y="5220047"/>
            <a:ext cx="6835775" cy="1144588"/>
            <a:chOff x="788" y="2955"/>
            <a:chExt cx="4306" cy="721"/>
          </a:xfrm>
        </p:grpSpPr>
        <p:sp>
          <p:nvSpPr>
            <p:cNvPr id="100359" name="Text Box 5"/>
            <p:cNvSpPr txBox="1">
              <a:spLocks noChangeArrowheads="1"/>
            </p:cNvSpPr>
            <p:nvPr/>
          </p:nvSpPr>
          <p:spPr bwMode="auto">
            <a:xfrm>
              <a:off x="788" y="2955"/>
              <a:ext cx="41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latin typeface="Courier New" charset="0"/>
                </a:rPr>
                <a:t>www.someschool.edu/someDept/pic.gif</a:t>
              </a:r>
            </a:p>
          </p:txBody>
        </p:sp>
        <p:sp>
          <p:nvSpPr>
            <p:cNvPr id="100360" name="AutoShape 6"/>
            <p:cNvSpPr>
              <a:spLocks/>
            </p:cNvSpPr>
            <p:nvPr/>
          </p:nvSpPr>
          <p:spPr bwMode="auto">
            <a:xfrm rot="-5400000">
              <a:off x="1821" y="2281"/>
              <a:ext cx="57" cy="2083"/>
            </a:xfrm>
            <a:prstGeom prst="leftBrace">
              <a:avLst>
                <a:gd name="adj1" fmla="val 304532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00361" name="AutoShape 7"/>
            <p:cNvSpPr>
              <a:spLocks/>
            </p:cNvSpPr>
            <p:nvPr/>
          </p:nvSpPr>
          <p:spPr bwMode="auto">
            <a:xfrm rot="-5400000">
              <a:off x="4024" y="2277"/>
              <a:ext cx="57" cy="2083"/>
            </a:xfrm>
            <a:prstGeom prst="leftBrace">
              <a:avLst>
                <a:gd name="adj1" fmla="val 304532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00362" name="Text Box 8"/>
            <p:cNvSpPr txBox="1">
              <a:spLocks noChangeArrowheads="1"/>
            </p:cNvSpPr>
            <p:nvPr/>
          </p:nvSpPr>
          <p:spPr bwMode="auto">
            <a:xfrm>
              <a:off x="1389" y="3388"/>
              <a:ext cx="10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/>
                <a:t>host name</a:t>
              </a:r>
            </a:p>
          </p:txBody>
        </p:sp>
        <p:sp>
          <p:nvSpPr>
            <p:cNvPr id="100363" name="Text Box 9"/>
            <p:cNvSpPr txBox="1">
              <a:spLocks noChangeArrowheads="1"/>
            </p:cNvSpPr>
            <p:nvPr/>
          </p:nvSpPr>
          <p:spPr bwMode="auto">
            <a:xfrm>
              <a:off x="3485" y="3338"/>
              <a:ext cx="10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/>
                <a:t>path</a:t>
              </a:r>
              <a:r>
                <a:rPr lang="en-US" sz="2400">
                  <a:latin typeface="Comic Sans MS" charset="0"/>
                </a:rPr>
                <a:t> </a:t>
              </a:r>
              <a:r>
                <a:rPr lang="en-US" sz="2400"/>
                <a:t>name</a:t>
              </a:r>
            </a:p>
          </p:txBody>
        </p:sp>
      </p:grpSp>
      <p:pic>
        <p:nvPicPr>
          <p:cNvPr id="100358" name="Picture 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895350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5953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0240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9DB44533-25A9-FA4D-A273-3D62B84E9447}" type="slidenum">
              <a:rPr lang="en-US" sz="1200">
                <a:latin typeface="Tahoma" charset="0"/>
              </a:rPr>
              <a:pPr/>
              <a:t>21</a:t>
            </a:fld>
            <a:endParaRPr lang="en-US" sz="1200">
              <a:latin typeface="Tahoma" charset="0"/>
            </a:endParaRPr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9563"/>
            <a:ext cx="7772400" cy="795337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HTTP overview</a:t>
            </a:r>
            <a:endParaRPr lang="en-US">
              <a:latin typeface="Gill Sans MT" charset="0"/>
            </a:endParaRPr>
          </a:p>
        </p:txBody>
      </p:sp>
      <p:sp>
        <p:nvSpPr>
          <p:cNvPr id="1024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89075"/>
            <a:ext cx="3810000" cy="4648200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HTTP: hypertext transfer protocol</a:t>
            </a:r>
          </a:p>
          <a:p>
            <a:pPr>
              <a:lnSpc>
                <a:spcPct val="75000"/>
              </a:lnSpc>
            </a:pPr>
            <a:r>
              <a:rPr lang="en-US" sz="2400">
                <a:latin typeface="Gill Sans MT" charset="0"/>
              </a:rPr>
              <a:t>Web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>
                <a:latin typeface="Gill Sans MT" charset="0"/>
              </a:rPr>
              <a:t>s application layer protocol</a:t>
            </a:r>
          </a:p>
          <a:p>
            <a:pPr>
              <a:lnSpc>
                <a:spcPct val="75000"/>
              </a:lnSpc>
            </a:pPr>
            <a:r>
              <a:rPr lang="en-US" sz="2400">
                <a:latin typeface="Gill Sans MT" charset="0"/>
              </a:rPr>
              <a:t>client/server model</a:t>
            </a:r>
          </a:p>
          <a:p>
            <a:pPr lvl="1">
              <a:lnSpc>
                <a:spcPct val="75000"/>
              </a:lnSpc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client</a:t>
            </a:r>
            <a:r>
              <a:rPr lang="en-US" i="1">
                <a:solidFill>
                  <a:srgbClr val="FF0000"/>
                </a:solidFill>
                <a:latin typeface="Gill Sans MT" charset="0"/>
              </a:rPr>
              <a:t>:</a:t>
            </a:r>
            <a:r>
              <a:rPr lang="en-US">
                <a:latin typeface="Gill Sans MT" charset="0"/>
              </a:rPr>
              <a:t> browser that requests, receives, (using HTTP protocol) and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displays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Web objects </a:t>
            </a:r>
          </a:p>
          <a:p>
            <a:pPr lvl="1">
              <a:lnSpc>
                <a:spcPct val="75000"/>
              </a:lnSpc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server:</a:t>
            </a:r>
            <a:r>
              <a:rPr lang="en-US">
                <a:latin typeface="Gill Sans MT" charset="0"/>
              </a:rPr>
              <a:t> Web server sends (using HTTP protocol) objects in response to requests</a:t>
            </a:r>
          </a:p>
          <a:p>
            <a:pPr>
              <a:lnSpc>
                <a:spcPct val="75000"/>
              </a:lnSpc>
              <a:buFont typeface="Wingdings" charset="0"/>
              <a:buNone/>
            </a:pPr>
            <a:endParaRPr lang="en-US" sz="2400">
              <a:latin typeface="Gill Sans MT" charset="0"/>
            </a:endParaRPr>
          </a:p>
        </p:txBody>
      </p:sp>
      <p:sp>
        <p:nvSpPr>
          <p:cNvPr id="102405" name="Text Box 7"/>
          <p:cNvSpPr txBox="1">
            <a:spLocks noChangeArrowheads="1"/>
          </p:cNvSpPr>
          <p:nvPr/>
        </p:nvSpPr>
        <p:spPr bwMode="auto">
          <a:xfrm>
            <a:off x="4565650" y="2455863"/>
            <a:ext cx="1584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PC running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Firefox browser</a:t>
            </a:r>
            <a:endParaRPr lang="en-US" sz="2400"/>
          </a:p>
        </p:txBody>
      </p:sp>
      <p:sp>
        <p:nvSpPr>
          <p:cNvPr id="102406" name="Text Box 9"/>
          <p:cNvSpPr txBox="1">
            <a:spLocks noChangeArrowheads="1"/>
          </p:cNvSpPr>
          <p:nvPr/>
        </p:nvSpPr>
        <p:spPr bwMode="auto">
          <a:xfrm>
            <a:off x="7508875" y="3836988"/>
            <a:ext cx="13462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server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running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Apache Web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server</a:t>
            </a:r>
            <a:endParaRPr lang="en-US" sz="2400"/>
          </a:p>
        </p:txBody>
      </p:sp>
      <p:sp>
        <p:nvSpPr>
          <p:cNvPr id="102407" name="Text Box 23"/>
          <p:cNvSpPr txBox="1">
            <a:spLocks noChangeArrowheads="1"/>
          </p:cNvSpPr>
          <p:nvPr/>
        </p:nvSpPr>
        <p:spPr bwMode="auto">
          <a:xfrm>
            <a:off x="4819650" y="5218113"/>
            <a:ext cx="15255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iphone running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Safari browser</a:t>
            </a:r>
            <a:endParaRPr lang="en-US" sz="2400"/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778500" y="2136775"/>
            <a:ext cx="2101850" cy="946150"/>
            <a:chOff x="3640" y="1346"/>
            <a:chExt cx="1324" cy="596"/>
          </a:xfrm>
        </p:grpSpPr>
        <p:sp>
          <p:nvSpPr>
            <p:cNvPr id="102456" name="Line 19"/>
            <p:cNvSpPr>
              <a:spLocks noChangeShapeType="1"/>
            </p:cNvSpPr>
            <p:nvPr/>
          </p:nvSpPr>
          <p:spPr bwMode="auto">
            <a:xfrm>
              <a:off x="3640" y="1346"/>
              <a:ext cx="1324" cy="59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7" name="Text Box 24"/>
            <p:cNvSpPr txBox="1">
              <a:spLocks noChangeArrowheads="1"/>
            </p:cNvSpPr>
            <p:nvPr/>
          </p:nvSpPr>
          <p:spPr bwMode="auto">
            <a:xfrm rot="1422049">
              <a:off x="3860" y="1445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request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5889625" y="2344738"/>
            <a:ext cx="1971675" cy="904875"/>
            <a:chOff x="4141" y="394"/>
            <a:chExt cx="1242" cy="570"/>
          </a:xfrm>
        </p:grpSpPr>
        <p:sp>
          <p:nvSpPr>
            <p:cNvPr id="102454" name="Line 20"/>
            <p:cNvSpPr>
              <a:spLocks noChangeShapeType="1"/>
            </p:cNvSpPr>
            <p:nvPr/>
          </p:nvSpPr>
          <p:spPr bwMode="auto">
            <a:xfrm flipH="1" flipV="1">
              <a:off x="4141" y="394"/>
              <a:ext cx="1242" cy="57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5" name="Text Box 26"/>
            <p:cNvSpPr txBox="1">
              <a:spLocks noChangeArrowheads="1"/>
            </p:cNvSpPr>
            <p:nvPr/>
          </p:nvSpPr>
          <p:spPr bwMode="auto">
            <a:xfrm rot="1411598">
              <a:off x="4304" y="706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response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pic>
        <p:nvPicPr>
          <p:cNvPr id="102410" name="Picture 3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919163"/>
            <a:ext cx="3656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7"/>
          <p:cNvGrpSpPr>
            <a:grpSpLocks/>
          </p:cNvGrpSpPr>
          <p:nvPr/>
        </p:nvGrpSpPr>
        <p:grpSpPr bwMode="auto">
          <a:xfrm rot="-3183056">
            <a:off x="5754688" y="3630613"/>
            <a:ext cx="2101850" cy="946150"/>
            <a:chOff x="3640" y="1346"/>
            <a:chExt cx="1324" cy="596"/>
          </a:xfrm>
        </p:grpSpPr>
        <p:sp>
          <p:nvSpPr>
            <p:cNvPr id="102452" name="Line 19"/>
            <p:cNvSpPr>
              <a:spLocks noChangeShapeType="1"/>
            </p:cNvSpPr>
            <p:nvPr/>
          </p:nvSpPr>
          <p:spPr bwMode="auto">
            <a:xfrm>
              <a:off x="3640" y="1346"/>
              <a:ext cx="1324" cy="59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3" name="Text Box 24"/>
            <p:cNvSpPr txBox="1">
              <a:spLocks noChangeArrowheads="1"/>
            </p:cNvSpPr>
            <p:nvPr/>
          </p:nvSpPr>
          <p:spPr bwMode="auto">
            <a:xfrm rot="1422049">
              <a:off x="3860" y="1445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request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 rot="-3264937">
            <a:off x="5800725" y="3870325"/>
            <a:ext cx="1971675" cy="904875"/>
            <a:chOff x="4141" y="394"/>
            <a:chExt cx="1242" cy="570"/>
          </a:xfrm>
        </p:grpSpPr>
        <p:sp>
          <p:nvSpPr>
            <p:cNvPr id="102450" name="Line 20"/>
            <p:cNvSpPr>
              <a:spLocks noChangeShapeType="1"/>
            </p:cNvSpPr>
            <p:nvPr/>
          </p:nvSpPr>
          <p:spPr bwMode="auto">
            <a:xfrm flipH="1" flipV="1">
              <a:off x="4141" y="394"/>
              <a:ext cx="1242" cy="57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1" name="Text Box 26"/>
            <p:cNvSpPr txBox="1">
              <a:spLocks noChangeArrowheads="1"/>
            </p:cNvSpPr>
            <p:nvPr/>
          </p:nvSpPr>
          <p:spPr bwMode="auto">
            <a:xfrm rot="1411598">
              <a:off x="4304" y="706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response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pic>
        <p:nvPicPr>
          <p:cNvPr id="102413" name="Picture 43" descr="iphone_stylized_smal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4286250"/>
            <a:ext cx="382588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14" name="Group 44"/>
          <p:cNvGrpSpPr>
            <a:grpSpLocks/>
          </p:cNvGrpSpPr>
          <p:nvPr/>
        </p:nvGrpSpPr>
        <p:grpSpPr bwMode="auto">
          <a:xfrm>
            <a:off x="4757738" y="1468438"/>
            <a:ext cx="1066800" cy="1079500"/>
            <a:chOff x="-44" y="1473"/>
            <a:chExt cx="981" cy="1105"/>
          </a:xfrm>
        </p:grpSpPr>
        <p:pic>
          <p:nvPicPr>
            <p:cNvPr id="102448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49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2415" name="Group 47"/>
          <p:cNvGrpSpPr>
            <a:grpSpLocks/>
          </p:cNvGrpSpPr>
          <p:nvPr/>
        </p:nvGrpSpPr>
        <p:grpSpPr bwMode="auto">
          <a:xfrm>
            <a:off x="7878763" y="2633663"/>
            <a:ext cx="695325" cy="1282700"/>
            <a:chOff x="4140" y="429"/>
            <a:chExt cx="1425" cy="2396"/>
          </a:xfrm>
        </p:grpSpPr>
        <p:sp>
          <p:nvSpPr>
            <p:cNvPr id="102416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17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18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19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20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421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2446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7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22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423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2444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5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24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5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426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2442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3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27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428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2440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1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29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30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31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32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33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34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35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36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37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02438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39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53753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0445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986D8F93-1ABD-274C-B59F-249987336CD4}" type="slidenum">
              <a:rPr lang="en-US" sz="1200">
                <a:latin typeface="Tahoma" charset="0"/>
              </a:rPr>
              <a:pPr/>
              <a:t>22</a:t>
            </a:fld>
            <a:endParaRPr lang="en-US" sz="1200">
              <a:latin typeface="Tahoma" charset="0"/>
            </a:endParaRPr>
          </a:p>
        </p:txBody>
      </p:sp>
      <p:sp>
        <p:nvSpPr>
          <p:cNvPr id="104451" name="Rectangle 7"/>
          <p:cNvSpPr>
            <a:spLocks noChangeArrowheads="1"/>
          </p:cNvSpPr>
          <p:nvPr/>
        </p:nvSpPr>
        <p:spPr bwMode="auto">
          <a:xfrm>
            <a:off x="4781550" y="3400425"/>
            <a:ext cx="3838575" cy="2711450"/>
          </a:xfrm>
          <a:prstGeom prst="rect">
            <a:avLst/>
          </a:prstGeom>
          <a:solidFill>
            <a:srgbClr val="FFFFFF"/>
          </a:solidFill>
          <a:ln w="1905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sp>
        <p:nvSpPr>
          <p:cNvPr id="104452" name="Rectangle 9"/>
          <p:cNvSpPr>
            <a:spLocks noChangeArrowheads="1"/>
          </p:cNvSpPr>
          <p:nvPr/>
        </p:nvSpPr>
        <p:spPr bwMode="auto">
          <a:xfrm>
            <a:off x="7667625" y="3238500"/>
            <a:ext cx="828675" cy="295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sp>
        <p:nvSpPr>
          <p:cNvPr id="104453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347663"/>
            <a:ext cx="7772400" cy="795337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HTTP overview (continued)</a:t>
            </a:r>
          </a:p>
        </p:txBody>
      </p:sp>
      <p:sp>
        <p:nvSpPr>
          <p:cNvPr id="1044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4513" y="1511300"/>
            <a:ext cx="3971925" cy="4648200"/>
          </a:xfrm>
        </p:spPr>
        <p:txBody>
          <a:bodyPr>
            <a:normAutofit fontScale="925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uses TCP:</a:t>
            </a:r>
          </a:p>
          <a:p>
            <a:r>
              <a:rPr lang="en-US" sz="2400">
                <a:latin typeface="Gill Sans MT" charset="0"/>
              </a:rPr>
              <a:t>client initiates TCP connection (creates socket) to server,  port 80</a:t>
            </a:r>
          </a:p>
          <a:p>
            <a:r>
              <a:rPr lang="en-US" sz="2400">
                <a:latin typeface="Gill Sans MT" charset="0"/>
              </a:rPr>
              <a:t>server accepts TCP connection from client</a:t>
            </a:r>
          </a:p>
          <a:p>
            <a:r>
              <a:rPr lang="en-US" sz="2400">
                <a:latin typeface="Gill Sans MT" charset="0"/>
              </a:rPr>
              <a:t>HTTP messages (application-layer protocol messages) exchanged between browser (HTTP client) and Web server (HTTP server)</a:t>
            </a:r>
          </a:p>
          <a:p>
            <a:r>
              <a:rPr lang="en-US" sz="2400">
                <a:latin typeface="Gill Sans MT" charset="0"/>
              </a:rPr>
              <a:t>TCP connection closed</a:t>
            </a:r>
            <a:endParaRPr lang="en-US">
              <a:latin typeface="Gill Sans MT" charset="0"/>
            </a:endParaRPr>
          </a:p>
        </p:txBody>
      </p:sp>
      <p:sp>
        <p:nvSpPr>
          <p:cNvPr id="10445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566863"/>
            <a:ext cx="3200400" cy="1447800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HTTP is </a:t>
            </a:r>
            <a:r>
              <a:rPr lang="ja-JP" altLang="en-US" i="1">
                <a:solidFill>
                  <a:srgbClr val="CC0000"/>
                </a:solidFill>
                <a:latin typeface="Gill Sans MT" charset="0"/>
              </a:rPr>
              <a:t>“</a:t>
            </a:r>
            <a:r>
              <a:rPr lang="en-US" altLang="ja-JP" i="1">
                <a:solidFill>
                  <a:srgbClr val="CC0000"/>
                </a:solidFill>
                <a:latin typeface="Gill Sans MT" charset="0"/>
              </a:rPr>
              <a:t>stateless</a:t>
            </a:r>
            <a:r>
              <a:rPr lang="ja-JP" altLang="en-US" i="1">
                <a:solidFill>
                  <a:srgbClr val="CC0000"/>
                </a:solidFill>
                <a:latin typeface="Gill Sans MT" charset="0"/>
              </a:rPr>
              <a:t>”</a:t>
            </a:r>
            <a:endParaRPr lang="en-US" altLang="ja-JP" i="1">
              <a:solidFill>
                <a:srgbClr val="CC0000"/>
              </a:solidFill>
              <a:latin typeface="Gill Sans MT" charset="0"/>
            </a:endParaRPr>
          </a:p>
          <a:p>
            <a:pPr>
              <a:lnSpc>
                <a:spcPct val="75000"/>
              </a:lnSpc>
            </a:pPr>
            <a:r>
              <a:rPr lang="en-US" sz="2400">
                <a:latin typeface="Gill Sans MT" charset="0"/>
              </a:rPr>
              <a:t>server maintains no information about past client requests</a:t>
            </a:r>
          </a:p>
        </p:txBody>
      </p:sp>
      <p:sp>
        <p:nvSpPr>
          <p:cNvPr id="104456" name="Rectangle 6"/>
          <p:cNvSpPr>
            <a:spLocks noChangeArrowheads="1"/>
          </p:cNvSpPr>
          <p:nvPr/>
        </p:nvSpPr>
        <p:spPr bwMode="auto">
          <a:xfrm>
            <a:off x="4919663" y="3463925"/>
            <a:ext cx="375285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protocols that maintain </a:t>
            </a:r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“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state</a:t>
            </a:r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”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 are complex!</a:t>
            </a: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past history (state) must be maintained</a:t>
            </a: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if server/client crashes, their views of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state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may be inconsistent, must be reconciled</a:t>
            </a:r>
          </a:p>
          <a:p>
            <a:pPr marL="342900" indent="-342900">
              <a:buFont typeface="ZapfDingbats" charset="0"/>
              <a:buChar char="r"/>
            </a:pPr>
            <a:endParaRPr lang="en-US">
              <a:latin typeface="Gill Sans MT" charset="0"/>
            </a:endParaRPr>
          </a:p>
        </p:txBody>
      </p:sp>
      <p:sp>
        <p:nvSpPr>
          <p:cNvPr id="104457" name="Text Box 8"/>
          <p:cNvSpPr txBox="1">
            <a:spLocks noChangeArrowheads="1"/>
          </p:cNvSpPr>
          <p:nvPr/>
        </p:nvSpPr>
        <p:spPr bwMode="auto">
          <a:xfrm>
            <a:off x="7677150" y="3160713"/>
            <a:ext cx="768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aside</a:t>
            </a:r>
          </a:p>
        </p:txBody>
      </p:sp>
      <p:pic>
        <p:nvPicPr>
          <p:cNvPr id="104458" name="Picture 1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020763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7601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0649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6A6F3650-CB40-284E-B476-41EA14D44D75}" type="slidenum">
              <a:rPr lang="en-US" sz="1200">
                <a:latin typeface="Tahoma" charset="0"/>
              </a:rPr>
              <a:pPr/>
              <a:t>23</a:t>
            </a:fld>
            <a:endParaRPr lang="en-US" sz="1200">
              <a:latin typeface="Tahoma" charset="0"/>
            </a:endParaRPr>
          </a:p>
        </p:txBody>
      </p:sp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HTTP connections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non-persistent HTTP</a:t>
            </a:r>
          </a:p>
          <a:p>
            <a:r>
              <a:rPr lang="en-US">
                <a:latin typeface="Gill Sans MT" charset="0"/>
              </a:rPr>
              <a:t>at most one object sent over TCP connection</a:t>
            </a:r>
          </a:p>
          <a:p>
            <a:pPr lvl="1"/>
            <a:r>
              <a:rPr lang="en-US" sz="2800">
                <a:latin typeface="Gill Sans MT" charset="0"/>
              </a:rPr>
              <a:t>connection then closed</a:t>
            </a:r>
          </a:p>
          <a:p>
            <a:r>
              <a:rPr lang="en-US">
                <a:latin typeface="Gill Sans MT" charset="0"/>
              </a:rPr>
              <a:t>downloading multiple objects required multiple connections</a:t>
            </a:r>
          </a:p>
          <a:p>
            <a:pPr>
              <a:buFont typeface="Wingdings" charset="0"/>
              <a:buNone/>
            </a:pPr>
            <a:endParaRPr lang="en-US" sz="2400">
              <a:latin typeface="Gill Sans MT" charset="0"/>
            </a:endParaRPr>
          </a:p>
        </p:txBody>
      </p:sp>
      <p:sp>
        <p:nvSpPr>
          <p:cNvPr id="1065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1131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persistent HTTP</a:t>
            </a:r>
          </a:p>
          <a:p>
            <a:r>
              <a:rPr lang="en-US">
                <a:latin typeface="Gill Sans MT" charset="0"/>
              </a:rPr>
              <a:t>multiple objects can be sent over single TCP connection between client, server</a:t>
            </a:r>
          </a:p>
          <a:p>
            <a:pPr>
              <a:buFont typeface="Wingdings" charset="0"/>
              <a:buNone/>
            </a:pPr>
            <a:endParaRPr lang="en-US" sz="2400">
              <a:latin typeface="Gill Sans MT" charset="0"/>
            </a:endParaRPr>
          </a:p>
        </p:txBody>
      </p:sp>
      <p:pic>
        <p:nvPicPr>
          <p:cNvPr id="106502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75" y="103187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9852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0854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F4F74FC8-E58C-834F-95C4-7E5E8AF19FA3}" type="slidenum">
              <a:rPr lang="en-US" sz="1200">
                <a:latin typeface="Tahoma" charset="0"/>
              </a:rPr>
              <a:pPr/>
              <a:t>24</a:t>
            </a:fld>
            <a:endParaRPr lang="en-US" sz="1200">
              <a:latin typeface="Tahoma" charset="0"/>
            </a:endParaRPr>
          </a:p>
        </p:txBody>
      </p:sp>
      <p:pic>
        <p:nvPicPr>
          <p:cNvPr id="108547" name="Picture 2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842963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48" name="Line 11"/>
          <p:cNvSpPr>
            <a:spLocks noChangeShapeType="1"/>
          </p:cNvSpPr>
          <p:nvPr/>
        </p:nvSpPr>
        <p:spPr bwMode="auto">
          <a:xfrm>
            <a:off x="476250" y="2095500"/>
            <a:ext cx="0" cy="4495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49" name="Rectangle 13"/>
          <p:cNvSpPr>
            <a:spLocks noChangeArrowheads="1"/>
          </p:cNvSpPr>
          <p:nvPr/>
        </p:nvSpPr>
        <p:spPr bwMode="auto">
          <a:xfrm>
            <a:off x="238125" y="6019800"/>
            <a:ext cx="657225" cy="295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sp>
        <p:nvSpPr>
          <p:cNvPr id="108550" name="Rectangle 2"/>
          <p:cNvSpPr>
            <a:spLocks noGrp="1" noChangeArrowheads="1"/>
          </p:cNvSpPr>
          <p:nvPr>
            <p:ph type="title"/>
          </p:nvPr>
        </p:nvSpPr>
        <p:spPr>
          <a:xfrm>
            <a:off x="498475" y="190500"/>
            <a:ext cx="7772400" cy="866775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Non-persistent HTTP</a:t>
            </a:r>
            <a:endParaRPr lang="en-US">
              <a:latin typeface="Gill Sans MT" charset="0"/>
            </a:endParaRPr>
          </a:p>
        </p:txBody>
      </p:sp>
      <p:sp>
        <p:nvSpPr>
          <p:cNvPr id="1085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114425"/>
            <a:ext cx="7942262" cy="46672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>
                <a:latin typeface="Gill Sans MT" charset="0"/>
              </a:rPr>
              <a:t>suppose user enters URL:</a:t>
            </a:r>
          </a:p>
        </p:txBody>
      </p:sp>
      <p:sp>
        <p:nvSpPr>
          <p:cNvPr id="532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57225" y="2106613"/>
            <a:ext cx="3943350" cy="1905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000">
                <a:solidFill>
                  <a:srgbClr val="CC0000"/>
                </a:solidFill>
                <a:latin typeface="Gill Sans MT" charset="0"/>
              </a:rPr>
              <a:t>1a</a:t>
            </a:r>
            <a:r>
              <a:rPr lang="en-US" sz="2000">
                <a:solidFill>
                  <a:srgbClr val="FF0000"/>
                </a:solidFill>
                <a:latin typeface="Gill Sans MT" charset="0"/>
              </a:rPr>
              <a:t>.</a:t>
            </a:r>
            <a:r>
              <a:rPr lang="en-US" sz="2000">
                <a:latin typeface="Gill Sans MT" charset="0"/>
              </a:rPr>
              <a:t> HTTP client initiates TCP connection to HTTP server (process) at www.someSchool.edu on port 80</a:t>
            </a:r>
          </a:p>
        </p:txBody>
      </p:sp>
      <p:sp>
        <p:nvSpPr>
          <p:cNvPr id="53257" name="Rectangle 5"/>
          <p:cNvSpPr>
            <a:spLocks noChangeArrowheads="1"/>
          </p:cNvSpPr>
          <p:nvPr/>
        </p:nvSpPr>
        <p:spPr bwMode="auto">
          <a:xfrm>
            <a:off x="704850" y="3829050"/>
            <a:ext cx="3810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>
                <a:solidFill>
                  <a:srgbClr val="CC0000"/>
                </a:solidFill>
                <a:latin typeface="Gill Sans MT" charset="0"/>
              </a:rPr>
              <a:t>2</a:t>
            </a:r>
            <a:r>
              <a:rPr lang="en-US">
                <a:solidFill>
                  <a:srgbClr val="FF0000"/>
                </a:solidFill>
                <a:latin typeface="Gill Sans MT" charset="0"/>
              </a:rPr>
              <a:t>.</a:t>
            </a:r>
            <a:r>
              <a:rPr lang="en-US">
                <a:latin typeface="Gill Sans MT" charset="0"/>
              </a:rPr>
              <a:t> HTTP client sends HTTP </a:t>
            </a:r>
            <a:r>
              <a:rPr lang="en-US" i="1">
                <a:solidFill>
                  <a:srgbClr val="000099"/>
                </a:solidFill>
                <a:latin typeface="Gill Sans MT" charset="0"/>
              </a:rPr>
              <a:t>request message</a:t>
            </a:r>
            <a:r>
              <a:rPr lang="en-US">
                <a:latin typeface="Gill Sans MT" charset="0"/>
              </a:rPr>
              <a:t> (containing URL) into TCP connection socket. Message indicates that client wants object someDepartment/home.index</a:t>
            </a:r>
          </a:p>
        </p:txBody>
      </p:sp>
      <p:sp>
        <p:nvSpPr>
          <p:cNvPr id="53258" name="Rectangle 6"/>
          <p:cNvSpPr>
            <a:spLocks noChangeArrowheads="1"/>
          </p:cNvSpPr>
          <p:nvPr/>
        </p:nvSpPr>
        <p:spPr bwMode="auto">
          <a:xfrm>
            <a:off x="4781550" y="2524125"/>
            <a:ext cx="38100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>
                <a:solidFill>
                  <a:srgbClr val="CC0000"/>
                </a:solidFill>
                <a:latin typeface="Gill Sans MT" charset="0"/>
              </a:rPr>
              <a:t>1b</a:t>
            </a:r>
            <a:r>
              <a:rPr lang="en-US">
                <a:solidFill>
                  <a:srgbClr val="FF0000"/>
                </a:solidFill>
                <a:latin typeface="Gill Sans MT" charset="0"/>
              </a:rPr>
              <a:t>.</a:t>
            </a:r>
            <a:r>
              <a:rPr lang="en-US">
                <a:latin typeface="Gill Sans MT" charset="0"/>
              </a:rPr>
              <a:t> HTTP server at host www.someSchool.edu waiting for TCP connection at port 80. 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accepts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connection, notifying client</a:t>
            </a:r>
            <a:endParaRPr lang="en-US">
              <a:latin typeface="Gill Sans MT" charset="0"/>
            </a:endParaRPr>
          </a:p>
        </p:txBody>
      </p:sp>
      <p:sp>
        <p:nvSpPr>
          <p:cNvPr id="53259" name="Rectangle 7"/>
          <p:cNvSpPr>
            <a:spLocks noChangeArrowheads="1"/>
          </p:cNvSpPr>
          <p:nvPr/>
        </p:nvSpPr>
        <p:spPr bwMode="auto">
          <a:xfrm>
            <a:off x="4724400" y="4381500"/>
            <a:ext cx="3810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>
                <a:solidFill>
                  <a:srgbClr val="CC0000"/>
                </a:solidFill>
                <a:latin typeface="Gill Sans MT" charset="0"/>
              </a:rPr>
              <a:t>3</a:t>
            </a:r>
            <a:r>
              <a:rPr lang="en-US">
                <a:solidFill>
                  <a:srgbClr val="FF0000"/>
                </a:solidFill>
                <a:latin typeface="Gill Sans MT" charset="0"/>
              </a:rPr>
              <a:t>.</a:t>
            </a:r>
            <a:r>
              <a:rPr lang="en-US">
                <a:latin typeface="Gill Sans MT" charset="0"/>
              </a:rPr>
              <a:t> HTTP server receives request message, forms </a:t>
            </a:r>
            <a:r>
              <a:rPr lang="en-US" i="1">
                <a:solidFill>
                  <a:srgbClr val="000099"/>
                </a:solidFill>
                <a:latin typeface="Gill Sans MT" charset="0"/>
              </a:rPr>
              <a:t>response message</a:t>
            </a:r>
            <a:r>
              <a:rPr lang="en-US">
                <a:latin typeface="Gill Sans MT" charset="0"/>
              </a:rPr>
              <a:t> containing requested object, and sends message into its socket</a:t>
            </a:r>
          </a:p>
        </p:txBody>
      </p:sp>
      <p:sp>
        <p:nvSpPr>
          <p:cNvPr id="53261" name="Line 9"/>
          <p:cNvSpPr>
            <a:spLocks noChangeShapeType="1"/>
          </p:cNvSpPr>
          <p:nvPr/>
        </p:nvSpPr>
        <p:spPr bwMode="auto">
          <a:xfrm>
            <a:off x="3895725" y="4591050"/>
            <a:ext cx="1095375" cy="5238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0"/>
          <p:cNvSpPr>
            <a:spLocks noChangeShapeType="1"/>
          </p:cNvSpPr>
          <p:nvPr/>
        </p:nvSpPr>
        <p:spPr bwMode="auto">
          <a:xfrm flipH="1">
            <a:off x="3943350" y="5200650"/>
            <a:ext cx="1008063" cy="102552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8" name="Text Box 12"/>
          <p:cNvSpPr txBox="1">
            <a:spLocks noChangeArrowheads="1"/>
          </p:cNvSpPr>
          <p:nvPr/>
        </p:nvSpPr>
        <p:spPr bwMode="auto">
          <a:xfrm>
            <a:off x="247650" y="5942013"/>
            <a:ext cx="673100" cy="406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bg2"/>
                </a:solidFill>
              </a:rPr>
              <a:t>time</a:t>
            </a:r>
          </a:p>
        </p:txBody>
      </p:sp>
      <p:sp>
        <p:nvSpPr>
          <p:cNvPr id="53260" name="Line 8"/>
          <p:cNvSpPr>
            <a:spLocks noChangeShapeType="1"/>
          </p:cNvSpPr>
          <p:nvPr/>
        </p:nvSpPr>
        <p:spPr bwMode="auto">
          <a:xfrm>
            <a:off x="4048125" y="2647950"/>
            <a:ext cx="1095375" cy="5238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4"/>
          <p:cNvSpPr>
            <a:spLocks noChangeShapeType="1"/>
          </p:cNvSpPr>
          <p:nvPr/>
        </p:nvSpPr>
        <p:spPr bwMode="auto">
          <a:xfrm flipH="1">
            <a:off x="3954463" y="3259138"/>
            <a:ext cx="1095375" cy="5238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1" name="Text Box 15"/>
          <p:cNvSpPr txBox="1">
            <a:spLocks noChangeArrowheads="1"/>
          </p:cNvSpPr>
          <p:nvPr/>
        </p:nvSpPr>
        <p:spPr bwMode="auto">
          <a:xfrm>
            <a:off x="6680200" y="1123950"/>
            <a:ext cx="18986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(contains text,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references to 10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jpeg images)</a:t>
            </a:r>
            <a:endParaRPr lang="en-US" sz="2400">
              <a:latin typeface="Times New Roman" charset="0"/>
            </a:endParaRPr>
          </a:p>
        </p:txBody>
      </p:sp>
      <p:sp>
        <p:nvSpPr>
          <p:cNvPr id="108562" name="Rectangle 3"/>
          <p:cNvSpPr>
            <a:spLocks noChangeArrowheads="1"/>
          </p:cNvSpPr>
          <p:nvPr/>
        </p:nvSpPr>
        <p:spPr bwMode="auto">
          <a:xfrm>
            <a:off x="409575" y="1450975"/>
            <a:ext cx="79422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1800" b="1">
                <a:latin typeface="Courier New" charset="0"/>
              </a:rPr>
              <a:t>www.someSchool.edu/someDepartment/home.index</a:t>
            </a:r>
          </a:p>
        </p:txBody>
      </p:sp>
    </p:spTree>
    <p:extLst>
      <p:ext uri="{BB962C8B-B14F-4D97-AF65-F5344CB8AC3E}">
        <p14:creationId xmlns:p14="http://schemas.microsoft.com/office/powerpoint/2010/main" val="3414501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 build="p"/>
      <p:bldP spid="53257" grpId="0"/>
      <p:bldP spid="53258" grpId="0"/>
      <p:bldP spid="53259" grpId="0"/>
      <p:bldP spid="53261" grpId="0" animBg="1"/>
      <p:bldP spid="53262" grpId="0" animBg="1"/>
      <p:bldP spid="53260" grpId="0" animBg="1"/>
      <p:bldP spid="5326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1059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F7A70161-BADA-2A45-9ABF-FAFB86E054E1}" type="slidenum">
              <a:rPr lang="en-US" sz="1200">
                <a:latin typeface="Tahoma" charset="0"/>
              </a:rPr>
              <a:pPr/>
              <a:t>25</a:t>
            </a:fld>
            <a:endParaRPr lang="en-US" sz="1200">
              <a:latin typeface="Tahoma" charset="0"/>
            </a:endParaRPr>
          </a:p>
        </p:txBody>
      </p:sp>
      <p:pic>
        <p:nvPicPr>
          <p:cNvPr id="110595" name="Picture 1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889000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596" name="Rectangle 4"/>
          <p:cNvSpPr>
            <a:spLocks noGrp="1" noChangeArrowheads="1"/>
          </p:cNvSpPr>
          <p:nvPr>
            <p:ph type="title"/>
          </p:nvPr>
        </p:nvSpPr>
        <p:spPr>
          <a:xfrm>
            <a:off x="542925" y="257175"/>
            <a:ext cx="7772400" cy="866775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Non-persistent HTTP (cont.)</a:t>
            </a:r>
            <a:endParaRPr lang="en-US">
              <a:latin typeface="Gill Sans MT" charset="0"/>
            </a:endParaRPr>
          </a:p>
        </p:txBody>
      </p:sp>
      <p:sp>
        <p:nvSpPr>
          <p:cNvPr id="54277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1095375" y="2058988"/>
            <a:ext cx="3810000" cy="153352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000">
                <a:solidFill>
                  <a:srgbClr val="CC0000"/>
                </a:solidFill>
                <a:latin typeface="Gill Sans MT" charset="0"/>
              </a:rPr>
              <a:t>5</a:t>
            </a:r>
            <a:r>
              <a:rPr lang="en-US" sz="1800">
                <a:solidFill>
                  <a:srgbClr val="CC0000"/>
                </a:solidFill>
                <a:latin typeface="Gill Sans MT" charset="0"/>
              </a:rPr>
              <a:t>.</a:t>
            </a:r>
            <a:r>
              <a:rPr lang="en-US" sz="1800">
                <a:latin typeface="Gill Sans MT" charset="0"/>
              </a:rPr>
              <a:t> HTTP client receives response message containing html file, displays html.  Parsing html file, finds 10 referenced jpeg  objects</a:t>
            </a:r>
            <a:endParaRPr lang="en-US" sz="2000">
              <a:latin typeface="Gill Sans MT" charset="0"/>
            </a:endParaRPr>
          </a:p>
        </p:txBody>
      </p:sp>
      <p:sp>
        <p:nvSpPr>
          <p:cNvPr id="54278" name="Rectangle 7"/>
          <p:cNvSpPr>
            <a:spLocks noChangeArrowheads="1"/>
          </p:cNvSpPr>
          <p:nvPr/>
        </p:nvSpPr>
        <p:spPr bwMode="auto">
          <a:xfrm>
            <a:off x="1085850" y="3568700"/>
            <a:ext cx="38100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>
                <a:solidFill>
                  <a:srgbClr val="CC0000"/>
                </a:solidFill>
                <a:latin typeface="Gill Sans MT" charset="0"/>
              </a:rPr>
              <a:t>6.</a:t>
            </a:r>
            <a:r>
              <a:rPr lang="en-US">
                <a:latin typeface="Gill Sans MT" charset="0"/>
              </a:rPr>
              <a:t> Steps 1-5 repeated for each of 10 jpeg objects</a:t>
            </a:r>
          </a:p>
        </p:txBody>
      </p:sp>
      <p:sp>
        <p:nvSpPr>
          <p:cNvPr id="54279" name="Rectangle 8"/>
          <p:cNvSpPr>
            <a:spLocks noChangeArrowheads="1"/>
          </p:cNvSpPr>
          <p:nvPr/>
        </p:nvSpPr>
        <p:spPr bwMode="auto">
          <a:xfrm>
            <a:off x="5032375" y="1492250"/>
            <a:ext cx="38100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>
                <a:solidFill>
                  <a:srgbClr val="CC0000"/>
                </a:solidFill>
                <a:latin typeface="Gill Sans MT" charset="0"/>
              </a:rPr>
              <a:t>4.</a:t>
            </a:r>
            <a:r>
              <a:rPr lang="en-US">
                <a:latin typeface="Gill Sans MT" charset="0"/>
              </a:rPr>
              <a:t> HTTP server closes TCP connection. </a:t>
            </a:r>
          </a:p>
        </p:txBody>
      </p:sp>
      <p:sp>
        <p:nvSpPr>
          <p:cNvPr id="110600" name="Line 2"/>
          <p:cNvSpPr>
            <a:spLocks noChangeShapeType="1"/>
          </p:cNvSpPr>
          <p:nvPr/>
        </p:nvSpPr>
        <p:spPr bwMode="auto">
          <a:xfrm>
            <a:off x="542925" y="1519238"/>
            <a:ext cx="0" cy="2571750"/>
          </a:xfrm>
          <a:prstGeom prst="line">
            <a:avLst/>
          </a:prstGeom>
          <a:noFill/>
          <a:ln w="19050">
            <a:solidFill>
              <a:srgbClr val="96969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1" name="Rectangle 3"/>
          <p:cNvSpPr>
            <a:spLocks noChangeArrowheads="1"/>
          </p:cNvSpPr>
          <p:nvPr/>
        </p:nvSpPr>
        <p:spPr bwMode="auto">
          <a:xfrm>
            <a:off x="304800" y="3519488"/>
            <a:ext cx="342900" cy="295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sp>
        <p:nvSpPr>
          <p:cNvPr id="110602" name="Text Box 13"/>
          <p:cNvSpPr txBox="1">
            <a:spLocks noChangeArrowheads="1"/>
          </p:cNvSpPr>
          <p:nvPr/>
        </p:nvSpPr>
        <p:spPr bwMode="auto">
          <a:xfrm>
            <a:off x="236538" y="3382963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bg2"/>
                </a:solidFill>
                <a:latin typeface="Gill Sans MT" charset="0"/>
              </a:rPr>
              <a:t>time</a:t>
            </a:r>
          </a:p>
        </p:txBody>
      </p:sp>
      <p:sp>
        <p:nvSpPr>
          <p:cNvPr id="54283" name="Line 17"/>
          <p:cNvSpPr>
            <a:spLocks noChangeShapeType="1"/>
          </p:cNvSpPr>
          <p:nvPr/>
        </p:nvSpPr>
        <p:spPr bwMode="auto">
          <a:xfrm flipH="1">
            <a:off x="3762375" y="1449388"/>
            <a:ext cx="1095375" cy="5238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310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4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build="p"/>
      <p:bldP spid="54279" grpId="0"/>
      <p:bldP spid="5428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1264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9F44DE4D-E12E-BC4C-83BE-C1AAAC6C7887}" type="slidenum">
              <a:rPr lang="en-US" sz="1200">
                <a:latin typeface="Tahoma" charset="0"/>
              </a:rPr>
              <a:pPr/>
              <a:t>26</a:t>
            </a:fld>
            <a:endParaRPr lang="en-US" sz="1200">
              <a:latin typeface="Tahoma" charset="0"/>
            </a:endParaRPr>
          </a:p>
        </p:txBody>
      </p:sp>
      <p:pic>
        <p:nvPicPr>
          <p:cNvPr id="112643" name="Picture 4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668338"/>
            <a:ext cx="70072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44" name="Rectangle 2"/>
          <p:cNvSpPr>
            <a:spLocks noGrp="1" noChangeArrowheads="1"/>
          </p:cNvSpPr>
          <p:nvPr>
            <p:ph type="title"/>
          </p:nvPr>
        </p:nvSpPr>
        <p:spPr>
          <a:xfrm>
            <a:off x="242888" y="0"/>
            <a:ext cx="8223250" cy="925513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Non-persistent HTTP: response time</a:t>
            </a:r>
          </a:p>
        </p:txBody>
      </p:sp>
      <p:sp>
        <p:nvSpPr>
          <p:cNvPr id="11264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58888"/>
            <a:ext cx="4090988" cy="46482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0"/>
              <a:buNone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RTT (definition):</a:t>
            </a:r>
            <a:r>
              <a:rPr lang="en-US" sz="2400">
                <a:latin typeface="Gill Sans MT" charset="0"/>
              </a:rPr>
              <a:t> time for a small packet to travel from client to server and back</a:t>
            </a:r>
          </a:p>
          <a:p>
            <a:pPr>
              <a:buFont typeface="Wingdings" charset="0"/>
              <a:buNone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HTTP response time:</a:t>
            </a:r>
          </a:p>
          <a:p>
            <a:r>
              <a:rPr lang="en-US" sz="2400">
                <a:latin typeface="Gill Sans MT" charset="0"/>
              </a:rPr>
              <a:t>one RTT to initiate TCP connection</a:t>
            </a:r>
          </a:p>
          <a:p>
            <a:r>
              <a:rPr lang="en-US" sz="2400">
                <a:latin typeface="Gill Sans MT" charset="0"/>
              </a:rPr>
              <a:t>one RTT for HTTP request and first few bytes of HTTP response to return</a:t>
            </a:r>
          </a:p>
          <a:p>
            <a:r>
              <a:rPr lang="en-US" sz="2400">
                <a:latin typeface="Gill Sans MT" charset="0"/>
              </a:rPr>
              <a:t>file transmission time</a:t>
            </a:r>
          </a:p>
          <a:p>
            <a:r>
              <a:rPr lang="en-US" sz="2400">
                <a:latin typeface="Gill Sans MT" charset="0"/>
              </a:rPr>
              <a:t>non-persistent HTTP response time =   	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Gill Sans MT" charset="0"/>
              </a:rPr>
              <a:t>   2RTT+ file transmission  time</a:t>
            </a:r>
          </a:p>
          <a:p>
            <a:pPr>
              <a:buFont typeface="Wingdings" charset="0"/>
              <a:buNone/>
            </a:pPr>
            <a:endParaRPr lang="en-US" sz="2400">
              <a:latin typeface="Gill Sans MT" charset="0"/>
            </a:endParaRPr>
          </a:p>
        </p:txBody>
      </p:sp>
      <p:sp>
        <p:nvSpPr>
          <p:cNvPr id="112646" name="Line 15"/>
          <p:cNvSpPr>
            <a:spLocks noChangeShapeType="1"/>
          </p:cNvSpPr>
          <p:nvPr/>
        </p:nvSpPr>
        <p:spPr bwMode="auto">
          <a:xfrm>
            <a:off x="6116638" y="2490788"/>
            <a:ext cx="0" cy="283210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7" name="Line 16"/>
          <p:cNvSpPr>
            <a:spLocks noChangeShapeType="1"/>
          </p:cNvSpPr>
          <p:nvPr/>
        </p:nvSpPr>
        <p:spPr bwMode="auto">
          <a:xfrm>
            <a:off x="7807325" y="2484438"/>
            <a:ext cx="0" cy="2881312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8" name="Line 17"/>
          <p:cNvSpPr>
            <a:spLocks noChangeShapeType="1"/>
          </p:cNvSpPr>
          <p:nvPr/>
        </p:nvSpPr>
        <p:spPr bwMode="auto">
          <a:xfrm>
            <a:off x="6130925" y="2722563"/>
            <a:ext cx="1684338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9" name="Line 18"/>
          <p:cNvSpPr>
            <a:spLocks noChangeShapeType="1"/>
          </p:cNvSpPr>
          <p:nvPr/>
        </p:nvSpPr>
        <p:spPr bwMode="auto">
          <a:xfrm flipH="1">
            <a:off x="6116638" y="3160713"/>
            <a:ext cx="1673225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0" name="Line 19"/>
          <p:cNvSpPr>
            <a:spLocks noChangeShapeType="1"/>
          </p:cNvSpPr>
          <p:nvPr/>
        </p:nvSpPr>
        <p:spPr bwMode="auto">
          <a:xfrm>
            <a:off x="6124575" y="3668713"/>
            <a:ext cx="1684338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1" name="Line 20"/>
          <p:cNvSpPr>
            <a:spLocks noChangeShapeType="1"/>
          </p:cNvSpPr>
          <p:nvPr/>
        </p:nvSpPr>
        <p:spPr bwMode="auto">
          <a:xfrm flipH="1">
            <a:off x="6140450" y="4151313"/>
            <a:ext cx="1673225" cy="379412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2" name="AutoShape 21"/>
          <p:cNvSpPr>
            <a:spLocks/>
          </p:cNvSpPr>
          <p:nvPr/>
        </p:nvSpPr>
        <p:spPr bwMode="auto">
          <a:xfrm>
            <a:off x="7886700" y="4067175"/>
            <a:ext cx="74613" cy="182563"/>
          </a:xfrm>
          <a:prstGeom prst="rightBrace">
            <a:avLst>
              <a:gd name="adj1" fmla="val 2039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12653" name="Text Box 22"/>
          <p:cNvSpPr txBox="1">
            <a:spLocks noChangeArrowheads="1"/>
          </p:cNvSpPr>
          <p:nvPr/>
        </p:nvSpPr>
        <p:spPr bwMode="auto">
          <a:xfrm>
            <a:off x="7916863" y="3763963"/>
            <a:ext cx="96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time to 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transmit 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file</a:t>
            </a:r>
          </a:p>
        </p:txBody>
      </p:sp>
      <p:sp>
        <p:nvSpPr>
          <p:cNvPr id="112654" name="Line 23"/>
          <p:cNvSpPr>
            <a:spLocks noChangeShapeType="1"/>
          </p:cNvSpPr>
          <p:nvPr/>
        </p:nvSpPr>
        <p:spPr bwMode="auto">
          <a:xfrm>
            <a:off x="5726113" y="2697163"/>
            <a:ext cx="3905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5" name="Text Box 24"/>
          <p:cNvSpPr txBox="1">
            <a:spLocks noChangeArrowheads="1"/>
          </p:cNvSpPr>
          <p:nvPr/>
        </p:nvSpPr>
        <p:spPr bwMode="auto">
          <a:xfrm>
            <a:off x="4595813" y="2409825"/>
            <a:ext cx="12319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initiate TCP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connection</a:t>
            </a:r>
          </a:p>
        </p:txBody>
      </p:sp>
      <p:sp>
        <p:nvSpPr>
          <p:cNvPr id="112656" name="AutoShape 25"/>
          <p:cNvSpPr>
            <a:spLocks/>
          </p:cNvSpPr>
          <p:nvPr/>
        </p:nvSpPr>
        <p:spPr bwMode="auto">
          <a:xfrm>
            <a:off x="5861050" y="2747963"/>
            <a:ext cx="128588" cy="80327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85000"/>
              </a:lnSpc>
            </a:pPr>
            <a:endParaRPr lang="en-US" sz="2400"/>
          </a:p>
        </p:txBody>
      </p:sp>
      <p:sp>
        <p:nvSpPr>
          <p:cNvPr id="112657" name="Text Box 26"/>
          <p:cNvSpPr txBox="1">
            <a:spLocks noChangeArrowheads="1"/>
          </p:cNvSpPr>
          <p:nvPr/>
        </p:nvSpPr>
        <p:spPr bwMode="auto">
          <a:xfrm>
            <a:off x="5378450" y="2959100"/>
            <a:ext cx="57785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RTT</a:t>
            </a:r>
          </a:p>
        </p:txBody>
      </p:sp>
      <p:sp>
        <p:nvSpPr>
          <p:cNvPr id="112658" name="Line 27"/>
          <p:cNvSpPr>
            <a:spLocks noChangeShapeType="1"/>
          </p:cNvSpPr>
          <p:nvPr/>
        </p:nvSpPr>
        <p:spPr bwMode="auto">
          <a:xfrm>
            <a:off x="5775325" y="3602038"/>
            <a:ext cx="354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9" name="Text Box 28"/>
          <p:cNvSpPr txBox="1">
            <a:spLocks noChangeArrowheads="1"/>
          </p:cNvSpPr>
          <p:nvPr/>
        </p:nvSpPr>
        <p:spPr bwMode="auto">
          <a:xfrm>
            <a:off x="5024438" y="3302000"/>
            <a:ext cx="86201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request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file</a:t>
            </a:r>
          </a:p>
        </p:txBody>
      </p:sp>
      <p:sp>
        <p:nvSpPr>
          <p:cNvPr id="112660" name="AutoShape 29"/>
          <p:cNvSpPr>
            <a:spLocks/>
          </p:cNvSpPr>
          <p:nvPr/>
        </p:nvSpPr>
        <p:spPr bwMode="auto">
          <a:xfrm>
            <a:off x="5867400" y="3657600"/>
            <a:ext cx="128588" cy="80327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85000"/>
              </a:lnSpc>
            </a:pPr>
            <a:endParaRPr lang="en-US" sz="2400"/>
          </a:p>
        </p:txBody>
      </p:sp>
      <p:sp>
        <p:nvSpPr>
          <p:cNvPr id="112661" name="Text Box 30"/>
          <p:cNvSpPr txBox="1">
            <a:spLocks noChangeArrowheads="1"/>
          </p:cNvSpPr>
          <p:nvPr/>
        </p:nvSpPr>
        <p:spPr bwMode="auto">
          <a:xfrm>
            <a:off x="5397500" y="3881438"/>
            <a:ext cx="577850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RTT</a:t>
            </a:r>
          </a:p>
        </p:txBody>
      </p:sp>
      <p:sp>
        <p:nvSpPr>
          <p:cNvPr id="112662" name="Line 35"/>
          <p:cNvSpPr>
            <a:spLocks noChangeShapeType="1"/>
          </p:cNvSpPr>
          <p:nvPr/>
        </p:nvSpPr>
        <p:spPr bwMode="auto">
          <a:xfrm flipH="1">
            <a:off x="5786438" y="4591050"/>
            <a:ext cx="3429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3" name="Text Box 36"/>
          <p:cNvSpPr txBox="1">
            <a:spLocks noChangeArrowheads="1"/>
          </p:cNvSpPr>
          <p:nvPr/>
        </p:nvSpPr>
        <p:spPr bwMode="auto">
          <a:xfrm>
            <a:off x="5243513" y="4438650"/>
            <a:ext cx="95091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file</a:t>
            </a:r>
          </a:p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received</a:t>
            </a:r>
          </a:p>
        </p:txBody>
      </p:sp>
      <p:sp>
        <p:nvSpPr>
          <p:cNvPr id="112664" name="Text Box 37"/>
          <p:cNvSpPr txBox="1">
            <a:spLocks noChangeArrowheads="1"/>
          </p:cNvSpPr>
          <p:nvPr/>
        </p:nvSpPr>
        <p:spPr bwMode="auto">
          <a:xfrm>
            <a:off x="5891213" y="5337175"/>
            <a:ext cx="56832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time</a:t>
            </a:r>
          </a:p>
        </p:txBody>
      </p:sp>
      <p:sp>
        <p:nvSpPr>
          <p:cNvPr id="112665" name="Text Box 38"/>
          <p:cNvSpPr txBox="1">
            <a:spLocks noChangeArrowheads="1"/>
          </p:cNvSpPr>
          <p:nvPr/>
        </p:nvSpPr>
        <p:spPr bwMode="auto">
          <a:xfrm>
            <a:off x="7569200" y="5319713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time</a:t>
            </a:r>
          </a:p>
        </p:txBody>
      </p:sp>
      <p:grpSp>
        <p:nvGrpSpPr>
          <p:cNvPr id="112666" name="Group 43"/>
          <p:cNvGrpSpPr>
            <a:grpSpLocks/>
          </p:cNvGrpSpPr>
          <p:nvPr/>
        </p:nvGrpSpPr>
        <p:grpSpPr bwMode="auto">
          <a:xfrm>
            <a:off x="7607300" y="1717675"/>
            <a:ext cx="423863" cy="684213"/>
            <a:chOff x="4140" y="429"/>
            <a:chExt cx="1425" cy="2396"/>
          </a:xfrm>
        </p:grpSpPr>
        <p:sp>
          <p:nvSpPr>
            <p:cNvPr id="112670" name="Freeform 4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71" name="Rectangle 45"/>
            <p:cNvSpPr>
              <a:spLocks noChangeArrowheads="1"/>
            </p:cNvSpPr>
            <p:nvPr/>
          </p:nvSpPr>
          <p:spPr bwMode="auto">
            <a:xfrm>
              <a:off x="4204" y="429"/>
              <a:ext cx="1051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72" name="Freeform 4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73" name="Freeform 4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74" name="Rectangle 48"/>
            <p:cNvSpPr>
              <a:spLocks noChangeArrowheads="1"/>
            </p:cNvSpPr>
            <p:nvPr/>
          </p:nvSpPr>
          <p:spPr bwMode="auto">
            <a:xfrm>
              <a:off x="4209" y="690"/>
              <a:ext cx="598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675" name="Group 4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2700" name="AutoShape 50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6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1" name="AutoShape 51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676" name="Rectangle 52"/>
            <p:cNvSpPr>
              <a:spLocks noChangeArrowheads="1"/>
            </p:cNvSpPr>
            <p:nvPr/>
          </p:nvSpPr>
          <p:spPr bwMode="auto">
            <a:xfrm>
              <a:off x="4225" y="1018"/>
              <a:ext cx="592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677" name="Group 5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2698" name="AutoShape 54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9" name="AutoShape 55"/>
              <p:cNvSpPr>
                <a:spLocks noChangeArrowheads="1"/>
              </p:cNvSpPr>
              <p:nvPr/>
            </p:nvSpPr>
            <p:spPr bwMode="auto">
              <a:xfrm>
                <a:off x="629" y="2587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678" name="Rectangle 56"/>
            <p:cNvSpPr>
              <a:spLocks noChangeArrowheads="1"/>
            </p:cNvSpPr>
            <p:nvPr/>
          </p:nvSpPr>
          <p:spPr bwMode="auto">
            <a:xfrm>
              <a:off x="4215" y="1357"/>
              <a:ext cx="598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79" name="Rectangle 57"/>
            <p:cNvSpPr>
              <a:spLocks noChangeArrowheads="1"/>
            </p:cNvSpPr>
            <p:nvPr/>
          </p:nvSpPr>
          <p:spPr bwMode="auto">
            <a:xfrm>
              <a:off x="4225" y="1658"/>
              <a:ext cx="598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680" name="Group 5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2696" name="AutoShape 59"/>
              <p:cNvSpPr>
                <a:spLocks noChangeArrowheads="1"/>
              </p:cNvSpPr>
              <p:nvPr/>
            </p:nvSpPr>
            <p:spPr bwMode="auto">
              <a:xfrm>
                <a:off x="611" y="2581"/>
                <a:ext cx="731" cy="12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7" name="AutoShape 60"/>
              <p:cNvSpPr>
                <a:spLocks noChangeArrowheads="1"/>
              </p:cNvSpPr>
              <p:nvPr/>
            </p:nvSpPr>
            <p:spPr bwMode="auto">
              <a:xfrm>
                <a:off x="624" y="2586"/>
                <a:ext cx="698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681" name="Freeform 6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682" name="Group 6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2694" name="AutoShape 63"/>
              <p:cNvSpPr>
                <a:spLocks noChangeArrowheads="1"/>
              </p:cNvSpPr>
              <p:nvPr/>
            </p:nvSpPr>
            <p:spPr bwMode="auto">
              <a:xfrm>
                <a:off x="612" y="2576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5" name="AutoShape 64"/>
              <p:cNvSpPr>
                <a:spLocks noChangeArrowheads="1"/>
              </p:cNvSpPr>
              <p:nvPr/>
            </p:nvSpPr>
            <p:spPr bwMode="auto">
              <a:xfrm>
                <a:off x="626" y="2587"/>
                <a:ext cx="691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683" name="Rectangle 65"/>
            <p:cNvSpPr>
              <a:spLocks noChangeArrowheads="1"/>
            </p:cNvSpPr>
            <p:nvPr/>
          </p:nvSpPr>
          <p:spPr bwMode="auto">
            <a:xfrm>
              <a:off x="5250" y="429"/>
              <a:ext cx="69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4" name="Freeform 6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85" name="Freeform 6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86" name="Oval 68"/>
            <p:cNvSpPr>
              <a:spLocks noChangeArrowheads="1"/>
            </p:cNvSpPr>
            <p:nvPr/>
          </p:nvSpPr>
          <p:spPr bwMode="auto">
            <a:xfrm>
              <a:off x="5517" y="2614"/>
              <a:ext cx="48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7" name="Freeform 6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88" name="AutoShape 70"/>
            <p:cNvSpPr>
              <a:spLocks noChangeArrowheads="1"/>
            </p:cNvSpPr>
            <p:nvPr/>
          </p:nvSpPr>
          <p:spPr bwMode="auto">
            <a:xfrm>
              <a:off x="4140" y="2680"/>
              <a:ext cx="1201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9" name="AutoShape 71"/>
            <p:cNvSpPr>
              <a:spLocks noChangeArrowheads="1"/>
            </p:cNvSpPr>
            <p:nvPr/>
          </p:nvSpPr>
          <p:spPr bwMode="auto">
            <a:xfrm>
              <a:off x="4204" y="2708"/>
              <a:ext cx="1073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0" name="Oval 72"/>
            <p:cNvSpPr>
              <a:spLocks noChangeArrowheads="1"/>
            </p:cNvSpPr>
            <p:nvPr/>
          </p:nvSpPr>
          <p:spPr bwMode="auto">
            <a:xfrm>
              <a:off x="4305" y="2380"/>
              <a:ext cx="160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1" name="Oval 73"/>
            <p:cNvSpPr>
              <a:spLocks noChangeArrowheads="1"/>
            </p:cNvSpPr>
            <p:nvPr/>
          </p:nvSpPr>
          <p:spPr bwMode="auto">
            <a:xfrm>
              <a:off x="4487" y="2386"/>
              <a:ext cx="160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12692" name="Oval 74"/>
            <p:cNvSpPr>
              <a:spLocks noChangeArrowheads="1"/>
            </p:cNvSpPr>
            <p:nvPr/>
          </p:nvSpPr>
          <p:spPr bwMode="auto">
            <a:xfrm>
              <a:off x="4663" y="2380"/>
              <a:ext cx="155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3" name="Rectangle 75"/>
            <p:cNvSpPr>
              <a:spLocks noChangeArrowheads="1"/>
            </p:cNvSpPr>
            <p:nvPr/>
          </p:nvSpPr>
          <p:spPr bwMode="auto">
            <a:xfrm>
              <a:off x="5063" y="1835"/>
              <a:ext cx="85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667" name="Group 76"/>
          <p:cNvGrpSpPr>
            <a:grpSpLocks/>
          </p:cNvGrpSpPr>
          <p:nvPr/>
        </p:nvGrpSpPr>
        <p:grpSpPr bwMode="auto">
          <a:xfrm>
            <a:off x="5605463" y="1739900"/>
            <a:ext cx="698500" cy="709613"/>
            <a:chOff x="-44" y="1473"/>
            <a:chExt cx="981" cy="1105"/>
          </a:xfrm>
        </p:grpSpPr>
        <p:pic>
          <p:nvPicPr>
            <p:cNvPr id="112668" name="Picture 7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669" name="Freeform 7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4731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1469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4F381F60-6A3C-2648-A9FD-13E7F66E2187}" type="slidenum">
              <a:rPr lang="en-US" sz="1200">
                <a:latin typeface="Tahoma" charset="0"/>
              </a:rPr>
              <a:pPr/>
              <a:t>27</a:t>
            </a:fld>
            <a:endParaRPr lang="en-US" sz="1200">
              <a:latin typeface="Tahoma" charset="0"/>
            </a:endParaRPr>
          </a:p>
        </p:txBody>
      </p:sp>
      <p:sp>
        <p:nvSpPr>
          <p:cNvPr id="1146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2438" y="173038"/>
            <a:ext cx="7772400" cy="838200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Persistent HTTP</a:t>
            </a:r>
            <a:endParaRPr lang="en-US">
              <a:latin typeface="Gill Sans MT" charset="0"/>
            </a:endParaRPr>
          </a:p>
        </p:txBody>
      </p:sp>
      <p:sp>
        <p:nvSpPr>
          <p:cNvPr id="11469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4975" y="1414463"/>
            <a:ext cx="3933825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non-persistent HTTP issues:</a:t>
            </a:r>
          </a:p>
          <a:p>
            <a:r>
              <a:rPr lang="en-US" sz="2400">
                <a:latin typeface="Gill Sans MT" charset="0"/>
              </a:rPr>
              <a:t>requires 2 RTTs per object</a:t>
            </a:r>
          </a:p>
          <a:p>
            <a:r>
              <a:rPr lang="en-US" sz="2400">
                <a:latin typeface="Gill Sans MT" charset="0"/>
              </a:rPr>
              <a:t>OS overhead for </a:t>
            </a:r>
            <a:r>
              <a:rPr lang="en-US" sz="2400" i="1">
                <a:latin typeface="Gill Sans MT" charset="0"/>
              </a:rPr>
              <a:t>each</a:t>
            </a:r>
            <a:r>
              <a:rPr lang="en-US" sz="2400">
                <a:latin typeface="Gill Sans MT" charset="0"/>
              </a:rPr>
              <a:t> TCP connection</a:t>
            </a:r>
          </a:p>
          <a:p>
            <a:r>
              <a:rPr lang="en-US" sz="2400">
                <a:latin typeface="Gill Sans MT" charset="0"/>
              </a:rPr>
              <a:t>browsers often open parallel TCP connections to fetch referenced objects</a:t>
            </a:r>
          </a:p>
          <a:p>
            <a:pPr>
              <a:buFont typeface="Wingdings" charset="0"/>
              <a:buNone/>
            </a:pPr>
            <a:endParaRPr lang="en-US" sz="2400">
              <a:latin typeface="Gill Sans MT" charset="0"/>
            </a:endParaRPr>
          </a:p>
          <a:p>
            <a:endParaRPr lang="en-US" sz="2000">
              <a:latin typeface="Gill Sans MT" charset="0"/>
            </a:endParaRPr>
          </a:p>
          <a:p>
            <a:endParaRPr lang="en-US" sz="2000">
              <a:latin typeface="Gill Sans MT" charset="0"/>
            </a:endParaRPr>
          </a:p>
        </p:txBody>
      </p:sp>
      <p:sp>
        <p:nvSpPr>
          <p:cNvPr id="114693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703763" y="1438275"/>
            <a:ext cx="3810000" cy="4648200"/>
          </a:xfrm>
        </p:spPr>
        <p:txBody>
          <a:bodyPr>
            <a:normAutofit fontScale="925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persistent  HTTP:</a:t>
            </a:r>
          </a:p>
          <a:p>
            <a:r>
              <a:rPr lang="en-US" sz="2400">
                <a:latin typeface="Gill Sans MT" charset="0"/>
              </a:rPr>
              <a:t>server leaves connection open after sending response</a:t>
            </a:r>
          </a:p>
          <a:p>
            <a:r>
              <a:rPr lang="en-US" sz="2400">
                <a:latin typeface="Gill Sans MT" charset="0"/>
              </a:rPr>
              <a:t>subsequent HTTP messages  between same client/server sent over open connection</a:t>
            </a:r>
          </a:p>
          <a:p>
            <a:r>
              <a:rPr lang="en-US" sz="2400">
                <a:latin typeface="Gill Sans MT" charset="0"/>
              </a:rPr>
              <a:t>client sends requests as soon as it encounters a referenced object</a:t>
            </a:r>
          </a:p>
          <a:p>
            <a:r>
              <a:rPr lang="en-US" sz="2400">
                <a:latin typeface="Gill Sans MT" charset="0"/>
              </a:rPr>
              <a:t>as little as one RTT for all the referenced objects</a:t>
            </a:r>
          </a:p>
        </p:txBody>
      </p:sp>
      <p:pic>
        <p:nvPicPr>
          <p:cNvPr id="114694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796925"/>
            <a:ext cx="3303588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0884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1673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CB935795-3D51-8D4E-938D-23C32045172D}" type="slidenum">
              <a:rPr lang="en-US" sz="1200">
                <a:latin typeface="Tahoma" charset="0"/>
              </a:rPr>
              <a:pPr/>
              <a:t>28</a:t>
            </a:fld>
            <a:endParaRPr lang="en-US" sz="1200">
              <a:latin typeface="Tahoma" charset="0"/>
            </a:endParaRPr>
          </a:p>
        </p:txBody>
      </p:sp>
      <p:pic>
        <p:nvPicPr>
          <p:cNvPr id="116739" name="Picture 2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908050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0" name="Rectangle 2"/>
          <p:cNvSpPr>
            <a:spLocks noGrp="1" noChangeArrowheads="1"/>
          </p:cNvSpPr>
          <p:nvPr>
            <p:ph type="title"/>
          </p:nvPr>
        </p:nvSpPr>
        <p:spPr>
          <a:xfrm>
            <a:off x="477838" y="234950"/>
            <a:ext cx="7772400" cy="9144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HTTP request message</a:t>
            </a:r>
            <a:endParaRPr lang="en-US">
              <a:latin typeface="Gill Sans MT" charset="0"/>
            </a:endParaRPr>
          </a:p>
        </p:txBody>
      </p:sp>
      <p:sp>
        <p:nvSpPr>
          <p:cNvPr id="1167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Gill Sans MT" charset="0"/>
              </a:rPr>
              <a:t>two types of HTTP messages: </a:t>
            </a: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request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, </a:t>
            </a: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response</a:t>
            </a:r>
          </a:p>
          <a:p>
            <a:r>
              <a:rPr lang="en-US" sz="2400">
                <a:solidFill>
                  <a:srgbClr val="CC0000"/>
                </a:solidFill>
                <a:latin typeface="Gill Sans MT" charset="0"/>
              </a:rPr>
              <a:t>HTTP request message:</a:t>
            </a:r>
          </a:p>
          <a:p>
            <a:pPr lvl="1"/>
            <a:r>
              <a:rPr lang="en-US" sz="2000">
                <a:latin typeface="Gill Sans MT" charset="0"/>
              </a:rPr>
              <a:t>ASCII (human-readable format)</a:t>
            </a:r>
            <a:endParaRPr lang="en-US">
              <a:solidFill>
                <a:schemeClr val="accent2"/>
              </a:solidFill>
              <a:latin typeface="Gill Sans MT" charset="0"/>
            </a:endParaRPr>
          </a:p>
        </p:txBody>
      </p:sp>
      <p:sp>
        <p:nvSpPr>
          <p:cNvPr id="116742" name="Text Box 5"/>
          <p:cNvSpPr txBox="1">
            <a:spLocks noChangeArrowheads="1"/>
          </p:cNvSpPr>
          <p:nvPr/>
        </p:nvSpPr>
        <p:spPr bwMode="auto">
          <a:xfrm>
            <a:off x="222250" y="3036888"/>
            <a:ext cx="2286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request line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(GET, POST,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HEAD commands</a:t>
            </a:r>
            <a:r>
              <a:rPr lang="en-US">
                <a:solidFill>
                  <a:srgbClr val="000099"/>
                </a:solidFill>
                <a:latin typeface="Gill Sans MT" charset="0"/>
              </a:rPr>
              <a:t>)</a:t>
            </a:r>
            <a:endParaRPr lang="en-US" sz="240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116743" name="Line 6"/>
          <p:cNvSpPr>
            <a:spLocks noChangeShapeType="1"/>
          </p:cNvSpPr>
          <p:nvPr/>
        </p:nvSpPr>
        <p:spPr bwMode="auto">
          <a:xfrm>
            <a:off x="1925638" y="3368675"/>
            <a:ext cx="868362" cy="14605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4" name="Freeform 7"/>
          <p:cNvSpPr>
            <a:spLocks/>
          </p:cNvSpPr>
          <p:nvPr/>
        </p:nvSpPr>
        <p:spPr bwMode="auto">
          <a:xfrm>
            <a:off x="2776538" y="3705225"/>
            <a:ext cx="149225" cy="1957388"/>
          </a:xfrm>
          <a:custGeom>
            <a:avLst/>
            <a:gdLst>
              <a:gd name="T0" fmla="*/ 2147483647 w 150"/>
              <a:gd name="T1" fmla="*/ 2147483647 h 924"/>
              <a:gd name="T2" fmla="*/ 0 w 150"/>
              <a:gd name="T3" fmla="*/ 0 h 924"/>
              <a:gd name="T4" fmla="*/ 0 w 150"/>
              <a:gd name="T5" fmla="*/ 2147483647 h 924"/>
              <a:gd name="T6" fmla="*/ 2147483647 w 150"/>
              <a:gd name="T7" fmla="*/ 2147483647 h 924"/>
              <a:gd name="T8" fmla="*/ 0 60000 65536"/>
              <a:gd name="T9" fmla="*/ 0 60000 65536"/>
              <a:gd name="T10" fmla="*/ 0 60000 65536"/>
              <a:gd name="T11" fmla="*/ 0 60000 65536"/>
              <a:gd name="T12" fmla="*/ 0 w 150"/>
              <a:gd name="T13" fmla="*/ 0 h 924"/>
              <a:gd name="T14" fmla="*/ 150 w 150"/>
              <a:gd name="T15" fmla="*/ 924 h 9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0" h="924">
                <a:moveTo>
                  <a:pt x="122" y="6"/>
                </a:moveTo>
                <a:lnTo>
                  <a:pt x="0" y="0"/>
                </a:lnTo>
                <a:lnTo>
                  <a:pt x="0" y="924"/>
                </a:lnTo>
                <a:lnTo>
                  <a:pt x="150" y="918"/>
                </a:lnTo>
              </a:path>
            </a:pathLst>
          </a:cu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5" name="Text Box 8"/>
          <p:cNvSpPr txBox="1">
            <a:spLocks noChangeArrowheads="1"/>
          </p:cNvSpPr>
          <p:nvPr/>
        </p:nvSpPr>
        <p:spPr bwMode="auto">
          <a:xfrm>
            <a:off x="1739900" y="4222750"/>
            <a:ext cx="974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header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 lines</a:t>
            </a:r>
            <a:endParaRPr lang="en-US" sz="2400">
              <a:solidFill>
                <a:srgbClr val="000099"/>
              </a:solidFill>
            </a:endParaRPr>
          </a:p>
        </p:txBody>
      </p:sp>
      <p:sp>
        <p:nvSpPr>
          <p:cNvPr id="116746" name="Line 10"/>
          <p:cNvSpPr>
            <a:spLocks noChangeShapeType="1"/>
          </p:cNvSpPr>
          <p:nvPr/>
        </p:nvSpPr>
        <p:spPr bwMode="auto">
          <a:xfrm>
            <a:off x="2309813" y="5789613"/>
            <a:ext cx="511175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7" name="Text Box 11"/>
          <p:cNvSpPr txBox="1">
            <a:spLocks noChangeArrowheads="1"/>
          </p:cNvSpPr>
          <p:nvPr/>
        </p:nvSpPr>
        <p:spPr bwMode="auto">
          <a:xfrm>
            <a:off x="188913" y="5121275"/>
            <a:ext cx="23431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carriage return,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line feed at start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of line indicates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000099"/>
                </a:solidFill>
              </a:rPr>
              <a:t>end of header lines</a:t>
            </a:r>
            <a:endParaRPr lang="en-US" sz="2400">
              <a:solidFill>
                <a:srgbClr val="000099"/>
              </a:solidFill>
            </a:endParaRPr>
          </a:p>
        </p:txBody>
      </p:sp>
      <p:sp>
        <p:nvSpPr>
          <p:cNvPr id="116748" name="Text Box 16"/>
          <p:cNvSpPr txBox="1">
            <a:spLocks noChangeArrowheads="1"/>
          </p:cNvSpPr>
          <p:nvPr/>
        </p:nvSpPr>
        <p:spPr bwMode="auto">
          <a:xfrm>
            <a:off x="2809875" y="3403600"/>
            <a:ext cx="6054725" cy="256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GET /index.html HTTP/1.1\r\n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Host: www-net.cs.umass.edu\r\n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User-Agent: Firefox/3.6.10\r\n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Accept: text/html,application/xhtml+xml\r\n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Accept-Language: en-us,en;q=0.5\r\n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Accept-Encoding: gzip,deflate\r\n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Accept-Charset: ISO-8859-1,utf-8;q=0.7\r\n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Keep-Alive: 115\r\n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Connection: keep-alive\r\n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\r\n</a:t>
            </a:r>
          </a:p>
        </p:txBody>
      </p:sp>
      <p:sp>
        <p:nvSpPr>
          <p:cNvPr id="116749" name="Line 17"/>
          <p:cNvSpPr>
            <a:spLocks noChangeShapeType="1"/>
          </p:cNvSpPr>
          <p:nvPr/>
        </p:nvSpPr>
        <p:spPr bwMode="auto">
          <a:xfrm flipH="1">
            <a:off x="6334125" y="2921000"/>
            <a:ext cx="166688" cy="51435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0" name="Text Box 18"/>
          <p:cNvSpPr txBox="1">
            <a:spLocks noChangeArrowheads="1"/>
          </p:cNvSpPr>
          <p:nvPr/>
        </p:nvSpPr>
        <p:spPr bwMode="auto">
          <a:xfrm>
            <a:off x="6384925" y="2633663"/>
            <a:ext cx="2411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carriage return character</a:t>
            </a:r>
          </a:p>
        </p:txBody>
      </p:sp>
      <p:sp>
        <p:nvSpPr>
          <p:cNvPr id="116751" name="Text Box 19"/>
          <p:cNvSpPr txBox="1">
            <a:spLocks noChangeArrowheads="1"/>
          </p:cNvSpPr>
          <p:nvPr/>
        </p:nvSpPr>
        <p:spPr bwMode="auto">
          <a:xfrm>
            <a:off x="6537325" y="2930525"/>
            <a:ext cx="1866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line-feed character</a:t>
            </a:r>
          </a:p>
        </p:txBody>
      </p:sp>
      <p:sp>
        <p:nvSpPr>
          <p:cNvPr id="116752" name="Line 20"/>
          <p:cNvSpPr>
            <a:spLocks noChangeShapeType="1"/>
          </p:cNvSpPr>
          <p:nvPr/>
        </p:nvSpPr>
        <p:spPr bwMode="auto">
          <a:xfrm flipH="1">
            <a:off x="6615113" y="3230563"/>
            <a:ext cx="80962" cy="252412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81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1878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F8D48902-3DDF-7948-9465-1A05B10A1EDB}" type="slidenum">
              <a:rPr lang="en-US" sz="1200">
                <a:latin typeface="Tahoma" charset="0"/>
              </a:rPr>
              <a:pPr/>
              <a:t>29</a:t>
            </a:fld>
            <a:endParaRPr lang="en-US" sz="1200">
              <a:latin typeface="Tahoma" charset="0"/>
            </a:endParaRPr>
          </a:p>
        </p:txBody>
      </p:sp>
      <p:pic>
        <p:nvPicPr>
          <p:cNvPr id="118787" name="Picture 1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1001713"/>
            <a:ext cx="7313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7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Gill Sans MT" charset="0"/>
              </a:rPr>
              <a:t>HTTP request message: general format</a:t>
            </a:r>
            <a:endParaRPr lang="en-US">
              <a:latin typeface="Gill Sans MT" charset="0"/>
            </a:endParaRPr>
          </a:p>
        </p:txBody>
      </p:sp>
      <p:sp>
        <p:nvSpPr>
          <p:cNvPr id="118789" name="Text Box 9"/>
          <p:cNvSpPr txBox="1">
            <a:spLocks noChangeArrowheads="1"/>
          </p:cNvSpPr>
          <p:nvPr/>
        </p:nvSpPr>
        <p:spPr bwMode="auto">
          <a:xfrm>
            <a:off x="6967538" y="1662113"/>
            <a:ext cx="1030287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solidFill>
                  <a:srgbClr val="CC0000"/>
                </a:solidFill>
              </a:rPr>
              <a:t>request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solidFill>
                  <a:srgbClr val="CC0000"/>
                </a:solidFill>
              </a:rPr>
              <a:t>line</a:t>
            </a:r>
          </a:p>
        </p:txBody>
      </p:sp>
      <p:sp>
        <p:nvSpPr>
          <p:cNvPr id="118790" name="Text Box 11"/>
          <p:cNvSpPr txBox="1">
            <a:spLocks noChangeArrowheads="1"/>
          </p:cNvSpPr>
          <p:nvPr/>
        </p:nvSpPr>
        <p:spPr bwMode="auto">
          <a:xfrm>
            <a:off x="6962775" y="2678113"/>
            <a:ext cx="974725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solidFill>
                  <a:srgbClr val="CC0000"/>
                </a:solidFill>
              </a:rPr>
              <a:t>header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solidFill>
                  <a:srgbClr val="CC0000"/>
                </a:solidFill>
              </a:rPr>
              <a:t>lines</a:t>
            </a:r>
          </a:p>
        </p:txBody>
      </p:sp>
      <p:sp>
        <p:nvSpPr>
          <p:cNvPr id="118791" name="Rectangle 12"/>
          <p:cNvSpPr>
            <a:spLocks noChangeArrowheads="1"/>
          </p:cNvSpPr>
          <p:nvPr/>
        </p:nvSpPr>
        <p:spPr bwMode="auto">
          <a:xfrm>
            <a:off x="6578600" y="2247900"/>
            <a:ext cx="346075" cy="181927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2" name="Rectangle 13"/>
          <p:cNvSpPr>
            <a:spLocks noChangeArrowheads="1"/>
          </p:cNvSpPr>
          <p:nvPr/>
        </p:nvSpPr>
        <p:spPr bwMode="auto">
          <a:xfrm>
            <a:off x="6445250" y="2197100"/>
            <a:ext cx="290513" cy="2017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3" name="Rectangle 15"/>
          <p:cNvSpPr>
            <a:spLocks noChangeArrowheads="1"/>
          </p:cNvSpPr>
          <p:nvPr/>
        </p:nvSpPr>
        <p:spPr bwMode="auto">
          <a:xfrm>
            <a:off x="6813550" y="4303713"/>
            <a:ext cx="712788" cy="1216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4" name="Text Box 16"/>
          <p:cNvSpPr txBox="1">
            <a:spLocks noChangeArrowheads="1"/>
          </p:cNvSpPr>
          <p:nvPr/>
        </p:nvSpPr>
        <p:spPr bwMode="auto">
          <a:xfrm>
            <a:off x="6964363" y="4868863"/>
            <a:ext cx="735012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solidFill>
                  <a:srgbClr val="CC0000"/>
                </a:solidFill>
              </a:rPr>
              <a:t>body</a:t>
            </a:r>
          </a:p>
        </p:txBody>
      </p:sp>
      <p:sp>
        <p:nvSpPr>
          <p:cNvPr id="118795" name="Rectangle 20"/>
          <p:cNvSpPr>
            <a:spLocks noChangeArrowheads="1"/>
          </p:cNvSpPr>
          <p:nvPr/>
        </p:nvSpPr>
        <p:spPr bwMode="auto">
          <a:xfrm>
            <a:off x="1143000" y="1698625"/>
            <a:ext cx="5638800" cy="4460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796" name="Line 22"/>
          <p:cNvSpPr>
            <a:spLocks noChangeShapeType="1"/>
          </p:cNvSpPr>
          <p:nvPr/>
        </p:nvSpPr>
        <p:spPr bwMode="auto">
          <a:xfrm>
            <a:off x="2451100" y="17018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7" name="Line 23"/>
          <p:cNvSpPr>
            <a:spLocks noChangeShapeType="1"/>
          </p:cNvSpPr>
          <p:nvPr/>
        </p:nvSpPr>
        <p:spPr bwMode="auto">
          <a:xfrm>
            <a:off x="2895600" y="17018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8" name="Line 24"/>
          <p:cNvSpPr>
            <a:spLocks noChangeShapeType="1"/>
          </p:cNvSpPr>
          <p:nvPr/>
        </p:nvSpPr>
        <p:spPr bwMode="auto">
          <a:xfrm>
            <a:off x="4203700" y="17018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9" name="Line 25"/>
          <p:cNvSpPr>
            <a:spLocks noChangeShapeType="1"/>
          </p:cNvSpPr>
          <p:nvPr/>
        </p:nvSpPr>
        <p:spPr bwMode="auto">
          <a:xfrm>
            <a:off x="4629150" y="169545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0" name="Line 26"/>
          <p:cNvSpPr>
            <a:spLocks noChangeShapeType="1"/>
          </p:cNvSpPr>
          <p:nvPr/>
        </p:nvSpPr>
        <p:spPr bwMode="auto">
          <a:xfrm>
            <a:off x="5930900" y="17018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1" name="Line 27"/>
          <p:cNvSpPr>
            <a:spLocks noChangeShapeType="1"/>
          </p:cNvSpPr>
          <p:nvPr/>
        </p:nvSpPr>
        <p:spPr bwMode="auto">
          <a:xfrm>
            <a:off x="6369050" y="17018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02" name="Text Box 28"/>
          <p:cNvSpPr txBox="1">
            <a:spLocks noChangeArrowheads="1"/>
          </p:cNvSpPr>
          <p:nvPr/>
        </p:nvSpPr>
        <p:spPr bwMode="auto">
          <a:xfrm>
            <a:off x="1266825" y="1725613"/>
            <a:ext cx="1030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method</a:t>
            </a:r>
          </a:p>
        </p:txBody>
      </p:sp>
      <p:sp>
        <p:nvSpPr>
          <p:cNvPr id="118803" name="Text Box 29"/>
          <p:cNvSpPr txBox="1">
            <a:spLocks noChangeArrowheads="1"/>
          </p:cNvSpPr>
          <p:nvPr/>
        </p:nvSpPr>
        <p:spPr bwMode="auto">
          <a:xfrm>
            <a:off x="2428875" y="1706563"/>
            <a:ext cx="452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sp</a:t>
            </a:r>
          </a:p>
        </p:txBody>
      </p:sp>
      <p:sp>
        <p:nvSpPr>
          <p:cNvPr id="118804" name="Text Box 30"/>
          <p:cNvSpPr txBox="1">
            <a:spLocks noChangeArrowheads="1"/>
          </p:cNvSpPr>
          <p:nvPr/>
        </p:nvSpPr>
        <p:spPr bwMode="auto">
          <a:xfrm>
            <a:off x="4194175" y="1712913"/>
            <a:ext cx="452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sp</a:t>
            </a:r>
          </a:p>
        </p:txBody>
      </p:sp>
      <p:sp>
        <p:nvSpPr>
          <p:cNvPr id="118805" name="Text Box 31"/>
          <p:cNvSpPr txBox="1">
            <a:spLocks noChangeArrowheads="1"/>
          </p:cNvSpPr>
          <p:nvPr/>
        </p:nvSpPr>
        <p:spPr bwMode="auto">
          <a:xfrm>
            <a:off x="5946775" y="1719263"/>
            <a:ext cx="395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cr</a:t>
            </a:r>
          </a:p>
        </p:txBody>
      </p:sp>
      <p:sp>
        <p:nvSpPr>
          <p:cNvPr id="118806" name="Text Box 32"/>
          <p:cNvSpPr txBox="1">
            <a:spLocks noChangeArrowheads="1"/>
          </p:cNvSpPr>
          <p:nvPr/>
        </p:nvSpPr>
        <p:spPr bwMode="auto">
          <a:xfrm>
            <a:off x="6416675" y="1730375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lf</a:t>
            </a:r>
          </a:p>
        </p:txBody>
      </p:sp>
      <p:sp>
        <p:nvSpPr>
          <p:cNvPr id="118807" name="Text Box 33"/>
          <p:cNvSpPr txBox="1">
            <a:spLocks noChangeArrowheads="1"/>
          </p:cNvSpPr>
          <p:nvPr/>
        </p:nvSpPr>
        <p:spPr bwMode="auto">
          <a:xfrm>
            <a:off x="4784725" y="1712913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version</a:t>
            </a:r>
          </a:p>
        </p:txBody>
      </p:sp>
      <p:sp>
        <p:nvSpPr>
          <p:cNvPr id="118808" name="Text Box 34"/>
          <p:cNvSpPr txBox="1">
            <a:spLocks noChangeArrowheads="1"/>
          </p:cNvSpPr>
          <p:nvPr/>
        </p:nvSpPr>
        <p:spPr bwMode="auto">
          <a:xfrm>
            <a:off x="3159125" y="1725613"/>
            <a:ext cx="693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URL</a:t>
            </a:r>
          </a:p>
        </p:txBody>
      </p:sp>
      <p:grpSp>
        <p:nvGrpSpPr>
          <p:cNvPr id="118809" name="Group 45"/>
          <p:cNvGrpSpPr>
            <a:grpSpLocks/>
          </p:cNvGrpSpPr>
          <p:nvPr/>
        </p:nvGrpSpPr>
        <p:grpSpPr bwMode="auto">
          <a:xfrm>
            <a:off x="1143000" y="2143125"/>
            <a:ext cx="4565650" cy="446088"/>
            <a:chOff x="192" y="1894"/>
            <a:chExt cx="2876" cy="281"/>
          </a:xfrm>
        </p:grpSpPr>
        <p:sp>
          <p:nvSpPr>
            <p:cNvPr id="118845" name="Rectangle 35"/>
            <p:cNvSpPr>
              <a:spLocks noChangeArrowheads="1"/>
            </p:cNvSpPr>
            <p:nvPr/>
          </p:nvSpPr>
          <p:spPr bwMode="auto">
            <a:xfrm>
              <a:off x="192" y="1894"/>
              <a:ext cx="2876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46" name="Line 36"/>
            <p:cNvSpPr>
              <a:spLocks noChangeShapeType="1"/>
            </p:cNvSpPr>
            <p:nvPr/>
          </p:nvSpPr>
          <p:spPr bwMode="auto">
            <a:xfrm>
              <a:off x="1700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847" name="Line 37"/>
            <p:cNvSpPr>
              <a:spLocks noChangeShapeType="1"/>
            </p:cNvSpPr>
            <p:nvPr/>
          </p:nvSpPr>
          <p:spPr bwMode="auto">
            <a:xfrm>
              <a:off x="1832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848" name="Line 39"/>
            <p:cNvSpPr>
              <a:spLocks noChangeShapeType="1"/>
            </p:cNvSpPr>
            <p:nvPr/>
          </p:nvSpPr>
          <p:spPr bwMode="auto">
            <a:xfrm>
              <a:off x="2528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849" name="Line 40"/>
            <p:cNvSpPr>
              <a:spLocks noChangeShapeType="1"/>
            </p:cNvSpPr>
            <p:nvPr/>
          </p:nvSpPr>
          <p:spPr bwMode="auto">
            <a:xfrm>
              <a:off x="2804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850" name="Text Box 41"/>
            <p:cNvSpPr txBox="1">
              <a:spLocks noChangeArrowheads="1"/>
            </p:cNvSpPr>
            <p:nvPr/>
          </p:nvSpPr>
          <p:spPr bwMode="auto">
            <a:xfrm>
              <a:off x="2538" y="1907"/>
              <a:ext cx="24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cr</a:t>
              </a:r>
            </a:p>
          </p:txBody>
        </p:sp>
        <p:sp>
          <p:nvSpPr>
            <p:cNvPr id="118851" name="Text Box 42"/>
            <p:cNvSpPr txBox="1">
              <a:spLocks noChangeArrowheads="1"/>
            </p:cNvSpPr>
            <p:nvPr/>
          </p:nvSpPr>
          <p:spPr bwMode="auto">
            <a:xfrm>
              <a:off x="2834" y="1914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lf</a:t>
              </a:r>
            </a:p>
          </p:txBody>
        </p:sp>
        <p:sp>
          <p:nvSpPr>
            <p:cNvPr id="118852" name="Text Box 43"/>
            <p:cNvSpPr txBox="1">
              <a:spLocks noChangeArrowheads="1"/>
            </p:cNvSpPr>
            <p:nvPr/>
          </p:nvSpPr>
          <p:spPr bwMode="auto">
            <a:xfrm>
              <a:off x="1922" y="1895"/>
              <a:ext cx="4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000099"/>
                  </a:solidFill>
                </a:rPr>
                <a:t>value</a:t>
              </a:r>
            </a:p>
          </p:txBody>
        </p:sp>
        <p:sp>
          <p:nvSpPr>
            <p:cNvPr id="118853" name="Text Box 44"/>
            <p:cNvSpPr txBox="1">
              <a:spLocks noChangeArrowheads="1"/>
            </p:cNvSpPr>
            <p:nvPr/>
          </p:nvSpPr>
          <p:spPr bwMode="auto">
            <a:xfrm>
              <a:off x="246" y="1903"/>
              <a:ext cx="13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000099"/>
                  </a:solidFill>
                </a:rPr>
                <a:t>header field name</a:t>
              </a:r>
            </a:p>
          </p:txBody>
        </p:sp>
      </p:grpSp>
      <p:grpSp>
        <p:nvGrpSpPr>
          <p:cNvPr id="118810" name="Group 46"/>
          <p:cNvGrpSpPr>
            <a:grpSpLocks/>
          </p:cNvGrpSpPr>
          <p:nvPr/>
        </p:nvGrpSpPr>
        <p:grpSpPr bwMode="auto">
          <a:xfrm>
            <a:off x="1139825" y="3619500"/>
            <a:ext cx="4565650" cy="446088"/>
            <a:chOff x="192" y="1894"/>
            <a:chExt cx="2876" cy="281"/>
          </a:xfrm>
        </p:grpSpPr>
        <p:sp>
          <p:nvSpPr>
            <p:cNvPr id="118836" name="Rectangle 47"/>
            <p:cNvSpPr>
              <a:spLocks noChangeArrowheads="1"/>
            </p:cNvSpPr>
            <p:nvPr/>
          </p:nvSpPr>
          <p:spPr bwMode="auto">
            <a:xfrm>
              <a:off x="192" y="1894"/>
              <a:ext cx="2876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37" name="Line 48"/>
            <p:cNvSpPr>
              <a:spLocks noChangeShapeType="1"/>
            </p:cNvSpPr>
            <p:nvPr/>
          </p:nvSpPr>
          <p:spPr bwMode="auto">
            <a:xfrm>
              <a:off x="1700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838" name="Line 49"/>
            <p:cNvSpPr>
              <a:spLocks noChangeShapeType="1"/>
            </p:cNvSpPr>
            <p:nvPr/>
          </p:nvSpPr>
          <p:spPr bwMode="auto">
            <a:xfrm>
              <a:off x="1832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839" name="Line 50"/>
            <p:cNvSpPr>
              <a:spLocks noChangeShapeType="1"/>
            </p:cNvSpPr>
            <p:nvPr/>
          </p:nvSpPr>
          <p:spPr bwMode="auto">
            <a:xfrm>
              <a:off x="2528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840" name="Line 51"/>
            <p:cNvSpPr>
              <a:spLocks noChangeShapeType="1"/>
            </p:cNvSpPr>
            <p:nvPr/>
          </p:nvSpPr>
          <p:spPr bwMode="auto">
            <a:xfrm>
              <a:off x="2804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841" name="Text Box 52"/>
            <p:cNvSpPr txBox="1">
              <a:spLocks noChangeArrowheads="1"/>
            </p:cNvSpPr>
            <p:nvPr/>
          </p:nvSpPr>
          <p:spPr bwMode="auto">
            <a:xfrm>
              <a:off x="2538" y="1907"/>
              <a:ext cx="24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cr</a:t>
              </a:r>
            </a:p>
          </p:txBody>
        </p:sp>
        <p:sp>
          <p:nvSpPr>
            <p:cNvPr id="118842" name="Text Box 53"/>
            <p:cNvSpPr txBox="1">
              <a:spLocks noChangeArrowheads="1"/>
            </p:cNvSpPr>
            <p:nvPr/>
          </p:nvSpPr>
          <p:spPr bwMode="auto">
            <a:xfrm>
              <a:off x="2834" y="1914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lf</a:t>
              </a:r>
            </a:p>
          </p:txBody>
        </p:sp>
        <p:sp>
          <p:nvSpPr>
            <p:cNvPr id="118843" name="Text Box 54"/>
            <p:cNvSpPr txBox="1">
              <a:spLocks noChangeArrowheads="1"/>
            </p:cNvSpPr>
            <p:nvPr/>
          </p:nvSpPr>
          <p:spPr bwMode="auto">
            <a:xfrm>
              <a:off x="1922" y="1895"/>
              <a:ext cx="4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000099"/>
                  </a:solidFill>
                </a:rPr>
                <a:t>value</a:t>
              </a:r>
            </a:p>
          </p:txBody>
        </p:sp>
        <p:sp>
          <p:nvSpPr>
            <p:cNvPr id="118844" name="Text Box 55"/>
            <p:cNvSpPr txBox="1">
              <a:spLocks noChangeArrowheads="1"/>
            </p:cNvSpPr>
            <p:nvPr/>
          </p:nvSpPr>
          <p:spPr bwMode="auto">
            <a:xfrm>
              <a:off x="246" y="1903"/>
              <a:ext cx="13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rgbClr val="000099"/>
                  </a:solidFill>
                </a:rPr>
                <a:t>header field name</a:t>
              </a:r>
            </a:p>
          </p:txBody>
        </p:sp>
      </p:grpSp>
      <p:sp>
        <p:nvSpPr>
          <p:cNvPr id="118811" name="Line 56"/>
          <p:cNvSpPr>
            <a:spLocks noChangeShapeType="1"/>
          </p:cNvSpPr>
          <p:nvPr/>
        </p:nvSpPr>
        <p:spPr bwMode="auto">
          <a:xfrm>
            <a:off x="1143000" y="2590800"/>
            <a:ext cx="0" cy="1041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8812" name="Group 61"/>
          <p:cNvGrpSpPr>
            <a:grpSpLocks/>
          </p:cNvGrpSpPr>
          <p:nvPr/>
        </p:nvGrpSpPr>
        <p:grpSpPr bwMode="auto">
          <a:xfrm>
            <a:off x="974725" y="2814638"/>
            <a:ext cx="331788" cy="461962"/>
            <a:chOff x="462" y="1727"/>
            <a:chExt cx="209" cy="291"/>
          </a:xfrm>
        </p:grpSpPr>
        <p:sp>
          <p:nvSpPr>
            <p:cNvPr id="118833" name="Rectangle 59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34" name="Text Box 57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  <p:sp>
          <p:nvSpPr>
            <p:cNvPr id="118835" name="Text Box 58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</p:grpSp>
      <p:sp>
        <p:nvSpPr>
          <p:cNvPr id="118813" name="Line 62"/>
          <p:cNvSpPr>
            <a:spLocks noChangeShapeType="1"/>
          </p:cNvSpPr>
          <p:nvPr/>
        </p:nvSpPr>
        <p:spPr bwMode="auto">
          <a:xfrm>
            <a:off x="5707063" y="2578100"/>
            <a:ext cx="0" cy="1041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8814" name="Group 63"/>
          <p:cNvGrpSpPr>
            <a:grpSpLocks/>
          </p:cNvGrpSpPr>
          <p:nvPr/>
        </p:nvGrpSpPr>
        <p:grpSpPr bwMode="auto">
          <a:xfrm>
            <a:off x="5538788" y="2801938"/>
            <a:ext cx="331787" cy="461962"/>
            <a:chOff x="462" y="1727"/>
            <a:chExt cx="209" cy="291"/>
          </a:xfrm>
        </p:grpSpPr>
        <p:sp>
          <p:nvSpPr>
            <p:cNvPr id="118830" name="Rectangle 64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31" name="Text Box 65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  <p:sp>
          <p:nvSpPr>
            <p:cNvPr id="118832" name="Text Box 66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</p:grpSp>
      <p:grpSp>
        <p:nvGrpSpPr>
          <p:cNvPr id="118815" name="Group 77"/>
          <p:cNvGrpSpPr>
            <a:grpSpLocks/>
          </p:cNvGrpSpPr>
          <p:nvPr/>
        </p:nvGrpSpPr>
        <p:grpSpPr bwMode="auto">
          <a:xfrm>
            <a:off x="1138238" y="4065588"/>
            <a:ext cx="963612" cy="446087"/>
            <a:chOff x="3105" y="2650"/>
            <a:chExt cx="607" cy="281"/>
          </a:xfrm>
        </p:grpSpPr>
        <p:sp>
          <p:nvSpPr>
            <p:cNvPr id="118826" name="Rectangle 68"/>
            <p:cNvSpPr>
              <a:spLocks noChangeArrowheads="1"/>
            </p:cNvSpPr>
            <p:nvPr/>
          </p:nvSpPr>
          <p:spPr bwMode="auto">
            <a:xfrm>
              <a:off x="3105" y="2650"/>
              <a:ext cx="607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27" name="Line 72"/>
            <p:cNvSpPr>
              <a:spLocks noChangeShapeType="1"/>
            </p:cNvSpPr>
            <p:nvPr/>
          </p:nvSpPr>
          <p:spPr bwMode="auto">
            <a:xfrm>
              <a:off x="3406" y="2652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828" name="Text Box 73"/>
            <p:cNvSpPr txBox="1">
              <a:spLocks noChangeArrowheads="1"/>
            </p:cNvSpPr>
            <p:nvPr/>
          </p:nvSpPr>
          <p:spPr bwMode="auto">
            <a:xfrm>
              <a:off x="3140" y="2663"/>
              <a:ext cx="24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cr</a:t>
              </a:r>
            </a:p>
          </p:txBody>
        </p:sp>
        <p:sp>
          <p:nvSpPr>
            <p:cNvPr id="118829" name="Text Box 74"/>
            <p:cNvSpPr txBox="1">
              <a:spLocks noChangeArrowheads="1"/>
            </p:cNvSpPr>
            <p:nvPr/>
          </p:nvSpPr>
          <p:spPr bwMode="auto">
            <a:xfrm>
              <a:off x="3436" y="2670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lf</a:t>
              </a:r>
            </a:p>
          </p:txBody>
        </p:sp>
      </p:grpSp>
      <p:sp>
        <p:nvSpPr>
          <p:cNvPr id="118816" name="Rectangle 78"/>
          <p:cNvSpPr>
            <a:spLocks noChangeArrowheads="1"/>
          </p:cNvSpPr>
          <p:nvPr/>
        </p:nvSpPr>
        <p:spPr bwMode="auto">
          <a:xfrm>
            <a:off x="1138238" y="4513263"/>
            <a:ext cx="5170487" cy="1120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17" name="Text Box 80"/>
          <p:cNvSpPr txBox="1">
            <a:spLocks noChangeArrowheads="1"/>
          </p:cNvSpPr>
          <p:nvPr/>
        </p:nvSpPr>
        <p:spPr bwMode="auto">
          <a:xfrm>
            <a:off x="3074988" y="4837113"/>
            <a:ext cx="1411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000099"/>
                </a:solidFill>
              </a:rPr>
              <a:t>entity body</a:t>
            </a:r>
          </a:p>
        </p:txBody>
      </p:sp>
      <p:grpSp>
        <p:nvGrpSpPr>
          <p:cNvPr id="118818" name="Group 81"/>
          <p:cNvGrpSpPr>
            <a:grpSpLocks/>
          </p:cNvGrpSpPr>
          <p:nvPr/>
        </p:nvGrpSpPr>
        <p:grpSpPr bwMode="auto">
          <a:xfrm>
            <a:off x="974725" y="4851400"/>
            <a:ext cx="331788" cy="461963"/>
            <a:chOff x="462" y="1727"/>
            <a:chExt cx="209" cy="291"/>
          </a:xfrm>
        </p:grpSpPr>
        <p:sp>
          <p:nvSpPr>
            <p:cNvPr id="118823" name="Rectangle 82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24" name="Text Box 83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  <p:sp>
          <p:nvSpPr>
            <p:cNvPr id="118825" name="Text Box 84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</p:grpSp>
      <p:grpSp>
        <p:nvGrpSpPr>
          <p:cNvPr id="118819" name="Group 85"/>
          <p:cNvGrpSpPr>
            <a:grpSpLocks/>
          </p:cNvGrpSpPr>
          <p:nvPr/>
        </p:nvGrpSpPr>
        <p:grpSpPr bwMode="auto">
          <a:xfrm>
            <a:off x="6134100" y="4841875"/>
            <a:ext cx="331788" cy="461963"/>
            <a:chOff x="462" y="1727"/>
            <a:chExt cx="209" cy="291"/>
          </a:xfrm>
        </p:grpSpPr>
        <p:sp>
          <p:nvSpPr>
            <p:cNvPr id="118820" name="Rectangle 86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821" name="Text Box 87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  <p:sp>
          <p:nvSpPr>
            <p:cNvPr id="118822" name="Text Box 88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~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1232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6861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02AD140B-FD40-3F49-BF8B-BFF43961F396}" type="slidenum">
              <a:rPr lang="en-US" sz="1200">
                <a:latin typeface="Tahoma" charset="0"/>
              </a:rPr>
              <a:pPr/>
              <a:t>3</a:t>
            </a:fld>
            <a:endParaRPr lang="en-US" sz="1200">
              <a:latin typeface="Tahoma" charset="0"/>
            </a:endParaRPr>
          </a:p>
        </p:txBody>
      </p:sp>
      <p:pic>
        <p:nvPicPr>
          <p:cNvPr id="68611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820738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2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77724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Chapter 2: application layer</a:t>
            </a:r>
          </a:p>
        </p:txBody>
      </p:sp>
      <p:sp>
        <p:nvSpPr>
          <p:cNvPr id="686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>
                <a:solidFill>
                  <a:srgbClr val="CC0000"/>
                </a:solidFill>
                <a:latin typeface="Gill Sans MT" charset="0"/>
              </a:rPr>
              <a:t>our goals: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 </a:t>
            </a:r>
          </a:p>
          <a:p>
            <a:r>
              <a:rPr lang="en-US" sz="2400">
                <a:latin typeface="Gill Sans MT" charset="0"/>
              </a:rPr>
              <a:t>conceptual, implementation aspects of network application protocols</a:t>
            </a:r>
          </a:p>
          <a:p>
            <a:pPr lvl="1"/>
            <a:r>
              <a:rPr lang="en-US">
                <a:latin typeface="Gill Sans MT" charset="0"/>
              </a:rPr>
              <a:t>transport-layer service models</a:t>
            </a:r>
          </a:p>
          <a:p>
            <a:pPr lvl="1"/>
            <a:r>
              <a:rPr lang="en-US">
                <a:latin typeface="Gill Sans MT" charset="0"/>
              </a:rPr>
              <a:t>client-server paradigm</a:t>
            </a:r>
          </a:p>
          <a:p>
            <a:pPr lvl="1"/>
            <a:r>
              <a:rPr lang="en-US">
                <a:latin typeface="Gill Sans MT" charset="0"/>
              </a:rPr>
              <a:t>peer-to-peer paradigm</a:t>
            </a:r>
            <a:endParaRPr lang="en-US" sz="2000">
              <a:latin typeface="Gill Sans MT" charset="0"/>
            </a:endParaRPr>
          </a:p>
        </p:txBody>
      </p:sp>
      <p:sp>
        <p:nvSpPr>
          <p:cNvPr id="6861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441450"/>
            <a:ext cx="3667125" cy="4648200"/>
          </a:xfrm>
        </p:spPr>
        <p:txBody>
          <a:bodyPr/>
          <a:lstStyle/>
          <a:p>
            <a:r>
              <a:rPr lang="en-US" sz="2400">
                <a:latin typeface="Gill Sans MT" charset="0"/>
              </a:rPr>
              <a:t>learn about protocols by examining popular application-level protocols</a:t>
            </a:r>
          </a:p>
          <a:p>
            <a:pPr lvl="1"/>
            <a:r>
              <a:rPr lang="en-US" sz="2000">
                <a:latin typeface="Gill Sans MT" charset="0"/>
              </a:rPr>
              <a:t>HTTP</a:t>
            </a:r>
          </a:p>
          <a:p>
            <a:pPr lvl="1"/>
            <a:r>
              <a:rPr lang="en-US" sz="2000">
                <a:latin typeface="Gill Sans MT" charset="0"/>
              </a:rPr>
              <a:t>FTP</a:t>
            </a:r>
          </a:p>
          <a:p>
            <a:pPr lvl="1"/>
            <a:r>
              <a:rPr lang="en-US" sz="2000">
                <a:latin typeface="Gill Sans MT" charset="0"/>
              </a:rPr>
              <a:t>SMTP / POP3 / IMAP</a:t>
            </a:r>
          </a:p>
          <a:p>
            <a:pPr lvl="1"/>
            <a:r>
              <a:rPr lang="en-US" sz="2000">
                <a:latin typeface="Gill Sans MT" charset="0"/>
              </a:rPr>
              <a:t>DNS</a:t>
            </a:r>
          </a:p>
          <a:p>
            <a:r>
              <a:rPr lang="en-US" sz="2400">
                <a:latin typeface="Gill Sans MT" charset="0"/>
              </a:rPr>
              <a:t>creating network applications</a:t>
            </a:r>
          </a:p>
          <a:p>
            <a:pPr lvl="1"/>
            <a:r>
              <a:rPr lang="en-US">
                <a:latin typeface="Gill Sans MT" charset="0"/>
              </a:rPr>
              <a:t>socket API</a:t>
            </a:r>
          </a:p>
        </p:txBody>
      </p:sp>
    </p:spTree>
    <p:extLst>
      <p:ext uri="{BB962C8B-B14F-4D97-AF65-F5344CB8AC3E}">
        <p14:creationId xmlns:p14="http://schemas.microsoft.com/office/powerpoint/2010/main" val="1872233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2083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DD79C95B-A97B-E042-BC5F-8C80A7824668}" type="slidenum">
              <a:rPr lang="en-US" sz="1200">
                <a:latin typeface="Tahoma" charset="0"/>
              </a:rPr>
              <a:pPr/>
              <a:t>30</a:t>
            </a:fld>
            <a:endParaRPr lang="en-US" sz="1200">
              <a:latin typeface="Tahoma" charset="0"/>
            </a:endParaRPr>
          </a:p>
        </p:txBody>
      </p:sp>
      <p:pic>
        <p:nvPicPr>
          <p:cNvPr id="120835" name="Picture 1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90487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0836" name="Rectangle 2"/>
          <p:cNvSpPr>
            <a:spLocks noGrp="1" noChangeArrowheads="1"/>
          </p:cNvSpPr>
          <p:nvPr>
            <p:ph type="title"/>
          </p:nvPr>
        </p:nvSpPr>
        <p:spPr>
          <a:xfrm>
            <a:off x="446088" y="223838"/>
            <a:ext cx="8186737" cy="903287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Uploading form input</a:t>
            </a:r>
          </a:p>
        </p:txBody>
      </p:sp>
      <p:sp>
        <p:nvSpPr>
          <p:cNvPr id="1208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00088" y="1343025"/>
            <a:ext cx="3810000" cy="2662238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u="sng">
                <a:solidFill>
                  <a:srgbClr val="CC0000"/>
                </a:solidFill>
                <a:latin typeface="Gill Sans MT" charset="0"/>
              </a:rPr>
              <a:t>POST method:</a:t>
            </a:r>
            <a:endParaRPr lang="en-US">
              <a:solidFill>
                <a:srgbClr val="CC0000"/>
              </a:solidFill>
              <a:latin typeface="Gill Sans MT" charset="0"/>
            </a:endParaRPr>
          </a:p>
          <a:p>
            <a:r>
              <a:rPr lang="en-US" sz="2400">
                <a:latin typeface="Gill Sans MT" charset="0"/>
              </a:rPr>
              <a:t>web page often includes form input</a:t>
            </a:r>
          </a:p>
          <a:p>
            <a:r>
              <a:rPr lang="en-US" sz="2400">
                <a:latin typeface="Gill Sans MT" charset="0"/>
              </a:rPr>
              <a:t>input is uploaded to server in entity body</a:t>
            </a:r>
          </a:p>
        </p:txBody>
      </p:sp>
      <p:sp>
        <p:nvSpPr>
          <p:cNvPr id="12083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703263" y="3409950"/>
            <a:ext cx="3810000" cy="220662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u="sng">
                <a:solidFill>
                  <a:srgbClr val="CC0000"/>
                </a:solidFill>
                <a:latin typeface="Gill Sans MT" charset="0"/>
              </a:rPr>
              <a:t>URL method:</a:t>
            </a:r>
          </a:p>
          <a:p>
            <a:r>
              <a:rPr lang="en-US" sz="2400">
                <a:latin typeface="Gill Sans MT" charset="0"/>
              </a:rPr>
              <a:t>uses GET method</a:t>
            </a:r>
          </a:p>
          <a:p>
            <a:r>
              <a:rPr lang="en-US" sz="2400">
                <a:latin typeface="Gill Sans MT" charset="0"/>
              </a:rPr>
              <a:t>input is uploaded in URL field of request line:</a:t>
            </a:r>
          </a:p>
          <a:p>
            <a:pPr>
              <a:buFont typeface="Wingdings" charset="0"/>
              <a:buNone/>
            </a:pPr>
            <a:endParaRPr lang="en-US" sz="2400">
              <a:latin typeface="Gill Sans MT" charset="0"/>
            </a:endParaRPr>
          </a:p>
        </p:txBody>
      </p:sp>
      <p:sp>
        <p:nvSpPr>
          <p:cNvPr id="120839" name="Text Box 5"/>
          <p:cNvSpPr txBox="1">
            <a:spLocks noChangeArrowheads="1"/>
          </p:cNvSpPr>
          <p:nvPr/>
        </p:nvSpPr>
        <p:spPr bwMode="auto">
          <a:xfrm>
            <a:off x="1798638" y="5080000"/>
            <a:ext cx="6191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latin typeface="Courier New" charset="0"/>
              </a:rPr>
              <a:t>www.somesite.com/animalsearch?monkeys&amp;banana</a:t>
            </a:r>
          </a:p>
        </p:txBody>
      </p:sp>
    </p:spTree>
    <p:extLst>
      <p:ext uri="{BB962C8B-B14F-4D97-AF65-F5344CB8AC3E}">
        <p14:creationId xmlns:p14="http://schemas.microsoft.com/office/powerpoint/2010/main" val="846513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2288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13688FFF-CE3A-5D4D-BE7E-1304AC893BC6}" type="slidenum">
              <a:rPr lang="en-US" sz="1200">
                <a:latin typeface="Tahoma" charset="0"/>
              </a:rPr>
              <a:pPr/>
              <a:t>31</a:t>
            </a:fld>
            <a:endParaRPr lang="en-US" sz="1200">
              <a:latin typeface="Tahoma" charset="0"/>
            </a:endParaRPr>
          </a:p>
        </p:txBody>
      </p:sp>
      <p:pic>
        <p:nvPicPr>
          <p:cNvPr id="122883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1023938"/>
            <a:ext cx="3240087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34798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Method types</a:t>
            </a:r>
          </a:p>
        </p:txBody>
      </p:sp>
      <p:sp>
        <p:nvSpPr>
          <p:cNvPr id="12288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HTTP/1.0:</a:t>
            </a:r>
          </a:p>
          <a:p>
            <a:r>
              <a:rPr lang="en-US" sz="2400">
                <a:latin typeface="Gill Sans MT" charset="0"/>
              </a:rPr>
              <a:t>GET</a:t>
            </a:r>
          </a:p>
          <a:p>
            <a:r>
              <a:rPr lang="en-US" sz="2400">
                <a:latin typeface="Gill Sans MT" charset="0"/>
              </a:rPr>
              <a:t>POST</a:t>
            </a:r>
          </a:p>
          <a:p>
            <a:r>
              <a:rPr lang="en-US" sz="2400">
                <a:latin typeface="Gill Sans MT" charset="0"/>
              </a:rPr>
              <a:t>HEAD</a:t>
            </a:r>
          </a:p>
          <a:p>
            <a:pPr lvl="1"/>
            <a:r>
              <a:rPr lang="en-US">
                <a:latin typeface="Gill Sans MT" charset="0"/>
              </a:rPr>
              <a:t>asks server to leave requested object out of response</a:t>
            </a:r>
          </a:p>
        </p:txBody>
      </p:sp>
      <p:sp>
        <p:nvSpPr>
          <p:cNvPr id="12288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1131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HTTP/1.1:</a:t>
            </a:r>
          </a:p>
          <a:p>
            <a:r>
              <a:rPr lang="en-US" sz="2400">
                <a:latin typeface="Gill Sans MT" charset="0"/>
              </a:rPr>
              <a:t>GET, POST, HEAD</a:t>
            </a:r>
          </a:p>
          <a:p>
            <a:r>
              <a:rPr lang="en-US" sz="2400">
                <a:latin typeface="Gill Sans MT" charset="0"/>
              </a:rPr>
              <a:t>PUT</a:t>
            </a:r>
          </a:p>
          <a:p>
            <a:pPr lvl="1"/>
            <a:r>
              <a:rPr lang="en-US">
                <a:latin typeface="Gill Sans MT" charset="0"/>
              </a:rPr>
              <a:t>uploads file in entity body to path specified in URL field</a:t>
            </a:r>
          </a:p>
          <a:p>
            <a:r>
              <a:rPr lang="en-US" sz="2400">
                <a:latin typeface="Gill Sans MT" charset="0"/>
              </a:rPr>
              <a:t>DELETE</a:t>
            </a:r>
          </a:p>
          <a:p>
            <a:pPr lvl="1"/>
            <a:r>
              <a:rPr lang="en-US">
                <a:latin typeface="Gill Sans MT" charset="0"/>
              </a:rPr>
              <a:t>deletes file specified in the URL field</a:t>
            </a:r>
          </a:p>
        </p:txBody>
      </p:sp>
    </p:spTree>
    <p:extLst>
      <p:ext uri="{BB962C8B-B14F-4D97-AF65-F5344CB8AC3E}">
        <p14:creationId xmlns:p14="http://schemas.microsoft.com/office/powerpoint/2010/main" val="612973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2493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1BDB8954-88EE-2E48-858B-8BCA7E820EB2}" type="slidenum">
              <a:rPr lang="en-US" sz="1200">
                <a:latin typeface="Tahoma" charset="0"/>
              </a:rPr>
              <a:pPr/>
              <a:t>32</a:t>
            </a:fld>
            <a:endParaRPr lang="en-US" sz="1200">
              <a:latin typeface="Tahoma" charset="0"/>
            </a:endParaRPr>
          </a:p>
        </p:txBody>
      </p:sp>
      <p:pic>
        <p:nvPicPr>
          <p:cNvPr id="124931" name="Picture 1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895350"/>
            <a:ext cx="54848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8750"/>
            <a:ext cx="7772400" cy="979488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HTTP response message</a:t>
            </a:r>
            <a:endParaRPr lang="en-US">
              <a:latin typeface="Gill Sans MT" charset="0"/>
            </a:endParaRP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139700" y="1397000"/>
            <a:ext cx="17907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status line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(protocol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status code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status phrase)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124934" name="Line 6"/>
          <p:cNvSpPr>
            <a:spLocks noChangeShapeType="1"/>
          </p:cNvSpPr>
          <p:nvPr/>
        </p:nvSpPr>
        <p:spPr bwMode="auto">
          <a:xfrm>
            <a:off x="1358900" y="1914525"/>
            <a:ext cx="923925" cy="2571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Freeform 7"/>
          <p:cNvSpPr>
            <a:spLocks/>
          </p:cNvSpPr>
          <p:nvPr/>
        </p:nvSpPr>
        <p:spPr bwMode="auto">
          <a:xfrm>
            <a:off x="2057400" y="2305050"/>
            <a:ext cx="257175" cy="2941638"/>
          </a:xfrm>
          <a:custGeom>
            <a:avLst/>
            <a:gdLst>
              <a:gd name="T0" fmla="*/ 2147483647 w 162"/>
              <a:gd name="T1" fmla="*/ 2147483647 h 1428"/>
              <a:gd name="T2" fmla="*/ 0 w 162"/>
              <a:gd name="T3" fmla="*/ 0 h 1428"/>
              <a:gd name="T4" fmla="*/ 0 w 162"/>
              <a:gd name="T5" fmla="*/ 2147483647 h 1428"/>
              <a:gd name="T6" fmla="*/ 2147483647 w 162"/>
              <a:gd name="T7" fmla="*/ 2147483647 h 1428"/>
              <a:gd name="T8" fmla="*/ 0 60000 65536"/>
              <a:gd name="T9" fmla="*/ 0 60000 65536"/>
              <a:gd name="T10" fmla="*/ 0 60000 65536"/>
              <a:gd name="T11" fmla="*/ 0 60000 65536"/>
              <a:gd name="T12" fmla="*/ 0 w 162"/>
              <a:gd name="T13" fmla="*/ 0 h 1428"/>
              <a:gd name="T14" fmla="*/ 162 w 162"/>
              <a:gd name="T15" fmla="*/ 1428 h 1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2" h="1428">
                <a:moveTo>
                  <a:pt x="132" y="9"/>
                </a:moveTo>
                <a:lnTo>
                  <a:pt x="0" y="0"/>
                </a:lnTo>
                <a:lnTo>
                  <a:pt x="0" y="1428"/>
                </a:lnTo>
                <a:lnTo>
                  <a:pt x="162" y="1425"/>
                </a:lnTo>
              </a:path>
            </a:pathLst>
          </a:cu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6" name="Text Box 8"/>
          <p:cNvSpPr txBox="1">
            <a:spLocks noChangeArrowheads="1"/>
          </p:cNvSpPr>
          <p:nvPr/>
        </p:nvSpPr>
        <p:spPr bwMode="auto">
          <a:xfrm>
            <a:off x="893763" y="3286125"/>
            <a:ext cx="974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header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 lines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124937" name="Line 9"/>
          <p:cNvSpPr>
            <a:spLocks noChangeShapeType="1"/>
          </p:cNvSpPr>
          <p:nvPr/>
        </p:nvSpPr>
        <p:spPr bwMode="auto">
          <a:xfrm flipV="1">
            <a:off x="1543050" y="5418138"/>
            <a:ext cx="757238" cy="21272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8" name="Text Box 10"/>
          <p:cNvSpPr txBox="1">
            <a:spLocks noChangeArrowheads="1"/>
          </p:cNvSpPr>
          <p:nvPr/>
        </p:nvSpPr>
        <p:spPr bwMode="auto">
          <a:xfrm>
            <a:off x="293688" y="5297488"/>
            <a:ext cx="13795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data, e.g.,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requested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HTML file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124939" name="Rectangle 15"/>
          <p:cNvSpPr>
            <a:spLocks noChangeArrowheads="1"/>
          </p:cNvSpPr>
          <p:nvPr/>
        </p:nvSpPr>
        <p:spPr bwMode="auto">
          <a:xfrm>
            <a:off x="2243138" y="2044700"/>
            <a:ext cx="6311900" cy="35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HTTP/1.1 200 OK\r\n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Date: Sun, 26 Sep 2010 20:09:20 GMT\r\n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Server: Apache/2.0.52 (CentOS)\r\n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Last-Modified: Tue, 30 Oct 2007 17:00:02 GMT\r\n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ETag: "17dc6-a5c-bf716880"\r\n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Accept-Ranges: bytes\r\n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Content-Length: 2652\r\n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Keep-Alive: timeout=10, max=100\r\n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Connection: Keep-Alive\r\n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Content-Type: text/html; charset=ISO-8859-1\r\n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en-US" sz="1800" b="1">
                <a:latin typeface="Courier New" charset="0"/>
              </a:rPr>
              <a:t>\r\n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</a:pPr>
            <a:r>
              <a:rPr lang="it-IT" sz="1800" b="1">
                <a:latin typeface="Courier New" charset="0"/>
              </a:rPr>
              <a:t>data data data data data ... </a:t>
            </a:r>
            <a:endParaRPr lang="en-US" sz="1800" b="1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62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2697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6659C87F-187B-9541-8E77-48BA90F0C184}" type="slidenum">
              <a:rPr lang="en-US" sz="1200">
                <a:latin typeface="Tahoma" charset="0"/>
              </a:rPr>
              <a:pPr/>
              <a:t>33</a:t>
            </a:fld>
            <a:endParaRPr lang="en-US" sz="1200">
              <a:latin typeface="Tahoma" charset="0"/>
            </a:endParaRPr>
          </a:p>
        </p:txBody>
      </p:sp>
      <p:pic>
        <p:nvPicPr>
          <p:cNvPr id="126979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835025"/>
            <a:ext cx="60563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980" name="Rectangle 2"/>
          <p:cNvSpPr>
            <a:spLocks noGrp="1" noChangeArrowheads="1"/>
          </p:cNvSpPr>
          <p:nvPr>
            <p:ph type="title"/>
          </p:nvPr>
        </p:nvSpPr>
        <p:spPr>
          <a:xfrm>
            <a:off x="477838" y="147638"/>
            <a:ext cx="7772400" cy="979487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HTTP response status codes</a:t>
            </a:r>
            <a:endParaRPr lang="en-US">
              <a:latin typeface="Gill Sans MT" charset="0"/>
            </a:endParaRPr>
          </a:p>
        </p:txBody>
      </p:sp>
      <p:sp>
        <p:nvSpPr>
          <p:cNvPr id="12698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89000" y="2554288"/>
            <a:ext cx="8075613" cy="4168775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b="1">
                <a:solidFill>
                  <a:srgbClr val="CC0000"/>
                </a:solidFill>
                <a:latin typeface="Courier New" charset="0"/>
              </a:rPr>
              <a:t>200 OK</a:t>
            </a:r>
            <a:endParaRPr lang="en-US" sz="2400">
              <a:solidFill>
                <a:srgbClr val="CC0000"/>
              </a:solidFill>
              <a:latin typeface="Gill Sans MT" charset="0"/>
            </a:endParaRP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sz="2000">
                <a:latin typeface="Gill Sans MT" charset="0"/>
              </a:rPr>
              <a:t>request succeeded, requested object later in this msg</a:t>
            </a:r>
          </a:p>
          <a:p>
            <a:pPr>
              <a:lnSpc>
                <a:spcPct val="95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b="1">
                <a:solidFill>
                  <a:srgbClr val="CC0000"/>
                </a:solidFill>
                <a:latin typeface="Courier New" charset="0"/>
              </a:rPr>
              <a:t>301 Moved Permanently</a:t>
            </a:r>
            <a:endParaRPr lang="en-US" sz="2400">
              <a:solidFill>
                <a:srgbClr val="CC0000"/>
              </a:solidFill>
              <a:latin typeface="Gill Sans MT" charset="0"/>
            </a:endParaRP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sz="2000">
                <a:latin typeface="Gill Sans MT" charset="0"/>
              </a:rPr>
              <a:t>requested object moved, new location specified later in this msg (Location:)</a:t>
            </a:r>
          </a:p>
          <a:p>
            <a:pPr>
              <a:lnSpc>
                <a:spcPct val="95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b="1">
                <a:solidFill>
                  <a:srgbClr val="CC0000"/>
                </a:solidFill>
                <a:latin typeface="Courier New" charset="0"/>
              </a:rPr>
              <a:t>400 Bad Request</a:t>
            </a:r>
            <a:endParaRPr lang="en-US" sz="2400">
              <a:solidFill>
                <a:srgbClr val="CC0000"/>
              </a:solidFill>
              <a:latin typeface="Gill Sans MT" charset="0"/>
            </a:endParaRP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sz="2000">
                <a:latin typeface="Gill Sans MT" charset="0"/>
              </a:rPr>
              <a:t>request msg not understood by server</a:t>
            </a:r>
          </a:p>
          <a:p>
            <a:pPr>
              <a:lnSpc>
                <a:spcPct val="95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b="1">
                <a:solidFill>
                  <a:srgbClr val="CC0000"/>
                </a:solidFill>
                <a:latin typeface="Courier New" charset="0"/>
              </a:rPr>
              <a:t>404 Not Found</a:t>
            </a:r>
            <a:endParaRPr lang="en-US" sz="2400">
              <a:solidFill>
                <a:srgbClr val="CC0000"/>
              </a:solidFill>
              <a:latin typeface="Gill Sans MT" charset="0"/>
            </a:endParaRP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lang="en-US" sz="2000">
                <a:latin typeface="Gill Sans MT" charset="0"/>
              </a:rPr>
              <a:t>requested document not found on this server</a:t>
            </a:r>
          </a:p>
          <a:p>
            <a:pPr>
              <a:lnSpc>
                <a:spcPct val="95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b="1">
                <a:solidFill>
                  <a:srgbClr val="CC0000"/>
                </a:solidFill>
                <a:latin typeface="Courier New" charset="0"/>
              </a:rPr>
              <a:t>505 HTTP Version Not Supported</a:t>
            </a:r>
            <a:endParaRPr lang="en-US" sz="2400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126982" name="Rectangle 5"/>
          <p:cNvSpPr>
            <a:spLocks noChangeArrowheads="1"/>
          </p:cNvSpPr>
          <p:nvPr/>
        </p:nvSpPr>
        <p:spPr bwMode="auto">
          <a:xfrm>
            <a:off x="488950" y="1190625"/>
            <a:ext cx="81121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800"/>
              <a:t>status code appears in 1st line in server-to-client response message.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800"/>
              <a:t>some sample codes</a:t>
            </a:r>
            <a:r>
              <a:rPr lang="en-US" sz="2400">
                <a:latin typeface="Comic Sans MS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81460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2902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915DFFED-277F-624A-91C6-CFE9BA35EC5D}" type="slidenum">
              <a:rPr lang="en-US" sz="1200">
                <a:latin typeface="Tahoma" charset="0"/>
              </a:rPr>
              <a:pPr/>
              <a:t>34</a:t>
            </a:fld>
            <a:endParaRPr lang="en-US" sz="1200">
              <a:latin typeface="Tahoma" charset="0"/>
            </a:endParaRPr>
          </a:p>
        </p:txBody>
      </p:sp>
      <p:pic>
        <p:nvPicPr>
          <p:cNvPr id="129027" name="Picture 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87947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8" name="Rectangle 2"/>
          <p:cNvSpPr>
            <a:spLocks noGrp="1" noChangeArrowheads="1"/>
          </p:cNvSpPr>
          <p:nvPr>
            <p:ph type="title"/>
          </p:nvPr>
        </p:nvSpPr>
        <p:spPr>
          <a:xfrm>
            <a:off x="422275" y="192088"/>
            <a:ext cx="8455025" cy="979487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Trying out HTTP (client side) for yourself</a:t>
            </a:r>
            <a:endParaRPr lang="en-US">
              <a:latin typeface="Gill Sans MT" charset="0"/>
            </a:endParaRPr>
          </a:p>
        </p:txBody>
      </p:sp>
      <p:sp>
        <p:nvSpPr>
          <p:cNvPr id="1290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0525" y="1390650"/>
            <a:ext cx="8096250" cy="46672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>
                <a:latin typeface="Gill Sans MT" charset="0"/>
              </a:rPr>
              <a:t>1. Telnet to your favorite Web server:</a:t>
            </a:r>
          </a:p>
          <a:p>
            <a:pPr lvl="2">
              <a:buFontTx/>
              <a:buNone/>
            </a:pPr>
            <a:endParaRPr lang="en-US" sz="1800">
              <a:latin typeface="Comic Sans MS" charset="0"/>
            </a:endParaRPr>
          </a:p>
        </p:txBody>
      </p:sp>
      <p:sp>
        <p:nvSpPr>
          <p:cNvPr id="129030" name="Text Box 5"/>
          <p:cNvSpPr txBox="1">
            <a:spLocks noChangeArrowheads="1"/>
          </p:cNvSpPr>
          <p:nvPr/>
        </p:nvSpPr>
        <p:spPr bwMode="auto">
          <a:xfrm>
            <a:off x="3981450" y="2155825"/>
            <a:ext cx="44259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opens TCP connection to port 80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(default HTTP server port) at cis.poly.edu.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anything typed in sent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to port 80 at cis.poly.edu</a:t>
            </a:r>
            <a:endParaRPr lang="en-US" sz="2400"/>
          </a:p>
        </p:txBody>
      </p:sp>
      <p:sp>
        <p:nvSpPr>
          <p:cNvPr id="129031" name="Text Box 6"/>
          <p:cNvSpPr txBox="1">
            <a:spLocks noChangeArrowheads="1"/>
          </p:cNvSpPr>
          <p:nvPr/>
        </p:nvSpPr>
        <p:spPr bwMode="auto">
          <a:xfrm>
            <a:off x="692150" y="2190750"/>
            <a:ext cx="318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0000"/>
                </a:solidFill>
                <a:latin typeface="Courier New" charset="0"/>
              </a:rPr>
              <a:t>telnet cis.poly.edu 80</a:t>
            </a:r>
            <a:endParaRPr lang="en-US" sz="2800">
              <a:solidFill>
                <a:srgbClr val="CC0000"/>
              </a:solidFill>
            </a:endParaRPr>
          </a:p>
        </p:txBody>
      </p:sp>
      <p:sp>
        <p:nvSpPr>
          <p:cNvPr id="129032" name="Rectangle 7"/>
          <p:cNvSpPr>
            <a:spLocks noChangeArrowheads="1"/>
          </p:cNvSpPr>
          <p:nvPr/>
        </p:nvSpPr>
        <p:spPr bwMode="auto">
          <a:xfrm>
            <a:off x="361950" y="3600450"/>
            <a:ext cx="80962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400"/>
              <a:t>2. type in a GET HTTP request:</a:t>
            </a:r>
          </a:p>
          <a:p>
            <a:pPr marL="1143000" lvl="2" indent="-228600">
              <a:buClrTx/>
              <a:buSzTx/>
              <a:buFontTx/>
              <a:buNone/>
            </a:pPr>
            <a:endParaRPr lang="en-US" sz="1800">
              <a:latin typeface="Comic Sans MS" charset="0"/>
            </a:endParaRPr>
          </a:p>
        </p:txBody>
      </p:sp>
      <p:sp>
        <p:nvSpPr>
          <p:cNvPr id="129033" name="Text Box 8"/>
          <p:cNvSpPr txBox="1">
            <a:spLocks noChangeArrowheads="1"/>
          </p:cNvSpPr>
          <p:nvPr/>
        </p:nvSpPr>
        <p:spPr bwMode="auto">
          <a:xfrm>
            <a:off x="1382713" y="4184650"/>
            <a:ext cx="2914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0000"/>
                </a:solidFill>
                <a:latin typeface="Courier New" charset="0"/>
              </a:rPr>
              <a:t>GET /~ross/ HTTP/1.1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>
                <a:solidFill>
                  <a:srgbClr val="CC0000"/>
                </a:solidFill>
                <a:latin typeface="Courier New" charset="0"/>
              </a:rPr>
              <a:t>Host: cis.poly.edu</a:t>
            </a:r>
            <a:endParaRPr lang="en-US" sz="1800">
              <a:solidFill>
                <a:srgbClr val="CC0000"/>
              </a:solidFill>
              <a:latin typeface="Courier New" charset="0"/>
            </a:endParaRPr>
          </a:p>
        </p:txBody>
      </p:sp>
      <p:sp>
        <p:nvSpPr>
          <p:cNvPr id="129034" name="Text Box 11"/>
          <p:cNvSpPr txBox="1">
            <a:spLocks noChangeArrowheads="1"/>
          </p:cNvSpPr>
          <p:nvPr/>
        </p:nvSpPr>
        <p:spPr bwMode="auto">
          <a:xfrm>
            <a:off x="4848225" y="4098925"/>
            <a:ext cx="30924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by typing this in (hit carriage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return twice), you send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this minimal (but complete)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GET request to HTTP server</a:t>
            </a:r>
            <a:endParaRPr lang="en-US" sz="2400"/>
          </a:p>
        </p:txBody>
      </p:sp>
      <p:sp>
        <p:nvSpPr>
          <p:cNvPr id="129035" name="Freeform 12"/>
          <p:cNvSpPr>
            <a:spLocks/>
          </p:cNvSpPr>
          <p:nvPr/>
        </p:nvSpPr>
        <p:spPr bwMode="auto">
          <a:xfrm>
            <a:off x="4029075" y="2162175"/>
            <a:ext cx="247650" cy="1181100"/>
          </a:xfrm>
          <a:custGeom>
            <a:avLst/>
            <a:gdLst>
              <a:gd name="T0" fmla="*/ 2147483647 w 162"/>
              <a:gd name="T1" fmla="*/ 2147483647 h 1428"/>
              <a:gd name="T2" fmla="*/ 0 w 162"/>
              <a:gd name="T3" fmla="*/ 0 h 1428"/>
              <a:gd name="T4" fmla="*/ 0 w 162"/>
              <a:gd name="T5" fmla="*/ 2147483647 h 1428"/>
              <a:gd name="T6" fmla="*/ 2147483647 w 162"/>
              <a:gd name="T7" fmla="*/ 2147483647 h 1428"/>
              <a:gd name="T8" fmla="*/ 0 60000 65536"/>
              <a:gd name="T9" fmla="*/ 0 60000 65536"/>
              <a:gd name="T10" fmla="*/ 0 60000 65536"/>
              <a:gd name="T11" fmla="*/ 0 60000 65536"/>
              <a:gd name="T12" fmla="*/ 0 w 162"/>
              <a:gd name="T13" fmla="*/ 0 h 1428"/>
              <a:gd name="T14" fmla="*/ 162 w 162"/>
              <a:gd name="T15" fmla="*/ 1428 h 1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2" h="1428">
                <a:moveTo>
                  <a:pt x="132" y="9"/>
                </a:moveTo>
                <a:lnTo>
                  <a:pt x="0" y="0"/>
                </a:lnTo>
                <a:lnTo>
                  <a:pt x="0" y="1428"/>
                </a:lnTo>
                <a:lnTo>
                  <a:pt x="162" y="1425"/>
                </a:lnTo>
              </a:path>
            </a:pathLst>
          </a:cu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6" name="Freeform 13"/>
          <p:cNvSpPr>
            <a:spLocks/>
          </p:cNvSpPr>
          <p:nvPr/>
        </p:nvSpPr>
        <p:spPr bwMode="auto">
          <a:xfrm>
            <a:off x="4829175" y="4067175"/>
            <a:ext cx="257175" cy="1190625"/>
          </a:xfrm>
          <a:custGeom>
            <a:avLst/>
            <a:gdLst>
              <a:gd name="T0" fmla="*/ 2147483647 w 162"/>
              <a:gd name="T1" fmla="*/ 2147483647 h 1428"/>
              <a:gd name="T2" fmla="*/ 0 w 162"/>
              <a:gd name="T3" fmla="*/ 0 h 1428"/>
              <a:gd name="T4" fmla="*/ 0 w 162"/>
              <a:gd name="T5" fmla="*/ 2147483647 h 1428"/>
              <a:gd name="T6" fmla="*/ 2147483647 w 162"/>
              <a:gd name="T7" fmla="*/ 2147483647 h 1428"/>
              <a:gd name="T8" fmla="*/ 0 60000 65536"/>
              <a:gd name="T9" fmla="*/ 0 60000 65536"/>
              <a:gd name="T10" fmla="*/ 0 60000 65536"/>
              <a:gd name="T11" fmla="*/ 0 60000 65536"/>
              <a:gd name="T12" fmla="*/ 0 w 162"/>
              <a:gd name="T13" fmla="*/ 0 h 1428"/>
              <a:gd name="T14" fmla="*/ 162 w 162"/>
              <a:gd name="T15" fmla="*/ 1428 h 1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2" h="1428">
                <a:moveTo>
                  <a:pt x="132" y="9"/>
                </a:moveTo>
                <a:lnTo>
                  <a:pt x="0" y="0"/>
                </a:lnTo>
                <a:lnTo>
                  <a:pt x="0" y="1428"/>
                </a:lnTo>
                <a:lnTo>
                  <a:pt x="162" y="1425"/>
                </a:lnTo>
              </a:path>
            </a:pathLst>
          </a:cu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7" name="Rectangle 14"/>
          <p:cNvSpPr>
            <a:spLocks noChangeArrowheads="1"/>
          </p:cNvSpPr>
          <p:nvPr/>
        </p:nvSpPr>
        <p:spPr bwMode="auto">
          <a:xfrm>
            <a:off x="361950" y="5429250"/>
            <a:ext cx="80962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400"/>
              <a:t>3. look at response message sent by HTTP server!</a:t>
            </a:r>
          </a:p>
        </p:txBody>
      </p:sp>
      <p:sp>
        <p:nvSpPr>
          <p:cNvPr id="129038" name="Text Box 17"/>
          <p:cNvSpPr txBox="1">
            <a:spLocks noChangeArrowheads="1"/>
          </p:cNvSpPr>
          <p:nvPr/>
        </p:nvSpPr>
        <p:spPr bwMode="auto">
          <a:xfrm>
            <a:off x="409575" y="6029325"/>
            <a:ext cx="810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400">
                <a:latin typeface="Gill Sans MT" charset="0"/>
              </a:rPr>
              <a:t>(or use Wireshark to look at captured HTTP request/response)</a:t>
            </a:r>
          </a:p>
        </p:txBody>
      </p:sp>
    </p:spTree>
    <p:extLst>
      <p:ext uri="{BB962C8B-B14F-4D97-AF65-F5344CB8AC3E}">
        <p14:creationId xmlns:p14="http://schemas.microsoft.com/office/powerpoint/2010/main" val="2290238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3107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7AE157FA-0F5A-5B41-8319-D887F9D0F431}" type="slidenum">
              <a:rPr lang="en-US" sz="1200">
                <a:latin typeface="Tahoma" charset="0"/>
              </a:rPr>
              <a:pPr/>
              <a:t>35</a:t>
            </a:fld>
            <a:endParaRPr lang="en-US" sz="1200">
              <a:latin typeface="Tahoma" charset="0"/>
            </a:endParaRPr>
          </a:p>
        </p:txBody>
      </p:sp>
      <p:sp>
        <p:nvSpPr>
          <p:cNvPr id="131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User-server state: cookies</a:t>
            </a:r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887912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>
                <a:latin typeface="Gill Sans MT" charset="0"/>
              </a:rPr>
              <a:t>many Web sites use cookies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four components: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2000">
                <a:latin typeface="Gill Sans MT" charset="0"/>
              </a:rPr>
              <a:t>1) </a:t>
            </a:r>
            <a:r>
              <a:rPr lang="en-US">
                <a:latin typeface="Gill Sans MT" charset="0"/>
              </a:rPr>
              <a:t>cookie header line of HTTP </a:t>
            </a:r>
            <a:r>
              <a:rPr lang="en-US" i="1">
                <a:latin typeface="Gill Sans MT" charset="0"/>
              </a:rPr>
              <a:t>response</a:t>
            </a:r>
            <a:r>
              <a:rPr lang="en-US">
                <a:latin typeface="Gill Sans MT" charset="0"/>
              </a:rPr>
              <a:t> message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Gill Sans MT" charset="0"/>
              </a:rPr>
              <a:t>2) cookie header line in next HTTP </a:t>
            </a:r>
            <a:r>
              <a:rPr lang="en-US" i="1">
                <a:latin typeface="Gill Sans MT" charset="0"/>
              </a:rPr>
              <a:t>request</a:t>
            </a:r>
            <a:r>
              <a:rPr lang="en-US">
                <a:latin typeface="Gill Sans MT" charset="0"/>
              </a:rPr>
              <a:t> message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Gill Sans MT" charset="0"/>
              </a:rPr>
              <a:t>3) cookie file kept on user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s host, managed by user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s browser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Gill Sans MT" charset="0"/>
              </a:rPr>
              <a:t>4) back-end database at Web site</a:t>
            </a:r>
          </a:p>
        </p:txBody>
      </p:sp>
      <p:sp>
        <p:nvSpPr>
          <p:cNvPr id="13107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25950" y="1392238"/>
            <a:ext cx="4059238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example:</a:t>
            </a:r>
          </a:p>
          <a:p>
            <a:r>
              <a:rPr lang="en-US" sz="2400">
                <a:latin typeface="Gill Sans MT" charset="0"/>
              </a:rPr>
              <a:t>Susan always access Internet from PC</a:t>
            </a:r>
          </a:p>
          <a:p>
            <a:r>
              <a:rPr lang="en-US" sz="2400">
                <a:latin typeface="Gill Sans MT" charset="0"/>
              </a:rPr>
              <a:t>visits specific e-commerce site for first time</a:t>
            </a:r>
          </a:p>
          <a:p>
            <a:r>
              <a:rPr lang="en-US" sz="2400">
                <a:latin typeface="Gill Sans MT" charset="0"/>
              </a:rPr>
              <a:t>when initial HTTP requests arrives at site, site creates: </a:t>
            </a:r>
          </a:p>
          <a:p>
            <a:pPr lvl="1"/>
            <a:r>
              <a:rPr lang="en-US">
                <a:latin typeface="Gill Sans MT" charset="0"/>
              </a:rPr>
              <a:t>unique ID</a:t>
            </a:r>
          </a:p>
          <a:p>
            <a:pPr lvl="1"/>
            <a:r>
              <a:rPr lang="en-US">
                <a:latin typeface="Gill Sans MT" charset="0"/>
              </a:rPr>
              <a:t>entry in backend database for ID</a:t>
            </a:r>
          </a:p>
        </p:txBody>
      </p:sp>
      <p:pic>
        <p:nvPicPr>
          <p:cNvPr id="131078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1046163"/>
            <a:ext cx="612616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4472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3312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5D2D3421-2C47-4042-B93D-2F107BAACECC}" type="slidenum">
              <a:rPr lang="en-US" sz="1200">
                <a:latin typeface="Tahoma" charset="0"/>
              </a:rPr>
              <a:pPr/>
              <a:t>36</a:t>
            </a:fld>
            <a:endParaRPr lang="en-US" sz="1200">
              <a:latin typeface="Tahoma" charset="0"/>
            </a:endParaRPr>
          </a:p>
        </p:txBody>
      </p:sp>
      <p:pic>
        <p:nvPicPr>
          <p:cNvPr id="133123" name="Picture 5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788988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24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153988"/>
            <a:ext cx="7772400" cy="773112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Cookies: keeping </a:t>
            </a:r>
            <a:r>
              <a:rPr lang="ja-JP" altLang="en-US" sz="3600">
                <a:latin typeface="Gill Sans MT" charset="0"/>
              </a:rPr>
              <a:t>“</a:t>
            </a:r>
            <a:r>
              <a:rPr lang="en-US" altLang="ja-JP" sz="3600">
                <a:latin typeface="Gill Sans MT" charset="0"/>
              </a:rPr>
              <a:t>state</a:t>
            </a:r>
            <a:r>
              <a:rPr lang="ja-JP" altLang="en-US" sz="3600">
                <a:latin typeface="Gill Sans MT" charset="0"/>
              </a:rPr>
              <a:t>”</a:t>
            </a:r>
            <a:r>
              <a:rPr lang="en-US" altLang="ja-JP" sz="3600">
                <a:latin typeface="Gill Sans MT" charset="0"/>
              </a:rPr>
              <a:t> (cont.)</a:t>
            </a:r>
            <a:endParaRPr lang="en-US">
              <a:latin typeface="Gill Sans MT" charset="0"/>
            </a:endParaRPr>
          </a:p>
        </p:txBody>
      </p:sp>
      <p:sp>
        <p:nvSpPr>
          <p:cNvPr id="133125" name="Text Box 5"/>
          <p:cNvSpPr txBox="1">
            <a:spLocks noChangeArrowheads="1"/>
          </p:cNvSpPr>
          <p:nvPr/>
        </p:nvSpPr>
        <p:spPr bwMode="auto">
          <a:xfrm>
            <a:off x="1052513" y="1227138"/>
            <a:ext cx="77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client</a:t>
            </a:r>
          </a:p>
        </p:txBody>
      </p:sp>
      <p:sp>
        <p:nvSpPr>
          <p:cNvPr id="133126" name="Text Box 6"/>
          <p:cNvSpPr txBox="1">
            <a:spLocks noChangeArrowheads="1"/>
          </p:cNvSpPr>
          <p:nvPr/>
        </p:nvSpPr>
        <p:spPr bwMode="auto">
          <a:xfrm>
            <a:off x="5973763" y="1273175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server</a:t>
            </a:r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2200275" y="4227513"/>
            <a:ext cx="3305175" cy="425450"/>
            <a:chOff x="1386" y="2663"/>
            <a:chExt cx="2082" cy="268"/>
          </a:xfrm>
        </p:grpSpPr>
        <p:sp>
          <p:nvSpPr>
            <p:cNvPr id="133207" name="Line 16"/>
            <p:cNvSpPr>
              <a:spLocks noChangeShapeType="1"/>
            </p:cNvSpPr>
            <p:nvPr/>
          </p:nvSpPr>
          <p:spPr bwMode="auto">
            <a:xfrm flipH="1">
              <a:off x="1386" y="2663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208" name="Group 17"/>
            <p:cNvGrpSpPr>
              <a:grpSpLocks/>
            </p:cNvGrpSpPr>
            <p:nvPr/>
          </p:nvGrpSpPr>
          <p:grpSpPr bwMode="auto">
            <a:xfrm>
              <a:off x="1553" y="2694"/>
              <a:ext cx="1743" cy="237"/>
              <a:chOff x="3268" y="2846"/>
              <a:chExt cx="1743" cy="237"/>
            </a:xfrm>
          </p:grpSpPr>
          <p:sp>
            <p:nvSpPr>
              <p:cNvPr id="133209" name="Rectangle 18"/>
              <p:cNvSpPr>
                <a:spLocks noChangeArrowheads="1"/>
              </p:cNvSpPr>
              <p:nvPr/>
            </p:nvSpPr>
            <p:spPr bwMode="auto">
              <a:xfrm>
                <a:off x="3282" y="2856"/>
                <a:ext cx="1692" cy="19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33210" name="Text Box 19"/>
              <p:cNvSpPr txBox="1">
                <a:spLocks noChangeArrowheads="1"/>
              </p:cNvSpPr>
              <p:nvPr/>
            </p:nvSpPr>
            <p:spPr bwMode="auto">
              <a:xfrm>
                <a:off x="3268" y="2846"/>
                <a:ext cx="1743" cy="23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/>
                  <a:t>usual http response msg</a:t>
                </a:r>
                <a:endParaRPr lang="en-US" sz="2400"/>
              </a:p>
            </p:txBody>
          </p:sp>
        </p:grpSp>
      </p:grpSp>
      <p:grpSp>
        <p:nvGrpSpPr>
          <p:cNvPr id="4" name="Group 94"/>
          <p:cNvGrpSpPr>
            <a:grpSpLocks/>
          </p:cNvGrpSpPr>
          <p:nvPr/>
        </p:nvGrpSpPr>
        <p:grpSpPr bwMode="auto">
          <a:xfrm>
            <a:off x="2209800" y="6145213"/>
            <a:ext cx="3305175" cy="407987"/>
            <a:chOff x="1392" y="3605"/>
            <a:chExt cx="2082" cy="257"/>
          </a:xfrm>
        </p:grpSpPr>
        <p:sp>
          <p:nvSpPr>
            <p:cNvPr id="133203" name="Line 24"/>
            <p:cNvSpPr>
              <a:spLocks noChangeShapeType="1"/>
            </p:cNvSpPr>
            <p:nvPr/>
          </p:nvSpPr>
          <p:spPr bwMode="auto">
            <a:xfrm flipH="1">
              <a:off x="1392" y="3605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204" name="Group 25"/>
            <p:cNvGrpSpPr>
              <a:grpSpLocks/>
            </p:cNvGrpSpPr>
            <p:nvPr/>
          </p:nvGrpSpPr>
          <p:grpSpPr bwMode="auto">
            <a:xfrm>
              <a:off x="1552" y="3625"/>
              <a:ext cx="1743" cy="237"/>
              <a:chOff x="3268" y="2846"/>
              <a:chExt cx="1743" cy="237"/>
            </a:xfrm>
          </p:grpSpPr>
          <p:sp>
            <p:nvSpPr>
              <p:cNvPr id="133205" name="Rectangle 26"/>
              <p:cNvSpPr>
                <a:spLocks noChangeArrowheads="1"/>
              </p:cNvSpPr>
              <p:nvPr/>
            </p:nvSpPr>
            <p:spPr bwMode="auto">
              <a:xfrm>
                <a:off x="3282" y="2856"/>
                <a:ext cx="1692" cy="19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33206" name="Text Box 27"/>
              <p:cNvSpPr txBox="1">
                <a:spLocks noChangeArrowheads="1"/>
              </p:cNvSpPr>
              <p:nvPr/>
            </p:nvSpPr>
            <p:spPr bwMode="auto">
              <a:xfrm>
                <a:off x="3268" y="2846"/>
                <a:ext cx="1743" cy="23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/>
                  <a:t>usual http response msg</a:t>
                </a:r>
                <a:endParaRPr lang="en-US" sz="2400"/>
              </a:p>
            </p:txBody>
          </p:sp>
        </p:grpSp>
      </p:grpSp>
      <p:sp>
        <p:nvSpPr>
          <p:cNvPr id="50235" name="Text Box 59"/>
          <p:cNvSpPr txBox="1">
            <a:spLocks noChangeArrowheads="1"/>
          </p:cNvSpPr>
          <p:nvPr/>
        </p:nvSpPr>
        <p:spPr bwMode="auto">
          <a:xfrm>
            <a:off x="981075" y="2454275"/>
            <a:ext cx="1787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cookie file</a:t>
            </a:r>
          </a:p>
        </p:txBody>
      </p:sp>
      <p:sp>
        <p:nvSpPr>
          <p:cNvPr id="50242" name="Text Box 66"/>
          <p:cNvSpPr txBox="1">
            <a:spLocks noChangeArrowheads="1"/>
          </p:cNvSpPr>
          <p:nvPr/>
        </p:nvSpPr>
        <p:spPr bwMode="auto">
          <a:xfrm>
            <a:off x="0" y="4878388"/>
            <a:ext cx="173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one week later:</a:t>
            </a:r>
          </a:p>
        </p:txBody>
      </p:sp>
      <p:grpSp>
        <p:nvGrpSpPr>
          <p:cNvPr id="6" name="Group 89"/>
          <p:cNvGrpSpPr>
            <a:grpSpLocks/>
          </p:cNvGrpSpPr>
          <p:nvPr/>
        </p:nvGrpSpPr>
        <p:grpSpPr bwMode="auto">
          <a:xfrm>
            <a:off x="2209800" y="3589338"/>
            <a:ext cx="5638800" cy="1028700"/>
            <a:chOff x="1392" y="2261"/>
            <a:chExt cx="3552" cy="648"/>
          </a:xfrm>
        </p:grpSpPr>
        <p:sp>
          <p:nvSpPr>
            <p:cNvPr id="133196" name="Line 12"/>
            <p:cNvSpPr>
              <a:spLocks noChangeShapeType="1"/>
            </p:cNvSpPr>
            <p:nvPr/>
          </p:nvSpPr>
          <p:spPr bwMode="auto">
            <a:xfrm>
              <a:off x="1392" y="2357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97" name="Text Box 15"/>
            <p:cNvSpPr txBox="1">
              <a:spLocks noChangeArrowheads="1"/>
            </p:cNvSpPr>
            <p:nvPr/>
          </p:nvSpPr>
          <p:spPr bwMode="auto">
            <a:xfrm>
              <a:off x="1548" y="2261"/>
              <a:ext cx="1689" cy="3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usual http request msg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1"/>
                <a:t>cookie: 1678</a:t>
              </a:r>
            </a:p>
          </p:txBody>
        </p:sp>
        <p:sp>
          <p:nvSpPr>
            <p:cNvPr id="133198" name="Text Box 28"/>
            <p:cNvSpPr txBox="1">
              <a:spLocks noChangeArrowheads="1"/>
            </p:cNvSpPr>
            <p:nvPr/>
          </p:nvSpPr>
          <p:spPr bwMode="auto">
            <a:xfrm>
              <a:off x="3554" y="2332"/>
              <a:ext cx="596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cookie-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specific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action</a:t>
              </a:r>
            </a:p>
          </p:txBody>
        </p:sp>
        <p:sp>
          <p:nvSpPr>
            <p:cNvPr id="133199" name="Line 42"/>
            <p:cNvSpPr>
              <a:spLocks noChangeShapeType="1"/>
            </p:cNvSpPr>
            <p:nvPr/>
          </p:nvSpPr>
          <p:spPr bwMode="auto">
            <a:xfrm flipV="1">
              <a:off x="4252" y="2367"/>
              <a:ext cx="692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200" name="Group 83"/>
            <p:cNvGrpSpPr>
              <a:grpSpLocks/>
            </p:cNvGrpSpPr>
            <p:nvPr/>
          </p:nvGrpSpPr>
          <p:grpSpPr bwMode="auto">
            <a:xfrm>
              <a:off x="4306" y="2363"/>
              <a:ext cx="564" cy="231"/>
              <a:chOff x="4306" y="2273"/>
              <a:chExt cx="564" cy="231"/>
            </a:xfrm>
          </p:grpSpPr>
          <p:sp>
            <p:nvSpPr>
              <p:cNvPr id="133201" name="Rectangle 72"/>
              <p:cNvSpPr>
                <a:spLocks noChangeArrowheads="1"/>
              </p:cNvSpPr>
              <p:nvPr/>
            </p:nvSpPr>
            <p:spPr bwMode="auto">
              <a:xfrm>
                <a:off x="4409" y="2365"/>
                <a:ext cx="384" cy="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33202" name="Text Box 43"/>
              <p:cNvSpPr txBox="1">
                <a:spLocks noChangeArrowheads="1"/>
              </p:cNvSpPr>
              <p:nvPr/>
            </p:nvSpPr>
            <p:spPr bwMode="auto">
              <a:xfrm>
                <a:off x="4306" y="2273"/>
                <a:ext cx="56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/>
                  <a:t>access</a:t>
                </a:r>
              </a:p>
            </p:txBody>
          </p:sp>
        </p:grpSp>
      </p:grpSp>
      <p:grpSp>
        <p:nvGrpSpPr>
          <p:cNvPr id="133132" name="Group 81"/>
          <p:cNvGrpSpPr>
            <a:grpSpLocks/>
          </p:cNvGrpSpPr>
          <p:nvPr/>
        </p:nvGrpSpPr>
        <p:grpSpPr bwMode="auto">
          <a:xfrm>
            <a:off x="936625" y="1922463"/>
            <a:ext cx="1068388" cy="565150"/>
            <a:chOff x="476" y="1047"/>
            <a:chExt cx="906" cy="486"/>
          </a:xfrm>
        </p:grpSpPr>
        <p:sp>
          <p:nvSpPr>
            <p:cNvPr id="133194" name="AutoShape 67"/>
            <p:cNvSpPr>
              <a:spLocks noChangeArrowheads="1"/>
            </p:cNvSpPr>
            <p:nvPr/>
          </p:nvSpPr>
          <p:spPr bwMode="auto">
            <a:xfrm>
              <a:off x="527" y="1047"/>
              <a:ext cx="855" cy="486"/>
            </a:xfrm>
            <a:prstGeom prst="can">
              <a:avLst>
                <a:gd name="adj" fmla="val 25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33195" name="Text Box 60"/>
            <p:cNvSpPr txBox="1">
              <a:spLocks noChangeArrowheads="1"/>
            </p:cNvSpPr>
            <p:nvPr/>
          </p:nvSpPr>
          <p:spPr bwMode="auto">
            <a:xfrm>
              <a:off x="476" y="1134"/>
              <a:ext cx="874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1">
                  <a:solidFill>
                    <a:schemeClr val="bg1"/>
                  </a:solidFill>
                </a:rPr>
                <a:t>ebay 8734</a:t>
              </a:r>
            </a:p>
          </p:txBody>
        </p:sp>
      </p:grpSp>
      <p:grpSp>
        <p:nvGrpSpPr>
          <p:cNvPr id="9" name="Group 95"/>
          <p:cNvGrpSpPr>
            <a:grpSpLocks/>
          </p:cNvGrpSpPr>
          <p:nvPr/>
        </p:nvGrpSpPr>
        <p:grpSpPr bwMode="auto">
          <a:xfrm>
            <a:off x="2200275" y="2106613"/>
            <a:ext cx="5921375" cy="1296987"/>
            <a:chOff x="1386" y="1327"/>
            <a:chExt cx="3730" cy="817"/>
          </a:xfrm>
        </p:grpSpPr>
        <p:sp>
          <p:nvSpPr>
            <p:cNvPr id="133187" name="Line 4"/>
            <p:cNvSpPr>
              <a:spLocks noChangeShapeType="1"/>
            </p:cNvSpPr>
            <p:nvPr/>
          </p:nvSpPr>
          <p:spPr bwMode="auto">
            <a:xfrm>
              <a:off x="1386" y="1355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88" name="Text Box 8"/>
            <p:cNvSpPr txBox="1">
              <a:spLocks noChangeArrowheads="1"/>
            </p:cNvSpPr>
            <p:nvPr/>
          </p:nvSpPr>
          <p:spPr bwMode="auto">
            <a:xfrm>
              <a:off x="1554" y="1327"/>
              <a:ext cx="1689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usual http request msg</a:t>
              </a:r>
            </a:p>
          </p:txBody>
        </p:sp>
        <p:sp>
          <p:nvSpPr>
            <p:cNvPr id="133189" name="Text Box 31"/>
            <p:cNvSpPr txBox="1">
              <a:spLocks noChangeArrowheads="1"/>
            </p:cNvSpPr>
            <p:nvPr/>
          </p:nvSpPr>
          <p:spPr bwMode="auto">
            <a:xfrm>
              <a:off x="3341" y="1390"/>
              <a:ext cx="1084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Amazon server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creates ID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1678 for user</a:t>
              </a:r>
            </a:p>
          </p:txBody>
        </p:sp>
        <p:grpSp>
          <p:nvGrpSpPr>
            <p:cNvPr id="133190" name="Group 82"/>
            <p:cNvGrpSpPr>
              <a:grpSpLocks/>
            </p:cNvGrpSpPr>
            <p:nvPr/>
          </p:nvGrpSpPr>
          <p:grpSpPr bwMode="auto">
            <a:xfrm>
              <a:off x="4377" y="1730"/>
              <a:ext cx="739" cy="414"/>
              <a:chOff x="4377" y="1640"/>
              <a:chExt cx="739" cy="414"/>
            </a:xfrm>
          </p:grpSpPr>
          <p:sp>
            <p:nvSpPr>
              <p:cNvPr id="133191" name="Line 40"/>
              <p:cNvSpPr>
                <a:spLocks noChangeShapeType="1"/>
              </p:cNvSpPr>
              <p:nvPr/>
            </p:nvSpPr>
            <p:spPr bwMode="auto">
              <a:xfrm>
                <a:off x="4377" y="1640"/>
                <a:ext cx="659" cy="41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92" name="Rectangle 73"/>
              <p:cNvSpPr>
                <a:spLocks noChangeArrowheads="1"/>
              </p:cNvSpPr>
              <p:nvPr/>
            </p:nvSpPr>
            <p:spPr bwMode="auto">
              <a:xfrm>
                <a:off x="4470" y="1729"/>
                <a:ext cx="602" cy="24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33193" name="Text Box 41"/>
              <p:cNvSpPr txBox="1">
                <a:spLocks noChangeArrowheads="1"/>
              </p:cNvSpPr>
              <p:nvPr/>
            </p:nvSpPr>
            <p:spPr bwMode="auto">
              <a:xfrm>
                <a:off x="4381" y="1702"/>
                <a:ext cx="735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75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/>
                  <a:t>create</a:t>
                </a:r>
              </a:p>
              <a:p>
                <a:pPr>
                  <a:lnSpc>
                    <a:spcPct val="75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800"/>
                  <a:t>    entry</a:t>
                </a:r>
              </a:p>
            </p:txBody>
          </p:sp>
        </p:grpSp>
      </p:grpSp>
      <p:grpSp>
        <p:nvGrpSpPr>
          <p:cNvPr id="11" name="Group 88"/>
          <p:cNvGrpSpPr>
            <a:grpSpLocks/>
          </p:cNvGrpSpPr>
          <p:nvPr/>
        </p:nvGrpSpPr>
        <p:grpSpPr bwMode="auto">
          <a:xfrm>
            <a:off x="919163" y="2676525"/>
            <a:ext cx="4392612" cy="871538"/>
            <a:chOff x="459" y="1637"/>
            <a:chExt cx="3027" cy="704"/>
          </a:xfrm>
        </p:grpSpPr>
        <p:sp>
          <p:nvSpPr>
            <p:cNvPr id="133182" name="Line 9"/>
            <p:cNvSpPr>
              <a:spLocks noChangeShapeType="1"/>
            </p:cNvSpPr>
            <p:nvPr/>
          </p:nvSpPr>
          <p:spPr bwMode="auto">
            <a:xfrm flipH="1">
              <a:off x="1404" y="1637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83" name="Text Box 11"/>
            <p:cNvSpPr txBox="1">
              <a:spLocks noChangeArrowheads="1"/>
            </p:cNvSpPr>
            <p:nvPr/>
          </p:nvSpPr>
          <p:spPr bwMode="auto">
            <a:xfrm>
              <a:off x="1552" y="1650"/>
              <a:ext cx="1665" cy="4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usual http response 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1"/>
                <a:t>set-cookie: 1678</a:t>
              </a:r>
              <a:r>
                <a:rPr lang="en-US" b="1">
                  <a:latin typeface="Courier New" charset="0"/>
                </a:rPr>
                <a:t> </a:t>
              </a:r>
            </a:p>
          </p:txBody>
        </p:sp>
        <p:grpSp>
          <p:nvGrpSpPr>
            <p:cNvPr id="133184" name="Group 76"/>
            <p:cNvGrpSpPr>
              <a:grpSpLocks/>
            </p:cNvGrpSpPr>
            <p:nvPr/>
          </p:nvGrpSpPr>
          <p:grpSpPr bwMode="auto">
            <a:xfrm>
              <a:off x="459" y="1836"/>
              <a:ext cx="1004" cy="505"/>
              <a:chOff x="684" y="1746"/>
              <a:chExt cx="1004" cy="505"/>
            </a:xfrm>
          </p:grpSpPr>
          <p:sp>
            <p:nvSpPr>
              <p:cNvPr id="133185" name="AutoShape 74"/>
              <p:cNvSpPr>
                <a:spLocks noChangeArrowheads="1"/>
              </p:cNvSpPr>
              <p:nvPr/>
            </p:nvSpPr>
            <p:spPr bwMode="auto">
              <a:xfrm>
                <a:off x="735" y="1746"/>
                <a:ext cx="829" cy="486"/>
              </a:xfrm>
              <a:prstGeom prst="can">
                <a:avLst>
                  <a:gd name="adj" fmla="val 25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Comic Sans MS" charset="0"/>
                </a:endParaRPr>
              </a:p>
            </p:txBody>
          </p:sp>
          <p:sp>
            <p:nvSpPr>
              <p:cNvPr id="133186" name="Text Box 75"/>
              <p:cNvSpPr txBox="1">
                <a:spLocks noChangeArrowheads="1"/>
              </p:cNvSpPr>
              <p:nvPr/>
            </p:nvSpPr>
            <p:spPr bwMode="auto">
              <a:xfrm>
                <a:off x="684" y="1833"/>
                <a:ext cx="1004" cy="4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0"/>
                  <a:defRPr sz="20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 b="1">
                    <a:solidFill>
                      <a:schemeClr val="bg1"/>
                    </a:solidFill>
                  </a:rPr>
                  <a:t>ebay 8734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400" b="1">
                    <a:solidFill>
                      <a:schemeClr val="bg1"/>
                    </a:solidFill>
                  </a:rPr>
                  <a:t>amazon 1678</a:t>
                </a:r>
              </a:p>
            </p:txBody>
          </p:sp>
        </p:grpSp>
      </p:grpSp>
      <p:grpSp>
        <p:nvGrpSpPr>
          <p:cNvPr id="13" name="Group 93"/>
          <p:cNvGrpSpPr>
            <a:grpSpLocks/>
          </p:cNvGrpSpPr>
          <p:nvPr/>
        </p:nvGrpSpPr>
        <p:grpSpPr bwMode="auto">
          <a:xfrm>
            <a:off x="2181225" y="4603750"/>
            <a:ext cx="5705475" cy="1901825"/>
            <a:chOff x="1374" y="2641"/>
            <a:chExt cx="3594" cy="1198"/>
          </a:xfrm>
        </p:grpSpPr>
        <p:sp>
          <p:nvSpPr>
            <p:cNvPr id="133177" name="Line 20"/>
            <p:cNvSpPr>
              <a:spLocks noChangeShapeType="1"/>
            </p:cNvSpPr>
            <p:nvPr/>
          </p:nvSpPr>
          <p:spPr bwMode="auto">
            <a:xfrm>
              <a:off x="1374" y="3293"/>
              <a:ext cx="208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78" name="Text Box 23"/>
            <p:cNvSpPr txBox="1">
              <a:spLocks noChangeArrowheads="1"/>
            </p:cNvSpPr>
            <p:nvPr/>
          </p:nvSpPr>
          <p:spPr bwMode="auto">
            <a:xfrm>
              <a:off x="1561" y="3171"/>
              <a:ext cx="1689" cy="3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usual http request msg</a:t>
              </a:r>
            </a:p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1"/>
                <a:t>cookie: 1678</a:t>
              </a:r>
            </a:p>
          </p:txBody>
        </p:sp>
        <p:sp>
          <p:nvSpPr>
            <p:cNvPr id="133179" name="Text Box 29"/>
            <p:cNvSpPr txBox="1">
              <a:spLocks noChangeArrowheads="1"/>
            </p:cNvSpPr>
            <p:nvPr/>
          </p:nvSpPr>
          <p:spPr bwMode="auto">
            <a:xfrm>
              <a:off x="3584" y="3262"/>
              <a:ext cx="596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cookie-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specific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>
                  <a:solidFill>
                    <a:srgbClr val="000099"/>
                  </a:solidFill>
                </a:rPr>
                <a:t>action</a:t>
              </a:r>
            </a:p>
          </p:txBody>
        </p:sp>
        <p:sp>
          <p:nvSpPr>
            <p:cNvPr id="133180" name="Line 44"/>
            <p:cNvSpPr>
              <a:spLocks noChangeShapeType="1"/>
            </p:cNvSpPr>
            <p:nvPr/>
          </p:nvSpPr>
          <p:spPr bwMode="auto">
            <a:xfrm flipV="1">
              <a:off x="4181" y="2641"/>
              <a:ext cx="787" cy="8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81" name="Text Box 71"/>
            <p:cNvSpPr txBox="1">
              <a:spLocks noChangeArrowheads="1"/>
            </p:cNvSpPr>
            <p:nvPr/>
          </p:nvSpPr>
          <p:spPr bwMode="auto">
            <a:xfrm>
              <a:off x="4287" y="2939"/>
              <a:ext cx="564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access</a:t>
              </a:r>
            </a:p>
          </p:txBody>
        </p:sp>
      </p:grpSp>
      <p:grpSp>
        <p:nvGrpSpPr>
          <p:cNvPr id="14" name="Group 77"/>
          <p:cNvGrpSpPr>
            <a:grpSpLocks/>
          </p:cNvGrpSpPr>
          <p:nvPr/>
        </p:nvGrpSpPr>
        <p:grpSpPr bwMode="auto">
          <a:xfrm>
            <a:off x="865188" y="5351463"/>
            <a:ext cx="1389062" cy="633412"/>
            <a:chOff x="684" y="1746"/>
            <a:chExt cx="1004" cy="486"/>
          </a:xfrm>
        </p:grpSpPr>
        <p:sp>
          <p:nvSpPr>
            <p:cNvPr id="133175" name="AutoShape 78"/>
            <p:cNvSpPr>
              <a:spLocks noChangeArrowheads="1"/>
            </p:cNvSpPr>
            <p:nvPr/>
          </p:nvSpPr>
          <p:spPr bwMode="auto">
            <a:xfrm>
              <a:off x="735" y="1746"/>
              <a:ext cx="829" cy="486"/>
            </a:xfrm>
            <a:prstGeom prst="can">
              <a:avLst>
                <a:gd name="adj" fmla="val 25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omic Sans MS" charset="0"/>
              </a:endParaRPr>
            </a:p>
          </p:txBody>
        </p:sp>
        <p:sp>
          <p:nvSpPr>
            <p:cNvPr id="133176" name="Text Box 79"/>
            <p:cNvSpPr txBox="1">
              <a:spLocks noChangeArrowheads="1"/>
            </p:cNvSpPr>
            <p:nvPr/>
          </p:nvSpPr>
          <p:spPr bwMode="auto">
            <a:xfrm>
              <a:off x="684" y="1833"/>
              <a:ext cx="1004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1">
                  <a:solidFill>
                    <a:schemeClr val="bg1"/>
                  </a:solidFill>
                </a:rPr>
                <a:t>ebay 8734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 b="1">
                  <a:solidFill>
                    <a:schemeClr val="bg1"/>
                  </a:solidFill>
                </a:rPr>
                <a:t>amazon 1678</a:t>
              </a:r>
            </a:p>
          </p:txBody>
        </p:sp>
      </p:grpSp>
      <p:sp>
        <p:nvSpPr>
          <p:cNvPr id="133137" name="Text Box 80"/>
          <p:cNvSpPr txBox="1">
            <a:spLocks noChangeArrowheads="1"/>
          </p:cNvSpPr>
          <p:nvPr/>
        </p:nvSpPr>
        <p:spPr bwMode="auto">
          <a:xfrm>
            <a:off x="7842250" y="2692400"/>
            <a:ext cx="1123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backend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database</a:t>
            </a:r>
          </a:p>
        </p:txBody>
      </p:sp>
      <p:sp>
        <p:nvSpPr>
          <p:cNvPr id="133138" name="AutoShape 327"/>
          <p:cNvSpPr>
            <a:spLocks noChangeArrowheads="1"/>
          </p:cNvSpPr>
          <p:nvPr/>
        </p:nvSpPr>
        <p:spPr bwMode="auto">
          <a:xfrm>
            <a:off x="8112125" y="3313113"/>
            <a:ext cx="592138" cy="908050"/>
          </a:xfrm>
          <a:prstGeom prst="can">
            <a:avLst>
              <a:gd name="adj" fmla="val 31004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  <a:cs typeface="Arial" charset="0"/>
            </a:endParaRPr>
          </a:p>
        </p:txBody>
      </p:sp>
      <p:grpSp>
        <p:nvGrpSpPr>
          <p:cNvPr id="133139" name="Group 63"/>
          <p:cNvGrpSpPr>
            <a:grpSpLocks/>
          </p:cNvGrpSpPr>
          <p:nvPr/>
        </p:nvGrpSpPr>
        <p:grpSpPr bwMode="auto">
          <a:xfrm>
            <a:off x="5475288" y="1119188"/>
            <a:ext cx="411162" cy="771525"/>
            <a:chOff x="4140" y="429"/>
            <a:chExt cx="1425" cy="2396"/>
          </a:xfrm>
        </p:grpSpPr>
        <p:sp>
          <p:nvSpPr>
            <p:cNvPr id="133143" name="Freeform 6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44" name="Rectangle 65"/>
            <p:cNvSpPr>
              <a:spLocks noChangeArrowheads="1"/>
            </p:cNvSpPr>
            <p:nvPr/>
          </p:nvSpPr>
          <p:spPr bwMode="auto">
            <a:xfrm>
              <a:off x="4206" y="429"/>
              <a:ext cx="1045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45" name="Freeform 6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46" name="Freeform 6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47" name="Rectangle 68"/>
            <p:cNvSpPr>
              <a:spLocks noChangeArrowheads="1"/>
            </p:cNvSpPr>
            <p:nvPr/>
          </p:nvSpPr>
          <p:spPr bwMode="auto">
            <a:xfrm>
              <a:off x="4212" y="695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148" name="Group 6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3173" name="AutoShape 70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1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74" name="AutoShape 71"/>
              <p:cNvSpPr>
                <a:spLocks noChangeArrowheads="1"/>
              </p:cNvSpPr>
              <p:nvPr/>
            </p:nvSpPr>
            <p:spPr bwMode="auto">
              <a:xfrm>
                <a:off x="630" y="2580"/>
                <a:ext cx="687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149" name="Rectangle 72"/>
            <p:cNvSpPr>
              <a:spLocks noChangeArrowheads="1"/>
            </p:cNvSpPr>
            <p:nvPr/>
          </p:nvSpPr>
          <p:spPr bwMode="auto">
            <a:xfrm>
              <a:off x="4223" y="1021"/>
              <a:ext cx="600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150" name="Group 7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3171" name="AutoShape 74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8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72" name="AutoShape 75"/>
              <p:cNvSpPr>
                <a:spLocks noChangeArrowheads="1"/>
              </p:cNvSpPr>
              <p:nvPr/>
            </p:nvSpPr>
            <p:spPr bwMode="auto">
              <a:xfrm>
                <a:off x="625" y="2585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151" name="Rectangle 76"/>
            <p:cNvSpPr>
              <a:spLocks noChangeArrowheads="1"/>
            </p:cNvSpPr>
            <p:nvPr/>
          </p:nvSpPr>
          <p:spPr bwMode="auto">
            <a:xfrm>
              <a:off x="4217" y="1356"/>
              <a:ext cx="594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52" name="Rectangle 77"/>
            <p:cNvSpPr>
              <a:spLocks noChangeArrowheads="1"/>
            </p:cNvSpPr>
            <p:nvPr/>
          </p:nvSpPr>
          <p:spPr bwMode="auto">
            <a:xfrm>
              <a:off x="4228" y="1657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153" name="Group 7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3169" name="AutoShape 79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7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70" name="AutoShape 80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154" name="Freeform 8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155" name="Group 8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3167" name="AutoShape 83"/>
              <p:cNvSpPr>
                <a:spLocks noChangeArrowheads="1"/>
              </p:cNvSpPr>
              <p:nvPr/>
            </p:nvSpPr>
            <p:spPr bwMode="auto">
              <a:xfrm>
                <a:off x="615" y="2567"/>
                <a:ext cx="72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68" name="AutoShape 84"/>
              <p:cNvSpPr>
                <a:spLocks noChangeArrowheads="1"/>
              </p:cNvSpPr>
              <p:nvPr/>
            </p:nvSpPr>
            <p:spPr bwMode="auto">
              <a:xfrm>
                <a:off x="629" y="2582"/>
                <a:ext cx="692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156" name="Rectangle 85"/>
            <p:cNvSpPr>
              <a:spLocks noChangeArrowheads="1"/>
            </p:cNvSpPr>
            <p:nvPr/>
          </p:nvSpPr>
          <p:spPr bwMode="auto">
            <a:xfrm>
              <a:off x="5251" y="429"/>
              <a:ext cx="66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57" name="Freeform 8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58" name="Freeform 8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59" name="Oval 88"/>
            <p:cNvSpPr>
              <a:spLocks noChangeArrowheads="1"/>
            </p:cNvSpPr>
            <p:nvPr/>
          </p:nvSpPr>
          <p:spPr bwMode="auto">
            <a:xfrm>
              <a:off x="5515" y="2613"/>
              <a:ext cx="50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0" name="Freeform 8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61" name="AutoShape 90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2" name="AutoShape 91"/>
            <p:cNvSpPr>
              <a:spLocks noChangeArrowheads="1"/>
            </p:cNvSpPr>
            <p:nvPr/>
          </p:nvSpPr>
          <p:spPr bwMode="auto">
            <a:xfrm>
              <a:off x="4206" y="2712"/>
              <a:ext cx="1067" cy="8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3" name="Oval 92"/>
            <p:cNvSpPr>
              <a:spLocks noChangeArrowheads="1"/>
            </p:cNvSpPr>
            <p:nvPr/>
          </p:nvSpPr>
          <p:spPr bwMode="auto">
            <a:xfrm>
              <a:off x="4311" y="2381"/>
              <a:ext cx="154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4" name="Oval 93"/>
            <p:cNvSpPr>
              <a:spLocks noChangeArrowheads="1"/>
            </p:cNvSpPr>
            <p:nvPr/>
          </p:nvSpPr>
          <p:spPr bwMode="auto">
            <a:xfrm>
              <a:off x="4487" y="2386"/>
              <a:ext cx="160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33165" name="Oval 94"/>
            <p:cNvSpPr>
              <a:spLocks noChangeArrowheads="1"/>
            </p:cNvSpPr>
            <p:nvPr/>
          </p:nvSpPr>
          <p:spPr bwMode="auto">
            <a:xfrm>
              <a:off x="4663" y="2381"/>
              <a:ext cx="160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6" name="Rectangle 95"/>
            <p:cNvSpPr>
              <a:spLocks noChangeArrowheads="1"/>
            </p:cNvSpPr>
            <p:nvPr/>
          </p:nvSpPr>
          <p:spPr bwMode="auto">
            <a:xfrm>
              <a:off x="5064" y="1834"/>
              <a:ext cx="83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140" name="Group 96"/>
          <p:cNvGrpSpPr>
            <a:grpSpLocks/>
          </p:cNvGrpSpPr>
          <p:nvPr/>
        </p:nvGrpSpPr>
        <p:grpSpPr bwMode="auto">
          <a:xfrm>
            <a:off x="1806575" y="1117600"/>
            <a:ext cx="687388" cy="731838"/>
            <a:chOff x="-44" y="1473"/>
            <a:chExt cx="981" cy="1105"/>
          </a:xfrm>
        </p:grpSpPr>
        <p:pic>
          <p:nvPicPr>
            <p:cNvPr id="133141" name="Picture 97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142" name="Freeform 9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53915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35" grpId="0"/>
      <p:bldP spid="5024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3517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183023C6-1EAD-924F-AF27-A84388A02B07}" type="slidenum">
              <a:rPr lang="en-US" sz="1200">
                <a:latin typeface="Tahoma" charset="0"/>
              </a:rPr>
              <a:pPr/>
              <a:t>37</a:t>
            </a:fld>
            <a:endParaRPr lang="en-US" sz="1200">
              <a:latin typeface="Tahoma" charset="0"/>
            </a:endParaRPr>
          </a:p>
        </p:txBody>
      </p:sp>
      <p:pic>
        <p:nvPicPr>
          <p:cNvPr id="135171" name="Picture 1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898525"/>
            <a:ext cx="5027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17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3" y="207963"/>
            <a:ext cx="7772400" cy="925512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Cookies (continued)</a:t>
            </a:r>
          </a:p>
        </p:txBody>
      </p:sp>
      <p:sp>
        <p:nvSpPr>
          <p:cNvPr id="1351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89063"/>
            <a:ext cx="3810000" cy="2641600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what cookies can be used for:</a:t>
            </a:r>
          </a:p>
          <a:p>
            <a:pPr>
              <a:lnSpc>
                <a:spcPct val="75000"/>
              </a:lnSpc>
            </a:pPr>
            <a:r>
              <a:rPr lang="en-US" sz="2400">
                <a:latin typeface="Gill Sans MT" charset="0"/>
              </a:rPr>
              <a:t>authorization</a:t>
            </a:r>
          </a:p>
          <a:p>
            <a:pPr>
              <a:lnSpc>
                <a:spcPct val="75000"/>
              </a:lnSpc>
            </a:pPr>
            <a:r>
              <a:rPr lang="en-US" sz="2400">
                <a:latin typeface="Gill Sans MT" charset="0"/>
              </a:rPr>
              <a:t>shopping carts</a:t>
            </a:r>
          </a:p>
          <a:p>
            <a:pPr>
              <a:lnSpc>
                <a:spcPct val="75000"/>
              </a:lnSpc>
            </a:pPr>
            <a:r>
              <a:rPr lang="en-US" sz="2400">
                <a:latin typeface="Gill Sans MT" charset="0"/>
              </a:rPr>
              <a:t>recommendations</a:t>
            </a:r>
          </a:p>
          <a:p>
            <a:pPr>
              <a:lnSpc>
                <a:spcPct val="75000"/>
              </a:lnSpc>
            </a:pPr>
            <a:r>
              <a:rPr lang="en-US" sz="2400">
                <a:latin typeface="Gill Sans MT" charset="0"/>
              </a:rPr>
              <a:t>user session state (Web e-mail)</a:t>
            </a:r>
          </a:p>
        </p:txBody>
      </p:sp>
      <p:sp>
        <p:nvSpPr>
          <p:cNvPr id="135174" name="Rectangle 13"/>
          <p:cNvSpPr>
            <a:spLocks noChangeArrowheads="1"/>
          </p:cNvSpPr>
          <p:nvPr/>
        </p:nvSpPr>
        <p:spPr bwMode="auto">
          <a:xfrm>
            <a:off x="4911725" y="1411288"/>
            <a:ext cx="3810000" cy="2233612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/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cookies and privacy:</a:t>
            </a: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cookies permit sites to learn a lot about you</a:t>
            </a: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you may supply name and e-mail to sites</a:t>
            </a:r>
          </a:p>
        </p:txBody>
      </p:sp>
      <p:sp>
        <p:nvSpPr>
          <p:cNvPr id="135175" name="Text Box 14"/>
          <p:cNvSpPr txBox="1">
            <a:spLocks noChangeArrowheads="1"/>
          </p:cNvSpPr>
          <p:nvPr/>
        </p:nvSpPr>
        <p:spPr bwMode="auto">
          <a:xfrm>
            <a:off x="7321550" y="1177925"/>
            <a:ext cx="8001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rgbClr val="000099"/>
                </a:solidFill>
                <a:latin typeface="Gill Sans MT" charset="0"/>
              </a:rPr>
              <a:t>aside</a:t>
            </a:r>
          </a:p>
        </p:txBody>
      </p:sp>
      <p:sp>
        <p:nvSpPr>
          <p:cNvPr id="135176" name="Rectangle 15"/>
          <p:cNvSpPr>
            <a:spLocks noChangeArrowheads="1"/>
          </p:cNvSpPr>
          <p:nvPr/>
        </p:nvSpPr>
        <p:spPr bwMode="auto">
          <a:xfrm>
            <a:off x="411163" y="3946525"/>
            <a:ext cx="5702300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how to keep </a:t>
            </a:r>
            <a:r>
              <a:rPr lang="ja-JP" altLang="en-US" sz="2800" i="1">
                <a:solidFill>
                  <a:srgbClr val="CC0000"/>
                </a:solidFill>
                <a:latin typeface="Gill Sans MT" charset="0"/>
              </a:rPr>
              <a:t>“</a:t>
            </a:r>
            <a:r>
              <a:rPr lang="en-US" altLang="ja-JP" sz="2800" i="1">
                <a:solidFill>
                  <a:srgbClr val="CC0000"/>
                </a:solidFill>
                <a:latin typeface="Gill Sans MT" charset="0"/>
              </a:rPr>
              <a:t>state</a:t>
            </a:r>
            <a:r>
              <a:rPr lang="ja-JP" altLang="en-US" sz="2800" i="1">
                <a:solidFill>
                  <a:srgbClr val="CC0000"/>
                </a:solidFill>
                <a:latin typeface="Gill Sans MT" charset="0"/>
              </a:rPr>
              <a:t>”</a:t>
            </a:r>
            <a:r>
              <a:rPr lang="en-US" altLang="ja-JP" sz="2800" i="1">
                <a:solidFill>
                  <a:srgbClr val="CC0000"/>
                </a:solidFill>
                <a:latin typeface="Gill Sans MT" charset="0"/>
              </a:rPr>
              <a:t>:</a:t>
            </a: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protocol endpoints: maintain state at sender/receiver over multiple transactions</a:t>
            </a:r>
          </a:p>
          <a:p>
            <a:pPr marL="342900" indent="-342900">
              <a:lnSpc>
                <a:spcPct val="90000"/>
              </a:lnSpc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cookies: http messages carry state</a:t>
            </a:r>
          </a:p>
        </p:txBody>
      </p:sp>
    </p:spTree>
    <p:extLst>
      <p:ext uri="{BB962C8B-B14F-4D97-AF65-F5344CB8AC3E}">
        <p14:creationId xmlns:p14="http://schemas.microsoft.com/office/powerpoint/2010/main" val="3023398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3721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2DA9E93A-8812-0940-83F0-E0C93236A720}" type="slidenum">
              <a:rPr lang="en-US" sz="1200">
                <a:latin typeface="Tahoma" charset="0"/>
              </a:rPr>
              <a:pPr/>
              <a:t>38</a:t>
            </a:fld>
            <a:endParaRPr lang="en-US" sz="1200">
              <a:latin typeface="Tahoma" charset="0"/>
            </a:endParaRPr>
          </a:p>
        </p:txBody>
      </p:sp>
      <p:grpSp>
        <p:nvGrpSpPr>
          <p:cNvPr id="137219" name="Group 171"/>
          <p:cNvGrpSpPr>
            <a:grpSpLocks/>
          </p:cNvGrpSpPr>
          <p:nvPr/>
        </p:nvGrpSpPr>
        <p:grpSpPr bwMode="auto">
          <a:xfrm>
            <a:off x="4027488" y="2695575"/>
            <a:ext cx="687387" cy="763588"/>
            <a:chOff x="-44" y="1473"/>
            <a:chExt cx="981" cy="1105"/>
          </a:xfrm>
        </p:grpSpPr>
        <p:pic>
          <p:nvPicPr>
            <p:cNvPr id="137350" name="Picture 17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7351" name="Freeform 17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7220" name="Group 102"/>
          <p:cNvGrpSpPr>
            <a:grpSpLocks/>
          </p:cNvGrpSpPr>
          <p:nvPr/>
        </p:nvGrpSpPr>
        <p:grpSpPr bwMode="auto">
          <a:xfrm>
            <a:off x="4092575" y="4568825"/>
            <a:ext cx="687388" cy="763588"/>
            <a:chOff x="-44" y="1473"/>
            <a:chExt cx="981" cy="1105"/>
          </a:xfrm>
        </p:grpSpPr>
        <p:pic>
          <p:nvPicPr>
            <p:cNvPr id="137348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7349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7221" name="Group 138"/>
          <p:cNvGrpSpPr>
            <a:grpSpLocks/>
          </p:cNvGrpSpPr>
          <p:nvPr/>
        </p:nvGrpSpPr>
        <p:grpSpPr bwMode="auto">
          <a:xfrm>
            <a:off x="6230938" y="3457575"/>
            <a:ext cx="400050" cy="715963"/>
            <a:chOff x="4140" y="429"/>
            <a:chExt cx="1425" cy="2396"/>
          </a:xfrm>
        </p:grpSpPr>
        <p:sp>
          <p:nvSpPr>
            <p:cNvPr id="137316" name="Freeform 13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17" name="Rectangle 140"/>
            <p:cNvSpPr>
              <a:spLocks noChangeArrowheads="1"/>
            </p:cNvSpPr>
            <p:nvPr/>
          </p:nvSpPr>
          <p:spPr bwMode="auto">
            <a:xfrm>
              <a:off x="4208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18" name="Freeform 14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19" name="Freeform 14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20" name="Rectangle 143"/>
            <p:cNvSpPr>
              <a:spLocks noChangeArrowheads="1"/>
            </p:cNvSpPr>
            <p:nvPr/>
          </p:nvSpPr>
          <p:spPr bwMode="auto">
            <a:xfrm>
              <a:off x="4214" y="695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321" name="Group 14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7346" name="AutoShape 145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47" name="AutoShape 146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7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322" name="Rectangle 147"/>
            <p:cNvSpPr>
              <a:spLocks noChangeArrowheads="1"/>
            </p:cNvSpPr>
            <p:nvPr/>
          </p:nvSpPr>
          <p:spPr bwMode="auto">
            <a:xfrm>
              <a:off x="4225" y="1019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323" name="Group 14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7344" name="AutoShape 149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45" name="AutoShape 150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2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324" name="Rectangle 151"/>
            <p:cNvSpPr>
              <a:spLocks noChangeArrowheads="1"/>
            </p:cNvSpPr>
            <p:nvPr/>
          </p:nvSpPr>
          <p:spPr bwMode="auto">
            <a:xfrm>
              <a:off x="4219" y="1359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25" name="Rectangle 152"/>
            <p:cNvSpPr>
              <a:spLocks noChangeArrowheads="1"/>
            </p:cNvSpPr>
            <p:nvPr/>
          </p:nvSpPr>
          <p:spPr bwMode="auto">
            <a:xfrm>
              <a:off x="4230" y="1656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326" name="Group 15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7342" name="AutoShape 154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6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43" name="AutoShape 155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327" name="Freeform 15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7328" name="Group 15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7340" name="AutoShape 158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41" name="AutoShape 159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0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329" name="Rectangle 160"/>
            <p:cNvSpPr>
              <a:spLocks noChangeArrowheads="1"/>
            </p:cNvSpPr>
            <p:nvPr/>
          </p:nvSpPr>
          <p:spPr bwMode="auto">
            <a:xfrm>
              <a:off x="5248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30" name="Freeform 16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31" name="Freeform 16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32" name="Oval 163"/>
            <p:cNvSpPr>
              <a:spLocks noChangeArrowheads="1"/>
            </p:cNvSpPr>
            <p:nvPr/>
          </p:nvSpPr>
          <p:spPr bwMode="auto">
            <a:xfrm>
              <a:off x="5520" y="2612"/>
              <a:ext cx="45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33" name="Freeform 16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34" name="AutoShape 165"/>
            <p:cNvSpPr>
              <a:spLocks noChangeArrowheads="1"/>
            </p:cNvSpPr>
            <p:nvPr/>
          </p:nvSpPr>
          <p:spPr bwMode="auto">
            <a:xfrm>
              <a:off x="4140" y="2676"/>
              <a:ext cx="1199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35" name="AutoShape 166"/>
            <p:cNvSpPr>
              <a:spLocks noChangeArrowheads="1"/>
            </p:cNvSpPr>
            <p:nvPr/>
          </p:nvSpPr>
          <p:spPr bwMode="auto">
            <a:xfrm>
              <a:off x="4208" y="2713"/>
              <a:ext cx="1069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36" name="Oval 167"/>
            <p:cNvSpPr>
              <a:spLocks noChangeArrowheads="1"/>
            </p:cNvSpPr>
            <p:nvPr/>
          </p:nvSpPr>
          <p:spPr bwMode="auto">
            <a:xfrm>
              <a:off x="4310" y="2384"/>
              <a:ext cx="158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37" name="Oval 168"/>
            <p:cNvSpPr>
              <a:spLocks noChangeArrowheads="1"/>
            </p:cNvSpPr>
            <p:nvPr/>
          </p:nvSpPr>
          <p:spPr bwMode="auto">
            <a:xfrm>
              <a:off x="4485" y="2384"/>
              <a:ext cx="158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37338" name="Oval 169"/>
            <p:cNvSpPr>
              <a:spLocks noChangeArrowheads="1"/>
            </p:cNvSpPr>
            <p:nvPr/>
          </p:nvSpPr>
          <p:spPr bwMode="auto">
            <a:xfrm>
              <a:off x="4660" y="2379"/>
              <a:ext cx="158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39" name="Rectangle 170"/>
            <p:cNvSpPr>
              <a:spLocks noChangeArrowheads="1"/>
            </p:cNvSpPr>
            <p:nvPr/>
          </p:nvSpPr>
          <p:spPr bwMode="auto">
            <a:xfrm>
              <a:off x="5062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7222" name="Group 105"/>
          <p:cNvGrpSpPr>
            <a:grpSpLocks/>
          </p:cNvGrpSpPr>
          <p:nvPr/>
        </p:nvGrpSpPr>
        <p:grpSpPr bwMode="auto">
          <a:xfrm>
            <a:off x="8178800" y="2836863"/>
            <a:ext cx="433388" cy="715962"/>
            <a:chOff x="4140" y="429"/>
            <a:chExt cx="1425" cy="2396"/>
          </a:xfrm>
        </p:grpSpPr>
        <p:sp>
          <p:nvSpPr>
            <p:cNvPr id="137284" name="Freeform 10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85" name="Rectangle 107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86" name="Freeform 10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87" name="Freeform 10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88" name="Rectangle 110"/>
            <p:cNvSpPr>
              <a:spLocks noChangeArrowheads="1"/>
            </p:cNvSpPr>
            <p:nvPr/>
          </p:nvSpPr>
          <p:spPr bwMode="auto">
            <a:xfrm>
              <a:off x="4213" y="695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289" name="Group 11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7314" name="AutoShape 112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15" name="AutoShape 113"/>
              <p:cNvSpPr>
                <a:spLocks noChangeArrowheads="1"/>
              </p:cNvSpPr>
              <p:nvPr/>
            </p:nvSpPr>
            <p:spPr bwMode="auto">
              <a:xfrm>
                <a:off x="629" y="2583"/>
                <a:ext cx="69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90" name="Rectangle 114"/>
            <p:cNvSpPr>
              <a:spLocks noChangeArrowheads="1"/>
            </p:cNvSpPr>
            <p:nvPr/>
          </p:nvSpPr>
          <p:spPr bwMode="auto">
            <a:xfrm>
              <a:off x="4224" y="101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291" name="Group 11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7312" name="AutoShape 116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30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13" name="AutoShape 117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7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92" name="Rectangle 118"/>
            <p:cNvSpPr>
              <a:spLocks noChangeArrowheads="1"/>
            </p:cNvSpPr>
            <p:nvPr/>
          </p:nvSpPr>
          <p:spPr bwMode="auto">
            <a:xfrm>
              <a:off x="4218" y="135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93" name="Rectangle 119"/>
            <p:cNvSpPr>
              <a:spLocks noChangeArrowheads="1"/>
            </p:cNvSpPr>
            <p:nvPr/>
          </p:nvSpPr>
          <p:spPr bwMode="auto">
            <a:xfrm>
              <a:off x="4229" y="1656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294" name="Group 12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7310" name="AutoShape 121"/>
              <p:cNvSpPr>
                <a:spLocks noChangeArrowheads="1"/>
              </p:cNvSpPr>
              <p:nvPr/>
            </p:nvSpPr>
            <p:spPr bwMode="auto">
              <a:xfrm>
                <a:off x="614" y="2570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11" name="AutoShape 122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3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95" name="Freeform 12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7296" name="Group 12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7308" name="AutoShape 125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09" name="AutoShape 126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97" name="Rectangle 127"/>
            <p:cNvSpPr>
              <a:spLocks noChangeArrowheads="1"/>
            </p:cNvSpPr>
            <p:nvPr/>
          </p:nvSpPr>
          <p:spPr bwMode="auto">
            <a:xfrm>
              <a:off x="5252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98" name="Freeform 12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99" name="Freeform 12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00" name="Oval 130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01" name="Freeform 13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302" name="AutoShape 132"/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03" name="AutoShape 133"/>
            <p:cNvSpPr>
              <a:spLocks noChangeArrowheads="1"/>
            </p:cNvSpPr>
            <p:nvPr/>
          </p:nvSpPr>
          <p:spPr bwMode="auto">
            <a:xfrm>
              <a:off x="4208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04" name="Oval 134"/>
            <p:cNvSpPr>
              <a:spLocks noChangeArrowheads="1"/>
            </p:cNvSpPr>
            <p:nvPr/>
          </p:nvSpPr>
          <p:spPr bwMode="auto">
            <a:xfrm>
              <a:off x="4307" y="2384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05" name="Oval 135"/>
            <p:cNvSpPr>
              <a:spLocks noChangeArrowheads="1"/>
            </p:cNvSpPr>
            <p:nvPr/>
          </p:nvSpPr>
          <p:spPr bwMode="auto">
            <a:xfrm>
              <a:off x="4485" y="2384"/>
              <a:ext cx="162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37306" name="Oval 136"/>
            <p:cNvSpPr>
              <a:spLocks noChangeArrowheads="1"/>
            </p:cNvSpPr>
            <p:nvPr/>
          </p:nvSpPr>
          <p:spPr bwMode="auto">
            <a:xfrm>
              <a:off x="4662" y="2379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307" name="Rectangle 137"/>
            <p:cNvSpPr>
              <a:spLocks noChangeArrowheads="1"/>
            </p:cNvSpPr>
            <p:nvPr/>
          </p:nvSpPr>
          <p:spPr bwMode="auto">
            <a:xfrm>
              <a:off x="5064" y="1837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37223" name="Picture 63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893763"/>
            <a:ext cx="5942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224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234950"/>
            <a:ext cx="7772400" cy="892175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Web caches (proxy server)</a:t>
            </a:r>
            <a:endParaRPr lang="en-US">
              <a:latin typeface="Gill Sans MT" charset="0"/>
            </a:endParaRPr>
          </a:p>
        </p:txBody>
      </p:sp>
      <p:sp>
        <p:nvSpPr>
          <p:cNvPr id="1372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9400" y="1957388"/>
            <a:ext cx="3767138" cy="3762375"/>
          </a:xfrm>
        </p:spPr>
        <p:txBody>
          <a:bodyPr>
            <a:normAutofit lnSpcReduction="10000"/>
          </a:bodyPr>
          <a:lstStyle/>
          <a:p>
            <a:r>
              <a:rPr lang="en-US" sz="2400">
                <a:latin typeface="Gill Sans MT" charset="0"/>
              </a:rPr>
              <a:t>user sets browser: Web accesses via  cache</a:t>
            </a:r>
          </a:p>
          <a:p>
            <a:r>
              <a:rPr lang="en-US" sz="2400">
                <a:latin typeface="Gill Sans MT" charset="0"/>
              </a:rPr>
              <a:t>browser sends all HTTP requests to cache</a:t>
            </a:r>
          </a:p>
          <a:p>
            <a:pPr lvl="1"/>
            <a:r>
              <a:rPr lang="en-US">
                <a:latin typeface="Gill Sans MT" charset="0"/>
              </a:rPr>
              <a:t>object in cache: cache returns object </a:t>
            </a:r>
          </a:p>
          <a:p>
            <a:pPr lvl="1"/>
            <a:r>
              <a:rPr lang="en-US">
                <a:latin typeface="Gill Sans MT" charset="0"/>
              </a:rPr>
              <a:t>else cache requests object from origin server, then returns object to client</a:t>
            </a:r>
          </a:p>
        </p:txBody>
      </p:sp>
      <p:sp>
        <p:nvSpPr>
          <p:cNvPr id="137226" name="Rectangle 4"/>
          <p:cNvSpPr>
            <a:spLocks noChangeArrowheads="1"/>
          </p:cNvSpPr>
          <p:nvPr/>
        </p:nvSpPr>
        <p:spPr bwMode="auto">
          <a:xfrm>
            <a:off x="393700" y="1265238"/>
            <a:ext cx="87503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goal:</a:t>
            </a:r>
            <a:r>
              <a:rPr lang="en-US" sz="2800">
                <a:latin typeface="Gill Sans MT" charset="0"/>
              </a:rPr>
              <a:t> satisfy client request without involving origin server</a:t>
            </a:r>
          </a:p>
        </p:txBody>
      </p:sp>
      <p:sp>
        <p:nvSpPr>
          <p:cNvPr id="137227" name="Text Box 6"/>
          <p:cNvSpPr txBox="1">
            <a:spLocks noChangeArrowheads="1"/>
          </p:cNvSpPr>
          <p:nvPr/>
        </p:nvSpPr>
        <p:spPr bwMode="auto">
          <a:xfrm>
            <a:off x="4171950" y="3368675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client</a:t>
            </a:r>
            <a:endParaRPr lang="en-US" sz="2400"/>
          </a:p>
        </p:txBody>
      </p:sp>
      <p:sp>
        <p:nvSpPr>
          <p:cNvPr id="137228" name="Text Box 8"/>
          <p:cNvSpPr txBox="1">
            <a:spLocks noChangeArrowheads="1"/>
          </p:cNvSpPr>
          <p:nvPr/>
        </p:nvSpPr>
        <p:spPr bwMode="auto">
          <a:xfrm>
            <a:off x="5957888" y="2774950"/>
            <a:ext cx="889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proxy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server</a:t>
            </a:r>
            <a:endParaRPr lang="en-US" sz="2400"/>
          </a:p>
        </p:txBody>
      </p:sp>
      <p:sp>
        <p:nvSpPr>
          <p:cNvPr id="137229" name="Text Box 21"/>
          <p:cNvSpPr txBox="1">
            <a:spLocks noChangeArrowheads="1"/>
          </p:cNvSpPr>
          <p:nvPr/>
        </p:nvSpPr>
        <p:spPr bwMode="auto">
          <a:xfrm>
            <a:off x="4294188" y="534035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client</a:t>
            </a:r>
            <a:endParaRPr lang="en-US" sz="2400"/>
          </a:p>
        </p:txBody>
      </p:sp>
      <p:grpSp>
        <p:nvGrpSpPr>
          <p:cNvPr id="14" name="Group 53"/>
          <p:cNvGrpSpPr>
            <a:grpSpLocks/>
          </p:cNvGrpSpPr>
          <p:nvPr/>
        </p:nvGrpSpPr>
        <p:grpSpPr bwMode="auto">
          <a:xfrm>
            <a:off x="4597400" y="4095750"/>
            <a:ext cx="1563688" cy="760413"/>
            <a:chOff x="2896" y="2580"/>
            <a:chExt cx="985" cy="479"/>
          </a:xfrm>
        </p:grpSpPr>
        <p:sp>
          <p:nvSpPr>
            <p:cNvPr id="137282" name="Line 19"/>
            <p:cNvSpPr>
              <a:spLocks noChangeShapeType="1"/>
            </p:cNvSpPr>
            <p:nvPr/>
          </p:nvSpPr>
          <p:spPr bwMode="auto">
            <a:xfrm flipV="1">
              <a:off x="2998" y="2580"/>
              <a:ext cx="883" cy="479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83" name="Text Box 23"/>
            <p:cNvSpPr txBox="1">
              <a:spLocks noChangeArrowheads="1"/>
            </p:cNvSpPr>
            <p:nvPr/>
          </p:nvSpPr>
          <p:spPr bwMode="auto">
            <a:xfrm rot="-1692639">
              <a:off x="2896" y="2646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request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grpSp>
        <p:nvGrpSpPr>
          <p:cNvPr id="15" name="Group 54"/>
          <p:cNvGrpSpPr>
            <a:grpSpLocks/>
          </p:cNvGrpSpPr>
          <p:nvPr/>
        </p:nvGrpSpPr>
        <p:grpSpPr bwMode="auto">
          <a:xfrm>
            <a:off x="4781550" y="4183063"/>
            <a:ext cx="1604963" cy="785812"/>
            <a:chOff x="3012" y="2635"/>
            <a:chExt cx="1011" cy="495"/>
          </a:xfrm>
        </p:grpSpPr>
        <p:sp>
          <p:nvSpPr>
            <p:cNvPr id="137280" name="Line 20"/>
            <p:cNvSpPr>
              <a:spLocks noChangeShapeType="1"/>
            </p:cNvSpPr>
            <p:nvPr/>
          </p:nvSpPr>
          <p:spPr bwMode="auto">
            <a:xfrm flipH="1">
              <a:off x="3030" y="2635"/>
              <a:ext cx="884" cy="495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81" name="Text Box 25"/>
            <p:cNvSpPr txBox="1">
              <a:spLocks noChangeArrowheads="1"/>
            </p:cNvSpPr>
            <p:nvPr/>
          </p:nvSpPr>
          <p:spPr bwMode="auto">
            <a:xfrm rot="-1737783">
              <a:off x="3012" y="2847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response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grpSp>
        <p:nvGrpSpPr>
          <p:cNvPr id="16" name="Group 49"/>
          <p:cNvGrpSpPr>
            <a:grpSpLocks/>
          </p:cNvGrpSpPr>
          <p:nvPr/>
        </p:nvGrpSpPr>
        <p:grpSpPr bwMode="auto">
          <a:xfrm>
            <a:off x="4765675" y="3124200"/>
            <a:ext cx="3251200" cy="730250"/>
            <a:chOff x="3002" y="1979"/>
            <a:chExt cx="2048" cy="460"/>
          </a:xfrm>
        </p:grpSpPr>
        <p:sp>
          <p:nvSpPr>
            <p:cNvPr id="137277" name="Freeform 18"/>
            <p:cNvSpPr>
              <a:spLocks/>
            </p:cNvSpPr>
            <p:nvPr/>
          </p:nvSpPr>
          <p:spPr bwMode="auto">
            <a:xfrm>
              <a:off x="3002" y="1979"/>
              <a:ext cx="2048" cy="460"/>
            </a:xfrm>
            <a:custGeom>
              <a:avLst/>
              <a:gdLst>
                <a:gd name="T0" fmla="*/ 0 w 2048"/>
                <a:gd name="T1" fmla="*/ 2 h 460"/>
                <a:gd name="T2" fmla="*/ 1011 w 2048"/>
                <a:gd name="T3" fmla="*/ 460 h 460"/>
                <a:gd name="T4" fmla="*/ 2048 w 2048"/>
                <a:gd name="T5" fmla="*/ 0 h 460"/>
                <a:gd name="T6" fmla="*/ 0 60000 65536"/>
                <a:gd name="T7" fmla="*/ 0 60000 65536"/>
                <a:gd name="T8" fmla="*/ 0 60000 65536"/>
                <a:gd name="T9" fmla="*/ 0 w 2048"/>
                <a:gd name="T10" fmla="*/ 0 h 460"/>
                <a:gd name="T11" fmla="*/ 2048 w 2048"/>
                <a:gd name="T12" fmla="*/ 460 h 4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8" h="460">
                  <a:moveTo>
                    <a:pt x="0" y="2"/>
                  </a:moveTo>
                  <a:lnTo>
                    <a:pt x="1011" y="460"/>
                  </a:lnTo>
                  <a:lnTo>
                    <a:pt x="2048" y="0"/>
                  </a:lnTo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78" name="Text Box 22"/>
            <p:cNvSpPr txBox="1">
              <a:spLocks noChangeArrowheads="1"/>
            </p:cNvSpPr>
            <p:nvPr/>
          </p:nvSpPr>
          <p:spPr bwMode="auto">
            <a:xfrm rot="1422049">
              <a:off x="3083" y="2006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request</a:t>
              </a:r>
              <a:endParaRPr lang="en-US" sz="2400">
                <a:solidFill>
                  <a:srgbClr val="CC0000"/>
                </a:solidFill>
              </a:endParaRPr>
            </a:p>
          </p:txBody>
        </p:sp>
        <p:sp>
          <p:nvSpPr>
            <p:cNvPr id="137279" name="Text Box 45"/>
            <p:cNvSpPr txBox="1">
              <a:spLocks noChangeArrowheads="1"/>
            </p:cNvSpPr>
            <p:nvPr/>
          </p:nvSpPr>
          <p:spPr bwMode="auto">
            <a:xfrm rot="-1419968">
              <a:off x="4114" y="2016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request</a:t>
              </a:r>
              <a:endParaRPr lang="en-US" sz="2400">
                <a:solidFill>
                  <a:srgbClr val="CC0000"/>
                </a:solidFill>
              </a:endParaRPr>
            </a:p>
          </p:txBody>
        </p:sp>
      </p:grpSp>
      <p:sp>
        <p:nvSpPr>
          <p:cNvPr id="137233" name="Text Box 47"/>
          <p:cNvSpPr txBox="1">
            <a:spLocks noChangeArrowheads="1"/>
          </p:cNvSpPr>
          <p:nvPr/>
        </p:nvSpPr>
        <p:spPr bwMode="auto">
          <a:xfrm>
            <a:off x="7999413" y="5421313"/>
            <a:ext cx="749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origin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server</a:t>
            </a:r>
            <a:endParaRPr lang="en-US" sz="2400"/>
          </a:p>
        </p:txBody>
      </p:sp>
      <p:sp>
        <p:nvSpPr>
          <p:cNvPr id="137234" name="Text Box 48"/>
          <p:cNvSpPr txBox="1">
            <a:spLocks noChangeArrowheads="1"/>
          </p:cNvSpPr>
          <p:nvPr/>
        </p:nvSpPr>
        <p:spPr bwMode="auto">
          <a:xfrm>
            <a:off x="8016875" y="3484563"/>
            <a:ext cx="749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origin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server</a:t>
            </a:r>
            <a:endParaRPr lang="en-US" sz="2400"/>
          </a:p>
        </p:txBody>
      </p:sp>
      <p:sp>
        <p:nvSpPr>
          <p:cNvPr id="137235" name="Rectangle 55"/>
          <p:cNvSpPr>
            <a:spLocks noChangeArrowheads="1"/>
          </p:cNvSpPr>
          <p:nvPr/>
        </p:nvSpPr>
        <p:spPr bwMode="auto">
          <a:xfrm>
            <a:off x="6946900" y="4349750"/>
            <a:ext cx="4064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Comic Sans MS" charset="0"/>
            </a:endParaRPr>
          </a:p>
        </p:txBody>
      </p:sp>
      <p:pic>
        <p:nvPicPr>
          <p:cNvPr id="137236" name="Picture 5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863" y="2632075"/>
            <a:ext cx="52705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oup 60"/>
          <p:cNvGrpSpPr>
            <a:grpSpLocks/>
          </p:cNvGrpSpPr>
          <p:nvPr/>
        </p:nvGrpSpPr>
        <p:grpSpPr bwMode="auto">
          <a:xfrm>
            <a:off x="3992563" y="2671763"/>
            <a:ext cx="4178300" cy="1814512"/>
            <a:chOff x="2515" y="1687"/>
            <a:chExt cx="2632" cy="1143"/>
          </a:xfrm>
        </p:grpSpPr>
        <p:sp>
          <p:nvSpPr>
            <p:cNvPr id="137272" name="Freeform 44"/>
            <p:cNvSpPr>
              <a:spLocks/>
            </p:cNvSpPr>
            <p:nvPr/>
          </p:nvSpPr>
          <p:spPr bwMode="auto">
            <a:xfrm>
              <a:off x="2985" y="2026"/>
              <a:ext cx="2119" cy="476"/>
            </a:xfrm>
            <a:custGeom>
              <a:avLst/>
              <a:gdLst>
                <a:gd name="T0" fmla="*/ 2119 w 2119"/>
                <a:gd name="T1" fmla="*/ 0 h 476"/>
                <a:gd name="T2" fmla="*/ 1020 w 2119"/>
                <a:gd name="T3" fmla="*/ 476 h 476"/>
                <a:gd name="T4" fmla="*/ 0 w 2119"/>
                <a:gd name="T5" fmla="*/ 8 h 476"/>
                <a:gd name="T6" fmla="*/ 0 60000 65536"/>
                <a:gd name="T7" fmla="*/ 0 60000 65536"/>
                <a:gd name="T8" fmla="*/ 0 60000 65536"/>
                <a:gd name="T9" fmla="*/ 0 w 2119"/>
                <a:gd name="T10" fmla="*/ 0 h 476"/>
                <a:gd name="T11" fmla="*/ 2119 w 2119"/>
                <a:gd name="T12" fmla="*/ 476 h 4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9" h="476">
                  <a:moveTo>
                    <a:pt x="2119" y="0"/>
                  </a:moveTo>
                  <a:lnTo>
                    <a:pt x="1020" y="476"/>
                  </a:lnTo>
                  <a:lnTo>
                    <a:pt x="0" y="8"/>
                  </a:lnTo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73" name="Text Box 24"/>
            <p:cNvSpPr txBox="1">
              <a:spLocks noChangeArrowheads="1"/>
            </p:cNvSpPr>
            <p:nvPr/>
          </p:nvSpPr>
          <p:spPr bwMode="auto">
            <a:xfrm rot="1411598">
              <a:off x="2906" y="2244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response</a:t>
              </a:r>
              <a:endParaRPr lang="en-US" sz="2400">
                <a:solidFill>
                  <a:srgbClr val="CC0000"/>
                </a:solidFill>
              </a:endParaRPr>
            </a:p>
          </p:txBody>
        </p:sp>
        <p:sp>
          <p:nvSpPr>
            <p:cNvPr id="137274" name="Text Box 46"/>
            <p:cNvSpPr txBox="1">
              <a:spLocks noChangeArrowheads="1"/>
            </p:cNvSpPr>
            <p:nvPr/>
          </p:nvSpPr>
          <p:spPr bwMode="auto">
            <a:xfrm rot="-1415789">
              <a:off x="4136" y="2232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>
                  <a:solidFill>
                    <a:srgbClr val="CC0000"/>
                  </a:solidFill>
                </a:rPr>
                <a:t>HTTP response</a:t>
              </a:r>
              <a:endParaRPr lang="en-US" sz="2400">
                <a:solidFill>
                  <a:srgbClr val="CC0000"/>
                </a:solidFill>
              </a:endParaRPr>
            </a:p>
          </p:txBody>
        </p:sp>
        <p:pic>
          <p:nvPicPr>
            <p:cNvPr id="137275" name="Picture 5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79" y="2557"/>
              <a:ext cx="332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7276" name="Picture 5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" y="1687"/>
              <a:ext cx="332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71069" name="Picture 6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0188" y="4613275"/>
            <a:ext cx="52705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7239" name="Group 69"/>
          <p:cNvGrpSpPr>
            <a:grpSpLocks/>
          </p:cNvGrpSpPr>
          <p:nvPr/>
        </p:nvGrpSpPr>
        <p:grpSpPr bwMode="auto">
          <a:xfrm>
            <a:off x="8112125" y="4764088"/>
            <a:ext cx="433388" cy="715962"/>
            <a:chOff x="4140" y="429"/>
            <a:chExt cx="1425" cy="2396"/>
          </a:xfrm>
        </p:grpSpPr>
        <p:sp>
          <p:nvSpPr>
            <p:cNvPr id="137240" name="Freeform 7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41" name="Rectangle 71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42" name="Freeform 7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43" name="Freeform 7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44" name="Rectangle 74"/>
            <p:cNvSpPr>
              <a:spLocks noChangeArrowheads="1"/>
            </p:cNvSpPr>
            <p:nvPr/>
          </p:nvSpPr>
          <p:spPr bwMode="auto">
            <a:xfrm>
              <a:off x="4213" y="695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245" name="Group 7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7270" name="AutoShape 76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71" name="AutoShape 77"/>
              <p:cNvSpPr>
                <a:spLocks noChangeArrowheads="1"/>
              </p:cNvSpPr>
              <p:nvPr/>
            </p:nvSpPr>
            <p:spPr bwMode="auto">
              <a:xfrm>
                <a:off x="629" y="2583"/>
                <a:ext cx="69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46" name="Rectangle 78"/>
            <p:cNvSpPr>
              <a:spLocks noChangeArrowheads="1"/>
            </p:cNvSpPr>
            <p:nvPr/>
          </p:nvSpPr>
          <p:spPr bwMode="auto">
            <a:xfrm>
              <a:off x="4224" y="101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247" name="Group 7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7268" name="AutoShape 80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30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69" name="AutoShape 81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7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48" name="Rectangle 82"/>
            <p:cNvSpPr>
              <a:spLocks noChangeArrowheads="1"/>
            </p:cNvSpPr>
            <p:nvPr/>
          </p:nvSpPr>
          <p:spPr bwMode="auto">
            <a:xfrm>
              <a:off x="4218" y="135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49" name="Rectangle 83"/>
            <p:cNvSpPr>
              <a:spLocks noChangeArrowheads="1"/>
            </p:cNvSpPr>
            <p:nvPr/>
          </p:nvSpPr>
          <p:spPr bwMode="auto">
            <a:xfrm>
              <a:off x="4229" y="1656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250" name="Group 8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7266" name="AutoShape 85"/>
              <p:cNvSpPr>
                <a:spLocks noChangeArrowheads="1"/>
              </p:cNvSpPr>
              <p:nvPr/>
            </p:nvSpPr>
            <p:spPr bwMode="auto">
              <a:xfrm>
                <a:off x="614" y="2570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67" name="AutoShape 86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3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51" name="Freeform 8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7252" name="Group 8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7264" name="AutoShape 89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65" name="AutoShape 90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53" name="Rectangle 91"/>
            <p:cNvSpPr>
              <a:spLocks noChangeArrowheads="1"/>
            </p:cNvSpPr>
            <p:nvPr/>
          </p:nvSpPr>
          <p:spPr bwMode="auto">
            <a:xfrm>
              <a:off x="5252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4" name="Freeform 9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55" name="Freeform 9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56" name="Oval 94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7" name="Freeform 9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258" name="AutoShape 96"/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59" name="AutoShape 97"/>
            <p:cNvSpPr>
              <a:spLocks noChangeArrowheads="1"/>
            </p:cNvSpPr>
            <p:nvPr/>
          </p:nvSpPr>
          <p:spPr bwMode="auto">
            <a:xfrm>
              <a:off x="4208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60" name="Oval 98"/>
            <p:cNvSpPr>
              <a:spLocks noChangeArrowheads="1"/>
            </p:cNvSpPr>
            <p:nvPr/>
          </p:nvSpPr>
          <p:spPr bwMode="auto">
            <a:xfrm>
              <a:off x="4307" y="2384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61" name="Oval 99"/>
            <p:cNvSpPr>
              <a:spLocks noChangeArrowheads="1"/>
            </p:cNvSpPr>
            <p:nvPr/>
          </p:nvSpPr>
          <p:spPr bwMode="auto">
            <a:xfrm>
              <a:off x="4485" y="2384"/>
              <a:ext cx="162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37262" name="Oval 100"/>
            <p:cNvSpPr>
              <a:spLocks noChangeArrowheads="1"/>
            </p:cNvSpPr>
            <p:nvPr/>
          </p:nvSpPr>
          <p:spPr bwMode="auto">
            <a:xfrm>
              <a:off x="4662" y="2379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63" name="Rectangle 101"/>
            <p:cNvSpPr>
              <a:spLocks noChangeArrowheads="1"/>
            </p:cNvSpPr>
            <p:nvPr/>
          </p:nvSpPr>
          <p:spPr bwMode="auto">
            <a:xfrm>
              <a:off x="5064" y="1837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84791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7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3926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68213EB7-F594-4A44-B547-F545471378B3}" type="slidenum">
              <a:rPr lang="en-US" sz="1200">
                <a:latin typeface="Tahoma" charset="0"/>
              </a:rPr>
              <a:pPr/>
              <a:t>39</a:t>
            </a:fld>
            <a:endParaRPr lang="en-US" sz="1200">
              <a:latin typeface="Tahoma" charset="0"/>
            </a:endParaRPr>
          </a:p>
        </p:txBody>
      </p:sp>
      <p:pic>
        <p:nvPicPr>
          <p:cNvPr id="139267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936625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77838" y="234950"/>
            <a:ext cx="7772400" cy="947738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More about Web caching</a:t>
            </a:r>
          </a:p>
        </p:txBody>
      </p:sp>
      <p:sp>
        <p:nvSpPr>
          <p:cNvPr id="13926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6482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cache acts as both client and server</a:t>
            </a:r>
          </a:p>
          <a:p>
            <a:pPr lvl="1"/>
            <a:r>
              <a:rPr lang="en-US" sz="2000">
                <a:latin typeface="Gill Sans MT" charset="0"/>
              </a:rPr>
              <a:t>server for original requesting client</a:t>
            </a:r>
          </a:p>
          <a:p>
            <a:pPr lvl="1"/>
            <a:r>
              <a:rPr lang="en-US" sz="2000">
                <a:latin typeface="Gill Sans MT" charset="0"/>
              </a:rPr>
              <a:t>client to origin server</a:t>
            </a:r>
          </a:p>
          <a:p>
            <a:r>
              <a:rPr lang="en-US">
                <a:latin typeface="Gill Sans MT" charset="0"/>
              </a:rPr>
              <a:t>typically cache is installed by ISP (university, company, residential ISP)</a:t>
            </a:r>
          </a:p>
        </p:txBody>
      </p:sp>
      <p:sp>
        <p:nvSpPr>
          <p:cNvPr id="13927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11313"/>
            <a:ext cx="4159250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why Web caching?</a:t>
            </a:r>
          </a:p>
          <a:p>
            <a:r>
              <a:rPr lang="en-US">
                <a:latin typeface="Gill Sans MT" charset="0"/>
              </a:rPr>
              <a:t>reduce response time for client request</a:t>
            </a:r>
          </a:p>
          <a:p>
            <a:r>
              <a:rPr lang="en-US">
                <a:latin typeface="Gill Sans MT" charset="0"/>
              </a:rPr>
              <a:t>reduce traffic on an institution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s access link</a:t>
            </a:r>
          </a:p>
          <a:p>
            <a:r>
              <a:rPr lang="en-US">
                <a:latin typeface="Gill Sans MT" charset="0"/>
              </a:rPr>
              <a:t>Internet dense with caches: enables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poor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>
                <a:latin typeface="Gill Sans MT" charset="0"/>
              </a:rPr>
              <a:t> content providers to effectively deliver content (so too does P2P file sharing)</a:t>
            </a:r>
            <a:endParaRPr lang="en-US"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759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7065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04B1608F-3962-4445-BA66-09C55DD7DF72}" type="slidenum">
              <a:rPr lang="en-US" sz="1200">
                <a:latin typeface="Tahoma" charset="0"/>
              </a:rPr>
              <a:pPr/>
              <a:t>4</a:t>
            </a:fld>
            <a:endParaRPr lang="en-US" sz="1200">
              <a:latin typeface="Tahoma" charset="0"/>
            </a:endParaRPr>
          </a:p>
        </p:txBody>
      </p:sp>
      <p:pic>
        <p:nvPicPr>
          <p:cNvPr id="70659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025525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Some network apps</a:t>
            </a: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648200"/>
          </a:xfrm>
        </p:spPr>
        <p:txBody>
          <a:bodyPr/>
          <a:lstStyle/>
          <a:p>
            <a:r>
              <a:rPr lang="en-US" sz="2400">
                <a:latin typeface="Gill Sans MT" charset="0"/>
              </a:rPr>
              <a:t>e-mail</a:t>
            </a:r>
          </a:p>
          <a:p>
            <a:r>
              <a:rPr lang="en-US" sz="2400">
                <a:latin typeface="Gill Sans MT" charset="0"/>
              </a:rPr>
              <a:t>web</a:t>
            </a:r>
          </a:p>
          <a:p>
            <a:r>
              <a:rPr lang="en-US" sz="2400">
                <a:latin typeface="Gill Sans MT" charset="0"/>
              </a:rPr>
              <a:t>text messaging</a:t>
            </a:r>
          </a:p>
          <a:p>
            <a:r>
              <a:rPr lang="en-US" sz="2400">
                <a:latin typeface="Gill Sans MT" charset="0"/>
              </a:rPr>
              <a:t>remote login</a:t>
            </a:r>
          </a:p>
          <a:p>
            <a:r>
              <a:rPr lang="en-US" sz="2400">
                <a:latin typeface="Gill Sans MT" charset="0"/>
              </a:rPr>
              <a:t>P2P file sharing</a:t>
            </a:r>
          </a:p>
          <a:p>
            <a:r>
              <a:rPr lang="en-US" sz="2400">
                <a:latin typeface="Gill Sans MT" charset="0"/>
              </a:rPr>
              <a:t>multi-user network games</a:t>
            </a:r>
          </a:p>
          <a:p>
            <a:r>
              <a:rPr lang="en-US" sz="2400">
                <a:latin typeface="Gill Sans MT" charset="0"/>
              </a:rPr>
              <a:t>streaming stored video (YouTube, Hulu, Netflix) </a:t>
            </a:r>
          </a:p>
          <a:p>
            <a:endParaRPr lang="en-US" sz="2400">
              <a:latin typeface="Gill Sans MT" charset="0"/>
            </a:endParaRPr>
          </a:p>
          <a:p>
            <a:pPr>
              <a:buFont typeface="Wingdings" charset="0"/>
              <a:buNone/>
            </a:pPr>
            <a:endParaRPr lang="en-US" sz="2400">
              <a:latin typeface="Gill Sans MT" charset="0"/>
            </a:endParaRPr>
          </a:p>
          <a:p>
            <a:pPr>
              <a:buFont typeface="Wingdings" charset="0"/>
              <a:buNone/>
            </a:pPr>
            <a:endParaRPr lang="en-US" sz="2400">
              <a:latin typeface="Gill Sans MT" charset="0"/>
            </a:endParaRP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11313"/>
            <a:ext cx="3810000" cy="4648200"/>
          </a:xfrm>
        </p:spPr>
        <p:txBody>
          <a:bodyPr/>
          <a:lstStyle/>
          <a:p>
            <a:r>
              <a:rPr lang="en-US" sz="2400">
                <a:latin typeface="Gill Sans MT" charset="0"/>
              </a:rPr>
              <a:t>voice over IP (e.g., Skype)</a:t>
            </a:r>
          </a:p>
          <a:p>
            <a:r>
              <a:rPr lang="en-US" sz="2400">
                <a:latin typeface="Gill Sans MT" charset="0"/>
              </a:rPr>
              <a:t>real-time video conferencing</a:t>
            </a:r>
          </a:p>
          <a:p>
            <a:r>
              <a:rPr lang="en-US" sz="2400">
                <a:latin typeface="Gill Sans MT" charset="0"/>
              </a:rPr>
              <a:t>social networking</a:t>
            </a:r>
          </a:p>
          <a:p>
            <a:r>
              <a:rPr lang="en-US" sz="2400">
                <a:latin typeface="Gill Sans MT" charset="0"/>
              </a:rPr>
              <a:t>search</a:t>
            </a:r>
          </a:p>
          <a:p>
            <a:r>
              <a:rPr lang="en-US" sz="2400">
                <a:latin typeface="Gill Sans MT" charset="0"/>
              </a:rPr>
              <a:t>…</a:t>
            </a:r>
          </a:p>
          <a:p>
            <a:r>
              <a:rPr lang="en-US" sz="2400">
                <a:latin typeface="Gill Sans MT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520936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4131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E3C186E2-D766-8545-8D70-3DD14C2B4DDD}" type="slidenum">
              <a:rPr lang="en-US" sz="1200">
                <a:latin typeface="Tahoma" charset="0"/>
              </a:rPr>
              <a:pPr/>
              <a:t>40</a:t>
            </a:fld>
            <a:endParaRPr lang="en-US" sz="1200">
              <a:latin typeface="Tahoma" charset="0"/>
            </a:endParaRPr>
          </a:p>
        </p:txBody>
      </p:sp>
      <p:pic>
        <p:nvPicPr>
          <p:cNvPr id="141315" name="Picture 13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806450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1316" name="Line 2"/>
          <p:cNvSpPr>
            <a:spLocks noChangeShapeType="1"/>
          </p:cNvSpPr>
          <p:nvPr/>
        </p:nvSpPr>
        <p:spPr bwMode="auto">
          <a:xfrm>
            <a:off x="5267325" y="2409825"/>
            <a:ext cx="285750" cy="114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17" name="Rectangle 3"/>
          <p:cNvSpPr>
            <a:spLocks noGrp="1" noChangeArrowheads="1"/>
          </p:cNvSpPr>
          <p:nvPr>
            <p:ph type="title"/>
          </p:nvPr>
        </p:nvSpPr>
        <p:spPr>
          <a:xfrm>
            <a:off x="403225" y="269875"/>
            <a:ext cx="7772400" cy="663575"/>
          </a:xfrm>
        </p:spPr>
        <p:txBody>
          <a:bodyPr>
            <a:normAutofit fontScale="90000"/>
          </a:bodyPr>
          <a:lstStyle/>
          <a:p>
            <a:r>
              <a:rPr lang="en-US" sz="4000">
                <a:latin typeface="Gill Sans MT" charset="0"/>
              </a:rPr>
              <a:t>Caching example: </a:t>
            </a:r>
            <a:endParaRPr lang="en-US">
              <a:latin typeface="Gill Sans MT" charset="0"/>
            </a:endParaRPr>
          </a:p>
        </p:txBody>
      </p:sp>
      <p:sp>
        <p:nvSpPr>
          <p:cNvPr id="141318" name="Text Box 50"/>
          <p:cNvSpPr txBox="1">
            <a:spLocks noChangeArrowheads="1"/>
          </p:cNvSpPr>
          <p:nvPr/>
        </p:nvSpPr>
        <p:spPr bwMode="auto">
          <a:xfrm>
            <a:off x="7696200" y="1824038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origin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servers</a:t>
            </a:r>
          </a:p>
        </p:txBody>
      </p:sp>
      <p:sp>
        <p:nvSpPr>
          <p:cNvPr id="141319" name="Line 51"/>
          <p:cNvSpPr>
            <a:spLocks noChangeShapeType="1"/>
          </p:cNvSpPr>
          <p:nvPr/>
        </p:nvSpPr>
        <p:spPr bwMode="auto">
          <a:xfrm>
            <a:off x="6076950" y="2028825"/>
            <a:ext cx="66675" cy="276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0" name="Line 52"/>
          <p:cNvSpPr>
            <a:spLocks noChangeShapeType="1"/>
          </p:cNvSpPr>
          <p:nvPr/>
        </p:nvSpPr>
        <p:spPr bwMode="auto">
          <a:xfrm flipH="1">
            <a:off x="6705600" y="2066925"/>
            <a:ext cx="9525" cy="238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1" name="Line 53"/>
          <p:cNvSpPr>
            <a:spLocks noChangeShapeType="1"/>
          </p:cNvSpPr>
          <p:nvPr/>
        </p:nvSpPr>
        <p:spPr bwMode="auto">
          <a:xfrm flipH="1">
            <a:off x="7162800" y="2228850"/>
            <a:ext cx="133350" cy="209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2" name="Line 54"/>
          <p:cNvSpPr>
            <a:spLocks noChangeShapeType="1"/>
          </p:cNvSpPr>
          <p:nvPr/>
        </p:nvSpPr>
        <p:spPr bwMode="auto">
          <a:xfrm flipH="1" flipV="1">
            <a:off x="7324725" y="2990850"/>
            <a:ext cx="2476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3" name="Freeform 55"/>
          <p:cNvSpPr>
            <a:spLocks/>
          </p:cNvSpPr>
          <p:nvPr/>
        </p:nvSpPr>
        <p:spPr bwMode="auto">
          <a:xfrm>
            <a:off x="5351463" y="2022475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4" name="Text Box 70"/>
          <p:cNvSpPr txBox="1">
            <a:spLocks noChangeArrowheads="1"/>
          </p:cNvSpPr>
          <p:nvPr/>
        </p:nvSpPr>
        <p:spPr bwMode="auto">
          <a:xfrm>
            <a:off x="6057900" y="2354263"/>
            <a:ext cx="9318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public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 Internet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141325" name="Freeform 71"/>
          <p:cNvSpPr>
            <a:spLocks/>
          </p:cNvSpPr>
          <p:nvPr/>
        </p:nvSpPr>
        <p:spPr bwMode="auto">
          <a:xfrm>
            <a:off x="4932363" y="4392613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6" name="Line 77"/>
          <p:cNvSpPr>
            <a:spLocks noChangeShapeType="1"/>
          </p:cNvSpPr>
          <p:nvPr/>
        </p:nvSpPr>
        <p:spPr bwMode="auto">
          <a:xfrm flipH="1">
            <a:off x="5381625" y="4702175"/>
            <a:ext cx="8556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7" name="Line 78"/>
          <p:cNvSpPr>
            <a:spLocks noChangeShapeType="1"/>
          </p:cNvSpPr>
          <p:nvPr/>
        </p:nvSpPr>
        <p:spPr bwMode="auto">
          <a:xfrm flipH="1">
            <a:off x="5891213" y="4749800"/>
            <a:ext cx="563562" cy="393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8" name="Line 79"/>
          <p:cNvSpPr>
            <a:spLocks noChangeShapeType="1"/>
          </p:cNvSpPr>
          <p:nvPr/>
        </p:nvSpPr>
        <p:spPr bwMode="auto">
          <a:xfrm flipH="1">
            <a:off x="6429375" y="4756150"/>
            <a:ext cx="149225" cy="382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29" name="Line 80"/>
          <p:cNvSpPr>
            <a:spLocks noChangeShapeType="1"/>
          </p:cNvSpPr>
          <p:nvPr/>
        </p:nvSpPr>
        <p:spPr bwMode="auto">
          <a:xfrm>
            <a:off x="6796088" y="4735513"/>
            <a:ext cx="123825" cy="41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30" name="Line 95"/>
          <p:cNvSpPr>
            <a:spLocks noChangeShapeType="1"/>
          </p:cNvSpPr>
          <p:nvPr/>
        </p:nvSpPr>
        <p:spPr bwMode="auto">
          <a:xfrm>
            <a:off x="6591300" y="3467100"/>
            <a:ext cx="0" cy="1062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31" name="Text Box 97"/>
          <p:cNvSpPr txBox="1">
            <a:spLocks noChangeArrowheads="1"/>
          </p:cNvSpPr>
          <p:nvPr/>
        </p:nvSpPr>
        <p:spPr bwMode="auto">
          <a:xfrm>
            <a:off x="4959350" y="4279900"/>
            <a:ext cx="11985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institutional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network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141332" name="Text Box 98"/>
          <p:cNvSpPr txBox="1">
            <a:spLocks noChangeArrowheads="1"/>
          </p:cNvSpPr>
          <p:nvPr/>
        </p:nvSpPr>
        <p:spPr bwMode="auto">
          <a:xfrm>
            <a:off x="6967538" y="4660900"/>
            <a:ext cx="12906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1 Gbps LAN</a:t>
            </a:r>
            <a:endParaRPr lang="en-US" sz="2400">
              <a:solidFill>
                <a:schemeClr val="accent2"/>
              </a:solidFill>
            </a:endParaRPr>
          </a:p>
        </p:txBody>
      </p:sp>
      <p:sp>
        <p:nvSpPr>
          <p:cNvPr id="141333" name="Text Box 99"/>
          <p:cNvSpPr txBox="1">
            <a:spLocks noChangeArrowheads="1"/>
          </p:cNvSpPr>
          <p:nvPr/>
        </p:nvSpPr>
        <p:spPr bwMode="auto">
          <a:xfrm>
            <a:off x="6592888" y="3656013"/>
            <a:ext cx="11906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1.54 Mbps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access link</a:t>
            </a:r>
            <a:endParaRPr lang="en-US" sz="2400">
              <a:solidFill>
                <a:schemeClr val="accent2"/>
              </a:solidFill>
            </a:endParaRPr>
          </a:p>
        </p:txBody>
      </p:sp>
      <p:grpSp>
        <p:nvGrpSpPr>
          <p:cNvPr id="141334" name="Group 111"/>
          <p:cNvGrpSpPr>
            <a:grpSpLocks/>
          </p:cNvGrpSpPr>
          <p:nvPr/>
        </p:nvGrpSpPr>
        <p:grpSpPr bwMode="auto">
          <a:xfrm>
            <a:off x="6175375" y="3165475"/>
            <a:ext cx="881063" cy="307975"/>
            <a:chOff x="2356" y="1300"/>
            <a:chExt cx="555" cy="194"/>
          </a:xfrm>
        </p:grpSpPr>
        <p:sp>
          <p:nvSpPr>
            <p:cNvPr id="141554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1555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1556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41557" name="Group 115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41560" name="Freeform 11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561" name="Freeform 11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1558" name="Line 118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559" name="Line 119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1335" name="Group 120"/>
          <p:cNvGrpSpPr>
            <a:grpSpLocks/>
          </p:cNvGrpSpPr>
          <p:nvPr/>
        </p:nvGrpSpPr>
        <p:grpSpPr bwMode="auto">
          <a:xfrm>
            <a:off x="6154738" y="4460875"/>
            <a:ext cx="881062" cy="307975"/>
            <a:chOff x="2356" y="1300"/>
            <a:chExt cx="555" cy="194"/>
          </a:xfrm>
        </p:grpSpPr>
        <p:sp>
          <p:nvSpPr>
            <p:cNvPr id="141546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1547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1548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41549" name="Group 12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41552" name="Freeform 12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553" name="Freeform 12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1550" name="Line 12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551" name="Line 12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1336" name="Rectangle 4"/>
          <p:cNvSpPr>
            <a:spLocks noChangeArrowheads="1"/>
          </p:cNvSpPr>
          <p:nvPr/>
        </p:nvSpPr>
        <p:spPr bwMode="auto">
          <a:xfrm>
            <a:off x="398463" y="1335088"/>
            <a:ext cx="4370387" cy="517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i="1" dirty="0">
                <a:solidFill>
                  <a:srgbClr val="CC0000"/>
                </a:solidFill>
                <a:latin typeface="Gill Sans MT" charset="0"/>
              </a:rPr>
              <a:t>assumptions: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dirty="0" err="1">
                <a:latin typeface="Gill Sans MT" charset="0"/>
              </a:rPr>
              <a:t>avg</a:t>
            </a:r>
            <a:r>
              <a:rPr lang="en-US" dirty="0">
                <a:latin typeface="Gill Sans MT" charset="0"/>
              </a:rPr>
              <a:t> object size: 100K bits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dirty="0" err="1">
                <a:latin typeface="Gill Sans MT" charset="0"/>
              </a:rPr>
              <a:t>avg</a:t>
            </a:r>
            <a:r>
              <a:rPr lang="en-US" dirty="0">
                <a:latin typeface="Gill Sans MT" charset="0"/>
              </a:rPr>
              <a:t> request rate from browsers to origin servers:15/sec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dirty="0" err="1">
                <a:latin typeface="Gill Sans MT" charset="0"/>
              </a:rPr>
              <a:t>avg</a:t>
            </a:r>
            <a:r>
              <a:rPr lang="en-US" dirty="0">
                <a:latin typeface="Gill Sans MT" charset="0"/>
              </a:rPr>
              <a:t> data rate to browsers: 1.50 Mbps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dirty="0">
                <a:latin typeface="Gill Sans MT" charset="0"/>
              </a:rPr>
              <a:t>RTT from institutional router to any origin server: 2 sec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dirty="0">
                <a:latin typeface="Gill Sans MT" charset="0"/>
              </a:rPr>
              <a:t>access link rate: 1.54 Mbps</a:t>
            </a:r>
          </a:p>
          <a:p>
            <a:pPr marL="342900" indent="-342900">
              <a:lnSpc>
                <a:spcPct val="85000"/>
              </a:lnSpc>
              <a:spcBef>
                <a:spcPct val="45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consequences: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dirty="0">
                <a:latin typeface="Gill Sans MT" charset="0"/>
              </a:rPr>
              <a:t>LAN </a:t>
            </a:r>
            <a:r>
              <a:rPr lang="en-US" dirty="0" smtClean="0">
                <a:latin typeface="Gill Sans MT" charset="0"/>
              </a:rPr>
              <a:t>utilization (traffic intensity): </a:t>
            </a:r>
            <a:r>
              <a:rPr lang="en-US" dirty="0">
                <a:latin typeface="Gill Sans MT" charset="0"/>
              </a:rPr>
              <a:t>15%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dirty="0">
                <a:latin typeface="Gill Sans MT" charset="0"/>
              </a:rPr>
              <a:t>access link utilization = </a:t>
            </a:r>
            <a:r>
              <a:rPr lang="en-US" dirty="0">
                <a:solidFill>
                  <a:srgbClr val="CC0000"/>
                </a:solidFill>
                <a:latin typeface="Gill Sans MT" charset="0"/>
              </a:rPr>
              <a:t>99%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dirty="0">
                <a:latin typeface="Gill Sans MT" charset="0"/>
              </a:rPr>
              <a:t>total delay   = Internet delay + access delay + LAN delay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dirty="0">
                <a:latin typeface="Gill Sans MT" charset="0"/>
              </a:rPr>
              <a:t>     =  2 sec + minutes + </a:t>
            </a:r>
            <a:r>
              <a:rPr lang="en-US" dirty="0" err="1">
                <a:latin typeface="Gill Sans MT" charset="0"/>
              </a:rPr>
              <a:t>usecs</a:t>
            </a:r>
            <a:endParaRPr lang="en-US" dirty="0">
              <a:latin typeface="Gill Sans MT" charset="0"/>
            </a:endParaRP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endParaRPr lang="en-US" dirty="0">
              <a:latin typeface="Gill Sans MT" charset="0"/>
            </a:endParaRP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endParaRPr lang="en-US" dirty="0">
              <a:latin typeface="Gill Sans MT" charset="0"/>
            </a:endParaRPr>
          </a:p>
        </p:txBody>
      </p:sp>
      <p:sp>
        <p:nvSpPr>
          <p:cNvPr id="8329" name="Oval 137"/>
          <p:cNvSpPr>
            <a:spLocks noChangeArrowheads="1"/>
          </p:cNvSpPr>
          <p:nvPr/>
        </p:nvSpPr>
        <p:spPr bwMode="auto">
          <a:xfrm>
            <a:off x="2771777" y="3981632"/>
            <a:ext cx="838200" cy="392112"/>
          </a:xfrm>
          <a:prstGeom prst="ellips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30" name="Text Box 138"/>
          <p:cNvSpPr txBox="1">
            <a:spLocks noChangeArrowheads="1"/>
          </p:cNvSpPr>
          <p:nvPr/>
        </p:nvSpPr>
        <p:spPr bwMode="auto">
          <a:xfrm>
            <a:off x="3125790" y="3627619"/>
            <a:ext cx="1171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CC0000"/>
                </a:solidFill>
              </a:rPr>
              <a:t>problem!</a:t>
            </a:r>
          </a:p>
        </p:txBody>
      </p:sp>
      <p:grpSp>
        <p:nvGrpSpPr>
          <p:cNvPr id="141339" name="Group 139"/>
          <p:cNvGrpSpPr>
            <a:grpSpLocks/>
          </p:cNvGrpSpPr>
          <p:nvPr/>
        </p:nvGrpSpPr>
        <p:grpSpPr bwMode="auto">
          <a:xfrm>
            <a:off x="4919663" y="1957388"/>
            <a:ext cx="377825" cy="576262"/>
            <a:chOff x="4140" y="429"/>
            <a:chExt cx="1425" cy="2396"/>
          </a:xfrm>
        </p:grpSpPr>
        <p:sp>
          <p:nvSpPr>
            <p:cNvPr id="141514" name="Freeform 14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515" name="Rectangle 141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516" name="Freeform 14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517" name="Freeform 14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518" name="Rectangle 144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519" name="Group 14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1544" name="AutoShape 14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545" name="AutoShape 147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520" name="Rectangle 148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521" name="Group 14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1542" name="AutoShape 150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543" name="AutoShape 151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522" name="Rectangle 152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523" name="Rectangle 153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524" name="Group 15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1540" name="AutoShape 155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541" name="AutoShape 156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525" name="Freeform 15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1526" name="Group 15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1538" name="AutoShape 159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539" name="AutoShape 160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527" name="Rectangle 161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528" name="Freeform 16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529" name="Freeform 16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530" name="Oval 164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531" name="Freeform 16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532" name="AutoShape 166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533" name="AutoShape 167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534" name="Oval 168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535" name="Oval 169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1536" name="Oval 170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537" name="Rectangle 171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1340" name="Group 172"/>
          <p:cNvGrpSpPr>
            <a:grpSpLocks/>
          </p:cNvGrpSpPr>
          <p:nvPr/>
        </p:nvGrpSpPr>
        <p:grpSpPr bwMode="auto">
          <a:xfrm>
            <a:off x="5068888" y="5070475"/>
            <a:ext cx="525462" cy="557213"/>
            <a:chOff x="-44" y="1473"/>
            <a:chExt cx="981" cy="1105"/>
          </a:xfrm>
        </p:grpSpPr>
        <p:pic>
          <p:nvPicPr>
            <p:cNvPr id="141512" name="Picture 173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1513" name="Freeform 17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1341" name="Group 175"/>
          <p:cNvGrpSpPr>
            <a:grpSpLocks/>
          </p:cNvGrpSpPr>
          <p:nvPr/>
        </p:nvGrpSpPr>
        <p:grpSpPr bwMode="auto">
          <a:xfrm>
            <a:off x="5834063" y="1479550"/>
            <a:ext cx="377825" cy="576263"/>
            <a:chOff x="4140" y="429"/>
            <a:chExt cx="1425" cy="2396"/>
          </a:xfrm>
        </p:grpSpPr>
        <p:sp>
          <p:nvSpPr>
            <p:cNvPr id="141480" name="Freeform 17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81" name="Rectangle 177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82" name="Freeform 17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83" name="Freeform 17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84" name="Rectangle 180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485" name="Group 18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1510" name="AutoShape 182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511" name="AutoShape 183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86" name="Rectangle 184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487" name="Group 18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1508" name="AutoShape 186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509" name="AutoShape 187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88" name="Rectangle 188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89" name="Rectangle 189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490" name="Group 19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1506" name="AutoShape 191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507" name="AutoShape 192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91" name="Freeform 19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1492" name="Group 19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1504" name="AutoShape 195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505" name="AutoShape 196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93" name="Rectangle 197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94" name="Freeform 19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95" name="Freeform 19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96" name="Oval 200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97" name="Freeform 20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98" name="AutoShape 202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99" name="AutoShape 203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500" name="Oval 204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501" name="Oval 205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1502" name="Oval 206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503" name="Rectangle 207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1342" name="Group 208"/>
          <p:cNvGrpSpPr>
            <a:grpSpLocks/>
          </p:cNvGrpSpPr>
          <p:nvPr/>
        </p:nvGrpSpPr>
        <p:grpSpPr bwMode="auto">
          <a:xfrm>
            <a:off x="6586538" y="1511300"/>
            <a:ext cx="377825" cy="576263"/>
            <a:chOff x="4140" y="429"/>
            <a:chExt cx="1425" cy="2396"/>
          </a:xfrm>
        </p:grpSpPr>
        <p:sp>
          <p:nvSpPr>
            <p:cNvPr id="141448" name="Freeform 20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49" name="Rectangle 210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50" name="Freeform 21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51" name="Freeform 21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52" name="Rectangle 213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453" name="Group 21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1478" name="AutoShape 215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79" name="AutoShape 216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54" name="Rectangle 217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455" name="Group 21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1476" name="AutoShape 219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77" name="AutoShape 220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56" name="Rectangle 221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57" name="Rectangle 222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458" name="Group 22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1474" name="AutoShape 224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75" name="AutoShape 225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59" name="Freeform 22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1460" name="Group 22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1472" name="AutoShape 228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73" name="AutoShape 229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61" name="Rectangle 230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62" name="Freeform 23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63" name="Freeform 23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64" name="Oval 233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65" name="Freeform 23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66" name="AutoShape 235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67" name="AutoShape 236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68" name="Oval 237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69" name="Oval 238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1470" name="Oval 239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71" name="Rectangle 240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1343" name="Group 241"/>
          <p:cNvGrpSpPr>
            <a:grpSpLocks/>
          </p:cNvGrpSpPr>
          <p:nvPr/>
        </p:nvGrpSpPr>
        <p:grpSpPr bwMode="auto">
          <a:xfrm>
            <a:off x="7196138" y="1663700"/>
            <a:ext cx="377825" cy="576263"/>
            <a:chOff x="4140" y="429"/>
            <a:chExt cx="1425" cy="2396"/>
          </a:xfrm>
        </p:grpSpPr>
        <p:sp>
          <p:nvSpPr>
            <p:cNvPr id="141416" name="Freeform 24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17" name="Rectangle 243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18" name="Freeform 24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19" name="Freeform 24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20" name="Rectangle 246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421" name="Group 24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1446" name="AutoShape 248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47" name="AutoShape 249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22" name="Rectangle 250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423" name="Group 25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1444" name="AutoShape 25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45" name="AutoShape 253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24" name="Rectangle 254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25" name="Rectangle 255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426" name="Group 25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1442" name="AutoShape 257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43" name="AutoShape 258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27" name="Freeform 25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1428" name="Group 26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1440" name="AutoShape 261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41" name="AutoShape 262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429" name="Rectangle 263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30" name="Freeform 26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31" name="Freeform 26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32" name="Oval 266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33" name="Freeform 26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34" name="AutoShape 268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35" name="AutoShape 269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36" name="Oval 270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37" name="Oval 271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1438" name="Oval 272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39" name="Rectangle 273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1344" name="Group 274"/>
          <p:cNvGrpSpPr>
            <a:grpSpLocks/>
          </p:cNvGrpSpPr>
          <p:nvPr/>
        </p:nvGrpSpPr>
        <p:grpSpPr bwMode="auto">
          <a:xfrm>
            <a:off x="7524750" y="2609850"/>
            <a:ext cx="377825" cy="576263"/>
            <a:chOff x="4140" y="429"/>
            <a:chExt cx="1425" cy="2396"/>
          </a:xfrm>
        </p:grpSpPr>
        <p:sp>
          <p:nvSpPr>
            <p:cNvPr id="141384" name="Freeform 27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385" name="Rectangle 276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86" name="Freeform 27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387" name="Freeform 27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388" name="Rectangle 279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389" name="Group 28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1414" name="AutoShape 281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5" name="AutoShape 282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390" name="Rectangle 283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391" name="Group 28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1412" name="AutoShape 285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3" name="AutoShape 286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392" name="Rectangle 287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93" name="Rectangle 288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394" name="Group 28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1410" name="AutoShape 290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1" name="AutoShape 291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395" name="Freeform 29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1396" name="Group 29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1408" name="AutoShape 294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09" name="AutoShape 295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397" name="Rectangle 296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98" name="Freeform 29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399" name="Freeform 29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00" name="Oval 299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01" name="Freeform 30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402" name="AutoShape 301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03" name="AutoShape 302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04" name="Oval 303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05" name="Oval 304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1406" name="Oval 305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407" name="Rectangle 306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1345" name="Group 307"/>
          <p:cNvGrpSpPr>
            <a:grpSpLocks/>
          </p:cNvGrpSpPr>
          <p:nvPr/>
        </p:nvGrpSpPr>
        <p:grpSpPr bwMode="auto">
          <a:xfrm>
            <a:off x="6784975" y="5027613"/>
            <a:ext cx="377825" cy="576262"/>
            <a:chOff x="4140" y="429"/>
            <a:chExt cx="1425" cy="2396"/>
          </a:xfrm>
        </p:grpSpPr>
        <p:sp>
          <p:nvSpPr>
            <p:cNvPr id="141352" name="Freeform 30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353" name="Rectangle 309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54" name="Freeform 31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355" name="Freeform 31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356" name="Rectangle 312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357" name="Group 31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1382" name="AutoShape 314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383" name="AutoShape 315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358" name="Rectangle 316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359" name="Group 31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1380" name="AutoShape 318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381" name="AutoShape 319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360" name="Rectangle 320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61" name="Rectangle 321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362" name="Group 32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1378" name="AutoShape 323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379" name="AutoShape 324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363" name="Freeform 32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1364" name="Group 32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1376" name="AutoShape 32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377" name="AutoShape 328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1365" name="Rectangle 329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66" name="Freeform 33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367" name="Freeform 33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368" name="Oval 332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69" name="Freeform 33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370" name="AutoShape 334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71" name="AutoShape 335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72" name="Oval 336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73" name="Oval 337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1374" name="Oval 338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75" name="Rectangle 339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1346" name="Group 340"/>
          <p:cNvGrpSpPr>
            <a:grpSpLocks/>
          </p:cNvGrpSpPr>
          <p:nvPr/>
        </p:nvGrpSpPr>
        <p:grpSpPr bwMode="auto">
          <a:xfrm>
            <a:off x="5580063" y="5092700"/>
            <a:ext cx="525462" cy="557213"/>
            <a:chOff x="-44" y="1473"/>
            <a:chExt cx="981" cy="1105"/>
          </a:xfrm>
        </p:grpSpPr>
        <p:pic>
          <p:nvPicPr>
            <p:cNvPr id="141350" name="Picture 34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1351" name="Freeform 34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1347" name="Group 343"/>
          <p:cNvGrpSpPr>
            <a:grpSpLocks/>
          </p:cNvGrpSpPr>
          <p:nvPr/>
        </p:nvGrpSpPr>
        <p:grpSpPr bwMode="auto">
          <a:xfrm>
            <a:off x="6103938" y="5081588"/>
            <a:ext cx="525462" cy="557212"/>
            <a:chOff x="-44" y="1473"/>
            <a:chExt cx="981" cy="1105"/>
          </a:xfrm>
        </p:grpSpPr>
        <p:pic>
          <p:nvPicPr>
            <p:cNvPr id="141348" name="Picture 34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1349" name="Freeform 34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36522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9" grpId="0" animBg="1"/>
      <p:bldP spid="833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4336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31404711-D678-4C42-9ABA-9AB94FCBF3B1}" type="slidenum">
              <a:rPr lang="en-US" sz="1200">
                <a:latin typeface="Tahoma" charset="0"/>
              </a:rPr>
              <a:pPr/>
              <a:t>41</a:t>
            </a:fld>
            <a:endParaRPr lang="en-US" sz="1200">
              <a:latin typeface="Tahoma" charset="0"/>
            </a:endParaRPr>
          </a:p>
        </p:txBody>
      </p:sp>
      <p:sp>
        <p:nvSpPr>
          <p:cNvPr id="143363" name="Rectangle 4"/>
          <p:cNvSpPr>
            <a:spLocks noChangeArrowheads="1"/>
          </p:cNvSpPr>
          <p:nvPr/>
        </p:nvSpPr>
        <p:spPr bwMode="auto">
          <a:xfrm>
            <a:off x="398463" y="1335088"/>
            <a:ext cx="4370387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assumptions: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avg object size: 100K bits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avg request rate from browsers to origin servers:15/sec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avg data rate to browsers: 1.50 Mbps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RTT from institutional router to any origin server: 2 sec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access link rate: 1.54 Mbps</a:t>
            </a:r>
          </a:p>
          <a:p>
            <a:pPr marL="342900" indent="-342900">
              <a:lnSpc>
                <a:spcPct val="85000"/>
              </a:lnSpc>
              <a:spcBef>
                <a:spcPct val="45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consequences: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1800">
                <a:latin typeface="Gill Sans MT" charset="0"/>
              </a:rPr>
              <a:t>LAN utilization: 15%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1800">
                <a:latin typeface="Gill Sans MT" charset="0"/>
              </a:rPr>
              <a:t>access link utilization = </a:t>
            </a:r>
            <a:r>
              <a:rPr lang="en-US" sz="1800">
                <a:solidFill>
                  <a:srgbClr val="CC0000"/>
                </a:solidFill>
                <a:latin typeface="Gill Sans MT" charset="0"/>
              </a:rPr>
              <a:t>99%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1800">
                <a:latin typeface="Gill Sans MT" charset="0"/>
              </a:rPr>
              <a:t>total delay   = Internet delay + access delay + LAN delay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1800">
                <a:latin typeface="Gill Sans MT" charset="0"/>
              </a:rPr>
              <a:t>     =  2 sec + minutes + usecs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endParaRPr lang="en-US">
              <a:latin typeface="Gill Sans MT" charset="0"/>
            </a:endParaRP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endParaRPr lang="en-US">
              <a:latin typeface="Gill Sans MT" charset="0"/>
            </a:endParaRPr>
          </a:p>
        </p:txBody>
      </p:sp>
      <p:pic>
        <p:nvPicPr>
          <p:cNvPr id="143364" name="Picture 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806450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6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03225" y="269875"/>
            <a:ext cx="7772400" cy="663575"/>
          </a:xfrm>
        </p:spPr>
        <p:txBody>
          <a:bodyPr>
            <a:normAutofit fontScale="90000"/>
          </a:bodyPr>
          <a:lstStyle/>
          <a:p>
            <a:r>
              <a:rPr lang="en-US" sz="4000">
                <a:latin typeface="Gill Sans MT" charset="0"/>
              </a:rPr>
              <a:t>Caching example: </a:t>
            </a:r>
            <a:r>
              <a:rPr lang="en-US" sz="3600">
                <a:latin typeface="Gill Sans MT" charset="0"/>
              </a:rPr>
              <a:t>fatter access link</a:t>
            </a:r>
            <a:r>
              <a:rPr lang="en-US" sz="4000">
                <a:latin typeface="Gill Sans MT" charset="0"/>
              </a:rPr>
              <a:t> </a:t>
            </a:r>
            <a:endParaRPr lang="en-US">
              <a:latin typeface="Gill Sans MT" charset="0"/>
            </a:endParaRPr>
          </a:p>
        </p:txBody>
      </p:sp>
      <p:sp>
        <p:nvSpPr>
          <p:cNvPr id="143366" name="Text Box 50"/>
          <p:cNvSpPr txBox="1">
            <a:spLocks noChangeArrowheads="1"/>
          </p:cNvSpPr>
          <p:nvPr/>
        </p:nvSpPr>
        <p:spPr bwMode="auto">
          <a:xfrm>
            <a:off x="7696200" y="1824038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origin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servers</a:t>
            </a:r>
          </a:p>
        </p:txBody>
      </p:sp>
      <p:sp>
        <p:nvSpPr>
          <p:cNvPr id="143367" name="Text Box 99"/>
          <p:cNvSpPr txBox="1">
            <a:spLocks noChangeArrowheads="1"/>
          </p:cNvSpPr>
          <p:nvPr/>
        </p:nvSpPr>
        <p:spPr bwMode="auto">
          <a:xfrm>
            <a:off x="6592888" y="3656013"/>
            <a:ext cx="11906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1.54 Mbps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access link</a:t>
            </a:r>
            <a:endParaRPr lang="en-US" sz="2400">
              <a:solidFill>
                <a:schemeClr val="accent2"/>
              </a:solidFill>
            </a:endParaRPr>
          </a:p>
        </p:txBody>
      </p:sp>
      <p:sp>
        <p:nvSpPr>
          <p:cNvPr id="147507" name="Line 51"/>
          <p:cNvSpPr>
            <a:spLocks noChangeShapeType="1"/>
          </p:cNvSpPr>
          <p:nvPr/>
        </p:nvSpPr>
        <p:spPr bwMode="auto">
          <a:xfrm>
            <a:off x="2581275" y="3670300"/>
            <a:ext cx="990600" cy="150813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7508" name="Text Box 52"/>
          <p:cNvSpPr txBox="1">
            <a:spLocks noChangeArrowheads="1"/>
          </p:cNvSpPr>
          <p:nvPr/>
        </p:nvSpPr>
        <p:spPr bwMode="auto">
          <a:xfrm>
            <a:off x="3509963" y="3659188"/>
            <a:ext cx="1200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Gill Sans MT" charset="0"/>
              </a:rPr>
              <a:t>154 Mbps</a:t>
            </a:r>
          </a:p>
        </p:txBody>
      </p:sp>
      <p:sp>
        <p:nvSpPr>
          <p:cNvPr id="147509" name="Line 53"/>
          <p:cNvSpPr>
            <a:spLocks noChangeShapeType="1"/>
          </p:cNvSpPr>
          <p:nvPr/>
        </p:nvSpPr>
        <p:spPr bwMode="auto">
          <a:xfrm>
            <a:off x="6705600" y="3789363"/>
            <a:ext cx="1154113" cy="17462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7510" name="Text Box 54"/>
          <p:cNvSpPr txBox="1">
            <a:spLocks noChangeArrowheads="1"/>
          </p:cNvSpPr>
          <p:nvPr/>
        </p:nvSpPr>
        <p:spPr bwMode="auto">
          <a:xfrm>
            <a:off x="7788275" y="3779838"/>
            <a:ext cx="1076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/>
              <a:t>154 Mbps</a:t>
            </a:r>
          </a:p>
        </p:txBody>
      </p:sp>
      <p:sp>
        <p:nvSpPr>
          <p:cNvPr id="147511" name="Line 55"/>
          <p:cNvSpPr>
            <a:spLocks noChangeShapeType="1"/>
          </p:cNvSpPr>
          <p:nvPr/>
        </p:nvSpPr>
        <p:spPr bwMode="auto">
          <a:xfrm>
            <a:off x="1762125" y="5541963"/>
            <a:ext cx="969963" cy="239712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7512" name="Text Box 56"/>
          <p:cNvSpPr txBox="1">
            <a:spLocks noChangeArrowheads="1"/>
          </p:cNvSpPr>
          <p:nvPr/>
        </p:nvSpPr>
        <p:spPr bwMode="auto">
          <a:xfrm>
            <a:off x="2616200" y="5645150"/>
            <a:ext cx="809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Gill Sans MT" charset="0"/>
              </a:rPr>
              <a:t>msecs</a:t>
            </a:r>
          </a:p>
        </p:txBody>
      </p:sp>
      <p:sp>
        <p:nvSpPr>
          <p:cNvPr id="147513" name="Text Box 57"/>
          <p:cNvSpPr txBox="1">
            <a:spLocks noChangeArrowheads="1"/>
          </p:cNvSpPr>
          <p:nvPr/>
        </p:nvSpPr>
        <p:spPr bwMode="auto">
          <a:xfrm>
            <a:off x="598488" y="6051550"/>
            <a:ext cx="6507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C0000"/>
                </a:solidFill>
              </a:rPr>
              <a:t>Cost:</a:t>
            </a:r>
            <a:r>
              <a:rPr lang="en-US" sz="2400"/>
              <a:t> increased access link speed (not cheap!)</a:t>
            </a:r>
          </a:p>
        </p:txBody>
      </p:sp>
      <p:sp>
        <p:nvSpPr>
          <p:cNvPr id="147515" name="Line 59"/>
          <p:cNvSpPr>
            <a:spLocks noChangeShapeType="1"/>
          </p:cNvSpPr>
          <p:nvPr/>
        </p:nvSpPr>
        <p:spPr bwMode="auto">
          <a:xfrm>
            <a:off x="2928938" y="4683125"/>
            <a:ext cx="706437" cy="1174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7516" name="Text Box 60"/>
          <p:cNvSpPr txBox="1">
            <a:spLocks noChangeArrowheads="1"/>
          </p:cNvSpPr>
          <p:nvPr/>
        </p:nvSpPr>
        <p:spPr bwMode="auto">
          <a:xfrm>
            <a:off x="3529013" y="4600575"/>
            <a:ext cx="665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Gill Sans MT" charset="0"/>
              </a:rPr>
              <a:t>9.9%</a:t>
            </a:r>
          </a:p>
        </p:txBody>
      </p:sp>
      <p:sp>
        <p:nvSpPr>
          <p:cNvPr id="143377" name="Line 2"/>
          <p:cNvSpPr>
            <a:spLocks noChangeShapeType="1"/>
          </p:cNvSpPr>
          <p:nvPr/>
        </p:nvSpPr>
        <p:spPr bwMode="auto">
          <a:xfrm>
            <a:off x="5267325" y="2409825"/>
            <a:ext cx="285750" cy="114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78" name="Line 51"/>
          <p:cNvSpPr>
            <a:spLocks noChangeShapeType="1"/>
          </p:cNvSpPr>
          <p:nvPr/>
        </p:nvSpPr>
        <p:spPr bwMode="auto">
          <a:xfrm>
            <a:off x="6076950" y="2028825"/>
            <a:ext cx="66675" cy="276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79" name="Line 52"/>
          <p:cNvSpPr>
            <a:spLocks noChangeShapeType="1"/>
          </p:cNvSpPr>
          <p:nvPr/>
        </p:nvSpPr>
        <p:spPr bwMode="auto">
          <a:xfrm flipH="1">
            <a:off x="6705600" y="2066925"/>
            <a:ext cx="9525" cy="238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80" name="Line 53"/>
          <p:cNvSpPr>
            <a:spLocks noChangeShapeType="1"/>
          </p:cNvSpPr>
          <p:nvPr/>
        </p:nvSpPr>
        <p:spPr bwMode="auto">
          <a:xfrm flipH="1">
            <a:off x="7162800" y="2228850"/>
            <a:ext cx="133350" cy="209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81" name="Line 54"/>
          <p:cNvSpPr>
            <a:spLocks noChangeShapeType="1"/>
          </p:cNvSpPr>
          <p:nvPr/>
        </p:nvSpPr>
        <p:spPr bwMode="auto">
          <a:xfrm flipH="1" flipV="1">
            <a:off x="7324725" y="2990850"/>
            <a:ext cx="2476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82" name="Freeform 55"/>
          <p:cNvSpPr>
            <a:spLocks/>
          </p:cNvSpPr>
          <p:nvPr/>
        </p:nvSpPr>
        <p:spPr bwMode="auto">
          <a:xfrm>
            <a:off x="5351463" y="2022475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83" name="Text Box 70"/>
          <p:cNvSpPr txBox="1">
            <a:spLocks noChangeArrowheads="1"/>
          </p:cNvSpPr>
          <p:nvPr/>
        </p:nvSpPr>
        <p:spPr bwMode="auto">
          <a:xfrm>
            <a:off x="6057900" y="2354263"/>
            <a:ext cx="9318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public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 Internet</a:t>
            </a:r>
            <a:endParaRPr lang="en-US" sz="2400">
              <a:solidFill>
                <a:srgbClr val="CC0000"/>
              </a:solidFill>
            </a:endParaRPr>
          </a:p>
        </p:txBody>
      </p:sp>
      <p:grpSp>
        <p:nvGrpSpPr>
          <p:cNvPr id="143384" name="Group 68"/>
          <p:cNvGrpSpPr>
            <a:grpSpLocks/>
          </p:cNvGrpSpPr>
          <p:nvPr/>
        </p:nvGrpSpPr>
        <p:grpSpPr bwMode="auto">
          <a:xfrm>
            <a:off x="6175375" y="3165475"/>
            <a:ext cx="881063" cy="307975"/>
            <a:chOff x="2356" y="1300"/>
            <a:chExt cx="555" cy="194"/>
          </a:xfrm>
        </p:grpSpPr>
        <p:sp>
          <p:nvSpPr>
            <p:cNvPr id="143609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3610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3611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43612" name="Group 72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43615" name="Freeform 7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6" name="Freeform 7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613" name="Line 75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14" name="Line 76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385" name="Group 77"/>
          <p:cNvGrpSpPr>
            <a:grpSpLocks/>
          </p:cNvGrpSpPr>
          <p:nvPr/>
        </p:nvGrpSpPr>
        <p:grpSpPr bwMode="auto">
          <a:xfrm>
            <a:off x="4919663" y="1957388"/>
            <a:ext cx="377825" cy="576262"/>
            <a:chOff x="4140" y="429"/>
            <a:chExt cx="1425" cy="2396"/>
          </a:xfrm>
        </p:grpSpPr>
        <p:sp>
          <p:nvSpPr>
            <p:cNvPr id="143577" name="Freeform 7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78" name="Rectangle 79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79" name="Freeform 8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0" name="Freeform 8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1" name="Rectangle 82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582" name="Group 8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3607" name="AutoShape 84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08" name="AutoShape 85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83" name="Rectangle 86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584" name="Group 8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3605" name="AutoShape 88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06" name="AutoShape 89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85" name="Rectangle 90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86" name="Rectangle 91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587" name="Group 9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3603" name="AutoShape 93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04" name="AutoShape 94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88" name="Freeform 9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589" name="Group 9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3601" name="AutoShape 9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602" name="AutoShape 98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90" name="Rectangle 99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91" name="Freeform 10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92" name="Freeform 10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93" name="Oval 102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94" name="Freeform 10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95" name="AutoShape 104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96" name="AutoShape 105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97" name="Oval 106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98" name="Oval 107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3599" name="Oval 108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00" name="Rectangle 109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3386" name="Group 110"/>
          <p:cNvGrpSpPr>
            <a:grpSpLocks/>
          </p:cNvGrpSpPr>
          <p:nvPr/>
        </p:nvGrpSpPr>
        <p:grpSpPr bwMode="auto">
          <a:xfrm>
            <a:off x="5834063" y="1479550"/>
            <a:ext cx="377825" cy="576263"/>
            <a:chOff x="4140" y="429"/>
            <a:chExt cx="1425" cy="2396"/>
          </a:xfrm>
        </p:grpSpPr>
        <p:sp>
          <p:nvSpPr>
            <p:cNvPr id="143545" name="Freeform 11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6" name="Rectangle 112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47" name="Freeform 11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8" name="Freeform 11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9" name="Rectangle 115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550" name="Group 11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3575" name="AutoShape 117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76" name="AutoShape 118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51" name="Rectangle 119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552" name="Group 12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3573" name="AutoShape 121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74" name="AutoShape 122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53" name="Rectangle 123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54" name="Rectangle 124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555" name="Group 12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3571" name="AutoShape 126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72" name="AutoShape 127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56" name="Freeform 12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557" name="Group 12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3569" name="AutoShape 130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70" name="AutoShape 131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58" name="Rectangle 132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59" name="Freeform 13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0" name="Freeform 13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1" name="Oval 135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2" name="Freeform 13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3" name="AutoShape 137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4" name="AutoShape 138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5" name="Oval 139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6" name="Oval 140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3567" name="Oval 141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8" name="Rectangle 142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3387" name="Group 143"/>
          <p:cNvGrpSpPr>
            <a:grpSpLocks/>
          </p:cNvGrpSpPr>
          <p:nvPr/>
        </p:nvGrpSpPr>
        <p:grpSpPr bwMode="auto">
          <a:xfrm>
            <a:off x="6586538" y="1511300"/>
            <a:ext cx="377825" cy="576263"/>
            <a:chOff x="4140" y="429"/>
            <a:chExt cx="1425" cy="2396"/>
          </a:xfrm>
        </p:grpSpPr>
        <p:sp>
          <p:nvSpPr>
            <p:cNvPr id="143513" name="Freeform 14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14" name="Rectangle 145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15" name="Freeform 14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16" name="Freeform 14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17" name="Rectangle 148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518" name="Group 14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3543" name="AutoShape 150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44" name="AutoShape 151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19" name="Rectangle 152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520" name="Group 15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3541" name="AutoShape 154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42" name="AutoShape 155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21" name="Rectangle 156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2" name="Rectangle 157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523" name="Group 15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3539" name="AutoShape 159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40" name="AutoShape 160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24" name="Freeform 16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525" name="Group 16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3537" name="AutoShape 1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38" name="AutoShape 164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26" name="Rectangle 165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7" name="Freeform 16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8" name="Freeform 16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9" name="Oval 168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0" name="Freeform 16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31" name="AutoShape 170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2" name="AutoShape 171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3" name="Oval 172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4" name="Oval 173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3535" name="Oval 174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6" name="Rectangle 175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3388" name="Group 176"/>
          <p:cNvGrpSpPr>
            <a:grpSpLocks/>
          </p:cNvGrpSpPr>
          <p:nvPr/>
        </p:nvGrpSpPr>
        <p:grpSpPr bwMode="auto">
          <a:xfrm>
            <a:off x="7196138" y="1663700"/>
            <a:ext cx="377825" cy="576263"/>
            <a:chOff x="4140" y="429"/>
            <a:chExt cx="1425" cy="2396"/>
          </a:xfrm>
        </p:grpSpPr>
        <p:sp>
          <p:nvSpPr>
            <p:cNvPr id="143481" name="Freeform 17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82" name="Rectangle 178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3" name="Freeform 17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84" name="Freeform 18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85" name="Rectangle 181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486" name="Group 18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3511" name="AutoShape 183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12" name="AutoShape 184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87" name="Rectangle 185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488" name="Group 18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3509" name="AutoShape 187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10" name="AutoShape 188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89" name="Rectangle 189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90" name="Rectangle 190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491" name="Group 19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3507" name="AutoShape 19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08" name="AutoShape 193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92" name="Freeform 19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493" name="Group 19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3505" name="AutoShape 196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06" name="AutoShape 197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94" name="Rectangle 198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95" name="Freeform 19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96" name="Freeform 20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97" name="Oval 201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98" name="Freeform 20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99" name="AutoShape 203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0" name="AutoShape 204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1" name="Oval 205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2" name="Oval 206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3503" name="Oval 207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4" name="Rectangle 208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3389" name="Group 209"/>
          <p:cNvGrpSpPr>
            <a:grpSpLocks/>
          </p:cNvGrpSpPr>
          <p:nvPr/>
        </p:nvGrpSpPr>
        <p:grpSpPr bwMode="auto">
          <a:xfrm>
            <a:off x="7524750" y="2609850"/>
            <a:ext cx="377825" cy="576263"/>
            <a:chOff x="4140" y="429"/>
            <a:chExt cx="1425" cy="2396"/>
          </a:xfrm>
        </p:grpSpPr>
        <p:sp>
          <p:nvSpPr>
            <p:cNvPr id="143449" name="Freeform 21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50" name="Rectangle 211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51" name="Freeform 21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52" name="Freeform 21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53" name="Rectangle 214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454" name="Group 21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3479" name="AutoShape 21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480" name="AutoShape 217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55" name="Rectangle 218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456" name="Group 21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3477" name="AutoShape 220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478" name="AutoShape 221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57" name="Rectangle 222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58" name="Rectangle 223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459" name="Group 22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3475" name="AutoShape 225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476" name="AutoShape 226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60" name="Freeform 22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461" name="Group 22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3473" name="AutoShape 229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474" name="AutoShape 230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62" name="Rectangle 231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63" name="Freeform 23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64" name="Freeform 23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65" name="Oval 234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66" name="Freeform 23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67" name="AutoShape 236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68" name="AutoShape 237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69" name="Oval 238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70" name="Oval 239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3471" name="Oval 240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72" name="Rectangle 241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390" name="Freeform 71"/>
          <p:cNvSpPr>
            <a:spLocks/>
          </p:cNvSpPr>
          <p:nvPr/>
        </p:nvSpPr>
        <p:spPr bwMode="auto">
          <a:xfrm>
            <a:off x="4932363" y="4392613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1" name="Line 77"/>
          <p:cNvSpPr>
            <a:spLocks noChangeShapeType="1"/>
          </p:cNvSpPr>
          <p:nvPr/>
        </p:nvSpPr>
        <p:spPr bwMode="auto">
          <a:xfrm flipH="1">
            <a:off x="5381625" y="4702175"/>
            <a:ext cx="8556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2" name="Line 78"/>
          <p:cNvSpPr>
            <a:spLocks noChangeShapeType="1"/>
          </p:cNvSpPr>
          <p:nvPr/>
        </p:nvSpPr>
        <p:spPr bwMode="auto">
          <a:xfrm flipH="1">
            <a:off x="5891213" y="4749800"/>
            <a:ext cx="563562" cy="393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3" name="Line 79"/>
          <p:cNvSpPr>
            <a:spLocks noChangeShapeType="1"/>
          </p:cNvSpPr>
          <p:nvPr/>
        </p:nvSpPr>
        <p:spPr bwMode="auto">
          <a:xfrm flipH="1">
            <a:off x="6429375" y="4756150"/>
            <a:ext cx="149225" cy="382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4" name="Line 80"/>
          <p:cNvSpPr>
            <a:spLocks noChangeShapeType="1"/>
          </p:cNvSpPr>
          <p:nvPr/>
        </p:nvSpPr>
        <p:spPr bwMode="auto">
          <a:xfrm>
            <a:off x="6796088" y="4735513"/>
            <a:ext cx="123825" cy="41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5" name="Text Box 97"/>
          <p:cNvSpPr txBox="1">
            <a:spLocks noChangeArrowheads="1"/>
          </p:cNvSpPr>
          <p:nvPr/>
        </p:nvSpPr>
        <p:spPr bwMode="auto">
          <a:xfrm>
            <a:off x="4959350" y="4279900"/>
            <a:ext cx="11985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institutional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network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143396" name="Text Box 98"/>
          <p:cNvSpPr txBox="1">
            <a:spLocks noChangeArrowheads="1"/>
          </p:cNvSpPr>
          <p:nvPr/>
        </p:nvSpPr>
        <p:spPr bwMode="auto">
          <a:xfrm>
            <a:off x="6967538" y="4660900"/>
            <a:ext cx="12906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1 Gbps LAN</a:t>
            </a:r>
            <a:endParaRPr lang="en-US" sz="2400">
              <a:solidFill>
                <a:schemeClr val="accent2"/>
              </a:solidFill>
            </a:endParaRPr>
          </a:p>
        </p:txBody>
      </p:sp>
      <p:grpSp>
        <p:nvGrpSpPr>
          <p:cNvPr id="143397" name="Group 120"/>
          <p:cNvGrpSpPr>
            <a:grpSpLocks/>
          </p:cNvGrpSpPr>
          <p:nvPr/>
        </p:nvGrpSpPr>
        <p:grpSpPr bwMode="auto">
          <a:xfrm>
            <a:off x="6154738" y="4460875"/>
            <a:ext cx="881062" cy="307975"/>
            <a:chOff x="2356" y="1300"/>
            <a:chExt cx="555" cy="194"/>
          </a:xfrm>
        </p:grpSpPr>
        <p:sp>
          <p:nvSpPr>
            <p:cNvPr id="143441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3442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3443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43444" name="Group 12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43447" name="Freeform 12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48" name="Freeform 12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445" name="Line 12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46" name="Line 12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398" name="Group 172"/>
          <p:cNvGrpSpPr>
            <a:grpSpLocks/>
          </p:cNvGrpSpPr>
          <p:nvPr/>
        </p:nvGrpSpPr>
        <p:grpSpPr bwMode="auto">
          <a:xfrm>
            <a:off x="5068888" y="5070475"/>
            <a:ext cx="525462" cy="557213"/>
            <a:chOff x="-44" y="1473"/>
            <a:chExt cx="981" cy="1105"/>
          </a:xfrm>
        </p:grpSpPr>
        <p:pic>
          <p:nvPicPr>
            <p:cNvPr id="143439" name="Picture 173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40" name="Freeform 17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3399" name="Group 307"/>
          <p:cNvGrpSpPr>
            <a:grpSpLocks/>
          </p:cNvGrpSpPr>
          <p:nvPr/>
        </p:nvGrpSpPr>
        <p:grpSpPr bwMode="auto">
          <a:xfrm>
            <a:off x="6784975" y="5027613"/>
            <a:ext cx="377825" cy="576262"/>
            <a:chOff x="4140" y="429"/>
            <a:chExt cx="1425" cy="2396"/>
          </a:xfrm>
        </p:grpSpPr>
        <p:sp>
          <p:nvSpPr>
            <p:cNvPr id="143407" name="Freeform 30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08" name="Rectangle 309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09" name="Freeform 31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0" name="Freeform 31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1" name="Rectangle 312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412" name="Group 31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3437" name="AutoShape 314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438" name="AutoShape 315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13" name="Rectangle 316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414" name="Group 31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3435" name="AutoShape 318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436" name="AutoShape 319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15" name="Rectangle 320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16" name="Rectangle 321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3417" name="Group 32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3433" name="AutoShape 323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434" name="AutoShape 324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18" name="Freeform 32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419" name="Group 32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3431" name="AutoShape 32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432" name="AutoShape 328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20" name="Rectangle 329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21" name="Freeform 33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22" name="Freeform 33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23" name="Oval 332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24" name="Freeform 33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25" name="AutoShape 334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26" name="AutoShape 335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27" name="Oval 336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28" name="Oval 337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3429" name="Oval 338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30" name="Rectangle 339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3400" name="Group 340"/>
          <p:cNvGrpSpPr>
            <a:grpSpLocks/>
          </p:cNvGrpSpPr>
          <p:nvPr/>
        </p:nvGrpSpPr>
        <p:grpSpPr bwMode="auto">
          <a:xfrm>
            <a:off x="5580063" y="5092700"/>
            <a:ext cx="525462" cy="557213"/>
            <a:chOff x="-44" y="1473"/>
            <a:chExt cx="981" cy="1105"/>
          </a:xfrm>
        </p:grpSpPr>
        <p:pic>
          <p:nvPicPr>
            <p:cNvPr id="143405" name="Picture 34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06" name="Freeform 34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3401" name="Group 343"/>
          <p:cNvGrpSpPr>
            <a:grpSpLocks/>
          </p:cNvGrpSpPr>
          <p:nvPr/>
        </p:nvGrpSpPr>
        <p:grpSpPr bwMode="auto">
          <a:xfrm>
            <a:off x="6103938" y="5081588"/>
            <a:ext cx="525462" cy="557212"/>
            <a:chOff x="-44" y="1473"/>
            <a:chExt cx="981" cy="1105"/>
          </a:xfrm>
        </p:grpSpPr>
        <p:pic>
          <p:nvPicPr>
            <p:cNvPr id="143403" name="Picture 34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04" name="Freeform 34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43402" name="Line 95"/>
          <p:cNvSpPr>
            <a:spLocks noChangeShapeType="1"/>
          </p:cNvSpPr>
          <p:nvPr/>
        </p:nvSpPr>
        <p:spPr bwMode="auto">
          <a:xfrm>
            <a:off x="6591300" y="3467100"/>
            <a:ext cx="19050" cy="9890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52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4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47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47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7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147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147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147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47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7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507" grpId="0" animBg="1"/>
      <p:bldP spid="147509" grpId="0" animBg="1"/>
      <p:bldP spid="147510" grpId="0"/>
      <p:bldP spid="147511" grpId="0" animBg="1"/>
      <p:bldP spid="147512" grpId="0"/>
      <p:bldP spid="147513" grpId="0"/>
      <p:bldP spid="147515" grpId="0" animBg="1"/>
      <p:bldP spid="14751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Freeform 71"/>
          <p:cNvSpPr>
            <a:spLocks/>
          </p:cNvSpPr>
          <p:nvPr/>
        </p:nvSpPr>
        <p:spPr bwMode="auto">
          <a:xfrm>
            <a:off x="4932363" y="4392613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0" name="Line 77"/>
          <p:cNvSpPr>
            <a:spLocks noChangeShapeType="1"/>
          </p:cNvSpPr>
          <p:nvPr/>
        </p:nvSpPr>
        <p:spPr bwMode="auto">
          <a:xfrm flipH="1">
            <a:off x="5381625" y="4702175"/>
            <a:ext cx="8556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1" name="Line 78"/>
          <p:cNvSpPr>
            <a:spLocks noChangeShapeType="1"/>
          </p:cNvSpPr>
          <p:nvPr/>
        </p:nvSpPr>
        <p:spPr bwMode="auto">
          <a:xfrm flipH="1">
            <a:off x="5891213" y="4749800"/>
            <a:ext cx="563562" cy="393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2" name="Line 79"/>
          <p:cNvSpPr>
            <a:spLocks noChangeShapeType="1"/>
          </p:cNvSpPr>
          <p:nvPr/>
        </p:nvSpPr>
        <p:spPr bwMode="auto">
          <a:xfrm flipH="1">
            <a:off x="6429375" y="4756150"/>
            <a:ext cx="149225" cy="382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3" name="Line 80"/>
          <p:cNvSpPr>
            <a:spLocks noChangeShapeType="1"/>
          </p:cNvSpPr>
          <p:nvPr/>
        </p:nvSpPr>
        <p:spPr bwMode="auto">
          <a:xfrm>
            <a:off x="6796088" y="4735513"/>
            <a:ext cx="123825" cy="41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4" name="Text Box 97"/>
          <p:cNvSpPr txBox="1">
            <a:spLocks noChangeArrowheads="1"/>
          </p:cNvSpPr>
          <p:nvPr/>
        </p:nvSpPr>
        <p:spPr bwMode="auto">
          <a:xfrm>
            <a:off x="4959350" y="4279900"/>
            <a:ext cx="11985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institutional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network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145415" name="Text Box 98"/>
          <p:cNvSpPr txBox="1">
            <a:spLocks noChangeArrowheads="1"/>
          </p:cNvSpPr>
          <p:nvPr/>
        </p:nvSpPr>
        <p:spPr bwMode="auto">
          <a:xfrm>
            <a:off x="6967538" y="4660900"/>
            <a:ext cx="12906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1 Gbps LAN</a:t>
            </a:r>
            <a:endParaRPr lang="en-US" sz="2400">
              <a:solidFill>
                <a:schemeClr val="accent2"/>
              </a:solidFill>
            </a:endParaRPr>
          </a:p>
        </p:txBody>
      </p:sp>
      <p:grpSp>
        <p:nvGrpSpPr>
          <p:cNvPr id="145416" name="Group 120"/>
          <p:cNvGrpSpPr>
            <a:grpSpLocks/>
          </p:cNvGrpSpPr>
          <p:nvPr/>
        </p:nvGrpSpPr>
        <p:grpSpPr bwMode="auto">
          <a:xfrm>
            <a:off x="6154738" y="4460875"/>
            <a:ext cx="881062" cy="307975"/>
            <a:chOff x="2356" y="1300"/>
            <a:chExt cx="555" cy="194"/>
          </a:xfrm>
        </p:grpSpPr>
        <p:sp>
          <p:nvSpPr>
            <p:cNvPr id="145656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5657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5658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45659" name="Group 12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45662" name="Freeform 12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663" name="Freeform 12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5660" name="Line 12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661" name="Line 12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5417" name="Group 172"/>
          <p:cNvGrpSpPr>
            <a:grpSpLocks/>
          </p:cNvGrpSpPr>
          <p:nvPr/>
        </p:nvGrpSpPr>
        <p:grpSpPr bwMode="auto">
          <a:xfrm>
            <a:off x="5068888" y="5070475"/>
            <a:ext cx="525462" cy="557213"/>
            <a:chOff x="-44" y="1473"/>
            <a:chExt cx="981" cy="1105"/>
          </a:xfrm>
        </p:grpSpPr>
        <p:pic>
          <p:nvPicPr>
            <p:cNvPr id="145654" name="Picture 17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655" name="Freeform 17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5418" name="Group 340"/>
          <p:cNvGrpSpPr>
            <a:grpSpLocks/>
          </p:cNvGrpSpPr>
          <p:nvPr/>
        </p:nvGrpSpPr>
        <p:grpSpPr bwMode="auto">
          <a:xfrm>
            <a:off x="5580063" y="5092700"/>
            <a:ext cx="525462" cy="557213"/>
            <a:chOff x="-44" y="1473"/>
            <a:chExt cx="981" cy="1105"/>
          </a:xfrm>
        </p:grpSpPr>
        <p:pic>
          <p:nvPicPr>
            <p:cNvPr id="145652" name="Picture 34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653" name="Freeform 34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5419" name="Group 343"/>
          <p:cNvGrpSpPr>
            <a:grpSpLocks/>
          </p:cNvGrpSpPr>
          <p:nvPr/>
        </p:nvGrpSpPr>
        <p:grpSpPr bwMode="auto">
          <a:xfrm>
            <a:off x="6103938" y="5081588"/>
            <a:ext cx="525462" cy="557212"/>
            <a:chOff x="-44" y="1473"/>
            <a:chExt cx="981" cy="1105"/>
          </a:xfrm>
        </p:grpSpPr>
        <p:pic>
          <p:nvPicPr>
            <p:cNvPr id="145650" name="Picture 34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5651" name="Freeform 34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45420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45421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CFDAF969-9D35-ED40-A45C-73AED2742F33}" type="slidenum">
              <a:rPr lang="en-US" sz="1200">
                <a:latin typeface="Tahoma" charset="0"/>
              </a:rPr>
              <a:pPr/>
              <a:t>42</a:t>
            </a:fld>
            <a:endParaRPr lang="en-US" sz="1200">
              <a:latin typeface="Tahoma" charset="0"/>
            </a:endParaRPr>
          </a:p>
        </p:txBody>
      </p:sp>
      <p:pic>
        <p:nvPicPr>
          <p:cNvPr id="145422" name="Picture 2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806450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542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03225" y="269875"/>
            <a:ext cx="7772400" cy="663575"/>
          </a:xfrm>
        </p:spPr>
        <p:txBody>
          <a:bodyPr>
            <a:normAutofit fontScale="90000"/>
          </a:bodyPr>
          <a:lstStyle/>
          <a:p>
            <a:r>
              <a:rPr lang="en-US" sz="4000">
                <a:latin typeface="Gill Sans MT" charset="0"/>
              </a:rPr>
              <a:t>Caching example: </a:t>
            </a:r>
            <a:r>
              <a:rPr lang="en-US" sz="3600">
                <a:latin typeface="Gill Sans MT" charset="0"/>
              </a:rPr>
              <a:t>install local cache</a:t>
            </a:r>
            <a:r>
              <a:rPr lang="en-US" sz="4000">
                <a:latin typeface="Gill Sans MT" charset="0"/>
              </a:rPr>
              <a:t> </a:t>
            </a:r>
            <a:endParaRPr lang="en-US">
              <a:latin typeface="Gill Sans MT" charset="0"/>
            </a:endParaRPr>
          </a:p>
        </p:txBody>
      </p:sp>
      <p:sp>
        <p:nvSpPr>
          <p:cNvPr id="145424" name="Text Box 50"/>
          <p:cNvSpPr txBox="1">
            <a:spLocks noChangeArrowheads="1"/>
          </p:cNvSpPr>
          <p:nvPr/>
        </p:nvSpPr>
        <p:spPr bwMode="auto">
          <a:xfrm>
            <a:off x="7696200" y="1824038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origin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servers</a:t>
            </a:r>
          </a:p>
        </p:txBody>
      </p:sp>
      <p:sp>
        <p:nvSpPr>
          <p:cNvPr id="145425" name="Line 95"/>
          <p:cNvSpPr>
            <a:spLocks noChangeShapeType="1"/>
          </p:cNvSpPr>
          <p:nvPr/>
        </p:nvSpPr>
        <p:spPr bwMode="auto">
          <a:xfrm>
            <a:off x="6591300" y="3467100"/>
            <a:ext cx="0" cy="1062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26" name="Text Box 99"/>
          <p:cNvSpPr txBox="1">
            <a:spLocks noChangeArrowheads="1"/>
          </p:cNvSpPr>
          <p:nvPr/>
        </p:nvSpPr>
        <p:spPr bwMode="auto">
          <a:xfrm>
            <a:off x="6592888" y="3656013"/>
            <a:ext cx="11906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1.54 Mbps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access link</a:t>
            </a:r>
            <a:endParaRPr lang="en-US" sz="2400">
              <a:solidFill>
                <a:schemeClr val="accent2"/>
              </a:solidFill>
            </a:endParaRPr>
          </a:p>
        </p:txBody>
      </p:sp>
      <p:grpSp>
        <p:nvGrpSpPr>
          <p:cNvPr id="7" name="Group 308"/>
          <p:cNvGrpSpPr>
            <a:grpSpLocks/>
          </p:cNvGrpSpPr>
          <p:nvPr/>
        </p:nvGrpSpPr>
        <p:grpSpPr bwMode="auto">
          <a:xfrm>
            <a:off x="6719888" y="4941888"/>
            <a:ext cx="1860550" cy="809625"/>
            <a:chOff x="4217" y="3611"/>
            <a:chExt cx="1172" cy="510"/>
          </a:xfrm>
        </p:grpSpPr>
        <p:sp>
          <p:nvSpPr>
            <p:cNvPr id="145648" name="Rectangle 307"/>
            <p:cNvSpPr>
              <a:spLocks noChangeArrowheads="1"/>
            </p:cNvSpPr>
            <p:nvPr/>
          </p:nvSpPr>
          <p:spPr bwMode="auto">
            <a:xfrm>
              <a:off x="4217" y="3611"/>
              <a:ext cx="329" cy="473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649" name="Text Box 97"/>
            <p:cNvSpPr txBox="1">
              <a:spLocks noChangeArrowheads="1"/>
            </p:cNvSpPr>
            <p:nvPr/>
          </p:nvSpPr>
          <p:spPr bwMode="auto">
            <a:xfrm>
              <a:off x="4561" y="3717"/>
              <a:ext cx="8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>
                  <a:solidFill>
                    <a:srgbClr val="CC0000"/>
                  </a:solidFill>
                </a:rPr>
                <a:t>local web 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>
                  <a:solidFill>
                    <a:srgbClr val="CC0000"/>
                  </a:solidFill>
                </a:rPr>
                <a:t>cache</a:t>
              </a:r>
            </a:p>
          </p:txBody>
        </p:sp>
      </p:grpSp>
      <p:sp>
        <p:nvSpPr>
          <p:cNvPr id="145428" name="Rectangle 4"/>
          <p:cNvSpPr>
            <a:spLocks noChangeArrowheads="1"/>
          </p:cNvSpPr>
          <p:nvPr/>
        </p:nvSpPr>
        <p:spPr bwMode="auto">
          <a:xfrm>
            <a:off x="398463" y="1335088"/>
            <a:ext cx="4370387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assumptions: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avg object size: 100K bits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avg request rate from browsers to origin servers:15/sec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avg data rate to browsers: 1.50 Mbps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RTT from institutional router to any origin server: 2 sec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access link rate: 1.54 Mbps</a:t>
            </a:r>
          </a:p>
          <a:p>
            <a:pPr marL="342900" indent="-342900">
              <a:lnSpc>
                <a:spcPct val="85000"/>
              </a:lnSpc>
              <a:spcBef>
                <a:spcPct val="45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consequences: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1800">
                <a:latin typeface="Gill Sans MT" charset="0"/>
              </a:rPr>
              <a:t>LAN utilization: 15%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1800">
                <a:latin typeface="Gill Sans MT" charset="0"/>
              </a:rPr>
              <a:t>access link utilization = </a:t>
            </a:r>
            <a:r>
              <a:rPr lang="en-US" sz="1800">
                <a:solidFill>
                  <a:srgbClr val="FF0000"/>
                </a:solidFill>
                <a:latin typeface="Gill Sans MT" charset="0"/>
              </a:rPr>
              <a:t>100%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1800">
                <a:latin typeface="Gill Sans MT" charset="0"/>
              </a:rPr>
              <a:t>total delay   = Internet delay + access delay + LAN delay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1800">
                <a:latin typeface="Gill Sans MT" charset="0"/>
              </a:rPr>
              <a:t>     =  2 sec + minutes + usecs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endParaRPr lang="en-US">
              <a:latin typeface="Gill Sans MT" charset="0"/>
            </a:endParaRP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</a:pPr>
            <a:endParaRPr lang="en-US">
              <a:latin typeface="Gill Sans MT" charset="0"/>
            </a:endParaRPr>
          </a:p>
        </p:txBody>
      </p:sp>
      <p:sp>
        <p:nvSpPr>
          <p:cNvPr id="148563" name="Text Box 83"/>
          <p:cNvSpPr txBox="1">
            <a:spLocks noChangeArrowheads="1"/>
          </p:cNvSpPr>
          <p:nvPr/>
        </p:nvSpPr>
        <p:spPr bwMode="auto">
          <a:xfrm>
            <a:off x="598488" y="6051550"/>
            <a:ext cx="3641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C0000"/>
                </a:solidFill>
              </a:rPr>
              <a:t>Cost:</a:t>
            </a:r>
            <a:r>
              <a:rPr lang="en-US" sz="2400"/>
              <a:t> web cache (cheap!)</a:t>
            </a:r>
          </a:p>
        </p:txBody>
      </p:sp>
      <p:sp>
        <p:nvSpPr>
          <p:cNvPr id="145434" name="Line 2"/>
          <p:cNvSpPr>
            <a:spLocks noChangeShapeType="1"/>
          </p:cNvSpPr>
          <p:nvPr/>
        </p:nvSpPr>
        <p:spPr bwMode="auto">
          <a:xfrm>
            <a:off x="5267325" y="2409825"/>
            <a:ext cx="285750" cy="114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35" name="Line 51"/>
          <p:cNvSpPr>
            <a:spLocks noChangeShapeType="1"/>
          </p:cNvSpPr>
          <p:nvPr/>
        </p:nvSpPr>
        <p:spPr bwMode="auto">
          <a:xfrm>
            <a:off x="6076950" y="2028825"/>
            <a:ext cx="66675" cy="276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36" name="Line 52"/>
          <p:cNvSpPr>
            <a:spLocks noChangeShapeType="1"/>
          </p:cNvSpPr>
          <p:nvPr/>
        </p:nvSpPr>
        <p:spPr bwMode="auto">
          <a:xfrm flipH="1">
            <a:off x="6705600" y="2066925"/>
            <a:ext cx="9525" cy="238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37" name="Line 53"/>
          <p:cNvSpPr>
            <a:spLocks noChangeShapeType="1"/>
          </p:cNvSpPr>
          <p:nvPr/>
        </p:nvSpPr>
        <p:spPr bwMode="auto">
          <a:xfrm flipH="1">
            <a:off x="7162800" y="2228850"/>
            <a:ext cx="133350" cy="209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38" name="Line 54"/>
          <p:cNvSpPr>
            <a:spLocks noChangeShapeType="1"/>
          </p:cNvSpPr>
          <p:nvPr/>
        </p:nvSpPr>
        <p:spPr bwMode="auto">
          <a:xfrm flipH="1" flipV="1">
            <a:off x="7324725" y="2990850"/>
            <a:ext cx="2476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39" name="Freeform 55"/>
          <p:cNvSpPr>
            <a:spLocks/>
          </p:cNvSpPr>
          <p:nvPr/>
        </p:nvSpPr>
        <p:spPr bwMode="auto">
          <a:xfrm>
            <a:off x="5351463" y="2022475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40" name="Text Box 70"/>
          <p:cNvSpPr txBox="1">
            <a:spLocks noChangeArrowheads="1"/>
          </p:cNvSpPr>
          <p:nvPr/>
        </p:nvSpPr>
        <p:spPr bwMode="auto">
          <a:xfrm>
            <a:off x="6057900" y="2354263"/>
            <a:ext cx="9318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public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 Internet</a:t>
            </a:r>
            <a:endParaRPr lang="en-US" sz="2400">
              <a:solidFill>
                <a:srgbClr val="CC0000"/>
              </a:solidFill>
            </a:endParaRPr>
          </a:p>
        </p:txBody>
      </p:sp>
      <p:grpSp>
        <p:nvGrpSpPr>
          <p:cNvPr id="145441" name="Group 91"/>
          <p:cNvGrpSpPr>
            <a:grpSpLocks/>
          </p:cNvGrpSpPr>
          <p:nvPr/>
        </p:nvGrpSpPr>
        <p:grpSpPr bwMode="auto">
          <a:xfrm>
            <a:off x="6175375" y="3165475"/>
            <a:ext cx="881063" cy="307975"/>
            <a:chOff x="2356" y="1300"/>
            <a:chExt cx="555" cy="194"/>
          </a:xfrm>
        </p:grpSpPr>
        <p:sp>
          <p:nvSpPr>
            <p:cNvPr id="145640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5641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5642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45643" name="Group 95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45646" name="Freeform 9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647" name="Freeform 9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5644" name="Line 98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645" name="Line 99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5442" name="Group 100"/>
          <p:cNvGrpSpPr>
            <a:grpSpLocks/>
          </p:cNvGrpSpPr>
          <p:nvPr/>
        </p:nvGrpSpPr>
        <p:grpSpPr bwMode="auto">
          <a:xfrm>
            <a:off x="4919663" y="1957388"/>
            <a:ext cx="377825" cy="576262"/>
            <a:chOff x="4140" y="429"/>
            <a:chExt cx="1425" cy="2396"/>
          </a:xfrm>
        </p:grpSpPr>
        <p:sp>
          <p:nvSpPr>
            <p:cNvPr id="145608" name="Freeform 10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609" name="Rectangle 102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610" name="Freeform 10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611" name="Freeform 10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612" name="Rectangle 105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613" name="Group 10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5638" name="AutoShape 107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39" name="AutoShape 108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614" name="Rectangle 109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615" name="Group 11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5636" name="AutoShape 111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37" name="AutoShape 112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616" name="Rectangle 113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617" name="Rectangle 114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618" name="Group 11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5634" name="AutoShape 116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35" name="AutoShape 117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619" name="Freeform 11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5620" name="Group 11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5632" name="AutoShape 120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33" name="AutoShape 121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621" name="Rectangle 122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622" name="Freeform 12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623" name="Freeform 12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624" name="Oval 125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625" name="Freeform 12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626" name="AutoShape 127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627" name="AutoShape 128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628" name="Oval 129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629" name="Oval 130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5630" name="Oval 131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631" name="Rectangle 132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443" name="Group 133"/>
          <p:cNvGrpSpPr>
            <a:grpSpLocks/>
          </p:cNvGrpSpPr>
          <p:nvPr/>
        </p:nvGrpSpPr>
        <p:grpSpPr bwMode="auto">
          <a:xfrm>
            <a:off x="5834063" y="1479550"/>
            <a:ext cx="377825" cy="576263"/>
            <a:chOff x="4140" y="429"/>
            <a:chExt cx="1425" cy="2396"/>
          </a:xfrm>
        </p:grpSpPr>
        <p:sp>
          <p:nvSpPr>
            <p:cNvPr id="145576" name="Freeform 13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77" name="Rectangle 135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78" name="Freeform 13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79" name="Freeform 13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80" name="Rectangle 138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581" name="Group 13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5606" name="AutoShape 140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07" name="AutoShape 141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82" name="Rectangle 142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583" name="Group 14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5604" name="AutoShape 144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05" name="AutoShape 145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84" name="Rectangle 146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85" name="Rectangle 147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586" name="Group 14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5602" name="AutoShape 149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03" name="AutoShape 150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87" name="Freeform 15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5588" name="Group 15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5600" name="AutoShape 15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01" name="AutoShape 154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89" name="Rectangle 155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90" name="Freeform 15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91" name="Freeform 15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92" name="Oval 158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93" name="Freeform 15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94" name="AutoShape 160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95" name="AutoShape 161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96" name="Oval 162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97" name="Oval 163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5598" name="Oval 164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99" name="Rectangle 165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444" name="Group 166"/>
          <p:cNvGrpSpPr>
            <a:grpSpLocks/>
          </p:cNvGrpSpPr>
          <p:nvPr/>
        </p:nvGrpSpPr>
        <p:grpSpPr bwMode="auto">
          <a:xfrm>
            <a:off x="6586538" y="1511300"/>
            <a:ext cx="377825" cy="576263"/>
            <a:chOff x="4140" y="429"/>
            <a:chExt cx="1425" cy="2396"/>
          </a:xfrm>
        </p:grpSpPr>
        <p:sp>
          <p:nvSpPr>
            <p:cNvPr id="145544" name="Freeform 16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45" name="Rectangle 168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46" name="Freeform 16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47" name="Freeform 17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48" name="Rectangle 171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549" name="Group 17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5574" name="AutoShape 173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75" name="AutoShape 174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50" name="Rectangle 175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551" name="Group 17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5572" name="AutoShape 177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73" name="AutoShape 178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52" name="Rectangle 179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53" name="Rectangle 180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554" name="Group 18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5570" name="AutoShape 18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71" name="AutoShape 183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55" name="Freeform 18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5556" name="Group 18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5568" name="AutoShape 186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69" name="AutoShape 187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57" name="Rectangle 188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58" name="Freeform 18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59" name="Freeform 19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60" name="Oval 191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61" name="Freeform 19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62" name="AutoShape 193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63" name="AutoShape 194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64" name="Oval 195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65" name="Oval 196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5566" name="Oval 197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67" name="Rectangle 198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445" name="Group 199"/>
          <p:cNvGrpSpPr>
            <a:grpSpLocks/>
          </p:cNvGrpSpPr>
          <p:nvPr/>
        </p:nvGrpSpPr>
        <p:grpSpPr bwMode="auto">
          <a:xfrm>
            <a:off x="7196138" y="1663700"/>
            <a:ext cx="377825" cy="576263"/>
            <a:chOff x="4140" y="429"/>
            <a:chExt cx="1425" cy="2396"/>
          </a:xfrm>
        </p:grpSpPr>
        <p:sp>
          <p:nvSpPr>
            <p:cNvPr id="145512" name="Freeform 20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13" name="Rectangle 201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14" name="Freeform 20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15" name="Freeform 20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16" name="Rectangle 204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517" name="Group 20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5542" name="AutoShape 20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43" name="AutoShape 207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18" name="Rectangle 208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519" name="Group 20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5540" name="AutoShape 210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41" name="AutoShape 211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20" name="Rectangle 212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21" name="Rectangle 213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522" name="Group 21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5538" name="AutoShape 215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9" name="AutoShape 216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23" name="Freeform 21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5524" name="Group 21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5536" name="AutoShape 219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7" name="AutoShape 220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525" name="Rectangle 221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26" name="Freeform 22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27" name="Freeform 22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28" name="Oval 224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29" name="Freeform 22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530" name="AutoShape 226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31" name="AutoShape 227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32" name="Oval 228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33" name="Oval 229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5534" name="Oval 230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35" name="Rectangle 231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446" name="Group 232"/>
          <p:cNvGrpSpPr>
            <a:grpSpLocks/>
          </p:cNvGrpSpPr>
          <p:nvPr/>
        </p:nvGrpSpPr>
        <p:grpSpPr bwMode="auto">
          <a:xfrm>
            <a:off x="7524750" y="2609850"/>
            <a:ext cx="377825" cy="576263"/>
            <a:chOff x="4140" y="429"/>
            <a:chExt cx="1425" cy="2396"/>
          </a:xfrm>
        </p:grpSpPr>
        <p:sp>
          <p:nvSpPr>
            <p:cNvPr id="145480" name="Freeform 233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1" name="Rectangle 234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82" name="Freeform 235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3" name="Freeform 236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4" name="Rectangle 237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85" name="Group 238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5510" name="AutoShape 239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1" name="AutoShape 240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486" name="Rectangle 241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87" name="Group 242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5508" name="AutoShape 243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09" name="AutoShape 244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488" name="Rectangle 245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89" name="Rectangle 246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90" name="Group 247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5506" name="AutoShape 248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07" name="AutoShape 249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491" name="Freeform 250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5492" name="Group 251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5504" name="AutoShape 252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05" name="AutoShape 253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493" name="Rectangle 254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94" name="Freeform 255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5" name="Freeform 256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6" name="Oval 257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97" name="Freeform 258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8" name="AutoShape 259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99" name="AutoShape 260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00" name="Oval 261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01" name="Oval 262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5502" name="Oval 263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503" name="Rectangle 264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447" name="Group 307"/>
          <p:cNvGrpSpPr>
            <a:grpSpLocks/>
          </p:cNvGrpSpPr>
          <p:nvPr/>
        </p:nvGrpSpPr>
        <p:grpSpPr bwMode="auto">
          <a:xfrm>
            <a:off x="6784975" y="5027613"/>
            <a:ext cx="377825" cy="576262"/>
            <a:chOff x="4140" y="429"/>
            <a:chExt cx="1425" cy="2396"/>
          </a:xfrm>
        </p:grpSpPr>
        <p:sp>
          <p:nvSpPr>
            <p:cNvPr id="145448" name="Freeform 30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49" name="Rectangle 309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0" name="Freeform 31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51" name="Freeform 31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52" name="Rectangle 312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53" name="Group 31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5478" name="AutoShape 314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79" name="AutoShape 315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454" name="Rectangle 316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55" name="Group 31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5476" name="AutoShape 318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77" name="AutoShape 319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456" name="Rectangle 320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7" name="Rectangle 321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58" name="Group 32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5474" name="AutoShape 323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75" name="AutoShape 324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459" name="Freeform 32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5460" name="Group 32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5472" name="AutoShape 32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73" name="AutoShape 328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461" name="Rectangle 329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2" name="Freeform 33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63" name="Freeform 33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64" name="Oval 332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5" name="Freeform 33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66" name="AutoShape 334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7" name="AutoShape 335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8" name="Oval 336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9" name="Oval 337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5470" name="Oval 338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71" name="Rectangle 339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7665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8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56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4745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D836DB19-B9B2-D247-B74A-6DC890C5DFF4}" type="slidenum">
              <a:rPr lang="en-US" sz="1200">
                <a:latin typeface="Tahoma" charset="0"/>
              </a:rPr>
              <a:pPr/>
              <a:t>43</a:t>
            </a:fld>
            <a:endParaRPr lang="en-US" sz="1200">
              <a:latin typeface="Tahoma" charset="0"/>
            </a:endParaRPr>
          </a:p>
        </p:txBody>
      </p:sp>
      <p:pic>
        <p:nvPicPr>
          <p:cNvPr id="147459" name="Picture 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806450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460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03225" y="269875"/>
            <a:ext cx="7772400" cy="663575"/>
          </a:xfrm>
        </p:spPr>
        <p:txBody>
          <a:bodyPr>
            <a:normAutofit fontScale="90000"/>
          </a:bodyPr>
          <a:lstStyle/>
          <a:p>
            <a:r>
              <a:rPr lang="en-US" sz="4000">
                <a:latin typeface="Gill Sans MT" charset="0"/>
              </a:rPr>
              <a:t>Caching example: </a:t>
            </a:r>
            <a:r>
              <a:rPr lang="en-US" sz="3600">
                <a:latin typeface="Gill Sans MT" charset="0"/>
              </a:rPr>
              <a:t>install local cache</a:t>
            </a:r>
            <a:r>
              <a:rPr lang="en-US" sz="4000">
                <a:latin typeface="Gill Sans MT" charset="0"/>
              </a:rPr>
              <a:t> </a:t>
            </a:r>
            <a:endParaRPr lang="en-US">
              <a:latin typeface="Gill Sans MT" charset="0"/>
            </a:endParaRPr>
          </a:p>
        </p:txBody>
      </p:sp>
      <p:sp>
        <p:nvSpPr>
          <p:cNvPr id="147461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09588" y="1290638"/>
            <a:ext cx="4459287" cy="1882775"/>
          </a:xfrm>
        </p:spPr>
        <p:txBody>
          <a:bodyPr>
            <a:normAutofit fontScale="92500" lnSpcReduction="20000"/>
          </a:bodyPr>
          <a:lstStyle/>
          <a:p>
            <a:pPr marL="228600" indent="-228600">
              <a:buFont typeface="Wingdings" charset="0"/>
              <a:buNone/>
              <a:tabLst>
                <a:tab pos="576263" algn="l"/>
              </a:tabLst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Calculating access link utilization, delay with cache:</a:t>
            </a:r>
          </a:p>
          <a:p>
            <a:pPr marL="228600" indent="-228600">
              <a:lnSpc>
                <a:spcPct val="80000"/>
              </a:lnSpc>
              <a:tabLst>
                <a:tab pos="576263" algn="l"/>
              </a:tabLst>
            </a:pPr>
            <a:r>
              <a:rPr lang="en-US" sz="2400">
                <a:latin typeface="Gill Sans MT" charset="0"/>
              </a:rPr>
              <a:t>suppose cache hit rate is 0.4</a:t>
            </a:r>
          </a:p>
          <a:p>
            <a:pPr marL="576263" lvl="1" indent="-233363">
              <a:tabLst>
                <a:tab pos="576263" algn="l"/>
              </a:tabLst>
            </a:pPr>
            <a:r>
              <a:rPr lang="en-US" sz="2000">
                <a:latin typeface="Gill Sans MT" charset="0"/>
              </a:rPr>
              <a:t>40% requests satisfied at cache, 60% requests satisfied at origin </a:t>
            </a:r>
          </a:p>
          <a:p>
            <a:pPr marL="228600" indent="-228600">
              <a:lnSpc>
                <a:spcPct val="80000"/>
              </a:lnSpc>
              <a:buFont typeface="Wingdings" charset="0"/>
              <a:buNone/>
              <a:tabLst>
                <a:tab pos="576263" algn="l"/>
              </a:tabLst>
            </a:pPr>
            <a:r>
              <a:rPr lang="en-US" sz="2400">
                <a:latin typeface="Gill Sans MT" charset="0"/>
              </a:rPr>
              <a:t>  </a:t>
            </a:r>
          </a:p>
        </p:txBody>
      </p:sp>
      <p:sp>
        <p:nvSpPr>
          <p:cNvPr id="147462" name="Text Box 50"/>
          <p:cNvSpPr txBox="1">
            <a:spLocks noChangeArrowheads="1"/>
          </p:cNvSpPr>
          <p:nvPr/>
        </p:nvSpPr>
        <p:spPr bwMode="auto">
          <a:xfrm>
            <a:off x="7696200" y="1824038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origin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servers</a:t>
            </a:r>
          </a:p>
        </p:txBody>
      </p:sp>
      <p:sp>
        <p:nvSpPr>
          <p:cNvPr id="147463" name="Line 95"/>
          <p:cNvSpPr>
            <a:spLocks noChangeShapeType="1"/>
          </p:cNvSpPr>
          <p:nvPr/>
        </p:nvSpPr>
        <p:spPr bwMode="auto">
          <a:xfrm>
            <a:off x="6591300" y="3467100"/>
            <a:ext cx="0" cy="1062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4" name="Text Box 99"/>
          <p:cNvSpPr txBox="1">
            <a:spLocks noChangeArrowheads="1"/>
          </p:cNvSpPr>
          <p:nvPr/>
        </p:nvSpPr>
        <p:spPr bwMode="auto">
          <a:xfrm>
            <a:off x="6592888" y="3656013"/>
            <a:ext cx="11906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1.54 Mbps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access link</a:t>
            </a:r>
            <a:endParaRPr lang="en-US" sz="2400">
              <a:solidFill>
                <a:schemeClr val="accent2"/>
              </a:solidFill>
            </a:endParaRPr>
          </a:p>
        </p:txBody>
      </p:sp>
      <p:sp>
        <p:nvSpPr>
          <p:cNvPr id="149566" name="Rectangle 4"/>
          <p:cNvSpPr>
            <a:spLocks noChangeArrowheads="1"/>
          </p:cNvSpPr>
          <p:nvPr/>
        </p:nvSpPr>
        <p:spPr bwMode="auto">
          <a:xfrm>
            <a:off x="506413" y="3057525"/>
            <a:ext cx="4459287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  <a:tabLst>
                <a:tab pos="576263" algn="l"/>
              </a:tabLst>
            </a:pPr>
            <a:r>
              <a:rPr lang="en-US" sz="2400">
                <a:latin typeface="Gill Sans MT" charset="0"/>
              </a:rPr>
              <a:t>access link utilization: </a:t>
            </a:r>
          </a:p>
          <a:p>
            <a:pPr marL="576263" lvl="1" indent="-233363">
              <a:lnSpc>
                <a:spcPct val="80000"/>
              </a:lnSpc>
              <a:buClr>
                <a:srgbClr val="000099"/>
              </a:buClr>
              <a:buSzTx/>
              <a:buFont typeface="Wingdings" charset="0"/>
              <a:buChar char="§"/>
              <a:tabLst>
                <a:tab pos="576263" algn="l"/>
              </a:tabLst>
            </a:pPr>
            <a:r>
              <a:rPr lang="en-US" sz="1800">
                <a:latin typeface="Gill Sans MT" charset="0"/>
              </a:rPr>
              <a:t>60% of requests use access link </a:t>
            </a:r>
          </a:p>
          <a:p>
            <a:pPr marL="228600" indent="-228600">
              <a:lnSpc>
                <a:spcPct val="80000"/>
              </a:lnSpc>
              <a:buClr>
                <a:srgbClr val="000099"/>
              </a:buClr>
              <a:buSzPct val="65000"/>
              <a:buFont typeface="Wingdings" charset="0"/>
              <a:buChar char="v"/>
              <a:tabLst>
                <a:tab pos="576263" algn="l"/>
              </a:tabLst>
            </a:pPr>
            <a:r>
              <a:rPr lang="en-US">
                <a:latin typeface="Gill Sans MT" charset="0"/>
              </a:rPr>
              <a:t>data rate to browsers over access link = 0.6*1.50 Mbps = .9 Mbps </a:t>
            </a:r>
          </a:p>
          <a:p>
            <a:pPr marL="576263" lvl="1" indent="-233363">
              <a:lnSpc>
                <a:spcPct val="80000"/>
              </a:lnSpc>
              <a:buClr>
                <a:srgbClr val="000099"/>
              </a:buClr>
              <a:buSzTx/>
              <a:buFont typeface="Wingdings" charset="0"/>
              <a:buChar char="§"/>
              <a:tabLst>
                <a:tab pos="576263" algn="l"/>
              </a:tabLst>
            </a:pPr>
            <a:r>
              <a:rPr lang="en-US" sz="1800">
                <a:latin typeface="Gill Sans MT" charset="0"/>
              </a:rPr>
              <a:t>utilization = 0.9/1.54 = .58</a:t>
            </a:r>
          </a:p>
        </p:txBody>
      </p:sp>
      <p:sp>
        <p:nvSpPr>
          <p:cNvPr id="149567" name="Rectangle 4"/>
          <p:cNvSpPr>
            <a:spLocks noChangeArrowheads="1"/>
          </p:cNvSpPr>
          <p:nvPr/>
        </p:nvSpPr>
        <p:spPr bwMode="auto">
          <a:xfrm>
            <a:off x="538163" y="4557713"/>
            <a:ext cx="4459287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>
              <a:lnSpc>
                <a:spcPct val="85000"/>
              </a:lnSpc>
              <a:buClr>
                <a:srgbClr val="000099"/>
              </a:buClr>
              <a:buSzPct val="65000"/>
              <a:buFont typeface="Wingdings" charset="0"/>
              <a:buChar char="v"/>
              <a:tabLst>
                <a:tab pos="576263" algn="l"/>
              </a:tabLst>
            </a:pPr>
            <a:r>
              <a:rPr lang="en-US" sz="2400">
                <a:latin typeface="Gill Sans MT" charset="0"/>
              </a:rPr>
              <a:t>total delay</a:t>
            </a:r>
          </a:p>
          <a:p>
            <a:pPr marL="576263" lvl="1" indent="-233363">
              <a:lnSpc>
                <a:spcPct val="80000"/>
              </a:lnSpc>
              <a:buClr>
                <a:srgbClr val="000099"/>
              </a:buClr>
              <a:buSzTx/>
              <a:buFont typeface="Wingdings" charset="0"/>
              <a:buChar char="§"/>
              <a:tabLst>
                <a:tab pos="576263" algn="l"/>
              </a:tabLst>
            </a:pPr>
            <a:r>
              <a:rPr lang="en-US" sz="1800">
                <a:latin typeface="Gill Sans MT" charset="0"/>
              </a:rPr>
              <a:t>= 0.6 * (delay from origin servers) +0.4 * (delay when satisfied at cache)</a:t>
            </a:r>
          </a:p>
          <a:p>
            <a:pPr marL="576263" lvl="1" indent="-233363">
              <a:lnSpc>
                <a:spcPct val="80000"/>
              </a:lnSpc>
              <a:buClr>
                <a:srgbClr val="000099"/>
              </a:buClr>
              <a:buSzTx/>
              <a:buFont typeface="Wingdings" charset="0"/>
              <a:buChar char="§"/>
              <a:tabLst>
                <a:tab pos="576263" algn="l"/>
              </a:tabLst>
            </a:pPr>
            <a:r>
              <a:rPr lang="en-US" sz="1800">
                <a:latin typeface="Gill Sans MT" charset="0"/>
              </a:rPr>
              <a:t>= 0.6 (2.01) + 0.4 (~msecs) </a:t>
            </a:r>
          </a:p>
          <a:p>
            <a:pPr marL="576263" lvl="1" indent="-233363">
              <a:lnSpc>
                <a:spcPct val="80000"/>
              </a:lnSpc>
              <a:buClr>
                <a:srgbClr val="000099"/>
              </a:buClr>
              <a:buSzTx/>
              <a:buFont typeface="Wingdings" charset="0"/>
              <a:buChar char="§"/>
              <a:tabLst>
                <a:tab pos="576263" algn="l"/>
              </a:tabLst>
            </a:pPr>
            <a:r>
              <a:rPr lang="en-US" sz="1800">
                <a:latin typeface="Gill Sans MT" charset="0"/>
              </a:rPr>
              <a:t>= ~ 1.2 secs</a:t>
            </a:r>
          </a:p>
          <a:p>
            <a:pPr marL="576263" lvl="1" indent="-233363">
              <a:lnSpc>
                <a:spcPct val="80000"/>
              </a:lnSpc>
              <a:buClr>
                <a:srgbClr val="000099"/>
              </a:buClr>
              <a:buSzTx/>
              <a:buFont typeface="Wingdings" charset="0"/>
              <a:buChar char="§"/>
              <a:tabLst>
                <a:tab pos="576263" algn="l"/>
              </a:tabLst>
            </a:pPr>
            <a:r>
              <a:rPr lang="en-US" sz="1800">
                <a:latin typeface="Gill Sans MT" charset="0"/>
              </a:rPr>
              <a:t>less than with 154 Mbps link (and cheaper too!)</a:t>
            </a:r>
          </a:p>
          <a:p>
            <a:pPr marL="228600" indent="-228600">
              <a:lnSpc>
                <a:spcPct val="80000"/>
              </a:lnSpc>
              <a:buClr>
                <a:srgbClr val="000099"/>
              </a:buClr>
              <a:buSzPct val="65000"/>
              <a:buFont typeface="Wingdings" charset="0"/>
              <a:buNone/>
              <a:tabLst>
                <a:tab pos="576263" algn="l"/>
              </a:tabLst>
            </a:pPr>
            <a:r>
              <a:rPr lang="en-US" sz="2400">
                <a:latin typeface="Gill Sans MT" charset="0"/>
              </a:rPr>
              <a:t>  </a:t>
            </a:r>
          </a:p>
        </p:txBody>
      </p:sp>
      <p:sp>
        <p:nvSpPr>
          <p:cNvPr id="147467" name="Line 2"/>
          <p:cNvSpPr>
            <a:spLocks noChangeShapeType="1"/>
          </p:cNvSpPr>
          <p:nvPr/>
        </p:nvSpPr>
        <p:spPr bwMode="auto">
          <a:xfrm>
            <a:off x="5267325" y="2409825"/>
            <a:ext cx="285750" cy="114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8" name="Line 51"/>
          <p:cNvSpPr>
            <a:spLocks noChangeShapeType="1"/>
          </p:cNvSpPr>
          <p:nvPr/>
        </p:nvSpPr>
        <p:spPr bwMode="auto">
          <a:xfrm>
            <a:off x="6076950" y="2028825"/>
            <a:ext cx="66675" cy="276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9" name="Line 52"/>
          <p:cNvSpPr>
            <a:spLocks noChangeShapeType="1"/>
          </p:cNvSpPr>
          <p:nvPr/>
        </p:nvSpPr>
        <p:spPr bwMode="auto">
          <a:xfrm flipH="1">
            <a:off x="6705600" y="2066925"/>
            <a:ext cx="9525" cy="238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70" name="Line 53"/>
          <p:cNvSpPr>
            <a:spLocks noChangeShapeType="1"/>
          </p:cNvSpPr>
          <p:nvPr/>
        </p:nvSpPr>
        <p:spPr bwMode="auto">
          <a:xfrm flipH="1">
            <a:off x="7162800" y="2228850"/>
            <a:ext cx="133350" cy="209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71" name="Line 54"/>
          <p:cNvSpPr>
            <a:spLocks noChangeShapeType="1"/>
          </p:cNvSpPr>
          <p:nvPr/>
        </p:nvSpPr>
        <p:spPr bwMode="auto">
          <a:xfrm flipH="1" flipV="1">
            <a:off x="7324725" y="2990850"/>
            <a:ext cx="2476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72" name="Freeform 55"/>
          <p:cNvSpPr>
            <a:spLocks/>
          </p:cNvSpPr>
          <p:nvPr/>
        </p:nvSpPr>
        <p:spPr bwMode="auto">
          <a:xfrm>
            <a:off x="5351463" y="2022475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73" name="Text Box 70"/>
          <p:cNvSpPr txBox="1">
            <a:spLocks noChangeArrowheads="1"/>
          </p:cNvSpPr>
          <p:nvPr/>
        </p:nvSpPr>
        <p:spPr bwMode="auto">
          <a:xfrm>
            <a:off x="6057900" y="2354263"/>
            <a:ext cx="9318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public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 Internet</a:t>
            </a:r>
            <a:endParaRPr lang="en-US" sz="2400">
              <a:solidFill>
                <a:srgbClr val="CC0000"/>
              </a:solidFill>
            </a:endParaRPr>
          </a:p>
        </p:txBody>
      </p:sp>
      <p:grpSp>
        <p:nvGrpSpPr>
          <p:cNvPr id="147474" name="Group 71"/>
          <p:cNvGrpSpPr>
            <a:grpSpLocks/>
          </p:cNvGrpSpPr>
          <p:nvPr/>
        </p:nvGrpSpPr>
        <p:grpSpPr bwMode="auto">
          <a:xfrm>
            <a:off x="6175375" y="3165475"/>
            <a:ext cx="881063" cy="307975"/>
            <a:chOff x="2356" y="1300"/>
            <a:chExt cx="555" cy="194"/>
          </a:xfrm>
        </p:grpSpPr>
        <p:sp>
          <p:nvSpPr>
            <p:cNvPr id="147701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7702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7703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47704" name="Group 75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47707" name="Freeform 7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708" name="Freeform 7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7705" name="Line 78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706" name="Line 79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7475" name="Group 80"/>
          <p:cNvGrpSpPr>
            <a:grpSpLocks/>
          </p:cNvGrpSpPr>
          <p:nvPr/>
        </p:nvGrpSpPr>
        <p:grpSpPr bwMode="auto">
          <a:xfrm>
            <a:off x="4919663" y="1957388"/>
            <a:ext cx="377825" cy="576262"/>
            <a:chOff x="4140" y="429"/>
            <a:chExt cx="1425" cy="2396"/>
          </a:xfrm>
        </p:grpSpPr>
        <p:sp>
          <p:nvSpPr>
            <p:cNvPr id="147669" name="Freeform 8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70" name="Rectangle 82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71" name="Freeform 8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72" name="Freeform 8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73" name="Rectangle 85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674" name="Group 8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7699" name="AutoShape 87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700" name="AutoShape 88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75" name="Rectangle 89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676" name="Group 9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7697" name="AutoShape 91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98" name="AutoShape 92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77" name="Rectangle 93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78" name="Rectangle 94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679" name="Group 9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7695" name="AutoShape 96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96" name="AutoShape 97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80" name="Freeform 9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7681" name="Group 9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7693" name="AutoShape 100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94" name="AutoShape 101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82" name="Rectangle 102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83" name="Freeform 10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84" name="Freeform 10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85" name="Oval 105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86" name="Freeform 10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87" name="AutoShape 107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88" name="AutoShape 108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89" name="Oval 109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90" name="Oval 110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7691" name="Oval 111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92" name="Rectangle 112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7476" name="Group 113"/>
          <p:cNvGrpSpPr>
            <a:grpSpLocks/>
          </p:cNvGrpSpPr>
          <p:nvPr/>
        </p:nvGrpSpPr>
        <p:grpSpPr bwMode="auto">
          <a:xfrm>
            <a:off x="5834063" y="1479550"/>
            <a:ext cx="377825" cy="576263"/>
            <a:chOff x="4140" y="429"/>
            <a:chExt cx="1425" cy="2396"/>
          </a:xfrm>
        </p:grpSpPr>
        <p:sp>
          <p:nvSpPr>
            <p:cNvPr id="147637" name="Freeform 11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38" name="Rectangle 115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39" name="Freeform 11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40" name="Freeform 11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41" name="Rectangle 118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642" name="Group 11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7667" name="AutoShape 120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68" name="AutoShape 121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43" name="Rectangle 122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644" name="Group 12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7665" name="AutoShape 124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66" name="AutoShape 125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45" name="Rectangle 126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46" name="Rectangle 127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647" name="Group 12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7663" name="AutoShape 129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64" name="AutoShape 130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48" name="Freeform 13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7649" name="Group 13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7661" name="AutoShape 13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62" name="AutoShape 134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50" name="Rectangle 135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51" name="Freeform 13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52" name="Freeform 13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53" name="Oval 138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54" name="Freeform 13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55" name="AutoShape 140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56" name="AutoShape 141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57" name="Oval 142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58" name="Oval 143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7659" name="Oval 144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60" name="Rectangle 145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7477" name="Group 146"/>
          <p:cNvGrpSpPr>
            <a:grpSpLocks/>
          </p:cNvGrpSpPr>
          <p:nvPr/>
        </p:nvGrpSpPr>
        <p:grpSpPr bwMode="auto">
          <a:xfrm>
            <a:off x="6586538" y="1511300"/>
            <a:ext cx="377825" cy="576263"/>
            <a:chOff x="4140" y="429"/>
            <a:chExt cx="1425" cy="2396"/>
          </a:xfrm>
        </p:grpSpPr>
        <p:sp>
          <p:nvSpPr>
            <p:cNvPr id="147605" name="Freeform 14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06" name="Rectangle 148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07" name="Freeform 14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08" name="Freeform 15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09" name="Rectangle 151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610" name="Group 15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7635" name="AutoShape 153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36" name="AutoShape 154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11" name="Rectangle 155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612" name="Group 15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7633" name="AutoShape 157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34" name="AutoShape 158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13" name="Rectangle 159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14" name="Rectangle 160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615" name="Group 16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7631" name="AutoShape 16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32" name="AutoShape 163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16" name="Freeform 16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7617" name="Group 16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7629" name="AutoShape 166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30" name="AutoShape 167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618" name="Rectangle 168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19" name="Freeform 16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20" name="Freeform 17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21" name="Oval 171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22" name="Freeform 17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623" name="AutoShape 173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24" name="AutoShape 174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25" name="Oval 175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26" name="Oval 176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7627" name="Oval 177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628" name="Rectangle 178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7478" name="Group 179"/>
          <p:cNvGrpSpPr>
            <a:grpSpLocks/>
          </p:cNvGrpSpPr>
          <p:nvPr/>
        </p:nvGrpSpPr>
        <p:grpSpPr bwMode="auto">
          <a:xfrm>
            <a:off x="7196138" y="1663700"/>
            <a:ext cx="377825" cy="576263"/>
            <a:chOff x="4140" y="429"/>
            <a:chExt cx="1425" cy="2396"/>
          </a:xfrm>
        </p:grpSpPr>
        <p:sp>
          <p:nvSpPr>
            <p:cNvPr id="147573" name="Freeform 18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74" name="Rectangle 181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75" name="Freeform 18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76" name="Freeform 18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77" name="Rectangle 184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578" name="Group 18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7603" name="AutoShape 18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04" name="AutoShape 187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79" name="Rectangle 188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580" name="Group 18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7601" name="AutoShape 190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02" name="AutoShape 191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81" name="Rectangle 192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82" name="Rectangle 193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583" name="Group 19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7599" name="AutoShape 195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600" name="AutoShape 196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84" name="Freeform 19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7585" name="Group 19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7597" name="AutoShape 199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98" name="AutoShape 200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86" name="Rectangle 201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87" name="Freeform 20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88" name="Freeform 20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89" name="Oval 204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90" name="Freeform 20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91" name="AutoShape 206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92" name="AutoShape 207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93" name="Oval 208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94" name="Oval 209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7595" name="Oval 210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96" name="Rectangle 211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7479" name="Group 212"/>
          <p:cNvGrpSpPr>
            <a:grpSpLocks/>
          </p:cNvGrpSpPr>
          <p:nvPr/>
        </p:nvGrpSpPr>
        <p:grpSpPr bwMode="auto">
          <a:xfrm>
            <a:off x="7524750" y="2609850"/>
            <a:ext cx="377825" cy="576263"/>
            <a:chOff x="4140" y="429"/>
            <a:chExt cx="1425" cy="2396"/>
          </a:xfrm>
        </p:grpSpPr>
        <p:sp>
          <p:nvSpPr>
            <p:cNvPr id="147541" name="Freeform 213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42" name="Rectangle 214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43" name="Freeform 215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44" name="Freeform 216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45" name="Rectangle 217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546" name="Group 218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7571" name="AutoShape 219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72" name="AutoShape 220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47" name="Rectangle 221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548" name="Group 222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7569" name="AutoShape 223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70" name="AutoShape 224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49" name="Rectangle 225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50" name="Rectangle 226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551" name="Group 227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7567" name="AutoShape 228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68" name="AutoShape 229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52" name="Freeform 230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7553" name="Group 231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7565" name="AutoShape 232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66" name="AutoShape 233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54" name="Rectangle 234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55" name="Freeform 235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56" name="Freeform 236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57" name="Oval 237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58" name="Freeform 238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59" name="AutoShape 239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60" name="AutoShape 240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61" name="Oval 241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62" name="Oval 242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7563" name="Oval 243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64" name="Rectangle 244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7480" name="Freeform 71"/>
          <p:cNvSpPr>
            <a:spLocks/>
          </p:cNvSpPr>
          <p:nvPr/>
        </p:nvSpPr>
        <p:spPr bwMode="auto">
          <a:xfrm>
            <a:off x="4932363" y="4392613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81" name="Line 77"/>
          <p:cNvSpPr>
            <a:spLocks noChangeShapeType="1"/>
          </p:cNvSpPr>
          <p:nvPr/>
        </p:nvSpPr>
        <p:spPr bwMode="auto">
          <a:xfrm flipH="1">
            <a:off x="5381625" y="4702175"/>
            <a:ext cx="8556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82" name="Line 78"/>
          <p:cNvSpPr>
            <a:spLocks noChangeShapeType="1"/>
          </p:cNvSpPr>
          <p:nvPr/>
        </p:nvSpPr>
        <p:spPr bwMode="auto">
          <a:xfrm flipH="1">
            <a:off x="5891213" y="4749800"/>
            <a:ext cx="563562" cy="393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83" name="Line 79"/>
          <p:cNvSpPr>
            <a:spLocks noChangeShapeType="1"/>
          </p:cNvSpPr>
          <p:nvPr/>
        </p:nvSpPr>
        <p:spPr bwMode="auto">
          <a:xfrm flipH="1">
            <a:off x="6429375" y="4756150"/>
            <a:ext cx="149225" cy="382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84" name="Line 80"/>
          <p:cNvSpPr>
            <a:spLocks noChangeShapeType="1"/>
          </p:cNvSpPr>
          <p:nvPr/>
        </p:nvSpPr>
        <p:spPr bwMode="auto">
          <a:xfrm>
            <a:off x="6796088" y="4735513"/>
            <a:ext cx="123825" cy="41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85" name="Text Box 97"/>
          <p:cNvSpPr txBox="1">
            <a:spLocks noChangeArrowheads="1"/>
          </p:cNvSpPr>
          <p:nvPr/>
        </p:nvSpPr>
        <p:spPr bwMode="auto">
          <a:xfrm>
            <a:off x="4959350" y="4279900"/>
            <a:ext cx="11985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institutional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network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147486" name="Text Box 98"/>
          <p:cNvSpPr txBox="1">
            <a:spLocks noChangeArrowheads="1"/>
          </p:cNvSpPr>
          <p:nvPr/>
        </p:nvSpPr>
        <p:spPr bwMode="auto">
          <a:xfrm>
            <a:off x="6967538" y="4660900"/>
            <a:ext cx="12906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1 Gbps LAN</a:t>
            </a:r>
            <a:endParaRPr lang="en-US" sz="2400">
              <a:solidFill>
                <a:schemeClr val="accent2"/>
              </a:solidFill>
            </a:endParaRPr>
          </a:p>
        </p:txBody>
      </p:sp>
      <p:grpSp>
        <p:nvGrpSpPr>
          <p:cNvPr id="147487" name="Group 120"/>
          <p:cNvGrpSpPr>
            <a:grpSpLocks/>
          </p:cNvGrpSpPr>
          <p:nvPr/>
        </p:nvGrpSpPr>
        <p:grpSpPr bwMode="auto">
          <a:xfrm>
            <a:off x="6154738" y="4460875"/>
            <a:ext cx="881062" cy="307975"/>
            <a:chOff x="2356" y="1300"/>
            <a:chExt cx="555" cy="194"/>
          </a:xfrm>
        </p:grpSpPr>
        <p:sp>
          <p:nvSpPr>
            <p:cNvPr id="147533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7534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47535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47536" name="Group 12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47539" name="Freeform 12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540" name="Freeform 12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7537" name="Line 12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38" name="Line 12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7488" name="Group 172"/>
          <p:cNvGrpSpPr>
            <a:grpSpLocks/>
          </p:cNvGrpSpPr>
          <p:nvPr/>
        </p:nvGrpSpPr>
        <p:grpSpPr bwMode="auto">
          <a:xfrm>
            <a:off x="5068888" y="5070475"/>
            <a:ext cx="525462" cy="557213"/>
            <a:chOff x="-44" y="1473"/>
            <a:chExt cx="981" cy="1105"/>
          </a:xfrm>
        </p:grpSpPr>
        <p:pic>
          <p:nvPicPr>
            <p:cNvPr id="147531" name="Picture 173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7532" name="Freeform 17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7489" name="Group 340"/>
          <p:cNvGrpSpPr>
            <a:grpSpLocks/>
          </p:cNvGrpSpPr>
          <p:nvPr/>
        </p:nvGrpSpPr>
        <p:grpSpPr bwMode="auto">
          <a:xfrm>
            <a:off x="5580063" y="5092700"/>
            <a:ext cx="525462" cy="557213"/>
            <a:chOff x="-44" y="1473"/>
            <a:chExt cx="981" cy="1105"/>
          </a:xfrm>
        </p:grpSpPr>
        <p:pic>
          <p:nvPicPr>
            <p:cNvPr id="147529" name="Picture 34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7530" name="Freeform 34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7490" name="Group 343"/>
          <p:cNvGrpSpPr>
            <a:grpSpLocks/>
          </p:cNvGrpSpPr>
          <p:nvPr/>
        </p:nvGrpSpPr>
        <p:grpSpPr bwMode="auto">
          <a:xfrm>
            <a:off x="6103938" y="5081588"/>
            <a:ext cx="525462" cy="557212"/>
            <a:chOff x="-44" y="1473"/>
            <a:chExt cx="981" cy="1105"/>
          </a:xfrm>
        </p:grpSpPr>
        <p:pic>
          <p:nvPicPr>
            <p:cNvPr id="147527" name="Picture 344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7528" name="Freeform 34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0509" name="Group 308"/>
          <p:cNvGrpSpPr>
            <a:grpSpLocks/>
          </p:cNvGrpSpPr>
          <p:nvPr/>
        </p:nvGrpSpPr>
        <p:grpSpPr bwMode="auto">
          <a:xfrm>
            <a:off x="6719888" y="4941888"/>
            <a:ext cx="1860550" cy="809625"/>
            <a:chOff x="4217" y="3611"/>
            <a:chExt cx="1172" cy="510"/>
          </a:xfrm>
        </p:grpSpPr>
        <p:sp>
          <p:nvSpPr>
            <p:cNvPr id="147525" name="Rectangle 307"/>
            <p:cNvSpPr>
              <a:spLocks noChangeArrowheads="1"/>
            </p:cNvSpPr>
            <p:nvPr/>
          </p:nvSpPr>
          <p:spPr bwMode="auto">
            <a:xfrm>
              <a:off x="4217" y="3611"/>
              <a:ext cx="329" cy="473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26" name="Text Box 97"/>
            <p:cNvSpPr txBox="1">
              <a:spLocks noChangeArrowheads="1"/>
            </p:cNvSpPr>
            <p:nvPr/>
          </p:nvSpPr>
          <p:spPr bwMode="auto">
            <a:xfrm>
              <a:off x="4561" y="3717"/>
              <a:ext cx="8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>
                  <a:solidFill>
                    <a:srgbClr val="CC0000"/>
                  </a:solidFill>
                </a:rPr>
                <a:t>local web 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>
                  <a:solidFill>
                    <a:srgbClr val="CC0000"/>
                  </a:solidFill>
                </a:rPr>
                <a:t>cache</a:t>
              </a:r>
            </a:p>
          </p:txBody>
        </p:sp>
      </p:grpSp>
      <p:grpSp>
        <p:nvGrpSpPr>
          <p:cNvPr id="147492" name="Group 307"/>
          <p:cNvGrpSpPr>
            <a:grpSpLocks/>
          </p:cNvGrpSpPr>
          <p:nvPr/>
        </p:nvGrpSpPr>
        <p:grpSpPr bwMode="auto">
          <a:xfrm>
            <a:off x="6784975" y="5027613"/>
            <a:ext cx="377825" cy="576262"/>
            <a:chOff x="4140" y="429"/>
            <a:chExt cx="1425" cy="2396"/>
          </a:xfrm>
        </p:grpSpPr>
        <p:sp>
          <p:nvSpPr>
            <p:cNvPr id="147493" name="Freeform 30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494" name="Rectangle 309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495" name="Freeform 31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496" name="Freeform 31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497" name="Rectangle 312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498" name="Group 31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7523" name="AutoShape 314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24" name="AutoShape 315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499" name="Rectangle 316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500" name="Group 31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7521" name="AutoShape 318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22" name="AutoShape 319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01" name="Rectangle 320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02" name="Rectangle 321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503" name="Group 32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7519" name="AutoShape 323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20" name="AutoShape 324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04" name="Freeform 32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7505" name="Group 32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7517" name="AutoShape 32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18" name="AutoShape 328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06" name="Rectangle 329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07" name="Freeform 33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08" name="Freeform 33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09" name="Oval 332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10" name="Freeform 33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511" name="AutoShape 334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12" name="AutoShape 335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13" name="Oval 336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14" name="Oval 337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7515" name="Oval 338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16" name="Rectangle 339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26785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9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66" grpId="0"/>
      <p:bldP spid="14956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14950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ABB25C94-9EA0-2849-8674-B5DE83B8FED9}" type="slidenum">
              <a:rPr lang="en-US" sz="1200">
                <a:latin typeface="Tahoma" charset="0"/>
              </a:rPr>
              <a:pPr/>
              <a:t>44</a:t>
            </a:fld>
            <a:endParaRPr lang="en-US" sz="1200">
              <a:latin typeface="Tahoma" charset="0"/>
            </a:endParaRPr>
          </a:p>
        </p:txBody>
      </p:sp>
      <p:sp>
        <p:nvSpPr>
          <p:cNvPr id="149507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193675"/>
            <a:ext cx="7962900" cy="739775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Conditional GET </a:t>
            </a:r>
            <a:endParaRPr lang="en-US">
              <a:latin typeface="Gill Sans MT" charset="0"/>
            </a:endParaRPr>
          </a:p>
        </p:txBody>
      </p:sp>
      <p:sp>
        <p:nvSpPr>
          <p:cNvPr id="1495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8288" y="1403350"/>
            <a:ext cx="3743325" cy="5132388"/>
          </a:xfrm>
        </p:spPr>
        <p:txBody>
          <a:bodyPr>
            <a:normAutofit fontScale="92500"/>
          </a:bodyPr>
          <a:lstStyle/>
          <a:p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Goal:</a:t>
            </a:r>
            <a:r>
              <a:rPr lang="en-US" sz="2400">
                <a:latin typeface="Gill Sans MT" charset="0"/>
              </a:rPr>
              <a:t> don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>
                <a:latin typeface="Gill Sans MT" charset="0"/>
              </a:rPr>
              <a:t>t send object if cache has up-to-date cached version</a:t>
            </a:r>
          </a:p>
          <a:p>
            <a:pPr lvl="1"/>
            <a:r>
              <a:rPr lang="en-US" sz="2000">
                <a:latin typeface="Gill Sans MT" charset="0"/>
              </a:rPr>
              <a:t>no object transmission delay</a:t>
            </a:r>
          </a:p>
          <a:p>
            <a:pPr lvl="1"/>
            <a:r>
              <a:rPr lang="en-US" sz="2000">
                <a:latin typeface="Gill Sans MT" charset="0"/>
              </a:rPr>
              <a:t>lower link utilization</a:t>
            </a:r>
          </a:p>
          <a:p>
            <a:r>
              <a:rPr lang="en-US" sz="2400" i="1">
                <a:latin typeface="Gill Sans MT" charset="0"/>
              </a:rPr>
              <a:t>cache:</a:t>
            </a:r>
            <a:r>
              <a:rPr lang="en-US" sz="2400">
                <a:latin typeface="Gill Sans MT" charset="0"/>
              </a:rPr>
              <a:t> specify date of cached copy in HTTP request</a:t>
            </a:r>
          </a:p>
          <a:p>
            <a:pPr lvl="1">
              <a:buFont typeface="Wingdings" charset="0"/>
              <a:buNone/>
            </a:pPr>
            <a:r>
              <a:rPr lang="en-US" sz="2000" b="1">
                <a:latin typeface="Courier New" charset="0"/>
              </a:rPr>
              <a:t>If-modified-since: &lt;date&gt;</a:t>
            </a:r>
          </a:p>
          <a:p>
            <a:r>
              <a:rPr lang="en-US" sz="2400" i="1">
                <a:latin typeface="Gill Sans MT" charset="0"/>
              </a:rPr>
              <a:t>server:</a:t>
            </a:r>
            <a:r>
              <a:rPr lang="en-US" sz="2400">
                <a:latin typeface="Gill Sans MT" charset="0"/>
              </a:rPr>
              <a:t> response contains no object if cached copy is up-to-date: </a:t>
            </a:r>
          </a:p>
          <a:p>
            <a:pPr lvl="1">
              <a:buFont typeface="Wingdings" charset="0"/>
              <a:buNone/>
            </a:pPr>
            <a:r>
              <a:rPr lang="en-US" sz="2000" b="1">
                <a:latin typeface="Courier New" charset="0"/>
              </a:rPr>
              <a:t>HTTP/1.0 304 Not Modified</a:t>
            </a:r>
            <a:endParaRPr lang="en-US">
              <a:latin typeface="Gill Sans MT" charset="0"/>
            </a:endParaRPr>
          </a:p>
        </p:txBody>
      </p:sp>
      <p:sp>
        <p:nvSpPr>
          <p:cNvPr id="67590" name="Line 4"/>
          <p:cNvSpPr>
            <a:spLocks noChangeShapeType="1"/>
          </p:cNvSpPr>
          <p:nvPr/>
        </p:nvSpPr>
        <p:spPr bwMode="auto">
          <a:xfrm>
            <a:off x="4521200" y="211455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Text Box 8"/>
          <p:cNvSpPr txBox="1">
            <a:spLocks noChangeArrowheads="1"/>
          </p:cNvSpPr>
          <p:nvPr/>
        </p:nvSpPr>
        <p:spPr bwMode="auto">
          <a:xfrm>
            <a:off x="4827588" y="1998663"/>
            <a:ext cx="2681287" cy="620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HTTP request msg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/>
              <a:t>If-modified-since: &lt;date&gt;</a:t>
            </a:r>
            <a:endParaRPr lang="en-US" b="1"/>
          </a:p>
        </p:txBody>
      </p:sp>
      <p:sp>
        <p:nvSpPr>
          <p:cNvPr id="67594" name="Line 9"/>
          <p:cNvSpPr>
            <a:spLocks noChangeShapeType="1"/>
          </p:cNvSpPr>
          <p:nvPr/>
        </p:nvSpPr>
        <p:spPr bwMode="auto">
          <a:xfrm flipH="1">
            <a:off x="4540250" y="286067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808538" y="2854325"/>
            <a:ext cx="2643187" cy="865188"/>
            <a:chOff x="2698" y="2036"/>
            <a:chExt cx="1665" cy="545"/>
          </a:xfrm>
        </p:grpSpPr>
        <p:sp>
          <p:nvSpPr>
            <p:cNvPr id="149559" name="Rectangle 10"/>
            <p:cNvSpPr>
              <a:spLocks noChangeArrowheads="1"/>
            </p:cNvSpPr>
            <p:nvPr/>
          </p:nvSpPr>
          <p:spPr bwMode="auto">
            <a:xfrm>
              <a:off x="2760" y="2071"/>
              <a:ext cx="1578" cy="46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49560" name="Text Box 11"/>
            <p:cNvSpPr txBox="1">
              <a:spLocks noChangeArrowheads="1"/>
            </p:cNvSpPr>
            <p:nvPr/>
          </p:nvSpPr>
          <p:spPr bwMode="auto">
            <a:xfrm>
              <a:off x="2698" y="2036"/>
              <a:ext cx="1665" cy="5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HTTP response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1"/>
                <a:t>HTTP/1.0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1"/>
                <a:t>304 Not Modified</a:t>
              </a:r>
              <a:endParaRPr lang="en-US" b="1"/>
            </a:p>
          </p:txBody>
        </p:sp>
      </p:grpSp>
      <p:sp>
        <p:nvSpPr>
          <p:cNvPr id="67596" name="Text Box 28"/>
          <p:cNvSpPr txBox="1">
            <a:spLocks noChangeArrowheads="1"/>
          </p:cNvSpPr>
          <p:nvPr/>
        </p:nvSpPr>
        <p:spPr bwMode="auto">
          <a:xfrm>
            <a:off x="7905750" y="2149475"/>
            <a:ext cx="10477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object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not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modified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before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&lt;date&gt;</a:t>
            </a:r>
          </a:p>
        </p:txBody>
      </p:sp>
      <p:sp>
        <p:nvSpPr>
          <p:cNvPr id="67597" name="Line 31"/>
          <p:cNvSpPr>
            <a:spLocks noChangeShapeType="1"/>
          </p:cNvSpPr>
          <p:nvPr/>
        </p:nvSpPr>
        <p:spPr bwMode="auto">
          <a:xfrm>
            <a:off x="4278313" y="4079875"/>
            <a:ext cx="3905250" cy="0"/>
          </a:xfrm>
          <a:prstGeom prst="line">
            <a:avLst/>
          </a:prstGeom>
          <a:noFill/>
          <a:ln w="28575">
            <a:solidFill>
              <a:srgbClr val="0000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Line 32"/>
          <p:cNvSpPr>
            <a:spLocks noChangeShapeType="1"/>
          </p:cNvSpPr>
          <p:nvPr/>
        </p:nvSpPr>
        <p:spPr bwMode="auto">
          <a:xfrm>
            <a:off x="4587875" y="4678363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Text Box 34"/>
          <p:cNvSpPr txBox="1">
            <a:spLocks noChangeArrowheads="1"/>
          </p:cNvSpPr>
          <p:nvPr/>
        </p:nvSpPr>
        <p:spPr bwMode="auto">
          <a:xfrm>
            <a:off x="4832350" y="4562475"/>
            <a:ext cx="2681288" cy="6207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HTTP request msg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/>
              <a:t>If-modified-since: &lt;date&gt;</a:t>
            </a:r>
            <a:endParaRPr lang="en-US" b="1"/>
          </a:p>
        </p:txBody>
      </p:sp>
      <p:sp>
        <p:nvSpPr>
          <p:cNvPr id="67600" name="Line 35"/>
          <p:cNvSpPr>
            <a:spLocks noChangeShapeType="1"/>
          </p:cNvSpPr>
          <p:nvPr/>
        </p:nvSpPr>
        <p:spPr bwMode="auto">
          <a:xfrm flipH="1">
            <a:off x="4606925" y="545782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1" name="Text Box 38"/>
          <p:cNvSpPr txBox="1">
            <a:spLocks noChangeArrowheads="1"/>
          </p:cNvSpPr>
          <p:nvPr/>
        </p:nvSpPr>
        <p:spPr bwMode="auto">
          <a:xfrm>
            <a:off x="4851400" y="5402263"/>
            <a:ext cx="2643188" cy="9255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HTTP response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/>
              <a:t>HTTP/1.0 200 OK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&lt;data&gt;</a:t>
            </a:r>
          </a:p>
        </p:txBody>
      </p:sp>
      <p:sp>
        <p:nvSpPr>
          <p:cNvPr id="67602" name="Text Box 39"/>
          <p:cNvSpPr txBox="1">
            <a:spLocks noChangeArrowheads="1"/>
          </p:cNvSpPr>
          <p:nvPr/>
        </p:nvSpPr>
        <p:spPr bwMode="auto">
          <a:xfrm>
            <a:off x="7985125" y="4808538"/>
            <a:ext cx="10477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object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modified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after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000099"/>
                </a:solidFill>
              </a:rPr>
              <a:t>&lt;date&gt;</a:t>
            </a:r>
          </a:p>
        </p:txBody>
      </p:sp>
      <p:sp>
        <p:nvSpPr>
          <p:cNvPr id="149520" name="Text Box 5"/>
          <p:cNvSpPr txBox="1">
            <a:spLocks noChangeArrowheads="1"/>
          </p:cNvSpPr>
          <p:nvPr/>
        </p:nvSpPr>
        <p:spPr bwMode="auto">
          <a:xfrm>
            <a:off x="3797300" y="1062038"/>
            <a:ext cx="77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client</a:t>
            </a:r>
          </a:p>
        </p:txBody>
      </p:sp>
      <p:sp>
        <p:nvSpPr>
          <p:cNvPr id="149521" name="Text Box 6"/>
          <p:cNvSpPr txBox="1">
            <a:spLocks noChangeArrowheads="1"/>
          </p:cNvSpPr>
          <p:nvPr/>
        </p:nvSpPr>
        <p:spPr bwMode="auto">
          <a:xfrm>
            <a:off x="7483475" y="1057275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server</a:t>
            </a:r>
          </a:p>
        </p:txBody>
      </p:sp>
      <p:pic>
        <p:nvPicPr>
          <p:cNvPr id="149522" name="Picture 3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3" y="762000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9523" name="Group 34"/>
          <p:cNvGrpSpPr>
            <a:grpSpLocks/>
          </p:cNvGrpSpPr>
          <p:nvPr/>
        </p:nvGrpSpPr>
        <p:grpSpPr bwMode="auto">
          <a:xfrm>
            <a:off x="7073900" y="977900"/>
            <a:ext cx="422275" cy="685800"/>
            <a:chOff x="4140" y="429"/>
            <a:chExt cx="1425" cy="2396"/>
          </a:xfrm>
        </p:grpSpPr>
        <p:sp>
          <p:nvSpPr>
            <p:cNvPr id="149527" name="Freeform 3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28" name="Rectangle 36"/>
            <p:cNvSpPr>
              <a:spLocks noChangeArrowheads="1"/>
            </p:cNvSpPr>
            <p:nvPr/>
          </p:nvSpPr>
          <p:spPr bwMode="auto">
            <a:xfrm>
              <a:off x="4204" y="429"/>
              <a:ext cx="1050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529" name="Freeform 3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30" name="Freeform 3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31" name="Rectangle 39"/>
            <p:cNvSpPr>
              <a:spLocks noChangeArrowheads="1"/>
            </p:cNvSpPr>
            <p:nvPr/>
          </p:nvSpPr>
          <p:spPr bwMode="auto">
            <a:xfrm>
              <a:off x="4210" y="695"/>
              <a:ext cx="600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9532" name="Group 4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9557" name="AutoShape 4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558" name="AutoShape 42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9533" name="Rectangle 43"/>
            <p:cNvSpPr>
              <a:spLocks noChangeArrowheads="1"/>
            </p:cNvSpPr>
            <p:nvPr/>
          </p:nvSpPr>
          <p:spPr bwMode="auto">
            <a:xfrm>
              <a:off x="4226" y="1017"/>
              <a:ext cx="595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9534" name="Group 4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9555" name="AutoShape 45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556" name="AutoShape 46"/>
              <p:cNvSpPr>
                <a:spLocks noChangeArrowheads="1"/>
              </p:cNvSpPr>
              <p:nvPr/>
            </p:nvSpPr>
            <p:spPr bwMode="auto">
              <a:xfrm>
                <a:off x="625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9535" name="Rectangle 47"/>
            <p:cNvSpPr>
              <a:spLocks noChangeArrowheads="1"/>
            </p:cNvSpPr>
            <p:nvPr/>
          </p:nvSpPr>
          <p:spPr bwMode="auto">
            <a:xfrm>
              <a:off x="4215" y="1355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536" name="Rectangle 48"/>
            <p:cNvSpPr>
              <a:spLocks noChangeArrowheads="1"/>
            </p:cNvSpPr>
            <p:nvPr/>
          </p:nvSpPr>
          <p:spPr bwMode="auto">
            <a:xfrm>
              <a:off x="4226" y="1655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9537" name="Group 4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9553" name="AutoShape 50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554" name="AutoShape 51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9538" name="Freeform 5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9539" name="Group 5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9551" name="AutoShape 54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552" name="AutoShape 55"/>
              <p:cNvSpPr>
                <a:spLocks noChangeArrowheads="1"/>
              </p:cNvSpPr>
              <p:nvPr/>
            </p:nvSpPr>
            <p:spPr bwMode="auto">
              <a:xfrm>
                <a:off x="629" y="2585"/>
                <a:ext cx="687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9540" name="Rectangle 56"/>
            <p:cNvSpPr>
              <a:spLocks noChangeArrowheads="1"/>
            </p:cNvSpPr>
            <p:nvPr/>
          </p:nvSpPr>
          <p:spPr bwMode="auto">
            <a:xfrm>
              <a:off x="5249" y="429"/>
              <a:ext cx="70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541" name="Freeform 5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42" name="Freeform 5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43" name="Oval 59"/>
            <p:cNvSpPr>
              <a:spLocks noChangeArrowheads="1"/>
            </p:cNvSpPr>
            <p:nvPr/>
          </p:nvSpPr>
          <p:spPr bwMode="auto">
            <a:xfrm>
              <a:off x="5517" y="2609"/>
              <a:ext cx="48" cy="10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544" name="Freeform 6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545" name="AutoShape 61"/>
            <p:cNvSpPr>
              <a:spLocks noChangeArrowheads="1"/>
            </p:cNvSpPr>
            <p:nvPr/>
          </p:nvSpPr>
          <p:spPr bwMode="auto">
            <a:xfrm>
              <a:off x="4140" y="2675"/>
              <a:ext cx="1200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546" name="AutoShape 62"/>
            <p:cNvSpPr>
              <a:spLocks noChangeArrowheads="1"/>
            </p:cNvSpPr>
            <p:nvPr/>
          </p:nvSpPr>
          <p:spPr bwMode="auto">
            <a:xfrm>
              <a:off x="4204" y="2709"/>
              <a:ext cx="1071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547" name="Oval 63"/>
            <p:cNvSpPr>
              <a:spLocks noChangeArrowheads="1"/>
            </p:cNvSpPr>
            <p:nvPr/>
          </p:nvSpPr>
          <p:spPr bwMode="auto">
            <a:xfrm>
              <a:off x="4306" y="2381"/>
              <a:ext cx="161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548" name="Oval 64"/>
            <p:cNvSpPr>
              <a:spLocks noChangeArrowheads="1"/>
            </p:cNvSpPr>
            <p:nvPr/>
          </p:nvSpPr>
          <p:spPr bwMode="auto">
            <a:xfrm>
              <a:off x="4488" y="2381"/>
              <a:ext cx="155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49549" name="Oval 65"/>
            <p:cNvSpPr>
              <a:spLocks noChangeArrowheads="1"/>
            </p:cNvSpPr>
            <p:nvPr/>
          </p:nvSpPr>
          <p:spPr bwMode="auto">
            <a:xfrm>
              <a:off x="4660" y="2381"/>
              <a:ext cx="161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550" name="Rectangle 66"/>
            <p:cNvSpPr>
              <a:spLocks noChangeArrowheads="1"/>
            </p:cNvSpPr>
            <p:nvPr/>
          </p:nvSpPr>
          <p:spPr bwMode="auto">
            <a:xfrm>
              <a:off x="5061" y="1838"/>
              <a:ext cx="86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9524" name="Group 67"/>
          <p:cNvGrpSpPr>
            <a:grpSpLocks/>
          </p:cNvGrpSpPr>
          <p:nvPr/>
        </p:nvGrpSpPr>
        <p:grpSpPr bwMode="auto">
          <a:xfrm>
            <a:off x="4373563" y="1022350"/>
            <a:ext cx="742950" cy="742950"/>
            <a:chOff x="-44" y="1473"/>
            <a:chExt cx="981" cy="1105"/>
          </a:xfrm>
        </p:grpSpPr>
        <p:pic>
          <p:nvPicPr>
            <p:cNvPr id="149525" name="Picture 6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9526" name="Freeform 6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56681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6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 animBg="1"/>
      <p:bldP spid="67593" grpId="0" animBg="1"/>
      <p:bldP spid="67594" grpId="0" animBg="1"/>
      <p:bldP spid="67596" grpId="0"/>
      <p:bldP spid="67597" grpId="0" animBg="1"/>
      <p:bldP spid="67598" grpId="0" animBg="1"/>
      <p:bldP spid="67599" grpId="0" animBg="1"/>
      <p:bldP spid="67600" grpId="0" animBg="1"/>
      <p:bldP spid="67601" grpId="0" animBg="1"/>
      <p:bldP spid="676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7270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222B7895-ED5D-FF4B-9CC7-85F6EA462DBB}" type="slidenum">
              <a:rPr lang="en-US" sz="1200">
                <a:latin typeface="Tahoma" charset="0"/>
              </a:rPr>
              <a:pPr/>
              <a:t>5</a:t>
            </a:fld>
            <a:endParaRPr lang="en-US" sz="1200">
              <a:latin typeface="Tahoma" charset="0"/>
            </a:endParaRPr>
          </a:p>
        </p:txBody>
      </p:sp>
      <p:grpSp>
        <p:nvGrpSpPr>
          <p:cNvPr id="72707" name="Group 1037"/>
          <p:cNvGrpSpPr>
            <a:grpSpLocks/>
          </p:cNvGrpSpPr>
          <p:nvPr/>
        </p:nvGrpSpPr>
        <p:grpSpPr bwMode="auto">
          <a:xfrm>
            <a:off x="5124450" y="1257300"/>
            <a:ext cx="3540125" cy="4545013"/>
            <a:chOff x="3277" y="974"/>
            <a:chExt cx="2230" cy="2863"/>
          </a:xfrm>
        </p:grpSpPr>
        <p:sp>
          <p:nvSpPr>
            <p:cNvPr id="72740" name="Freeform 1038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1116 w 1036"/>
                <a:gd name="T1" fmla="*/ 11 h 675"/>
                <a:gd name="T2" fmla="*/ 673 w 1036"/>
                <a:gd name="T3" fmla="*/ 53 h 675"/>
                <a:gd name="T4" fmla="*/ 356 w 1036"/>
                <a:gd name="T5" fmla="*/ 129 h 675"/>
                <a:gd name="T6" fmla="*/ 264 w 1036"/>
                <a:gd name="T7" fmla="*/ 229 h 675"/>
                <a:gd name="T8" fmla="*/ 37 w 1036"/>
                <a:gd name="T9" fmla="*/ 297 h 675"/>
                <a:gd name="T10" fmla="*/ 29 w 1036"/>
                <a:gd name="T11" fmla="*/ 459 h 675"/>
                <a:gd name="T12" fmla="*/ 227 w 1036"/>
                <a:gd name="T13" fmla="*/ 489 h 675"/>
                <a:gd name="T14" fmla="*/ 792 w 1036"/>
                <a:gd name="T15" fmla="*/ 489 h 675"/>
                <a:gd name="T16" fmla="*/ 1030 w 1036"/>
                <a:gd name="T17" fmla="*/ 555 h 675"/>
                <a:gd name="T18" fmla="*/ 1296 w 1036"/>
                <a:gd name="T19" fmla="*/ 657 h 675"/>
                <a:gd name="T20" fmla="*/ 1499 w 1036"/>
                <a:gd name="T21" fmla="*/ 661 h 675"/>
                <a:gd name="T22" fmla="*/ 1640 w 1036"/>
                <a:gd name="T23" fmla="*/ 603 h 675"/>
                <a:gd name="T24" fmla="*/ 1711 w 1036"/>
                <a:gd name="T25" fmla="*/ 445 h 675"/>
                <a:gd name="T26" fmla="*/ 1755 w 1036"/>
                <a:gd name="T27" fmla="*/ 291 h 675"/>
                <a:gd name="T28" fmla="*/ 1760 w 1036"/>
                <a:gd name="T29" fmla="*/ 107 h 675"/>
                <a:gd name="T30" fmla="*/ 1610 w 1036"/>
                <a:gd name="T31" fmla="*/ 17 h 675"/>
                <a:gd name="T32" fmla="*/ 1337 w 1036"/>
                <a:gd name="T33" fmla="*/ 3 h 675"/>
                <a:gd name="T34" fmla="*/ 1116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741" name="Group 1039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73116" name="Rectangle 1040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117" name="AutoShape 1041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solidFill>
                    <a:srgbClr val="00CCFF"/>
                  </a:solidFill>
                </a:endParaRPr>
              </a:p>
            </p:txBody>
          </p:sp>
        </p:grpSp>
        <p:sp>
          <p:nvSpPr>
            <p:cNvPr id="72742" name="Freeform 1042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32"/>
                <a:gd name="T49" fmla="*/ 0 h 1049"/>
                <a:gd name="T50" fmla="*/ 2032 w 2032"/>
                <a:gd name="T51" fmla="*/ 1049 h 104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43" name="Line 1043"/>
            <p:cNvSpPr>
              <a:spLocks noChangeShapeType="1"/>
            </p:cNvSpPr>
            <p:nvPr/>
          </p:nvSpPr>
          <p:spPr bwMode="auto">
            <a:xfrm rot="-5400000">
              <a:off x="4942" y="3252"/>
              <a:ext cx="330" cy="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44" name="Line 1044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45" name="Line 1045"/>
            <p:cNvSpPr>
              <a:spLocks noChangeShapeType="1"/>
            </p:cNvSpPr>
            <p:nvPr/>
          </p:nvSpPr>
          <p:spPr bwMode="auto">
            <a:xfrm rot="-5400000">
              <a:off x="5151" y="3225"/>
              <a:ext cx="0" cy="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46" name="Line 1047"/>
            <p:cNvSpPr>
              <a:spLocks noChangeShapeType="1"/>
            </p:cNvSpPr>
            <p:nvPr/>
          </p:nvSpPr>
          <p:spPr bwMode="auto">
            <a:xfrm>
              <a:off x="3843" y="3009"/>
              <a:ext cx="1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47" name="Line 1048"/>
            <p:cNvSpPr>
              <a:spLocks noChangeShapeType="1"/>
            </p:cNvSpPr>
            <p:nvPr/>
          </p:nvSpPr>
          <p:spPr bwMode="auto">
            <a:xfrm flipV="1">
              <a:off x="3680" y="3155"/>
              <a:ext cx="248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48" name="Line 1051"/>
            <p:cNvSpPr>
              <a:spLocks noChangeShapeType="1"/>
            </p:cNvSpPr>
            <p:nvPr/>
          </p:nvSpPr>
          <p:spPr bwMode="auto">
            <a:xfrm flipH="1">
              <a:off x="3948" y="3208"/>
              <a:ext cx="96" cy="11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49" name="Line 1052"/>
            <p:cNvSpPr>
              <a:spLocks noChangeShapeType="1"/>
            </p:cNvSpPr>
            <p:nvPr/>
          </p:nvSpPr>
          <p:spPr bwMode="auto">
            <a:xfrm flipH="1" flipV="1">
              <a:off x="4144" y="3212"/>
              <a:ext cx="53" cy="11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0" name="Line 1053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1" name="Line 1054"/>
            <p:cNvSpPr>
              <a:spLocks noChangeShapeType="1"/>
            </p:cNvSpPr>
            <p:nvPr/>
          </p:nvSpPr>
          <p:spPr bwMode="auto">
            <a:xfrm>
              <a:off x="3898" y="3025"/>
              <a:ext cx="56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2" name="Line 1055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3" name="Line 1056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754" name="Group 1057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73114" name="Picture 1058" descr="access_point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3115" name="Picture 1059" descr="antenna_radiation_stylize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2755" name="Freeform 1060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8"/>
                <a:gd name="T37" fmla="*/ 0 h 425"/>
                <a:gd name="T38" fmla="*/ 828 w 828"/>
                <a:gd name="T39" fmla="*/ 425 h 42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6" name="Freeform 1061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14627 w 765"/>
                <a:gd name="T1" fmla="*/ 763 h 459"/>
                <a:gd name="T2" fmla="*/ 9913 w 765"/>
                <a:gd name="T3" fmla="*/ 5420 h 459"/>
                <a:gd name="T4" fmla="*/ 3316 w 765"/>
                <a:gd name="T5" fmla="*/ 7714 h 459"/>
                <a:gd name="T6" fmla="*/ 474 w 765"/>
                <a:gd name="T7" fmla="*/ 25995 h 459"/>
                <a:gd name="T8" fmla="*/ 6202 w 765"/>
                <a:gd name="T9" fmla="*/ 34346 h 459"/>
                <a:gd name="T10" fmla="*/ 11922 w 765"/>
                <a:gd name="T11" fmla="*/ 32921 h 459"/>
                <a:gd name="T12" fmla="*/ 20124 w 765"/>
                <a:gd name="T13" fmla="*/ 34346 h 459"/>
                <a:gd name="T14" fmla="*/ 24081 w 765"/>
                <a:gd name="T15" fmla="*/ 33549 h 459"/>
                <a:gd name="T16" fmla="*/ 25921 w 765"/>
                <a:gd name="T17" fmla="*/ 28785 h 459"/>
                <a:gd name="T18" fmla="*/ 25875 w 765"/>
                <a:gd name="T19" fmla="*/ 12218 h 459"/>
                <a:gd name="T20" fmla="*/ 22836 w 765"/>
                <a:gd name="T21" fmla="*/ 2665 h 459"/>
                <a:gd name="T22" fmla="*/ 14627 w 765"/>
                <a:gd name="T23" fmla="*/ 763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65"/>
                <a:gd name="T37" fmla="*/ 0 h 459"/>
                <a:gd name="T38" fmla="*/ 765 w 765"/>
                <a:gd name="T39" fmla="*/ 459 h 45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7" name="Line 1062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8" name="Line 1063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9" name="Line 1064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60" name="Line 1065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61" name="Line 1066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62" name="Line 1067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63" name="Line 1068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64" name="Line 1069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65" name="Line 1070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66" name="Line 1071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67" name="Line 1072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68" name="Line 1073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69" name="Line 1074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70" name="Line 1075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71" name="Line 1076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72" name="Line 1077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73" name="Line 1078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774" name="Group 1079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73097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098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099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00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01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02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03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04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05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06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07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08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09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10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11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3112" name="Oval 1095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73113" name="Picture 1096" descr="cell_tower_radiation_gra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2775" name="Group 1097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73088" name="Line 1098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89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90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91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92" name="Group 1102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73095" name="Freeform 110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96" name="Freeform 110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93" name="Line 1105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94" name="Line 1106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776" name="Group 1107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7308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8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8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83" name="Group 111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3086" name="Freeform 111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87" name="Freeform 111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84" name="Line 111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85" name="Line 111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777" name="Group 1116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7307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7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7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75" name="Group 112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3078" name="Freeform 112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79" name="Freeform 112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76" name="Line 112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77" name="Line 112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778" name="Group 1125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7306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6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6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67" name="Group 112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3070" name="Freeform 113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71" name="Freeform 113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68" name="Line 113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69" name="Line 113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779" name="Group 1134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7305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5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5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59" name="Group 113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3062" name="Freeform 113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63" name="Freeform 114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60" name="Line 114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61" name="Line 114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780" name="Group 1143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7304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4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5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51" name="Group 114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3054" name="Freeform 114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55" name="Freeform 114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52" name="Line 115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53" name="Line 115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781" name="Line 1152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2782" name="Group 1153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7304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4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4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43" name="Group 115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3046" name="Freeform 115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47" name="Freeform 115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44" name="Line 116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45" name="Line 116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783" name="Group 1162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7303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3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3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35" name="Group 116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3038" name="Freeform 116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39" name="Freeform 116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36" name="Line 116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37" name="Line 117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784" name="Group 1171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7302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2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2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27" name="Group 117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3030" name="Freeform 117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31" name="Freeform 117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28" name="Line 117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29" name="Line 117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785" name="Group 1180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7301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1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1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19" name="Group 118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3022" name="Freeform 118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23" name="Freeform 118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20" name="Line 118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21" name="Line 118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786" name="Group 1189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7300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0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1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11" name="Group 119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3014" name="Freeform 119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15" name="Freeform 119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12" name="Line 119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13" name="Line 119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787" name="Group 1198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7300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0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300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3003" name="Group 120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3006" name="Freeform 120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007" name="Freeform 120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004" name="Line 120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05" name="Line 120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9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788" name="Group 1207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72986" name="Group 1208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72988" name="Freeform 1209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89" name="Freeform 1210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90" name="Freeform 1211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91" name="Freeform 1212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92" name="Freeform 1213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93" name="Freeform 1214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94" name="Freeform 1215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95" name="Freeform 1216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96" name="Freeform 1217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97" name="Freeform 1218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98" name="Freeform 1219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99" name="Freeform 1220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72987" name="Picture 1221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2789" name="Group 1222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72972" name="Group 1223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72974" name="Freeform 1224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75" name="Freeform 1225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76" name="Freeform 1226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77" name="Freeform 1227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78" name="Freeform 1228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79" name="Freeform 1229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80" name="Freeform 1230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81" name="Freeform 1231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82" name="Freeform 1232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83" name="Freeform 1233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84" name="Freeform 1234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985" name="Freeform 1235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72973" name="Picture 1236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2790" name="Line 1237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791" name="Group 1238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72970" name="Picture 123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971" name="Freeform 1240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792" name="Group 1241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72968" name="Picture 124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969" name="Freeform 1243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793" name="Group 1244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72966" name="Picture 12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967" name="Freeform 1246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794" name="Group 1247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72964" name="Picture 124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965" name="Freeform 1249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72795" name="Picture 1250" descr="car_icon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2796" name="Group 1251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72962" name="Picture 1252" descr="iphone_stylized_small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2963" name="Picture 1253" descr="antenna_radiation_stylize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2797" name="Group 1254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72930" name="Freeform 1255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31" name="Rectangle 1256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32" name="Freeform 1257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33" name="Freeform 1258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34" name="Rectangle 1259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2935" name="Group 1260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72960" name="AutoShape 1261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961" name="AutoShape 1262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936" name="Rectangle 1263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2937" name="Group 1264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72958" name="AutoShape 1265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959" name="AutoShape 1266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938" name="Rectangle 1267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39" name="Rectangle 1268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2940" name="Group 1269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72956" name="AutoShape 1270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957" name="AutoShape 1271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941" name="Freeform 1272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942" name="Group 1273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72954" name="AutoShape 1274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955" name="AutoShape 1275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943" name="Rectangle 1276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44" name="Freeform 1277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45" name="Freeform 1278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46" name="Oval 1279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47" name="Freeform 1280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48" name="AutoShape 1281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49" name="AutoShape 1282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50" name="Oval 1283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51" name="Oval 1284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72952" name="Oval 1285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53" name="Rectangle 1286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798" name="Group 1287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72898" name="Freeform 128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99" name="Rectangle 1289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00" name="Freeform 129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01" name="Freeform 129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02" name="Rectangle 1292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2903" name="Group 129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72928" name="AutoShape 1294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929" name="AutoShape 1295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904" name="Rectangle 1296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2905" name="Group 129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72926" name="AutoShape 1298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927" name="AutoShape 1299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906" name="Rectangle 1300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07" name="Rectangle 1301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2908" name="Group 130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72924" name="AutoShape 1303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925" name="AutoShape 1304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909" name="Freeform 130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910" name="Group 130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72922" name="AutoShape 130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923" name="AutoShape 1308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911" name="Rectangle 1309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12" name="Freeform 131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13" name="Freeform 131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14" name="Oval 1312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15" name="Freeform 131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16" name="AutoShape 1314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17" name="AutoShape 1315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18" name="Oval 1316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19" name="Oval 1317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72920" name="Oval 1318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21" name="Rectangle 1319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799" name="Group 1320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72875" name="Picture 1321" descr="antenna_stylize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2876" name="Picture 1322" descr="laptop_keyboard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877" name="Freeform 1323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2878" name="Picture 1324" descr="screen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879" name="Freeform 1325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80" name="Freeform 1326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81" name="Freeform 1327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82" name="Freeform 1328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83" name="Freeform 1329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84" name="Freeform 1330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885" name="Group 1331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2892" name="Freeform 1332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93" name="Freeform 1333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94" name="Freeform 1334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95" name="Freeform 1335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96" name="Freeform 1336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97" name="Freeform 1337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886" name="Freeform 1338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87" name="Freeform 1339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88" name="Freeform 1340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89" name="Freeform 1341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90" name="Freeform 1342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91" name="Freeform 1343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800" name="Group 1344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72852" name="Picture 1345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2853" name="Picture 1346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854" name="Freeform 1347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2855" name="Picture 1348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856" name="Freeform 1349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57" name="Freeform 1350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58" name="Freeform 1351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59" name="Freeform 1352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60" name="Freeform 1353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61" name="Freeform 1354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862" name="Group 1355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2869" name="Freeform 1356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70" name="Freeform 1357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71" name="Freeform 1358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72" name="Freeform 1359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73" name="Freeform 1360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74" name="Freeform 1361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863" name="Freeform 1362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64" name="Freeform 1363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65" name="Freeform 1364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66" name="Freeform 1365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67" name="Freeform 1366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68" name="Freeform 1367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801" name="Group 1368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72829" name="Picture 1369" descr="antenna_stylize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2830" name="Picture 1370" descr="laptop_keyboard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831" name="Freeform 1371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2832" name="Picture 1372" descr="screen"/>
              <p:cNvPicPr>
                <a:picLocks noChangeAspect="1" noChangeArrowheads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833" name="Freeform 1373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34" name="Freeform 1374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35" name="Freeform 1375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36" name="Freeform 1376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37" name="Freeform 1377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38" name="Freeform 1378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839" name="Group 1379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2846" name="Freeform 1380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47" name="Freeform 1381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48" name="Freeform 1382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49" name="Freeform 1383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50" name="Freeform 1384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51" name="Freeform 1385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840" name="Freeform 1386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41" name="Freeform 1387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42" name="Freeform 1388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43" name="Freeform 1389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44" name="Freeform 1390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45" name="Freeform 1391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802" name="Group 1392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72827" name="Picture 139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828" name="Freeform 1394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2803" name="Group 1395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72804" name="Picture 1396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2805" name="Picture 1397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806" name="Freeform 1398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2807" name="Picture 1399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808" name="Freeform 1400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09" name="Freeform 1401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0" name="Freeform 1402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1" name="Freeform 1403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2" name="Freeform 1404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3" name="Freeform 1405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814" name="Group 1406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2821" name="Freeform 1407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22" name="Freeform 1408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23" name="Freeform 1409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24" name="Freeform 1410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25" name="Freeform 1411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826" name="Freeform 1412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815" name="Freeform 1413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6" name="Freeform 1414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7" name="Freeform 1415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8" name="Freeform 1416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9" name="Freeform 1417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20" name="Freeform 1418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5729" name="Line 913"/>
          <p:cNvSpPr>
            <a:spLocks noChangeShapeType="1"/>
          </p:cNvSpPr>
          <p:nvPr/>
        </p:nvSpPr>
        <p:spPr bwMode="auto">
          <a:xfrm>
            <a:off x="6850063" y="3786188"/>
            <a:ext cx="1290637" cy="541337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2709" name="Picture 616" descr="underline_base"/>
          <p:cNvPicPr>
            <a:picLocks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3" y="850900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727" name="Line 911"/>
          <p:cNvSpPr>
            <a:spLocks noChangeShapeType="1"/>
          </p:cNvSpPr>
          <p:nvPr/>
        </p:nvSpPr>
        <p:spPr bwMode="auto">
          <a:xfrm>
            <a:off x="6945313" y="660400"/>
            <a:ext cx="1700212" cy="3386138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5275" y="0"/>
            <a:ext cx="8382000" cy="10414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Creating a network app</a:t>
            </a:r>
          </a:p>
        </p:txBody>
      </p:sp>
      <p:sp>
        <p:nvSpPr>
          <p:cNvPr id="7271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3875" y="1116013"/>
            <a:ext cx="4191000" cy="5114925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write programs that:</a:t>
            </a:r>
          </a:p>
          <a:p>
            <a:r>
              <a:rPr lang="en-US" sz="2400">
                <a:latin typeface="Gill Sans MT" charset="0"/>
              </a:rPr>
              <a:t>run on (different) </a:t>
            </a:r>
            <a:r>
              <a:rPr lang="en-US" sz="2400" i="1">
                <a:latin typeface="Gill Sans MT" charset="0"/>
              </a:rPr>
              <a:t>end systems</a:t>
            </a:r>
          </a:p>
          <a:p>
            <a:r>
              <a:rPr lang="en-US" sz="2400">
                <a:latin typeface="Gill Sans MT" charset="0"/>
              </a:rPr>
              <a:t>communicate over network</a:t>
            </a:r>
          </a:p>
          <a:p>
            <a:r>
              <a:rPr lang="en-US" sz="2400">
                <a:latin typeface="Gill Sans MT" charset="0"/>
              </a:rPr>
              <a:t>e.g., web server software communicates with browser software</a:t>
            </a:r>
          </a:p>
          <a:p>
            <a:pPr>
              <a:spcBef>
                <a:spcPct val="80000"/>
              </a:spcBef>
              <a:buFont typeface="Wingdings" charset="0"/>
              <a:buNone/>
            </a:pPr>
            <a:r>
              <a:rPr lang="en-US" sz="2400">
                <a:solidFill>
                  <a:srgbClr val="CC0000"/>
                </a:solidFill>
                <a:latin typeface="Gill Sans MT" charset="0"/>
              </a:rPr>
              <a:t>no need to write software for network-core devices</a:t>
            </a:r>
          </a:p>
          <a:p>
            <a:r>
              <a:rPr lang="en-US" sz="2400">
                <a:latin typeface="Gill Sans MT" charset="0"/>
              </a:rPr>
              <a:t>network-core devices do not run user applications </a:t>
            </a:r>
          </a:p>
          <a:p>
            <a:r>
              <a:rPr lang="en-US" sz="2400">
                <a:latin typeface="Gill Sans MT" charset="0"/>
              </a:rPr>
              <a:t>applications on end systems  allows for rapid app development, propagation</a:t>
            </a:r>
          </a:p>
          <a:p>
            <a:pPr>
              <a:buFont typeface="Wingdings" charset="0"/>
              <a:buNone/>
            </a:pPr>
            <a:endParaRPr lang="en-US" sz="2400">
              <a:solidFill>
                <a:srgbClr val="FF0000"/>
              </a:solidFill>
              <a:latin typeface="Gill Sans MT" charset="0"/>
            </a:endParaRPr>
          </a:p>
        </p:txBody>
      </p:sp>
      <p:grpSp>
        <p:nvGrpSpPr>
          <p:cNvPr id="35725" name="Group 618"/>
          <p:cNvGrpSpPr>
            <a:grpSpLocks/>
          </p:cNvGrpSpPr>
          <p:nvPr/>
        </p:nvGrpSpPr>
        <p:grpSpPr bwMode="auto">
          <a:xfrm>
            <a:off x="5857875" y="503238"/>
            <a:ext cx="1044575" cy="965200"/>
            <a:chOff x="4047" y="420"/>
            <a:chExt cx="658" cy="608"/>
          </a:xfrm>
        </p:grpSpPr>
        <p:sp>
          <p:nvSpPr>
            <p:cNvPr id="72732" name="Rectangle 227"/>
            <p:cNvSpPr>
              <a:spLocks noChangeArrowheads="1"/>
            </p:cNvSpPr>
            <p:nvPr/>
          </p:nvSpPr>
          <p:spPr bwMode="auto">
            <a:xfrm>
              <a:off x="4266" y="420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2733" name="Rectangle 228"/>
            <p:cNvSpPr>
              <a:spLocks noChangeArrowheads="1"/>
            </p:cNvSpPr>
            <p:nvPr/>
          </p:nvSpPr>
          <p:spPr bwMode="auto">
            <a:xfrm>
              <a:off x="4245" y="435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2734" name="Rectangle 229"/>
            <p:cNvSpPr>
              <a:spLocks noChangeArrowheads="1"/>
            </p:cNvSpPr>
            <p:nvPr/>
          </p:nvSpPr>
          <p:spPr bwMode="auto">
            <a:xfrm>
              <a:off x="4251" y="438"/>
              <a:ext cx="426" cy="126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2735" name="Text Box 230"/>
            <p:cNvSpPr txBox="1">
              <a:spLocks noChangeArrowheads="1"/>
            </p:cNvSpPr>
            <p:nvPr/>
          </p:nvSpPr>
          <p:spPr bwMode="auto">
            <a:xfrm>
              <a:off x="4192" y="420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solidFill>
                    <a:schemeClr val="bg1"/>
                  </a:solidFill>
                </a:rPr>
                <a:t>application</a:t>
              </a:r>
              <a:endParaRPr lang="en-US" sz="10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transport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network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data link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physical</a:t>
              </a:r>
              <a:endParaRPr lang="en-US" sz="2400"/>
            </a:p>
          </p:txBody>
        </p:sp>
        <p:sp>
          <p:nvSpPr>
            <p:cNvPr id="72736" name="Line 231"/>
            <p:cNvSpPr>
              <a:spLocks noChangeShapeType="1"/>
            </p:cNvSpPr>
            <p:nvPr/>
          </p:nvSpPr>
          <p:spPr bwMode="auto">
            <a:xfrm>
              <a:off x="4245" y="65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37" name="Line 232"/>
            <p:cNvSpPr>
              <a:spLocks noChangeShapeType="1"/>
            </p:cNvSpPr>
            <p:nvPr/>
          </p:nvSpPr>
          <p:spPr bwMode="auto">
            <a:xfrm>
              <a:off x="4251" y="73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38" name="Line 233"/>
            <p:cNvSpPr>
              <a:spLocks noChangeShapeType="1"/>
            </p:cNvSpPr>
            <p:nvPr/>
          </p:nvSpPr>
          <p:spPr bwMode="auto">
            <a:xfrm>
              <a:off x="4251" y="82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39" name="Freeform 917"/>
            <p:cNvSpPr>
              <a:spLocks/>
            </p:cNvSpPr>
            <p:nvPr/>
          </p:nvSpPr>
          <p:spPr bwMode="auto">
            <a:xfrm>
              <a:off x="4047" y="434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2"/>
                <a:gd name="T13" fmla="*/ 0 h 594"/>
                <a:gd name="T14" fmla="*/ 192 w 192"/>
                <a:gd name="T15" fmla="*/ 594 h 5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726" name="Group 619"/>
          <p:cNvGrpSpPr>
            <a:grpSpLocks/>
          </p:cNvGrpSpPr>
          <p:nvPr/>
        </p:nvGrpSpPr>
        <p:grpSpPr bwMode="auto">
          <a:xfrm>
            <a:off x="7956550" y="4087813"/>
            <a:ext cx="1044575" cy="965200"/>
            <a:chOff x="4047" y="420"/>
            <a:chExt cx="658" cy="608"/>
          </a:xfrm>
        </p:grpSpPr>
        <p:sp>
          <p:nvSpPr>
            <p:cNvPr id="72724" name="Rectangle 227"/>
            <p:cNvSpPr>
              <a:spLocks noChangeArrowheads="1"/>
            </p:cNvSpPr>
            <p:nvPr/>
          </p:nvSpPr>
          <p:spPr bwMode="auto">
            <a:xfrm>
              <a:off x="4266" y="420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2725" name="Rectangle 228"/>
            <p:cNvSpPr>
              <a:spLocks noChangeArrowheads="1"/>
            </p:cNvSpPr>
            <p:nvPr/>
          </p:nvSpPr>
          <p:spPr bwMode="auto">
            <a:xfrm>
              <a:off x="4245" y="435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2726" name="Rectangle 229"/>
            <p:cNvSpPr>
              <a:spLocks noChangeArrowheads="1"/>
            </p:cNvSpPr>
            <p:nvPr/>
          </p:nvSpPr>
          <p:spPr bwMode="auto">
            <a:xfrm>
              <a:off x="4251" y="438"/>
              <a:ext cx="426" cy="126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2727" name="Text Box 230"/>
            <p:cNvSpPr txBox="1">
              <a:spLocks noChangeArrowheads="1"/>
            </p:cNvSpPr>
            <p:nvPr/>
          </p:nvSpPr>
          <p:spPr bwMode="auto">
            <a:xfrm>
              <a:off x="4192" y="420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solidFill>
                    <a:schemeClr val="bg1"/>
                  </a:solidFill>
                </a:rPr>
                <a:t>application</a:t>
              </a:r>
              <a:endParaRPr lang="en-US" sz="10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transport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network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data link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physical</a:t>
              </a:r>
              <a:endParaRPr lang="en-US" sz="2400"/>
            </a:p>
          </p:txBody>
        </p:sp>
        <p:sp>
          <p:nvSpPr>
            <p:cNvPr id="72728" name="Line 231"/>
            <p:cNvSpPr>
              <a:spLocks noChangeShapeType="1"/>
            </p:cNvSpPr>
            <p:nvPr/>
          </p:nvSpPr>
          <p:spPr bwMode="auto">
            <a:xfrm>
              <a:off x="4245" y="65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9" name="Line 232"/>
            <p:cNvSpPr>
              <a:spLocks noChangeShapeType="1"/>
            </p:cNvSpPr>
            <p:nvPr/>
          </p:nvSpPr>
          <p:spPr bwMode="auto">
            <a:xfrm>
              <a:off x="4251" y="73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30" name="Line 233"/>
            <p:cNvSpPr>
              <a:spLocks noChangeShapeType="1"/>
            </p:cNvSpPr>
            <p:nvPr/>
          </p:nvSpPr>
          <p:spPr bwMode="auto">
            <a:xfrm>
              <a:off x="4251" y="82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31" name="Freeform 917"/>
            <p:cNvSpPr>
              <a:spLocks/>
            </p:cNvSpPr>
            <p:nvPr/>
          </p:nvSpPr>
          <p:spPr bwMode="auto">
            <a:xfrm>
              <a:off x="4047" y="434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2"/>
                <a:gd name="T13" fmla="*/ 0 h 594"/>
                <a:gd name="T14" fmla="*/ 192 w 192"/>
                <a:gd name="T15" fmla="*/ 594 h 5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728" name="Group 628"/>
          <p:cNvGrpSpPr>
            <a:grpSpLocks/>
          </p:cNvGrpSpPr>
          <p:nvPr/>
        </p:nvGrpSpPr>
        <p:grpSpPr bwMode="auto">
          <a:xfrm>
            <a:off x="5815013" y="3651250"/>
            <a:ext cx="1044575" cy="965200"/>
            <a:chOff x="4047" y="420"/>
            <a:chExt cx="658" cy="608"/>
          </a:xfrm>
        </p:grpSpPr>
        <p:sp>
          <p:nvSpPr>
            <p:cNvPr id="72716" name="Rectangle 227"/>
            <p:cNvSpPr>
              <a:spLocks noChangeArrowheads="1"/>
            </p:cNvSpPr>
            <p:nvPr/>
          </p:nvSpPr>
          <p:spPr bwMode="auto">
            <a:xfrm>
              <a:off x="4266" y="420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2717" name="Rectangle 228"/>
            <p:cNvSpPr>
              <a:spLocks noChangeArrowheads="1"/>
            </p:cNvSpPr>
            <p:nvPr/>
          </p:nvSpPr>
          <p:spPr bwMode="auto">
            <a:xfrm>
              <a:off x="4245" y="435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2718" name="Rectangle 229"/>
            <p:cNvSpPr>
              <a:spLocks noChangeArrowheads="1"/>
            </p:cNvSpPr>
            <p:nvPr/>
          </p:nvSpPr>
          <p:spPr bwMode="auto">
            <a:xfrm>
              <a:off x="4251" y="438"/>
              <a:ext cx="426" cy="126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2719" name="Text Box 230"/>
            <p:cNvSpPr txBox="1">
              <a:spLocks noChangeArrowheads="1"/>
            </p:cNvSpPr>
            <p:nvPr/>
          </p:nvSpPr>
          <p:spPr bwMode="auto">
            <a:xfrm>
              <a:off x="4192" y="420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solidFill>
                    <a:schemeClr val="bg1"/>
                  </a:solidFill>
                </a:rPr>
                <a:t>application</a:t>
              </a:r>
              <a:endParaRPr lang="en-US" sz="10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transport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network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data link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physical</a:t>
              </a:r>
              <a:endParaRPr lang="en-US" sz="2400"/>
            </a:p>
          </p:txBody>
        </p:sp>
        <p:sp>
          <p:nvSpPr>
            <p:cNvPr id="72720" name="Line 231"/>
            <p:cNvSpPr>
              <a:spLocks noChangeShapeType="1"/>
            </p:cNvSpPr>
            <p:nvPr/>
          </p:nvSpPr>
          <p:spPr bwMode="auto">
            <a:xfrm>
              <a:off x="4245" y="65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1" name="Line 232"/>
            <p:cNvSpPr>
              <a:spLocks noChangeShapeType="1"/>
            </p:cNvSpPr>
            <p:nvPr/>
          </p:nvSpPr>
          <p:spPr bwMode="auto">
            <a:xfrm>
              <a:off x="4251" y="73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2" name="Line 233"/>
            <p:cNvSpPr>
              <a:spLocks noChangeShapeType="1"/>
            </p:cNvSpPr>
            <p:nvPr/>
          </p:nvSpPr>
          <p:spPr bwMode="auto">
            <a:xfrm>
              <a:off x="4251" y="82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3" name="Freeform 917"/>
            <p:cNvSpPr>
              <a:spLocks/>
            </p:cNvSpPr>
            <p:nvPr/>
          </p:nvSpPr>
          <p:spPr bwMode="auto">
            <a:xfrm>
              <a:off x="4047" y="434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2"/>
                <a:gd name="T13" fmla="*/ 0 h 594"/>
                <a:gd name="T14" fmla="*/ 192 w 192"/>
                <a:gd name="T15" fmla="*/ 594 h 5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86479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29" grpId="0" animBg="1"/>
      <p:bldP spid="357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7475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1969ABA7-4A45-D842-8B44-D098EBCE03E4}" type="slidenum">
              <a:rPr lang="en-US" sz="1200">
                <a:latin typeface="Tahoma" charset="0"/>
              </a:rPr>
              <a:pPr/>
              <a:t>6</a:t>
            </a:fld>
            <a:endParaRPr lang="en-US" sz="1200">
              <a:latin typeface="Tahoma" charset="0"/>
            </a:endParaRPr>
          </a:p>
        </p:txBody>
      </p:sp>
      <p:pic>
        <p:nvPicPr>
          <p:cNvPr id="74755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960438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207963"/>
            <a:ext cx="7772400" cy="1030287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Application architectures</a:t>
            </a:r>
          </a:p>
        </p:txBody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possible structure of applications:</a:t>
            </a:r>
          </a:p>
          <a:p>
            <a:r>
              <a:rPr lang="en-US" dirty="0">
                <a:latin typeface="Gill Sans MT" charset="0"/>
              </a:rPr>
              <a:t>client-server</a:t>
            </a:r>
          </a:p>
          <a:p>
            <a:r>
              <a:rPr lang="en-US" dirty="0">
                <a:latin typeface="Gill Sans MT" charset="0"/>
              </a:rPr>
              <a:t>peer-to-peer (P2P</a:t>
            </a:r>
            <a:r>
              <a:rPr lang="en-US" dirty="0" smtClean="0">
                <a:latin typeface="Gill Sans MT" charset="0"/>
              </a:rPr>
              <a:t>)</a:t>
            </a:r>
          </a:p>
          <a:p>
            <a:r>
              <a:rPr lang="en-US" dirty="0" smtClean="0">
                <a:latin typeface="Gill Sans MT" charset="0"/>
              </a:rPr>
              <a:t>(Publish/Subscribe)</a:t>
            </a:r>
            <a:endParaRPr lang="en-US" dirty="0"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453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7680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7A369A30-0EDA-CC43-A00D-8CF896122E05}" type="slidenum">
              <a:rPr lang="en-US" sz="1200">
                <a:latin typeface="Tahoma" charset="0"/>
              </a:rPr>
              <a:pPr/>
              <a:t>7</a:t>
            </a:fld>
            <a:endParaRPr lang="en-US" sz="1200">
              <a:latin typeface="Tahoma" charset="0"/>
            </a:endParaRPr>
          </a:p>
        </p:txBody>
      </p:sp>
      <p:grpSp>
        <p:nvGrpSpPr>
          <p:cNvPr id="76803" name="Group 582"/>
          <p:cNvGrpSpPr>
            <a:grpSpLocks/>
          </p:cNvGrpSpPr>
          <p:nvPr/>
        </p:nvGrpSpPr>
        <p:grpSpPr bwMode="auto">
          <a:xfrm>
            <a:off x="542925" y="1492250"/>
            <a:ext cx="3540125" cy="4545013"/>
            <a:chOff x="3277" y="974"/>
            <a:chExt cx="2230" cy="2863"/>
          </a:xfrm>
        </p:grpSpPr>
        <p:sp>
          <p:nvSpPr>
            <p:cNvPr id="76810" name="Freeform 583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1116 w 1036"/>
                <a:gd name="T1" fmla="*/ 11 h 675"/>
                <a:gd name="T2" fmla="*/ 673 w 1036"/>
                <a:gd name="T3" fmla="*/ 53 h 675"/>
                <a:gd name="T4" fmla="*/ 356 w 1036"/>
                <a:gd name="T5" fmla="*/ 129 h 675"/>
                <a:gd name="T6" fmla="*/ 264 w 1036"/>
                <a:gd name="T7" fmla="*/ 229 h 675"/>
                <a:gd name="T8" fmla="*/ 37 w 1036"/>
                <a:gd name="T9" fmla="*/ 297 h 675"/>
                <a:gd name="T10" fmla="*/ 29 w 1036"/>
                <a:gd name="T11" fmla="*/ 459 h 675"/>
                <a:gd name="T12" fmla="*/ 227 w 1036"/>
                <a:gd name="T13" fmla="*/ 489 h 675"/>
                <a:gd name="T14" fmla="*/ 792 w 1036"/>
                <a:gd name="T15" fmla="*/ 489 h 675"/>
                <a:gd name="T16" fmla="*/ 1030 w 1036"/>
                <a:gd name="T17" fmla="*/ 555 h 675"/>
                <a:gd name="T18" fmla="*/ 1296 w 1036"/>
                <a:gd name="T19" fmla="*/ 657 h 675"/>
                <a:gd name="T20" fmla="*/ 1499 w 1036"/>
                <a:gd name="T21" fmla="*/ 661 h 675"/>
                <a:gd name="T22" fmla="*/ 1640 w 1036"/>
                <a:gd name="T23" fmla="*/ 603 h 675"/>
                <a:gd name="T24" fmla="*/ 1711 w 1036"/>
                <a:gd name="T25" fmla="*/ 445 h 675"/>
                <a:gd name="T26" fmla="*/ 1755 w 1036"/>
                <a:gd name="T27" fmla="*/ 291 h 675"/>
                <a:gd name="T28" fmla="*/ 1760 w 1036"/>
                <a:gd name="T29" fmla="*/ 107 h 675"/>
                <a:gd name="T30" fmla="*/ 1610 w 1036"/>
                <a:gd name="T31" fmla="*/ 17 h 675"/>
                <a:gd name="T32" fmla="*/ 1337 w 1036"/>
                <a:gd name="T33" fmla="*/ 3 h 675"/>
                <a:gd name="T34" fmla="*/ 1116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6811" name="Group 584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77185" name="Rectangle 585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186" name="AutoShape 586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solidFill>
                    <a:srgbClr val="00CCFF"/>
                  </a:solidFill>
                </a:endParaRPr>
              </a:p>
            </p:txBody>
          </p:sp>
        </p:grpSp>
        <p:sp>
          <p:nvSpPr>
            <p:cNvPr id="76812" name="Freeform 587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32"/>
                <a:gd name="T49" fmla="*/ 0 h 1049"/>
                <a:gd name="T50" fmla="*/ 2032 w 2032"/>
                <a:gd name="T51" fmla="*/ 1049 h 104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13" name="Line 588"/>
            <p:cNvSpPr>
              <a:spLocks noChangeShapeType="1"/>
            </p:cNvSpPr>
            <p:nvPr/>
          </p:nvSpPr>
          <p:spPr bwMode="auto">
            <a:xfrm rot="16200000" flipV="1">
              <a:off x="4915" y="3313"/>
              <a:ext cx="285" cy="1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4" name="Line 589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5" name="Line 590"/>
            <p:cNvSpPr>
              <a:spLocks noChangeShapeType="1"/>
            </p:cNvSpPr>
            <p:nvPr/>
          </p:nvSpPr>
          <p:spPr bwMode="auto">
            <a:xfrm rot="16200000" flipH="1">
              <a:off x="5116" y="3190"/>
              <a:ext cx="96" cy="4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6" name="Line 592"/>
            <p:cNvSpPr>
              <a:spLocks noChangeShapeType="1"/>
            </p:cNvSpPr>
            <p:nvPr/>
          </p:nvSpPr>
          <p:spPr bwMode="auto">
            <a:xfrm>
              <a:off x="3843" y="3009"/>
              <a:ext cx="94" cy="10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17" name="Line 593"/>
            <p:cNvSpPr>
              <a:spLocks noChangeShapeType="1"/>
            </p:cNvSpPr>
            <p:nvPr/>
          </p:nvSpPr>
          <p:spPr bwMode="auto">
            <a:xfrm flipV="1">
              <a:off x="3680" y="3150"/>
              <a:ext cx="261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18" name="Line 596"/>
            <p:cNvSpPr>
              <a:spLocks noChangeShapeType="1"/>
            </p:cNvSpPr>
            <p:nvPr/>
          </p:nvSpPr>
          <p:spPr bwMode="auto">
            <a:xfrm flipH="1">
              <a:off x="3948" y="3209"/>
              <a:ext cx="98" cy="11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19" name="Line 597"/>
            <p:cNvSpPr>
              <a:spLocks noChangeShapeType="1"/>
            </p:cNvSpPr>
            <p:nvPr/>
          </p:nvSpPr>
          <p:spPr bwMode="auto">
            <a:xfrm flipH="1" flipV="1">
              <a:off x="4132" y="3213"/>
              <a:ext cx="65" cy="10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20" name="Line 598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21" name="Line 600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22" name="Line 601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6823" name="Group 602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77183" name="Picture 603" descr="access_point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7184" name="Picture 604" descr="antenna_radiation_stylize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6824" name="Freeform 605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8"/>
                <a:gd name="T37" fmla="*/ 0 h 425"/>
                <a:gd name="T38" fmla="*/ 828 w 828"/>
                <a:gd name="T39" fmla="*/ 425 h 42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25" name="Freeform 606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14627 w 765"/>
                <a:gd name="T1" fmla="*/ 763 h 459"/>
                <a:gd name="T2" fmla="*/ 9913 w 765"/>
                <a:gd name="T3" fmla="*/ 5420 h 459"/>
                <a:gd name="T4" fmla="*/ 3316 w 765"/>
                <a:gd name="T5" fmla="*/ 7714 h 459"/>
                <a:gd name="T6" fmla="*/ 474 w 765"/>
                <a:gd name="T7" fmla="*/ 25995 h 459"/>
                <a:gd name="T8" fmla="*/ 6202 w 765"/>
                <a:gd name="T9" fmla="*/ 34346 h 459"/>
                <a:gd name="T10" fmla="*/ 11922 w 765"/>
                <a:gd name="T11" fmla="*/ 32921 h 459"/>
                <a:gd name="T12" fmla="*/ 20124 w 765"/>
                <a:gd name="T13" fmla="*/ 34346 h 459"/>
                <a:gd name="T14" fmla="*/ 24081 w 765"/>
                <a:gd name="T15" fmla="*/ 33549 h 459"/>
                <a:gd name="T16" fmla="*/ 25921 w 765"/>
                <a:gd name="T17" fmla="*/ 28785 h 459"/>
                <a:gd name="T18" fmla="*/ 25875 w 765"/>
                <a:gd name="T19" fmla="*/ 12218 h 459"/>
                <a:gd name="T20" fmla="*/ 22836 w 765"/>
                <a:gd name="T21" fmla="*/ 2665 h 459"/>
                <a:gd name="T22" fmla="*/ 14627 w 765"/>
                <a:gd name="T23" fmla="*/ 763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65"/>
                <a:gd name="T37" fmla="*/ 0 h 459"/>
                <a:gd name="T38" fmla="*/ 765 w 765"/>
                <a:gd name="T39" fmla="*/ 459 h 45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26" name="Line 607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27" name="Line 608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28" name="Line 609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29" name="Line 610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0" name="Line 611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1" name="Line 612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2" name="Line 613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3" name="Line 614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4" name="Line 615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5" name="Line 616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6" name="Line 617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7" name="Line 618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8" name="Line 619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9" name="Line 620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40" name="Line 621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41" name="Line 622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42" name="Line 623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6843" name="Group 624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77166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67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68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69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70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71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72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73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74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75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76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77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78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79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80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181" name="Oval 640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77182" name="Picture 641" descr="cell_tower_radiation_gra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6844" name="Group 642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77157" name="Line 643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158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59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60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161" name="Group 647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77164" name="Freeform 64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165" name="Freeform 64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162" name="Line 650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163" name="Line 651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45" name="Group 652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77149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50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51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152" name="Group 65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7155" name="Freeform 65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156" name="Freeform 65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153" name="Line 65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154" name="Line 66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46" name="Group 661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7714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4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4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144" name="Group 66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7147" name="Freeform 66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148" name="Freeform 66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145" name="Line 66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146" name="Line 66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47" name="Group 670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7713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3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3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136" name="Group 67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7139" name="Freeform 67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140" name="Freeform 67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137" name="Line 67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138" name="Line 67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48" name="Group 679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77125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26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27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128" name="Group 68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7131" name="Freeform 68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132" name="Freeform 68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129" name="Line 68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130" name="Line 68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49" name="Group 688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77117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18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19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120" name="Group 69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7123" name="Freeform 69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124" name="Freeform 69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121" name="Line 69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122" name="Line 69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6850" name="Line 697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6851" name="Group 698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77109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10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11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112" name="Group 70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7115" name="Freeform 70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116" name="Freeform 70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113" name="Line 70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114" name="Line 70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52" name="Group 707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7710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0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10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104" name="Group 71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7107" name="Freeform 71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108" name="Freeform 71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105" name="Line 71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106" name="Line 71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53" name="Group 716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7709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09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09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096" name="Group 72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7099" name="Freeform 72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100" name="Freeform 72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097" name="Line 72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098" name="Line 72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54" name="Group 725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77085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086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087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088" name="Group 72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7091" name="Freeform 73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92" name="Freeform 73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089" name="Line 73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090" name="Line 73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55" name="Group 734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77077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078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079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080" name="Group 73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7083" name="Freeform 73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84" name="Freeform 74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081" name="Line 74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082" name="Line 74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56" name="Group 743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77069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070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7071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7072" name="Group 74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7075" name="Freeform 74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76" name="Freeform 74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7073" name="Line 75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074" name="Line 75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9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57" name="Group 752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77055" name="Group 753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77057" name="Freeform 754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58" name="Freeform 755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59" name="Freeform 756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60" name="Freeform 757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61" name="Freeform 758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62" name="Freeform 759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63" name="Freeform 760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64" name="Freeform 761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65" name="Freeform 762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66" name="Freeform 763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67" name="Freeform 764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68" name="Freeform 765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77056" name="Picture 766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6858" name="Group 767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77041" name="Group 768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77043" name="Freeform 769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44" name="Freeform 770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45" name="Freeform 771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46" name="Freeform 772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47" name="Freeform 773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48" name="Freeform 774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49" name="Freeform 775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50" name="Freeform 776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51" name="Freeform 777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52" name="Freeform 778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53" name="Freeform 779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054" name="Freeform 780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77042" name="Picture 781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6859" name="Line 782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6860" name="Group 783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77039" name="Picture 78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7040" name="Freeform 785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6861" name="Group 786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77037" name="Picture 78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7038" name="Freeform 788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6862" name="Group 789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77035" name="Picture 79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7036" name="Freeform 791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6863" name="Group 792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77033" name="Picture 79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7034" name="Freeform 794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76864" name="Picture 795" descr="car_icon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6865" name="Group 796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77031" name="Picture 797" descr="iphone_stylized_small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7032" name="Picture 798" descr="antenna_radiation_stylize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6866" name="Group 799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76999" name="Freeform 80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000" name="Rectangle 801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001" name="Freeform 80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002" name="Freeform 80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003" name="Rectangle 804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7004" name="Group 80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77029" name="AutoShape 806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030" name="AutoShape 807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7005" name="Rectangle 808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7006" name="Group 80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77027" name="AutoShape 810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028" name="AutoShape 811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7007" name="Rectangle 812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008" name="Rectangle 813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7009" name="Group 81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77025" name="AutoShape 815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026" name="AutoShape 816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7010" name="Freeform 81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7011" name="Group 81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77023" name="AutoShape 819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024" name="AutoShape 820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7012" name="Rectangle 821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013" name="Freeform 82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014" name="Freeform 82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015" name="Oval 824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016" name="Freeform 82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017" name="AutoShape 826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018" name="AutoShape 827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019" name="Oval 828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020" name="Oval 829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77021" name="Oval 830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022" name="Rectangle 831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6867" name="Group 832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76967" name="Freeform 833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68" name="Rectangle 834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69" name="Freeform 835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70" name="Freeform 836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71" name="Rectangle 837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6972" name="Group 838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76997" name="AutoShape 839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998" name="AutoShape 840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6973" name="Rectangle 841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6974" name="Group 842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76995" name="AutoShape 843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996" name="AutoShape 844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6975" name="Rectangle 845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76" name="Rectangle 846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6977" name="Group 847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76993" name="AutoShape 848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994" name="AutoShape 849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6978" name="Freeform 850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6979" name="Group 851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76991" name="AutoShape 852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992" name="AutoShape 853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6980" name="Rectangle 854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81" name="Freeform 855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82" name="Freeform 856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83" name="Oval 857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84" name="Freeform 858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85" name="AutoShape 859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86" name="AutoShape 860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87" name="Oval 861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88" name="Oval 862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76989" name="Oval 863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90" name="Rectangle 864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6868" name="Group 865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76944" name="Picture 866" descr="antenna_stylize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6945" name="Picture 867" descr="laptop_keyboard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946" name="Freeform 868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6947" name="Picture 869" descr="screen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948" name="Freeform 870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49" name="Freeform 871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50" name="Freeform 872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51" name="Freeform 873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52" name="Freeform 874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53" name="Freeform 875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6954" name="Group 876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6961" name="Freeform 877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62" name="Freeform 878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63" name="Freeform 879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64" name="Freeform 880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65" name="Freeform 881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66" name="Freeform 882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6955" name="Freeform 883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56" name="Freeform 884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57" name="Freeform 885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58" name="Freeform 886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59" name="Freeform 887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60" name="Freeform 888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69" name="Group 889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76921" name="Picture 890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6922" name="Picture 891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923" name="Freeform 892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6924" name="Picture 893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925" name="Freeform 894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26" name="Freeform 895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27" name="Freeform 896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28" name="Freeform 897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29" name="Freeform 898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30" name="Freeform 899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6931" name="Group 900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6938" name="Freeform 901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39" name="Freeform 902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40" name="Freeform 903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41" name="Freeform 904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42" name="Freeform 905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43" name="Freeform 906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6932" name="Freeform 907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33" name="Freeform 908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34" name="Freeform 909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35" name="Freeform 910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36" name="Freeform 911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37" name="Freeform 912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70" name="Group 913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76898" name="Picture 914" descr="antenna_stylize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6899" name="Picture 915" descr="laptop_keyboard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900" name="Freeform 916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6901" name="Picture 917" descr="screen"/>
              <p:cNvPicPr>
                <a:picLocks noChangeAspect="1" noChangeArrowheads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902" name="Freeform 918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03" name="Freeform 919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04" name="Freeform 920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05" name="Freeform 921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06" name="Freeform 922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07" name="Freeform 923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6908" name="Group 924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6915" name="Freeform 925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16" name="Freeform 926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17" name="Freeform 927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18" name="Freeform 928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19" name="Freeform 929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920" name="Freeform 930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6909" name="Freeform 931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10" name="Freeform 932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11" name="Freeform 933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12" name="Freeform 934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13" name="Freeform 935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914" name="Freeform 936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6871" name="Group 937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76896" name="Picture 93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897" name="Freeform 939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6872" name="Group 940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76873" name="Picture 941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6874" name="Picture 942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875" name="Freeform 943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6876" name="Picture 944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877" name="Freeform 945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78" name="Freeform 946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79" name="Freeform 947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80" name="Freeform 948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81" name="Freeform 949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82" name="Freeform 950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6883" name="Group 951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6890" name="Freeform 952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891" name="Freeform 953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892" name="Freeform 954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893" name="Freeform 955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894" name="Freeform 956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895" name="Freeform 957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6884" name="Freeform 958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85" name="Freeform 959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86" name="Freeform 960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87" name="Freeform 961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88" name="Freeform 962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89" name="Freeform 963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>
          <a:xfrm>
            <a:off x="366713" y="184150"/>
            <a:ext cx="7772400" cy="852488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Client-server architecture</a:t>
            </a:r>
          </a:p>
        </p:txBody>
      </p:sp>
      <p:sp>
        <p:nvSpPr>
          <p:cNvPr id="76805" name="Rectangle 460"/>
          <p:cNvSpPr>
            <a:spLocks noGrp="1" noChangeArrowheads="1"/>
          </p:cNvSpPr>
          <p:nvPr>
            <p:ph type="body" sz="half" idx="2"/>
          </p:nvPr>
        </p:nvSpPr>
        <p:spPr>
          <a:xfrm>
            <a:off x="4752975" y="1416050"/>
            <a:ext cx="4143375" cy="4648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server: </a:t>
            </a:r>
          </a:p>
          <a:p>
            <a:r>
              <a:rPr lang="en-US" sz="2400">
                <a:latin typeface="Gill Sans MT" charset="0"/>
              </a:rPr>
              <a:t>always-on host</a:t>
            </a:r>
          </a:p>
          <a:p>
            <a:r>
              <a:rPr lang="en-US" sz="2400">
                <a:latin typeface="Gill Sans MT" charset="0"/>
              </a:rPr>
              <a:t>permanent IP address</a:t>
            </a:r>
          </a:p>
          <a:p>
            <a:r>
              <a:rPr lang="en-US" sz="2400">
                <a:latin typeface="Gill Sans MT" charset="0"/>
              </a:rPr>
              <a:t>data centers for scaling</a:t>
            </a:r>
          </a:p>
          <a:p>
            <a:pPr>
              <a:spcBef>
                <a:spcPct val="75000"/>
              </a:spcBef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clients:</a:t>
            </a:r>
          </a:p>
          <a:p>
            <a:r>
              <a:rPr lang="en-US" sz="2400">
                <a:latin typeface="Gill Sans MT" charset="0"/>
              </a:rPr>
              <a:t>communicate with server</a:t>
            </a:r>
          </a:p>
          <a:p>
            <a:r>
              <a:rPr lang="en-US" sz="2400">
                <a:latin typeface="Gill Sans MT" charset="0"/>
              </a:rPr>
              <a:t>may be intermittently connected</a:t>
            </a:r>
          </a:p>
          <a:p>
            <a:r>
              <a:rPr lang="en-US" sz="2400">
                <a:latin typeface="Gill Sans MT" charset="0"/>
              </a:rPr>
              <a:t>may have dynamic IP addresses</a:t>
            </a:r>
          </a:p>
          <a:p>
            <a:r>
              <a:rPr lang="en-US" sz="2400">
                <a:latin typeface="Gill Sans MT" charset="0"/>
              </a:rPr>
              <a:t>do not communicate directly with each other</a:t>
            </a:r>
          </a:p>
        </p:txBody>
      </p:sp>
      <p:pic>
        <p:nvPicPr>
          <p:cNvPr id="76806" name="Picture 351" descr="underline_base"/>
          <p:cNvPicPr>
            <a:picLocks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842963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7" name="Line 913"/>
          <p:cNvSpPr>
            <a:spLocks noChangeShapeType="1"/>
          </p:cNvSpPr>
          <p:nvPr/>
        </p:nvSpPr>
        <p:spPr bwMode="auto">
          <a:xfrm>
            <a:off x="1249363" y="3235325"/>
            <a:ext cx="2006600" cy="1978025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08" name="Line 800"/>
          <p:cNvSpPr>
            <a:spLocks noChangeShapeType="1"/>
          </p:cNvSpPr>
          <p:nvPr/>
        </p:nvSpPr>
        <p:spPr bwMode="auto">
          <a:xfrm>
            <a:off x="2211388" y="1844675"/>
            <a:ext cx="1481137" cy="3109913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09" name="Text Box 803"/>
          <p:cNvSpPr txBox="1">
            <a:spLocks noChangeArrowheads="1"/>
          </p:cNvSpPr>
          <p:nvPr/>
        </p:nvSpPr>
        <p:spPr bwMode="auto">
          <a:xfrm>
            <a:off x="254000" y="4067175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client/server</a:t>
            </a:r>
          </a:p>
        </p:txBody>
      </p:sp>
    </p:spTree>
    <p:extLst>
      <p:ext uri="{BB962C8B-B14F-4D97-AF65-F5344CB8AC3E}">
        <p14:creationId xmlns:p14="http://schemas.microsoft.com/office/powerpoint/2010/main" val="853972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Application Layer</a:t>
            </a:r>
          </a:p>
        </p:txBody>
      </p:sp>
      <p:sp>
        <p:nvSpPr>
          <p:cNvPr id="7885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E43C3818-3FC0-CC41-8681-D7A3D52F5732}" type="slidenum">
              <a:rPr lang="en-US" sz="1200">
                <a:latin typeface="Tahoma" charset="0"/>
              </a:rPr>
              <a:pPr/>
              <a:t>8</a:t>
            </a:fld>
            <a:endParaRPr lang="en-US" sz="1200">
              <a:latin typeface="Tahoma" charset="0"/>
            </a:endParaRPr>
          </a:p>
        </p:txBody>
      </p:sp>
      <p:grpSp>
        <p:nvGrpSpPr>
          <p:cNvPr id="78851" name="Group 566"/>
          <p:cNvGrpSpPr>
            <a:grpSpLocks/>
          </p:cNvGrpSpPr>
          <p:nvPr/>
        </p:nvGrpSpPr>
        <p:grpSpPr bwMode="auto">
          <a:xfrm>
            <a:off x="5202238" y="1546225"/>
            <a:ext cx="3540125" cy="4545013"/>
            <a:chOff x="3277" y="974"/>
            <a:chExt cx="2230" cy="2863"/>
          </a:xfrm>
        </p:grpSpPr>
        <p:sp>
          <p:nvSpPr>
            <p:cNvPr id="78859" name="Freeform 567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1116 w 1036"/>
                <a:gd name="T1" fmla="*/ 11 h 675"/>
                <a:gd name="T2" fmla="*/ 673 w 1036"/>
                <a:gd name="T3" fmla="*/ 53 h 675"/>
                <a:gd name="T4" fmla="*/ 356 w 1036"/>
                <a:gd name="T5" fmla="*/ 129 h 675"/>
                <a:gd name="T6" fmla="*/ 264 w 1036"/>
                <a:gd name="T7" fmla="*/ 229 h 675"/>
                <a:gd name="T8" fmla="*/ 37 w 1036"/>
                <a:gd name="T9" fmla="*/ 297 h 675"/>
                <a:gd name="T10" fmla="*/ 29 w 1036"/>
                <a:gd name="T11" fmla="*/ 459 h 675"/>
                <a:gd name="T12" fmla="*/ 227 w 1036"/>
                <a:gd name="T13" fmla="*/ 489 h 675"/>
                <a:gd name="T14" fmla="*/ 792 w 1036"/>
                <a:gd name="T15" fmla="*/ 489 h 675"/>
                <a:gd name="T16" fmla="*/ 1030 w 1036"/>
                <a:gd name="T17" fmla="*/ 555 h 675"/>
                <a:gd name="T18" fmla="*/ 1296 w 1036"/>
                <a:gd name="T19" fmla="*/ 657 h 675"/>
                <a:gd name="T20" fmla="*/ 1499 w 1036"/>
                <a:gd name="T21" fmla="*/ 661 h 675"/>
                <a:gd name="T22" fmla="*/ 1640 w 1036"/>
                <a:gd name="T23" fmla="*/ 603 h 675"/>
                <a:gd name="T24" fmla="*/ 1711 w 1036"/>
                <a:gd name="T25" fmla="*/ 445 h 675"/>
                <a:gd name="T26" fmla="*/ 1755 w 1036"/>
                <a:gd name="T27" fmla="*/ 291 h 675"/>
                <a:gd name="T28" fmla="*/ 1760 w 1036"/>
                <a:gd name="T29" fmla="*/ 107 h 675"/>
                <a:gd name="T30" fmla="*/ 1610 w 1036"/>
                <a:gd name="T31" fmla="*/ 17 h 675"/>
                <a:gd name="T32" fmla="*/ 1337 w 1036"/>
                <a:gd name="T33" fmla="*/ 3 h 675"/>
                <a:gd name="T34" fmla="*/ 1116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8860" name="Group 568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79234" name="Rectangle 569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235" name="AutoShape 570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solidFill>
                    <a:srgbClr val="00CCFF"/>
                  </a:solidFill>
                </a:endParaRPr>
              </a:p>
            </p:txBody>
          </p:sp>
        </p:grpSp>
        <p:sp>
          <p:nvSpPr>
            <p:cNvPr id="78861" name="Freeform 571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32"/>
                <a:gd name="T49" fmla="*/ 0 h 1049"/>
                <a:gd name="T50" fmla="*/ 2032 w 2032"/>
                <a:gd name="T51" fmla="*/ 1049 h 104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62" name="Line 572"/>
            <p:cNvSpPr>
              <a:spLocks noChangeShapeType="1"/>
            </p:cNvSpPr>
            <p:nvPr/>
          </p:nvSpPr>
          <p:spPr bwMode="auto">
            <a:xfrm rot="-5400000">
              <a:off x="4924" y="3316"/>
              <a:ext cx="284" cy="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63" name="Line 573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64" name="Line 574"/>
            <p:cNvSpPr>
              <a:spLocks noChangeShapeType="1"/>
            </p:cNvSpPr>
            <p:nvPr/>
          </p:nvSpPr>
          <p:spPr bwMode="auto">
            <a:xfrm rot="16200000" flipH="1">
              <a:off x="5113" y="3192"/>
              <a:ext cx="90" cy="5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65" name="Line 576"/>
            <p:cNvSpPr>
              <a:spLocks noChangeShapeType="1"/>
            </p:cNvSpPr>
            <p:nvPr/>
          </p:nvSpPr>
          <p:spPr bwMode="auto">
            <a:xfrm>
              <a:off x="3843" y="3009"/>
              <a:ext cx="99" cy="8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66" name="Line 577"/>
            <p:cNvSpPr>
              <a:spLocks noChangeShapeType="1"/>
            </p:cNvSpPr>
            <p:nvPr/>
          </p:nvSpPr>
          <p:spPr bwMode="auto">
            <a:xfrm flipV="1">
              <a:off x="3680" y="3159"/>
              <a:ext cx="256" cy="6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67" name="Line 580"/>
            <p:cNvSpPr>
              <a:spLocks noChangeShapeType="1"/>
            </p:cNvSpPr>
            <p:nvPr/>
          </p:nvSpPr>
          <p:spPr bwMode="auto">
            <a:xfrm flipH="1">
              <a:off x="3948" y="3204"/>
              <a:ext cx="90" cy="11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68" name="Line 581"/>
            <p:cNvSpPr>
              <a:spLocks noChangeShapeType="1"/>
            </p:cNvSpPr>
            <p:nvPr/>
          </p:nvSpPr>
          <p:spPr bwMode="auto">
            <a:xfrm flipH="1" flipV="1">
              <a:off x="4146" y="3213"/>
              <a:ext cx="51" cy="10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69" name="Line 582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0" name="Line 584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1" name="Line 585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8872" name="Group 586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79232" name="Picture 587" descr="access_point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9233" name="Picture 588" descr="antenna_radiation_stylize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8873" name="Freeform 589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8"/>
                <a:gd name="T37" fmla="*/ 0 h 425"/>
                <a:gd name="T38" fmla="*/ 828 w 828"/>
                <a:gd name="T39" fmla="*/ 425 h 42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4" name="Freeform 590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14627 w 765"/>
                <a:gd name="T1" fmla="*/ 763 h 459"/>
                <a:gd name="T2" fmla="*/ 9913 w 765"/>
                <a:gd name="T3" fmla="*/ 5420 h 459"/>
                <a:gd name="T4" fmla="*/ 3316 w 765"/>
                <a:gd name="T5" fmla="*/ 7714 h 459"/>
                <a:gd name="T6" fmla="*/ 474 w 765"/>
                <a:gd name="T7" fmla="*/ 25995 h 459"/>
                <a:gd name="T8" fmla="*/ 6202 w 765"/>
                <a:gd name="T9" fmla="*/ 34346 h 459"/>
                <a:gd name="T10" fmla="*/ 11922 w 765"/>
                <a:gd name="T11" fmla="*/ 32921 h 459"/>
                <a:gd name="T12" fmla="*/ 20124 w 765"/>
                <a:gd name="T13" fmla="*/ 34346 h 459"/>
                <a:gd name="T14" fmla="*/ 24081 w 765"/>
                <a:gd name="T15" fmla="*/ 33549 h 459"/>
                <a:gd name="T16" fmla="*/ 25921 w 765"/>
                <a:gd name="T17" fmla="*/ 28785 h 459"/>
                <a:gd name="T18" fmla="*/ 25875 w 765"/>
                <a:gd name="T19" fmla="*/ 12218 h 459"/>
                <a:gd name="T20" fmla="*/ 22836 w 765"/>
                <a:gd name="T21" fmla="*/ 2665 h 459"/>
                <a:gd name="T22" fmla="*/ 14627 w 765"/>
                <a:gd name="T23" fmla="*/ 763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65"/>
                <a:gd name="T37" fmla="*/ 0 h 459"/>
                <a:gd name="T38" fmla="*/ 765 w 765"/>
                <a:gd name="T39" fmla="*/ 459 h 45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5" name="Line 591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6" name="Line 592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7" name="Line 593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8" name="Line 594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9" name="Line 595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0" name="Line 596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1" name="Line 597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2" name="Line 598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3" name="Line 599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4" name="Line 600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5" name="Line 601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6" name="Line 602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7" name="Line 603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8" name="Line 604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9" name="Line 605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90" name="Line 606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91" name="Line 607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8892" name="Group 608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79215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16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17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18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19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20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21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22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23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24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25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26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27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28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29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230" name="Oval 624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79231" name="Picture 625" descr="cell_tower_radiation_gra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8893" name="Group 626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79206" name="Line 627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207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208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209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210" name="Group 631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79213" name="Freeform 63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214" name="Freeform 63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211" name="Line 634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212" name="Line 635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894" name="Group 636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7919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9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20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201" name="Group 64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9204" name="Freeform 64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205" name="Freeform 64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202" name="Line 64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203" name="Line 64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895" name="Group 645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7919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9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9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193" name="Group 64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9196" name="Freeform 65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97" name="Freeform 65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194" name="Line 65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195" name="Line 65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896" name="Group 654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7918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8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8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185" name="Group 65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9188" name="Freeform 65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89" name="Freeform 66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186" name="Line 66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187" name="Line 66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897" name="Group 663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7917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7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7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177" name="Group 66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9180" name="Freeform 66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81" name="Freeform 66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178" name="Line 67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179" name="Line 67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898" name="Group 672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7916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6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6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169" name="Group 67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9172" name="Freeform 67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73" name="Freeform 67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170" name="Line 67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171" name="Line 68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8899" name="Line 681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8900" name="Group 682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7915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5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6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161" name="Group 68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9164" name="Freeform 68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65" name="Freeform 68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162" name="Line 68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163" name="Line 69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901" name="Group 691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7915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5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5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153" name="Group 69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9156" name="Freeform 69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57" name="Freeform 69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154" name="Line 69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155" name="Line 69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902" name="Group 700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7914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4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4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145" name="Group 70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9148" name="Freeform 70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49" name="Freeform 70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146" name="Line 70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147" name="Line 70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903" name="Group 709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7913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3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3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137" name="Group 71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9140" name="Freeform 71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41" name="Freeform 71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138" name="Line 71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139" name="Line 71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904" name="Group 718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7912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2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2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129" name="Group 72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9132" name="Freeform 72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33" name="Freeform 72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130" name="Line 72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131" name="Line 72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905" name="Group 727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7911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1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7912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79121" name="Group 73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79124" name="Freeform 73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25" name="Freeform 73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122" name="Line 73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123" name="Line 73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9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906" name="Group 736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79104" name="Group 737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79106" name="Freeform 738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07" name="Freeform 739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08" name="Freeform 740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09" name="Freeform 741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10" name="Freeform 742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11" name="Freeform 743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12" name="Freeform 744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13" name="Freeform 745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14" name="Freeform 746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15" name="Freeform 747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16" name="Freeform 748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17" name="Freeform 749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79105" name="Picture 750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8907" name="Group 751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79090" name="Group 752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79092" name="Freeform 753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93" name="Freeform 754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94" name="Freeform 755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95" name="Freeform 756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96" name="Freeform 757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97" name="Freeform 758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98" name="Freeform 759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99" name="Freeform 760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00" name="Freeform 761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01" name="Freeform 762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02" name="Freeform 763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03" name="Freeform 764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79091" name="Picture 765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8908" name="Line 766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8909" name="Group 767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79088" name="Picture 76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9089" name="Freeform 769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8910" name="Group 770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79086" name="Picture 77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9087" name="Freeform 772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8911" name="Group 773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79084" name="Picture 77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9085" name="Freeform 775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8912" name="Group 776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79082" name="Picture 77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9083" name="Freeform 778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78913" name="Picture 779" descr="car_icon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8914" name="Group 780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79080" name="Picture 781" descr="iphone_stylized_small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9081" name="Picture 782" descr="antenna_radiation_stylize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8915" name="Group 783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79048" name="Freeform 784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49" name="Rectangle 785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50" name="Freeform 786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51" name="Freeform 787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52" name="Rectangle 788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9053" name="Group 789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79078" name="AutoShape 790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079" name="AutoShape 791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9054" name="Rectangle 792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9055" name="Group 793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79076" name="AutoShape 794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077" name="AutoShape 795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9056" name="Rectangle 796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57" name="Rectangle 797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9058" name="Group 798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79074" name="AutoShape 799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075" name="AutoShape 800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9059" name="Freeform 801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9060" name="Group 802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79072" name="AutoShape 803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073" name="AutoShape 804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9061" name="Rectangle 805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62" name="Freeform 806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63" name="Freeform 807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64" name="Oval 808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65" name="Freeform 809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66" name="AutoShape 810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67" name="AutoShape 811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68" name="Oval 812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69" name="Oval 813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79070" name="Oval 814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71" name="Rectangle 815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8916" name="Group 816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79016" name="Freeform 81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7 w 354"/>
                  <a:gd name="T1" fmla="*/ 0 h 2742"/>
                  <a:gd name="T2" fmla="*/ 38 w 354"/>
                  <a:gd name="T3" fmla="*/ 55 h 2742"/>
                  <a:gd name="T4" fmla="*/ 37 w 354"/>
                  <a:gd name="T5" fmla="*/ 425 h 2742"/>
                  <a:gd name="T6" fmla="*/ 0 w 354"/>
                  <a:gd name="T7" fmla="*/ 445 h 2742"/>
                  <a:gd name="T8" fmla="*/ 7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17" name="Rectangle 818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18" name="Freeform 81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3 w 211"/>
                  <a:gd name="T3" fmla="*/ 36 h 2537"/>
                  <a:gd name="T4" fmla="*/ 2 w 211"/>
                  <a:gd name="T5" fmla="*/ 40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19" name="Freeform 82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1 h 226"/>
                  <a:gd name="T4" fmla="*/ 36 w 328"/>
                  <a:gd name="T5" fmla="*/ 38 h 226"/>
                  <a:gd name="T6" fmla="*/ 0 w 328"/>
                  <a:gd name="T7" fmla="*/ 1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20" name="Rectangle 821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9021" name="Group 82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79046" name="AutoShape 823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047" name="AutoShape 824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9022" name="Rectangle 825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9023" name="Group 82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79044" name="AutoShape 827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045" name="AutoShape 828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9024" name="Rectangle 829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25" name="Rectangle 830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9026" name="Group 831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79042" name="AutoShape 832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043" name="AutoShape 833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9027" name="Freeform 83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36 w 328"/>
                  <a:gd name="T3" fmla="*/ 20 h 226"/>
                  <a:gd name="T4" fmla="*/ 36 w 328"/>
                  <a:gd name="T5" fmla="*/ 36 h 226"/>
                  <a:gd name="T6" fmla="*/ 0 w 328"/>
                  <a:gd name="T7" fmla="*/ 1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9028" name="Group 83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79040" name="AutoShape 836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041" name="AutoShape 837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9029" name="Rectangle 838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30" name="Freeform 83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32 w 296"/>
                  <a:gd name="T3" fmla="*/ 22 h 256"/>
                  <a:gd name="T4" fmla="*/ 32 w 296"/>
                  <a:gd name="T5" fmla="*/ 41 h 256"/>
                  <a:gd name="T6" fmla="*/ 0 w 296"/>
                  <a:gd name="T7" fmla="*/ 15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31" name="Freeform 84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34 w 304"/>
                  <a:gd name="T3" fmla="*/ 27 h 288"/>
                  <a:gd name="T4" fmla="*/ 31 w 304"/>
                  <a:gd name="T5" fmla="*/ 47 h 288"/>
                  <a:gd name="T6" fmla="*/ 2 w 304"/>
                  <a:gd name="T7" fmla="*/ 2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32" name="Oval 841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33" name="Freeform 84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8 h 240"/>
                  <a:gd name="T2" fmla="*/ 2 w 306"/>
                  <a:gd name="T3" fmla="*/ 40 h 240"/>
                  <a:gd name="T4" fmla="*/ 34 w 306"/>
                  <a:gd name="T5" fmla="*/ 18 h 240"/>
                  <a:gd name="T6" fmla="*/ 32 w 306"/>
                  <a:gd name="T7" fmla="*/ 0 h 240"/>
                  <a:gd name="T8" fmla="*/ 0 w 306"/>
                  <a:gd name="T9" fmla="*/ 1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34" name="AutoShape 843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35" name="AutoShape 844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36" name="Oval 845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37" name="Oval 846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79038" name="Oval 847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39" name="Rectangle 848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8917" name="Group 849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78993" name="Picture 850" descr="antenna_stylize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8994" name="Picture 851" descr="laptop_keyboard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8995" name="Freeform 852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8996" name="Picture 853" descr="screen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8997" name="Freeform 854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98" name="Freeform 855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99" name="Freeform 856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00" name="Freeform 857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01" name="Freeform 858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02" name="Freeform 859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9003" name="Group 860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9010" name="Freeform 861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11" name="Freeform 862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12" name="Freeform 863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13" name="Freeform 864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14" name="Freeform 865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015" name="Freeform 866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9004" name="Freeform 867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05" name="Freeform 868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06" name="Freeform 869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07" name="Freeform 870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08" name="Freeform 871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009" name="Freeform 872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918" name="Group 873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78970" name="Picture 874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8971" name="Picture 875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8972" name="Freeform 876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8973" name="Picture 877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8974" name="Freeform 878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75" name="Freeform 879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76" name="Freeform 880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77" name="Freeform 881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78" name="Freeform 882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79" name="Freeform 883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8980" name="Group 884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8987" name="Freeform 885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88" name="Freeform 886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89" name="Freeform 887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90" name="Freeform 888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91" name="Freeform 889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92" name="Freeform 890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8981" name="Freeform 891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82" name="Freeform 892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83" name="Freeform 893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84" name="Freeform 894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85" name="Freeform 895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86" name="Freeform 896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919" name="Group 897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78947" name="Picture 898" descr="antenna_stylize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8948" name="Picture 899" descr="laptop_keyboard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8949" name="Freeform 900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8950" name="Picture 901" descr="screen"/>
              <p:cNvPicPr>
                <a:picLocks noChangeAspect="1" noChangeArrowheads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8951" name="Freeform 902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52" name="Freeform 903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53" name="Freeform 904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54" name="Freeform 905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55" name="Freeform 906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56" name="Freeform 907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8957" name="Group 908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8964" name="Freeform 909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65" name="Freeform 910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66" name="Freeform 911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67" name="Freeform 912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68" name="Freeform 913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69" name="Freeform 914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8958" name="Freeform 915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59" name="Freeform 916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60" name="Freeform 917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61" name="Freeform 918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62" name="Freeform 919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63" name="Freeform 920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8920" name="Group 921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78945" name="Picture 92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8946" name="Freeform 923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8921" name="Group 924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78922" name="Picture 925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8923" name="Picture 926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8924" name="Freeform 927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4 w 2982"/>
                  <a:gd name="T1" fmla="*/ 0 h 2442"/>
                  <a:gd name="T2" fmla="*/ 0 w 2982"/>
                  <a:gd name="T3" fmla="*/ 4 h 2442"/>
                  <a:gd name="T4" fmla="*/ 16 w 2982"/>
                  <a:gd name="T5" fmla="*/ 5 h 2442"/>
                  <a:gd name="T6" fmla="*/ 20 w 2982"/>
                  <a:gd name="T7" fmla="*/ 1 h 2442"/>
                  <a:gd name="T8" fmla="*/ 4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78925" name="Picture 928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8926" name="Freeform 929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7 w 2528"/>
                  <a:gd name="T3" fmla="*/ 1 h 455"/>
                  <a:gd name="T4" fmla="*/ 16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27" name="Freeform 930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4 w 702"/>
                  <a:gd name="T1" fmla="*/ 0 h 1893"/>
                  <a:gd name="T2" fmla="*/ 0 w 702"/>
                  <a:gd name="T3" fmla="*/ 4 h 1893"/>
                  <a:gd name="T4" fmla="*/ 1 w 702"/>
                  <a:gd name="T5" fmla="*/ 4 h 1893"/>
                  <a:gd name="T6" fmla="*/ 5 w 702"/>
                  <a:gd name="T7" fmla="*/ 1 h 1893"/>
                  <a:gd name="T8" fmla="*/ 4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28" name="Freeform 931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5 w 756"/>
                  <a:gd name="T1" fmla="*/ 0 h 2184"/>
                  <a:gd name="T2" fmla="*/ 1 w 756"/>
                  <a:gd name="T3" fmla="*/ 5 h 2184"/>
                  <a:gd name="T4" fmla="*/ 0 w 756"/>
                  <a:gd name="T5" fmla="*/ 5 h 2184"/>
                  <a:gd name="T6" fmla="*/ 4 w 756"/>
                  <a:gd name="T7" fmla="*/ 1 h 2184"/>
                  <a:gd name="T8" fmla="*/ 5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29" name="Freeform 932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6 w 2773"/>
                  <a:gd name="T5" fmla="*/ 2 h 738"/>
                  <a:gd name="T6" fmla="*/ 16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30" name="Freeform 933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 w 637"/>
                  <a:gd name="T1" fmla="*/ 0 h 1659"/>
                  <a:gd name="T2" fmla="*/ 12 w 637"/>
                  <a:gd name="T3" fmla="*/ 0 h 1659"/>
                  <a:gd name="T4" fmla="*/ 1 w 637"/>
                  <a:gd name="T5" fmla="*/ 59 h 1659"/>
                  <a:gd name="T6" fmla="*/ 0 w 637"/>
                  <a:gd name="T7" fmla="*/ 57 h 1659"/>
                  <a:gd name="T8" fmla="*/ 12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31" name="Freeform 934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2 h 550"/>
                  <a:gd name="T4" fmla="*/ 42 w 2216"/>
                  <a:gd name="T5" fmla="*/ 20 h 550"/>
                  <a:gd name="T6" fmla="*/ 42 w 2216"/>
                  <a:gd name="T7" fmla="*/ 17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8932" name="Group 935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78939" name="Freeform 936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40" name="Freeform 937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41" name="Freeform 938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42" name="Freeform 939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43" name="Freeform 940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44" name="Freeform 941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8933" name="Freeform 942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0 h 792"/>
                  <a:gd name="T2" fmla="*/ 9 w 990"/>
                  <a:gd name="T3" fmla="*/ 0 h 792"/>
                  <a:gd name="T4" fmla="*/ 9 w 990"/>
                  <a:gd name="T5" fmla="*/ 1 h 792"/>
                  <a:gd name="T6" fmla="*/ 0 w 990"/>
                  <a:gd name="T7" fmla="*/ 10 h 792"/>
                  <a:gd name="T8" fmla="*/ 1 w 990"/>
                  <a:gd name="T9" fmla="*/ 1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34" name="Freeform 943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2 w 2532"/>
                  <a:gd name="T5" fmla="*/ 9 h 723"/>
                  <a:gd name="T6" fmla="*/ 22 w 2532"/>
                  <a:gd name="T7" fmla="*/ 10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35" name="Freeform 944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2 h 147"/>
                  <a:gd name="T4" fmla="*/ 0 w 26"/>
                  <a:gd name="T5" fmla="*/ 2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36" name="Freeform 945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0 w 1176"/>
                  <a:gd name="T1" fmla="*/ 0 h 606"/>
                  <a:gd name="T2" fmla="*/ 0 w 1176"/>
                  <a:gd name="T3" fmla="*/ 8 h 606"/>
                  <a:gd name="T4" fmla="*/ 1 w 1176"/>
                  <a:gd name="T5" fmla="*/ 8 h 606"/>
                  <a:gd name="T6" fmla="*/ 10 w 1176"/>
                  <a:gd name="T7" fmla="*/ 1 h 606"/>
                  <a:gd name="T8" fmla="*/ 1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37" name="Freeform 946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2 w 2532"/>
                  <a:gd name="T5" fmla="*/ 6 h 723"/>
                  <a:gd name="T6" fmla="*/ 12 w 2532"/>
                  <a:gd name="T7" fmla="*/ 6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38" name="Freeform 947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 h 723"/>
                  <a:gd name="T6" fmla="*/ 0 w 2532"/>
                  <a:gd name="T7" fmla="*/ 9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8852" name="Rectangle 4"/>
          <p:cNvSpPr>
            <a:spLocks noGrp="1" noChangeArrowheads="1"/>
          </p:cNvSpPr>
          <p:nvPr>
            <p:ph type="title"/>
          </p:nvPr>
        </p:nvSpPr>
        <p:spPr>
          <a:xfrm>
            <a:off x="309563" y="228600"/>
            <a:ext cx="7772400" cy="81915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P2P architecture</a:t>
            </a:r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00050" y="1300163"/>
            <a:ext cx="4049713" cy="5241925"/>
          </a:xfrm>
        </p:spPr>
        <p:txBody>
          <a:bodyPr>
            <a:normAutofit fontScale="92500" lnSpcReduction="20000"/>
          </a:bodyPr>
          <a:lstStyle/>
          <a:p>
            <a:r>
              <a:rPr lang="en-US" sz="2400" i="1">
                <a:latin typeface="Gill Sans MT" charset="0"/>
              </a:rPr>
              <a:t>no</a:t>
            </a:r>
            <a:r>
              <a:rPr lang="en-US" sz="2400">
                <a:latin typeface="Gill Sans MT" charset="0"/>
              </a:rPr>
              <a:t> always-on server</a:t>
            </a:r>
          </a:p>
          <a:p>
            <a:r>
              <a:rPr lang="en-US" sz="2400">
                <a:latin typeface="Gill Sans MT" charset="0"/>
              </a:rPr>
              <a:t>arbitrary end systems directly communicate</a:t>
            </a:r>
          </a:p>
          <a:p>
            <a:r>
              <a:rPr lang="en-US" sz="2400">
                <a:latin typeface="Gill Sans MT" charset="0"/>
              </a:rPr>
              <a:t>peers request service from other peers, provide service in return to other peers</a:t>
            </a:r>
          </a:p>
          <a:p>
            <a:pPr lvl="1"/>
            <a:r>
              <a:rPr lang="en-US" i="1">
                <a:solidFill>
                  <a:srgbClr val="CC0000"/>
                </a:solidFill>
                <a:latin typeface="Gill Sans MT" charset="0"/>
              </a:rPr>
              <a:t>self scalability</a:t>
            </a:r>
            <a:r>
              <a:rPr lang="en-US">
                <a:solidFill>
                  <a:srgbClr val="CC0000"/>
                </a:solidFill>
                <a:latin typeface="Gill Sans MT" charset="0"/>
              </a:rPr>
              <a:t> – new peers bring new service capacity, as well as new service demands</a:t>
            </a:r>
          </a:p>
          <a:p>
            <a:r>
              <a:rPr lang="en-US" sz="2400">
                <a:latin typeface="Gill Sans MT" charset="0"/>
              </a:rPr>
              <a:t>peers are intermittently connected and change IP addresses</a:t>
            </a:r>
          </a:p>
          <a:p>
            <a:pPr lvl="1"/>
            <a:r>
              <a:rPr lang="en-US">
                <a:latin typeface="Gill Sans MT" charset="0"/>
              </a:rPr>
              <a:t>complex management</a:t>
            </a:r>
          </a:p>
          <a:p>
            <a:endParaRPr lang="en-US">
              <a:solidFill>
                <a:srgbClr val="CC0000"/>
              </a:solidFill>
              <a:latin typeface="Gill Sans MT" charset="0"/>
            </a:endParaRPr>
          </a:p>
          <a:p>
            <a:endParaRPr lang="en-US">
              <a:latin typeface="Gill Sans MT" charset="0"/>
            </a:endParaRPr>
          </a:p>
        </p:txBody>
      </p:sp>
      <p:pic>
        <p:nvPicPr>
          <p:cNvPr id="78854" name="Picture 351" descr="underline_base"/>
          <p:cNvPicPr>
            <a:picLocks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852488"/>
            <a:ext cx="4011613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5" name="Line 1034"/>
          <p:cNvSpPr>
            <a:spLocks noChangeShapeType="1"/>
          </p:cNvSpPr>
          <p:nvPr/>
        </p:nvSpPr>
        <p:spPr bwMode="auto">
          <a:xfrm flipH="1">
            <a:off x="6221413" y="1852613"/>
            <a:ext cx="503237" cy="1389062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6" name="Line 1035"/>
          <p:cNvSpPr>
            <a:spLocks noChangeShapeType="1"/>
          </p:cNvSpPr>
          <p:nvPr/>
        </p:nvSpPr>
        <p:spPr bwMode="auto">
          <a:xfrm>
            <a:off x="5565775" y="2438400"/>
            <a:ext cx="238125" cy="2568575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7" name="Line 1036"/>
          <p:cNvSpPr>
            <a:spLocks noChangeShapeType="1"/>
          </p:cNvSpPr>
          <p:nvPr/>
        </p:nvSpPr>
        <p:spPr bwMode="auto">
          <a:xfrm>
            <a:off x="6275388" y="3581400"/>
            <a:ext cx="1198562" cy="1997075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8" name="Text Box 1037"/>
          <p:cNvSpPr txBox="1">
            <a:spLocks noChangeArrowheads="1"/>
          </p:cNvSpPr>
          <p:nvPr/>
        </p:nvSpPr>
        <p:spPr bwMode="auto">
          <a:xfrm>
            <a:off x="7239000" y="1373188"/>
            <a:ext cx="1284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peer-peer</a:t>
            </a:r>
          </a:p>
        </p:txBody>
      </p:sp>
    </p:spTree>
    <p:extLst>
      <p:ext uri="{BB962C8B-B14F-4D97-AF65-F5344CB8AC3E}">
        <p14:creationId xmlns:p14="http://schemas.microsoft.com/office/powerpoint/2010/main" val="2178799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Publish/Subscribe systems…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712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3840</Words>
  <Application>Microsoft Macintosh PowerPoint</Application>
  <PresentationFormat>On-screen Show (4:3)</PresentationFormat>
  <Paragraphs>853</Paragraphs>
  <Slides>44</Slides>
  <Notes>41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PowerPoint Presentation</vt:lpstr>
      <vt:lpstr>Chapter 2: outline</vt:lpstr>
      <vt:lpstr>Chapter 2: application layer</vt:lpstr>
      <vt:lpstr>Some network apps</vt:lpstr>
      <vt:lpstr>Creating a network app</vt:lpstr>
      <vt:lpstr>Application architectures</vt:lpstr>
      <vt:lpstr>Client-server architecture</vt:lpstr>
      <vt:lpstr>P2P architecture</vt:lpstr>
      <vt:lpstr>Publish/Subscribe systems…</vt:lpstr>
      <vt:lpstr>Processes communicating</vt:lpstr>
      <vt:lpstr>Sockets</vt:lpstr>
      <vt:lpstr>Addressing processes</vt:lpstr>
      <vt:lpstr>App-layer protocol defines</vt:lpstr>
      <vt:lpstr>What transport service does an app need?</vt:lpstr>
      <vt:lpstr>Transport service requirements: common apps</vt:lpstr>
      <vt:lpstr>Internet transport protocols services</vt:lpstr>
      <vt:lpstr>Internet apps:  application, transport protocols</vt:lpstr>
      <vt:lpstr>Securing TCP</vt:lpstr>
      <vt:lpstr>Chapter 2: outline</vt:lpstr>
      <vt:lpstr>Web and HTTP</vt:lpstr>
      <vt:lpstr>HTTP overview</vt:lpstr>
      <vt:lpstr>HTTP overview (continued)</vt:lpstr>
      <vt:lpstr>HTTP connections</vt:lpstr>
      <vt:lpstr>Non-persistent HTTP</vt:lpstr>
      <vt:lpstr>Non-persistent HTTP (cont.)</vt:lpstr>
      <vt:lpstr>Non-persistent HTTP: response time</vt:lpstr>
      <vt:lpstr>Persistent HTTP</vt:lpstr>
      <vt:lpstr>HTTP request message</vt:lpstr>
      <vt:lpstr>HTTP request message: general format</vt:lpstr>
      <vt:lpstr>Uploading form input</vt:lpstr>
      <vt:lpstr>Method types</vt:lpstr>
      <vt:lpstr>HTTP response message</vt:lpstr>
      <vt:lpstr>HTTP response status codes</vt:lpstr>
      <vt:lpstr>Trying out HTTP (client side) for yourself</vt:lpstr>
      <vt:lpstr>User-server state: cookies</vt:lpstr>
      <vt:lpstr>Cookies: keeping “state” (cont.)</vt:lpstr>
      <vt:lpstr>Cookies (continued)</vt:lpstr>
      <vt:lpstr>Web caches (proxy server)</vt:lpstr>
      <vt:lpstr>More about Web caching</vt:lpstr>
      <vt:lpstr>Caching example: </vt:lpstr>
      <vt:lpstr>Caching example: fatter access link </vt:lpstr>
      <vt:lpstr>Caching example: install local cache </vt:lpstr>
      <vt:lpstr>Caching example: install local cache </vt:lpstr>
      <vt:lpstr>Conditional GET </vt:lpstr>
    </vt:vector>
  </TitlesOfParts>
  <Manager/>
  <Company>RHIT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Gregory Aaron Wilkin</dc:creator>
  <cp:keywords/>
  <dc:description/>
  <cp:lastModifiedBy>Gregory Aaron Wilkin</cp:lastModifiedBy>
  <cp:revision>10</cp:revision>
  <dcterms:created xsi:type="dcterms:W3CDTF">2015-03-16T15:47:34Z</dcterms:created>
  <dcterms:modified xsi:type="dcterms:W3CDTF">2015-03-16T18:56:16Z</dcterms:modified>
  <cp:category/>
</cp:coreProperties>
</file>