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292" r:id="rId2"/>
    <p:sldId id="257" r:id="rId3"/>
    <p:sldId id="258" r:id="rId4"/>
    <p:sldId id="29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8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71EF5-8EDB-B547-8CD9-1CF861390AB3}" type="datetimeFigureOut">
              <a:rPr lang="en-US" smtClean="0"/>
              <a:t>3/12/15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EEA04-2EAA-B445-BDB1-34950FEA1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239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 txBox="1">
            <a:spLocks noGrp="1" noChangeArrowheads="1"/>
          </p:cNvSpPr>
          <p:nvPr/>
        </p:nvSpPr>
        <p:spPr bwMode="auto">
          <a:xfrm>
            <a:off x="3885903" y="8687405"/>
            <a:ext cx="2972097" cy="456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 anchor="b"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4BACFE6B-48FD-DB4E-9A7C-88566F5B6F5F}" type="slidenum">
              <a:rPr lang="en-US" sz="1200">
                <a:latin typeface="Times New Roman" charset="0"/>
              </a:rPr>
              <a:pPr algn="r"/>
              <a:t>2</a:t>
            </a:fld>
            <a:endParaRPr lang="en-US" sz="1200">
              <a:latin typeface="Times New Roman" charset="0"/>
            </a:endParaRPr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 smtClean="0">
                <a:latin typeface="Times New Roman" charset="0"/>
              </a:rPr>
              <a:t>End here…</a:t>
            </a:r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3841B20-409B-DA41-9EB1-24392D1C1DC9}" type="slidenum">
              <a:rPr lang="en-US" sz="1200">
                <a:latin typeface="Times New Roman" charset="0"/>
              </a:rPr>
              <a:pPr/>
              <a:t>12</a:t>
            </a:fld>
            <a:endParaRPr lang="en-US" sz="1200">
              <a:latin typeface="Times New Roman" charset="0"/>
            </a:endParaRPr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 bit file received in T seconds by host B, gets an average throughput of F/T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0EEA04-2EAA-B445-BDB1-34950FEA152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871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MP3 file = 32 million bits</a:t>
            </a:r>
          </a:p>
          <a:p>
            <a:r>
              <a:rPr lang="en-US" dirty="0" err="1" smtClean="0"/>
              <a:t>Rs</a:t>
            </a:r>
            <a:r>
              <a:rPr lang="en-US" dirty="0" smtClean="0"/>
              <a:t> = 2 Mbps</a:t>
            </a:r>
          </a:p>
          <a:p>
            <a:r>
              <a:rPr lang="en-US" dirty="0" err="1" smtClean="0"/>
              <a:t>Rc</a:t>
            </a:r>
            <a:r>
              <a:rPr lang="en-US" dirty="0" smtClean="0"/>
              <a:t> = 1 Mbps</a:t>
            </a:r>
          </a:p>
          <a:p>
            <a:r>
              <a:rPr lang="en-US" dirty="0" smtClean="0"/>
              <a:t>Transfer time</a:t>
            </a:r>
            <a:r>
              <a:rPr lang="en-US" baseline="0" dirty="0" smtClean="0"/>
              <a:t> (without considering other factors) 32 seconds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0EEA04-2EAA-B445-BDB1-34950FEA152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4360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BUT</a:t>
            </a:r>
            <a:r>
              <a:rPr lang="en-US" baseline="0" dirty="0" smtClean="0"/>
              <a:t> if </a:t>
            </a:r>
          </a:p>
          <a:p>
            <a:r>
              <a:rPr lang="en-US" baseline="0" dirty="0" err="1" smtClean="0"/>
              <a:t>Rs</a:t>
            </a:r>
            <a:r>
              <a:rPr lang="en-US" baseline="0" dirty="0" smtClean="0"/>
              <a:t> = 2Mbps</a:t>
            </a:r>
          </a:p>
          <a:p>
            <a:r>
              <a:rPr lang="en-US" baseline="0" dirty="0" err="1" smtClean="0"/>
              <a:t>Rc</a:t>
            </a:r>
            <a:r>
              <a:rPr lang="en-US" baseline="0" dirty="0" smtClean="0"/>
              <a:t> = 1 Mbps</a:t>
            </a:r>
          </a:p>
          <a:p>
            <a:r>
              <a:rPr lang="en-US" baseline="0" dirty="0" smtClean="0"/>
              <a:t>R = 5 Mbps</a:t>
            </a:r>
          </a:p>
          <a:p>
            <a:r>
              <a:rPr lang="en-US" baseline="0" dirty="0" smtClean="0"/>
              <a:t>10 connections splits R into 0.5Mbps = 500 Kbps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0EEA04-2EAA-B445-BDB1-34950FEA152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377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7"/>
          <p:cNvSpPr txBox="1">
            <a:spLocks noGrp="1" noChangeArrowheads="1"/>
          </p:cNvSpPr>
          <p:nvPr/>
        </p:nvSpPr>
        <p:spPr bwMode="auto">
          <a:xfrm>
            <a:off x="3885903" y="8687405"/>
            <a:ext cx="2972097" cy="456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 anchor="b"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5E03D2E5-A036-9749-8DA8-284FD6A30C6E}" type="slidenum">
              <a:rPr lang="en-US" sz="1200">
                <a:latin typeface="Times New Roman" charset="0"/>
              </a:rPr>
              <a:pPr algn="r"/>
              <a:t>16</a:t>
            </a:fld>
            <a:endParaRPr lang="en-US" sz="1200">
              <a:latin typeface="Times New Roman" charset="0"/>
            </a:endParaRPr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4E5CD75-52AC-D642-BB5D-637DC36C6CF4}" type="slidenum">
              <a:rPr lang="en-US" sz="1200">
                <a:latin typeface="Times New Roman" charset="0"/>
              </a:rPr>
              <a:pPr/>
              <a:t>17</a:t>
            </a:fld>
            <a:endParaRPr lang="en-US" sz="1200">
              <a:latin typeface="Times New Roman" charset="0"/>
            </a:endParaRPr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0A0505-D043-7549-88E9-9229DCB4A2C2}" type="slidenum">
              <a:rPr lang="en-US" sz="1200">
                <a:latin typeface="Times New Roman" charset="0"/>
              </a:rPr>
              <a:pPr/>
              <a:t>18</a:t>
            </a:fld>
            <a:endParaRPr lang="en-US" sz="1200">
              <a:latin typeface="Times New Roman" charset="0"/>
            </a:endParaRPr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961CDD8-C0DE-B844-82B9-088C23263126}" type="slidenum">
              <a:rPr lang="en-US" sz="1200">
                <a:latin typeface="Times New Roman" charset="0"/>
              </a:rPr>
              <a:pPr/>
              <a:t>19</a:t>
            </a:fld>
            <a:endParaRPr lang="en-US" sz="1200">
              <a:latin typeface="Times New Roman" charset="0"/>
            </a:endParaRPr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BFD73E6-D3F8-034A-99C1-019B2E1EE808}" type="slidenum">
              <a:rPr lang="en-US" sz="1200">
                <a:latin typeface="Times New Roman" charset="0"/>
              </a:rPr>
              <a:pPr/>
              <a:t>20</a:t>
            </a:fld>
            <a:endParaRPr lang="en-US" sz="1200">
              <a:latin typeface="Times New Roman" charset="0"/>
            </a:endParaRPr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BCD629E-978C-D84A-9D40-3E817594572E}" type="slidenum">
              <a:rPr lang="en-US" sz="1200">
                <a:latin typeface="Times New Roman" charset="0"/>
              </a:rPr>
              <a:pPr/>
              <a:t>21</a:t>
            </a:fld>
            <a:endParaRPr lang="en-US" sz="1200">
              <a:latin typeface="Times New Roman" charset="0"/>
            </a:endParaRPr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39E0482-0BA3-8B44-93C6-606E2E3E332A}" type="slidenum">
              <a:rPr lang="en-US" sz="1200">
                <a:solidFill>
                  <a:srgbClr val="000000"/>
                </a:solidFill>
                <a:latin typeface="Times New Roman" charset="0"/>
              </a:rPr>
              <a:pPr/>
              <a:t>3</a:t>
            </a:fld>
            <a:endParaRPr lang="en-US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FCA4F94-C530-B64C-B4C4-60CD43B20170}" type="slidenum">
              <a:rPr lang="en-US" sz="1200">
                <a:latin typeface="Times New Roman" charset="0"/>
              </a:rPr>
              <a:pPr/>
              <a:t>22</a:t>
            </a:fld>
            <a:endParaRPr lang="en-US" sz="1200">
              <a:latin typeface="Times New Roman" charset="0"/>
            </a:endParaRPr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 smtClean="0">
                <a:latin typeface="Times New Roman" charset="0"/>
              </a:rPr>
              <a:t>International Organization</a:t>
            </a:r>
            <a:r>
              <a:rPr lang="en-US" baseline="0" dirty="0" smtClean="0">
                <a:latin typeface="Times New Roman" charset="0"/>
              </a:rPr>
              <a:t> for Standardization (ISO)</a:t>
            </a:r>
          </a:p>
          <a:p>
            <a:r>
              <a:rPr lang="en-US" baseline="0" dirty="0" smtClean="0">
                <a:latin typeface="Times New Roman" charset="0"/>
              </a:rPr>
              <a:t>Open Systems Interconnection late 70’s</a:t>
            </a:r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AFBE804-2B3F-234D-96CB-1B0FBD7C68B4}" type="slidenum">
              <a:rPr lang="en-US" sz="1200">
                <a:latin typeface="Times New Roman" charset="0"/>
              </a:rPr>
              <a:pPr/>
              <a:t>23</a:t>
            </a:fld>
            <a:endParaRPr lang="en-US" sz="1200">
              <a:latin typeface="Times New Roman" charset="0"/>
            </a:endParaRPr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7"/>
          <p:cNvSpPr txBox="1">
            <a:spLocks noGrp="1" noChangeArrowheads="1"/>
          </p:cNvSpPr>
          <p:nvPr/>
        </p:nvSpPr>
        <p:spPr bwMode="auto">
          <a:xfrm>
            <a:off x="3885903" y="8687405"/>
            <a:ext cx="2972097" cy="456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 anchor="b"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AB517D0D-8120-3E49-9C11-C5A980ACE567}" type="slidenum">
              <a:rPr lang="en-US" sz="1200">
                <a:latin typeface="Times New Roman" charset="0"/>
              </a:rPr>
              <a:pPr algn="r"/>
              <a:t>24</a:t>
            </a:fld>
            <a:endParaRPr lang="en-US" sz="1200">
              <a:latin typeface="Times New Roman" charset="0"/>
            </a:endParaRPr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Rectangle 7"/>
          <p:cNvSpPr txBox="1">
            <a:spLocks noGrp="1" noChangeArrowheads="1"/>
          </p:cNvSpPr>
          <p:nvPr/>
        </p:nvSpPr>
        <p:spPr bwMode="auto">
          <a:xfrm>
            <a:off x="3885903" y="8687405"/>
            <a:ext cx="2972097" cy="456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 anchor="b"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4EEB0DBB-6648-8B45-B673-30375900D270}" type="slidenum">
              <a:rPr lang="en-US" sz="1200">
                <a:latin typeface="Times New Roman" charset="0"/>
              </a:rPr>
              <a:pPr algn="r"/>
              <a:t>30</a:t>
            </a:fld>
            <a:endParaRPr lang="en-US" sz="1200">
              <a:latin typeface="Times New Roman" charset="0"/>
            </a:endParaRPr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E7CF083-0B68-3C45-BD3E-98F342068FD0}" type="slidenum">
              <a:rPr lang="en-US" sz="1200">
                <a:latin typeface="Times New Roman" charset="0"/>
              </a:rPr>
              <a:pPr/>
              <a:t>31</a:t>
            </a:fld>
            <a:endParaRPr lang="en-US" sz="1200">
              <a:latin typeface="Times New Roman" charset="0"/>
            </a:endParaRPr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 smtClean="0">
                <a:latin typeface="Times New Roman" charset="0"/>
              </a:rPr>
              <a:t>Packet switching for sharing</a:t>
            </a:r>
            <a:r>
              <a:rPr lang="en-US" baseline="0" dirty="0" smtClean="0">
                <a:latin typeface="Times New Roman" charset="0"/>
              </a:rPr>
              <a:t> computers </a:t>
            </a:r>
            <a:r>
              <a:rPr lang="en-US" baseline="0" dirty="0" err="1" smtClean="0">
                <a:latin typeface="Times New Roman" charset="0"/>
              </a:rPr>
              <a:t>geospacially</a:t>
            </a:r>
            <a:r>
              <a:rPr lang="en-US" baseline="0" dirty="0" smtClean="0">
                <a:latin typeface="Times New Roman" charset="0"/>
              </a:rPr>
              <a:t>… was </a:t>
            </a:r>
            <a:r>
              <a:rPr lang="en-US" baseline="0" dirty="0" err="1" smtClean="0">
                <a:latin typeface="Times New Roman" charset="0"/>
              </a:rPr>
              <a:t>bursty</a:t>
            </a:r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739CE46-7C9B-1445-BDE5-3CCE63B4EC63}" type="slidenum">
              <a:rPr lang="en-US" sz="1200">
                <a:latin typeface="Times New Roman" charset="0"/>
              </a:rPr>
              <a:pPr/>
              <a:t>32</a:t>
            </a:fld>
            <a:endParaRPr lang="en-US" sz="1200">
              <a:latin typeface="Times New Roman" charset="0"/>
            </a:endParaRPr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B6B421B-81C1-E441-BEE6-7150930678ED}" type="slidenum">
              <a:rPr lang="en-US" sz="1200">
                <a:latin typeface="Times New Roman" charset="0"/>
              </a:rPr>
              <a:pPr/>
              <a:t>33</a:t>
            </a:fld>
            <a:endParaRPr lang="en-US" sz="1200">
              <a:latin typeface="Times New Roman" charset="0"/>
            </a:endParaRPr>
          </a:p>
        </p:txBody>
      </p:sp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BBF2777-5B69-8040-88B3-081E2D82C758}" type="slidenum">
              <a:rPr lang="en-US" sz="1200">
                <a:latin typeface="Times New Roman" charset="0"/>
              </a:rPr>
              <a:pPr/>
              <a:t>34</a:t>
            </a:fld>
            <a:endParaRPr lang="en-US" sz="1200">
              <a:latin typeface="Times New Roman" charset="0"/>
            </a:endParaRPr>
          </a:p>
        </p:txBody>
      </p:sp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51F2C8B-F066-4348-9471-4E9BF0AFE45D}" type="slidenum">
              <a:rPr lang="en-US" sz="1200">
                <a:latin typeface="Times New Roman" charset="0"/>
              </a:rPr>
              <a:pPr/>
              <a:t>35</a:t>
            </a:fld>
            <a:endParaRPr lang="en-US" sz="1200">
              <a:latin typeface="Times New Roman" charset="0"/>
            </a:endParaRPr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65E1551-6131-D94B-A63F-0521C950E926}" type="slidenum">
              <a:rPr lang="en-US" sz="1200">
                <a:latin typeface="Times New Roman" charset="0"/>
              </a:rPr>
              <a:pPr/>
              <a:t>36</a:t>
            </a:fld>
            <a:endParaRPr lang="en-US" sz="1200">
              <a:latin typeface="Times New Roman" charset="0"/>
            </a:endParaRPr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D7CB3C1-9288-764C-9C43-1A17EB24CBDB}" type="slidenum">
              <a:rPr lang="en-US" sz="1200">
                <a:solidFill>
                  <a:srgbClr val="000000"/>
                </a:solidFill>
                <a:latin typeface="Times New Roman" charset="0"/>
              </a:rPr>
              <a:pPr/>
              <a:t>5</a:t>
            </a:fld>
            <a:endParaRPr lang="en-US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7"/>
          <p:cNvSpPr txBox="1">
            <a:spLocks noGrp="1" noChangeArrowheads="1"/>
          </p:cNvSpPr>
          <p:nvPr/>
        </p:nvSpPr>
        <p:spPr bwMode="auto">
          <a:xfrm>
            <a:off x="3885903" y="8687405"/>
            <a:ext cx="2972097" cy="456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 anchor="b"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45E3E70D-46C9-B34D-AA3F-569AE7BA70D8}" type="slidenum">
              <a:rPr lang="en-US" sz="1200">
                <a:solidFill>
                  <a:srgbClr val="000000"/>
                </a:solidFill>
                <a:latin typeface="Times New Roman" charset="0"/>
              </a:rPr>
              <a:pPr algn="r"/>
              <a:t>6</a:t>
            </a:fld>
            <a:endParaRPr lang="en-US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FAD5FD-06A6-B340-99B5-B69C9D654AF2}" type="slidenum">
              <a:rPr lang="en-US" sz="1200">
                <a:latin typeface="Times New Roman" charset="0"/>
              </a:rPr>
              <a:pPr/>
              <a:t>7</a:t>
            </a:fld>
            <a:endParaRPr lang="en-US" sz="1200">
              <a:latin typeface="Times New Roman" charset="0"/>
            </a:endParaRPr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786F438-F460-CF4E-9478-B2E20A36B4CE}" type="slidenum">
              <a:rPr lang="en-US" sz="1200">
                <a:latin typeface="Times New Roman" charset="0"/>
              </a:rPr>
              <a:pPr/>
              <a:t>8</a:t>
            </a:fld>
            <a:endParaRPr lang="en-US" sz="1200">
              <a:latin typeface="Times New Roman" charset="0"/>
            </a:endParaRPr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286EFF5-EBB2-7A45-9434-8DE8E8BDDBB4}" type="slidenum">
              <a:rPr lang="en-US" sz="1200">
                <a:latin typeface="Times New Roman" charset="0"/>
              </a:rPr>
              <a:pPr/>
              <a:t>9</a:t>
            </a:fld>
            <a:endParaRPr lang="en-US" sz="1200">
              <a:latin typeface="Times New Roman" charset="0"/>
            </a:endParaRPr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C574FE2-2651-444C-A13E-F45C2CB038D0}" type="slidenum">
              <a:rPr lang="en-US" sz="1200">
                <a:latin typeface="Times New Roman" charset="0"/>
              </a:rPr>
              <a:pPr/>
              <a:t>10</a:t>
            </a:fld>
            <a:endParaRPr lang="en-US" sz="1200">
              <a:latin typeface="Times New Roman" charset="0"/>
            </a:endParaRPr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7721268-68E8-654C-A183-79E58C30C39B}" type="slidenum">
              <a:rPr lang="en-US" sz="1200">
                <a:latin typeface="Times New Roman" charset="0"/>
              </a:rPr>
              <a:pPr/>
              <a:t>11</a:t>
            </a:fld>
            <a:endParaRPr lang="en-US" sz="1200">
              <a:latin typeface="Times New Roman" charset="0"/>
            </a:endParaRPr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A0E6-EE68-4647-B405-9BC3A8D6052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FBED-BE3E-034D-8785-C24730982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2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A0E6-EE68-4647-B405-9BC3A8D6052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FBED-BE3E-034D-8785-C24730982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34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A0E6-EE68-4647-B405-9BC3A8D6052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FBED-BE3E-034D-8785-C24730982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076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A0E6-EE68-4647-B405-9BC3A8D6052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FBED-BE3E-034D-8785-C24730982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36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A0E6-EE68-4647-B405-9BC3A8D6052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FBED-BE3E-034D-8785-C24730982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82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A0E6-EE68-4647-B405-9BC3A8D6052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FBED-BE3E-034D-8785-C24730982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479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A0E6-EE68-4647-B405-9BC3A8D6052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FBED-BE3E-034D-8785-C24730982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830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A0E6-EE68-4647-B405-9BC3A8D6052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FBED-BE3E-034D-8785-C24730982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87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A0E6-EE68-4647-B405-9BC3A8D6052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FBED-BE3E-034D-8785-C24730982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15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A0E6-EE68-4647-B405-9BC3A8D6052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FBED-BE3E-034D-8785-C24730982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981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6A0E6-EE68-4647-B405-9BC3A8D6052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FBED-BE3E-034D-8785-C24730982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59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6A0E6-EE68-4647-B405-9BC3A8D6052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CFBED-BE3E-034D-8785-C24730982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1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9.w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4.wmf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4.wmf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6.jpe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Last quiz question…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64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20834" name="Picture 9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75" y="896938"/>
            <a:ext cx="6856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08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76225" y="128588"/>
            <a:ext cx="7772400" cy="1143000"/>
          </a:xfrm>
        </p:spPr>
        <p:txBody>
          <a:bodyPr/>
          <a:lstStyle/>
          <a:p>
            <a:pPr eaLnBrk="1" hangingPunct="1"/>
            <a:r>
              <a:rPr lang="ja-JP" altLang="en-US" sz="4000">
                <a:latin typeface="Gill Sans MT" charset="0"/>
              </a:rPr>
              <a:t>“</a:t>
            </a:r>
            <a:r>
              <a:rPr lang="en-US" altLang="ja-JP" sz="4000">
                <a:latin typeface="Gill Sans MT" charset="0"/>
              </a:rPr>
              <a:t>Real</a:t>
            </a:r>
            <a:r>
              <a:rPr lang="ja-JP" altLang="en-US" sz="4000">
                <a:latin typeface="Gill Sans MT" charset="0"/>
              </a:rPr>
              <a:t>”</a:t>
            </a:r>
            <a:r>
              <a:rPr lang="en-US" altLang="ja-JP" sz="4000">
                <a:latin typeface="Gill Sans MT" charset="0"/>
              </a:rPr>
              <a:t> Internet delays and routes</a:t>
            </a:r>
            <a:endParaRPr lang="en-US" sz="4000">
              <a:latin typeface="Gill Sans MT" charset="0"/>
            </a:endParaRPr>
          </a:p>
        </p:txBody>
      </p:sp>
      <p:sp>
        <p:nvSpPr>
          <p:cNvPr id="120836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500063" y="1270000"/>
            <a:ext cx="7772400" cy="30988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SzPct val="75000"/>
            </a:pPr>
            <a:r>
              <a:rPr lang="en-US">
                <a:latin typeface="Gill Sans MT" charset="0"/>
              </a:rPr>
              <a:t>what do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real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>
                <a:latin typeface="Gill Sans MT" charset="0"/>
              </a:rPr>
              <a:t> Internet delay &amp; loss look like? </a:t>
            </a:r>
          </a:p>
          <a:p>
            <a:pPr eaLnBrk="1" hangingPunct="1">
              <a:buSzPct val="75000"/>
            </a:pPr>
            <a:r>
              <a:rPr lang="en-US">
                <a:solidFill>
                  <a:srgbClr val="FF0000"/>
                </a:solidFill>
                <a:latin typeface="Courier New" charset="0"/>
                <a:cs typeface="Courier New" charset="0"/>
              </a:rPr>
              <a:t>traceroute </a:t>
            </a:r>
            <a:r>
              <a:rPr lang="en-US">
                <a:latin typeface="Gill Sans MT" charset="0"/>
                <a:cs typeface="Courier New" charset="0"/>
              </a:rPr>
              <a:t>program: </a:t>
            </a:r>
            <a:r>
              <a:rPr lang="en-US">
                <a:latin typeface="Gill Sans MT" charset="0"/>
              </a:rPr>
              <a:t>provides delay measurement from source to router along end-end Internet path towards destination.  For all </a:t>
            </a:r>
            <a:r>
              <a:rPr lang="en-US" i="1">
                <a:latin typeface="Gill Sans MT" charset="0"/>
              </a:rPr>
              <a:t>i:</a:t>
            </a:r>
          </a:p>
          <a:p>
            <a:pPr lvl="1" eaLnBrk="1" hangingPunct="1"/>
            <a:r>
              <a:rPr lang="en-US">
                <a:latin typeface="Gill Sans MT" charset="0"/>
                <a:cs typeface="Arial" charset="0"/>
              </a:rPr>
              <a:t>sends three packets that will reach router </a:t>
            </a:r>
            <a:r>
              <a:rPr lang="en-US" i="1">
                <a:latin typeface="Gill Sans MT" charset="0"/>
                <a:cs typeface="Arial" charset="0"/>
              </a:rPr>
              <a:t>i</a:t>
            </a:r>
            <a:r>
              <a:rPr lang="en-US">
                <a:latin typeface="Gill Sans MT" charset="0"/>
                <a:cs typeface="Arial" charset="0"/>
              </a:rPr>
              <a:t> on path towards destination</a:t>
            </a:r>
          </a:p>
          <a:p>
            <a:pPr lvl="1" eaLnBrk="1" hangingPunct="1"/>
            <a:r>
              <a:rPr lang="en-US">
                <a:latin typeface="Gill Sans MT" charset="0"/>
                <a:cs typeface="Arial" charset="0"/>
              </a:rPr>
              <a:t>router </a:t>
            </a:r>
            <a:r>
              <a:rPr lang="en-US" i="1">
                <a:latin typeface="Gill Sans MT" charset="0"/>
                <a:cs typeface="Arial" charset="0"/>
              </a:rPr>
              <a:t>i</a:t>
            </a:r>
            <a:r>
              <a:rPr lang="en-US">
                <a:latin typeface="Gill Sans MT" charset="0"/>
                <a:cs typeface="Arial" charset="0"/>
              </a:rPr>
              <a:t> will return packets to sender</a:t>
            </a:r>
          </a:p>
          <a:p>
            <a:pPr lvl="1" eaLnBrk="1" hangingPunct="1"/>
            <a:r>
              <a:rPr lang="en-US">
                <a:latin typeface="Gill Sans MT" charset="0"/>
                <a:cs typeface="Arial" charset="0"/>
              </a:rPr>
              <a:t>sender times interval between transmission and reply.</a:t>
            </a:r>
            <a:endParaRPr lang="en-US" sz="2800">
              <a:latin typeface="Gill Sans MT" charset="0"/>
              <a:cs typeface="Arial" charset="0"/>
            </a:endParaRPr>
          </a:p>
        </p:txBody>
      </p:sp>
      <p:sp>
        <p:nvSpPr>
          <p:cNvPr id="120837" name="Line 38"/>
          <p:cNvSpPr>
            <a:spLocks noChangeShapeType="1"/>
          </p:cNvSpPr>
          <p:nvPr/>
        </p:nvSpPr>
        <p:spPr bwMode="auto">
          <a:xfrm>
            <a:off x="1285875" y="5319713"/>
            <a:ext cx="288925" cy="265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38" name="Line 105"/>
          <p:cNvSpPr>
            <a:spLocks noChangeShapeType="1"/>
          </p:cNvSpPr>
          <p:nvPr/>
        </p:nvSpPr>
        <p:spPr bwMode="auto">
          <a:xfrm flipV="1">
            <a:off x="2079625" y="5370513"/>
            <a:ext cx="458788" cy="207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39" name="Line 106"/>
          <p:cNvSpPr>
            <a:spLocks noChangeShapeType="1"/>
          </p:cNvSpPr>
          <p:nvPr/>
        </p:nvSpPr>
        <p:spPr bwMode="auto">
          <a:xfrm>
            <a:off x="3014663" y="5354638"/>
            <a:ext cx="485775" cy="207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40" name="Line 108"/>
          <p:cNvSpPr>
            <a:spLocks noChangeShapeType="1"/>
          </p:cNvSpPr>
          <p:nvPr/>
        </p:nvSpPr>
        <p:spPr bwMode="auto">
          <a:xfrm flipH="1">
            <a:off x="2776538" y="5086350"/>
            <a:ext cx="3492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41" name="Line 113"/>
          <p:cNvSpPr>
            <a:spLocks noChangeShapeType="1"/>
          </p:cNvSpPr>
          <p:nvPr/>
        </p:nvSpPr>
        <p:spPr bwMode="auto">
          <a:xfrm flipH="1">
            <a:off x="3990975" y="5414963"/>
            <a:ext cx="620713" cy="144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42" name="Line 260"/>
          <p:cNvSpPr>
            <a:spLocks noChangeShapeType="1"/>
          </p:cNvSpPr>
          <p:nvPr/>
        </p:nvSpPr>
        <p:spPr bwMode="auto">
          <a:xfrm>
            <a:off x="5110163" y="5380038"/>
            <a:ext cx="485775" cy="207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43" name="Line 261"/>
          <p:cNvSpPr>
            <a:spLocks noChangeShapeType="1"/>
          </p:cNvSpPr>
          <p:nvPr/>
        </p:nvSpPr>
        <p:spPr bwMode="auto">
          <a:xfrm flipH="1">
            <a:off x="6048375" y="5326063"/>
            <a:ext cx="557213" cy="277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44" name="Line 291"/>
          <p:cNvSpPr>
            <a:spLocks noChangeShapeType="1"/>
          </p:cNvSpPr>
          <p:nvPr/>
        </p:nvSpPr>
        <p:spPr bwMode="auto">
          <a:xfrm>
            <a:off x="2744788" y="5486400"/>
            <a:ext cx="228600" cy="311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45" name="Line 292"/>
          <p:cNvSpPr>
            <a:spLocks noChangeShapeType="1"/>
          </p:cNvSpPr>
          <p:nvPr/>
        </p:nvSpPr>
        <p:spPr bwMode="auto">
          <a:xfrm>
            <a:off x="4668838" y="5073650"/>
            <a:ext cx="228600" cy="311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46" name="Line 294"/>
          <p:cNvSpPr>
            <a:spLocks noChangeShapeType="1"/>
          </p:cNvSpPr>
          <p:nvPr/>
        </p:nvSpPr>
        <p:spPr bwMode="auto">
          <a:xfrm flipH="1">
            <a:off x="3386138" y="5676900"/>
            <a:ext cx="3492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47" name="Line 295"/>
          <p:cNvSpPr>
            <a:spLocks noChangeShapeType="1"/>
          </p:cNvSpPr>
          <p:nvPr/>
        </p:nvSpPr>
        <p:spPr bwMode="auto">
          <a:xfrm>
            <a:off x="3741738" y="5181600"/>
            <a:ext cx="6350" cy="260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244" name="Text Box 300"/>
          <p:cNvSpPr txBox="1">
            <a:spLocks noChangeArrowheads="1"/>
          </p:cNvSpPr>
          <p:nvPr/>
        </p:nvSpPr>
        <p:spPr bwMode="auto">
          <a:xfrm>
            <a:off x="1387475" y="5038725"/>
            <a:ext cx="1073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FF0000"/>
                </a:solidFill>
              </a:rPr>
              <a:t>3 probes</a:t>
            </a:r>
          </a:p>
        </p:txBody>
      </p:sp>
      <p:sp>
        <p:nvSpPr>
          <p:cNvPr id="83246" name="Text Box 302"/>
          <p:cNvSpPr txBox="1">
            <a:spLocks noChangeArrowheads="1"/>
          </p:cNvSpPr>
          <p:nvPr/>
        </p:nvSpPr>
        <p:spPr bwMode="auto">
          <a:xfrm>
            <a:off x="2001838" y="5599113"/>
            <a:ext cx="1073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FF0000"/>
                </a:solidFill>
              </a:rPr>
              <a:t>3 probes</a:t>
            </a:r>
          </a:p>
        </p:txBody>
      </p:sp>
      <p:sp>
        <p:nvSpPr>
          <p:cNvPr id="83248" name="Text Box 304"/>
          <p:cNvSpPr txBox="1">
            <a:spLocks noChangeArrowheads="1"/>
          </p:cNvSpPr>
          <p:nvPr/>
        </p:nvSpPr>
        <p:spPr bwMode="auto">
          <a:xfrm>
            <a:off x="3025775" y="5013325"/>
            <a:ext cx="1073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FF0000"/>
                </a:solidFill>
              </a:rPr>
              <a:t>3 probes</a:t>
            </a:r>
          </a:p>
        </p:txBody>
      </p:sp>
      <p:grpSp>
        <p:nvGrpSpPr>
          <p:cNvPr id="120851" name="Group 100"/>
          <p:cNvGrpSpPr>
            <a:grpSpLocks/>
          </p:cNvGrpSpPr>
          <p:nvPr/>
        </p:nvGrpSpPr>
        <p:grpSpPr bwMode="auto">
          <a:xfrm>
            <a:off x="517525" y="4975225"/>
            <a:ext cx="820738" cy="688975"/>
            <a:chOff x="-44" y="1473"/>
            <a:chExt cx="981" cy="1105"/>
          </a:xfrm>
        </p:grpSpPr>
        <p:pic>
          <p:nvPicPr>
            <p:cNvPr id="120904" name="Picture 10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0905" name="Freeform 10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20852" name="Group 103"/>
          <p:cNvGrpSpPr>
            <a:grpSpLocks/>
          </p:cNvGrpSpPr>
          <p:nvPr/>
        </p:nvGrpSpPr>
        <p:grpSpPr bwMode="auto">
          <a:xfrm flipH="1">
            <a:off x="6565900" y="5013325"/>
            <a:ext cx="754063" cy="669925"/>
            <a:chOff x="-44" y="1473"/>
            <a:chExt cx="981" cy="1105"/>
          </a:xfrm>
        </p:grpSpPr>
        <p:pic>
          <p:nvPicPr>
            <p:cNvPr id="120902" name="Picture 104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0903" name="Freeform 10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20853" name="Group 124"/>
          <p:cNvGrpSpPr>
            <a:grpSpLocks/>
          </p:cNvGrpSpPr>
          <p:nvPr/>
        </p:nvGrpSpPr>
        <p:grpSpPr bwMode="auto">
          <a:xfrm>
            <a:off x="5513388" y="5513388"/>
            <a:ext cx="617537" cy="250825"/>
            <a:chOff x="2356" y="1300"/>
            <a:chExt cx="555" cy="194"/>
          </a:xfrm>
        </p:grpSpPr>
        <p:sp>
          <p:nvSpPr>
            <p:cNvPr id="120894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20895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Times New Roman" charset="0"/>
              </a:endParaRPr>
            </a:p>
          </p:txBody>
        </p:sp>
        <p:sp>
          <p:nvSpPr>
            <p:cNvPr id="120896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grpSp>
          <p:nvGrpSpPr>
            <p:cNvPr id="120897" name="Group 128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20900" name="Freeform 129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01" name="Freeform 130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0898" name="Line 131"/>
            <p:cNvSpPr>
              <a:spLocks noChangeShapeType="1"/>
            </p:cNvSpPr>
            <p:nvPr/>
          </p:nvSpPr>
          <p:spPr bwMode="auto">
            <a:xfrm>
              <a:off x="2357" y="1361"/>
              <a:ext cx="0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899" name="Line 132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0854" name="Group 133"/>
          <p:cNvGrpSpPr>
            <a:grpSpLocks/>
          </p:cNvGrpSpPr>
          <p:nvPr/>
        </p:nvGrpSpPr>
        <p:grpSpPr bwMode="auto">
          <a:xfrm>
            <a:off x="4545013" y="5241925"/>
            <a:ext cx="617537" cy="250825"/>
            <a:chOff x="2356" y="1300"/>
            <a:chExt cx="555" cy="194"/>
          </a:xfrm>
        </p:grpSpPr>
        <p:sp>
          <p:nvSpPr>
            <p:cNvPr id="120886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20887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Times New Roman" charset="0"/>
              </a:endParaRPr>
            </a:p>
          </p:txBody>
        </p:sp>
        <p:sp>
          <p:nvSpPr>
            <p:cNvPr id="120888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grpSp>
          <p:nvGrpSpPr>
            <p:cNvPr id="120889" name="Group 137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20892" name="Freeform 13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893" name="Freeform 13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0890" name="Line 140"/>
            <p:cNvSpPr>
              <a:spLocks noChangeShapeType="1"/>
            </p:cNvSpPr>
            <p:nvPr/>
          </p:nvSpPr>
          <p:spPr bwMode="auto">
            <a:xfrm>
              <a:off x="2357" y="1361"/>
              <a:ext cx="0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891" name="Line 141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0855" name="Group 142"/>
          <p:cNvGrpSpPr>
            <a:grpSpLocks/>
          </p:cNvGrpSpPr>
          <p:nvPr/>
        </p:nvGrpSpPr>
        <p:grpSpPr bwMode="auto">
          <a:xfrm>
            <a:off x="3394075" y="5451475"/>
            <a:ext cx="617538" cy="250825"/>
            <a:chOff x="2356" y="1300"/>
            <a:chExt cx="555" cy="194"/>
          </a:xfrm>
        </p:grpSpPr>
        <p:sp>
          <p:nvSpPr>
            <p:cNvPr id="120878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20879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Times New Roman" charset="0"/>
              </a:endParaRPr>
            </a:p>
          </p:txBody>
        </p:sp>
        <p:sp>
          <p:nvSpPr>
            <p:cNvPr id="120880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grpSp>
          <p:nvGrpSpPr>
            <p:cNvPr id="120881" name="Group 146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20884" name="Freeform 147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885" name="Freeform 148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0882" name="Line 149"/>
            <p:cNvSpPr>
              <a:spLocks noChangeShapeType="1"/>
            </p:cNvSpPr>
            <p:nvPr/>
          </p:nvSpPr>
          <p:spPr bwMode="auto">
            <a:xfrm>
              <a:off x="2357" y="1361"/>
              <a:ext cx="0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883" name="Line 150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0856" name="Group 151"/>
          <p:cNvGrpSpPr>
            <a:grpSpLocks/>
          </p:cNvGrpSpPr>
          <p:nvPr/>
        </p:nvGrpSpPr>
        <p:grpSpPr bwMode="auto">
          <a:xfrm>
            <a:off x="2392363" y="5205413"/>
            <a:ext cx="617537" cy="250825"/>
            <a:chOff x="2356" y="1300"/>
            <a:chExt cx="555" cy="194"/>
          </a:xfrm>
        </p:grpSpPr>
        <p:sp>
          <p:nvSpPr>
            <p:cNvPr id="120870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20871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Times New Roman" charset="0"/>
              </a:endParaRPr>
            </a:p>
          </p:txBody>
        </p:sp>
        <p:sp>
          <p:nvSpPr>
            <p:cNvPr id="120872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grpSp>
          <p:nvGrpSpPr>
            <p:cNvPr id="120873" name="Group 155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20876" name="Freeform 15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877" name="Freeform 15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0874" name="Line 158"/>
            <p:cNvSpPr>
              <a:spLocks noChangeShapeType="1"/>
            </p:cNvSpPr>
            <p:nvPr/>
          </p:nvSpPr>
          <p:spPr bwMode="auto">
            <a:xfrm>
              <a:off x="2357" y="1361"/>
              <a:ext cx="0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875" name="Line 159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0857" name="Group 160"/>
          <p:cNvGrpSpPr>
            <a:grpSpLocks/>
          </p:cNvGrpSpPr>
          <p:nvPr/>
        </p:nvGrpSpPr>
        <p:grpSpPr bwMode="auto">
          <a:xfrm>
            <a:off x="1517650" y="5472113"/>
            <a:ext cx="617538" cy="250825"/>
            <a:chOff x="2356" y="1300"/>
            <a:chExt cx="555" cy="194"/>
          </a:xfrm>
        </p:grpSpPr>
        <p:sp>
          <p:nvSpPr>
            <p:cNvPr id="120862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20863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Times New Roman" charset="0"/>
              </a:endParaRPr>
            </a:p>
          </p:txBody>
        </p:sp>
        <p:sp>
          <p:nvSpPr>
            <p:cNvPr id="120864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grpSp>
          <p:nvGrpSpPr>
            <p:cNvPr id="120865" name="Group 164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20868" name="Freeform 16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869" name="Freeform 16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0866" name="Line 167"/>
            <p:cNvSpPr>
              <a:spLocks noChangeShapeType="1"/>
            </p:cNvSpPr>
            <p:nvPr/>
          </p:nvSpPr>
          <p:spPr bwMode="auto">
            <a:xfrm>
              <a:off x="2357" y="1361"/>
              <a:ext cx="0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867" name="Line 168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247" name="Freeform 303"/>
          <p:cNvSpPr>
            <a:spLocks/>
          </p:cNvSpPr>
          <p:nvPr/>
        </p:nvSpPr>
        <p:spPr bwMode="auto">
          <a:xfrm>
            <a:off x="1257300" y="5259388"/>
            <a:ext cx="2247900" cy="403225"/>
          </a:xfrm>
          <a:custGeom>
            <a:avLst/>
            <a:gdLst>
              <a:gd name="T0" fmla="*/ 2147483647 w 1416"/>
              <a:gd name="T1" fmla="*/ 2147483647 h 254"/>
              <a:gd name="T2" fmla="*/ 2147483647 w 1416"/>
              <a:gd name="T3" fmla="*/ 2147483647 h 254"/>
              <a:gd name="T4" fmla="*/ 2147483647 w 1416"/>
              <a:gd name="T5" fmla="*/ 2147483647 h 254"/>
              <a:gd name="T6" fmla="*/ 2147483647 w 1416"/>
              <a:gd name="T7" fmla="*/ 2147483647 h 254"/>
              <a:gd name="T8" fmla="*/ 2147483647 w 1416"/>
              <a:gd name="T9" fmla="*/ 2147483647 h 254"/>
              <a:gd name="T10" fmla="*/ 2147483647 w 1416"/>
              <a:gd name="T11" fmla="*/ 2147483647 h 254"/>
              <a:gd name="T12" fmla="*/ 0 w 1416"/>
              <a:gd name="T13" fmla="*/ 2147483647 h 2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16"/>
              <a:gd name="T22" fmla="*/ 0 h 254"/>
              <a:gd name="T23" fmla="*/ 1416 w 1416"/>
              <a:gd name="T24" fmla="*/ 254 h 25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16" h="254">
                <a:moveTo>
                  <a:pt x="76" y="30"/>
                </a:moveTo>
                <a:cubicBezTo>
                  <a:pt x="137" y="11"/>
                  <a:pt x="200" y="170"/>
                  <a:pt x="324" y="170"/>
                </a:cubicBezTo>
                <a:cubicBezTo>
                  <a:pt x="461" y="165"/>
                  <a:pt x="717" y="0"/>
                  <a:pt x="896" y="2"/>
                </a:cubicBezTo>
                <a:cubicBezTo>
                  <a:pt x="1075" y="4"/>
                  <a:pt x="1416" y="122"/>
                  <a:pt x="1400" y="182"/>
                </a:cubicBezTo>
                <a:cubicBezTo>
                  <a:pt x="1384" y="242"/>
                  <a:pt x="1073" y="63"/>
                  <a:pt x="896" y="74"/>
                </a:cubicBezTo>
                <a:cubicBezTo>
                  <a:pt x="719" y="85"/>
                  <a:pt x="489" y="254"/>
                  <a:pt x="340" y="250"/>
                </a:cubicBezTo>
                <a:cubicBezTo>
                  <a:pt x="191" y="246"/>
                  <a:pt x="62" y="32"/>
                  <a:pt x="0" y="5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243" name="Freeform 299"/>
          <p:cNvSpPr>
            <a:spLocks/>
          </p:cNvSpPr>
          <p:nvPr/>
        </p:nvSpPr>
        <p:spPr bwMode="auto">
          <a:xfrm>
            <a:off x="1289050" y="5295900"/>
            <a:ext cx="419100" cy="419100"/>
          </a:xfrm>
          <a:custGeom>
            <a:avLst/>
            <a:gdLst>
              <a:gd name="T0" fmla="*/ 2147483647 w 264"/>
              <a:gd name="T1" fmla="*/ 0 h 264"/>
              <a:gd name="T2" fmla="*/ 2147483647 w 264"/>
              <a:gd name="T3" fmla="*/ 2147483647 h 264"/>
              <a:gd name="T4" fmla="*/ 0 w 264"/>
              <a:gd name="T5" fmla="*/ 2147483647 h 264"/>
              <a:gd name="T6" fmla="*/ 0 60000 65536"/>
              <a:gd name="T7" fmla="*/ 0 60000 65536"/>
              <a:gd name="T8" fmla="*/ 0 60000 65536"/>
              <a:gd name="T9" fmla="*/ 0 w 264"/>
              <a:gd name="T10" fmla="*/ 0 h 264"/>
              <a:gd name="T11" fmla="*/ 264 w 264"/>
              <a:gd name="T12" fmla="*/ 264 h 2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64">
                <a:moveTo>
                  <a:pt x="60" y="0"/>
                </a:moveTo>
                <a:cubicBezTo>
                  <a:pt x="86" y="31"/>
                  <a:pt x="264" y="176"/>
                  <a:pt x="228" y="220"/>
                </a:cubicBezTo>
                <a:cubicBezTo>
                  <a:pt x="192" y="264"/>
                  <a:pt x="60" y="109"/>
                  <a:pt x="0" y="88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245" name="Freeform 301"/>
          <p:cNvSpPr>
            <a:spLocks/>
          </p:cNvSpPr>
          <p:nvPr/>
        </p:nvSpPr>
        <p:spPr bwMode="auto">
          <a:xfrm>
            <a:off x="1282700" y="5210175"/>
            <a:ext cx="1346200" cy="474663"/>
          </a:xfrm>
          <a:custGeom>
            <a:avLst/>
            <a:gdLst>
              <a:gd name="T0" fmla="*/ 2147483647 w 848"/>
              <a:gd name="T1" fmla="*/ 2147483647 h 299"/>
              <a:gd name="T2" fmla="*/ 2147483647 w 848"/>
              <a:gd name="T3" fmla="*/ 2147483647 h 299"/>
              <a:gd name="T4" fmla="*/ 2147483647 w 848"/>
              <a:gd name="T5" fmla="*/ 2147483647 h 299"/>
              <a:gd name="T6" fmla="*/ 2147483647 w 848"/>
              <a:gd name="T7" fmla="*/ 2147483647 h 299"/>
              <a:gd name="T8" fmla="*/ 0 w 848"/>
              <a:gd name="T9" fmla="*/ 2147483647 h 2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48"/>
              <a:gd name="T16" fmla="*/ 0 h 299"/>
              <a:gd name="T17" fmla="*/ 848 w 848"/>
              <a:gd name="T18" fmla="*/ 299 h 29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48" h="299">
                <a:moveTo>
                  <a:pt x="76" y="76"/>
                </a:moveTo>
                <a:cubicBezTo>
                  <a:pt x="137" y="57"/>
                  <a:pt x="200" y="216"/>
                  <a:pt x="324" y="216"/>
                </a:cubicBezTo>
                <a:cubicBezTo>
                  <a:pt x="448" y="216"/>
                  <a:pt x="792" y="0"/>
                  <a:pt x="820" y="76"/>
                </a:cubicBezTo>
                <a:cubicBezTo>
                  <a:pt x="848" y="152"/>
                  <a:pt x="469" y="245"/>
                  <a:pt x="340" y="296"/>
                </a:cubicBezTo>
                <a:cubicBezTo>
                  <a:pt x="203" y="299"/>
                  <a:pt x="62" y="78"/>
                  <a:pt x="0" y="96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6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A36C2FD2-4E78-9440-A73A-962E9EBF6302}" type="slidenum">
              <a:rPr lang="en-US" sz="1200">
                <a:latin typeface="Tahoma" charset="0"/>
              </a:rPr>
              <a:pPr/>
              <a:t>10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839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244" grpId="0"/>
      <p:bldP spid="83246" grpId="0"/>
      <p:bldP spid="83248" grpId="0"/>
      <p:bldP spid="83247" grpId="0" animBg="1"/>
      <p:bldP spid="83243" grpId="0" animBg="1"/>
      <p:bldP spid="8324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41313" y="166688"/>
            <a:ext cx="7772400" cy="892175"/>
          </a:xfrm>
        </p:spPr>
        <p:txBody>
          <a:bodyPr/>
          <a:lstStyle/>
          <a:p>
            <a:pPr eaLnBrk="1" hangingPunct="1"/>
            <a:r>
              <a:rPr lang="ja-JP" altLang="en-US" sz="4000">
                <a:latin typeface="Gill Sans MT" charset="0"/>
              </a:rPr>
              <a:t>“</a:t>
            </a:r>
            <a:r>
              <a:rPr lang="en-US" altLang="ja-JP" sz="4000">
                <a:latin typeface="Gill Sans MT" charset="0"/>
              </a:rPr>
              <a:t>Real</a:t>
            </a:r>
            <a:r>
              <a:rPr lang="ja-JP" altLang="en-US" sz="4000">
                <a:latin typeface="Gill Sans MT" charset="0"/>
              </a:rPr>
              <a:t>”</a:t>
            </a:r>
            <a:r>
              <a:rPr lang="en-US" altLang="ja-JP" sz="4000">
                <a:latin typeface="Gill Sans MT" charset="0"/>
              </a:rPr>
              <a:t> Internet delays, routes</a:t>
            </a:r>
            <a:endParaRPr lang="en-US" sz="4000">
              <a:latin typeface="Gill Sans MT" charset="0"/>
            </a:endParaRPr>
          </a:p>
        </p:txBody>
      </p:sp>
      <p:sp>
        <p:nvSpPr>
          <p:cNvPr id="122883" name="Text Box 4"/>
          <p:cNvSpPr txBox="1">
            <a:spLocks noChangeArrowheads="1"/>
          </p:cNvSpPr>
          <p:nvPr/>
        </p:nvSpPr>
        <p:spPr bwMode="auto">
          <a:xfrm>
            <a:off x="704850" y="2338388"/>
            <a:ext cx="8229600" cy="389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600"/>
              <a:t>1  cs-gw (128.119.240.254)  1 ms  1 ms  2 ms</a:t>
            </a:r>
          </a:p>
          <a:p>
            <a:pPr>
              <a:lnSpc>
                <a:spcPct val="80000"/>
              </a:lnSpc>
            </a:pPr>
            <a:r>
              <a:rPr lang="en-US" sz="1600"/>
              <a:t>2  border1-rt-fa5-1-0.gw.umass.edu (128.119.3.145)  1 ms  1 ms  2 ms</a:t>
            </a:r>
          </a:p>
          <a:p>
            <a:pPr>
              <a:lnSpc>
                <a:spcPct val="80000"/>
              </a:lnSpc>
            </a:pPr>
            <a:r>
              <a:rPr lang="en-US" sz="1600"/>
              <a:t>3  cht-vbns.gw.umass.edu (128.119.3.130)  6 ms 5 ms 5 ms</a:t>
            </a:r>
          </a:p>
          <a:p>
            <a:pPr>
              <a:lnSpc>
                <a:spcPct val="80000"/>
              </a:lnSpc>
            </a:pPr>
            <a:r>
              <a:rPr lang="en-US" sz="1600"/>
              <a:t>4  jn1-at1-0-0-19.wor.vbns.net (204.147.132.129)  16 ms 11 ms 13 ms </a:t>
            </a:r>
          </a:p>
          <a:p>
            <a:pPr>
              <a:lnSpc>
                <a:spcPct val="80000"/>
              </a:lnSpc>
            </a:pPr>
            <a:r>
              <a:rPr lang="en-US" sz="1600"/>
              <a:t>5  jn1-so7-0-0-0.wae.vbns.net (204.147.136.136)  21 ms 18 ms 18 ms </a:t>
            </a:r>
          </a:p>
          <a:p>
            <a:pPr>
              <a:lnSpc>
                <a:spcPct val="80000"/>
              </a:lnSpc>
            </a:pPr>
            <a:r>
              <a:rPr lang="en-US" sz="1600"/>
              <a:t>6  abilene-vbns.abilene.ucaid.edu (198.32.11.9)  22 ms  18 ms  22 ms</a:t>
            </a:r>
          </a:p>
          <a:p>
            <a:pPr>
              <a:lnSpc>
                <a:spcPct val="80000"/>
              </a:lnSpc>
            </a:pPr>
            <a:r>
              <a:rPr lang="en-US" sz="1600"/>
              <a:t>7  nycm-wash.abilene.ucaid.edu (198.32.8.46)  22 ms  22 ms  22 ms</a:t>
            </a:r>
          </a:p>
          <a:p>
            <a:pPr>
              <a:lnSpc>
                <a:spcPct val="80000"/>
              </a:lnSpc>
            </a:pPr>
            <a:r>
              <a:rPr lang="en-US" sz="1600"/>
              <a:t>8  62.40.103.253 (62.40.103.253)  104 ms 109 ms 106 ms</a:t>
            </a:r>
          </a:p>
          <a:p>
            <a:pPr>
              <a:lnSpc>
                <a:spcPct val="80000"/>
              </a:lnSpc>
            </a:pPr>
            <a:r>
              <a:rPr lang="en-US" sz="1600"/>
              <a:t>9  de2-1.de1.de.geant.net (62.40.96.129)  109 ms 102 ms 104 ms</a:t>
            </a:r>
          </a:p>
          <a:p>
            <a:pPr>
              <a:lnSpc>
                <a:spcPct val="80000"/>
              </a:lnSpc>
            </a:pPr>
            <a:r>
              <a:rPr lang="en-US" sz="1600"/>
              <a:t>10  de.fr1.fr.geant.net (62.40.96.50)  113 ms 121 ms 114 ms</a:t>
            </a:r>
          </a:p>
          <a:p>
            <a:pPr>
              <a:lnSpc>
                <a:spcPct val="80000"/>
              </a:lnSpc>
            </a:pPr>
            <a:r>
              <a:rPr lang="en-US" sz="1600"/>
              <a:t>11  renater-gw.fr1.fr.geant.net (62.40.103.54)  112 ms  114 ms  112 ms</a:t>
            </a:r>
          </a:p>
          <a:p>
            <a:pPr>
              <a:lnSpc>
                <a:spcPct val="80000"/>
              </a:lnSpc>
            </a:pPr>
            <a:r>
              <a:rPr lang="en-US" sz="1600"/>
              <a:t>12  nio-n2.cssi.renater.fr (193.51.206.13)  111 ms  114 ms  116 ms</a:t>
            </a:r>
          </a:p>
          <a:p>
            <a:pPr>
              <a:lnSpc>
                <a:spcPct val="80000"/>
              </a:lnSpc>
            </a:pPr>
            <a:r>
              <a:rPr lang="en-US" sz="1600"/>
              <a:t>13  nice.cssi.renater.fr (195.220.98.102)  123 ms  125 ms  124 ms</a:t>
            </a:r>
          </a:p>
          <a:p>
            <a:pPr>
              <a:lnSpc>
                <a:spcPct val="80000"/>
              </a:lnSpc>
            </a:pPr>
            <a:r>
              <a:rPr lang="en-US" sz="1600"/>
              <a:t>14  r3t2-nice.cssi.renater.fr (195.220.98.110)  126 ms  126 ms  124 ms</a:t>
            </a:r>
          </a:p>
          <a:p>
            <a:pPr>
              <a:lnSpc>
                <a:spcPct val="80000"/>
              </a:lnSpc>
            </a:pPr>
            <a:r>
              <a:rPr lang="en-US" sz="1600"/>
              <a:t>15  eurecom-valbonne.r3t2.ft.net (193.48.50.54)  135 ms  128 ms  133 ms</a:t>
            </a:r>
          </a:p>
          <a:p>
            <a:pPr>
              <a:lnSpc>
                <a:spcPct val="80000"/>
              </a:lnSpc>
            </a:pPr>
            <a:r>
              <a:rPr lang="en-US" sz="1600"/>
              <a:t>16  194.214.211.25 (194.214.211.25)  126 ms  128 ms  126 ms</a:t>
            </a:r>
          </a:p>
          <a:p>
            <a:pPr>
              <a:lnSpc>
                <a:spcPct val="80000"/>
              </a:lnSpc>
            </a:pPr>
            <a:r>
              <a:rPr lang="en-US" sz="1600"/>
              <a:t>17  * * *</a:t>
            </a:r>
          </a:p>
          <a:p>
            <a:pPr>
              <a:lnSpc>
                <a:spcPct val="80000"/>
              </a:lnSpc>
            </a:pPr>
            <a:r>
              <a:rPr lang="en-US" sz="1600"/>
              <a:t>18  * * *</a:t>
            </a:r>
          </a:p>
          <a:p>
            <a:pPr>
              <a:lnSpc>
                <a:spcPct val="80000"/>
              </a:lnSpc>
            </a:pPr>
            <a:r>
              <a:rPr lang="en-US" sz="1600"/>
              <a:t>19  fantasia.eurecom.fr (193.55.113.142)  132 ms  128 ms  136</a:t>
            </a:r>
            <a:r>
              <a:rPr lang="en-US"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ms</a:t>
            </a:r>
          </a:p>
        </p:txBody>
      </p:sp>
      <p:sp>
        <p:nvSpPr>
          <p:cNvPr id="122884" name="Text Box 5"/>
          <p:cNvSpPr txBox="1">
            <a:spLocks noChangeArrowheads="1"/>
          </p:cNvSpPr>
          <p:nvPr/>
        </p:nvSpPr>
        <p:spPr bwMode="auto">
          <a:xfrm>
            <a:off x="725488" y="1235075"/>
            <a:ext cx="8193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CC0000"/>
                </a:solidFill>
              </a:rPr>
              <a:t>traceroute:</a:t>
            </a:r>
            <a:r>
              <a:rPr lang="en-US"/>
              <a:t> gaia.cs.umass.edu to www.eurecom.fr</a:t>
            </a:r>
          </a:p>
        </p:txBody>
      </p:sp>
      <p:sp>
        <p:nvSpPr>
          <p:cNvPr id="122885" name="Line 6"/>
          <p:cNvSpPr>
            <a:spLocks noChangeShapeType="1"/>
          </p:cNvSpPr>
          <p:nvPr/>
        </p:nvSpPr>
        <p:spPr bwMode="auto">
          <a:xfrm>
            <a:off x="1611313" y="5634038"/>
            <a:ext cx="968375" cy="26987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886" name="Text Box 7"/>
          <p:cNvSpPr txBox="1">
            <a:spLocks noChangeArrowheads="1"/>
          </p:cNvSpPr>
          <p:nvPr/>
        </p:nvSpPr>
        <p:spPr bwMode="auto">
          <a:xfrm>
            <a:off x="4578350" y="1738313"/>
            <a:ext cx="4565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3 delay measurements from </a:t>
            </a:r>
          </a:p>
          <a:p>
            <a:r>
              <a:rPr lang="en-US" sz="1800">
                <a:solidFill>
                  <a:srgbClr val="CC0000"/>
                </a:solidFill>
              </a:rPr>
              <a:t>gaia.cs.umass.edu to cs-gw.cs.umass.edu </a:t>
            </a:r>
          </a:p>
        </p:txBody>
      </p:sp>
      <p:sp>
        <p:nvSpPr>
          <p:cNvPr id="122887" name="Line 8"/>
          <p:cNvSpPr>
            <a:spLocks noChangeShapeType="1"/>
          </p:cNvSpPr>
          <p:nvPr/>
        </p:nvSpPr>
        <p:spPr bwMode="auto">
          <a:xfrm flipV="1">
            <a:off x="3471863" y="1965325"/>
            <a:ext cx="671512" cy="41275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888" name="Line 9"/>
          <p:cNvSpPr>
            <a:spLocks noChangeShapeType="1"/>
          </p:cNvSpPr>
          <p:nvPr/>
        </p:nvSpPr>
        <p:spPr bwMode="auto">
          <a:xfrm flipV="1">
            <a:off x="4011613" y="1954213"/>
            <a:ext cx="139700" cy="404812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889" name="Line 10"/>
          <p:cNvSpPr>
            <a:spLocks noChangeShapeType="1"/>
          </p:cNvSpPr>
          <p:nvPr/>
        </p:nvSpPr>
        <p:spPr bwMode="auto">
          <a:xfrm flipH="1" flipV="1">
            <a:off x="4146550" y="1963738"/>
            <a:ext cx="366713" cy="39052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890" name="Line 11"/>
          <p:cNvSpPr>
            <a:spLocks noChangeShapeType="1"/>
          </p:cNvSpPr>
          <p:nvPr/>
        </p:nvSpPr>
        <p:spPr bwMode="auto">
          <a:xfrm flipV="1">
            <a:off x="4138613" y="1970088"/>
            <a:ext cx="377825" cy="31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891" name="Text Box 12"/>
          <p:cNvSpPr txBox="1">
            <a:spLocks noChangeArrowheads="1"/>
          </p:cNvSpPr>
          <p:nvPr/>
        </p:nvSpPr>
        <p:spPr bwMode="auto">
          <a:xfrm>
            <a:off x="2571750" y="5564188"/>
            <a:ext cx="6286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* means no response (probe lost, router not replying)</a:t>
            </a:r>
          </a:p>
        </p:txBody>
      </p:sp>
      <p:sp>
        <p:nvSpPr>
          <p:cNvPr id="122892" name="Freeform 14"/>
          <p:cNvSpPr>
            <a:spLocks/>
          </p:cNvSpPr>
          <p:nvPr/>
        </p:nvSpPr>
        <p:spPr bwMode="auto">
          <a:xfrm>
            <a:off x="6092825" y="3651250"/>
            <a:ext cx="1012825" cy="246063"/>
          </a:xfrm>
          <a:custGeom>
            <a:avLst/>
            <a:gdLst>
              <a:gd name="T0" fmla="*/ 2147483647 w 638"/>
              <a:gd name="T1" fmla="*/ 0 h 155"/>
              <a:gd name="T2" fmla="*/ 2147483647 w 638"/>
              <a:gd name="T3" fmla="*/ 2147483647 h 155"/>
              <a:gd name="T4" fmla="*/ 2147483647 w 638"/>
              <a:gd name="T5" fmla="*/ 2147483647 h 155"/>
              <a:gd name="T6" fmla="*/ 2147483647 w 638"/>
              <a:gd name="T7" fmla="*/ 2147483647 h 155"/>
              <a:gd name="T8" fmla="*/ 0 w 638"/>
              <a:gd name="T9" fmla="*/ 2147483647 h 1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38"/>
              <a:gd name="T16" fmla="*/ 0 h 155"/>
              <a:gd name="T17" fmla="*/ 638 w 638"/>
              <a:gd name="T18" fmla="*/ 155 h 15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38" h="155">
                <a:moveTo>
                  <a:pt x="593" y="0"/>
                </a:moveTo>
                <a:cubicBezTo>
                  <a:pt x="607" y="9"/>
                  <a:pt x="621" y="18"/>
                  <a:pt x="623" y="38"/>
                </a:cubicBezTo>
                <a:cubicBezTo>
                  <a:pt x="625" y="58"/>
                  <a:pt x="638" y="104"/>
                  <a:pt x="608" y="123"/>
                </a:cubicBezTo>
                <a:cubicBezTo>
                  <a:pt x="578" y="142"/>
                  <a:pt x="547" y="153"/>
                  <a:pt x="446" y="154"/>
                </a:cubicBezTo>
                <a:cubicBezTo>
                  <a:pt x="345" y="155"/>
                  <a:pt x="72" y="133"/>
                  <a:pt x="0" y="130"/>
                </a:cubicBezTo>
              </a:path>
            </a:pathLst>
          </a:cu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893" name="Text Box 15"/>
          <p:cNvSpPr txBox="1">
            <a:spLocks noChangeArrowheads="1"/>
          </p:cNvSpPr>
          <p:nvPr/>
        </p:nvSpPr>
        <p:spPr bwMode="auto">
          <a:xfrm>
            <a:off x="7137400" y="3436938"/>
            <a:ext cx="170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rgbClr val="CC0000"/>
                </a:solidFill>
              </a:rPr>
              <a:t>trans-oceanic</a:t>
            </a:r>
          </a:p>
          <a:p>
            <a:r>
              <a:rPr lang="en-US" sz="2000">
                <a:solidFill>
                  <a:srgbClr val="CC0000"/>
                </a:solidFill>
              </a:rPr>
              <a:t>link</a:t>
            </a:r>
          </a:p>
        </p:txBody>
      </p:sp>
      <p:pic>
        <p:nvPicPr>
          <p:cNvPr id="122894" name="Picture 1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815975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8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A43C82D7-47D2-4243-A27F-D93D9157813D}" type="slidenum">
              <a:rPr lang="en-US" sz="1200">
                <a:latin typeface="Tahoma" charset="0"/>
              </a:rPr>
              <a:pPr/>
              <a:t>11</a:t>
            </a:fld>
            <a:endParaRPr lang="en-US" sz="1200">
              <a:latin typeface="Tahoma" charset="0"/>
            </a:endParaRPr>
          </a:p>
        </p:txBody>
      </p:sp>
      <p:sp>
        <p:nvSpPr>
          <p:cNvPr id="122896" name="TextBox 1"/>
          <p:cNvSpPr txBox="1">
            <a:spLocks noChangeArrowheads="1"/>
          </p:cNvSpPr>
          <p:nvPr/>
        </p:nvSpPr>
        <p:spPr bwMode="auto">
          <a:xfrm>
            <a:off x="746125" y="6315075"/>
            <a:ext cx="54578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* Do some traceroutes from exotic countries at www.traceroute.org</a:t>
            </a:r>
          </a:p>
        </p:txBody>
      </p:sp>
    </p:spTree>
    <p:extLst>
      <p:ext uri="{BB962C8B-B14F-4D97-AF65-F5344CB8AC3E}">
        <p14:creationId xmlns:p14="http://schemas.microsoft.com/office/powerpoint/2010/main" val="945463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1950" y="128588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Packet loss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5125" y="1333500"/>
            <a:ext cx="8394700" cy="4648200"/>
          </a:xfrm>
        </p:spPr>
        <p:txBody>
          <a:bodyPr/>
          <a:lstStyle/>
          <a:p>
            <a:pPr eaLnBrk="1" hangingPunct="1">
              <a:buSzPct val="75000"/>
            </a:pPr>
            <a:r>
              <a:rPr lang="en-US">
                <a:latin typeface="Gill Sans MT" charset="0"/>
              </a:rPr>
              <a:t>queue (aka buffer) preceding link in buffer has finite capacity</a:t>
            </a:r>
          </a:p>
          <a:p>
            <a:pPr eaLnBrk="1" hangingPunct="1">
              <a:buSzPct val="75000"/>
            </a:pPr>
            <a:r>
              <a:rPr lang="en-US">
                <a:latin typeface="Gill Sans MT" charset="0"/>
              </a:rPr>
              <a:t>packet arriving to full queue dropped (aka lost)</a:t>
            </a:r>
          </a:p>
          <a:p>
            <a:pPr eaLnBrk="1" hangingPunct="1">
              <a:buSzPct val="75000"/>
            </a:pPr>
            <a:r>
              <a:rPr lang="en-US">
                <a:latin typeface="Gill Sans MT" charset="0"/>
              </a:rPr>
              <a:t>lost packet may be retransmitted by previous node, by source end system, or not at all</a:t>
            </a:r>
          </a:p>
        </p:txBody>
      </p:sp>
      <p:sp>
        <p:nvSpPr>
          <p:cNvPr id="124932" name="Oval 6"/>
          <p:cNvSpPr>
            <a:spLocks noChangeArrowheads="1"/>
          </p:cNvSpPr>
          <p:nvPr/>
        </p:nvSpPr>
        <p:spPr bwMode="auto">
          <a:xfrm>
            <a:off x="3092450" y="5105400"/>
            <a:ext cx="1198563" cy="369888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CC0000"/>
              </a:solidFill>
            </a:endParaRPr>
          </a:p>
        </p:txBody>
      </p:sp>
      <p:sp>
        <p:nvSpPr>
          <p:cNvPr id="124933" name="Rectangle 7"/>
          <p:cNvSpPr>
            <a:spLocks noChangeArrowheads="1"/>
          </p:cNvSpPr>
          <p:nvPr/>
        </p:nvSpPr>
        <p:spPr bwMode="auto">
          <a:xfrm>
            <a:off x="3092450" y="5037138"/>
            <a:ext cx="1198563" cy="263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CC0000"/>
              </a:solidFill>
            </a:endParaRPr>
          </a:p>
        </p:txBody>
      </p:sp>
      <p:sp>
        <p:nvSpPr>
          <p:cNvPr id="124934" name="Oval 8"/>
          <p:cNvSpPr>
            <a:spLocks noChangeArrowheads="1"/>
          </p:cNvSpPr>
          <p:nvPr/>
        </p:nvSpPr>
        <p:spPr bwMode="auto">
          <a:xfrm>
            <a:off x="3101975" y="4808538"/>
            <a:ext cx="1198563" cy="430212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CC0000"/>
              </a:solidFill>
            </a:endParaRPr>
          </a:p>
        </p:txBody>
      </p:sp>
      <p:grpSp>
        <p:nvGrpSpPr>
          <p:cNvPr id="124935" name="Group 9"/>
          <p:cNvGrpSpPr>
            <a:grpSpLocks/>
          </p:cNvGrpSpPr>
          <p:nvPr/>
        </p:nvGrpSpPr>
        <p:grpSpPr bwMode="auto">
          <a:xfrm>
            <a:off x="3448050" y="4838700"/>
            <a:ext cx="498475" cy="119063"/>
            <a:chOff x="2208" y="2184"/>
            <a:chExt cx="176" cy="69"/>
          </a:xfrm>
        </p:grpSpPr>
        <p:grpSp>
          <p:nvGrpSpPr>
            <p:cNvPr id="124967" name="Group 10"/>
            <p:cNvGrpSpPr>
              <a:grpSpLocks/>
            </p:cNvGrpSpPr>
            <p:nvPr/>
          </p:nvGrpSpPr>
          <p:grpSpPr bwMode="auto">
            <a:xfrm>
              <a:off x="2208" y="2185"/>
              <a:ext cx="176" cy="68"/>
              <a:chOff x="2848" y="848"/>
              <a:chExt cx="140" cy="98"/>
            </a:xfrm>
          </p:grpSpPr>
          <p:sp>
            <p:nvSpPr>
              <p:cNvPr id="124972" name="Line 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973" name="Line 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974" name="Line 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4968" name="Group 14"/>
            <p:cNvGrpSpPr>
              <a:grpSpLocks/>
            </p:cNvGrpSpPr>
            <p:nvPr/>
          </p:nvGrpSpPr>
          <p:grpSpPr bwMode="auto">
            <a:xfrm flipV="1">
              <a:off x="2208" y="2184"/>
              <a:ext cx="176" cy="68"/>
              <a:chOff x="2848" y="848"/>
              <a:chExt cx="140" cy="98"/>
            </a:xfrm>
          </p:grpSpPr>
          <p:sp>
            <p:nvSpPr>
              <p:cNvPr id="124969" name="Line 1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970" name="Line 1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971" name="Line 1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24936" name="Line 23"/>
          <p:cNvSpPr>
            <a:spLocks noChangeShapeType="1"/>
          </p:cNvSpPr>
          <p:nvPr/>
        </p:nvSpPr>
        <p:spPr bwMode="auto">
          <a:xfrm>
            <a:off x="2362200" y="4743450"/>
            <a:ext cx="698500" cy="3333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7" name="Line 24"/>
          <p:cNvSpPr>
            <a:spLocks noChangeShapeType="1"/>
          </p:cNvSpPr>
          <p:nvPr/>
        </p:nvSpPr>
        <p:spPr bwMode="auto">
          <a:xfrm flipV="1">
            <a:off x="2667000" y="5208588"/>
            <a:ext cx="411163" cy="5254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8" name="Line 25"/>
          <p:cNvSpPr>
            <a:spLocks noChangeShapeType="1"/>
          </p:cNvSpPr>
          <p:nvPr/>
        </p:nvSpPr>
        <p:spPr bwMode="auto">
          <a:xfrm>
            <a:off x="4286250" y="5162550"/>
            <a:ext cx="193357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9" name="Rectangle 28"/>
          <p:cNvSpPr>
            <a:spLocks noChangeArrowheads="1"/>
          </p:cNvSpPr>
          <p:nvPr/>
        </p:nvSpPr>
        <p:spPr bwMode="auto">
          <a:xfrm>
            <a:off x="5205413" y="4962525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CC0000"/>
              </a:solidFill>
            </a:endParaRPr>
          </a:p>
        </p:txBody>
      </p:sp>
      <p:sp>
        <p:nvSpPr>
          <p:cNvPr id="124940" name="Rectangle 29"/>
          <p:cNvSpPr>
            <a:spLocks noChangeArrowheads="1"/>
          </p:cNvSpPr>
          <p:nvPr/>
        </p:nvSpPr>
        <p:spPr bwMode="auto">
          <a:xfrm>
            <a:off x="3952875" y="5033963"/>
            <a:ext cx="147638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CC0000"/>
              </a:solidFill>
            </a:endParaRPr>
          </a:p>
        </p:txBody>
      </p:sp>
      <p:sp>
        <p:nvSpPr>
          <p:cNvPr id="124941" name="Rectangle 30"/>
          <p:cNvSpPr>
            <a:spLocks noChangeArrowheads="1"/>
          </p:cNvSpPr>
          <p:nvPr/>
        </p:nvSpPr>
        <p:spPr bwMode="auto">
          <a:xfrm>
            <a:off x="4114800" y="5033963"/>
            <a:ext cx="147638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CC0000"/>
              </a:solidFill>
            </a:endParaRPr>
          </a:p>
        </p:txBody>
      </p:sp>
      <p:sp>
        <p:nvSpPr>
          <p:cNvPr id="124942" name="Rectangle 31"/>
          <p:cNvSpPr>
            <a:spLocks noChangeArrowheads="1"/>
          </p:cNvSpPr>
          <p:nvPr/>
        </p:nvSpPr>
        <p:spPr bwMode="auto">
          <a:xfrm>
            <a:off x="2865438" y="5381625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CC0000"/>
              </a:solidFill>
            </a:endParaRPr>
          </a:p>
        </p:txBody>
      </p:sp>
      <p:sp>
        <p:nvSpPr>
          <p:cNvPr id="124943" name="Line 33"/>
          <p:cNvSpPr>
            <a:spLocks noChangeShapeType="1"/>
          </p:cNvSpPr>
          <p:nvPr/>
        </p:nvSpPr>
        <p:spPr bwMode="auto">
          <a:xfrm flipV="1">
            <a:off x="2835275" y="5227638"/>
            <a:ext cx="106363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44" name="Text Box 35"/>
          <p:cNvSpPr txBox="1">
            <a:spLocks noChangeArrowheads="1"/>
          </p:cNvSpPr>
          <p:nvPr/>
        </p:nvSpPr>
        <p:spPr bwMode="auto">
          <a:xfrm>
            <a:off x="1417638" y="429418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6600"/>
                </a:solidFill>
              </a:rPr>
              <a:t>A</a:t>
            </a:r>
          </a:p>
        </p:txBody>
      </p:sp>
      <p:sp>
        <p:nvSpPr>
          <p:cNvPr id="124945" name="Text Box 36"/>
          <p:cNvSpPr txBox="1">
            <a:spLocks noChangeArrowheads="1"/>
          </p:cNvSpPr>
          <p:nvPr/>
        </p:nvSpPr>
        <p:spPr bwMode="auto">
          <a:xfrm>
            <a:off x="1738313" y="52800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99"/>
                </a:solidFill>
              </a:rPr>
              <a:t>B</a:t>
            </a:r>
          </a:p>
        </p:txBody>
      </p:sp>
      <p:sp>
        <p:nvSpPr>
          <p:cNvPr id="124946" name="Text Box 40"/>
          <p:cNvSpPr txBox="1">
            <a:spLocks noChangeArrowheads="1"/>
          </p:cNvSpPr>
          <p:nvPr/>
        </p:nvSpPr>
        <p:spPr bwMode="auto">
          <a:xfrm>
            <a:off x="4765675" y="4203700"/>
            <a:ext cx="2673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packet being transmitted</a:t>
            </a:r>
          </a:p>
        </p:txBody>
      </p:sp>
      <p:sp>
        <p:nvSpPr>
          <p:cNvPr id="124947" name="Line 41"/>
          <p:cNvSpPr>
            <a:spLocks noChangeShapeType="1"/>
          </p:cNvSpPr>
          <p:nvPr/>
        </p:nvSpPr>
        <p:spPr bwMode="auto">
          <a:xfrm rot="10800000" flipV="1">
            <a:off x="4329113" y="4495800"/>
            <a:ext cx="681037" cy="56515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48" name="Rectangle 56"/>
          <p:cNvSpPr>
            <a:spLocks noChangeArrowheads="1"/>
          </p:cNvSpPr>
          <p:nvPr/>
        </p:nvSpPr>
        <p:spPr bwMode="auto">
          <a:xfrm>
            <a:off x="3789363" y="5032375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CC0000"/>
              </a:solidFill>
            </a:endParaRPr>
          </a:p>
        </p:txBody>
      </p:sp>
      <p:sp>
        <p:nvSpPr>
          <p:cNvPr id="124949" name="Rectangle 57"/>
          <p:cNvSpPr>
            <a:spLocks noChangeArrowheads="1"/>
          </p:cNvSpPr>
          <p:nvPr/>
        </p:nvSpPr>
        <p:spPr bwMode="auto">
          <a:xfrm>
            <a:off x="3627438" y="5032375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CC0000"/>
              </a:solidFill>
            </a:endParaRPr>
          </a:p>
        </p:txBody>
      </p:sp>
      <p:sp>
        <p:nvSpPr>
          <p:cNvPr id="124950" name="Rectangle 58"/>
          <p:cNvSpPr>
            <a:spLocks noChangeArrowheads="1"/>
          </p:cNvSpPr>
          <p:nvPr/>
        </p:nvSpPr>
        <p:spPr bwMode="auto">
          <a:xfrm>
            <a:off x="3462338" y="5032375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CC0000"/>
              </a:solidFill>
            </a:endParaRPr>
          </a:p>
        </p:txBody>
      </p:sp>
      <p:sp>
        <p:nvSpPr>
          <p:cNvPr id="124951" name="Rectangle 59"/>
          <p:cNvSpPr>
            <a:spLocks noChangeArrowheads="1"/>
          </p:cNvSpPr>
          <p:nvPr/>
        </p:nvSpPr>
        <p:spPr bwMode="auto">
          <a:xfrm>
            <a:off x="3298825" y="5032375"/>
            <a:ext cx="147638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CC0000"/>
              </a:solidFill>
            </a:endParaRPr>
          </a:p>
        </p:txBody>
      </p:sp>
      <p:sp>
        <p:nvSpPr>
          <p:cNvPr id="124952" name="Rectangle 61"/>
          <p:cNvSpPr>
            <a:spLocks noChangeArrowheads="1"/>
          </p:cNvSpPr>
          <p:nvPr/>
        </p:nvSpPr>
        <p:spPr bwMode="auto">
          <a:xfrm>
            <a:off x="3133725" y="5033963"/>
            <a:ext cx="147638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CC0000"/>
              </a:solidFill>
            </a:endParaRPr>
          </a:p>
        </p:txBody>
      </p:sp>
      <p:sp>
        <p:nvSpPr>
          <p:cNvPr id="124953" name="Rectangle 62"/>
          <p:cNvSpPr>
            <a:spLocks noChangeArrowheads="1"/>
          </p:cNvSpPr>
          <p:nvPr/>
        </p:nvSpPr>
        <p:spPr bwMode="auto">
          <a:xfrm>
            <a:off x="3105150" y="5010150"/>
            <a:ext cx="1171575" cy="242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CC0000"/>
              </a:solidFill>
            </a:endParaRPr>
          </a:p>
        </p:txBody>
      </p:sp>
      <p:sp>
        <p:nvSpPr>
          <p:cNvPr id="124954" name="Line 63"/>
          <p:cNvSpPr>
            <a:spLocks noChangeShapeType="1"/>
          </p:cNvSpPr>
          <p:nvPr/>
        </p:nvSpPr>
        <p:spPr bwMode="auto">
          <a:xfrm rot="10800000">
            <a:off x="3092450" y="5502275"/>
            <a:ext cx="687388" cy="331788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55" name="Text Box 64"/>
          <p:cNvSpPr txBox="1">
            <a:spLocks noChangeArrowheads="1"/>
          </p:cNvSpPr>
          <p:nvPr/>
        </p:nvSpPr>
        <p:spPr bwMode="auto">
          <a:xfrm>
            <a:off x="3708400" y="5661025"/>
            <a:ext cx="1924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packet arriving to</a:t>
            </a:r>
          </a:p>
          <a:p>
            <a:r>
              <a:rPr lang="en-US" sz="1800">
                <a:solidFill>
                  <a:srgbClr val="CC0000"/>
                </a:solidFill>
              </a:rPr>
              <a:t>full buffer is </a:t>
            </a:r>
            <a:r>
              <a:rPr lang="en-US" sz="1800" i="1">
                <a:solidFill>
                  <a:srgbClr val="CC0000"/>
                </a:solidFill>
              </a:rPr>
              <a:t>lost</a:t>
            </a:r>
          </a:p>
        </p:txBody>
      </p:sp>
      <p:sp>
        <p:nvSpPr>
          <p:cNvPr id="124956" name="Text Box 65"/>
          <p:cNvSpPr txBox="1">
            <a:spLocks noChangeArrowheads="1"/>
          </p:cNvSpPr>
          <p:nvPr/>
        </p:nvSpPr>
        <p:spPr bwMode="auto">
          <a:xfrm>
            <a:off x="2981325" y="4022725"/>
            <a:ext cx="1568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CC0000"/>
                </a:solidFill>
              </a:rPr>
              <a:t>buffer </a:t>
            </a:r>
          </a:p>
          <a:p>
            <a:pPr algn="ctr"/>
            <a:r>
              <a:rPr lang="en-US" sz="1800">
                <a:solidFill>
                  <a:srgbClr val="CC0000"/>
                </a:solidFill>
              </a:rPr>
              <a:t>(waiting area)</a:t>
            </a:r>
          </a:p>
        </p:txBody>
      </p:sp>
      <p:sp>
        <p:nvSpPr>
          <p:cNvPr id="124957" name="Line 66"/>
          <p:cNvSpPr>
            <a:spLocks noChangeShapeType="1"/>
          </p:cNvSpPr>
          <p:nvPr/>
        </p:nvSpPr>
        <p:spPr bwMode="auto">
          <a:xfrm>
            <a:off x="3238500" y="4630738"/>
            <a:ext cx="0" cy="33337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24958" name="Picture 4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931863"/>
            <a:ext cx="2913062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4959" name="Group 48"/>
          <p:cNvGrpSpPr>
            <a:grpSpLocks/>
          </p:cNvGrpSpPr>
          <p:nvPr/>
        </p:nvGrpSpPr>
        <p:grpSpPr bwMode="auto">
          <a:xfrm>
            <a:off x="1593850" y="4314825"/>
            <a:ext cx="820738" cy="688975"/>
            <a:chOff x="-44" y="1473"/>
            <a:chExt cx="981" cy="1105"/>
          </a:xfrm>
        </p:grpSpPr>
        <p:pic>
          <p:nvPicPr>
            <p:cNvPr id="124965" name="Picture 49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4966" name="Freeform 5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24960" name="Group 51"/>
          <p:cNvGrpSpPr>
            <a:grpSpLocks/>
          </p:cNvGrpSpPr>
          <p:nvPr/>
        </p:nvGrpSpPr>
        <p:grpSpPr bwMode="auto">
          <a:xfrm>
            <a:off x="1922463" y="5305425"/>
            <a:ext cx="820737" cy="688975"/>
            <a:chOff x="-44" y="1473"/>
            <a:chExt cx="981" cy="1105"/>
          </a:xfrm>
        </p:grpSpPr>
        <p:pic>
          <p:nvPicPr>
            <p:cNvPr id="124963" name="Picture 52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4964" name="Freeform 5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2496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DA5EF9D6-A1F2-9846-89F6-7CF1F25F041E}" type="slidenum">
              <a:rPr lang="en-US" sz="1200">
                <a:latin typeface="Tahoma" charset="0"/>
              </a:rPr>
              <a:pPr/>
              <a:t>12</a:t>
            </a:fld>
            <a:endParaRPr lang="en-US" sz="1200">
              <a:latin typeface="Tahoma" charset="0"/>
            </a:endParaRPr>
          </a:p>
        </p:txBody>
      </p:sp>
      <p:sp>
        <p:nvSpPr>
          <p:cNvPr id="124962" name="TextBox 1"/>
          <p:cNvSpPr txBox="1">
            <a:spLocks noChangeArrowheads="1"/>
          </p:cNvSpPr>
          <p:nvPr/>
        </p:nvSpPr>
        <p:spPr bwMode="auto">
          <a:xfrm>
            <a:off x="461963" y="6402388"/>
            <a:ext cx="6223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* Check out the Java applet for an interactive animation on queuing and loss</a:t>
            </a:r>
          </a:p>
        </p:txBody>
      </p:sp>
    </p:spTree>
    <p:extLst>
      <p:ext uri="{BB962C8B-B14F-4D97-AF65-F5344CB8AC3E}">
        <p14:creationId xmlns:p14="http://schemas.microsoft.com/office/powerpoint/2010/main" val="1641085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sp>
        <p:nvSpPr>
          <p:cNvPr id="126978" name="AutoShape 327"/>
          <p:cNvSpPr>
            <a:spLocks noChangeArrowheads="1"/>
          </p:cNvSpPr>
          <p:nvPr/>
        </p:nvSpPr>
        <p:spPr bwMode="auto">
          <a:xfrm>
            <a:off x="401638" y="3671888"/>
            <a:ext cx="500062" cy="581025"/>
          </a:xfrm>
          <a:prstGeom prst="can">
            <a:avLst>
              <a:gd name="adj" fmla="val 23491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grpSp>
        <p:nvGrpSpPr>
          <p:cNvPr id="126979" name="Group 64"/>
          <p:cNvGrpSpPr>
            <a:grpSpLocks/>
          </p:cNvGrpSpPr>
          <p:nvPr/>
        </p:nvGrpSpPr>
        <p:grpSpPr bwMode="auto">
          <a:xfrm>
            <a:off x="974725" y="4071938"/>
            <a:ext cx="352425" cy="876300"/>
            <a:chOff x="4140" y="429"/>
            <a:chExt cx="1425" cy="2396"/>
          </a:xfrm>
        </p:grpSpPr>
        <p:sp>
          <p:nvSpPr>
            <p:cNvPr id="127025" name="Freeform 6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26" name="Rectangle 66"/>
            <p:cNvSpPr>
              <a:spLocks noChangeArrowheads="1"/>
            </p:cNvSpPr>
            <p:nvPr/>
          </p:nvSpPr>
          <p:spPr bwMode="auto">
            <a:xfrm>
              <a:off x="4204" y="429"/>
              <a:ext cx="1046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27" name="Freeform 6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28" name="Freeform 6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29" name="Rectangle 69"/>
            <p:cNvSpPr>
              <a:spLocks noChangeArrowheads="1"/>
            </p:cNvSpPr>
            <p:nvPr/>
          </p:nvSpPr>
          <p:spPr bwMode="auto">
            <a:xfrm>
              <a:off x="4211" y="694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7030" name="Group 7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7055" name="AutoShape 71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1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56" name="AutoShape 72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89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7031" name="Rectangle 73"/>
            <p:cNvSpPr>
              <a:spLocks noChangeArrowheads="1"/>
            </p:cNvSpPr>
            <p:nvPr/>
          </p:nvSpPr>
          <p:spPr bwMode="auto">
            <a:xfrm>
              <a:off x="4223" y="101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7032" name="Group 7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27053" name="AutoShape 75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54" name="AutoShape 76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89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7033" name="Rectangle 77"/>
            <p:cNvSpPr>
              <a:spLocks noChangeArrowheads="1"/>
            </p:cNvSpPr>
            <p:nvPr/>
          </p:nvSpPr>
          <p:spPr bwMode="auto">
            <a:xfrm>
              <a:off x="4217" y="1358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4" name="Rectangle 78"/>
            <p:cNvSpPr>
              <a:spLocks noChangeArrowheads="1"/>
            </p:cNvSpPr>
            <p:nvPr/>
          </p:nvSpPr>
          <p:spPr bwMode="auto">
            <a:xfrm>
              <a:off x="4230" y="1653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7035" name="Group 7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7051" name="AutoShape 80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0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52" name="AutoShape 81"/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88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7036" name="Freeform 8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7037" name="Group 8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7049" name="AutoShape 84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28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50" name="AutoShape 85"/>
              <p:cNvSpPr>
                <a:spLocks noChangeArrowheads="1"/>
              </p:cNvSpPr>
              <p:nvPr/>
            </p:nvSpPr>
            <p:spPr bwMode="auto">
              <a:xfrm>
                <a:off x="627" y="2586"/>
                <a:ext cx="696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7038" name="Rectangle 86"/>
            <p:cNvSpPr>
              <a:spLocks noChangeArrowheads="1"/>
            </p:cNvSpPr>
            <p:nvPr/>
          </p:nvSpPr>
          <p:spPr bwMode="auto">
            <a:xfrm>
              <a:off x="5250" y="429"/>
              <a:ext cx="71" cy="2287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39" name="Freeform 8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40" name="Freeform 8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41" name="Oval 89"/>
            <p:cNvSpPr>
              <a:spLocks noChangeArrowheads="1"/>
            </p:cNvSpPr>
            <p:nvPr/>
          </p:nvSpPr>
          <p:spPr bwMode="auto">
            <a:xfrm>
              <a:off x="5520" y="2612"/>
              <a:ext cx="45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42" name="Freeform 9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43" name="AutoShape 91"/>
            <p:cNvSpPr>
              <a:spLocks noChangeArrowheads="1"/>
            </p:cNvSpPr>
            <p:nvPr/>
          </p:nvSpPr>
          <p:spPr bwMode="auto">
            <a:xfrm>
              <a:off x="4140" y="2677"/>
              <a:ext cx="1200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44" name="AutoShape 92"/>
            <p:cNvSpPr>
              <a:spLocks noChangeArrowheads="1"/>
            </p:cNvSpPr>
            <p:nvPr/>
          </p:nvSpPr>
          <p:spPr bwMode="auto">
            <a:xfrm>
              <a:off x="4204" y="2712"/>
              <a:ext cx="1072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45" name="Oval 93"/>
            <p:cNvSpPr>
              <a:spLocks noChangeArrowheads="1"/>
            </p:cNvSpPr>
            <p:nvPr/>
          </p:nvSpPr>
          <p:spPr bwMode="auto">
            <a:xfrm>
              <a:off x="4307" y="2382"/>
              <a:ext cx="160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46" name="Oval 94"/>
            <p:cNvSpPr>
              <a:spLocks noChangeArrowheads="1"/>
            </p:cNvSpPr>
            <p:nvPr/>
          </p:nvSpPr>
          <p:spPr bwMode="auto">
            <a:xfrm>
              <a:off x="4487" y="2382"/>
              <a:ext cx="160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1800">
                <a:solidFill>
                  <a:srgbClr val="FF0000"/>
                </a:solidFill>
              </a:endParaRPr>
            </a:p>
          </p:txBody>
        </p:sp>
        <p:sp>
          <p:nvSpPr>
            <p:cNvPr id="127047" name="Oval 95"/>
            <p:cNvSpPr>
              <a:spLocks noChangeArrowheads="1"/>
            </p:cNvSpPr>
            <p:nvPr/>
          </p:nvSpPr>
          <p:spPr bwMode="auto">
            <a:xfrm>
              <a:off x="4660" y="2382"/>
              <a:ext cx="160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48" name="Rectangle 96"/>
            <p:cNvSpPr>
              <a:spLocks noChangeArrowheads="1"/>
            </p:cNvSpPr>
            <p:nvPr/>
          </p:nvSpPr>
          <p:spPr bwMode="auto">
            <a:xfrm>
              <a:off x="5064" y="1835"/>
              <a:ext cx="83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6980" name="Group 61"/>
          <p:cNvGrpSpPr>
            <a:grpSpLocks/>
          </p:cNvGrpSpPr>
          <p:nvPr/>
        </p:nvGrpSpPr>
        <p:grpSpPr bwMode="auto">
          <a:xfrm flipH="1">
            <a:off x="7948613" y="4133850"/>
            <a:ext cx="1192212" cy="1171575"/>
            <a:chOff x="-44" y="1473"/>
            <a:chExt cx="981" cy="1105"/>
          </a:xfrm>
        </p:grpSpPr>
        <p:pic>
          <p:nvPicPr>
            <p:cNvPr id="127023" name="Picture 6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7024" name="Freeform 6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2698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47663" y="1143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Throughput</a:t>
            </a:r>
          </a:p>
        </p:txBody>
      </p:sp>
      <p:sp>
        <p:nvSpPr>
          <p:cNvPr id="1269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9113" y="1447800"/>
            <a:ext cx="7772400" cy="177958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SzPct val="75000"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throughput:</a:t>
            </a:r>
            <a:r>
              <a:rPr lang="en-US">
                <a:latin typeface="Gill Sans MT" charset="0"/>
              </a:rPr>
              <a:t> rate (bits/time unit) at which bits transferred between sender/receiver</a:t>
            </a:r>
          </a:p>
          <a:p>
            <a:pPr lvl="1" eaLnBrk="1" hangingPunct="1"/>
            <a:r>
              <a:rPr lang="en-US" i="1">
                <a:solidFill>
                  <a:srgbClr val="CC0000"/>
                </a:solidFill>
                <a:latin typeface="Gill Sans MT" charset="0"/>
                <a:cs typeface="Arial" charset="0"/>
              </a:rPr>
              <a:t>instantaneous:</a:t>
            </a:r>
            <a:r>
              <a:rPr lang="en-US">
                <a:latin typeface="Gill Sans MT" charset="0"/>
                <a:cs typeface="Arial" charset="0"/>
              </a:rPr>
              <a:t> rate at given point in time</a:t>
            </a:r>
          </a:p>
          <a:p>
            <a:pPr lvl="1" eaLnBrk="1" hangingPunct="1"/>
            <a:r>
              <a:rPr lang="en-US" i="1">
                <a:solidFill>
                  <a:srgbClr val="CC0000"/>
                </a:solidFill>
                <a:latin typeface="Gill Sans MT" charset="0"/>
                <a:cs typeface="Arial" charset="0"/>
              </a:rPr>
              <a:t>average:</a:t>
            </a:r>
            <a:r>
              <a:rPr lang="en-US">
                <a:latin typeface="Gill Sans MT" charset="0"/>
                <a:cs typeface="Arial" charset="0"/>
              </a:rPr>
              <a:t> rate over longer period of time</a:t>
            </a:r>
          </a:p>
        </p:txBody>
      </p:sp>
      <p:sp>
        <p:nvSpPr>
          <p:cNvPr id="126983" name="Text Box 325"/>
          <p:cNvSpPr txBox="1">
            <a:spLocks noChangeArrowheads="1"/>
          </p:cNvSpPr>
          <p:nvPr/>
        </p:nvSpPr>
        <p:spPr bwMode="auto">
          <a:xfrm>
            <a:off x="368300" y="5043488"/>
            <a:ext cx="18748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sz="2000">
                <a:latin typeface="Gill Sans MT" charset="0"/>
              </a:rPr>
              <a:t>server, with</a:t>
            </a:r>
          </a:p>
          <a:p>
            <a:pPr algn="ctr">
              <a:lnSpc>
                <a:spcPct val="85000"/>
              </a:lnSpc>
            </a:pPr>
            <a:r>
              <a:rPr lang="en-US" sz="2000">
                <a:latin typeface="Gill Sans MT" charset="0"/>
              </a:rPr>
              <a:t>file of F bits </a:t>
            </a:r>
          </a:p>
          <a:p>
            <a:pPr algn="ctr">
              <a:lnSpc>
                <a:spcPct val="85000"/>
              </a:lnSpc>
            </a:pPr>
            <a:r>
              <a:rPr lang="en-US" sz="2000">
                <a:latin typeface="Gill Sans MT" charset="0"/>
              </a:rPr>
              <a:t>to send to client</a:t>
            </a:r>
          </a:p>
        </p:txBody>
      </p:sp>
      <p:sp>
        <p:nvSpPr>
          <p:cNvPr id="126984" name="Text Box 328"/>
          <p:cNvSpPr txBox="1">
            <a:spLocks noChangeArrowheads="1"/>
          </p:cNvSpPr>
          <p:nvPr/>
        </p:nvSpPr>
        <p:spPr bwMode="auto">
          <a:xfrm>
            <a:off x="2784475" y="5040313"/>
            <a:ext cx="14303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sz="2000">
                <a:latin typeface="Gill Sans MT" charset="0"/>
              </a:rPr>
              <a:t>link capacity</a:t>
            </a:r>
          </a:p>
          <a:p>
            <a:pPr algn="ctr">
              <a:lnSpc>
                <a:spcPct val="85000"/>
              </a:lnSpc>
            </a:pPr>
            <a:r>
              <a:rPr lang="en-US" sz="2000">
                <a:latin typeface="Gill Sans MT" charset="0"/>
              </a:rPr>
              <a:t> R</a:t>
            </a:r>
            <a:r>
              <a:rPr lang="en-US" sz="2800" baseline="-25000">
                <a:latin typeface="Gill Sans MT" charset="0"/>
              </a:rPr>
              <a:t>s</a:t>
            </a:r>
            <a:r>
              <a:rPr lang="en-US" sz="2000" baseline="-25000">
                <a:latin typeface="Gill Sans MT" charset="0"/>
              </a:rPr>
              <a:t> </a:t>
            </a:r>
            <a:r>
              <a:rPr lang="en-US" sz="2000">
                <a:latin typeface="Gill Sans MT" charset="0"/>
              </a:rPr>
              <a:t>bits/sec</a:t>
            </a:r>
          </a:p>
        </p:txBody>
      </p:sp>
      <p:sp>
        <p:nvSpPr>
          <p:cNvPr id="126985" name="Text Box 329"/>
          <p:cNvSpPr txBox="1">
            <a:spLocks noChangeArrowheads="1"/>
          </p:cNvSpPr>
          <p:nvPr/>
        </p:nvSpPr>
        <p:spPr bwMode="auto">
          <a:xfrm>
            <a:off x="5653088" y="5048250"/>
            <a:ext cx="14303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sz="2000">
                <a:latin typeface="Gill Sans MT" charset="0"/>
              </a:rPr>
              <a:t>link capacity</a:t>
            </a:r>
          </a:p>
          <a:p>
            <a:pPr algn="ctr">
              <a:lnSpc>
                <a:spcPct val="85000"/>
              </a:lnSpc>
            </a:pPr>
            <a:r>
              <a:rPr lang="en-US" sz="2000">
                <a:latin typeface="Gill Sans MT" charset="0"/>
              </a:rPr>
              <a:t> R</a:t>
            </a:r>
            <a:r>
              <a:rPr lang="en-US" sz="2800" baseline="-25000">
                <a:latin typeface="Gill Sans MT" charset="0"/>
              </a:rPr>
              <a:t>c</a:t>
            </a:r>
            <a:r>
              <a:rPr lang="en-US" sz="2000" baseline="-25000">
                <a:latin typeface="Gill Sans MT" charset="0"/>
              </a:rPr>
              <a:t> </a:t>
            </a:r>
            <a:r>
              <a:rPr lang="en-US" sz="2000">
                <a:latin typeface="Gill Sans MT" charset="0"/>
              </a:rPr>
              <a:t>bits/sec</a:t>
            </a:r>
          </a:p>
        </p:txBody>
      </p:sp>
      <p:sp>
        <p:nvSpPr>
          <p:cNvPr id="126986" name="Line 337"/>
          <p:cNvSpPr>
            <a:spLocks noChangeShapeType="1"/>
          </p:cNvSpPr>
          <p:nvPr/>
        </p:nvSpPr>
        <p:spPr bwMode="auto">
          <a:xfrm flipH="1" flipV="1">
            <a:off x="2997200" y="4806950"/>
            <a:ext cx="282575" cy="303213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6987" name="Line 347"/>
          <p:cNvSpPr>
            <a:spLocks noChangeShapeType="1"/>
          </p:cNvSpPr>
          <p:nvPr/>
        </p:nvSpPr>
        <p:spPr bwMode="auto">
          <a:xfrm flipH="1" flipV="1">
            <a:off x="6119813" y="4876800"/>
            <a:ext cx="193675" cy="2032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6988" name="Line 352"/>
          <p:cNvSpPr>
            <a:spLocks noChangeShapeType="1"/>
          </p:cNvSpPr>
          <p:nvPr/>
        </p:nvSpPr>
        <p:spPr bwMode="auto">
          <a:xfrm flipH="1">
            <a:off x="801688" y="4716463"/>
            <a:ext cx="11112" cy="4111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6989" name="Line 321"/>
          <p:cNvSpPr>
            <a:spLocks noChangeShapeType="1"/>
          </p:cNvSpPr>
          <p:nvPr/>
        </p:nvSpPr>
        <p:spPr bwMode="auto">
          <a:xfrm>
            <a:off x="1441450" y="4530725"/>
            <a:ext cx="6316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6990" name="Group 246"/>
          <p:cNvGrpSpPr>
            <a:grpSpLocks/>
          </p:cNvGrpSpPr>
          <p:nvPr/>
        </p:nvGrpSpPr>
        <p:grpSpPr bwMode="auto">
          <a:xfrm>
            <a:off x="3806825" y="4394200"/>
            <a:ext cx="1055688" cy="360363"/>
            <a:chOff x="3600" y="219"/>
            <a:chExt cx="360" cy="175"/>
          </a:xfrm>
        </p:grpSpPr>
        <p:sp>
          <p:nvSpPr>
            <p:cNvPr id="127010" name="Oval 24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27011" name="Line 24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12" name="Line 24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13" name="Rectangle 25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Times New Roman" charset="0"/>
              </a:endParaRPr>
            </a:p>
          </p:txBody>
        </p:sp>
        <p:sp>
          <p:nvSpPr>
            <p:cNvPr id="127014" name="Oval 25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grpSp>
          <p:nvGrpSpPr>
            <p:cNvPr id="127015" name="Group 25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7020" name="Line 25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21" name="Line 25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22" name="Line 25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7016" name="Group 25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7017" name="Line 25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18" name="Line 25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19" name="Line 25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26991" name="AutoShape 350"/>
          <p:cNvSpPr>
            <a:spLocks noChangeArrowheads="1"/>
          </p:cNvSpPr>
          <p:nvPr/>
        </p:nvSpPr>
        <p:spPr bwMode="auto">
          <a:xfrm>
            <a:off x="7286625" y="4325938"/>
            <a:ext cx="889000" cy="485775"/>
          </a:xfrm>
          <a:prstGeom prst="rightArrow">
            <a:avLst>
              <a:gd name="adj1" fmla="val 50000"/>
              <a:gd name="adj2" fmla="val 45752"/>
            </a:avLst>
          </a:prstGeom>
          <a:gradFill rotWithShape="1">
            <a:gsLst>
              <a:gs pos="0">
                <a:srgbClr val="FFFFFF"/>
              </a:gs>
              <a:gs pos="100000">
                <a:srgbClr val="CC0000"/>
              </a:gs>
            </a:gsLst>
            <a:lin ang="0" scaled="1"/>
          </a:gra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grpSp>
        <p:nvGrpSpPr>
          <p:cNvPr id="126992" name="Group 335"/>
          <p:cNvGrpSpPr>
            <a:grpSpLocks/>
          </p:cNvGrpSpPr>
          <p:nvPr/>
        </p:nvGrpSpPr>
        <p:grpSpPr bwMode="auto">
          <a:xfrm>
            <a:off x="1404938" y="4360863"/>
            <a:ext cx="2322512" cy="392112"/>
            <a:chOff x="2249" y="3430"/>
            <a:chExt cx="1389" cy="256"/>
          </a:xfrm>
        </p:grpSpPr>
        <p:sp>
          <p:nvSpPr>
            <p:cNvPr id="255309" name="Oval 333"/>
            <p:cNvSpPr>
              <a:spLocks noChangeArrowheads="1"/>
            </p:cNvSpPr>
            <p:nvPr/>
          </p:nvSpPr>
          <p:spPr bwMode="auto">
            <a:xfrm>
              <a:off x="3569" y="3433"/>
              <a:ext cx="69" cy="253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55308" name="Rectangle 332"/>
            <p:cNvSpPr>
              <a:spLocks noChangeArrowheads="1"/>
            </p:cNvSpPr>
            <p:nvPr/>
          </p:nvSpPr>
          <p:spPr bwMode="auto">
            <a:xfrm>
              <a:off x="2275" y="3433"/>
              <a:ext cx="1326" cy="253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127008" name="Oval 331"/>
            <p:cNvSpPr>
              <a:spLocks noChangeArrowheads="1"/>
            </p:cNvSpPr>
            <p:nvPr/>
          </p:nvSpPr>
          <p:spPr bwMode="auto">
            <a:xfrm>
              <a:off x="2249" y="3430"/>
              <a:ext cx="69" cy="253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255310" name="Rectangle 334"/>
            <p:cNvSpPr>
              <a:spLocks noChangeArrowheads="1"/>
            </p:cNvSpPr>
            <p:nvPr/>
          </p:nvSpPr>
          <p:spPr bwMode="auto">
            <a:xfrm>
              <a:off x="3562" y="3438"/>
              <a:ext cx="44" cy="24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</p:grpSp>
      <p:grpSp>
        <p:nvGrpSpPr>
          <p:cNvPr id="126993" name="Group 341"/>
          <p:cNvGrpSpPr>
            <a:grpSpLocks/>
          </p:cNvGrpSpPr>
          <p:nvPr/>
        </p:nvGrpSpPr>
        <p:grpSpPr bwMode="auto">
          <a:xfrm>
            <a:off x="4910138" y="4248150"/>
            <a:ext cx="2801937" cy="581025"/>
            <a:chOff x="2249" y="3430"/>
            <a:chExt cx="1389" cy="256"/>
          </a:xfrm>
        </p:grpSpPr>
        <p:sp>
          <p:nvSpPr>
            <p:cNvPr id="255318" name="Oval 342"/>
            <p:cNvSpPr>
              <a:spLocks noChangeArrowheads="1"/>
            </p:cNvSpPr>
            <p:nvPr/>
          </p:nvSpPr>
          <p:spPr bwMode="auto">
            <a:xfrm>
              <a:off x="3569" y="3433"/>
              <a:ext cx="69" cy="253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55319" name="Rectangle 343"/>
            <p:cNvSpPr>
              <a:spLocks noChangeArrowheads="1"/>
            </p:cNvSpPr>
            <p:nvPr/>
          </p:nvSpPr>
          <p:spPr bwMode="auto">
            <a:xfrm>
              <a:off x="2275" y="3433"/>
              <a:ext cx="1326" cy="253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127004" name="Oval 344"/>
            <p:cNvSpPr>
              <a:spLocks noChangeArrowheads="1"/>
            </p:cNvSpPr>
            <p:nvPr/>
          </p:nvSpPr>
          <p:spPr bwMode="auto">
            <a:xfrm>
              <a:off x="2249" y="3430"/>
              <a:ext cx="69" cy="253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255321" name="Rectangle 345"/>
            <p:cNvSpPr>
              <a:spLocks noChangeArrowheads="1"/>
            </p:cNvSpPr>
            <p:nvPr/>
          </p:nvSpPr>
          <p:spPr bwMode="auto">
            <a:xfrm>
              <a:off x="3562" y="3438"/>
              <a:ext cx="44" cy="24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</p:grpSp>
      <p:grpSp>
        <p:nvGrpSpPr>
          <p:cNvPr id="13" name="Group 99"/>
          <p:cNvGrpSpPr>
            <a:grpSpLocks/>
          </p:cNvGrpSpPr>
          <p:nvPr/>
        </p:nvGrpSpPr>
        <p:grpSpPr bwMode="auto">
          <a:xfrm>
            <a:off x="239713" y="5111750"/>
            <a:ext cx="8235950" cy="896938"/>
            <a:chOff x="0" y="3803"/>
            <a:chExt cx="5188" cy="565"/>
          </a:xfrm>
        </p:grpSpPr>
        <p:sp>
          <p:nvSpPr>
            <p:cNvPr id="126999" name="Text Box 353"/>
            <p:cNvSpPr txBox="1">
              <a:spLocks noChangeArrowheads="1"/>
            </p:cNvSpPr>
            <p:nvPr/>
          </p:nvSpPr>
          <p:spPr bwMode="auto">
            <a:xfrm>
              <a:off x="0" y="3821"/>
              <a:ext cx="1461" cy="5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sz="2000">
                  <a:latin typeface="Gill Sans MT" charset="0"/>
                </a:rPr>
                <a:t>server sends bits 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>
                  <a:latin typeface="Gill Sans MT" charset="0"/>
                </a:rPr>
                <a:t>(fluid) into pipe</a:t>
              </a:r>
            </a:p>
            <a:p>
              <a:pPr algn="ctr">
                <a:lnSpc>
                  <a:spcPct val="85000"/>
                </a:lnSpc>
              </a:pPr>
              <a:endParaRPr lang="en-US" sz="2000">
                <a:latin typeface="Gill Sans MT" charset="0"/>
              </a:endParaRPr>
            </a:p>
          </p:txBody>
        </p:sp>
        <p:sp>
          <p:nvSpPr>
            <p:cNvPr id="127000" name="Text Box 336"/>
            <p:cNvSpPr txBox="1">
              <a:spLocks noChangeArrowheads="1"/>
            </p:cNvSpPr>
            <p:nvPr/>
          </p:nvSpPr>
          <p:spPr bwMode="auto">
            <a:xfrm>
              <a:off x="1573" y="3803"/>
              <a:ext cx="1769" cy="5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sz="2000">
                  <a:latin typeface="Gill Sans MT" charset="0"/>
                </a:rPr>
                <a:t> pipe that can carry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>
                  <a:latin typeface="Gill Sans MT" charset="0"/>
                </a:rPr>
                <a:t>fluid at rate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>
                  <a:latin typeface="Gill Sans MT" charset="0"/>
                </a:rPr>
                <a:t> R</a:t>
              </a:r>
              <a:r>
                <a:rPr lang="en-US" sz="2800" baseline="-25000">
                  <a:latin typeface="Gill Sans MT" charset="0"/>
                </a:rPr>
                <a:t>s</a:t>
              </a:r>
              <a:r>
                <a:rPr lang="en-US" sz="2000" baseline="-25000">
                  <a:latin typeface="Gill Sans MT" charset="0"/>
                </a:rPr>
                <a:t> </a:t>
              </a:r>
              <a:r>
                <a:rPr lang="en-US" sz="2000">
                  <a:latin typeface="Gill Sans MT" charset="0"/>
                </a:rPr>
                <a:t>bits/sec)</a:t>
              </a:r>
            </a:p>
          </p:txBody>
        </p:sp>
        <p:sp>
          <p:nvSpPr>
            <p:cNvPr id="127001" name="Text Box 346"/>
            <p:cNvSpPr txBox="1">
              <a:spLocks noChangeArrowheads="1"/>
            </p:cNvSpPr>
            <p:nvPr/>
          </p:nvSpPr>
          <p:spPr bwMode="auto">
            <a:xfrm>
              <a:off x="3328" y="3812"/>
              <a:ext cx="1860" cy="5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sz="2000">
                  <a:latin typeface="Gill Sans MT" charset="0"/>
                </a:rPr>
                <a:t> pipe that can carry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>
                  <a:latin typeface="Gill Sans MT" charset="0"/>
                </a:rPr>
                <a:t>fluid at rate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>
                  <a:latin typeface="Gill Sans MT" charset="0"/>
                </a:rPr>
                <a:t> R</a:t>
              </a:r>
              <a:r>
                <a:rPr lang="en-US" sz="2800" baseline="-25000">
                  <a:latin typeface="Gill Sans MT" charset="0"/>
                </a:rPr>
                <a:t>c</a:t>
              </a:r>
              <a:r>
                <a:rPr lang="en-US" sz="2000" baseline="-25000">
                  <a:latin typeface="Gill Sans MT" charset="0"/>
                </a:rPr>
                <a:t> </a:t>
              </a:r>
              <a:r>
                <a:rPr lang="en-US" sz="2000">
                  <a:latin typeface="Gill Sans MT" charset="0"/>
                </a:rPr>
                <a:t>bits/sec)</a:t>
              </a:r>
            </a:p>
          </p:txBody>
        </p:sp>
      </p:grpSp>
      <p:pic>
        <p:nvPicPr>
          <p:cNvPr id="126995" name="Picture 60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931863"/>
            <a:ext cx="2913062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996" name="AutoShape 351"/>
          <p:cNvSpPr>
            <a:spLocks noChangeArrowheads="1"/>
          </p:cNvSpPr>
          <p:nvPr/>
        </p:nvSpPr>
        <p:spPr bwMode="auto">
          <a:xfrm>
            <a:off x="3732213" y="4308475"/>
            <a:ext cx="1279525" cy="485775"/>
          </a:xfrm>
          <a:prstGeom prst="rightArrow">
            <a:avLst>
              <a:gd name="adj1" fmla="val 50000"/>
              <a:gd name="adj2" fmla="val 65850"/>
            </a:avLst>
          </a:prstGeom>
          <a:gradFill rotWithShape="1">
            <a:gsLst>
              <a:gs pos="0">
                <a:srgbClr val="FFFFFF"/>
              </a:gs>
              <a:gs pos="100000">
                <a:srgbClr val="CC0000"/>
              </a:gs>
            </a:gsLst>
            <a:lin ang="0" scaled="1"/>
          </a:gra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26997" name="AutoShape 349"/>
          <p:cNvSpPr>
            <a:spLocks noChangeArrowheads="1"/>
          </p:cNvSpPr>
          <p:nvPr/>
        </p:nvSpPr>
        <p:spPr bwMode="auto">
          <a:xfrm flipV="1">
            <a:off x="508000" y="4064000"/>
            <a:ext cx="974725" cy="7207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CC0000"/>
              </a:gs>
            </a:gsLst>
            <a:lin ang="0" scaled="1"/>
          </a:gra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269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AB7A145B-4A01-2348-84DD-E5833303B25F}" type="slidenum">
              <a:rPr lang="en-US" sz="1200">
                <a:latin typeface="Tahoma" charset="0"/>
              </a:rPr>
              <a:pPr/>
              <a:t>13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514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28002" name="Picture 20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92175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8003" name="Group 140"/>
          <p:cNvGrpSpPr>
            <a:grpSpLocks/>
          </p:cNvGrpSpPr>
          <p:nvPr/>
        </p:nvGrpSpPr>
        <p:grpSpPr bwMode="auto">
          <a:xfrm>
            <a:off x="1614488" y="2254250"/>
            <a:ext cx="352425" cy="876300"/>
            <a:chOff x="4140" y="429"/>
            <a:chExt cx="1425" cy="2396"/>
          </a:xfrm>
        </p:grpSpPr>
        <p:sp>
          <p:nvSpPr>
            <p:cNvPr id="128114" name="Freeform 14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115" name="Rectangle 142"/>
            <p:cNvSpPr>
              <a:spLocks noChangeArrowheads="1"/>
            </p:cNvSpPr>
            <p:nvPr/>
          </p:nvSpPr>
          <p:spPr bwMode="auto">
            <a:xfrm>
              <a:off x="4204" y="429"/>
              <a:ext cx="1046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116" name="Freeform 14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117" name="Freeform 14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118" name="Rectangle 145"/>
            <p:cNvSpPr>
              <a:spLocks noChangeArrowheads="1"/>
            </p:cNvSpPr>
            <p:nvPr/>
          </p:nvSpPr>
          <p:spPr bwMode="auto">
            <a:xfrm>
              <a:off x="4211" y="694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8119" name="Group 14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8144" name="AutoShape 147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1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145" name="AutoShape 148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89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8120" name="Rectangle 149"/>
            <p:cNvSpPr>
              <a:spLocks noChangeArrowheads="1"/>
            </p:cNvSpPr>
            <p:nvPr/>
          </p:nvSpPr>
          <p:spPr bwMode="auto">
            <a:xfrm>
              <a:off x="4223" y="101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8121" name="Group 15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28142" name="AutoShape 151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143" name="AutoShape 152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89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8122" name="Rectangle 153"/>
            <p:cNvSpPr>
              <a:spLocks noChangeArrowheads="1"/>
            </p:cNvSpPr>
            <p:nvPr/>
          </p:nvSpPr>
          <p:spPr bwMode="auto">
            <a:xfrm>
              <a:off x="4217" y="1358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123" name="Rectangle 154"/>
            <p:cNvSpPr>
              <a:spLocks noChangeArrowheads="1"/>
            </p:cNvSpPr>
            <p:nvPr/>
          </p:nvSpPr>
          <p:spPr bwMode="auto">
            <a:xfrm>
              <a:off x="4230" y="1653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8124" name="Group 15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8140" name="AutoShape 156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0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141" name="AutoShape 157"/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88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8125" name="Freeform 15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8126" name="Group 15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8138" name="AutoShape 160"/>
              <p:cNvSpPr>
                <a:spLocks noChangeArrowheads="1"/>
              </p:cNvSpPr>
              <p:nvPr/>
            </p:nvSpPr>
            <p:spPr bwMode="auto">
              <a:xfrm>
                <a:off x="611" y="2569"/>
                <a:ext cx="728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139" name="AutoShape 161"/>
              <p:cNvSpPr>
                <a:spLocks noChangeArrowheads="1"/>
              </p:cNvSpPr>
              <p:nvPr/>
            </p:nvSpPr>
            <p:spPr bwMode="auto">
              <a:xfrm>
                <a:off x="627" y="2586"/>
                <a:ext cx="696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8127" name="Rectangle 162"/>
            <p:cNvSpPr>
              <a:spLocks noChangeArrowheads="1"/>
            </p:cNvSpPr>
            <p:nvPr/>
          </p:nvSpPr>
          <p:spPr bwMode="auto">
            <a:xfrm>
              <a:off x="5250" y="429"/>
              <a:ext cx="71" cy="2287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128" name="Freeform 16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129" name="Freeform 16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130" name="Oval 165"/>
            <p:cNvSpPr>
              <a:spLocks noChangeArrowheads="1"/>
            </p:cNvSpPr>
            <p:nvPr/>
          </p:nvSpPr>
          <p:spPr bwMode="auto">
            <a:xfrm>
              <a:off x="5520" y="2612"/>
              <a:ext cx="45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131" name="Freeform 16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132" name="AutoShape 167"/>
            <p:cNvSpPr>
              <a:spLocks noChangeArrowheads="1"/>
            </p:cNvSpPr>
            <p:nvPr/>
          </p:nvSpPr>
          <p:spPr bwMode="auto">
            <a:xfrm>
              <a:off x="4140" y="2677"/>
              <a:ext cx="1200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133" name="AutoShape 168"/>
            <p:cNvSpPr>
              <a:spLocks noChangeArrowheads="1"/>
            </p:cNvSpPr>
            <p:nvPr/>
          </p:nvSpPr>
          <p:spPr bwMode="auto">
            <a:xfrm>
              <a:off x="4204" y="2712"/>
              <a:ext cx="1072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134" name="Oval 169"/>
            <p:cNvSpPr>
              <a:spLocks noChangeArrowheads="1"/>
            </p:cNvSpPr>
            <p:nvPr/>
          </p:nvSpPr>
          <p:spPr bwMode="auto">
            <a:xfrm>
              <a:off x="4307" y="2382"/>
              <a:ext cx="160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135" name="Oval 170"/>
            <p:cNvSpPr>
              <a:spLocks noChangeArrowheads="1"/>
            </p:cNvSpPr>
            <p:nvPr/>
          </p:nvSpPr>
          <p:spPr bwMode="auto">
            <a:xfrm>
              <a:off x="4487" y="2382"/>
              <a:ext cx="160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1800">
                <a:solidFill>
                  <a:srgbClr val="FF0000"/>
                </a:solidFill>
              </a:endParaRPr>
            </a:p>
          </p:txBody>
        </p:sp>
        <p:sp>
          <p:nvSpPr>
            <p:cNvPr id="128136" name="Oval 171"/>
            <p:cNvSpPr>
              <a:spLocks noChangeArrowheads="1"/>
            </p:cNvSpPr>
            <p:nvPr/>
          </p:nvSpPr>
          <p:spPr bwMode="auto">
            <a:xfrm>
              <a:off x="4660" y="2382"/>
              <a:ext cx="160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137" name="Rectangle 172"/>
            <p:cNvSpPr>
              <a:spLocks noChangeArrowheads="1"/>
            </p:cNvSpPr>
            <p:nvPr/>
          </p:nvSpPr>
          <p:spPr bwMode="auto">
            <a:xfrm>
              <a:off x="5064" y="1835"/>
              <a:ext cx="83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8004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6225" y="100013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Throughput (more)</a:t>
            </a:r>
          </a:p>
        </p:txBody>
      </p:sp>
      <p:sp>
        <p:nvSpPr>
          <p:cNvPr id="128005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519113" y="1447800"/>
            <a:ext cx="8150225" cy="554038"/>
          </a:xfrm>
        </p:spPr>
        <p:txBody>
          <a:bodyPr>
            <a:normAutofit lnSpcReduction="10000"/>
          </a:bodyPr>
          <a:lstStyle/>
          <a:p>
            <a:pPr eaLnBrk="1" hangingPunct="1">
              <a:buSzPct val="75000"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R</a:t>
            </a:r>
            <a:r>
              <a:rPr lang="en-US" i="1" baseline="-25000">
                <a:solidFill>
                  <a:srgbClr val="CC0000"/>
                </a:solidFill>
                <a:latin typeface="Gill Sans MT" charset="0"/>
              </a:rPr>
              <a:t>s</a:t>
            </a:r>
            <a:r>
              <a:rPr lang="en-US" i="1">
                <a:solidFill>
                  <a:srgbClr val="CC0000"/>
                </a:solidFill>
                <a:latin typeface="Gill Sans MT" charset="0"/>
              </a:rPr>
              <a:t> &lt; R</a:t>
            </a:r>
            <a:r>
              <a:rPr lang="en-US" i="1" baseline="-25000">
                <a:solidFill>
                  <a:srgbClr val="CC0000"/>
                </a:solidFill>
                <a:latin typeface="Gill Sans MT" charset="0"/>
              </a:rPr>
              <a:t>c</a:t>
            </a:r>
            <a:r>
              <a:rPr lang="en-US" i="1">
                <a:solidFill>
                  <a:srgbClr val="FF3300"/>
                </a:solidFill>
                <a:latin typeface="Gill Sans MT" charset="0"/>
              </a:rPr>
              <a:t>  </a:t>
            </a:r>
            <a:r>
              <a:rPr lang="en-US">
                <a:latin typeface="Gill Sans MT" charset="0"/>
              </a:rPr>
              <a:t>What is average end-end throughput?</a:t>
            </a:r>
          </a:p>
        </p:txBody>
      </p:sp>
      <p:grpSp>
        <p:nvGrpSpPr>
          <p:cNvPr id="128006" name="Group 34"/>
          <p:cNvGrpSpPr>
            <a:grpSpLocks/>
          </p:cNvGrpSpPr>
          <p:nvPr/>
        </p:nvGrpSpPr>
        <p:grpSpPr bwMode="auto">
          <a:xfrm>
            <a:off x="2066925" y="2606675"/>
            <a:ext cx="2136775" cy="307975"/>
            <a:chOff x="2249" y="3430"/>
            <a:chExt cx="1389" cy="256"/>
          </a:xfrm>
        </p:grpSpPr>
        <p:sp>
          <p:nvSpPr>
            <p:cNvPr id="256035" name="Oval 35"/>
            <p:cNvSpPr>
              <a:spLocks noChangeArrowheads="1"/>
            </p:cNvSpPr>
            <p:nvPr/>
          </p:nvSpPr>
          <p:spPr bwMode="auto">
            <a:xfrm>
              <a:off x="3569" y="3433"/>
              <a:ext cx="69" cy="253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036" name="Rectangle 36"/>
            <p:cNvSpPr>
              <a:spLocks noChangeArrowheads="1"/>
            </p:cNvSpPr>
            <p:nvPr/>
          </p:nvSpPr>
          <p:spPr bwMode="auto">
            <a:xfrm>
              <a:off x="2275" y="3433"/>
              <a:ext cx="1326" cy="253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112" name="Oval 37"/>
            <p:cNvSpPr>
              <a:spLocks noChangeArrowheads="1"/>
            </p:cNvSpPr>
            <p:nvPr/>
          </p:nvSpPr>
          <p:spPr bwMode="auto">
            <a:xfrm>
              <a:off x="2249" y="3430"/>
              <a:ext cx="69" cy="253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38" name="Rectangle 38"/>
            <p:cNvSpPr>
              <a:spLocks noChangeArrowheads="1"/>
            </p:cNvSpPr>
            <p:nvPr/>
          </p:nvSpPr>
          <p:spPr bwMode="auto">
            <a:xfrm>
              <a:off x="3562" y="3438"/>
              <a:ext cx="44" cy="24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28007" name="Text Box 39"/>
          <p:cNvSpPr txBox="1">
            <a:spLocks noChangeArrowheads="1"/>
          </p:cNvSpPr>
          <p:nvPr/>
        </p:nvSpPr>
        <p:spPr bwMode="auto">
          <a:xfrm>
            <a:off x="1855788" y="2562225"/>
            <a:ext cx="2586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/>
              <a:t>  R</a:t>
            </a:r>
            <a:r>
              <a:rPr lang="en-US" sz="2800" baseline="-25000"/>
              <a:t>s</a:t>
            </a:r>
            <a:r>
              <a:rPr lang="en-US" sz="2000" baseline="-25000"/>
              <a:t> </a:t>
            </a:r>
            <a:r>
              <a:rPr lang="en-US" sz="2000"/>
              <a:t>bits/sec</a:t>
            </a:r>
          </a:p>
        </p:txBody>
      </p:sp>
      <p:sp>
        <p:nvSpPr>
          <p:cNvPr id="128008" name="AutoShape 42"/>
          <p:cNvSpPr>
            <a:spLocks noChangeArrowheads="1"/>
          </p:cNvSpPr>
          <p:nvPr/>
        </p:nvSpPr>
        <p:spPr bwMode="auto">
          <a:xfrm flipV="1">
            <a:off x="1255713" y="2374900"/>
            <a:ext cx="895350" cy="56515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CC0000"/>
              </a:gs>
            </a:gsLst>
            <a:lin ang="0" scaled="1"/>
          </a:gra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28009" name="AutoShape 43"/>
          <p:cNvSpPr>
            <a:spLocks noChangeArrowheads="1"/>
          </p:cNvSpPr>
          <p:nvPr/>
        </p:nvSpPr>
        <p:spPr bwMode="auto">
          <a:xfrm>
            <a:off x="7489825" y="2581275"/>
            <a:ext cx="817563" cy="379413"/>
          </a:xfrm>
          <a:prstGeom prst="rightArrow">
            <a:avLst>
              <a:gd name="adj1" fmla="val 50000"/>
              <a:gd name="adj2" fmla="val 53870"/>
            </a:avLst>
          </a:prstGeom>
          <a:gradFill rotWithShape="1">
            <a:gsLst>
              <a:gs pos="0">
                <a:srgbClr val="FFFFFF"/>
              </a:gs>
              <a:gs pos="100000">
                <a:srgbClr val="CC0000"/>
              </a:gs>
            </a:gsLst>
            <a:lin ang="0" scaled="1"/>
          </a:gra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8010" name="Group 54"/>
          <p:cNvGrpSpPr>
            <a:grpSpLocks/>
          </p:cNvGrpSpPr>
          <p:nvPr/>
        </p:nvGrpSpPr>
        <p:grpSpPr bwMode="auto">
          <a:xfrm>
            <a:off x="5440363" y="2473325"/>
            <a:ext cx="2790825" cy="569913"/>
            <a:chOff x="3130" y="3069"/>
            <a:chExt cx="1911" cy="366"/>
          </a:xfrm>
        </p:grpSpPr>
        <p:grpSp>
          <p:nvGrpSpPr>
            <p:cNvPr id="128104" name="Group 45"/>
            <p:cNvGrpSpPr>
              <a:grpSpLocks/>
            </p:cNvGrpSpPr>
            <p:nvPr/>
          </p:nvGrpSpPr>
          <p:grpSpPr bwMode="auto">
            <a:xfrm>
              <a:off x="3130" y="3069"/>
              <a:ext cx="1765" cy="366"/>
              <a:chOff x="2249" y="3430"/>
              <a:chExt cx="1389" cy="256"/>
            </a:xfrm>
          </p:grpSpPr>
          <p:sp>
            <p:nvSpPr>
              <p:cNvPr id="256046" name="Oval 46"/>
              <p:cNvSpPr>
                <a:spLocks noChangeArrowheads="1"/>
              </p:cNvSpPr>
              <p:nvPr/>
            </p:nvSpPr>
            <p:spPr bwMode="auto">
              <a:xfrm>
                <a:off x="3569" y="3433"/>
                <a:ext cx="69" cy="253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6047" name="Rectangle 47"/>
              <p:cNvSpPr>
                <a:spLocks noChangeArrowheads="1"/>
              </p:cNvSpPr>
              <p:nvPr/>
            </p:nvSpPr>
            <p:spPr bwMode="auto">
              <a:xfrm>
                <a:off x="2275" y="3433"/>
                <a:ext cx="1329" cy="253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8108" name="Oval 48"/>
              <p:cNvSpPr>
                <a:spLocks noChangeArrowheads="1"/>
              </p:cNvSpPr>
              <p:nvPr/>
            </p:nvSpPr>
            <p:spPr bwMode="auto">
              <a:xfrm>
                <a:off x="2249" y="3430"/>
                <a:ext cx="69" cy="25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049" name="Rectangle 49"/>
              <p:cNvSpPr>
                <a:spLocks noChangeArrowheads="1"/>
              </p:cNvSpPr>
              <p:nvPr/>
            </p:nvSpPr>
            <p:spPr bwMode="auto">
              <a:xfrm>
                <a:off x="3562" y="3438"/>
                <a:ext cx="44" cy="246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28105" name="Text Box 50"/>
            <p:cNvSpPr txBox="1">
              <a:spLocks noChangeArrowheads="1"/>
            </p:cNvSpPr>
            <p:nvPr/>
          </p:nvSpPr>
          <p:spPr bwMode="auto">
            <a:xfrm>
              <a:off x="3181" y="3135"/>
              <a:ext cx="1860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R</a:t>
              </a:r>
              <a:r>
                <a:rPr lang="en-US" sz="2800" baseline="-25000"/>
                <a:t>c</a:t>
              </a:r>
              <a:r>
                <a:rPr lang="en-US" sz="2000" baseline="-25000"/>
                <a:t> </a:t>
              </a:r>
              <a:r>
                <a:rPr lang="en-US" sz="2000"/>
                <a:t>bits/sec</a:t>
              </a:r>
            </a:p>
          </p:txBody>
        </p:sp>
      </p:grpSp>
      <p:grpSp>
        <p:nvGrpSpPr>
          <p:cNvPr id="128011" name="Group 5"/>
          <p:cNvGrpSpPr>
            <a:grpSpLocks/>
          </p:cNvGrpSpPr>
          <p:nvPr/>
        </p:nvGrpSpPr>
        <p:grpSpPr bwMode="auto">
          <a:xfrm>
            <a:off x="4289425" y="2633663"/>
            <a:ext cx="971550" cy="282575"/>
            <a:chOff x="3600" y="219"/>
            <a:chExt cx="360" cy="175"/>
          </a:xfrm>
        </p:grpSpPr>
        <p:sp>
          <p:nvSpPr>
            <p:cNvPr id="128091" name="Oval 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92" name="Line 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93" name="Line 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94" name="Rectangle 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28095" name="Oval 1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8096" name="Group 1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8101" name="Line 1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102" name="Line 1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103" name="Line 1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8097" name="Group 1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8098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99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100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5623" name="Rectangle 56"/>
          <p:cNvSpPr>
            <a:spLocks noChangeArrowheads="1"/>
          </p:cNvSpPr>
          <p:nvPr/>
        </p:nvSpPr>
        <p:spPr bwMode="auto">
          <a:xfrm>
            <a:off x="555625" y="3330575"/>
            <a:ext cx="8062913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R</a:t>
            </a:r>
            <a:r>
              <a:rPr lang="en-US" sz="2800" i="1" baseline="-25000">
                <a:solidFill>
                  <a:srgbClr val="CC0000"/>
                </a:solidFill>
                <a:latin typeface="Gill Sans MT" charset="0"/>
              </a:rPr>
              <a:t>s</a:t>
            </a: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 &gt; R</a:t>
            </a:r>
            <a:r>
              <a:rPr lang="en-US" sz="2800" i="1" baseline="-25000">
                <a:solidFill>
                  <a:srgbClr val="CC0000"/>
                </a:solidFill>
                <a:latin typeface="Gill Sans MT" charset="0"/>
              </a:rPr>
              <a:t>c</a:t>
            </a:r>
            <a:r>
              <a:rPr lang="en-US" sz="2800" i="1">
                <a:solidFill>
                  <a:srgbClr val="FF3300"/>
                </a:solidFill>
                <a:latin typeface="Gill Sans MT" charset="0"/>
              </a:rPr>
              <a:t>  </a:t>
            </a:r>
            <a:r>
              <a:rPr lang="en-US" sz="2800">
                <a:latin typeface="Gill Sans MT" charset="0"/>
              </a:rPr>
              <a:t>What is average end-end throughput?</a:t>
            </a:r>
          </a:p>
        </p:txBody>
      </p:sp>
      <p:grpSp>
        <p:nvGrpSpPr>
          <p:cNvPr id="13" name="Group 209"/>
          <p:cNvGrpSpPr>
            <a:grpSpLocks/>
          </p:cNvGrpSpPr>
          <p:nvPr/>
        </p:nvGrpSpPr>
        <p:grpSpPr bwMode="auto">
          <a:xfrm>
            <a:off x="295275" y="5167313"/>
            <a:ext cx="8577263" cy="1211262"/>
            <a:chOff x="186" y="3255"/>
            <a:chExt cx="5403" cy="763"/>
          </a:xfrm>
        </p:grpSpPr>
        <p:sp>
          <p:nvSpPr>
            <p:cNvPr id="128088" name="Rectangle 102"/>
            <p:cNvSpPr>
              <a:spLocks noChangeArrowheads="1"/>
            </p:cNvSpPr>
            <p:nvPr/>
          </p:nvSpPr>
          <p:spPr bwMode="auto">
            <a:xfrm>
              <a:off x="186" y="3378"/>
              <a:ext cx="5403" cy="6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Gill Sans MT" charset="0"/>
              </a:endParaRPr>
            </a:p>
          </p:txBody>
        </p:sp>
        <p:sp>
          <p:nvSpPr>
            <p:cNvPr id="128089" name="Text Box 101"/>
            <p:cNvSpPr txBox="1">
              <a:spLocks noChangeArrowheads="1"/>
            </p:cNvSpPr>
            <p:nvPr/>
          </p:nvSpPr>
          <p:spPr bwMode="auto">
            <a:xfrm>
              <a:off x="231" y="3549"/>
              <a:ext cx="534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800">
                  <a:latin typeface="Gill Sans MT" charset="0"/>
                </a:rPr>
                <a:t>link on end-end path that constrains  end-end throughput</a:t>
              </a:r>
            </a:p>
          </p:txBody>
        </p:sp>
        <p:sp>
          <p:nvSpPr>
            <p:cNvPr id="128090" name="Text Box 104"/>
            <p:cNvSpPr txBox="1">
              <a:spLocks noChangeArrowheads="1"/>
            </p:cNvSpPr>
            <p:nvPr/>
          </p:nvSpPr>
          <p:spPr bwMode="auto">
            <a:xfrm>
              <a:off x="466" y="3255"/>
              <a:ext cx="1403" cy="3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 i="1">
                  <a:solidFill>
                    <a:srgbClr val="CC0000"/>
                  </a:solidFill>
                  <a:latin typeface="Gill Sans MT" charset="0"/>
                </a:rPr>
                <a:t>bottleneck link</a:t>
              </a:r>
            </a:p>
          </p:txBody>
        </p:sp>
      </p:grpSp>
      <p:sp>
        <p:nvSpPr>
          <p:cNvPr id="128014" name="AutoShape 51"/>
          <p:cNvSpPr>
            <a:spLocks noChangeArrowheads="1"/>
          </p:cNvSpPr>
          <p:nvPr/>
        </p:nvSpPr>
        <p:spPr bwMode="auto">
          <a:xfrm>
            <a:off x="4205288" y="2574925"/>
            <a:ext cx="1365250" cy="381000"/>
          </a:xfrm>
          <a:prstGeom prst="rightArrow">
            <a:avLst>
              <a:gd name="adj1" fmla="val 50000"/>
              <a:gd name="adj2" fmla="val 89583"/>
            </a:avLst>
          </a:prstGeom>
          <a:gradFill rotWithShape="1">
            <a:gsLst>
              <a:gs pos="0">
                <a:srgbClr val="FFFFFF"/>
              </a:gs>
              <a:gs pos="100000">
                <a:srgbClr val="CC0000"/>
              </a:gs>
            </a:gsLst>
            <a:lin ang="0" scaled="1"/>
          </a:gra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8015" name="Group 132"/>
          <p:cNvGrpSpPr>
            <a:grpSpLocks/>
          </p:cNvGrpSpPr>
          <p:nvPr/>
        </p:nvGrpSpPr>
        <p:grpSpPr bwMode="auto">
          <a:xfrm flipH="1">
            <a:off x="8232775" y="2420938"/>
            <a:ext cx="871538" cy="885825"/>
            <a:chOff x="-44" y="1473"/>
            <a:chExt cx="981" cy="1105"/>
          </a:xfrm>
        </p:grpSpPr>
        <p:pic>
          <p:nvPicPr>
            <p:cNvPr id="128086" name="Picture 133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8087" name="Freeform 13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28016" name="AutoShape 327"/>
          <p:cNvSpPr>
            <a:spLocks noChangeArrowheads="1"/>
          </p:cNvSpPr>
          <p:nvPr/>
        </p:nvSpPr>
        <p:spPr bwMode="auto">
          <a:xfrm>
            <a:off x="1168400" y="2117725"/>
            <a:ext cx="407988" cy="431800"/>
          </a:xfrm>
          <a:prstGeom prst="can">
            <a:avLst>
              <a:gd name="adj" fmla="val 21398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" name="Group 206"/>
          <p:cNvGrpSpPr>
            <a:grpSpLocks/>
          </p:cNvGrpSpPr>
          <p:nvPr/>
        </p:nvGrpSpPr>
        <p:grpSpPr bwMode="auto">
          <a:xfrm>
            <a:off x="1230313" y="3927475"/>
            <a:ext cx="7935912" cy="1166813"/>
            <a:chOff x="775" y="2474"/>
            <a:chExt cx="4999" cy="735"/>
          </a:xfrm>
        </p:grpSpPr>
        <p:grpSp>
          <p:nvGrpSpPr>
            <p:cNvPr id="128019" name="Group 173"/>
            <p:cNvGrpSpPr>
              <a:grpSpLocks/>
            </p:cNvGrpSpPr>
            <p:nvPr/>
          </p:nvGrpSpPr>
          <p:grpSpPr bwMode="auto">
            <a:xfrm>
              <a:off x="1056" y="2589"/>
              <a:ext cx="222" cy="552"/>
              <a:chOff x="4140" y="429"/>
              <a:chExt cx="1425" cy="2396"/>
            </a:xfrm>
          </p:grpSpPr>
          <p:sp>
            <p:nvSpPr>
              <p:cNvPr id="128054" name="Freeform 174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7 w 354"/>
                  <a:gd name="T1" fmla="*/ 0 h 2742"/>
                  <a:gd name="T2" fmla="*/ 38 w 354"/>
                  <a:gd name="T3" fmla="*/ 55 h 2742"/>
                  <a:gd name="T4" fmla="*/ 37 w 354"/>
                  <a:gd name="T5" fmla="*/ 425 h 2742"/>
                  <a:gd name="T6" fmla="*/ 0 w 354"/>
                  <a:gd name="T7" fmla="*/ 445 h 2742"/>
                  <a:gd name="T8" fmla="*/ 7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055" name="Rectangle 175"/>
              <p:cNvSpPr>
                <a:spLocks noChangeArrowheads="1"/>
              </p:cNvSpPr>
              <p:nvPr/>
            </p:nvSpPr>
            <p:spPr bwMode="auto">
              <a:xfrm>
                <a:off x="4204" y="429"/>
                <a:ext cx="1046" cy="2283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56" name="Freeform 176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3 w 211"/>
                  <a:gd name="T3" fmla="*/ 36 h 2537"/>
                  <a:gd name="T4" fmla="*/ 2 w 211"/>
                  <a:gd name="T5" fmla="*/ 40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057" name="Freeform 177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1 h 226"/>
                  <a:gd name="T4" fmla="*/ 36 w 328"/>
                  <a:gd name="T5" fmla="*/ 38 h 226"/>
                  <a:gd name="T6" fmla="*/ 0 w 328"/>
                  <a:gd name="T7" fmla="*/ 1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058" name="Rectangle 178"/>
              <p:cNvSpPr>
                <a:spLocks noChangeArrowheads="1"/>
              </p:cNvSpPr>
              <p:nvPr/>
            </p:nvSpPr>
            <p:spPr bwMode="auto">
              <a:xfrm>
                <a:off x="4211" y="694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8059" name="Group 179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128084" name="AutoShape 180"/>
                <p:cNvSpPr>
                  <a:spLocks noChangeArrowheads="1"/>
                </p:cNvSpPr>
                <p:nvPr/>
              </p:nvSpPr>
              <p:spPr bwMode="auto">
                <a:xfrm>
                  <a:off x="615" y="2568"/>
                  <a:ext cx="721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8085" name="AutoShape 181"/>
                <p:cNvSpPr>
                  <a:spLocks noChangeArrowheads="1"/>
                </p:cNvSpPr>
                <p:nvPr/>
              </p:nvSpPr>
              <p:spPr bwMode="auto">
                <a:xfrm>
                  <a:off x="631" y="2584"/>
                  <a:ext cx="689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8060" name="Rectangle 182"/>
              <p:cNvSpPr>
                <a:spLocks noChangeArrowheads="1"/>
              </p:cNvSpPr>
              <p:nvPr/>
            </p:nvSpPr>
            <p:spPr bwMode="auto">
              <a:xfrm>
                <a:off x="4223" y="101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8061" name="Group 183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128082" name="AutoShape 184"/>
                <p:cNvSpPr>
                  <a:spLocks noChangeArrowheads="1"/>
                </p:cNvSpPr>
                <p:nvPr/>
              </p:nvSpPr>
              <p:spPr bwMode="auto">
                <a:xfrm>
                  <a:off x="617" y="2567"/>
                  <a:ext cx="721" cy="14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8083" name="AutoShape 185"/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89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8062" name="Rectangle 186"/>
              <p:cNvSpPr>
                <a:spLocks noChangeArrowheads="1"/>
              </p:cNvSpPr>
              <p:nvPr/>
            </p:nvSpPr>
            <p:spPr bwMode="auto">
              <a:xfrm>
                <a:off x="4217" y="1358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63" name="Rectangle 187"/>
              <p:cNvSpPr>
                <a:spLocks noChangeArrowheads="1"/>
              </p:cNvSpPr>
              <p:nvPr/>
            </p:nvSpPr>
            <p:spPr bwMode="auto">
              <a:xfrm>
                <a:off x="4230" y="1653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8064" name="Group 188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128080" name="AutoShape 189"/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0" cy="14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8081" name="AutoShape 190"/>
                <p:cNvSpPr>
                  <a:spLocks noChangeArrowheads="1"/>
                </p:cNvSpPr>
                <p:nvPr/>
              </p:nvSpPr>
              <p:spPr bwMode="auto">
                <a:xfrm>
                  <a:off x="632" y="2584"/>
                  <a:ext cx="688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8065" name="Freeform 191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0 h 226"/>
                  <a:gd name="T4" fmla="*/ 36 w 328"/>
                  <a:gd name="T5" fmla="*/ 36 h 226"/>
                  <a:gd name="T6" fmla="*/ 0 w 328"/>
                  <a:gd name="T7" fmla="*/ 1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8066" name="Group 192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128078" name="AutoShape 193"/>
                <p:cNvSpPr>
                  <a:spLocks noChangeArrowheads="1"/>
                </p:cNvSpPr>
                <p:nvPr/>
              </p:nvSpPr>
              <p:spPr bwMode="auto">
                <a:xfrm>
                  <a:off x="611" y="2568"/>
                  <a:ext cx="728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8079" name="AutoShape 194"/>
                <p:cNvSpPr>
                  <a:spLocks noChangeArrowheads="1"/>
                </p:cNvSpPr>
                <p:nvPr/>
              </p:nvSpPr>
              <p:spPr bwMode="auto">
                <a:xfrm>
                  <a:off x="627" y="2586"/>
                  <a:ext cx="696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8067" name="Rectangle 195"/>
              <p:cNvSpPr>
                <a:spLocks noChangeArrowheads="1"/>
              </p:cNvSpPr>
              <p:nvPr/>
            </p:nvSpPr>
            <p:spPr bwMode="auto">
              <a:xfrm>
                <a:off x="5250" y="429"/>
                <a:ext cx="71" cy="228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68" name="Freeform 196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32 w 296"/>
                  <a:gd name="T3" fmla="*/ 22 h 256"/>
                  <a:gd name="T4" fmla="*/ 32 w 296"/>
                  <a:gd name="T5" fmla="*/ 41 h 256"/>
                  <a:gd name="T6" fmla="*/ 0 w 296"/>
                  <a:gd name="T7" fmla="*/ 15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069" name="Freeform 197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34 w 304"/>
                  <a:gd name="T3" fmla="*/ 27 h 288"/>
                  <a:gd name="T4" fmla="*/ 31 w 304"/>
                  <a:gd name="T5" fmla="*/ 47 h 288"/>
                  <a:gd name="T6" fmla="*/ 2 w 304"/>
                  <a:gd name="T7" fmla="*/ 2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070" name="Oval 198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5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71" name="Freeform 199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8 h 240"/>
                  <a:gd name="T2" fmla="*/ 2 w 306"/>
                  <a:gd name="T3" fmla="*/ 40 h 240"/>
                  <a:gd name="T4" fmla="*/ 34 w 306"/>
                  <a:gd name="T5" fmla="*/ 18 h 240"/>
                  <a:gd name="T6" fmla="*/ 32 w 306"/>
                  <a:gd name="T7" fmla="*/ 0 h 240"/>
                  <a:gd name="T8" fmla="*/ 0 w 306"/>
                  <a:gd name="T9" fmla="*/ 1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072" name="AutoShape 200"/>
              <p:cNvSpPr>
                <a:spLocks noChangeArrowheads="1"/>
              </p:cNvSpPr>
              <p:nvPr/>
            </p:nvSpPr>
            <p:spPr bwMode="auto">
              <a:xfrm>
                <a:off x="4140" y="2677"/>
                <a:ext cx="1200" cy="148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73" name="AutoShape 201"/>
              <p:cNvSpPr>
                <a:spLocks noChangeArrowheads="1"/>
              </p:cNvSpPr>
              <p:nvPr/>
            </p:nvSpPr>
            <p:spPr bwMode="auto">
              <a:xfrm>
                <a:off x="4204" y="2712"/>
                <a:ext cx="1072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74" name="Oval 202"/>
              <p:cNvSpPr>
                <a:spLocks noChangeArrowheads="1"/>
              </p:cNvSpPr>
              <p:nvPr/>
            </p:nvSpPr>
            <p:spPr bwMode="auto">
              <a:xfrm>
                <a:off x="4307" y="2382"/>
                <a:ext cx="160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75" name="Oval 203"/>
              <p:cNvSpPr>
                <a:spLocks noChangeArrowheads="1"/>
              </p:cNvSpPr>
              <p:nvPr/>
            </p:nvSpPr>
            <p:spPr bwMode="auto">
              <a:xfrm>
                <a:off x="4487" y="2382"/>
                <a:ext cx="160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/>
                <a:endParaRPr lang="en-US" sz="1800">
                  <a:solidFill>
                    <a:srgbClr val="FF0000"/>
                  </a:solidFill>
                </a:endParaRPr>
              </a:p>
            </p:txBody>
          </p:sp>
          <p:sp>
            <p:nvSpPr>
              <p:cNvPr id="128076" name="Oval 204"/>
              <p:cNvSpPr>
                <a:spLocks noChangeArrowheads="1"/>
              </p:cNvSpPr>
              <p:nvPr/>
            </p:nvSpPr>
            <p:spPr bwMode="auto">
              <a:xfrm>
                <a:off x="4660" y="2382"/>
                <a:ext cx="160" cy="139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77" name="Rectangle 205"/>
              <p:cNvSpPr>
                <a:spLocks noChangeArrowheads="1"/>
              </p:cNvSpPr>
              <p:nvPr/>
            </p:nvSpPr>
            <p:spPr bwMode="auto">
              <a:xfrm>
                <a:off x="5064" y="1835"/>
                <a:ext cx="83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8020" name="Line 57"/>
            <p:cNvSpPr>
              <a:spLocks noChangeShapeType="1"/>
            </p:cNvSpPr>
            <p:nvPr/>
          </p:nvSpPr>
          <p:spPr bwMode="auto">
            <a:xfrm>
              <a:off x="1354" y="2913"/>
              <a:ext cx="36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8021" name="Group 58"/>
            <p:cNvGrpSpPr>
              <a:grpSpLocks/>
            </p:cNvGrpSpPr>
            <p:nvPr/>
          </p:nvGrpSpPr>
          <p:grpSpPr bwMode="auto">
            <a:xfrm>
              <a:off x="2725" y="2845"/>
              <a:ext cx="612" cy="178"/>
              <a:chOff x="3600" y="219"/>
              <a:chExt cx="360" cy="175"/>
            </a:xfrm>
          </p:grpSpPr>
          <p:sp>
            <p:nvSpPr>
              <p:cNvPr id="128041" name="Oval 5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42" name="Line 6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43" name="Line 6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44" name="Rectangle 6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28045" name="Oval 6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8046" name="Group 6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28051" name="Line 6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8052" name="Line 6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8053" name="Line 6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8047" name="Group 6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28048" name="Line 6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8049" name="Line 7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8050" name="Line 7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28022" name="AutoShape 90"/>
            <p:cNvSpPr>
              <a:spLocks noChangeArrowheads="1"/>
            </p:cNvSpPr>
            <p:nvPr/>
          </p:nvSpPr>
          <p:spPr bwMode="auto">
            <a:xfrm>
              <a:off x="4741" y="2812"/>
              <a:ext cx="515" cy="239"/>
            </a:xfrm>
            <a:prstGeom prst="rightArrow">
              <a:avLst>
                <a:gd name="adj1" fmla="val 50000"/>
                <a:gd name="adj2" fmla="val 53870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C0000"/>
                </a:gs>
              </a:gsLst>
              <a:lin ang="0" scaled="1"/>
            </a:gra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8023" name="Group 92"/>
            <p:cNvGrpSpPr>
              <a:grpSpLocks/>
            </p:cNvGrpSpPr>
            <p:nvPr/>
          </p:nvGrpSpPr>
          <p:grpSpPr bwMode="auto">
            <a:xfrm>
              <a:off x="1328" y="2707"/>
              <a:ext cx="1347" cy="359"/>
              <a:chOff x="2249" y="3430"/>
              <a:chExt cx="1389" cy="256"/>
            </a:xfrm>
          </p:grpSpPr>
          <p:sp>
            <p:nvSpPr>
              <p:cNvPr id="256093" name="Oval 93"/>
              <p:cNvSpPr>
                <a:spLocks noChangeArrowheads="1"/>
              </p:cNvSpPr>
              <p:nvPr/>
            </p:nvSpPr>
            <p:spPr bwMode="auto">
              <a:xfrm>
                <a:off x="3569" y="3433"/>
                <a:ext cx="69" cy="253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6094" name="Rectangle 94"/>
              <p:cNvSpPr>
                <a:spLocks noChangeArrowheads="1"/>
              </p:cNvSpPr>
              <p:nvPr/>
            </p:nvSpPr>
            <p:spPr bwMode="auto">
              <a:xfrm>
                <a:off x="2275" y="3433"/>
                <a:ext cx="1326" cy="253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8039" name="Oval 95"/>
              <p:cNvSpPr>
                <a:spLocks noChangeArrowheads="1"/>
              </p:cNvSpPr>
              <p:nvPr/>
            </p:nvSpPr>
            <p:spPr bwMode="auto">
              <a:xfrm>
                <a:off x="2249" y="3430"/>
                <a:ext cx="69" cy="25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096" name="Rectangle 96"/>
              <p:cNvSpPr>
                <a:spLocks noChangeArrowheads="1"/>
              </p:cNvSpPr>
              <p:nvPr/>
            </p:nvSpPr>
            <p:spPr bwMode="auto">
              <a:xfrm>
                <a:off x="3562" y="3438"/>
                <a:ext cx="44" cy="246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28024" name="Text Box 97"/>
            <p:cNvSpPr txBox="1">
              <a:spLocks noChangeArrowheads="1"/>
            </p:cNvSpPr>
            <p:nvPr/>
          </p:nvSpPr>
          <p:spPr bwMode="auto">
            <a:xfrm>
              <a:off x="1313" y="2781"/>
              <a:ext cx="141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R</a:t>
              </a:r>
              <a:r>
                <a:rPr lang="en-US" sz="2800" baseline="-25000"/>
                <a:t>s</a:t>
              </a:r>
              <a:r>
                <a:rPr lang="en-US" sz="2000" baseline="-25000"/>
                <a:t> </a:t>
              </a:r>
              <a:r>
                <a:rPr lang="en-US" sz="2000"/>
                <a:t>bits/sec</a:t>
              </a:r>
            </a:p>
          </p:txBody>
        </p:sp>
        <p:grpSp>
          <p:nvGrpSpPr>
            <p:cNvPr id="128025" name="Group 83"/>
            <p:cNvGrpSpPr>
              <a:grpSpLocks/>
            </p:cNvGrpSpPr>
            <p:nvPr/>
          </p:nvGrpSpPr>
          <p:grpSpPr bwMode="auto">
            <a:xfrm>
              <a:off x="3419" y="2828"/>
              <a:ext cx="1621" cy="194"/>
              <a:chOff x="2249" y="3430"/>
              <a:chExt cx="1389" cy="256"/>
            </a:xfrm>
          </p:grpSpPr>
          <p:sp>
            <p:nvSpPr>
              <p:cNvPr id="256084" name="Oval 84"/>
              <p:cNvSpPr>
                <a:spLocks noChangeArrowheads="1"/>
              </p:cNvSpPr>
              <p:nvPr/>
            </p:nvSpPr>
            <p:spPr bwMode="auto">
              <a:xfrm>
                <a:off x="3569" y="3433"/>
                <a:ext cx="69" cy="253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6085" name="Rectangle 85"/>
              <p:cNvSpPr>
                <a:spLocks noChangeArrowheads="1"/>
              </p:cNvSpPr>
              <p:nvPr/>
            </p:nvSpPr>
            <p:spPr bwMode="auto">
              <a:xfrm>
                <a:off x="2275" y="3433"/>
                <a:ext cx="1326" cy="253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8035" name="Oval 86"/>
              <p:cNvSpPr>
                <a:spLocks noChangeArrowheads="1"/>
              </p:cNvSpPr>
              <p:nvPr/>
            </p:nvSpPr>
            <p:spPr bwMode="auto">
              <a:xfrm>
                <a:off x="2249" y="3430"/>
                <a:ext cx="69" cy="25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087" name="Rectangle 87"/>
              <p:cNvSpPr>
                <a:spLocks noChangeArrowheads="1"/>
              </p:cNvSpPr>
              <p:nvPr/>
            </p:nvSpPr>
            <p:spPr bwMode="auto">
              <a:xfrm>
                <a:off x="3562" y="3438"/>
                <a:ext cx="45" cy="24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28026" name="Text Box 88"/>
            <p:cNvSpPr txBox="1">
              <a:spLocks noChangeArrowheads="1"/>
            </p:cNvSpPr>
            <p:nvPr/>
          </p:nvSpPr>
          <p:spPr bwMode="auto">
            <a:xfrm>
              <a:off x="3475" y="2800"/>
              <a:ext cx="162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  R</a:t>
              </a:r>
              <a:r>
                <a:rPr lang="en-US" sz="2800" baseline="-25000"/>
                <a:t>c</a:t>
              </a:r>
              <a:r>
                <a:rPr lang="en-US" sz="2000" baseline="-25000"/>
                <a:t> </a:t>
              </a:r>
              <a:r>
                <a:rPr lang="en-US" sz="2000"/>
                <a:t>bits/sec</a:t>
              </a:r>
            </a:p>
          </p:txBody>
        </p:sp>
        <p:sp>
          <p:nvSpPr>
            <p:cNvPr id="128027" name="AutoShape 98"/>
            <p:cNvSpPr>
              <a:spLocks noChangeArrowheads="1"/>
            </p:cNvSpPr>
            <p:nvPr/>
          </p:nvSpPr>
          <p:spPr bwMode="auto">
            <a:xfrm>
              <a:off x="2668" y="2808"/>
              <a:ext cx="860" cy="240"/>
            </a:xfrm>
            <a:prstGeom prst="rightArrow">
              <a:avLst>
                <a:gd name="adj1" fmla="val 50000"/>
                <a:gd name="adj2" fmla="val 89583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C0000"/>
                </a:gs>
              </a:gsLst>
              <a:lin ang="0" scaled="1"/>
            </a:gra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28" name="AutoShape 89"/>
            <p:cNvSpPr>
              <a:spLocks noChangeArrowheads="1"/>
            </p:cNvSpPr>
            <p:nvPr/>
          </p:nvSpPr>
          <p:spPr bwMode="auto">
            <a:xfrm flipV="1">
              <a:off x="814" y="2682"/>
              <a:ext cx="564" cy="35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09 w 21600"/>
                <a:gd name="T13" fmla="*/ 2912 h 21600"/>
                <a:gd name="T14" fmla="*/ 18230 w 21600"/>
                <a:gd name="T15" fmla="*/ 922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lnTo>
                    <a:pt x="21600" y="6079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0000"/>
                </a:gs>
              </a:gsLst>
              <a:lin ang="0" scaled="1"/>
            </a:gra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en-US"/>
            </a:p>
          </p:txBody>
        </p:sp>
        <p:grpSp>
          <p:nvGrpSpPr>
            <p:cNvPr id="128029" name="Group 135"/>
            <p:cNvGrpSpPr>
              <a:grpSpLocks/>
            </p:cNvGrpSpPr>
            <p:nvPr/>
          </p:nvGrpSpPr>
          <p:grpSpPr bwMode="auto">
            <a:xfrm flipH="1">
              <a:off x="5225" y="2651"/>
              <a:ext cx="549" cy="558"/>
              <a:chOff x="-44" y="1473"/>
              <a:chExt cx="981" cy="1105"/>
            </a:xfrm>
          </p:grpSpPr>
          <p:pic>
            <p:nvPicPr>
              <p:cNvPr id="128031" name="Picture 13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8032" name="Freeform 13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5595 w 356"/>
                  <a:gd name="T3" fmla="*/ 341 h 368"/>
                  <a:gd name="T4" fmla="*/ 6638 w 356"/>
                  <a:gd name="T5" fmla="*/ 7113 h 368"/>
                  <a:gd name="T6" fmla="*/ 1463 w 356"/>
                  <a:gd name="T7" fmla="*/ 889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28030" name="AutoShape 327"/>
            <p:cNvSpPr>
              <a:spLocks noChangeArrowheads="1"/>
            </p:cNvSpPr>
            <p:nvPr/>
          </p:nvSpPr>
          <p:spPr bwMode="auto">
            <a:xfrm>
              <a:off x="775" y="2474"/>
              <a:ext cx="257" cy="272"/>
            </a:xfrm>
            <a:prstGeom prst="can">
              <a:avLst>
                <a:gd name="adj" fmla="val 21398"/>
              </a:avLst>
            </a:pr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80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17AE43EF-FE1E-6146-9A93-2C86255CC6E8}" type="slidenum">
              <a:rPr lang="en-US" sz="1200">
                <a:latin typeface="Tahoma" charset="0"/>
              </a:rPr>
              <a:pPr/>
              <a:t>14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811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76225" y="125413"/>
            <a:ext cx="7772400" cy="903287"/>
          </a:xfrm>
        </p:spPr>
        <p:txBody>
          <a:bodyPr/>
          <a:lstStyle/>
          <a:p>
            <a:pPr eaLnBrk="1" hangingPunct="1"/>
            <a:r>
              <a:rPr lang="en-US" sz="4000">
                <a:latin typeface="Gill Sans MT" charset="0"/>
              </a:rPr>
              <a:t>Throughput: Internet scenario</a:t>
            </a:r>
          </a:p>
        </p:txBody>
      </p:sp>
      <p:sp>
        <p:nvSpPr>
          <p:cNvPr id="129027" name="Text Box 44"/>
          <p:cNvSpPr txBox="1">
            <a:spLocks noChangeArrowheads="1"/>
          </p:cNvSpPr>
          <p:nvPr/>
        </p:nvSpPr>
        <p:spPr bwMode="auto">
          <a:xfrm>
            <a:off x="4384675" y="5672138"/>
            <a:ext cx="44640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/>
              <a:t>10 connections (fairly) share backbone bottleneck link R</a:t>
            </a:r>
            <a:r>
              <a:rPr lang="en-US" sz="2000" baseline="-25000"/>
              <a:t> </a:t>
            </a:r>
            <a:r>
              <a:rPr lang="en-US" sz="2000"/>
              <a:t>bits/sec</a:t>
            </a:r>
          </a:p>
        </p:txBody>
      </p:sp>
      <p:sp>
        <p:nvSpPr>
          <p:cNvPr id="129028" name="Freeform 296"/>
          <p:cNvSpPr>
            <a:spLocks/>
          </p:cNvSpPr>
          <p:nvPr/>
        </p:nvSpPr>
        <p:spPr bwMode="auto">
          <a:xfrm>
            <a:off x="4883150" y="2720975"/>
            <a:ext cx="3127375" cy="1498600"/>
          </a:xfrm>
          <a:custGeom>
            <a:avLst/>
            <a:gdLst>
              <a:gd name="T0" fmla="*/ 2147483647 w 1877"/>
              <a:gd name="T1" fmla="*/ 2147483647 h 917"/>
              <a:gd name="T2" fmla="*/ 2147483647 w 1877"/>
              <a:gd name="T3" fmla="*/ 2147483647 h 917"/>
              <a:gd name="T4" fmla="*/ 2147483647 w 1877"/>
              <a:gd name="T5" fmla="*/ 2147483647 h 917"/>
              <a:gd name="T6" fmla="*/ 2147483647 w 1877"/>
              <a:gd name="T7" fmla="*/ 2147483647 h 917"/>
              <a:gd name="T8" fmla="*/ 2147483647 w 1877"/>
              <a:gd name="T9" fmla="*/ 2147483647 h 917"/>
              <a:gd name="T10" fmla="*/ 2147483647 w 1877"/>
              <a:gd name="T11" fmla="*/ 2147483647 h 917"/>
              <a:gd name="T12" fmla="*/ 2147483647 w 1877"/>
              <a:gd name="T13" fmla="*/ 2147483647 h 917"/>
              <a:gd name="T14" fmla="*/ 2147483647 w 1877"/>
              <a:gd name="T15" fmla="*/ 2147483647 h 917"/>
              <a:gd name="T16" fmla="*/ 2147483647 w 1877"/>
              <a:gd name="T17" fmla="*/ 2147483647 h 917"/>
              <a:gd name="T18" fmla="*/ 2147483647 w 1877"/>
              <a:gd name="T19" fmla="*/ 2147483647 h 917"/>
              <a:gd name="T20" fmla="*/ 2147483647 w 1877"/>
              <a:gd name="T21" fmla="*/ 2147483647 h 917"/>
              <a:gd name="T22" fmla="*/ 2147483647 w 1877"/>
              <a:gd name="T23" fmla="*/ 2147483647 h 917"/>
              <a:gd name="T24" fmla="*/ 2147483647 w 1877"/>
              <a:gd name="T25" fmla="*/ 2147483647 h 917"/>
              <a:gd name="T26" fmla="*/ 2147483647 w 1877"/>
              <a:gd name="T27" fmla="*/ 2147483647 h 917"/>
              <a:gd name="T28" fmla="*/ 2147483647 w 1877"/>
              <a:gd name="T29" fmla="*/ 2147483647 h 917"/>
              <a:gd name="T30" fmla="*/ 2147483647 w 1877"/>
              <a:gd name="T31" fmla="*/ 2147483647 h 91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877"/>
              <a:gd name="T49" fmla="*/ 0 h 917"/>
              <a:gd name="T50" fmla="*/ 1877 w 1877"/>
              <a:gd name="T51" fmla="*/ 917 h 917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877" h="917">
                <a:moveTo>
                  <a:pt x="889" y="23"/>
                </a:moveTo>
                <a:cubicBezTo>
                  <a:pt x="804" y="39"/>
                  <a:pt x="771" y="98"/>
                  <a:pt x="692" y="109"/>
                </a:cubicBezTo>
                <a:cubicBezTo>
                  <a:pt x="613" y="120"/>
                  <a:pt x="511" y="81"/>
                  <a:pt x="415" y="91"/>
                </a:cubicBezTo>
                <a:cubicBezTo>
                  <a:pt x="319" y="101"/>
                  <a:pt x="174" y="126"/>
                  <a:pt x="112" y="170"/>
                </a:cubicBezTo>
                <a:cubicBezTo>
                  <a:pt x="51" y="214"/>
                  <a:pt x="66" y="294"/>
                  <a:pt x="50" y="353"/>
                </a:cubicBezTo>
                <a:cubicBezTo>
                  <a:pt x="34" y="412"/>
                  <a:pt x="0" y="479"/>
                  <a:pt x="14" y="528"/>
                </a:cubicBezTo>
                <a:cubicBezTo>
                  <a:pt x="29" y="577"/>
                  <a:pt x="57" y="608"/>
                  <a:pt x="139" y="650"/>
                </a:cubicBezTo>
                <a:cubicBezTo>
                  <a:pt x="221" y="692"/>
                  <a:pt x="372" y="742"/>
                  <a:pt x="505" y="781"/>
                </a:cubicBezTo>
                <a:cubicBezTo>
                  <a:pt x="638" y="820"/>
                  <a:pt x="789" y="866"/>
                  <a:pt x="933" y="886"/>
                </a:cubicBezTo>
                <a:cubicBezTo>
                  <a:pt x="1077" y="906"/>
                  <a:pt x="1246" y="917"/>
                  <a:pt x="1370" y="901"/>
                </a:cubicBezTo>
                <a:cubicBezTo>
                  <a:pt x="1494" y="885"/>
                  <a:pt x="1594" y="839"/>
                  <a:pt x="1676" y="793"/>
                </a:cubicBezTo>
                <a:cubicBezTo>
                  <a:pt x="1758" y="747"/>
                  <a:pt x="1843" y="720"/>
                  <a:pt x="1860" y="624"/>
                </a:cubicBezTo>
                <a:cubicBezTo>
                  <a:pt x="1877" y="528"/>
                  <a:pt x="1835" y="306"/>
                  <a:pt x="1776" y="219"/>
                </a:cubicBezTo>
                <a:cubicBezTo>
                  <a:pt x="1717" y="132"/>
                  <a:pt x="1599" y="134"/>
                  <a:pt x="1503" y="100"/>
                </a:cubicBezTo>
                <a:cubicBezTo>
                  <a:pt x="1407" y="66"/>
                  <a:pt x="1302" y="26"/>
                  <a:pt x="1200" y="13"/>
                </a:cubicBezTo>
                <a:cubicBezTo>
                  <a:pt x="1098" y="0"/>
                  <a:pt x="974" y="7"/>
                  <a:pt x="889" y="23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29" name="Text Box 35"/>
          <p:cNvSpPr txBox="1">
            <a:spLocks noChangeArrowheads="1"/>
          </p:cNvSpPr>
          <p:nvPr/>
        </p:nvSpPr>
        <p:spPr bwMode="auto">
          <a:xfrm>
            <a:off x="4746625" y="2344738"/>
            <a:ext cx="6762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/>
              <a:t>R</a:t>
            </a:r>
            <a:r>
              <a:rPr lang="en-US" sz="2800" baseline="-25000"/>
              <a:t>s</a:t>
            </a:r>
            <a:endParaRPr lang="en-US" sz="2000"/>
          </a:p>
        </p:txBody>
      </p:sp>
      <p:sp>
        <p:nvSpPr>
          <p:cNvPr id="257064" name="Oval 40"/>
          <p:cNvSpPr>
            <a:spLocks noChangeArrowheads="1"/>
          </p:cNvSpPr>
          <p:nvPr/>
        </p:nvSpPr>
        <p:spPr bwMode="auto">
          <a:xfrm rot="5400000">
            <a:off x="6611144" y="3772694"/>
            <a:ext cx="50800" cy="5254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7065" name="Rectangle 41"/>
          <p:cNvSpPr>
            <a:spLocks noChangeArrowheads="1"/>
          </p:cNvSpPr>
          <p:nvPr/>
        </p:nvSpPr>
        <p:spPr bwMode="auto">
          <a:xfrm rot="5400000">
            <a:off x="6144419" y="3278982"/>
            <a:ext cx="984250" cy="5254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9032" name="Oval 42"/>
          <p:cNvSpPr>
            <a:spLocks noChangeArrowheads="1"/>
          </p:cNvSpPr>
          <p:nvPr/>
        </p:nvSpPr>
        <p:spPr bwMode="auto">
          <a:xfrm rot="5400000">
            <a:off x="6615113" y="2794000"/>
            <a:ext cx="52387" cy="525463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7067" name="Rectangle 43"/>
          <p:cNvSpPr>
            <a:spLocks noChangeArrowheads="1"/>
          </p:cNvSpPr>
          <p:nvPr/>
        </p:nvSpPr>
        <p:spPr bwMode="auto">
          <a:xfrm rot="5400000">
            <a:off x="6615113" y="3765550"/>
            <a:ext cx="31750" cy="5111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7055" name="Oval 31"/>
          <p:cNvSpPr>
            <a:spLocks noChangeArrowheads="1"/>
          </p:cNvSpPr>
          <p:nvPr/>
        </p:nvSpPr>
        <p:spPr bwMode="auto">
          <a:xfrm rot="1792560">
            <a:off x="5621338" y="2668588"/>
            <a:ext cx="38100" cy="1587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7056" name="Rectangle 32"/>
          <p:cNvSpPr>
            <a:spLocks noChangeArrowheads="1"/>
          </p:cNvSpPr>
          <p:nvPr/>
        </p:nvSpPr>
        <p:spPr bwMode="auto">
          <a:xfrm rot="1792560">
            <a:off x="4956175" y="2465388"/>
            <a:ext cx="730250" cy="1587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9036" name="Oval 33"/>
          <p:cNvSpPr>
            <a:spLocks noChangeArrowheads="1"/>
          </p:cNvSpPr>
          <p:nvPr/>
        </p:nvSpPr>
        <p:spPr bwMode="auto">
          <a:xfrm rot="1792560">
            <a:off x="4991100" y="2265363"/>
            <a:ext cx="38100" cy="15875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7058" name="Rectangle 34"/>
          <p:cNvSpPr>
            <a:spLocks noChangeArrowheads="1"/>
          </p:cNvSpPr>
          <p:nvPr/>
        </p:nvSpPr>
        <p:spPr bwMode="auto">
          <a:xfrm rot="1792560">
            <a:off x="5618163" y="2665413"/>
            <a:ext cx="23812" cy="15398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9038" name="Line 456"/>
          <p:cNvSpPr>
            <a:spLocks noChangeShapeType="1"/>
          </p:cNvSpPr>
          <p:nvPr/>
        </p:nvSpPr>
        <p:spPr bwMode="auto">
          <a:xfrm rot="1792560">
            <a:off x="4827588" y="2536825"/>
            <a:ext cx="9556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493" name="Oval 469"/>
          <p:cNvSpPr>
            <a:spLocks noChangeArrowheads="1"/>
          </p:cNvSpPr>
          <p:nvPr/>
        </p:nvSpPr>
        <p:spPr bwMode="auto">
          <a:xfrm rot="2768172">
            <a:off x="6130925" y="2671763"/>
            <a:ext cx="47625" cy="1428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7494" name="Rectangle 470"/>
          <p:cNvSpPr>
            <a:spLocks noChangeArrowheads="1"/>
          </p:cNvSpPr>
          <p:nvPr/>
        </p:nvSpPr>
        <p:spPr bwMode="auto">
          <a:xfrm rot="2768172">
            <a:off x="5409407" y="2339181"/>
            <a:ext cx="915988" cy="1428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9041" name="Oval 471"/>
          <p:cNvSpPr>
            <a:spLocks noChangeArrowheads="1"/>
          </p:cNvSpPr>
          <p:nvPr/>
        </p:nvSpPr>
        <p:spPr bwMode="auto">
          <a:xfrm rot="2768172">
            <a:off x="5561013" y="2012950"/>
            <a:ext cx="47625" cy="142875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7496" name="Rectangle 472"/>
          <p:cNvSpPr>
            <a:spLocks noChangeArrowheads="1"/>
          </p:cNvSpPr>
          <p:nvPr/>
        </p:nvSpPr>
        <p:spPr bwMode="auto">
          <a:xfrm rot="2768172">
            <a:off x="6130925" y="2663825"/>
            <a:ext cx="30163" cy="1381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9043" name="Line 473"/>
          <p:cNvSpPr>
            <a:spLocks noChangeShapeType="1"/>
          </p:cNvSpPr>
          <p:nvPr/>
        </p:nvSpPr>
        <p:spPr bwMode="auto">
          <a:xfrm rot="2768172">
            <a:off x="5253037" y="2395538"/>
            <a:ext cx="11969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500" name="Oval 476"/>
          <p:cNvSpPr>
            <a:spLocks noChangeArrowheads="1"/>
          </p:cNvSpPr>
          <p:nvPr/>
        </p:nvSpPr>
        <p:spPr bwMode="auto">
          <a:xfrm rot="19807440" flipH="1">
            <a:off x="5084763" y="4521200"/>
            <a:ext cx="38100" cy="1587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7501" name="Rectangle 477"/>
          <p:cNvSpPr>
            <a:spLocks noChangeArrowheads="1"/>
          </p:cNvSpPr>
          <p:nvPr/>
        </p:nvSpPr>
        <p:spPr bwMode="auto">
          <a:xfrm rot="19807440" flipH="1">
            <a:off x="5057775" y="4318000"/>
            <a:ext cx="730250" cy="1587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9046" name="Oval 478"/>
          <p:cNvSpPr>
            <a:spLocks noChangeArrowheads="1"/>
          </p:cNvSpPr>
          <p:nvPr/>
        </p:nvSpPr>
        <p:spPr bwMode="auto">
          <a:xfrm rot="19807440" flipH="1">
            <a:off x="5716588" y="4117975"/>
            <a:ext cx="36512" cy="15875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7503" name="Rectangle 479"/>
          <p:cNvSpPr>
            <a:spLocks noChangeArrowheads="1"/>
          </p:cNvSpPr>
          <p:nvPr/>
        </p:nvSpPr>
        <p:spPr bwMode="auto">
          <a:xfrm rot="19807440" flipH="1">
            <a:off x="5100638" y="4518025"/>
            <a:ext cx="23812" cy="1539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9048" name="Line 480"/>
          <p:cNvSpPr>
            <a:spLocks noChangeShapeType="1"/>
          </p:cNvSpPr>
          <p:nvPr/>
        </p:nvSpPr>
        <p:spPr bwMode="auto">
          <a:xfrm rot="19807440" flipH="1">
            <a:off x="4962525" y="4389438"/>
            <a:ext cx="9556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507" name="Oval 483"/>
          <p:cNvSpPr>
            <a:spLocks noChangeArrowheads="1"/>
          </p:cNvSpPr>
          <p:nvPr/>
        </p:nvSpPr>
        <p:spPr bwMode="auto">
          <a:xfrm rot="18831828" flipV="1">
            <a:off x="6338888" y="4294188"/>
            <a:ext cx="47625" cy="1428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7508" name="Rectangle 484"/>
          <p:cNvSpPr>
            <a:spLocks noChangeArrowheads="1"/>
          </p:cNvSpPr>
          <p:nvPr/>
        </p:nvSpPr>
        <p:spPr bwMode="auto">
          <a:xfrm rot="18831828" flipV="1">
            <a:off x="5616575" y="4625975"/>
            <a:ext cx="917575" cy="1428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9051" name="Oval 485"/>
          <p:cNvSpPr>
            <a:spLocks noChangeArrowheads="1"/>
          </p:cNvSpPr>
          <p:nvPr/>
        </p:nvSpPr>
        <p:spPr bwMode="auto">
          <a:xfrm rot="18831828" flipV="1">
            <a:off x="5770563" y="4953000"/>
            <a:ext cx="47625" cy="142875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7510" name="Rectangle 486"/>
          <p:cNvSpPr>
            <a:spLocks noChangeArrowheads="1"/>
          </p:cNvSpPr>
          <p:nvPr/>
        </p:nvSpPr>
        <p:spPr bwMode="auto">
          <a:xfrm rot="18831828" flipV="1">
            <a:off x="6338888" y="4303713"/>
            <a:ext cx="30162" cy="1381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9053" name="Line 487"/>
          <p:cNvSpPr>
            <a:spLocks noChangeShapeType="1"/>
          </p:cNvSpPr>
          <p:nvPr/>
        </p:nvSpPr>
        <p:spPr bwMode="auto">
          <a:xfrm rot="18831828" flipV="1">
            <a:off x="5461000" y="4711701"/>
            <a:ext cx="11969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524" name="Oval 500"/>
          <p:cNvSpPr>
            <a:spLocks noChangeArrowheads="1"/>
          </p:cNvSpPr>
          <p:nvPr/>
        </p:nvSpPr>
        <p:spPr bwMode="auto">
          <a:xfrm rot="19807440" flipH="1">
            <a:off x="7291388" y="2640013"/>
            <a:ext cx="38100" cy="1587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7525" name="Rectangle 501"/>
          <p:cNvSpPr>
            <a:spLocks noChangeArrowheads="1"/>
          </p:cNvSpPr>
          <p:nvPr/>
        </p:nvSpPr>
        <p:spPr bwMode="auto">
          <a:xfrm rot="19807440" flipH="1">
            <a:off x="7264400" y="2436813"/>
            <a:ext cx="730250" cy="1587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9056" name="Oval 502"/>
          <p:cNvSpPr>
            <a:spLocks noChangeArrowheads="1"/>
          </p:cNvSpPr>
          <p:nvPr/>
        </p:nvSpPr>
        <p:spPr bwMode="auto">
          <a:xfrm rot="19807440" flipH="1">
            <a:off x="7923213" y="2236788"/>
            <a:ext cx="36512" cy="15875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7527" name="Rectangle 503"/>
          <p:cNvSpPr>
            <a:spLocks noChangeArrowheads="1"/>
          </p:cNvSpPr>
          <p:nvPr/>
        </p:nvSpPr>
        <p:spPr bwMode="auto">
          <a:xfrm rot="19807440" flipH="1">
            <a:off x="7307263" y="2636838"/>
            <a:ext cx="25400" cy="15398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9058" name="Line 504"/>
          <p:cNvSpPr>
            <a:spLocks noChangeShapeType="1"/>
          </p:cNvSpPr>
          <p:nvPr/>
        </p:nvSpPr>
        <p:spPr bwMode="auto">
          <a:xfrm rot="19807440" flipH="1">
            <a:off x="7169150" y="2508250"/>
            <a:ext cx="9556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531" name="Oval 507"/>
          <p:cNvSpPr>
            <a:spLocks noChangeArrowheads="1"/>
          </p:cNvSpPr>
          <p:nvPr/>
        </p:nvSpPr>
        <p:spPr bwMode="auto">
          <a:xfrm rot="1792560">
            <a:off x="8048625" y="4600575"/>
            <a:ext cx="38100" cy="1587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7532" name="Rectangle 508"/>
          <p:cNvSpPr>
            <a:spLocks noChangeArrowheads="1"/>
          </p:cNvSpPr>
          <p:nvPr/>
        </p:nvSpPr>
        <p:spPr bwMode="auto">
          <a:xfrm rot="1792560">
            <a:off x="7381875" y="4395788"/>
            <a:ext cx="731838" cy="1587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9061" name="Oval 509"/>
          <p:cNvSpPr>
            <a:spLocks noChangeArrowheads="1"/>
          </p:cNvSpPr>
          <p:nvPr/>
        </p:nvSpPr>
        <p:spPr bwMode="auto">
          <a:xfrm rot="1792560">
            <a:off x="7416800" y="4195763"/>
            <a:ext cx="38100" cy="15875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7534" name="Rectangle 510"/>
          <p:cNvSpPr>
            <a:spLocks noChangeArrowheads="1"/>
          </p:cNvSpPr>
          <p:nvPr/>
        </p:nvSpPr>
        <p:spPr bwMode="auto">
          <a:xfrm rot="1792560">
            <a:off x="8043863" y="4597400"/>
            <a:ext cx="25400" cy="152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9063" name="Line 511"/>
          <p:cNvSpPr>
            <a:spLocks noChangeShapeType="1"/>
          </p:cNvSpPr>
          <p:nvPr/>
        </p:nvSpPr>
        <p:spPr bwMode="auto">
          <a:xfrm rot="1792560">
            <a:off x="7243763" y="4495800"/>
            <a:ext cx="1062037" cy="12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64" name="Text Box 513"/>
          <p:cNvSpPr txBox="1">
            <a:spLocks noChangeArrowheads="1"/>
          </p:cNvSpPr>
          <p:nvPr/>
        </p:nvSpPr>
        <p:spPr bwMode="auto">
          <a:xfrm>
            <a:off x="5716588" y="1903413"/>
            <a:ext cx="6762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/>
              <a:t>R</a:t>
            </a:r>
            <a:r>
              <a:rPr lang="en-US" sz="2800" baseline="-25000"/>
              <a:t>s</a:t>
            </a:r>
            <a:endParaRPr lang="en-US" sz="2000"/>
          </a:p>
        </p:txBody>
      </p:sp>
      <p:sp>
        <p:nvSpPr>
          <p:cNvPr id="129065" name="Text Box 514"/>
          <p:cNvSpPr txBox="1">
            <a:spLocks noChangeArrowheads="1"/>
          </p:cNvSpPr>
          <p:nvPr/>
        </p:nvSpPr>
        <p:spPr bwMode="auto">
          <a:xfrm>
            <a:off x="7543800" y="2411413"/>
            <a:ext cx="6762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/>
              <a:t>R</a:t>
            </a:r>
            <a:r>
              <a:rPr lang="en-US" sz="2800" baseline="-25000"/>
              <a:t>s</a:t>
            </a:r>
            <a:endParaRPr lang="en-US" sz="2000"/>
          </a:p>
        </p:txBody>
      </p:sp>
      <p:sp>
        <p:nvSpPr>
          <p:cNvPr id="129066" name="Freeform 515"/>
          <p:cNvSpPr>
            <a:spLocks/>
          </p:cNvSpPr>
          <p:nvPr/>
        </p:nvSpPr>
        <p:spPr bwMode="auto">
          <a:xfrm>
            <a:off x="5710238" y="2771775"/>
            <a:ext cx="800100" cy="1381125"/>
          </a:xfrm>
          <a:custGeom>
            <a:avLst/>
            <a:gdLst>
              <a:gd name="T0" fmla="*/ 0 w 504"/>
              <a:gd name="T1" fmla="*/ 0 h 870"/>
              <a:gd name="T2" fmla="*/ 2147483647 w 504"/>
              <a:gd name="T3" fmla="*/ 2147483647 h 870"/>
              <a:gd name="T4" fmla="*/ 2147483647 w 504"/>
              <a:gd name="T5" fmla="*/ 2147483647 h 870"/>
              <a:gd name="T6" fmla="*/ 2147483647 w 504"/>
              <a:gd name="T7" fmla="*/ 2147483647 h 870"/>
              <a:gd name="T8" fmla="*/ 2147483647 w 504"/>
              <a:gd name="T9" fmla="*/ 2147483647 h 870"/>
              <a:gd name="T10" fmla="*/ 2147483647 w 504"/>
              <a:gd name="T11" fmla="*/ 2147483647 h 870"/>
              <a:gd name="T12" fmla="*/ 2147483647 w 504"/>
              <a:gd name="T13" fmla="*/ 2147483647 h 870"/>
              <a:gd name="T14" fmla="*/ 2147483647 w 504"/>
              <a:gd name="T15" fmla="*/ 2147483647 h 870"/>
              <a:gd name="T16" fmla="*/ 2147483647 w 504"/>
              <a:gd name="T17" fmla="*/ 2147483647 h 870"/>
              <a:gd name="T18" fmla="*/ 2147483647 w 504"/>
              <a:gd name="T19" fmla="*/ 2147483647 h 87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04"/>
              <a:gd name="T31" fmla="*/ 0 h 870"/>
              <a:gd name="T32" fmla="*/ 504 w 504"/>
              <a:gd name="T33" fmla="*/ 870 h 87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04" h="870">
                <a:moveTo>
                  <a:pt x="0" y="0"/>
                </a:moveTo>
                <a:cubicBezTo>
                  <a:pt x="21" y="11"/>
                  <a:pt x="79" y="44"/>
                  <a:pt x="129" y="63"/>
                </a:cubicBezTo>
                <a:cubicBezTo>
                  <a:pt x="179" y="82"/>
                  <a:pt x="255" y="102"/>
                  <a:pt x="299" y="112"/>
                </a:cubicBezTo>
                <a:cubicBezTo>
                  <a:pt x="343" y="122"/>
                  <a:pt x="362" y="116"/>
                  <a:pt x="392" y="121"/>
                </a:cubicBezTo>
                <a:cubicBezTo>
                  <a:pt x="417" y="124"/>
                  <a:pt x="469" y="100"/>
                  <a:pt x="479" y="145"/>
                </a:cubicBezTo>
                <a:cubicBezTo>
                  <a:pt x="490" y="191"/>
                  <a:pt x="504" y="700"/>
                  <a:pt x="490" y="772"/>
                </a:cubicBezTo>
                <a:cubicBezTo>
                  <a:pt x="477" y="845"/>
                  <a:pt x="447" y="842"/>
                  <a:pt x="406" y="839"/>
                </a:cubicBezTo>
                <a:cubicBezTo>
                  <a:pt x="365" y="836"/>
                  <a:pt x="323" y="835"/>
                  <a:pt x="286" y="833"/>
                </a:cubicBezTo>
                <a:cubicBezTo>
                  <a:pt x="250" y="831"/>
                  <a:pt x="226" y="822"/>
                  <a:pt x="192" y="828"/>
                </a:cubicBezTo>
                <a:cubicBezTo>
                  <a:pt x="158" y="834"/>
                  <a:pt x="107" y="861"/>
                  <a:pt x="84" y="870"/>
                </a:cubicBez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67" name="Text Box 516"/>
          <p:cNvSpPr txBox="1">
            <a:spLocks noChangeArrowheads="1"/>
          </p:cNvSpPr>
          <p:nvPr/>
        </p:nvSpPr>
        <p:spPr bwMode="auto">
          <a:xfrm>
            <a:off x="4724400" y="3960813"/>
            <a:ext cx="674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/>
              <a:t>R</a:t>
            </a:r>
            <a:r>
              <a:rPr lang="en-US" sz="2800" baseline="-25000"/>
              <a:t>c</a:t>
            </a:r>
            <a:endParaRPr lang="en-US" sz="2000"/>
          </a:p>
        </p:txBody>
      </p:sp>
      <p:sp>
        <p:nvSpPr>
          <p:cNvPr id="129068" name="Freeform 517"/>
          <p:cNvSpPr>
            <a:spLocks/>
          </p:cNvSpPr>
          <p:nvPr/>
        </p:nvSpPr>
        <p:spPr bwMode="auto">
          <a:xfrm>
            <a:off x="6173788" y="2749550"/>
            <a:ext cx="431800" cy="1570038"/>
          </a:xfrm>
          <a:custGeom>
            <a:avLst/>
            <a:gdLst>
              <a:gd name="T0" fmla="*/ 0 w 272"/>
              <a:gd name="T1" fmla="*/ 0 h 989"/>
              <a:gd name="T2" fmla="*/ 2147483647 w 272"/>
              <a:gd name="T3" fmla="*/ 2147483647 h 989"/>
              <a:gd name="T4" fmla="*/ 2147483647 w 272"/>
              <a:gd name="T5" fmla="*/ 2147483647 h 989"/>
              <a:gd name="T6" fmla="*/ 2147483647 w 272"/>
              <a:gd name="T7" fmla="*/ 2147483647 h 989"/>
              <a:gd name="T8" fmla="*/ 2147483647 w 272"/>
              <a:gd name="T9" fmla="*/ 2147483647 h 989"/>
              <a:gd name="T10" fmla="*/ 2147483647 w 272"/>
              <a:gd name="T11" fmla="*/ 2147483647 h 989"/>
              <a:gd name="T12" fmla="*/ 2147483647 w 272"/>
              <a:gd name="T13" fmla="*/ 2147483647 h 9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2"/>
              <a:gd name="T22" fmla="*/ 0 h 989"/>
              <a:gd name="T23" fmla="*/ 272 w 272"/>
              <a:gd name="T24" fmla="*/ 989 h 98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2" h="989">
                <a:moveTo>
                  <a:pt x="0" y="0"/>
                </a:moveTo>
                <a:cubicBezTo>
                  <a:pt x="15" y="13"/>
                  <a:pt x="49" y="56"/>
                  <a:pt x="92" y="80"/>
                </a:cubicBezTo>
                <a:cubicBezTo>
                  <a:pt x="231" y="84"/>
                  <a:pt x="204" y="89"/>
                  <a:pt x="257" y="147"/>
                </a:cubicBezTo>
                <a:cubicBezTo>
                  <a:pt x="270" y="295"/>
                  <a:pt x="272" y="652"/>
                  <a:pt x="268" y="774"/>
                </a:cubicBezTo>
                <a:cubicBezTo>
                  <a:pt x="268" y="895"/>
                  <a:pt x="261" y="853"/>
                  <a:pt x="257" y="875"/>
                </a:cubicBezTo>
                <a:cubicBezTo>
                  <a:pt x="251" y="894"/>
                  <a:pt x="257" y="889"/>
                  <a:pt x="242" y="908"/>
                </a:cubicBezTo>
                <a:cubicBezTo>
                  <a:pt x="227" y="927"/>
                  <a:pt x="183" y="972"/>
                  <a:pt x="167" y="989"/>
                </a:cubicBez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69" name="Freeform 518"/>
          <p:cNvSpPr>
            <a:spLocks/>
          </p:cNvSpPr>
          <p:nvPr/>
        </p:nvSpPr>
        <p:spPr bwMode="auto">
          <a:xfrm>
            <a:off x="6757988" y="2733675"/>
            <a:ext cx="638175" cy="1538288"/>
          </a:xfrm>
          <a:custGeom>
            <a:avLst/>
            <a:gdLst>
              <a:gd name="T0" fmla="*/ 2147483647 w 402"/>
              <a:gd name="T1" fmla="*/ 0 h 969"/>
              <a:gd name="T2" fmla="*/ 2147483647 w 402"/>
              <a:gd name="T3" fmla="*/ 2147483647 h 969"/>
              <a:gd name="T4" fmla="*/ 2147483647 w 402"/>
              <a:gd name="T5" fmla="*/ 2147483647 h 969"/>
              <a:gd name="T6" fmla="*/ 2147483647 w 402"/>
              <a:gd name="T7" fmla="*/ 2147483647 h 969"/>
              <a:gd name="T8" fmla="*/ 2147483647 w 402"/>
              <a:gd name="T9" fmla="*/ 2147483647 h 969"/>
              <a:gd name="T10" fmla="*/ 2147483647 w 402"/>
              <a:gd name="T11" fmla="*/ 2147483647 h 969"/>
              <a:gd name="T12" fmla="*/ 2147483647 w 402"/>
              <a:gd name="T13" fmla="*/ 2147483647 h 969"/>
              <a:gd name="T14" fmla="*/ 2147483647 w 402"/>
              <a:gd name="T15" fmla="*/ 2147483647 h 969"/>
              <a:gd name="T16" fmla="*/ 2147483647 w 402"/>
              <a:gd name="T17" fmla="*/ 2147483647 h 96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02"/>
              <a:gd name="T28" fmla="*/ 0 h 969"/>
              <a:gd name="T29" fmla="*/ 402 w 402"/>
              <a:gd name="T30" fmla="*/ 969 h 96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02" h="969">
                <a:moveTo>
                  <a:pt x="306" y="0"/>
                </a:moveTo>
                <a:cubicBezTo>
                  <a:pt x="295" y="5"/>
                  <a:pt x="262" y="24"/>
                  <a:pt x="240" y="36"/>
                </a:cubicBezTo>
                <a:cubicBezTo>
                  <a:pt x="218" y="48"/>
                  <a:pt x="199" y="58"/>
                  <a:pt x="174" y="72"/>
                </a:cubicBezTo>
                <a:cubicBezTo>
                  <a:pt x="149" y="86"/>
                  <a:pt x="115" y="101"/>
                  <a:pt x="90" y="119"/>
                </a:cubicBezTo>
                <a:cubicBezTo>
                  <a:pt x="64" y="136"/>
                  <a:pt x="72" y="127"/>
                  <a:pt x="25" y="178"/>
                </a:cubicBezTo>
                <a:cubicBezTo>
                  <a:pt x="14" y="223"/>
                  <a:pt x="0" y="732"/>
                  <a:pt x="14" y="804"/>
                </a:cubicBezTo>
                <a:cubicBezTo>
                  <a:pt x="27" y="877"/>
                  <a:pt x="53" y="854"/>
                  <a:pt x="98" y="871"/>
                </a:cubicBezTo>
                <a:cubicBezTo>
                  <a:pt x="144" y="888"/>
                  <a:pt x="209" y="884"/>
                  <a:pt x="261" y="900"/>
                </a:cubicBezTo>
                <a:cubicBezTo>
                  <a:pt x="312" y="916"/>
                  <a:pt x="373" y="955"/>
                  <a:pt x="402" y="969"/>
                </a:cubicBez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70" name="Text Box 519"/>
          <p:cNvSpPr txBox="1">
            <a:spLocks noChangeArrowheads="1"/>
          </p:cNvSpPr>
          <p:nvPr/>
        </p:nvSpPr>
        <p:spPr bwMode="auto">
          <a:xfrm>
            <a:off x="5983288" y="4498975"/>
            <a:ext cx="6762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/>
              <a:t>R</a:t>
            </a:r>
            <a:r>
              <a:rPr lang="en-US" sz="2800" baseline="-25000"/>
              <a:t>c</a:t>
            </a:r>
            <a:endParaRPr lang="en-US" sz="2000"/>
          </a:p>
        </p:txBody>
      </p:sp>
      <p:sp>
        <p:nvSpPr>
          <p:cNvPr id="129071" name="Text Box 520"/>
          <p:cNvSpPr txBox="1">
            <a:spLocks noChangeArrowheads="1"/>
          </p:cNvSpPr>
          <p:nvPr/>
        </p:nvSpPr>
        <p:spPr bwMode="auto">
          <a:xfrm>
            <a:off x="7670800" y="3986213"/>
            <a:ext cx="674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/>
              <a:t>R</a:t>
            </a:r>
            <a:r>
              <a:rPr lang="en-US" sz="2800" baseline="-25000"/>
              <a:t>c</a:t>
            </a:r>
            <a:endParaRPr lang="en-US" sz="2000"/>
          </a:p>
        </p:txBody>
      </p:sp>
      <p:sp>
        <p:nvSpPr>
          <p:cNvPr id="129072" name="Text Box 521"/>
          <p:cNvSpPr txBox="1">
            <a:spLocks noChangeArrowheads="1"/>
          </p:cNvSpPr>
          <p:nvPr/>
        </p:nvSpPr>
        <p:spPr bwMode="auto">
          <a:xfrm>
            <a:off x="6699250" y="3357563"/>
            <a:ext cx="676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/>
              <a:t>R</a:t>
            </a:r>
          </a:p>
        </p:txBody>
      </p:sp>
      <p:sp>
        <p:nvSpPr>
          <p:cNvPr id="129073" name="Rectangle 52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11313"/>
            <a:ext cx="3597275" cy="4114800"/>
          </a:xfrm>
        </p:spPr>
        <p:txBody>
          <a:bodyPr/>
          <a:lstStyle/>
          <a:p>
            <a:pPr eaLnBrk="1" hangingPunct="1">
              <a:buSzPct val="75000"/>
            </a:pPr>
            <a:r>
              <a:rPr lang="en-US">
                <a:latin typeface="Gill Sans MT" charset="0"/>
              </a:rPr>
              <a:t>per-connection end-end throughput: min(R</a:t>
            </a:r>
            <a:r>
              <a:rPr lang="en-US" baseline="-25000">
                <a:latin typeface="Gill Sans MT" charset="0"/>
              </a:rPr>
              <a:t>c</a:t>
            </a:r>
            <a:r>
              <a:rPr lang="en-US">
                <a:latin typeface="Gill Sans MT" charset="0"/>
              </a:rPr>
              <a:t>,R</a:t>
            </a:r>
            <a:r>
              <a:rPr lang="en-US" baseline="-25000">
                <a:latin typeface="Gill Sans MT" charset="0"/>
              </a:rPr>
              <a:t>s</a:t>
            </a:r>
            <a:r>
              <a:rPr lang="en-US">
                <a:latin typeface="Gill Sans MT" charset="0"/>
              </a:rPr>
              <a:t>,R/10)</a:t>
            </a:r>
          </a:p>
          <a:p>
            <a:pPr eaLnBrk="1" hangingPunct="1">
              <a:buSzPct val="75000"/>
            </a:pPr>
            <a:r>
              <a:rPr lang="en-US">
                <a:latin typeface="Gill Sans MT" charset="0"/>
              </a:rPr>
              <a:t>in practice: R</a:t>
            </a:r>
            <a:r>
              <a:rPr lang="en-US" baseline="-25000">
                <a:latin typeface="Gill Sans MT" charset="0"/>
              </a:rPr>
              <a:t>c</a:t>
            </a:r>
            <a:r>
              <a:rPr lang="en-US">
                <a:latin typeface="Gill Sans MT" charset="0"/>
              </a:rPr>
              <a:t> or R</a:t>
            </a:r>
            <a:r>
              <a:rPr lang="en-US" baseline="-25000">
                <a:latin typeface="Gill Sans MT" charset="0"/>
              </a:rPr>
              <a:t>s</a:t>
            </a:r>
            <a:r>
              <a:rPr lang="en-US">
                <a:latin typeface="Gill Sans MT" charset="0"/>
              </a:rPr>
              <a:t> is often bottleneck</a:t>
            </a:r>
          </a:p>
        </p:txBody>
      </p:sp>
      <p:grpSp>
        <p:nvGrpSpPr>
          <p:cNvPr id="129074" name="Group 81"/>
          <p:cNvGrpSpPr>
            <a:grpSpLocks/>
          </p:cNvGrpSpPr>
          <p:nvPr/>
        </p:nvGrpSpPr>
        <p:grpSpPr bwMode="auto">
          <a:xfrm>
            <a:off x="4576763" y="1784350"/>
            <a:ext cx="352425" cy="660400"/>
            <a:chOff x="4140" y="429"/>
            <a:chExt cx="1425" cy="2396"/>
          </a:xfrm>
        </p:grpSpPr>
        <p:sp>
          <p:nvSpPr>
            <p:cNvPr id="129151" name="Freeform 8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152" name="Rectangle 83"/>
            <p:cNvSpPr>
              <a:spLocks noChangeArrowheads="1"/>
            </p:cNvSpPr>
            <p:nvPr/>
          </p:nvSpPr>
          <p:spPr bwMode="auto">
            <a:xfrm>
              <a:off x="4204" y="429"/>
              <a:ext cx="1046" cy="2287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53" name="Freeform 8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154" name="Freeform 8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155" name="Rectangle 86"/>
            <p:cNvSpPr>
              <a:spLocks noChangeArrowheads="1"/>
            </p:cNvSpPr>
            <p:nvPr/>
          </p:nvSpPr>
          <p:spPr bwMode="auto">
            <a:xfrm>
              <a:off x="4211" y="694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9156" name="Group 8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9181" name="AutoShape 88"/>
              <p:cNvSpPr>
                <a:spLocks noChangeArrowheads="1"/>
              </p:cNvSpPr>
              <p:nvPr/>
            </p:nvSpPr>
            <p:spPr bwMode="auto">
              <a:xfrm>
                <a:off x="615" y="2560"/>
                <a:ext cx="721" cy="14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182" name="AutoShape 89"/>
              <p:cNvSpPr>
                <a:spLocks noChangeArrowheads="1"/>
              </p:cNvSpPr>
              <p:nvPr/>
            </p:nvSpPr>
            <p:spPr bwMode="auto">
              <a:xfrm>
                <a:off x="631" y="2582"/>
                <a:ext cx="689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9157" name="Rectangle 90"/>
            <p:cNvSpPr>
              <a:spLocks noChangeArrowheads="1"/>
            </p:cNvSpPr>
            <p:nvPr/>
          </p:nvSpPr>
          <p:spPr bwMode="auto">
            <a:xfrm>
              <a:off x="4223" y="1016"/>
              <a:ext cx="597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9158" name="Group 9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29179" name="AutoShape 92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1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180" name="AutoShape 93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89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9159" name="Rectangle 94"/>
            <p:cNvSpPr>
              <a:spLocks noChangeArrowheads="1"/>
            </p:cNvSpPr>
            <p:nvPr/>
          </p:nvSpPr>
          <p:spPr bwMode="auto">
            <a:xfrm>
              <a:off x="4217" y="1356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60" name="Rectangle 95"/>
            <p:cNvSpPr>
              <a:spLocks noChangeArrowheads="1"/>
            </p:cNvSpPr>
            <p:nvPr/>
          </p:nvSpPr>
          <p:spPr bwMode="auto">
            <a:xfrm>
              <a:off x="4230" y="1656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9161" name="Group 9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9177" name="AutoShape 97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178" name="AutoShape 98"/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88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9162" name="Freeform 9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9163" name="Group 10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9175" name="AutoShape 101"/>
              <p:cNvSpPr>
                <a:spLocks noChangeArrowheads="1"/>
              </p:cNvSpPr>
              <p:nvPr/>
            </p:nvSpPr>
            <p:spPr bwMode="auto">
              <a:xfrm>
                <a:off x="611" y="2569"/>
                <a:ext cx="728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176" name="AutoShape 102"/>
              <p:cNvSpPr>
                <a:spLocks noChangeArrowheads="1"/>
              </p:cNvSpPr>
              <p:nvPr/>
            </p:nvSpPr>
            <p:spPr bwMode="auto">
              <a:xfrm>
                <a:off x="627" y="2586"/>
                <a:ext cx="696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9164" name="Rectangle 103"/>
            <p:cNvSpPr>
              <a:spLocks noChangeArrowheads="1"/>
            </p:cNvSpPr>
            <p:nvPr/>
          </p:nvSpPr>
          <p:spPr bwMode="auto">
            <a:xfrm>
              <a:off x="5250" y="429"/>
              <a:ext cx="71" cy="2287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65" name="Freeform 10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166" name="Freeform 10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167" name="Oval 106"/>
            <p:cNvSpPr>
              <a:spLocks noChangeArrowheads="1"/>
            </p:cNvSpPr>
            <p:nvPr/>
          </p:nvSpPr>
          <p:spPr bwMode="auto">
            <a:xfrm>
              <a:off x="5520" y="2612"/>
              <a:ext cx="45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68" name="Freeform 10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169" name="AutoShape 108"/>
            <p:cNvSpPr>
              <a:spLocks noChangeArrowheads="1"/>
            </p:cNvSpPr>
            <p:nvPr/>
          </p:nvSpPr>
          <p:spPr bwMode="auto">
            <a:xfrm>
              <a:off x="4140" y="2675"/>
              <a:ext cx="1200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70" name="AutoShape 109"/>
            <p:cNvSpPr>
              <a:spLocks noChangeArrowheads="1"/>
            </p:cNvSpPr>
            <p:nvPr/>
          </p:nvSpPr>
          <p:spPr bwMode="auto">
            <a:xfrm>
              <a:off x="4204" y="2710"/>
              <a:ext cx="1072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71" name="Oval 110"/>
            <p:cNvSpPr>
              <a:spLocks noChangeArrowheads="1"/>
            </p:cNvSpPr>
            <p:nvPr/>
          </p:nvSpPr>
          <p:spPr bwMode="auto">
            <a:xfrm>
              <a:off x="4307" y="2382"/>
              <a:ext cx="160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72" name="Oval 111"/>
            <p:cNvSpPr>
              <a:spLocks noChangeArrowheads="1"/>
            </p:cNvSpPr>
            <p:nvPr/>
          </p:nvSpPr>
          <p:spPr bwMode="auto">
            <a:xfrm>
              <a:off x="4487" y="2382"/>
              <a:ext cx="160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1800">
                <a:solidFill>
                  <a:srgbClr val="FF0000"/>
                </a:solidFill>
              </a:endParaRPr>
            </a:p>
          </p:txBody>
        </p:sp>
        <p:sp>
          <p:nvSpPr>
            <p:cNvPr id="129173" name="Oval 112"/>
            <p:cNvSpPr>
              <a:spLocks noChangeArrowheads="1"/>
            </p:cNvSpPr>
            <p:nvPr/>
          </p:nvSpPr>
          <p:spPr bwMode="auto">
            <a:xfrm>
              <a:off x="4660" y="2382"/>
              <a:ext cx="160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74" name="Rectangle 113"/>
            <p:cNvSpPr>
              <a:spLocks noChangeArrowheads="1"/>
            </p:cNvSpPr>
            <p:nvPr/>
          </p:nvSpPr>
          <p:spPr bwMode="auto">
            <a:xfrm>
              <a:off x="5064" y="1834"/>
              <a:ext cx="83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9075" name="Group 114"/>
          <p:cNvGrpSpPr>
            <a:grpSpLocks/>
          </p:cNvGrpSpPr>
          <p:nvPr/>
        </p:nvGrpSpPr>
        <p:grpSpPr bwMode="auto">
          <a:xfrm>
            <a:off x="5151438" y="1444625"/>
            <a:ext cx="352425" cy="660400"/>
            <a:chOff x="4140" y="429"/>
            <a:chExt cx="1425" cy="2396"/>
          </a:xfrm>
        </p:grpSpPr>
        <p:sp>
          <p:nvSpPr>
            <p:cNvPr id="129119" name="Freeform 11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120" name="Rectangle 116"/>
            <p:cNvSpPr>
              <a:spLocks noChangeArrowheads="1"/>
            </p:cNvSpPr>
            <p:nvPr/>
          </p:nvSpPr>
          <p:spPr bwMode="auto">
            <a:xfrm>
              <a:off x="4204" y="429"/>
              <a:ext cx="1046" cy="2287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21" name="Freeform 11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122" name="Freeform 11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123" name="Rectangle 119"/>
            <p:cNvSpPr>
              <a:spLocks noChangeArrowheads="1"/>
            </p:cNvSpPr>
            <p:nvPr/>
          </p:nvSpPr>
          <p:spPr bwMode="auto">
            <a:xfrm>
              <a:off x="4211" y="694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9124" name="Group 12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9149" name="AutoShape 121"/>
              <p:cNvSpPr>
                <a:spLocks noChangeArrowheads="1"/>
              </p:cNvSpPr>
              <p:nvPr/>
            </p:nvSpPr>
            <p:spPr bwMode="auto">
              <a:xfrm>
                <a:off x="615" y="2560"/>
                <a:ext cx="721" cy="14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150" name="AutoShape 122"/>
              <p:cNvSpPr>
                <a:spLocks noChangeArrowheads="1"/>
              </p:cNvSpPr>
              <p:nvPr/>
            </p:nvSpPr>
            <p:spPr bwMode="auto">
              <a:xfrm>
                <a:off x="631" y="2582"/>
                <a:ext cx="689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9125" name="Rectangle 123"/>
            <p:cNvSpPr>
              <a:spLocks noChangeArrowheads="1"/>
            </p:cNvSpPr>
            <p:nvPr/>
          </p:nvSpPr>
          <p:spPr bwMode="auto">
            <a:xfrm>
              <a:off x="4223" y="1016"/>
              <a:ext cx="597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9126" name="Group 12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29147" name="AutoShape 125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1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148" name="AutoShape 126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89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9127" name="Rectangle 127"/>
            <p:cNvSpPr>
              <a:spLocks noChangeArrowheads="1"/>
            </p:cNvSpPr>
            <p:nvPr/>
          </p:nvSpPr>
          <p:spPr bwMode="auto">
            <a:xfrm>
              <a:off x="4217" y="1356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28" name="Rectangle 128"/>
            <p:cNvSpPr>
              <a:spLocks noChangeArrowheads="1"/>
            </p:cNvSpPr>
            <p:nvPr/>
          </p:nvSpPr>
          <p:spPr bwMode="auto">
            <a:xfrm>
              <a:off x="4230" y="1656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9129" name="Group 12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9145" name="AutoShape 130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146" name="AutoShape 131"/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88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9130" name="Freeform 13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9131" name="Group 13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9143" name="AutoShape 134"/>
              <p:cNvSpPr>
                <a:spLocks noChangeArrowheads="1"/>
              </p:cNvSpPr>
              <p:nvPr/>
            </p:nvSpPr>
            <p:spPr bwMode="auto">
              <a:xfrm>
                <a:off x="611" y="2569"/>
                <a:ext cx="728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144" name="AutoShape 135"/>
              <p:cNvSpPr>
                <a:spLocks noChangeArrowheads="1"/>
              </p:cNvSpPr>
              <p:nvPr/>
            </p:nvSpPr>
            <p:spPr bwMode="auto">
              <a:xfrm>
                <a:off x="627" y="2586"/>
                <a:ext cx="696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9132" name="Rectangle 136"/>
            <p:cNvSpPr>
              <a:spLocks noChangeArrowheads="1"/>
            </p:cNvSpPr>
            <p:nvPr/>
          </p:nvSpPr>
          <p:spPr bwMode="auto">
            <a:xfrm>
              <a:off x="5250" y="429"/>
              <a:ext cx="71" cy="2287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33" name="Freeform 13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134" name="Freeform 13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135" name="Oval 139"/>
            <p:cNvSpPr>
              <a:spLocks noChangeArrowheads="1"/>
            </p:cNvSpPr>
            <p:nvPr/>
          </p:nvSpPr>
          <p:spPr bwMode="auto">
            <a:xfrm>
              <a:off x="5520" y="2612"/>
              <a:ext cx="45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36" name="Freeform 14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137" name="AutoShape 141"/>
            <p:cNvSpPr>
              <a:spLocks noChangeArrowheads="1"/>
            </p:cNvSpPr>
            <p:nvPr/>
          </p:nvSpPr>
          <p:spPr bwMode="auto">
            <a:xfrm>
              <a:off x="4140" y="2675"/>
              <a:ext cx="1200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38" name="AutoShape 142"/>
            <p:cNvSpPr>
              <a:spLocks noChangeArrowheads="1"/>
            </p:cNvSpPr>
            <p:nvPr/>
          </p:nvSpPr>
          <p:spPr bwMode="auto">
            <a:xfrm>
              <a:off x="4204" y="2710"/>
              <a:ext cx="1072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39" name="Oval 143"/>
            <p:cNvSpPr>
              <a:spLocks noChangeArrowheads="1"/>
            </p:cNvSpPr>
            <p:nvPr/>
          </p:nvSpPr>
          <p:spPr bwMode="auto">
            <a:xfrm>
              <a:off x="4307" y="2382"/>
              <a:ext cx="160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40" name="Oval 144"/>
            <p:cNvSpPr>
              <a:spLocks noChangeArrowheads="1"/>
            </p:cNvSpPr>
            <p:nvPr/>
          </p:nvSpPr>
          <p:spPr bwMode="auto">
            <a:xfrm>
              <a:off x="4487" y="2382"/>
              <a:ext cx="160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1800">
                <a:solidFill>
                  <a:srgbClr val="FF0000"/>
                </a:solidFill>
              </a:endParaRPr>
            </a:p>
          </p:txBody>
        </p:sp>
        <p:sp>
          <p:nvSpPr>
            <p:cNvPr id="129141" name="Oval 145"/>
            <p:cNvSpPr>
              <a:spLocks noChangeArrowheads="1"/>
            </p:cNvSpPr>
            <p:nvPr/>
          </p:nvSpPr>
          <p:spPr bwMode="auto">
            <a:xfrm>
              <a:off x="4660" y="2382"/>
              <a:ext cx="160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42" name="Rectangle 146"/>
            <p:cNvSpPr>
              <a:spLocks noChangeArrowheads="1"/>
            </p:cNvSpPr>
            <p:nvPr/>
          </p:nvSpPr>
          <p:spPr bwMode="auto">
            <a:xfrm>
              <a:off x="5064" y="1834"/>
              <a:ext cx="83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9076" name="Group 147"/>
          <p:cNvGrpSpPr>
            <a:grpSpLocks/>
          </p:cNvGrpSpPr>
          <p:nvPr/>
        </p:nvGrpSpPr>
        <p:grpSpPr bwMode="auto">
          <a:xfrm>
            <a:off x="8002588" y="1700213"/>
            <a:ext cx="352425" cy="660400"/>
            <a:chOff x="4140" y="429"/>
            <a:chExt cx="1425" cy="2396"/>
          </a:xfrm>
        </p:grpSpPr>
        <p:sp>
          <p:nvSpPr>
            <p:cNvPr id="129087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088" name="Rectangle 149"/>
            <p:cNvSpPr>
              <a:spLocks noChangeArrowheads="1"/>
            </p:cNvSpPr>
            <p:nvPr/>
          </p:nvSpPr>
          <p:spPr bwMode="auto">
            <a:xfrm>
              <a:off x="4204" y="429"/>
              <a:ext cx="1046" cy="2287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89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090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091" name="Rectangle 152"/>
            <p:cNvSpPr>
              <a:spLocks noChangeArrowheads="1"/>
            </p:cNvSpPr>
            <p:nvPr/>
          </p:nvSpPr>
          <p:spPr bwMode="auto">
            <a:xfrm>
              <a:off x="4211" y="694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9092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9117" name="AutoShape 154"/>
              <p:cNvSpPr>
                <a:spLocks noChangeArrowheads="1"/>
              </p:cNvSpPr>
              <p:nvPr/>
            </p:nvSpPr>
            <p:spPr bwMode="auto">
              <a:xfrm>
                <a:off x="615" y="2560"/>
                <a:ext cx="721" cy="14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118" name="AutoShape 155"/>
              <p:cNvSpPr>
                <a:spLocks noChangeArrowheads="1"/>
              </p:cNvSpPr>
              <p:nvPr/>
            </p:nvSpPr>
            <p:spPr bwMode="auto">
              <a:xfrm>
                <a:off x="631" y="2582"/>
                <a:ext cx="689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9093" name="Rectangle 156"/>
            <p:cNvSpPr>
              <a:spLocks noChangeArrowheads="1"/>
            </p:cNvSpPr>
            <p:nvPr/>
          </p:nvSpPr>
          <p:spPr bwMode="auto">
            <a:xfrm>
              <a:off x="4223" y="1016"/>
              <a:ext cx="597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9094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29115" name="AutoShape 158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1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116" name="AutoShape 159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89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9095" name="Rectangle 160"/>
            <p:cNvSpPr>
              <a:spLocks noChangeArrowheads="1"/>
            </p:cNvSpPr>
            <p:nvPr/>
          </p:nvSpPr>
          <p:spPr bwMode="auto">
            <a:xfrm>
              <a:off x="4217" y="1356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96" name="Rectangle 161"/>
            <p:cNvSpPr>
              <a:spLocks noChangeArrowheads="1"/>
            </p:cNvSpPr>
            <p:nvPr/>
          </p:nvSpPr>
          <p:spPr bwMode="auto">
            <a:xfrm>
              <a:off x="4230" y="1656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9097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9113" name="AutoShape 163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114" name="AutoShape 164"/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88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9098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9099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9111" name="AutoShape 167"/>
              <p:cNvSpPr>
                <a:spLocks noChangeArrowheads="1"/>
              </p:cNvSpPr>
              <p:nvPr/>
            </p:nvSpPr>
            <p:spPr bwMode="auto">
              <a:xfrm>
                <a:off x="611" y="2569"/>
                <a:ext cx="728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112" name="AutoShape 168"/>
              <p:cNvSpPr>
                <a:spLocks noChangeArrowheads="1"/>
              </p:cNvSpPr>
              <p:nvPr/>
            </p:nvSpPr>
            <p:spPr bwMode="auto">
              <a:xfrm>
                <a:off x="627" y="2586"/>
                <a:ext cx="696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9100" name="Rectangle 169"/>
            <p:cNvSpPr>
              <a:spLocks noChangeArrowheads="1"/>
            </p:cNvSpPr>
            <p:nvPr/>
          </p:nvSpPr>
          <p:spPr bwMode="auto">
            <a:xfrm>
              <a:off x="5250" y="429"/>
              <a:ext cx="71" cy="2287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01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102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103" name="Oval 172"/>
            <p:cNvSpPr>
              <a:spLocks noChangeArrowheads="1"/>
            </p:cNvSpPr>
            <p:nvPr/>
          </p:nvSpPr>
          <p:spPr bwMode="auto">
            <a:xfrm>
              <a:off x="5520" y="2612"/>
              <a:ext cx="45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04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105" name="AutoShape 174"/>
            <p:cNvSpPr>
              <a:spLocks noChangeArrowheads="1"/>
            </p:cNvSpPr>
            <p:nvPr/>
          </p:nvSpPr>
          <p:spPr bwMode="auto">
            <a:xfrm>
              <a:off x="4140" y="2675"/>
              <a:ext cx="1200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06" name="AutoShape 175"/>
            <p:cNvSpPr>
              <a:spLocks noChangeArrowheads="1"/>
            </p:cNvSpPr>
            <p:nvPr/>
          </p:nvSpPr>
          <p:spPr bwMode="auto">
            <a:xfrm>
              <a:off x="4204" y="2710"/>
              <a:ext cx="1072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07" name="Oval 176"/>
            <p:cNvSpPr>
              <a:spLocks noChangeArrowheads="1"/>
            </p:cNvSpPr>
            <p:nvPr/>
          </p:nvSpPr>
          <p:spPr bwMode="auto">
            <a:xfrm>
              <a:off x="4307" y="2382"/>
              <a:ext cx="160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08" name="Oval 177"/>
            <p:cNvSpPr>
              <a:spLocks noChangeArrowheads="1"/>
            </p:cNvSpPr>
            <p:nvPr/>
          </p:nvSpPr>
          <p:spPr bwMode="auto">
            <a:xfrm>
              <a:off x="4487" y="2382"/>
              <a:ext cx="160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1800">
                <a:solidFill>
                  <a:srgbClr val="FF0000"/>
                </a:solidFill>
              </a:endParaRPr>
            </a:p>
          </p:txBody>
        </p:sp>
        <p:sp>
          <p:nvSpPr>
            <p:cNvPr id="129109" name="Oval 178"/>
            <p:cNvSpPr>
              <a:spLocks noChangeArrowheads="1"/>
            </p:cNvSpPr>
            <p:nvPr/>
          </p:nvSpPr>
          <p:spPr bwMode="auto">
            <a:xfrm>
              <a:off x="4660" y="2382"/>
              <a:ext cx="160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110" name="Rectangle 179"/>
            <p:cNvSpPr>
              <a:spLocks noChangeArrowheads="1"/>
            </p:cNvSpPr>
            <p:nvPr/>
          </p:nvSpPr>
          <p:spPr bwMode="auto">
            <a:xfrm>
              <a:off x="5064" y="1834"/>
              <a:ext cx="83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9077" name="Group 180"/>
          <p:cNvGrpSpPr>
            <a:grpSpLocks/>
          </p:cNvGrpSpPr>
          <p:nvPr/>
        </p:nvGrpSpPr>
        <p:grpSpPr bwMode="auto">
          <a:xfrm flipH="1">
            <a:off x="8151813" y="4489450"/>
            <a:ext cx="803275" cy="771525"/>
            <a:chOff x="-44" y="1473"/>
            <a:chExt cx="981" cy="1105"/>
          </a:xfrm>
        </p:grpSpPr>
        <p:pic>
          <p:nvPicPr>
            <p:cNvPr id="129085" name="Picture 18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9086" name="Freeform 18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29078" name="Group 183"/>
          <p:cNvGrpSpPr>
            <a:grpSpLocks/>
          </p:cNvGrpSpPr>
          <p:nvPr/>
        </p:nvGrpSpPr>
        <p:grpSpPr bwMode="auto">
          <a:xfrm>
            <a:off x="4237038" y="4470400"/>
            <a:ext cx="803275" cy="771525"/>
            <a:chOff x="-44" y="1473"/>
            <a:chExt cx="981" cy="1105"/>
          </a:xfrm>
        </p:grpSpPr>
        <p:pic>
          <p:nvPicPr>
            <p:cNvPr id="129083" name="Picture 184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9084" name="Freeform 18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29079" name="Group 186"/>
          <p:cNvGrpSpPr>
            <a:grpSpLocks/>
          </p:cNvGrpSpPr>
          <p:nvPr/>
        </p:nvGrpSpPr>
        <p:grpSpPr bwMode="auto">
          <a:xfrm>
            <a:off x="4859338" y="4919663"/>
            <a:ext cx="803275" cy="771525"/>
            <a:chOff x="-44" y="1473"/>
            <a:chExt cx="981" cy="1105"/>
          </a:xfrm>
        </p:grpSpPr>
        <p:pic>
          <p:nvPicPr>
            <p:cNvPr id="129081" name="Picture 187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9082" name="Freeform 18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290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3B562EEF-3F50-5A41-BC30-99109272BF15}" type="slidenum">
              <a:rPr lang="en-US" sz="1200">
                <a:latin typeface="Tahoma" charset="0"/>
              </a:rPr>
              <a:pPr/>
              <a:t>15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9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30050" name="Picture 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50" y="1028700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005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Chapter 1: roadmap</a:t>
            </a:r>
          </a:p>
        </p:txBody>
      </p:sp>
      <p:sp>
        <p:nvSpPr>
          <p:cNvPr id="1300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7363" y="1406525"/>
            <a:ext cx="8207375" cy="4648200"/>
          </a:xfrm>
        </p:spPr>
        <p:txBody>
          <a:bodyPr/>
          <a:lstStyle/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1.1 what </a:t>
            </a:r>
            <a:r>
              <a:rPr lang="en-US" sz="2800" i="1">
                <a:solidFill>
                  <a:srgbClr val="000099"/>
                </a:solidFill>
                <a:latin typeface="Gill Sans MT" charset="0"/>
                <a:cs typeface="Arial" charset="0"/>
              </a:rPr>
              <a:t>is</a:t>
            </a: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 the Internet?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1.2</a:t>
            </a:r>
            <a:r>
              <a:rPr lang="en-US" sz="2800">
                <a:latin typeface="Gill Sans MT" charset="0"/>
                <a:cs typeface="Arial" charset="0"/>
              </a:rPr>
              <a:t> network edge</a:t>
            </a:r>
          </a:p>
          <a:p>
            <a:pPr lvl="2" eaLnBrk="1" hangingPunct="1">
              <a:buClr>
                <a:srgbClr val="000099"/>
              </a:buClr>
              <a:buFont typeface="Wingdings" charset="0"/>
              <a:buChar char="§"/>
            </a:pPr>
            <a:r>
              <a:rPr lang="en-US" sz="2800">
                <a:latin typeface="Gill Sans MT" charset="0"/>
                <a:cs typeface="Arial" charset="0"/>
              </a:rPr>
              <a:t> </a:t>
            </a:r>
            <a:r>
              <a:rPr lang="en-US" sz="2400">
                <a:latin typeface="Gill Sans MT" charset="0"/>
                <a:cs typeface="Arial" charset="0"/>
              </a:rPr>
              <a:t>end systems, access networks, links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1.3 </a:t>
            </a:r>
            <a:r>
              <a:rPr lang="en-US" sz="2800">
                <a:latin typeface="Gill Sans MT" charset="0"/>
                <a:cs typeface="Arial" charset="0"/>
              </a:rPr>
              <a:t>network core</a:t>
            </a:r>
          </a:p>
          <a:p>
            <a:pPr lvl="2" eaLnBrk="1" hangingPunct="1">
              <a:buClr>
                <a:srgbClr val="000099"/>
              </a:buClr>
              <a:buFont typeface="Wingdings" charset="0"/>
              <a:buChar char="§"/>
            </a:pPr>
            <a:r>
              <a:rPr lang="en-US" sz="2800">
                <a:latin typeface="Gill Sans MT" charset="0"/>
                <a:cs typeface="Arial" charset="0"/>
              </a:rPr>
              <a:t> </a:t>
            </a:r>
            <a:r>
              <a:rPr lang="en-US" sz="2400">
                <a:latin typeface="Gill Sans MT" charset="0"/>
                <a:cs typeface="Arial" charset="0"/>
              </a:rPr>
              <a:t>packet switching, circuit switching, network structure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1.4 </a:t>
            </a:r>
            <a:r>
              <a:rPr lang="en-US" sz="2800">
                <a:latin typeface="Gill Sans MT" charset="0"/>
                <a:cs typeface="Arial" charset="0"/>
              </a:rPr>
              <a:t>delay, loss, throughput in networks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CC0000"/>
                </a:solidFill>
                <a:latin typeface="Gill Sans MT" charset="0"/>
                <a:cs typeface="Arial" charset="0"/>
              </a:rPr>
              <a:t>1.5 protocol layers, service models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1.6</a:t>
            </a:r>
            <a:r>
              <a:rPr lang="en-US" sz="2800">
                <a:latin typeface="Gill Sans MT" charset="0"/>
                <a:cs typeface="Arial" charset="0"/>
              </a:rPr>
              <a:t> networks under attack: security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1.7</a:t>
            </a:r>
            <a:r>
              <a:rPr lang="en-US" sz="2800">
                <a:latin typeface="Gill Sans MT" charset="0"/>
                <a:cs typeface="Arial" charset="0"/>
              </a:rPr>
              <a:t> history</a:t>
            </a:r>
          </a:p>
          <a:p>
            <a:pPr eaLnBrk="1" hangingPunct="1"/>
            <a:endParaRPr lang="en-US">
              <a:latin typeface="Gill Sans MT" charset="0"/>
            </a:endParaRPr>
          </a:p>
        </p:txBody>
      </p:sp>
      <p:sp>
        <p:nvSpPr>
          <p:cNvPr id="1300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1010EEF6-057C-ED4E-9731-64DD68FB5C5B}" type="slidenum">
              <a:rPr lang="en-US" sz="1200">
                <a:latin typeface="Tahoma" charset="0"/>
              </a:rPr>
              <a:pPr/>
              <a:t>16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287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32098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9366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2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33375" y="128588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Protocol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layers</a:t>
            </a:r>
            <a:r>
              <a:rPr lang="ja-JP" altLang="en-US">
                <a:latin typeface="Gill Sans MT" charset="0"/>
              </a:rPr>
              <a:t>”</a:t>
            </a:r>
            <a:endParaRPr lang="en-US">
              <a:latin typeface="Gill Sans MT" charset="0"/>
            </a:endParaRPr>
          </a:p>
        </p:txBody>
      </p:sp>
      <p:sp>
        <p:nvSpPr>
          <p:cNvPr id="13210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1371600"/>
            <a:ext cx="3581400" cy="46482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75000"/>
              </a:lnSpc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Networks are complex,</a:t>
            </a:r>
          </a:p>
          <a:p>
            <a:pPr eaLnBrk="1" hangingPunct="1">
              <a:lnSpc>
                <a:spcPct val="75000"/>
              </a:lnSpc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with many </a:t>
            </a:r>
            <a:r>
              <a:rPr lang="ja-JP" altLang="en-US" i="1">
                <a:solidFill>
                  <a:srgbClr val="CC0000"/>
                </a:solidFill>
                <a:latin typeface="Gill Sans MT" charset="0"/>
              </a:rPr>
              <a:t>“</a:t>
            </a:r>
            <a:r>
              <a:rPr lang="en-US" altLang="ja-JP" i="1">
                <a:solidFill>
                  <a:srgbClr val="CC0000"/>
                </a:solidFill>
                <a:latin typeface="Gill Sans MT" charset="0"/>
              </a:rPr>
              <a:t>pieces</a:t>
            </a:r>
            <a:r>
              <a:rPr lang="ja-JP" altLang="en-US" i="1">
                <a:solidFill>
                  <a:srgbClr val="CC0000"/>
                </a:solidFill>
                <a:latin typeface="Gill Sans MT" charset="0"/>
              </a:rPr>
              <a:t>”</a:t>
            </a:r>
            <a:r>
              <a:rPr lang="en-US" altLang="ja-JP" i="1">
                <a:solidFill>
                  <a:srgbClr val="CC0000"/>
                </a:solidFill>
                <a:latin typeface="Gill Sans MT" charset="0"/>
              </a:rPr>
              <a:t>:</a:t>
            </a:r>
          </a:p>
          <a:p>
            <a:pPr lvl="1" eaLnBrk="1" hangingPunct="1"/>
            <a:r>
              <a:rPr lang="en-US" sz="2800">
                <a:latin typeface="Gill Sans MT" charset="0"/>
                <a:cs typeface="Arial" charset="0"/>
              </a:rPr>
              <a:t>hosts</a:t>
            </a:r>
          </a:p>
          <a:p>
            <a:pPr lvl="1" eaLnBrk="1" hangingPunct="1"/>
            <a:r>
              <a:rPr lang="en-US" sz="2800">
                <a:latin typeface="Gill Sans MT" charset="0"/>
                <a:cs typeface="Arial" charset="0"/>
              </a:rPr>
              <a:t>routers</a:t>
            </a:r>
          </a:p>
          <a:p>
            <a:pPr lvl="1" eaLnBrk="1" hangingPunct="1"/>
            <a:r>
              <a:rPr lang="en-US" sz="2800">
                <a:latin typeface="Gill Sans MT" charset="0"/>
                <a:cs typeface="Arial" charset="0"/>
              </a:rPr>
              <a:t>links of various media</a:t>
            </a:r>
          </a:p>
          <a:p>
            <a:pPr lvl="1" eaLnBrk="1" hangingPunct="1"/>
            <a:r>
              <a:rPr lang="en-US" sz="2800">
                <a:latin typeface="Gill Sans MT" charset="0"/>
                <a:cs typeface="Arial" charset="0"/>
              </a:rPr>
              <a:t>applications</a:t>
            </a:r>
          </a:p>
          <a:p>
            <a:pPr lvl="1" eaLnBrk="1" hangingPunct="1"/>
            <a:r>
              <a:rPr lang="en-US" sz="2800">
                <a:latin typeface="Gill Sans MT" charset="0"/>
                <a:cs typeface="Arial" charset="0"/>
              </a:rPr>
              <a:t>protocols</a:t>
            </a:r>
          </a:p>
          <a:p>
            <a:pPr lvl="1" eaLnBrk="1" hangingPunct="1"/>
            <a:r>
              <a:rPr lang="en-US" sz="2800">
                <a:latin typeface="Gill Sans MT" charset="0"/>
                <a:cs typeface="Arial" charset="0"/>
              </a:rPr>
              <a:t>hardware, software</a:t>
            </a:r>
          </a:p>
        </p:txBody>
      </p:sp>
      <p:sp>
        <p:nvSpPr>
          <p:cNvPr id="132101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52950" y="2266950"/>
            <a:ext cx="4057650" cy="2619375"/>
          </a:xfrm>
        </p:spPr>
        <p:txBody>
          <a:bodyPr>
            <a:normAutofit fontScale="77500" lnSpcReduction="20000"/>
          </a:bodyPr>
          <a:lstStyle/>
          <a:p>
            <a:pPr algn="ctr" eaLnBrk="1" hangingPunct="1">
              <a:buFont typeface="Wingdings" charset="0"/>
              <a:buNone/>
            </a:pPr>
            <a:r>
              <a:rPr lang="en-US" sz="3200" i="1">
                <a:solidFill>
                  <a:srgbClr val="CC0000"/>
                </a:solidFill>
                <a:latin typeface="Gill Sans MT" charset="0"/>
              </a:rPr>
              <a:t>Question:</a:t>
            </a:r>
            <a:r>
              <a:rPr lang="en-US" sz="2400" u="sng">
                <a:solidFill>
                  <a:srgbClr val="FF0000"/>
                </a:solidFill>
                <a:latin typeface="Gill Sans MT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Gill Sans MT" charset="0"/>
              </a:rPr>
              <a:t>is there any hope of </a:t>
            </a:r>
            <a:r>
              <a:rPr lang="en-US" i="1">
                <a:latin typeface="Gill Sans MT" charset="0"/>
              </a:rPr>
              <a:t>organizing</a:t>
            </a:r>
            <a:r>
              <a:rPr lang="en-US">
                <a:latin typeface="Gill Sans MT" charset="0"/>
              </a:rPr>
              <a:t> structure of network?</a:t>
            </a:r>
          </a:p>
          <a:p>
            <a:pPr algn="ctr" eaLnBrk="1" hangingPunct="1">
              <a:buFont typeface="Wingdings" charset="0"/>
              <a:buNone/>
            </a:pPr>
            <a:endParaRPr lang="en-US">
              <a:latin typeface="Gill Sans MT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Gill Sans MT" charset="0"/>
              </a:rPr>
              <a:t>…. or at least our discussion of networks?</a:t>
            </a:r>
          </a:p>
        </p:txBody>
      </p:sp>
      <p:sp>
        <p:nvSpPr>
          <p:cNvPr id="13210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C9309090-330E-B84E-A9A2-4A66878B643A}" type="slidenum">
              <a:rPr lang="en-US" sz="1200">
                <a:latin typeface="Tahoma" charset="0"/>
              </a:rPr>
              <a:pPr/>
              <a:t>17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951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34146" name="Picture 14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38" y="928688"/>
            <a:ext cx="5484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414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76225" y="142875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>
                <a:latin typeface="Gill Sans MT" charset="0"/>
              </a:rPr>
              <a:t>Organization of air travel</a:t>
            </a:r>
            <a:endParaRPr lang="en-US">
              <a:latin typeface="Gill Sans MT" charset="0"/>
            </a:endParaRPr>
          </a:p>
        </p:txBody>
      </p:sp>
      <p:sp>
        <p:nvSpPr>
          <p:cNvPr id="1341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5489575"/>
            <a:ext cx="7772400" cy="542925"/>
          </a:xfrm>
        </p:spPr>
        <p:txBody>
          <a:bodyPr>
            <a:normAutofit lnSpcReduction="10000"/>
          </a:bodyPr>
          <a:lstStyle/>
          <a:p>
            <a:pPr eaLnBrk="1" hangingPunct="1">
              <a:buSzPct val="75000"/>
            </a:pPr>
            <a:r>
              <a:rPr lang="en-US">
                <a:latin typeface="Gill Sans MT" charset="0"/>
              </a:rPr>
              <a:t>a series of steps</a:t>
            </a:r>
          </a:p>
        </p:txBody>
      </p:sp>
      <p:grpSp>
        <p:nvGrpSpPr>
          <p:cNvPr id="134149" name="Group 4"/>
          <p:cNvGrpSpPr>
            <a:grpSpLocks/>
          </p:cNvGrpSpPr>
          <p:nvPr/>
        </p:nvGrpSpPr>
        <p:grpSpPr bwMode="auto">
          <a:xfrm>
            <a:off x="1111250" y="1587500"/>
            <a:ext cx="6508750" cy="3294063"/>
            <a:chOff x="700" y="1000"/>
            <a:chExt cx="4100" cy="2075"/>
          </a:xfrm>
        </p:grpSpPr>
        <p:sp>
          <p:nvSpPr>
            <p:cNvPr id="134151" name="Text Box 5"/>
            <p:cNvSpPr txBox="1">
              <a:spLocks noChangeArrowheads="1"/>
            </p:cNvSpPr>
            <p:nvPr/>
          </p:nvSpPr>
          <p:spPr bwMode="auto">
            <a:xfrm>
              <a:off x="846" y="1007"/>
              <a:ext cx="1307" cy="1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>
                  <a:solidFill>
                    <a:srgbClr val="000099"/>
                  </a:solidFill>
                </a:rPr>
                <a:t>ticket (purchase)</a:t>
              </a:r>
            </a:p>
            <a:p>
              <a:endParaRPr lang="en-US" sz="2000">
                <a:solidFill>
                  <a:srgbClr val="000099"/>
                </a:solidFill>
              </a:endParaRPr>
            </a:p>
            <a:p>
              <a:r>
                <a:rPr lang="en-US" sz="2000">
                  <a:solidFill>
                    <a:srgbClr val="000099"/>
                  </a:solidFill>
                </a:rPr>
                <a:t>baggage (check)</a:t>
              </a:r>
            </a:p>
            <a:p>
              <a:endParaRPr lang="en-US" sz="2000">
                <a:solidFill>
                  <a:srgbClr val="000099"/>
                </a:solidFill>
              </a:endParaRPr>
            </a:p>
            <a:p>
              <a:r>
                <a:rPr lang="en-US" sz="2000">
                  <a:solidFill>
                    <a:srgbClr val="000099"/>
                  </a:solidFill>
                </a:rPr>
                <a:t>gates (load)</a:t>
              </a:r>
            </a:p>
            <a:p>
              <a:endParaRPr lang="en-US" sz="2000">
                <a:solidFill>
                  <a:srgbClr val="000099"/>
                </a:solidFill>
              </a:endParaRPr>
            </a:p>
            <a:p>
              <a:r>
                <a:rPr lang="en-US" sz="2000">
                  <a:solidFill>
                    <a:srgbClr val="000099"/>
                  </a:solidFill>
                </a:rPr>
                <a:t>runway takeoff</a:t>
              </a:r>
            </a:p>
            <a:p>
              <a:endParaRPr lang="en-US" sz="2000">
                <a:solidFill>
                  <a:srgbClr val="000099"/>
                </a:solidFill>
              </a:endParaRPr>
            </a:p>
            <a:p>
              <a:r>
                <a:rPr lang="en-US" sz="2000">
                  <a:solidFill>
                    <a:srgbClr val="000099"/>
                  </a:solidFill>
                </a:rPr>
                <a:t>airplane routing</a:t>
              </a:r>
            </a:p>
          </p:txBody>
        </p:sp>
        <p:sp>
          <p:nvSpPr>
            <p:cNvPr id="134152" name="Text Box 6"/>
            <p:cNvSpPr txBox="1">
              <a:spLocks noChangeArrowheads="1"/>
            </p:cNvSpPr>
            <p:nvPr/>
          </p:nvSpPr>
          <p:spPr bwMode="auto">
            <a:xfrm>
              <a:off x="3242" y="1001"/>
              <a:ext cx="1280" cy="1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>
                  <a:solidFill>
                    <a:srgbClr val="000099"/>
                  </a:solidFill>
                </a:rPr>
                <a:t>ticket (complain)</a:t>
              </a:r>
            </a:p>
            <a:p>
              <a:endParaRPr lang="en-US" sz="2000">
                <a:solidFill>
                  <a:srgbClr val="000099"/>
                </a:solidFill>
              </a:endParaRPr>
            </a:p>
            <a:p>
              <a:r>
                <a:rPr lang="en-US" sz="2000">
                  <a:solidFill>
                    <a:srgbClr val="000099"/>
                  </a:solidFill>
                </a:rPr>
                <a:t>baggage (claim)</a:t>
              </a:r>
            </a:p>
            <a:p>
              <a:endParaRPr lang="en-US" sz="2000">
                <a:solidFill>
                  <a:srgbClr val="000099"/>
                </a:solidFill>
              </a:endParaRPr>
            </a:p>
            <a:p>
              <a:r>
                <a:rPr lang="en-US" sz="2000">
                  <a:solidFill>
                    <a:srgbClr val="000099"/>
                  </a:solidFill>
                </a:rPr>
                <a:t>gates (unload)</a:t>
              </a:r>
            </a:p>
            <a:p>
              <a:endParaRPr lang="en-US" sz="2000">
                <a:solidFill>
                  <a:srgbClr val="000099"/>
                </a:solidFill>
              </a:endParaRPr>
            </a:p>
            <a:p>
              <a:r>
                <a:rPr lang="en-US" sz="2000">
                  <a:solidFill>
                    <a:srgbClr val="000099"/>
                  </a:solidFill>
                </a:rPr>
                <a:t>runway landing</a:t>
              </a:r>
            </a:p>
            <a:p>
              <a:endParaRPr lang="en-US" sz="2000">
                <a:solidFill>
                  <a:srgbClr val="000099"/>
                </a:solidFill>
              </a:endParaRPr>
            </a:p>
            <a:p>
              <a:r>
                <a:rPr lang="en-US" sz="2000">
                  <a:solidFill>
                    <a:srgbClr val="000099"/>
                  </a:solidFill>
                </a:rPr>
                <a:t>airplane routing</a:t>
              </a:r>
            </a:p>
          </p:txBody>
        </p:sp>
        <p:sp>
          <p:nvSpPr>
            <p:cNvPr id="134153" name="Text Box 7"/>
            <p:cNvSpPr txBox="1">
              <a:spLocks noChangeArrowheads="1"/>
            </p:cNvSpPr>
            <p:nvPr/>
          </p:nvSpPr>
          <p:spPr bwMode="auto">
            <a:xfrm>
              <a:off x="2074" y="2825"/>
              <a:ext cx="121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>
                  <a:solidFill>
                    <a:srgbClr val="000099"/>
                  </a:solidFill>
                </a:rPr>
                <a:t>airplane routing</a:t>
              </a:r>
            </a:p>
          </p:txBody>
        </p:sp>
        <p:sp>
          <p:nvSpPr>
            <p:cNvPr id="134154" name="Freeform 8"/>
            <p:cNvSpPr>
              <a:spLocks/>
            </p:cNvSpPr>
            <p:nvPr/>
          </p:nvSpPr>
          <p:spPr bwMode="auto">
            <a:xfrm>
              <a:off x="700" y="1000"/>
              <a:ext cx="4100" cy="2072"/>
            </a:xfrm>
            <a:custGeom>
              <a:avLst/>
              <a:gdLst>
                <a:gd name="T0" fmla="*/ 0 w 4100"/>
                <a:gd name="T1" fmla="*/ 0 h 2072"/>
                <a:gd name="T2" fmla="*/ 4 w 4100"/>
                <a:gd name="T3" fmla="*/ 1736 h 2072"/>
                <a:gd name="T4" fmla="*/ 804 w 4100"/>
                <a:gd name="T5" fmla="*/ 2064 h 2072"/>
                <a:gd name="T6" fmla="*/ 3468 w 4100"/>
                <a:gd name="T7" fmla="*/ 2072 h 2072"/>
                <a:gd name="T8" fmla="*/ 4100 w 4100"/>
                <a:gd name="T9" fmla="*/ 1736 h 2072"/>
                <a:gd name="T10" fmla="*/ 4100 w 4100"/>
                <a:gd name="T11" fmla="*/ 96 h 20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100"/>
                <a:gd name="T19" fmla="*/ 0 h 2072"/>
                <a:gd name="T20" fmla="*/ 4100 w 4100"/>
                <a:gd name="T21" fmla="*/ 2072 h 207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100" h="2072">
                  <a:moveTo>
                    <a:pt x="0" y="0"/>
                  </a:moveTo>
                  <a:lnTo>
                    <a:pt x="4" y="1736"/>
                  </a:lnTo>
                  <a:lnTo>
                    <a:pt x="804" y="2064"/>
                  </a:lnTo>
                  <a:lnTo>
                    <a:pt x="3468" y="2072"/>
                  </a:lnTo>
                  <a:lnTo>
                    <a:pt x="4100" y="1736"/>
                  </a:lnTo>
                  <a:lnTo>
                    <a:pt x="4100" y="96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41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82E1946A-5C13-AC4C-92A4-056048C965E7}" type="slidenum">
              <a:rPr lang="en-US" sz="1200">
                <a:latin typeface="Tahoma" charset="0"/>
              </a:rPr>
              <a:pPr/>
              <a:t>18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506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36194" name="Picture 4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8" y="819150"/>
            <a:ext cx="7313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6195" name="Group 38"/>
          <p:cNvGrpSpPr>
            <a:grpSpLocks/>
          </p:cNvGrpSpPr>
          <p:nvPr/>
        </p:nvGrpSpPr>
        <p:grpSpPr bwMode="auto">
          <a:xfrm>
            <a:off x="434975" y="1314450"/>
            <a:ext cx="8418513" cy="2835275"/>
            <a:chOff x="258" y="1214"/>
            <a:chExt cx="5303" cy="1786"/>
          </a:xfrm>
        </p:grpSpPr>
        <p:sp>
          <p:nvSpPr>
            <p:cNvPr id="136199" name="Rectangle 2"/>
            <p:cNvSpPr>
              <a:spLocks noChangeArrowheads="1"/>
            </p:cNvSpPr>
            <p:nvPr/>
          </p:nvSpPr>
          <p:spPr bwMode="auto">
            <a:xfrm>
              <a:off x="264" y="1544"/>
              <a:ext cx="1028" cy="108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36200" name="Text Box 3"/>
            <p:cNvSpPr txBox="1">
              <a:spLocks noChangeArrowheads="1"/>
            </p:cNvSpPr>
            <p:nvPr/>
          </p:nvSpPr>
          <p:spPr bwMode="auto">
            <a:xfrm>
              <a:off x="258" y="1597"/>
              <a:ext cx="1071" cy="1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sz="1400"/>
                <a:t>ticket (purchase)</a:t>
              </a:r>
            </a:p>
            <a:p>
              <a:pPr algn="ctr">
                <a:lnSpc>
                  <a:spcPct val="80000"/>
                </a:lnSpc>
              </a:pPr>
              <a:endParaRPr lang="en-US" sz="1400"/>
            </a:p>
            <a:p>
              <a:pPr algn="ctr">
                <a:lnSpc>
                  <a:spcPct val="80000"/>
                </a:lnSpc>
              </a:pPr>
              <a:r>
                <a:rPr lang="en-US" sz="1400"/>
                <a:t>baggage (check)</a:t>
              </a:r>
            </a:p>
            <a:p>
              <a:pPr algn="ctr">
                <a:lnSpc>
                  <a:spcPct val="80000"/>
                </a:lnSpc>
              </a:pPr>
              <a:endParaRPr lang="en-US" sz="1400"/>
            </a:p>
            <a:p>
              <a:pPr algn="ctr">
                <a:lnSpc>
                  <a:spcPct val="80000"/>
                </a:lnSpc>
              </a:pPr>
              <a:r>
                <a:rPr lang="en-US" sz="1400"/>
                <a:t>gates (load)</a:t>
              </a:r>
            </a:p>
            <a:p>
              <a:pPr algn="ctr">
                <a:lnSpc>
                  <a:spcPct val="80000"/>
                </a:lnSpc>
              </a:pPr>
              <a:endParaRPr lang="en-US" sz="1400"/>
            </a:p>
            <a:p>
              <a:pPr algn="ctr">
                <a:lnSpc>
                  <a:spcPct val="80000"/>
                </a:lnSpc>
              </a:pPr>
              <a:r>
                <a:rPr lang="en-US" sz="1400"/>
                <a:t>runway (takeoff)</a:t>
              </a:r>
            </a:p>
            <a:p>
              <a:pPr algn="ctr">
                <a:lnSpc>
                  <a:spcPct val="80000"/>
                </a:lnSpc>
              </a:pPr>
              <a:endParaRPr lang="en-US" sz="1400"/>
            </a:p>
            <a:p>
              <a:pPr algn="ctr">
                <a:lnSpc>
                  <a:spcPct val="80000"/>
                </a:lnSpc>
              </a:pPr>
              <a:r>
                <a:rPr lang="en-US" sz="1400"/>
                <a:t>airplane routing</a:t>
              </a:r>
            </a:p>
          </p:txBody>
        </p:sp>
        <p:sp>
          <p:nvSpPr>
            <p:cNvPr id="136201" name="Line 4"/>
            <p:cNvSpPr>
              <a:spLocks noChangeShapeType="1"/>
            </p:cNvSpPr>
            <p:nvPr/>
          </p:nvSpPr>
          <p:spPr bwMode="auto">
            <a:xfrm>
              <a:off x="271" y="1770"/>
              <a:ext cx="1021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202" name="Line 5"/>
            <p:cNvSpPr>
              <a:spLocks noChangeShapeType="1"/>
            </p:cNvSpPr>
            <p:nvPr/>
          </p:nvSpPr>
          <p:spPr bwMode="auto">
            <a:xfrm>
              <a:off x="275" y="1989"/>
              <a:ext cx="1021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203" name="Line 6"/>
            <p:cNvSpPr>
              <a:spLocks noChangeShapeType="1"/>
            </p:cNvSpPr>
            <p:nvPr/>
          </p:nvSpPr>
          <p:spPr bwMode="auto">
            <a:xfrm>
              <a:off x="271" y="2207"/>
              <a:ext cx="1021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204" name="Line 7"/>
            <p:cNvSpPr>
              <a:spLocks noChangeShapeType="1"/>
            </p:cNvSpPr>
            <p:nvPr/>
          </p:nvSpPr>
          <p:spPr bwMode="auto">
            <a:xfrm>
              <a:off x="279" y="2426"/>
              <a:ext cx="1021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205" name="Text Box 8"/>
            <p:cNvSpPr txBox="1">
              <a:spLocks noChangeArrowheads="1"/>
            </p:cNvSpPr>
            <p:nvPr/>
          </p:nvSpPr>
          <p:spPr bwMode="auto">
            <a:xfrm>
              <a:off x="493" y="2706"/>
              <a:ext cx="5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/>
                <a:t>departure</a:t>
              </a:r>
            </a:p>
            <a:p>
              <a:pPr algn="ctr" eaLnBrk="1" hangingPunct="1"/>
              <a:r>
                <a:rPr lang="en-US" sz="1200"/>
                <a:t>airport</a:t>
              </a:r>
            </a:p>
          </p:txBody>
        </p:sp>
        <p:sp>
          <p:nvSpPr>
            <p:cNvPr id="136206" name="Text Box 9"/>
            <p:cNvSpPr txBox="1">
              <a:spLocks noChangeArrowheads="1"/>
            </p:cNvSpPr>
            <p:nvPr/>
          </p:nvSpPr>
          <p:spPr bwMode="auto">
            <a:xfrm>
              <a:off x="3756" y="2712"/>
              <a:ext cx="38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/>
                <a:t>arrival</a:t>
              </a:r>
            </a:p>
            <a:p>
              <a:pPr algn="ctr" eaLnBrk="1" hangingPunct="1"/>
              <a:r>
                <a:rPr lang="en-US" sz="1200"/>
                <a:t>airport</a:t>
              </a:r>
            </a:p>
          </p:txBody>
        </p:sp>
        <p:sp>
          <p:nvSpPr>
            <p:cNvPr id="136207" name="Text Box 10"/>
            <p:cNvSpPr txBox="1">
              <a:spLocks noChangeArrowheads="1"/>
            </p:cNvSpPr>
            <p:nvPr/>
          </p:nvSpPr>
          <p:spPr bwMode="auto">
            <a:xfrm>
              <a:off x="1859" y="2709"/>
              <a:ext cx="10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/>
                <a:t>intermediate air-traffic</a:t>
              </a:r>
            </a:p>
            <a:p>
              <a:pPr algn="ctr" eaLnBrk="1" hangingPunct="1"/>
              <a:r>
                <a:rPr lang="en-US" sz="1200"/>
                <a:t>control centers</a:t>
              </a:r>
            </a:p>
          </p:txBody>
        </p:sp>
        <p:pic>
          <p:nvPicPr>
            <p:cNvPr id="136208" name="Picture 11" descr="yylgaifm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0" y="1315"/>
              <a:ext cx="963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6209" name="Line 12"/>
            <p:cNvSpPr>
              <a:spLocks noChangeShapeType="1"/>
            </p:cNvSpPr>
            <p:nvPr/>
          </p:nvSpPr>
          <p:spPr bwMode="auto">
            <a:xfrm>
              <a:off x="2133" y="1214"/>
              <a:ext cx="2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210" name="Line 13"/>
            <p:cNvSpPr>
              <a:spLocks noChangeShapeType="1"/>
            </p:cNvSpPr>
            <p:nvPr/>
          </p:nvSpPr>
          <p:spPr bwMode="auto">
            <a:xfrm>
              <a:off x="2229" y="1310"/>
              <a:ext cx="2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211" name="Line 14"/>
            <p:cNvSpPr>
              <a:spLocks noChangeShapeType="1"/>
            </p:cNvSpPr>
            <p:nvPr/>
          </p:nvSpPr>
          <p:spPr bwMode="auto">
            <a:xfrm>
              <a:off x="2325" y="1406"/>
              <a:ext cx="2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6212" name="Group 15"/>
            <p:cNvGrpSpPr>
              <a:grpSpLocks/>
            </p:cNvGrpSpPr>
            <p:nvPr/>
          </p:nvGrpSpPr>
          <p:grpSpPr bwMode="auto">
            <a:xfrm>
              <a:off x="1436" y="2441"/>
              <a:ext cx="1071" cy="186"/>
              <a:chOff x="1813" y="2187"/>
              <a:chExt cx="1071" cy="186"/>
            </a:xfrm>
          </p:grpSpPr>
          <p:sp>
            <p:nvSpPr>
              <p:cNvPr id="136232" name="Rectangle 16"/>
              <p:cNvSpPr>
                <a:spLocks noChangeArrowheads="1"/>
              </p:cNvSpPr>
              <p:nvPr/>
            </p:nvSpPr>
            <p:spPr bwMode="auto">
              <a:xfrm>
                <a:off x="1817" y="2187"/>
                <a:ext cx="871" cy="18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charset="0"/>
                </a:endParaRPr>
              </a:p>
            </p:txBody>
          </p:sp>
          <p:sp>
            <p:nvSpPr>
              <p:cNvPr id="136233" name="Text Box 17"/>
              <p:cNvSpPr txBox="1">
                <a:spLocks noChangeArrowheads="1"/>
              </p:cNvSpPr>
              <p:nvPr/>
            </p:nvSpPr>
            <p:spPr bwMode="auto">
              <a:xfrm>
                <a:off x="1813" y="2200"/>
                <a:ext cx="1071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en-US" sz="1400"/>
                  <a:t>airplane routing</a:t>
                </a:r>
              </a:p>
            </p:txBody>
          </p:sp>
        </p:grpSp>
        <p:grpSp>
          <p:nvGrpSpPr>
            <p:cNvPr id="136213" name="Group 18"/>
            <p:cNvGrpSpPr>
              <a:grpSpLocks/>
            </p:cNvGrpSpPr>
            <p:nvPr/>
          </p:nvGrpSpPr>
          <p:grpSpPr bwMode="auto">
            <a:xfrm>
              <a:off x="2417" y="2441"/>
              <a:ext cx="1071" cy="186"/>
              <a:chOff x="1813" y="2187"/>
              <a:chExt cx="1071" cy="186"/>
            </a:xfrm>
          </p:grpSpPr>
          <p:sp>
            <p:nvSpPr>
              <p:cNvPr id="136230" name="Rectangle 19"/>
              <p:cNvSpPr>
                <a:spLocks noChangeArrowheads="1"/>
              </p:cNvSpPr>
              <p:nvPr/>
            </p:nvSpPr>
            <p:spPr bwMode="auto">
              <a:xfrm>
                <a:off x="1817" y="2187"/>
                <a:ext cx="871" cy="18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charset="0"/>
                </a:endParaRPr>
              </a:p>
            </p:txBody>
          </p:sp>
          <p:sp>
            <p:nvSpPr>
              <p:cNvPr id="136231" name="Text Box 20"/>
              <p:cNvSpPr txBox="1">
                <a:spLocks noChangeArrowheads="1"/>
              </p:cNvSpPr>
              <p:nvPr/>
            </p:nvSpPr>
            <p:spPr bwMode="auto">
              <a:xfrm>
                <a:off x="1813" y="2200"/>
                <a:ext cx="1071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en-US" sz="1400"/>
                  <a:t>airplane routing</a:t>
                </a:r>
              </a:p>
            </p:txBody>
          </p:sp>
        </p:grpSp>
        <p:sp>
          <p:nvSpPr>
            <p:cNvPr id="136214" name="Rectangle 21"/>
            <p:cNvSpPr>
              <a:spLocks noChangeArrowheads="1"/>
            </p:cNvSpPr>
            <p:nvPr/>
          </p:nvSpPr>
          <p:spPr bwMode="auto">
            <a:xfrm>
              <a:off x="3446" y="1551"/>
              <a:ext cx="1028" cy="108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36215" name="Text Box 22"/>
            <p:cNvSpPr txBox="1">
              <a:spLocks noChangeArrowheads="1"/>
            </p:cNvSpPr>
            <p:nvPr/>
          </p:nvSpPr>
          <p:spPr bwMode="auto">
            <a:xfrm>
              <a:off x="3412" y="1598"/>
              <a:ext cx="1071" cy="1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sz="1400"/>
                <a:t>ticket (complain)</a:t>
              </a:r>
            </a:p>
            <a:p>
              <a:pPr algn="ctr">
                <a:lnSpc>
                  <a:spcPct val="80000"/>
                </a:lnSpc>
              </a:pPr>
              <a:endParaRPr lang="en-US" sz="1400"/>
            </a:p>
            <a:p>
              <a:pPr algn="ctr">
                <a:lnSpc>
                  <a:spcPct val="80000"/>
                </a:lnSpc>
              </a:pPr>
              <a:r>
                <a:rPr lang="en-US" sz="1400"/>
                <a:t>baggage (claim</a:t>
              </a:r>
            </a:p>
            <a:p>
              <a:pPr algn="ctr">
                <a:lnSpc>
                  <a:spcPct val="80000"/>
                </a:lnSpc>
              </a:pPr>
              <a:endParaRPr lang="en-US" sz="1400"/>
            </a:p>
            <a:p>
              <a:pPr algn="ctr">
                <a:lnSpc>
                  <a:spcPct val="80000"/>
                </a:lnSpc>
              </a:pPr>
              <a:r>
                <a:rPr lang="en-US" sz="1400"/>
                <a:t>gates (unload)</a:t>
              </a:r>
            </a:p>
            <a:p>
              <a:pPr algn="ctr">
                <a:lnSpc>
                  <a:spcPct val="80000"/>
                </a:lnSpc>
              </a:pPr>
              <a:endParaRPr lang="en-US" sz="1400"/>
            </a:p>
            <a:p>
              <a:pPr algn="ctr">
                <a:lnSpc>
                  <a:spcPct val="80000"/>
                </a:lnSpc>
              </a:pPr>
              <a:r>
                <a:rPr lang="en-US" sz="1400"/>
                <a:t>runway (land)</a:t>
              </a:r>
            </a:p>
            <a:p>
              <a:pPr algn="ctr">
                <a:lnSpc>
                  <a:spcPct val="80000"/>
                </a:lnSpc>
              </a:pPr>
              <a:endParaRPr lang="en-US" sz="1400"/>
            </a:p>
            <a:p>
              <a:pPr algn="ctr">
                <a:lnSpc>
                  <a:spcPct val="80000"/>
                </a:lnSpc>
              </a:pPr>
              <a:r>
                <a:rPr lang="en-US" sz="1400"/>
                <a:t>airplane routing</a:t>
              </a:r>
            </a:p>
          </p:txBody>
        </p:sp>
        <p:sp>
          <p:nvSpPr>
            <p:cNvPr id="136216" name="Line 23"/>
            <p:cNvSpPr>
              <a:spLocks noChangeShapeType="1"/>
            </p:cNvSpPr>
            <p:nvPr/>
          </p:nvSpPr>
          <p:spPr bwMode="auto">
            <a:xfrm>
              <a:off x="3453" y="1777"/>
              <a:ext cx="1021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217" name="Line 24"/>
            <p:cNvSpPr>
              <a:spLocks noChangeShapeType="1"/>
            </p:cNvSpPr>
            <p:nvPr/>
          </p:nvSpPr>
          <p:spPr bwMode="auto">
            <a:xfrm>
              <a:off x="3457" y="1996"/>
              <a:ext cx="1021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218" name="Line 25"/>
            <p:cNvSpPr>
              <a:spLocks noChangeShapeType="1"/>
            </p:cNvSpPr>
            <p:nvPr/>
          </p:nvSpPr>
          <p:spPr bwMode="auto">
            <a:xfrm>
              <a:off x="3453" y="2214"/>
              <a:ext cx="1021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219" name="Line 26"/>
            <p:cNvSpPr>
              <a:spLocks noChangeShapeType="1"/>
            </p:cNvSpPr>
            <p:nvPr/>
          </p:nvSpPr>
          <p:spPr bwMode="auto">
            <a:xfrm>
              <a:off x="3461" y="2433"/>
              <a:ext cx="1021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220" name="Rectangle 27"/>
            <p:cNvSpPr>
              <a:spLocks noChangeArrowheads="1"/>
            </p:cNvSpPr>
            <p:nvPr/>
          </p:nvSpPr>
          <p:spPr bwMode="auto">
            <a:xfrm>
              <a:off x="268" y="2476"/>
              <a:ext cx="5293" cy="116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alpha val="5300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36221" name="Rectangle 28"/>
            <p:cNvSpPr>
              <a:spLocks noChangeArrowheads="1"/>
            </p:cNvSpPr>
            <p:nvPr/>
          </p:nvSpPr>
          <p:spPr bwMode="auto">
            <a:xfrm>
              <a:off x="268" y="2256"/>
              <a:ext cx="5293" cy="123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alpha val="5300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36222" name="Rectangle 29"/>
            <p:cNvSpPr>
              <a:spLocks noChangeArrowheads="1"/>
            </p:cNvSpPr>
            <p:nvPr/>
          </p:nvSpPr>
          <p:spPr bwMode="auto">
            <a:xfrm>
              <a:off x="268" y="2050"/>
              <a:ext cx="5293" cy="116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alpha val="5300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36223" name="Rectangle 30"/>
            <p:cNvSpPr>
              <a:spLocks noChangeArrowheads="1"/>
            </p:cNvSpPr>
            <p:nvPr/>
          </p:nvSpPr>
          <p:spPr bwMode="auto">
            <a:xfrm>
              <a:off x="268" y="1830"/>
              <a:ext cx="5286" cy="123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alpha val="5300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36224" name="Rectangle 31"/>
            <p:cNvSpPr>
              <a:spLocks noChangeArrowheads="1"/>
            </p:cNvSpPr>
            <p:nvPr/>
          </p:nvSpPr>
          <p:spPr bwMode="auto">
            <a:xfrm>
              <a:off x="268" y="1617"/>
              <a:ext cx="5287" cy="123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alpha val="5300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36225" name="Text Box 32"/>
            <p:cNvSpPr txBox="1">
              <a:spLocks noChangeArrowheads="1"/>
            </p:cNvSpPr>
            <p:nvPr/>
          </p:nvSpPr>
          <p:spPr bwMode="auto">
            <a:xfrm>
              <a:off x="4776" y="1588"/>
              <a:ext cx="34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/>
                <a:t>ticket</a:t>
              </a:r>
            </a:p>
          </p:txBody>
        </p:sp>
        <p:sp>
          <p:nvSpPr>
            <p:cNvPr id="136226" name="Text Box 33"/>
            <p:cNvSpPr txBox="1">
              <a:spLocks noChangeArrowheads="1"/>
            </p:cNvSpPr>
            <p:nvPr/>
          </p:nvSpPr>
          <p:spPr bwMode="auto">
            <a:xfrm>
              <a:off x="4774" y="1801"/>
              <a:ext cx="48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/>
                <a:t>baggage</a:t>
              </a:r>
            </a:p>
          </p:txBody>
        </p:sp>
        <p:sp>
          <p:nvSpPr>
            <p:cNvPr id="136227" name="Text Box 34"/>
            <p:cNvSpPr txBox="1">
              <a:spLocks noChangeArrowheads="1"/>
            </p:cNvSpPr>
            <p:nvPr/>
          </p:nvSpPr>
          <p:spPr bwMode="auto">
            <a:xfrm>
              <a:off x="4772" y="2013"/>
              <a:ext cx="30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/>
                <a:t>gate</a:t>
              </a:r>
            </a:p>
          </p:txBody>
        </p:sp>
        <p:sp>
          <p:nvSpPr>
            <p:cNvPr id="136228" name="Text Box 35"/>
            <p:cNvSpPr txBox="1">
              <a:spLocks noChangeArrowheads="1"/>
            </p:cNvSpPr>
            <p:nvPr/>
          </p:nvSpPr>
          <p:spPr bwMode="auto">
            <a:xfrm>
              <a:off x="4767" y="2225"/>
              <a:ext cx="73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/>
                <a:t>takeoff/landing</a:t>
              </a:r>
            </a:p>
          </p:txBody>
        </p:sp>
        <p:sp>
          <p:nvSpPr>
            <p:cNvPr id="136229" name="Text Box 36"/>
            <p:cNvSpPr txBox="1">
              <a:spLocks noChangeArrowheads="1"/>
            </p:cNvSpPr>
            <p:nvPr/>
          </p:nvSpPr>
          <p:spPr bwMode="auto">
            <a:xfrm>
              <a:off x="4769" y="2444"/>
              <a:ext cx="77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/>
                <a:t>airplane routing</a:t>
              </a:r>
            </a:p>
          </p:txBody>
        </p:sp>
      </p:grpSp>
      <p:sp>
        <p:nvSpPr>
          <p:cNvPr id="136196" name="Rectangle 39"/>
          <p:cNvSpPr>
            <a:spLocks noGrp="1" noChangeArrowheads="1"/>
          </p:cNvSpPr>
          <p:nvPr>
            <p:ph type="title" idx="4294967295"/>
          </p:nvPr>
        </p:nvSpPr>
        <p:spPr>
          <a:xfrm>
            <a:off x="319088" y="3175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Layering of airline functionality</a:t>
            </a:r>
          </a:p>
        </p:txBody>
      </p:sp>
      <p:sp>
        <p:nvSpPr>
          <p:cNvPr id="136197" name="Rectangle 40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4441825"/>
            <a:ext cx="7613650" cy="1763713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layers:</a:t>
            </a:r>
            <a:r>
              <a:rPr lang="en-US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>
                <a:latin typeface="Gill Sans MT" charset="0"/>
              </a:rPr>
              <a:t>each layer implements a service</a:t>
            </a:r>
          </a:p>
          <a:p>
            <a:pPr lvl="1" eaLnBrk="1" hangingPunct="1"/>
            <a:r>
              <a:rPr lang="en-US" sz="2800">
                <a:latin typeface="Gill Sans MT" charset="0"/>
                <a:cs typeface="Arial" charset="0"/>
              </a:rPr>
              <a:t>via its own internal-layer actions</a:t>
            </a:r>
          </a:p>
          <a:p>
            <a:pPr lvl="1" eaLnBrk="1" hangingPunct="1"/>
            <a:r>
              <a:rPr lang="en-US" sz="2800">
                <a:latin typeface="Gill Sans MT" charset="0"/>
                <a:cs typeface="Arial" charset="0"/>
              </a:rPr>
              <a:t>relying on services provided by layer below</a:t>
            </a:r>
          </a:p>
          <a:p>
            <a:pPr eaLnBrk="1" hangingPunct="1">
              <a:buFont typeface="Wingdings" charset="0"/>
              <a:buNone/>
            </a:pPr>
            <a:endParaRPr lang="en-US">
              <a:latin typeface="Gill Sans MT" charset="0"/>
            </a:endParaRPr>
          </a:p>
        </p:txBody>
      </p:sp>
      <p:sp>
        <p:nvSpPr>
          <p:cNvPr id="1361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2973CC5D-6F2B-7243-984A-DE26E6937326}" type="slidenum">
              <a:rPr lang="en-US" sz="1200">
                <a:latin typeface="Tahoma" charset="0"/>
              </a:rPr>
              <a:pPr/>
              <a:t>19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481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06498" name="Picture 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50" y="1028700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49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Chapter 1: roadmap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7363" y="1406525"/>
            <a:ext cx="8207375" cy="4648200"/>
          </a:xfrm>
        </p:spPr>
        <p:txBody>
          <a:bodyPr/>
          <a:lstStyle/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1.1 what </a:t>
            </a:r>
            <a:r>
              <a:rPr lang="en-US" sz="2800" i="1">
                <a:solidFill>
                  <a:srgbClr val="000099"/>
                </a:solidFill>
                <a:latin typeface="Gill Sans MT" charset="0"/>
                <a:cs typeface="Arial" charset="0"/>
              </a:rPr>
              <a:t>is</a:t>
            </a: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 the Internet?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1.2</a:t>
            </a:r>
            <a:r>
              <a:rPr lang="en-US" sz="2800">
                <a:latin typeface="Gill Sans MT" charset="0"/>
                <a:cs typeface="Arial" charset="0"/>
              </a:rPr>
              <a:t> network edge</a:t>
            </a:r>
          </a:p>
          <a:p>
            <a:pPr lvl="2" eaLnBrk="1" hangingPunct="1">
              <a:buClr>
                <a:srgbClr val="000099"/>
              </a:buClr>
              <a:buFont typeface="Wingdings" charset="0"/>
              <a:buChar char="§"/>
            </a:pPr>
            <a:r>
              <a:rPr lang="en-US" sz="2800">
                <a:latin typeface="Gill Sans MT" charset="0"/>
                <a:cs typeface="Arial" charset="0"/>
              </a:rPr>
              <a:t> </a:t>
            </a:r>
            <a:r>
              <a:rPr lang="en-US" sz="2400">
                <a:latin typeface="Gill Sans MT" charset="0"/>
                <a:cs typeface="Arial" charset="0"/>
              </a:rPr>
              <a:t>end systems, access networks, links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1.3 </a:t>
            </a:r>
            <a:r>
              <a:rPr lang="en-US" sz="2800">
                <a:latin typeface="Gill Sans MT" charset="0"/>
                <a:cs typeface="Arial" charset="0"/>
              </a:rPr>
              <a:t>network core</a:t>
            </a:r>
          </a:p>
          <a:p>
            <a:pPr lvl="2" eaLnBrk="1" hangingPunct="1">
              <a:buClr>
                <a:srgbClr val="000099"/>
              </a:buClr>
              <a:buFont typeface="Wingdings" charset="0"/>
              <a:buChar char="§"/>
            </a:pPr>
            <a:r>
              <a:rPr lang="en-US" sz="2800">
                <a:latin typeface="Gill Sans MT" charset="0"/>
                <a:cs typeface="Arial" charset="0"/>
              </a:rPr>
              <a:t> </a:t>
            </a:r>
            <a:r>
              <a:rPr lang="en-US" sz="2400">
                <a:latin typeface="Gill Sans MT" charset="0"/>
                <a:cs typeface="Arial" charset="0"/>
              </a:rPr>
              <a:t>packet switching, circuit switching, network structure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CC0000"/>
                </a:solidFill>
                <a:latin typeface="Gill Sans MT" charset="0"/>
                <a:cs typeface="Arial" charset="0"/>
              </a:rPr>
              <a:t>1.4 delay, loss, throughput in networks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1.5</a:t>
            </a:r>
            <a:r>
              <a:rPr lang="en-US" sz="2800">
                <a:latin typeface="Gill Sans MT" charset="0"/>
                <a:cs typeface="Arial" charset="0"/>
              </a:rPr>
              <a:t> protocol layers, service models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1.6</a:t>
            </a:r>
            <a:r>
              <a:rPr lang="en-US" sz="2800">
                <a:latin typeface="Gill Sans MT" charset="0"/>
                <a:cs typeface="Arial" charset="0"/>
              </a:rPr>
              <a:t> networks under attack: security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1.7</a:t>
            </a:r>
            <a:r>
              <a:rPr lang="en-US" sz="2800">
                <a:latin typeface="Gill Sans MT" charset="0"/>
                <a:cs typeface="Arial" charset="0"/>
              </a:rPr>
              <a:t> history</a:t>
            </a:r>
          </a:p>
          <a:p>
            <a:pPr eaLnBrk="1" hangingPunct="1"/>
            <a:endParaRPr lang="en-US">
              <a:latin typeface="Gill Sans MT" charset="0"/>
            </a:endParaRPr>
          </a:p>
        </p:txBody>
      </p:sp>
      <p:sp>
        <p:nvSpPr>
          <p:cNvPr id="10650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8F41701A-0E22-4840-8896-00596D21199E}" type="slidenum">
              <a:rPr lang="en-US" sz="1200">
                <a:latin typeface="Tahoma" charset="0"/>
              </a:rPr>
              <a:pPr/>
              <a:t>2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635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38242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1022350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824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Why layering?</a:t>
            </a:r>
          </a:p>
        </p:txBody>
      </p:sp>
      <p:sp>
        <p:nvSpPr>
          <p:cNvPr id="1382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46100" y="1435100"/>
            <a:ext cx="7772400" cy="4648200"/>
          </a:xfrm>
        </p:spPr>
        <p:txBody>
          <a:bodyPr>
            <a:noAutofit/>
          </a:bodyPr>
          <a:lstStyle/>
          <a:p>
            <a:pPr eaLnBrk="1" hangingPunct="1">
              <a:buFont typeface="Wingdings" charset="0"/>
              <a:buNone/>
            </a:pPr>
            <a:r>
              <a:rPr lang="en-US" sz="2800" dirty="0">
                <a:latin typeface="Gill Sans MT" charset="0"/>
              </a:rPr>
              <a:t>dealing with complex systems:</a:t>
            </a:r>
          </a:p>
          <a:p>
            <a:pPr eaLnBrk="1" hangingPunct="1">
              <a:buSzPct val="75000"/>
            </a:pPr>
            <a:r>
              <a:rPr lang="en-US" sz="2800" dirty="0">
                <a:latin typeface="Gill Sans MT" charset="0"/>
              </a:rPr>
              <a:t>explicit structure allows identification, relationship of complex system</a:t>
            </a:r>
            <a:r>
              <a:rPr lang="ja-JP" altLang="en-US" sz="2800" dirty="0">
                <a:latin typeface="Gill Sans MT" charset="0"/>
              </a:rPr>
              <a:t>’</a:t>
            </a:r>
            <a:r>
              <a:rPr lang="en-US" altLang="ja-JP" sz="2800" dirty="0">
                <a:latin typeface="Gill Sans MT" charset="0"/>
              </a:rPr>
              <a:t>s pieces</a:t>
            </a:r>
          </a:p>
          <a:p>
            <a:pPr lvl="1" eaLnBrk="1" hangingPunct="1"/>
            <a:r>
              <a:rPr lang="en-US" sz="2400" dirty="0">
                <a:latin typeface="Gill Sans MT" charset="0"/>
                <a:cs typeface="Arial" charset="0"/>
              </a:rPr>
              <a:t>layered </a:t>
            </a: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Arial" charset="0"/>
              </a:rPr>
              <a:t>reference model</a:t>
            </a:r>
            <a:r>
              <a:rPr lang="en-US" sz="2400" dirty="0">
                <a:latin typeface="Gill Sans MT" charset="0"/>
                <a:cs typeface="Arial" charset="0"/>
              </a:rPr>
              <a:t> for discussion</a:t>
            </a:r>
          </a:p>
          <a:p>
            <a:pPr eaLnBrk="1" hangingPunct="1">
              <a:buSzPct val="75000"/>
            </a:pPr>
            <a:r>
              <a:rPr lang="en-US" sz="2800" dirty="0">
                <a:latin typeface="Gill Sans MT" charset="0"/>
              </a:rPr>
              <a:t>modularization eases maintenance, updating of system</a:t>
            </a:r>
          </a:p>
          <a:p>
            <a:pPr lvl="1" eaLnBrk="1" hangingPunct="1"/>
            <a:r>
              <a:rPr lang="en-US" sz="2400" dirty="0">
                <a:latin typeface="Gill Sans MT" charset="0"/>
                <a:cs typeface="Arial" charset="0"/>
              </a:rPr>
              <a:t>change of implementation of layer</a:t>
            </a:r>
            <a:r>
              <a:rPr lang="ja-JP" altLang="en-US" sz="2400" dirty="0">
                <a:latin typeface="Gill Sans MT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400" dirty="0">
                <a:latin typeface="Gill Sans MT" charset="0"/>
                <a:ea typeface="ＭＳ Ｐゴシック" charset="0"/>
                <a:cs typeface="ＭＳ Ｐゴシック" charset="0"/>
              </a:rPr>
              <a:t>s service transparent to rest of system</a:t>
            </a:r>
          </a:p>
          <a:p>
            <a:pPr lvl="1" eaLnBrk="1" hangingPunct="1"/>
            <a:r>
              <a:rPr lang="en-US" sz="2400" dirty="0">
                <a:latin typeface="Gill Sans MT" charset="0"/>
                <a:cs typeface="Arial" charset="0"/>
              </a:rPr>
              <a:t>e.g., change in gate procedure </a:t>
            </a:r>
            <a:r>
              <a:rPr lang="en-US" sz="2400" dirty="0" err="1">
                <a:latin typeface="Gill Sans MT" charset="0"/>
                <a:cs typeface="Arial" charset="0"/>
              </a:rPr>
              <a:t>doesn</a:t>
            </a:r>
            <a:r>
              <a:rPr lang="ja-JP" altLang="en-US" sz="2400" dirty="0">
                <a:latin typeface="Gill Sans MT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400" dirty="0">
                <a:latin typeface="Gill Sans MT" charset="0"/>
                <a:ea typeface="ＭＳ Ｐゴシック" charset="0"/>
                <a:cs typeface="ＭＳ Ｐゴシック" charset="0"/>
              </a:rPr>
              <a:t>t affect rest of system</a:t>
            </a:r>
          </a:p>
          <a:p>
            <a:pPr eaLnBrk="1" hangingPunct="1">
              <a:buSzPct val="75000"/>
            </a:pPr>
            <a:r>
              <a:rPr lang="en-US" sz="2800" dirty="0">
                <a:latin typeface="Gill Sans MT" charset="0"/>
              </a:rPr>
              <a:t>layering considered harmful?</a:t>
            </a:r>
          </a:p>
        </p:txBody>
      </p:sp>
      <p:sp>
        <p:nvSpPr>
          <p:cNvPr id="13824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83E9FA9D-6E63-0643-A0CD-3DEEC7A99685}" type="slidenum">
              <a:rPr lang="en-US" sz="1200">
                <a:latin typeface="Tahoma" charset="0"/>
              </a:rPr>
              <a:pPr/>
              <a:t>20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709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40290" name="Picture 1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873125"/>
            <a:ext cx="54848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291" name="Rectangle 2"/>
          <p:cNvSpPr>
            <a:spLocks noChangeArrowheads="1"/>
          </p:cNvSpPr>
          <p:nvPr/>
        </p:nvSpPr>
        <p:spPr bwMode="auto">
          <a:xfrm>
            <a:off x="6575425" y="1727200"/>
            <a:ext cx="1892300" cy="3530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2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33388" y="114300"/>
            <a:ext cx="7772400" cy="1028700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Internet protocol stack</a:t>
            </a:r>
          </a:p>
        </p:txBody>
      </p:sp>
      <p:sp>
        <p:nvSpPr>
          <p:cNvPr id="140293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27050" y="1333500"/>
            <a:ext cx="5554663" cy="46482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buSzPct val="75000"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application:</a:t>
            </a:r>
            <a:r>
              <a:rPr lang="en-US">
                <a:latin typeface="Gill Sans MT" charset="0"/>
              </a:rPr>
              <a:t> supporting network applications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>
                <a:latin typeface="Gill Sans MT" charset="0"/>
                <a:cs typeface="Arial" charset="0"/>
              </a:rPr>
              <a:t>FTP, SMTP, HTTP</a:t>
            </a:r>
          </a:p>
          <a:p>
            <a:pPr eaLnBrk="1" hangingPunct="1">
              <a:lnSpc>
                <a:spcPct val="80000"/>
              </a:lnSpc>
              <a:buSzPct val="75000"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transport:</a:t>
            </a:r>
            <a:r>
              <a:rPr lang="en-US">
                <a:latin typeface="Gill Sans MT" charset="0"/>
              </a:rPr>
              <a:t> process-process data transfer</a:t>
            </a:r>
          </a:p>
          <a:p>
            <a:pPr lvl="1" eaLnBrk="1" hangingPunct="1">
              <a:lnSpc>
                <a:spcPct val="80000"/>
              </a:lnSpc>
            </a:pPr>
            <a:r>
              <a:rPr lang="en-US">
                <a:latin typeface="Gill Sans MT" charset="0"/>
                <a:cs typeface="Arial" charset="0"/>
              </a:rPr>
              <a:t>TCP, UDP</a:t>
            </a:r>
          </a:p>
          <a:p>
            <a:pPr eaLnBrk="1" hangingPunct="1">
              <a:lnSpc>
                <a:spcPct val="80000"/>
              </a:lnSpc>
              <a:buSzPct val="75000"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network:</a:t>
            </a:r>
            <a:r>
              <a:rPr lang="en-US">
                <a:latin typeface="Gill Sans MT" charset="0"/>
              </a:rPr>
              <a:t> routing of datagrams from source to destination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>
                <a:latin typeface="Gill Sans MT" charset="0"/>
                <a:cs typeface="Arial" charset="0"/>
              </a:rPr>
              <a:t>IP, routing protocols</a:t>
            </a:r>
          </a:p>
          <a:p>
            <a:pPr eaLnBrk="1" hangingPunct="1">
              <a:lnSpc>
                <a:spcPct val="80000"/>
              </a:lnSpc>
              <a:buSzPct val="75000"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link:</a:t>
            </a:r>
            <a:r>
              <a:rPr lang="en-US">
                <a:latin typeface="Gill Sans MT" charset="0"/>
              </a:rPr>
              <a:t> data transfer between neighboring  network elements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>
                <a:latin typeface="Gill Sans MT" charset="0"/>
                <a:cs typeface="Arial" charset="0"/>
              </a:rPr>
              <a:t>Ethernet, 802.111 (WiFi), PPP</a:t>
            </a:r>
          </a:p>
          <a:p>
            <a:pPr eaLnBrk="1" hangingPunct="1">
              <a:lnSpc>
                <a:spcPct val="80000"/>
              </a:lnSpc>
              <a:buSzPct val="75000"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physical:</a:t>
            </a:r>
            <a:r>
              <a:rPr lang="en-US">
                <a:latin typeface="Gill Sans MT" charset="0"/>
              </a:rPr>
              <a:t> bits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on the wire</a:t>
            </a:r>
            <a:r>
              <a:rPr lang="ja-JP" altLang="en-US">
                <a:latin typeface="Gill Sans MT" charset="0"/>
              </a:rPr>
              <a:t>”</a:t>
            </a:r>
            <a:endParaRPr lang="en-US" altLang="ja-JP">
              <a:latin typeface="Gill Sans MT" charset="0"/>
            </a:endParaRPr>
          </a:p>
          <a:p>
            <a:pPr eaLnBrk="1" hangingPunct="1">
              <a:lnSpc>
                <a:spcPct val="80000"/>
              </a:lnSpc>
            </a:pPr>
            <a:endParaRPr lang="en-US">
              <a:latin typeface="Gill Sans MT" charset="0"/>
            </a:endParaRPr>
          </a:p>
        </p:txBody>
      </p:sp>
      <p:sp>
        <p:nvSpPr>
          <p:cNvPr id="140294" name="Rectangle 6"/>
          <p:cNvSpPr>
            <a:spLocks noChangeArrowheads="1"/>
          </p:cNvSpPr>
          <p:nvPr/>
        </p:nvSpPr>
        <p:spPr bwMode="auto">
          <a:xfrm>
            <a:off x="6457950" y="1824038"/>
            <a:ext cx="1892300" cy="35306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0295" name="Text Box 7"/>
          <p:cNvSpPr txBox="1">
            <a:spLocks noChangeArrowheads="1"/>
          </p:cNvSpPr>
          <p:nvPr/>
        </p:nvSpPr>
        <p:spPr bwMode="auto">
          <a:xfrm>
            <a:off x="6562725" y="1920875"/>
            <a:ext cx="1644650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/>
              <a:t>application</a:t>
            </a:r>
          </a:p>
          <a:p>
            <a:pPr algn="ctr"/>
            <a:endParaRPr lang="en-US"/>
          </a:p>
          <a:p>
            <a:pPr algn="ctr"/>
            <a:r>
              <a:rPr lang="en-US"/>
              <a:t>transport</a:t>
            </a:r>
          </a:p>
          <a:p>
            <a:pPr algn="ctr"/>
            <a:endParaRPr lang="en-US"/>
          </a:p>
          <a:p>
            <a:pPr algn="ctr"/>
            <a:r>
              <a:rPr lang="en-US"/>
              <a:t>network</a:t>
            </a:r>
          </a:p>
          <a:p>
            <a:pPr algn="ctr"/>
            <a:endParaRPr lang="en-US"/>
          </a:p>
          <a:p>
            <a:pPr algn="ctr"/>
            <a:r>
              <a:rPr lang="en-US"/>
              <a:t>link</a:t>
            </a:r>
          </a:p>
          <a:p>
            <a:pPr algn="ctr"/>
            <a:endParaRPr lang="en-US"/>
          </a:p>
          <a:p>
            <a:pPr algn="ctr"/>
            <a:r>
              <a:rPr lang="en-US"/>
              <a:t>physical</a:t>
            </a:r>
          </a:p>
        </p:txBody>
      </p:sp>
      <p:sp>
        <p:nvSpPr>
          <p:cNvPr id="140296" name="Line 8"/>
          <p:cNvSpPr>
            <a:spLocks noChangeShapeType="1"/>
          </p:cNvSpPr>
          <p:nvPr/>
        </p:nvSpPr>
        <p:spPr bwMode="auto">
          <a:xfrm>
            <a:off x="6451600" y="2516188"/>
            <a:ext cx="1885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7" name="Line 9"/>
          <p:cNvSpPr>
            <a:spLocks noChangeShapeType="1"/>
          </p:cNvSpPr>
          <p:nvPr/>
        </p:nvSpPr>
        <p:spPr bwMode="auto">
          <a:xfrm>
            <a:off x="6451600" y="3221038"/>
            <a:ext cx="1885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8" name="Line 10"/>
          <p:cNvSpPr>
            <a:spLocks noChangeShapeType="1"/>
          </p:cNvSpPr>
          <p:nvPr/>
        </p:nvSpPr>
        <p:spPr bwMode="auto">
          <a:xfrm>
            <a:off x="6451600" y="3932238"/>
            <a:ext cx="1885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9" name="Line 11"/>
          <p:cNvSpPr>
            <a:spLocks noChangeShapeType="1"/>
          </p:cNvSpPr>
          <p:nvPr/>
        </p:nvSpPr>
        <p:spPr bwMode="auto">
          <a:xfrm>
            <a:off x="6451600" y="4643438"/>
            <a:ext cx="1885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8CC7FC24-8401-BE40-9586-21987F91E8EA}" type="slidenum">
              <a:rPr lang="en-US" sz="1200">
                <a:latin typeface="Tahoma" charset="0"/>
              </a:rPr>
              <a:pPr/>
              <a:t>21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533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sp>
        <p:nvSpPr>
          <p:cNvPr id="142338" name="Rectangle 2"/>
          <p:cNvSpPr>
            <a:spLocks noChangeArrowheads="1"/>
          </p:cNvSpPr>
          <p:nvPr/>
        </p:nvSpPr>
        <p:spPr bwMode="auto">
          <a:xfrm>
            <a:off x="6505575" y="1638300"/>
            <a:ext cx="1892300" cy="3530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00050" y="85725"/>
            <a:ext cx="6503988" cy="1143000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ISO/OSI reference model</a:t>
            </a:r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84200" y="1422400"/>
            <a:ext cx="5154613" cy="46482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SzPct val="75000"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presentation:</a:t>
            </a:r>
            <a:r>
              <a:rPr lang="en-US">
                <a:latin typeface="Gill Sans MT" charset="0"/>
              </a:rPr>
              <a:t> allow applications to interpret meaning of data, e.g., encryption, compression, machine-specific conventions</a:t>
            </a:r>
          </a:p>
          <a:p>
            <a:pPr eaLnBrk="1" hangingPunct="1">
              <a:buSzPct val="75000"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session:</a:t>
            </a:r>
            <a:r>
              <a:rPr lang="en-US">
                <a:latin typeface="Gill Sans MT" charset="0"/>
              </a:rPr>
              <a:t> synchronization, checkpointing, recovery of data exchange</a:t>
            </a:r>
          </a:p>
          <a:p>
            <a:pPr eaLnBrk="1" hangingPunct="1">
              <a:buSzPct val="75000"/>
            </a:pPr>
            <a:r>
              <a:rPr lang="en-US">
                <a:latin typeface="Gill Sans MT" charset="0"/>
              </a:rPr>
              <a:t>Internet stack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missing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>
                <a:latin typeface="Gill Sans MT" charset="0"/>
              </a:rPr>
              <a:t> these layers!</a:t>
            </a:r>
          </a:p>
          <a:p>
            <a:pPr lvl="1" eaLnBrk="1" hangingPunct="1"/>
            <a:r>
              <a:rPr lang="en-US">
                <a:latin typeface="Gill Sans MT" charset="0"/>
                <a:cs typeface="Arial" charset="0"/>
              </a:rPr>
              <a:t>these services, </a:t>
            </a:r>
            <a:r>
              <a:rPr lang="en-US" i="1">
                <a:latin typeface="Gill Sans MT" charset="0"/>
                <a:cs typeface="Arial" charset="0"/>
              </a:rPr>
              <a:t>if needed,</a:t>
            </a:r>
            <a:r>
              <a:rPr lang="en-US">
                <a:latin typeface="Gill Sans MT" charset="0"/>
                <a:cs typeface="Arial" charset="0"/>
              </a:rPr>
              <a:t> must be implemented in application</a:t>
            </a:r>
          </a:p>
          <a:p>
            <a:pPr lvl="1" eaLnBrk="1" hangingPunct="1"/>
            <a:r>
              <a:rPr lang="en-US">
                <a:latin typeface="Gill Sans MT" charset="0"/>
                <a:cs typeface="Arial" charset="0"/>
              </a:rPr>
              <a:t>needed?</a:t>
            </a:r>
          </a:p>
        </p:txBody>
      </p:sp>
      <p:sp>
        <p:nvSpPr>
          <p:cNvPr id="142341" name="Rectangle 6"/>
          <p:cNvSpPr>
            <a:spLocks noChangeArrowheads="1"/>
          </p:cNvSpPr>
          <p:nvPr/>
        </p:nvSpPr>
        <p:spPr bwMode="auto">
          <a:xfrm>
            <a:off x="6391275" y="1774825"/>
            <a:ext cx="1892300" cy="358616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42342" name="Text Box 7"/>
          <p:cNvSpPr txBox="1">
            <a:spLocks noChangeArrowheads="1"/>
          </p:cNvSpPr>
          <p:nvPr/>
        </p:nvSpPr>
        <p:spPr bwMode="auto">
          <a:xfrm>
            <a:off x="6348413" y="1946275"/>
            <a:ext cx="1982787" cy="341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70000"/>
              </a:lnSpc>
            </a:pPr>
            <a:r>
              <a:rPr lang="en-US"/>
              <a:t>application</a:t>
            </a:r>
          </a:p>
          <a:p>
            <a:pPr algn="ctr">
              <a:lnSpc>
                <a:spcPct val="70000"/>
              </a:lnSpc>
            </a:pPr>
            <a:endParaRPr lang="en-US"/>
          </a:p>
          <a:p>
            <a:pPr algn="ctr">
              <a:lnSpc>
                <a:spcPct val="70000"/>
              </a:lnSpc>
            </a:pPr>
            <a:r>
              <a:rPr lang="en-US"/>
              <a:t>presentation</a:t>
            </a:r>
          </a:p>
          <a:p>
            <a:pPr algn="ctr">
              <a:lnSpc>
                <a:spcPct val="70000"/>
              </a:lnSpc>
            </a:pPr>
            <a:endParaRPr lang="en-US"/>
          </a:p>
          <a:p>
            <a:pPr algn="ctr">
              <a:lnSpc>
                <a:spcPct val="70000"/>
              </a:lnSpc>
            </a:pPr>
            <a:r>
              <a:rPr lang="en-US"/>
              <a:t>session</a:t>
            </a:r>
          </a:p>
          <a:p>
            <a:pPr algn="ctr">
              <a:lnSpc>
                <a:spcPct val="70000"/>
              </a:lnSpc>
            </a:pPr>
            <a:endParaRPr lang="en-US"/>
          </a:p>
          <a:p>
            <a:pPr algn="ctr">
              <a:lnSpc>
                <a:spcPct val="70000"/>
              </a:lnSpc>
            </a:pPr>
            <a:r>
              <a:rPr lang="en-US"/>
              <a:t>transport</a:t>
            </a:r>
          </a:p>
          <a:p>
            <a:pPr algn="ctr">
              <a:lnSpc>
                <a:spcPct val="70000"/>
              </a:lnSpc>
            </a:pPr>
            <a:endParaRPr lang="en-US"/>
          </a:p>
          <a:p>
            <a:pPr algn="ctr">
              <a:lnSpc>
                <a:spcPct val="70000"/>
              </a:lnSpc>
            </a:pPr>
            <a:r>
              <a:rPr lang="en-US"/>
              <a:t>network</a:t>
            </a:r>
          </a:p>
          <a:p>
            <a:pPr algn="ctr">
              <a:lnSpc>
                <a:spcPct val="70000"/>
              </a:lnSpc>
            </a:pPr>
            <a:endParaRPr lang="en-US"/>
          </a:p>
          <a:p>
            <a:pPr algn="ctr">
              <a:lnSpc>
                <a:spcPct val="70000"/>
              </a:lnSpc>
            </a:pPr>
            <a:r>
              <a:rPr lang="en-US"/>
              <a:t>link</a:t>
            </a:r>
          </a:p>
          <a:p>
            <a:pPr algn="ctr">
              <a:lnSpc>
                <a:spcPct val="70000"/>
              </a:lnSpc>
            </a:pPr>
            <a:endParaRPr lang="en-US"/>
          </a:p>
          <a:p>
            <a:pPr algn="ctr">
              <a:lnSpc>
                <a:spcPct val="70000"/>
              </a:lnSpc>
            </a:pPr>
            <a:r>
              <a:rPr lang="en-US"/>
              <a:t>physical</a:t>
            </a:r>
          </a:p>
        </p:txBody>
      </p:sp>
      <p:sp>
        <p:nvSpPr>
          <p:cNvPr id="142343" name="Line 8"/>
          <p:cNvSpPr>
            <a:spLocks noChangeShapeType="1"/>
          </p:cNvSpPr>
          <p:nvPr/>
        </p:nvSpPr>
        <p:spPr bwMode="auto">
          <a:xfrm>
            <a:off x="6370638" y="2366963"/>
            <a:ext cx="1885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Line 9"/>
          <p:cNvSpPr>
            <a:spLocks noChangeShapeType="1"/>
          </p:cNvSpPr>
          <p:nvPr/>
        </p:nvSpPr>
        <p:spPr bwMode="auto">
          <a:xfrm>
            <a:off x="6384925" y="3343275"/>
            <a:ext cx="1885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5" name="Line 10"/>
          <p:cNvSpPr>
            <a:spLocks noChangeShapeType="1"/>
          </p:cNvSpPr>
          <p:nvPr/>
        </p:nvSpPr>
        <p:spPr bwMode="auto">
          <a:xfrm>
            <a:off x="6384925" y="3883025"/>
            <a:ext cx="1885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6" name="Line 11"/>
          <p:cNvSpPr>
            <a:spLocks noChangeShapeType="1"/>
          </p:cNvSpPr>
          <p:nvPr/>
        </p:nvSpPr>
        <p:spPr bwMode="auto">
          <a:xfrm>
            <a:off x="6386513" y="4899025"/>
            <a:ext cx="1885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7" name="Line 12"/>
          <p:cNvSpPr>
            <a:spLocks noChangeShapeType="1"/>
          </p:cNvSpPr>
          <p:nvPr/>
        </p:nvSpPr>
        <p:spPr bwMode="auto">
          <a:xfrm>
            <a:off x="6370638" y="4416425"/>
            <a:ext cx="1885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8" name="Line 13"/>
          <p:cNvSpPr>
            <a:spLocks noChangeShapeType="1"/>
          </p:cNvSpPr>
          <p:nvPr/>
        </p:nvSpPr>
        <p:spPr bwMode="auto">
          <a:xfrm>
            <a:off x="6369050" y="2886075"/>
            <a:ext cx="1885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2349" name="Picture 1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895350"/>
            <a:ext cx="59880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23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E3D79DA6-4C49-374E-A8E3-A2D4E7352187}" type="slidenum">
              <a:rPr lang="en-US" sz="1200">
                <a:latin typeface="Tahoma" charset="0"/>
              </a:rPr>
              <a:pPr/>
              <a:t>22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414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44386" name="Picture 19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175" y="795338"/>
            <a:ext cx="33702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387" name="Freeform 99"/>
          <p:cNvSpPr>
            <a:spLocks/>
          </p:cNvSpPr>
          <p:nvPr/>
        </p:nvSpPr>
        <p:spPr bwMode="auto">
          <a:xfrm>
            <a:off x="6978650" y="4156075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388" name="Freeform 3"/>
          <p:cNvSpPr>
            <a:spLocks/>
          </p:cNvSpPr>
          <p:nvPr/>
        </p:nvSpPr>
        <p:spPr bwMode="auto">
          <a:xfrm>
            <a:off x="7129463" y="224631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4389" name="Group 180"/>
          <p:cNvGrpSpPr>
            <a:grpSpLocks/>
          </p:cNvGrpSpPr>
          <p:nvPr/>
        </p:nvGrpSpPr>
        <p:grpSpPr bwMode="auto">
          <a:xfrm>
            <a:off x="7329488" y="2754313"/>
            <a:ext cx="1052512" cy="355600"/>
            <a:chOff x="4410" y="1365"/>
            <a:chExt cx="663" cy="224"/>
          </a:xfrm>
        </p:grpSpPr>
        <p:sp>
          <p:nvSpPr>
            <p:cNvPr id="144523" name="Rectangle 181"/>
            <p:cNvSpPr>
              <a:spLocks noChangeArrowheads="1"/>
            </p:cNvSpPr>
            <p:nvPr/>
          </p:nvSpPr>
          <p:spPr bwMode="auto">
            <a:xfrm>
              <a:off x="4410" y="1500"/>
              <a:ext cx="495" cy="87"/>
            </a:xfrm>
            <a:prstGeom prst="rect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24" name="AutoShape 182"/>
            <p:cNvSpPr>
              <a:spLocks noChangeArrowheads="1"/>
            </p:cNvSpPr>
            <p:nvPr/>
          </p:nvSpPr>
          <p:spPr bwMode="auto">
            <a:xfrm>
              <a:off x="4410" y="1368"/>
              <a:ext cx="663" cy="135"/>
            </a:xfrm>
            <a:prstGeom prst="parallelogram">
              <a:avLst>
                <a:gd name="adj" fmla="val 122778"/>
              </a:avLst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25" name="Freeform 183"/>
            <p:cNvSpPr>
              <a:spLocks/>
            </p:cNvSpPr>
            <p:nvPr/>
          </p:nvSpPr>
          <p:spPr bwMode="auto">
            <a:xfrm>
              <a:off x="4904" y="1365"/>
              <a:ext cx="169" cy="224"/>
            </a:xfrm>
            <a:custGeom>
              <a:avLst/>
              <a:gdLst>
                <a:gd name="T0" fmla="*/ 0 w 169"/>
                <a:gd name="T1" fmla="*/ 138 h 224"/>
                <a:gd name="T2" fmla="*/ 0 w 169"/>
                <a:gd name="T3" fmla="*/ 224 h 224"/>
                <a:gd name="T4" fmla="*/ 169 w 169"/>
                <a:gd name="T5" fmla="*/ 77 h 224"/>
                <a:gd name="T6" fmla="*/ 169 w 169"/>
                <a:gd name="T7" fmla="*/ 0 h 224"/>
                <a:gd name="T8" fmla="*/ 0 w 169"/>
                <a:gd name="T9" fmla="*/ 138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9"/>
                <a:gd name="T16" fmla="*/ 0 h 224"/>
                <a:gd name="T17" fmla="*/ 169 w 169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9" h="224">
                  <a:moveTo>
                    <a:pt x="0" y="138"/>
                  </a:moveTo>
                  <a:lnTo>
                    <a:pt x="0" y="224"/>
                  </a:lnTo>
                  <a:lnTo>
                    <a:pt x="169" y="77"/>
                  </a:lnTo>
                  <a:lnTo>
                    <a:pt x="169" y="0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BBE0E3"/>
            </a:soli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526" name="Freeform 184"/>
            <p:cNvSpPr>
              <a:spLocks/>
            </p:cNvSpPr>
            <p:nvPr/>
          </p:nvSpPr>
          <p:spPr bwMode="auto">
            <a:xfrm>
              <a:off x="4475" y="1395"/>
              <a:ext cx="506" cy="80"/>
            </a:xfrm>
            <a:custGeom>
              <a:avLst/>
              <a:gdLst>
                <a:gd name="T0" fmla="*/ 0 w 280"/>
                <a:gd name="T1" fmla="*/ 693 h 63"/>
                <a:gd name="T2" fmla="*/ 13798 w 280"/>
                <a:gd name="T3" fmla="*/ 674 h 63"/>
                <a:gd name="T4" fmla="*/ 81432 w 280"/>
                <a:gd name="T5" fmla="*/ 0 h 63"/>
                <a:gd name="T6" fmla="*/ 103965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4527" name="Freeform 185"/>
            <p:cNvSpPr>
              <a:spLocks/>
            </p:cNvSpPr>
            <p:nvPr/>
          </p:nvSpPr>
          <p:spPr bwMode="auto">
            <a:xfrm>
              <a:off x="4593" y="1391"/>
              <a:ext cx="293" cy="93"/>
            </a:xfrm>
            <a:custGeom>
              <a:avLst/>
              <a:gdLst>
                <a:gd name="T0" fmla="*/ 0 w 293"/>
                <a:gd name="T1" fmla="*/ 0 h 93"/>
                <a:gd name="T2" fmla="*/ 67 w 293"/>
                <a:gd name="T3" fmla="*/ 1 h 93"/>
                <a:gd name="T4" fmla="*/ 195 w 293"/>
                <a:gd name="T5" fmla="*/ 93 h 93"/>
                <a:gd name="T6" fmla="*/ 293 w 293"/>
                <a:gd name="T7" fmla="*/ 93 h 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3"/>
                <a:gd name="T13" fmla="*/ 0 h 93"/>
                <a:gd name="T14" fmla="*/ 293 w 293"/>
                <a:gd name="T15" fmla="*/ 93 h 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3" h="93">
                  <a:moveTo>
                    <a:pt x="0" y="0"/>
                  </a:moveTo>
                  <a:lnTo>
                    <a:pt x="67" y="1"/>
                  </a:lnTo>
                  <a:lnTo>
                    <a:pt x="195" y="93"/>
                  </a:lnTo>
                  <a:lnTo>
                    <a:pt x="293" y="93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4390" name="Group 170"/>
          <p:cNvGrpSpPr>
            <a:grpSpLocks/>
          </p:cNvGrpSpPr>
          <p:nvPr/>
        </p:nvGrpSpPr>
        <p:grpSpPr bwMode="auto">
          <a:xfrm>
            <a:off x="7392988" y="5013325"/>
            <a:ext cx="881062" cy="422275"/>
            <a:chOff x="2356" y="1300"/>
            <a:chExt cx="555" cy="194"/>
          </a:xfrm>
        </p:grpSpPr>
        <p:sp>
          <p:nvSpPr>
            <p:cNvPr id="144515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44516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Times New Roman" charset="0"/>
              </a:endParaRPr>
            </a:p>
          </p:txBody>
        </p:sp>
        <p:sp>
          <p:nvSpPr>
            <p:cNvPr id="144517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grpSp>
          <p:nvGrpSpPr>
            <p:cNvPr id="144518" name="Group 174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44521" name="Freeform 17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522" name="Freeform 17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4519" name="Line 177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520" name="Line 178"/>
            <p:cNvSpPr>
              <a:spLocks noChangeShapeType="1"/>
            </p:cNvSpPr>
            <p:nvPr/>
          </p:nvSpPr>
          <p:spPr bwMode="auto">
            <a:xfrm>
              <a:off x="2907" y="1363"/>
              <a:ext cx="0" cy="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4391" name="Freeform 2"/>
          <p:cNvSpPr>
            <a:spLocks/>
          </p:cNvSpPr>
          <p:nvPr/>
        </p:nvSpPr>
        <p:spPr bwMode="auto">
          <a:xfrm>
            <a:off x="3817938" y="1447800"/>
            <a:ext cx="4048125" cy="3833813"/>
          </a:xfrm>
          <a:custGeom>
            <a:avLst/>
            <a:gdLst>
              <a:gd name="T0" fmla="*/ 2147483647 w 2550"/>
              <a:gd name="T1" fmla="*/ 0 h 2415"/>
              <a:gd name="T2" fmla="*/ 2147483647 w 2550"/>
              <a:gd name="T3" fmla="*/ 0 h 2415"/>
              <a:gd name="T4" fmla="*/ 2147483647 w 2550"/>
              <a:gd name="T5" fmla="*/ 2147483647 h 2415"/>
              <a:gd name="T6" fmla="*/ 0 w 2550"/>
              <a:gd name="T7" fmla="*/ 2147483647 h 2415"/>
              <a:gd name="T8" fmla="*/ 0 60000 65536"/>
              <a:gd name="T9" fmla="*/ 0 60000 65536"/>
              <a:gd name="T10" fmla="*/ 0 60000 65536"/>
              <a:gd name="T11" fmla="*/ 0 60000 65536"/>
              <a:gd name="T12" fmla="*/ 0 w 2550"/>
              <a:gd name="T13" fmla="*/ 0 h 2415"/>
              <a:gd name="T14" fmla="*/ 2550 w 2550"/>
              <a:gd name="T15" fmla="*/ 2415 h 24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50" h="2415">
                <a:moveTo>
                  <a:pt x="592" y="0"/>
                </a:moveTo>
                <a:lnTo>
                  <a:pt x="2544" y="0"/>
                </a:lnTo>
                <a:lnTo>
                  <a:pt x="2550" y="2415"/>
                </a:lnTo>
                <a:lnTo>
                  <a:pt x="0" y="2415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392" name="Text Box 8"/>
          <p:cNvSpPr txBox="1">
            <a:spLocks noChangeArrowheads="1"/>
          </p:cNvSpPr>
          <p:nvPr/>
        </p:nvSpPr>
        <p:spPr bwMode="auto">
          <a:xfrm>
            <a:off x="2716213" y="223838"/>
            <a:ext cx="1100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i="1">
                <a:solidFill>
                  <a:srgbClr val="000099"/>
                </a:solidFill>
              </a:rPr>
              <a:t>source</a:t>
            </a:r>
          </a:p>
        </p:txBody>
      </p:sp>
      <p:sp>
        <p:nvSpPr>
          <p:cNvPr id="144393" name="Freeform 10"/>
          <p:cNvSpPr>
            <a:spLocks/>
          </p:cNvSpPr>
          <p:nvPr/>
        </p:nvSpPr>
        <p:spPr bwMode="auto">
          <a:xfrm>
            <a:off x="3868738" y="650875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394" name="Rectangle 23"/>
          <p:cNvSpPr>
            <a:spLocks noChangeArrowheads="1"/>
          </p:cNvSpPr>
          <p:nvPr/>
        </p:nvSpPr>
        <p:spPr bwMode="auto">
          <a:xfrm>
            <a:off x="2644775" y="660400"/>
            <a:ext cx="1296988" cy="1546225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5" name="Rectangle 24"/>
          <p:cNvSpPr>
            <a:spLocks noChangeArrowheads="1"/>
          </p:cNvSpPr>
          <p:nvPr/>
        </p:nvSpPr>
        <p:spPr bwMode="auto">
          <a:xfrm>
            <a:off x="2597150" y="7318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4396" name="Line 25"/>
          <p:cNvSpPr>
            <a:spLocks noChangeShapeType="1"/>
          </p:cNvSpPr>
          <p:nvPr/>
        </p:nvSpPr>
        <p:spPr bwMode="auto">
          <a:xfrm>
            <a:off x="2597150" y="10493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7" name="Text Box 26"/>
          <p:cNvSpPr txBox="1">
            <a:spLocks noChangeArrowheads="1"/>
          </p:cNvSpPr>
          <p:nvPr/>
        </p:nvSpPr>
        <p:spPr bwMode="auto">
          <a:xfrm>
            <a:off x="2554288" y="6985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/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/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/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/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/>
              <a:t>physical</a:t>
            </a:r>
          </a:p>
        </p:txBody>
      </p:sp>
      <p:sp>
        <p:nvSpPr>
          <p:cNvPr id="144398" name="Line 27"/>
          <p:cNvSpPr>
            <a:spLocks noChangeShapeType="1"/>
          </p:cNvSpPr>
          <p:nvPr/>
        </p:nvSpPr>
        <p:spPr bwMode="auto">
          <a:xfrm>
            <a:off x="2605088" y="13700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9" name="Line 28"/>
          <p:cNvSpPr>
            <a:spLocks noChangeShapeType="1"/>
          </p:cNvSpPr>
          <p:nvPr/>
        </p:nvSpPr>
        <p:spPr bwMode="auto">
          <a:xfrm>
            <a:off x="2609850" y="16510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0" name="Line 29"/>
          <p:cNvSpPr>
            <a:spLocks noChangeShapeType="1"/>
          </p:cNvSpPr>
          <p:nvPr/>
        </p:nvSpPr>
        <p:spPr bwMode="auto">
          <a:xfrm>
            <a:off x="2609850" y="19272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1219200" y="1368425"/>
            <a:ext cx="1208088" cy="303213"/>
            <a:chOff x="501" y="1990"/>
            <a:chExt cx="761" cy="191"/>
          </a:xfrm>
        </p:grpSpPr>
        <p:sp>
          <p:nvSpPr>
            <p:cNvPr id="144509" name="Rectangle 40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10" name="Rectangle 41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t</a:t>
              </a:r>
            </a:p>
          </p:txBody>
        </p:sp>
        <p:sp>
          <p:nvSpPr>
            <p:cNvPr id="144511" name="Rectangle 42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n</a:t>
              </a:r>
            </a:p>
          </p:txBody>
        </p:sp>
        <p:sp>
          <p:nvSpPr>
            <p:cNvPr id="144512" name="Rectangle 43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M</a:t>
              </a:r>
            </a:p>
          </p:txBody>
        </p:sp>
        <p:sp>
          <p:nvSpPr>
            <p:cNvPr id="144513" name="Line 44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514" name="Line 45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395288" y="996950"/>
            <a:ext cx="963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rgbClr val="CC0000"/>
                </a:solidFill>
              </a:rPr>
              <a:t>segment</a:t>
            </a:r>
          </a:p>
        </p:txBody>
      </p:sp>
      <p:grpSp>
        <p:nvGrpSpPr>
          <p:cNvPr id="6" name="Group 178"/>
          <p:cNvGrpSpPr>
            <a:grpSpLocks/>
          </p:cNvGrpSpPr>
          <p:nvPr/>
        </p:nvGrpSpPr>
        <p:grpSpPr bwMode="auto">
          <a:xfrm>
            <a:off x="1533525" y="1033463"/>
            <a:ext cx="301625" cy="292100"/>
            <a:chOff x="1962" y="2058"/>
            <a:chExt cx="190" cy="184"/>
          </a:xfrm>
        </p:grpSpPr>
        <p:sp>
          <p:nvSpPr>
            <p:cNvPr id="144507" name="Rectangle 47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08" name="Rectangle 48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t</a:t>
              </a:r>
            </a:p>
          </p:txBody>
        </p:sp>
      </p:grp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95263" y="1336675"/>
            <a:ext cx="10429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rgbClr val="CC0000"/>
                </a:solidFill>
              </a:rPr>
              <a:t>datagram</a:t>
            </a:r>
          </a:p>
        </p:txBody>
      </p:sp>
      <p:sp>
        <p:nvSpPr>
          <p:cNvPr id="144405" name="Text Box 54"/>
          <p:cNvSpPr txBox="1">
            <a:spLocks noChangeArrowheads="1"/>
          </p:cNvSpPr>
          <p:nvPr/>
        </p:nvSpPr>
        <p:spPr bwMode="auto">
          <a:xfrm>
            <a:off x="1547813" y="4157663"/>
            <a:ext cx="1412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i="1">
                <a:solidFill>
                  <a:srgbClr val="000099"/>
                </a:solidFill>
              </a:rPr>
              <a:t>destination</a:t>
            </a:r>
          </a:p>
        </p:txBody>
      </p:sp>
      <p:sp>
        <p:nvSpPr>
          <p:cNvPr id="144406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407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8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4409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10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/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/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/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/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/>
              <a:t>physical</a:t>
            </a:r>
          </a:p>
        </p:txBody>
      </p:sp>
      <p:sp>
        <p:nvSpPr>
          <p:cNvPr id="144411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12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13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4414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44499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00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t</a:t>
              </a:r>
            </a:p>
          </p:txBody>
        </p:sp>
        <p:sp>
          <p:nvSpPr>
            <p:cNvPr id="144501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n</a:t>
              </a:r>
            </a:p>
          </p:txBody>
        </p:sp>
        <p:sp>
          <p:nvSpPr>
            <p:cNvPr id="144502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l</a:t>
              </a:r>
            </a:p>
          </p:txBody>
        </p:sp>
        <p:sp>
          <p:nvSpPr>
            <p:cNvPr id="144503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M</a:t>
              </a:r>
            </a:p>
          </p:txBody>
        </p:sp>
        <p:sp>
          <p:nvSpPr>
            <p:cNvPr id="144504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505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506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4415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144493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94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t</a:t>
              </a:r>
            </a:p>
          </p:txBody>
        </p:sp>
        <p:sp>
          <p:nvSpPr>
            <p:cNvPr id="144495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n</a:t>
              </a:r>
            </a:p>
          </p:txBody>
        </p:sp>
        <p:sp>
          <p:nvSpPr>
            <p:cNvPr id="144496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M</a:t>
              </a:r>
            </a:p>
          </p:txBody>
        </p:sp>
        <p:sp>
          <p:nvSpPr>
            <p:cNvPr id="144497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98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4416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144489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90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t</a:t>
              </a:r>
            </a:p>
          </p:txBody>
        </p:sp>
        <p:sp>
          <p:nvSpPr>
            <p:cNvPr id="144491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M</a:t>
              </a:r>
            </a:p>
          </p:txBody>
        </p:sp>
        <p:sp>
          <p:nvSpPr>
            <p:cNvPr id="144492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4417" name="Group 85"/>
          <p:cNvGrpSpPr>
            <a:grpSpLocks/>
          </p:cNvGrpSpPr>
          <p:nvPr/>
        </p:nvGrpSpPr>
        <p:grpSpPr bwMode="auto">
          <a:xfrm>
            <a:off x="930275" y="4610100"/>
            <a:ext cx="679450" cy="301625"/>
            <a:chOff x="780" y="1553"/>
            <a:chExt cx="428" cy="190"/>
          </a:xfrm>
        </p:grpSpPr>
        <p:sp>
          <p:nvSpPr>
            <p:cNvPr id="144487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88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M</a:t>
              </a:r>
            </a:p>
          </p:txBody>
        </p:sp>
      </p:grpSp>
      <p:grpSp>
        <p:nvGrpSpPr>
          <p:cNvPr id="144418" name="Group 88"/>
          <p:cNvGrpSpPr>
            <a:grpSpLocks/>
          </p:cNvGrpSpPr>
          <p:nvPr/>
        </p:nvGrpSpPr>
        <p:grpSpPr bwMode="auto">
          <a:xfrm>
            <a:off x="5654675" y="4164013"/>
            <a:ext cx="1387475" cy="1035050"/>
            <a:chOff x="3601" y="168"/>
            <a:chExt cx="874" cy="652"/>
          </a:xfrm>
        </p:grpSpPr>
        <p:sp>
          <p:nvSpPr>
            <p:cNvPr id="144482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83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84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85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/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/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/>
                <a:t>physical</a:t>
              </a:r>
            </a:p>
          </p:txBody>
        </p:sp>
        <p:sp>
          <p:nvSpPr>
            <p:cNvPr id="144486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419" name="Group 94"/>
          <p:cNvGrpSpPr>
            <a:grpSpLocks/>
          </p:cNvGrpSpPr>
          <p:nvPr/>
        </p:nvGrpSpPr>
        <p:grpSpPr bwMode="auto">
          <a:xfrm>
            <a:off x="5821363" y="2271713"/>
            <a:ext cx="1387475" cy="733425"/>
            <a:chOff x="4696" y="597"/>
            <a:chExt cx="874" cy="462"/>
          </a:xfrm>
        </p:grpSpPr>
        <p:sp>
          <p:nvSpPr>
            <p:cNvPr id="144478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79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80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81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/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/>
                <a:t>physical</a:t>
              </a:r>
            </a:p>
          </p:txBody>
        </p:sp>
      </p:grpSp>
      <p:sp>
        <p:nvSpPr>
          <p:cNvPr id="144420" name="Freeform 114"/>
          <p:cNvSpPr>
            <a:spLocks/>
          </p:cNvSpPr>
          <p:nvPr/>
        </p:nvSpPr>
        <p:spPr bwMode="auto">
          <a:xfrm>
            <a:off x="1828800" y="533400"/>
            <a:ext cx="5264150" cy="5494338"/>
          </a:xfrm>
          <a:custGeom>
            <a:avLst/>
            <a:gdLst>
              <a:gd name="T0" fmla="*/ 2147483647 w 3316"/>
              <a:gd name="T1" fmla="*/ 0 h 3461"/>
              <a:gd name="T2" fmla="*/ 2147483647 w 3316"/>
              <a:gd name="T3" fmla="*/ 2147483647 h 3461"/>
              <a:gd name="T4" fmla="*/ 2147483647 w 3316"/>
              <a:gd name="T5" fmla="*/ 2147483647 h 3461"/>
              <a:gd name="T6" fmla="*/ 2147483647 w 3316"/>
              <a:gd name="T7" fmla="*/ 2147483647 h 3461"/>
              <a:gd name="T8" fmla="*/ 2147483647 w 3316"/>
              <a:gd name="T9" fmla="*/ 2147483647 h 3461"/>
              <a:gd name="T10" fmla="*/ 2147483647 w 3316"/>
              <a:gd name="T11" fmla="*/ 2147483647 h 3461"/>
              <a:gd name="T12" fmla="*/ 2147483647 w 3316"/>
              <a:gd name="T13" fmla="*/ 2147483647 h 3461"/>
              <a:gd name="T14" fmla="*/ 2147483647 w 3316"/>
              <a:gd name="T15" fmla="*/ 2147483647 h 3461"/>
              <a:gd name="T16" fmla="*/ 2147483647 w 3316"/>
              <a:gd name="T17" fmla="*/ 2147483647 h 3461"/>
              <a:gd name="T18" fmla="*/ 2147483647 w 3316"/>
              <a:gd name="T19" fmla="*/ 2147483647 h 3461"/>
              <a:gd name="T20" fmla="*/ 2147483647 w 3316"/>
              <a:gd name="T21" fmla="*/ 2147483647 h 3461"/>
              <a:gd name="T22" fmla="*/ 0 w 3316"/>
              <a:gd name="T23" fmla="*/ 2147483647 h 3461"/>
              <a:gd name="T24" fmla="*/ 0 w 3316"/>
              <a:gd name="T25" fmla="*/ 2147483647 h 346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316"/>
              <a:gd name="T40" fmla="*/ 0 h 3461"/>
              <a:gd name="T41" fmla="*/ 3316 w 3316"/>
              <a:gd name="T42" fmla="*/ 3461 h 346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316" h="3461">
                <a:moveTo>
                  <a:pt x="872" y="0"/>
                </a:moveTo>
                <a:lnTo>
                  <a:pt x="878" y="1481"/>
                </a:lnTo>
                <a:lnTo>
                  <a:pt x="2612" y="1481"/>
                </a:lnTo>
                <a:lnTo>
                  <a:pt x="2612" y="1179"/>
                </a:lnTo>
                <a:lnTo>
                  <a:pt x="3294" y="1179"/>
                </a:lnTo>
                <a:lnTo>
                  <a:pt x="3316" y="3131"/>
                </a:lnTo>
                <a:lnTo>
                  <a:pt x="3148" y="2986"/>
                </a:lnTo>
                <a:lnTo>
                  <a:pt x="3143" y="2387"/>
                </a:lnTo>
                <a:lnTo>
                  <a:pt x="2505" y="2387"/>
                </a:lnTo>
                <a:lnTo>
                  <a:pt x="2505" y="3070"/>
                </a:lnTo>
                <a:lnTo>
                  <a:pt x="1057" y="3461"/>
                </a:lnTo>
                <a:lnTo>
                  <a:pt x="0" y="3461"/>
                </a:lnTo>
                <a:lnTo>
                  <a:pt x="0" y="2505"/>
                </a:lnTo>
              </a:path>
            </a:pathLst>
          </a:cu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4421" name="Group 115"/>
          <p:cNvGrpSpPr>
            <a:grpSpLocks/>
          </p:cNvGrpSpPr>
          <p:nvPr/>
        </p:nvGrpSpPr>
        <p:grpSpPr bwMode="auto">
          <a:xfrm>
            <a:off x="4238625" y="4546600"/>
            <a:ext cx="1479550" cy="303213"/>
            <a:chOff x="332" y="2224"/>
            <a:chExt cx="932" cy="191"/>
          </a:xfrm>
        </p:grpSpPr>
        <p:sp>
          <p:nvSpPr>
            <p:cNvPr id="144470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71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t</a:t>
              </a:r>
            </a:p>
          </p:txBody>
        </p:sp>
        <p:sp>
          <p:nvSpPr>
            <p:cNvPr id="144472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n</a:t>
              </a:r>
            </a:p>
          </p:txBody>
        </p:sp>
        <p:sp>
          <p:nvSpPr>
            <p:cNvPr id="144473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l</a:t>
              </a:r>
            </a:p>
          </p:txBody>
        </p:sp>
        <p:sp>
          <p:nvSpPr>
            <p:cNvPr id="144474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M</a:t>
              </a:r>
            </a:p>
          </p:txBody>
        </p:sp>
        <p:sp>
          <p:nvSpPr>
            <p:cNvPr id="144475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76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77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4422" name="Group 124"/>
          <p:cNvGrpSpPr>
            <a:grpSpLocks/>
          </p:cNvGrpSpPr>
          <p:nvPr/>
        </p:nvGrpSpPr>
        <p:grpSpPr bwMode="auto">
          <a:xfrm>
            <a:off x="4497388" y="4240213"/>
            <a:ext cx="1208087" cy="303212"/>
            <a:chOff x="501" y="1990"/>
            <a:chExt cx="761" cy="191"/>
          </a:xfrm>
        </p:grpSpPr>
        <p:sp>
          <p:nvSpPr>
            <p:cNvPr id="144464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65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t</a:t>
              </a:r>
            </a:p>
          </p:txBody>
        </p:sp>
        <p:sp>
          <p:nvSpPr>
            <p:cNvPr id="144466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n</a:t>
              </a:r>
            </a:p>
          </p:txBody>
        </p:sp>
        <p:sp>
          <p:nvSpPr>
            <p:cNvPr id="144467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M</a:t>
              </a:r>
            </a:p>
          </p:txBody>
        </p:sp>
        <p:sp>
          <p:nvSpPr>
            <p:cNvPr id="144468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69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140"/>
          <p:cNvGrpSpPr>
            <a:grpSpLocks/>
          </p:cNvGrpSpPr>
          <p:nvPr/>
        </p:nvGrpSpPr>
        <p:grpSpPr bwMode="auto">
          <a:xfrm>
            <a:off x="7269163" y="4606925"/>
            <a:ext cx="1208087" cy="303213"/>
            <a:chOff x="501" y="1990"/>
            <a:chExt cx="761" cy="191"/>
          </a:xfrm>
        </p:grpSpPr>
        <p:sp>
          <p:nvSpPr>
            <p:cNvPr id="144458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59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t</a:t>
              </a:r>
            </a:p>
          </p:txBody>
        </p:sp>
        <p:sp>
          <p:nvSpPr>
            <p:cNvPr id="144460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n</a:t>
              </a:r>
            </a:p>
          </p:txBody>
        </p:sp>
        <p:sp>
          <p:nvSpPr>
            <p:cNvPr id="144461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M</a:t>
              </a:r>
            </a:p>
          </p:txBody>
        </p:sp>
        <p:sp>
          <p:nvSpPr>
            <p:cNvPr id="144462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63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156"/>
          <p:cNvGrpSpPr>
            <a:grpSpLocks/>
          </p:cNvGrpSpPr>
          <p:nvPr/>
        </p:nvGrpSpPr>
        <p:grpSpPr bwMode="auto">
          <a:xfrm>
            <a:off x="938213" y="1665288"/>
            <a:ext cx="1479550" cy="303212"/>
            <a:chOff x="332" y="2224"/>
            <a:chExt cx="932" cy="191"/>
          </a:xfrm>
        </p:grpSpPr>
        <p:sp>
          <p:nvSpPr>
            <p:cNvPr id="144450" name="Rectangle 157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51" name="Rectangle 158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t</a:t>
              </a:r>
            </a:p>
          </p:txBody>
        </p:sp>
        <p:sp>
          <p:nvSpPr>
            <p:cNvPr id="144452" name="Rectangle 159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n</a:t>
              </a:r>
            </a:p>
          </p:txBody>
        </p:sp>
        <p:sp>
          <p:nvSpPr>
            <p:cNvPr id="144453" name="Rectangle 160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l</a:t>
              </a:r>
            </a:p>
          </p:txBody>
        </p:sp>
        <p:sp>
          <p:nvSpPr>
            <p:cNvPr id="144454" name="Rectangle 161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M</a:t>
              </a:r>
            </a:p>
          </p:txBody>
        </p:sp>
        <p:sp>
          <p:nvSpPr>
            <p:cNvPr id="144455" name="Line 162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56" name="Line 163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57" name="Line 164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4425" name="Text Box 166"/>
          <p:cNvSpPr txBox="1">
            <a:spLocks noChangeArrowheads="1"/>
          </p:cNvSpPr>
          <p:nvPr/>
        </p:nvSpPr>
        <p:spPr bwMode="auto">
          <a:xfrm>
            <a:off x="7921625" y="5411788"/>
            <a:ext cx="844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router</a:t>
            </a:r>
          </a:p>
        </p:txBody>
      </p:sp>
      <p:sp>
        <p:nvSpPr>
          <p:cNvPr id="144426" name="Text Box 167"/>
          <p:cNvSpPr txBox="1">
            <a:spLocks noChangeArrowheads="1"/>
          </p:cNvSpPr>
          <p:nvPr/>
        </p:nvSpPr>
        <p:spPr bwMode="auto">
          <a:xfrm>
            <a:off x="7935913" y="3098800"/>
            <a:ext cx="895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switch</a:t>
            </a:r>
          </a:p>
        </p:txBody>
      </p:sp>
      <p:sp>
        <p:nvSpPr>
          <p:cNvPr id="144427" name="Rectangle 168"/>
          <p:cNvSpPr>
            <a:spLocks noGrp="1" noChangeArrowheads="1"/>
          </p:cNvSpPr>
          <p:nvPr>
            <p:ph type="title" idx="4294967295"/>
          </p:nvPr>
        </p:nvSpPr>
        <p:spPr>
          <a:xfrm>
            <a:off x="4995863" y="0"/>
            <a:ext cx="3805237" cy="1143000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Encapsulation</a:t>
            </a:r>
          </a:p>
        </p:txBody>
      </p:sp>
      <p:sp>
        <p:nvSpPr>
          <p:cNvPr id="112814" name="Text Box 174"/>
          <p:cNvSpPr txBox="1">
            <a:spLocks noChangeArrowheads="1"/>
          </p:cNvSpPr>
          <p:nvPr/>
        </p:nvSpPr>
        <p:spPr bwMode="auto">
          <a:xfrm>
            <a:off x="703263" y="692150"/>
            <a:ext cx="10080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rgbClr val="CC0000"/>
                </a:solidFill>
              </a:rPr>
              <a:t>message</a:t>
            </a:r>
          </a:p>
        </p:txBody>
      </p:sp>
      <p:grpSp>
        <p:nvGrpSpPr>
          <p:cNvPr id="17" name="Group 175"/>
          <p:cNvGrpSpPr>
            <a:grpSpLocks/>
          </p:cNvGrpSpPr>
          <p:nvPr/>
        </p:nvGrpSpPr>
        <p:grpSpPr bwMode="auto">
          <a:xfrm>
            <a:off x="1763713" y="719138"/>
            <a:ext cx="679450" cy="301625"/>
            <a:chOff x="780" y="1553"/>
            <a:chExt cx="428" cy="190"/>
          </a:xfrm>
        </p:grpSpPr>
        <p:sp>
          <p:nvSpPr>
            <p:cNvPr id="144448" name="Rectangle 17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49" name="Rectangle 17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M</a:t>
              </a:r>
            </a:p>
          </p:txBody>
        </p:sp>
      </p:grpSp>
      <p:grpSp>
        <p:nvGrpSpPr>
          <p:cNvPr id="18" name="Group 185"/>
          <p:cNvGrpSpPr>
            <a:grpSpLocks/>
          </p:cNvGrpSpPr>
          <p:nvPr/>
        </p:nvGrpSpPr>
        <p:grpSpPr bwMode="auto">
          <a:xfrm>
            <a:off x="1528763" y="1039813"/>
            <a:ext cx="903287" cy="301625"/>
            <a:chOff x="1851" y="2046"/>
            <a:chExt cx="569" cy="190"/>
          </a:xfrm>
        </p:grpSpPr>
        <p:grpSp>
          <p:nvGrpSpPr>
            <p:cNvPr id="144442" name="Group 179"/>
            <p:cNvGrpSpPr>
              <a:grpSpLocks/>
            </p:cNvGrpSpPr>
            <p:nvPr/>
          </p:nvGrpSpPr>
          <p:grpSpPr bwMode="auto">
            <a:xfrm>
              <a:off x="1851" y="2047"/>
              <a:ext cx="190" cy="184"/>
              <a:chOff x="1962" y="2058"/>
              <a:chExt cx="190" cy="184"/>
            </a:xfrm>
          </p:grpSpPr>
          <p:sp>
            <p:nvSpPr>
              <p:cNvPr id="144446" name="Rectangle 180"/>
              <p:cNvSpPr>
                <a:spLocks noChangeArrowheads="1"/>
              </p:cNvSpPr>
              <p:nvPr/>
            </p:nvSpPr>
            <p:spPr bwMode="auto">
              <a:xfrm>
                <a:off x="1962" y="2075"/>
                <a:ext cx="177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447" name="Rectangle 181"/>
              <p:cNvSpPr>
                <a:spLocks noChangeArrowheads="1"/>
              </p:cNvSpPr>
              <p:nvPr/>
            </p:nvSpPr>
            <p:spPr bwMode="auto">
              <a:xfrm>
                <a:off x="1965" y="2058"/>
                <a:ext cx="187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H</a:t>
                </a:r>
                <a:r>
                  <a:rPr lang="en-US" sz="1800" baseline="-25000"/>
                  <a:t>t</a:t>
                </a:r>
              </a:p>
            </p:txBody>
          </p:sp>
        </p:grpSp>
        <p:grpSp>
          <p:nvGrpSpPr>
            <p:cNvPr id="144443" name="Group 182"/>
            <p:cNvGrpSpPr>
              <a:grpSpLocks/>
            </p:cNvGrpSpPr>
            <p:nvPr/>
          </p:nvGrpSpPr>
          <p:grpSpPr bwMode="auto">
            <a:xfrm>
              <a:off x="1992" y="2046"/>
              <a:ext cx="428" cy="190"/>
              <a:chOff x="780" y="1553"/>
              <a:chExt cx="428" cy="190"/>
            </a:xfrm>
          </p:grpSpPr>
          <p:sp>
            <p:nvSpPr>
              <p:cNvPr id="144444" name="Rectangle 183"/>
              <p:cNvSpPr>
                <a:spLocks noChangeArrowheads="1"/>
              </p:cNvSpPr>
              <p:nvPr/>
            </p:nvSpPr>
            <p:spPr bwMode="auto">
              <a:xfrm>
                <a:off x="817" y="1569"/>
                <a:ext cx="312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445" name="Rectangle 184"/>
              <p:cNvSpPr>
                <a:spLocks noChangeArrowheads="1"/>
              </p:cNvSpPr>
              <p:nvPr/>
            </p:nvSpPr>
            <p:spPr bwMode="auto">
              <a:xfrm>
                <a:off x="780" y="1553"/>
                <a:ext cx="428" cy="1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/>
                  <a:t>M</a:t>
                </a:r>
              </a:p>
            </p:txBody>
          </p:sp>
        </p:grpSp>
      </p:grpSp>
      <p:grpSp>
        <p:nvGrpSpPr>
          <p:cNvPr id="21" name="Group 187"/>
          <p:cNvGrpSpPr>
            <a:grpSpLocks/>
          </p:cNvGrpSpPr>
          <p:nvPr/>
        </p:nvGrpSpPr>
        <p:grpSpPr bwMode="auto">
          <a:xfrm>
            <a:off x="1235075" y="1363663"/>
            <a:ext cx="301625" cy="292100"/>
            <a:chOff x="1962" y="2058"/>
            <a:chExt cx="190" cy="184"/>
          </a:xfrm>
        </p:grpSpPr>
        <p:sp>
          <p:nvSpPr>
            <p:cNvPr id="144440" name="Rectangle 188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41" name="Rectangle 189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H</a:t>
              </a:r>
              <a:r>
                <a:rPr lang="en-US" sz="1800" baseline="-25000"/>
                <a:t>n</a:t>
              </a:r>
            </a:p>
          </p:txBody>
        </p:sp>
      </p:grp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157163" y="1643063"/>
            <a:ext cx="704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rgbClr val="CC0000"/>
                </a:solidFill>
              </a:rPr>
              <a:t>frame</a:t>
            </a:r>
          </a:p>
        </p:txBody>
      </p:sp>
      <p:grpSp>
        <p:nvGrpSpPr>
          <p:cNvPr id="144433" name="Group 187"/>
          <p:cNvGrpSpPr>
            <a:grpSpLocks/>
          </p:cNvGrpSpPr>
          <p:nvPr/>
        </p:nvGrpSpPr>
        <p:grpSpPr bwMode="auto">
          <a:xfrm flipH="1">
            <a:off x="3178175" y="4970463"/>
            <a:ext cx="803275" cy="771525"/>
            <a:chOff x="-44" y="1473"/>
            <a:chExt cx="981" cy="1105"/>
          </a:xfrm>
        </p:grpSpPr>
        <p:pic>
          <p:nvPicPr>
            <p:cNvPr id="144438" name="Picture 188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4439" name="Freeform 18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4434" name="Group 190"/>
          <p:cNvGrpSpPr>
            <a:grpSpLocks/>
          </p:cNvGrpSpPr>
          <p:nvPr/>
        </p:nvGrpSpPr>
        <p:grpSpPr bwMode="auto">
          <a:xfrm flipH="1">
            <a:off x="4140200" y="1087438"/>
            <a:ext cx="803275" cy="771525"/>
            <a:chOff x="-44" y="1473"/>
            <a:chExt cx="981" cy="1105"/>
          </a:xfrm>
        </p:grpSpPr>
        <p:pic>
          <p:nvPicPr>
            <p:cNvPr id="144436" name="Picture 19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4437" name="Freeform 19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444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0F2BCD2E-EB12-7047-BA9F-10ABD2A282DF}" type="slidenum">
              <a:rPr lang="en-US" sz="1200">
                <a:latin typeface="Tahoma" charset="0"/>
              </a:rPr>
              <a:pPr/>
              <a:t>23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481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37 L -4.72222E-6 0.0458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7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12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926 L -3.05556E-6 0.0479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22222E-6 L -3.05556E-6 0.0421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3.05556E-6 0.13889 L 0.40295 0.13889 L 0.40295 0.09885 L 0.57152 0.10093 L 0.57152 0.57709 L 0.66371 0.50857 L 0.66371 0.42848 " pathEditMode="relative" rAng="0" ptsTypes="AAAAAAAA">
                                      <p:cBhvr>
                                        <p:cTn id="61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77" y="2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0.00046 L 0.00156 -0.0481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/>
      <p:bldP spid="112645" grpId="1"/>
      <p:bldP spid="112644" grpId="0"/>
      <p:bldP spid="112644" grpId="1"/>
      <p:bldP spid="112814" grpId="0"/>
      <p:bldP spid="112647" grpId="0"/>
      <p:bldP spid="112647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46434" name="Picture 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50" y="1028700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64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Chapter 1: roadmap</a:t>
            </a:r>
          </a:p>
        </p:txBody>
      </p:sp>
      <p:sp>
        <p:nvSpPr>
          <p:cNvPr id="1464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7363" y="1406525"/>
            <a:ext cx="8207375" cy="4648200"/>
          </a:xfrm>
        </p:spPr>
        <p:txBody>
          <a:bodyPr/>
          <a:lstStyle/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1.1 what </a:t>
            </a:r>
            <a:r>
              <a:rPr lang="en-US" sz="2800" i="1">
                <a:solidFill>
                  <a:srgbClr val="000099"/>
                </a:solidFill>
                <a:latin typeface="Gill Sans MT" charset="0"/>
                <a:cs typeface="Arial" charset="0"/>
              </a:rPr>
              <a:t>is</a:t>
            </a: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 the Internet?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1.2</a:t>
            </a:r>
            <a:r>
              <a:rPr lang="en-US" sz="2800">
                <a:latin typeface="Gill Sans MT" charset="0"/>
                <a:cs typeface="Arial" charset="0"/>
              </a:rPr>
              <a:t> network edge</a:t>
            </a:r>
          </a:p>
          <a:p>
            <a:pPr lvl="2" eaLnBrk="1" hangingPunct="1">
              <a:buClr>
                <a:srgbClr val="000099"/>
              </a:buClr>
              <a:buFont typeface="Wingdings" charset="0"/>
              <a:buChar char="§"/>
            </a:pPr>
            <a:r>
              <a:rPr lang="en-US" sz="2800">
                <a:latin typeface="Gill Sans MT" charset="0"/>
                <a:cs typeface="Arial" charset="0"/>
              </a:rPr>
              <a:t> </a:t>
            </a:r>
            <a:r>
              <a:rPr lang="en-US" sz="2400">
                <a:latin typeface="Gill Sans MT" charset="0"/>
                <a:cs typeface="Arial" charset="0"/>
              </a:rPr>
              <a:t>end systems, access networks, links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1.3 </a:t>
            </a:r>
            <a:r>
              <a:rPr lang="en-US" sz="2800">
                <a:latin typeface="Gill Sans MT" charset="0"/>
                <a:cs typeface="Arial" charset="0"/>
              </a:rPr>
              <a:t>network core</a:t>
            </a:r>
          </a:p>
          <a:p>
            <a:pPr lvl="2" eaLnBrk="1" hangingPunct="1">
              <a:buClr>
                <a:srgbClr val="000099"/>
              </a:buClr>
              <a:buFont typeface="Wingdings" charset="0"/>
              <a:buChar char="§"/>
            </a:pPr>
            <a:r>
              <a:rPr lang="en-US" sz="2400">
                <a:latin typeface="Gill Sans MT" charset="0"/>
                <a:cs typeface="Arial" charset="0"/>
              </a:rPr>
              <a:t>packet switching, circuit switching, network structure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1.4 </a:t>
            </a:r>
            <a:r>
              <a:rPr lang="en-US" sz="2800">
                <a:latin typeface="Gill Sans MT" charset="0"/>
                <a:cs typeface="Arial" charset="0"/>
              </a:rPr>
              <a:t>delay, loss, throughput in networks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1.5</a:t>
            </a:r>
            <a:r>
              <a:rPr lang="en-US" sz="2800">
                <a:latin typeface="Gill Sans MT" charset="0"/>
                <a:cs typeface="Arial" charset="0"/>
              </a:rPr>
              <a:t> protocol layers, service models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CC0000"/>
                </a:solidFill>
                <a:latin typeface="Gill Sans MT" charset="0"/>
                <a:cs typeface="Arial" charset="0"/>
              </a:rPr>
              <a:t>1.6 networks under attack: security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1.7</a:t>
            </a:r>
            <a:r>
              <a:rPr lang="en-US" sz="2800">
                <a:latin typeface="Gill Sans MT" charset="0"/>
                <a:cs typeface="Arial" charset="0"/>
              </a:rPr>
              <a:t> history</a:t>
            </a:r>
          </a:p>
          <a:p>
            <a:pPr eaLnBrk="1" hangingPunct="1"/>
            <a:endParaRPr lang="en-US">
              <a:latin typeface="Gill Sans MT" charset="0"/>
            </a:endParaRPr>
          </a:p>
        </p:txBody>
      </p:sp>
      <p:sp>
        <p:nvSpPr>
          <p:cNvPr id="14643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ABC364C9-742D-E14A-8628-5ECFABA5ECF4}" type="slidenum">
              <a:rPr lang="en-US" sz="1200">
                <a:latin typeface="Tahoma" charset="0"/>
              </a:rPr>
              <a:pPr/>
              <a:t>24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611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48482" name="Picture 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892175"/>
            <a:ext cx="4113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84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33375" y="77788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Network security</a:t>
            </a:r>
          </a:p>
        </p:txBody>
      </p:sp>
      <p:sp>
        <p:nvSpPr>
          <p:cNvPr id="14848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365250"/>
            <a:ext cx="7772400" cy="5119688"/>
          </a:xfrm>
        </p:spPr>
        <p:txBody>
          <a:bodyPr>
            <a:normAutofit lnSpcReduction="10000"/>
          </a:bodyPr>
          <a:lstStyle/>
          <a:p>
            <a:pPr eaLnBrk="1" hangingPunct="1">
              <a:buSzPct val="75000"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field of network security:</a:t>
            </a:r>
          </a:p>
          <a:p>
            <a:pPr lvl="1" eaLnBrk="1" hangingPunct="1"/>
            <a:r>
              <a:rPr lang="en-US">
                <a:latin typeface="Gill Sans MT" charset="0"/>
                <a:cs typeface="Arial" charset="0"/>
              </a:rPr>
              <a:t>how bad guys can attack computer networks</a:t>
            </a:r>
          </a:p>
          <a:p>
            <a:pPr lvl="1" eaLnBrk="1" hangingPunct="1"/>
            <a:r>
              <a:rPr lang="en-US">
                <a:latin typeface="Gill Sans MT" charset="0"/>
                <a:cs typeface="Arial" charset="0"/>
              </a:rPr>
              <a:t>how we can defend networks against attacks</a:t>
            </a:r>
          </a:p>
          <a:p>
            <a:pPr lvl="1" eaLnBrk="1" hangingPunct="1"/>
            <a:r>
              <a:rPr lang="en-US">
                <a:latin typeface="Gill Sans MT" charset="0"/>
                <a:cs typeface="Arial" charset="0"/>
              </a:rPr>
              <a:t>how to design architectures that are immune to attacks</a:t>
            </a:r>
          </a:p>
          <a:p>
            <a:pPr eaLnBrk="1" hangingPunct="1">
              <a:buSzPct val="75000"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Internet not originally designed with (much) security in mind</a:t>
            </a:r>
          </a:p>
          <a:p>
            <a:pPr lvl="1" eaLnBrk="1" hangingPunct="1"/>
            <a:r>
              <a:rPr lang="en-US" i="1">
                <a:latin typeface="Gill Sans MT" charset="0"/>
                <a:cs typeface="Arial" charset="0"/>
              </a:rPr>
              <a:t>original vision:</a:t>
            </a:r>
            <a:r>
              <a:rPr lang="en-US">
                <a:latin typeface="Gill Sans MT" charset="0"/>
                <a:cs typeface="Arial" charset="0"/>
              </a:rPr>
              <a:t> </a:t>
            </a:r>
            <a:r>
              <a:rPr lang="ja-JP" altLang="en-US">
                <a:latin typeface="Gill Sans MT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Gill Sans MT" charset="0"/>
                <a:ea typeface="ＭＳ Ｐゴシック" charset="0"/>
                <a:cs typeface="ＭＳ Ｐゴシック" charset="0"/>
              </a:rPr>
              <a:t>a group of mutually trusting users attached to a transparent network</a:t>
            </a:r>
            <a:r>
              <a:rPr lang="ja-JP" altLang="en-US">
                <a:latin typeface="Gill Sans MT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>
                <a:latin typeface="Gill Sans MT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>
                <a:latin typeface="Gill Sans MT" charset="0"/>
                <a:ea typeface="ＭＳ Ｐゴシック" charset="0"/>
                <a:cs typeface="ＭＳ Ｐゴシック" charset="0"/>
                <a:sym typeface="Wingdings" charset="0"/>
              </a:rPr>
              <a:t></a:t>
            </a:r>
            <a:endParaRPr lang="en-US" altLang="ja-JP">
              <a:latin typeface="Gill Sans MT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>
                <a:latin typeface="Gill Sans MT" charset="0"/>
                <a:cs typeface="Arial" charset="0"/>
              </a:rPr>
              <a:t>Internet protocol designers playing </a:t>
            </a:r>
            <a:r>
              <a:rPr lang="ja-JP" altLang="en-US">
                <a:latin typeface="Gill Sans MT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Gill Sans MT" charset="0"/>
                <a:ea typeface="ＭＳ Ｐゴシック" charset="0"/>
                <a:cs typeface="ＭＳ Ｐゴシック" charset="0"/>
              </a:rPr>
              <a:t>catch-up</a:t>
            </a:r>
            <a:r>
              <a:rPr lang="ja-JP" altLang="en-US">
                <a:latin typeface="Gill Sans MT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>
              <a:latin typeface="Gill Sans MT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>
                <a:latin typeface="Gill Sans MT" charset="0"/>
                <a:cs typeface="Arial" charset="0"/>
              </a:rPr>
              <a:t>security considerations in all layers!</a:t>
            </a:r>
          </a:p>
          <a:p>
            <a:pPr eaLnBrk="1" hangingPunct="1"/>
            <a:endParaRPr lang="en-US">
              <a:latin typeface="Gill Sans MT" charset="0"/>
            </a:endParaRPr>
          </a:p>
        </p:txBody>
      </p:sp>
      <p:sp>
        <p:nvSpPr>
          <p:cNvPr id="14848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A7B02548-E576-824F-B008-8E4B61154BC4}" type="slidenum">
              <a:rPr lang="en-US" sz="1200">
                <a:latin typeface="Tahoma" charset="0"/>
              </a:rPr>
              <a:pPr/>
              <a:t>25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861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49506" name="Picture 8" descr="underline_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5" y="879475"/>
            <a:ext cx="8548688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950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9863" y="95250"/>
            <a:ext cx="8996362" cy="1143000"/>
          </a:xfrm>
        </p:spPr>
        <p:txBody>
          <a:bodyPr/>
          <a:lstStyle/>
          <a:p>
            <a:pPr eaLnBrk="1" hangingPunct="1"/>
            <a:r>
              <a:rPr lang="en-US" sz="3600">
                <a:latin typeface="Gill Sans MT" charset="0"/>
              </a:rPr>
              <a:t>Bad guys: put malware into hosts via Internet</a:t>
            </a:r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74675" y="1406525"/>
            <a:ext cx="7710488" cy="477202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Bef>
                <a:spcPct val="50000"/>
              </a:spcBef>
              <a:buSzPct val="75000"/>
            </a:pPr>
            <a:r>
              <a:rPr lang="en-US">
                <a:latin typeface="Gill Sans MT" charset="0"/>
              </a:rPr>
              <a:t>malware can get in host from:</a:t>
            </a:r>
            <a:endParaRPr lang="en-US">
              <a:solidFill>
                <a:srgbClr val="000099"/>
              </a:solidFill>
              <a:latin typeface="Gill Sans MT" charset="0"/>
            </a:endParaRPr>
          </a:p>
          <a:p>
            <a:pPr lvl="1" eaLnBrk="1" hangingPunct="1">
              <a:spcBef>
                <a:spcPct val="50000"/>
              </a:spcBef>
              <a:buSzPct val="75000"/>
            </a:pPr>
            <a:r>
              <a:rPr lang="en-US" i="1">
                <a:solidFill>
                  <a:srgbClr val="000099"/>
                </a:solidFill>
                <a:latin typeface="Gill Sans MT" charset="0"/>
                <a:cs typeface="Arial" charset="0"/>
              </a:rPr>
              <a:t>virus: </a:t>
            </a:r>
            <a:r>
              <a:rPr lang="en-US">
                <a:latin typeface="Gill Sans MT" charset="0"/>
                <a:cs typeface="Arial" charset="0"/>
              </a:rPr>
              <a:t>self-replicating infection by receiving/executing  object (e.g., e-mail attachment)</a:t>
            </a:r>
          </a:p>
          <a:p>
            <a:pPr lvl="1" eaLnBrk="1" hangingPunct="1">
              <a:spcBef>
                <a:spcPct val="50000"/>
              </a:spcBef>
              <a:buSzPct val="75000"/>
            </a:pPr>
            <a:r>
              <a:rPr lang="en-US" i="1">
                <a:solidFill>
                  <a:srgbClr val="000099"/>
                </a:solidFill>
                <a:latin typeface="Gill Sans MT" charset="0"/>
                <a:cs typeface="Arial" charset="0"/>
              </a:rPr>
              <a:t>worm: </a:t>
            </a:r>
            <a:r>
              <a:rPr lang="en-US">
                <a:latin typeface="Gill Sans MT" charset="0"/>
                <a:cs typeface="Arial" charset="0"/>
              </a:rPr>
              <a:t>self-replicating infection by passively receiving object that gets itself executed</a:t>
            </a:r>
          </a:p>
          <a:p>
            <a:pPr eaLnBrk="1" hangingPunct="1">
              <a:spcBef>
                <a:spcPct val="50000"/>
              </a:spcBef>
              <a:buSzPct val="75000"/>
            </a:pPr>
            <a:r>
              <a:rPr lang="en-US">
                <a:solidFill>
                  <a:srgbClr val="000099"/>
                </a:solidFill>
                <a:latin typeface="Gill Sans MT" charset="0"/>
              </a:rPr>
              <a:t>spyware malware</a:t>
            </a:r>
            <a:r>
              <a:rPr lang="en-US">
                <a:latin typeface="Gill Sans MT" charset="0"/>
              </a:rPr>
              <a:t> can record keystrokes, web sites visited, upload info to collection site</a:t>
            </a:r>
          </a:p>
          <a:p>
            <a:pPr eaLnBrk="1" hangingPunct="1">
              <a:spcBef>
                <a:spcPct val="50000"/>
              </a:spcBef>
              <a:buSzPct val="75000"/>
            </a:pPr>
            <a:r>
              <a:rPr lang="en-US">
                <a:latin typeface="Gill Sans MT" charset="0"/>
              </a:rPr>
              <a:t>infected host can be enrolled in  </a:t>
            </a:r>
            <a:r>
              <a:rPr lang="en-US">
                <a:solidFill>
                  <a:srgbClr val="000099"/>
                </a:solidFill>
                <a:latin typeface="Gill Sans MT" charset="0"/>
              </a:rPr>
              <a:t>botnet,</a:t>
            </a:r>
            <a:r>
              <a:rPr lang="en-US">
                <a:latin typeface="Gill Sans MT" charset="0"/>
              </a:rPr>
              <a:t> used for spam. DDoS attacks</a:t>
            </a:r>
          </a:p>
        </p:txBody>
      </p:sp>
      <p:sp>
        <p:nvSpPr>
          <p:cNvPr id="14950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AA22C528-BB46-C541-AA81-78C5CED665C9}" type="slidenum">
              <a:rPr lang="en-US" sz="1200">
                <a:latin typeface="Tahoma" charset="0"/>
              </a:rPr>
              <a:pPr/>
              <a:t>26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75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grpSp>
        <p:nvGrpSpPr>
          <p:cNvPr id="150530" name="Group 131"/>
          <p:cNvGrpSpPr>
            <a:grpSpLocks/>
          </p:cNvGrpSpPr>
          <p:nvPr/>
        </p:nvGrpSpPr>
        <p:grpSpPr bwMode="auto">
          <a:xfrm flipH="1">
            <a:off x="5716588" y="3614738"/>
            <a:ext cx="735012" cy="681037"/>
            <a:chOff x="-44" y="1473"/>
            <a:chExt cx="981" cy="1105"/>
          </a:xfrm>
        </p:grpSpPr>
        <p:pic>
          <p:nvPicPr>
            <p:cNvPr id="150631" name="Picture 132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632" name="Freeform 13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" name="Group 186"/>
          <p:cNvGrpSpPr>
            <a:grpSpLocks/>
          </p:cNvGrpSpPr>
          <p:nvPr/>
        </p:nvGrpSpPr>
        <p:grpSpPr bwMode="auto">
          <a:xfrm>
            <a:off x="6257925" y="3857625"/>
            <a:ext cx="831850" cy="1260475"/>
            <a:chOff x="5069" y="1396"/>
            <a:chExt cx="524" cy="794"/>
          </a:xfrm>
        </p:grpSpPr>
        <p:sp>
          <p:nvSpPr>
            <p:cNvPr id="150597" name="Text Box 21"/>
            <p:cNvSpPr txBox="1">
              <a:spLocks noChangeArrowheads="1"/>
            </p:cNvSpPr>
            <p:nvPr/>
          </p:nvSpPr>
          <p:spPr bwMode="auto">
            <a:xfrm>
              <a:off x="5069" y="1940"/>
              <a:ext cx="5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/>
                <a:t>target</a:t>
              </a:r>
            </a:p>
          </p:txBody>
        </p:sp>
        <p:grpSp>
          <p:nvGrpSpPr>
            <p:cNvPr id="150598" name="Group 153"/>
            <p:cNvGrpSpPr>
              <a:grpSpLocks/>
            </p:cNvGrpSpPr>
            <p:nvPr/>
          </p:nvGrpSpPr>
          <p:grpSpPr bwMode="auto">
            <a:xfrm>
              <a:off x="5200" y="1396"/>
              <a:ext cx="258" cy="574"/>
              <a:chOff x="4140" y="429"/>
              <a:chExt cx="1425" cy="2396"/>
            </a:xfrm>
          </p:grpSpPr>
          <p:sp>
            <p:nvSpPr>
              <p:cNvPr id="150599" name="Freeform 154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7 w 354"/>
                  <a:gd name="T1" fmla="*/ 0 h 2742"/>
                  <a:gd name="T2" fmla="*/ 38 w 354"/>
                  <a:gd name="T3" fmla="*/ 55 h 2742"/>
                  <a:gd name="T4" fmla="*/ 37 w 354"/>
                  <a:gd name="T5" fmla="*/ 425 h 2742"/>
                  <a:gd name="T6" fmla="*/ 0 w 354"/>
                  <a:gd name="T7" fmla="*/ 445 h 2742"/>
                  <a:gd name="T8" fmla="*/ 7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600" name="Rectangle 155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9" cy="2283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601" name="Freeform 156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3 w 211"/>
                  <a:gd name="T3" fmla="*/ 36 h 2537"/>
                  <a:gd name="T4" fmla="*/ 2 w 211"/>
                  <a:gd name="T5" fmla="*/ 40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602" name="Freeform 157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1 h 226"/>
                  <a:gd name="T4" fmla="*/ 36 w 328"/>
                  <a:gd name="T5" fmla="*/ 38 h 226"/>
                  <a:gd name="T6" fmla="*/ 0 w 328"/>
                  <a:gd name="T7" fmla="*/ 1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603" name="Rectangle 158"/>
              <p:cNvSpPr>
                <a:spLocks noChangeArrowheads="1"/>
              </p:cNvSpPr>
              <p:nvPr/>
            </p:nvSpPr>
            <p:spPr bwMode="auto">
              <a:xfrm>
                <a:off x="4212" y="692"/>
                <a:ext cx="597" cy="5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50604" name="Group 159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150629" name="AutoShape 160"/>
                <p:cNvSpPr>
                  <a:spLocks noChangeArrowheads="1"/>
                </p:cNvSpPr>
                <p:nvPr/>
              </p:nvSpPr>
              <p:spPr bwMode="auto">
                <a:xfrm>
                  <a:off x="612" y="2567"/>
                  <a:ext cx="724" cy="14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0630" name="AutoShape 161"/>
                <p:cNvSpPr>
                  <a:spLocks noChangeArrowheads="1"/>
                </p:cNvSpPr>
                <p:nvPr/>
              </p:nvSpPr>
              <p:spPr bwMode="auto">
                <a:xfrm>
                  <a:off x="626" y="2583"/>
                  <a:ext cx="689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0605" name="Rectangle 162"/>
              <p:cNvSpPr>
                <a:spLocks noChangeArrowheads="1"/>
              </p:cNvSpPr>
              <p:nvPr/>
            </p:nvSpPr>
            <p:spPr bwMode="auto">
              <a:xfrm>
                <a:off x="4223" y="1018"/>
                <a:ext cx="597" cy="5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50606" name="Group 163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150627" name="AutoShape 164"/>
                <p:cNvSpPr>
                  <a:spLocks noChangeArrowheads="1"/>
                </p:cNvSpPr>
                <p:nvPr/>
              </p:nvSpPr>
              <p:spPr bwMode="auto">
                <a:xfrm>
                  <a:off x="615" y="2566"/>
                  <a:ext cx="724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0628" name="AutoShape 165"/>
                <p:cNvSpPr>
                  <a:spLocks noChangeArrowheads="1"/>
                </p:cNvSpPr>
                <p:nvPr/>
              </p:nvSpPr>
              <p:spPr bwMode="auto">
                <a:xfrm>
                  <a:off x="628" y="2584"/>
                  <a:ext cx="689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0607" name="Rectangle 166"/>
              <p:cNvSpPr>
                <a:spLocks noChangeArrowheads="1"/>
              </p:cNvSpPr>
              <p:nvPr/>
            </p:nvSpPr>
            <p:spPr bwMode="auto">
              <a:xfrm>
                <a:off x="4217" y="1360"/>
                <a:ext cx="597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608" name="Rectangle 167"/>
              <p:cNvSpPr>
                <a:spLocks noChangeArrowheads="1"/>
              </p:cNvSpPr>
              <p:nvPr/>
            </p:nvSpPr>
            <p:spPr bwMode="auto">
              <a:xfrm>
                <a:off x="4228" y="1656"/>
                <a:ext cx="597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50609" name="Group 168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150625" name="AutoShape 169"/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0626" name="AutoShape 170"/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88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0610" name="Freeform 171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0 h 226"/>
                  <a:gd name="T4" fmla="*/ 36 w 328"/>
                  <a:gd name="T5" fmla="*/ 36 h 226"/>
                  <a:gd name="T6" fmla="*/ 0 w 328"/>
                  <a:gd name="T7" fmla="*/ 1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50611" name="Group 172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150623" name="AutoShape 173"/>
                <p:cNvSpPr>
                  <a:spLocks noChangeArrowheads="1"/>
                </p:cNvSpPr>
                <p:nvPr/>
              </p:nvSpPr>
              <p:spPr bwMode="auto">
                <a:xfrm>
                  <a:off x="611" y="2567"/>
                  <a:ext cx="729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0624" name="AutoShape 174"/>
                <p:cNvSpPr>
                  <a:spLocks noChangeArrowheads="1"/>
                </p:cNvSpPr>
                <p:nvPr/>
              </p:nvSpPr>
              <p:spPr bwMode="auto">
                <a:xfrm>
                  <a:off x="625" y="2584"/>
                  <a:ext cx="695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0612" name="Rectangle 175"/>
              <p:cNvSpPr>
                <a:spLocks noChangeArrowheads="1"/>
              </p:cNvSpPr>
              <p:nvPr/>
            </p:nvSpPr>
            <p:spPr bwMode="auto">
              <a:xfrm>
                <a:off x="5250" y="429"/>
                <a:ext cx="66" cy="228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613" name="Freeform 176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32 w 296"/>
                  <a:gd name="T3" fmla="*/ 22 h 256"/>
                  <a:gd name="T4" fmla="*/ 32 w 296"/>
                  <a:gd name="T5" fmla="*/ 41 h 256"/>
                  <a:gd name="T6" fmla="*/ 0 w 296"/>
                  <a:gd name="T7" fmla="*/ 15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614" name="Freeform 177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34 w 304"/>
                  <a:gd name="T3" fmla="*/ 27 h 288"/>
                  <a:gd name="T4" fmla="*/ 31 w 304"/>
                  <a:gd name="T5" fmla="*/ 47 h 288"/>
                  <a:gd name="T6" fmla="*/ 2 w 304"/>
                  <a:gd name="T7" fmla="*/ 2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615" name="Oval 178"/>
              <p:cNvSpPr>
                <a:spLocks noChangeArrowheads="1"/>
              </p:cNvSpPr>
              <p:nvPr/>
            </p:nvSpPr>
            <p:spPr bwMode="auto">
              <a:xfrm>
                <a:off x="5515" y="2612"/>
                <a:ext cx="50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616" name="Freeform 179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8 h 240"/>
                  <a:gd name="T2" fmla="*/ 2 w 306"/>
                  <a:gd name="T3" fmla="*/ 40 h 240"/>
                  <a:gd name="T4" fmla="*/ 34 w 306"/>
                  <a:gd name="T5" fmla="*/ 18 h 240"/>
                  <a:gd name="T6" fmla="*/ 32 w 306"/>
                  <a:gd name="T7" fmla="*/ 0 h 240"/>
                  <a:gd name="T8" fmla="*/ 0 w 306"/>
                  <a:gd name="T9" fmla="*/ 1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617" name="AutoShape 180"/>
              <p:cNvSpPr>
                <a:spLocks noChangeArrowheads="1"/>
              </p:cNvSpPr>
              <p:nvPr/>
            </p:nvSpPr>
            <p:spPr bwMode="auto">
              <a:xfrm>
                <a:off x="4140" y="2679"/>
                <a:ext cx="1199" cy="146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618" name="AutoShape 181"/>
              <p:cNvSpPr>
                <a:spLocks noChangeArrowheads="1"/>
              </p:cNvSpPr>
              <p:nvPr/>
            </p:nvSpPr>
            <p:spPr bwMode="auto">
              <a:xfrm>
                <a:off x="4206" y="2712"/>
                <a:ext cx="1072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619" name="Oval 182"/>
              <p:cNvSpPr>
                <a:spLocks noChangeArrowheads="1"/>
              </p:cNvSpPr>
              <p:nvPr/>
            </p:nvSpPr>
            <p:spPr bwMode="auto">
              <a:xfrm>
                <a:off x="4306" y="2383"/>
                <a:ext cx="160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620" name="Oval 183"/>
              <p:cNvSpPr>
                <a:spLocks noChangeArrowheads="1"/>
              </p:cNvSpPr>
              <p:nvPr/>
            </p:nvSpPr>
            <p:spPr bwMode="auto">
              <a:xfrm>
                <a:off x="4488" y="2383"/>
                <a:ext cx="160" cy="146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/>
                <a:endParaRPr lang="en-US" sz="1800">
                  <a:solidFill>
                    <a:srgbClr val="FF0000"/>
                  </a:solidFill>
                </a:endParaRPr>
              </a:p>
            </p:txBody>
          </p:sp>
          <p:sp>
            <p:nvSpPr>
              <p:cNvPr id="150621" name="Oval 184"/>
              <p:cNvSpPr>
                <a:spLocks noChangeArrowheads="1"/>
              </p:cNvSpPr>
              <p:nvPr/>
            </p:nvSpPr>
            <p:spPr bwMode="auto">
              <a:xfrm>
                <a:off x="4665" y="2383"/>
                <a:ext cx="155" cy="13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622" name="Rectangle 185"/>
              <p:cNvSpPr>
                <a:spLocks noChangeArrowheads="1"/>
              </p:cNvSpPr>
              <p:nvPr/>
            </p:nvSpPr>
            <p:spPr bwMode="auto">
              <a:xfrm>
                <a:off x="5062" y="1836"/>
                <a:ext cx="83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05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7350" y="1212850"/>
            <a:ext cx="8132763" cy="117157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Denial of Service (DoS):</a:t>
            </a:r>
            <a:r>
              <a:rPr lang="en-US">
                <a:latin typeface="Gill Sans MT" charset="0"/>
              </a:rPr>
              <a:t> attackers make resources (server, bandwidth) unavailable to legitimate traffic by overwhelming resource with bogus traffic</a:t>
            </a:r>
          </a:p>
        </p:txBody>
      </p:sp>
      <p:sp>
        <p:nvSpPr>
          <p:cNvPr id="281604" name="Rectangle 4"/>
          <p:cNvSpPr>
            <a:spLocks noChangeArrowheads="1"/>
          </p:cNvSpPr>
          <p:nvPr/>
        </p:nvSpPr>
        <p:spPr bwMode="auto">
          <a:xfrm>
            <a:off x="354013" y="2652713"/>
            <a:ext cx="4114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>
                <a:solidFill>
                  <a:srgbClr val="000099"/>
                </a:solidFill>
                <a:latin typeface="Gill Sans MT" charset="0"/>
              </a:rPr>
              <a:t>1.</a:t>
            </a:r>
            <a:r>
              <a:rPr lang="en-US">
                <a:latin typeface="Gill Sans MT" charset="0"/>
              </a:rPr>
              <a:t> select target</a:t>
            </a:r>
          </a:p>
        </p:txBody>
      </p:sp>
      <p:sp>
        <p:nvSpPr>
          <p:cNvPr id="281605" name="Rectangle 5"/>
          <p:cNvSpPr>
            <a:spLocks noChangeArrowheads="1"/>
          </p:cNvSpPr>
          <p:nvPr/>
        </p:nvSpPr>
        <p:spPr bwMode="auto">
          <a:xfrm>
            <a:off x="381000" y="3171825"/>
            <a:ext cx="37957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>
                <a:solidFill>
                  <a:srgbClr val="000099"/>
                </a:solidFill>
                <a:latin typeface="Gill Sans MT" charset="0"/>
              </a:rPr>
              <a:t>2.</a:t>
            </a:r>
            <a:r>
              <a:rPr lang="en-US">
                <a:latin typeface="Gill Sans MT" charset="0"/>
              </a:rPr>
              <a:t> break into hosts around the network (see botnet)</a:t>
            </a:r>
          </a:p>
          <a:p>
            <a:pPr marL="457200" indent="-4572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AutoNum type="arabicPeriod" startAt="2"/>
            </a:pPr>
            <a:endParaRPr lang="en-US">
              <a:latin typeface="Gill Sans MT" charset="0"/>
            </a:endParaRPr>
          </a:p>
        </p:txBody>
      </p:sp>
      <p:sp>
        <p:nvSpPr>
          <p:cNvPr id="281606" name="Rectangle 6"/>
          <p:cNvSpPr>
            <a:spLocks noChangeArrowheads="1"/>
          </p:cNvSpPr>
          <p:nvPr/>
        </p:nvSpPr>
        <p:spPr bwMode="auto">
          <a:xfrm>
            <a:off x="373063" y="4040188"/>
            <a:ext cx="4114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>
                <a:solidFill>
                  <a:srgbClr val="000099"/>
                </a:solidFill>
                <a:latin typeface="Gill Sans MT" charset="0"/>
              </a:rPr>
              <a:t>3.</a:t>
            </a:r>
            <a:r>
              <a:rPr lang="en-US">
                <a:latin typeface="Gill Sans MT" charset="0"/>
              </a:rPr>
              <a:t> send packets to target from compromised hosts</a:t>
            </a:r>
          </a:p>
        </p:txBody>
      </p:sp>
      <p:sp>
        <p:nvSpPr>
          <p:cNvPr id="150536" name="Rectangle 2"/>
          <p:cNvSpPr>
            <a:spLocks noChangeArrowheads="1"/>
          </p:cNvSpPr>
          <p:nvPr/>
        </p:nvSpPr>
        <p:spPr bwMode="auto">
          <a:xfrm>
            <a:off x="288925" y="146050"/>
            <a:ext cx="8435975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sz="3600">
                <a:solidFill>
                  <a:srgbClr val="000099"/>
                </a:solidFill>
                <a:latin typeface="Gill Sans MT" charset="0"/>
              </a:rPr>
              <a:t>Bad guys: </a:t>
            </a:r>
            <a:r>
              <a:rPr lang="en-US" sz="3200">
                <a:solidFill>
                  <a:srgbClr val="000099"/>
                </a:solidFill>
                <a:latin typeface="Gill Sans MT" charset="0"/>
              </a:rPr>
              <a:t>attack server, network infrastructure</a:t>
            </a:r>
          </a:p>
        </p:txBody>
      </p:sp>
      <p:grpSp>
        <p:nvGrpSpPr>
          <p:cNvPr id="9" name="Group 152"/>
          <p:cNvGrpSpPr>
            <a:grpSpLocks/>
          </p:cNvGrpSpPr>
          <p:nvPr/>
        </p:nvGrpSpPr>
        <p:grpSpPr bwMode="auto">
          <a:xfrm>
            <a:off x="5046663" y="3152775"/>
            <a:ext cx="2720975" cy="2674938"/>
            <a:chOff x="-262" y="2555"/>
            <a:chExt cx="1714" cy="1685"/>
          </a:xfrm>
        </p:grpSpPr>
        <p:sp>
          <p:nvSpPr>
            <p:cNvPr id="150587" name="Line 63"/>
            <p:cNvSpPr>
              <a:spLocks noChangeShapeType="1"/>
            </p:cNvSpPr>
            <p:nvPr/>
          </p:nvSpPr>
          <p:spPr bwMode="auto">
            <a:xfrm flipV="1">
              <a:off x="160" y="3261"/>
              <a:ext cx="436" cy="16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588" name="Line 64"/>
            <p:cNvSpPr>
              <a:spLocks noChangeShapeType="1"/>
            </p:cNvSpPr>
            <p:nvPr/>
          </p:nvSpPr>
          <p:spPr bwMode="auto">
            <a:xfrm flipV="1">
              <a:off x="413" y="3470"/>
              <a:ext cx="226" cy="3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589" name="Line 65"/>
            <p:cNvSpPr>
              <a:spLocks noChangeShapeType="1"/>
            </p:cNvSpPr>
            <p:nvPr/>
          </p:nvSpPr>
          <p:spPr bwMode="auto">
            <a:xfrm flipH="1" flipV="1">
              <a:off x="857" y="3410"/>
              <a:ext cx="595" cy="45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590" name="Line 66"/>
            <p:cNvSpPr>
              <a:spLocks noChangeShapeType="1"/>
            </p:cNvSpPr>
            <p:nvPr/>
          </p:nvSpPr>
          <p:spPr bwMode="auto">
            <a:xfrm>
              <a:off x="735" y="2555"/>
              <a:ext cx="16" cy="46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591" name="Line 67"/>
            <p:cNvSpPr>
              <a:spLocks noChangeShapeType="1"/>
            </p:cNvSpPr>
            <p:nvPr/>
          </p:nvSpPr>
          <p:spPr bwMode="auto">
            <a:xfrm flipH="1">
              <a:off x="829" y="3011"/>
              <a:ext cx="473" cy="18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592" name="Line 68"/>
            <p:cNvSpPr>
              <a:spLocks noChangeShapeType="1"/>
            </p:cNvSpPr>
            <p:nvPr/>
          </p:nvSpPr>
          <p:spPr bwMode="auto">
            <a:xfrm>
              <a:off x="-262" y="3083"/>
              <a:ext cx="879" cy="11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593" name="Line 69"/>
            <p:cNvSpPr>
              <a:spLocks noChangeShapeType="1"/>
            </p:cNvSpPr>
            <p:nvPr/>
          </p:nvSpPr>
          <p:spPr bwMode="auto">
            <a:xfrm flipV="1">
              <a:off x="-201" y="3362"/>
              <a:ext cx="800" cy="649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594" name="Line 70"/>
            <p:cNvSpPr>
              <a:spLocks noChangeShapeType="1"/>
            </p:cNvSpPr>
            <p:nvPr/>
          </p:nvSpPr>
          <p:spPr bwMode="auto">
            <a:xfrm flipH="1">
              <a:off x="852" y="2623"/>
              <a:ext cx="352" cy="39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595" name="Line 71"/>
            <p:cNvSpPr>
              <a:spLocks noChangeShapeType="1"/>
            </p:cNvSpPr>
            <p:nvPr/>
          </p:nvSpPr>
          <p:spPr bwMode="auto">
            <a:xfrm flipV="1">
              <a:off x="494" y="3582"/>
              <a:ext cx="198" cy="65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596" name="Line 72"/>
            <p:cNvSpPr>
              <a:spLocks noChangeShapeType="1"/>
            </p:cNvSpPr>
            <p:nvPr/>
          </p:nvSpPr>
          <p:spPr bwMode="auto">
            <a:xfrm>
              <a:off x="162" y="2738"/>
              <a:ext cx="416" cy="25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50538" name="Picture 112" descr="underline_ba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763588"/>
            <a:ext cx="8228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0539" name="Group 113"/>
          <p:cNvGrpSpPr>
            <a:grpSpLocks/>
          </p:cNvGrpSpPr>
          <p:nvPr/>
        </p:nvGrpSpPr>
        <p:grpSpPr bwMode="auto">
          <a:xfrm flipH="1">
            <a:off x="7212013" y="2792413"/>
            <a:ext cx="735012" cy="681037"/>
            <a:chOff x="-44" y="1473"/>
            <a:chExt cx="981" cy="1105"/>
          </a:xfrm>
        </p:grpSpPr>
        <p:pic>
          <p:nvPicPr>
            <p:cNvPr id="150585" name="Picture 114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586" name="Freeform 11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0540" name="Group 116"/>
          <p:cNvGrpSpPr>
            <a:grpSpLocks/>
          </p:cNvGrpSpPr>
          <p:nvPr/>
        </p:nvGrpSpPr>
        <p:grpSpPr bwMode="auto">
          <a:xfrm flipH="1">
            <a:off x="7499350" y="3629025"/>
            <a:ext cx="735013" cy="681038"/>
            <a:chOff x="-44" y="1473"/>
            <a:chExt cx="981" cy="1105"/>
          </a:xfrm>
        </p:grpSpPr>
        <p:pic>
          <p:nvPicPr>
            <p:cNvPr id="150583" name="Picture 117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584" name="Freeform 11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0541" name="Group 119"/>
          <p:cNvGrpSpPr>
            <a:grpSpLocks/>
          </p:cNvGrpSpPr>
          <p:nvPr/>
        </p:nvGrpSpPr>
        <p:grpSpPr bwMode="auto">
          <a:xfrm flipH="1">
            <a:off x="7558088" y="4330700"/>
            <a:ext cx="735012" cy="681038"/>
            <a:chOff x="-44" y="1473"/>
            <a:chExt cx="981" cy="1105"/>
          </a:xfrm>
        </p:grpSpPr>
        <p:pic>
          <p:nvPicPr>
            <p:cNvPr id="150581" name="Picture 120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582" name="Freeform 12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0542" name="Group 122"/>
          <p:cNvGrpSpPr>
            <a:grpSpLocks/>
          </p:cNvGrpSpPr>
          <p:nvPr/>
        </p:nvGrpSpPr>
        <p:grpSpPr bwMode="auto">
          <a:xfrm flipH="1">
            <a:off x="7594600" y="5111750"/>
            <a:ext cx="735013" cy="681038"/>
            <a:chOff x="-44" y="1473"/>
            <a:chExt cx="981" cy="1105"/>
          </a:xfrm>
        </p:grpSpPr>
        <p:pic>
          <p:nvPicPr>
            <p:cNvPr id="150579" name="Picture 123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580" name="Freeform 12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0543" name="Group 125"/>
          <p:cNvGrpSpPr>
            <a:grpSpLocks/>
          </p:cNvGrpSpPr>
          <p:nvPr/>
        </p:nvGrpSpPr>
        <p:grpSpPr bwMode="auto">
          <a:xfrm flipH="1">
            <a:off x="6249988" y="2921000"/>
            <a:ext cx="735012" cy="681038"/>
            <a:chOff x="-44" y="1473"/>
            <a:chExt cx="981" cy="1105"/>
          </a:xfrm>
        </p:grpSpPr>
        <p:pic>
          <p:nvPicPr>
            <p:cNvPr id="150577" name="Picture 126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578" name="Freeform 12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0544" name="Group 128"/>
          <p:cNvGrpSpPr>
            <a:grpSpLocks/>
          </p:cNvGrpSpPr>
          <p:nvPr/>
        </p:nvGrpSpPr>
        <p:grpSpPr bwMode="auto">
          <a:xfrm flipH="1">
            <a:off x="5245100" y="2982913"/>
            <a:ext cx="735013" cy="681037"/>
            <a:chOff x="-44" y="1473"/>
            <a:chExt cx="981" cy="1105"/>
          </a:xfrm>
        </p:grpSpPr>
        <p:pic>
          <p:nvPicPr>
            <p:cNvPr id="150575" name="Picture 129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576" name="Freeform 1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0545" name="Group 134"/>
          <p:cNvGrpSpPr>
            <a:grpSpLocks/>
          </p:cNvGrpSpPr>
          <p:nvPr/>
        </p:nvGrpSpPr>
        <p:grpSpPr bwMode="auto">
          <a:xfrm flipH="1">
            <a:off x="4529138" y="3687763"/>
            <a:ext cx="735012" cy="681037"/>
            <a:chOff x="-44" y="1473"/>
            <a:chExt cx="981" cy="1105"/>
          </a:xfrm>
        </p:grpSpPr>
        <p:pic>
          <p:nvPicPr>
            <p:cNvPr id="150573" name="Picture 13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574" name="Freeform 13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0546" name="Group 137"/>
          <p:cNvGrpSpPr>
            <a:grpSpLocks/>
          </p:cNvGrpSpPr>
          <p:nvPr/>
        </p:nvGrpSpPr>
        <p:grpSpPr bwMode="auto">
          <a:xfrm flipH="1">
            <a:off x="5160963" y="4422775"/>
            <a:ext cx="735012" cy="681038"/>
            <a:chOff x="-44" y="1473"/>
            <a:chExt cx="981" cy="1105"/>
          </a:xfrm>
        </p:grpSpPr>
        <p:pic>
          <p:nvPicPr>
            <p:cNvPr id="150571" name="Picture 138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572" name="Freeform 13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0547" name="Group 140"/>
          <p:cNvGrpSpPr>
            <a:grpSpLocks/>
          </p:cNvGrpSpPr>
          <p:nvPr/>
        </p:nvGrpSpPr>
        <p:grpSpPr bwMode="auto">
          <a:xfrm flipH="1">
            <a:off x="5691188" y="5032375"/>
            <a:ext cx="735012" cy="681038"/>
            <a:chOff x="-44" y="1473"/>
            <a:chExt cx="981" cy="1105"/>
          </a:xfrm>
        </p:grpSpPr>
        <p:pic>
          <p:nvPicPr>
            <p:cNvPr id="150569" name="Picture 14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570" name="Freeform 14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0548" name="Group 143"/>
          <p:cNvGrpSpPr>
            <a:grpSpLocks/>
          </p:cNvGrpSpPr>
          <p:nvPr/>
        </p:nvGrpSpPr>
        <p:grpSpPr bwMode="auto">
          <a:xfrm flipH="1">
            <a:off x="4768850" y="5322888"/>
            <a:ext cx="735013" cy="681037"/>
            <a:chOff x="-44" y="1473"/>
            <a:chExt cx="981" cy="1105"/>
          </a:xfrm>
        </p:grpSpPr>
        <p:pic>
          <p:nvPicPr>
            <p:cNvPr id="150567" name="Picture 144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568" name="Freeform 14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0549" name="Group 146"/>
          <p:cNvGrpSpPr>
            <a:grpSpLocks/>
          </p:cNvGrpSpPr>
          <p:nvPr/>
        </p:nvGrpSpPr>
        <p:grpSpPr bwMode="auto">
          <a:xfrm flipH="1">
            <a:off x="5961063" y="5829300"/>
            <a:ext cx="735012" cy="681038"/>
            <a:chOff x="-44" y="1473"/>
            <a:chExt cx="981" cy="1105"/>
          </a:xfrm>
        </p:grpSpPr>
        <p:pic>
          <p:nvPicPr>
            <p:cNvPr id="150565" name="Picture 147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566" name="Freeform 14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0550" name="Group 149"/>
          <p:cNvGrpSpPr>
            <a:grpSpLocks/>
          </p:cNvGrpSpPr>
          <p:nvPr/>
        </p:nvGrpSpPr>
        <p:grpSpPr bwMode="auto">
          <a:xfrm flipH="1">
            <a:off x="6705600" y="5440363"/>
            <a:ext cx="735013" cy="681037"/>
            <a:chOff x="-44" y="1473"/>
            <a:chExt cx="981" cy="1105"/>
          </a:xfrm>
        </p:grpSpPr>
        <p:pic>
          <p:nvPicPr>
            <p:cNvPr id="150563" name="Picture 150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564" name="Freeform 15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" name="Group 89"/>
          <p:cNvGrpSpPr>
            <a:grpSpLocks/>
          </p:cNvGrpSpPr>
          <p:nvPr/>
        </p:nvGrpSpPr>
        <p:grpSpPr bwMode="auto">
          <a:xfrm>
            <a:off x="4554538" y="2860675"/>
            <a:ext cx="3525837" cy="3408363"/>
            <a:chOff x="2920" y="1824"/>
            <a:chExt cx="2221" cy="2147"/>
          </a:xfrm>
        </p:grpSpPr>
        <p:pic>
          <p:nvPicPr>
            <p:cNvPr id="150553" name="Picture 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7" y="1922"/>
              <a:ext cx="297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0554" name="Picture 5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21" y="1922"/>
              <a:ext cx="297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0555" name="Picture 5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0" y="2376"/>
              <a:ext cx="297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0556" name="Picture 5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0" y="2803"/>
              <a:ext cx="297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0557" name="Picture 5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0" y="3230"/>
              <a:ext cx="297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0558" name="Picture 5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7" y="3692"/>
              <a:ext cx="297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0559" name="Picture 5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4" y="3308"/>
              <a:ext cx="297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0560" name="Picture 6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8" y="2339"/>
              <a:ext cx="297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0561" name="Picture 6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4" y="3395"/>
              <a:ext cx="297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0562" name="Picture 6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2" y="1824"/>
              <a:ext cx="297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05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131E4E18-F112-C244-9C8F-3B6B454913A6}" type="slidenum">
              <a:rPr lang="en-US" sz="1200">
                <a:latin typeface="Tahoma" charset="0"/>
              </a:rPr>
              <a:pPr/>
              <a:t>27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876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4" grpId="0" build="p" autoUpdateAnimBg="0"/>
      <p:bldP spid="281605" grpId="0" autoUpdateAnimBg="0"/>
      <p:bldP spid="281606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grpSp>
        <p:nvGrpSpPr>
          <p:cNvPr id="151554" name="Group 90"/>
          <p:cNvGrpSpPr>
            <a:grpSpLocks/>
          </p:cNvGrpSpPr>
          <p:nvPr/>
        </p:nvGrpSpPr>
        <p:grpSpPr bwMode="auto">
          <a:xfrm flipH="1">
            <a:off x="4510088" y="3351213"/>
            <a:ext cx="735012" cy="681037"/>
            <a:chOff x="-44" y="1473"/>
            <a:chExt cx="981" cy="1105"/>
          </a:xfrm>
        </p:grpSpPr>
        <p:pic>
          <p:nvPicPr>
            <p:cNvPr id="151621" name="Picture 9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1622" name="Freeform 9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515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0375" y="1143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Bad guys can sniff packets</a:t>
            </a:r>
          </a:p>
        </p:txBody>
      </p:sp>
      <p:sp>
        <p:nvSpPr>
          <p:cNvPr id="151556" name="Rectangle 17"/>
          <p:cNvSpPr>
            <a:spLocks noGrp="1" noChangeArrowheads="1"/>
          </p:cNvSpPr>
          <p:nvPr>
            <p:ph type="body" idx="4294967295"/>
          </p:nvPr>
        </p:nvSpPr>
        <p:spPr>
          <a:xfrm>
            <a:off x="493713" y="1355725"/>
            <a:ext cx="8077200" cy="1484313"/>
          </a:xfrm>
          <a:noFill/>
        </p:spPr>
        <p:txBody>
          <a:bodyPr>
            <a:normAutofit fontScale="85000" lnSpcReduction="20000"/>
          </a:bodyPr>
          <a:lstStyle/>
          <a:p>
            <a:pPr eaLnBrk="1" hangingPunct="1">
              <a:buFont typeface="Wingdings" charset="0"/>
              <a:buNone/>
            </a:pPr>
            <a:r>
              <a:rPr lang="en-US" sz="3200" i="1">
                <a:solidFill>
                  <a:srgbClr val="CC0000"/>
                </a:solidFill>
                <a:latin typeface="Gill Sans MT" charset="0"/>
              </a:rPr>
              <a:t>packet </a:t>
            </a:r>
            <a:r>
              <a:rPr lang="ja-JP" altLang="en-US" sz="3200" i="1">
                <a:solidFill>
                  <a:srgbClr val="CC0000"/>
                </a:solidFill>
                <a:latin typeface="Gill Sans MT" charset="0"/>
              </a:rPr>
              <a:t>“</a:t>
            </a:r>
            <a:r>
              <a:rPr lang="en-US" altLang="ja-JP" sz="3200" i="1">
                <a:solidFill>
                  <a:srgbClr val="CC0000"/>
                </a:solidFill>
                <a:latin typeface="Gill Sans MT" charset="0"/>
              </a:rPr>
              <a:t>sniffing</a:t>
            </a:r>
            <a:r>
              <a:rPr lang="ja-JP" altLang="en-US" sz="3200" i="1">
                <a:solidFill>
                  <a:srgbClr val="CC0000"/>
                </a:solidFill>
                <a:latin typeface="Gill Sans MT" charset="0"/>
              </a:rPr>
              <a:t>”</a:t>
            </a:r>
            <a:r>
              <a:rPr lang="en-US" altLang="ja-JP" sz="3200" i="1">
                <a:solidFill>
                  <a:srgbClr val="CC0000"/>
                </a:solidFill>
                <a:latin typeface="Gill Sans MT" charset="0"/>
              </a:rPr>
              <a:t>:</a:t>
            </a:r>
            <a:r>
              <a:rPr lang="en-US" altLang="ja-JP" i="1">
                <a:solidFill>
                  <a:srgbClr val="FF0000"/>
                </a:solidFill>
                <a:latin typeface="Gill Sans MT" charset="0"/>
              </a:rPr>
              <a:t> </a:t>
            </a:r>
          </a:p>
          <a:p>
            <a:pPr lvl="1" eaLnBrk="1" hangingPunct="1"/>
            <a:r>
              <a:rPr lang="en-US">
                <a:latin typeface="Gill Sans MT" charset="0"/>
                <a:cs typeface="Arial" charset="0"/>
              </a:rPr>
              <a:t>broadcast media (shared ethernet, wireless)</a:t>
            </a:r>
          </a:p>
          <a:p>
            <a:pPr lvl="1" eaLnBrk="1" hangingPunct="1"/>
            <a:r>
              <a:rPr lang="en-US">
                <a:latin typeface="Gill Sans MT" charset="0"/>
                <a:cs typeface="Arial" charset="0"/>
              </a:rPr>
              <a:t>promiscuous network interface reads/records all packets (e.g., including passwords!) passing by</a:t>
            </a:r>
          </a:p>
        </p:txBody>
      </p:sp>
      <p:sp>
        <p:nvSpPr>
          <p:cNvPr id="151557" name="Freeform 43"/>
          <p:cNvSpPr>
            <a:spLocks/>
          </p:cNvSpPr>
          <p:nvPr/>
        </p:nvSpPr>
        <p:spPr bwMode="auto">
          <a:xfrm>
            <a:off x="2005013" y="4086225"/>
            <a:ext cx="4587875" cy="728663"/>
          </a:xfrm>
          <a:custGeom>
            <a:avLst/>
            <a:gdLst>
              <a:gd name="T0" fmla="*/ 2147483647 w 2620"/>
              <a:gd name="T1" fmla="*/ 0 h 459"/>
              <a:gd name="T2" fmla="*/ 0 w 2620"/>
              <a:gd name="T3" fmla="*/ 2147483647 h 459"/>
              <a:gd name="T4" fmla="*/ 2147483647 w 2620"/>
              <a:gd name="T5" fmla="*/ 2147483647 h 459"/>
              <a:gd name="T6" fmla="*/ 2147483647 w 2620"/>
              <a:gd name="T7" fmla="*/ 2147483647 h 459"/>
              <a:gd name="T8" fmla="*/ 0 60000 65536"/>
              <a:gd name="T9" fmla="*/ 0 60000 65536"/>
              <a:gd name="T10" fmla="*/ 0 60000 65536"/>
              <a:gd name="T11" fmla="*/ 0 60000 65536"/>
              <a:gd name="T12" fmla="*/ 0 w 2620"/>
              <a:gd name="T13" fmla="*/ 0 h 459"/>
              <a:gd name="T14" fmla="*/ 2620 w 2620"/>
              <a:gd name="T15" fmla="*/ 459 h 45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20" h="459">
                <a:moveTo>
                  <a:pt x="2" y="0"/>
                </a:moveTo>
                <a:lnTo>
                  <a:pt x="0" y="253"/>
                </a:lnTo>
                <a:lnTo>
                  <a:pt x="2620" y="253"/>
                </a:lnTo>
                <a:lnTo>
                  <a:pt x="2620" y="459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58" name="Freeform 44"/>
          <p:cNvSpPr>
            <a:spLocks/>
          </p:cNvSpPr>
          <p:nvPr/>
        </p:nvSpPr>
        <p:spPr bwMode="auto">
          <a:xfrm>
            <a:off x="4837113" y="3956050"/>
            <a:ext cx="4762" cy="522288"/>
          </a:xfrm>
          <a:custGeom>
            <a:avLst/>
            <a:gdLst>
              <a:gd name="T0" fmla="*/ 0 w 3"/>
              <a:gd name="T1" fmla="*/ 2147483647 h 329"/>
              <a:gd name="T2" fmla="*/ 2147483647 w 3"/>
              <a:gd name="T3" fmla="*/ 0 h 329"/>
              <a:gd name="T4" fmla="*/ 0 60000 65536"/>
              <a:gd name="T5" fmla="*/ 0 60000 65536"/>
              <a:gd name="T6" fmla="*/ 0 w 3"/>
              <a:gd name="T7" fmla="*/ 0 h 329"/>
              <a:gd name="T8" fmla="*/ 3 w 3"/>
              <a:gd name="T9" fmla="*/ 329 h 32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" h="329">
                <a:moveTo>
                  <a:pt x="0" y="329"/>
                </a:moveTo>
                <a:lnTo>
                  <a:pt x="3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59" name="Line 45"/>
          <p:cNvSpPr>
            <a:spLocks noChangeShapeType="1"/>
          </p:cNvSpPr>
          <p:nvPr/>
        </p:nvSpPr>
        <p:spPr bwMode="auto">
          <a:xfrm flipV="1">
            <a:off x="3179763" y="4478338"/>
            <a:ext cx="0" cy="3746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60" name="Line 46"/>
          <p:cNvSpPr>
            <a:spLocks noChangeShapeType="1"/>
          </p:cNvSpPr>
          <p:nvPr/>
        </p:nvSpPr>
        <p:spPr bwMode="auto">
          <a:xfrm flipV="1">
            <a:off x="3198813" y="5189538"/>
            <a:ext cx="0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61" name="Text Box 47"/>
          <p:cNvSpPr txBox="1">
            <a:spLocks noChangeArrowheads="1"/>
          </p:cNvSpPr>
          <p:nvPr/>
        </p:nvSpPr>
        <p:spPr bwMode="auto">
          <a:xfrm>
            <a:off x="1462088" y="33750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/>
              <a:t>A</a:t>
            </a:r>
          </a:p>
        </p:txBody>
      </p:sp>
      <p:sp>
        <p:nvSpPr>
          <p:cNvPr id="151562" name="Text Box 48"/>
          <p:cNvSpPr txBox="1">
            <a:spLocks noChangeArrowheads="1"/>
          </p:cNvSpPr>
          <p:nvPr/>
        </p:nvSpPr>
        <p:spPr bwMode="auto">
          <a:xfrm>
            <a:off x="6937375" y="4838700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latin typeface="Comic Sans MS" charset="0"/>
              </a:rPr>
              <a:t>B</a:t>
            </a:r>
            <a:endParaRPr lang="en-US">
              <a:latin typeface="Times New Roman" charset="0"/>
            </a:endParaRPr>
          </a:p>
        </p:txBody>
      </p:sp>
      <p:sp>
        <p:nvSpPr>
          <p:cNvPr id="151563" name="Text Box 49"/>
          <p:cNvSpPr txBox="1">
            <a:spLocks noChangeArrowheads="1"/>
          </p:cNvSpPr>
          <p:nvPr/>
        </p:nvSpPr>
        <p:spPr bwMode="auto">
          <a:xfrm>
            <a:off x="5029200" y="33528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/>
              <a:t>C</a:t>
            </a:r>
          </a:p>
        </p:txBody>
      </p:sp>
      <p:grpSp>
        <p:nvGrpSpPr>
          <p:cNvPr id="151564" name="Group 50"/>
          <p:cNvGrpSpPr>
            <a:grpSpLocks/>
          </p:cNvGrpSpPr>
          <p:nvPr/>
        </p:nvGrpSpPr>
        <p:grpSpPr bwMode="auto">
          <a:xfrm>
            <a:off x="3833813" y="4605338"/>
            <a:ext cx="2295525" cy="336550"/>
            <a:chOff x="2418" y="3342"/>
            <a:chExt cx="1446" cy="212"/>
          </a:xfrm>
        </p:grpSpPr>
        <p:sp>
          <p:nvSpPr>
            <p:cNvPr id="151616" name="Rectangle 51"/>
            <p:cNvSpPr>
              <a:spLocks noChangeArrowheads="1"/>
            </p:cNvSpPr>
            <p:nvPr/>
          </p:nvSpPr>
          <p:spPr bwMode="auto">
            <a:xfrm>
              <a:off x="2463" y="3366"/>
              <a:ext cx="1356" cy="17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51617" name="Line 52"/>
            <p:cNvSpPr>
              <a:spLocks noChangeShapeType="1"/>
            </p:cNvSpPr>
            <p:nvPr/>
          </p:nvSpPr>
          <p:spPr bwMode="auto">
            <a:xfrm>
              <a:off x="2784" y="3372"/>
              <a:ext cx="0" cy="1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618" name="Line 53"/>
            <p:cNvSpPr>
              <a:spLocks noChangeShapeType="1"/>
            </p:cNvSpPr>
            <p:nvPr/>
          </p:nvSpPr>
          <p:spPr bwMode="auto">
            <a:xfrm>
              <a:off x="3186" y="3375"/>
              <a:ext cx="0" cy="1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619" name="Line 54"/>
            <p:cNvSpPr>
              <a:spLocks noChangeShapeType="1"/>
            </p:cNvSpPr>
            <p:nvPr/>
          </p:nvSpPr>
          <p:spPr bwMode="auto">
            <a:xfrm>
              <a:off x="3321" y="3375"/>
              <a:ext cx="0" cy="1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620" name="Text Box 55"/>
            <p:cNvSpPr txBox="1">
              <a:spLocks noChangeArrowheads="1"/>
            </p:cNvSpPr>
            <p:nvPr/>
          </p:nvSpPr>
          <p:spPr bwMode="auto">
            <a:xfrm>
              <a:off x="2418" y="3342"/>
              <a:ext cx="144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/>
                <a:t>src:B dest:A     payload</a:t>
              </a:r>
              <a:endParaRPr lang="en-US" sz="1600">
                <a:latin typeface="Times New Roman" charset="0"/>
              </a:endParaRPr>
            </a:p>
          </p:txBody>
        </p:sp>
      </p:grpSp>
      <p:sp>
        <p:nvSpPr>
          <p:cNvPr id="151565" name="Freeform 56"/>
          <p:cNvSpPr>
            <a:spLocks/>
          </p:cNvSpPr>
          <p:nvPr/>
        </p:nvSpPr>
        <p:spPr bwMode="auto">
          <a:xfrm>
            <a:off x="3802063" y="4560888"/>
            <a:ext cx="2635250" cy="241300"/>
          </a:xfrm>
          <a:custGeom>
            <a:avLst/>
            <a:gdLst>
              <a:gd name="T0" fmla="*/ 2147483647 w 1660"/>
              <a:gd name="T1" fmla="*/ 2147483647 h 152"/>
              <a:gd name="T2" fmla="*/ 2147483647 w 1660"/>
              <a:gd name="T3" fmla="*/ 0 h 152"/>
              <a:gd name="T4" fmla="*/ 0 w 1660"/>
              <a:gd name="T5" fmla="*/ 2147483647 h 152"/>
              <a:gd name="T6" fmla="*/ 0 60000 65536"/>
              <a:gd name="T7" fmla="*/ 0 60000 65536"/>
              <a:gd name="T8" fmla="*/ 0 60000 65536"/>
              <a:gd name="T9" fmla="*/ 0 w 1660"/>
              <a:gd name="T10" fmla="*/ 0 h 152"/>
              <a:gd name="T11" fmla="*/ 1660 w 1660"/>
              <a:gd name="T12" fmla="*/ 152 h 1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60" h="152">
                <a:moveTo>
                  <a:pt x="1660" y="152"/>
                </a:moveTo>
                <a:lnTo>
                  <a:pt x="1660" y="0"/>
                </a:lnTo>
                <a:lnTo>
                  <a:pt x="0" y="4"/>
                </a:lnTo>
              </a:path>
            </a:pathLst>
          </a:cu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66" name="Line 57"/>
          <p:cNvSpPr>
            <a:spLocks noChangeShapeType="1"/>
          </p:cNvSpPr>
          <p:nvPr/>
        </p:nvSpPr>
        <p:spPr bwMode="auto">
          <a:xfrm flipV="1">
            <a:off x="4945063" y="3957638"/>
            <a:ext cx="0" cy="6032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67" name="Rectangle 59"/>
          <p:cNvSpPr>
            <a:spLocks noChangeArrowheads="1"/>
          </p:cNvSpPr>
          <p:nvPr/>
        </p:nvSpPr>
        <p:spPr bwMode="auto">
          <a:xfrm>
            <a:off x="596900" y="5480050"/>
            <a:ext cx="7772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v"/>
            </a:pPr>
            <a:r>
              <a:rPr lang="en-US">
                <a:latin typeface="Gill Sans MT" charset="0"/>
              </a:rPr>
              <a:t>wireshark software used for end-of-chapter labs is a (free) packet-sniffer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None/>
            </a:pPr>
            <a:endParaRPr lang="en-US">
              <a:latin typeface="Gill Sans MT" charset="0"/>
            </a:endParaRPr>
          </a:p>
        </p:txBody>
      </p:sp>
      <p:pic>
        <p:nvPicPr>
          <p:cNvPr id="151568" name="Picture 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7075" y="3419475"/>
            <a:ext cx="471488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1569" name="Picture 51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898525"/>
            <a:ext cx="5976938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1570" name="Group 54"/>
          <p:cNvGrpSpPr>
            <a:grpSpLocks/>
          </p:cNvGrpSpPr>
          <p:nvPr/>
        </p:nvGrpSpPr>
        <p:grpSpPr bwMode="auto">
          <a:xfrm>
            <a:off x="1830388" y="3413125"/>
            <a:ext cx="365125" cy="712788"/>
            <a:chOff x="4140" y="429"/>
            <a:chExt cx="1425" cy="2396"/>
          </a:xfrm>
        </p:grpSpPr>
        <p:sp>
          <p:nvSpPr>
            <p:cNvPr id="151584" name="Freeform 5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585" name="Rectangle 56"/>
            <p:cNvSpPr>
              <a:spLocks noChangeArrowheads="1"/>
            </p:cNvSpPr>
            <p:nvPr/>
          </p:nvSpPr>
          <p:spPr bwMode="auto">
            <a:xfrm>
              <a:off x="4208" y="429"/>
              <a:ext cx="1047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586" name="Freeform 5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587" name="Freeform 5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588" name="Rectangle 59"/>
            <p:cNvSpPr>
              <a:spLocks noChangeArrowheads="1"/>
            </p:cNvSpPr>
            <p:nvPr/>
          </p:nvSpPr>
          <p:spPr bwMode="auto">
            <a:xfrm>
              <a:off x="4214" y="690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1589" name="Group 6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1614" name="AutoShape 61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7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1615" name="AutoShape 62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69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1590" name="Rectangle 63"/>
            <p:cNvSpPr>
              <a:spLocks noChangeArrowheads="1"/>
            </p:cNvSpPr>
            <p:nvPr/>
          </p:nvSpPr>
          <p:spPr bwMode="auto">
            <a:xfrm>
              <a:off x="4227" y="1021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1591" name="Group 6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1612" name="AutoShape 65"/>
              <p:cNvSpPr>
                <a:spLocks noChangeArrowheads="1"/>
              </p:cNvSpPr>
              <p:nvPr/>
            </p:nvSpPr>
            <p:spPr bwMode="auto">
              <a:xfrm>
                <a:off x="614" y="2569"/>
                <a:ext cx="727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1613" name="AutoShape 66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6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1592" name="Rectangle 67"/>
            <p:cNvSpPr>
              <a:spLocks noChangeArrowheads="1"/>
            </p:cNvSpPr>
            <p:nvPr/>
          </p:nvSpPr>
          <p:spPr bwMode="auto">
            <a:xfrm>
              <a:off x="4214" y="1358"/>
              <a:ext cx="601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593" name="Rectangle 68"/>
            <p:cNvSpPr>
              <a:spLocks noChangeArrowheads="1"/>
            </p:cNvSpPr>
            <p:nvPr/>
          </p:nvSpPr>
          <p:spPr bwMode="auto">
            <a:xfrm>
              <a:off x="4227" y="1656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1594" name="Group 6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1610" name="AutoShape 70"/>
              <p:cNvSpPr>
                <a:spLocks noChangeArrowheads="1"/>
              </p:cNvSpPr>
              <p:nvPr/>
            </p:nvSpPr>
            <p:spPr bwMode="auto">
              <a:xfrm>
                <a:off x="614" y="2570"/>
                <a:ext cx="725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1611" name="AutoShape 71"/>
              <p:cNvSpPr>
                <a:spLocks noChangeArrowheads="1"/>
              </p:cNvSpPr>
              <p:nvPr/>
            </p:nvSpPr>
            <p:spPr bwMode="auto">
              <a:xfrm>
                <a:off x="629" y="2585"/>
                <a:ext cx="695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1595" name="Freeform 7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1596" name="Group 7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51608" name="AutoShape 74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1609" name="AutoShape 75"/>
              <p:cNvSpPr>
                <a:spLocks noChangeArrowheads="1"/>
              </p:cNvSpPr>
              <p:nvPr/>
            </p:nvSpPr>
            <p:spPr bwMode="auto">
              <a:xfrm>
                <a:off x="632" y="2583"/>
                <a:ext cx="69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1597" name="Rectangle 76"/>
            <p:cNvSpPr>
              <a:spLocks noChangeArrowheads="1"/>
            </p:cNvSpPr>
            <p:nvPr/>
          </p:nvSpPr>
          <p:spPr bwMode="auto">
            <a:xfrm>
              <a:off x="5249" y="429"/>
              <a:ext cx="68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598" name="Freeform 7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599" name="Freeform 7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600" name="Oval 79"/>
            <p:cNvSpPr>
              <a:spLocks noChangeArrowheads="1"/>
            </p:cNvSpPr>
            <p:nvPr/>
          </p:nvSpPr>
          <p:spPr bwMode="auto">
            <a:xfrm>
              <a:off x="5515" y="2612"/>
              <a:ext cx="50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601" name="Freeform 8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602" name="AutoShape 81"/>
            <p:cNvSpPr>
              <a:spLocks noChangeArrowheads="1"/>
            </p:cNvSpPr>
            <p:nvPr/>
          </p:nvSpPr>
          <p:spPr bwMode="auto">
            <a:xfrm>
              <a:off x="4140" y="2676"/>
              <a:ext cx="1202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603" name="AutoShape 82"/>
            <p:cNvSpPr>
              <a:spLocks noChangeArrowheads="1"/>
            </p:cNvSpPr>
            <p:nvPr/>
          </p:nvSpPr>
          <p:spPr bwMode="auto">
            <a:xfrm>
              <a:off x="4208" y="2713"/>
              <a:ext cx="1066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604" name="Oval 83"/>
            <p:cNvSpPr>
              <a:spLocks noChangeArrowheads="1"/>
            </p:cNvSpPr>
            <p:nvPr/>
          </p:nvSpPr>
          <p:spPr bwMode="auto">
            <a:xfrm>
              <a:off x="4307" y="2382"/>
              <a:ext cx="161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605" name="Oval 84"/>
            <p:cNvSpPr>
              <a:spLocks noChangeArrowheads="1"/>
            </p:cNvSpPr>
            <p:nvPr/>
          </p:nvSpPr>
          <p:spPr bwMode="auto">
            <a:xfrm>
              <a:off x="4487" y="2382"/>
              <a:ext cx="161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1800">
                <a:solidFill>
                  <a:srgbClr val="FF0000"/>
                </a:solidFill>
              </a:endParaRPr>
            </a:p>
          </p:txBody>
        </p:sp>
        <p:sp>
          <p:nvSpPr>
            <p:cNvPr id="151606" name="Oval 85"/>
            <p:cNvSpPr>
              <a:spLocks noChangeArrowheads="1"/>
            </p:cNvSpPr>
            <p:nvPr/>
          </p:nvSpPr>
          <p:spPr bwMode="auto">
            <a:xfrm>
              <a:off x="4660" y="2382"/>
              <a:ext cx="161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607" name="Rectangle 86"/>
            <p:cNvSpPr>
              <a:spLocks noChangeArrowheads="1"/>
            </p:cNvSpPr>
            <p:nvPr/>
          </p:nvSpPr>
          <p:spPr bwMode="auto">
            <a:xfrm>
              <a:off x="5063" y="1832"/>
              <a:ext cx="87" cy="763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1571" name="Group 87"/>
          <p:cNvGrpSpPr>
            <a:grpSpLocks/>
          </p:cNvGrpSpPr>
          <p:nvPr/>
        </p:nvGrpSpPr>
        <p:grpSpPr bwMode="auto">
          <a:xfrm flipH="1">
            <a:off x="6323013" y="4730750"/>
            <a:ext cx="735012" cy="681038"/>
            <a:chOff x="-44" y="1473"/>
            <a:chExt cx="981" cy="1105"/>
          </a:xfrm>
        </p:grpSpPr>
        <p:pic>
          <p:nvPicPr>
            <p:cNvPr id="151582" name="Picture 88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1583" name="Freeform 8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1572" name="Group 102"/>
          <p:cNvGrpSpPr>
            <a:grpSpLocks/>
          </p:cNvGrpSpPr>
          <p:nvPr/>
        </p:nvGrpSpPr>
        <p:grpSpPr bwMode="auto">
          <a:xfrm>
            <a:off x="2747963" y="4849813"/>
            <a:ext cx="881062" cy="365125"/>
            <a:chOff x="2356" y="1300"/>
            <a:chExt cx="555" cy="194"/>
          </a:xfrm>
        </p:grpSpPr>
        <p:sp>
          <p:nvSpPr>
            <p:cNvPr id="151574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51575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Times New Roman" charset="0"/>
              </a:endParaRPr>
            </a:p>
          </p:txBody>
        </p:sp>
        <p:sp>
          <p:nvSpPr>
            <p:cNvPr id="151576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grpSp>
          <p:nvGrpSpPr>
            <p:cNvPr id="151577" name="Group 106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51580" name="Freeform 107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581" name="Freeform 108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1578" name="Line 109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579" name="Line 110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157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AB97A5AD-CA2D-8D4C-915B-C8CA27F81AA7}" type="slidenum">
              <a:rPr lang="en-US" sz="1200">
                <a:latin typeface="Tahoma" charset="0"/>
              </a:rPr>
              <a:pPr/>
              <a:t>28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115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52578" name="Picture 9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954088"/>
            <a:ext cx="7381875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2579" name="Group 51"/>
          <p:cNvGrpSpPr>
            <a:grpSpLocks/>
          </p:cNvGrpSpPr>
          <p:nvPr/>
        </p:nvGrpSpPr>
        <p:grpSpPr bwMode="auto">
          <a:xfrm flipH="1">
            <a:off x="4792663" y="2470150"/>
            <a:ext cx="735012" cy="681038"/>
            <a:chOff x="-44" y="1473"/>
            <a:chExt cx="981" cy="1105"/>
          </a:xfrm>
        </p:grpSpPr>
        <p:pic>
          <p:nvPicPr>
            <p:cNvPr id="152644" name="Picture 5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2645" name="Freeform 5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5258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88950" y="252413"/>
            <a:ext cx="7772400" cy="947737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Bad guys can use fake addresses</a:t>
            </a:r>
          </a:p>
        </p:txBody>
      </p:sp>
      <p:sp>
        <p:nvSpPr>
          <p:cNvPr id="15258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6900" y="1662113"/>
            <a:ext cx="8077200" cy="1484312"/>
          </a:xfrm>
          <a:noFill/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3200" i="1">
                <a:solidFill>
                  <a:srgbClr val="CC0000"/>
                </a:solidFill>
                <a:latin typeface="Gill Sans MT" charset="0"/>
              </a:rPr>
              <a:t>IP spoofing:</a:t>
            </a:r>
            <a:r>
              <a:rPr lang="en-US" i="1">
                <a:solidFill>
                  <a:srgbClr val="FF3300"/>
                </a:solidFill>
                <a:latin typeface="Gill Sans MT" charset="0"/>
              </a:rPr>
              <a:t> </a:t>
            </a:r>
            <a:r>
              <a:rPr lang="en-US">
                <a:latin typeface="Gill Sans MT" charset="0"/>
              </a:rPr>
              <a:t>send packet with false source address</a:t>
            </a:r>
          </a:p>
        </p:txBody>
      </p:sp>
      <p:sp>
        <p:nvSpPr>
          <p:cNvPr id="152582" name="Freeform 70"/>
          <p:cNvSpPr>
            <a:spLocks/>
          </p:cNvSpPr>
          <p:nvPr/>
        </p:nvSpPr>
        <p:spPr bwMode="auto">
          <a:xfrm>
            <a:off x="2225675" y="3171825"/>
            <a:ext cx="4587875" cy="728663"/>
          </a:xfrm>
          <a:custGeom>
            <a:avLst/>
            <a:gdLst>
              <a:gd name="T0" fmla="*/ 2147483647 w 2620"/>
              <a:gd name="T1" fmla="*/ 0 h 459"/>
              <a:gd name="T2" fmla="*/ 0 w 2620"/>
              <a:gd name="T3" fmla="*/ 2147483647 h 459"/>
              <a:gd name="T4" fmla="*/ 2147483647 w 2620"/>
              <a:gd name="T5" fmla="*/ 2147483647 h 459"/>
              <a:gd name="T6" fmla="*/ 2147483647 w 2620"/>
              <a:gd name="T7" fmla="*/ 2147483647 h 459"/>
              <a:gd name="T8" fmla="*/ 0 60000 65536"/>
              <a:gd name="T9" fmla="*/ 0 60000 65536"/>
              <a:gd name="T10" fmla="*/ 0 60000 65536"/>
              <a:gd name="T11" fmla="*/ 0 60000 65536"/>
              <a:gd name="T12" fmla="*/ 0 w 2620"/>
              <a:gd name="T13" fmla="*/ 0 h 459"/>
              <a:gd name="T14" fmla="*/ 2620 w 2620"/>
              <a:gd name="T15" fmla="*/ 459 h 45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20" h="459">
                <a:moveTo>
                  <a:pt x="2" y="0"/>
                </a:moveTo>
                <a:lnTo>
                  <a:pt x="0" y="253"/>
                </a:lnTo>
                <a:lnTo>
                  <a:pt x="2620" y="253"/>
                </a:lnTo>
                <a:lnTo>
                  <a:pt x="2620" y="459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3" name="Freeform 71"/>
          <p:cNvSpPr>
            <a:spLocks/>
          </p:cNvSpPr>
          <p:nvPr/>
        </p:nvSpPr>
        <p:spPr bwMode="auto">
          <a:xfrm>
            <a:off x="5057775" y="3041650"/>
            <a:ext cx="4763" cy="522288"/>
          </a:xfrm>
          <a:custGeom>
            <a:avLst/>
            <a:gdLst>
              <a:gd name="T0" fmla="*/ 0 w 3"/>
              <a:gd name="T1" fmla="*/ 2147483647 h 329"/>
              <a:gd name="T2" fmla="*/ 2147483647 w 3"/>
              <a:gd name="T3" fmla="*/ 0 h 329"/>
              <a:gd name="T4" fmla="*/ 0 60000 65536"/>
              <a:gd name="T5" fmla="*/ 0 60000 65536"/>
              <a:gd name="T6" fmla="*/ 0 w 3"/>
              <a:gd name="T7" fmla="*/ 0 h 329"/>
              <a:gd name="T8" fmla="*/ 3 w 3"/>
              <a:gd name="T9" fmla="*/ 329 h 32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" h="329">
                <a:moveTo>
                  <a:pt x="0" y="329"/>
                </a:moveTo>
                <a:lnTo>
                  <a:pt x="3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4" name="Line 72"/>
          <p:cNvSpPr>
            <a:spLocks noChangeShapeType="1"/>
          </p:cNvSpPr>
          <p:nvPr/>
        </p:nvSpPr>
        <p:spPr bwMode="auto">
          <a:xfrm flipV="1">
            <a:off x="3400425" y="3563938"/>
            <a:ext cx="0" cy="3746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5" name="Line 73"/>
          <p:cNvSpPr>
            <a:spLocks noChangeShapeType="1"/>
          </p:cNvSpPr>
          <p:nvPr/>
        </p:nvSpPr>
        <p:spPr bwMode="auto">
          <a:xfrm flipV="1">
            <a:off x="3419475" y="4275138"/>
            <a:ext cx="0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6" name="Text Box 74"/>
          <p:cNvSpPr txBox="1">
            <a:spLocks noChangeArrowheads="1"/>
          </p:cNvSpPr>
          <p:nvPr/>
        </p:nvSpPr>
        <p:spPr bwMode="auto">
          <a:xfrm>
            <a:off x="1682750" y="24606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/>
              <a:t>A</a:t>
            </a:r>
          </a:p>
        </p:txBody>
      </p:sp>
      <p:sp>
        <p:nvSpPr>
          <p:cNvPr id="152587" name="Text Box 75"/>
          <p:cNvSpPr txBox="1">
            <a:spLocks noChangeArrowheads="1"/>
          </p:cNvSpPr>
          <p:nvPr/>
        </p:nvSpPr>
        <p:spPr bwMode="auto">
          <a:xfrm>
            <a:off x="7086600" y="387985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/>
              <a:t>B</a:t>
            </a:r>
          </a:p>
        </p:txBody>
      </p:sp>
      <p:sp>
        <p:nvSpPr>
          <p:cNvPr id="152588" name="Text Box 76"/>
          <p:cNvSpPr txBox="1">
            <a:spLocks noChangeArrowheads="1"/>
          </p:cNvSpPr>
          <p:nvPr/>
        </p:nvSpPr>
        <p:spPr bwMode="auto">
          <a:xfrm>
            <a:off x="5249863" y="24384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/>
              <a:t>C</a:t>
            </a:r>
          </a:p>
        </p:txBody>
      </p:sp>
      <p:sp>
        <p:nvSpPr>
          <p:cNvPr id="152589" name="Freeform 77"/>
          <p:cNvSpPr>
            <a:spLocks/>
          </p:cNvSpPr>
          <p:nvPr/>
        </p:nvSpPr>
        <p:spPr bwMode="auto">
          <a:xfrm>
            <a:off x="2235200" y="3019425"/>
            <a:ext cx="2967038" cy="704850"/>
          </a:xfrm>
          <a:custGeom>
            <a:avLst/>
            <a:gdLst>
              <a:gd name="T0" fmla="*/ 2147483647 w 1869"/>
              <a:gd name="T1" fmla="*/ 0 h 444"/>
              <a:gd name="T2" fmla="*/ 2147483647 w 1869"/>
              <a:gd name="T3" fmla="*/ 2147483647 h 444"/>
              <a:gd name="T4" fmla="*/ 0 w 1869"/>
              <a:gd name="T5" fmla="*/ 2147483647 h 444"/>
              <a:gd name="T6" fmla="*/ 0 60000 65536"/>
              <a:gd name="T7" fmla="*/ 0 60000 65536"/>
              <a:gd name="T8" fmla="*/ 0 60000 65536"/>
              <a:gd name="T9" fmla="*/ 0 w 1869"/>
              <a:gd name="T10" fmla="*/ 0 h 444"/>
              <a:gd name="T11" fmla="*/ 1869 w 1869"/>
              <a:gd name="T12" fmla="*/ 444 h 4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69" h="444">
                <a:moveTo>
                  <a:pt x="1869" y="0"/>
                </a:moveTo>
                <a:lnTo>
                  <a:pt x="1869" y="444"/>
                </a:lnTo>
                <a:lnTo>
                  <a:pt x="0" y="444"/>
                </a:lnTo>
              </a:path>
            </a:pathLst>
          </a:cu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2590" name="Group 78"/>
          <p:cNvGrpSpPr>
            <a:grpSpLocks/>
          </p:cNvGrpSpPr>
          <p:nvPr/>
        </p:nvGrpSpPr>
        <p:grpSpPr bwMode="auto">
          <a:xfrm>
            <a:off x="2701925" y="3502025"/>
            <a:ext cx="2295525" cy="336550"/>
            <a:chOff x="2418" y="3342"/>
            <a:chExt cx="1446" cy="212"/>
          </a:xfrm>
        </p:grpSpPr>
        <p:sp>
          <p:nvSpPr>
            <p:cNvPr id="152639" name="Rectangle 79"/>
            <p:cNvSpPr>
              <a:spLocks noChangeArrowheads="1"/>
            </p:cNvSpPr>
            <p:nvPr/>
          </p:nvSpPr>
          <p:spPr bwMode="auto">
            <a:xfrm>
              <a:off x="2463" y="3366"/>
              <a:ext cx="1356" cy="17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52640" name="Line 80"/>
            <p:cNvSpPr>
              <a:spLocks noChangeShapeType="1"/>
            </p:cNvSpPr>
            <p:nvPr/>
          </p:nvSpPr>
          <p:spPr bwMode="auto">
            <a:xfrm>
              <a:off x="2784" y="3372"/>
              <a:ext cx="0" cy="1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41" name="Line 81"/>
            <p:cNvSpPr>
              <a:spLocks noChangeShapeType="1"/>
            </p:cNvSpPr>
            <p:nvPr/>
          </p:nvSpPr>
          <p:spPr bwMode="auto">
            <a:xfrm>
              <a:off x="3186" y="3375"/>
              <a:ext cx="0" cy="1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42" name="Line 82"/>
            <p:cNvSpPr>
              <a:spLocks noChangeShapeType="1"/>
            </p:cNvSpPr>
            <p:nvPr/>
          </p:nvSpPr>
          <p:spPr bwMode="auto">
            <a:xfrm>
              <a:off x="3321" y="3375"/>
              <a:ext cx="0" cy="1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43" name="Text Box 83"/>
            <p:cNvSpPr txBox="1">
              <a:spLocks noChangeArrowheads="1"/>
            </p:cNvSpPr>
            <p:nvPr/>
          </p:nvSpPr>
          <p:spPr bwMode="auto">
            <a:xfrm>
              <a:off x="2418" y="3342"/>
              <a:ext cx="144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CC0000"/>
                  </a:solidFill>
                </a:rPr>
                <a:t>src:B</a:t>
              </a:r>
              <a:r>
                <a:rPr lang="en-US" sz="1600"/>
                <a:t> dest:A     payload</a:t>
              </a:r>
              <a:endParaRPr lang="en-US" sz="1600">
                <a:latin typeface="Times New Roman" charset="0"/>
              </a:endParaRPr>
            </a:p>
          </p:txBody>
        </p:sp>
      </p:grpSp>
      <p:pic>
        <p:nvPicPr>
          <p:cNvPr id="152591" name="Picture 8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938" y="2533650"/>
            <a:ext cx="471487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2592" name="Group 48"/>
          <p:cNvGrpSpPr>
            <a:grpSpLocks/>
          </p:cNvGrpSpPr>
          <p:nvPr/>
        </p:nvGrpSpPr>
        <p:grpSpPr bwMode="auto">
          <a:xfrm flipH="1">
            <a:off x="6575425" y="3886200"/>
            <a:ext cx="735013" cy="681038"/>
            <a:chOff x="-44" y="1473"/>
            <a:chExt cx="981" cy="1105"/>
          </a:xfrm>
        </p:grpSpPr>
        <p:pic>
          <p:nvPicPr>
            <p:cNvPr id="152637" name="Picture 4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2638" name="Freeform 5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2593" name="Group 54"/>
          <p:cNvGrpSpPr>
            <a:grpSpLocks/>
          </p:cNvGrpSpPr>
          <p:nvPr/>
        </p:nvGrpSpPr>
        <p:grpSpPr bwMode="auto">
          <a:xfrm>
            <a:off x="2084388" y="2544763"/>
            <a:ext cx="365125" cy="712787"/>
            <a:chOff x="4140" y="429"/>
            <a:chExt cx="1425" cy="2396"/>
          </a:xfrm>
        </p:grpSpPr>
        <p:sp>
          <p:nvSpPr>
            <p:cNvPr id="152605" name="Freeform 5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06" name="Rectangle 56"/>
            <p:cNvSpPr>
              <a:spLocks noChangeArrowheads="1"/>
            </p:cNvSpPr>
            <p:nvPr/>
          </p:nvSpPr>
          <p:spPr bwMode="auto">
            <a:xfrm>
              <a:off x="4208" y="429"/>
              <a:ext cx="1047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07" name="Freeform 5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08" name="Freeform 5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09" name="Rectangle 59"/>
            <p:cNvSpPr>
              <a:spLocks noChangeArrowheads="1"/>
            </p:cNvSpPr>
            <p:nvPr/>
          </p:nvSpPr>
          <p:spPr bwMode="auto">
            <a:xfrm>
              <a:off x="4214" y="690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2610" name="Group 6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2635" name="AutoShape 61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7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636" name="AutoShape 62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69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2611" name="Rectangle 63"/>
            <p:cNvSpPr>
              <a:spLocks noChangeArrowheads="1"/>
            </p:cNvSpPr>
            <p:nvPr/>
          </p:nvSpPr>
          <p:spPr bwMode="auto">
            <a:xfrm>
              <a:off x="4227" y="1021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2612" name="Group 6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2633" name="AutoShape 65"/>
              <p:cNvSpPr>
                <a:spLocks noChangeArrowheads="1"/>
              </p:cNvSpPr>
              <p:nvPr/>
            </p:nvSpPr>
            <p:spPr bwMode="auto">
              <a:xfrm>
                <a:off x="614" y="2569"/>
                <a:ext cx="727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634" name="AutoShape 66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6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2613" name="Rectangle 67"/>
            <p:cNvSpPr>
              <a:spLocks noChangeArrowheads="1"/>
            </p:cNvSpPr>
            <p:nvPr/>
          </p:nvSpPr>
          <p:spPr bwMode="auto">
            <a:xfrm>
              <a:off x="4214" y="1358"/>
              <a:ext cx="601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14" name="Rectangle 68"/>
            <p:cNvSpPr>
              <a:spLocks noChangeArrowheads="1"/>
            </p:cNvSpPr>
            <p:nvPr/>
          </p:nvSpPr>
          <p:spPr bwMode="auto">
            <a:xfrm>
              <a:off x="4227" y="1656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2615" name="Group 6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2631" name="AutoShape 70"/>
              <p:cNvSpPr>
                <a:spLocks noChangeArrowheads="1"/>
              </p:cNvSpPr>
              <p:nvPr/>
            </p:nvSpPr>
            <p:spPr bwMode="auto">
              <a:xfrm>
                <a:off x="614" y="2570"/>
                <a:ext cx="725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632" name="AutoShape 71"/>
              <p:cNvSpPr>
                <a:spLocks noChangeArrowheads="1"/>
              </p:cNvSpPr>
              <p:nvPr/>
            </p:nvSpPr>
            <p:spPr bwMode="auto">
              <a:xfrm>
                <a:off x="629" y="2585"/>
                <a:ext cx="695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2616" name="Freeform 7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2617" name="Group 7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52629" name="AutoShape 74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630" name="AutoShape 75"/>
              <p:cNvSpPr>
                <a:spLocks noChangeArrowheads="1"/>
              </p:cNvSpPr>
              <p:nvPr/>
            </p:nvSpPr>
            <p:spPr bwMode="auto">
              <a:xfrm>
                <a:off x="632" y="2583"/>
                <a:ext cx="69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2618" name="Rectangle 76"/>
            <p:cNvSpPr>
              <a:spLocks noChangeArrowheads="1"/>
            </p:cNvSpPr>
            <p:nvPr/>
          </p:nvSpPr>
          <p:spPr bwMode="auto">
            <a:xfrm>
              <a:off x="5249" y="429"/>
              <a:ext cx="68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19" name="Freeform 7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20" name="Freeform 7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21" name="Oval 79"/>
            <p:cNvSpPr>
              <a:spLocks noChangeArrowheads="1"/>
            </p:cNvSpPr>
            <p:nvPr/>
          </p:nvSpPr>
          <p:spPr bwMode="auto">
            <a:xfrm>
              <a:off x="5515" y="2612"/>
              <a:ext cx="50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22" name="Freeform 8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23" name="AutoShape 81"/>
            <p:cNvSpPr>
              <a:spLocks noChangeArrowheads="1"/>
            </p:cNvSpPr>
            <p:nvPr/>
          </p:nvSpPr>
          <p:spPr bwMode="auto">
            <a:xfrm>
              <a:off x="4140" y="2676"/>
              <a:ext cx="1202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24" name="AutoShape 82"/>
            <p:cNvSpPr>
              <a:spLocks noChangeArrowheads="1"/>
            </p:cNvSpPr>
            <p:nvPr/>
          </p:nvSpPr>
          <p:spPr bwMode="auto">
            <a:xfrm>
              <a:off x="4208" y="2713"/>
              <a:ext cx="1066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25" name="Oval 83"/>
            <p:cNvSpPr>
              <a:spLocks noChangeArrowheads="1"/>
            </p:cNvSpPr>
            <p:nvPr/>
          </p:nvSpPr>
          <p:spPr bwMode="auto">
            <a:xfrm>
              <a:off x="4307" y="2382"/>
              <a:ext cx="161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26" name="Oval 84"/>
            <p:cNvSpPr>
              <a:spLocks noChangeArrowheads="1"/>
            </p:cNvSpPr>
            <p:nvPr/>
          </p:nvSpPr>
          <p:spPr bwMode="auto">
            <a:xfrm>
              <a:off x="4487" y="2382"/>
              <a:ext cx="161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1800">
                <a:solidFill>
                  <a:srgbClr val="FF0000"/>
                </a:solidFill>
              </a:endParaRPr>
            </a:p>
          </p:txBody>
        </p:sp>
        <p:sp>
          <p:nvSpPr>
            <p:cNvPr id="152627" name="Oval 85"/>
            <p:cNvSpPr>
              <a:spLocks noChangeArrowheads="1"/>
            </p:cNvSpPr>
            <p:nvPr/>
          </p:nvSpPr>
          <p:spPr bwMode="auto">
            <a:xfrm>
              <a:off x="4660" y="2382"/>
              <a:ext cx="161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28" name="Rectangle 86"/>
            <p:cNvSpPr>
              <a:spLocks noChangeArrowheads="1"/>
            </p:cNvSpPr>
            <p:nvPr/>
          </p:nvSpPr>
          <p:spPr bwMode="auto">
            <a:xfrm>
              <a:off x="5063" y="1832"/>
              <a:ext cx="87" cy="763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2594" name="Group 87"/>
          <p:cNvGrpSpPr>
            <a:grpSpLocks/>
          </p:cNvGrpSpPr>
          <p:nvPr/>
        </p:nvGrpSpPr>
        <p:grpSpPr bwMode="auto">
          <a:xfrm>
            <a:off x="3011488" y="3946525"/>
            <a:ext cx="881062" cy="365125"/>
            <a:chOff x="2356" y="1300"/>
            <a:chExt cx="555" cy="194"/>
          </a:xfrm>
        </p:grpSpPr>
        <p:sp>
          <p:nvSpPr>
            <p:cNvPr id="152597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152598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Times New Roman" charset="0"/>
              </a:endParaRPr>
            </a:p>
          </p:txBody>
        </p:sp>
        <p:sp>
          <p:nvSpPr>
            <p:cNvPr id="152599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grpSp>
          <p:nvGrpSpPr>
            <p:cNvPr id="152600" name="Group 91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52603" name="Freeform 9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604" name="Freeform 9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2601" name="Line 94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02" name="Line 95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25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AAA5607F-C0E2-CC4B-BEAB-B1F05DFDEB3F}" type="slidenum">
              <a:rPr lang="en-US" sz="1200">
                <a:latin typeface="Tahoma" charset="0"/>
              </a:rPr>
              <a:pPr/>
              <a:t>29</a:t>
            </a:fld>
            <a:endParaRPr lang="en-US" sz="1200">
              <a:latin typeface="Tahoma" charset="0"/>
            </a:endParaRPr>
          </a:p>
        </p:txBody>
      </p:sp>
      <p:sp>
        <p:nvSpPr>
          <p:cNvPr id="152596" name="Text Box 50"/>
          <p:cNvSpPr txBox="1">
            <a:spLocks noChangeArrowheads="1"/>
          </p:cNvSpPr>
          <p:nvPr/>
        </p:nvSpPr>
        <p:spPr bwMode="auto">
          <a:xfrm>
            <a:off x="946150" y="5562600"/>
            <a:ext cx="6670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>
                <a:latin typeface="Gill Sans MT" charset="0"/>
              </a:rPr>
              <a:t>… lots more on security (throughout, Chapter 8)</a:t>
            </a:r>
          </a:p>
        </p:txBody>
      </p:sp>
    </p:spTree>
    <p:extLst>
      <p:ext uri="{BB962C8B-B14F-4D97-AF65-F5344CB8AC3E}">
        <p14:creationId xmlns:p14="http://schemas.microsoft.com/office/powerpoint/2010/main" val="2769589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Introduction</a:t>
            </a:r>
          </a:p>
        </p:txBody>
      </p:sp>
      <p:pic>
        <p:nvPicPr>
          <p:cNvPr id="108546" name="Picture 6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63" y="863600"/>
            <a:ext cx="6856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4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47663" y="80963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How do loss and delay occur?</a:t>
            </a:r>
            <a:endParaRPr lang="en-US" sz="4800">
              <a:latin typeface="Gill Sans MT" charset="0"/>
            </a:endParaRPr>
          </a:p>
        </p:txBody>
      </p:sp>
      <p:sp>
        <p:nvSpPr>
          <p:cNvPr id="108548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79438" y="1371600"/>
            <a:ext cx="8564562" cy="211455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Gill Sans MT" charset="0"/>
              </a:rPr>
              <a:t>packets </a:t>
            </a:r>
            <a:r>
              <a:rPr lang="en-US" i="1">
                <a:latin typeface="Gill Sans MT" charset="0"/>
              </a:rPr>
              <a:t>queue</a:t>
            </a:r>
            <a:r>
              <a:rPr lang="en-US">
                <a:latin typeface="Gill Sans MT" charset="0"/>
              </a:rPr>
              <a:t> in router buffers</a:t>
            </a:r>
            <a:r>
              <a:rPr lang="en-US" sz="2400">
                <a:latin typeface="Gill Sans MT" charset="0"/>
              </a:rPr>
              <a:t> </a:t>
            </a:r>
          </a:p>
          <a:p>
            <a:pPr eaLnBrk="1" hangingPunct="1">
              <a:buSzPct val="75000"/>
            </a:pPr>
            <a:r>
              <a:rPr lang="en-US" sz="2400">
                <a:solidFill>
                  <a:srgbClr val="CC0000"/>
                </a:solidFill>
                <a:latin typeface="Gill Sans MT" charset="0"/>
              </a:rPr>
              <a:t>packet arrival rate to link (temporarily) exceeds output link capacity</a:t>
            </a:r>
          </a:p>
          <a:p>
            <a:pPr eaLnBrk="1" hangingPunct="1">
              <a:buSzPct val="75000"/>
            </a:pPr>
            <a:r>
              <a:rPr lang="en-US" sz="2400">
                <a:latin typeface="Gill Sans MT" charset="0"/>
              </a:rPr>
              <a:t>packets queue, wait for turn</a:t>
            </a:r>
          </a:p>
        </p:txBody>
      </p:sp>
      <p:sp>
        <p:nvSpPr>
          <p:cNvPr id="108549" name="Oval 6"/>
          <p:cNvSpPr>
            <a:spLocks noChangeArrowheads="1"/>
          </p:cNvSpPr>
          <p:nvPr/>
        </p:nvSpPr>
        <p:spPr bwMode="auto">
          <a:xfrm>
            <a:off x="2339975" y="4614863"/>
            <a:ext cx="1198563" cy="369887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8550" name="Rectangle 7"/>
          <p:cNvSpPr>
            <a:spLocks noChangeArrowheads="1"/>
          </p:cNvSpPr>
          <p:nvPr/>
        </p:nvSpPr>
        <p:spPr bwMode="auto">
          <a:xfrm>
            <a:off x="2339975" y="4546600"/>
            <a:ext cx="1198563" cy="263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08551" name="Oval 8"/>
          <p:cNvSpPr>
            <a:spLocks noChangeArrowheads="1"/>
          </p:cNvSpPr>
          <p:nvPr/>
        </p:nvSpPr>
        <p:spPr bwMode="auto">
          <a:xfrm>
            <a:off x="2349500" y="4318000"/>
            <a:ext cx="1198563" cy="430213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8552" name="Group 9"/>
          <p:cNvGrpSpPr>
            <a:grpSpLocks/>
          </p:cNvGrpSpPr>
          <p:nvPr/>
        </p:nvGrpSpPr>
        <p:grpSpPr bwMode="auto">
          <a:xfrm>
            <a:off x="2695575" y="4348163"/>
            <a:ext cx="498475" cy="119062"/>
            <a:chOff x="2208" y="2184"/>
            <a:chExt cx="176" cy="69"/>
          </a:xfrm>
        </p:grpSpPr>
        <p:grpSp>
          <p:nvGrpSpPr>
            <p:cNvPr id="108599" name="Group 10"/>
            <p:cNvGrpSpPr>
              <a:grpSpLocks/>
            </p:cNvGrpSpPr>
            <p:nvPr/>
          </p:nvGrpSpPr>
          <p:grpSpPr bwMode="auto">
            <a:xfrm>
              <a:off x="2208" y="2185"/>
              <a:ext cx="176" cy="68"/>
              <a:chOff x="2848" y="848"/>
              <a:chExt cx="140" cy="98"/>
            </a:xfrm>
          </p:grpSpPr>
          <p:sp>
            <p:nvSpPr>
              <p:cNvPr id="108604" name="Line 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05" name="Line 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06" name="Line 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8600" name="Group 14"/>
            <p:cNvGrpSpPr>
              <a:grpSpLocks/>
            </p:cNvGrpSpPr>
            <p:nvPr/>
          </p:nvGrpSpPr>
          <p:grpSpPr bwMode="auto">
            <a:xfrm flipV="1">
              <a:off x="2208" y="2184"/>
              <a:ext cx="176" cy="68"/>
              <a:chOff x="2848" y="848"/>
              <a:chExt cx="140" cy="98"/>
            </a:xfrm>
          </p:grpSpPr>
          <p:sp>
            <p:nvSpPr>
              <p:cNvPr id="108601" name="Line 1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02" name="Line 1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03" name="Line 1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8553" name="Oval 18"/>
          <p:cNvSpPr>
            <a:spLocks noChangeArrowheads="1"/>
          </p:cNvSpPr>
          <p:nvPr/>
        </p:nvSpPr>
        <p:spPr bwMode="auto">
          <a:xfrm>
            <a:off x="5435600" y="4633913"/>
            <a:ext cx="1198563" cy="369887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8554" name="Line 19"/>
          <p:cNvSpPr>
            <a:spLocks noChangeShapeType="1"/>
          </p:cNvSpPr>
          <p:nvPr/>
        </p:nvSpPr>
        <p:spPr bwMode="auto">
          <a:xfrm>
            <a:off x="5445125" y="461327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5" name="Rectangle 20"/>
          <p:cNvSpPr>
            <a:spLocks noChangeArrowheads="1"/>
          </p:cNvSpPr>
          <p:nvPr/>
        </p:nvSpPr>
        <p:spPr bwMode="auto">
          <a:xfrm>
            <a:off x="5445125" y="4575175"/>
            <a:ext cx="1198563" cy="263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08556" name="Oval 21"/>
          <p:cNvSpPr>
            <a:spLocks noChangeArrowheads="1"/>
          </p:cNvSpPr>
          <p:nvPr/>
        </p:nvSpPr>
        <p:spPr bwMode="auto">
          <a:xfrm>
            <a:off x="5454650" y="4346575"/>
            <a:ext cx="1198563" cy="430213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8557" name="Line 24"/>
          <p:cNvSpPr>
            <a:spLocks noChangeShapeType="1"/>
          </p:cNvSpPr>
          <p:nvPr/>
        </p:nvSpPr>
        <p:spPr bwMode="auto">
          <a:xfrm>
            <a:off x="1609725" y="4252913"/>
            <a:ext cx="735013" cy="3651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8" name="Line 25"/>
          <p:cNvSpPr>
            <a:spLocks noChangeShapeType="1"/>
          </p:cNvSpPr>
          <p:nvPr/>
        </p:nvSpPr>
        <p:spPr bwMode="auto">
          <a:xfrm flipV="1">
            <a:off x="1812925" y="4786313"/>
            <a:ext cx="528638" cy="5397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9" name="Line 26"/>
          <p:cNvSpPr>
            <a:spLocks noChangeShapeType="1"/>
          </p:cNvSpPr>
          <p:nvPr/>
        </p:nvSpPr>
        <p:spPr bwMode="auto">
          <a:xfrm>
            <a:off x="3533775" y="4672013"/>
            <a:ext cx="193357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60" name="Rectangle 40"/>
          <p:cNvSpPr>
            <a:spLocks noChangeArrowheads="1"/>
          </p:cNvSpPr>
          <p:nvPr/>
        </p:nvSpPr>
        <p:spPr bwMode="auto">
          <a:xfrm>
            <a:off x="3200400" y="4543425"/>
            <a:ext cx="147638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08561" name="Rectangle 41"/>
          <p:cNvSpPr>
            <a:spLocks noChangeArrowheads="1"/>
          </p:cNvSpPr>
          <p:nvPr/>
        </p:nvSpPr>
        <p:spPr bwMode="auto">
          <a:xfrm>
            <a:off x="3362325" y="4543425"/>
            <a:ext cx="147638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8562" name="Rectangle 42"/>
          <p:cNvSpPr>
            <a:spLocks noChangeArrowheads="1"/>
          </p:cNvSpPr>
          <p:nvPr/>
        </p:nvSpPr>
        <p:spPr bwMode="auto">
          <a:xfrm>
            <a:off x="2341563" y="4722813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8563" name="Line 44"/>
          <p:cNvSpPr>
            <a:spLocks noChangeShapeType="1"/>
          </p:cNvSpPr>
          <p:nvPr/>
        </p:nvSpPr>
        <p:spPr bwMode="auto">
          <a:xfrm>
            <a:off x="2354263" y="4673600"/>
            <a:ext cx="242887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64" name="Line 45"/>
          <p:cNvSpPr>
            <a:spLocks noChangeShapeType="1"/>
          </p:cNvSpPr>
          <p:nvPr/>
        </p:nvSpPr>
        <p:spPr bwMode="auto">
          <a:xfrm flipV="1">
            <a:off x="2112963" y="5016500"/>
            <a:ext cx="117475" cy="128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65" name="Text Box 47"/>
          <p:cNvSpPr txBox="1">
            <a:spLocks noChangeArrowheads="1"/>
          </p:cNvSpPr>
          <p:nvPr/>
        </p:nvSpPr>
        <p:spPr bwMode="auto">
          <a:xfrm>
            <a:off x="776288" y="38481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6600"/>
                </a:solidFill>
              </a:rPr>
              <a:t>A</a:t>
            </a:r>
          </a:p>
        </p:txBody>
      </p:sp>
      <p:sp>
        <p:nvSpPr>
          <p:cNvPr id="108566" name="Text Box 48"/>
          <p:cNvSpPr txBox="1">
            <a:spLocks noChangeArrowheads="1"/>
          </p:cNvSpPr>
          <p:nvPr/>
        </p:nvSpPr>
        <p:spPr bwMode="auto">
          <a:xfrm>
            <a:off x="1052513" y="483393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99"/>
                </a:solidFill>
              </a:rPr>
              <a:t>B</a:t>
            </a:r>
          </a:p>
        </p:txBody>
      </p:sp>
      <p:sp>
        <p:nvSpPr>
          <p:cNvPr id="108567" name="Rectangle 63"/>
          <p:cNvSpPr>
            <a:spLocks noChangeArrowheads="1"/>
          </p:cNvSpPr>
          <p:nvPr/>
        </p:nvSpPr>
        <p:spPr bwMode="auto">
          <a:xfrm>
            <a:off x="3490913" y="4481513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3621088" y="2982913"/>
            <a:ext cx="3979862" cy="1454150"/>
            <a:chOff x="2259" y="2090"/>
            <a:chExt cx="2507" cy="916"/>
          </a:xfrm>
        </p:grpSpPr>
        <p:sp>
          <p:nvSpPr>
            <p:cNvPr id="108597" name="Text Box 66"/>
            <p:cNvSpPr txBox="1">
              <a:spLocks noChangeArrowheads="1"/>
            </p:cNvSpPr>
            <p:nvPr/>
          </p:nvSpPr>
          <p:spPr bwMode="auto">
            <a:xfrm>
              <a:off x="2602" y="2090"/>
              <a:ext cx="216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rgbClr val="000000"/>
                  </a:solidFill>
                </a:rPr>
                <a:t>packet being transmitted </a:t>
              </a:r>
              <a:r>
                <a:rPr lang="en-US" sz="1800">
                  <a:solidFill>
                    <a:srgbClr val="CC0000"/>
                  </a:solidFill>
                </a:rPr>
                <a:t>(delay)</a:t>
              </a:r>
            </a:p>
          </p:txBody>
        </p:sp>
        <p:sp>
          <p:nvSpPr>
            <p:cNvPr id="108598" name="Line 67"/>
            <p:cNvSpPr>
              <a:spLocks noChangeShapeType="1"/>
            </p:cNvSpPr>
            <p:nvPr/>
          </p:nvSpPr>
          <p:spPr bwMode="auto">
            <a:xfrm rot="10800000" flipV="1">
              <a:off x="2259" y="2294"/>
              <a:ext cx="1059" cy="7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94"/>
          <p:cNvGrpSpPr>
            <a:grpSpLocks/>
          </p:cNvGrpSpPr>
          <p:nvPr/>
        </p:nvGrpSpPr>
        <p:grpSpPr bwMode="auto">
          <a:xfrm>
            <a:off x="3338513" y="4802188"/>
            <a:ext cx="3414712" cy="804862"/>
            <a:chOff x="2103" y="3214"/>
            <a:chExt cx="2151" cy="507"/>
          </a:xfrm>
        </p:grpSpPr>
        <p:sp>
          <p:nvSpPr>
            <p:cNvPr id="108595" name="Text Box 72"/>
            <p:cNvSpPr txBox="1">
              <a:spLocks noChangeArrowheads="1"/>
            </p:cNvSpPr>
            <p:nvPr/>
          </p:nvSpPr>
          <p:spPr bwMode="auto">
            <a:xfrm>
              <a:off x="2530" y="3490"/>
              <a:ext cx="17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rgbClr val="000000"/>
                  </a:solidFill>
                </a:rPr>
                <a:t>packets queueing</a:t>
              </a:r>
              <a:r>
                <a:rPr lang="en-US" sz="1800">
                  <a:solidFill>
                    <a:srgbClr val="FF0000"/>
                  </a:solidFill>
                </a:rPr>
                <a:t> </a:t>
              </a:r>
              <a:r>
                <a:rPr lang="en-US" sz="1800">
                  <a:solidFill>
                    <a:srgbClr val="CC0000"/>
                  </a:solidFill>
                </a:rPr>
                <a:t>(delay)</a:t>
              </a:r>
            </a:p>
          </p:txBody>
        </p:sp>
        <p:sp>
          <p:nvSpPr>
            <p:cNvPr id="108596" name="Line 73"/>
            <p:cNvSpPr>
              <a:spLocks noChangeShapeType="1"/>
            </p:cNvSpPr>
            <p:nvPr/>
          </p:nvSpPr>
          <p:spPr bwMode="auto">
            <a:xfrm rot="10800000">
              <a:off x="2103" y="3214"/>
              <a:ext cx="471" cy="4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8570" name="Group 74"/>
          <p:cNvGrpSpPr>
            <a:grpSpLocks/>
          </p:cNvGrpSpPr>
          <p:nvPr/>
        </p:nvGrpSpPr>
        <p:grpSpPr bwMode="auto">
          <a:xfrm>
            <a:off x="5781675" y="4405313"/>
            <a:ext cx="498475" cy="119062"/>
            <a:chOff x="2208" y="2184"/>
            <a:chExt cx="176" cy="69"/>
          </a:xfrm>
        </p:grpSpPr>
        <p:grpSp>
          <p:nvGrpSpPr>
            <p:cNvPr id="108587" name="Group 75"/>
            <p:cNvGrpSpPr>
              <a:grpSpLocks/>
            </p:cNvGrpSpPr>
            <p:nvPr/>
          </p:nvGrpSpPr>
          <p:grpSpPr bwMode="auto">
            <a:xfrm>
              <a:off x="2208" y="2185"/>
              <a:ext cx="176" cy="68"/>
              <a:chOff x="2848" y="848"/>
              <a:chExt cx="140" cy="98"/>
            </a:xfrm>
          </p:grpSpPr>
          <p:sp>
            <p:nvSpPr>
              <p:cNvPr id="108592" name="Line 7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93" name="Line 7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94" name="Line 7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8588" name="Group 79"/>
            <p:cNvGrpSpPr>
              <a:grpSpLocks/>
            </p:cNvGrpSpPr>
            <p:nvPr/>
          </p:nvGrpSpPr>
          <p:grpSpPr bwMode="auto">
            <a:xfrm flipV="1">
              <a:off x="2208" y="2184"/>
              <a:ext cx="176" cy="68"/>
              <a:chOff x="2848" y="848"/>
              <a:chExt cx="140" cy="98"/>
            </a:xfrm>
          </p:grpSpPr>
          <p:sp>
            <p:nvSpPr>
              <p:cNvPr id="108589" name="Line 8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90" name="Line 8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91" name="Line 8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8571" name="Rectangle 84"/>
          <p:cNvSpPr>
            <a:spLocks noChangeArrowheads="1"/>
          </p:cNvSpPr>
          <p:nvPr/>
        </p:nvSpPr>
        <p:spPr bwMode="auto">
          <a:xfrm>
            <a:off x="1719263" y="4079875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8572" name="Line 85"/>
          <p:cNvSpPr>
            <a:spLocks noChangeShapeType="1"/>
          </p:cNvSpPr>
          <p:nvPr/>
        </p:nvSpPr>
        <p:spPr bwMode="auto">
          <a:xfrm>
            <a:off x="1898650" y="4265613"/>
            <a:ext cx="212725" cy="103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73" name="Rectangle 86"/>
          <p:cNvSpPr>
            <a:spLocks noChangeArrowheads="1"/>
          </p:cNvSpPr>
          <p:nvPr/>
        </p:nvSpPr>
        <p:spPr bwMode="auto">
          <a:xfrm>
            <a:off x="1968500" y="5159375"/>
            <a:ext cx="147638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8574" name="Rectangle 88"/>
          <p:cNvSpPr>
            <a:spLocks noChangeArrowheads="1"/>
          </p:cNvSpPr>
          <p:nvPr/>
        </p:nvSpPr>
        <p:spPr bwMode="auto">
          <a:xfrm>
            <a:off x="3060700" y="4543425"/>
            <a:ext cx="147638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08575" name="Rectangle 89"/>
          <p:cNvSpPr>
            <a:spLocks noChangeArrowheads="1"/>
          </p:cNvSpPr>
          <p:nvPr/>
        </p:nvSpPr>
        <p:spPr bwMode="auto">
          <a:xfrm>
            <a:off x="2921000" y="4543425"/>
            <a:ext cx="147638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08576" name="Rectangle 90"/>
          <p:cNvSpPr>
            <a:spLocks noChangeArrowheads="1"/>
          </p:cNvSpPr>
          <p:nvPr/>
        </p:nvSpPr>
        <p:spPr bwMode="auto">
          <a:xfrm>
            <a:off x="2781300" y="4543425"/>
            <a:ext cx="147638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" name="Group 95"/>
          <p:cNvGrpSpPr>
            <a:grpSpLocks/>
          </p:cNvGrpSpPr>
          <p:nvPr/>
        </p:nvGrpSpPr>
        <p:grpSpPr bwMode="auto">
          <a:xfrm>
            <a:off x="2517775" y="4764088"/>
            <a:ext cx="4248150" cy="1511300"/>
            <a:chOff x="1586" y="3190"/>
            <a:chExt cx="2676" cy="952"/>
          </a:xfrm>
        </p:grpSpPr>
        <p:sp>
          <p:nvSpPr>
            <p:cNvPr id="108585" name="Line 91"/>
            <p:cNvSpPr>
              <a:spLocks noChangeShapeType="1"/>
            </p:cNvSpPr>
            <p:nvPr/>
          </p:nvSpPr>
          <p:spPr bwMode="auto">
            <a:xfrm rot="10800000" flipH="1">
              <a:off x="1798" y="3190"/>
              <a:ext cx="105" cy="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86" name="Text Box 92"/>
            <p:cNvSpPr txBox="1">
              <a:spLocks noChangeArrowheads="1"/>
            </p:cNvSpPr>
            <p:nvPr/>
          </p:nvSpPr>
          <p:spPr bwMode="auto">
            <a:xfrm>
              <a:off x="1586" y="3738"/>
              <a:ext cx="267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rgbClr val="000000"/>
                  </a:solidFill>
                </a:rPr>
                <a:t>free (available) buffers: arriving packets </a:t>
              </a:r>
            </a:p>
            <a:p>
              <a:r>
                <a:rPr lang="en-US" sz="1800">
                  <a:solidFill>
                    <a:srgbClr val="000000"/>
                  </a:solidFill>
                </a:rPr>
                <a:t>dropped (</a:t>
              </a:r>
              <a:r>
                <a:rPr lang="en-US" sz="1800">
                  <a:solidFill>
                    <a:srgbClr val="CC0000"/>
                  </a:solidFill>
                </a:rPr>
                <a:t>loss</a:t>
              </a:r>
              <a:r>
                <a:rPr lang="en-US" sz="1800">
                  <a:solidFill>
                    <a:srgbClr val="000000"/>
                  </a:solidFill>
                </a:rPr>
                <a:t>) if no free buffers</a:t>
              </a:r>
            </a:p>
          </p:txBody>
        </p:sp>
      </p:grpSp>
      <p:grpSp>
        <p:nvGrpSpPr>
          <p:cNvPr id="108578" name="Group 64"/>
          <p:cNvGrpSpPr>
            <a:grpSpLocks/>
          </p:cNvGrpSpPr>
          <p:nvPr/>
        </p:nvGrpSpPr>
        <p:grpSpPr bwMode="auto">
          <a:xfrm>
            <a:off x="898525" y="3873500"/>
            <a:ext cx="779463" cy="679450"/>
            <a:chOff x="-44" y="1473"/>
            <a:chExt cx="981" cy="1105"/>
          </a:xfrm>
        </p:grpSpPr>
        <p:pic>
          <p:nvPicPr>
            <p:cNvPr id="108583" name="Picture 65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8584" name="Freeform 6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8579" name="Group 67"/>
          <p:cNvGrpSpPr>
            <a:grpSpLocks/>
          </p:cNvGrpSpPr>
          <p:nvPr/>
        </p:nvGrpSpPr>
        <p:grpSpPr bwMode="auto">
          <a:xfrm>
            <a:off x="1131888" y="4870450"/>
            <a:ext cx="779462" cy="679450"/>
            <a:chOff x="-44" y="1473"/>
            <a:chExt cx="981" cy="1105"/>
          </a:xfrm>
        </p:grpSpPr>
        <p:pic>
          <p:nvPicPr>
            <p:cNvPr id="108581" name="Picture 68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8582" name="Freeform 6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85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1-</a:t>
            </a:r>
            <a:fld id="{EF95F4C3-7D32-4B42-B992-4087C912D440}" type="slidenum">
              <a:rPr lang="en-US" sz="1200">
                <a:solidFill>
                  <a:srgbClr val="000000"/>
                </a:solidFill>
                <a:latin typeface="Tahoma" charset="0"/>
              </a:rPr>
              <a:pPr/>
              <a:t>3</a:t>
            </a:fld>
            <a:endParaRPr 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773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53602" name="Picture 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50" y="1028700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0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Chapter 1: roadmap</a:t>
            </a:r>
          </a:p>
        </p:txBody>
      </p:sp>
      <p:sp>
        <p:nvSpPr>
          <p:cNvPr id="1536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7363" y="1406525"/>
            <a:ext cx="8207375" cy="4648200"/>
          </a:xfrm>
        </p:spPr>
        <p:txBody>
          <a:bodyPr/>
          <a:lstStyle/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1.1 what </a:t>
            </a:r>
            <a:r>
              <a:rPr lang="en-US" sz="2800" i="1">
                <a:solidFill>
                  <a:srgbClr val="000099"/>
                </a:solidFill>
                <a:latin typeface="Gill Sans MT" charset="0"/>
                <a:cs typeface="Arial" charset="0"/>
              </a:rPr>
              <a:t>is</a:t>
            </a: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 the Internet?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1.2</a:t>
            </a:r>
            <a:r>
              <a:rPr lang="en-US" sz="2800">
                <a:latin typeface="Gill Sans MT" charset="0"/>
                <a:cs typeface="Arial" charset="0"/>
              </a:rPr>
              <a:t> network edge</a:t>
            </a:r>
          </a:p>
          <a:p>
            <a:pPr lvl="2" eaLnBrk="1" hangingPunct="1">
              <a:buClr>
                <a:srgbClr val="000099"/>
              </a:buClr>
              <a:buFont typeface="Wingdings" charset="0"/>
              <a:buChar char="§"/>
            </a:pPr>
            <a:r>
              <a:rPr lang="en-US" sz="2800">
                <a:latin typeface="Gill Sans MT" charset="0"/>
                <a:cs typeface="Arial" charset="0"/>
              </a:rPr>
              <a:t> </a:t>
            </a:r>
            <a:r>
              <a:rPr lang="en-US" sz="2400">
                <a:latin typeface="Gill Sans MT" charset="0"/>
                <a:cs typeface="Arial" charset="0"/>
              </a:rPr>
              <a:t>end systems, access networks, links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1.3 </a:t>
            </a:r>
            <a:r>
              <a:rPr lang="en-US" sz="2800">
                <a:latin typeface="Gill Sans MT" charset="0"/>
                <a:cs typeface="Arial" charset="0"/>
              </a:rPr>
              <a:t>network core</a:t>
            </a:r>
          </a:p>
          <a:p>
            <a:pPr lvl="2" eaLnBrk="1" hangingPunct="1">
              <a:buClr>
                <a:srgbClr val="000099"/>
              </a:buClr>
              <a:buFont typeface="Wingdings" charset="0"/>
              <a:buChar char="§"/>
            </a:pPr>
            <a:r>
              <a:rPr lang="en-US" sz="2800">
                <a:latin typeface="Gill Sans MT" charset="0"/>
                <a:cs typeface="Arial" charset="0"/>
              </a:rPr>
              <a:t> </a:t>
            </a:r>
            <a:r>
              <a:rPr lang="en-US" sz="2400">
                <a:latin typeface="Gill Sans MT" charset="0"/>
                <a:cs typeface="Arial" charset="0"/>
              </a:rPr>
              <a:t>packet switching, circuit switching, network structure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1.4 </a:t>
            </a:r>
            <a:r>
              <a:rPr lang="en-US" sz="2800">
                <a:latin typeface="Gill Sans MT" charset="0"/>
                <a:cs typeface="Arial" charset="0"/>
              </a:rPr>
              <a:t>delay, loss, throughput in networks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1.5</a:t>
            </a:r>
            <a:r>
              <a:rPr lang="en-US" sz="2800">
                <a:latin typeface="Gill Sans MT" charset="0"/>
                <a:cs typeface="Arial" charset="0"/>
              </a:rPr>
              <a:t> protocol layers, service models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000099"/>
                </a:solidFill>
                <a:latin typeface="Gill Sans MT" charset="0"/>
                <a:cs typeface="Arial" charset="0"/>
              </a:rPr>
              <a:t>1.6</a:t>
            </a:r>
            <a:r>
              <a:rPr lang="en-US" sz="2800">
                <a:latin typeface="Gill Sans MT" charset="0"/>
                <a:cs typeface="Arial" charset="0"/>
              </a:rPr>
              <a:t> networks under attack: security</a:t>
            </a:r>
          </a:p>
          <a:p>
            <a:pPr lvl="1" eaLnBrk="1" hangingPunct="1">
              <a:buFont typeface="Wingdings" charset="0"/>
              <a:buNone/>
            </a:pPr>
            <a:r>
              <a:rPr lang="en-US" sz="2800">
                <a:solidFill>
                  <a:srgbClr val="CC0000"/>
                </a:solidFill>
                <a:latin typeface="Gill Sans MT" charset="0"/>
                <a:cs typeface="Arial" charset="0"/>
              </a:rPr>
              <a:t>1.7 history</a:t>
            </a:r>
          </a:p>
          <a:p>
            <a:pPr eaLnBrk="1" hangingPunct="1"/>
            <a:endParaRPr lang="en-US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15360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A61C0703-7BD4-2946-A083-BB9901C50E50}" type="slidenum">
              <a:rPr lang="en-US" sz="1200">
                <a:latin typeface="Tahoma" charset="0"/>
              </a:rPr>
              <a:pPr/>
              <a:t>30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59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55650" name="Picture 6" descr="arpanet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58"/>
          <a:stretch>
            <a:fillRect/>
          </a:stretch>
        </p:blipFill>
        <p:spPr bwMode="auto">
          <a:xfrm>
            <a:off x="4495800" y="4222750"/>
            <a:ext cx="2716213" cy="263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56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77825" y="252413"/>
            <a:ext cx="7772400" cy="6477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>
                <a:latin typeface="Gill Sans MT" charset="0"/>
              </a:rPr>
              <a:t>Internet history</a:t>
            </a:r>
            <a:endParaRPr lang="en-US">
              <a:latin typeface="Gill Sans MT" charset="0"/>
            </a:endParaRPr>
          </a:p>
        </p:txBody>
      </p:sp>
      <p:sp>
        <p:nvSpPr>
          <p:cNvPr id="15565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35000" y="1725613"/>
            <a:ext cx="3657600" cy="4419600"/>
          </a:xfrm>
        </p:spPr>
        <p:txBody>
          <a:bodyPr/>
          <a:lstStyle/>
          <a:p>
            <a:pPr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1961:</a:t>
            </a:r>
            <a:r>
              <a:rPr lang="en-US" sz="2400">
                <a:latin typeface="Gill Sans MT" charset="0"/>
              </a:rPr>
              <a:t> Kleinrock - queueing theory shows effectiveness of packet-switching</a:t>
            </a:r>
          </a:p>
          <a:p>
            <a:pPr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1964:</a:t>
            </a:r>
            <a:r>
              <a:rPr lang="en-US" sz="2400">
                <a:latin typeface="Gill Sans MT" charset="0"/>
              </a:rPr>
              <a:t> Baran - packet-switching in military nets</a:t>
            </a:r>
          </a:p>
          <a:p>
            <a:pPr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1967:</a:t>
            </a:r>
            <a:r>
              <a:rPr lang="en-US" sz="2400">
                <a:latin typeface="Gill Sans MT" charset="0"/>
              </a:rPr>
              <a:t> ARPAnet conceived by Advanced Research Projects Agency</a:t>
            </a:r>
          </a:p>
          <a:p>
            <a:pPr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1969:</a:t>
            </a:r>
            <a:r>
              <a:rPr lang="en-US" sz="2400">
                <a:latin typeface="Gill Sans MT" charset="0"/>
              </a:rPr>
              <a:t> first ARPAnet node operational</a:t>
            </a:r>
          </a:p>
          <a:p>
            <a:pPr eaLnBrk="1" hangingPunct="1">
              <a:buSzPct val="75000"/>
            </a:pPr>
            <a:endParaRPr lang="en-US" sz="2400">
              <a:latin typeface="Gill Sans MT" charset="0"/>
            </a:endParaRPr>
          </a:p>
        </p:txBody>
      </p:sp>
      <p:sp>
        <p:nvSpPr>
          <p:cNvPr id="155653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256088" y="1722438"/>
            <a:ext cx="4786312" cy="28717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1972:</a:t>
            </a:r>
            <a:r>
              <a:rPr lang="en-US" sz="2400">
                <a:latin typeface="Gill Sans MT" charset="0"/>
              </a:rPr>
              <a:t> </a:t>
            </a:r>
          </a:p>
          <a:p>
            <a:pPr lvl="1" eaLnBrk="1" hangingPunct="1"/>
            <a:r>
              <a:rPr lang="en-US">
                <a:latin typeface="Gill Sans MT" charset="0"/>
                <a:cs typeface="Arial" charset="0"/>
              </a:rPr>
              <a:t>ARPAnet public demo</a:t>
            </a:r>
          </a:p>
          <a:p>
            <a:pPr lvl="1" eaLnBrk="1" hangingPunct="1"/>
            <a:r>
              <a:rPr lang="en-US">
                <a:latin typeface="Gill Sans MT" charset="0"/>
                <a:cs typeface="Arial" charset="0"/>
              </a:rPr>
              <a:t>NCP (Network Control Protocol) first host-host protocol </a:t>
            </a:r>
          </a:p>
          <a:p>
            <a:pPr lvl="1" eaLnBrk="1" hangingPunct="1"/>
            <a:r>
              <a:rPr lang="en-US">
                <a:latin typeface="Gill Sans MT" charset="0"/>
                <a:cs typeface="Arial" charset="0"/>
              </a:rPr>
              <a:t>first e-mail program</a:t>
            </a:r>
          </a:p>
          <a:p>
            <a:pPr lvl="1" eaLnBrk="1" hangingPunct="1"/>
            <a:r>
              <a:rPr lang="en-US">
                <a:latin typeface="Gill Sans MT" charset="0"/>
                <a:cs typeface="Arial" charset="0"/>
              </a:rPr>
              <a:t>ARPAnet has 15 nodes</a:t>
            </a:r>
          </a:p>
        </p:txBody>
      </p:sp>
      <p:sp>
        <p:nvSpPr>
          <p:cNvPr id="155654" name="Rectangle 5"/>
          <p:cNvSpPr>
            <a:spLocks noChangeArrowheads="1"/>
          </p:cNvSpPr>
          <p:nvPr/>
        </p:nvSpPr>
        <p:spPr bwMode="auto">
          <a:xfrm>
            <a:off x="523875" y="1028700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2800" i="1">
                <a:solidFill>
                  <a:srgbClr val="CC0000"/>
                </a:solidFill>
                <a:latin typeface="Comic Sans MS" charset="0"/>
              </a:rPr>
              <a:t>1961-1972: Early packet-switching principles</a:t>
            </a:r>
            <a:endParaRPr lang="en-US" sz="2800" u="sng">
              <a:solidFill>
                <a:srgbClr val="CC0000"/>
              </a:solidFill>
              <a:latin typeface="Comic Sans MS" charset="0"/>
            </a:endParaRPr>
          </a:p>
        </p:txBody>
      </p:sp>
      <p:pic>
        <p:nvPicPr>
          <p:cNvPr id="155655" name="Picture 11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13" y="771525"/>
            <a:ext cx="3656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56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ADC7D429-6202-D545-9D6A-EE5ED164EB9F}" type="slidenum">
              <a:rPr lang="en-US" sz="1200">
                <a:latin typeface="Tahoma" charset="0"/>
              </a:rPr>
              <a:pPr/>
              <a:t>31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422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sp>
        <p:nvSpPr>
          <p:cNvPr id="157698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98450" y="1795463"/>
            <a:ext cx="4506913" cy="4457700"/>
          </a:xfrm>
        </p:spPr>
        <p:txBody>
          <a:bodyPr>
            <a:normAutofit lnSpcReduction="10000"/>
          </a:bodyPr>
          <a:lstStyle/>
          <a:p>
            <a:pPr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1970:</a:t>
            </a:r>
            <a:r>
              <a:rPr lang="en-US" sz="2400">
                <a:latin typeface="Gill Sans MT" charset="0"/>
              </a:rPr>
              <a:t> ALOHAnet satellite network in Hawaii</a:t>
            </a:r>
          </a:p>
          <a:p>
            <a:pPr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1974:</a:t>
            </a:r>
            <a:r>
              <a:rPr lang="en-US" sz="2400">
                <a:latin typeface="Gill Sans MT" charset="0"/>
              </a:rPr>
              <a:t> Cerf and Kahn - architecture for interconnecting networks</a:t>
            </a:r>
          </a:p>
          <a:p>
            <a:pPr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1976:</a:t>
            </a:r>
            <a:r>
              <a:rPr lang="en-US" sz="2400">
                <a:latin typeface="Gill Sans MT" charset="0"/>
              </a:rPr>
              <a:t> Ethernet at Xerox PARC</a:t>
            </a:r>
          </a:p>
          <a:p>
            <a:pPr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late70</a:t>
            </a:r>
            <a:r>
              <a:rPr lang="ja-JP" altLang="en-US" sz="2400">
                <a:solidFill>
                  <a:srgbClr val="000099"/>
                </a:solidFill>
                <a:latin typeface="Gill Sans MT" charset="0"/>
              </a:rPr>
              <a:t>’</a:t>
            </a:r>
            <a:r>
              <a:rPr lang="en-US" altLang="ja-JP" sz="2400">
                <a:solidFill>
                  <a:srgbClr val="000099"/>
                </a:solidFill>
                <a:latin typeface="Gill Sans MT" charset="0"/>
              </a:rPr>
              <a:t>s:</a:t>
            </a:r>
            <a:r>
              <a:rPr lang="en-US" altLang="ja-JP" sz="2400">
                <a:latin typeface="Gill Sans MT" charset="0"/>
              </a:rPr>
              <a:t> proprietary architectures: DECnet, SNA, XNA</a:t>
            </a:r>
          </a:p>
          <a:p>
            <a:pPr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late 70</a:t>
            </a:r>
            <a:r>
              <a:rPr lang="ja-JP" altLang="en-US" sz="2400">
                <a:solidFill>
                  <a:srgbClr val="000099"/>
                </a:solidFill>
                <a:latin typeface="Gill Sans MT" charset="0"/>
              </a:rPr>
              <a:t>’</a:t>
            </a:r>
            <a:r>
              <a:rPr lang="en-US" altLang="ja-JP" sz="2400">
                <a:solidFill>
                  <a:srgbClr val="000099"/>
                </a:solidFill>
                <a:latin typeface="Gill Sans MT" charset="0"/>
              </a:rPr>
              <a:t>s:</a:t>
            </a:r>
            <a:r>
              <a:rPr lang="en-US" altLang="ja-JP" sz="2400">
                <a:latin typeface="Gill Sans MT" charset="0"/>
              </a:rPr>
              <a:t> switching fixed length packets (ATM precursor)</a:t>
            </a:r>
          </a:p>
          <a:p>
            <a:pPr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1979:</a:t>
            </a:r>
            <a:r>
              <a:rPr lang="en-US" sz="2400">
                <a:latin typeface="Gill Sans MT" charset="0"/>
              </a:rPr>
              <a:t> ARPAnet has 200 nodes</a:t>
            </a:r>
          </a:p>
        </p:txBody>
      </p:sp>
      <p:sp>
        <p:nvSpPr>
          <p:cNvPr id="157699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999038" y="2155825"/>
            <a:ext cx="3924300" cy="34877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>
                <a:solidFill>
                  <a:srgbClr val="CC0000"/>
                </a:solidFill>
                <a:latin typeface="Gill Sans MT" charset="0"/>
              </a:rPr>
              <a:t>Cerf and Kahn</a:t>
            </a:r>
            <a:r>
              <a:rPr lang="ja-JP" altLang="en-US" sz="2400">
                <a:solidFill>
                  <a:srgbClr val="CC0000"/>
                </a:solidFill>
                <a:latin typeface="Gill Sans MT" charset="0"/>
              </a:rPr>
              <a:t>’</a:t>
            </a:r>
            <a:r>
              <a:rPr lang="en-US" altLang="ja-JP" sz="2400">
                <a:solidFill>
                  <a:srgbClr val="CC0000"/>
                </a:solidFill>
                <a:latin typeface="Gill Sans MT" charset="0"/>
              </a:rPr>
              <a:t>s internetworking principles</a:t>
            </a:r>
            <a:r>
              <a:rPr lang="en-US" altLang="ja-JP" sz="2400">
                <a:solidFill>
                  <a:srgbClr val="FF0000"/>
                </a:solidFill>
                <a:latin typeface="Gill Sans MT" charset="0"/>
              </a:rPr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Gill Sans MT" charset="0"/>
                <a:cs typeface="Arial" charset="0"/>
              </a:rPr>
              <a:t>minimalism, autonomy - no internal changes required to interconnect networks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Gill Sans MT" charset="0"/>
                <a:cs typeface="Arial" charset="0"/>
              </a:rPr>
              <a:t>best effort service model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Gill Sans MT" charset="0"/>
                <a:cs typeface="Arial" charset="0"/>
              </a:rPr>
              <a:t>stateless routers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Gill Sans MT" charset="0"/>
                <a:cs typeface="Arial" charset="0"/>
              </a:rPr>
              <a:t>decentralized control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>
                <a:solidFill>
                  <a:srgbClr val="CC0000"/>
                </a:solidFill>
                <a:latin typeface="Gill Sans MT" charset="0"/>
              </a:rPr>
              <a:t>define today</a:t>
            </a:r>
            <a:r>
              <a:rPr lang="ja-JP" altLang="en-US" sz="2400">
                <a:solidFill>
                  <a:srgbClr val="CC0000"/>
                </a:solidFill>
                <a:latin typeface="Gill Sans MT" charset="0"/>
              </a:rPr>
              <a:t>’</a:t>
            </a:r>
            <a:r>
              <a:rPr lang="en-US" altLang="ja-JP" sz="2400">
                <a:solidFill>
                  <a:srgbClr val="CC0000"/>
                </a:solidFill>
                <a:latin typeface="Gill Sans MT" charset="0"/>
              </a:rPr>
              <a:t>s Internet architecture</a:t>
            </a:r>
            <a:endParaRPr lang="en-US" sz="2400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157700" name="Rectangle 5"/>
          <p:cNvSpPr>
            <a:spLocks noChangeArrowheads="1"/>
          </p:cNvSpPr>
          <p:nvPr/>
        </p:nvSpPr>
        <p:spPr bwMode="auto">
          <a:xfrm>
            <a:off x="523875" y="1028700"/>
            <a:ext cx="79724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i="1">
                <a:solidFill>
                  <a:srgbClr val="CC0000"/>
                </a:solidFill>
                <a:latin typeface="Comic Sans MS" charset="0"/>
              </a:rPr>
              <a:t>1972-1980: Internetworking, new and proprietary nets</a:t>
            </a:r>
            <a:endParaRPr lang="en-US" sz="4000" u="sng">
              <a:solidFill>
                <a:srgbClr val="CC0000"/>
              </a:solidFill>
              <a:latin typeface="Comic Sans MS" charset="0"/>
            </a:endParaRPr>
          </a:p>
        </p:txBody>
      </p:sp>
      <p:sp>
        <p:nvSpPr>
          <p:cNvPr id="157701" name="Rectangle 6"/>
          <p:cNvSpPr>
            <a:spLocks noChangeArrowheads="1"/>
          </p:cNvSpPr>
          <p:nvPr/>
        </p:nvSpPr>
        <p:spPr bwMode="auto">
          <a:xfrm>
            <a:off x="4970463" y="1982788"/>
            <a:ext cx="3878262" cy="3619500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57702" name="Rectangle 2"/>
          <p:cNvSpPr>
            <a:spLocks noChangeArrowheads="1"/>
          </p:cNvSpPr>
          <p:nvPr/>
        </p:nvSpPr>
        <p:spPr bwMode="auto">
          <a:xfrm>
            <a:off x="377825" y="252413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sz="4000">
                <a:solidFill>
                  <a:srgbClr val="000099"/>
                </a:solidFill>
                <a:latin typeface="Gill Sans MT" charset="0"/>
              </a:rPr>
              <a:t>Internet history</a:t>
            </a:r>
            <a:endParaRPr lang="en-US" sz="4400">
              <a:solidFill>
                <a:srgbClr val="000099"/>
              </a:solidFill>
              <a:latin typeface="Gill Sans MT" charset="0"/>
            </a:endParaRPr>
          </a:p>
        </p:txBody>
      </p:sp>
      <p:pic>
        <p:nvPicPr>
          <p:cNvPr id="157703" name="Picture 1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13" y="771525"/>
            <a:ext cx="3656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70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DD8ABE9C-B566-5649-A5FF-659B7F819E10}" type="slidenum">
              <a:rPr lang="en-US" sz="1200">
                <a:latin typeface="Tahoma" charset="0"/>
              </a:rPr>
              <a:pPr/>
              <a:t>32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24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sp>
        <p:nvSpPr>
          <p:cNvPr id="15974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1801813"/>
            <a:ext cx="3810000" cy="4457700"/>
          </a:xfrm>
        </p:spPr>
        <p:txBody>
          <a:bodyPr/>
          <a:lstStyle/>
          <a:p>
            <a:pPr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1983:</a:t>
            </a:r>
            <a:r>
              <a:rPr lang="en-US" sz="2400">
                <a:latin typeface="Gill Sans MT" charset="0"/>
              </a:rPr>
              <a:t> deployment of TCP/IP</a:t>
            </a:r>
          </a:p>
          <a:p>
            <a:pPr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1982:</a:t>
            </a:r>
            <a:r>
              <a:rPr lang="en-US" sz="2400">
                <a:latin typeface="Gill Sans MT" charset="0"/>
              </a:rPr>
              <a:t> smtp e-mail protocol defined </a:t>
            </a:r>
          </a:p>
          <a:p>
            <a:pPr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1983:</a:t>
            </a:r>
            <a:r>
              <a:rPr lang="en-US" sz="2400">
                <a:latin typeface="Gill Sans MT" charset="0"/>
              </a:rPr>
              <a:t> DNS defined for name-to-IP-address translation</a:t>
            </a:r>
          </a:p>
          <a:p>
            <a:pPr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1985:</a:t>
            </a:r>
            <a:r>
              <a:rPr lang="en-US" sz="2400">
                <a:latin typeface="Gill Sans MT" charset="0"/>
              </a:rPr>
              <a:t> ftp protocol defined</a:t>
            </a:r>
          </a:p>
          <a:p>
            <a:pPr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1988:</a:t>
            </a:r>
            <a:r>
              <a:rPr lang="en-US" sz="2400">
                <a:latin typeface="Gill Sans MT" charset="0"/>
              </a:rPr>
              <a:t> TCP congestion control</a:t>
            </a:r>
          </a:p>
        </p:txBody>
      </p:sp>
      <p:sp>
        <p:nvSpPr>
          <p:cNvPr id="159747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495800" y="1811338"/>
            <a:ext cx="3810000" cy="4448175"/>
          </a:xfrm>
        </p:spPr>
        <p:txBody>
          <a:bodyPr/>
          <a:lstStyle/>
          <a:p>
            <a:pPr eaLnBrk="1" hangingPunct="1">
              <a:buSzPct val="75000"/>
            </a:pPr>
            <a:r>
              <a:rPr lang="en-US" sz="2400">
                <a:latin typeface="Gill Sans MT" charset="0"/>
              </a:rPr>
              <a:t>new national networks: Csnet, BITnet, NSFnet, Minitel</a:t>
            </a:r>
          </a:p>
          <a:p>
            <a:pPr eaLnBrk="1" hangingPunct="1">
              <a:buSzPct val="75000"/>
            </a:pPr>
            <a:r>
              <a:rPr lang="en-US" sz="2400">
                <a:latin typeface="Gill Sans MT" charset="0"/>
              </a:rPr>
              <a:t>100,000 hosts connected to confederation of networks</a:t>
            </a:r>
          </a:p>
          <a:p>
            <a:pPr eaLnBrk="1" hangingPunct="1">
              <a:buSzPct val="75000"/>
            </a:pPr>
            <a:endParaRPr lang="en-US" sz="2400">
              <a:latin typeface="Gill Sans MT" charset="0"/>
            </a:endParaRPr>
          </a:p>
        </p:txBody>
      </p:sp>
      <p:sp>
        <p:nvSpPr>
          <p:cNvPr id="159748" name="Rectangle 5"/>
          <p:cNvSpPr>
            <a:spLocks noChangeArrowheads="1"/>
          </p:cNvSpPr>
          <p:nvPr/>
        </p:nvSpPr>
        <p:spPr bwMode="auto">
          <a:xfrm>
            <a:off x="523875" y="1028700"/>
            <a:ext cx="79629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i="1">
                <a:solidFill>
                  <a:srgbClr val="CC0000"/>
                </a:solidFill>
                <a:latin typeface="Comic Sans MS" charset="0"/>
              </a:rPr>
              <a:t>1980-1990: new protocols, a proliferation of networks</a:t>
            </a:r>
            <a:endParaRPr lang="en-US" sz="4000" u="sng">
              <a:solidFill>
                <a:srgbClr val="CC0000"/>
              </a:solidFill>
              <a:latin typeface="Comic Sans MS" charset="0"/>
            </a:endParaRPr>
          </a:p>
        </p:txBody>
      </p:sp>
      <p:sp>
        <p:nvSpPr>
          <p:cNvPr id="159749" name="Rectangle 2"/>
          <p:cNvSpPr>
            <a:spLocks noChangeArrowheads="1"/>
          </p:cNvSpPr>
          <p:nvPr/>
        </p:nvSpPr>
        <p:spPr bwMode="auto">
          <a:xfrm>
            <a:off x="377825" y="252413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sz="4000">
                <a:solidFill>
                  <a:srgbClr val="000099"/>
                </a:solidFill>
                <a:latin typeface="Gill Sans MT" charset="0"/>
              </a:rPr>
              <a:t>Internet history</a:t>
            </a:r>
            <a:endParaRPr lang="en-US" sz="4400">
              <a:solidFill>
                <a:srgbClr val="000099"/>
              </a:solidFill>
              <a:latin typeface="Gill Sans MT" charset="0"/>
            </a:endParaRPr>
          </a:p>
        </p:txBody>
      </p:sp>
      <p:pic>
        <p:nvPicPr>
          <p:cNvPr id="159750" name="Picture 1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13" y="771525"/>
            <a:ext cx="3656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97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4D43E2DF-EC39-634A-B023-A876A5BC8D4C}" type="slidenum">
              <a:rPr lang="en-US" sz="1200">
                <a:latin typeface="Tahoma" charset="0"/>
              </a:rPr>
              <a:pPr/>
              <a:t>33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842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sp>
        <p:nvSpPr>
          <p:cNvPr id="16179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19100" y="1790700"/>
            <a:ext cx="4470400" cy="4457700"/>
          </a:xfrm>
        </p:spPr>
        <p:txBody>
          <a:bodyPr>
            <a:normAutofit fontScale="92500" lnSpcReduction="20000"/>
          </a:bodyPr>
          <a:lstStyle/>
          <a:p>
            <a:pPr marL="225425" indent="-225425"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early 1990</a:t>
            </a:r>
            <a:r>
              <a:rPr lang="ja-JP" altLang="en-US" sz="2400">
                <a:solidFill>
                  <a:srgbClr val="000099"/>
                </a:solidFill>
                <a:latin typeface="Gill Sans MT" charset="0"/>
              </a:rPr>
              <a:t>’</a:t>
            </a:r>
            <a:r>
              <a:rPr lang="en-US" altLang="ja-JP" sz="2400">
                <a:solidFill>
                  <a:srgbClr val="000099"/>
                </a:solidFill>
                <a:latin typeface="Gill Sans MT" charset="0"/>
              </a:rPr>
              <a:t>s:</a:t>
            </a:r>
            <a:r>
              <a:rPr lang="en-US" altLang="ja-JP" sz="2400">
                <a:solidFill>
                  <a:schemeClr val="accent2"/>
                </a:solidFill>
                <a:latin typeface="Gill Sans MT" charset="0"/>
              </a:rPr>
              <a:t> </a:t>
            </a:r>
            <a:r>
              <a:rPr lang="en-US" altLang="ja-JP" sz="2400">
                <a:latin typeface="Gill Sans MT" charset="0"/>
              </a:rPr>
              <a:t>ARPAnet decommissioned</a:t>
            </a:r>
          </a:p>
          <a:p>
            <a:pPr marL="225425" indent="-225425"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1991:</a:t>
            </a:r>
            <a:r>
              <a:rPr lang="en-US" sz="2400">
                <a:solidFill>
                  <a:schemeClr val="accent2"/>
                </a:solidFill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NSF lifts restrictions on commercial use of NSFnet (decommissioned, 1995)</a:t>
            </a:r>
          </a:p>
          <a:p>
            <a:pPr marL="225425" indent="-225425" eaLnBrk="1" hangingPunct="1">
              <a:buSzPct val="75000"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early 1990s:</a:t>
            </a:r>
            <a:r>
              <a:rPr lang="en-US" sz="2400">
                <a:latin typeface="Gill Sans MT" charset="0"/>
              </a:rPr>
              <a:t> Web</a:t>
            </a:r>
          </a:p>
          <a:p>
            <a:pPr marL="569913" lvl="1" indent="-225425" eaLnBrk="1" hangingPunct="1"/>
            <a:r>
              <a:rPr lang="en-US">
                <a:latin typeface="Gill Sans MT" charset="0"/>
                <a:cs typeface="Arial" charset="0"/>
              </a:rPr>
              <a:t>hypertext [Bush 1945, Nelson 1960</a:t>
            </a:r>
            <a:r>
              <a:rPr lang="ja-JP" altLang="en-US">
                <a:latin typeface="Gill Sans MT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Gill Sans MT" charset="0"/>
                <a:ea typeface="ＭＳ Ｐゴシック" charset="0"/>
                <a:cs typeface="ＭＳ Ｐゴシック" charset="0"/>
              </a:rPr>
              <a:t>s]</a:t>
            </a:r>
          </a:p>
          <a:p>
            <a:pPr marL="569913" lvl="1" indent="-225425" eaLnBrk="1" hangingPunct="1"/>
            <a:r>
              <a:rPr lang="en-US">
                <a:latin typeface="Gill Sans MT" charset="0"/>
                <a:cs typeface="Arial" charset="0"/>
              </a:rPr>
              <a:t>HTML, HTTP: Berners-Lee</a:t>
            </a:r>
          </a:p>
          <a:p>
            <a:pPr marL="569913" lvl="1" indent="-225425" eaLnBrk="1" hangingPunct="1"/>
            <a:r>
              <a:rPr lang="en-US">
                <a:latin typeface="Gill Sans MT" charset="0"/>
                <a:cs typeface="Arial" charset="0"/>
              </a:rPr>
              <a:t>1994: Mosaic, later Netscape</a:t>
            </a:r>
          </a:p>
          <a:p>
            <a:pPr marL="569913" lvl="1" indent="-225425" eaLnBrk="1" hangingPunct="1"/>
            <a:r>
              <a:rPr lang="en-US">
                <a:latin typeface="Gill Sans MT" charset="0"/>
                <a:cs typeface="Arial" charset="0"/>
              </a:rPr>
              <a:t>late 1990</a:t>
            </a:r>
            <a:r>
              <a:rPr lang="ja-JP" altLang="en-US">
                <a:latin typeface="Gill Sans MT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Gill Sans MT" charset="0"/>
                <a:ea typeface="ＭＳ Ｐゴシック" charset="0"/>
                <a:cs typeface="ＭＳ Ｐゴシック" charset="0"/>
              </a:rPr>
              <a:t>s: commercialization</a:t>
            </a:r>
            <a:r>
              <a:rPr lang="en-US" altLang="ja-JP" sz="2000">
                <a:latin typeface="Gill Sans MT" charset="0"/>
                <a:ea typeface="ＭＳ Ｐゴシック" charset="0"/>
                <a:cs typeface="ＭＳ Ｐゴシック" charset="0"/>
              </a:rPr>
              <a:t> of the Web</a:t>
            </a:r>
          </a:p>
          <a:p>
            <a:pPr marL="225425" indent="-225425" eaLnBrk="1" hangingPunct="1"/>
            <a:endParaRPr lang="en-US" sz="2400">
              <a:latin typeface="Gill Sans MT" charset="0"/>
            </a:endParaRPr>
          </a:p>
          <a:p>
            <a:pPr marL="225425" indent="-225425" eaLnBrk="1" hangingPunct="1"/>
            <a:endParaRPr lang="en-US" sz="2400">
              <a:latin typeface="Gill Sans MT" charset="0"/>
            </a:endParaRPr>
          </a:p>
        </p:txBody>
      </p:sp>
      <p:sp>
        <p:nvSpPr>
          <p:cNvPr id="161795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889500" y="1800225"/>
            <a:ext cx="3965575" cy="4448175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late 1990</a:t>
            </a:r>
            <a:r>
              <a:rPr lang="ja-JP" altLang="en-US" sz="2400">
                <a:solidFill>
                  <a:srgbClr val="000099"/>
                </a:solidFill>
                <a:latin typeface="Gill Sans MT" charset="0"/>
              </a:rPr>
              <a:t>’</a:t>
            </a:r>
            <a:r>
              <a:rPr lang="en-US" altLang="ja-JP" sz="2400">
                <a:solidFill>
                  <a:srgbClr val="000099"/>
                </a:solidFill>
                <a:latin typeface="Gill Sans MT" charset="0"/>
              </a:rPr>
              <a:t>s – 2000</a:t>
            </a:r>
            <a:r>
              <a:rPr lang="ja-JP" altLang="en-US" sz="2400">
                <a:solidFill>
                  <a:srgbClr val="000099"/>
                </a:solidFill>
                <a:latin typeface="Gill Sans MT" charset="0"/>
              </a:rPr>
              <a:t>’</a:t>
            </a:r>
            <a:r>
              <a:rPr lang="en-US" altLang="ja-JP" sz="2400">
                <a:solidFill>
                  <a:srgbClr val="000099"/>
                </a:solidFill>
                <a:latin typeface="Gill Sans MT" charset="0"/>
              </a:rPr>
              <a:t>s:</a:t>
            </a:r>
          </a:p>
          <a:p>
            <a:pPr eaLnBrk="1" hangingPunct="1">
              <a:buSzPct val="75000"/>
            </a:pPr>
            <a:r>
              <a:rPr lang="en-US" sz="2400">
                <a:latin typeface="Gill Sans MT" charset="0"/>
              </a:rPr>
              <a:t>more killer apps: instant messaging, P2P file sharing</a:t>
            </a:r>
          </a:p>
          <a:p>
            <a:pPr eaLnBrk="1" hangingPunct="1">
              <a:buSzPct val="75000"/>
            </a:pPr>
            <a:r>
              <a:rPr lang="en-US" sz="2400">
                <a:latin typeface="Gill Sans MT" charset="0"/>
              </a:rPr>
              <a:t>network security to forefront</a:t>
            </a:r>
          </a:p>
          <a:p>
            <a:pPr eaLnBrk="1" hangingPunct="1">
              <a:buSzPct val="75000"/>
            </a:pPr>
            <a:r>
              <a:rPr lang="en-US" sz="2400">
                <a:latin typeface="Gill Sans MT" charset="0"/>
              </a:rPr>
              <a:t>est. 50 million host, 100 million+ users</a:t>
            </a:r>
          </a:p>
          <a:p>
            <a:pPr eaLnBrk="1" hangingPunct="1">
              <a:buSzPct val="75000"/>
            </a:pPr>
            <a:r>
              <a:rPr lang="en-US" sz="2400">
                <a:latin typeface="Gill Sans MT" charset="0"/>
              </a:rPr>
              <a:t>backbone links running at Gbps</a:t>
            </a:r>
          </a:p>
          <a:p>
            <a:pPr eaLnBrk="1" hangingPunct="1"/>
            <a:endParaRPr lang="en-US" sz="2000">
              <a:latin typeface="Gill Sans MT" charset="0"/>
            </a:endParaRPr>
          </a:p>
        </p:txBody>
      </p:sp>
      <p:sp>
        <p:nvSpPr>
          <p:cNvPr id="161796" name="Rectangle 5"/>
          <p:cNvSpPr>
            <a:spLocks noChangeArrowheads="1"/>
          </p:cNvSpPr>
          <p:nvPr/>
        </p:nvSpPr>
        <p:spPr bwMode="auto">
          <a:xfrm>
            <a:off x="523875" y="1028700"/>
            <a:ext cx="79629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1990, 2000</a:t>
            </a:r>
            <a:r>
              <a:rPr lang="ja-JP" altLang="en-US" sz="2800" i="1">
                <a:solidFill>
                  <a:srgbClr val="CC0000"/>
                </a:solidFill>
                <a:latin typeface="Gill Sans MT" charset="0"/>
              </a:rPr>
              <a:t>’</a:t>
            </a:r>
            <a:r>
              <a:rPr lang="en-US" altLang="ja-JP" sz="2800" i="1">
                <a:solidFill>
                  <a:srgbClr val="CC0000"/>
                </a:solidFill>
                <a:latin typeface="Gill Sans MT" charset="0"/>
              </a:rPr>
              <a:t>s: commercialization, the Web, new apps</a:t>
            </a:r>
            <a:endParaRPr lang="en-US" sz="2800" u="sng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161797" name="Rectangle 2"/>
          <p:cNvSpPr>
            <a:spLocks noChangeArrowheads="1"/>
          </p:cNvSpPr>
          <p:nvPr/>
        </p:nvSpPr>
        <p:spPr bwMode="auto">
          <a:xfrm>
            <a:off x="377825" y="252413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sz="4000">
                <a:solidFill>
                  <a:srgbClr val="000099"/>
                </a:solidFill>
                <a:latin typeface="Gill Sans MT" charset="0"/>
              </a:rPr>
              <a:t>Internet history</a:t>
            </a:r>
            <a:endParaRPr lang="en-US" sz="4400">
              <a:solidFill>
                <a:srgbClr val="000099"/>
              </a:solidFill>
              <a:latin typeface="Gill Sans MT" charset="0"/>
            </a:endParaRPr>
          </a:p>
        </p:txBody>
      </p:sp>
      <p:pic>
        <p:nvPicPr>
          <p:cNvPr id="161798" name="Picture 1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13" y="771525"/>
            <a:ext cx="3656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17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02571448-D57B-ED4B-8D76-E42900CBB55D}" type="slidenum">
              <a:rPr lang="en-US" sz="1200">
                <a:latin typeface="Tahoma" charset="0"/>
              </a:rPr>
              <a:pPr/>
              <a:t>34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52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sp>
        <p:nvSpPr>
          <p:cNvPr id="16384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92125" y="1209675"/>
            <a:ext cx="7502525" cy="44577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" charset="0"/>
              <a:buNone/>
            </a:pPr>
            <a:r>
              <a:rPr lang="en-US" i="1">
                <a:solidFill>
                  <a:srgbClr val="C00000"/>
                </a:solidFill>
                <a:latin typeface="Gill Sans MT" charset="0"/>
              </a:rPr>
              <a:t>2005-present</a:t>
            </a:r>
          </a:p>
          <a:p>
            <a:pPr eaLnBrk="1" hangingPunct="1">
              <a:buSzPct val="75000"/>
            </a:pPr>
            <a:r>
              <a:rPr lang="en-US" sz="2400">
                <a:latin typeface="Gill Sans MT" charset="0"/>
              </a:rPr>
              <a:t>~750 million hosts</a:t>
            </a:r>
          </a:p>
          <a:p>
            <a:pPr lvl="1" eaLnBrk="1" hangingPunct="1">
              <a:buSzPct val="75000"/>
            </a:pPr>
            <a:r>
              <a:rPr lang="en-US" sz="2000">
                <a:latin typeface="Gill Sans MT" charset="0"/>
                <a:ea typeface="ＭＳ Ｐゴシック" charset="0"/>
                <a:cs typeface="ＭＳ Ｐゴシック" charset="0"/>
              </a:rPr>
              <a:t>Smartphones and tablets</a:t>
            </a:r>
          </a:p>
          <a:p>
            <a:pPr eaLnBrk="1" hangingPunct="1"/>
            <a:r>
              <a:rPr lang="en-US" sz="2400">
                <a:latin typeface="Gill Sans MT" charset="0"/>
              </a:rPr>
              <a:t>Aggressive deployment of broadband access</a:t>
            </a:r>
          </a:p>
          <a:p>
            <a:pPr eaLnBrk="1" hangingPunct="1"/>
            <a:r>
              <a:rPr lang="en-US" sz="2400">
                <a:latin typeface="Gill Sans MT" charset="0"/>
              </a:rPr>
              <a:t>Increasing ubiquity of high-speed wireless access</a:t>
            </a:r>
          </a:p>
          <a:p>
            <a:pPr eaLnBrk="1" hangingPunct="1"/>
            <a:r>
              <a:rPr lang="en-US" sz="2400">
                <a:latin typeface="Gill Sans MT" charset="0"/>
              </a:rPr>
              <a:t>Emergence of online social networks: </a:t>
            </a:r>
          </a:p>
          <a:p>
            <a:pPr lvl="1" eaLnBrk="1" hangingPunct="1"/>
            <a:r>
              <a:rPr lang="en-US" sz="2000">
                <a:latin typeface="Gill Sans MT" charset="0"/>
                <a:ea typeface="ＭＳ Ｐゴシック" charset="0"/>
                <a:cs typeface="ＭＳ Ｐゴシック" charset="0"/>
              </a:rPr>
              <a:t>Facebook: soon one billion users</a:t>
            </a:r>
            <a:endParaRPr lang="en-US">
              <a:latin typeface="Gill Sans MT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400">
                <a:latin typeface="Gill Sans MT" charset="0"/>
              </a:rPr>
              <a:t>Service providers (Google, Microsoft) create their own networks</a:t>
            </a:r>
          </a:p>
          <a:p>
            <a:pPr lvl="1" eaLnBrk="1" hangingPunct="1"/>
            <a:r>
              <a:rPr lang="en-US">
                <a:latin typeface="Gill Sans MT" charset="0"/>
                <a:ea typeface="ＭＳ Ｐゴシック" charset="0"/>
                <a:cs typeface="ＭＳ Ｐゴシック" charset="0"/>
              </a:rPr>
              <a:t>Bypass  Internet, providing </a:t>
            </a:r>
            <a:r>
              <a:rPr lang="ja-JP" altLang="en-US">
                <a:latin typeface="Gill Sans MT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Gill Sans MT" charset="0"/>
                <a:ea typeface="ＭＳ Ｐゴシック" charset="0"/>
                <a:cs typeface="ＭＳ Ｐゴシック" charset="0"/>
              </a:rPr>
              <a:t>instantaneous</a:t>
            </a:r>
            <a:r>
              <a:rPr lang="ja-JP" altLang="en-US">
                <a:latin typeface="Gill Sans MT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>
                <a:latin typeface="Gill Sans MT" charset="0"/>
                <a:ea typeface="ＭＳ Ｐゴシック" charset="0"/>
                <a:cs typeface="ＭＳ Ｐゴシック" charset="0"/>
              </a:rPr>
              <a:t> access to search, emai, etc.</a:t>
            </a:r>
          </a:p>
          <a:p>
            <a:pPr eaLnBrk="1" hangingPunct="1"/>
            <a:r>
              <a:rPr lang="en-US" sz="2400">
                <a:latin typeface="Gill Sans MT" charset="0"/>
              </a:rPr>
              <a:t>E-commerce, universities, enterprises running their services in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>
                <a:latin typeface="Gill Sans MT" charset="0"/>
              </a:rPr>
              <a:t>cloud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>
                <a:latin typeface="Gill Sans MT" charset="0"/>
              </a:rPr>
              <a:t> (eg, Amazon EC2)</a:t>
            </a:r>
            <a:endParaRPr lang="en-US" sz="2400">
              <a:latin typeface="Gill Sans MT" charset="0"/>
            </a:endParaRPr>
          </a:p>
        </p:txBody>
      </p:sp>
      <p:sp>
        <p:nvSpPr>
          <p:cNvPr id="163843" name="Rectangle 2"/>
          <p:cNvSpPr>
            <a:spLocks noChangeArrowheads="1"/>
          </p:cNvSpPr>
          <p:nvPr/>
        </p:nvSpPr>
        <p:spPr bwMode="auto">
          <a:xfrm>
            <a:off x="377825" y="252413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sz="4000">
                <a:solidFill>
                  <a:srgbClr val="000099"/>
                </a:solidFill>
                <a:latin typeface="Gill Sans MT" charset="0"/>
              </a:rPr>
              <a:t>Internet history</a:t>
            </a:r>
            <a:endParaRPr lang="en-US" sz="4400">
              <a:solidFill>
                <a:srgbClr val="000099"/>
              </a:solidFill>
              <a:latin typeface="Gill Sans MT" charset="0"/>
            </a:endParaRPr>
          </a:p>
        </p:txBody>
      </p:sp>
      <p:pic>
        <p:nvPicPr>
          <p:cNvPr id="163844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13" y="771525"/>
            <a:ext cx="3656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4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AB33D240-EA76-EF44-BE6B-729E7D7E34BF}" type="slidenum">
              <a:rPr lang="en-US" sz="1200">
                <a:latin typeface="Tahoma" charset="0"/>
              </a:rPr>
              <a:pPr/>
              <a:t>35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966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65890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836613"/>
            <a:ext cx="5484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8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160338"/>
            <a:ext cx="7772400" cy="903287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Introduction: summary</a:t>
            </a:r>
          </a:p>
        </p:txBody>
      </p:sp>
      <p:sp>
        <p:nvSpPr>
          <p:cNvPr id="16589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22288" y="1443038"/>
            <a:ext cx="4384675" cy="518953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covered a </a:t>
            </a:r>
            <a:r>
              <a:rPr lang="ja-JP" altLang="en-US" i="1">
                <a:solidFill>
                  <a:srgbClr val="CC0000"/>
                </a:solidFill>
                <a:latin typeface="Gill Sans MT" charset="0"/>
              </a:rPr>
              <a:t>“</a:t>
            </a:r>
            <a:r>
              <a:rPr lang="en-US" altLang="ja-JP" i="1">
                <a:solidFill>
                  <a:srgbClr val="CC0000"/>
                </a:solidFill>
                <a:latin typeface="Gill Sans MT" charset="0"/>
              </a:rPr>
              <a:t>ton</a:t>
            </a:r>
            <a:r>
              <a:rPr lang="ja-JP" altLang="en-US" i="1">
                <a:solidFill>
                  <a:srgbClr val="CC0000"/>
                </a:solidFill>
                <a:latin typeface="Gill Sans MT" charset="0"/>
              </a:rPr>
              <a:t>”</a:t>
            </a:r>
            <a:r>
              <a:rPr lang="en-US" altLang="ja-JP" i="1">
                <a:solidFill>
                  <a:srgbClr val="CC0000"/>
                </a:solidFill>
                <a:latin typeface="Gill Sans MT" charset="0"/>
              </a:rPr>
              <a:t> of material!</a:t>
            </a:r>
          </a:p>
          <a:p>
            <a:pPr eaLnBrk="1" hangingPunct="1">
              <a:lnSpc>
                <a:spcPct val="80000"/>
              </a:lnSpc>
              <a:buSzPct val="75000"/>
            </a:pPr>
            <a:r>
              <a:rPr lang="en-US" sz="2400">
                <a:latin typeface="Gill Sans MT" charset="0"/>
              </a:rPr>
              <a:t>Internet overview</a:t>
            </a:r>
          </a:p>
          <a:p>
            <a:pPr eaLnBrk="1" hangingPunct="1">
              <a:lnSpc>
                <a:spcPct val="80000"/>
              </a:lnSpc>
              <a:buSzPct val="75000"/>
            </a:pPr>
            <a:r>
              <a:rPr lang="en-US" sz="2400">
                <a:latin typeface="Gill Sans MT" charset="0"/>
              </a:rPr>
              <a:t>what</a:t>
            </a:r>
            <a:r>
              <a:rPr lang="ja-JP" altLang="en-US" sz="2400">
                <a:latin typeface="Gill Sans MT" charset="0"/>
              </a:rPr>
              <a:t>’</a:t>
            </a:r>
            <a:r>
              <a:rPr lang="en-US" altLang="ja-JP" sz="2400">
                <a:latin typeface="Gill Sans MT" charset="0"/>
              </a:rPr>
              <a:t>s a protocol?</a:t>
            </a:r>
          </a:p>
          <a:p>
            <a:pPr eaLnBrk="1" hangingPunct="1">
              <a:lnSpc>
                <a:spcPct val="80000"/>
              </a:lnSpc>
              <a:buSzPct val="75000"/>
            </a:pPr>
            <a:r>
              <a:rPr lang="en-US" sz="2400">
                <a:latin typeface="Gill Sans MT" charset="0"/>
              </a:rPr>
              <a:t>network edge, core, access network</a:t>
            </a:r>
          </a:p>
          <a:p>
            <a:pPr lvl="1" eaLnBrk="1" hangingPunct="1">
              <a:lnSpc>
                <a:spcPct val="80000"/>
              </a:lnSpc>
            </a:pPr>
            <a:r>
              <a:rPr lang="en-US">
                <a:latin typeface="Gill Sans MT" charset="0"/>
                <a:cs typeface="Arial" charset="0"/>
              </a:rPr>
              <a:t>packet-switching versus circuit-switching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>
                <a:latin typeface="Gill Sans MT" charset="0"/>
                <a:cs typeface="Arial" charset="0"/>
              </a:rPr>
              <a:t>Internet structure</a:t>
            </a:r>
          </a:p>
          <a:p>
            <a:pPr eaLnBrk="1" hangingPunct="1">
              <a:lnSpc>
                <a:spcPct val="80000"/>
              </a:lnSpc>
              <a:buSzPct val="75000"/>
            </a:pPr>
            <a:r>
              <a:rPr lang="en-US" sz="2400">
                <a:latin typeface="Gill Sans MT" charset="0"/>
              </a:rPr>
              <a:t>performance: loss, delay, throughput</a:t>
            </a:r>
          </a:p>
          <a:p>
            <a:pPr eaLnBrk="1" hangingPunct="1">
              <a:lnSpc>
                <a:spcPct val="80000"/>
              </a:lnSpc>
              <a:buSzPct val="75000"/>
            </a:pPr>
            <a:r>
              <a:rPr lang="en-US" sz="2400">
                <a:latin typeface="Gill Sans MT" charset="0"/>
              </a:rPr>
              <a:t>layering, service models</a:t>
            </a:r>
          </a:p>
          <a:p>
            <a:pPr eaLnBrk="1" hangingPunct="1">
              <a:lnSpc>
                <a:spcPct val="80000"/>
              </a:lnSpc>
              <a:buSzPct val="75000"/>
            </a:pPr>
            <a:r>
              <a:rPr lang="en-US" sz="2400">
                <a:latin typeface="Gill Sans MT" charset="0"/>
              </a:rPr>
              <a:t>security</a:t>
            </a:r>
          </a:p>
          <a:p>
            <a:pPr eaLnBrk="1" hangingPunct="1">
              <a:lnSpc>
                <a:spcPct val="80000"/>
              </a:lnSpc>
              <a:buSzPct val="75000"/>
            </a:pPr>
            <a:r>
              <a:rPr lang="en-US" sz="2400">
                <a:latin typeface="Gill Sans MT" charset="0"/>
              </a:rPr>
              <a:t>history</a:t>
            </a:r>
          </a:p>
        </p:txBody>
      </p:sp>
      <p:sp>
        <p:nvSpPr>
          <p:cNvPr id="165893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46675" y="1428750"/>
            <a:ext cx="3724275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you now have:</a:t>
            </a:r>
            <a:r>
              <a:rPr lang="en-US" sz="2400">
                <a:latin typeface="Gill Sans MT" charset="0"/>
              </a:rPr>
              <a:t> </a:t>
            </a:r>
          </a:p>
          <a:p>
            <a:pPr eaLnBrk="1" hangingPunct="1">
              <a:lnSpc>
                <a:spcPct val="90000"/>
              </a:lnSpc>
              <a:buSzPct val="75000"/>
            </a:pPr>
            <a:r>
              <a:rPr lang="en-US" sz="2400">
                <a:latin typeface="Gill Sans MT" charset="0"/>
              </a:rPr>
              <a:t>context, overview,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>
                <a:latin typeface="Gill Sans MT" charset="0"/>
              </a:rPr>
              <a:t>feel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>
                <a:latin typeface="Gill Sans MT" charset="0"/>
              </a:rPr>
              <a:t> of networking</a:t>
            </a:r>
          </a:p>
          <a:p>
            <a:pPr eaLnBrk="1" hangingPunct="1">
              <a:lnSpc>
                <a:spcPct val="90000"/>
              </a:lnSpc>
              <a:buSzPct val="75000"/>
            </a:pPr>
            <a:r>
              <a:rPr lang="en-US" sz="2400">
                <a:latin typeface="Gill Sans MT" charset="0"/>
              </a:rPr>
              <a:t>more depth, detail </a:t>
            </a:r>
            <a:r>
              <a:rPr lang="en-US" sz="2400" i="1">
                <a:latin typeface="Gill Sans MT" charset="0"/>
              </a:rPr>
              <a:t>to follow!</a:t>
            </a:r>
            <a:endParaRPr lang="en-US" sz="2400">
              <a:latin typeface="Gill Sans MT" charset="0"/>
            </a:endParaRPr>
          </a:p>
        </p:txBody>
      </p:sp>
      <p:sp>
        <p:nvSpPr>
          <p:cNvPr id="1658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7E7C41BA-51AC-1549-A7C9-9FC23109C2E4}" type="slidenum">
              <a:rPr lang="en-US" sz="1200">
                <a:latin typeface="Tahoma" charset="0"/>
              </a:rPr>
              <a:pPr/>
              <a:t>36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542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Introduction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843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/>
              <a:t>1-</a:t>
            </a:r>
            <a:fld id="{020277D3-6E33-504E-8A91-EEF91C27E5BA}" type="slidenum">
              <a:rPr lang="en-US" sz="1400"/>
              <a:pPr/>
              <a:t>4</a:t>
            </a:fld>
            <a:endParaRPr lang="en-US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0" y="266700"/>
            <a:ext cx="7772400" cy="1143000"/>
          </a:xfrm>
        </p:spPr>
        <p:txBody>
          <a:bodyPr/>
          <a:lstStyle/>
          <a:p>
            <a:r>
              <a:rPr lang="en-US">
                <a:latin typeface="Comic Sans MS" charset="0"/>
              </a:rPr>
              <a:t>Four sources of packet delay</a:t>
            </a:r>
            <a:endParaRPr lang="en-US" sz="4400">
              <a:latin typeface="Comic Sans MS" charset="0"/>
            </a:endParaRP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2125" y="1628775"/>
            <a:ext cx="3810000" cy="13398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>
                <a:solidFill>
                  <a:srgbClr val="FF0000"/>
                </a:solidFill>
                <a:latin typeface="Comic Sans MS" charset="0"/>
              </a:rPr>
              <a:t>1. nodal processing:</a:t>
            </a:r>
            <a:r>
              <a:rPr lang="en-US" sz="2000">
                <a:latin typeface="Comic Sans MS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sz="1800">
                <a:latin typeface="Comic Sans MS" charset="0"/>
              </a:rPr>
              <a:t>check bit errors</a:t>
            </a:r>
          </a:p>
          <a:p>
            <a:pPr lvl="1">
              <a:lnSpc>
                <a:spcPct val="90000"/>
              </a:lnSpc>
            </a:pPr>
            <a:r>
              <a:rPr lang="en-US" sz="1800">
                <a:latin typeface="Comic Sans MS" charset="0"/>
              </a:rPr>
              <a:t>determine output link</a:t>
            </a:r>
          </a:p>
          <a:p>
            <a:pPr lvl="1">
              <a:lnSpc>
                <a:spcPct val="90000"/>
              </a:lnSpc>
            </a:pPr>
            <a:r>
              <a:rPr lang="en-US" sz="1800">
                <a:latin typeface="Comic Sans MS" charset="0"/>
              </a:rPr>
              <a:t>microseconds or less</a:t>
            </a:r>
          </a:p>
        </p:txBody>
      </p:sp>
      <p:grpSp>
        <p:nvGrpSpPr>
          <p:cNvPr id="18437" name="Group 59"/>
          <p:cNvGrpSpPr>
            <a:grpSpLocks/>
          </p:cNvGrpSpPr>
          <p:nvPr/>
        </p:nvGrpSpPr>
        <p:grpSpPr bwMode="auto">
          <a:xfrm>
            <a:off x="631825" y="3965575"/>
            <a:ext cx="6021388" cy="2174875"/>
            <a:chOff x="398" y="2498"/>
            <a:chExt cx="3793" cy="1370"/>
          </a:xfrm>
        </p:grpSpPr>
        <p:graphicFrame>
          <p:nvGraphicFramePr>
            <p:cNvPr id="18439" name="Object 6"/>
            <p:cNvGraphicFramePr>
              <a:graphicFrameLocks noChangeAspect="1"/>
            </p:cNvGraphicFramePr>
            <p:nvPr/>
          </p:nvGraphicFramePr>
          <p:xfrm>
            <a:off x="818" y="3248"/>
            <a:ext cx="407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1" name="Clip" r:id="rId3" imgW="1307263" imgH="1084139" progId="">
                    <p:embed/>
                  </p:oleObj>
                </mc:Choice>
                <mc:Fallback>
                  <p:oleObj name="Clip" r:id="rId3" imgW="1307263" imgH="1084139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8" y="3248"/>
                          <a:ext cx="407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40" name="Oval 7"/>
            <p:cNvSpPr>
              <a:spLocks noChangeArrowheads="1"/>
            </p:cNvSpPr>
            <p:nvPr/>
          </p:nvSpPr>
          <p:spPr bwMode="auto">
            <a:xfrm>
              <a:off x="1474" y="3096"/>
              <a:ext cx="755" cy="233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" name="Rectangle 8"/>
            <p:cNvSpPr>
              <a:spLocks noChangeArrowheads="1"/>
            </p:cNvSpPr>
            <p:nvPr/>
          </p:nvSpPr>
          <p:spPr bwMode="auto">
            <a:xfrm>
              <a:off x="1474" y="3053"/>
              <a:ext cx="755" cy="166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8442" name="Oval 9"/>
            <p:cNvSpPr>
              <a:spLocks noChangeArrowheads="1"/>
            </p:cNvSpPr>
            <p:nvPr/>
          </p:nvSpPr>
          <p:spPr bwMode="auto">
            <a:xfrm>
              <a:off x="1480" y="2909"/>
              <a:ext cx="755" cy="271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443" name="Group 10"/>
            <p:cNvGrpSpPr>
              <a:grpSpLocks/>
            </p:cNvGrpSpPr>
            <p:nvPr/>
          </p:nvGrpSpPr>
          <p:grpSpPr bwMode="auto">
            <a:xfrm>
              <a:off x="1698" y="2928"/>
              <a:ext cx="314" cy="75"/>
              <a:chOff x="2208" y="2184"/>
              <a:chExt cx="176" cy="69"/>
            </a:xfrm>
          </p:grpSpPr>
          <p:grpSp>
            <p:nvGrpSpPr>
              <p:cNvPr id="18482" name="Group 11"/>
              <p:cNvGrpSpPr>
                <a:grpSpLocks/>
              </p:cNvGrpSpPr>
              <p:nvPr/>
            </p:nvGrpSpPr>
            <p:grpSpPr bwMode="auto">
              <a:xfrm>
                <a:off x="2208" y="2185"/>
                <a:ext cx="176" cy="68"/>
                <a:chOff x="2848" y="848"/>
                <a:chExt cx="140" cy="98"/>
              </a:xfrm>
            </p:grpSpPr>
            <p:sp>
              <p:nvSpPr>
                <p:cNvPr id="18487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88" name="Line 1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89" name="Line 1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83" name="Group 15"/>
              <p:cNvGrpSpPr>
                <a:grpSpLocks/>
              </p:cNvGrpSpPr>
              <p:nvPr/>
            </p:nvGrpSpPr>
            <p:grpSpPr bwMode="auto">
              <a:xfrm flipV="1">
                <a:off x="2208" y="2184"/>
                <a:ext cx="176" cy="68"/>
                <a:chOff x="2848" y="848"/>
                <a:chExt cx="140" cy="98"/>
              </a:xfrm>
            </p:grpSpPr>
            <p:sp>
              <p:nvSpPr>
                <p:cNvPr id="18484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85" name="Line 1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86" name="Line 1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8444" name="Oval 19"/>
            <p:cNvSpPr>
              <a:spLocks noChangeArrowheads="1"/>
            </p:cNvSpPr>
            <p:nvPr/>
          </p:nvSpPr>
          <p:spPr bwMode="auto">
            <a:xfrm>
              <a:off x="3424" y="3108"/>
              <a:ext cx="755" cy="233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5" name="Line 20"/>
            <p:cNvSpPr>
              <a:spLocks noChangeShapeType="1"/>
            </p:cNvSpPr>
            <p:nvPr/>
          </p:nvSpPr>
          <p:spPr bwMode="auto">
            <a:xfrm>
              <a:off x="3430" y="3095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6" name="Rectangle 21"/>
            <p:cNvSpPr>
              <a:spLocks noChangeArrowheads="1"/>
            </p:cNvSpPr>
            <p:nvPr/>
          </p:nvSpPr>
          <p:spPr bwMode="auto">
            <a:xfrm>
              <a:off x="3430" y="3071"/>
              <a:ext cx="755" cy="166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8447" name="Oval 22"/>
            <p:cNvSpPr>
              <a:spLocks noChangeArrowheads="1"/>
            </p:cNvSpPr>
            <p:nvPr/>
          </p:nvSpPr>
          <p:spPr bwMode="auto">
            <a:xfrm>
              <a:off x="3436" y="2927"/>
              <a:ext cx="755" cy="271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8448" name="Object 23"/>
            <p:cNvGraphicFramePr>
              <a:graphicFrameLocks noChangeAspect="1"/>
            </p:cNvGraphicFramePr>
            <p:nvPr/>
          </p:nvGraphicFramePr>
          <p:xfrm>
            <a:off x="620" y="2612"/>
            <a:ext cx="407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" name="Clip" r:id="rId5" imgW="1307263" imgH="1084139" progId="">
                    <p:embed/>
                  </p:oleObj>
                </mc:Choice>
                <mc:Fallback>
                  <p:oleObj name="Clip" r:id="rId5" imgW="1307263" imgH="1084139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0" y="2612"/>
                          <a:ext cx="407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49" name="Line 24"/>
            <p:cNvSpPr>
              <a:spLocks noChangeShapeType="1"/>
            </p:cNvSpPr>
            <p:nvPr/>
          </p:nvSpPr>
          <p:spPr bwMode="auto">
            <a:xfrm>
              <a:off x="1014" y="2868"/>
              <a:ext cx="3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0" name="Line 25"/>
            <p:cNvSpPr>
              <a:spLocks noChangeShapeType="1"/>
            </p:cNvSpPr>
            <p:nvPr/>
          </p:nvSpPr>
          <p:spPr bwMode="auto">
            <a:xfrm flipV="1">
              <a:off x="1206" y="3489"/>
              <a:ext cx="123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1" name="Line 26"/>
            <p:cNvSpPr>
              <a:spLocks noChangeShapeType="1"/>
            </p:cNvSpPr>
            <p:nvPr/>
          </p:nvSpPr>
          <p:spPr bwMode="auto">
            <a:xfrm>
              <a:off x="2226" y="3132"/>
              <a:ext cx="1218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2" name="Line 27"/>
            <p:cNvSpPr>
              <a:spLocks noChangeShapeType="1"/>
            </p:cNvSpPr>
            <p:nvPr/>
          </p:nvSpPr>
          <p:spPr bwMode="auto">
            <a:xfrm flipH="1">
              <a:off x="1332" y="2862"/>
              <a:ext cx="0" cy="6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3" name="Line 28"/>
            <p:cNvSpPr>
              <a:spLocks noChangeShapeType="1"/>
            </p:cNvSpPr>
            <p:nvPr/>
          </p:nvSpPr>
          <p:spPr bwMode="auto">
            <a:xfrm>
              <a:off x="1338" y="3135"/>
              <a:ext cx="12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Rectangle 29"/>
            <p:cNvSpPr>
              <a:spLocks noChangeArrowheads="1"/>
            </p:cNvSpPr>
            <p:nvPr/>
          </p:nvSpPr>
          <p:spPr bwMode="auto">
            <a:xfrm>
              <a:off x="2805" y="3006"/>
              <a:ext cx="93" cy="12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5" name="Rectangle 30"/>
            <p:cNvSpPr>
              <a:spLocks noChangeArrowheads="1"/>
            </p:cNvSpPr>
            <p:nvPr/>
          </p:nvSpPr>
          <p:spPr bwMode="auto">
            <a:xfrm>
              <a:off x="2016" y="3051"/>
              <a:ext cx="93" cy="12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6" name="Rectangle 31"/>
            <p:cNvSpPr>
              <a:spLocks noChangeArrowheads="1"/>
            </p:cNvSpPr>
            <p:nvPr/>
          </p:nvSpPr>
          <p:spPr bwMode="auto">
            <a:xfrm>
              <a:off x="2118" y="3051"/>
              <a:ext cx="93" cy="12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7" name="Rectangle 32"/>
            <p:cNvSpPr>
              <a:spLocks noChangeArrowheads="1"/>
            </p:cNvSpPr>
            <p:nvPr/>
          </p:nvSpPr>
          <p:spPr bwMode="auto">
            <a:xfrm>
              <a:off x="1353" y="2988"/>
              <a:ext cx="93" cy="12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8" name="Line 33"/>
            <p:cNvSpPr>
              <a:spLocks noChangeShapeType="1"/>
            </p:cNvSpPr>
            <p:nvPr/>
          </p:nvSpPr>
          <p:spPr bwMode="auto">
            <a:xfrm>
              <a:off x="1464" y="3054"/>
              <a:ext cx="153" cy="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9" name="Line 34"/>
            <p:cNvSpPr>
              <a:spLocks noChangeShapeType="1"/>
            </p:cNvSpPr>
            <p:nvPr/>
          </p:nvSpPr>
          <p:spPr bwMode="auto">
            <a:xfrm flipV="1">
              <a:off x="1254" y="3228"/>
              <a:ext cx="0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0" name="Line 35"/>
            <p:cNvSpPr>
              <a:spLocks noChangeShapeType="1"/>
            </p:cNvSpPr>
            <p:nvPr/>
          </p:nvSpPr>
          <p:spPr bwMode="auto">
            <a:xfrm flipV="1">
              <a:off x="3449" y="2880"/>
              <a:ext cx="2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1" name="Text Box 36"/>
            <p:cNvSpPr txBox="1">
              <a:spLocks noChangeArrowheads="1"/>
            </p:cNvSpPr>
            <p:nvPr/>
          </p:nvSpPr>
          <p:spPr bwMode="auto">
            <a:xfrm>
              <a:off x="398" y="2627"/>
              <a:ext cx="2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1"/>
                  </a:solidFill>
                  <a:latin typeface="Comic Sans MS" charset="0"/>
                </a:rPr>
                <a:t>A</a:t>
              </a:r>
              <a:endParaRPr lang="en-US">
                <a:solidFill>
                  <a:schemeClr val="accent1"/>
                </a:solidFill>
              </a:endParaRPr>
            </a:p>
          </p:txBody>
        </p:sp>
        <p:sp>
          <p:nvSpPr>
            <p:cNvPr id="18462" name="Text Box 37"/>
            <p:cNvSpPr txBox="1">
              <a:spLocks noChangeArrowheads="1"/>
            </p:cNvSpPr>
            <p:nvPr/>
          </p:nvSpPr>
          <p:spPr bwMode="auto">
            <a:xfrm>
              <a:off x="572" y="3269"/>
              <a:ext cx="2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Comic Sans MS" charset="0"/>
                </a:rPr>
                <a:t>B</a:t>
              </a:r>
              <a:endParaRPr lang="en-US">
                <a:solidFill>
                  <a:schemeClr val="accent1"/>
                </a:solidFill>
              </a:endParaRPr>
            </a:p>
          </p:txBody>
        </p:sp>
        <p:sp>
          <p:nvSpPr>
            <p:cNvPr id="18463" name="Rectangle 38"/>
            <p:cNvSpPr>
              <a:spLocks noChangeArrowheads="1"/>
            </p:cNvSpPr>
            <p:nvPr/>
          </p:nvSpPr>
          <p:spPr bwMode="auto">
            <a:xfrm>
              <a:off x="2199" y="3012"/>
              <a:ext cx="93" cy="12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4" name="Text Box 39"/>
            <p:cNvSpPr txBox="1">
              <a:spLocks noChangeArrowheads="1"/>
            </p:cNvSpPr>
            <p:nvPr/>
          </p:nvSpPr>
          <p:spPr bwMode="auto">
            <a:xfrm>
              <a:off x="2444" y="2762"/>
              <a:ext cx="10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rgbClr val="FF0000"/>
                  </a:solidFill>
                  <a:latin typeface="Comic Sans MS" charset="0"/>
                </a:rPr>
                <a:t>4. propagation</a:t>
              </a:r>
              <a:endParaRPr lang="en-US" sz="1800"/>
            </a:p>
          </p:txBody>
        </p:sp>
        <p:sp>
          <p:nvSpPr>
            <p:cNvPr id="18465" name="Line 40"/>
            <p:cNvSpPr>
              <a:spLocks noChangeShapeType="1"/>
            </p:cNvSpPr>
            <p:nvPr/>
          </p:nvSpPr>
          <p:spPr bwMode="auto">
            <a:xfrm rot="10800000">
              <a:off x="2289" y="2880"/>
              <a:ext cx="20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6" name="Text Box 41"/>
            <p:cNvSpPr txBox="1">
              <a:spLocks noChangeArrowheads="1"/>
            </p:cNvSpPr>
            <p:nvPr/>
          </p:nvSpPr>
          <p:spPr bwMode="auto">
            <a:xfrm>
              <a:off x="1250" y="2498"/>
              <a:ext cx="112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rgbClr val="FF0000"/>
                  </a:solidFill>
                  <a:latin typeface="Comic Sans MS" charset="0"/>
                </a:rPr>
                <a:t>3. transmission</a:t>
              </a:r>
              <a:endParaRPr lang="en-US" sz="1800"/>
            </a:p>
          </p:txBody>
        </p:sp>
        <p:sp>
          <p:nvSpPr>
            <p:cNvPr id="18467" name="Line 42"/>
            <p:cNvSpPr>
              <a:spLocks noChangeShapeType="1"/>
            </p:cNvSpPr>
            <p:nvPr/>
          </p:nvSpPr>
          <p:spPr bwMode="auto">
            <a:xfrm rot="10800000" flipH="1" flipV="1">
              <a:off x="1926" y="2670"/>
              <a:ext cx="333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8" name="Text Box 43"/>
            <p:cNvSpPr txBox="1">
              <a:spLocks noChangeArrowheads="1"/>
            </p:cNvSpPr>
            <p:nvPr/>
          </p:nvSpPr>
          <p:spPr bwMode="auto">
            <a:xfrm>
              <a:off x="1328" y="3464"/>
              <a:ext cx="82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FF0000"/>
                  </a:solidFill>
                  <a:latin typeface="Comic Sans MS" charset="0"/>
                </a:rPr>
                <a:t>1. nodal</a:t>
              </a:r>
            </a:p>
            <a:p>
              <a:pPr algn="ctr"/>
              <a:r>
                <a:rPr lang="en-US" sz="1800">
                  <a:solidFill>
                    <a:srgbClr val="FF0000"/>
                  </a:solidFill>
                  <a:latin typeface="Comic Sans MS" charset="0"/>
                </a:rPr>
                <a:t>processing</a:t>
              </a:r>
              <a:endParaRPr lang="en-US" sz="1800"/>
            </a:p>
          </p:txBody>
        </p:sp>
        <p:sp>
          <p:nvSpPr>
            <p:cNvPr id="18469" name="Line 44"/>
            <p:cNvSpPr>
              <a:spLocks noChangeShapeType="1"/>
            </p:cNvSpPr>
            <p:nvPr/>
          </p:nvSpPr>
          <p:spPr bwMode="auto">
            <a:xfrm rot="10800000">
              <a:off x="1491" y="3492"/>
              <a:ext cx="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0" name="Line 45"/>
            <p:cNvSpPr>
              <a:spLocks noChangeShapeType="1"/>
            </p:cNvSpPr>
            <p:nvPr/>
          </p:nvSpPr>
          <p:spPr bwMode="auto">
            <a:xfrm rot="10800000" flipV="1">
              <a:off x="2001" y="3342"/>
              <a:ext cx="2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1" name="Text Box 46"/>
            <p:cNvSpPr txBox="1">
              <a:spLocks noChangeArrowheads="1"/>
            </p:cNvSpPr>
            <p:nvPr/>
          </p:nvSpPr>
          <p:spPr bwMode="auto">
            <a:xfrm>
              <a:off x="2258" y="3626"/>
              <a:ext cx="85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rgbClr val="FF0000"/>
                  </a:solidFill>
                  <a:latin typeface="Comic Sans MS" charset="0"/>
                </a:rPr>
                <a:t>2. queueing</a:t>
              </a:r>
              <a:endParaRPr lang="en-US" sz="1800"/>
            </a:p>
          </p:txBody>
        </p:sp>
        <p:sp>
          <p:nvSpPr>
            <p:cNvPr id="18472" name="Line 47"/>
            <p:cNvSpPr>
              <a:spLocks noChangeShapeType="1"/>
            </p:cNvSpPr>
            <p:nvPr/>
          </p:nvSpPr>
          <p:spPr bwMode="auto">
            <a:xfrm rot="10800000">
              <a:off x="2103" y="3342"/>
              <a:ext cx="375" cy="3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473" name="Group 48"/>
            <p:cNvGrpSpPr>
              <a:grpSpLocks/>
            </p:cNvGrpSpPr>
            <p:nvPr/>
          </p:nvGrpSpPr>
          <p:grpSpPr bwMode="auto">
            <a:xfrm>
              <a:off x="3642" y="2964"/>
              <a:ext cx="314" cy="75"/>
              <a:chOff x="2208" y="2184"/>
              <a:chExt cx="176" cy="69"/>
            </a:xfrm>
          </p:grpSpPr>
          <p:grpSp>
            <p:nvGrpSpPr>
              <p:cNvPr id="18474" name="Group 49"/>
              <p:cNvGrpSpPr>
                <a:grpSpLocks/>
              </p:cNvGrpSpPr>
              <p:nvPr/>
            </p:nvGrpSpPr>
            <p:grpSpPr bwMode="auto">
              <a:xfrm>
                <a:off x="2208" y="2185"/>
                <a:ext cx="176" cy="68"/>
                <a:chOff x="2848" y="848"/>
                <a:chExt cx="140" cy="98"/>
              </a:xfrm>
            </p:grpSpPr>
            <p:sp>
              <p:nvSpPr>
                <p:cNvPr id="18479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80" name="Line 5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81" name="Line 5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75" name="Group 53"/>
              <p:cNvGrpSpPr>
                <a:grpSpLocks/>
              </p:cNvGrpSpPr>
              <p:nvPr/>
            </p:nvGrpSpPr>
            <p:grpSpPr bwMode="auto">
              <a:xfrm flipV="1">
                <a:off x="2208" y="2184"/>
                <a:ext cx="176" cy="68"/>
                <a:chOff x="2848" y="848"/>
                <a:chExt cx="140" cy="98"/>
              </a:xfrm>
            </p:grpSpPr>
            <p:sp>
              <p:nvSpPr>
                <p:cNvPr id="18476" name="Line 5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77" name="Line 5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78" name="Line 5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8438" name="Rectangle 58"/>
          <p:cNvSpPr>
            <a:spLocks noChangeArrowheads="1"/>
          </p:cNvSpPr>
          <p:nvPr/>
        </p:nvSpPr>
        <p:spPr bwMode="auto">
          <a:xfrm>
            <a:off x="4429125" y="1628775"/>
            <a:ext cx="3810000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Char char="q"/>
            </a:pPr>
            <a:r>
              <a:rPr lang="en-US">
                <a:solidFill>
                  <a:srgbClr val="FF0000"/>
                </a:solidFill>
                <a:latin typeface="Comic Sans MS" charset="0"/>
              </a:rPr>
              <a:t>2. queueing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</a:pPr>
            <a:r>
              <a:rPr lang="en-US" sz="2000">
                <a:latin typeface="Comic Sans MS" charset="0"/>
              </a:rPr>
              <a:t>time waiting at output link for transmission 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</a:pPr>
            <a:r>
              <a:rPr lang="en-US" sz="2000">
                <a:latin typeface="Comic Sans MS" charset="0"/>
              </a:rPr>
              <a:t>depends on congestion level of router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</a:pPr>
            <a:r>
              <a:rPr lang="en-US" sz="2000">
                <a:latin typeface="Comic Sans MS" charset="0"/>
              </a:rPr>
              <a:t>Microseconds to milliseconds</a:t>
            </a:r>
          </a:p>
        </p:txBody>
      </p:sp>
    </p:spTree>
    <p:extLst>
      <p:ext uri="{BB962C8B-B14F-4D97-AF65-F5344CB8AC3E}">
        <p14:creationId xmlns:p14="http://schemas.microsoft.com/office/powerpoint/2010/main" val="1683205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Introduction</a:t>
            </a:r>
          </a:p>
        </p:txBody>
      </p:sp>
      <p:pic>
        <p:nvPicPr>
          <p:cNvPr id="110594" name="Picture 6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828675"/>
            <a:ext cx="6856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5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2438" y="200025"/>
            <a:ext cx="7772400" cy="811213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Four sources of packet delay</a:t>
            </a:r>
            <a:endParaRPr lang="en-US" sz="4800">
              <a:latin typeface="Gill Sans MT" charset="0"/>
            </a:endParaRPr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62013" y="4491038"/>
            <a:ext cx="3810000" cy="163671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CC0000"/>
                </a:solidFill>
                <a:latin typeface="Gill Sans MT" charset="0"/>
              </a:rPr>
              <a:t>proc</a:t>
            </a:r>
            <a:r>
              <a:rPr lang="en-US">
                <a:solidFill>
                  <a:srgbClr val="CC0000"/>
                </a:solidFill>
                <a:latin typeface="Gill Sans MT" charset="0"/>
              </a:rPr>
              <a:t>: nodal processing</a:t>
            </a:r>
            <a:r>
              <a:rPr lang="en-US">
                <a:latin typeface="Gill Sans MT" charset="0"/>
              </a:rPr>
              <a:t> </a:t>
            </a:r>
          </a:p>
          <a:p>
            <a:pPr eaLnBrk="1" hangingPunct="1">
              <a:buSzTx/>
              <a:buFont typeface="Wingdings" charset="0"/>
              <a:buChar char="§"/>
            </a:pPr>
            <a:r>
              <a:rPr lang="en-US" sz="2400">
                <a:latin typeface="Gill Sans MT" charset="0"/>
              </a:rPr>
              <a:t>check bit errors</a:t>
            </a:r>
          </a:p>
          <a:p>
            <a:pPr eaLnBrk="1" hangingPunct="1">
              <a:buSzTx/>
              <a:buFont typeface="Wingdings" charset="0"/>
              <a:buChar char="§"/>
            </a:pPr>
            <a:r>
              <a:rPr lang="en-US" sz="2400">
                <a:latin typeface="Gill Sans MT" charset="0"/>
              </a:rPr>
              <a:t>determine output link</a:t>
            </a:r>
          </a:p>
          <a:p>
            <a:pPr eaLnBrk="1" hangingPunct="1">
              <a:buSzTx/>
              <a:buFont typeface="Wingdings" charset="0"/>
              <a:buChar char="§"/>
            </a:pPr>
            <a:r>
              <a:rPr lang="en-US" sz="2400">
                <a:latin typeface="Gill Sans MT" charset="0"/>
              </a:rPr>
              <a:t>typically &lt; msec</a:t>
            </a:r>
          </a:p>
        </p:txBody>
      </p:sp>
      <p:sp>
        <p:nvSpPr>
          <p:cNvPr id="110597" name="Oval 7"/>
          <p:cNvSpPr>
            <a:spLocks noChangeArrowheads="1"/>
          </p:cNvSpPr>
          <p:nvPr/>
        </p:nvSpPr>
        <p:spPr bwMode="auto">
          <a:xfrm>
            <a:off x="3351213" y="2219325"/>
            <a:ext cx="1198562" cy="369888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0598" name="Rectangle 8"/>
          <p:cNvSpPr>
            <a:spLocks noChangeArrowheads="1"/>
          </p:cNvSpPr>
          <p:nvPr/>
        </p:nvSpPr>
        <p:spPr bwMode="auto">
          <a:xfrm>
            <a:off x="3351213" y="2151063"/>
            <a:ext cx="1198562" cy="263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10599" name="Oval 9"/>
          <p:cNvSpPr>
            <a:spLocks noChangeArrowheads="1"/>
          </p:cNvSpPr>
          <p:nvPr/>
        </p:nvSpPr>
        <p:spPr bwMode="auto">
          <a:xfrm>
            <a:off x="3360738" y="1922463"/>
            <a:ext cx="1198562" cy="430212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10600" name="Group 10"/>
          <p:cNvGrpSpPr>
            <a:grpSpLocks/>
          </p:cNvGrpSpPr>
          <p:nvPr/>
        </p:nvGrpSpPr>
        <p:grpSpPr bwMode="auto">
          <a:xfrm>
            <a:off x="3706813" y="1952625"/>
            <a:ext cx="498475" cy="119063"/>
            <a:chOff x="2208" y="2184"/>
            <a:chExt cx="176" cy="69"/>
          </a:xfrm>
        </p:grpSpPr>
        <p:grpSp>
          <p:nvGrpSpPr>
            <p:cNvPr id="110644" name="Group 11"/>
            <p:cNvGrpSpPr>
              <a:grpSpLocks/>
            </p:cNvGrpSpPr>
            <p:nvPr/>
          </p:nvGrpSpPr>
          <p:grpSpPr bwMode="auto">
            <a:xfrm>
              <a:off x="2208" y="2185"/>
              <a:ext cx="176" cy="68"/>
              <a:chOff x="2848" y="848"/>
              <a:chExt cx="140" cy="98"/>
            </a:xfrm>
          </p:grpSpPr>
          <p:sp>
            <p:nvSpPr>
              <p:cNvPr id="110649" name="Line 1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50" name="Line 1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51" name="Line 1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0645" name="Group 15"/>
            <p:cNvGrpSpPr>
              <a:grpSpLocks/>
            </p:cNvGrpSpPr>
            <p:nvPr/>
          </p:nvGrpSpPr>
          <p:grpSpPr bwMode="auto">
            <a:xfrm flipV="1">
              <a:off x="2208" y="2184"/>
              <a:ext cx="176" cy="68"/>
              <a:chOff x="2848" y="848"/>
              <a:chExt cx="140" cy="98"/>
            </a:xfrm>
          </p:grpSpPr>
          <p:sp>
            <p:nvSpPr>
              <p:cNvPr id="110646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47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48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10601" name="Oval 19"/>
          <p:cNvSpPr>
            <a:spLocks noChangeArrowheads="1"/>
          </p:cNvSpPr>
          <p:nvPr/>
        </p:nvSpPr>
        <p:spPr bwMode="auto">
          <a:xfrm>
            <a:off x="6446838" y="2238375"/>
            <a:ext cx="1198562" cy="369888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0602" name="Line 20"/>
          <p:cNvSpPr>
            <a:spLocks noChangeShapeType="1"/>
          </p:cNvSpPr>
          <p:nvPr/>
        </p:nvSpPr>
        <p:spPr bwMode="auto">
          <a:xfrm>
            <a:off x="6456363" y="2217738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3" name="Rectangle 21"/>
          <p:cNvSpPr>
            <a:spLocks noChangeArrowheads="1"/>
          </p:cNvSpPr>
          <p:nvPr/>
        </p:nvSpPr>
        <p:spPr bwMode="auto">
          <a:xfrm>
            <a:off x="6456363" y="2179638"/>
            <a:ext cx="1198562" cy="263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10604" name="Oval 22"/>
          <p:cNvSpPr>
            <a:spLocks noChangeArrowheads="1"/>
          </p:cNvSpPr>
          <p:nvPr/>
        </p:nvSpPr>
        <p:spPr bwMode="auto">
          <a:xfrm>
            <a:off x="6465888" y="1951038"/>
            <a:ext cx="1198562" cy="430212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0605" name="Line 24"/>
          <p:cNvSpPr>
            <a:spLocks noChangeShapeType="1"/>
          </p:cNvSpPr>
          <p:nvPr/>
        </p:nvSpPr>
        <p:spPr bwMode="auto">
          <a:xfrm>
            <a:off x="2620963" y="1857375"/>
            <a:ext cx="741362" cy="355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6" name="Line 25"/>
          <p:cNvSpPr>
            <a:spLocks noChangeShapeType="1"/>
          </p:cNvSpPr>
          <p:nvPr/>
        </p:nvSpPr>
        <p:spPr bwMode="auto">
          <a:xfrm flipV="1">
            <a:off x="2925763" y="2397125"/>
            <a:ext cx="428625" cy="4508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7" name="Line 26"/>
          <p:cNvSpPr>
            <a:spLocks noChangeShapeType="1"/>
          </p:cNvSpPr>
          <p:nvPr/>
        </p:nvSpPr>
        <p:spPr bwMode="auto">
          <a:xfrm>
            <a:off x="4545013" y="2276475"/>
            <a:ext cx="193357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8" name="Rectangle 29"/>
          <p:cNvSpPr>
            <a:spLocks noChangeArrowheads="1"/>
          </p:cNvSpPr>
          <p:nvPr/>
        </p:nvSpPr>
        <p:spPr bwMode="auto">
          <a:xfrm>
            <a:off x="5464175" y="2076450"/>
            <a:ext cx="147638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0609" name="Rectangle 30"/>
          <p:cNvSpPr>
            <a:spLocks noChangeArrowheads="1"/>
          </p:cNvSpPr>
          <p:nvPr/>
        </p:nvSpPr>
        <p:spPr bwMode="auto">
          <a:xfrm>
            <a:off x="4211638" y="2147888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0610" name="Rectangle 31"/>
          <p:cNvSpPr>
            <a:spLocks noChangeArrowheads="1"/>
          </p:cNvSpPr>
          <p:nvPr/>
        </p:nvSpPr>
        <p:spPr bwMode="auto">
          <a:xfrm>
            <a:off x="4373563" y="2147888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0611" name="Rectangle 32"/>
          <p:cNvSpPr>
            <a:spLocks noChangeArrowheads="1"/>
          </p:cNvSpPr>
          <p:nvPr/>
        </p:nvSpPr>
        <p:spPr bwMode="auto">
          <a:xfrm>
            <a:off x="3159125" y="2047875"/>
            <a:ext cx="147638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0612" name="Line 33"/>
          <p:cNvSpPr>
            <a:spLocks noChangeShapeType="1"/>
          </p:cNvSpPr>
          <p:nvPr/>
        </p:nvSpPr>
        <p:spPr bwMode="auto">
          <a:xfrm>
            <a:off x="3109913" y="1984375"/>
            <a:ext cx="211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13" name="Line 35"/>
          <p:cNvSpPr>
            <a:spLocks noChangeShapeType="1"/>
          </p:cNvSpPr>
          <p:nvPr/>
        </p:nvSpPr>
        <p:spPr bwMode="auto">
          <a:xfrm flipV="1">
            <a:off x="6235700" y="1876425"/>
            <a:ext cx="3667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14" name="Text Box 36"/>
          <p:cNvSpPr txBox="1">
            <a:spLocks noChangeArrowheads="1"/>
          </p:cNvSpPr>
          <p:nvPr/>
        </p:nvSpPr>
        <p:spPr bwMode="auto">
          <a:xfrm>
            <a:off x="1743075" y="15414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6600"/>
                </a:solidFill>
              </a:rPr>
              <a:t>A</a:t>
            </a:r>
          </a:p>
        </p:txBody>
      </p:sp>
      <p:sp>
        <p:nvSpPr>
          <p:cNvPr id="110615" name="Text Box 37"/>
          <p:cNvSpPr txBox="1">
            <a:spLocks noChangeArrowheads="1"/>
          </p:cNvSpPr>
          <p:nvPr/>
        </p:nvSpPr>
        <p:spPr bwMode="auto">
          <a:xfrm>
            <a:off x="1919288" y="24939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99"/>
                </a:solidFill>
              </a:rPr>
              <a:t>B</a:t>
            </a:r>
          </a:p>
        </p:txBody>
      </p:sp>
      <p:sp>
        <p:nvSpPr>
          <p:cNvPr id="110616" name="Rectangle 38"/>
          <p:cNvSpPr>
            <a:spLocks noChangeArrowheads="1"/>
          </p:cNvSpPr>
          <p:nvPr/>
        </p:nvSpPr>
        <p:spPr bwMode="auto">
          <a:xfrm>
            <a:off x="4502150" y="2085975"/>
            <a:ext cx="147638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0617" name="Text Box 39"/>
          <p:cNvSpPr txBox="1">
            <a:spLocks noChangeArrowheads="1"/>
          </p:cNvSpPr>
          <p:nvPr/>
        </p:nvSpPr>
        <p:spPr bwMode="auto">
          <a:xfrm>
            <a:off x="4891088" y="1689100"/>
            <a:ext cx="1390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propagation</a:t>
            </a:r>
          </a:p>
        </p:txBody>
      </p:sp>
      <p:sp>
        <p:nvSpPr>
          <p:cNvPr id="110618" name="Line 40"/>
          <p:cNvSpPr>
            <a:spLocks noChangeShapeType="1"/>
          </p:cNvSpPr>
          <p:nvPr/>
        </p:nvSpPr>
        <p:spPr bwMode="auto">
          <a:xfrm rot="10800000">
            <a:off x="4645025" y="1876425"/>
            <a:ext cx="319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19" name="Text Box 41"/>
          <p:cNvSpPr txBox="1">
            <a:spLocks noChangeArrowheads="1"/>
          </p:cNvSpPr>
          <p:nvPr/>
        </p:nvSpPr>
        <p:spPr bwMode="auto">
          <a:xfrm>
            <a:off x="2987675" y="1249363"/>
            <a:ext cx="1466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transmission</a:t>
            </a:r>
          </a:p>
        </p:txBody>
      </p:sp>
      <p:sp>
        <p:nvSpPr>
          <p:cNvPr id="110620" name="Line 42"/>
          <p:cNvSpPr>
            <a:spLocks noChangeShapeType="1"/>
          </p:cNvSpPr>
          <p:nvPr/>
        </p:nvSpPr>
        <p:spPr bwMode="auto">
          <a:xfrm rot="10800000" flipH="1" flipV="1">
            <a:off x="4038600" y="1517650"/>
            <a:ext cx="52863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21" name="Text Box 43"/>
          <p:cNvSpPr txBox="1">
            <a:spLocks noChangeArrowheads="1"/>
          </p:cNvSpPr>
          <p:nvPr/>
        </p:nvSpPr>
        <p:spPr bwMode="auto">
          <a:xfrm>
            <a:off x="3127375" y="2803525"/>
            <a:ext cx="1289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CC0000"/>
                </a:solidFill>
              </a:rPr>
              <a:t>nodal</a:t>
            </a:r>
          </a:p>
          <a:p>
            <a:pPr algn="ctr"/>
            <a:r>
              <a:rPr lang="en-US" sz="1800">
                <a:solidFill>
                  <a:srgbClr val="CC0000"/>
                </a:solidFill>
              </a:rPr>
              <a:t>processing</a:t>
            </a:r>
          </a:p>
        </p:txBody>
      </p:sp>
      <p:sp>
        <p:nvSpPr>
          <p:cNvPr id="110622" name="Line 44"/>
          <p:cNvSpPr>
            <a:spLocks noChangeShapeType="1"/>
          </p:cNvSpPr>
          <p:nvPr/>
        </p:nvSpPr>
        <p:spPr bwMode="auto">
          <a:xfrm rot="10800000">
            <a:off x="3378200" y="2847975"/>
            <a:ext cx="833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23" name="Line 45"/>
          <p:cNvSpPr>
            <a:spLocks noChangeShapeType="1"/>
          </p:cNvSpPr>
          <p:nvPr/>
        </p:nvSpPr>
        <p:spPr bwMode="auto">
          <a:xfrm rot="10800000" flipV="1">
            <a:off x="4187825" y="2609850"/>
            <a:ext cx="385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24" name="Text Box 46"/>
          <p:cNvSpPr txBox="1">
            <a:spLocks noChangeArrowheads="1"/>
          </p:cNvSpPr>
          <p:nvPr/>
        </p:nvSpPr>
        <p:spPr bwMode="auto">
          <a:xfrm>
            <a:off x="4595813" y="3060700"/>
            <a:ext cx="1123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queueing</a:t>
            </a:r>
          </a:p>
        </p:txBody>
      </p:sp>
      <p:sp>
        <p:nvSpPr>
          <p:cNvPr id="110625" name="Line 47"/>
          <p:cNvSpPr>
            <a:spLocks noChangeShapeType="1"/>
          </p:cNvSpPr>
          <p:nvPr/>
        </p:nvSpPr>
        <p:spPr bwMode="auto">
          <a:xfrm rot="10800000">
            <a:off x="4349750" y="2609850"/>
            <a:ext cx="595313" cy="552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0626" name="Group 48"/>
          <p:cNvGrpSpPr>
            <a:grpSpLocks/>
          </p:cNvGrpSpPr>
          <p:nvPr/>
        </p:nvGrpSpPr>
        <p:grpSpPr bwMode="auto">
          <a:xfrm>
            <a:off x="6792913" y="2009775"/>
            <a:ext cx="498475" cy="119063"/>
            <a:chOff x="2208" y="2184"/>
            <a:chExt cx="176" cy="69"/>
          </a:xfrm>
        </p:grpSpPr>
        <p:grpSp>
          <p:nvGrpSpPr>
            <p:cNvPr id="110636" name="Group 49"/>
            <p:cNvGrpSpPr>
              <a:grpSpLocks/>
            </p:cNvGrpSpPr>
            <p:nvPr/>
          </p:nvGrpSpPr>
          <p:grpSpPr bwMode="auto">
            <a:xfrm>
              <a:off x="2208" y="2185"/>
              <a:ext cx="176" cy="68"/>
              <a:chOff x="2848" y="848"/>
              <a:chExt cx="140" cy="98"/>
            </a:xfrm>
          </p:grpSpPr>
          <p:sp>
            <p:nvSpPr>
              <p:cNvPr id="110641" name="Line 5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42" name="Line 5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43" name="Line 5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0637" name="Group 53"/>
            <p:cNvGrpSpPr>
              <a:grpSpLocks/>
            </p:cNvGrpSpPr>
            <p:nvPr/>
          </p:nvGrpSpPr>
          <p:grpSpPr bwMode="auto">
            <a:xfrm flipV="1">
              <a:off x="2208" y="2184"/>
              <a:ext cx="176" cy="68"/>
              <a:chOff x="2848" y="848"/>
              <a:chExt cx="140" cy="98"/>
            </a:xfrm>
          </p:grpSpPr>
          <p:sp>
            <p:nvSpPr>
              <p:cNvPr id="110638" name="Line 5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39" name="Line 5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40" name="Line 5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10627" name="Rectangle 58"/>
          <p:cNvSpPr>
            <a:spLocks noChangeArrowheads="1"/>
          </p:cNvSpPr>
          <p:nvPr/>
        </p:nvSpPr>
        <p:spPr bwMode="auto">
          <a:xfrm>
            <a:off x="4802188" y="4492625"/>
            <a:ext cx="3810000" cy="218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4488" indent="-344488">
              <a:lnSpc>
                <a:spcPct val="85000"/>
              </a:lnSpc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None/>
            </a:pPr>
            <a:r>
              <a:rPr lang="en-US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d</a:t>
            </a:r>
            <a:r>
              <a:rPr lang="en-US" sz="2800" baseline="-25000">
                <a:solidFill>
                  <a:srgbClr val="CC0000"/>
                </a:solidFill>
                <a:latin typeface="Gill Sans MT" charset="0"/>
              </a:rPr>
              <a:t>queue</a:t>
            </a:r>
            <a:r>
              <a:rPr lang="en-US" sz="2800">
                <a:solidFill>
                  <a:srgbClr val="CC0000"/>
                </a:solidFill>
                <a:latin typeface="Gill Sans MT" charset="0"/>
              </a:rPr>
              <a:t>: queueing delay</a:t>
            </a:r>
          </a:p>
          <a:p>
            <a:pPr marL="344488" indent="-34448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>
                <a:solidFill>
                  <a:srgbClr val="000000"/>
                </a:solidFill>
                <a:latin typeface="Gill Sans MT" charset="0"/>
              </a:rPr>
              <a:t>time waiting at output link for transmission </a:t>
            </a:r>
          </a:p>
          <a:p>
            <a:pPr marL="344488" indent="-34448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>
                <a:solidFill>
                  <a:srgbClr val="000000"/>
                </a:solidFill>
                <a:latin typeface="Gill Sans MT" charset="0"/>
              </a:rPr>
              <a:t>depends on congestion level of router</a:t>
            </a:r>
          </a:p>
        </p:txBody>
      </p:sp>
      <p:sp>
        <p:nvSpPr>
          <p:cNvPr id="110628" name="Rectangle 3"/>
          <p:cNvSpPr>
            <a:spLocks noChangeArrowheads="1"/>
          </p:cNvSpPr>
          <p:nvPr/>
        </p:nvSpPr>
        <p:spPr bwMode="auto">
          <a:xfrm>
            <a:off x="2116138" y="3630613"/>
            <a:ext cx="4943475" cy="55403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285750" indent="-285750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</a:pPr>
            <a:r>
              <a:rPr lang="en-US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000000"/>
                </a:solidFill>
                <a:latin typeface="Gill Sans MT" charset="0"/>
              </a:rPr>
              <a:t>nodal</a:t>
            </a:r>
            <a:r>
              <a:rPr lang="en-US">
                <a:solidFill>
                  <a:srgbClr val="000000"/>
                </a:solidFill>
                <a:latin typeface="Gill Sans MT" charset="0"/>
              </a:rPr>
              <a:t> = </a:t>
            </a:r>
            <a:r>
              <a:rPr lang="en-US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000000"/>
                </a:solidFill>
                <a:latin typeface="Gill Sans MT" charset="0"/>
              </a:rPr>
              <a:t>proc</a:t>
            </a:r>
            <a:r>
              <a:rPr lang="en-US">
                <a:solidFill>
                  <a:srgbClr val="000000"/>
                </a:solidFill>
                <a:latin typeface="Gill Sans MT" charset="0"/>
              </a:rPr>
              <a:t> + </a:t>
            </a:r>
            <a:r>
              <a:rPr lang="en-US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000000"/>
                </a:solidFill>
                <a:latin typeface="Gill Sans MT" charset="0"/>
              </a:rPr>
              <a:t>queue</a:t>
            </a:r>
            <a:r>
              <a:rPr lang="en-US">
                <a:solidFill>
                  <a:srgbClr val="000000"/>
                </a:solidFill>
                <a:latin typeface="Gill Sans MT" charset="0"/>
              </a:rPr>
              <a:t> + </a:t>
            </a:r>
            <a:r>
              <a:rPr lang="en-US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000000"/>
                </a:solidFill>
                <a:latin typeface="Gill Sans MT" charset="0"/>
              </a:rPr>
              <a:t>trans</a:t>
            </a:r>
            <a:r>
              <a:rPr lang="en-US">
                <a:solidFill>
                  <a:srgbClr val="000000"/>
                </a:solidFill>
                <a:latin typeface="Gill Sans MT" charset="0"/>
              </a:rPr>
              <a:t> +  </a:t>
            </a:r>
            <a:r>
              <a:rPr lang="en-US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000000"/>
                </a:solidFill>
                <a:latin typeface="Gill Sans MT" charset="0"/>
              </a:rPr>
              <a:t>prop</a:t>
            </a:r>
            <a:endParaRPr lang="en-US">
              <a:solidFill>
                <a:srgbClr val="000000"/>
              </a:solidFill>
              <a:latin typeface="Gill Sans MT" charset="0"/>
            </a:endParaRPr>
          </a:p>
        </p:txBody>
      </p:sp>
      <p:grpSp>
        <p:nvGrpSpPr>
          <p:cNvPr id="110629" name="Group 66"/>
          <p:cNvGrpSpPr>
            <a:grpSpLocks/>
          </p:cNvGrpSpPr>
          <p:nvPr/>
        </p:nvGrpSpPr>
        <p:grpSpPr bwMode="auto">
          <a:xfrm>
            <a:off x="1893888" y="1541463"/>
            <a:ext cx="779462" cy="679450"/>
            <a:chOff x="-44" y="1473"/>
            <a:chExt cx="981" cy="1105"/>
          </a:xfrm>
        </p:grpSpPr>
        <p:pic>
          <p:nvPicPr>
            <p:cNvPr id="110634" name="Picture 67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0635" name="Freeform 6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10630" name="Group 69"/>
          <p:cNvGrpSpPr>
            <a:grpSpLocks/>
          </p:cNvGrpSpPr>
          <p:nvPr/>
        </p:nvGrpSpPr>
        <p:grpSpPr bwMode="auto">
          <a:xfrm>
            <a:off x="2168525" y="2524125"/>
            <a:ext cx="779463" cy="679450"/>
            <a:chOff x="-44" y="1473"/>
            <a:chExt cx="981" cy="1105"/>
          </a:xfrm>
        </p:grpSpPr>
        <p:pic>
          <p:nvPicPr>
            <p:cNvPr id="110632" name="Picture 70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0633" name="Freeform 7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063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1-</a:t>
            </a:r>
            <a:fld id="{83E37F7A-1A6D-4144-B57F-D01CF1F70BAF}" type="slidenum">
              <a:rPr lang="en-US" sz="1200">
                <a:solidFill>
                  <a:srgbClr val="000000"/>
                </a:solidFill>
                <a:latin typeface="Tahoma" charset="0"/>
              </a:rPr>
              <a:pPr/>
              <a:t>5</a:t>
            </a:fld>
            <a:endParaRPr 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8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Introduction</a:t>
            </a:r>
          </a:p>
        </p:txBody>
      </p:sp>
      <p:sp>
        <p:nvSpPr>
          <p:cNvPr id="112642" name="Rectangle 3"/>
          <p:cNvSpPr>
            <a:spLocks noChangeArrowheads="1"/>
          </p:cNvSpPr>
          <p:nvPr/>
        </p:nvSpPr>
        <p:spPr bwMode="auto">
          <a:xfrm>
            <a:off x="627063" y="4459288"/>
            <a:ext cx="3810000" cy="207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CC0000"/>
                </a:solidFill>
                <a:latin typeface="Gill Sans MT" charset="0"/>
              </a:rPr>
              <a:t>trans</a:t>
            </a:r>
            <a:r>
              <a:rPr lang="en-US">
                <a:solidFill>
                  <a:srgbClr val="CC0000"/>
                </a:solidFill>
                <a:latin typeface="Gill Sans MT" charset="0"/>
              </a:rPr>
              <a:t>: transmission delay:</a:t>
            </a:r>
          </a:p>
          <a:p>
            <a:pPr marL="342900" indent="-342900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000" i="1">
                <a:solidFill>
                  <a:srgbClr val="000000"/>
                </a:solidFill>
                <a:latin typeface="Gill Sans MT" charset="0"/>
              </a:rPr>
              <a:t>L</a:t>
            </a:r>
            <a:r>
              <a:rPr lang="en-US" sz="2000">
                <a:solidFill>
                  <a:srgbClr val="000000"/>
                </a:solidFill>
                <a:latin typeface="Gill Sans MT" charset="0"/>
              </a:rPr>
              <a:t>: packet length (bits) </a:t>
            </a:r>
          </a:p>
          <a:p>
            <a:pPr marL="342900" indent="-342900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000" i="1">
                <a:solidFill>
                  <a:srgbClr val="000000"/>
                </a:solidFill>
                <a:latin typeface="Gill Sans MT" charset="0"/>
              </a:rPr>
              <a:t>R</a:t>
            </a:r>
            <a:r>
              <a:rPr lang="en-US" sz="2000">
                <a:solidFill>
                  <a:srgbClr val="000000"/>
                </a:solidFill>
                <a:latin typeface="Gill Sans MT" charset="0"/>
              </a:rPr>
              <a:t>: link </a:t>
            </a:r>
            <a:r>
              <a:rPr lang="en-US" sz="2000" i="1">
                <a:solidFill>
                  <a:srgbClr val="000000"/>
                </a:solidFill>
                <a:latin typeface="Gill Sans MT" charset="0"/>
              </a:rPr>
              <a:t>bandwidth (bps)</a:t>
            </a:r>
          </a:p>
          <a:p>
            <a:pPr marL="342900" indent="-342900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000" i="1">
                <a:solidFill>
                  <a:srgbClr val="CC0000"/>
                </a:solidFill>
                <a:latin typeface="Gill Sans MT" charset="0"/>
              </a:rPr>
              <a:t>d</a:t>
            </a:r>
            <a:r>
              <a:rPr lang="en-US" sz="2000" i="1" baseline="-25000">
                <a:solidFill>
                  <a:srgbClr val="CC0000"/>
                </a:solidFill>
                <a:latin typeface="Gill Sans MT" charset="0"/>
              </a:rPr>
              <a:t>trans</a:t>
            </a:r>
            <a:r>
              <a:rPr lang="en-US" sz="2000" i="1">
                <a:solidFill>
                  <a:srgbClr val="CC0000"/>
                </a:solidFill>
                <a:latin typeface="Gill Sans MT" charset="0"/>
              </a:rPr>
              <a:t> </a:t>
            </a:r>
            <a:r>
              <a:rPr lang="en-US" sz="2000" i="1">
                <a:solidFill>
                  <a:srgbClr val="000000"/>
                </a:solidFill>
                <a:latin typeface="Gill Sans MT" charset="0"/>
              </a:rPr>
              <a:t>= L/R</a:t>
            </a:r>
          </a:p>
        </p:txBody>
      </p:sp>
      <p:sp>
        <p:nvSpPr>
          <p:cNvPr id="112643" name="Rectangle 4"/>
          <p:cNvSpPr>
            <a:spLocks noChangeArrowheads="1"/>
          </p:cNvSpPr>
          <p:nvPr/>
        </p:nvSpPr>
        <p:spPr bwMode="auto">
          <a:xfrm>
            <a:off x="4718050" y="4449763"/>
            <a:ext cx="41529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CC0000"/>
                </a:solidFill>
                <a:latin typeface="Gill Sans MT" charset="0"/>
              </a:rPr>
              <a:t>prop</a:t>
            </a:r>
            <a:r>
              <a:rPr lang="en-US">
                <a:solidFill>
                  <a:srgbClr val="CC0000"/>
                </a:solidFill>
                <a:latin typeface="Gill Sans MT" charset="0"/>
              </a:rPr>
              <a:t>: propagation delay:</a:t>
            </a:r>
          </a:p>
          <a:p>
            <a:pPr marL="342900" indent="-342900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000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sz="2000">
                <a:solidFill>
                  <a:srgbClr val="000000"/>
                </a:solidFill>
                <a:latin typeface="Gill Sans MT" charset="0"/>
              </a:rPr>
              <a:t>: length of physical link</a:t>
            </a:r>
          </a:p>
          <a:p>
            <a:pPr marL="342900" indent="-342900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000" i="1">
                <a:solidFill>
                  <a:srgbClr val="000000"/>
                </a:solidFill>
                <a:latin typeface="Gill Sans MT" charset="0"/>
              </a:rPr>
              <a:t>s</a:t>
            </a:r>
            <a:r>
              <a:rPr lang="en-US" sz="2000">
                <a:solidFill>
                  <a:srgbClr val="000000"/>
                </a:solidFill>
                <a:latin typeface="Gill Sans MT" charset="0"/>
              </a:rPr>
              <a:t>: propagation speed in medium (~2x10</a:t>
            </a:r>
            <a:r>
              <a:rPr lang="en-US" sz="2000" baseline="30000">
                <a:solidFill>
                  <a:srgbClr val="000000"/>
                </a:solidFill>
                <a:latin typeface="Gill Sans MT" charset="0"/>
              </a:rPr>
              <a:t>8</a:t>
            </a:r>
            <a:r>
              <a:rPr lang="en-US" sz="2000">
                <a:solidFill>
                  <a:srgbClr val="000000"/>
                </a:solidFill>
                <a:latin typeface="Gill Sans MT" charset="0"/>
              </a:rPr>
              <a:t> m/sec)</a:t>
            </a:r>
          </a:p>
          <a:p>
            <a:pPr marL="342900" indent="-342900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000" i="1">
                <a:solidFill>
                  <a:srgbClr val="CC0000"/>
                </a:solidFill>
                <a:latin typeface="Gill Sans MT" charset="0"/>
              </a:rPr>
              <a:t>d</a:t>
            </a:r>
            <a:r>
              <a:rPr lang="en-US" sz="2000" baseline="-25000">
                <a:solidFill>
                  <a:srgbClr val="CC0000"/>
                </a:solidFill>
                <a:latin typeface="Gill Sans MT" charset="0"/>
              </a:rPr>
              <a:t>prop</a:t>
            </a:r>
            <a:r>
              <a:rPr lang="en-US" sz="2000">
                <a:solidFill>
                  <a:srgbClr val="000000"/>
                </a:solidFill>
                <a:latin typeface="Gill Sans MT" charset="0"/>
              </a:rPr>
              <a:t> = </a:t>
            </a:r>
            <a:r>
              <a:rPr lang="en-US" sz="2000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sz="2000">
                <a:solidFill>
                  <a:srgbClr val="000000"/>
                </a:solidFill>
                <a:latin typeface="Gill Sans MT" charset="0"/>
              </a:rPr>
              <a:t>/</a:t>
            </a:r>
            <a:r>
              <a:rPr lang="en-US" sz="2000" i="1">
                <a:solidFill>
                  <a:srgbClr val="000000"/>
                </a:solidFill>
                <a:latin typeface="Gill Sans MT" charset="0"/>
              </a:rPr>
              <a:t>s</a:t>
            </a:r>
          </a:p>
        </p:txBody>
      </p:sp>
      <p:grpSp>
        <p:nvGrpSpPr>
          <p:cNvPr id="2" name="Group 122"/>
          <p:cNvGrpSpPr>
            <a:grpSpLocks/>
          </p:cNvGrpSpPr>
          <p:nvPr/>
        </p:nvGrpSpPr>
        <p:grpSpPr bwMode="auto">
          <a:xfrm>
            <a:off x="2255838" y="5600700"/>
            <a:ext cx="2528887" cy="800100"/>
            <a:chOff x="1421" y="3528"/>
            <a:chExt cx="1593" cy="504"/>
          </a:xfrm>
        </p:grpSpPr>
        <p:sp>
          <p:nvSpPr>
            <p:cNvPr id="182333" name="AutoShape 61"/>
            <p:cNvSpPr>
              <a:spLocks noChangeArrowheads="1"/>
            </p:cNvSpPr>
            <p:nvPr/>
          </p:nvSpPr>
          <p:spPr bwMode="auto">
            <a:xfrm rot="381619">
              <a:off x="1421" y="3528"/>
              <a:ext cx="1593" cy="201"/>
            </a:xfrm>
            <a:prstGeom prst="leftRightArrow">
              <a:avLst>
                <a:gd name="adj1" fmla="val 35324"/>
                <a:gd name="adj2" fmla="val 94994"/>
              </a:avLst>
            </a:prstGeom>
            <a:gradFill rotWithShape="1">
              <a:gsLst>
                <a:gs pos="0">
                  <a:srgbClr val="CC0000"/>
                </a:gs>
                <a:gs pos="50000">
                  <a:schemeClr val="bg1"/>
                </a:gs>
                <a:gs pos="100000">
                  <a:srgbClr val="CC0000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2703" name="Text Box 62"/>
            <p:cNvSpPr txBox="1">
              <a:spLocks noChangeArrowheads="1"/>
            </p:cNvSpPr>
            <p:nvPr/>
          </p:nvSpPr>
          <p:spPr bwMode="auto">
            <a:xfrm>
              <a:off x="1533" y="3590"/>
              <a:ext cx="1326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i="1">
                  <a:solidFill>
                    <a:srgbClr val="CC0000"/>
                  </a:solidFill>
                </a:rPr>
                <a:t>d</a:t>
              </a:r>
              <a:r>
                <a:rPr lang="en-US" sz="2000" baseline="-25000">
                  <a:solidFill>
                    <a:srgbClr val="CC0000"/>
                  </a:solidFill>
                </a:rPr>
                <a:t>trans </a:t>
              </a:r>
              <a:r>
                <a:rPr lang="en-US" sz="2000">
                  <a:solidFill>
                    <a:srgbClr val="CC0000"/>
                  </a:solidFill>
                </a:rPr>
                <a:t>and </a:t>
              </a:r>
              <a:r>
                <a:rPr lang="en-US" sz="2000" i="1">
                  <a:solidFill>
                    <a:srgbClr val="CC0000"/>
                  </a:solidFill>
                </a:rPr>
                <a:t>d</a:t>
              </a:r>
              <a:r>
                <a:rPr lang="en-US" sz="2000" baseline="-25000">
                  <a:solidFill>
                    <a:srgbClr val="CC0000"/>
                  </a:solidFill>
                </a:rPr>
                <a:t>prop</a:t>
              </a:r>
            </a:p>
            <a:p>
              <a:pPr algn="ctr"/>
              <a:r>
                <a:rPr lang="en-US" sz="2000" i="1">
                  <a:solidFill>
                    <a:srgbClr val="CC0000"/>
                  </a:solidFill>
                </a:rPr>
                <a:t>very </a:t>
              </a:r>
              <a:r>
                <a:rPr lang="en-US" sz="2000">
                  <a:solidFill>
                    <a:srgbClr val="CC0000"/>
                  </a:solidFill>
                </a:rPr>
                <a:t>different</a:t>
              </a:r>
            </a:p>
          </p:txBody>
        </p:sp>
      </p:grpSp>
      <p:pic>
        <p:nvPicPr>
          <p:cNvPr id="112645" name="Picture 64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828675"/>
            <a:ext cx="6856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46" name="Rectangle 2"/>
          <p:cNvSpPr>
            <a:spLocks noChangeArrowheads="1"/>
          </p:cNvSpPr>
          <p:nvPr/>
        </p:nvSpPr>
        <p:spPr bwMode="auto">
          <a:xfrm>
            <a:off x="452438" y="200025"/>
            <a:ext cx="7772400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sz="4400">
                <a:solidFill>
                  <a:srgbClr val="000099"/>
                </a:solidFill>
                <a:latin typeface="Gill Sans MT" charset="0"/>
              </a:rPr>
              <a:t>Four sources of packet delay</a:t>
            </a:r>
            <a:endParaRPr lang="en-US" sz="4800">
              <a:solidFill>
                <a:srgbClr val="000099"/>
              </a:solidFill>
              <a:latin typeface="Gill Sans MT" charset="0"/>
            </a:endParaRPr>
          </a:p>
        </p:txBody>
      </p:sp>
      <p:sp>
        <p:nvSpPr>
          <p:cNvPr id="112647" name="Oval 7"/>
          <p:cNvSpPr>
            <a:spLocks noChangeArrowheads="1"/>
          </p:cNvSpPr>
          <p:nvPr/>
        </p:nvSpPr>
        <p:spPr bwMode="auto">
          <a:xfrm>
            <a:off x="3351213" y="2219325"/>
            <a:ext cx="1198562" cy="369888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2648" name="Rectangle 8"/>
          <p:cNvSpPr>
            <a:spLocks noChangeArrowheads="1"/>
          </p:cNvSpPr>
          <p:nvPr/>
        </p:nvSpPr>
        <p:spPr bwMode="auto">
          <a:xfrm>
            <a:off x="3351213" y="2151063"/>
            <a:ext cx="1198562" cy="263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12649" name="Oval 9"/>
          <p:cNvSpPr>
            <a:spLocks noChangeArrowheads="1"/>
          </p:cNvSpPr>
          <p:nvPr/>
        </p:nvSpPr>
        <p:spPr bwMode="auto">
          <a:xfrm>
            <a:off x="3360738" y="1922463"/>
            <a:ext cx="1198562" cy="430212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12650" name="Group 10"/>
          <p:cNvGrpSpPr>
            <a:grpSpLocks/>
          </p:cNvGrpSpPr>
          <p:nvPr/>
        </p:nvGrpSpPr>
        <p:grpSpPr bwMode="auto">
          <a:xfrm>
            <a:off x="3706813" y="1952625"/>
            <a:ext cx="498475" cy="119063"/>
            <a:chOff x="2208" y="2184"/>
            <a:chExt cx="176" cy="69"/>
          </a:xfrm>
        </p:grpSpPr>
        <p:grpSp>
          <p:nvGrpSpPr>
            <p:cNvPr id="112694" name="Group 11"/>
            <p:cNvGrpSpPr>
              <a:grpSpLocks/>
            </p:cNvGrpSpPr>
            <p:nvPr/>
          </p:nvGrpSpPr>
          <p:grpSpPr bwMode="auto">
            <a:xfrm>
              <a:off x="2208" y="2185"/>
              <a:ext cx="176" cy="68"/>
              <a:chOff x="2848" y="848"/>
              <a:chExt cx="140" cy="98"/>
            </a:xfrm>
          </p:grpSpPr>
          <p:sp>
            <p:nvSpPr>
              <p:cNvPr id="112699" name="Line 1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0" name="Line 1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1" name="Line 1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695" name="Group 15"/>
            <p:cNvGrpSpPr>
              <a:grpSpLocks/>
            </p:cNvGrpSpPr>
            <p:nvPr/>
          </p:nvGrpSpPr>
          <p:grpSpPr bwMode="auto">
            <a:xfrm flipV="1">
              <a:off x="2208" y="2184"/>
              <a:ext cx="176" cy="68"/>
              <a:chOff x="2848" y="848"/>
              <a:chExt cx="140" cy="98"/>
            </a:xfrm>
          </p:grpSpPr>
          <p:sp>
            <p:nvSpPr>
              <p:cNvPr id="112696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7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8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12651" name="Oval 19"/>
          <p:cNvSpPr>
            <a:spLocks noChangeArrowheads="1"/>
          </p:cNvSpPr>
          <p:nvPr/>
        </p:nvSpPr>
        <p:spPr bwMode="auto">
          <a:xfrm>
            <a:off x="6446838" y="2238375"/>
            <a:ext cx="1198562" cy="369888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2652" name="Line 20"/>
          <p:cNvSpPr>
            <a:spLocks noChangeShapeType="1"/>
          </p:cNvSpPr>
          <p:nvPr/>
        </p:nvSpPr>
        <p:spPr bwMode="auto">
          <a:xfrm>
            <a:off x="6456363" y="2217738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53" name="Rectangle 21"/>
          <p:cNvSpPr>
            <a:spLocks noChangeArrowheads="1"/>
          </p:cNvSpPr>
          <p:nvPr/>
        </p:nvSpPr>
        <p:spPr bwMode="auto">
          <a:xfrm>
            <a:off x="6456363" y="2179638"/>
            <a:ext cx="1198562" cy="263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12654" name="Oval 22"/>
          <p:cNvSpPr>
            <a:spLocks noChangeArrowheads="1"/>
          </p:cNvSpPr>
          <p:nvPr/>
        </p:nvSpPr>
        <p:spPr bwMode="auto">
          <a:xfrm>
            <a:off x="6465888" y="1951038"/>
            <a:ext cx="1198562" cy="430212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2655" name="Line 26"/>
          <p:cNvSpPr>
            <a:spLocks noChangeShapeType="1"/>
          </p:cNvSpPr>
          <p:nvPr/>
        </p:nvSpPr>
        <p:spPr bwMode="auto">
          <a:xfrm>
            <a:off x="4545013" y="2276475"/>
            <a:ext cx="193357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56" name="Rectangle 29"/>
          <p:cNvSpPr>
            <a:spLocks noChangeArrowheads="1"/>
          </p:cNvSpPr>
          <p:nvPr/>
        </p:nvSpPr>
        <p:spPr bwMode="auto">
          <a:xfrm>
            <a:off x="5464175" y="2076450"/>
            <a:ext cx="147638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2657" name="Rectangle 30"/>
          <p:cNvSpPr>
            <a:spLocks noChangeArrowheads="1"/>
          </p:cNvSpPr>
          <p:nvPr/>
        </p:nvSpPr>
        <p:spPr bwMode="auto">
          <a:xfrm>
            <a:off x="4211638" y="2147888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2658" name="Rectangle 31"/>
          <p:cNvSpPr>
            <a:spLocks noChangeArrowheads="1"/>
          </p:cNvSpPr>
          <p:nvPr/>
        </p:nvSpPr>
        <p:spPr bwMode="auto">
          <a:xfrm>
            <a:off x="4373563" y="2147888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2659" name="Line 35"/>
          <p:cNvSpPr>
            <a:spLocks noChangeShapeType="1"/>
          </p:cNvSpPr>
          <p:nvPr/>
        </p:nvSpPr>
        <p:spPr bwMode="auto">
          <a:xfrm flipV="1">
            <a:off x="6235700" y="1876425"/>
            <a:ext cx="3667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0" name="Rectangle 38"/>
          <p:cNvSpPr>
            <a:spLocks noChangeArrowheads="1"/>
          </p:cNvSpPr>
          <p:nvPr/>
        </p:nvSpPr>
        <p:spPr bwMode="auto">
          <a:xfrm>
            <a:off x="4502150" y="2085975"/>
            <a:ext cx="147638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2661" name="Text Box 39"/>
          <p:cNvSpPr txBox="1">
            <a:spLocks noChangeArrowheads="1"/>
          </p:cNvSpPr>
          <p:nvPr/>
        </p:nvSpPr>
        <p:spPr bwMode="auto">
          <a:xfrm>
            <a:off x="4891088" y="1689100"/>
            <a:ext cx="1390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propagation</a:t>
            </a:r>
          </a:p>
        </p:txBody>
      </p:sp>
      <p:sp>
        <p:nvSpPr>
          <p:cNvPr id="112662" name="Line 40"/>
          <p:cNvSpPr>
            <a:spLocks noChangeShapeType="1"/>
          </p:cNvSpPr>
          <p:nvPr/>
        </p:nvSpPr>
        <p:spPr bwMode="auto">
          <a:xfrm rot="10800000">
            <a:off x="4645025" y="1876425"/>
            <a:ext cx="319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3" name="Text Box 43"/>
          <p:cNvSpPr txBox="1">
            <a:spLocks noChangeArrowheads="1"/>
          </p:cNvSpPr>
          <p:nvPr/>
        </p:nvSpPr>
        <p:spPr bwMode="auto">
          <a:xfrm>
            <a:off x="3127375" y="2803525"/>
            <a:ext cx="1289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CC0000"/>
                </a:solidFill>
              </a:rPr>
              <a:t>nodal</a:t>
            </a:r>
          </a:p>
          <a:p>
            <a:pPr algn="ctr"/>
            <a:r>
              <a:rPr lang="en-US" sz="1800">
                <a:solidFill>
                  <a:srgbClr val="CC0000"/>
                </a:solidFill>
              </a:rPr>
              <a:t>processing</a:t>
            </a:r>
          </a:p>
        </p:txBody>
      </p:sp>
      <p:sp>
        <p:nvSpPr>
          <p:cNvPr id="112664" name="Line 44"/>
          <p:cNvSpPr>
            <a:spLocks noChangeShapeType="1"/>
          </p:cNvSpPr>
          <p:nvPr/>
        </p:nvSpPr>
        <p:spPr bwMode="auto">
          <a:xfrm rot="10800000">
            <a:off x="3378200" y="2847975"/>
            <a:ext cx="833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5" name="Line 45"/>
          <p:cNvSpPr>
            <a:spLocks noChangeShapeType="1"/>
          </p:cNvSpPr>
          <p:nvPr/>
        </p:nvSpPr>
        <p:spPr bwMode="auto">
          <a:xfrm rot="10800000" flipV="1">
            <a:off x="4187825" y="2609850"/>
            <a:ext cx="385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6" name="Text Box 46"/>
          <p:cNvSpPr txBox="1">
            <a:spLocks noChangeArrowheads="1"/>
          </p:cNvSpPr>
          <p:nvPr/>
        </p:nvSpPr>
        <p:spPr bwMode="auto">
          <a:xfrm>
            <a:off x="4595813" y="3060700"/>
            <a:ext cx="1123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queueing</a:t>
            </a:r>
          </a:p>
        </p:txBody>
      </p:sp>
      <p:sp>
        <p:nvSpPr>
          <p:cNvPr id="112667" name="Line 47"/>
          <p:cNvSpPr>
            <a:spLocks noChangeShapeType="1"/>
          </p:cNvSpPr>
          <p:nvPr/>
        </p:nvSpPr>
        <p:spPr bwMode="auto">
          <a:xfrm rot="10800000">
            <a:off x="4349750" y="2609850"/>
            <a:ext cx="595313" cy="552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2668" name="Group 48"/>
          <p:cNvGrpSpPr>
            <a:grpSpLocks/>
          </p:cNvGrpSpPr>
          <p:nvPr/>
        </p:nvGrpSpPr>
        <p:grpSpPr bwMode="auto">
          <a:xfrm>
            <a:off x="6792913" y="2009775"/>
            <a:ext cx="498475" cy="119063"/>
            <a:chOff x="2208" y="2184"/>
            <a:chExt cx="176" cy="69"/>
          </a:xfrm>
        </p:grpSpPr>
        <p:grpSp>
          <p:nvGrpSpPr>
            <p:cNvPr id="112686" name="Group 49"/>
            <p:cNvGrpSpPr>
              <a:grpSpLocks/>
            </p:cNvGrpSpPr>
            <p:nvPr/>
          </p:nvGrpSpPr>
          <p:grpSpPr bwMode="auto">
            <a:xfrm>
              <a:off x="2208" y="2185"/>
              <a:ext cx="176" cy="68"/>
              <a:chOff x="2848" y="848"/>
              <a:chExt cx="140" cy="98"/>
            </a:xfrm>
          </p:grpSpPr>
          <p:sp>
            <p:nvSpPr>
              <p:cNvPr id="112691" name="Line 5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2" name="Line 5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3" name="Line 5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687" name="Group 53"/>
            <p:cNvGrpSpPr>
              <a:grpSpLocks/>
            </p:cNvGrpSpPr>
            <p:nvPr/>
          </p:nvGrpSpPr>
          <p:grpSpPr bwMode="auto">
            <a:xfrm flipV="1">
              <a:off x="2208" y="2184"/>
              <a:ext cx="176" cy="68"/>
              <a:chOff x="2848" y="848"/>
              <a:chExt cx="140" cy="98"/>
            </a:xfrm>
          </p:grpSpPr>
          <p:sp>
            <p:nvSpPr>
              <p:cNvPr id="112688" name="Line 5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9" name="Line 5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0" name="Line 5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12669" name="Rectangle 3"/>
          <p:cNvSpPr>
            <a:spLocks noChangeArrowheads="1"/>
          </p:cNvSpPr>
          <p:nvPr/>
        </p:nvSpPr>
        <p:spPr bwMode="auto">
          <a:xfrm>
            <a:off x="2116138" y="3630613"/>
            <a:ext cx="4943475" cy="55403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285750" indent="-285750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</a:pPr>
            <a:r>
              <a:rPr lang="en-US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000000"/>
                </a:solidFill>
                <a:latin typeface="Gill Sans MT" charset="0"/>
              </a:rPr>
              <a:t>nodal</a:t>
            </a:r>
            <a:r>
              <a:rPr lang="en-US">
                <a:solidFill>
                  <a:srgbClr val="000000"/>
                </a:solidFill>
                <a:latin typeface="Gill Sans MT" charset="0"/>
              </a:rPr>
              <a:t> = </a:t>
            </a:r>
            <a:r>
              <a:rPr lang="en-US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000000"/>
                </a:solidFill>
                <a:latin typeface="Gill Sans MT" charset="0"/>
              </a:rPr>
              <a:t>proc</a:t>
            </a:r>
            <a:r>
              <a:rPr lang="en-US">
                <a:solidFill>
                  <a:srgbClr val="000000"/>
                </a:solidFill>
                <a:latin typeface="Gill Sans MT" charset="0"/>
              </a:rPr>
              <a:t> + </a:t>
            </a:r>
            <a:r>
              <a:rPr lang="en-US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000000"/>
                </a:solidFill>
                <a:latin typeface="Gill Sans MT" charset="0"/>
              </a:rPr>
              <a:t>queue</a:t>
            </a:r>
            <a:r>
              <a:rPr lang="en-US">
                <a:solidFill>
                  <a:srgbClr val="000000"/>
                </a:solidFill>
                <a:latin typeface="Gill Sans MT" charset="0"/>
              </a:rPr>
              <a:t> + </a:t>
            </a:r>
            <a:r>
              <a:rPr lang="en-US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000000"/>
                </a:solidFill>
                <a:latin typeface="Gill Sans MT" charset="0"/>
              </a:rPr>
              <a:t>trans</a:t>
            </a:r>
            <a:r>
              <a:rPr lang="en-US">
                <a:solidFill>
                  <a:srgbClr val="000000"/>
                </a:solidFill>
                <a:latin typeface="Gill Sans MT" charset="0"/>
              </a:rPr>
              <a:t> +  </a:t>
            </a:r>
            <a:r>
              <a:rPr lang="en-US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000000"/>
                </a:solidFill>
                <a:latin typeface="Gill Sans MT" charset="0"/>
              </a:rPr>
              <a:t>prop</a:t>
            </a:r>
            <a:endParaRPr lang="en-US">
              <a:solidFill>
                <a:srgbClr val="000000"/>
              </a:solidFill>
              <a:latin typeface="Gill Sans MT" charset="0"/>
            </a:endParaRPr>
          </a:p>
        </p:txBody>
      </p:sp>
      <p:sp>
        <p:nvSpPr>
          <p:cNvPr id="1126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</a:rPr>
              <a:t>1-</a:t>
            </a:r>
            <a:fld id="{DAE308D0-AFE6-484F-9A09-6FBACA1692E2}" type="slidenum">
              <a:rPr lang="en-US" sz="1200">
                <a:solidFill>
                  <a:srgbClr val="000000"/>
                </a:solidFill>
                <a:latin typeface="Tahoma" charset="0"/>
              </a:rPr>
              <a:pPr/>
              <a:t>6</a:t>
            </a:fld>
            <a:endParaRPr 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12671" name="Line 24"/>
          <p:cNvSpPr>
            <a:spLocks noChangeShapeType="1"/>
          </p:cNvSpPr>
          <p:nvPr/>
        </p:nvSpPr>
        <p:spPr bwMode="auto">
          <a:xfrm>
            <a:off x="2620963" y="1857375"/>
            <a:ext cx="741362" cy="355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2" name="Line 25"/>
          <p:cNvSpPr>
            <a:spLocks noChangeShapeType="1"/>
          </p:cNvSpPr>
          <p:nvPr/>
        </p:nvSpPr>
        <p:spPr bwMode="auto">
          <a:xfrm flipV="1">
            <a:off x="2925763" y="2397125"/>
            <a:ext cx="428625" cy="4508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3" name="Rectangle 32"/>
          <p:cNvSpPr>
            <a:spLocks noChangeArrowheads="1"/>
          </p:cNvSpPr>
          <p:nvPr/>
        </p:nvSpPr>
        <p:spPr bwMode="auto">
          <a:xfrm>
            <a:off x="3159125" y="2047875"/>
            <a:ext cx="147638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2674" name="Line 33"/>
          <p:cNvSpPr>
            <a:spLocks noChangeShapeType="1"/>
          </p:cNvSpPr>
          <p:nvPr/>
        </p:nvSpPr>
        <p:spPr bwMode="auto">
          <a:xfrm>
            <a:off x="3109913" y="1984375"/>
            <a:ext cx="211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5" name="Text Box 36"/>
          <p:cNvSpPr txBox="1">
            <a:spLocks noChangeArrowheads="1"/>
          </p:cNvSpPr>
          <p:nvPr/>
        </p:nvSpPr>
        <p:spPr bwMode="auto">
          <a:xfrm>
            <a:off x="1743075" y="15414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6600"/>
                </a:solidFill>
              </a:rPr>
              <a:t>A</a:t>
            </a:r>
          </a:p>
        </p:txBody>
      </p:sp>
      <p:sp>
        <p:nvSpPr>
          <p:cNvPr id="112676" name="Text Box 37"/>
          <p:cNvSpPr txBox="1">
            <a:spLocks noChangeArrowheads="1"/>
          </p:cNvSpPr>
          <p:nvPr/>
        </p:nvSpPr>
        <p:spPr bwMode="auto">
          <a:xfrm>
            <a:off x="1919288" y="24939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99"/>
                </a:solidFill>
              </a:rPr>
              <a:t>B</a:t>
            </a:r>
          </a:p>
        </p:txBody>
      </p:sp>
      <p:grpSp>
        <p:nvGrpSpPr>
          <p:cNvPr id="112677" name="Group 66"/>
          <p:cNvGrpSpPr>
            <a:grpSpLocks/>
          </p:cNvGrpSpPr>
          <p:nvPr/>
        </p:nvGrpSpPr>
        <p:grpSpPr bwMode="auto">
          <a:xfrm>
            <a:off x="1893888" y="1541463"/>
            <a:ext cx="779462" cy="679450"/>
            <a:chOff x="-44" y="1473"/>
            <a:chExt cx="981" cy="1105"/>
          </a:xfrm>
        </p:grpSpPr>
        <p:pic>
          <p:nvPicPr>
            <p:cNvPr id="112684" name="Picture 67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685" name="Freeform 6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12678" name="Group 69"/>
          <p:cNvGrpSpPr>
            <a:grpSpLocks/>
          </p:cNvGrpSpPr>
          <p:nvPr/>
        </p:nvGrpSpPr>
        <p:grpSpPr bwMode="auto">
          <a:xfrm>
            <a:off x="2168525" y="2524125"/>
            <a:ext cx="779463" cy="679450"/>
            <a:chOff x="-44" y="1473"/>
            <a:chExt cx="981" cy="1105"/>
          </a:xfrm>
        </p:grpSpPr>
        <p:pic>
          <p:nvPicPr>
            <p:cNvPr id="112682" name="Picture 70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683" name="Freeform 7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2679" name="Text Box 41"/>
          <p:cNvSpPr txBox="1">
            <a:spLocks noChangeArrowheads="1"/>
          </p:cNvSpPr>
          <p:nvPr/>
        </p:nvSpPr>
        <p:spPr bwMode="auto">
          <a:xfrm>
            <a:off x="2987675" y="1249363"/>
            <a:ext cx="1466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transmission</a:t>
            </a:r>
          </a:p>
        </p:txBody>
      </p:sp>
      <p:sp>
        <p:nvSpPr>
          <p:cNvPr id="112680" name="Line 42"/>
          <p:cNvSpPr>
            <a:spLocks noChangeShapeType="1"/>
          </p:cNvSpPr>
          <p:nvPr/>
        </p:nvSpPr>
        <p:spPr bwMode="auto">
          <a:xfrm rot="10800000" flipH="1" flipV="1">
            <a:off x="4038600" y="1517650"/>
            <a:ext cx="52863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1" name="TextBox 1"/>
          <p:cNvSpPr txBox="1">
            <a:spLocks noChangeArrowheads="1"/>
          </p:cNvSpPr>
          <p:nvPr/>
        </p:nvSpPr>
        <p:spPr bwMode="auto">
          <a:xfrm>
            <a:off x="611188" y="6388100"/>
            <a:ext cx="64309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* Check out the Java applet for an interactive animation on trans vs. prop delay</a:t>
            </a:r>
          </a:p>
        </p:txBody>
      </p:sp>
    </p:spTree>
    <p:extLst>
      <p:ext uri="{BB962C8B-B14F-4D97-AF65-F5344CB8AC3E}">
        <p14:creationId xmlns:p14="http://schemas.microsoft.com/office/powerpoint/2010/main" val="1766589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14690" name="Picture 3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38" y="811213"/>
            <a:ext cx="4113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6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5125" y="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Caravan analogy</a:t>
            </a:r>
          </a:p>
        </p:txBody>
      </p:sp>
      <p:sp>
        <p:nvSpPr>
          <p:cNvPr id="11469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41338" y="2927350"/>
            <a:ext cx="4216400" cy="3317875"/>
          </a:xfrm>
        </p:spPr>
        <p:txBody>
          <a:bodyPr>
            <a:normAutofit lnSpcReduction="10000"/>
          </a:bodyPr>
          <a:lstStyle/>
          <a:p>
            <a:pPr eaLnBrk="1" hangingPunct="1">
              <a:buClr>
                <a:srgbClr val="0000FF"/>
              </a:buClr>
              <a:buSzPct val="75000"/>
            </a:pPr>
            <a:r>
              <a:rPr lang="en-US" sz="2400">
                <a:latin typeface="Gill Sans MT" charset="0"/>
              </a:rPr>
              <a:t>cars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>
                <a:latin typeface="Gill Sans MT" charset="0"/>
              </a:rPr>
              <a:t>propagate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>
                <a:latin typeface="Gill Sans MT" charset="0"/>
              </a:rPr>
              <a:t> at </a:t>
            </a:r>
            <a:br>
              <a:rPr lang="en-US" altLang="ja-JP" sz="2400">
                <a:latin typeface="Gill Sans MT" charset="0"/>
              </a:rPr>
            </a:br>
            <a:r>
              <a:rPr lang="en-US" altLang="ja-JP" sz="2400">
                <a:latin typeface="Gill Sans MT" charset="0"/>
              </a:rPr>
              <a:t>100 km/hr</a:t>
            </a:r>
          </a:p>
          <a:p>
            <a:pPr eaLnBrk="1" hangingPunct="1">
              <a:buClr>
                <a:srgbClr val="0000FF"/>
              </a:buClr>
              <a:buSzPct val="75000"/>
            </a:pPr>
            <a:r>
              <a:rPr lang="en-US" sz="2400">
                <a:latin typeface="Gill Sans MT" charset="0"/>
              </a:rPr>
              <a:t>toll booth takes 12 sec to service car (bit transmission time)</a:t>
            </a:r>
          </a:p>
          <a:p>
            <a:pPr eaLnBrk="1" hangingPunct="1">
              <a:buClr>
                <a:srgbClr val="0000FF"/>
              </a:buClr>
              <a:buSzPct val="75000"/>
            </a:pPr>
            <a:r>
              <a:rPr lang="en-US" sz="2400">
                <a:latin typeface="Gill Sans MT" charset="0"/>
              </a:rPr>
              <a:t>car~bit; caravan ~ packet</a:t>
            </a:r>
          </a:p>
          <a:p>
            <a:pPr eaLnBrk="1" hangingPunct="1">
              <a:buClr>
                <a:srgbClr val="0000FF"/>
              </a:buClr>
              <a:buSzPct val="75000"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Q:</a:t>
            </a:r>
            <a:r>
              <a:rPr lang="en-US" sz="2400">
                <a:solidFill>
                  <a:srgbClr val="CC0000"/>
                </a:solidFill>
                <a:latin typeface="Gill Sans MT" charset="0"/>
              </a:rPr>
              <a:t> How long until caravan is lined up before 2nd toll booth?</a:t>
            </a:r>
          </a:p>
          <a:p>
            <a:pPr eaLnBrk="1" hangingPunct="1">
              <a:buFont typeface="Wingdings" charset="0"/>
              <a:buNone/>
            </a:pPr>
            <a:endParaRPr lang="en-US" sz="2400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73734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227638" y="2941638"/>
            <a:ext cx="3521075" cy="3365500"/>
          </a:xfrm>
        </p:spPr>
        <p:txBody>
          <a:bodyPr>
            <a:normAutofit lnSpcReduction="10000"/>
          </a:bodyPr>
          <a:lstStyle/>
          <a:p>
            <a:pPr eaLnBrk="1" hangingPunct="1">
              <a:buSzTx/>
              <a:buFont typeface="Wingdings" charset="0"/>
              <a:buChar char="§"/>
            </a:pPr>
            <a:r>
              <a:rPr lang="en-US" sz="2400">
                <a:latin typeface="Gill Sans MT" charset="0"/>
              </a:rPr>
              <a:t>time to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>
                <a:latin typeface="Gill Sans MT" charset="0"/>
              </a:rPr>
              <a:t>push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>
                <a:latin typeface="Gill Sans MT" charset="0"/>
              </a:rPr>
              <a:t> entire caravan through toll booth onto highway = 12*10 = 120 sec</a:t>
            </a:r>
          </a:p>
          <a:p>
            <a:pPr eaLnBrk="1" hangingPunct="1">
              <a:buSzTx/>
              <a:buFont typeface="Wingdings" charset="0"/>
              <a:buChar char="§"/>
            </a:pPr>
            <a:r>
              <a:rPr lang="en-US" sz="2400">
                <a:latin typeface="Gill Sans MT" charset="0"/>
              </a:rPr>
              <a:t>time for last car to propagate from 1st to 2nd toll both: 100km/(100km/hr)= 1 hr</a:t>
            </a:r>
          </a:p>
          <a:p>
            <a:pPr eaLnBrk="1" hangingPunct="1">
              <a:buSzTx/>
              <a:buFont typeface="Wingdings" charset="0"/>
              <a:buChar char="§"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A:</a:t>
            </a:r>
            <a:r>
              <a:rPr lang="en-US" sz="2400">
                <a:solidFill>
                  <a:srgbClr val="CC0000"/>
                </a:solidFill>
                <a:latin typeface="Gill Sans MT" charset="0"/>
              </a:rPr>
              <a:t> 62 minutes</a:t>
            </a:r>
          </a:p>
        </p:txBody>
      </p:sp>
      <p:grpSp>
        <p:nvGrpSpPr>
          <p:cNvPr id="114694" name="Group 42"/>
          <p:cNvGrpSpPr>
            <a:grpSpLocks/>
          </p:cNvGrpSpPr>
          <p:nvPr/>
        </p:nvGrpSpPr>
        <p:grpSpPr bwMode="auto">
          <a:xfrm>
            <a:off x="406400" y="1195388"/>
            <a:ext cx="8043863" cy="1481137"/>
            <a:chOff x="165" y="725"/>
            <a:chExt cx="5067" cy="933"/>
          </a:xfrm>
        </p:grpSpPr>
        <p:grpSp>
          <p:nvGrpSpPr>
            <p:cNvPr id="114696" name="Group 43"/>
            <p:cNvGrpSpPr>
              <a:grpSpLocks/>
            </p:cNvGrpSpPr>
            <p:nvPr/>
          </p:nvGrpSpPr>
          <p:grpSpPr bwMode="auto">
            <a:xfrm>
              <a:off x="3535" y="781"/>
              <a:ext cx="516" cy="877"/>
              <a:chOff x="1357" y="938"/>
              <a:chExt cx="516" cy="877"/>
            </a:xfrm>
          </p:grpSpPr>
          <p:sp>
            <p:nvSpPr>
              <p:cNvPr id="114720" name="Rectangle 44"/>
              <p:cNvSpPr>
                <a:spLocks noChangeArrowheads="1"/>
              </p:cNvSpPr>
              <p:nvPr/>
            </p:nvSpPr>
            <p:spPr bwMode="auto">
              <a:xfrm>
                <a:off x="1568" y="938"/>
                <a:ext cx="47" cy="42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21" name="Text Box 45"/>
              <p:cNvSpPr txBox="1">
                <a:spLocks noChangeArrowheads="1"/>
              </p:cNvSpPr>
              <p:nvPr/>
            </p:nvSpPr>
            <p:spPr bwMode="auto">
              <a:xfrm>
                <a:off x="1357" y="1373"/>
                <a:ext cx="516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toll </a:t>
                </a:r>
              </a:p>
              <a:p>
                <a:pPr algn="ctr"/>
                <a:r>
                  <a:rPr lang="en-US" sz="2000"/>
                  <a:t>booth</a:t>
                </a:r>
              </a:p>
            </p:txBody>
          </p:sp>
        </p:grpSp>
        <p:grpSp>
          <p:nvGrpSpPr>
            <p:cNvPr id="114697" name="Group 46"/>
            <p:cNvGrpSpPr>
              <a:grpSpLocks/>
            </p:cNvGrpSpPr>
            <p:nvPr/>
          </p:nvGrpSpPr>
          <p:grpSpPr bwMode="auto">
            <a:xfrm>
              <a:off x="1738" y="781"/>
              <a:ext cx="516" cy="877"/>
              <a:chOff x="1357" y="938"/>
              <a:chExt cx="516" cy="877"/>
            </a:xfrm>
          </p:grpSpPr>
          <p:sp>
            <p:nvSpPr>
              <p:cNvPr id="114718" name="Rectangle 47"/>
              <p:cNvSpPr>
                <a:spLocks noChangeArrowheads="1"/>
              </p:cNvSpPr>
              <p:nvPr/>
            </p:nvSpPr>
            <p:spPr bwMode="auto">
              <a:xfrm>
                <a:off x="1568" y="938"/>
                <a:ext cx="47" cy="42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19" name="Text Box 48"/>
              <p:cNvSpPr txBox="1">
                <a:spLocks noChangeArrowheads="1"/>
              </p:cNvSpPr>
              <p:nvPr/>
            </p:nvSpPr>
            <p:spPr bwMode="auto">
              <a:xfrm>
                <a:off x="1357" y="1373"/>
                <a:ext cx="516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toll </a:t>
                </a:r>
              </a:p>
              <a:p>
                <a:pPr algn="ctr"/>
                <a:r>
                  <a:rPr lang="en-US" sz="2000"/>
                  <a:t>booth</a:t>
                </a:r>
              </a:p>
            </p:txBody>
          </p:sp>
        </p:grpSp>
        <p:sp>
          <p:nvSpPr>
            <p:cNvPr id="114698" name="AutoShape 49"/>
            <p:cNvSpPr>
              <a:spLocks/>
            </p:cNvSpPr>
            <p:nvPr/>
          </p:nvSpPr>
          <p:spPr bwMode="auto">
            <a:xfrm rot="-5400000">
              <a:off x="1012" y="307"/>
              <a:ext cx="50" cy="1743"/>
            </a:xfrm>
            <a:prstGeom prst="leftBrace">
              <a:avLst>
                <a:gd name="adj1" fmla="val 2905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14699" name="Text Box 50"/>
            <p:cNvSpPr txBox="1">
              <a:spLocks noChangeArrowheads="1"/>
            </p:cNvSpPr>
            <p:nvPr/>
          </p:nvSpPr>
          <p:spPr bwMode="auto">
            <a:xfrm>
              <a:off x="726" y="1139"/>
              <a:ext cx="685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/>
                <a:t>ten-car </a:t>
              </a:r>
            </a:p>
            <a:p>
              <a:r>
                <a:rPr lang="en-US" sz="2000"/>
                <a:t>caravan</a:t>
              </a:r>
            </a:p>
          </p:txBody>
        </p:sp>
        <p:sp>
          <p:nvSpPr>
            <p:cNvPr id="114700" name="Line 51"/>
            <p:cNvSpPr>
              <a:spLocks noChangeShapeType="1"/>
            </p:cNvSpPr>
            <p:nvPr/>
          </p:nvSpPr>
          <p:spPr bwMode="auto">
            <a:xfrm flipH="1">
              <a:off x="2100" y="976"/>
              <a:ext cx="4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01" name="Text Box 52"/>
            <p:cNvSpPr txBox="1">
              <a:spLocks noChangeArrowheads="1"/>
            </p:cNvSpPr>
            <p:nvPr/>
          </p:nvSpPr>
          <p:spPr bwMode="auto">
            <a:xfrm>
              <a:off x="2515" y="850"/>
              <a:ext cx="6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/>
                <a:t>100 km</a:t>
              </a:r>
            </a:p>
          </p:txBody>
        </p:sp>
        <p:sp>
          <p:nvSpPr>
            <p:cNvPr id="114702" name="Line 53"/>
            <p:cNvSpPr>
              <a:spLocks noChangeShapeType="1"/>
            </p:cNvSpPr>
            <p:nvPr/>
          </p:nvSpPr>
          <p:spPr bwMode="auto">
            <a:xfrm flipH="1" flipV="1">
              <a:off x="3985" y="975"/>
              <a:ext cx="39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03" name="Text Box 54"/>
            <p:cNvSpPr txBox="1">
              <a:spLocks noChangeArrowheads="1"/>
            </p:cNvSpPr>
            <p:nvPr/>
          </p:nvSpPr>
          <p:spPr bwMode="auto">
            <a:xfrm>
              <a:off x="4377" y="850"/>
              <a:ext cx="6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/>
                <a:t>100 km</a:t>
              </a:r>
            </a:p>
          </p:txBody>
        </p:sp>
        <p:sp>
          <p:nvSpPr>
            <p:cNvPr id="114704" name="Line 55"/>
            <p:cNvSpPr>
              <a:spLocks noChangeShapeType="1"/>
            </p:cNvSpPr>
            <p:nvPr/>
          </p:nvSpPr>
          <p:spPr bwMode="auto">
            <a:xfrm>
              <a:off x="5057" y="976"/>
              <a:ext cx="1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05" name="Oval 56"/>
            <p:cNvSpPr>
              <a:spLocks noChangeArrowheads="1"/>
            </p:cNvSpPr>
            <p:nvPr/>
          </p:nvSpPr>
          <p:spPr bwMode="auto">
            <a:xfrm>
              <a:off x="679" y="976"/>
              <a:ext cx="47" cy="4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06" name="Oval 57"/>
            <p:cNvSpPr>
              <a:spLocks noChangeArrowheads="1"/>
            </p:cNvSpPr>
            <p:nvPr/>
          </p:nvSpPr>
          <p:spPr bwMode="auto">
            <a:xfrm>
              <a:off x="775" y="976"/>
              <a:ext cx="47" cy="4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07" name="Oval 58"/>
            <p:cNvSpPr>
              <a:spLocks noChangeArrowheads="1"/>
            </p:cNvSpPr>
            <p:nvPr/>
          </p:nvSpPr>
          <p:spPr bwMode="auto">
            <a:xfrm>
              <a:off x="916" y="976"/>
              <a:ext cx="47" cy="4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14708" name="Picture 59" descr="MCj039851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84" y="920"/>
              <a:ext cx="472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4709" name="Picture 60" descr="MCj039851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6" y="917"/>
              <a:ext cx="472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4710" name="Group 61"/>
            <p:cNvGrpSpPr>
              <a:grpSpLocks/>
            </p:cNvGrpSpPr>
            <p:nvPr/>
          </p:nvGrpSpPr>
          <p:grpSpPr bwMode="auto">
            <a:xfrm>
              <a:off x="1815" y="725"/>
              <a:ext cx="289" cy="490"/>
              <a:chOff x="2365" y="1352"/>
              <a:chExt cx="1022" cy="1616"/>
            </a:xfrm>
          </p:grpSpPr>
          <p:pic>
            <p:nvPicPr>
              <p:cNvPr id="114716" name="Picture 62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73" y="1352"/>
                <a:ext cx="1014" cy="1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4717" name="Rectangle 63"/>
              <p:cNvSpPr>
                <a:spLocks noChangeArrowheads="1"/>
              </p:cNvSpPr>
              <p:nvPr/>
            </p:nvSpPr>
            <p:spPr bwMode="auto">
              <a:xfrm>
                <a:off x="2365" y="2129"/>
                <a:ext cx="367" cy="2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14711" name="Picture 64" descr="MCj039851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465" y="933"/>
              <a:ext cx="472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4712" name="Group 65"/>
            <p:cNvGrpSpPr>
              <a:grpSpLocks/>
            </p:cNvGrpSpPr>
            <p:nvPr/>
          </p:nvGrpSpPr>
          <p:grpSpPr bwMode="auto">
            <a:xfrm>
              <a:off x="3656" y="743"/>
              <a:ext cx="289" cy="490"/>
              <a:chOff x="2365" y="1352"/>
              <a:chExt cx="1022" cy="1616"/>
            </a:xfrm>
          </p:grpSpPr>
          <p:pic>
            <p:nvPicPr>
              <p:cNvPr id="114714" name="Picture 66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73" y="1352"/>
                <a:ext cx="1014" cy="1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4715" name="Rectangle 67"/>
              <p:cNvSpPr>
                <a:spLocks noChangeArrowheads="1"/>
              </p:cNvSpPr>
              <p:nvPr/>
            </p:nvSpPr>
            <p:spPr bwMode="auto">
              <a:xfrm>
                <a:off x="2365" y="2129"/>
                <a:ext cx="367" cy="2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4713" name="Line 68"/>
            <p:cNvSpPr>
              <a:spLocks noChangeShapeType="1"/>
            </p:cNvSpPr>
            <p:nvPr/>
          </p:nvSpPr>
          <p:spPr bwMode="auto">
            <a:xfrm>
              <a:off x="3195" y="976"/>
              <a:ext cx="5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46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4AC4CC60-A2F2-E94E-85D6-79ADEF520844}" type="slidenum">
              <a:rPr lang="en-US" sz="1200">
                <a:latin typeface="Tahoma" charset="0"/>
              </a:rPr>
              <a:pPr/>
              <a:t>7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3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7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37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16738" name="Picture 3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803275"/>
            <a:ext cx="54848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5125" y="141288"/>
            <a:ext cx="7772400" cy="846137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Caravan analogy (more)</a:t>
            </a:r>
          </a:p>
        </p:txBody>
      </p:sp>
      <p:sp>
        <p:nvSpPr>
          <p:cNvPr id="11674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92125" y="2862263"/>
            <a:ext cx="8323263" cy="3317875"/>
          </a:xfrm>
        </p:spPr>
        <p:txBody>
          <a:bodyPr/>
          <a:lstStyle/>
          <a:p>
            <a:pPr eaLnBrk="1" hangingPunct="1">
              <a:buSzPct val="75000"/>
            </a:pPr>
            <a:r>
              <a:rPr lang="en-US" sz="2400">
                <a:latin typeface="Gill Sans MT" charset="0"/>
              </a:rPr>
              <a:t>suppose cars now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>
                <a:latin typeface="Gill Sans MT" charset="0"/>
              </a:rPr>
              <a:t>propagate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>
                <a:latin typeface="Gill Sans MT" charset="0"/>
              </a:rPr>
              <a:t> at 1000 km/hr</a:t>
            </a:r>
          </a:p>
          <a:p>
            <a:pPr eaLnBrk="1" hangingPunct="1">
              <a:buSzPct val="75000"/>
            </a:pPr>
            <a:r>
              <a:rPr lang="en-US" sz="2400">
                <a:latin typeface="Gill Sans MT" charset="0"/>
              </a:rPr>
              <a:t>and suppose toll booth now takes one min to service a car</a:t>
            </a:r>
            <a:endParaRPr lang="en-US" sz="2400">
              <a:solidFill>
                <a:schemeClr val="accent2"/>
              </a:solidFill>
              <a:latin typeface="Gill Sans MT" charset="0"/>
            </a:endParaRPr>
          </a:p>
          <a:p>
            <a:pPr eaLnBrk="1" hangingPunct="1">
              <a:buSzPct val="75000"/>
            </a:pPr>
            <a:r>
              <a:rPr lang="en-US" sz="2400" i="1" u="sng">
                <a:solidFill>
                  <a:srgbClr val="CC0000"/>
                </a:solidFill>
                <a:latin typeface="Gill Sans MT" charset="0"/>
              </a:rPr>
              <a:t>Q:</a:t>
            </a:r>
            <a:r>
              <a:rPr lang="en-US" sz="2400">
                <a:solidFill>
                  <a:srgbClr val="CC0000"/>
                </a:solidFill>
                <a:latin typeface="Gill Sans MT" charset="0"/>
              </a:rPr>
              <a:t> Will cars arrive to 2nd booth before all cars serviced at first booth?</a:t>
            </a:r>
          </a:p>
          <a:p>
            <a:pPr eaLnBrk="1" hangingPunct="1">
              <a:buFont typeface="Wingdings" charset="0"/>
              <a:buNone/>
            </a:pPr>
            <a:endParaRPr lang="en-US" sz="2400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116741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42975" y="4524375"/>
            <a:ext cx="7989888" cy="1751013"/>
          </a:xfrm>
        </p:spPr>
        <p:txBody>
          <a:bodyPr/>
          <a:lstStyle/>
          <a:p>
            <a:pPr eaLnBrk="1" hangingPunct="1">
              <a:buSzTx/>
              <a:buFont typeface="Wingdings" charset="0"/>
              <a:buChar char="§"/>
            </a:pPr>
            <a:r>
              <a:rPr lang="en-US" sz="2400" i="1" u="sng">
                <a:solidFill>
                  <a:srgbClr val="CC0000"/>
                </a:solidFill>
                <a:latin typeface="Gill Sans MT" charset="0"/>
              </a:rPr>
              <a:t>A: Yes!</a:t>
            </a:r>
            <a:r>
              <a:rPr lang="en-US" sz="2400">
                <a:latin typeface="Gill Sans MT" charset="0"/>
              </a:rPr>
              <a:t>  after 7 min, 1st car arrives at second booth; three cars still at 1st booth.</a:t>
            </a:r>
          </a:p>
        </p:txBody>
      </p:sp>
      <p:grpSp>
        <p:nvGrpSpPr>
          <p:cNvPr id="116742" name="Group 49"/>
          <p:cNvGrpSpPr>
            <a:grpSpLocks/>
          </p:cNvGrpSpPr>
          <p:nvPr/>
        </p:nvGrpSpPr>
        <p:grpSpPr bwMode="auto">
          <a:xfrm>
            <a:off x="684213" y="1150938"/>
            <a:ext cx="8043862" cy="1481137"/>
            <a:chOff x="165" y="725"/>
            <a:chExt cx="5067" cy="933"/>
          </a:xfrm>
        </p:grpSpPr>
        <p:grpSp>
          <p:nvGrpSpPr>
            <p:cNvPr id="116744" name="Group 5"/>
            <p:cNvGrpSpPr>
              <a:grpSpLocks/>
            </p:cNvGrpSpPr>
            <p:nvPr/>
          </p:nvGrpSpPr>
          <p:grpSpPr bwMode="auto">
            <a:xfrm>
              <a:off x="3535" y="781"/>
              <a:ext cx="516" cy="877"/>
              <a:chOff x="1357" y="938"/>
              <a:chExt cx="516" cy="877"/>
            </a:xfrm>
          </p:grpSpPr>
          <p:sp>
            <p:nvSpPr>
              <p:cNvPr id="116768" name="Rectangle 6"/>
              <p:cNvSpPr>
                <a:spLocks noChangeArrowheads="1"/>
              </p:cNvSpPr>
              <p:nvPr/>
            </p:nvSpPr>
            <p:spPr bwMode="auto">
              <a:xfrm>
                <a:off x="1568" y="938"/>
                <a:ext cx="47" cy="42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769" name="Text Box 7"/>
              <p:cNvSpPr txBox="1">
                <a:spLocks noChangeArrowheads="1"/>
              </p:cNvSpPr>
              <p:nvPr/>
            </p:nvSpPr>
            <p:spPr bwMode="auto">
              <a:xfrm>
                <a:off x="1357" y="1373"/>
                <a:ext cx="516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toll </a:t>
                </a:r>
              </a:p>
              <a:p>
                <a:pPr algn="ctr"/>
                <a:r>
                  <a:rPr lang="en-US" sz="2000"/>
                  <a:t>booth</a:t>
                </a:r>
              </a:p>
            </p:txBody>
          </p:sp>
        </p:grpSp>
        <p:grpSp>
          <p:nvGrpSpPr>
            <p:cNvPr id="116745" name="Group 8"/>
            <p:cNvGrpSpPr>
              <a:grpSpLocks/>
            </p:cNvGrpSpPr>
            <p:nvPr/>
          </p:nvGrpSpPr>
          <p:grpSpPr bwMode="auto">
            <a:xfrm>
              <a:off x="1738" y="781"/>
              <a:ext cx="516" cy="877"/>
              <a:chOff x="1357" y="938"/>
              <a:chExt cx="516" cy="877"/>
            </a:xfrm>
          </p:grpSpPr>
          <p:sp>
            <p:nvSpPr>
              <p:cNvPr id="116766" name="Rectangle 9"/>
              <p:cNvSpPr>
                <a:spLocks noChangeArrowheads="1"/>
              </p:cNvSpPr>
              <p:nvPr/>
            </p:nvSpPr>
            <p:spPr bwMode="auto">
              <a:xfrm>
                <a:off x="1568" y="938"/>
                <a:ext cx="47" cy="42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767" name="Text Box 10"/>
              <p:cNvSpPr txBox="1">
                <a:spLocks noChangeArrowheads="1"/>
              </p:cNvSpPr>
              <p:nvPr/>
            </p:nvSpPr>
            <p:spPr bwMode="auto">
              <a:xfrm>
                <a:off x="1357" y="1373"/>
                <a:ext cx="516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toll </a:t>
                </a:r>
              </a:p>
              <a:p>
                <a:pPr algn="ctr"/>
                <a:r>
                  <a:rPr lang="en-US" sz="2000"/>
                  <a:t>booth</a:t>
                </a:r>
              </a:p>
            </p:txBody>
          </p:sp>
        </p:grpSp>
        <p:sp>
          <p:nvSpPr>
            <p:cNvPr id="116746" name="AutoShape 29"/>
            <p:cNvSpPr>
              <a:spLocks/>
            </p:cNvSpPr>
            <p:nvPr/>
          </p:nvSpPr>
          <p:spPr bwMode="auto">
            <a:xfrm rot="-5400000">
              <a:off x="1012" y="307"/>
              <a:ext cx="50" cy="1743"/>
            </a:xfrm>
            <a:prstGeom prst="leftBrace">
              <a:avLst>
                <a:gd name="adj1" fmla="val 2905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16747" name="Text Box 30"/>
            <p:cNvSpPr txBox="1">
              <a:spLocks noChangeArrowheads="1"/>
            </p:cNvSpPr>
            <p:nvPr/>
          </p:nvSpPr>
          <p:spPr bwMode="auto">
            <a:xfrm>
              <a:off x="726" y="1139"/>
              <a:ext cx="685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/>
                <a:t>ten-car </a:t>
              </a:r>
            </a:p>
            <a:p>
              <a:r>
                <a:rPr lang="en-US" sz="2000"/>
                <a:t>caravan</a:t>
              </a:r>
            </a:p>
          </p:txBody>
        </p:sp>
        <p:sp>
          <p:nvSpPr>
            <p:cNvPr id="116748" name="Line 31"/>
            <p:cNvSpPr>
              <a:spLocks noChangeShapeType="1"/>
            </p:cNvSpPr>
            <p:nvPr/>
          </p:nvSpPr>
          <p:spPr bwMode="auto">
            <a:xfrm flipH="1">
              <a:off x="2100" y="976"/>
              <a:ext cx="4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49" name="Text Box 33"/>
            <p:cNvSpPr txBox="1">
              <a:spLocks noChangeArrowheads="1"/>
            </p:cNvSpPr>
            <p:nvPr/>
          </p:nvSpPr>
          <p:spPr bwMode="auto">
            <a:xfrm>
              <a:off x="2515" y="850"/>
              <a:ext cx="6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/>
                <a:t>100 km</a:t>
              </a:r>
            </a:p>
          </p:txBody>
        </p:sp>
        <p:sp>
          <p:nvSpPr>
            <p:cNvPr id="116750" name="Line 34"/>
            <p:cNvSpPr>
              <a:spLocks noChangeShapeType="1"/>
            </p:cNvSpPr>
            <p:nvPr/>
          </p:nvSpPr>
          <p:spPr bwMode="auto">
            <a:xfrm flipH="1" flipV="1">
              <a:off x="3985" y="975"/>
              <a:ext cx="39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51" name="Text Box 35"/>
            <p:cNvSpPr txBox="1">
              <a:spLocks noChangeArrowheads="1"/>
            </p:cNvSpPr>
            <p:nvPr/>
          </p:nvSpPr>
          <p:spPr bwMode="auto">
            <a:xfrm>
              <a:off x="4377" y="850"/>
              <a:ext cx="6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/>
                <a:t>100 km</a:t>
              </a:r>
            </a:p>
          </p:txBody>
        </p:sp>
        <p:sp>
          <p:nvSpPr>
            <p:cNvPr id="116752" name="Line 36"/>
            <p:cNvSpPr>
              <a:spLocks noChangeShapeType="1"/>
            </p:cNvSpPr>
            <p:nvPr/>
          </p:nvSpPr>
          <p:spPr bwMode="auto">
            <a:xfrm>
              <a:off x="5057" y="976"/>
              <a:ext cx="1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53" name="Oval 37"/>
            <p:cNvSpPr>
              <a:spLocks noChangeArrowheads="1"/>
            </p:cNvSpPr>
            <p:nvPr/>
          </p:nvSpPr>
          <p:spPr bwMode="auto">
            <a:xfrm>
              <a:off x="679" y="976"/>
              <a:ext cx="47" cy="4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54" name="Oval 38"/>
            <p:cNvSpPr>
              <a:spLocks noChangeArrowheads="1"/>
            </p:cNvSpPr>
            <p:nvPr/>
          </p:nvSpPr>
          <p:spPr bwMode="auto">
            <a:xfrm>
              <a:off x="775" y="976"/>
              <a:ext cx="47" cy="4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55" name="Oval 39"/>
            <p:cNvSpPr>
              <a:spLocks noChangeArrowheads="1"/>
            </p:cNvSpPr>
            <p:nvPr/>
          </p:nvSpPr>
          <p:spPr bwMode="auto">
            <a:xfrm>
              <a:off x="916" y="976"/>
              <a:ext cx="47" cy="4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16756" name="Picture 41" descr="MCj039851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84" y="920"/>
              <a:ext cx="472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6757" name="Picture 42" descr="MCj039851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6" y="917"/>
              <a:ext cx="472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6758" name="Group 45"/>
            <p:cNvGrpSpPr>
              <a:grpSpLocks/>
            </p:cNvGrpSpPr>
            <p:nvPr/>
          </p:nvGrpSpPr>
          <p:grpSpPr bwMode="auto">
            <a:xfrm>
              <a:off x="1815" y="725"/>
              <a:ext cx="289" cy="490"/>
              <a:chOff x="2365" y="1352"/>
              <a:chExt cx="1022" cy="1616"/>
            </a:xfrm>
          </p:grpSpPr>
          <p:pic>
            <p:nvPicPr>
              <p:cNvPr id="116764" name="Picture 43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73" y="1352"/>
                <a:ext cx="1014" cy="1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6765" name="Rectangle 44"/>
              <p:cNvSpPr>
                <a:spLocks noChangeArrowheads="1"/>
              </p:cNvSpPr>
              <p:nvPr/>
            </p:nvSpPr>
            <p:spPr bwMode="auto">
              <a:xfrm>
                <a:off x="2365" y="2129"/>
                <a:ext cx="367" cy="2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16759" name="Picture 40" descr="MCj03985170000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465" y="933"/>
              <a:ext cx="472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6760" name="Group 46"/>
            <p:cNvGrpSpPr>
              <a:grpSpLocks/>
            </p:cNvGrpSpPr>
            <p:nvPr/>
          </p:nvGrpSpPr>
          <p:grpSpPr bwMode="auto">
            <a:xfrm>
              <a:off x="3656" y="743"/>
              <a:ext cx="289" cy="490"/>
              <a:chOff x="2365" y="1352"/>
              <a:chExt cx="1022" cy="1616"/>
            </a:xfrm>
          </p:grpSpPr>
          <p:pic>
            <p:nvPicPr>
              <p:cNvPr id="116762" name="Picture 47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73" y="1352"/>
                <a:ext cx="1014" cy="1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6763" name="Rectangle 48"/>
              <p:cNvSpPr>
                <a:spLocks noChangeArrowheads="1"/>
              </p:cNvSpPr>
              <p:nvPr/>
            </p:nvSpPr>
            <p:spPr bwMode="auto">
              <a:xfrm>
                <a:off x="2365" y="2129"/>
                <a:ext cx="367" cy="2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6761" name="Line 32"/>
            <p:cNvSpPr>
              <a:spLocks noChangeShapeType="1"/>
            </p:cNvSpPr>
            <p:nvPr/>
          </p:nvSpPr>
          <p:spPr bwMode="auto">
            <a:xfrm>
              <a:off x="3195" y="976"/>
              <a:ext cx="5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7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E4DEF663-98D5-3748-AFEA-079CA5B96E4E}" type="slidenum">
              <a:rPr lang="en-US" sz="1200">
                <a:latin typeface="Tahoma" charset="0"/>
              </a:rPr>
              <a:pPr/>
              <a:t>8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219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118786" name="Picture 1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917575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8787" name="Picture 60" descr="queueDela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3200" y="852488"/>
            <a:ext cx="4968875" cy="305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8788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09588" y="1806575"/>
            <a:ext cx="3810000" cy="1781175"/>
          </a:xfrm>
        </p:spPr>
        <p:txBody>
          <a:bodyPr/>
          <a:lstStyle/>
          <a:p>
            <a:pPr eaLnBrk="1" hangingPunct="1">
              <a:buSzPct val="75000"/>
            </a:pPr>
            <a:r>
              <a:rPr lang="en-US" sz="2400" i="1">
                <a:latin typeface="Gill Sans MT" charset="0"/>
              </a:rPr>
              <a:t>R:</a:t>
            </a:r>
            <a:r>
              <a:rPr lang="en-US" sz="2400">
                <a:latin typeface="Gill Sans MT" charset="0"/>
              </a:rPr>
              <a:t> link bandwidth (bps)</a:t>
            </a:r>
          </a:p>
          <a:p>
            <a:pPr eaLnBrk="1" hangingPunct="1">
              <a:buSzPct val="75000"/>
            </a:pPr>
            <a:r>
              <a:rPr lang="en-US" sz="2400" i="1">
                <a:latin typeface="Gill Sans MT" charset="0"/>
              </a:rPr>
              <a:t>L:</a:t>
            </a:r>
            <a:r>
              <a:rPr lang="en-US" sz="2400">
                <a:latin typeface="Gill Sans MT" charset="0"/>
              </a:rPr>
              <a:t> packet length (bits)</a:t>
            </a:r>
          </a:p>
          <a:p>
            <a:pPr eaLnBrk="1" hangingPunct="1">
              <a:buSzPct val="75000"/>
            </a:pPr>
            <a:r>
              <a:rPr lang="en-US" sz="2400">
                <a:latin typeface="Gill Sans MT" charset="0"/>
              </a:rPr>
              <a:t>a: average packet arrival rate</a:t>
            </a:r>
          </a:p>
        </p:txBody>
      </p:sp>
      <p:sp>
        <p:nvSpPr>
          <p:cNvPr id="118789" name="Rectangle 61"/>
          <p:cNvSpPr>
            <a:spLocks noChangeArrowheads="1"/>
          </p:cNvSpPr>
          <p:nvPr/>
        </p:nvSpPr>
        <p:spPr bwMode="auto">
          <a:xfrm>
            <a:off x="4187825" y="3451225"/>
            <a:ext cx="38100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lnSpc>
                <a:spcPct val="85000"/>
              </a:lnSpc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sz="2000">
                <a:solidFill>
                  <a:srgbClr val="000099"/>
                </a:solidFill>
              </a:rPr>
              <a:t>traffic intensity </a:t>
            </a:r>
          </a:p>
          <a:p>
            <a:pPr marL="342900" indent="-342900" algn="ctr">
              <a:lnSpc>
                <a:spcPct val="85000"/>
              </a:lnSpc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sz="2000">
                <a:solidFill>
                  <a:srgbClr val="000099"/>
                </a:solidFill>
              </a:rPr>
              <a:t>= La/R</a:t>
            </a:r>
          </a:p>
        </p:txBody>
      </p:sp>
      <p:sp>
        <p:nvSpPr>
          <p:cNvPr id="118790" name="Rectangle 62"/>
          <p:cNvSpPr>
            <a:spLocks noChangeArrowheads="1"/>
          </p:cNvSpPr>
          <p:nvPr/>
        </p:nvSpPr>
        <p:spPr bwMode="auto">
          <a:xfrm>
            <a:off x="511175" y="4113213"/>
            <a:ext cx="69723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i="1">
                <a:latin typeface="Gill Sans MT" charset="0"/>
              </a:rPr>
              <a:t>La/R</a:t>
            </a:r>
            <a:r>
              <a:rPr lang="en-US">
                <a:latin typeface="Gill Sans MT" charset="0"/>
              </a:rPr>
              <a:t> ~ 0: avg. queueing delay small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i="1">
                <a:latin typeface="Gill Sans MT" charset="0"/>
              </a:rPr>
              <a:t>La/R </a:t>
            </a:r>
            <a:r>
              <a:rPr lang="en-US">
                <a:latin typeface="Gill Sans MT" charset="0"/>
              </a:rPr>
              <a:t>-&gt; 1: avg. queueing delay large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i="1">
                <a:latin typeface="Gill Sans MT" charset="0"/>
              </a:rPr>
              <a:t>La/R </a:t>
            </a:r>
            <a:r>
              <a:rPr lang="en-US">
                <a:latin typeface="Gill Sans MT" charset="0"/>
              </a:rPr>
              <a:t>&gt; 1: more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work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>
                <a:latin typeface="Gill Sans MT" charset="0"/>
              </a:rPr>
              <a:t> arriving 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</a:pPr>
            <a:r>
              <a:rPr lang="en-US">
                <a:latin typeface="Gill Sans MT" charset="0"/>
              </a:rPr>
              <a:t>    than can be serviced, average delay infinite!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Char char="q"/>
            </a:pPr>
            <a:endParaRPr lang="en-US">
              <a:latin typeface="Gill Sans MT" charset="0"/>
            </a:endParaRPr>
          </a:p>
        </p:txBody>
      </p:sp>
      <p:sp>
        <p:nvSpPr>
          <p:cNvPr id="118791" name="Rectangle 11"/>
          <p:cNvSpPr>
            <a:spLocks noChangeArrowheads="1"/>
          </p:cNvSpPr>
          <p:nvPr/>
        </p:nvSpPr>
        <p:spPr bwMode="auto">
          <a:xfrm>
            <a:off x="4500563" y="868363"/>
            <a:ext cx="1271587" cy="4270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2" name="Rectangle 61"/>
          <p:cNvSpPr>
            <a:spLocks noChangeArrowheads="1"/>
          </p:cNvSpPr>
          <p:nvPr/>
        </p:nvSpPr>
        <p:spPr bwMode="auto">
          <a:xfrm rot="-5400000">
            <a:off x="3596482" y="2180431"/>
            <a:ext cx="243363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lnSpc>
                <a:spcPct val="85000"/>
              </a:lnSpc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sz="2000">
                <a:solidFill>
                  <a:srgbClr val="000099"/>
                </a:solidFill>
              </a:rPr>
              <a:t>average  queueing delay</a:t>
            </a:r>
          </a:p>
        </p:txBody>
      </p:sp>
      <p:pic>
        <p:nvPicPr>
          <p:cNvPr id="118793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463" y="4935538"/>
            <a:ext cx="1546225" cy="123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8794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6800" y="4197350"/>
            <a:ext cx="1481138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8795" name="Text Box 15"/>
          <p:cNvSpPr txBox="1">
            <a:spLocks noChangeArrowheads="1"/>
          </p:cNvSpPr>
          <p:nvPr/>
        </p:nvSpPr>
        <p:spPr bwMode="auto">
          <a:xfrm>
            <a:off x="7554913" y="4141788"/>
            <a:ext cx="1054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La/R ~ 0</a:t>
            </a:r>
          </a:p>
        </p:txBody>
      </p:sp>
      <p:sp>
        <p:nvSpPr>
          <p:cNvPr id="11879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33375" y="123825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>
                <a:latin typeface="Gill Sans MT" charset="0"/>
              </a:rPr>
              <a:t>Queueing delay (revisited)</a:t>
            </a:r>
            <a:endParaRPr lang="en-US">
              <a:latin typeface="Gill Sans MT" charset="0"/>
            </a:endParaRPr>
          </a:p>
        </p:txBody>
      </p:sp>
      <p:sp>
        <p:nvSpPr>
          <p:cNvPr id="118797" name="Text Box 16"/>
          <p:cNvSpPr txBox="1">
            <a:spLocks noChangeArrowheads="1"/>
          </p:cNvSpPr>
          <p:nvPr/>
        </p:nvSpPr>
        <p:spPr bwMode="auto">
          <a:xfrm>
            <a:off x="7885113" y="6110288"/>
            <a:ext cx="11303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La/R -&gt; 1</a:t>
            </a:r>
          </a:p>
        </p:txBody>
      </p:sp>
      <p:sp>
        <p:nvSpPr>
          <p:cNvPr id="1187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1-</a:t>
            </a:r>
            <a:fld id="{EF69D3D1-EAC1-1E4E-932A-3727381374B3}" type="slidenum">
              <a:rPr lang="en-US" sz="1200">
                <a:latin typeface="Tahoma" charset="0"/>
              </a:rPr>
              <a:pPr/>
              <a:t>9</a:t>
            </a:fld>
            <a:endParaRPr lang="en-US" sz="1200">
              <a:latin typeface="Tahoma" charset="0"/>
            </a:endParaRPr>
          </a:p>
        </p:txBody>
      </p:sp>
      <p:sp>
        <p:nvSpPr>
          <p:cNvPr id="118799" name="TextBox 1"/>
          <p:cNvSpPr txBox="1">
            <a:spLocks noChangeArrowheads="1"/>
          </p:cNvSpPr>
          <p:nvPr/>
        </p:nvSpPr>
        <p:spPr bwMode="auto">
          <a:xfrm>
            <a:off x="425450" y="6116638"/>
            <a:ext cx="6223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* Check out the Java applet for an interactive animation on queuing and loss</a:t>
            </a:r>
          </a:p>
        </p:txBody>
      </p:sp>
    </p:spTree>
    <p:extLst>
      <p:ext uri="{BB962C8B-B14F-4D97-AF65-F5344CB8AC3E}">
        <p14:creationId xmlns:p14="http://schemas.microsoft.com/office/powerpoint/2010/main" val="884762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2847</Words>
  <Application>Microsoft Macintosh PowerPoint</Application>
  <PresentationFormat>On-screen Show (4:3)</PresentationFormat>
  <Paragraphs>627</Paragraphs>
  <Slides>36</Slides>
  <Notes>29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Office Theme</vt:lpstr>
      <vt:lpstr>Clip</vt:lpstr>
      <vt:lpstr>Last quiz question…</vt:lpstr>
      <vt:lpstr>Chapter 1: roadmap</vt:lpstr>
      <vt:lpstr>How do loss and delay occur?</vt:lpstr>
      <vt:lpstr>Four sources of packet delay</vt:lpstr>
      <vt:lpstr>Four sources of packet delay</vt:lpstr>
      <vt:lpstr>PowerPoint Presentation</vt:lpstr>
      <vt:lpstr>Caravan analogy</vt:lpstr>
      <vt:lpstr>Caravan analogy (more)</vt:lpstr>
      <vt:lpstr>Queueing delay (revisited)</vt:lpstr>
      <vt:lpstr>“Real” Internet delays and routes</vt:lpstr>
      <vt:lpstr>“Real” Internet delays, routes</vt:lpstr>
      <vt:lpstr>Packet loss</vt:lpstr>
      <vt:lpstr>Throughput</vt:lpstr>
      <vt:lpstr>Throughput (more)</vt:lpstr>
      <vt:lpstr>Throughput: Internet scenario</vt:lpstr>
      <vt:lpstr>Chapter 1: roadmap</vt:lpstr>
      <vt:lpstr>Protocol “layers”</vt:lpstr>
      <vt:lpstr>Organization of air travel</vt:lpstr>
      <vt:lpstr>Layering of airline functionality</vt:lpstr>
      <vt:lpstr>Why layering?</vt:lpstr>
      <vt:lpstr>Internet protocol stack</vt:lpstr>
      <vt:lpstr>ISO/OSI reference model</vt:lpstr>
      <vt:lpstr>Encapsulation</vt:lpstr>
      <vt:lpstr>Chapter 1: roadmap</vt:lpstr>
      <vt:lpstr>Network security</vt:lpstr>
      <vt:lpstr>Bad guys: put malware into hosts via Internet</vt:lpstr>
      <vt:lpstr>PowerPoint Presentation</vt:lpstr>
      <vt:lpstr>Bad guys can sniff packets</vt:lpstr>
      <vt:lpstr>Bad guys can use fake addresses</vt:lpstr>
      <vt:lpstr>Chapter 1: roadmap</vt:lpstr>
      <vt:lpstr>Internet history</vt:lpstr>
      <vt:lpstr>PowerPoint Presentation</vt:lpstr>
      <vt:lpstr>PowerPoint Presentation</vt:lpstr>
      <vt:lpstr>PowerPoint Presentation</vt:lpstr>
      <vt:lpstr>PowerPoint Presentation</vt:lpstr>
      <vt:lpstr>Introduction: summary</vt:lpstr>
    </vt:vector>
  </TitlesOfParts>
  <Manager/>
  <Company>RHIT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roadmap</dc:title>
  <dc:subject/>
  <dc:creator>Gregory Aaron Wilkin</dc:creator>
  <cp:keywords/>
  <dc:description/>
  <cp:lastModifiedBy>Gregory Aaron Wilkin</cp:lastModifiedBy>
  <cp:revision>9</cp:revision>
  <dcterms:created xsi:type="dcterms:W3CDTF">2015-03-11T18:40:38Z</dcterms:created>
  <dcterms:modified xsi:type="dcterms:W3CDTF">2015-03-12T19:04:09Z</dcterms:modified>
  <cp:category/>
</cp:coreProperties>
</file>