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899" r:id="rId3"/>
    <p:sldId id="900" r:id="rId4"/>
    <p:sldId id="915" r:id="rId5"/>
    <p:sldId id="903" r:id="rId6"/>
    <p:sldId id="904" r:id="rId7"/>
    <p:sldId id="905" r:id="rId8"/>
    <p:sldId id="906" r:id="rId9"/>
    <p:sldId id="907" r:id="rId10"/>
    <p:sldId id="908" r:id="rId11"/>
    <p:sldId id="922" r:id="rId12"/>
    <p:sldId id="909" r:id="rId13"/>
    <p:sldId id="910" r:id="rId14"/>
    <p:sldId id="911" r:id="rId15"/>
    <p:sldId id="912" r:id="rId16"/>
    <p:sldId id="913" r:id="rId17"/>
    <p:sldId id="926" r:id="rId18"/>
    <p:sldId id="897" r:id="rId19"/>
    <p:sldId id="924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3300" autoAdjust="0"/>
  </p:normalViewPr>
  <p:slideViewPr>
    <p:cSldViewPr>
      <p:cViewPr varScale="1">
        <p:scale>
          <a:sx n="48" d="100"/>
          <a:sy n="48" d="100"/>
        </p:scale>
        <p:origin x="-1026" y="66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baseline="0" dirty="0" smtClean="0">
                <a:latin typeface="+mn-lt"/>
              </a:rPr>
              <a:t>Q1: </a:t>
            </a:r>
            <a:r>
              <a:rPr lang="en-US" baseline="0" dirty="0" smtClean="0">
                <a:latin typeface="+mn-lt"/>
              </a:rPr>
              <a:t>There are four key types of use cases discussed in Chapter 30. What are they? 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Figure from http://www.comptechdoc.org/independent/uml/begin/umldomainmodel.html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Q4: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“100% rule” says that a subclass must conform to all (100%) of the superclass’s _______________________ and  _______________________. </a:t>
            </a:r>
          </a:p>
          <a:p>
            <a:endParaRPr lang="en-US" sz="1400" b="1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What </a:t>
            </a:r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does the rule mean in this example? 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[Every </a:t>
            </a:r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payment subclass has an amount attribute and is in 1-to-1 association with a Sale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.]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Maybe it makes sense for medical, or insurance, or a night club (ladies night?)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Q5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: In the Payment example,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which of the subclass situations listed would apply? </a:t>
            </a:r>
          </a:p>
          <a:p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Key points: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1. subclasses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probably don’t have additional attributes (everyone I can think of is really an association)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2.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CreditPayment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associated with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CreditCard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CheckPayment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 associated with Check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3. Authorization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is different for each subclass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4.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not applicable (unless you want to imagine an autonomous agent future where payments negotiate for the payer)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Q6</a:t>
            </a:r>
            <a:r>
              <a:rPr lang="en-US" dirty="0" smtClean="0"/>
              <a:t>: You</a:t>
            </a:r>
            <a:r>
              <a:rPr lang="en-US" baseline="0" dirty="0" smtClean="0"/>
              <a:t> could group classes and extract a superclass when subclasses conform to the _________ and __________ rules.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Walking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through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example -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Note that the payments are associated, not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subclassed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from the services.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+mn-lt"/>
              </a:rPr>
              <a:t>Q7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baseline="0" dirty="0" smtClean="0">
                <a:latin typeface="+mn-lt"/>
              </a:rPr>
              <a:t> If every member of a class C must be a member of a subclass, then C is an abstract conceptual class. What is an example of abstract conceptual classes? 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Chapter 31 pages 513 -- Abstract Conceptual Classes -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Examples:</a:t>
            </a:r>
            <a:r>
              <a:rPr lang="en-US" sz="1200" baseline="0" dirty="0" smtClean="0">
                <a:latin typeface="+mn-lt"/>
              </a:rPr>
              <a:t> </a:t>
            </a:r>
          </a:p>
          <a:p>
            <a:r>
              <a:rPr lang="en-US" sz="1200" dirty="0" smtClean="0">
                <a:latin typeface="+mn-lt"/>
              </a:rPr>
              <a:t>In Euclid's geometry you have Scalene, isosceles, and equilateral triangles. They are all triangles. Every triangle has to be either scalene, isosceles, or equilateral. </a:t>
            </a:r>
          </a:p>
          <a:p>
            <a:r>
              <a:rPr lang="en-US" sz="1200" dirty="0" smtClean="0">
                <a:latin typeface="+mn-lt"/>
              </a:rPr>
              <a:t>Or conics: every conic section is an ellipse, hyperbola, or a parabola. And each ellipse, hyperbola, or parabola is a conic section. </a:t>
            </a:r>
          </a:p>
          <a:p>
            <a:r>
              <a:rPr lang="en-US" sz="1200" dirty="0" smtClean="0">
                <a:latin typeface="+mn-lt"/>
              </a:rPr>
              <a:t>Contra-wise: a circle is an ellipse but some ellipses are not circular and so we would not call Ellipse an abstract class. Some Ellipses are not circular. </a:t>
            </a:r>
          </a:p>
          <a:p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call-out: Draw fig. 31.11 on board: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a) subclasses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are just subsets of concrete superclass;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b) subclasses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partition abstract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superclasses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r>
              <a:rPr lang="en-US" sz="1200" dirty="0" smtClean="0">
                <a:latin typeface="+mn-lt"/>
              </a:rPr>
              <a:t>Figure 31.11 (a) shows three subsets of payment with space all round them. It indicates that Payment objects can exist other than </a:t>
            </a:r>
            <a:r>
              <a:rPr lang="en-US" sz="1200" dirty="0" err="1" smtClean="0">
                <a:latin typeface="+mn-lt"/>
              </a:rPr>
              <a:t>CashPayments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 err="1" smtClean="0">
                <a:latin typeface="+mn-lt"/>
              </a:rPr>
              <a:t>CreditPayments</a:t>
            </a:r>
            <a:r>
              <a:rPr lang="en-US" sz="1200" dirty="0" smtClean="0">
                <a:latin typeface="+mn-lt"/>
              </a:rPr>
              <a:t>, or </a:t>
            </a:r>
            <a:r>
              <a:rPr lang="en-US" sz="1200" dirty="0" err="1" smtClean="0">
                <a:latin typeface="+mn-lt"/>
              </a:rPr>
              <a:t>CheckPayments</a:t>
            </a:r>
            <a:r>
              <a:rPr lang="en-US" sz="1200" dirty="0" smtClean="0">
                <a:latin typeface="+mn-lt"/>
              </a:rPr>
              <a:t>. </a:t>
            </a:r>
          </a:p>
          <a:p>
            <a:r>
              <a:rPr lang="en-US" sz="1200" dirty="0" smtClean="0">
                <a:latin typeface="+mn-lt"/>
              </a:rPr>
              <a:t>Figure 31.11 (b) cuts up Payment into three exclusive types. It shows that any Payment `must be one` of the three subclasses: Cash, Credit, Check. This is the most important effect of labeling a class {abstract} in a domain model. Mathematically (b) </a:t>
            </a:r>
            <a:r>
              <a:rPr lang="en-US" sz="1200" b="1" dirty="0" smtClean="0">
                <a:latin typeface="+mn-lt"/>
              </a:rPr>
              <a:t>shows a cover </a:t>
            </a:r>
            <a:r>
              <a:rPr lang="en-US" sz="1200" dirty="0" smtClean="0">
                <a:latin typeface="+mn-lt"/>
              </a:rPr>
              <a:t>and (a) some subsets. 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Q8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What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is the list of all the features remaining to be implemented in your team’s Junior Project System?  [just a list of features]</a:t>
            </a: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31F47-BA5D-F741-ACD4-2222F85B0CC8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UML </a:t>
            </a:r>
            <a:r>
              <a:rPr lang="en-US" dirty="0"/>
              <a:t>is to design as good penmanship is to authoring a book…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learned stuff</a:t>
            </a:r>
            <a:r>
              <a:rPr lang="en-US" baseline="0" dirty="0" smtClean="0"/>
              <a:t> while doing design and implementation.</a:t>
            </a:r>
          </a:p>
          <a:p>
            <a:r>
              <a:rPr lang="en-US" baseline="0" dirty="0" smtClean="0"/>
              <a:t>Clarify the DM for future design and implementations.</a:t>
            </a:r>
          </a:p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There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are several books containing lots of examples for various domains.  See text for references.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You’ve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probably seen this in 220 or 230.  What’s the basic idea 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This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is probably the new one.  Let’s see some examples…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Now we</a:t>
            </a:r>
            <a:r>
              <a:rPr lang="en-US" sz="14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can see a bunch of examples from </a:t>
            </a:r>
            <a:r>
              <a:rPr lang="en-US" sz="1400" baseline="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NextGen</a:t>
            </a:r>
            <a:r>
              <a:rPr lang="en-US" sz="14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POS…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Don’t spend much time on this, just point out that we can re-analyze the use cases based on additional scenarios for this iteration.</a:t>
            </a:r>
          </a:p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•••• Labeled call-outs appear</a:t>
            </a:r>
          </a:p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unlabeled call-outs pop in to illustrate that there are a bunch more concepts to be identified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•••• definitions and call-out</a:t>
            </a:r>
          </a:p>
          <a:p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Q2:</a:t>
            </a:r>
            <a:r>
              <a:rPr lang="en-US" sz="12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hat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all of these conceptual subclasses have in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common?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Q2:</a:t>
            </a:r>
            <a:r>
              <a:rPr lang="en-US" sz="1200" b="1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hat all of these conceptual subclasses have in common?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[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amount: Money]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Q3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: All members of a conceptual subclass are members of _______________________  set. </a:t>
            </a: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The picture is</a:t>
            </a:r>
            <a:r>
              <a:rPr lang="en-US" sz="14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of a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Venn 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diagram – What’s that?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“is-a” rule – How does the diagram</a:t>
            </a:r>
            <a:r>
              <a:rPr lang="en-US" sz="14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show that?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6BFBB817-3540-2943-B8DF-59439D03E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7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2209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CSSE 374</a:t>
            </a:r>
            <a:r>
              <a:rPr lang="en-US" sz="3200" dirty="0" smtClean="0">
                <a:ea typeface="+mj-ea"/>
                <a:cs typeface="+mj-cs"/>
              </a:rPr>
              <a:t>: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Domain Model Refinements and </a:t>
            </a:r>
            <a:r>
              <a:rPr lang="en-US" sz="3200" dirty="0" smtClean="0">
                <a:ea typeface="+mj-ea"/>
                <a:cs typeface="+mj-cs"/>
              </a:rPr>
              <a:t>Iteration </a:t>
            </a:r>
            <a:r>
              <a:rPr lang="en-US" sz="3200" dirty="0">
                <a:ea typeface="+mj-ea"/>
                <a:cs typeface="+mj-cs"/>
              </a:rPr>
              <a:t>3 </a:t>
            </a:r>
            <a:r>
              <a:rPr lang="en-US" sz="3200" dirty="0" smtClean="0">
                <a:ea typeface="+mj-ea"/>
                <a:cs typeface="+mj-cs"/>
              </a:rPr>
              <a:t>Preparations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5334000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34" y="-19800"/>
            <a:ext cx="937066" cy="93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1098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Alex </a:t>
            </a:r>
            <a:r>
              <a:rPr lang="en-US" sz="1400" smtClean="0"/>
              <a:t>Lo, and </a:t>
            </a:r>
            <a:r>
              <a:rPr lang="en-US" sz="1400" dirty="0" smtClean="0"/>
              <a:t>others involved in delivering 374.</a:t>
            </a:r>
            <a:endParaRPr lang="en-US" sz="1400" dirty="0"/>
          </a:p>
        </p:txBody>
      </p:sp>
      <p:sp>
        <p:nvSpPr>
          <p:cNvPr id="1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Steve Chenoweth </a:t>
            </a:r>
          </a:p>
          <a:p>
            <a:pPr eaLnBrk="1" hangingPunct="1"/>
            <a:r>
              <a:rPr lang="en-US" sz="1800" dirty="0" smtClean="0"/>
              <a:t>Office: </a:t>
            </a:r>
            <a:r>
              <a:rPr lang="en-US" sz="1800" dirty="0" err="1" smtClean="0"/>
              <a:t>Moench</a:t>
            </a:r>
            <a:r>
              <a:rPr lang="en-US" sz="1800" dirty="0" smtClean="0"/>
              <a:t> Room F220</a:t>
            </a:r>
          </a:p>
          <a:p>
            <a:pPr eaLnBrk="1" hangingPunct="1"/>
            <a:r>
              <a:rPr lang="en-US" sz="1800" dirty="0" smtClean="0"/>
              <a:t>Phone: (812) 877-8974</a:t>
            </a:r>
            <a:br>
              <a:rPr lang="en-US" sz="1800" dirty="0" smtClean="0"/>
            </a:br>
            <a:r>
              <a:rPr lang="en-US" sz="1800" dirty="0" smtClean="0"/>
              <a:t>Email: chenowet@rose-hulman.edu</a:t>
            </a: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 bwMode="auto">
          <a:xfrm>
            <a:off x="42672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0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 </a:t>
            </a:r>
            <a:r>
              <a:rPr lang="en-US" dirty="0" smtClean="0"/>
              <a:t>– A quick review of domain model basics…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  <a:ln/>
        </p:spPr>
        <p:txBody>
          <a:bodyPr/>
          <a:lstStyle/>
          <a:p>
            <a:r>
              <a:rPr lang="en-US" dirty="0"/>
              <a:t>Subclass Conformance—The 100% Rule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4" y="1066800"/>
            <a:ext cx="9048476" cy="3727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8458200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48132" name="AutoShape 4"/>
          <p:cNvSpPr>
            <a:spLocks/>
          </p:cNvSpPr>
          <p:nvPr/>
        </p:nvSpPr>
        <p:spPr bwMode="auto">
          <a:xfrm>
            <a:off x="990600" y="4876800"/>
            <a:ext cx="7543800" cy="914400"/>
          </a:xfrm>
          <a:prstGeom prst="roundRect">
            <a:avLst>
              <a:gd name="adj" fmla="val 10787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/>
              <a:t>The subclass </a:t>
            </a:r>
            <a:r>
              <a:rPr lang="en-US" sz="2800" b="1" u="sng" dirty="0"/>
              <a:t>must</a:t>
            </a:r>
            <a:r>
              <a:rPr lang="en-US" sz="2800" b="1" dirty="0"/>
              <a:t> conform to all of the </a:t>
            </a:r>
            <a:r>
              <a:rPr lang="en-US" sz="2800" b="1" dirty="0" err="1"/>
              <a:t>superclass’s</a:t>
            </a:r>
            <a:r>
              <a:rPr lang="en-US" sz="2800" b="1" dirty="0"/>
              <a:t> attributes and associations.</a:t>
            </a:r>
          </a:p>
        </p:txBody>
      </p:sp>
    </p:spTree>
    <p:extLst>
      <p:ext uri="{BB962C8B-B14F-4D97-AF65-F5344CB8AC3E}">
        <p14:creationId xmlns:p14="http://schemas.microsoft.com/office/powerpoint/2010/main" val="334744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Reviews are Vital…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28437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Whatcha</a:t>
            </a:r>
            <a:r>
              <a:rPr lang="en-US" i="1" dirty="0" smtClean="0"/>
              <a:t>’ got in the bag… oh, that… it just some DNA (Design Never Assured) evidence.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01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10600" cy="762000"/>
          </a:xfrm>
          <a:ln/>
        </p:spPr>
        <p:txBody>
          <a:bodyPr/>
          <a:lstStyle/>
          <a:p>
            <a:r>
              <a:rPr lang="en-US" dirty="0"/>
              <a:t>When should we define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Conceptual </a:t>
            </a:r>
            <a:r>
              <a:rPr lang="en-US" u="sng" dirty="0"/>
              <a:t>Subclass</a:t>
            </a:r>
            <a:r>
              <a:rPr lang="en-US" dirty="0" smtClean="0"/>
              <a:t>?    </a:t>
            </a:r>
            <a:r>
              <a:rPr lang="en-US" sz="2400" dirty="0" smtClean="0">
                <a:solidFill>
                  <a:srgbClr val="800000"/>
                </a:solidFill>
              </a:rPr>
              <a:t>1/2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166" y="1522809"/>
            <a:ext cx="4649034" cy="3353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648200" cy="3886200"/>
          </a:xfrm>
          <a:ln/>
        </p:spPr>
        <p:txBody>
          <a:bodyPr/>
          <a:lstStyle/>
          <a:p>
            <a:pPr>
              <a:buNone/>
            </a:pPr>
            <a:r>
              <a:rPr lang="en-US" dirty="0"/>
              <a:t>Does this make sense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en-US" dirty="0" smtClean="0"/>
          </a:p>
          <a:p>
            <a:pPr marL="598268" lvl="1"/>
            <a:r>
              <a:rPr lang="en-US" sz="2800" dirty="0"/>
              <a:t>for </a:t>
            </a:r>
            <a:r>
              <a:rPr lang="en-US" sz="2800" dirty="0" err="1"/>
              <a:t>NextGen</a:t>
            </a:r>
            <a:r>
              <a:rPr lang="en-US" sz="2800" dirty="0"/>
              <a:t> POS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 smtClean="0"/>
          </a:p>
          <a:p>
            <a:pPr marL="598268" lvl="1"/>
            <a:r>
              <a:rPr lang="en-US" sz="2800" dirty="0"/>
              <a:t>for other domains?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86544"/>
            <a:ext cx="1773356" cy="15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38200"/>
          </a:xfrm>
          <a:ln/>
        </p:spPr>
        <p:txBody>
          <a:bodyPr/>
          <a:lstStyle/>
          <a:p>
            <a:r>
              <a:rPr lang="en-US" dirty="0"/>
              <a:t>When should we define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Conceptual </a:t>
            </a:r>
            <a:r>
              <a:rPr lang="en-US" u="sng" dirty="0"/>
              <a:t>Subclass</a:t>
            </a:r>
            <a:r>
              <a:rPr lang="en-US" dirty="0" smtClean="0"/>
              <a:t>?   </a:t>
            </a:r>
            <a:r>
              <a:rPr lang="en-US" sz="2400" dirty="0" smtClean="0">
                <a:solidFill>
                  <a:srgbClr val="800000"/>
                </a:solidFill>
              </a:rPr>
              <a:t>2/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419600" cy="4018359"/>
          </a:xfrm>
          <a:ln/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dirty="0"/>
              <a:t>When the subclass…</a:t>
            </a:r>
          </a:p>
          <a:p>
            <a:pPr marL="769718" lvl="1" indent="-457200">
              <a:spcBef>
                <a:spcPts val="1266"/>
              </a:spcBef>
              <a:buFont typeface="+mj-lt"/>
              <a:buAutoNum type="arabicPeriod"/>
            </a:pPr>
            <a:r>
              <a:rPr lang="en-US" dirty="0"/>
              <a:t>has additional attributes</a:t>
            </a:r>
          </a:p>
          <a:p>
            <a:pPr marL="769718" lvl="1" indent="-457200">
              <a:spcBef>
                <a:spcPts val="1266"/>
              </a:spcBef>
              <a:buFont typeface="+mj-lt"/>
              <a:buAutoNum type="arabicPeriod"/>
            </a:pPr>
            <a:r>
              <a:rPr lang="en-US" dirty="0"/>
              <a:t>has additional associations</a:t>
            </a:r>
          </a:p>
          <a:p>
            <a:pPr marL="769718" lvl="1" indent="-457200">
              <a:spcBef>
                <a:spcPts val="1266"/>
              </a:spcBef>
              <a:buFont typeface="+mj-lt"/>
              <a:buAutoNum type="arabicPeriod"/>
            </a:pPr>
            <a:r>
              <a:rPr lang="en-US" dirty="0"/>
              <a:t>is operated on or handled differently</a:t>
            </a:r>
          </a:p>
          <a:p>
            <a:pPr marL="769718" lvl="1" indent="-457200">
              <a:spcBef>
                <a:spcPts val="1266"/>
              </a:spcBef>
              <a:buFont typeface="+mj-lt"/>
              <a:buAutoNum type="arabicPeriod"/>
            </a:pPr>
            <a:r>
              <a:rPr lang="en-US" dirty="0"/>
              <a:t>represents an animated thing that behaves differently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25241"/>
            <a:ext cx="4661590" cy="235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28" name="AutoShape 4"/>
          <p:cNvSpPr>
            <a:spLocks/>
          </p:cNvSpPr>
          <p:nvPr/>
        </p:nvSpPr>
        <p:spPr bwMode="auto">
          <a:xfrm>
            <a:off x="5491758" y="4537472"/>
            <a:ext cx="3271242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Which of these apply here?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8463045" y="6336268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8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914400"/>
          </a:xfrm>
          <a:ln/>
        </p:spPr>
        <p:txBody>
          <a:bodyPr/>
          <a:lstStyle/>
          <a:p>
            <a:r>
              <a:rPr lang="en-US" dirty="0"/>
              <a:t>When should we group classes and extract a </a:t>
            </a:r>
            <a:r>
              <a:rPr lang="en-US" dirty="0" err="1"/>
              <a:t>superclass</a:t>
            </a:r>
            <a:r>
              <a:rPr lang="en-US" dirty="0"/>
              <a:t>?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76800"/>
          </a:xfrm>
          <a:ln/>
        </p:spPr>
        <p:txBody>
          <a:bodyPr/>
          <a:lstStyle/>
          <a:p>
            <a:pPr>
              <a:buNone/>
            </a:pPr>
            <a:r>
              <a:rPr lang="en-US" dirty="0"/>
              <a:t>Create a </a:t>
            </a:r>
            <a:r>
              <a:rPr lang="en-US" dirty="0" err="1"/>
              <a:t>superclass</a:t>
            </a:r>
            <a:r>
              <a:rPr lang="en-US" dirty="0"/>
              <a:t> when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769718" lvl="1" indent="-457200">
              <a:buFont typeface="+mj-lt"/>
              <a:buAutoNum type="arabicPeriod"/>
            </a:pPr>
            <a:r>
              <a:rPr lang="en-US" dirty="0"/>
              <a:t>Potential </a:t>
            </a:r>
            <a:r>
              <a:rPr lang="en-US" i="1" dirty="0"/>
              <a:t>subclasses represent variations</a:t>
            </a:r>
            <a:r>
              <a:rPr lang="en-US" dirty="0">
                <a:ea typeface="Lucida Grande" charset="0"/>
                <a:cs typeface="Lucida Grande" charset="0"/>
              </a:rPr>
              <a:t> of a similar concept</a:t>
            </a:r>
            <a:r>
              <a:rPr lang="en-US" dirty="0" smtClean="0">
                <a:ea typeface="Lucida Grande" charset="0"/>
                <a:cs typeface="Lucida Grande" charset="0"/>
              </a:rPr>
              <a:t> </a:t>
            </a:r>
            <a:br>
              <a:rPr lang="en-US" dirty="0" smtClean="0">
                <a:ea typeface="Lucida Grande" charset="0"/>
                <a:cs typeface="Lucida Grande" charset="0"/>
              </a:rPr>
            </a:br>
            <a:r>
              <a:rPr lang="en-US" dirty="0" smtClean="0">
                <a:ea typeface="Lucida Grande" charset="0"/>
                <a:cs typeface="Lucida Grande" charset="0"/>
              </a:rPr>
              <a:t>(</a:t>
            </a:r>
            <a:r>
              <a:rPr lang="en-US" dirty="0">
                <a:ea typeface="Lucida Grande" charset="0"/>
                <a:cs typeface="Lucida Grande" charset="0"/>
              </a:rPr>
              <a:t>e.g., Video, Game → </a:t>
            </a:r>
            <a:r>
              <a:rPr lang="en-US" dirty="0" err="1">
                <a:ea typeface="Lucida Grande" charset="0"/>
                <a:cs typeface="Lucida Grande" charset="0"/>
              </a:rPr>
              <a:t>RentableItem</a:t>
            </a:r>
            <a:r>
              <a:rPr lang="en-US" dirty="0" smtClean="0">
                <a:ea typeface="Lucida Grande" charset="0"/>
                <a:cs typeface="Lucida Grande" charset="0"/>
              </a:rPr>
              <a:t>)</a:t>
            </a:r>
            <a:br>
              <a:rPr lang="en-US" dirty="0" smtClean="0">
                <a:ea typeface="Lucida Grande" charset="0"/>
                <a:cs typeface="Lucida Grande" charset="0"/>
              </a:rPr>
            </a:br>
            <a:endParaRPr lang="en-US" dirty="0" smtClean="0"/>
          </a:p>
          <a:p>
            <a:pPr marL="769718" lvl="1" indent="-457200">
              <a:buFont typeface="+mj-lt"/>
              <a:buAutoNum type="arabicPeriod"/>
            </a:pPr>
            <a:r>
              <a:rPr lang="en-US" dirty="0"/>
              <a:t>Subclasses will conform to </a:t>
            </a:r>
            <a:r>
              <a:rPr lang="en-US" i="1" dirty="0"/>
              <a:t>100% and is-a </a:t>
            </a:r>
            <a:r>
              <a:rPr lang="en-US" i="1" dirty="0" smtClean="0"/>
              <a:t>rules</a:t>
            </a:r>
            <a:br>
              <a:rPr lang="en-US" i="1" dirty="0" smtClean="0"/>
            </a:br>
            <a:endParaRPr lang="en-US" dirty="0" smtClean="0"/>
          </a:p>
          <a:p>
            <a:pPr marL="769718" lvl="1" indent="-457200">
              <a:buFont typeface="+mj-lt"/>
              <a:buAutoNum type="arabicPeriod"/>
            </a:pPr>
            <a:r>
              <a:rPr lang="en-US" dirty="0"/>
              <a:t>There are </a:t>
            </a:r>
            <a:r>
              <a:rPr lang="en-US" i="1" dirty="0"/>
              <a:t>common attributes or associations</a:t>
            </a:r>
            <a:r>
              <a:rPr lang="en-US" dirty="0"/>
              <a:t> that could be pulled into </a:t>
            </a:r>
            <a:r>
              <a:rPr lang="en-US" dirty="0" err="1"/>
              <a:t>superclass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8463045" y="6336268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4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Another Example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8898641" cy="5479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05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Abstract Conceptual Classes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dirty="0"/>
              <a:t>If every member of a class C must be a member of a subclass, then C is an </a:t>
            </a:r>
            <a:r>
              <a:rPr lang="en-US" i="1" dirty="0"/>
              <a:t>abstract conceptual class</a:t>
            </a:r>
          </a:p>
        </p:txBody>
      </p:sp>
      <p:sp>
        <p:nvSpPr>
          <p:cNvPr id="57347" name="AutoShape 3"/>
          <p:cNvSpPr>
            <a:spLocks/>
          </p:cNvSpPr>
          <p:nvPr/>
        </p:nvSpPr>
        <p:spPr bwMode="auto">
          <a:xfrm>
            <a:off x="553641" y="5072062"/>
            <a:ext cx="3332559" cy="1176338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are some examples of Abstract Conceptual Classes?</a:t>
            </a:r>
            <a:endParaRPr lang="en-US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26434" y="1946672"/>
            <a:ext cx="4505027" cy="3446859"/>
            <a:chOff x="0" y="0"/>
            <a:chExt cx="4036" cy="3088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36"/>
              <a:ext cx="3864" cy="19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7350" name="AutoShape 6"/>
            <p:cNvSpPr>
              <a:spLocks/>
            </p:cNvSpPr>
            <p:nvPr/>
          </p:nvSpPr>
          <p:spPr bwMode="auto">
            <a:xfrm>
              <a:off x="4" y="0"/>
              <a:ext cx="4032" cy="880"/>
            </a:xfrm>
            <a:prstGeom prst="roundRect">
              <a:avLst>
                <a:gd name="adj" fmla="val 13634"/>
              </a:avLst>
            </a:pr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b="1" i="1" dirty="0"/>
                <a:t>Italics</a:t>
              </a:r>
              <a:r>
                <a:rPr lang="en-US" b="1" dirty="0"/>
                <a:t> (or {abstract} keyword) indicate abstract class</a:t>
              </a:r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 rot="10800000" flipH="1">
              <a:off x="1983" y="876"/>
              <a:ext cx="102" cy="62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5"/>
          <p:cNvSpPr>
            <a:spLocks/>
          </p:cNvSpPr>
          <p:nvPr/>
        </p:nvSpPr>
        <p:spPr bwMode="auto">
          <a:xfrm>
            <a:off x="8463045" y="6336268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Applying these ideas to your domain…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domain from Milestone 2 – This one’s for the Project Proposal System: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39679"/>
            <a:ext cx="7010400" cy="42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33" y="11430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Thinkin</a:t>
            </a:r>
            <a:r>
              <a:rPr lang="en-US" dirty="0" smtClean="0"/>
              <a:t>g Ahead </a:t>
            </a:r>
            <a:r>
              <a:rPr lang="en-US" sz="3200" dirty="0" smtClean="0"/>
              <a:t>Exercise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029200"/>
          </a:xfrm>
        </p:spPr>
        <p:txBody>
          <a:bodyPr/>
          <a:lstStyle/>
          <a:p>
            <a:r>
              <a:rPr lang="en-US" sz="2000" dirty="0" smtClean="0"/>
              <a:t>We may do in class – </a:t>
            </a:r>
          </a:p>
          <a:p>
            <a:r>
              <a:rPr lang="en-US" sz="2000" dirty="0" smtClean="0"/>
              <a:t>Break up into your teams</a:t>
            </a:r>
            <a:br>
              <a:rPr lang="en-US" sz="2000" dirty="0" smtClean="0"/>
            </a:br>
            <a:endParaRPr lang="en-US" sz="1000" dirty="0" smtClean="0"/>
          </a:p>
          <a:p>
            <a:r>
              <a:rPr lang="en-US" sz="2000" dirty="0"/>
              <a:t>B</a:t>
            </a:r>
            <a:r>
              <a:rPr lang="en-US" sz="2000" dirty="0" smtClean="0"/>
              <a:t>egin </a:t>
            </a:r>
            <a:r>
              <a:rPr lang="en-US" sz="2000" dirty="0"/>
              <a:t>identifying what features 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 </a:t>
            </a:r>
            <a:r>
              <a:rPr lang="en-US" sz="2000" dirty="0"/>
              <a:t>plan to implement in your third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and final) iteration this term.  Your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goal</a:t>
            </a:r>
            <a:r>
              <a:rPr lang="en-US" sz="2000" dirty="0"/>
              <a:t>, at minimum, should be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have </a:t>
            </a:r>
            <a:r>
              <a:rPr lang="en-US" sz="2000" dirty="0"/>
              <a:t>a basic but workable system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implemented</a:t>
            </a:r>
            <a:r>
              <a:rPr lang="en-US" sz="2000" dirty="0"/>
              <a:t>. Think of this as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system </a:t>
            </a:r>
            <a:r>
              <a:rPr lang="en-US" sz="2000" dirty="0"/>
              <a:t>that you can share 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your </a:t>
            </a:r>
            <a:r>
              <a:rPr lang="en-US" sz="2000" dirty="0"/>
              <a:t>client to demonstrate progress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that you and others can continue to build and refine in CSSE 375 this spring.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Brainstorm </a:t>
            </a:r>
            <a:r>
              <a:rPr lang="en-US" sz="2000" dirty="0"/>
              <a:t>a list of all the features remaining to be implemented for your </a:t>
            </a:r>
            <a:r>
              <a:rPr lang="en-US" sz="2000" dirty="0" smtClean="0"/>
              <a:t>system.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63045" y="6336268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533400"/>
          </a:xfrm>
        </p:spPr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Diagram UML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(review)</a:t>
            </a:r>
            <a:endParaRPr lang="en-US" dirty="0"/>
          </a:p>
        </p:txBody>
      </p:sp>
      <p:graphicFrame>
        <p:nvGraphicFramePr>
          <p:cNvPr id="8325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917607"/>
              </p:ext>
            </p:extLst>
          </p:nvPr>
        </p:nvGraphicFramePr>
        <p:xfrm>
          <a:off x="1524000" y="609600"/>
          <a:ext cx="7315200" cy="623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4" imgW="6190920" imgH="6629400" progId="Visio.Drawing.11">
                  <p:embed/>
                </p:oleObj>
              </mc:Choice>
              <mc:Fallback>
                <p:oleObj name="Visio" r:id="rId4" imgW="6190920" imgH="66294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035"/>
                      <a:stretch>
                        <a:fillRect/>
                      </a:stretch>
                    </p:blipFill>
                    <p:spPr bwMode="auto">
                      <a:xfrm>
                        <a:off x="1524000" y="609600"/>
                        <a:ext cx="7315200" cy="6234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7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O-O Design</a:t>
            </a:r>
            <a:endParaRPr lang="en-US" sz="32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534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Demonstrate object-oriented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design basics like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domain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models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, class diagrams,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interaction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(sequence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and </a:t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communication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) diagrams.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 charset="0"/>
              </a:rPr>
            </a:br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dirty="0">
              <a:solidFill>
                <a:srgbClr val="000090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Activity </a:t>
            </a:r>
            <a:r>
              <a:rPr lang="en-US" dirty="0" smtClean="0">
                <a:latin typeface="Arial" charset="0"/>
              </a:rPr>
              <a:t>diagrams – questions?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Domain model refinement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Conceptual classes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657600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5410200" y="4035425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33CC"/>
                </a:solidFill>
              </a:rPr>
              <a:t>http://</a:t>
            </a:r>
            <a:r>
              <a:rPr lang="en-US" sz="1400" dirty="0" err="1">
                <a:solidFill>
                  <a:srgbClr val="0033CC"/>
                </a:solidFill>
              </a:rPr>
              <a:t>enterprisegeeks.com</a:t>
            </a:r>
            <a:r>
              <a:rPr lang="en-US" sz="1400" dirty="0">
                <a:solidFill>
                  <a:srgbClr val="0033CC"/>
                </a:solidFill>
              </a:rPr>
              <a:t>/blog/2009/07/</a:t>
            </a:r>
          </a:p>
        </p:txBody>
      </p:sp>
    </p:spTree>
    <p:extLst>
      <p:ext uri="{BB962C8B-B14F-4D97-AF65-F5344CB8AC3E}">
        <p14:creationId xmlns:p14="http://schemas.microsoft.com/office/powerpoint/2010/main" val="4190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032689"/>
            <a:ext cx="2679700" cy="360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534400" cy="609600"/>
          </a:xfrm>
        </p:spPr>
        <p:txBody>
          <a:bodyPr/>
          <a:lstStyle/>
          <a:p>
            <a:r>
              <a:rPr lang="en-US" sz="3200" dirty="0" smtClean="0"/>
              <a:t>Starting with Use Cases, you produce analysis models, design models, test cases, and ultimately code. </a:t>
            </a:r>
            <a:br>
              <a:rPr lang="en-US" sz="3200" dirty="0" smtClean="0"/>
            </a:br>
            <a:r>
              <a:rPr lang="en-US" sz="3200" dirty="0" smtClean="0"/>
              <a:t>Why would you go back</a:t>
            </a:r>
            <a:br>
              <a:rPr lang="en-US" sz="3200" dirty="0" smtClean="0"/>
            </a:br>
            <a:r>
              <a:rPr lang="en-US" sz="3200" dirty="0" smtClean="0"/>
              <a:t>and refine the </a:t>
            </a:r>
            <a:br>
              <a:rPr lang="en-US" sz="3200" dirty="0" smtClean="0"/>
            </a:br>
            <a:r>
              <a:rPr lang="en-US" sz="3200" dirty="0" smtClean="0"/>
              <a:t>domain model?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229600" cy="2438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hink for 15 seconds…</a:t>
            </a:r>
          </a:p>
          <a:p>
            <a:r>
              <a:rPr lang="en-US" dirty="0" smtClean="0"/>
              <a:t>Turn to a neighbor and discuss </a:t>
            </a:r>
            <a:br>
              <a:rPr lang="en-US" dirty="0" smtClean="0"/>
            </a:br>
            <a:r>
              <a:rPr lang="en-US" dirty="0" smtClean="0"/>
              <a:t>it for a minute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889" y="5950803"/>
            <a:ext cx="8945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The rest of this discussion is all Domain Model Refinement 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609600"/>
          </a:xfrm>
          <a:ln/>
        </p:spPr>
        <p:txBody>
          <a:bodyPr/>
          <a:lstStyle/>
          <a:p>
            <a:r>
              <a:rPr lang="en-US" sz="3200" dirty="0" smtClean="0"/>
              <a:t>Recall: Strategies for Finding Conceptual </a:t>
            </a:r>
            <a:r>
              <a:rPr lang="en-US" sz="3200" dirty="0"/>
              <a:t>Classes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343400" cy="4724400"/>
          </a:xfrm>
          <a:ln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Reuse or modify existing </a:t>
            </a:r>
            <a:r>
              <a:rPr lang="en-US" dirty="0" smtClean="0"/>
              <a:t>models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noun phrases; linguistic </a:t>
            </a:r>
            <a:r>
              <a:rPr lang="en-US" dirty="0" smtClean="0"/>
              <a:t>analysis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category </a:t>
            </a:r>
            <a:r>
              <a:rPr lang="en-US" dirty="0" smtClean="0"/>
              <a:t>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4220588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066800"/>
            <a:ext cx="2911078" cy="271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454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762000"/>
          </a:xfrm>
          <a:ln/>
        </p:spPr>
        <p:txBody>
          <a:bodyPr/>
          <a:lstStyle/>
          <a:p>
            <a:r>
              <a:rPr lang="en-US" dirty="0"/>
              <a:t>Conceptual Category List on </a:t>
            </a:r>
            <a:r>
              <a:rPr lang="en-US" dirty="0" err="1"/>
              <a:t>NextGen</a:t>
            </a:r>
            <a:r>
              <a:rPr lang="en-US" dirty="0"/>
              <a:t> POS,</a:t>
            </a:r>
            <a:r>
              <a:rPr lang="en-US" dirty="0" smtClean="0"/>
              <a:t> Iteration </a:t>
            </a:r>
            <a:r>
              <a:rPr lang="en-US" dirty="0"/>
              <a:t>3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41172"/>
              </p:ext>
            </p:extLst>
          </p:nvPr>
        </p:nvGraphicFramePr>
        <p:xfrm>
          <a:off x="228600" y="1371600"/>
          <a:ext cx="8590360" cy="4932156"/>
        </p:xfrm>
        <a:graphic>
          <a:graphicData uri="http://schemas.openxmlformats.org/drawingml/2006/table">
            <a:tbl>
              <a:tblPr/>
              <a:tblGrid>
                <a:gridCol w="4295180"/>
                <a:gridCol w="4295180"/>
              </a:tblGrid>
              <a:tr h="77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>
                          <a:sym typeface="Helvetica Neue Light" charset="0"/>
                        </a:rPr>
                        <a:t>Category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>
                          <a:sym typeface="Helvetica Neue Light" charset="0"/>
                        </a:rPr>
                        <a:t>Examples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57E5">
                        <a:alpha val="59999"/>
                      </a:srgbClr>
                    </a:solidFill>
                  </a:tcPr>
                </a:tc>
              </a:tr>
              <a:tr h="467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smtClean="0">
                          <a:sym typeface="Helvetica Neue Light" charset="0"/>
                        </a:rPr>
                        <a:t>Physical or tangible objects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err="1">
                          <a:sym typeface="Helvetica Neue Light" charset="0"/>
                        </a:rPr>
                        <a:t>CreditCard</a:t>
                      </a:r>
                      <a:r>
                        <a:rPr lang="en-US" sz="2400" b="1" dirty="0">
                          <a:sym typeface="Helvetica Neue Light" charset="0"/>
                        </a:rPr>
                        <a:t>, Check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8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smtClean="0">
                          <a:sym typeface="Helvetica Neue Light" charset="0"/>
                        </a:rPr>
                        <a:t>Transactions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>
                          <a:sym typeface="Helvetica Neue Light" charset="0"/>
                        </a:rPr>
                        <a:t>CashPayment, CreditPayment, CheckPayment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84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smtClean="0">
                          <a:sym typeface="Helvetica Neue Light" charset="0"/>
                        </a:rPr>
                        <a:t>Other systems external to ours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err="1">
                          <a:sym typeface="Helvetica Neue Light" charset="0"/>
                        </a:rPr>
                        <a:t>CreditAuthorizationService</a:t>
                      </a:r>
                      <a:r>
                        <a:rPr lang="en-US" sz="2400" b="1" dirty="0">
                          <a:sym typeface="Helvetica Neue Light" charset="0"/>
                        </a:rPr>
                        <a:t>, </a:t>
                      </a:r>
                      <a:r>
                        <a:rPr lang="en-US" sz="2400" b="1" dirty="0" err="1">
                          <a:sym typeface="Helvetica Neue Light" charset="0"/>
                        </a:rPr>
                        <a:t>CheckAuthorizationService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84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smtClean="0">
                          <a:sym typeface="Helvetica Neue Light" charset="0"/>
                        </a:rPr>
                        <a:t>Organizations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>
                          <a:sym typeface="Helvetica Neue Light" charset="0"/>
                        </a:rPr>
                        <a:t>CreditAuthorizationService, CheckAuthorizationService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831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smtClean="0">
                          <a:sym typeface="Helvetica Neue Light" charset="0"/>
                        </a:rPr>
                        <a:t>Records of finance, work, contracts, legal matters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lang="en-US" sz="2400" b="1" dirty="0" err="1">
                          <a:sym typeface="Helvetica Neue Light" charset="0"/>
                        </a:rPr>
                        <a:t>AccountsReceivable</a:t>
                      </a:r>
                      <a:endParaRPr lang="en-US" sz="2400" b="1" dirty="0">
                        <a:sym typeface="Helvetica Neue Light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08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9600"/>
          </a:xfrm>
          <a:ln/>
        </p:spPr>
        <p:txBody>
          <a:bodyPr/>
          <a:lstStyle/>
          <a:p>
            <a:r>
              <a:rPr lang="en-US" dirty="0"/>
              <a:t>Noun Phrase Identification on </a:t>
            </a:r>
            <a:r>
              <a:rPr lang="en-US" dirty="0" err="1"/>
              <a:t>NextGen</a:t>
            </a:r>
            <a:r>
              <a:rPr lang="en-US" dirty="0"/>
              <a:t> POS, </a:t>
            </a:r>
            <a:r>
              <a:rPr lang="en-US" dirty="0" smtClean="0"/>
              <a:t>Iteration </a:t>
            </a:r>
            <a:r>
              <a:rPr lang="en-US" dirty="0"/>
              <a:t>3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463" y="1781473"/>
            <a:ext cx="5786438" cy="4987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AutoShape 3"/>
          <p:cNvSpPr>
            <a:spLocks/>
          </p:cNvSpPr>
          <p:nvPr/>
        </p:nvSpPr>
        <p:spPr bwMode="auto">
          <a:xfrm>
            <a:off x="5870972" y="1312664"/>
            <a:ext cx="3196828" cy="1232297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i="1" dirty="0"/>
              <a:t>Credit Account Information</a:t>
            </a:r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 flipH="1">
            <a:off x="1066800" y="1312664"/>
            <a:ext cx="2950146" cy="1455539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i="1" dirty="0">
                <a:ea typeface="Helvetica Neue Light" charset="0"/>
                <a:cs typeface="Helvetica Neue Light" charset="0"/>
              </a:rPr>
              <a:t>Payment Authorization </a:t>
            </a:r>
            <a:br>
              <a:rPr lang="en-US" sz="2500" b="1" i="1" dirty="0">
                <a:ea typeface="Helvetica Neue Light" charset="0"/>
                <a:cs typeface="Helvetica Neue Light" charset="0"/>
              </a:rPr>
            </a:br>
            <a:r>
              <a:rPr lang="en-US" sz="2500" b="1" i="1" dirty="0">
                <a:ea typeface="Helvetica Neue Light" charset="0"/>
                <a:cs typeface="Helvetica Neue Light" charset="0"/>
              </a:rPr>
              <a:t>Request</a:t>
            </a:r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 rot="10800000" flipV="1">
            <a:off x="533400" y="3052838"/>
            <a:ext cx="2965624" cy="1537022"/>
          </a:xfrm>
          <a:prstGeom prst="wedgeEllipseCallout">
            <a:avLst>
              <a:gd name="adj1" fmla="val -45286"/>
              <a:gd name="adj2" fmla="val -49465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/>
              <a:t>Payment Authorization </a:t>
            </a:r>
            <a:br>
              <a:rPr lang="en-US" b="1" dirty="0"/>
            </a:br>
            <a:r>
              <a:rPr lang="en-US" b="1" dirty="0"/>
              <a:t>Service</a:t>
            </a:r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 rot="10800000" flipH="1" flipV="1">
            <a:off x="6372151" y="2973586"/>
            <a:ext cx="2169914" cy="1535906"/>
          </a:xfrm>
          <a:prstGeom prst="wedgeEllipseCallout">
            <a:avLst>
              <a:gd name="adj1" fmla="val -61023"/>
              <a:gd name="adj2" fmla="val -51945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i="1" dirty="0"/>
              <a:t>Payment Approval</a:t>
            </a:r>
          </a:p>
        </p:txBody>
      </p:sp>
      <p:sp>
        <p:nvSpPr>
          <p:cNvPr id="40967" name="AutoShape 7"/>
          <p:cNvSpPr>
            <a:spLocks/>
          </p:cNvSpPr>
          <p:nvPr/>
        </p:nvSpPr>
        <p:spPr bwMode="auto">
          <a:xfrm>
            <a:off x="4621932" y="3062883"/>
            <a:ext cx="1071563" cy="759023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 flipH="1">
            <a:off x="3496792" y="3536156"/>
            <a:ext cx="957709" cy="812602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AutoShape 9"/>
          <p:cNvSpPr>
            <a:spLocks/>
          </p:cNvSpPr>
          <p:nvPr/>
        </p:nvSpPr>
        <p:spPr bwMode="auto">
          <a:xfrm flipH="1">
            <a:off x="5148784" y="4348758"/>
            <a:ext cx="957709" cy="812602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 flipH="1">
            <a:off x="2327003" y="4938117"/>
            <a:ext cx="957709" cy="812602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AutoShape 11"/>
          <p:cNvSpPr>
            <a:spLocks/>
          </p:cNvSpPr>
          <p:nvPr/>
        </p:nvSpPr>
        <p:spPr bwMode="auto">
          <a:xfrm>
            <a:off x="4380830" y="5161360"/>
            <a:ext cx="1071563" cy="759023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/>
          <p:cNvSpPr>
            <a:spLocks/>
          </p:cNvSpPr>
          <p:nvPr/>
        </p:nvSpPr>
        <p:spPr bwMode="auto">
          <a:xfrm>
            <a:off x="7390135" y="5161360"/>
            <a:ext cx="1071563" cy="759023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AutoShape 13"/>
          <p:cNvSpPr>
            <a:spLocks/>
          </p:cNvSpPr>
          <p:nvPr/>
        </p:nvSpPr>
        <p:spPr bwMode="auto">
          <a:xfrm flipH="1">
            <a:off x="3005659" y="5670351"/>
            <a:ext cx="957709" cy="812602"/>
          </a:xfrm>
          <a:prstGeom prst="wedgeEllipseCallout">
            <a:avLst>
              <a:gd name="adj1" fmla="val -52500"/>
              <a:gd name="adj2" fmla="val 50000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4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autoUpdateAnimBg="0"/>
      <p:bldP spid="40964" grpId="0" animBg="1" autoUpdateAnimBg="0"/>
      <p:bldP spid="40965" grpId="0" animBg="1" autoUpdateAnimBg="0"/>
      <p:bldP spid="40966" grpId="0" animBg="1" autoUpdateAnimBg="0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838200"/>
          </a:xfrm>
          <a:ln/>
        </p:spPr>
        <p:txBody>
          <a:bodyPr/>
          <a:lstStyle/>
          <a:p>
            <a:r>
              <a:rPr lang="en-US" dirty="0"/>
              <a:t>Generalization-Specialization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/>
              <a:t>Hierarchy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886200" cy="40386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Conceptual classes, not software classes</a:t>
            </a:r>
          </a:p>
          <a:p>
            <a:pPr>
              <a:spcBef>
                <a:spcPts val="984"/>
              </a:spcBef>
            </a:pPr>
            <a:r>
              <a:rPr lang="en-US" sz="2400" i="1" dirty="0" smtClean="0"/>
              <a:t>Generalization</a:t>
            </a:r>
            <a:r>
              <a:rPr lang="en-US" sz="2400" dirty="0"/>
              <a:t>: finding commonalities among concepts</a:t>
            </a:r>
          </a:p>
          <a:p>
            <a:pPr marL="598268" lvl="1">
              <a:spcBef>
                <a:spcPts val="984"/>
              </a:spcBef>
            </a:pPr>
            <a:r>
              <a:rPr lang="en-US" i="1" dirty="0"/>
              <a:t>Superclass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</a:t>
            </a:r>
            <a:r>
              <a:rPr lang="en-US" dirty="0"/>
              <a:t>concept</a:t>
            </a:r>
          </a:p>
          <a:p>
            <a:pPr marL="598268" lvl="1">
              <a:spcBef>
                <a:spcPts val="984"/>
              </a:spcBef>
            </a:pPr>
            <a:r>
              <a:rPr lang="en-US" i="1" dirty="0"/>
              <a:t>Subclass</a:t>
            </a:r>
            <a:r>
              <a:rPr lang="en-US" dirty="0"/>
              <a:t>: specialized concept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6754"/>
            <a:ext cx="5251338" cy="2653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2" name="AutoShape 4"/>
          <p:cNvSpPr>
            <a:spLocks/>
          </p:cNvSpPr>
          <p:nvPr/>
        </p:nvSpPr>
        <p:spPr bwMode="auto">
          <a:xfrm>
            <a:off x="152400" y="4296370"/>
            <a:ext cx="4953000" cy="1037630"/>
          </a:xfrm>
          <a:prstGeom prst="roundRect">
            <a:avLst>
              <a:gd name="adj" fmla="val 7769"/>
            </a:avLst>
          </a:prstGeom>
          <a:solidFill>
            <a:srgbClr val="000090">
              <a:alpha val="5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u="sng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Why?</a:t>
            </a: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 </a:t>
            </a:r>
            <a:r>
              <a:rPr lang="en-US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We can </a:t>
            </a: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understand concepts in more general terms.  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152400" y="5486400"/>
            <a:ext cx="4953000" cy="838200"/>
          </a:xfrm>
          <a:prstGeom prst="roundRect">
            <a:avLst>
              <a:gd name="adj" fmla="val 7769"/>
            </a:avLst>
          </a:prstGeom>
          <a:solidFill>
            <a:srgbClr val="800000">
              <a:alpha val="5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Payment</a:t>
            </a:r>
            <a:r>
              <a:rPr lang="en-US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 gives our brains less to </a:t>
            </a: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deal with.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458200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28436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5" autoUpdateAnimBg="0"/>
      <p:bldP spid="43012" grpId="0" animBg="1" autoUpdateAnimBg="0"/>
      <p:bldP spid="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Generalization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2" y="2057401"/>
            <a:ext cx="9007748" cy="3711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198739" y="1219200"/>
            <a:ext cx="3116461" cy="1607344"/>
            <a:chOff x="4098727" y="1446609"/>
            <a:chExt cx="3116461" cy="1607344"/>
          </a:xfrm>
        </p:grpSpPr>
        <p:sp>
          <p:nvSpPr>
            <p:cNvPr id="45059" name="AutoShape 3"/>
            <p:cNvSpPr>
              <a:spLocks/>
            </p:cNvSpPr>
            <p:nvPr/>
          </p:nvSpPr>
          <p:spPr bwMode="auto">
            <a:xfrm>
              <a:off x="4098727" y="1446609"/>
              <a:ext cx="3116461" cy="892969"/>
            </a:xfrm>
            <a:prstGeom prst="roundRect">
              <a:avLst>
                <a:gd name="adj" fmla="val 15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Common features of Payments</a:t>
              </a:r>
            </a:p>
          </p:txBody>
        </p:sp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rot="10800000" flipH="1">
              <a:off x="4394523" y="2347392"/>
              <a:ext cx="426393" cy="706561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rot="10800000">
              <a:off x="6192738" y="2347392"/>
              <a:ext cx="62508" cy="426393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3"/>
          <p:cNvSpPr>
            <a:spLocks/>
          </p:cNvSpPr>
          <p:nvPr/>
        </p:nvSpPr>
        <p:spPr bwMode="auto">
          <a:xfrm>
            <a:off x="8458200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96088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0766" y="859631"/>
            <a:ext cx="8322469" cy="4321969"/>
            <a:chOff x="0" y="0"/>
            <a:chExt cx="7456" cy="3872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8" y="591"/>
              <a:ext cx="6225" cy="2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608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456" cy="3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533400"/>
          </a:xfrm>
          <a:ln/>
        </p:spPr>
        <p:txBody>
          <a:bodyPr/>
          <a:lstStyle/>
          <a:p>
            <a:r>
              <a:rPr lang="en-US" dirty="0" smtClean="0"/>
              <a:t>Generalizations </a:t>
            </a:r>
            <a:r>
              <a:rPr lang="en-US" dirty="0"/>
              <a:t>and Sets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5029200"/>
            <a:ext cx="5715000" cy="1828800"/>
          </a:xfrm>
          <a:ln/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All </a:t>
            </a:r>
            <a:r>
              <a:rPr lang="en-US" dirty="0">
                <a:solidFill>
                  <a:srgbClr val="800000"/>
                </a:solidFill>
              </a:rPr>
              <a:t>members of a conceptual subclass set are members of their </a:t>
            </a:r>
            <a:r>
              <a:rPr lang="en-US" dirty="0" err="1">
                <a:solidFill>
                  <a:srgbClr val="800000"/>
                </a:solidFill>
              </a:rPr>
              <a:t>superclass</a:t>
            </a:r>
            <a:r>
              <a:rPr lang="en-US" dirty="0">
                <a:solidFill>
                  <a:srgbClr val="800000"/>
                </a:solidFill>
              </a:rPr>
              <a:t> set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713089"/>
            <a:ext cx="3339703" cy="1687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/>
          </p:cNvSpPr>
          <p:nvPr/>
        </p:nvSpPr>
        <p:spPr bwMode="auto">
          <a:xfrm>
            <a:off x="8539245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>
            <a:off x="241101" y="3429000"/>
            <a:ext cx="6616899" cy="1294805"/>
          </a:xfrm>
          <a:prstGeom prst="roundRect">
            <a:avLst>
              <a:gd name="adj" fmla="val 10343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Is-a rule: Subclass </a:t>
            </a:r>
            <a:r>
              <a:rPr lang="en-US" sz="2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" charset="0"/>
                <a:cs typeface="Helvetica Neue" charset="0"/>
                <a:sym typeface="Helvetica Neue" charset="0"/>
              </a:rPr>
              <a:t>is a</a:t>
            </a:r>
            <a:r>
              <a:rPr lang="en-US" sz="2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superclass</a:t>
            </a:r>
            <a:r>
              <a:rPr lang="en-US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, e.g., </a:t>
            </a:r>
            <a:r>
              <a:rPr lang="en-US" sz="25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CashPayment</a:t>
            </a:r>
            <a:r>
              <a:rPr lang="en-US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 </a:t>
            </a:r>
            <a:r>
              <a:rPr lang="en-US" sz="2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is a </a:t>
            </a:r>
            <a:r>
              <a:rPr lang="en-US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Helvetica Neue Light" charset="0"/>
                <a:cs typeface="Helvetica Neue Light" charset="0"/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49407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55982</TotalTime>
  <Words>1128</Words>
  <Application>Microsoft Office PowerPoint</Application>
  <PresentationFormat>On-screen Show (4:3)</PresentationFormat>
  <Paragraphs>147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2007FairfaxShowcaseSE-Slides-Bohner</vt:lpstr>
      <vt:lpstr>Visio</vt:lpstr>
      <vt:lpstr>CSSE 374: Domain Model Refinements and Iteration 3 Preparations</vt:lpstr>
      <vt:lpstr>Learning Outcomes: O-O Design</vt:lpstr>
      <vt:lpstr>Starting with Use Cases, you produce analysis models, design models, test cases, and ultimately code.  Why would you go back and refine the  domain model?</vt:lpstr>
      <vt:lpstr>Recall: Strategies for Finding Conceptual Classes</vt:lpstr>
      <vt:lpstr>Conceptual Category List on NextGen POS, Iteration 3</vt:lpstr>
      <vt:lpstr>Noun Phrase Identification on NextGen POS, Iteration 3</vt:lpstr>
      <vt:lpstr>Generalization-Specialization  Class Hierarchy</vt:lpstr>
      <vt:lpstr>Generalization</vt:lpstr>
      <vt:lpstr>Generalizations and Sets</vt:lpstr>
      <vt:lpstr>Subclass Conformance—The 100% Rule</vt:lpstr>
      <vt:lpstr>Sometimes Reviews are Vital…</vt:lpstr>
      <vt:lpstr>When should we define  a Conceptual Subclass?    1/2</vt:lpstr>
      <vt:lpstr>When should we define  a Conceptual Subclass?   2/2</vt:lpstr>
      <vt:lpstr>When should we group classes and extract a superclass?</vt:lpstr>
      <vt:lpstr>Another Example</vt:lpstr>
      <vt:lpstr>Abstract Conceptual Classes</vt:lpstr>
      <vt:lpstr>Applying these ideas to your domain…</vt:lpstr>
      <vt:lpstr>Thinking Ahead Exercise</vt:lpstr>
      <vt:lpstr>Activity Diagram UML  Syntax (review)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564</cp:revision>
  <cp:lastPrinted>2011-01-31T07:16:52Z</cp:lastPrinted>
  <dcterms:created xsi:type="dcterms:W3CDTF">2010-09-02T02:24:37Z</dcterms:created>
  <dcterms:modified xsi:type="dcterms:W3CDTF">2014-02-17T19:50:30Z</dcterms:modified>
</cp:coreProperties>
</file>