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835" r:id="rId3"/>
    <p:sldId id="861" r:id="rId4"/>
    <p:sldId id="862" r:id="rId5"/>
    <p:sldId id="863" r:id="rId6"/>
    <p:sldId id="864" r:id="rId7"/>
    <p:sldId id="865" r:id="rId8"/>
    <p:sldId id="866" r:id="rId9"/>
    <p:sldId id="867" r:id="rId10"/>
    <p:sldId id="868" r:id="rId11"/>
    <p:sldId id="869" r:id="rId12"/>
    <p:sldId id="860" r:id="rId13"/>
    <p:sldId id="871" r:id="rId14"/>
    <p:sldId id="872" r:id="rId15"/>
    <p:sldId id="873" r:id="rId16"/>
    <p:sldId id="874" r:id="rId17"/>
    <p:sldId id="875" r:id="rId18"/>
    <p:sldId id="876" r:id="rId19"/>
    <p:sldId id="877" r:id="rId20"/>
    <p:sldId id="878" r:id="rId21"/>
    <p:sldId id="879" r:id="rId22"/>
    <p:sldId id="880" r:id="rId23"/>
    <p:sldId id="881" r:id="rId24"/>
    <p:sldId id="882" r:id="rId25"/>
    <p:sldId id="886" r:id="rId26"/>
    <p:sldId id="884" r:id="rId27"/>
    <p:sldId id="885" r:id="rId28"/>
    <p:sldId id="883" r:id="rId29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8927" autoAdjust="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sh/subscribe" TargetMode="External"/><Relationship Id="rId7" Type="http://schemas.openxmlformats.org/officeDocument/2006/relationships/hyperlink" Target="http://en.wikipedia.org/wiki/Event_handlin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Method_(computer_science)" TargetMode="External"/><Relationship Id="rId5" Type="http://schemas.openxmlformats.org/officeDocument/2006/relationships/hyperlink" Target="http://en.wikipedia.org/wiki/Object_(computer_science)" TargetMode="External"/><Relationship Id="rId4" Type="http://schemas.openxmlformats.org/officeDocument/2006/relationships/hyperlink" Target="http://en.wikipedia.org/wiki/Design_pattern_(computer_science)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>
                <a:latin typeface="+mn-lt"/>
              </a:rPr>
              <a:t>Image from the great suspense movie was at http://ajshawler.blogspot.com/2012/03/movie-98-usual-suspects.html. </a:t>
            </a:r>
            <a:endParaRPr lang="en-US" baseline="0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Walking 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through 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diagram:</a:t>
            </a:r>
            <a:endParaRPr lang="en-US" sz="23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Note</a:t>
            </a:r>
            <a:r>
              <a:rPr lang="en-US" sz="23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that </a:t>
            </a:r>
            <a:r>
              <a:rPr lang="en-US" sz="2300" baseline="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custID</a:t>
            </a:r>
            <a:r>
              <a:rPr lang="en-US" sz="23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turns into </a:t>
            </a:r>
            <a:r>
              <a:rPr lang="en-US" sz="2300" baseline="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c:customer</a:t>
            </a:r>
            <a:r>
              <a:rPr lang="en-US" sz="23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via :Register from :Store, then to :Sale </a:t>
            </a:r>
            <a:endParaRPr lang="en-US" sz="23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sd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for the ref frame is on next slide…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Walk through diagram.  Note call-backs from Factory to Sale.  Note passing of the aggregate Sale object, rather than specific information.</a:t>
            </a:r>
          </a:p>
          <a:p>
            <a:r>
              <a:rPr lang="en-US" sz="23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Q3: 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Where 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did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ps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come 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from in the diagram? 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sz="23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How does Factory know it’s getting back a composite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?</a:t>
            </a:r>
            <a:r>
              <a:rPr lang="en-US" sz="23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endParaRPr lang="en-US" sz="23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How could we ensure that Sale can’t get a pricing strategy from anywhere else?</a:t>
            </a:r>
          </a:p>
          <a:p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 Java, we could stick the pricing strategies in a package and only make the factory and </a:t>
            </a:r>
            <a:r>
              <a:rPr lang="en-US" sz="23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IPricingStrategy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public.  This would limit coupling into the package and let us control what escapes (namely, only composite objects).</a:t>
            </a:r>
          </a:p>
          <a:p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Q4: Identify a situation</a:t>
            </a:r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in </a:t>
            </a:r>
            <a:r>
              <a:rPr lang="en-US" sz="14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BrickBusters</a:t>
            </a:r>
            <a:r>
              <a:rPr lang="en-US" sz="14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Video Store 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where Composite</a:t>
            </a:r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might be applicable</a:t>
            </a:r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en-US" sz="14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pluggable business rules: i.e., logic that is expected to change regularly over time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Problem: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Need a common interface to a variable set of interfaces, perhaps within a subsystem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	Want to minimize coupling to the interfaces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	Want to expose only a subset of the interfaces’ functionality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Solution: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Provides a simplified interface to a set of interfaces in a subsystem to simplify this complexity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	Define an object that represents a single point-of-contact to the set of interfaces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	Clients communicate with ‘front-end’ Façade object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	Essentially an Adapter for multiple interfaces</a:t>
            </a:r>
          </a:p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How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is this different than Adapter? Adapter lets us connect to different external systems, for which we don’t control the interface.  Façade provides a way for us to change the design of an existing part of our system without effecting the rest of our system.</a:t>
            </a:r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Q5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: What other patterns and principles have we seen that could be considered examples of Façade? </a:t>
            </a:r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Facades often accessed via a Singleton (single point of contact!)</a:t>
            </a:r>
          </a:p>
          <a:p>
            <a:r>
              <a:rPr lang="en-US" dirty="0" smtClean="0"/>
              <a:t>&gt;&gt;Notice all objects needed by rule engine passed as parameters</a:t>
            </a:r>
          </a:p>
          <a:p>
            <a:r>
              <a:rPr lang="en-US" dirty="0" smtClean="0"/>
              <a:t>Uses Indirection via a Pure Fabrication to achieve Low Coupling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0066"/>
                </a:solidFill>
                <a:latin typeface="Arial" charset="0"/>
              </a:rPr>
              <a:t>How do you update GUI when a Sale total changes without directly coupling both? The pattern for this would be a</a:t>
            </a:r>
            <a:r>
              <a:rPr lang="en-US" b="1" baseline="0" dirty="0" smtClean="0">
                <a:solidFill>
                  <a:srgbClr val="000066"/>
                </a:solidFill>
                <a:latin typeface="Arial" charset="0"/>
              </a:rPr>
              <a:t>n Observer!</a:t>
            </a:r>
            <a:endParaRPr lang="en-US" b="1" dirty="0" smtClean="0">
              <a:solidFill>
                <a:srgbClr val="000066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observer (e.g., a GUI) needs to know about state changes in a publisher (e.g. a domain object) without direct coupling between objects</a:t>
            </a:r>
          </a:p>
          <a:p>
            <a:r>
              <a:rPr lang="en-US" dirty="0" smtClean="0"/>
              <a:t>Solution:</a:t>
            </a:r>
          </a:p>
          <a:p>
            <a:r>
              <a:rPr lang="en-US" dirty="0" smtClean="0"/>
              <a:t>Subscribers implement a ‘Listener’ interface</a:t>
            </a:r>
          </a:p>
          <a:p>
            <a:r>
              <a:rPr lang="en-US" dirty="0" smtClean="0"/>
              <a:t>Publishers dynamically register listeners</a:t>
            </a:r>
          </a:p>
          <a:p>
            <a:r>
              <a:rPr lang="en-US" dirty="0" smtClean="0"/>
              <a:t>Publishers automatically notify listeners when event occurs</a:t>
            </a:r>
          </a:p>
          <a:p>
            <a:r>
              <a:rPr lang="en-US" dirty="0" smtClean="0"/>
              <a:t>Publishers coupled to generic interface instead of concrete object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observer pattern</a:t>
            </a:r>
            <a:r>
              <a:rPr lang="en-US" dirty="0" smtClean="0"/>
              <a:t> (a subset of the </a:t>
            </a:r>
            <a:r>
              <a:rPr lang="en-US" dirty="0" smtClean="0">
                <a:hlinkClick r:id="rId3" tooltip="Publish/subscribe"/>
              </a:rPr>
              <a:t>publish/subscribe pattern</a:t>
            </a:r>
            <a:r>
              <a:rPr lang="en-US" dirty="0" smtClean="0"/>
              <a:t>) is a </a:t>
            </a:r>
            <a:r>
              <a:rPr lang="en-US" dirty="0" smtClean="0">
                <a:hlinkClick r:id="rId4" tooltip="Design pattern (computer science)"/>
              </a:rPr>
              <a:t>design pattern</a:t>
            </a:r>
            <a:r>
              <a:rPr lang="en-US" dirty="0" smtClean="0"/>
              <a:t> in which an </a:t>
            </a:r>
            <a:r>
              <a:rPr lang="en-US" dirty="0" smtClean="0">
                <a:hlinkClick r:id="rId5" tooltip="Object (computer science)"/>
              </a:rPr>
              <a:t>object</a:t>
            </a:r>
            <a:r>
              <a:rPr lang="en-US" dirty="0" smtClean="0"/>
              <a:t>, called the subject, maintains a list of its dependents, called observers, and notifies them automatically of any state changes, usually by calling one of their </a:t>
            </a:r>
            <a:r>
              <a:rPr lang="en-US" dirty="0" smtClean="0">
                <a:hlinkClick r:id="rId6" tooltip="Method (computer science)"/>
              </a:rPr>
              <a:t>methods</a:t>
            </a:r>
            <a:r>
              <a:rPr lang="en-US" dirty="0" smtClean="0"/>
              <a:t>. It is mainly used to implement distributed </a:t>
            </a:r>
            <a:r>
              <a:rPr lang="en-US" dirty="0" smtClean="0">
                <a:hlinkClick r:id="rId7" tooltip="Event handling"/>
              </a:rPr>
              <a:t>event handling</a:t>
            </a:r>
            <a:r>
              <a:rPr lang="en-US" dirty="0" smtClean="0"/>
              <a:t>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9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SaleFrame1 registers with Sale for key events (visible to SaleFrame1)</a:t>
            </a:r>
          </a:p>
          <a:p>
            <a:r>
              <a:rPr lang="en-US" dirty="0" smtClean="0"/>
              <a:t>Sale notifies all Listeners by calling </a:t>
            </a:r>
            <a:r>
              <a:rPr lang="en-US" dirty="0" err="1" smtClean="0"/>
              <a:t>publishPropertyEvent</a:t>
            </a:r>
            <a:r>
              <a:rPr lang="en-US" dirty="0" smtClean="0"/>
              <a:t>(…) </a:t>
            </a:r>
          </a:p>
          <a:p>
            <a:r>
              <a:rPr lang="en-US" dirty="0" smtClean="0"/>
              <a:t>SaleFrame1 reacts only if its interested in a particular type of event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AAA2F6-E55E-A04B-9F2C-26A2E560CAF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NOTE: New</a:t>
            </a:r>
            <a:r>
              <a:rPr lang="en-US" baseline="0" dirty="0" smtClean="0"/>
              <a:t> approach to Design Studio…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Based on Figure 26.22.  Multi-stage build to follow steps on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 465.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Create listener interface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Make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SaleFrame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implement interface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Give Sale a list of listeners and a method for adding them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addPropertyListener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method does what you expect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SaleFrame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constructor register the frame as a listener on the Sale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add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publishPropertyEvent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method to Sale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setTotal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publishes a property event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publishPropertyEvent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loops over all the listeners, announcing the event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for any events that it is interested in, the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SaleFrame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updates the GUI display</a:t>
            </a:r>
          </a:p>
          <a:p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Answers: yes, no (Sale is just coupled to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PropertyListener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which provides a stable interface for any possible observers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Q6: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With what sorts of variations does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Observer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help us deal?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Q7: 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Why do Observers need “listeners”?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Q8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Besides UI views observing changes to the model layer, what is another common use of the Observer pattern?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Q9.</a:t>
            </a:r>
            <a:r>
              <a:rPr lang="en-US" baseline="0" dirty="0" smtClean="0"/>
              <a:t> </a:t>
            </a:r>
            <a:r>
              <a:rPr lang="en-US" dirty="0" smtClean="0"/>
              <a:t>Briefly, what problem does the Abstract Factory pattern solve? </a:t>
            </a:r>
            <a:endParaRPr lang="en-US" dirty="0" smtClean="0"/>
          </a:p>
          <a:p>
            <a:r>
              <a:rPr lang="en-US" dirty="0" smtClean="0"/>
              <a:t>Q10.</a:t>
            </a:r>
            <a:r>
              <a:rPr lang="en-US" baseline="0" dirty="0" smtClean="0"/>
              <a:t> </a:t>
            </a:r>
            <a:r>
              <a:rPr lang="en-US" dirty="0" smtClean="0"/>
              <a:t>Briefly, what solution does the Abstract Factory pattern suggest? </a:t>
            </a:r>
          </a:p>
          <a:p>
            <a:r>
              <a:rPr lang="en-US" dirty="0" smtClean="0"/>
              <a:t>So, what</a:t>
            </a:r>
            <a:r>
              <a:rPr lang="en-US" baseline="0" dirty="0" smtClean="0"/>
              <a:t> does this look like for </a:t>
            </a:r>
            <a:r>
              <a:rPr lang="en-US" baseline="0" dirty="0" err="1" smtClean="0"/>
              <a:t>NextGen</a:t>
            </a:r>
            <a:r>
              <a:rPr lang="en-US" baseline="0" dirty="0" smtClean="0"/>
              <a:t> POS?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Abstract Factory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Concrete Factories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Methods create…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 has attribute visibility to its strategy object</a:t>
            </a:r>
          </a:p>
          <a:p>
            <a:r>
              <a:rPr lang="en-US" dirty="0" smtClean="0"/>
              <a:t>Strategy has parameter visibility back to Sale, its context object, </a:t>
            </a:r>
          </a:p>
          <a:p>
            <a:r>
              <a:rPr lang="en-US" b="1" i="1" dirty="0" smtClean="0"/>
              <a:t>This is really cool</a:t>
            </a:r>
            <a:r>
              <a:rPr lang="en-US" b="1" i="1" baseline="0" dirty="0" smtClean="0"/>
              <a:t> in the book – you really should work through these examples!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</a:t>
            </a:r>
            <a:r>
              <a:rPr lang="en-US" dirty="0" smtClean="0"/>
              <a:t>Used when a component may be an individual object or it may represent a collection of objects. </a:t>
            </a:r>
          </a:p>
          <a:p>
            <a:r>
              <a:rPr lang="en-US" dirty="0" smtClean="0"/>
              <a:t>*This pattern is employed to build “part-whole hierarchies” or to “construct data representations of trees”. </a:t>
            </a:r>
          </a:p>
          <a:p>
            <a:r>
              <a:rPr lang="en-US" dirty="0" smtClean="0"/>
              <a:t>COMPONENT is the abstraction for all components, including composite ones</a:t>
            </a:r>
          </a:p>
          <a:p>
            <a:r>
              <a:rPr lang="en-US" dirty="0" smtClean="0"/>
              <a:t>	- declares the interface for objects in the composition</a:t>
            </a:r>
          </a:p>
          <a:p>
            <a:r>
              <a:rPr lang="en-US" dirty="0" smtClean="0"/>
              <a:t>(optional) defines an interface for accessing a component's parent in the recursive structure, and implements it if that's appropriate</a:t>
            </a:r>
          </a:p>
          <a:p>
            <a:r>
              <a:rPr lang="en-US" dirty="0" smtClean="0"/>
              <a:t>LEAF</a:t>
            </a:r>
            <a:r>
              <a:rPr lang="en-US" baseline="0" dirty="0" smtClean="0"/>
              <a:t> </a:t>
            </a:r>
            <a:r>
              <a:rPr lang="en-US" dirty="0" smtClean="0"/>
              <a:t>represents leaf objects in the composition and</a:t>
            </a:r>
            <a:r>
              <a:rPr lang="en-US" baseline="0" dirty="0" smtClean="0"/>
              <a:t> </a:t>
            </a:r>
            <a:r>
              <a:rPr lang="en-US" dirty="0" smtClean="0"/>
              <a:t>implements all Component methods</a:t>
            </a:r>
          </a:p>
          <a:p>
            <a:r>
              <a:rPr lang="en-US" dirty="0" smtClean="0"/>
              <a:t>COMPOSITE represents a composite Component (component having children)</a:t>
            </a:r>
          </a:p>
          <a:p>
            <a:r>
              <a:rPr lang="en-US" dirty="0" smtClean="0"/>
              <a:t>	- implements methods to manipulate children</a:t>
            </a:r>
          </a:p>
          <a:p>
            <a:r>
              <a:rPr lang="en-US" dirty="0" smtClean="0"/>
              <a:t>	- implements all Component methods, generally by delegating them to its children</a:t>
            </a:r>
          </a:p>
          <a:p>
            <a:r>
              <a:rPr lang="en-US" b="1" dirty="0" smtClean="0"/>
              <a:t>Q1.</a:t>
            </a:r>
            <a:r>
              <a:rPr lang="en-US" b="1" baseline="0" dirty="0" smtClean="0"/>
              <a:t> </a:t>
            </a:r>
            <a:r>
              <a:rPr lang="en-US" dirty="0" smtClean="0"/>
              <a:t>Briefly, what problem does the Composite pattern solve? </a:t>
            </a:r>
            <a:endParaRPr lang="en-US" dirty="0" smtClean="0"/>
          </a:p>
          <a:p>
            <a:r>
              <a:rPr lang="en-US" b="1" dirty="0" smtClean="0"/>
              <a:t>Q2.</a:t>
            </a:r>
            <a:r>
              <a:rPr lang="en-US" baseline="0" dirty="0" smtClean="0"/>
              <a:t> </a:t>
            </a:r>
            <a:r>
              <a:rPr lang="en-US" dirty="0" smtClean="0"/>
              <a:t>Briefly, what solution does the Composite pattern suggest?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strategy object implements a specific atomic algorithm/rule/policy</a:t>
            </a:r>
          </a:p>
          <a:p>
            <a:r>
              <a:rPr lang="en-US" dirty="0" smtClean="0"/>
              <a:t>To handle compound rules, we need an object that is composed of several atomic strategy objects</a:t>
            </a:r>
          </a:p>
          <a:p>
            <a:r>
              <a:rPr lang="en-US" dirty="0" smtClean="0"/>
              <a:t>Allows customized rules based on blending of atomic rules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Composite object has an attribute that is a list of atomic objects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Sale method </a:t>
            </a:r>
            <a:r>
              <a:rPr lang="en-US" dirty="0" err="1" smtClean="0"/>
              <a:t>getTotal</a:t>
            </a:r>
            <a:r>
              <a:rPr lang="en-US" dirty="0" smtClean="0"/>
              <a:t>()  =&gt; { … return </a:t>
            </a:r>
            <a:r>
              <a:rPr lang="en-US" dirty="0" err="1" smtClean="0"/>
              <a:t>pricing</a:t>
            </a:r>
            <a:r>
              <a:rPr lang="en-US" baseline="0" dirty="0" err="1" smtClean="0"/>
              <a:t>Strategy.getTotal(this</a:t>
            </a:r>
            <a:r>
              <a:rPr lang="en-US" baseline="0" dirty="0" smtClean="0"/>
              <a:t>) 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[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For them to consider later: What would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getTotal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look like for the </a:t>
            </a:r>
            <a:r>
              <a:rPr lang="en-US" sz="12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CompositeBestForStorePricingStrategy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?  It’s actually not just the dual, because we have to apply some pricing strategy if one exists.]</a:t>
            </a:r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Please note </a:t>
            </a:r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bottom comment.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Use</a:t>
            </a:r>
            <a:r>
              <a:rPr lang="en-US" baseline="0" dirty="0" smtClean="0"/>
              <a:t> Case: Process Sale.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Walking 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through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diagram:</a:t>
            </a:r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Build in Why? call-out.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Will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20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probably need multiple pricing strategies that will interact.</a:t>
            </a:r>
            <a:endParaRPr lang="en-US" sz="12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Even if only one strategy is added to the composite, this just serves as indirection.  It will still do the right thing.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Alternative would be to return the </a:t>
            </a:r>
            <a:r>
              <a:rPr lang="en-US" sz="1200" dirty="0" err="1">
                <a:latin typeface="+mn-lt"/>
                <a:ea typeface="Lucida Grande" charset="0"/>
                <a:cs typeface="Lucida Grande" charset="0"/>
                <a:sym typeface="Lucida Grande" charset="0"/>
              </a:rPr>
              <a:t>PercentageDiscountPricingStrategy</a:t>
            </a:r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, but then if we discover that we need a composite, we’d have to make a composite, extract the existing strategy from the sale, stick the existing strategy in the composite, and return the composite.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810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6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net.kent.edu/surveys/IAD04F-pubsubnet-shennaaz/Survey2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438400" y="1828800"/>
            <a:ext cx="67056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CSSE 374</a:t>
            </a:r>
            <a:r>
              <a:rPr lang="en-US" sz="3600" dirty="0" smtClean="0">
                <a:ea typeface="+mj-ea"/>
                <a:cs typeface="+mj-cs"/>
              </a:rPr>
              <a:t>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>
                <a:ea typeface="+mj-ea"/>
                <a:cs typeface="+mj-cs"/>
              </a:rPr>
              <a:t>3</a:t>
            </a:r>
            <a:r>
              <a:rPr lang="en-US" sz="3600" dirty="0" smtClean="0">
                <a:ea typeface="+mj-ea"/>
                <a:cs typeface="+mj-cs"/>
              </a:rPr>
              <a:t>½ Gang of Four Design Patterns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400" y="76200"/>
            <a:ext cx="7635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These slides </a:t>
            </a:r>
            <a:r>
              <a:rPr lang="en-US" sz="2000" dirty="0" smtClean="0"/>
              <a:t>derived </a:t>
            </a:r>
            <a:r>
              <a:rPr lang="en-US" sz="2000" dirty="0"/>
              <a:t>from </a:t>
            </a:r>
            <a:r>
              <a:rPr lang="en-US" sz="2000" dirty="0">
                <a:ea typeface="ＭＳ Ｐゴシック"/>
                <a:cs typeface="ＭＳ Ｐゴシック"/>
              </a:rPr>
              <a:t>Steve </a:t>
            </a:r>
            <a:r>
              <a:rPr lang="en-US" sz="2000" dirty="0" smtClean="0">
                <a:ea typeface="ＭＳ Ｐゴシック"/>
                <a:cs typeface="ＭＳ Ｐゴシック"/>
              </a:rPr>
              <a:t>Chenoweth, </a:t>
            </a:r>
            <a:r>
              <a:rPr lang="en-US" sz="2000" dirty="0" smtClean="0"/>
              <a:t>Shawn </a:t>
            </a:r>
            <a:r>
              <a:rPr lang="en-US" sz="2000" dirty="0"/>
              <a:t>Bohner, Curt Clifton, and others involved in delivering 374.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(Authored  by the usual suspects)</a:t>
            </a:r>
            <a:endParaRPr lang="en-US" dirty="0"/>
          </a:p>
        </p:txBody>
      </p:sp>
      <p:pic>
        <p:nvPicPr>
          <p:cNvPr id="17410" name="Picture 2" descr="http://1.bp.blogspot.com/-O6Q1zNTCosk/T1ilB8bHG7I/AAAAAAAABFE/SsAyPaJnw1I/s1600/The+Usual_Suspec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91600" cy="533400"/>
          </a:xfrm>
          <a:ln/>
        </p:spPr>
        <p:txBody>
          <a:bodyPr/>
          <a:lstStyle/>
          <a:p>
            <a:r>
              <a:rPr lang="en-US" sz="2800" dirty="0" smtClean="0"/>
              <a:t>2. Adding </a:t>
            </a:r>
            <a:r>
              <a:rPr lang="en-US" sz="2800" dirty="0"/>
              <a:t>Customer Specific Discount Policy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 r="10000"/>
          <a:stretch>
            <a:fillRect/>
          </a:stretch>
        </p:blipFill>
        <p:spPr bwMode="auto">
          <a:xfrm>
            <a:off x="84368" y="1045964"/>
            <a:ext cx="888672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4" name="AutoShape 4"/>
          <p:cNvSpPr>
            <a:spLocks/>
          </p:cNvSpPr>
          <p:nvPr/>
        </p:nvSpPr>
        <p:spPr bwMode="auto">
          <a:xfrm>
            <a:off x="304800" y="3712964"/>
            <a:ext cx="2321719" cy="1803797"/>
          </a:xfrm>
          <a:prstGeom prst="roundRect">
            <a:avLst>
              <a:gd name="adj" fmla="val 7421"/>
            </a:avLst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New system operation from alternative use case flow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>
            <a:off x="6331148" y="5328642"/>
            <a:ext cx="2464594" cy="919758"/>
          </a:xfrm>
          <a:prstGeom prst="roundRect">
            <a:avLst>
              <a:gd name="adj" fmla="val 1456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Recall: What’s a ref frame?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64008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Composite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83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  <a:ln/>
        </p:spPr>
        <p:txBody>
          <a:bodyPr/>
          <a:lstStyle/>
          <a:p>
            <a:r>
              <a:rPr lang="en-US" sz="2800" dirty="0" smtClean="0"/>
              <a:t>2. Adding </a:t>
            </a:r>
            <a:r>
              <a:rPr lang="en-US" sz="2800" dirty="0"/>
              <a:t>Customer Specific Discount </a:t>
            </a:r>
            <a:r>
              <a:rPr lang="en-US" sz="2800" dirty="0" smtClean="0"/>
              <a:t>Policy</a:t>
            </a:r>
            <a:endParaRPr lang="en-US" sz="28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b="5427"/>
          <a:stretch>
            <a:fillRect/>
          </a:stretch>
        </p:blipFill>
        <p:spPr bwMode="auto">
          <a:xfrm>
            <a:off x="457200" y="825295"/>
            <a:ext cx="8077200" cy="6032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81600" y="1137716"/>
            <a:ext cx="2705695" cy="1224484"/>
            <a:chOff x="0" y="0"/>
            <a:chExt cx="2424" cy="1097"/>
          </a:xfrm>
        </p:grpSpPr>
        <p:sp>
          <p:nvSpPr>
            <p:cNvPr id="32773" name="AutoShape 5"/>
            <p:cNvSpPr>
              <a:spLocks/>
            </p:cNvSpPr>
            <p:nvPr/>
          </p:nvSpPr>
          <p:spPr bwMode="auto">
            <a:xfrm>
              <a:off x="0" y="0"/>
              <a:ext cx="2424" cy="800"/>
            </a:xfrm>
            <a:prstGeom prst="roundRect">
              <a:avLst>
                <a:gd name="adj" fmla="val 15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Where did </a:t>
              </a:r>
              <a:r>
                <a:rPr lang="en-US" sz="2500" b="1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ps</a:t>
              </a:r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 come from?</a:t>
              </a:r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 rot="10800000" flipH="1">
              <a:off x="304" y="781"/>
              <a:ext cx="121" cy="316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" y="4473014"/>
            <a:ext cx="4651251" cy="1485676"/>
            <a:chOff x="0" y="0"/>
            <a:chExt cx="4167" cy="1330"/>
          </a:xfrm>
        </p:grpSpPr>
        <p:sp>
          <p:nvSpPr>
            <p:cNvPr id="32776" name="AutoShape 8"/>
            <p:cNvSpPr>
              <a:spLocks/>
            </p:cNvSpPr>
            <p:nvPr/>
          </p:nvSpPr>
          <p:spPr bwMode="auto">
            <a:xfrm>
              <a:off x="0" y="530"/>
              <a:ext cx="3456" cy="800"/>
            </a:xfrm>
            <a:prstGeom prst="roundRect">
              <a:avLst>
                <a:gd name="adj" fmla="val 15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How does Factory know that </a:t>
              </a:r>
              <a:r>
                <a:rPr lang="en-US" sz="25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ps</a:t>
              </a:r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 is a composite?</a:t>
              </a:r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H="1">
              <a:off x="3013" y="0"/>
              <a:ext cx="65" cy="484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 rot="10800000">
              <a:off x="3441" y="940"/>
              <a:ext cx="726" cy="46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2"/>
          <p:cNvSpPr>
            <a:spLocks/>
          </p:cNvSpPr>
          <p:nvPr/>
        </p:nvSpPr>
        <p:spPr bwMode="auto">
          <a:xfrm>
            <a:off x="8539245" y="6400800"/>
            <a:ext cx="376155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Q3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64008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Composite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94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2566089"/>
            <a:ext cx="2679700" cy="3606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</p:spPr>
        <p:txBody>
          <a:bodyPr/>
          <a:lstStyle/>
          <a:p>
            <a:r>
              <a:rPr lang="en-US" sz="3200" dirty="0" smtClean="0"/>
              <a:t>Recall </a:t>
            </a:r>
            <a:r>
              <a:rPr lang="en-US" sz="3200" dirty="0" err="1" smtClean="0"/>
              <a:t>BrickBusters</a:t>
            </a:r>
            <a:r>
              <a:rPr lang="en-US" sz="3200" dirty="0" smtClean="0"/>
              <a:t> Video Store</a:t>
            </a:r>
            <a:r>
              <a:rPr lang="en-US" dirty="0"/>
              <a:t>. I</a:t>
            </a:r>
            <a:r>
              <a:rPr lang="en-US" dirty="0" smtClean="0"/>
              <a:t>dentify </a:t>
            </a:r>
            <a:r>
              <a:rPr lang="en-US" dirty="0"/>
              <a:t>a situation </a:t>
            </a:r>
            <a:r>
              <a:rPr lang="en-US" dirty="0" smtClean="0"/>
              <a:t>where </a:t>
            </a:r>
            <a:r>
              <a:rPr lang="en-US" dirty="0"/>
              <a:t>Composite might be applicable.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429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hink for 15 seconds…</a:t>
            </a:r>
          </a:p>
          <a:p>
            <a:r>
              <a:rPr lang="en-US" dirty="0" smtClean="0"/>
              <a:t>Turn to a neighbor and discuss </a:t>
            </a:r>
            <a:br>
              <a:rPr lang="en-US" dirty="0" smtClean="0"/>
            </a:br>
            <a:r>
              <a:rPr lang="en-US" dirty="0" smtClean="0"/>
              <a:t>it for a minute</a:t>
            </a:r>
            <a:endParaRPr lang="en-US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8534400" y="6412468"/>
            <a:ext cx="376155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64008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Composite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1432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Façade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5041" y="1630561"/>
            <a:ext cx="8361759" cy="4313039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/>
              <a:t>NextGen</a:t>
            </a:r>
            <a:r>
              <a:rPr lang="en-US" dirty="0"/>
              <a:t> POS needs </a:t>
            </a:r>
            <a:r>
              <a:rPr lang="en-US" i="1" dirty="0"/>
              <a:t>pluggable business rules</a:t>
            </a:r>
          </a:p>
          <a:p>
            <a:pPr>
              <a:spcBef>
                <a:spcPts val="1266"/>
              </a:spcBef>
            </a:pPr>
            <a:r>
              <a:rPr lang="en-US" dirty="0"/>
              <a:t>Assume rules will be able to disallow certain actions, such as…</a:t>
            </a:r>
          </a:p>
          <a:p>
            <a:pPr marL="598268" lvl="1">
              <a:spcBef>
                <a:spcPts val="1266"/>
              </a:spcBef>
            </a:pPr>
            <a:r>
              <a:rPr lang="en-US" dirty="0"/>
              <a:t>Purchases with gift certificates must include just one item</a:t>
            </a:r>
          </a:p>
          <a:p>
            <a:pPr marL="598268" lvl="1">
              <a:spcBef>
                <a:spcPts val="1266"/>
              </a:spcBef>
            </a:pPr>
            <a:r>
              <a:rPr lang="en-US" dirty="0"/>
              <a:t>Change returned on gift certificate purchase must be as another gift certificate</a:t>
            </a:r>
          </a:p>
          <a:p>
            <a:pPr marL="598268" lvl="1">
              <a:spcBef>
                <a:spcPts val="1266"/>
              </a:spcBef>
            </a:pPr>
            <a:r>
              <a:rPr lang="en-US" dirty="0"/>
              <a:t>Allow charitable donation purchases, but max. of $250 and only with manager logged-in </a:t>
            </a:r>
          </a:p>
        </p:txBody>
      </p:sp>
      <p:sp>
        <p:nvSpPr>
          <p:cNvPr id="35843" name="AutoShape 3"/>
          <p:cNvSpPr>
            <a:spLocks/>
          </p:cNvSpPr>
          <p:nvPr/>
        </p:nvSpPr>
        <p:spPr bwMode="auto">
          <a:xfrm>
            <a:off x="4947047" y="513755"/>
            <a:ext cx="3643313" cy="892969"/>
          </a:xfrm>
          <a:prstGeom prst="roundRect">
            <a:avLst>
              <a:gd name="adj" fmla="val 1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More general than just Façade Controllers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6400800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2. Facade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12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Conceivable Implementations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3810000" cy="5080000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67615" y="1295400"/>
            <a:ext cx="5319185" cy="4724400"/>
          </a:xfrm>
          <a:ln/>
        </p:spPr>
        <p:txBody>
          <a:bodyPr/>
          <a:lstStyle/>
          <a:p>
            <a:r>
              <a:rPr lang="en-US" sz="2400" dirty="0"/>
              <a:t>Strategy </a:t>
            </a:r>
            <a:r>
              <a:rPr lang="en-US" sz="2400" dirty="0" smtClean="0"/>
              <a:t>pattern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Open-source rule </a:t>
            </a:r>
            <a:r>
              <a:rPr lang="en-US" sz="2400" dirty="0" smtClean="0"/>
              <a:t>interpreter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Commercial business rule </a:t>
            </a:r>
            <a:r>
              <a:rPr lang="en-US" sz="2400" dirty="0" smtClean="0"/>
              <a:t>engine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These are all parts of a “pluggable business rules” system – and subject to change, as policies change!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400800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2. Facade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30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33400"/>
          </a:xfrm>
          <a:ln/>
        </p:spPr>
        <p:txBody>
          <a:bodyPr/>
          <a:lstStyle/>
          <a:p>
            <a:r>
              <a:rPr lang="en-US" dirty="0"/>
              <a:t>Façade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54864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CC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sz="2400" dirty="0"/>
              <a:t>: How do we avoid coupling to a part of the system whose design is subject to substantial change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u="sng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sz="2400" dirty="0"/>
              <a:t>: Define a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i="1" dirty="0" smtClean="0">
                <a:solidFill>
                  <a:srgbClr val="000090"/>
                </a:solidFill>
              </a:rPr>
              <a:t>single </a:t>
            </a:r>
            <a:r>
              <a:rPr lang="en-US" sz="2400" i="1" dirty="0">
                <a:solidFill>
                  <a:srgbClr val="000090"/>
                </a:solidFill>
              </a:rPr>
              <a:t>point of</a:t>
            </a:r>
            <a:r>
              <a:rPr lang="en-US" sz="2400" i="1" dirty="0" smtClean="0">
                <a:solidFill>
                  <a:srgbClr val="000090"/>
                </a:solidFill>
              </a:rPr>
              <a:t> </a:t>
            </a:r>
            <a:br>
              <a:rPr lang="en-US" sz="2400" i="1" dirty="0" smtClean="0">
                <a:solidFill>
                  <a:srgbClr val="000090"/>
                </a:solidFill>
              </a:rPr>
            </a:br>
            <a:r>
              <a:rPr lang="en-US" sz="2400" i="1" dirty="0" smtClean="0">
                <a:solidFill>
                  <a:srgbClr val="000090"/>
                </a:solidFill>
              </a:rPr>
              <a:t>contact </a:t>
            </a:r>
            <a:r>
              <a:rPr lang="en-US" sz="2400" dirty="0"/>
              <a:t>to the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variable parts </a:t>
            </a:r>
            <a:r>
              <a:rPr lang="en-US" sz="2400" dirty="0"/>
              <a:t>of the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system</a:t>
            </a:r>
            <a:r>
              <a:rPr lang="en-US" sz="2400" dirty="0"/>
              <a:t>—a </a:t>
            </a:r>
            <a:r>
              <a:rPr lang="en-US" sz="2400" i="1" dirty="0">
                <a:solidFill>
                  <a:srgbClr val="000090"/>
                </a:solidFill>
              </a:rPr>
              <a:t>façade</a:t>
            </a:r>
            <a:r>
              <a:rPr lang="en-US" sz="2400" i="1" dirty="0" smtClean="0">
                <a:solidFill>
                  <a:srgbClr val="000090"/>
                </a:solidFill>
              </a:rPr>
              <a:t> </a:t>
            </a:r>
            <a:br>
              <a:rPr lang="en-US" sz="2400" i="1" dirty="0" smtClean="0">
                <a:solidFill>
                  <a:srgbClr val="000090"/>
                </a:solidFill>
              </a:rPr>
            </a:br>
            <a:r>
              <a:rPr lang="en-US" sz="2400" i="1" dirty="0" smtClean="0">
                <a:solidFill>
                  <a:srgbClr val="000090"/>
                </a:solidFill>
              </a:rPr>
              <a:t>object</a:t>
            </a:r>
            <a:r>
              <a:rPr lang="en-US" sz="2400" dirty="0" smtClean="0"/>
              <a:t> </a:t>
            </a:r>
            <a:r>
              <a:rPr lang="en-US" sz="2400" dirty="0"/>
              <a:t>that wraps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the subsystems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8534400" y="6412468"/>
            <a:ext cx="376155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86000"/>
            <a:ext cx="5318879" cy="403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2590800" y="6400800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2. Facade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70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828800" y="3276600"/>
            <a:ext cx="7086600" cy="2971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400" y="1447800"/>
            <a:ext cx="44196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163"/>
            <a:ext cx="8229600" cy="563563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Façade Example</a:t>
            </a:r>
          </a:p>
        </p:txBody>
      </p:sp>
      <p:graphicFrame>
        <p:nvGraphicFramePr>
          <p:cNvPr id="8222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" y="609600"/>
          <a:ext cx="8839200" cy="5641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Visio" r:id="rId4" imgW="5736240" imgH="4057200" progId="Visio.Drawing.11">
                  <p:embed/>
                </p:oleObj>
              </mc:Choice>
              <mc:Fallback>
                <p:oleObj name="Visio" r:id="rId4" imgW="5736240" imgH="405720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839200" cy="5641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76" name="Text Box 4"/>
          <p:cNvSpPr txBox="1">
            <a:spLocks noChangeArrowheads="1"/>
          </p:cNvSpPr>
          <p:nvPr/>
        </p:nvSpPr>
        <p:spPr bwMode="auto">
          <a:xfrm>
            <a:off x="669925" y="4989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800" i="1">
              <a:latin typeface="Arial" charset="0"/>
            </a:endParaRPr>
          </a:p>
        </p:txBody>
      </p:sp>
      <p:sp>
        <p:nvSpPr>
          <p:cNvPr id="822278" name="Oval 6"/>
          <p:cNvSpPr>
            <a:spLocks noChangeArrowheads="1"/>
          </p:cNvSpPr>
          <p:nvPr/>
        </p:nvSpPr>
        <p:spPr bwMode="auto">
          <a:xfrm>
            <a:off x="2819400" y="3505200"/>
            <a:ext cx="2133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0" y="5029200"/>
            <a:ext cx="5125641" cy="1430982"/>
            <a:chOff x="152400" y="5334000"/>
            <a:chExt cx="5125641" cy="1430982"/>
          </a:xfrm>
        </p:grpSpPr>
        <p:sp>
          <p:nvSpPr>
            <p:cNvPr id="8" name="AutoShape 3"/>
            <p:cNvSpPr>
              <a:spLocks/>
            </p:cNvSpPr>
            <p:nvPr/>
          </p:nvSpPr>
          <p:spPr bwMode="auto">
            <a:xfrm>
              <a:off x="152400" y="5872013"/>
              <a:ext cx="5125641" cy="892969"/>
            </a:xfrm>
            <a:prstGeom prst="roundRect">
              <a:avLst>
                <a:gd name="adj" fmla="val 15000"/>
              </a:avLst>
            </a:prstGeom>
            <a:solidFill>
              <a:srgbClr val="3366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Sale methods would be designed to check in with the façade</a:t>
              </a: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H="1">
              <a:off x="1551013" y="5334000"/>
              <a:ext cx="571500" cy="520154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90800" y="6400800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2. Facade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9741"/>
            <a:ext cx="7010400" cy="3665059"/>
          </a:xfrm>
          <a:prstGeom prst="rect">
            <a:avLst/>
          </a:prstGeom>
        </p:spPr>
      </p:pic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33400"/>
          </a:xfrm>
          <a:ln/>
        </p:spPr>
        <p:txBody>
          <a:bodyPr/>
          <a:lstStyle/>
          <a:p>
            <a:r>
              <a:rPr lang="en-US" dirty="0" smtClean="0"/>
              <a:t>Refreshing Display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8610600" cy="2514600"/>
          </a:xfrm>
          <a:ln/>
        </p:spPr>
        <p:txBody>
          <a:bodyPr/>
          <a:lstStyle/>
          <a:p>
            <a:pPr>
              <a:buNone/>
            </a:pPr>
            <a:r>
              <a:rPr lang="en-US" dirty="0" smtClean="0"/>
              <a:t>	How </a:t>
            </a:r>
            <a:r>
              <a:rPr lang="en-US" dirty="0"/>
              <a:t>do we refresh the GUI display when the domain layer changes </a:t>
            </a:r>
            <a:r>
              <a:rPr lang="en-US" i="1" dirty="0"/>
              <a:t>without coupling the domain layer back to the UI layer</a:t>
            </a:r>
            <a:r>
              <a:rPr lang="en-US" dirty="0"/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3000" y="5257800"/>
            <a:ext cx="4572000" cy="1015008"/>
            <a:chOff x="4572000" y="4155654"/>
            <a:chExt cx="3962400" cy="1015008"/>
          </a:xfrm>
        </p:grpSpPr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>
              <a:off x="5662538" y="4155654"/>
              <a:ext cx="248915" cy="61279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7" name="AutoShape 3"/>
            <p:cNvSpPr>
              <a:spLocks/>
            </p:cNvSpPr>
            <p:nvPr/>
          </p:nvSpPr>
          <p:spPr bwMode="auto">
            <a:xfrm>
              <a:off x="4572000" y="4536654"/>
              <a:ext cx="3962400" cy="634008"/>
            </a:xfrm>
            <a:prstGeom prst="roundRect">
              <a:avLst>
                <a:gd name="adj" fmla="val 21125"/>
              </a:avLst>
            </a:prstGeom>
            <a:solidFill>
              <a:srgbClr val="3366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Model-View Separation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90800" y="640080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3. Observer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84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Observer </a:t>
            </a:r>
            <a:r>
              <a:rPr lang="en-US" sz="2400" dirty="0" smtClean="0"/>
              <a:t>(</a:t>
            </a:r>
            <a:r>
              <a:rPr lang="en-US" sz="2400" dirty="0"/>
              <a:t>aka Publish-</a:t>
            </a:r>
            <a:r>
              <a:rPr lang="en-US" sz="2400" dirty="0" smtClean="0"/>
              <a:t>Subscribe/Delegation)</a:t>
            </a:r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239000" cy="54102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C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i="1" dirty="0" smtClean="0"/>
              <a:t>Subscriber</a:t>
            </a:r>
            <a:r>
              <a:rPr lang="en-US" dirty="0" smtClean="0"/>
              <a:t> </a:t>
            </a:r>
            <a:r>
              <a:rPr lang="en-US" dirty="0"/>
              <a:t>objects want to be informed about events or state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changes </a:t>
            </a:r>
            <a:r>
              <a:rPr lang="en-US" dirty="0"/>
              <a:t>for some </a:t>
            </a:r>
            <a:r>
              <a:rPr lang="en-US" i="1" dirty="0"/>
              <a:t>publisher</a:t>
            </a:r>
            <a:r>
              <a:rPr lang="en-US" dirty="0"/>
              <a:t> object.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do we</a:t>
            </a:r>
            <a:r>
              <a:rPr lang="en-US" dirty="0" smtClean="0"/>
              <a:t> do this </a:t>
            </a:r>
            <a:r>
              <a:rPr lang="en-US" dirty="0"/>
              <a:t>while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maintaining </a:t>
            </a:r>
            <a:r>
              <a:rPr lang="en-US" dirty="0"/>
              <a:t>low coupling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publisher to the subscribers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 Define an subscriber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interface </a:t>
            </a:r>
            <a:r>
              <a:rPr lang="en-US" dirty="0"/>
              <a:t>that the subscriber objects can implement. </a:t>
            </a:r>
            <a:r>
              <a:rPr lang="en-US" i="1" dirty="0"/>
              <a:t>Subscribers register with the publisher object.</a:t>
            </a:r>
            <a:r>
              <a:rPr lang="en-US" dirty="0"/>
              <a:t> The publisher sends notifications to all its subscribers.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40080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3. Observer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55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Observer: Behavioral Pattern</a:t>
            </a:r>
            <a:endParaRPr lang="en-US" dirty="0"/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724400"/>
            <a:ext cx="8534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Observer </a:t>
            </a:r>
            <a:r>
              <a:rPr lang="en-US" dirty="0">
                <a:solidFill>
                  <a:srgbClr val="800000"/>
                </a:solidFill>
              </a:rPr>
              <a:t>pattern is a 1:N </a:t>
            </a:r>
            <a:r>
              <a:rPr lang="en-US" dirty="0" smtClean="0">
                <a:solidFill>
                  <a:srgbClr val="800000"/>
                </a:solidFill>
              </a:rPr>
              <a:t>pattern </a:t>
            </a:r>
            <a:r>
              <a:rPr lang="en-US" dirty="0">
                <a:solidFill>
                  <a:srgbClr val="800000"/>
                </a:solidFill>
              </a:rPr>
              <a:t>used to notify and update all dependents automatically when one object changes.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7772400" cy="3215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40080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3. Observer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>Patterns, Tradeoffs</a:t>
            </a:r>
            <a:endParaRPr lang="en-US" sz="32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19200"/>
            <a:ext cx="6248400" cy="51054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Identify </a:t>
            </a:r>
            <a:r>
              <a:rPr lang="en-US" sz="2000" dirty="0">
                <a:solidFill>
                  <a:srgbClr val="000090"/>
                </a:solidFill>
                <a:latin typeface="Arial" charset="0"/>
              </a:rPr>
              <a:t>criteria for the design of a software system and select patterns, create frameworks, and partition software to satisfy the inherent trade-offs.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sz="2000" dirty="0" smtClean="0">
                <a:solidFill>
                  <a:srgbClr val="000090"/>
                </a:solidFill>
                <a:latin typeface="Arial" charset="0"/>
              </a:rPr>
            </a:br>
            <a:endParaRPr lang="en-US" sz="2000" dirty="0" smtClean="0">
              <a:solidFill>
                <a:srgbClr val="000090"/>
              </a:solidFill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Design Studios </a:t>
            </a:r>
          </a:p>
          <a:p>
            <a:r>
              <a:rPr lang="en-US" sz="2000" dirty="0" smtClean="0">
                <a:latin typeface="Arial" charset="0"/>
              </a:rPr>
              <a:t>Describe and use </a:t>
            </a:r>
            <a:r>
              <a:rPr lang="en-US" sz="2000" dirty="0" err="1" smtClean="0">
                <a:latin typeface="Arial" charset="0"/>
              </a:rPr>
              <a:t>GoF</a:t>
            </a:r>
            <a:r>
              <a:rPr lang="en-US" sz="2000" dirty="0" smtClean="0">
                <a:latin typeface="Arial" charset="0"/>
              </a:rPr>
              <a:t> Patterns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Composite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>
                <a:latin typeface="Arial" charset="0"/>
              </a:rPr>
              <a:t>Fa</a:t>
            </a:r>
            <a:r>
              <a:rPr lang="pt-BR" sz="2000" dirty="0" err="1" smtClean="0">
                <a:latin typeface="Arial" charset="0"/>
              </a:rPr>
              <a:t>ç</a:t>
            </a:r>
            <a:r>
              <a:rPr lang="en-US" sz="2000" dirty="0" err="1" smtClean="0">
                <a:latin typeface="Arial" charset="0"/>
              </a:rPr>
              <a:t>ade</a:t>
            </a:r>
            <a:endParaRPr lang="en-US" sz="2000" dirty="0" smtClean="0">
              <a:latin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Observer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Intro to Abstract Factory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64793" y="6381690"/>
            <a:ext cx="52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28800"/>
            <a:ext cx="4038600" cy="4038600"/>
          </a:xfrm>
          <a:prstGeom prst="rect">
            <a:avLst/>
          </a:prstGeom>
          <a:scene3d>
            <a:camera prst="isometricRightUp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89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609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Sale has a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List </a:t>
            </a:r>
            <a:r>
              <a:rPr lang="en-US" dirty="0">
                <a:solidFill>
                  <a:srgbClr val="000090"/>
                </a:solidFill>
              </a:rPr>
              <a:t>of Listeners</a:t>
            </a:r>
          </a:p>
        </p:txBody>
      </p:sp>
      <p:graphicFrame>
        <p:nvGraphicFramePr>
          <p:cNvPr id="7966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483550"/>
              </p:ext>
            </p:extLst>
          </p:nvPr>
        </p:nvGraphicFramePr>
        <p:xfrm>
          <a:off x="152400" y="533400"/>
          <a:ext cx="8877588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Visio" r:id="rId4" imgW="6918480" imgH="5670000" progId="Visio.Drawing.11">
                  <p:embed/>
                </p:oleObj>
              </mc:Choice>
              <mc:Fallback>
                <p:oleObj name="Visio" r:id="rId4" imgW="6918480" imgH="567000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"/>
                        <a:ext cx="8877588" cy="624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C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6676" name="Text Box 4"/>
          <p:cNvSpPr txBox="1">
            <a:spLocks noChangeArrowheads="1"/>
          </p:cNvSpPr>
          <p:nvPr/>
        </p:nvSpPr>
        <p:spPr bwMode="auto">
          <a:xfrm>
            <a:off x="5175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133600" y="2133600"/>
            <a:ext cx="2819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3200400" y="4309533"/>
            <a:ext cx="114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133600" y="2319867"/>
            <a:ext cx="23300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109355" y="4648200"/>
            <a:ext cx="25630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75322" y="639633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3. Observer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78" y="1312664"/>
            <a:ext cx="7527727" cy="4607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0622"/>
            <a:ext cx="8534400" cy="533400"/>
          </a:xfrm>
          <a:ln/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Example: 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Update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SaleFrame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when 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Sale’s Total Changes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259460"/>
            <a:ext cx="3286125" cy="858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4330" y="4768453"/>
            <a:ext cx="2986980" cy="187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5775" y="4563070"/>
            <a:ext cx="602754" cy="241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2411016"/>
            <a:ext cx="3161109" cy="187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812" y="4585394"/>
            <a:ext cx="3786188" cy="1424285"/>
            <a:chOff x="0" y="0"/>
            <a:chExt cx="3392" cy="1275"/>
          </a:xfrm>
        </p:grpSpPr>
        <p:sp>
          <p:nvSpPr>
            <p:cNvPr id="44040" name="AutoShape 8"/>
            <p:cNvSpPr>
              <a:spLocks/>
            </p:cNvSpPr>
            <p:nvPr/>
          </p:nvSpPr>
          <p:spPr bwMode="auto">
            <a:xfrm>
              <a:off x="0" y="475"/>
              <a:ext cx="3392" cy="800"/>
            </a:xfrm>
            <a:prstGeom prst="roundRect">
              <a:avLst>
                <a:gd name="adj" fmla="val 15000"/>
              </a:avLst>
            </a:prstGeom>
            <a:gradFill flip="none" rotWithShape="0">
              <a:gsLst>
                <a:gs pos="0">
                  <a:srgbClr val="0082E5">
                    <a:alpha val="31000"/>
                  </a:srgbClr>
                </a:gs>
                <a:gs pos="100000">
                  <a:srgbClr val="0057E5">
                    <a:alpha val="3100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152400" tIns="152400" rIns="152400" bIns="15240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18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sale.addPropertyListener(this</a:t>
              </a: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);</a:t>
              </a:r>
            </a:p>
            <a:p>
              <a:pPr algn="l"/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…</a:t>
              </a:r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 flipH="1">
              <a:off x="625" y="0"/>
              <a:ext cx="410" cy="460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95400" y="2482453"/>
            <a:ext cx="3490392" cy="641540"/>
            <a:chOff x="0" y="0"/>
            <a:chExt cx="3127" cy="574"/>
          </a:xfrm>
        </p:grpSpPr>
        <p:sp>
          <p:nvSpPr>
            <p:cNvPr id="44043" name="AutoShape 11"/>
            <p:cNvSpPr>
              <a:spLocks/>
            </p:cNvSpPr>
            <p:nvPr/>
          </p:nvSpPr>
          <p:spPr bwMode="auto">
            <a:xfrm>
              <a:off x="0" y="271"/>
              <a:ext cx="2976" cy="303"/>
            </a:xfrm>
            <a:prstGeom prst="roundRect">
              <a:avLst>
                <a:gd name="adj" fmla="val 24190"/>
              </a:avLst>
            </a:prstGeom>
            <a:gradFill flip="none" rotWithShape="0">
              <a:gsLst>
                <a:gs pos="0">
                  <a:srgbClr val="0082E5">
                    <a:alpha val="31000"/>
                  </a:srgbClr>
                </a:gs>
                <a:gs pos="100000">
                  <a:srgbClr val="0057E5">
                    <a:alpha val="3100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152400" tIns="152400" rIns="152400" bIns="15240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18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propertyListeners.add</a:t>
              </a: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(</a:t>
              </a:r>
              <a:r>
                <a:rPr lang="en-US" sz="18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lis</a:t>
              </a: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)</a:t>
              </a:r>
              <a:r>
                <a:rPr lang="en-US" sz="1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;</a:t>
              </a:r>
              <a:endPara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 flipH="1">
              <a:off x="2625" y="0"/>
              <a:ext cx="502" cy="256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70884" y="3045023"/>
            <a:ext cx="1393031" cy="1366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2598539"/>
            <a:ext cx="2745879" cy="187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949" y="1371084"/>
            <a:ext cx="5028530" cy="860223"/>
            <a:chOff x="478" y="299"/>
            <a:chExt cx="4505" cy="676"/>
          </a:xfrm>
        </p:grpSpPr>
        <p:sp>
          <p:nvSpPr>
            <p:cNvPr id="44048" name="AutoShape 16"/>
            <p:cNvSpPr>
              <a:spLocks/>
            </p:cNvSpPr>
            <p:nvPr/>
          </p:nvSpPr>
          <p:spPr bwMode="auto">
            <a:xfrm>
              <a:off x="478" y="299"/>
              <a:ext cx="4505" cy="549"/>
            </a:xfrm>
            <a:prstGeom prst="roundRect">
              <a:avLst>
                <a:gd name="adj" fmla="val 14148"/>
              </a:avLst>
            </a:prstGeom>
            <a:gradFill flip="none" rotWithShape="0">
              <a:gsLst>
                <a:gs pos="0">
                  <a:srgbClr val="0082E5">
                    <a:alpha val="31000"/>
                  </a:srgbClr>
                </a:gs>
                <a:gs pos="100000">
                  <a:srgbClr val="0057E5">
                    <a:alpha val="3100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152400" tIns="152400" rIns="152400" bIns="15240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total = </a:t>
              </a:r>
              <a:r>
                <a:rPr lang="en-US" sz="18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newTotal</a:t>
              </a: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;</a:t>
              </a:r>
            </a:p>
            <a:p>
              <a:pPr algn="l"/>
              <a:r>
                <a:rPr lang="en-US" sz="18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publishPropertyEvent(“sale.total</a:t>
              </a: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”, total</a:t>
              </a:r>
              <a:r>
                <a:rPr lang="en-US" sz="18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)</a:t>
              </a:r>
            </a:p>
            <a:p>
              <a:pPr algn="l"/>
              <a:endPara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 rot="10800000">
              <a:off x="3403" y="862"/>
              <a:ext cx="758" cy="113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733639" y="2779365"/>
            <a:ext cx="5333573" cy="1183103"/>
            <a:chOff x="165" y="0"/>
            <a:chExt cx="4411" cy="1059"/>
          </a:xfrm>
        </p:grpSpPr>
        <p:sp>
          <p:nvSpPr>
            <p:cNvPr id="44051" name="AutoShape 19"/>
            <p:cNvSpPr>
              <a:spLocks/>
            </p:cNvSpPr>
            <p:nvPr/>
          </p:nvSpPr>
          <p:spPr bwMode="auto">
            <a:xfrm>
              <a:off x="165" y="349"/>
              <a:ext cx="4411" cy="710"/>
            </a:xfrm>
            <a:prstGeom prst="roundRect">
              <a:avLst>
                <a:gd name="adj" fmla="val 15148"/>
              </a:avLst>
            </a:prstGeom>
            <a:gradFill flip="none" rotWithShape="0">
              <a:gsLst>
                <a:gs pos="0">
                  <a:srgbClr val="0082E5">
                    <a:alpha val="34000"/>
                  </a:srgbClr>
                </a:gs>
                <a:gs pos="100000">
                  <a:srgbClr val="0057E5">
                    <a:alpha val="3400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152400" tIns="152400" rIns="152400" bIns="15240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18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for(PropertyListener</a:t>
              </a: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 pl : </a:t>
              </a:r>
              <a:r>
                <a:rPr lang="en-US" sz="18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propertyListeners</a:t>
              </a: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)</a:t>
              </a:r>
              <a:b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</a:b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	</a:t>
              </a:r>
              <a:r>
                <a:rPr lang="en-US" sz="18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pl.onPropertyEvent(this</a:t>
              </a: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, name, value);</a:t>
              </a:r>
            </a:p>
            <a:p>
              <a:pPr algn="l"/>
              <a:endPara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>
              <a:off x="1687" y="0"/>
              <a:ext cx="102" cy="327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886125" y="4882307"/>
            <a:ext cx="5257354" cy="1199927"/>
            <a:chOff x="-159" y="0"/>
            <a:chExt cx="4710" cy="1074"/>
          </a:xfrm>
        </p:grpSpPr>
        <p:sp>
          <p:nvSpPr>
            <p:cNvPr id="44054" name="AutoShape 22"/>
            <p:cNvSpPr>
              <a:spLocks/>
            </p:cNvSpPr>
            <p:nvPr/>
          </p:nvSpPr>
          <p:spPr bwMode="auto">
            <a:xfrm>
              <a:off x="-159" y="280"/>
              <a:ext cx="4710" cy="794"/>
            </a:xfrm>
            <a:prstGeom prst="roundRect">
              <a:avLst>
                <a:gd name="adj" fmla="val 15116"/>
              </a:avLst>
            </a:prstGeom>
            <a:gradFill flip="none" rotWithShape="0">
              <a:gsLst>
                <a:gs pos="0">
                  <a:srgbClr val="0082E5">
                    <a:alpha val="31000"/>
                  </a:srgbClr>
                </a:gs>
                <a:gs pos="100000">
                  <a:srgbClr val="0057E5">
                    <a:alpha val="3100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152400" tIns="152400" rIns="152400" bIns="15240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if (</a:t>
              </a:r>
              <a:r>
                <a:rPr lang="en-US" sz="18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name.equals(“sale.total</a:t>
              </a: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”))</a:t>
              </a:r>
              <a:b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</a:b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	</a:t>
              </a:r>
              <a:r>
                <a:rPr lang="en-US" sz="18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totalTextField.setText(value.toString</a:t>
              </a:r>
              <a:r>
                <a:rPr lang="en-US" sz="1800" i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());</a:t>
              </a:r>
            </a:p>
            <a:p>
              <a:pPr algn="l"/>
              <a:endPara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>
              <a:off x="83" y="0"/>
              <a:ext cx="321" cy="272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640080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3. Observer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05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Example:</a:t>
            </a:r>
            <a:r>
              <a:rPr lang="en-US" dirty="0"/>
              <a:t> Update </a:t>
            </a:r>
            <a:r>
              <a:rPr lang="en-US" dirty="0" err="1"/>
              <a:t>SaleFrame</a:t>
            </a:r>
            <a:r>
              <a:rPr lang="en-US" dirty="0"/>
              <a:t> when Sale’s Total </a:t>
            </a:r>
            <a:r>
              <a:rPr lang="en-US" dirty="0" smtClean="0"/>
              <a:t>Changes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15" y="1597968"/>
            <a:ext cx="8919185" cy="3812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0800" y="640080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3. Observer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6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Example: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Update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SaleFrame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when Sale’s Total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Changes 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(continued)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672" y="1893094"/>
            <a:ext cx="7527727" cy="4607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07" name="AutoShape 3"/>
          <p:cNvSpPr>
            <a:spLocks/>
          </p:cNvSpPr>
          <p:nvPr/>
        </p:nvSpPr>
        <p:spPr bwMode="auto">
          <a:xfrm>
            <a:off x="172640" y="1295400"/>
            <a:ext cx="4780360" cy="892969"/>
          </a:xfrm>
          <a:prstGeom prst="roundRect">
            <a:avLst>
              <a:gd name="adj" fmla="val 15000"/>
            </a:avLst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t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Is UI coupled to domain layer?</a:t>
            </a:r>
          </a:p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Is domain layer coupled to UI?</a:t>
            </a:r>
            <a:b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</a:br>
            <a:endParaRPr lang="en-US" sz="2500" b="1" dirty="0"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8308413" y="6400800"/>
            <a:ext cx="606987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Q6,7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640080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3. Observer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2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533400"/>
          </a:xfrm>
          <a:ln/>
        </p:spPr>
        <p:txBody>
          <a:bodyPr/>
          <a:lstStyle/>
          <a:p>
            <a:r>
              <a:rPr lang="en-US" dirty="0"/>
              <a:t>Observer: Not just for GUIs watching domain layer…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5029200"/>
          </a:xfrm>
          <a:ln/>
        </p:spPr>
        <p:txBody>
          <a:bodyPr/>
          <a:lstStyle/>
          <a:p>
            <a:r>
              <a:rPr lang="en-US" dirty="0"/>
              <a:t>GUI widget event handling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sz="2400" i="1" dirty="0" err="1">
                <a:latin typeface="Courier"/>
                <a:cs typeface="Courier"/>
              </a:rPr>
              <a:t>JButton</a:t>
            </a:r>
            <a:r>
              <a:rPr lang="en-US" sz="2400" i="1" dirty="0">
                <a:latin typeface="Courier"/>
                <a:cs typeface="Courier"/>
              </a:rPr>
              <a:t> </a:t>
            </a:r>
            <a:r>
              <a:rPr lang="en-US" sz="2400" i="1" dirty="0" err="1">
                <a:latin typeface="Courier"/>
                <a:cs typeface="Courier"/>
              </a:rPr>
              <a:t>startButton</a:t>
            </a:r>
            <a:r>
              <a:rPr lang="en-US" sz="2400" i="1" dirty="0">
                <a:latin typeface="Courier"/>
                <a:cs typeface="Courier"/>
              </a:rPr>
              <a:t> = new </a:t>
            </a:r>
            <a:r>
              <a:rPr lang="en-US" sz="2400" i="1" dirty="0" err="1">
                <a:latin typeface="Courier"/>
                <a:cs typeface="Courier"/>
              </a:rPr>
              <a:t>JButton(“Start</a:t>
            </a:r>
            <a:r>
              <a:rPr lang="en-US" sz="2400" i="1" dirty="0">
                <a:latin typeface="Courier"/>
                <a:cs typeface="Courier"/>
              </a:rPr>
              <a:t>”);</a:t>
            </a:r>
            <a:br>
              <a:rPr lang="en-US" sz="2400" i="1" dirty="0">
                <a:latin typeface="Courier"/>
                <a:cs typeface="Courier"/>
              </a:rPr>
            </a:br>
            <a:r>
              <a:rPr lang="en-US" sz="2400" i="1" dirty="0" err="1">
                <a:latin typeface="Courier"/>
                <a:cs typeface="Courier"/>
              </a:rPr>
              <a:t>startButton.addActionListener(new</a:t>
            </a:r>
            <a:r>
              <a:rPr lang="en-US" sz="2400" i="1" dirty="0">
                <a:latin typeface="Courier"/>
                <a:cs typeface="Courier"/>
              </a:rPr>
              <a:t> Starter())</a:t>
            </a:r>
            <a:r>
              <a:rPr lang="en-US" sz="2400" i="1" dirty="0" smtClean="0">
                <a:latin typeface="Courier"/>
                <a:cs typeface="Courier"/>
              </a:rPr>
              <a:t>;</a:t>
            </a:r>
            <a:br>
              <a:rPr lang="en-US" sz="2400" i="1" dirty="0" smtClean="0">
                <a:latin typeface="Courier"/>
                <a:cs typeface="Courier"/>
              </a:rPr>
            </a:br>
            <a:endParaRPr lang="en-US" i="1" dirty="0" smtClean="0">
              <a:latin typeface="Courier"/>
              <a:cs typeface="Courier"/>
            </a:endParaRPr>
          </a:p>
          <a:p>
            <a:r>
              <a:rPr lang="en-US" dirty="0"/>
              <a:t>Publisher: </a:t>
            </a:r>
            <a:r>
              <a:rPr lang="en-US" i="1" dirty="0" err="1" smtClean="0"/>
              <a:t>startButton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 smtClean="0"/>
          </a:p>
          <a:p>
            <a:r>
              <a:rPr lang="en-US" dirty="0"/>
              <a:t>Subscriber: </a:t>
            </a:r>
            <a:r>
              <a:rPr lang="en-US" i="1" dirty="0"/>
              <a:t>Starter</a:t>
            </a:r>
            <a:r>
              <a:rPr lang="en-US" dirty="0"/>
              <a:t> instance</a:t>
            </a: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8502218" y="6400800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Q8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505200"/>
            <a:ext cx="2547744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640080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3. Observer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7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en-US" dirty="0"/>
              <a:t>Observer: Not just for GUIs watching domain layer…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410200"/>
          </a:xfrm>
        </p:spPr>
        <p:txBody>
          <a:bodyPr/>
          <a:lstStyle/>
          <a:p>
            <a:r>
              <a:rPr lang="en-US" dirty="0" smtClean="0"/>
              <a:t>Networking example…</a:t>
            </a:r>
          </a:p>
          <a:p>
            <a:r>
              <a:rPr lang="en-US" dirty="0" smtClean="0"/>
              <a:t>Observer systems are called “publish / subscribe”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59" y="2776537"/>
            <a:ext cx="5596041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1" y="5486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Lots of examples on the web.  This one’s from a paper about distributing documents.  </a:t>
            </a:r>
            <a:r>
              <a:rPr lang="en-US" sz="1800" dirty="0"/>
              <a:t>See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medianet.kent.edu/surveys/IAD04F-pubsubnet-shennaaz/Survey2.html</a:t>
            </a:r>
            <a:r>
              <a:rPr lang="en-US" sz="1800" dirty="0" smtClean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85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609600"/>
          </a:xfrm>
          <a:ln/>
        </p:spPr>
        <p:txBody>
          <a:bodyPr/>
          <a:lstStyle/>
          <a:p>
            <a:r>
              <a:rPr lang="en-US" dirty="0"/>
              <a:t>Abstract </a:t>
            </a:r>
            <a:r>
              <a:rPr lang="en-US" dirty="0" smtClean="0"/>
              <a:t>Factory: </a:t>
            </a:r>
            <a:r>
              <a:rPr lang="en-US" dirty="0" smtClean="0">
                <a:solidFill>
                  <a:srgbClr val="0000FF"/>
                </a:solidFill>
              </a:rPr>
              <a:t>Creational Pattern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4953000" cy="50292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C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 How can we create families of related classes while preserving the variation point of switching between families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 Define an </a:t>
            </a:r>
            <a:r>
              <a:rPr lang="en-US" i="1" dirty="0"/>
              <a:t>abstract factory</a:t>
            </a:r>
            <a:r>
              <a:rPr lang="en-US" dirty="0"/>
              <a:t> interface.  Define a </a:t>
            </a:r>
            <a:r>
              <a:rPr lang="en-US" i="1" dirty="0"/>
              <a:t>concrete factory</a:t>
            </a:r>
            <a:r>
              <a:rPr lang="en-US" dirty="0"/>
              <a:t> for each family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638930" y="6400800"/>
            <a:ext cx="250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Page 606 of text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933" y="1193800"/>
            <a:ext cx="3996267" cy="299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2590800" y="6400800"/>
            <a:ext cx="3790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. Intro to Abstract Factory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18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Grp="1" noChangeAspect="1"/>
          </p:cNvGraphicFramePr>
          <p:nvPr/>
        </p:nvGraphicFramePr>
        <p:xfrm>
          <a:off x="609600" y="952872"/>
          <a:ext cx="8229600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Visio" r:id="rId4" imgW="6648480" imgH="4429800" progId="Visio.Drawing.11">
                  <p:embed/>
                </p:oleObj>
              </mc:Choice>
              <mc:Fallback>
                <p:oleObj name="Visio" r:id="rId4" imgW="6648480" imgH="442980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4771"/>
                      <a:stretch>
                        <a:fillRect/>
                      </a:stretch>
                    </p:blipFill>
                    <p:spPr bwMode="auto">
                      <a:xfrm>
                        <a:off x="609600" y="952872"/>
                        <a:ext cx="8229600" cy="440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33400"/>
          </a:xfrm>
          <a:ln/>
        </p:spPr>
        <p:txBody>
          <a:bodyPr/>
          <a:lstStyle/>
          <a:p>
            <a:r>
              <a:rPr lang="en-US" dirty="0"/>
              <a:t>Abstract Factory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0493" y="952872"/>
            <a:ext cx="2596307" cy="946547"/>
            <a:chOff x="0" y="0"/>
            <a:chExt cx="2326" cy="848"/>
          </a:xfrm>
          <a:solidFill>
            <a:srgbClr val="3366FF"/>
          </a:solidFill>
        </p:grpSpPr>
        <p:sp>
          <p:nvSpPr>
            <p:cNvPr id="24581" name="AutoShape 5"/>
            <p:cNvSpPr>
              <a:spLocks/>
            </p:cNvSpPr>
            <p:nvPr/>
          </p:nvSpPr>
          <p:spPr bwMode="auto">
            <a:xfrm>
              <a:off x="958" y="0"/>
              <a:ext cx="1368" cy="848"/>
            </a:xfrm>
            <a:prstGeom prst="roundRect">
              <a:avLst>
                <a:gd name="adj" fmla="val 14148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Abstract Factory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0" y="335"/>
              <a:ext cx="955" cy="104"/>
            </a:xfrm>
            <a:prstGeom prst="line">
              <a:avLst/>
            </a:prstGeom>
            <a:grp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935" y="2172072"/>
            <a:ext cx="5682630" cy="946547"/>
            <a:chOff x="0" y="0"/>
            <a:chExt cx="5091" cy="848"/>
          </a:xfrm>
        </p:grpSpPr>
        <p:sp>
          <p:nvSpPr>
            <p:cNvPr id="24584" name="AutoShape 8"/>
            <p:cNvSpPr>
              <a:spLocks/>
            </p:cNvSpPr>
            <p:nvPr/>
          </p:nvSpPr>
          <p:spPr bwMode="auto">
            <a:xfrm>
              <a:off x="0" y="0"/>
              <a:ext cx="1376" cy="848"/>
            </a:xfrm>
            <a:prstGeom prst="roundRect">
              <a:avLst>
                <a:gd name="adj" fmla="val 14148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Concrete Factories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rot="10800000">
              <a:off x="1383" y="615"/>
              <a:ext cx="424" cy="72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rot="10800000">
              <a:off x="1384" y="439"/>
              <a:ext cx="3707" cy="230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720" y="3924672"/>
            <a:ext cx="8533434" cy="2095128"/>
            <a:chOff x="-567" y="0"/>
            <a:chExt cx="7645" cy="1877"/>
          </a:xfrm>
        </p:grpSpPr>
        <p:sp>
          <p:nvSpPr>
            <p:cNvPr id="24588" name="AutoShape 12"/>
            <p:cNvSpPr>
              <a:spLocks/>
            </p:cNvSpPr>
            <p:nvPr/>
          </p:nvSpPr>
          <p:spPr bwMode="auto">
            <a:xfrm>
              <a:off x="-567" y="1077"/>
              <a:ext cx="7645" cy="800"/>
            </a:xfrm>
            <a:prstGeom prst="roundRect">
              <a:avLst>
                <a:gd name="adj" fmla="val 15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Methods create vendor-specific instances, but use standard interface types.</a:t>
              </a:r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2514" y="3"/>
              <a:ext cx="238" cy="1092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5712" y="0"/>
              <a:ext cx="237" cy="1091"/>
            </a:xfrm>
            <a:prstGeom prst="line">
              <a:avLst/>
            </a:prstGeom>
            <a:noFill/>
            <a:ln w="508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90800" y="6400800"/>
            <a:ext cx="3790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4. Intro to Abstract Factory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47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Gang of Four </a:t>
            </a:r>
            <a:r>
              <a:rPr lang="en-US" sz="2800" dirty="0" smtClean="0"/>
              <a:t>Design </a:t>
            </a:r>
            <a:r>
              <a:rPr lang="en-US" sz="2800" dirty="0" smtClean="0"/>
              <a:t>Patterns (repeat)</a:t>
            </a:r>
            <a:endParaRPr lang="en-US" sz="2800" dirty="0"/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2667000" cy="5867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u="sng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Behavioral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Interpreter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Template Method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Chain of Responsibility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Command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Iterator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Mediator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Memento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400" u="sng" kern="1200" dirty="0"/>
              <a:t>Observer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State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400" dirty="0">
                <a:solidFill>
                  <a:srgbClr val="800000"/>
                </a:solidFill>
              </a:rPr>
              <a:t>Strategy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Visitor</a:t>
            </a:r>
          </a:p>
        </p:txBody>
      </p:sp>
      <p:sp>
        <p:nvSpPr>
          <p:cNvPr id="780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914400"/>
            <a:ext cx="2743200" cy="54864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u="sng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Creational</a:t>
            </a:r>
          </a:p>
          <a:p>
            <a:pPr>
              <a:buFont typeface="Wingdings" charset="2"/>
              <a:buChar char="ü"/>
            </a:pPr>
            <a:r>
              <a:rPr lang="en-US" sz="2400" dirty="0">
                <a:solidFill>
                  <a:srgbClr val="800000"/>
                </a:solidFill>
              </a:rPr>
              <a:t>Factory </a:t>
            </a:r>
            <a:br>
              <a:rPr lang="en-US" sz="2400" dirty="0">
                <a:solidFill>
                  <a:srgbClr val="800000"/>
                </a:solidFill>
              </a:rPr>
            </a:br>
            <a:r>
              <a:rPr lang="en-US" sz="2400" dirty="0">
                <a:solidFill>
                  <a:srgbClr val="800000"/>
                </a:solidFill>
              </a:rPr>
              <a:t>Method</a:t>
            </a:r>
          </a:p>
          <a:p>
            <a:r>
              <a:rPr lang="en-US" sz="2400" u="sng" dirty="0" smtClean="0"/>
              <a:t>Abstract </a:t>
            </a:r>
            <a:r>
              <a:rPr lang="en-US" sz="2400" u="sng" dirty="0"/>
              <a:t/>
            </a:r>
            <a:br>
              <a:rPr lang="en-US" sz="2400" u="sng" dirty="0"/>
            </a:br>
            <a:r>
              <a:rPr lang="en-US" sz="2400" u="sng" dirty="0"/>
              <a:t>Factory</a:t>
            </a:r>
          </a:p>
          <a:p>
            <a:r>
              <a:rPr lang="en-US" sz="2400" dirty="0"/>
              <a:t>Builder</a:t>
            </a:r>
          </a:p>
          <a:p>
            <a:r>
              <a:rPr lang="en-US" sz="2400" dirty="0"/>
              <a:t>Prototype</a:t>
            </a:r>
          </a:p>
          <a:p>
            <a:pPr>
              <a:buFont typeface="Wingdings" charset="2"/>
              <a:buChar char="ü"/>
            </a:pPr>
            <a:r>
              <a:rPr lang="en-US" sz="2400" dirty="0">
                <a:solidFill>
                  <a:srgbClr val="800000"/>
                </a:solidFill>
              </a:rPr>
              <a:t>Singleton</a:t>
            </a:r>
          </a:p>
          <a:p>
            <a:endParaRPr lang="en-US" sz="2400" dirty="0"/>
          </a:p>
          <a:p>
            <a:pPr>
              <a:buFont typeface="Wingdings" charset="2"/>
              <a:buNone/>
            </a:pPr>
            <a:r>
              <a:rPr lang="en-US" sz="2400" dirty="0" smtClean="0"/>
              <a:t>	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80293" name="Rectangle 5"/>
          <p:cNvSpPr>
            <a:spLocks noChangeArrowheads="1"/>
          </p:cNvSpPr>
          <p:nvPr/>
        </p:nvSpPr>
        <p:spPr bwMode="auto">
          <a:xfrm>
            <a:off x="6248400" y="914400"/>
            <a:ext cx="2438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70000"/>
              <a:buFont typeface="Wingdings" charset="2"/>
              <a:buNone/>
            </a:pPr>
            <a:r>
              <a:rPr lang="en-US" sz="2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Structural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ü"/>
            </a:pPr>
            <a:r>
              <a:rPr lang="en-US" b="1" dirty="0">
                <a:solidFill>
                  <a:srgbClr val="800000"/>
                </a:solidFill>
                <a:latin typeface="+mn-lt"/>
              </a:rPr>
              <a:t>Adapter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b="1" dirty="0">
                <a:latin typeface="+mn-lt"/>
              </a:rPr>
              <a:t>Bridge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ü"/>
            </a:pPr>
            <a:r>
              <a:rPr lang="en-US" b="1" u="sng" dirty="0">
                <a:latin typeface="+mn-lt"/>
              </a:rPr>
              <a:t>Composite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b="1" dirty="0">
                <a:latin typeface="+mn-lt"/>
              </a:rPr>
              <a:t>Decorator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ü"/>
            </a:pPr>
            <a:r>
              <a:rPr lang="en-US" b="1" u="sng" dirty="0">
                <a:latin typeface="+mn-lt"/>
              </a:rPr>
              <a:t>Façade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b="1" dirty="0">
                <a:latin typeface="+mn-lt"/>
              </a:rPr>
              <a:t>Flyweight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b="1" dirty="0">
                <a:latin typeface="+mn-lt"/>
              </a:rPr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0715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dirty="0" smtClean="0"/>
              <a:t>Pricing Strategy </a:t>
            </a:r>
            <a:endParaRPr lang="en-US" dirty="0"/>
          </a:p>
        </p:txBody>
      </p:sp>
      <p:graphicFrame>
        <p:nvGraphicFramePr>
          <p:cNvPr id="78643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84851"/>
              </p:ext>
            </p:extLst>
          </p:nvPr>
        </p:nvGraphicFramePr>
        <p:xfrm>
          <a:off x="480715" y="228600"/>
          <a:ext cx="858708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Visio" r:id="rId4" imgW="5761440" imgH="3484440" progId="">
                  <p:embed/>
                </p:oleObj>
              </mc:Choice>
              <mc:Fallback>
                <p:oleObj name="Visio" r:id="rId4" imgW="5761440" imgH="348444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15" y="228600"/>
                        <a:ext cx="858708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48006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tabLst/>
              <a:defRPr/>
            </a:pPr>
            <a:r>
              <a:rPr lang="en-US" b="1" kern="0" dirty="0" smtClean="0">
                <a:latin typeface="+mn-lt"/>
              </a:rPr>
              <a:t>But h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ow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do we handle multiple, conflicting pricing policies?</a:t>
            </a:r>
          </a:p>
          <a:p>
            <a:pPr marL="598268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ZapfDingbats" pitchFamily="82" charset="2"/>
              <a:buChar char="l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Preferred customer discount, 15% off sales of $400</a:t>
            </a:r>
          </a:p>
          <a:p>
            <a:pPr marL="598268" lvl="1" indent="-285750">
              <a:spcBef>
                <a:spcPct val="20000"/>
              </a:spcBef>
              <a:buClr>
                <a:srgbClr val="CC0000"/>
              </a:buClr>
              <a:buSzPct val="70000"/>
              <a:buFont typeface="ZapfDingbats" pitchFamily="82" charset="2"/>
              <a:buChar char="l"/>
            </a:pPr>
            <a:r>
              <a:rPr lang="en-US" sz="2000" b="1" kern="0" dirty="0" smtClean="0">
                <a:latin typeface="+mn-lt"/>
                <a:ea typeface="ＭＳ Ｐゴシック" charset="-128"/>
              </a:rPr>
              <a:t>Buy 1 case of Darjeeling tea, get 15% off entire order</a:t>
            </a:r>
          </a:p>
          <a:p>
            <a:pPr marL="598268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ZapfDingbats" pitchFamily="82" charset="2"/>
              <a:buChar char="l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Manic Monday, $50 off purchases over $500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129867" y="561622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167489" y="742244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590800" y="6400800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Strategy – from yesterday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Composite: </a:t>
            </a:r>
            <a:r>
              <a:rPr lang="en-US" dirty="0" smtClean="0">
                <a:solidFill>
                  <a:srgbClr val="660066"/>
                </a:solidFill>
              </a:rPr>
              <a:t>Structural Pattern 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0" y="838200"/>
            <a:ext cx="5791200" cy="4343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CC0000"/>
                </a:solidFill>
              </a:rPr>
              <a:t>Problem</a:t>
            </a:r>
            <a:r>
              <a:rPr lang="en-US" dirty="0" smtClean="0"/>
              <a:t>: How do we </a:t>
            </a:r>
            <a:br>
              <a:rPr lang="en-US" dirty="0" smtClean="0"/>
            </a:br>
            <a:r>
              <a:rPr lang="en-US" dirty="0" smtClean="0"/>
              <a:t>handle a group of objects </a:t>
            </a:r>
            <a:br>
              <a:rPr lang="en-US" dirty="0" smtClean="0"/>
            </a:br>
            <a:r>
              <a:rPr lang="en-US" dirty="0" smtClean="0"/>
              <a:t>that can be combined, but </a:t>
            </a:r>
            <a:br>
              <a:rPr lang="en-US" dirty="0" smtClean="0"/>
            </a:br>
            <a:r>
              <a:rPr lang="en-US" dirty="0" smtClean="0"/>
              <a:t>should still support the </a:t>
            </a:r>
            <a:br>
              <a:rPr lang="en-US" dirty="0" smtClean="0"/>
            </a:br>
            <a:r>
              <a:rPr lang="en-US" dirty="0" smtClean="0"/>
              <a:t>same polymorphic </a:t>
            </a:r>
            <a:br>
              <a:rPr lang="en-US" dirty="0" smtClean="0"/>
            </a:br>
            <a:r>
              <a:rPr lang="en-US" dirty="0" smtClean="0"/>
              <a:t>methods as any </a:t>
            </a:r>
            <a:br>
              <a:rPr lang="en-US" dirty="0" smtClean="0"/>
            </a:br>
            <a:r>
              <a:rPr lang="en-US" dirty="0" smtClean="0"/>
              <a:t>individual object </a:t>
            </a:r>
            <a:br>
              <a:rPr lang="en-US" dirty="0" smtClean="0"/>
            </a:br>
            <a:r>
              <a:rPr lang="en-US" dirty="0" smtClean="0"/>
              <a:t>in the group?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rgbClr val="008000"/>
                </a:solidFill>
              </a:rPr>
              <a:t>Solution</a:t>
            </a:r>
            <a:r>
              <a:rPr lang="en-US" dirty="0" smtClean="0"/>
              <a:t>: Define a </a:t>
            </a:r>
            <a:r>
              <a:rPr lang="en-US" i="1" dirty="0" smtClean="0"/>
              <a:t>composite</a:t>
            </a:r>
            <a:r>
              <a:rPr lang="en-US" dirty="0" smtClean="0"/>
              <a:t> object that implements the same interface as the individual objects.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8308413" y="6400800"/>
            <a:ext cx="606987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Q1,2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64008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Composite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/>
          <a:lstStyle/>
          <a:p>
            <a:r>
              <a:rPr lang="en-US" dirty="0"/>
              <a:t>Composite Pricing </a:t>
            </a:r>
            <a:r>
              <a:rPr lang="en-US" dirty="0" smtClean="0"/>
              <a:t>Strategy</a:t>
            </a:r>
            <a:endParaRPr lang="en-US" dirty="0"/>
          </a:p>
        </p:txBody>
      </p:sp>
      <p:graphicFrame>
        <p:nvGraphicFramePr>
          <p:cNvPr id="8192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2088" y="906463"/>
          <a:ext cx="8883650" cy="568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Visio" r:id="rId4" imgW="6564240" imgH="7396920" progId="">
                  <p:embed/>
                </p:oleObj>
              </mc:Choice>
              <mc:Fallback>
                <p:oleObj name="Visio" r:id="rId4" imgW="6564240" imgH="739692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812" b="22252"/>
                      <a:stretch>
                        <a:fillRect/>
                      </a:stretch>
                    </p:blipFill>
                    <p:spPr bwMode="auto">
                      <a:xfrm>
                        <a:off x="192088" y="906463"/>
                        <a:ext cx="8883650" cy="568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115432" y="2590800"/>
            <a:ext cx="20943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Can add atomic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 </a:t>
            </a:r>
            <a:br>
              <a:rPr lang="en-US" sz="2000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or other </a:t>
            </a:r>
            <a:br>
              <a:rPr lang="en-US" sz="2000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composite </a:t>
            </a:r>
            <a:br>
              <a:rPr lang="en-US" sz="2000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pricing </a:t>
            </a:r>
            <a:br>
              <a:rPr lang="en-US" sz="2000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strategies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19205" name="Oval 5"/>
          <p:cNvSpPr>
            <a:spLocks noChangeArrowheads="1"/>
          </p:cNvSpPr>
          <p:nvPr/>
        </p:nvSpPr>
        <p:spPr bwMode="auto">
          <a:xfrm>
            <a:off x="4191000" y="5257800"/>
            <a:ext cx="2438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07" name="Oval 7"/>
          <p:cNvSpPr>
            <a:spLocks noChangeArrowheads="1"/>
          </p:cNvSpPr>
          <p:nvPr/>
        </p:nvSpPr>
        <p:spPr bwMode="auto">
          <a:xfrm>
            <a:off x="6934200" y="5257800"/>
            <a:ext cx="2057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08" name="Oval 8"/>
          <p:cNvSpPr>
            <a:spLocks noChangeArrowheads="1"/>
          </p:cNvSpPr>
          <p:nvPr/>
        </p:nvSpPr>
        <p:spPr bwMode="auto">
          <a:xfrm>
            <a:off x="7010400" y="3048000"/>
            <a:ext cx="19050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759406" y="152400"/>
            <a:ext cx="23083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Composites have </a:t>
            </a:r>
            <a:br>
              <a:rPr lang="en-US" sz="2000" b="1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list of contained</a:t>
            </a:r>
            <a:br>
              <a:rPr lang="en-US" sz="2000" b="1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strategies</a:t>
            </a:r>
            <a:endParaRPr lang="en-US" sz="2000" b="1" dirty="0">
              <a:solidFill>
                <a:srgbClr val="800000"/>
              </a:solidFill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09600" y="9144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90800" y="64008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Composite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2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457200"/>
          </a:xfrm>
        </p:spPr>
        <p:txBody>
          <a:bodyPr/>
          <a:lstStyle/>
          <a:p>
            <a:r>
              <a:rPr lang="en-US" dirty="0"/>
              <a:t>Composite Pricing </a:t>
            </a:r>
            <a:r>
              <a:rPr lang="en-US" dirty="0" smtClean="0"/>
              <a:t>Strategy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graphicFrame>
        <p:nvGraphicFramePr>
          <p:cNvPr id="8192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676178"/>
              </p:ext>
            </p:extLst>
          </p:nvPr>
        </p:nvGraphicFramePr>
        <p:xfrm>
          <a:off x="192088" y="1087438"/>
          <a:ext cx="888365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Visio" r:id="rId4" imgW="6564240" imgH="7396920" progId="">
                  <p:embed/>
                </p:oleObj>
              </mc:Choice>
              <mc:Fallback>
                <p:oleObj name="Visio" r:id="rId4" imgW="6564240" imgH="739692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8940"/>
                      <a:stretch>
                        <a:fillRect/>
                      </a:stretch>
                    </p:blipFill>
                    <p:spPr bwMode="auto">
                      <a:xfrm>
                        <a:off x="192088" y="1087438"/>
                        <a:ext cx="888365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34905" y="3272175"/>
            <a:ext cx="4003695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What would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getTotal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look like 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for the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CompositeBestForStore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</a:br>
            <a:r>
              <a:rPr lang="en-US" sz="2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PricingStrategy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?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819205" name="Oval 5"/>
          <p:cNvSpPr>
            <a:spLocks noChangeArrowheads="1"/>
          </p:cNvSpPr>
          <p:nvPr/>
        </p:nvSpPr>
        <p:spPr bwMode="auto">
          <a:xfrm>
            <a:off x="4191000" y="3375025"/>
            <a:ext cx="2438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07" name="Oval 7"/>
          <p:cNvSpPr>
            <a:spLocks noChangeArrowheads="1"/>
          </p:cNvSpPr>
          <p:nvPr/>
        </p:nvSpPr>
        <p:spPr bwMode="auto">
          <a:xfrm>
            <a:off x="6934200" y="3375025"/>
            <a:ext cx="2057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981200" y="4953000"/>
            <a:ext cx="4267200" cy="182880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5135" y="64008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Composite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457200"/>
          </a:xfrm>
        </p:spPr>
        <p:txBody>
          <a:bodyPr/>
          <a:lstStyle/>
          <a:p>
            <a:r>
              <a:rPr lang="en-US" dirty="0"/>
              <a:t>Composite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Sequence </a:t>
            </a:r>
            <a:br>
              <a:rPr lang="en-US" dirty="0" smtClean="0"/>
            </a:br>
            <a:r>
              <a:rPr lang="en-US" dirty="0" smtClean="0"/>
              <a:t>Diagram</a:t>
            </a:r>
            <a:endParaRPr lang="en-US" dirty="0"/>
          </a:p>
        </p:txBody>
      </p:sp>
      <p:graphicFrame>
        <p:nvGraphicFramePr>
          <p:cNvPr id="8202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026144"/>
              </p:ext>
            </p:extLst>
          </p:nvPr>
        </p:nvGraphicFramePr>
        <p:xfrm>
          <a:off x="-76200" y="949325"/>
          <a:ext cx="9144000" cy="43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Visio" r:id="rId4" imgW="6990120" imgH="3746160" progId="">
                  <p:embed/>
                </p:oleObj>
              </mc:Choice>
              <mc:Fallback>
                <p:oleObj name="Visio" r:id="rId4" imgW="6990120" imgH="374616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949325"/>
                        <a:ext cx="9144000" cy="438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28" name="Text Box 4"/>
          <p:cNvSpPr txBox="1">
            <a:spLocks noChangeArrowheads="1"/>
          </p:cNvSpPr>
          <p:nvPr/>
        </p:nvSpPr>
        <p:spPr bwMode="auto">
          <a:xfrm>
            <a:off x="504825" y="5502275"/>
            <a:ext cx="8105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solidFill>
                  <a:srgbClr val="336699"/>
                </a:solidFill>
                <a:latin typeface="Arial" charset="0"/>
              </a:rPr>
              <a:t>Composite object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iterates</a:t>
            </a:r>
            <a:r>
              <a:rPr lang="en-US" b="1">
                <a:solidFill>
                  <a:srgbClr val="336699"/>
                </a:solidFill>
                <a:latin typeface="Arial" charset="0"/>
              </a:rPr>
              <a:t> over its collection of atomic </a:t>
            </a:r>
            <a:br>
              <a:rPr lang="en-US" b="1">
                <a:solidFill>
                  <a:srgbClr val="336699"/>
                </a:solidFill>
                <a:latin typeface="Arial" charset="0"/>
              </a:rPr>
            </a:br>
            <a:r>
              <a:rPr lang="en-US" b="1">
                <a:solidFill>
                  <a:srgbClr val="336699"/>
                </a:solidFill>
                <a:latin typeface="Arial" charset="0"/>
              </a:rPr>
              <a:t>strategy objects</a:t>
            </a:r>
          </a:p>
        </p:txBody>
      </p:sp>
      <p:sp>
        <p:nvSpPr>
          <p:cNvPr id="820229" name="Oval 5"/>
          <p:cNvSpPr>
            <a:spLocks noChangeArrowheads="1"/>
          </p:cNvSpPr>
          <p:nvPr/>
        </p:nvSpPr>
        <p:spPr bwMode="auto">
          <a:xfrm>
            <a:off x="4648200" y="1863725"/>
            <a:ext cx="22860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920089" y="1261533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4648200" y="16002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086600" y="1419578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971800" y="3886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590800" y="64008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Composite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  <a:ln/>
        </p:spPr>
        <p:txBody>
          <a:bodyPr/>
          <a:lstStyle/>
          <a:p>
            <a:r>
              <a:rPr lang="en-US" sz="3000" dirty="0"/>
              <a:t>How do we build </a:t>
            </a:r>
            <a:r>
              <a:rPr lang="en-US" sz="3000" dirty="0" smtClean="0"/>
              <a:t>a Composite </a:t>
            </a:r>
            <a:r>
              <a:rPr lang="en-US" sz="3000" dirty="0"/>
              <a:t>Strategy?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1816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At least three </a:t>
            </a:r>
            <a:r>
              <a:rPr lang="en-US" dirty="0">
                <a:solidFill>
                  <a:srgbClr val="000090"/>
                </a:solidFill>
              </a:rPr>
              <a:t>places in example where new pricing strategies can be added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pPr marL="369668" indent="-457200">
              <a:buFont typeface="+mj-lt"/>
              <a:buAutoNum type="arabicPeriod"/>
            </a:pPr>
            <a:r>
              <a:rPr lang="en-US" dirty="0"/>
              <a:t>When </a:t>
            </a:r>
            <a:r>
              <a:rPr lang="en-US" i="1" dirty="0"/>
              <a:t>new sale is created</a:t>
            </a:r>
            <a:r>
              <a:rPr lang="en-US" dirty="0"/>
              <a:t>, add store discount </a:t>
            </a:r>
            <a:r>
              <a:rPr lang="en-US" dirty="0" smtClean="0"/>
              <a:t>policy</a:t>
            </a:r>
            <a:br>
              <a:rPr lang="en-US" dirty="0" smtClean="0"/>
            </a:br>
            <a:endParaRPr lang="en-US" dirty="0" smtClean="0"/>
          </a:p>
          <a:p>
            <a:pPr marL="369668" indent="-457200">
              <a:buFont typeface="+mj-lt"/>
              <a:buAutoNum type="arabicPeriod"/>
            </a:pPr>
            <a:r>
              <a:rPr lang="en-US" dirty="0"/>
              <a:t>When </a:t>
            </a:r>
            <a:r>
              <a:rPr lang="en-US" i="1" dirty="0"/>
              <a:t>customer is identified</a:t>
            </a:r>
            <a:r>
              <a:rPr lang="en-US" dirty="0"/>
              <a:t>, add customer-specific </a:t>
            </a:r>
            <a:r>
              <a:rPr lang="en-US" dirty="0" smtClean="0"/>
              <a:t>policy</a:t>
            </a:r>
            <a:br>
              <a:rPr lang="en-US" dirty="0" smtClean="0"/>
            </a:br>
            <a:endParaRPr lang="en-US" dirty="0" smtClean="0"/>
          </a:p>
          <a:p>
            <a:pPr marL="369668" indent="-457200">
              <a:buFont typeface="+mj-lt"/>
              <a:buAutoNum type="arabicPeriod"/>
            </a:pPr>
            <a:r>
              <a:rPr lang="en-US" dirty="0"/>
              <a:t>When a </a:t>
            </a:r>
            <a:r>
              <a:rPr lang="en-US" i="1" dirty="0"/>
              <a:t>product is added to the sale</a:t>
            </a:r>
            <a:r>
              <a:rPr lang="en-US" dirty="0"/>
              <a:t>, add product-specific policy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4008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Composite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45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dirty="0" smtClean="0"/>
              <a:t>1. Adding </a:t>
            </a:r>
            <a:r>
              <a:rPr lang="en-US" dirty="0"/>
              <a:t>Store Discount Policy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98299"/>
            <a:ext cx="9085659" cy="46263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6" name="AutoShape 4"/>
          <p:cNvSpPr>
            <a:spLocks/>
          </p:cNvSpPr>
          <p:nvPr/>
        </p:nvSpPr>
        <p:spPr bwMode="auto">
          <a:xfrm>
            <a:off x="2514601" y="1066800"/>
            <a:ext cx="2971800" cy="526852"/>
          </a:xfrm>
          <a:prstGeom prst="roundRect">
            <a:avLst>
              <a:gd name="adj" fmla="val 25421"/>
            </a:avLst>
          </a:prstGeom>
          <a:solidFill>
            <a:srgbClr val="9999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Singleton, Factory</a:t>
            </a:r>
          </a:p>
        </p:txBody>
      </p:sp>
      <p:sp>
        <p:nvSpPr>
          <p:cNvPr id="28677" name="AutoShape 5"/>
          <p:cNvSpPr>
            <a:spLocks/>
          </p:cNvSpPr>
          <p:nvPr/>
        </p:nvSpPr>
        <p:spPr bwMode="auto">
          <a:xfrm>
            <a:off x="5486400" y="2362200"/>
            <a:ext cx="3125391" cy="910828"/>
          </a:xfrm>
          <a:prstGeom prst="roundRect">
            <a:avLst>
              <a:gd name="adj" fmla="val 1470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Makes a Composite to begin with. Why?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64008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Composite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1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52029</TotalTime>
  <Words>1613</Words>
  <Application>Microsoft Office PowerPoint</Application>
  <PresentationFormat>On-screen Show (4:3)</PresentationFormat>
  <Paragraphs>259</Paragraphs>
  <Slides>28</Slides>
  <Notes>25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2007FairfaxShowcaseSE-Slides-Bohner</vt:lpstr>
      <vt:lpstr>Visio</vt:lpstr>
      <vt:lpstr>CSSE 374: 3½ Gang of Four Design Patterns</vt:lpstr>
      <vt:lpstr>Learning Outcomes: Patterns, Tradeoffs</vt:lpstr>
      <vt:lpstr>Pricing Strategy </vt:lpstr>
      <vt:lpstr>Composite: Structural Pattern </vt:lpstr>
      <vt:lpstr>Composite Pricing Strategy</vt:lpstr>
      <vt:lpstr>Composite Pricing Strategy (continued)</vt:lpstr>
      <vt:lpstr>Composite  Sequence  Diagram</vt:lpstr>
      <vt:lpstr>How do we build a Composite Strategy?</vt:lpstr>
      <vt:lpstr>1. Adding Store Discount Policy</vt:lpstr>
      <vt:lpstr>2. Adding Customer Specific Discount Policy</vt:lpstr>
      <vt:lpstr>2. Adding Customer Specific Discount Policy</vt:lpstr>
      <vt:lpstr>Recall BrickBusters Video Store. Identify a situation where Composite might be applicable. </vt:lpstr>
      <vt:lpstr>Façade</vt:lpstr>
      <vt:lpstr>Some Conceivable Implementations</vt:lpstr>
      <vt:lpstr>Façade</vt:lpstr>
      <vt:lpstr>Façade Example</vt:lpstr>
      <vt:lpstr>Refreshing Display</vt:lpstr>
      <vt:lpstr>Observer (aka Publish-Subscribe/Delegation)</vt:lpstr>
      <vt:lpstr>Observer: Behavioral Pattern</vt:lpstr>
      <vt:lpstr>Sale has a List of Listeners</vt:lpstr>
      <vt:lpstr>Example: Update SaleFrame  when Sale’s Total Changes</vt:lpstr>
      <vt:lpstr>Example: Update SaleFrame when Sale’s Total Changes (continued)</vt:lpstr>
      <vt:lpstr>Example: Update SaleFrame  when Sale’s Total Changes (continued)</vt:lpstr>
      <vt:lpstr>Observer: Not just for GUIs watching domain layer…</vt:lpstr>
      <vt:lpstr>Observer: Not just for GUIs watching domain layer…</vt:lpstr>
      <vt:lpstr>Abstract Factory: Creational Pattern</vt:lpstr>
      <vt:lpstr>Abstract Factory Example</vt:lpstr>
      <vt:lpstr>Gang of Four Design Patterns (repeat)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522</cp:revision>
  <cp:lastPrinted>2011-01-20T07:06:32Z</cp:lastPrinted>
  <dcterms:created xsi:type="dcterms:W3CDTF">2010-09-02T02:24:37Z</dcterms:created>
  <dcterms:modified xsi:type="dcterms:W3CDTF">2013-01-18T13:49:21Z</dcterms:modified>
</cp:coreProperties>
</file>