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603" r:id="rId3"/>
    <p:sldId id="462" r:id="rId4"/>
    <p:sldId id="579" r:id="rId5"/>
    <p:sldId id="581" r:id="rId6"/>
    <p:sldId id="583" r:id="rId7"/>
    <p:sldId id="582" r:id="rId8"/>
    <p:sldId id="584" r:id="rId9"/>
    <p:sldId id="585" r:id="rId10"/>
    <p:sldId id="586" r:id="rId11"/>
    <p:sldId id="587" r:id="rId12"/>
    <p:sldId id="605" r:id="rId13"/>
    <p:sldId id="606" r:id="rId14"/>
    <p:sldId id="607" r:id="rId15"/>
    <p:sldId id="588" r:id="rId16"/>
    <p:sldId id="589" r:id="rId17"/>
    <p:sldId id="590" r:id="rId18"/>
    <p:sldId id="604" r:id="rId19"/>
    <p:sldId id="591" r:id="rId20"/>
    <p:sldId id="592" r:id="rId21"/>
    <p:sldId id="593" r:id="rId22"/>
    <p:sldId id="594" r:id="rId23"/>
    <p:sldId id="597" r:id="rId24"/>
    <p:sldId id="599" r:id="rId25"/>
    <p:sldId id="600" r:id="rId26"/>
    <p:sldId id="602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7052" autoAdjust="0"/>
  </p:normalViewPr>
  <p:slideViewPr>
    <p:cSldViewPr>
      <p:cViewPr varScale="1">
        <p:scale>
          <a:sx n="67" d="100"/>
          <a:sy n="67" d="100"/>
        </p:scale>
        <p:origin x="-1134" y="-10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Good question - </a:t>
            </a:r>
            <a:r>
              <a:rPr lang="en-US" baseline="0" dirty="0" smtClean="0"/>
              <a:t>Why does </a:t>
            </a:r>
            <a:r>
              <a:rPr lang="en-US" baseline="0" dirty="0" err="1" smtClean="0"/>
              <a:t>Larman</a:t>
            </a:r>
            <a:r>
              <a:rPr lang="en-US" baseline="0" dirty="0" smtClean="0"/>
              <a:t> focus mostly on the design of the domain layer and less on the UI and technical services layers?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Image is the logical architecture of a “</a:t>
            </a:r>
            <a:r>
              <a:rPr lang="en-US" dirty="0" smtClean="0"/>
              <a:t>Loan-Origination Systems” (OR-LOS) from a Microsoft tutorial. Its author says, “developers and architects who seek more detail on how to build Office Business Applications (OBAs) for the financial-services industry will find this article very useful.” See</a:t>
            </a:r>
            <a:r>
              <a:rPr lang="en-US" baseline="0" dirty="0" smtClean="0"/>
              <a:t> http://msdn.microsoft.com/en-us/library/bb410797.aspx. </a:t>
            </a:r>
          </a:p>
          <a:p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Note how each of the three notations shows exactly the same information regarding nesting and dependencies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Q3: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Redraw the package diagram using the traditional nested style.</a:t>
            </a:r>
            <a:endParaRPr lang="en-US" sz="1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Q4:</a:t>
            </a:r>
            <a:r>
              <a:rPr lang="en-US" sz="1200" b="1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List four problems that are mitigated by using a layered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architecture.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i.e., a change in one requirement causes changes to most of the classes in the system</a:t>
            </a: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e.g., prevents changing of the UI</a:t>
            </a: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e.g., prevents plugging in new technical services (e.g., cloud-based storage)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Char char="-"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different 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teams can work on different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layers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Q5: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For each of the following common layers in a layered architecture, give an example.  The first one is done for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you.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Some examples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things that would go in these layers: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APP- server-side interface to clients in web-based system (e.g., session state)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Domain- models the problem domain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Business </a:t>
            </a:r>
            <a:r>
              <a:rPr lang="en-US" sz="12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Infr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.- high-level reusable infrastructure (e.g., currency conversion, sales tax)</a:t>
            </a:r>
          </a:p>
          <a:p>
            <a:pPr>
              <a:buFontTx/>
              <a:buNone/>
            </a:pPr>
            <a:endParaRPr lang="en-US" sz="1200" b="1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Continued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from previous page…gray area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medium-level reusable infrastructure (e.g., persistence, security)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Char char="-"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low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-level reusable infrastructure (collection classes, math, network and file I/O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</a:p>
          <a:p>
            <a:pPr>
              <a:buFontTx/>
              <a:buNone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None/>
            </a:pP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Q5: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For each of the following common layers in a layered architecture, give an example.  The first one is done for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you.</a:t>
            </a:r>
            <a:endParaRPr lang="en-US" sz="1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usual,</a:t>
            </a:r>
            <a:r>
              <a:rPr lang="en-US" baseline="0" dirty="0" smtClean="0"/>
              <a:t> we’ll do this in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0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Q6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Why are the software artifacts in the domain layer given names taken from the domain model? 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Recall: </a:t>
            </a:r>
            <a:r>
              <a:rPr lang="en-US" dirty="0" smtClean="0"/>
              <a:t>A layer is a coarse grained grouping of classes packages or subsystems that has cohesive responsibility for a system aspect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b="1" dirty="0" smtClean="0"/>
              <a:t>Q7: </a:t>
            </a:r>
            <a:r>
              <a:rPr lang="en-US" dirty="0" smtClean="0"/>
              <a:t>What’s the difference between a layer and a partition?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Engineering decisions are based on practical criteria.  Like,</a:t>
            </a:r>
            <a:r>
              <a:rPr lang="en-US" baseline="0" dirty="0" smtClean="0"/>
              <a:t> you need to read things from bottom to top as you drive toward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2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Problems: </a:t>
            </a: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12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MySQL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and Novell LDAP aren’t part of the </a:t>
            </a:r>
            <a:r>
              <a:rPr lang="en-US" sz="12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logical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architecture</a:t>
            </a: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Inventory is a Domain Layer concept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What kind</a:t>
            </a:r>
            <a:r>
              <a:rPr lang="en-US" sz="1200" b="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visibility should other packages have to the UI layer?  … domain objects should not have direct knowledge of UI objects.</a:t>
            </a:r>
            <a:endParaRPr lang="en-US" sz="1200" b="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Q8: </a:t>
            </a:r>
            <a:r>
              <a:rPr lang="en-US" sz="1200" b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 the model-view separation principle, “model” is a synonym for the _______________ layer and “view” is a synonym for the ______________ </a:t>
            </a:r>
            <a:r>
              <a:rPr lang="en-US" sz="1200" b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layer</a:t>
            </a:r>
          </a:p>
          <a:p>
            <a:endParaRPr lang="en-US" sz="1200" b="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Benefits of model-view separation:</a:t>
            </a:r>
            <a:r>
              <a:rPr lang="en-US" sz="1200" b="1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</a:t>
            </a:r>
          </a:p>
          <a:p>
            <a:r>
              <a:rPr lang="en-US" sz="1200" b="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  <a:r>
              <a:rPr lang="en-US" sz="1200" b="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</a:t>
            </a:r>
            <a:r>
              <a:rPr lang="en-US" sz="1200" b="1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Provides cohesive model definitions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2. Enables separate development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3. Can add new views - E.g., adding iPhone front-end to existing app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4. Allows simultaneous views - - E.g., table and chart view in a spreadsheet, multiple players in </a:t>
            </a:r>
            <a:r>
              <a:rPr lang="en-US" sz="12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WoW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5. Allows execution of model without UI -- Batch processing, </a:t>
            </a: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TESTING!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will domain objects communicate changes to the user?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More 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detail through-out the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term.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use cases from 371 are highly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detailed in design.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Char char="-"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Intention-focused SSDs will help you figure out the interface for your domain layer</a:t>
            </a:r>
          </a:p>
          <a:p>
            <a:pPr>
              <a:buFontTx/>
              <a:buNone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None/>
            </a:pP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Q9: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 a typical layered architecture, where do system operations from SSDs show up as messages?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holy grail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Most agile development groups do an architecture before they start coding, unless it’s a design they already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know by heart.</a:t>
            </a:r>
            <a:endParaRPr lang="en-US" sz="1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help design the structure/division of responsibility</a:t>
            </a: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help design the logic/behavior</a:t>
            </a: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“interaction diagrams” call-out</a:t>
            </a:r>
          </a:p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“Spend time” call-out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But we need some notation to discuss and practice these, so the next couple of sessions will be notation focused.</a:t>
            </a:r>
          </a:p>
          <a:p>
            <a:endParaRPr lang="en-US" dirty="0" smtClean="0"/>
          </a:p>
          <a:p>
            <a:r>
              <a:rPr lang="en-US" dirty="0" smtClean="0"/>
              <a:t>Seeking a software design job because you are good at UML diagrams is like …</a:t>
            </a:r>
          </a:p>
          <a:p>
            <a:r>
              <a:rPr lang="en-US" dirty="0" smtClean="0"/>
              <a:t>	seeking a career as a novelist because you have good penmanship!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31F47-BA5D-F741-ACD4-2222F85B0CC8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UML </a:t>
            </a:r>
            <a:r>
              <a:rPr lang="en-US" dirty="0"/>
              <a:t>is to design as good penmanship is to authoring a book…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During object design, a logical solution based on the object-oriented paradigm is developed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heart </a:t>
            </a:r>
            <a:r>
              <a:rPr lang="en-US" dirty="0" smtClean="0"/>
              <a:t>of this solution is the creation of </a:t>
            </a:r>
            <a:r>
              <a:rPr lang="en-US" b="1" dirty="0" smtClean="0"/>
              <a:t>interaction diagrams </a:t>
            </a:r>
            <a:r>
              <a:rPr lang="en-US" dirty="0" smtClean="0"/>
              <a:t>which illustrates how objects collaborate to fulfill the requirements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In concert </a:t>
            </a:r>
            <a:r>
              <a:rPr lang="en-US" dirty="0" smtClean="0"/>
              <a:t>with-drawing interaction diagrams</a:t>
            </a:r>
            <a:r>
              <a:rPr lang="en-US" b="1" dirty="0" smtClean="0"/>
              <a:t>, design class diagrams </a:t>
            </a:r>
            <a:r>
              <a:rPr lang="en-US" dirty="0" smtClean="0"/>
              <a:t>are drawn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creation of interaction and class diagram </a:t>
            </a:r>
            <a:r>
              <a:rPr lang="en-US" b="1" dirty="0" smtClean="0"/>
              <a:t>happens in parallel and synergistically</a:t>
            </a:r>
            <a:r>
              <a:rPr lang="en-US" dirty="0" smtClean="0"/>
              <a:t>, but their introduction may be linear for simplicity and clarity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EABDA-5A23-2B49-A8CD-F7C7781CF5E8}" type="slidenum">
              <a:rPr lang="en-US"/>
              <a:pPr/>
              <a:t>5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30250"/>
            <a:ext cx="4775200" cy="3581400"/>
          </a:xfrm>
          <a:ln w="12700" cap="flat">
            <a:solidFill>
              <a:schemeClr val="tx1"/>
            </a:solidFill>
          </a:ln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18000"/>
          </a:xfrm>
          <a:ln/>
        </p:spPr>
        <p:txBody>
          <a:bodyPr lIns="97991" tIns="49887" rIns="97991" bIns="49887"/>
          <a:lstStyle/>
          <a:p>
            <a:r>
              <a:rPr lang="en-US" b="1" dirty="0" smtClean="0"/>
              <a:t>Question: </a:t>
            </a:r>
            <a:r>
              <a:rPr lang="en-US" dirty="0" smtClean="0"/>
              <a:t>What</a:t>
            </a:r>
            <a:r>
              <a:rPr lang="en-US" baseline="0" dirty="0" smtClean="0"/>
              <a:t> do the two definitions of software architecture presented have in common? [, components/subsystems, structure/organization]</a:t>
            </a:r>
            <a:endParaRPr lang="en-US" dirty="0" smtClean="0"/>
          </a:p>
          <a:p>
            <a:r>
              <a:rPr lang="en-US" dirty="0" smtClean="0"/>
              <a:t>“The overall structure of the software and the ways in which that structure provides conceptual integrity for a system.”  Mary Shaw, 1995 </a:t>
            </a:r>
          </a:p>
          <a:p>
            <a:r>
              <a:rPr lang="en-US" dirty="0" smtClean="0"/>
              <a:t>“Software architecture is concerned with capturing the structures of a system and the relationships among the elements…  Structures fall into some broad categories: 	</a:t>
            </a:r>
          </a:p>
          <a:p>
            <a:r>
              <a:rPr lang="en-US" dirty="0" smtClean="0"/>
              <a:t>Conceptual, Module, Execution, and Code architectures”	          			          </a:t>
            </a:r>
            <a:r>
              <a:rPr lang="en-US" dirty="0" err="1" smtClean="0"/>
              <a:t>Soni</a:t>
            </a:r>
            <a:r>
              <a:rPr lang="en-US" dirty="0" smtClean="0"/>
              <a:t>, Nord, </a:t>
            </a:r>
            <a:r>
              <a:rPr lang="en-US" dirty="0" err="1" smtClean="0"/>
              <a:t>Hofmeister</a:t>
            </a:r>
            <a:r>
              <a:rPr lang="en-US" dirty="0" smtClean="0"/>
              <a:t>, 1995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Q1: </a:t>
            </a:r>
            <a:r>
              <a:rPr lang="en-US" dirty="0" smtClean="0"/>
              <a:t>What</a:t>
            </a:r>
            <a:r>
              <a:rPr lang="en-US" baseline="0" dirty="0" smtClean="0"/>
              <a:t> are the three architectural building blocks in Software Architectures?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In a little more detail:</a:t>
            </a:r>
          </a:p>
          <a:p>
            <a:r>
              <a:rPr lang="en-US" dirty="0" smtClean="0"/>
              <a:t>Component </a:t>
            </a:r>
            <a:r>
              <a:rPr lang="en-US" dirty="0" smtClean="0"/>
              <a:t>– a unit of computation or a data store</a:t>
            </a:r>
          </a:p>
          <a:p>
            <a:pPr lvl="1"/>
            <a:r>
              <a:rPr lang="en-US" dirty="0" smtClean="0"/>
              <a:t>Location of computation and state</a:t>
            </a:r>
          </a:p>
          <a:p>
            <a:pPr lvl="1"/>
            <a:r>
              <a:rPr lang="en-US" dirty="0" smtClean="0"/>
              <a:t>Can be simple or composites </a:t>
            </a:r>
          </a:p>
          <a:p>
            <a:r>
              <a:rPr lang="en-US" dirty="0" smtClean="0"/>
              <a:t>Connector – an architectural element that models interactions among components and rules that govern those interactions</a:t>
            </a:r>
          </a:p>
          <a:p>
            <a:pPr lvl="1"/>
            <a:r>
              <a:rPr lang="en-US" dirty="0" smtClean="0"/>
              <a:t>Simple interactions -- procedure calls or shared variable access</a:t>
            </a:r>
          </a:p>
          <a:p>
            <a:pPr lvl="1"/>
            <a:r>
              <a:rPr lang="en-US" dirty="0" smtClean="0"/>
              <a:t>Complex and semantically rich interactions -- client-server protocols</a:t>
            </a:r>
          </a:p>
          <a:p>
            <a:r>
              <a:rPr lang="en-US" dirty="0" smtClean="0"/>
              <a:t>Configuration (or topology) – a connected graph (composite) of components and connectors which describe architectural structure</a:t>
            </a:r>
          </a:p>
          <a:p>
            <a:pPr lvl="1"/>
            <a:r>
              <a:rPr lang="en-US" dirty="0" smtClean="0"/>
              <a:t>Proper connectivity</a:t>
            </a:r>
          </a:p>
          <a:p>
            <a:pPr lvl="1"/>
            <a:r>
              <a:rPr lang="en-US" dirty="0" smtClean="0"/>
              <a:t>Concurrent and distributed properties</a:t>
            </a:r>
          </a:p>
          <a:p>
            <a:pPr lvl="1"/>
            <a:r>
              <a:rPr lang="en-US" dirty="0" smtClean="0"/>
              <a:t>Adherence to design heuristics and style rules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Architecture key Abstractions</a:t>
            </a:r>
          </a:p>
          <a:p>
            <a:pPr lvl="1"/>
            <a:r>
              <a:rPr lang="en-US" dirty="0" smtClean="0"/>
              <a:t>Helps manage the manifold complexities inherent in today’s software projects</a:t>
            </a:r>
          </a:p>
          <a:p>
            <a:pPr lvl="1"/>
            <a:r>
              <a:rPr lang="en-US" dirty="0" smtClean="0"/>
              <a:t>Specifies architectural drivers that respond to management and technical decisions</a:t>
            </a:r>
          </a:p>
          <a:p>
            <a:pPr lvl="1"/>
            <a:r>
              <a:rPr lang="en-US" dirty="0" smtClean="0"/>
              <a:t>Provides a medium/forum for design tradeoffs</a:t>
            </a:r>
          </a:p>
          <a:p>
            <a:r>
              <a:rPr lang="en-US" dirty="0" smtClean="0"/>
              <a:t>Software Architecture acts as a Design Plan</a:t>
            </a:r>
          </a:p>
          <a:p>
            <a:pPr lvl="1"/>
            <a:r>
              <a:rPr lang="en-US" dirty="0" smtClean="0"/>
              <a:t>Facilitates communication among stakeholders</a:t>
            </a:r>
          </a:p>
          <a:p>
            <a:pPr lvl="1"/>
            <a:r>
              <a:rPr lang="en-US" dirty="0" smtClean="0"/>
              <a:t>Focuses on early design decisions</a:t>
            </a:r>
          </a:p>
          <a:p>
            <a:pPr lvl="1"/>
            <a:r>
              <a:rPr lang="en-US" dirty="0" smtClean="0"/>
              <a:t>Provides basis for software reuse</a:t>
            </a:r>
          </a:p>
          <a:p>
            <a:pPr lvl="1"/>
            <a:r>
              <a:rPr lang="en-US" dirty="0" smtClean="0"/>
              <a:t>Analyze the effectiveness of the design in meeting its stated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layer is a coarse grained grouping of classes packages or subsystems that has cohesive responsibility for a system aspect</a:t>
            </a:r>
          </a:p>
          <a:p>
            <a:r>
              <a:rPr lang="en-US" dirty="0" smtClean="0"/>
              <a:t>Higher layers call upon the services of lower layers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Q2</a:t>
            </a:r>
            <a:r>
              <a:rPr lang="en-US" dirty="0" smtClean="0"/>
              <a:t>: </a:t>
            </a:r>
            <a:r>
              <a:rPr lang="en-US" b="0" dirty="0" smtClean="0"/>
              <a:t>True </a:t>
            </a:r>
            <a:r>
              <a:rPr lang="en-US" dirty="0" smtClean="0"/>
              <a:t>or </a:t>
            </a:r>
            <a:r>
              <a:rPr lang="en-US" b="1" dirty="0" smtClean="0"/>
              <a:t>false </a:t>
            </a:r>
            <a:r>
              <a:rPr lang="en-US" dirty="0" smtClean="0"/>
              <a:t>(circle one): UML package diagrams only show the grouping of 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904014" y="1828800"/>
            <a:ext cx="4239985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/>
              <a:t>Logical Architecture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800600"/>
            <a:ext cx="4876800" cy="1981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Steve Chenoweth </a:t>
            </a:r>
          </a:p>
          <a:p>
            <a:pPr eaLnBrk="1" hangingPunct="1"/>
            <a:r>
              <a:rPr lang="en-US" sz="1800" dirty="0" smtClean="0"/>
              <a:t>Office: </a:t>
            </a:r>
            <a:r>
              <a:rPr lang="en-US" sz="1800" dirty="0" err="1" smtClean="0"/>
              <a:t>Moench</a:t>
            </a:r>
            <a:r>
              <a:rPr lang="en-US" sz="1800" dirty="0" smtClean="0"/>
              <a:t> Room F220</a:t>
            </a:r>
          </a:p>
          <a:p>
            <a:pPr eaLnBrk="1" hangingPunct="1"/>
            <a:r>
              <a:rPr lang="en-US" sz="1800" dirty="0" smtClean="0"/>
              <a:t>Phone: (812) 877-8974</a:t>
            </a:r>
            <a:br>
              <a:rPr lang="en-US" sz="1800" dirty="0" smtClean="0"/>
            </a:br>
            <a:r>
              <a:rPr lang="en-US" sz="1800" dirty="0" smtClean="0"/>
              <a:t>Email: chenowet@rose-hulman.edu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15" y="6324600"/>
            <a:ext cx="534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slides and others derived from Shawn Bohner, Curt Clifton, Alex Lo and others involved in delivering 374.</a:t>
            </a:r>
            <a:endParaRPr lang="en-US" sz="1400" dirty="0"/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 bwMode="auto">
          <a:xfrm>
            <a:off x="4289502" y="4783873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/>
              <a:t>Chandan Rupakheti </a:t>
            </a:r>
          </a:p>
          <a:p>
            <a:pPr eaLnBrk="1" hangingPunct="1"/>
            <a:r>
              <a:rPr lang="en-US" sz="1800" dirty="0"/>
              <a:t>Office: </a:t>
            </a:r>
            <a:r>
              <a:rPr lang="en-US" sz="1800" dirty="0" err="1"/>
              <a:t>Moench</a:t>
            </a:r>
            <a:r>
              <a:rPr lang="en-US" sz="1800" dirty="0"/>
              <a:t> Room F203</a:t>
            </a:r>
          </a:p>
          <a:p>
            <a:pPr eaLnBrk="1" hangingPunct="1"/>
            <a:r>
              <a:rPr lang="en-US" sz="1800" dirty="0"/>
              <a:t>Phone: (812) 877-8390</a:t>
            </a:r>
            <a:br>
              <a:rPr lang="en-US" sz="1800" dirty="0"/>
            </a:br>
            <a:r>
              <a:rPr lang="en-US" sz="1800" dirty="0"/>
              <a:t>Email: rupakhet@rose-hulman.edu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76200"/>
            <a:ext cx="47625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52400"/>
            <a:ext cx="279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Here’s one now!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  <a:ln/>
        </p:spPr>
        <p:txBody>
          <a:bodyPr/>
          <a:lstStyle/>
          <a:p>
            <a:r>
              <a:rPr lang="en-US" sz="3200" dirty="0"/>
              <a:t>Alternative Nesting Notations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4924" y="914400"/>
            <a:ext cx="8229600" cy="5410200"/>
            <a:chOff x="0" y="0"/>
            <a:chExt cx="6475" cy="3968"/>
          </a:xfr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sp>
          <p:nvSpPr>
            <p:cNvPr id="24579" name="AutoShape 3"/>
            <p:cNvSpPr>
              <a:spLocks/>
            </p:cNvSpPr>
            <p:nvPr/>
          </p:nvSpPr>
          <p:spPr bwMode="auto">
            <a:xfrm>
              <a:off x="0" y="0"/>
              <a:ext cx="6475" cy="3968"/>
            </a:xfrm>
            <a:prstGeom prst="roundRect">
              <a:avLst>
                <a:gd name="adj" fmla="val 302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" y="259"/>
              <a:ext cx="6403" cy="35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24581" name="Rectangle 5"/>
          <p:cNvSpPr>
            <a:spLocks/>
          </p:cNvSpPr>
          <p:nvPr/>
        </p:nvSpPr>
        <p:spPr bwMode="auto">
          <a:xfrm>
            <a:off x="8534400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6152" y="1078468"/>
            <a:ext cx="377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800000"/>
                </a:solidFill>
                <a:latin typeface="+mj-lt"/>
              </a:rPr>
              <a:t>Traditional Nested Notation</a:t>
            </a:r>
            <a:endParaRPr lang="en-US" sz="1800" i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0"/>
            <a:ext cx="324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800000"/>
                </a:solidFill>
                <a:latin typeface="+mj-lt"/>
              </a:rPr>
              <a:t>Fully-Qualified Notation</a:t>
            </a:r>
            <a:endParaRPr lang="en-US" sz="1800" i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4226" y="3048000"/>
            <a:ext cx="297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800000"/>
                </a:solidFill>
                <a:latin typeface="+mj-lt"/>
              </a:rPr>
              <a:t>Cross-Circle Notation</a:t>
            </a:r>
            <a:endParaRPr lang="en-US" sz="1800" i="1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0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05400" y="1676400"/>
            <a:ext cx="3812977" cy="4321969"/>
            <a:chOff x="0" y="0"/>
            <a:chExt cx="3416" cy="3872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/>
            <a:srcRect t="990" b="24710"/>
            <a:stretch>
              <a:fillRect/>
            </a:stretch>
          </p:blipFill>
          <p:spPr bwMode="auto">
            <a:xfrm>
              <a:off x="128" y="128"/>
              <a:ext cx="3160" cy="3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627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416" cy="3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533400"/>
          </a:xfrm>
          <a:ln/>
        </p:spPr>
        <p:txBody>
          <a:bodyPr/>
          <a:lstStyle/>
          <a:p>
            <a:r>
              <a:rPr lang="en-US" sz="3200" dirty="0"/>
              <a:t>Designing with Layers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Solves </a:t>
            </a:r>
            <a:r>
              <a:rPr lang="en-US" sz="3200" dirty="0"/>
              <a:t>Problems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724400" cy="4343400"/>
          </a:xfrm>
          <a:ln/>
        </p:spPr>
        <p:txBody>
          <a:bodyPr/>
          <a:lstStyle/>
          <a:p>
            <a:r>
              <a:rPr lang="en-US" sz="2800" dirty="0"/>
              <a:t>Rippling source code changes</a:t>
            </a:r>
          </a:p>
          <a:p>
            <a:r>
              <a:rPr lang="en-US" sz="2800" dirty="0"/>
              <a:t>Intertwining of application and UI logic</a:t>
            </a:r>
          </a:p>
          <a:p>
            <a:r>
              <a:rPr lang="en-US" sz="2800" dirty="0"/>
              <a:t>Intertwining of application logic and technical services</a:t>
            </a:r>
          </a:p>
          <a:p>
            <a:r>
              <a:rPr lang="en-US" sz="2800" dirty="0"/>
              <a:t>Difficult division of labor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8569151" y="6431577"/>
            <a:ext cx="346249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5715000"/>
            <a:ext cx="3711272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Consider a case history…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92183" y="76200"/>
            <a:ext cx="1075617" cy="1219200"/>
            <a:chOff x="0" y="0"/>
            <a:chExt cx="3416" cy="3872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/>
            <a:srcRect t="990" b="24710"/>
            <a:stretch>
              <a:fillRect/>
            </a:stretch>
          </p:blipFill>
          <p:spPr bwMode="auto">
            <a:xfrm>
              <a:off x="128" y="128"/>
              <a:ext cx="3160" cy="3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627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416" cy="3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533400"/>
          </a:xfrm>
          <a:ln/>
        </p:spPr>
        <p:txBody>
          <a:bodyPr/>
          <a:lstStyle/>
          <a:p>
            <a:r>
              <a:rPr lang="en-US" sz="3200" dirty="0"/>
              <a:t>Designing with Layers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Solves Problems – </a:t>
            </a:r>
            <a:br>
              <a:rPr lang="en-US" sz="3200" dirty="0" smtClean="0"/>
            </a:br>
            <a:r>
              <a:rPr lang="en-US" sz="3200" dirty="0" smtClean="0"/>
              <a:t>A Case History</a:t>
            </a:r>
            <a:endParaRPr lang="en-US" sz="3200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799" y="1981200"/>
            <a:ext cx="8225191" cy="4343400"/>
          </a:xfrm>
          <a:ln/>
        </p:spPr>
        <p:txBody>
          <a:bodyPr/>
          <a:lstStyle/>
          <a:p>
            <a:r>
              <a:rPr lang="en-US" sz="2800" dirty="0" smtClean="0"/>
              <a:t>Day 1 – On your summer internship coming up, </a:t>
            </a:r>
          </a:p>
          <a:p>
            <a:r>
              <a:rPr lang="en-US" sz="2800" dirty="0" smtClean="0"/>
              <a:t>Your boss says, “Give me a little system I can use on my laptop to drill down on the data on this memory stick.”</a:t>
            </a:r>
            <a:endParaRPr lang="en-US" sz="2800" dirty="0"/>
          </a:p>
          <a:p>
            <a:r>
              <a:rPr lang="en-US" sz="2800" dirty="0" smtClean="0"/>
              <a:t>You write it in Java, with a Swing GUI, to run on his laptop.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715000"/>
            <a:ext cx="1194558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92183" y="76200"/>
            <a:ext cx="1075617" cy="1219200"/>
            <a:chOff x="0" y="0"/>
            <a:chExt cx="3416" cy="3872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/>
            <a:srcRect t="990" b="24710"/>
            <a:stretch>
              <a:fillRect/>
            </a:stretch>
          </p:blipFill>
          <p:spPr bwMode="auto">
            <a:xfrm>
              <a:off x="128" y="128"/>
              <a:ext cx="3160" cy="3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627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416" cy="3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533400"/>
          </a:xfrm>
          <a:ln/>
        </p:spPr>
        <p:txBody>
          <a:bodyPr/>
          <a:lstStyle/>
          <a:p>
            <a:r>
              <a:rPr lang="en-US" sz="3200" dirty="0"/>
              <a:t>Designing with Layers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Solves Problems – </a:t>
            </a:r>
            <a:br>
              <a:rPr lang="en-US" sz="3200" dirty="0" smtClean="0"/>
            </a:br>
            <a:r>
              <a:rPr lang="en-US" sz="3200" dirty="0" smtClean="0"/>
              <a:t>A Case History</a:t>
            </a:r>
            <a:endParaRPr lang="en-US" sz="3200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799" y="1981200"/>
            <a:ext cx="8225191" cy="4343400"/>
          </a:xfrm>
          <a:ln/>
        </p:spPr>
        <p:txBody>
          <a:bodyPr/>
          <a:lstStyle/>
          <a:p>
            <a:r>
              <a:rPr lang="en-US" sz="2400" dirty="0" smtClean="0"/>
              <a:t>Day 21 – Your boss says, “I showed this at our weekly bosses’ meeting.  Everybody wants it.</a:t>
            </a:r>
          </a:p>
          <a:p>
            <a:r>
              <a:rPr lang="en-US" sz="2400" dirty="0" smtClean="0"/>
              <a:t>You say, “On their laptops, too”?</a:t>
            </a:r>
          </a:p>
          <a:p>
            <a:r>
              <a:rPr lang="en-US" sz="2400" dirty="0" smtClean="0"/>
              <a:t>He says, “Well, no, we would need to be able to share the data!”  Like you should have known that.</a:t>
            </a:r>
            <a:endParaRPr lang="en-US" sz="2400" dirty="0"/>
          </a:p>
          <a:p>
            <a:r>
              <a:rPr lang="en-US" sz="2400" dirty="0" smtClean="0"/>
              <a:t>You and 3 other interns rewrite it, still in Java, with a server, on SQL-Server, with a web interface, and security added so they can use it from home.</a:t>
            </a:r>
          </a:p>
          <a:p>
            <a:pPr lvl="1"/>
            <a:r>
              <a:rPr lang="en-US" sz="2200" dirty="0" smtClean="0"/>
              <a:t>Suddenly architecture and interfaces become crucial!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715000"/>
            <a:ext cx="1194558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92183" y="76200"/>
            <a:ext cx="1075617" cy="1219200"/>
            <a:chOff x="0" y="0"/>
            <a:chExt cx="3416" cy="3872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/>
            <a:srcRect t="990" b="24710"/>
            <a:stretch>
              <a:fillRect/>
            </a:stretch>
          </p:blipFill>
          <p:spPr bwMode="auto">
            <a:xfrm>
              <a:off x="128" y="128"/>
              <a:ext cx="3160" cy="3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627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416" cy="3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533400"/>
          </a:xfrm>
          <a:ln/>
        </p:spPr>
        <p:txBody>
          <a:bodyPr/>
          <a:lstStyle/>
          <a:p>
            <a:r>
              <a:rPr lang="en-US" sz="3200" dirty="0"/>
              <a:t>Designing with Layers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Solves Problems – </a:t>
            </a:r>
            <a:br>
              <a:rPr lang="en-US" sz="3200" dirty="0" smtClean="0"/>
            </a:br>
            <a:r>
              <a:rPr lang="en-US" sz="3200" dirty="0" smtClean="0"/>
              <a:t>A Case History</a:t>
            </a:r>
            <a:endParaRPr lang="en-US" sz="3200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799" y="1981200"/>
            <a:ext cx="8225191" cy="4343400"/>
          </a:xfrm>
          <a:ln/>
        </p:spPr>
        <p:txBody>
          <a:bodyPr/>
          <a:lstStyle/>
          <a:p>
            <a:r>
              <a:rPr lang="en-US" sz="2800" dirty="0" smtClean="0"/>
              <a:t>Day 61 – The VP of your division shows it to the big boss at the quarterly management meeting, and she likes it!</a:t>
            </a:r>
          </a:p>
          <a:p>
            <a:r>
              <a:rPr lang="en-US" sz="2800" dirty="0" smtClean="0"/>
              <a:t>Your VP says, “They want it to do the same thing with all these other little bits of data, too.”</a:t>
            </a:r>
            <a:endParaRPr lang="en-US" sz="2800" dirty="0"/>
          </a:p>
          <a:p>
            <a:r>
              <a:rPr lang="en-US" sz="2800" dirty="0" smtClean="0"/>
              <a:t>You watch as a full team of 14 people use your system as a starting point and rewrite it.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715000"/>
            <a:ext cx="6887848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Then… You say, I’m going back to Rose-Hulman!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alphaModFix amt="36000"/>
          </a:blip>
          <a:srcRect t="990" b="24710"/>
          <a:stretch>
            <a:fillRect/>
          </a:stretch>
        </p:blipFill>
        <p:spPr bwMode="auto">
          <a:xfrm>
            <a:off x="1981200" y="1292969"/>
            <a:ext cx="5359953" cy="472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  <a:ln/>
        </p:spPr>
        <p:txBody>
          <a:bodyPr/>
          <a:lstStyle/>
          <a:p>
            <a:r>
              <a:rPr lang="en-US" sz="3200" dirty="0" smtClean="0"/>
              <a:t>Benefits of Architecture Layers </a:t>
            </a:r>
            <a:endParaRPr lang="en-US" sz="32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105400"/>
          </a:xfrm>
          <a:ln/>
        </p:spPr>
        <p:txBody>
          <a:bodyPr/>
          <a:lstStyle/>
          <a:p>
            <a:r>
              <a:rPr lang="en-US" sz="2800" dirty="0">
                <a:solidFill>
                  <a:srgbClr val="800000"/>
                </a:solidFill>
              </a:rPr>
              <a:t>Separation</a:t>
            </a:r>
            <a:r>
              <a:rPr lang="en-US" sz="2800" dirty="0"/>
              <a:t> of concerns</a:t>
            </a:r>
          </a:p>
          <a:p>
            <a:pPr marL="598268" lvl="1"/>
            <a:r>
              <a:rPr lang="en-US" dirty="0"/>
              <a:t>Reduces coupling and dependencies; improves cohesion; increases reuse potential and </a:t>
            </a:r>
            <a:r>
              <a:rPr lang="en-US" dirty="0" smtClean="0"/>
              <a:t>clarity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sz="2800" dirty="0"/>
              <a:t>Essential </a:t>
            </a:r>
            <a:r>
              <a:rPr lang="en-US" sz="2800" dirty="0">
                <a:solidFill>
                  <a:srgbClr val="800000"/>
                </a:solidFill>
              </a:rPr>
              <a:t>complexity </a:t>
            </a:r>
            <a:r>
              <a:rPr lang="en-US" sz="2800" dirty="0"/>
              <a:t>is </a:t>
            </a:r>
            <a:r>
              <a:rPr lang="en-US" sz="2800" dirty="0" smtClean="0"/>
              <a:t>encapsulated</a:t>
            </a:r>
            <a:br>
              <a:rPr lang="en-US" sz="2800" dirty="0" smtClean="0"/>
            </a:br>
            <a:endParaRPr lang="en-US" sz="1400" dirty="0" smtClean="0"/>
          </a:p>
          <a:p>
            <a:r>
              <a:rPr lang="en-US" sz="2800" dirty="0"/>
              <a:t>Can </a:t>
            </a:r>
            <a:r>
              <a:rPr lang="en-US" sz="2800" dirty="0">
                <a:solidFill>
                  <a:srgbClr val="800000"/>
                </a:solidFill>
              </a:rPr>
              <a:t>replace </a:t>
            </a:r>
            <a:r>
              <a:rPr lang="en-US" sz="2800" dirty="0"/>
              <a:t>some layers with new </a:t>
            </a:r>
            <a:r>
              <a:rPr lang="en-US" sz="2800" dirty="0" smtClean="0"/>
              <a:t>implementations (e.g., platform independence)</a:t>
            </a:r>
            <a:br>
              <a:rPr lang="en-US" sz="2800" dirty="0" smtClean="0"/>
            </a:br>
            <a:endParaRPr lang="en-US" sz="1400" dirty="0" smtClean="0"/>
          </a:p>
          <a:p>
            <a:r>
              <a:rPr lang="en-US" sz="2800" dirty="0"/>
              <a:t>Can </a:t>
            </a:r>
            <a:r>
              <a:rPr lang="en-US" sz="2800" dirty="0">
                <a:solidFill>
                  <a:srgbClr val="800000"/>
                </a:solidFill>
              </a:rPr>
              <a:t>distribute </a:t>
            </a:r>
            <a:r>
              <a:rPr lang="en-US" sz="2800" dirty="0"/>
              <a:t>some </a:t>
            </a:r>
            <a:r>
              <a:rPr lang="en-US" sz="2800" dirty="0" smtClean="0"/>
              <a:t>layers</a:t>
            </a:r>
            <a:br>
              <a:rPr lang="en-US" sz="2800" dirty="0" smtClean="0"/>
            </a:br>
            <a:endParaRPr lang="en-US" sz="1400" dirty="0" smtClean="0"/>
          </a:p>
          <a:p>
            <a:r>
              <a:rPr lang="en-US" sz="2800" dirty="0"/>
              <a:t>Can divide development within/across </a:t>
            </a:r>
            <a:r>
              <a:rPr lang="en-US" sz="2800" dirty="0">
                <a:solidFill>
                  <a:srgbClr val="800000"/>
                </a:solidFill>
              </a:rPr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17610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93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743588"/>
              </p:ext>
            </p:extLst>
          </p:nvPr>
        </p:nvGraphicFramePr>
        <p:xfrm>
          <a:off x="533400" y="747570"/>
          <a:ext cx="8008056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4" imgW="6783480" imgH="6012360" progId="Visio.Drawing.11">
                  <p:embed/>
                </p:oleObj>
              </mc:Choice>
              <mc:Fallback>
                <p:oleObj name="Visio" r:id="rId4" imgW="6783480" imgH="601236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8872" b="38022"/>
                      <a:stretch>
                        <a:fillRect/>
                      </a:stretch>
                    </p:blipFill>
                    <p:spPr bwMode="auto">
                      <a:xfrm>
                        <a:off x="533400" y="747570"/>
                        <a:ext cx="8008056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auto">
          <a:xfrm>
            <a:off x="8492214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</a:t>
            </a:r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3200" dirty="0" smtClean="0"/>
              <a:t>Common Layers in More Detail </a:t>
            </a:r>
            <a:r>
              <a:rPr lang="en-US" sz="1800" dirty="0" smtClean="0"/>
              <a:t>(1 of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6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850" name="Object 2"/>
          <p:cNvGraphicFramePr>
            <a:graphicFrameLocks noGrp="1" noChangeAspect="1"/>
          </p:cNvGraphicFramePr>
          <p:nvPr/>
        </p:nvGraphicFramePr>
        <p:xfrm>
          <a:off x="36034" y="990600"/>
          <a:ext cx="9107966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Visio" r:id="rId4" imgW="6783480" imgH="6012360" progId="Visio.Drawing.11">
                  <p:embed/>
                </p:oleObj>
              </mc:Choice>
              <mc:Fallback>
                <p:oleObj name="Visio" r:id="rId4" imgW="6783480" imgH="601236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189" b="6084"/>
                      <a:stretch>
                        <a:fillRect/>
                      </a:stretch>
                    </p:blipFill>
                    <p:spPr bwMode="auto">
                      <a:xfrm>
                        <a:off x="36034" y="990600"/>
                        <a:ext cx="9107966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57460"/>
            <a:ext cx="8229600" cy="609600"/>
          </a:xfrm>
          <a:ln/>
        </p:spPr>
        <p:txBody>
          <a:bodyPr/>
          <a:lstStyle/>
          <a:p>
            <a:r>
              <a:rPr lang="en-US" sz="3200" dirty="0"/>
              <a:t>Common Layers </a:t>
            </a:r>
            <a:r>
              <a:rPr lang="en-US" sz="3200" dirty="0" smtClean="0"/>
              <a:t>in More Detail </a:t>
            </a:r>
            <a:r>
              <a:rPr lang="en-US" sz="2000" dirty="0" smtClean="0"/>
              <a:t>(2 of 2)</a:t>
            </a:r>
            <a:endParaRPr lang="en-US" sz="3200" dirty="0"/>
          </a:p>
        </p:txBody>
      </p:sp>
      <p:sp>
        <p:nvSpPr>
          <p:cNvPr id="29699" name="AutoShape 3"/>
          <p:cNvSpPr>
            <a:spLocks/>
          </p:cNvSpPr>
          <p:nvPr/>
        </p:nvSpPr>
        <p:spPr bwMode="auto">
          <a:xfrm>
            <a:off x="3200400" y="5257800"/>
            <a:ext cx="4800600" cy="1066800"/>
          </a:xfrm>
          <a:prstGeom prst="roundRect">
            <a:avLst>
              <a:gd name="adj" fmla="val 75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Systems will have many, but not necessarily all, of these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84970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762000"/>
            <a:ext cx="9144000" cy="1524000"/>
          </a:xfrm>
          <a:prstGeom prst="rect">
            <a:avLst/>
          </a:prstGeom>
          <a:solidFill>
            <a:schemeClr val="tx1">
              <a:lumMod val="65000"/>
              <a:lumOff val="35000"/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Exercise on Logical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r>
              <a:rPr lang="en-US" dirty="0" smtClean="0"/>
              <a:t>Break up into your </a:t>
            </a:r>
            <a:br>
              <a:rPr lang="en-US" dirty="0" smtClean="0"/>
            </a:br>
            <a:r>
              <a:rPr lang="en-US" dirty="0" smtClean="0"/>
              <a:t>project teams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Given the following packages:</a:t>
            </a:r>
          </a:p>
          <a:p>
            <a:pPr lvl="1"/>
            <a:r>
              <a:rPr lang="en-US" dirty="0" smtClean="0"/>
              <a:t>Rental Process GUI, Rental</a:t>
            </a:r>
            <a:endParaRPr lang="en-US" dirty="0"/>
          </a:p>
          <a:p>
            <a:pPr lvl="1"/>
            <a:r>
              <a:rPr lang="en-US" dirty="0" smtClean="0"/>
              <a:t>Provision GUI, Provision</a:t>
            </a:r>
            <a:endParaRPr lang="en-US" dirty="0"/>
          </a:p>
          <a:p>
            <a:pPr lvl="1"/>
            <a:r>
              <a:rPr lang="en-US" dirty="0" smtClean="0"/>
              <a:t>Payment GUI, Payment</a:t>
            </a:r>
          </a:p>
          <a:p>
            <a:pPr lvl="1"/>
            <a:r>
              <a:rPr lang="en-US" dirty="0" smtClean="0"/>
              <a:t>Membership, Security</a:t>
            </a:r>
          </a:p>
          <a:p>
            <a:pPr lvl="1"/>
            <a:r>
              <a:rPr lang="en-US" dirty="0" smtClean="0"/>
              <a:t>Persistence, Directory Services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Draw a BBVS Logical Architecture diagram with the UI, Domain, and Technical Services Layers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19200"/>
            <a:ext cx="3124200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60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609600"/>
          </a:xfrm>
          <a:ln/>
        </p:spPr>
        <p:txBody>
          <a:bodyPr/>
          <a:lstStyle/>
          <a:p>
            <a:r>
              <a:rPr lang="en-US" dirty="0"/>
              <a:t>Designing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Domain </a:t>
            </a:r>
            <a:r>
              <a:rPr lang="en-US" dirty="0"/>
              <a:t>Layer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3810000" cy="4495800"/>
          </a:xfrm>
          <a:ln/>
        </p:spPr>
        <p:txBody>
          <a:bodyPr/>
          <a:lstStyle/>
          <a:p>
            <a:r>
              <a:rPr lang="en-US" sz="2800" dirty="0"/>
              <a:t>Create software objects with names and information similar to the real-world </a:t>
            </a:r>
            <a:r>
              <a:rPr lang="en-US" sz="2800" dirty="0" smtClean="0"/>
              <a:t>domain</a:t>
            </a:r>
            <a:endParaRPr lang="en-US" sz="2800" dirty="0"/>
          </a:p>
          <a:p>
            <a:r>
              <a:rPr lang="en-US" sz="2800" dirty="0"/>
              <a:t>Assign application </a:t>
            </a:r>
            <a:r>
              <a:rPr lang="en-US" sz="2800" dirty="0" smtClean="0"/>
              <a:t>logic responsibilities</a:t>
            </a:r>
            <a:endParaRPr lang="en-US" sz="2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420195" cy="2715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2856" y="2949848"/>
            <a:ext cx="4616648" cy="3581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543" y="3961433"/>
            <a:ext cx="4280662" cy="2186656"/>
            <a:chOff x="-19" y="0"/>
            <a:chExt cx="3834" cy="1959"/>
          </a:xfrm>
        </p:grpSpPr>
        <p:sp>
          <p:nvSpPr>
            <p:cNvPr id="31750" name="AutoShape 6"/>
            <p:cNvSpPr>
              <a:spLocks/>
            </p:cNvSpPr>
            <p:nvPr/>
          </p:nvSpPr>
          <p:spPr bwMode="auto">
            <a:xfrm>
              <a:off x="-19" y="1404"/>
              <a:ext cx="2485" cy="555"/>
            </a:xfrm>
            <a:prstGeom prst="roundRect">
              <a:avLst>
                <a:gd name="adj" fmla="val 2163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“Domain Objects”</a:t>
              </a:r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H="1">
              <a:off x="2466" y="1404"/>
              <a:ext cx="1058" cy="27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flipH="1">
              <a:off x="2466" y="0"/>
              <a:ext cx="1349" cy="1542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4"/>
          <p:cNvSpPr>
            <a:spLocks/>
          </p:cNvSpPr>
          <p:nvPr/>
        </p:nvSpPr>
        <p:spPr bwMode="auto">
          <a:xfrm>
            <a:off x="84970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Q6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Logical Architecture is </a:t>
            </a:r>
            <a:br>
              <a:rPr lang="en-US" dirty="0" smtClean="0"/>
            </a:br>
            <a:r>
              <a:rPr lang="en-US" dirty="0" smtClean="0"/>
              <a:t>An Engineering Decision…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00200"/>
            <a:ext cx="4669183" cy="383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638800"/>
            <a:ext cx="4322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So, what’s logical?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341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sz="3200" dirty="0" smtClean="0"/>
              <a:t>Terminology:  Layers </a:t>
            </a:r>
            <a:r>
              <a:rPr lang="en-US" sz="3200" dirty="0"/>
              <a:t>vs. Partitions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59059"/>
            <a:ext cx="6324600" cy="5365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209800" y="1447800"/>
            <a:ext cx="0" cy="4202535"/>
          </a:xfrm>
          <a:prstGeom prst="line">
            <a:avLst/>
          </a:prstGeom>
          <a:noFill/>
          <a:ln w="508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533400" y="3075236"/>
            <a:ext cx="1447800" cy="892969"/>
          </a:xfrm>
          <a:prstGeom prst="roundRect">
            <a:avLst>
              <a:gd name="adj" fmla="val 15000"/>
            </a:avLst>
          </a:prstGeom>
          <a:noFill/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Layers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rot="10800000">
            <a:off x="2939430" y="6450583"/>
            <a:ext cx="460437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>
            <a:off x="4552355" y="6313289"/>
            <a:ext cx="1848445" cy="544711"/>
          </a:xfrm>
          <a:prstGeom prst="roundRect">
            <a:avLst>
              <a:gd name="adj" fmla="val 24588"/>
            </a:avLst>
          </a:prstGeom>
          <a:noFill/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Partitions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Q7</a:t>
            </a:r>
          </a:p>
        </p:txBody>
      </p:sp>
    </p:spTree>
    <p:extLst>
      <p:ext uri="{BB962C8B-B14F-4D97-AF65-F5344CB8AC3E}">
        <p14:creationId xmlns:p14="http://schemas.microsoft.com/office/powerpoint/2010/main" val="3167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533400"/>
          </a:xfrm>
          <a:ln/>
        </p:spPr>
        <p:txBody>
          <a:bodyPr/>
          <a:lstStyle/>
          <a:p>
            <a:r>
              <a:rPr lang="en-US" sz="3200" dirty="0"/>
              <a:t>Common Mistake: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Showing </a:t>
            </a:r>
            <a:r>
              <a:rPr lang="en-US" sz="3200" dirty="0"/>
              <a:t>External Resources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t="10909" b="17429"/>
          <a:stretch>
            <a:fillRect/>
          </a:stretch>
        </p:blipFill>
        <p:spPr bwMode="auto">
          <a:xfrm>
            <a:off x="-76200" y="2209801"/>
            <a:ext cx="9260255" cy="3585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1343918" y="1524000"/>
            <a:ext cx="935052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Worse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5443762" y="1524000"/>
            <a:ext cx="889366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Better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391400" y="24384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6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609600"/>
          </a:xfrm>
          <a:ln/>
        </p:spPr>
        <p:txBody>
          <a:bodyPr/>
          <a:lstStyle/>
          <a:p>
            <a:r>
              <a:rPr lang="en-US" dirty="0"/>
              <a:t>Model-View Separation Principle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  <a:ln/>
        </p:spPr>
        <p:txBody>
          <a:bodyPr/>
          <a:lstStyle/>
          <a:p>
            <a:r>
              <a:rPr lang="en-US" sz="2400" dirty="0"/>
              <a:t>Do not connect non-UI objects directly to UI objects</a:t>
            </a:r>
          </a:p>
          <a:p>
            <a:pPr marL="598268" lvl="1"/>
            <a:r>
              <a:rPr lang="en-US" dirty="0" smtClean="0"/>
              <a:t>E.g., A </a:t>
            </a:r>
            <a:r>
              <a:rPr lang="en-US" dirty="0"/>
              <a:t>Sale object shouldn’t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a reference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UI object (e.g., </a:t>
            </a:r>
            <a:r>
              <a:rPr lang="en-US" dirty="0" err="1" smtClean="0"/>
              <a:t>Jframe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400" dirty="0"/>
              <a:t>Do not put application logic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UI object methods</a:t>
            </a:r>
          </a:p>
          <a:p>
            <a:pPr marL="598268" lvl="1"/>
            <a:r>
              <a:rPr lang="en-US" dirty="0"/>
              <a:t>A UI event handler should just delegate to the domain layer</a:t>
            </a:r>
          </a:p>
          <a:p>
            <a:r>
              <a:rPr lang="en-US" sz="2400" dirty="0" smtClean="0"/>
              <a:t>Note: Model 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dirty="0" smtClean="0"/>
              <a:t> </a:t>
            </a:r>
            <a:r>
              <a:rPr lang="en-US" sz="2400" dirty="0"/>
              <a:t>domain </a:t>
            </a:r>
            <a:r>
              <a:rPr lang="en-US" sz="2400" dirty="0" smtClean="0"/>
              <a:t>layer; </a:t>
            </a:r>
            <a:br>
              <a:rPr lang="en-US" sz="2400" dirty="0" smtClean="0"/>
            </a:br>
            <a:r>
              <a:rPr lang="en-US" sz="2400" dirty="0" smtClean="0"/>
              <a:t>	     View 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dirty="0" smtClean="0"/>
              <a:t> </a:t>
            </a:r>
            <a:r>
              <a:rPr lang="en-US" sz="2400" dirty="0"/>
              <a:t>UI layer</a:t>
            </a:r>
          </a:p>
        </p:txBody>
      </p:sp>
      <p:sp>
        <p:nvSpPr>
          <p:cNvPr id="36867" name="AutoShape 3"/>
          <p:cNvSpPr>
            <a:spLocks/>
          </p:cNvSpPr>
          <p:nvPr/>
        </p:nvSpPr>
        <p:spPr bwMode="auto">
          <a:xfrm rot="907959">
            <a:off x="6987255" y="382335"/>
            <a:ext cx="1978190" cy="1630712"/>
          </a:xfrm>
          <a:custGeom>
            <a:avLst/>
            <a:gdLst/>
            <a:ahLst/>
            <a:cxnLst/>
            <a:rect l="0" t="0" r="r" b="b"/>
            <a:pathLst>
              <a:path w="22712" h="21600">
                <a:moveTo>
                  <a:pt x="11356" y="0"/>
                </a:moveTo>
                <a:lnTo>
                  <a:pt x="13889" y="3387"/>
                </a:lnTo>
                <a:lnTo>
                  <a:pt x="18031" y="2063"/>
                </a:lnTo>
                <a:lnTo>
                  <a:pt x="17986" y="6219"/>
                </a:lnTo>
                <a:lnTo>
                  <a:pt x="22156" y="7463"/>
                </a:lnTo>
                <a:lnTo>
                  <a:pt x="19551" y="10800"/>
                </a:lnTo>
                <a:lnTo>
                  <a:pt x="22156" y="14137"/>
                </a:lnTo>
                <a:lnTo>
                  <a:pt x="17986" y="15381"/>
                </a:lnTo>
                <a:lnTo>
                  <a:pt x="18031" y="19537"/>
                </a:lnTo>
                <a:lnTo>
                  <a:pt x="13889" y="18213"/>
                </a:lnTo>
                <a:lnTo>
                  <a:pt x="11356" y="21600"/>
                </a:lnTo>
                <a:lnTo>
                  <a:pt x="8823" y="18213"/>
                </a:lnTo>
                <a:lnTo>
                  <a:pt x="4681" y="19537"/>
                </a:lnTo>
                <a:lnTo>
                  <a:pt x="4726" y="15381"/>
                </a:lnTo>
                <a:lnTo>
                  <a:pt x="556" y="14137"/>
                </a:lnTo>
                <a:lnTo>
                  <a:pt x="3161" y="10800"/>
                </a:lnTo>
                <a:lnTo>
                  <a:pt x="556" y="7463"/>
                </a:lnTo>
                <a:lnTo>
                  <a:pt x="4726" y="6219"/>
                </a:lnTo>
                <a:lnTo>
                  <a:pt x="4681" y="2063"/>
                </a:lnTo>
                <a:lnTo>
                  <a:pt x="8823" y="3387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gradFill rotWithShape="0">
            <a:gsLst>
              <a:gs pos="0">
                <a:srgbClr val="FAFF00">
                  <a:alpha val="64999"/>
                </a:srgbClr>
              </a:gs>
              <a:gs pos="100000">
                <a:srgbClr val="E4FF00">
                  <a:alpha val="75000"/>
                </a:srgbClr>
              </a:gs>
            </a:gsLst>
            <a:lin ang="171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Easy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way to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spot an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OO amateur!</a:t>
            </a: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22575"/>
            <a:ext cx="2995224" cy="1368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457890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MVC image from Wikipedia!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10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3200" dirty="0"/>
              <a:t>From SSDs to Layers</a:t>
            </a:r>
          </a:p>
        </p:txBody>
      </p:sp>
      <p:graphicFrame>
        <p:nvGraphicFramePr>
          <p:cNvPr id="5120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066800"/>
          <a:ext cx="9405938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Visio" r:id="rId4" imgW="6716160" imgH="3487680" progId="Visio.Drawing.11">
                  <p:embed/>
                </p:oleObj>
              </mc:Choice>
              <mc:Fallback>
                <p:oleObj name="Visio" r:id="rId4" imgW="6716160" imgH="34876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405938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7239000" y="1524000"/>
            <a:ext cx="1371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01062" y="3000660"/>
            <a:ext cx="1371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2362200"/>
            <a:ext cx="1371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5486400"/>
            <a:ext cx="83058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26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Wingdings" charset="2"/>
              <a:buNone/>
            </a:pPr>
            <a:r>
              <a:rPr lang="en-US" sz="2400" i="1" dirty="0" smtClean="0">
                <a:solidFill>
                  <a:srgbClr val="000090"/>
                </a:solidFill>
              </a:rPr>
              <a:t>	System operations on the SSDs will become the messages sent from the UI layer to the domain layer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Q9</a:t>
            </a:r>
          </a:p>
        </p:txBody>
      </p:sp>
    </p:spTree>
    <p:extLst>
      <p:ext uri="{BB962C8B-B14F-4D97-AF65-F5344CB8AC3E}">
        <p14:creationId xmlns:p14="http://schemas.microsoft.com/office/powerpoint/2010/main" val="29052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sz="3200" dirty="0"/>
              <a:t>Common Object Design Techniques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6858000" cy="5181600"/>
          </a:xfrm>
          <a:ln/>
        </p:spPr>
        <p:txBody>
          <a:bodyPr/>
          <a:lstStyle/>
          <a:p>
            <a:r>
              <a:rPr lang="en-US" sz="2800" b="1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Just code it</a:t>
            </a:r>
            <a:r>
              <a:rPr lang="en-US" sz="2800" dirty="0">
                <a:solidFill>
                  <a:srgbClr val="800000"/>
                </a:solidFill>
              </a:rPr>
              <a:t>: </a:t>
            </a:r>
            <a:r>
              <a:rPr lang="en-US" sz="2800" dirty="0"/>
              <a:t>design while coding, heavy emphasis on refactoring and powerful </a:t>
            </a:r>
            <a:r>
              <a:rPr lang="en-US" sz="2800" dirty="0" err="1" smtClean="0"/>
              <a:t>IDEs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Draw, then code</a:t>
            </a:r>
            <a:r>
              <a:rPr lang="en-US" sz="2800" dirty="0">
                <a:solidFill>
                  <a:srgbClr val="800000"/>
                </a:solidFill>
              </a:rPr>
              <a:t>: </a:t>
            </a:r>
            <a:r>
              <a:rPr lang="en-US" sz="2800" dirty="0"/>
              <a:t>sketch some UML, then code </a:t>
            </a:r>
            <a:r>
              <a:rPr lang="en-US" sz="2800" dirty="0" smtClean="0"/>
              <a:t>it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Just draw it</a:t>
            </a:r>
            <a:r>
              <a:rPr lang="en-US" sz="2800" dirty="0">
                <a:solidFill>
                  <a:srgbClr val="800000"/>
                </a:solidFill>
              </a:rPr>
              <a:t>: </a:t>
            </a:r>
            <a:r>
              <a:rPr lang="en-US" sz="2800" dirty="0"/>
              <a:t>generate code from diagrams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2514600" y="6400800"/>
            <a:ext cx="4875609" cy="22324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http://www.virginmedia.com/movies/galleries/previews/indiana-jones-idols.php?ssid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=7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3394">
            <a:off x="7715007" y="2741031"/>
            <a:ext cx="1143000" cy="1607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0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Static vs. Dynamic Modeling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  <a:ln/>
        </p:spPr>
        <p:txBody>
          <a:bodyPr/>
          <a:lstStyle/>
          <a:p>
            <a:r>
              <a:rPr lang="en-US" sz="2800" dirty="0"/>
              <a:t>Static models</a:t>
            </a:r>
          </a:p>
          <a:p>
            <a:pPr marL="598268" lvl="1"/>
            <a:r>
              <a:rPr lang="en-US" dirty="0"/>
              <a:t>Class diagrams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/>
              <a:t>Dynamic models</a:t>
            </a:r>
          </a:p>
          <a:p>
            <a:pPr marL="598268" lvl="1"/>
            <a:r>
              <a:rPr lang="en-US" dirty="0"/>
              <a:t>Sequence diagrams</a:t>
            </a:r>
          </a:p>
          <a:p>
            <a:pPr marL="598268" lvl="1"/>
            <a:r>
              <a:rPr lang="en-US" dirty="0"/>
              <a:t>Communication diagrams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48769" t="30083" r="14000" b="8635"/>
          <a:stretch>
            <a:fillRect/>
          </a:stretch>
        </p:blipFill>
        <p:spPr bwMode="auto">
          <a:xfrm>
            <a:off x="5613574" y="3484665"/>
            <a:ext cx="3124200" cy="28399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 l="5383" t="38718" r="54922" b="9470"/>
          <a:stretch>
            <a:fillRect/>
          </a:stretch>
        </p:blipFill>
        <p:spPr bwMode="auto">
          <a:xfrm>
            <a:off x="6070774" y="1122466"/>
            <a:ext cx="2997026" cy="2160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994" y="1600200"/>
            <a:ext cx="2362006" cy="2097360"/>
            <a:chOff x="0" y="-68"/>
            <a:chExt cx="2115" cy="1879"/>
          </a:xfrm>
        </p:grpSpPr>
        <p:sp>
          <p:nvSpPr>
            <p:cNvPr id="47111" name="AutoShape 7"/>
            <p:cNvSpPr>
              <a:spLocks/>
            </p:cNvSpPr>
            <p:nvPr/>
          </p:nvSpPr>
          <p:spPr bwMode="auto">
            <a:xfrm>
              <a:off x="459" y="-68"/>
              <a:ext cx="1656" cy="872"/>
            </a:xfrm>
            <a:prstGeom prst="roundRect">
              <a:avLst>
                <a:gd name="adj" fmla="val 1375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Interaction</a:t>
              </a:r>
              <a:r>
                <a:rPr lang="en-US" sz="25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 Diagrams</a:t>
              </a:r>
              <a:endPara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 rot="10800000" flipH="1">
              <a:off x="600" y="921"/>
              <a:ext cx="247" cy="354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 rot="10800000" flipH="1">
              <a:off x="0" y="900"/>
              <a:ext cx="621" cy="911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4" name="AutoShape 10"/>
          <p:cNvSpPr>
            <a:spLocks/>
          </p:cNvSpPr>
          <p:nvPr/>
        </p:nvSpPr>
        <p:spPr bwMode="auto">
          <a:xfrm>
            <a:off x="152400" y="4953000"/>
            <a:ext cx="5181600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Spend time on interaction diagrams, not just class diagrams</a:t>
            </a:r>
          </a:p>
        </p:txBody>
      </p:sp>
    </p:spTree>
    <p:extLst>
      <p:ext uri="{BB962C8B-B14F-4D97-AF65-F5344CB8AC3E}">
        <p14:creationId xmlns:p14="http://schemas.microsoft.com/office/powerpoint/2010/main" val="29473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  <p:bldP spid="4711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Prefer Design Skill over UML </a:t>
            </a:r>
            <a:r>
              <a:rPr lang="en-US" sz="3200" dirty="0"/>
              <a:t>skill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5105400"/>
          </a:xfrm>
        </p:spPr>
        <p:txBody>
          <a:bodyPr/>
          <a:lstStyle/>
          <a:p>
            <a:r>
              <a:rPr lang="en-US" sz="2800" dirty="0"/>
              <a:t>UML is </a:t>
            </a:r>
            <a:r>
              <a:rPr lang="en-US" sz="2800" dirty="0">
                <a:solidFill>
                  <a:srgbClr val="CC0000"/>
                </a:solidFill>
              </a:rPr>
              <a:t>only a tool</a:t>
            </a:r>
            <a:r>
              <a:rPr lang="en-US" sz="2800" dirty="0"/>
              <a:t> for object </a:t>
            </a:r>
            <a:r>
              <a:rPr lang="en-US" sz="2800" dirty="0" smtClean="0"/>
              <a:t>design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C0000"/>
                </a:solidFill>
              </a:rPr>
              <a:t>real skill is the design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…NOT the diagramming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Fundamental object design requires knowledge of:</a:t>
            </a:r>
          </a:p>
          <a:p>
            <a:pPr lvl="1"/>
            <a:r>
              <a:rPr lang="en-US" dirty="0" smtClean="0"/>
              <a:t>Principles of </a:t>
            </a:r>
            <a:r>
              <a:rPr lang="en-US" dirty="0" smtClean="0">
                <a:solidFill>
                  <a:srgbClr val="FF0000"/>
                </a:solidFill>
              </a:rPr>
              <a:t>responsibility assignment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>
                <a:solidFill>
                  <a:srgbClr val="FF0000"/>
                </a:solidFill>
              </a:rPr>
              <a:t>patterns</a:t>
            </a:r>
          </a:p>
        </p:txBody>
      </p:sp>
      <p:pic>
        <p:nvPicPr>
          <p:cNvPr id="535556" name="Picture 4" descr="MMAG00217_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454856"/>
            <a:ext cx="2404888" cy="212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1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O-O Design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19200"/>
            <a:ext cx="36576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5410200" y="3886200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enterprisegeeks.com</a:t>
            </a:r>
            <a:r>
              <a:rPr lang="en-US" sz="1400" dirty="0">
                <a:solidFill>
                  <a:srgbClr val="0033CC"/>
                </a:solidFill>
              </a:rPr>
              <a:t>/blog/2009/07/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00100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Demonstrate object-oriented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design basics like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domain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models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, class diagrams,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interaction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(sequence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communication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) diagrams.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endParaRPr lang="en-US" dirty="0" smtClean="0">
              <a:solidFill>
                <a:srgbClr val="00009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Describe Software Architecture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Explain why architecture is important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Get into the layers…</a:t>
            </a:r>
          </a:p>
        </p:txBody>
      </p:sp>
    </p:spTree>
    <p:extLst>
      <p:ext uri="{BB962C8B-B14F-4D97-AF65-F5344CB8AC3E}">
        <p14:creationId xmlns:p14="http://schemas.microsoft.com/office/powerpoint/2010/main" val="18359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200400"/>
            <a:ext cx="2095095" cy="2819400"/>
          </a:xfrm>
          <a:prstGeom prst="rect">
            <a:avLst/>
          </a:prstGeom>
        </p:spPr>
      </p:pic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661"/>
            <a:ext cx="8084745" cy="543739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r>
              <a:rPr lang="en-US" sz="3200" dirty="0" smtClean="0"/>
              <a:t>From Requirements to Architecture</a:t>
            </a:r>
            <a:endParaRPr lang="en-US" sz="3200" dirty="0"/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1277938" y="1471612"/>
            <a:ext cx="3490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990000"/>
                </a:solidFill>
                <a:latin typeface="Helvetica" charset="0"/>
              </a:rPr>
              <a:t>"four bedrooms, three baths,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1277938" y="1727200"/>
            <a:ext cx="187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990000"/>
                </a:solidFill>
                <a:latin typeface="Helvetica" charset="0"/>
              </a:rPr>
              <a:t>lots of glass ..."</a:t>
            </a:r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1295400" y="1066800"/>
            <a:ext cx="3607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latin typeface="Helvetica" charset="0"/>
              </a:rPr>
              <a:t>Customer Requirements</a:t>
            </a:r>
            <a:endParaRPr lang="en-US" b="1" dirty="0">
              <a:latin typeface="Helvetica" charset="0"/>
            </a:endParaRPr>
          </a:p>
        </p:txBody>
      </p:sp>
      <p:sp>
        <p:nvSpPr>
          <p:cNvPr id="529414" name="Oval 6"/>
          <p:cNvSpPr>
            <a:spLocks noChangeArrowheads="1"/>
          </p:cNvSpPr>
          <p:nvPr/>
        </p:nvSpPr>
        <p:spPr bwMode="auto">
          <a:xfrm>
            <a:off x="606425" y="2041525"/>
            <a:ext cx="190500" cy="4556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5" name="Oval 7"/>
          <p:cNvSpPr>
            <a:spLocks noChangeArrowheads="1"/>
          </p:cNvSpPr>
          <p:nvPr/>
        </p:nvSpPr>
        <p:spPr bwMode="auto">
          <a:xfrm>
            <a:off x="593725" y="2027237"/>
            <a:ext cx="215900" cy="484188"/>
          </a:xfrm>
          <a:prstGeom prst="ellipse">
            <a:avLst/>
          </a:prstGeom>
          <a:noFill/>
          <a:ln w="30163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Freeform 8"/>
          <p:cNvSpPr>
            <a:spLocks/>
          </p:cNvSpPr>
          <p:nvPr/>
        </p:nvSpPr>
        <p:spPr bwMode="auto">
          <a:xfrm>
            <a:off x="581025" y="2511425"/>
            <a:ext cx="241300" cy="9525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152" y="0"/>
              </a:cxn>
              <a:cxn ang="0">
                <a:pos x="152" y="0"/>
              </a:cxn>
              <a:cxn ang="0">
                <a:pos x="120" y="486"/>
              </a:cxn>
              <a:cxn ang="0">
                <a:pos x="120" y="486"/>
              </a:cxn>
              <a:cxn ang="0">
                <a:pos x="40" y="534"/>
              </a:cxn>
              <a:cxn ang="0">
                <a:pos x="40" y="53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52" h="534">
                <a:moveTo>
                  <a:pt x="8" y="16"/>
                </a:moveTo>
                <a:lnTo>
                  <a:pt x="152" y="0"/>
                </a:lnTo>
                <a:lnTo>
                  <a:pt x="152" y="0"/>
                </a:lnTo>
                <a:lnTo>
                  <a:pt x="120" y="486"/>
                </a:lnTo>
                <a:lnTo>
                  <a:pt x="120" y="486"/>
                </a:lnTo>
                <a:lnTo>
                  <a:pt x="40" y="534"/>
                </a:lnTo>
                <a:lnTo>
                  <a:pt x="40" y="534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Freeform 9"/>
          <p:cNvSpPr>
            <a:spLocks/>
          </p:cNvSpPr>
          <p:nvPr/>
        </p:nvSpPr>
        <p:spPr bwMode="auto">
          <a:xfrm>
            <a:off x="568325" y="2497137"/>
            <a:ext cx="241300" cy="9525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152" y="0"/>
              </a:cxn>
              <a:cxn ang="0">
                <a:pos x="120" y="486"/>
              </a:cxn>
              <a:cxn ang="0">
                <a:pos x="40" y="534"/>
              </a:cxn>
              <a:cxn ang="0">
                <a:pos x="0" y="16"/>
              </a:cxn>
            </a:cxnLst>
            <a:rect l="0" t="0" r="r" b="b"/>
            <a:pathLst>
              <a:path w="152" h="534">
                <a:moveTo>
                  <a:pt x="8" y="16"/>
                </a:moveTo>
                <a:lnTo>
                  <a:pt x="152" y="0"/>
                </a:lnTo>
                <a:lnTo>
                  <a:pt x="120" y="486"/>
                </a:lnTo>
                <a:lnTo>
                  <a:pt x="40" y="534"/>
                </a:lnTo>
                <a:lnTo>
                  <a:pt x="0" y="16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8" name="Freeform 10"/>
          <p:cNvSpPr>
            <a:spLocks/>
          </p:cNvSpPr>
          <p:nvPr/>
        </p:nvSpPr>
        <p:spPr bwMode="auto">
          <a:xfrm>
            <a:off x="822325" y="2397125"/>
            <a:ext cx="404813" cy="40005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" y="224"/>
              </a:cxn>
              <a:cxn ang="0">
                <a:pos x="96" y="224"/>
              </a:cxn>
              <a:cxn ang="0">
                <a:pos x="255" y="0"/>
              </a:cxn>
              <a:cxn ang="0">
                <a:pos x="255" y="0"/>
              </a:cxn>
            </a:cxnLst>
            <a:rect l="0" t="0" r="r" b="b"/>
            <a:pathLst>
              <a:path w="255" h="224">
                <a:moveTo>
                  <a:pt x="0" y="64"/>
                </a:moveTo>
                <a:lnTo>
                  <a:pt x="96" y="224"/>
                </a:lnTo>
                <a:lnTo>
                  <a:pt x="96" y="224"/>
                </a:lnTo>
                <a:lnTo>
                  <a:pt x="255" y="0"/>
                </a:lnTo>
                <a:lnTo>
                  <a:pt x="255" y="0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809625" y="2382837"/>
            <a:ext cx="404813" cy="40005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" y="224"/>
              </a:cxn>
              <a:cxn ang="0">
                <a:pos x="255" y="0"/>
              </a:cxn>
            </a:cxnLst>
            <a:rect l="0" t="0" r="r" b="b"/>
            <a:pathLst>
              <a:path w="255" h="224">
                <a:moveTo>
                  <a:pt x="0" y="64"/>
                </a:moveTo>
                <a:lnTo>
                  <a:pt x="96" y="224"/>
                </a:lnTo>
                <a:lnTo>
                  <a:pt x="255" y="0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542925" y="2540000"/>
            <a:ext cx="165100" cy="6985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271"/>
              </a:cxn>
              <a:cxn ang="0">
                <a:pos x="0" y="271"/>
              </a:cxn>
              <a:cxn ang="0">
                <a:pos x="104" y="391"/>
              </a:cxn>
              <a:cxn ang="0">
                <a:pos x="104" y="391"/>
              </a:cxn>
            </a:cxnLst>
            <a:rect l="0" t="0" r="r" b="b"/>
            <a:pathLst>
              <a:path w="104" h="391">
                <a:moveTo>
                  <a:pt x="16" y="0"/>
                </a:moveTo>
                <a:lnTo>
                  <a:pt x="0" y="271"/>
                </a:lnTo>
                <a:lnTo>
                  <a:pt x="0" y="271"/>
                </a:lnTo>
                <a:lnTo>
                  <a:pt x="104" y="391"/>
                </a:lnTo>
                <a:lnTo>
                  <a:pt x="104" y="391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1" name="Freeform 13"/>
          <p:cNvSpPr>
            <a:spLocks/>
          </p:cNvSpPr>
          <p:nvPr/>
        </p:nvSpPr>
        <p:spPr bwMode="auto">
          <a:xfrm>
            <a:off x="530225" y="2525712"/>
            <a:ext cx="165100" cy="6985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271"/>
              </a:cxn>
              <a:cxn ang="0">
                <a:pos x="104" y="391"/>
              </a:cxn>
            </a:cxnLst>
            <a:rect l="0" t="0" r="r" b="b"/>
            <a:pathLst>
              <a:path w="104" h="391">
                <a:moveTo>
                  <a:pt x="16" y="0"/>
                </a:moveTo>
                <a:lnTo>
                  <a:pt x="0" y="271"/>
                </a:lnTo>
                <a:lnTo>
                  <a:pt x="104" y="391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2" name="Freeform 14"/>
          <p:cNvSpPr>
            <a:spLocks/>
          </p:cNvSpPr>
          <p:nvPr/>
        </p:nvSpPr>
        <p:spPr bwMode="auto">
          <a:xfrm>
            <a:off x="758825" y="3406775"/>
            <a:ext cx="127000" cy="1125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295"/>
              </a:cxn>
              <a:cxn ang="0">
                <a:pos x="80" y="295"/>
              </a:cxn>
              <a:cxn ang="0">
                <a:pos x="48" y="630"/>
              </a:cxn>
              <a:cxn ang="0">
                <a:pos x="48" y="630"/>
              </a:cxn>
              <a:cxn ang="0">
                <a:pos x="80" y="622"/>
              </a:cxn>
              <a:cxn ang="0">
                <a:pos x="80" y="622"/>
              </a:cxn>
            </a:cxnLst>
            <a:rect l="0" t="0" r="r" b="b"/>
            <a:pathLst>
              <a:path w="80" h="630">
                <a:moveTo>
                  <a:pt x="0" y="0"/>
                </a:moveTo>
                <a:lnTo>
                  <a:pt x="80" y="295"/>
                </a:lnTo>
                <a:lnTo>
                  <a:pt x="80" y="295"/>
                </a:lnTo>
                <a:lnTo>
                  <a:pt x="48" y="630"/>
                </a:lnTo>
                <a:lnTo>
                  <a:pt x="48" y="630"/>
                </a:lnTo>
                <a:lnTo>
                  <a:pt x="80" y="622"/>
                </a:lnTo>
                <a:lnTo>
                  <a:pt x="80" y="622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3" name="Freeform 15"/>
          <p:cNvSpPr>
            <a:spLocks/>
          </p:cNvSpPr>
          <p:nvPr/>
        </p:nvSpPr>
        <p:spPr bwMode="auto">
          <a:xfrm>
            <a:off x="746125" y="3392487"/>
            <a:ext cx="127000" cy="1125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295"/>
              </a:cxn>
              <a:cxn ang="0">
                <a:pos x="48" y="630"/>
              </a:cxn>
              <a:cxn ang="0">
                <a:pos x="80" y="622"/>
              </a:cxn>
            </a:cxnLst>
            <a:rect l="0" t="0" r="r" b="b"/>
            <a:pathLst>
              <a:path w="80" h="630">
                <a:moveTo>
                  <a:pt x="0" y="0"/>
                </a:moveTo>
                <a:lnTo>
                  <a:pt x="80" y="295"/>
                </a:lnTo>
                <a:lnTo>
                  <a:pt x="48" y="630"/>
                </a:lnTo>
                <a:lnTo>
                  <a:pt x="80" y="622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4" name="Freeform 16"/>
          <p:cNvSpPr>
            <a:spLocks/>
          </p:cNvSpPr>
          <p:nvPr/>
        </p:nvSpPr>
        <p:spPr bwMode="auto">
          <a:xfrm>
            <a:off x="542925" y="3463925"/>
            <a:ext cx="114300" cy="133985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72" y="295"/>
              </a:cxn>
              <a:cxn ang="0">
                <a:pos x="72" y="295"/>
              </a:cxn>
              <a:cxn ang="0">
                <a:pos x="0" y="726"/>
              </a:cxn>
              <a:cxn ang="0">
                <a:pos x="0" y="726"/>
              </a:cxn>
              <a:cxn ang="0">
                <a:pos x="24" y="750"/>
              </a:cxn>
              <a:cxn ang="0">
                <a:pos x="24" y="750"/>
              </a:cxn>
            </a:cxnLst>
            <a:rect l="0" t="0" r="r" b="b"/>
            <a:pathLst>
              <a:path w="72" h="750">
                <a:moveTo>
                  <a:pt x="56" y="0"/>
                </a:moveTo>
                <a:lnTo>
                  <a:pt x="72" y="295"/>
                </a:lnTo>
                <a:lnTo>
                  <a:pt x="72" y="295"/>
                </a:lnTo>
                <a:lnTo>
                  <a:pt x="0" y="726"/>
                </a:lnTo>
                <a:lnTo>
                  <a:pt x="0" y="726"/>
                </a:lnTo>
                <a:lnTo>
                  <a:pt x="24" y="750"/>
                </a:lnTo>
                <a:lnTo>
                  <a:pt x="24" y="750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5" name="Freeform 17"/>
          <p:cNvSpPr>
            <a:spLocks/>
          </p:cNvSpPr>
          <p:nvPr/>
        </p:nvSpPr>
        <p:spPr bwMode="auto">
          <a:xfrm>
            <a:off x="530225" y="3449637"/>
            <a:ext cx="114300" cy="133985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72" y="295"/>
              </a:cxn>
              <a:cxn ang="0">
                <a:pos x="0" y="726"/>
              </a:cxn>
              <a:cxn ang="0">
                <a:pos x="24" y="750"/>
              </a:cxn>
            </a:cxnLst>
            <a:rect l="0" t="0" r="r" b="b"/>
            <a:pathLst>
              <a:path w="72" h="750">
                <a:moveTo>
                  <a:pt x="56" y="0"/>
                </a:moveTo>
                <a:lnTo>
                  <a:pt x="72" y="295"/>
                </a:lnTo>
                <a:lnTo>
                  <a:pt x="0" y="726"/>
                </a:lnTo>
                <a:lnTo>
                  <a:pt x="24" y="750"/>
                </a:lnTo>
              </a:path>
            </a:pathLst>
          </a:custGeom>
          <a:noFill/>
          <a:ln w="3016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6" name="Line 18"/>
          <p:cNvSpPr>
            <a:spLocks noChangeShapeType="1"/>
          </p:cNvSpPr>
          <p:nvPr/>
        </p:nvSpPr>
        <p:spPr bwMode="auto">
          <a:xfrm flipV="1">
            <a:off x="847725" y="1898650"/>
            <a:ext cx="265113" cy="2000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66838" y="2538412"/>
            <a:ext cx="3138487" cy="2749550"/>
            <a:chOff x="2967038" y="2879725"/>
            <a:chExt cx="3138487" cy="2749550"/>
          </a:xfrm>
        </p:grpSpPr>
        <p:sp>
          <p:nvSpPr>
            <p:cNvPr id="529427" name="Rectangle 19"/>
            <p:cNvSpPr>
              <a:spLocks noChangeArrowheads="1"/>
            </p:cNvSpPr>
            <p:nvPr/>
          </p:nvSpPr>
          <p:spPr bwMode="auto">
            <a:xfrm>
              <a:off x="3549650" y="3336925"/>
              <a:ext cx="2268538" cy="1765300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28" name="Rectangle 20"/>
            <p:cNvSpPr>
              <a:spLocks noChangeArrowheads="1"/>
            </p:cNvSpPr>
            <p:nvPr/>
          </p:nvSpPr>
          <p:spPr bwMode="auto">
            <a:xfrm>
              <a:off x="3816350" y="3665538"/>
              <a:ext cx="455613" cy="55403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29" name="Rectangle 21"/>
            <p:cNvSpPr>
              <a:spLocks noChangeArrowheads="1"/>
            </p:cNvSpPr>
            <p:nvPr/>
          </p:nvSpPr>
          <p:spPr bwMode="auto">
            <a:xfrm>
              <a:off x="3916363" y="4205288"/>
              <a:ext cx="1497012" cy="61118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0" name="Rectangle 22"/>
            <p:cNvSpPr>
              <a:spLocks noChangeArrowheads="1"/>
            </p:cNvSpPr>
            <p:nvPr/>
          </p:nvSpPr>
          <p:spPr bwMode="auto">
            <a:xfrm>
              <a:off x="4259263" y="3565525"/>
              <a:ext cx="747712" cy="654050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1" name="Rectangle 23"/>
            <p:cNvSpPr>
              <a:spLocks noChangeArrowheads="1"/>
            </p:cNvSpPr>
            <p:nvPr/>
          </p:nvSpPr>
          <p:spPr bwMode="auto">
            <a:xfrm>
              <a:off x="4854575" y="3665538"/>
              <a:ext cx="646113" cy="55403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2" name="Rectangle 24"/>
            <p:cNvSpPr>
              <a:spLocks noChangeArrowheads="1"/>
            </p:cNvSpPr>
            <p:nvPr/>
          </p:nvSpPr>
          <p:spPr bwMode="auto">
            <a:xfrm>
              <a:off x="4424363" y="4205288"/>
              <a:ext cx="455612" cy="61118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3" name="Rectangle 25"/>
            <p:cNvSpPr>
              <a:spLocks noChangeArrowheads="1"/>
            </p:cNvSpPr>
            <p:nvPr/>
          </p:nvSpPr>
          <p:spPr bwMode="auto">
            <a:xfrm>
              <a:off x="4030663" y="4332288"/>
              <a:ext cx="114300" cy="35718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4" name="Rectangle 26"/>
            <p:cNvSpPr>
              <a:spLocks noChangeArrowheads="1"/>
            </p:cNvSpPr>
            <p:nvPr/>
          </p:nvSpPr>
          <p:spPr bwMode="auto">
            <a:xfrm>
              <a:off x="4233863" y="4332288"/>
              <a:ext cx="114300" cy="35718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5" name="Rectangle 27"/>
            <p:cNvSpPr>
              <a:spLocks noChangeArrowheads="1"/>
            </p:cNvSpPr>
            <p:nvPr/>
          </p:nvSpPr>
          <p:spPr bwMode="auto">
            <a:xfrm>
              <a:off x="4576763" y="4360863"/>
              <a:ext cx="176212" cy="455612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6" name="Rectangle 28"/>
            <p:cNvSpPr>
              <a:spLocks noChangeArrowheads="1"/>
            </p:cNvSpPr>
            <p:nvPr/>
          </p:nvSpPr>
          <p:spPr bwMode="auto">
            <a:xfrm>
              <a:off x="4968875" y="4346575"/>
              <a:ext cx="114300" cy="357188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7" name="Rectangle 29"/>
            <p:cNvSpPr>
              <a:spLocks noChangeArrowheads="1"/>
            </p:cNvSpPr>
            <p:nvPr/>
          </p:nvSpPr>
          <p:spPr bwMode="auto">
            <a:xfrm>
              <a:off x="5184775" y="4346575"/>
              <a:ext cx="114300" cy="357188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38" name="Rectangle 30"/>
            <p:cNvSpPr>
              <a:spLocks noChangeArrowheads="1"/>
            </p:cNvSpPr>
            <p:nvPr/>
          </p:nvSpPr>
          <p:spPr bwMode="auto">
            <a:xfrm>
              <a:off x="3124200" y="5300663"/>
              <a:ext cx="2981325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rgbClr val="262672"/>
                  </a:solidFill>
                  <a:latin typeface="Helvetica" charset="0"/>
                </a:rPr>
                <a:t>Architectural Design</a:t>
              </a:r>
            </a:p>
          </p:txBody>
        </p:sp>
        <p:sp>
          <p:nvSpPr>
            <p:cNvPr id="529439" name="Line 31"/>
            <p:cNvSpPr>
              <a:spLocks noChangeShapeType="1"/>
            </p:cNvSpPr>
            <p:nvPr/>
          </p:nvSpPr>
          <p:spPr bwMode="auto">
            <a:xfrm>
              <a:off x="2967038" y="2879725"/>
              <a:ext cx="538162" cy="39687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53000" y="1219200"/>
            <a:ext cx="2362200" cy="4142673"/>
            <a:chOff x="7023100" y="1739552"/>
            <a:chExt cx="2362200" cy="4142673"/>
          </a:xfrm>
        </p:grpSpPr>
        <p:sp>
          <p:nvSpPr>
            <p:cNvPr id="529440" name="Text Box 32"/>
            <p:cNvSpPr txBox="1">
              <a:spLocks noChangeArrowheads="1"/>
            </p:cNvSpPr>
            <p:nvPr/>
          </p:nvSpPr>
          <p:spPr bwMode="auto">
            <a:xfrm>
              <a:off x="7023100" y="1739552"/>
              <a:ext cx="2362200" cy="41426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80000A"/>
                  </a:solidFill>
                  <a:latin typeface="Helvetica" charset="0"/>
                </a:rPr>
                <a:t>How do we </a:t>
              </a:r>
              <a:r>
                <a:rPr lang="en-US" b="1" dirty="0" smtClean="0">
                  <a:solidFill>
                    <a:srgbClr val="80000A"/>
                  </a:solidFill>
                  <a:latin typeface="Helvetica" charset="0"/>
                </a:rPr>
                <a:t/>
              </a:r>
              <a:br>
                <a:rPr lang="en-US" b="1" dirty="0" smtClean="0">
                  <a:solidFill>
                    <a:srgbClr val="80000A"/>
                  </a:solidFill>
                  <a:latin typeface="Helvetica" charset="0"/>
                </a:rPr>
              </a:br>
              <a:r>
                <a:rPr lang="en-US" b="1" dirty="0" smtClean="0">
                  <a:solidFill>
                    <a:srgbClr val="80000A"/>
                  </a:solidFill>
                  <a:latin typeface="Helvetica" charset="0"/>
                </a:rPr>
                <a:t>get from</a:t>
              </a:r>
              <a:r>
                <a:rPr lang="en-US" b="1" dirty="0">
                  <a:solidFill>
                    <a:srgbClr val="80000A"/>
                  </a:solidFill>
                  <a:latin typeface="Helvetica" charset="0"/>
                </a:rPr>
                <a:t> </a:t>
              </a:r>
              <a:r>
                <a:rPr lang="en-US" b="1" dirty="0" smtClean="0">
                  <a:solidFill>
                    <a:srgbClr val="80000A"/>
                  </a:solidFill>
                  <a:latin typeface="Helvetica" charset="0"/>
                </a:rPr>
                <a:t>here</a:t>
              </a:r>
              <a:endParaRPr lang="en-US" b="1" dirty="0">
                <a:solidFill>
                  <a:srgbClr val="80000A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2"/>
                  </a:solidFill>
                  <a:latin typeface="Helvetica" charset="0"/>
                </a:rPr>
                <a:t/>
              </a:r>
              <a:br>
                <a:rPr lang="en-US" sz="2000" b="1" dirty="0" smtClean="0">
                  <a:solidFill>
                    <a:schemeClr val="accent2"/>
                  </a:solidFill>
                  <a:latin typeface="Helvetica" charset="0"/>
                </a:rPr>
              </a:b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accent2"/>
                </a:solidFill>
                <a:latin typeface="Helvetica" charset="0"/>
              </a:endParaRPr>
            </a:p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rgbClr val="000090"/>
                  </a:solidFill>
                  <a:latin typeface="Helvetica" charset="0"/>
                </a:rPr>
                <a:t>…to there</a:t>
              </a:r>
              <a:r>
                <a:rPr lang="en-US" b="1" dirty="0">
                  <a:solidFill>
                    <a:srgbClr val="000090"/>
                  </a:solidFill>
                  <a:latin typeface="Helvetica" charset="0"/>
                </a:rPr>
                <a:t>?</a:t>
              </a:r>
            </a:p>
          </p:txBody>
        </p:sp>
        <p:sp>
          <p:nvSpPr>
            <p:cNvPr id="529441" name="Line 33"/>
            <p:cNvSpPr>
              <a:spLocks noChangeShapeType="1"/>
            </p:cNvSpPr>
            <p:nvPr/>
          </p:nvSpPr>
          <p:spPr bwMode="auto">
            <a:xfrm>
              <a:off x="7710488" y="2326927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42" name="Line 34"/>
            <p:cNvSpPr>
              <a:spLocks noChangeShapeType="1"/>
            </p:cNvSpPr>
            <p:nvPr/>
          </p:nvSpPr>
          <p:spPr bwMode="auto">
            <a:xfrm>
              <a:off x="7696200" y="2750789"/>
              <a:ext cx="0" cy="25527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8229600" cy="12954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hink for 15.26667 seconds…</a:t>
            </a:r>
          </a:p>
          <a:p>
            <a:r>
              <a:rPr lang="en-US" sz="2400" dirty="0" smtClean="0"/>
              <a:t>Turn to a neighbor and discuss it for a minute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8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685800"/>
          </a:xfrm>
          <a:noFill/>
          <a:ln/>
        </p:spPr>
        <p:txBody>
          <a:bodyPr lIns="90937" tIns="46360" rIns="90937" bIns="46360" anchor="t"/>
          <a:lstStyle/>
          <a:p>
            <a:r>
              <a:rPr lang="en-US" sz="3200" dirty="0" smtClean="0"/>
              <a:t>Software Architecture Definitions</a:t>
            </a:r>
            <a:endParaRPr lang="en-US" sz="3200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67725" cy="4876800"/>
          </a:xfrm>
          <a:noFill/>
          <a:ln/>
        </p:spPr>
        <p:txBody>
          <a:bodyPr lIns="90937" tIns="46360" rIns="90937" bIns="46360"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large-scale motivations, constraints, </a:t>
            </a:r>
            <a:r>
              <a:rPr lang="en-US" sz="2800" dirty="0" smtClean="0">
                <a:solidFill>
                  <a:srgbClr val="0000FF"/>
                </a:solidFill>
              </a:rPr>
              <a:t>organization</a:t>
            </a:r>
            <a:r>
              <a:rPr lang="en-US" sz="2800" dirty="0" smtClean="0"/>
              <a:t>, patterns, responsibilities, and </a:t>
            </a:r>
            <a:r>
              <a:rPr lang="en-US" sz="2800" dirty="0" smtClean="0">
                <a:solidFill>
                  <a:schemeClr val="accent1"/>
                </a:solidFill>
              </a:rPr>
              <a:t>connections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[between components]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of the system</a:t>
            </a:r>
            <a:r>
              <a:rPr lang="en-US" sz="2800" dirty="0" smtClean="0"/>
              <a:t>.	</a:t>
            </a:r>
            <a:r>
              <a:rPr lang="en-US" sz="2800" dirty="0"/>
              <a:t>	</a:t>
            </a:r>
            <a:r>
              <a:rPr lang="en-US" sz="2800" dirty="0" smtClean="0"/>
              <a:t>		</a:t>
            </a:r>
            <a:br>
              <a:rPr lang="en-US" sz="2800" dirty="0" smtClean="0"/>
            </a:br>
            <a:r>
              <a:rPr lang="en-US" sz="2800" dirty="0" smtClean="0"/>
              <a:t>						</a:t>
            </a:r>
            <a:r>
              <a:rPr lang="en-US" sz="2400" i="1" dirty="0" smtClean="0">
                <a:solidFill>
                  <a:schemeClr val="accent1"/>
                </a:solidFill>
              </a:rPr>
              <a:t>Craig </a:t>
            </a:r>
            <a:r>
              <a:rPr lang="en-US" sz="2400" i="1" dirty="0" err="1" smtClean="0">
                <a:solidFill>
                  <a:schemeClr val="accent1"/>
                </a:solidFill>
              </a:rPr>
              <a:t>Larman</a:t>
            </a:r>
            <a:r>
              <a:rPr lang="en-US" sz="2400" i="1" dirty="0" smtClean="0">
                <a:solidFill>
                  <a:schemeClr val="accent1"/>
                </a:solidFill>
              </a:rPr>
              <a:t> 2003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FF"/>
                </a:solidFill>
              </a:rPr>
              <a:t>structure</a:t>
            </a:r>
            <a:r>
              <a:rPr lang="en-US" sz="2800" dirty="0" smtClean="0"/>
              <a:t> </a:t>
            </a:r>
            <a:r>
              <a:rPr lang="en-US" sz="2800" dirty="0"/>
              <a:t>or structures of the system, which comprise software components, the externally visible properties of those </a:t>
            </a:r>
            <a:r>
              <a:rPr lang="en-US" sz="2800" dirty="0" smtClean="0">
                <a:solidFill>
                  <a:srgbClr val="008000"/>
                </a:solidFill>
              </a:rPr>
              <a:t>components</a:t>
            </a:r>
            <a:r>
              <a:rPr lang="en-US" sz="2800" dirty="0" smtClean="0"/>
              <a:t>, </a:t>
            </a:r>
            <a:r>
              <a:rPr lang="en-US" sz="2800" dirty="0"/>
              <a:t>and the </a:t>
            </a:r>
            <a:r>
              <a:rPr lang="en-US" sz="2800" dirty="0">
                <a:solidFill>
                  <a:srgbClr val="80000A"/>
                </a:solidFill>
              </a:rPr>
              <a:t>relationships among </a:t>
            </a:r>
            <a:r>
              <a:rPr lang="en-US" sz="2800" dirty="0" smtClean="0">
                <a:solidFill>
                  <a:srgbClr val="80000A"/>
                </a:solidFill>
              </a:rPr>
              <a:t>them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						    </a:t>
            </a:r>
            <a:r>
              <a:rPr lang="en-US" sz="2400" i="1" dirty="0" smtClean="0">
                <a:solidFill>
                  <a:srgbClr val="80000A"/>
                </a:solidFill>
              </a:rPr>
              <a:t>Bass</a:t>
            </a:r>
            <a:r>
              <a:rPr lang="en-US" sz="2400" i="1" dirty="0">
                <a:solidFill>
                  <a:srgbClr val="80000A"/>
                </a:solidFill>
              </a:rPr>
              <a:t>, et al, </a:t>
            </a:r>
            <a:r>
              <a:rPr lang="en-US" sz="2400" i="1" dirty="0" smtClean="0">
                <a:solidFill>
                  <a:srgbClr val="80000A"/>
                </a:solidFill>
              </a:rPr>
              <a:t>1998</a:t>
            </a:r>
            <a:endParaRPr lang="en-US" sz="2800" dirty="0" smtClean="0">
              <a:solidFill>
                <a:srgbClr val="800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695700"/>
            <a:ext cx="3505200" cy="2324100"/>
          </a:xfrm>
          <a:prstGeom prst="rect">
            <a:avLst/>
          </a:prstGeom>
        </p:spPr>
      </p:pic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Architectural Building Blocks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181600"/>
          </a:xfrm>
        </p:spPr>
        <p:txBody>
          <a:bodyPr/>
          <a:lstStyle/>
          <a:p>
            <a:pPr>
              <a:spcBef>
                <a:spcPts val="1872"/>
              </a:spcBef>
              <a:buFont typeface="Wingdings" charset="2"/>
              <a:buNone/>
            </a:pPr>
            <a:r>
              <a:rPr lang="en-US" sz="2800" dirty="0">
                <a:solidFill>
                  <a:srgbClr val="990000"/>
                </a:solidFill>
              </a:rPr>
              <a:t>	Component</a:t>
            </a:r>
            <a:r>
              <a:rPr lang="en-US" sz="2800" dirty="0"/>
              <a:t> – a unit of computation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	or </a:t>
            </a:r>
            <a:r>
              <a:rPr lang="en-US" sz="2800" dirty="0"/>
              <a:t>a data </a:t>
            </a:r>
            <a:r>
              <a:rPr lang="en-US" sz="2800" dirty="0" smtClean="0"/>
              <a:t>store</a:t>
            </a:r>
          </a:p>
          <a:p>
            <a:pPr>
              <a:spcBef>
                <a:spcPts val="1872"/>
              </a:spcBef>
              <a:buFont typeface="Wingdings" charset="2"/>
              <a:buNone/>
            </a:pPr>
            <a:r>
              <a:rPr lang="en-US" sz="2800" dirty="0" smtClean="0">
                <a:solidFill>
                  <a:srgbClr val="990000"/>
                </a:solidFill>
              </a:rPr>
              <a:t>	</a:t>
            </a:r>
            <a:r>
              <a:rPr lang="en-US" sz="2800" dirty="0">
                <a:solidFill>
                  <a:srgbClr val="990000"/>
                </a:solidFill>
              </a:rPr>
              <a:t>Connector</a:t>
            </a:r>
            <a:r>
              <a:rPr lang="en-US" sz="2800" dirty="0"/>
              <a:t> – an architectural </a:t>
            </a:r>
            <a:r>
              <a:rPr lang="en-US" sz="2800" dirty="0" smtClean="0"/>
              <a:t>element </a:t>
            </a:r>
            <a:r>
              <a:rPr lang="en-US" sz="2800" dirty="0"/>
              <a:t>that </a:t>
            </a:r>
            <a:r>
              <a:rPr lang="en-US" sz="2800" dirty="0" smtClean="0"/>
              <a:t>models </a:t>
            </a:r>
            <a:r>
              <a:rPr lang="en-US" sz="2800" u="sng" dirty="0" smtClean="0"/>
              <a:t>interactions</a:t>
            </a:r>
            <a:r>
              <a:rPr lang="en-US" sz="2800" dirty="0" smtClean="0"/>
              <a:t> </a:t>
            </a:r>
            <a:r>
              <a:rPr lang="en-US" sz="2800" dirty="0"/>
              <a:t>among components </a:t>
            </a: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u="sng" dirty="0" smtClean="0"/>
              <a:t>rules</a:t>
            </a:r>
            <a:r>
              <a:rPr lang="en-US" sz="2800" dirty="0" smtClean="0"/>
              <a:t> </a:t>
            </a:r>
            <a:r>
              <a:rPr lang="en-US" sz="2800" dirty="0"/>
              <a:t>that govern those </a:t>
            </a:r>
            <a:r>
              <a:rPr lang="en-US" sz="2800" dirty="0" smtClean="0"/>
              <a:t>interactions</a:t>
            </a:r>
          </a:p>
          <a:p>
            <a:pPr>
              <a:spcBef>
                <a:spcPts val="1872"/>
              </a:spcBef>
              <a:buFont typeface="Wingdings" charset="2"/>
              <a:buNone/>
            </a:pPr>
            <a:r>
              <a:rPr lang="en-US" sz="2800" dirty="0" smtClean="0">
                <a:solidFill>
                  <a:srgbClr val="990000"/>
                </a:solidFill>
              </a:rPr>
              <a:t>	</a:t>
            </a:r>
            <a:r>
              <a:rPr lang="en-US" sz="2800" dirty="0">
                <a:solidFill>
                  <a:srgbClr val="990000"/>
                </a:solidFill>
              </a:rPr>
              <a:t>Configuration</a:t>
            </a:r>
            <a:r>
              <a:rPr lang="en-US" sz="2800" dirty="0"/>
              <a:t> (or topology) –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connected </a:t>
            </a:r>
            <a:r>
              <a:rPr lang="en-US" sz="2800" dirty="0"/>
              <a:t>graph (composite)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components </a:t>
            </a:r>
            <a:r>
              <a:rPr lang="en-US" sz="2800" dirty="0"/>
              <a:t>and</a:t>
            </a:r>
            <a:r>
              <a:rPr lang="en-US" sz="2800" dirty="0" smtClean="0"/>
              <a:t> connectors </a:t>
            </a:r>
            <a:br>
              <a:rPr lang="en-US" sz="2800" dirty="0" smtClean="0"/>
            </a:br>
            <a:r>
              <a:rPr lang="en-US" sz="2800" dirty="0" smtClean="0"/>
              <a:t>which describe architectural </a:t>
            </a:r>
            <a:br>
              <a:rPr lang="en-US" sz="2800" dirty="0" smtClean="0"/>
            </a:br>
            <a:r>
              <a:rPr lang="en-US" sz="2800" dirty="0" smtClean="0"/>
              <a:t>structure</a:t>
            </a:r>
            <a:endParaRPr lang="en-US" sz="2800" dirty="0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8568414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0525"/>
            <a:ext cx="8839200" cy="600075"/>
          </a:xfrm>
        </p:spPr>
        <p:txBody>
          <a:bodyPr/>
          <a:lstStyle/>
          <a:p>
            <a:r>
              <a:rPr lang="en-US" sz="3200" dirty="0"/>
              <a:t>Why Software Architecture? </a:t>
            </a: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381000" y="1085399"/>
            <a:ext cx="5791200" cy="501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nables the software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engineer to: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Analyze 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the effectiveness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of the design in meeting its stated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requirements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Consider 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architectural alternatives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at a stage when making design changes is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still relatively easy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Reduce the risks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associated with the construction of the software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Provide 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key Abstractions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in reasoning about design</a:t>
            </a:r>
            <a:endParaRPr lang="en-US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Establish a 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Design Plan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7800"/>
            <a:ext cx="2844800" cy="426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097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153400" cy="633412"/>
          </a:xfrm>
        </p:spPr>
        <p:txBody>
          <a:bodyPr/>
          <a:lstStyle/>
          <a:p>
            <a:r>
              <a:rPr lang="en-US" sz="3200" dirty="0" smtClean="0"/>
              <a:t>UML Architectural Views</a:t>
            </a:r>
            <a:endParaRPr lang="en-US" sz="3200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334000" cy="4953000"/>
          </a:xfrm>
        </p:spPr>
        <p:txBody>
          <a:bodyPr/>
          <a:lstStyle/>
          <a:p>
            <a:r>
              <a:rPr lang="en-US" sz="2400" dirty="0">
                <a:solidFill>
                  <a:srgbClr val="A50021"/>
                </a:solidFill>
              </a:rPr>
              <a:t>Logical </a:t>
            </a:r>
            <a:r>
              <a:rPr lang="en-US" sz="2400" dirty="0" smtClean="0">
                <a:solidFill>
                  <a:srgbClr val="A50021"/>
                </a:solidFill>
              </a:rPr>
              <a:t>Architecture</a:t>
            </a:r>
            <a:r>
              <a:rPr lang="en-US" sz="2400" dirty="0" smtClean="0"/>
              <a:t> </a:t>
            </a:r>
            <a:r>
              <a:rPr lang="en-US" sz="2400" dirty="0"/>
              <a:t>– describes the system in terms of its organization in layers, packages, classes, interfaces </a:t>
            </a:r>
            <a:r>
              <a:rPr lang="en-US" sz="2400" dirty="0" smtClean="0"/>
              <a:t>and subsystems</a:t>
            </a:r>
          </a:p>
          <a:p>
            <a:pPr lvl="1"/>
            <a:r>
              <a:rPr lang="en-US" sz="2000" dirty="0" smtClean="0"/>
              <a:t>To be followed shortly by an “action view” of this…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>
                <a:solidFill>
                  <a:srgbClr val="A50021"/>
                </a:solidFill>
              </a:rPr>
              <a:t>Deployment </a:t>
            </a:r>
            <a:r>
              <a:rPr lang="en-US" sz="2400" dirty="0" smtClean="0">
                <a:solidFill>
                  <a:srgbClr val="A50021"/>
                </a:solidFill>
              </a:rPr>
              <a:t>Architecture</a:t>
            </a:r>
            <a:r>
              <a:rPr lang="en-US" sz="2400" dirty="0" smtClean="0"/>
              <a:t> </a:t>
            </a:r>
            <a:r>
              <a:rPr lang="en-US" sz="2400" dirty="0"/>
              <a:t>– describes the system in terms of the allocation of processes to processing units and network </a:t>
            </a:r>
            <a:r>
              <a:rPr lang="en-US" sz="2400" dirty="0" smtClean="0"/>
              <a:t>configurations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14" y="381000"/>
            <a:ext cx="1395211" cy="198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5943600" y="2433935"/>
            <a:ext cx="1534394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it is.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272135"/>
            <a:ext cx="1980029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it does.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643735"/>
            <a:ext cx="1930337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it looks.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1383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Beautiful, huh.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2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uiExpand="1" build="p"/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  <a:ln/>
        </p:spPr>
        <p:txBody>
          <a:bodyPr/>
          <a:lstStyle/>
          <a:p>
            <a:r>
              <a:rPr lang="en-US" sz="3200" dirty="0"/>
              <a:t>UML Package Diagrams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334000"/>
          </a:xfrm>
          <a:ln/>
        </p:spPr>
        <p:txBody>
          <a:bodyPr/>
          <a:lstStyle/>
          <a:p>
            <a:r>
              <a:rPr lang="en-US" dirty="0"/>
              <a:t>Describes grouping of elements</a:t>
            </a:r>
          </a:p>
          <a:p>
            <a:r>
              <a:rPr lang="en-US" dirty="0"/>
              <a:t>Can group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anything</a:t>
            </a:r>
            <a:r>
              <a:rPr lang="en-US" dirty="0"/>
              <a:t>:</a:t>
            </a:r>
          </a:p>
          <a:p>
            <a:pPr marL="598268" lvl="1"/>
            <a:r>
              <a:rPr lang="en-US" dirty="0"/>
              <a:t>Classes</a:t>
            </a:r>
          </a:p>
          <a:p>
            <a:pPr marL="598268" lvl="1"/>
            <a:r>
              <a:rPr lang="en-US" dirty="0"/>
              <a:t>Other </a:t>
            </a:r>
            <a:r>
              <a:rPr lang="en-US" dirty="0" smtClean="0"/>
              <a:t>packages</a:t>
            </a:r>
            <a:endParaRPr lang="en-US" sz="1050" dirty="0"/>
          </a:p>
          <a:p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More general</a:t>
            </a:r>
            <a:r>
              <a:rPr lang="en-US" dirty="0"/>
              <a:t> than Java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packages </a:t>
            </a:r>
            <a:r>
              <a:rPr lang="en-US" dirty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/>
              <a:t>#</a:t>
            </a:r>
            <a:r>
              <a:rPr lang="en-US" dirty="0" smtClean="0"/>
              <a:t> namespaces</a:t>
            </a:r>
            <a:endParaRPr lang="en-US" dirty="0"/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8568414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Q2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835128" y="1893094"/>
            <a:ext cx="4232672" cy="4271740"/>
            <a:chOff x="0" y="0"/>
            <a:chExt cx="3792" cy="3827"/>
          </a:xfrm>
          <a:noFill/>
        </p:grpSpPr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0" y="0"/>
              <a:ext cx="3792" cy="3827"/>
            </a:xfrm>
            <a:prstGeom prst="roundRect">
              <a:avLst>
                <a:gd name="adj" fmla="val 3162"/>
              </a:avLst>
            </a:prstGeom>
            <a:grpFill/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6" y="215"/>
              <a:ext cx="3476" cy="33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867623" y="990078"/>
            <a:ext cx="3161109" cy="1987973"/>
            <a:chOff x="2905" y="-1195"/>
            <a:chExt cx="2832" cy="1781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905" y="-717"/>
              <a:ext cx="1160" cy="683"/>
            </a:xfrm>
            <a:prstGeom prst="line">
              <a:avLst/>
            </a:prstGeom>
            <a:ln>
              <a:headEnd type="stealth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4065" y="-1195"/>
              <a:ext cx="1672" cy="952"/>
            </a:xfrm>
            <a:prstGeom prst="roundRect">
              <a:avLst>
                <a:gd name="adj" fmla="val 1260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Package Names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3127" y="-307"/>
              <a:ext cx="938" cy="893"/>
            </a:xfrm>
            <a:prstGeom prst="line">
              <a:avLst/>
            </a:prstGeom>
            <a:ln>
              <a:headEnd type="stealth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762074" y="4068590"/>
            <a:ext cx="6289849" cy="933153"/>
            <a:chOff x="11" y="389"/>
            <a:chExt cx="5635" cy="836"/>
          </a:xfrm>
        </p:grpSpPr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11" y="635"/>
              <a:ext cx="2878" cy="590"/>
            </a:xfrm>
            <a:prstGeom prst="roundRect">
              <a:avLst>
                <a:gd name="adj" fmla="val 1260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Dependency Line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878" y="389"/>
              <a:ext cx="2768" cy="314"/>
            </a:xfrm>
            <a:prstGeom prst="line">
              <a:avLst/>
            </a:prstGeom>
            <a:ln>
              <a:headEnd type="stealth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749796" y="5208389"/>
            <a:ext cx="5883548" cy="1116211"/>
            <a:chOff x="0" y="0"/>
            <a:chExt cx="5271" cy="1000"/>
          </a:xfrm>
        </p:grpSpPr>
        <p:sp>
          <p:nvSpPr>
            <p:cNvPr id="16" name="AutoShape 13"/>
            <p:cNvSpPr>
              <a:spLocks/>
            </p:cNvSpPr>
            <p:nvPr/>
          </p:nvSpPr>
          <p:spPr bwMode="auto">
            <a:xfrm>
              <a:off x="0" y="0"/>
              <a:ext cx="3352" cy="1000"/>
            </a:xfrm>
            <a:prstGeom prst="roundRect">
              <a:avLst>
                <a:gd name="adj" fmla="val 12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Fully qualified name</a:t>
              </a:r>
              <a:r>
                <a:rPr lang="en-US" sz="25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 is: </a:t>
              </a:r>
              <a:r>
                <a:rPr lang="en-US" sz="25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Domain::Sales</a:t>
              </a:r>
              <a:endParaRPr lang="en-US" sz="2500" i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437" y="176"/>
              <a:ext cx="1834" cy="289"/>
            </a:xfrm>
            <a:prstGeom prst="line">
              <a:avLst/>
            </a:prstGeom>
            <a:ln>
              <a:headEnd type="stealth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47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31979</TotalTime>
  <Words>1817</Words>
  <Application>Microsoft Office PowerPoint</Application>
  <PresentationFormat>On-screen Show (4:3)</PresentationFormat>
  <Paragraphs>267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2007FairfaxShowcaseSE-Slides-Bohner</vt:lpstr>
      <vt:lpstr>Visio</vt:lpstr>
      <vt:lpstr>CSSE 374: Logical Architecture</vt:lpstr>
      <vt:lpstr>Logical Architecture is  An Engineering Decision…</vt:lpstr>
      <vt:lpstr>Learning Outcomes: O-O Design</vt:lpstr>
      <vt:lpstr>From Requirements to Architecture</vt:lpstr>
      <vt:lpstr>Software Architecture Definitions</vt:lpstr>
      <vt:lpstr>Architectural Building Blocks</vt:lpstr>
      <vt:lpstr>Why Software Architecture? </vt:lpstr>
      <vt:lpstr>UML Architectural Views</vt:lpstr>
      <vt:lpstr>UML Package Diagrams</vt:lpstr>
      <vt:lpstr>Alternative Nesting Notations</vt:lpstr>
      <vt:lpstr>Designing with Layers  Solves Problems</vt:lpstr>
      <vt:lpstr>Designing with Layers  Solves Problems –  A Case History</vt:lpstr>
      <vt:lpstr>Designing with Layers  Solves Problems –  A Case History</vt:lpstr>
      <vt:lpstr>Designing with Layers  Solves Problems –  A Case History</vt:lpstr>
      <vt:lpstr>Benefits of Architecture Layers </vt:lpstr>
      <vt:lpstr>Common Layers in More Detail (1 of 2)</vt:lpstr>
      <vt:lpstr>Common Layers in More Detail (2 of 2)</vt:lpstr>
      <vt:lpstr>Exercise on Logical Architecture</vt:lpstr>
      <vt:lpstr>Designing the  Domain Layer</vt:lpstr>
      <vt:lpstr>Terminology:  Layers vs. Partitions</vt:lpstr>
      <vt:lpstr>Common Mistake:  Showing External Resources</vt:lpstr>
      <vt:lpstr>Model-View Separation Principle</vt:lpstr>
      <vt:lpstr>From SSDs to Layers</vt:lpstr>
      <vt:lpstr>Common Object Design Techniques</vt:lpstr>
      <vt:lpstr>Static vs. Dynamic Modeling</vt:lpstr>
      <vt:lpstr>Prefer Design Skill over UML skill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266</cp:revision>
  <cp:lastPrinted>2010-12-13T06:44:06Z</cp:lastPrinted>
  <dcterms:created xsi:type="dcterms:W3CDTF">2010-09-02T02:24:37Z</dcterms:created>
  <dcterms:modified xsi:type="dcterms:W3CDTF">2012-11-28T22:51:20Z</dcterms:modified>
</cp:coreProperties>
</file>