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1" r:id="rId5"/>
    <p:sldId id="266" r:id="rId6"/>
    <p:sldId id="268" r:id="rId7"/>
    <p:sldId id="263" r:id="rId8"/>
    <p:sldId id="269" r:id="rId9"/>
    <p:sldId id="267" r:id="rId10"/>
    <p:sldId id="270" r:id="rId11"/>
    <p:sldId id="260" r:id="rId12"/>
    <p:sldId id="271" r:id="rId13"/>
    <p:sldId id="257" r:id="rId14"/>
    <p:sldId id="262"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34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AA4B236-3026-453F-9509-50E1412305E2}" type="datetimeFigureOut">
              <a:rPr lang="en-US" smtClean="0"/>
              <a:t>9/2/2013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510FE-DE1E-402E-89E6-8D3E1D4A72D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A4B236-3026-453F-9509-50E1412305E2}" type="datetimeFigureOut">
              <a:rPr lang="en-US" smtClean="0"/>
              <a:t>9/2/2013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A4B236-3026-453F-9509-50E1412305E2}" type="datetimeFigureOut">
              <a:rPr lang="en-US" smtClean="0"/>
              <a:t>9/2/2013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A4B236-3026-453F-9509-50E1412305E2}" type="datetimeFigureOut">
              <a:rPr lang="en-US" smtClean="0"/>
              <a:t>9/2/2013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A4B236-3026-453F-9509-50E1412305E2}" type="datetimeFigureOut">
              <a:rPr lang="en-US" smtClean="0"/>
              <a:t>9/2/2013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C510FE-DE1E-402E-89E6-8D3E1D4A72D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AA4B236-3026-453F-9509-50E1412305E2}" type="datetimeFigureOut">
              <a:rPr lang="en-US" smtClean="0"/>
              <a:t>9/2/2013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A4B236-3026-453F-9509-50E1412305E2}" type="datetimeFigureOut">
              <a:rPr lang="en-US" smtClean="0"/>
              <a:t>9/2/2013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C510FE-DE1E-402E-89E6-8D3E1D4A72D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A4B236-3026-453F-9509-50E1412305E2}" type="datetimeFigureOut">
              <a:rPr lang="en-US" smtClean="0"/>
              <a:t>9/2/2013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A4B236-3026-453F-9509-50E1412305E2}" type="datetimeFigureOut">
              <a:rPr lang="en-US" smtClean="0"/>
              <a:t>9/2/2013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A4B236-3026-453F-9509-50E1412305E2}" type="datetimeFigureOut">
              <a:rPr lang="en-US" smtClean="0"/>
              <a:t>9/2/2013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C510FE-DE1E-402E-89E6-8D3E1D4A72D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A4B236-3026-453F-9509-50E1412305E2}" type="datetimeFigureOut">
              <a:rPr lang="en-US" smtClean="0"/>
              <a:t>9/2/2013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C510FE-DE1E-402E-89E6-8D3E1D4A72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AA4B236-3026-453F-9509-50E1412305E2}" type="datetimeFigureOut">
              <a:rPr lang="en-US" smtClean="0"/>
              <a:t>9/2/2013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4C510FE-DE1E-402E-89E6-8D3E1D4A72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elby@rose-hulman.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mantic-mediawiki.org/wiki/Familypedia#Semantic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iki.cs.astate.edu/index.php/Main_Pag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emantic-mediawiki.org/wiki/Help:Using_SPARQL_and_RDF_stores" TargetMode="External"/><Relationship Id="rId3" Type="http://schemas.openxmlformats.org/officeDocument/2006/relationships/hyperlink" Target="http://semanticweb.org/wiki/Semantic_wiki" TargetMode="External"/><Relationship Id="rId7" Type="http://schemas.openxmlformats.org/officeDocument/2006/relationships/hyperlink" Target="http://www.w3.org/TR/rdf-sparql-query/" TargetMode="External"/><Relationship Id="rId2" Type="http://schemas.openxmlformats.org/officeDocument/2006/relationships/hyperlink" Target="http://semanticweb.org/wiki/Main_Page" TargetMode="External"/><Relationship Id="rId1" Type="http://schemas.openxmlformats.org/officeDocument/2006/relationships/slideLayout" Target="../slideLayouts/slideLayout2.xml"/><Relationship Id="rId6" Type="http://schemas.openxmlformats.org/officeDocument/2006/relationships/hyperlink" Target="http://www.w3.org/RDF/" TargetMode="External"/><Relationship Id="rId5" Type="http://schemas.openxmlformats.org/officeDocument/2006/relationships/hyperlink" Target="http://semantic-mediawiki.org/wiki/Semantic_MediaWiki" TargetMode="External"/><Relationship Id="rId4" Type="http://schemas.openxmlformats.org/officeDocument/2006/relationships/hyperlink" Target="http://semanticweb.org/wiki/Semantic_MediaWiki"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slideshare.net/mtgreaves/tutorial-semantic-wikis-and-applications" TargetMode="External"/><Relationship Id="rId2" Type="http://schemas.openxmlformats.org/officeDocument/2006/relationships/hyperlink" Target="http://videolectures.net/eswc08_dolog_s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manticweb.org/wiki/Wiki" TargetMode="External"/><Relationship Id="rId7" Type="http://schemas.openxmlformats.org/officeDocument/2006/relationships/hyperlink" Target="http://semanticweb.org/wiki/Semantic_Web" TargetMode="External"/><Relationship Id="rId2" Type="http://schemas.openxmlformats.org/officeDocument/2006/relationships/hyperlink" Target="http://semanticweb.org/wiki/Semantic_wiki" TargetMode="External"/><Relationship Id="rId1" Type="http://schemas.openxmlformats.org/officeDocument/2006/relationships/slideLayout" Target="../slideLayouts/slideLayout2.xml"/><Relationship Id="rId6" Type="http://schemas.openxmlformats.org/officeDocument/2006/relationships/hyperlink" Target="http://semanticweb.org/wiki/OWL" TargetMode="External"/><Relationship Id="rId5" Type="http://schemas.openxmlformats.org/officeDocument/2006/relationships/hyperlink" Target="http://semanticweb.org/wiki/RDF" TargetMode="External"/><Relationship Id="rId4" Type="http://schemas.openxmlformats.org/officeDocument/2006/relationships/hyperlink" Target="http://semanticweb.org/wiki/SPARQ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mantic-mediawiki.org/wiki/Semantic_MediaWiki" TargetMode="External"/><Relationship Id="rId2" Type="http://schemas.openxmlformats.org/officeDocument/2006/relationships/hyperlink" Target="http://semanticweb.org/wiki/Semantic_MediaWik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manticweb.org/wiki/Main_Pag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RHIT Course </a:t>
            </a:r>
            <a:br>
              <a:rPr lang="en-US" dirty="0" smtClean="0"/>
            </a:br>
            <a:r>
              <a:rPr lang="en-US" dirty="0" smtClean="0"/>
              <a:t>Catalogue </a:t>
            </a:r>
            <a:br>
              <a:rPr lang="en-US" dirty="0" smtClean="0"/>
            </a:br>
            <a:r>
              <a:rPr lang="en-US" dirty="0" smtClean="0"/>
              <a:t>Semantic Wiki</a:t>
            </a:r>
            <a:endParaRPr lang="en-US" dirty="0"/>
          </a:p>
        </p:txBody>
      </p:sp>
      <p:sp>
        <p:nvSpPr>
          <p:cNvPr id="3" name="Subtitle 2"/>
          <p:cNvSpPr>
            <a:spLocks noGrp="1"/>
          </p:cNvSpPr>
          <p:nvPr>
            <p:ph type="subTitle" idx="1"/>
          </p:nvPr>
        </p:nvSpPr>
        <p:spPr/>
        <p:txBody>
          <a:bodyPr>
            <a:normAutofit fontScale="70000" lnSpcReduction="20000"/>
          </a:bodyPr>
          <a:lstStyle/>
          <a:p>
            <a:r>
              <a:rPr lang="en-US" sz="2900" dirty="0" smtClean="0"/>
              <a:t>Overview and Initial </a:t>
            </a:r>
            <a:r>
              <a:rPr lang="en-US" sz="2900" dirty="0" smtClean="0"/>
              <a:t>Thoughts</a:t>
            </a:r>
          </a:p>
          <a:p>
            <a:endParaRPr lang="en-US" dirty="0"/>
          </a:p>
          <a:p>
            <a:r>
              <a:rPr lang="en-US" dirty="0" smtClean="0"/>
              <a:t>From your client for 371-02:</a:t>
            </a:r>
          </a:p>
          <a:p>
            <a:r>
              <a:rPr lang="en-US" dirty="0" smtClean="0"/>
              <a:t>Christina Selby, RHIT Math </a:t>
            </a:r>
            <a:r>
              <a:rPr lang="en-US" dirty="0" err="1" smtClean="0"/>
              <a:t>Dept</a:t>
            </a:r>
            <a:endParaRPr lang="en-US" dirty="0" smtClean="0"/>
          </a:p>
          <a:p>
            <a:r>
              <a:rPr lang="en-US" dirty="0" smtClean="0">
                <a:hlinkClick r:id="rId2"/>
              </a:rPr>
              <a:t>selby@rose-hulman.edu</a:t>
            </a:r>
            <a:endParaRPr lang="en-US" dirty="0" smtClean="0"/>
          </a:p>
          <a:p>
            <a:r>
              <a:rPr lang="en-US" dirty="0" smtClean="0"/>
              <a:t>G214, 812-877-8305</a:t>
            </a:r>
            <a:endParaRPr lang="en-US" dirty="0"/>
          </a:p>
        </p:txBody>
      </p:sp>
    </p:spTree>
    <p:extLst>
      <p:ext uri="{BB962C8B-B14F-4D97-AF65-F5344CB8AC3E}">
        <p14:creationId xmlns:p14="http://schemas.microsoft.com/office/powerpoint/2010/main" val="1673155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Criteria</a:t>
            </a:r>
            <a:endParaRPr lang="en-US" dirty="0"/>
          </a:p>
        </p:txBody>
      </p:sp>
      <p:sp>
        <p:nvSpPr>
          <p:cNvPr id="3" name="Content Placeholder 2"/>
          <p:cNvSpPr>
            <a:spLocks noGrp="1"/>
          </p:cNvSpPr>
          <p:nvPr>
            <p:ph idx="1"/>
          </p:nvPr>
        </p:nvSpPr>
        <p:spPr/>
        <p:txBody>
          <a:bodyPr/>
          <a:lstStyle/>
          <a:p>
            <a:r>
              <a:rPr lang="en-US" dirty="0" smtClean="0"/>
              <a:t>The number of logins and edits could be used to measure how often the wiki is used.</a:t>
            </a:r>
          </a:p>
          <a:p>
            <a:endParaRPr lang="en-US" dirty="0"/>
          </a:p>
          <a:p>
            <a:r>
              <a:rPr lang="en-US" dirty="0" smtClean="0"/>
              <a:t>Surveys could be created in order to evaluate the wikis usefulness.</a:t>
            </a:r>
          </a:p>
          <a:p>
            <a:endParaRPr lang="en-US" dirty="0"/>
          </a:p>
          <a:p>
            <a:r>
              <a:rPr lang="en-US" dirty="0" smtClean="0"/>
              <a:t>(</a:t>
            </a:r>
            <a:r>
              <a:rPr lang="en-US" i="1" dirty="0" smtClean="0">
                <a:solidFill>
                  <a:srgbClr val="FF0000"/>
                </a:solidFill>
              </a:rPr>
              <a:t>This is still a bit fuzzy</a:t>
            </a:r>
            <a:r>
              <a:rPr lang="en-US" dirty="0" smtClean="0"/>
              <a:t>.)</a:t>
            </a:r>
            <a:endParaRPr lang="en-US" dirty="0"/>
          </a:p>
          <a:p>
            <a:endParaRPr lang="en-US" dirty="0"/>
          </a:p>
        </p:txBody>
      </p:sp>
    </p:spTree>
    <p:extLst>
      <p:ext uri="{BB962C8B-B14F-4D97-AF65-F5344CB8AC3E}">
        <p14:creationId xmlns:p14="http://schemas.microsoft.com/office/powerpoint/2010/main" val="2611353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smtClean="0"/>
              <a:t>The semantic course catalogue could be part of a larger wiki that would include other valuable Rose-Hulman information.</a:t>
            </a:r>
          </a:p>
          <a:p>
            <a:pPr lvl="1"/>
            <a:r>
              <a:rPr lang="en-US" dirty="0" smtClean="0"/>
              <a:t>Include example syllabi, exams, etc.</a:t>
            </a:r>
          </a:p>
          <a:p>
            <a:pPr lvl="2"/>
            <a:r>
              <a:rPr lang="en-US" dirty="0" smtClean="0"/>
              <a:t>(contributed by students and staff??)</a:t>
            </a:r>
          </a:p>
          <a:p>
            <a:pPr lvl="1"/>
            <a:r>
              <a:rPr lang="en-US" dirty="0" smtClean="0"/>
              <a:t>Rules and Procedures</a:t>
            </a:r>
          </a:p>
          <a:p>
            <a:pPr lvl="1"/>
            <a:r>
              <a:rPr lang="en-US" dirty="0" smtClean="0"/>
              <a:t>Faculty Information</a:t>
            </a:r>
          </a:p>
          <a:p>
            <a:pPr lvl="1"/>
            <a:r>
              <a:rPr lang="en-US" dirty="0" smtClean="0"/>
              <a:t>General “knowledge-sharing” by students</a:t>
            </a:r>
          </a:p>
          <a:p>
            <a:pPr lvl="1"/>
            <a:r>
              <a:rPr lang="en-US" dirty="0" smtClean="0"/>
              <a:t>Alumni interaction (as described previously)</a:t>
            </a:r>
          </a:p>
          <a:p>
            <a:pPr marL="274320" lvl="1" indent="0">
              <a:buNone/>
            </a:pPr>
            <a:endParaRPr lang="en-US" dirty="0"/>
          </a:p>
        </p:txBody>
      </p:sp>
    </p:spTree>
    <p:extLst>
      <p:ext uri="{BB962C8B-B14F-4D97-AF65-F5344CB8AC3E}">
        <p14:creationId xmlns:p14="http://schemas.microsoft.com/office/powerpoint/2010/main" val="4215564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Wiki Example</a:t>
            </a:r>
            <a:endParaRPr lang="en-US" dirty="0"/>
          </a:p>
        </p:txBody>
      </p:sp>
      <p:sp>
        <p:nvSpPr>
          <p:cNvPr id="3" name="Content Placeholder 2"/>
          <p:cNvSpPr>
            <a:spLocks noGrp="1"/>
          </p:cNvSpPr>
          <p:nvPr>
            <p:ph idx="1"/>
          </p:nvPr>
        </p:nvSpPr>
        <p:spPr/>
        <p:txBody>
          <a:bodyPr/>
          <a:lstStyle/>
          <a:p>
            <a:r>
              <a:rPr lang="en-US" dirty="0" smtClean="0"/>
              <a:t>Example of a semantic wiki:</a:t>
            </a:r>
          </a:p>
          <a:p>
            <a:pPr lvl="1"/>
            <a:r>
              <a:rPr lang="en-US" dirty="0" smtClean="0">
                <a:hlinkClick r:id="rId2"/>
              </a:rPr>
              <a:t>http</a:t>
            </a:r>
            <a:r>
              <a:rPr lang="en-US" dirty="0">
                <a:hlinkClick r:id="rId2"/>
              </a:rPr>
              <a:t>://</a:t>
            </a:r>
            <a:r>
              <a:rPr lang="en-US" dirty="0" smtClean="0">
                <a:hlinkClick r:id="rId2"/>
              </a:rPr>
              <a:t>semantic-mediawiki.org/wiki/Familypedia#Semantics</a:t>
            </a:r>
            <a:endParaRPr lang="en-US" dirty="0" smtClean="0"/>
          </a:p>
          <a:p>
            <a:pPr lvl="1"/>
            <a:endParaRPr lang="en-US" dirty="0"/>
          </a:p>
        </p:txBody>
      </p:sp>
    </p:spTree>
    <p:extLst>
      <p:ext uri="{BB962C8B-B14F-4D97-AF65-F5344CB8AC3E}">
        <p14:creationId xmlns:p14="http://schemas.microsoft.com/office/powerpoint/2010/main" val="34375572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Academic Wiki </a:t>
            </a:r>
            <a:br>
              <a:rPr lang="en-US" dirty="0" smtClean="0"/>
            </a:br>
            <a:r>
              <a:rPr lang="en-US" dirty="0" smtClean="0"/>
              <a:t>(not Semantic)</a:t>
            </a:r>
            <a:endParaRPr lang="en-US" dirty="0"/>
          </a:p>
        </p:txBody>
      </p:sp>
      <p:sp>
        <p:nvSpPr>
          <p:cNvPr id="3" name="Content Placeholder 2"/>
          <p:cNvSpPr>
            <a:spLocks noGrp="1"/>
          </p:cNvSpPr>
          <p:nvPr>
            <p:ph idx="1"/>
          </p:nvPr>
        </p:nvSpPr>
        <p:spPr/>
        <p:txBody>
          <a:bodyPr/>
          <a:lstStyle/>
          <a:p>
            <a:endParaRPr lang="en-US" dirty="0" smtClean="0"/>
          </a:p>
          <a:p>
            <a:r>
              <a:rPr lang="en-US" dirty="0" smtClean="0"/>
              <a:t>Arkansas State University Computer Science Wiki: </a:t>
            </a:r>
          </a:p>
          <a:p>
            <a:pPr lvl="1"/>
            <a:r>
              <a:rPr lang="en-US" dirty="0" smtClean="0">
                <a:hlinkClick r:id="rId2"/>
              </a:rPr>
              <a:t>https://wiki.cs.astate.edu/index.php/Main_Page</a:t>
            </a:r>
            <a:endParaRPr lang="en-US" dirty="0" smtClean="0"/>
          </a:p>
          <a:p>
            <a:pPr lvl="1"/>
            <a:r>
              <a:rPr lang="en-US" dirty="0" smtClean="0"/>
              <a:t>This is not quite what we’re wanting, but it appears to use </a:t>
            </a:r>
            <a:r>
              <a:rPr lang="en-US" dirty="0" err="1" smtClean="0"/>
              <a:t>MediaWiki</a:t>
            </a:r>
            <a:r>
              <a:rPr lang="en-US" dirty="0" smtClean="0"/>
              <a:t>.</a:t>
            </a:r>
          </a:p>
          <a:p>
            <a:pPr lvl="1"/>
            <a:endParaRPr lang="en-US" dirty="0" smtClean="0"/>
          </a:p>
          <a:p>
            <a:pPr lvl="1"/>
            <a:endParaRPr lang="en-US" dirty="0"/>
          </a:p>
        </p:txBody>
      </p:sp>
    </p:spTree>
    <p:extLst>
      <p:ext uri="{BB962C8B-B14F-4D97-AF65-F5344CB8AC3E}">
        <p14:creationId xmlns:p14="http://schemas.microsoft.com/office/powerpoint/2010/main" val="38275370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Overview:  Links</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semanticweb.org/wiki/Main_Page</a:t>
            </a:r>
            <a:endParaRPr lang="en-US" dirty="0" smtClean="0"/>
          </a:p>
          <a:p>
            <a:r>
              <a:rPr lang="en-US" dirty="0">
                <a:hlinkClick r:id="rId3"/>
              </a:rPr>
              <a:t>http://</a:t>
            </a:r>
            <a:r>
              <a:rPr lang="en-US" dirty="0" smtClean="0">
                <a:hlinkClick r:id="rId3"/>
              </a:rPr>
              <a:t>semanticweb.org/wiki/Semantic_wiki</a:t>
            </a:r>
            <a:endParaRPr lang="en-US" dirty="0" smtClean="0"/>
          </a:p>
          <a:p>
            <a:r>
              <a:rPr lang="en-US" dirty="0">
                <a:hlinkClick r:id="rId4"/>
              </a:rPr>
              <a:t>http://</a:t>
            </a:r>
            <a:r>
              <a:rPr lang="en-US" dirty="0" smtClean="0">
                <a:hlinkClick r:id="rId4"/>
              </a:rPr>
              <a:t>semanticweb.org/wiki/Semantic_MediaWiki</a:t>
            </a:r>
            <a:endParaRPr lang="en-US" dirty="0" smtClean="0"/>
          </a:p>
          <a:p>
            <a:r>
              <a:rPr lang="en-US" dirty="0">
                <a:hlinkClick r:id="rId5"/>
              </a:rPr>
              <a:t>http://</a:t>
            </a:r>
            <a:r>
              <a:rPr lang="en-US" dirty="0" smtClean="0">
                <a:hlinkClick r:id="rId5"/>
              </a:rPr>
              <a:t>semantic-mediawiki.org/wiki/Semantic_MediaWiki</a:t>
            </a:r>
            <a:endParaRPr lang="en-US" dirty="0" smtClean="0"/>
          </a:p>
          <a:p>
            <a:r>
              <a:rPr lang="en-US" dirty="0" smtClean="0">
                <a:hlinkClick r:id="rId6"/>
              </a:rPr>
              <a:t>http</a:t>
            </a:r>
            <a:r>
              <a:rPr lang="en-US" dirty="0">
                <a:hlinkClick r:id="rId6"/>
              </a:rPr>
              <a:t>://www.w3.org/RDF</a:t>
            </a:r>
            <a:r>
              <a:rPr lang="en-US" dirty="0" smtClean="0">
                <a:hlinkClick r:id="rId6"/>
              </a:rPr>
              <a:t>/</a:t>
            </a:r>
            <a:endParaRPr lang="en-US" dirty="0" smtClean="0"/>
          </a:p>
          <a:p>
            <a:r>
              <a:rPr lang="en-US" dirty="0">
                <a:hlinkClick r:id="rId7"/>
              </a:rPr>
              <a:t>http://www.w3.org/TR/rdf-sparql-query</a:t>
            </a:r>
            <a:r>
              <a:rPr lang="en-US" dirty="0" smtClean="0">
                <a:hlinkClick r:id="rId7"/>
              </a:rPr>
              <a:t>/</a:t>
            </a:r>
            <a:endParaRPr lang="en-US" dirty="0" smtClean="0"/>
          </a:p>
          <a:p>
            <a:r>
              <a:rPr lang="en-US" dirty="0">
                <a:hlinkClick r:id="rId8"/>
              </a:rPr>
              <a:t>http://semantic-mediawiki.org/wiki/Help:Using_SPARQL_and_RDF_stores</a:t>
            </a:r>
            <a:endParaRPr lang="en-US" dirty="0"/>
          </a:p>
          <a:p>
            <a:endParaRPr lang="en-US" dirty="0" smtClean="0"/>
          </a:p>
          <a:p>
            <a:endParaRPr lang="en-US" dirty="0"/>
          </a:p>
        </p:txBody>
      </p:sp>
    </p:spTree>
    <p:extLst>
      <p:ext uri="{BB962C8B-B14F-4D97-AF65-F5344CB8AC3E}">
        <p14:creationId xmlns:p14="http://schemas.microsoft.com/office/powerpoint/2010/main" val="2073120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Videos and Slideshows:</a:t>
            </a:r>
            <a:endParaRPr lang="en-US" dirty="0"/>
          </a:p>
        </p:txBody>
      </p:sp>
      <p:sp>
        <p:nvSpPr>
          <p:cNvPr id="3" name="Content Placeholder 2"/>
          <p:cNvSpPr>
            <a:spLocks noGrp="1"/>
          </p:cNvSpPr>
          <p:nvPr>
            <p:ph idx="1"/>
          </p:nvPr>
        </p:nvSpPr>
        <p:spPr/>
        <p:txBody>
          <a:bodyPr/>
          <a:lstStyle/>
          <a:p>
            <a:r>
              <a:rPr lang="en-US" dirty="0">
                <a:hlinkClick r:id="rId2"/>
              </a:rPr>
              <a:t>http://videolectures.net/eswc08_dolog_sw</a:t>
            </a:r>
            <a:r>
              <a:rPr lang="en-US" dirty="0" smtClean="0">
                <a:hlinkClick r:id="rId2"/>
              </a:rPr>
              <a:t>/</a:t>
            </a:r>
            <a:endParaRPr lang="en-US" dirty="0" smtClean="0"/>
          </a:p>
          <a:p>
            <a:r>
              <a:rPr lang="en-US" dirty="0">
                <a:hlinkClick r:id="rId3"/>
              </a:rPr>
              <a:t>http://</a:t>
            </a:r>
            <a:r>
              <a:rPr lang="en-US" dirty="0" smtClean="0">
                <a:hlinkClick r:id="rId3"/>
              </a:rPr>
              <a:t>www.slideshare.net/mtgreaves/tutorial-semantic-wikis-and-applications</a:t>
            </a:r>
            <a:endParaRPr lang="en-US" dirty="0" smtClean="0"/>
          </a:p>
          <a:p>
            <a:endParaRPr lang="en-US" dirty="0"/>
          </a:p>
        </p:txBody>
      </p:sp>
    </p:spTree>
    <p:extLst>
      <p:ext uri="{BB962C8B-B14F-4D97-AF65-F5344CB8AC3E}">
        <p14:creationId xmlns:p14="http://schemas.microsoft.com/office/powerpoint/2010/main" val="2059214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a:t>
            </a:r>
            <a:endParaRPr lang="en-US" dirty="0"/>
          </a:p>
        </p:txBody>
      </p:sp>
      <p:sp>
        <p:nvSpPr>
          <p:cNvPr id="3" name="Content Placeholder 2"/>
          <p:cNvSpPr>
            <a:spLocks noGrp="1"/>
          </p:cNvSpPr>
          <p:nvPr>
            <p:ph idx="1"/>
          </p:nvPr>
        </p:nvSpPr>
        <p:spPr/>
        <p:txBody>
          <a:bodyPr/>
          <a:lstStyle/>
          <a:p>
            <a:pPr marL="0" indent="0">
              <a:buNone/>
            </a:pPr>
            <a:r>
              <a:rPr lang="en-US" dirty="0" smtClean="0"/>
              <a:t>Create a semantic wiki in order to search, organize, tag, browse, evaluate, and share the RHIT course catalogue.</a:t>
            </a:r>
          </a:p>
          <a:p>
            <a:pPr marL="0" indent="0">
              <a:buNone/>
            </a:pPr>
            <a:endParaRPr lang="en-US" dirty="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2101297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is a lot of structure in the RHIT course catalogue that can be stored in a triplestore database.  </a:t>
            </a:r>
            <a:endParaRPr lang="en-US" dirty="0"/>
          </a:p>
          <a:p>
            <a:endParaRPr lang="en-US" dirty="0" smtClean="0"/>
          </a:p>
          <a:p>
            <a:r>
              <a:rPr lang="en-US" dirty="0" smtClean="0"/>
              <a:t>Queries can be made on such a database in order to quickly and accurately obtain useful information for student advising and course planning.</a:t>
            </a:r>
          </a:p>
          <a:p>
            <a:endParaRPr lang="en-US" dirty="0" smtClean="0"/>
          </a:p>
          <a:p>
            <a:r>
              <a:rPr lang="en-US" dirty="0" smtClean="0"/>
              <a:t>A wiki allows users to enrich the data within the database.  Users would be able to make connections between courses by tagging courses with keywords.</a:t>
            </a:r>
          </a:p>
          <a:p>
            <a:endParaRPr lang="en-US" dirty="0" smtClean="0"/>
          </a:p>
          <a:p>
            <a:r>
              <a:rPr lang="en-US" dirty="0" smtClean="0"/>
              <a:t>The graphical structure of the data could be analyzed in order to obtain information about the courses at Rose-Hulman.</a:t>
            </a:r>
          </a:p>
          <a:p>
            <a:endParaRPr lang="en-US" dirty="0" smtClean="0"/>
          </a:p>
          <a:p>
            <a:r>
              <a:rPr lang="en-US" dirty="0" smtClean="0"/>
              <a:t>There are many other ways the course data could be enriched!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0870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Goals Addressed (1 of 2)</a:t>
            </a:r>
            <a:endParaRPr lang="en-US" dirty="0"/>
          </a:p>
        </p:txBody>
      </p:sp>
      <p:sp>
        <p:nvSpPr>
          <p:cNvPr id="3" name="Content Placeholder 2"/>
          <p:cNvSpPr>
            <a:spLocks noGrp="1"/>
          </p:cNvSpPr>
          <p:nvPr>
            <p:ph idx="1"/>
          </p:nvPr>
        </p:nvSpPr>
        <p:spPr/>
        <p:txBody>
          <a:bodyPr/>
          <a:lstStyle/>
          <a:p>
            <a:pPr marL="0" indent="0">
              <a:buNone/>
            </a:pPr>
            <a:r>
              <a:rPr lang="en-US" i="1" dirty="0" smtClean="0"/>
              <a:t>Goal 1</a:t>
            </a:r>
            <a:r>
              <a:rPr lang="en-US" dirty="0" smtClean="0"/>
              <a:t>:  Rose-Hulman will support and recognize excellence in teaching, learning, innovation, and intellectual growth- both in and out of the classroom</a:t>
            </a:r>
          </a:p>
          <a:p>
            <a:pPr lvl="1"/>
            <a:endParaRPr lang="en-US" dirty="0" smtClean="0"/>
          </a:p>
          <a:p>
            <a:pPr lvl="1"/>
            <a:r>
              <a:rPr lang="en-US" dirty="0" smtClean="0"/>
              <a:t>Teaching could be improved by providing an interface where instructors may relate courses to one another.  New classroom examples, projects, collaborations, etc. could be formed through the knowledge shared in the semantic wiki.</a:t>
            </a:r>
          </a:p>
          <a:p>
            <a:endParaRPr lang="en-US" dirty="0"/>
          </a:p>
        </p:txBody>
      </p:sp>
    </p:spTree>
    <p:extLst>
      <p:ext uri="{BB962C8B-B14F-4D97-AF65-F5344CB8AC3E}">
        <p14:creationId xmlns:p14="http://schemas.microsoft.com/office/powerpoint/2010/main" val="3585497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Goals Addressed (2 of 2)  </a:t>
            </a:r>
            <a:endParaRPr lang="en-US" dirty="0"/>
          </a:p>
        </p:txBody>
      </p:sp>
      <p:sp>
        <p:nvSpPr>
          <p:cNvPr id="3" name="Content Placeholder 2"/>
          <p:cNvSpPr>
            <a:spLocks noGrp="1"/>
          </p:cNvSpPr>
          <p:nvPr>
            <p:ph idx="1"/>
          </p:nvPr>
        </p:nvSpPr>
        <p:spPr/>
        <p:txBody>
          <a:bodyPr>
            <a:normAutofit/>
          </a:bodyPr>
          <a:lstStyle/>
          <a:p>
            <a:pPr marL="0" indent="0">
              <a:buNone/>
            </a:pPr>
            <a:r>
              <a:rPr lang="en-US" i="1" dirty="0" smtClean="0"/>
              <a:t>Goal 2</a:t>
            </a:r>
            <a:r>
              <a:rPr lang="en-US" dirty="0" smtClean="0"/>
              <a:t>:  Rose-Hulman will give students a vision of the breadth of their possible futures and will prepare them to achieve these futures.</a:t>
            </a:r>
          </a:p>
          <a:p>
            <a:pPr marL="0" indent="0">
              <a:buNone/>
            </a:pPr>
            <a:endParaRPr lang="en-US" i="1" dirty="0" smtClean="0"/>
          </a:p>
          <a:p>
            <a:pPr marL="0" indent="0">
              <a:buNone/>
            </a:pPr>
            <a:r>
              <a:rPr lang="en-US" i="1" dirty="0" smtClean="0"/>
              <a:t>Goal 3</a:t>
            </a:r>
            <a:r>
              <a:rPr lang="en-US" dirty="0" smtClean="0"/>
              <a:t>:  Rose-Hulman will foster a culture of lifelong connection with all of our constituents.</a:t>
            </a:r>
            <a:endParaRPr lang="en-US" i="1" dirty="0" smtClean="0"/>
          </a:p>
          <a:p>
            <a:pPr lvl="1"/>
            <a:endParaRPr lang="en-US" dirty="0" smtClean="0"/>
          </a:p>
          <a:p>
            <a:pPr lvl="1"/>
            <a:r>
              <a:rPr lang="en-US" dirty="0" smtClean="0"/>
              <a:t>The wiki could be designed so that alumni may contribute “projects” to the wiki.  These projects could be tagged with keywords related to the courses in the RHIT catalogue.  The students would be able to easily browse from their courses to “real-world” problems completed by RHIT alumni.</a:t>
            </a:r>
          </a:p>
          <a:p>
            <a:endParaRPr lang="en-US" dirty="0"/>
          </a:p>
        </p:txBody>
      </p:sp>
    </p:spTree>
    <p:extLst>
      <p:ext uri="{BB962C8B-B14F-4D97-AF65-F5344CB8AC3E}">
        <p14:creationId xmlns:p14="http://schemas.microsoft.com/office/powerpoint/2010/main" val="773900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Semantic Wiki?</a:t>
            </a:r>
            <a:endParaRPr lang="en-US" dirty="0"/>
          </a:p>
        </p:txBody>
      </p:sp>
      <p:sp>
        <p:nvSpPr>
          <p:cNvPr id="3" name="Content Placeholder 2"/>
          <p:cNvSpPr>
            <a:spLocks noGrp="1"/>
          </p:cNvSpPr>
          <p:nvPr>
            <p:ph idx="1"/>
          </p:nvPr>
        </p:nvSpPr>
        <p:spPr/>
        <p:txBody>
          <a:bodyPr/>
          <a:lstStyle/>
          <a:p>
            <a:pPr marL="0" indent="0">
              <a:buNone/>
            </a:pPr>
            <a:r>
              <a:rPr lang="en-US" dirty="0"/>
              <a:t>From </a:t>
            </a:r>
            <a:r>
              <a:rPr lang="en-US" dirty="0">
                <a:hlinkClick r:id="rId2"/>
              </a:rPr>
              <a:t>http://</a:t>
            </a:r>
            <a:r>
              <a:rPr lang="en-US" dirty="0" smtClean="0">
                <a:hlinkClick r:id="rId2"/>
              </a:rPr>
              <a:t>semanticweb.org/wiki/Semantic_wiki</a:t>
            </a:r>
            <a:endParaRPr lang="en-US" dirty="0"/>
          </a:p>
          <a:p>
            <a:pPr marL="274320" lvl="1" indent="0">
              <a:buNone/>
            </a:pPr>
            <a:r>
              <a:rPr lang="en-US" dirty="0" smtClean="0"/>
              <a:t>“</a:t>
            </a:r>
            <a:r>
              <a:rPr lang="en-US" dirty="0"/>
              <a:t>A </a:t>
            </a:r>
            <a:r>
              <a:rPr lang="en-US" b="1" dirty="0"/>
              <a:t>semantic wiki</a:t>
            </a:r>
            <a:r>
              <a:rPr lang="en-US" dirty="0"/>
              <a:t> is a </a:t>
            </a:r>
            <a:r>
              <a:rPr lang="en-US" dirty="0">
                <a:hlinkClick r:id="rId3" action="ppaction://hlinkfile" tooltip="Wiki"/>
              </a:rPr>
              <a:t>wiki</a:t>
            </a:r>
            <a:r>
              <a:rPr lang="en-US" dirty="0"/>
              <a:t> that stores some portion of its data in a way that can be queried elsewhere. Typical uses of such data include querying it within the wiki (sometimes using standard query languages like </a:t>
            </a:r>
            <a:r>
              <a:rPr lang="en-US" dirty="0">
                <a:hlinkClick r:id="rId4" action="ppaction://hlinkfile" tooltip="SPARQL"/>
              </a:rPr>
              <a:t>SPARQL</a:t>
            </a:r>
            <a:r>
              <a:rPr lang="en-US" dirty="0"/>
              <a:t>), aggregating it in displays like tables, maps and calendars; exporting it via formats like </a:t>
            </a:r>
            <a:r>
              <a:rPr lang="en-US" dirty="0">
                <a:hlinkClick r:id="rId5" action="ppaction://hlinkfile" tooltip="RDF"/>
              </a:rPr>
              <a:t>RDF</a:t>
            </a:r>
            <a:r>
              <a:rPr lang="en-US" dirty="0"/>
              <a:t>, </a:t>
            </a:r>
            <a:r>
              <a:rPr lang="en-US" dirty="0">
                <a:hlinkClick r:id="rId6" action="ppaction://hlinkfile" tooltip="OWL"/>
              </a:rPr>
              <a:t>OWL</a:t>
            </a:r>
            <a:r>
              <a:rPr lang="en-US" dirty="0"/>
              <a:t> or CSV; and reasoning with it, to calculate new facts from the given facts. Semantic wikis do not necessarily need to include standards or technologies considered part of the </a:t>
            </a:r>
            <a:r>
              <a:rPr lang="en-US" dirty="0">
                <a:hlinkClick r:id="rId7" action="ppaction://hlinkfile" tooltip="Semantic Web"/>
              </a:rPr>
              <a:t>Semantic Web</a:t>
            </a:r>
            <a:r>
              <a:rPr lang="en-US" dirty="0"/>
              <a:t>, although they usually do, to some extent</a:t>
            </a:r>
            <a:r>
              <a:rPr lang="en-US" dirty="0" smtClean="0"/>
              <a:t>.”</a:t>
            </a:r>
            <a:endParaRPr lang="en-US" dirty="0"/>
          </a:p>
        </p:txBody>
      </p:sp>
    </p:spTree>
    <p:extLst>
      <p:ext uri="{BB962C8B-B14F-4D97-AF65-F5344CB8AC3E}">
        <p14:creationId xmlns:p14="http://schemas.microsoft.com/office/powerpoint/2010/main" val="2529006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82000" cy="990600"/>
          </a:xfrm>
        </p:spPr>
        <p:txBody>
          <a:bodyPr>
            <a:normAutofit/>
          </a:bodyPr>
          <a:lstStyle/>
          <a:p>
            <a:r>
              <a:rPr lang="en-US" sz="3200" dirty="0" smtClean="0"/>
              <a:t>Open-source Software:  Semantic </a:t>
            </a:r>
            <a:r>
              <a:rPr lang="en-US" sz="3200" dirty="0" err="1" smtClean="0"/>
              <a:t>MediaWiki</a:t>
            </a:r>
            <a:endParaRPr lang="en-US" sz="3200" dirty="0"/>
          </a:p>
        </p:txBody>
      </p:sp>
      <p:sp>
        <p:nvSpPr>
          <p:cNvPr id="3" name="Content Placeholder 2"/>
          <p:cNvSpPr>
            <a:spLocks noGrp="1"/>
          </p:cNvSpPr>
          <p:nvPr>
            <p:ph idx="1"/>
          </p:nvPr>
        </p:nvSpPr>
        <p:spPr/>
        <p:txBody>
          <a:bodyPr>
            <a:normAutofit/>
          </a:bodyPr>
          <a:lstStyle/>
          <a:p>
            <a:pPr marL="0" indent="0">
              <a:buNone/>
            </a:pPr>
            <a:r>
              <a:rPr lang="en-US" dirty="0" smtClean="0"/>
              <a:t>From </a:t>
            </a:r>
            <a:r>
              <a:rPr lang="en-US" dirty="0">
                <a:hlinkClick r:id="rId2"/>
              </a:rPr>
              <a:t>http://</a:t>
            </a:r>
            <a:r>
              <a:rPr lang="en-US" dirty="0" smtClean="0">
                <a:hlinkClick r:id="rId2"/>
              </a:rPr>
              <a:t>semanticweb.org/wiki/Semantic_MediaWiki</a:t>
            </a:r>
            <a:r>
              <a:rPr lang="en-US" dirty="0" smtClean="0"/>
              <a:t>:</a:t>
            </a:r>
            <a:endParaRPr lang="en-US" b="1" dirty="0" smtClean="0"/>
          </a:p>
          <a:p>
            <a:pPr marL="274320" lvl="1" indent="0">
              <a:buNone/>
            </a:pPr>
            <a:r>
              <a:rPr lang="en-US" dirty="0" smtClean="0"/>
              <a:t>“</a:t>
            </a:r>
            <a:r>
              <a:rPr lang="en-US" b="1" dirty="0" smtClean="0"/>
              <a:t>Semantic </a:t>
            </a:r>
            <a:r>
              <a:rPr lang="en-US" b="1" dirty="0" err="1"/>
              <a:t>MediaWiki</a:t>
            </a:r>
            <a:r>
              <a:rPr lang="en-US" dirty="0"/>
              <a:t> (</a:t>
            </a:r>
            <a:r>
              <a:rPr lang="en-US" b="1" dirty="0"/>
              <a:t>SMW</a:t>
            </a:r>
            <a:r>
              <a:rPr lang="en-US" dirty="0"/>
              <a:t>) is a semantic wiki engine that enables users to add semantic data to wiki pages. This data can then be used for better searching, browsing, and exchanging of information. SMW also powers semanticweb.org. Current information about SMW can be found on its homepage </a:t>
            </a:r>
            <a:r>
              <a:rPr lang="en-US" dirty="0">
                <a:hlinkClick r:id="rId3" tooltip="smw:Semantic MediaWiki"/>
              </a:rPr>
              <a:t>semantic-mediawiki.org</a:t>
            </a:r>
            <a:r>
              <a:rPr lang="en-US" dirty="0"/>
              <a:t>, which also contains the complete user documentation</a:t>
            </a:r>
            <a:r>
              <a:rPr lang="en-US" dirty="0" smtClean="0"/>
              <a:t>.”</a:t>
            </a:r>
            <a:endParaRPr lang="en-US" dirty="0"/>
          </a:p>
        </p:txBody>
      </p:sp>
    </p:spTree>
    <p:extLst>
      <p:ext uri="{BB962C8B-B14F-4D97-AF65-F5344CB8AC3E}">
        <p14:creationId xmlns:p14="http://schemas.microsoft.com/office/powerpoint/2010/main" val="795253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Web</a:t>
            </a:r>
            <a:endParaRPr lang="en-US" dirty="0"/>
          </a:p>
        </p:txBody>
      </p:sp>
      <p:sp>
        <p:nvSpPr>
          <p:cNvPr id="3" name="Content Placeholder 2"/>
          <p:cNvSpPr>
            <a:spLocks noGrp="1"/>
          </p:cNvSpPr>
          <p:nvPr>
            <p:ph idx="1"/>
          </p:nvPr>
        </p:nvSpPr>
        <p:spPr/>
        <p:txBody>
          <a:bodyPr/>
          <a:lstStyle/>
          <a:p>
            <a:pPr marL="0" indent="0">
              <a:buNone/>
            </a:pPr>
            <a:r>
              <a:rPr lang="en-US" dirty="0" smtClean="0"/>
              <a:t>Semantic wikis are part of the “Semantic Web.”</a:t>
            </a:r>
          </a:p>
          <a:p>
            <a:pPr marL="0" indent="0">
              <a:buNone/>
            </a:pPr>
            <a:endParaRPr lang="en-US" dirty="0" smtClean="0"/>
          </a:p>
          <a:p>
            <a:pPr marL="0" indent="0">
              <a:buNone/>
            </a:pPr>
            <a:r>
              <a:rPr lang="en-US" dirty="0" smtClean="0"/>
              <a:t>From </a:t>
            </a:r>
            <a:r>
              <a:rPr lang="en-US" dirty="0">
                <a:hlinkClick r:id="rId2"/>
              </a:rPr>
              <a:t>http://</a:t>
            </a:r>
            <a:r>
              <a:rPr lang="en-US" dirty="0" smtClean="0">
                <a:hlinkClick r:id="rId2"/>
              </a:rPr>
              <a:t>semanticweb.org/wiki/Main_Page</a:t>
            </a:r>
            <a:r>
              <a:rPr lang="en-US" dirty="0" smtClean="0"/>
              <a:t>:</a:t>
            </a:r>
          </a:p>
          <a:p>
            <a:pPr marL="274320" lvl="1" indent="0">
              <a:buNone/>
            </a:pPr>
            <a:r>
              <a:rPr lang="en-US" dirty="0" smtClean="0"/>
              <a:t>“The </a:t>
            </a:r>
            <a:r>
              <a:rPr lang="en-US" b="1" dirty="0"/>
              <a:t>Semantic Web</a:t>
            </a:r>
            <a:r>
              <a:rPr lang="en-US" dirty="0"/>
              <a:t> is the extension of the World Wide Web that enables people to share </a:t>
            </a:r>
            <a:r>
              <a:rPr lang="en-US" i="1" dirty="0"/>
              <a:t>content</a:t>
            </a:r>
            <a:r>
              <a:rPr lang="en-US" dirty="0"/>
              <a:t> beyond the boundaries of applications and websites. It has been described in rather different ways: as a </a:t>
            </a:r>
            <a:r>
              <a:rPr lang="en-US" i="1" dirty="0"/>
              <a:t>utopic vision</a:t>
            </a:r>
            <a:r>
              <a:rPr lang="en-US" dirty="0"/>
              <a:t>, as a </a:t>
            </a:r>
            <a:r>
              <a:rPr lang="en-US" i="1" dirty="0"/>
              <a:t>web of data</a:t>
            </a:r>
            <a:r>
              <a:rPr lang="en-US" dirty="0"/>
              <a:t>, or merely as a </a:t>
            </a:r>
            <a:r>
              <a:rPr lang="en-US" i="1" dirty="0"/>
              <a:t>natural paradigm shift</a:t>
            </a:r>
            <a:r>
              <a:rPr lang="en-US" dirty="0"/>
              <a:t> in our daily use of the Web. Most of all, the Semantic Web has inspired and engaged many people to create innovative semantic technologies and applications</a:t>
            </a:r>
            <a:r>
              <a:rPr lang="en-US" dirty="0" smtClean="0"/>
              <a:t>.”</a:t>
            </a:r>
            <a:endParaRPr lang="en-US" dirty="0"/>
          </a:p>
        </p:txBody>
      </p:sp>
    </p:spTree>
    <p:extLst>
      <p:ext uri="{BB962C8B-B14F-4D97-AF65-F5344CB8AC3E}">
        <p14:creationId xmlns:p14="http://schemas.microsoft.com/office/powerpoint/2010/main" val="218001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 and End-State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prototype of the RHIT course catalogue will be created for the </a:t>
            </a:r>
            <a:r>
              <a:rPr lang="en-US" dirty="0"/>
              <a:t>Junior CSSE Project </a:t>
            </a:r>
            <a:r>
              <a:rPr lang="en-US" dirty="0" smtClean="0"/>
              <a:t>2013-2014.</a:t>
            </a:r>
          </a:p>
          <a:p>
            <a:endParaRPr lang="en-US" dirty="0"/>
          </a:p>
          <a:p>
            <a:r>
              <a:rPr lang="en-US" dirty="0" smtClean="0"/>
              <a:t>A plan to incorporate the wiki into the Rose-Hulman culture will be created during the 2013-2014 academic year.</a:t>
            </a:r>
            <a:r>
              <a:rPr lang="en-US" dirty="0"/>
              <a:t> (</a:t>
            </a:r>
            <a:r>
              <a:rPr lang="en-US" i="1" dirty="0">
                <a:solidFill>
                  <a:srgbClr val="FF0000"/>
                </a:solidFill>
              </a:rPr>
              <a:t>How much would this cost??</a:t>
            </a:r>
            <a:r>
              <a:rPr lang="en-US" dirty="0"/>
              <a:t>)</a:t>
            </a:r>
          </a:p>
          <a:p>
            <a:pPr marL="0" indent="0">
              <a:buNone/>
            </a:pPr>
            <a:endParaRPr lang="en-US" dirty="0"/>
          </a:p>
          <a:p>
            <a:r>
              <a:rPr lang="en-US" dirty="0" smtClean="0"/>
              <a:t>During summer 2014 and the 2014-2015 academic year, students will create a public version of the wiki to be released Fall 2016 to the Rose-Hulman community. (</a:t>
            </a:r>
            <a:r>
              <a:rPr lang="en-US" i="1" dirty="0" smtClean="0">
                <a:solidFill>
                  <a:srgbClr val="FF0000"/>
                </a:solidFill>
              </a:rPr>
              <a:t>How much would this cost??</a:t>
            </a:r>
            <a:r>
              <a:rPr lang="en-US" dirty="0" smtClean="0"/>
              <a:t>)</a:t>
            </a:r>
          </a:p>
          <a:p>
            <a:endParaRPr lang="en-US" dirty="0"/>
          </a:p>
          <a:p>
            <a:r>
              <a:rPr lang="en-US" dirty="0" smtClean="0"/>
              <a:t>More features may be added to the wiki in following years, as desired. </a:t>
            </a:r>
            <a:r>
              <a:rPr lang="en-US" dirty="0"/>
              <a:t>(</a:t>
            </a:r>
            <a:r>
              <a:rPr lang="en-US" i="1" dirty="0">
                <a:solidFill>
                  <a:srgbClr val="FF0000"/>
                </a:solidFill>
              </a:rPr>
              <a:t>How much would this cost??</a:t>
            </a:r>
            <a:r>
              <a:rPr lang="en-US" dirty="0"/>
              <a:t>)</a:t>
            </a:r>
          </a:p>
          <a:p>
            <a:endParaRPr lang="en-US" dirty="0"/>
          </a:p>
        </p:txBody>
      </p:sp>
    </p:spTree>
    <p:extLst>
      <p:ext uri="{BB962C8B-B14F-4D97-AF65-F5344CB8AC3E}">
        <p14:creationId xmlns:p14="http://schemas.microsoft.com/office/powerpoint/2010/main" val="39129050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115</TotalTime>
  <Words>894</Words>
  <Application>Microsoft Office PowerPoint</Application>
  <PresentationFormat>On-screen Show (4:3)</PresentationFormat>
  <Paragraphs>82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RHIT Course  Catalogue  Semantic Wiki</vt:lpstr>
      <vt:lpstr>Task</vt:lpstr>
      <vt:lpstr>Why?</vt:lpstr>
      <vt:lpstr>Strategic Goals Addressed (1 of 2)</vt:lpstr>
      <vt:lpstr>Strategic Goals Addressed (2 of 2)  </vt:lpstr>
      <vt:lpstr>What is a Semantic Wiki?</vt:lpstr>
      <vt:lpstr>Open-source Software:  Semantic MediaWiki</vt:lpstr>
      <vt:lpstr>Semantic Web</vt:lpstr>
      <vt:lpstr>Milestones and End-State</vt:lpstr>
      <vt:lpstr>Success Criteria</vt:lpstr>
      <vt:lpstr>Future Work</vt:lpstr>
      <vt:lpstr>Semantic Wiki Example</vt:lpstr>
      <vt:lpstr>Example of Academic Wiki  (not Semantic)</vt:lpstr>
      <vt:lpstr>Technical Overview:  Links</vt:lpstr>
      <vt:lpstr>Videos and Slideshows:</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Selby, Christina M</dc:creator>
  <cp:lastModifiedBy>Windows User</cp:lastModifiedBy>
  <cp:revision>36</cp:revision>
  <dcterms:created xsi:type="dcterms:W3CDTF">2013-06-28T16:20:31Z</dcterms:created>
  <dcterms:modified xsi:type="dcterms:W3CDTF">2013-09-02T13:33:42Z</dcterms:modified>
</cp:coreProperties>
</file>