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4" r:id="rId3"/>
    <p:sldId id="272" r:id="rId4"/>
    <p:sldId id="273" r:id="rId5"/>
    <p:sldId id="274" r:id="rId6"/>
    <p:sldId id="275" r:id="rId7"/>
    <p:sldId id="276" r:id="rId8"/>
    <p:sldId id="265" r:id="rId9"/>
    <p:sldId id="261" r:id="rId10"/>
    <p:sldId id="266" r:id="rId11"/>
    <p:sldId id="268" r:id="rId12"/>
    <p:sldId id="277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2" d="100"/>
          <a:sy n="112" d="100"/>
        </p:scale>
        <p:origin x="-1500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A4B236-3026-453F-9509-50E1412305E2}" type="datetimeFigureOut">
              <a:rPr lang="en-US" smtClean="0"/>
              <a:t>9/4/2013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510FE-DE1E-402E-89E6-8D3E1D4A72DC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A4B236-3026-453F-9509-50E1412305E2}" type="datetimeFigureOut">
              <a:rPr lang="en-US" smtClean="0"/>
              <a:t>9/4/2013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510FE-DE1E-402E-89E6-8D3E1D4A72D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A4B236-3026-453F-9509-50E1412305E2}" type="datetimeFigureOut">
              <a:rPr lang="en-US" smtClean="0"/>
              <a:t>9/4/2013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510FE-DE1E-402E-89E6-8D3E1D4A72D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A4B236-3026-453F-9509-50E1412305E2}" type="datetimeFigureOut">
              <a:rPr lang="en-US" smtClean="0"/>
              <a:t>9/4/2013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510FE-DE1E-402E-89E6-8D3E1D4A72D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A4B236-3026-453F-9509-50E1412305E2}" type="datetimeFigureOut">
              <a:rPr lang="en-US" smtClean="0"/>
              <a:t>9/4/2013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510FE-DE1E-402E-89E6-8D3E1D4A72DC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A4B236-3026-453F-9509-50E1412305E2}" type="datetimeFigureOut">
              <a:rPr lang="en-US" smtClean="0"/>
              <a:t>9/4/2013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510FE-DE1E-402E-89E6-8D3E1D4A72D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A4B236-3026-453F-9509-50E1412305E2}" type="datetimeFigureOut">
              <a:rPr lang="en-US" smtClean="0"/>
              <a:t>9/4/2013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510FE-DE1E-402E-89E6-8D3E1D4A72DC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A4B236-3026-453F-9509-50E1412305E2}" type="datetimeFigureOut">
              <a:rPr lang="en-US" smtClean="0"/>
              <a:t>9/4/2013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510FE-DE1E-402E-89E6-8D3E1D4A72D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A4B236-3026-453F-9509-50E1412305E2}" type="datetimeFigureOut">
              <a:rPr lang="en-US" smtClean="0"/>
              <a:t>9/4/2013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510FE-DE1E-402E-89E6-8D3E1D4A72D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A4B236-3026-453F-9509-50E1412305E2}" type="datetimeFigureOut">
              <a:rPr lang="en-US" smtClean="0"/>
              <a:t>9/4/2013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510FE-DE1E-402E-89E6-8D3E1D4A72DC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A4B236-3026-453F-9509-50E1412305E2}" type="datetimeFigureOut">
              <a:rPr lang="en-US" smtClean="0"/>
              <a:t>9/4/2013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510FE-DE1E-402E-89E6-8D3E1D4A72D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3AA4B236-3026-453F-9509-50E1412305E2}" type="datetimeFigureOut">
              <a:rPr lang="en-US" smtClean="0"/>
              <a:t>9/4/2013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14C510FE-DE1E-402E-89E6-8D3E1D4A72DC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boutell@rose-hulman.edu" TargetMode="External"/><Relationship Id="rId2" Type="http://schemas.openxmlformats.org/officeDocument/2006/relationships/hyperlink" Target="mailto:mutchler@rose-hulman.edu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RHIT </a:t>
            </a:r>
            <a:r>
              <a:rPr lang="en-US" dirty="0" smtClean="0"/>
              <a:t>Registration System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2438400"/>
          </a:xfrm>
        </p:spPr>
        <p:txBody>
          <a:bodyPr>
            <a:normAutofit fontScale="47500" lnSpcReduction="20000"/>
          </a:bodyPr>
          <a:lstStyle/>
          <a:p>
            <a:r>
              <a:rPr lang="en-US" sz="4500" dirty="0" smtClean="0"/>
              <a:t>Overview and Initial Thoughts</a:t>
            </a:r>
          </a:p>
          <a:p>
            <a:endParaRPr lang="en-US" dirty="0"/>
          </a:p>
          <a:p>
            <a:r>
              <a:rPr lang="en-US" sz="3800" dirty="0" smtClean="0"/>
              <a:t>From your </a:t>
            </a:r>
            <a:r>
              <a:rPr lang="en-US" sz="3800" dirty="0" smtClean="0"/>
              <a:t>clients </a:t>
            </a:r>
            <a:r>
              <a:rPr lang="en-US" sz="3800" dirty="0" smtClean="0"/>
              <a:t>for </a:t>
            </a:r>
            <a:r>
              <a:rPr lang="en-US" sz="3800" dirty="0" smtClean="0"/>
              <a:t>371-01:</a:t>
            </a:r>
            <a:endParaRPr lang="en-US" sz="3800" dirty="0" smtClean="0"/>
          </a:p>
          <a:p>
            <a:endParaRPr lang="en-US" sz="3800" dirty="0" smtClean="0"/>
          </a:p>
          <a:p>
            <a:r>
              <a:rPr lang="en-US" sz="3800" dirty="0" smtClean="0"/>
              <a:t>David Mutchler, </a:t>
            </a:r>
            <a:r>
              <a:rPr lang="en-US" sz="3800" dirty="0" smtClean="0"/>
              <a:t>RHIT </a:t>
            </a:r>
            <a:r>
              <a:rPr lang="en-US" sz="3800" dirty="0" smtClean="0"/>
              <a:t>CSSE </a:t>
            </a:r>
            <a:r>
              <a:rPr lang="en-US" sz="3800" dirty="0" err="1" smtClean="0"/>
              <a:t>Dept</a:t>
            </a:r>
            <a:endParaRPr lang="en-US" sz="3800" dirty="0" smtClean="0"/>
          </a:p>
          <a:p>
            <a:r>
              <a:rPr lang="en-US" sz="3800" dirty="0" smtClean="0"/>
              <a:t>F-226, 812-877-8426</a:t>
            </a:r>
          </a:p>
          <a:p>
            <a:r>
              <a:rPr lang="en-US" sz="3800" dirty="0">
                <a:hlinkClick r:id="rId2"/>
              </a:rPr>
              <a:t>mutchler@rose-hulman.edu</a:t>
            </a:r>
            <a:r>
              <a:rPr lang="en-US" sz="3800" dirty="0"/>
              <a:t/>
            </a:r>
            <a:br>
              <a:rPr lang="en-US" sz="3800" dirty="0"/>
            </a:br>
            <a:endParaRPr lang="en-US" sz="3800" dirty="0"/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4691440" y="4486870"/>
            <a:ext cx="330956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Matt Boutell, RHIT CSSE </a:t>
            </a:r>
            <a:r>
              <a:rPr lang="en-US" dirty="0" err="1" smtClean="0"/>
              <a:t>Dept</a:t>
            </a:r>
            <a:endParaRPr lang="en-US" dirty="0" smtClean="0"/>
          </a:p>
          <a:p>
            <a:r>
              <a:rPr lang="en-US" dirty="0" smtClean="0"/>
              <a:t>F-222, 812-877-8534</a:t>
            </a:r>
          </a:p>
          <a:p>
            <a:r>
              <a:rPr lang="en-US" dirty="0">
                <a:hlinkClick r:id="rId3"/>
              </a:rPr>
              <a:t>boutell@rose-hulman.edu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315565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Strategic Goals Addressed (2 of 2) 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i="1" dirty="0" smtClean="0"/>
              <a:t>Goal 2</a:t>
            </a:r>
            <a:r>
              <a:rPr lang="en-US" dirty="0" smtClean="0"/>
              <a:t>:  Rose-Hulman will give students a vision of the breadth of their possible futures and will prepare them to achieve these futures.</a:t>
            </a:r>
          </a:p>
          <a:p>
            <a:pPr marL="0" indent="0">
              <a:buNone/>
            </a:pPr>
            <a:endParaRPr lang="en-US" i="1" dirty="0" smtClean="0"/>
          </a:p>
          <a:p>
            <a:pPr marL="0" indent="0">
              <a:buNone/>
            </a:pPr>
            <a:r>
              <a:rPr lang="en-US" i="1" dirty="0" smtClean="0"/>
              <a:t>Goal 3</a:t>
            </a:r>
            <a:r>
              <a:rPr lang="en-US" dirty="0" smtClean="0"/>
              <a:t>:  Rose-Hulman will foster a culture of lifelong connection with all of our constituents.</a:t>
            </a:r>
            <a:endParaRPr lang="en-US" i="1" dirty="0" smtClean="0"/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Buried in the idea of pre-registration is the concept that students have this vision of what they want to do, and can use our school to make that happen.</a:t>
            </a:r>
          </a:p>
          <a:p>
            <a:pPr lvl="1"/>
            <a:r>
              <a:rPr lang="en-US" dirty="0" smtClean="0"/>
              <a:t>So, how current students, and alums, could use registration tools toward this end – that’s a big deal!</a:t>
            </a:r>
            <a:r>
              <a:rPr lang="en-US" dirty="0" smtClean="0"/>
              <a:t> 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390024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</a:t>
            </a:r>
            <a:r>
              <a:rPr lang="en-US" dirty="0" smtClean="0"/>
              <a:t>else is out there?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 have no idea!</a:t>
            </a:r>
          </a:p>
          <a:p>
            <a:r>
              <a:rPr lang="en-US" dirty="0" smtClean="0"/>
              <a:t>That’s up to you to discover –</a:t>
            </a:r>
          </a:p>
          <a:p>
            <a:pPr lvl="1"/>
            <a:r>
              <a:rPr lang="en-US" dirty="0" smtClean="0"/>
              <a:t>Each team needs to do research.</a:t>
            </a:r>
          </a:p>
          <a:p>
            <a:pPr lvl="1"/>
            <a:r>
              <a:rPr lang="en-US" dirty="0" smtClean="0"/>
              <a:t>Milestone 1 has a place for you to describe what you’ve already done at that point.</a:t>
            </a:r>
          </a:p>
          <a:p>
            <a:pPr lvl="1"/>
            <a:r>
              <a:rPr lang="en-US" dirty="0" smtClean="0"/>
              <a:t>Step 1 – try </a:t>
            </a:r>
            <a:r>
              <a:rPr lang="en-US" dirty="0" err="1" smtClean="0"/>
              <a:t>Googling</a:t>
            </a:r>
            <a:r>
              <a:rPr lang="en-US" dirty="0" smtClean="0"/>
              <a:t> </a:t>
            </a:r>
            <a:r>
              <a:rPr lang="en-US" dirty="0"/>
              <a:t>for “college course registration software</a:t>
            </a:r>
            <a:r>
              <a:rPr lang="en-US" dirty="0" smtClean="0"/>
              <a:t>”…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900645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Who else is out there?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Jan Pink – an obvious client</a:t>
            </a:r>
          </a:p>
          <a:p>
            <a:pPr lvl="1"/>
            <a:r>
              <a:rPr lang="en-US" dirty="0" smtClean="0"/>
              <a:t>The class needs to coordinate how we contact her!</a:t>
            </a:r>
          </a:p>
          <a:p>
            <a:r>
              <a:rPr lang="en-US" dirty="0" smtClean="0"/>
              <a:t>Dr. Rader – an obvious resource</a:t>
            </a:r>
          </a:p>
          <a:p>
            <a:pPr lvl="1"/>
            <a:r>
              <a:rPr lang="en-US" dirty="0" smtClean="0"/>
              <a:t>Ditto</a:t>
            </a:r>
          </a:p>
          <a:p>
            <a:pPr lvl="1"/>
            <a:r>
              <a:rPr lang="en-US" dirty="0" smtClean="0"/>
              <a:t>And, what he knows may not come into play till next year?</a:t>
            </a:r>
          </a:p>
          <a:p>
            <a:r>
              <a:rPr lang="en-US" dirty="0" smtClean="0"/>
              <a:t>All the potential users you could talk to, including each other!</a:t>
            </a:r>
          </a:p>
          <a:p>
            <a:pPr lvl="1"/>
            <a:r>
              <a:rPr lang="en-US" dirty="0" smtClean="0"/>
              <a:t>Could be many scenarios for how it might work…</a:t>
            </a:r>
          </a:p>
          <a:p>
            <a:r>
              <a:rPr lang="en-US" dirty="0" smtClean="0"/>
              <a:t>Off-campus sources –</a:t>
            </a:r>
          </a:p>
          <a:p>
            <a:pPr lvl="1"/>
            <a:r>
              <a:rPr lang="en-US" dirty="0" smtClean="0"/>
              <a:t>Some other school that’s already done this!</a:t>
            </a:r>
          </a:p>
          <a:p>
            <a:pPr lvl="1"/>
            <a:r>
              <a:rPr lang="en-US" dirty="0" smtClean="0"/>
              <a:t>Alums!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29281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Task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 smtClean="0"/>
              <a:t>Original project idea, from Dr. Boutell: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Create </a:t>
            </a:r>
            <a:r>
              <a:rPr lang="en-US" dirty="0" smtClean="0"/>
              <a:t>a </a:t>
            </a:r>
            <a:r>
              <a:rPr lang="en-US" dirty="0"/>
              <a:t>program help </a:t>
            </a:r>
            <a:r>
              <a:rPr lang="en-US" dirty="0" smtClean="0"/>
              <a:t>RHIT’s </a:t>
            </a:r>
            <a:r>
              <a:rPr lang="en-US" dirty="0"/>
              <a:t>Registrar </a:t>
            </a:r>
            <a:r>
              <a:rPr lang="en-US" dirty="0" smtClean="0"/>
              <a:t>(Jan Pink) schedule </a:t>
            </a:r>
            <a:r>
              <a:rPr lang="en-US" dirty="0"/>
              <a:t>classes (times and room assignments</a:t>
            </a:r>
            <a:r>
              <a:rPr lang="en-US" dirty="0" smtClean="0"/>
              <a:t>). </a:t>
            </a:r>
          </a:p>
          <a:p>
            <a:pPr marL="0" indent="0">
              <a:buNone/>
            </a:pPr>
            <a:endParaRPr lang="en-US" b="1" dirty="0" smtClean="0"/>
          </a:p>
          <a:p>
            <a:pPr marL="0" indent="0">
              <a:buNone/>
            </a:pPr>
            <a:r>
              <a:rPr lang="en-US" b="1" dirty="0" smtClean="0"/>
              <a:t>First concept:  </a:t>
            </a:r>
            <a:r>
              <a:rPr lang="en-US" dirty="0" smtClean="0"/>
              <a:t>Dave </a:t>
            </a:r>
            <a:r>
              <a:rPr lang="en-US" dirty="0"/>
              <a:t>Rader </a:t>
            </a:r>
            <a:r>
              <a:rPr lang="en-US" dirty="0" smtClean="0"/>
              <a:t>(Math </a:t>
            </a:r>
            <a:r>
              <a:rPr lang="en-US" dirty="0" err="1" smtClean="0"/>
              <a:t>dept</a:t>
            </a:r>
            <a:r>
              <a:rPr lang="en-US" dirty="0" smtClean="0"/>
              <a:t>) has </a:t>
            </a:r>
            <a:r>
              <a:rPr lang="en-US" dirty="0"/>
              <a:t>some ideas about this as an optimization problem. </a:t>
            </a:r>
          </a:p>
          <a:p>
            <a:pPr marL="0" indent="0">
              <a:buNone/>
            </a:pPr>
            <a:endParaRPr lang="en-US" b="1" dirty="0" smtClean="0"/>
          </a:p>
          <a:p>
            <a:pPr marL="0" indent="0">
              <a:buNone/>
            </a:pPr>
            <a:r>
              <a:rPr lang="en-US" b="1" dirty="0" smtClean="0"/>
              <a:t>Second concept: </a:t>
            </a:r>
            <a:r>
              <a:rPr lang="en-US" dirty="0" smtClean="0"/>
              <a:t>Or </a:t>
            </a:r>
            <a:r>
              <a:rPr lang="en-US" dirty="0"/>
              <a:t>maybe even a preregistration system, like we’ve done </a:t>
            </a:r>
            <a:r>
              <a:rPr lang="en-US" dirty="0" smtClean="0"/>
              <a:t>in CSSE the past year, </a:t>
            </a:r>
            <a:r>
              <a:rPr lang="en-US" dirty="0"/>
              <a:t>with </a:t>
            </a:r>
            <a:r>
              <a:rPr lang="en-US" dirty="0" smtClean="0"/>
              <a:t>Google </a:t>
            </a:r>
            <a:r>
              <a:rPr lang="en-US" dirty="0"/>
              <a:t>surveys and email.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 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1012975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Discussion - 1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 sz="2000" dirty="0" smtClean="0"/>
              <a:t>The following detailed points were then proposed by Dr. Mutchler:</a:t>
            </a:r>
          </a:p>
          <a:p>
            <a:endParaRPr lang="en-US" sz="2000" dirty="0"/>
          </a:p>
          <a:p>
            <a:pPr>
              <a:buFont typeface="Courier New" pitchFamily="49" charset="0"/>
              <a:buChar char="o"/>
            </a:pPr>
            <a:r>
              <a:rPr lang="en-US" sz="2000" dirty="0" smtClean="0"/>
              <a:t>One </a:t>
            </a:r>
            <a:r>
              <a:rPr lang="en-US" sz="2000" dirty="0"/>
              <a:t>thing that I like about the proposed idea, especially if it is full-blown registration system, is that it has multiple clients who fill DIFFERENT roles, just like in real life:</a:t>
            </a:r>
          </a:p>
          <a:p>
            <a:pPr lvl="1">
              <a:buFont typeface="Courier New" pitchFamily="49" charset="0"/>
              <a:buChar char="o"/>
            </a:pPr>
            <a:r>
              <a:rPr lang="en-US" sz="1800" dirty="0" smtClean="0"/>
              <a:t>Registrar </a:t>
            </a:r>
            <a:r>
              <a:rPr lang="en-US" sz="1800" dirty="0"/>
              <a:t>for data access and protection and end-use</a:t>
            </a:r>
          </a:p>
          <a:p>
            <a:pPr lvl="1">
              <a:buFont typeface="Courier New" pitchFamily="49" charset="0"/>
              <a:buChar char="o"/>
            </a:pPr>
            <a:r>
              <a:rPr lang="en-US" sz="1800" dirty="0" smtClean="0"/>
              <a:t>Faculty representing </a:t>
            </a:r>
            <a:r>
              <a:rPr lang="en-US" sz="1800" dirty="0"/>
              <a:t>an advisor’s role, and also as more-technical surrogate for the Registrar</a:t>
            </a:r>
          </a:p>
          <a:p>
            <a:pPr lvl="1">
              <a:buFont typeface="Courier New" pitchFamily="49" charset="0"/>
              <a:buChar char="o"/>
            </a:pPr>
            <a:r>
              <a:rPr lang="en-US" sz="1800" dirty="0" smtClean="0"/>
              <a:t>Mathematician (Dr. Rader) </a:t>
            </a:r>
            <a:r>
              <a:rPr lang="en-US" sz="1800" dirty="0"/>
              <a:t>for the optimization problem (he would presumably play a strong role in suggesting an algorithm or package or …)</a:t>
            </a:r>
          </a:p>
          <a:p>
            <a:pPr lvl="1">
              <a:buFont typeface="Courier New" pitchFamily="49" charset="0"/>
              <a:buChar char="o"/>
            </a:pPr>
            <a:r>
              <a:rPr lang="en-US" sz="1800" dirty="0" smtClean="0"/>
              <a:t>IAIT </a:t>
            </a:r>
            <a:r>
              <a:rPr lang="en-US" sz="1800" dirty="0"/>
              <a:t>for deployment within Banner</a:t>
            </a:r>
          </a:p>
          <a:p>
            <a:pPr lvl="1">
              <a:buFont typeface="Courier New" pitchFamily="49" charset="0"/>
              <a:buChar char="o"/>
            </a:pPr>
            <a:r>
              <a:rPr lang="en-US" sz="1800" dirty="0" smtClean="0"/>
              <a:t>Security </a:t>
            </a:r>
            <a:r>
              <a:rPr lang="en-US" sz="1800" dirty="0"/>
              <a:t>expert </a:t>
            </a:r>
            <a:r>
              <a:rPr lang="en-US" sz="1800" dirty="0" smtClean="0"/>
              <a:t>(CSSE faculty) </a:t>
            </a:r>
            <a:r>
              <a:rPr lang="en-US" sz="1800" dirty="0"/>
              <a:t>to ensure that the security needs are met</a:t>
            </a:r>
          </a:p>
          <a:p>
            <a:pPr lvl="1">
              <a:buFont typeface="Courier New" pitchFamily="49" charset="0"/>
              <a:buChar char="o"/>
            </a:pPr>
            <a:r>
              <a:rPr lang="en-US" sz="1800" dirty="0" smtClean="0"/>
              <a:t>Current </a:t>
            </a:r>
            <a:r>
              <a:rPr lang="en-US" sz="1800" dirty="0"/>
              <a:t>or former student to ensure that the system meets students’ needs</a:t>
            </a:r>
          </a:p>
          <a:p>
            <a:pPr>
              <a:buFont typeface="Courier New" pitchFamily="49" charset="0"/>
              <a:buChar char="o"/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42352777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Discussion - 2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 sz="2000" dirty="0" smtClean="0"/>
              <a:t>Additional points proposed by Dr. Mutchler:</a:t>
            </a:r>
          </a:p>
          <a:p>
            <a:endParaRPr lang="en-US" sz="2000" dirty="0"/>
          </a:p>
          <a:p>
            <a:pPr>
              <a:buFont typeface="Courier New" pitchFamily="49" charset="0"/>
              <a:buChar char="o"/>
            </a:pPr>
            <a:r>
              <a:rPr lang="en-US" sz="2000" dirty="0" smtClean="0"/>
              <a:t>Also</a:t>
            </a:r>
            <a:r>
              <a:rPr lang="en-US" sz="2000" dirty="0"/>
              <a:t>, the system breaks into subcomponents naturally which will lend itself to a group-of-groups project, and the parts can have value even without the whole (so if only the optimization really gets done professionally, it is still of value).</a:t>
            </a:r>
          </a:p>
          <a:p>
            <a:pPr marL="0" indent="0">
              <a:buNone/>
            </a:pPr>
            <a:r>
              <a:rPr lang="en-US" sz="2000" dirty="0" smtClean="0"/>
              <a:t> </a:t>
            </a:r>
            <a:endParaRPr lang="en-US" sz="2000" dirty="0"/>
          </a:p>
          <a:p>
            <a:pPr>
              <a:buFont typeface="Courier New" pitchFamily="49" charset="0"/>
              <a:buChar char="o"/>
            </a:pPr>
            <a:r>
              <a:rPr lang="en-US" sz="2000" dirty="0"/>
              <a:t>Perhaps the challenge is finding a client who will be the “lead client” and take ownership of the system.  Not the Registrar, I suspect – she cannot devote the time necessary.  Maybe a former student could be lead client?</a:t>
            </a:r>
          </a:p>
          <a:p>
            <a:pPr>
              <a:buFont typeface="Courier New" pitchFamily="49" charset="0"/>
              <a:buChar char="o"/>
            </a:pPr>
            <a:endParaRPr lang="en-US" sz="2000" dirty="0"/>
          </a:p>
          <a:p>
            <a:pPr lvl="1">
              <a:buFont typeface="Courier New" pitchFamily="49" charset="0"/>
              <a:buChar char="o"/>
            </a:pPr>
            <a:r>
              <a:rPr lang="en-US" sz="1800" dirty="0" smtClean="0"/>
              <a:t>In the end, that became Dr. Mutchler and Dr. Boutell! 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17844044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Discussion - 3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In a meeting with Dr. Boutell, Dr. Mutchler, and Dr. Rader:</a:t>
            </a:r>
          </a:p>
          <a:p>
            <a:pPr>
              <a:buFont typeface="Courier New" pitchFamily="49" charset="0"/>
              <a:buChar char="o"/>
            </a:pPr>
            <a:r>
              <a:rPr lang="en-US" dirty="0" smtClean="0"/>
              <a:t>Beneficiaries / benefits of a new registration system:</a:t>
            </a:r>
          </a:p>
          <a:p>
            <a:pPr lvl="1">
              <a:buFont typeface="Courier New" pitchFamily="49" charset="0"/>
              <a:buChar char="o"/>
            </a:pPr>
            <a:r>
              <a:rPr lang="en-US" dirty="0" smtClean="0"/>
              <a:t>Registrar</a:t>
            </a:r>
          </a:p>
          <a:p>
            <a:pPr lvl="1">
              <a:buFont typeface="Courier New" pitchFamily="49" charset="0"/>
              <a:buChar char="o"/>
            </a:pPr>
            <a:r>
              <a:rPr lang="en-US" dirty="0" smtClean="0"/>
              <a:t>Rooms</a:t>
            </a:r>
          </a:p>
          <a:p>
            <a:pPr lvl="1">
              <a:buFont typeface="Courier New" pitchFamily="49" charset="0"/>
              <a:buChar char="o"/>
            </a:pPr>
            <a:r>
              <a:rPr lang="en-US" dirty="0" smtClean="0"/>
              <a:t>Department heads</a:t>
            </a:r>
          </a:p>
          <a:p>
            <a:pPr lvl="1">
              <a:buFont typeface="Courier New" pitchFamily="49" charset="0"/>
              <a:buChar char="o"/>
            </a:pPr>
            <a:r>
              <a:rPr lang="en-US" dirty="0" smtClean="0"/>
              <a:t>Students</a:t>
            </a:r>
          </a:p>
          <a:p>
            <a:pPr>
              <a:buFont typeface="Courier New" pitchFamily="49" charset="0"/>
              <a:buChar char="o"/>
            </a:pPr>
            <a:r>
              <a:rPr lang="en-US" dirty="0" smtClean="0"/>
              <a:t>Examples of “twists” the system would need to handle:</a:t>
            </a:r>
          </a:p>
          <a:p>
            <a:pPr lvl="1">
              <a:buFont typeface="Courier New" pitchFamily="49" charset="0"/>
              <a:buChar char="o"/>
            </a:pPr>
            <a:r>
              <a:rPr lang="en-US" dirty="0" smtClean="0"/>
              <a:t>Double majors</a:t>
            </a:r>
          </a:p>
          <a:p>
            <a:pPr lvl="1">
              <a:buFont typeface="Courier New" pitchFamily="49" charset="0"/>
              <a:buChar char="o"/>
            </a:pPr>
            <a:r>
              <a:rPr lang="en-US" dirty="0" smtClean="0"/>
              <a:t>Freshmen / sophomores auto-registered</a:t>
            </a:r>
          </a:p>
          <a:p>
            <a:pPr lvl="1">
              <a:buFont typeface="Courier New" pitchFamily="49" charset="0"/>
              <a:buChar char="o"/>
            </a:pPr>
            <a:r>
              <a:rPr lang="en-US" dirty="0" smtClean="0"/>
              <a:t>Pre-registration student preferences</a:t>
            </a:r>
          </a:p>
          <a:p>
            <a:pPr lvl="1">
              <a:buFont typeface="Courier New" pitchFamily="49" charset="0"/>
              <a:buChar char="o"/>
            </a:pPr>
            <a:r>
              <a:rPr lang="en-US" dirty="0" smtClean="0"/>
              <a:t>Checking prerequisites</a:t>
            </a:r>
            <a:endParaRPr lang="en-US" dirty="0"/>
          </a:p>
          <a:p>
            <a:pPr>
              <a:buFont typeface="Courier New" pitchFamily="49" charset="0"/>
              <a:buChar char="o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40596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Discussion - 4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In a meeting with Dr. Boutell, Dr. Mutchler, and Dr. Rader, </a:t>
            </a:r>
            <a:r>
              <a:rPr lang="en-US" dirty="0" err="1" smtClean="0"/>
              <a:t>cntd</a:t>
            </a:r>
            <a:r>
              <a:rPr lang="en-US" dirty="0" smtClean="0"/>
              <a:t>:</a:t>
            </a:r>
          </a:p>
          <a:p>
            <a:pPr>
              <a:buFont typeface="Courier New" pitchFamily="49" charset="0"/>
              <a:buChar char="o"/>
            </a:pPr>
            <a:r>
              <a:rPr lang="en-US" dirty="0" smtClean="0"/>
              <a:t>How should we plan this as a junior CSSE project?</a:t>
            </a:r>
          </a:p>
          <a:p>
            <a:pPr>
              <a:buFont typeface="Courier New" pitchFamily="49" charset="0"/>
              <a:buChar char="o"/>
            </a:pPr>
            <a:r>
              <a:rPr lang="en-US" dirty="0" smtClean="0"/>
              <a:t>This year – “A system that lets students say what they would want to take if they could get it.” (Pre-registration.)</a:t>
            </a:r>
          </a:p>
          <a:p>
            <a:pPr lvl="1">
              <a:buFont typeface="Courier New" pitchFamily="49" charset="0"/>
              <a:buChar char="o"/>
            </a:pPr>
            <a:r>
              <a:rPr lang="en-US" dirty="0" smtClean="0"/>
              <a:t>Also includes “Looking at current approaches for the whole registration process.”  E.g., What are other schools doing?</a:t>
            </a:r>
          </a:p>
          <a:p>
            <a:pPr>
              <a:buFont typeface="Courier New" pitchFamily="49" charset="0"/>
              <a:buChar char="o"/>
            </a:pPr>
            <a:r>
              <a:rPr lang="en-US" dirty="0" smtClean="0"/>
              <a:t>Next year – “The start of a real registration system.”</a:t>
            </a:r>
          </a:p>
          <a:p>
            <a:pPr lvl="1">
              <a:buFont typeface="Courier New" pitchFamily="49" charset="0"/>
              <a:buChar char="o"/>
            </a:pPr>
            <a:r>
              <a:rPr lang="en-US" dirty="0" smtClean="0"/>
              <a:t>This would involve Dr. Rader in discussing algorithms.</a:t>
            </a:r>
            <a:endParaRPr lang="en-US" dirty="0"/>
          </a:p>
          <a:p>
            <a:pPr>
              <a:buFont typeface="Courier New" pitchFamily="49" charset="0"/>
              <a:buChar char="o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30970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Discussion - 5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Other interested parties:</a:t>
            </a:r>
          </a:p>
          <a:p>
            <a:pPr lvl="1"/>
            <a:r>
              <a:rPr lang="en-US" dirty="0" smtClean="0"/>
              <a:t>Jan Pink (Lind), our Registrar:</a:t>
            </a:r>
          </a:p>
          <a:p>
            <a:pPr lvl="2"/>
            <a:r>
              <a:rPr lang="en-US" dirty="0" smtClean="0"/>
              <a:t>Steve met with her in June, and she would like to see what we could do with both ideas, pre-registration and registration.</a:t>
            </a:r>
          </a:p>
          <a:p>
            <a:pPr lvl="2"/>
            <a:r>
              <a:rPr lang="en-US" dirty="0" smtClean="0"/>
              <a:t>She provided examples of the input she gets now, from department heads, on spreadsheets, as the basis for each new term’s class schedule.</a:t>
            </a:r>
          </a:p>
          <a:p>
            <a:r>
              <a:rPr lang="en-US" dirty="0" smtClean="0"/>
              <a:t>In August meeting with Dr. Mutchler and Dr. Boutell:</a:t>
            </a:r>
          </a:p>
          <a:p>
            <a:pPr lvl="1"/>
            <a:r>
              <a:rPr lang="en-US" dirty="0" smtClean="0"/>
              <a:t>This could be a 3-year junior project overall – with Pre-registration as the main goal for this year.</a:t>
            </a:r>
          </a:p>
          <a:p>
            <a:pPr lvl="1"/>
            <a:r>
              <a:rPr lang="en-US" dirty="0" smtClean="0"/>
              <a:t>The two clients, fall term, are both available 10</a:t>
            </a:r>
            <a:r>
              <a:rPr lang="en-US" baseline="30000" dirty="0" smtClean="0"/>
              <a:t>th</a:t>
            </a:r>
            <a:r>
              <a:rPr lang="en-US" dirty="0" smtClean="0"/>
              <a:t> hour Friday, but not during the regular class hour.  Thus, our move to that meeting time on Fridays.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589937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 smtClean="0"/>
              <a:t>In 371:  </a:t>
            </a:r>
          </a:p>
          <a:p>
            <a:r>
              <a:rPr lang="en-US" dirty="0" smtClean="0"/>
              <a:t>One of your goals as a class will be to explore the feasibility of this system:</a:t>
            </a:r>
          </a:p>
          <a:p>
            <a:pPr lvl="1"/>
            <a:r>
              <a:rPr lang="en-US" dirty="0" smtClean="0"/>
              <a:t>How much benefit is there really, and how can we measure that?</a:t>
            </a:r>
          </a:p>
          <a:p>
            <a:pPr lvl="1"/>
            <a:r>
              <a:rPr lang="en-US" dirty="0" smtClean="0"/>
              <a:t>It’s a tricky subject.  E.g., If all our rooms would be used up, no matter what system decided the class schedule, where’s the gain?</a:t>
            </a:r>
          </a:p>
          <a:p>
            <a:pPr lvl="1"/>
            <a:r>
              <a:rPr lang="en-US" dirty="0" smtClean="0"/>
              <a:t>Included in a solution may be proposals for new procedures we don’t already do.  E.g., hold classes at midnight!  Or, put all of them online!</a:t>
            </a:r>
            <a:endParaRPr lang="en-US" dirty="0" smtClean="0"/>
          </a:p>
          <a:p>
            <a:r>
              <a:rPr lang="en-US" dirty="0" smtClean="0"/>
              <a:t>We also need to learn the alternatives available:</a:t>
            </a:r>
          </a:p>
          <a:p>
            <a:pPr lvl="1"/>
            <a:r>
              <a:rPr lang="en-US" dirty="0" smtClean="0"/>
              <a:t>E.g., We may discover that there’s an open source system already available and we could adapt that to our needs!</a:t>
            </a:r>
          </a:p>
          <a:p>
            <a:pPr lvl="1"/>
            <a:r>
              <a:rPr lang="en-US" dirty="0" smtClean="0"/>
              <a:t>Or, we could end up “reverse engineering” some product that exists.</a:t>
            </a:r>
            <a:endParaRPr lang="en-US" dirty="0"/>
          </a:p>
          <a:p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870220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Strategic Goals Addressed (1 of 2)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i="1" dirty="0" smtClean="0"/>
              <a:t>Goal 1</a:t>
            </a:r>
            <a:r>
              <a:rPr lang="en-US" dirty="0" smtClean="0"/>
              <a:t>:  Rose-Hulman will support and recognize excellence in teaching, learning, innovation, and intellectual </a:t>
            </a:r>
            <a:r>
              <a:rPr lang="en-US" dirty="0" smtClean="0"/>
              <a:t>growth - </a:t>
            </a:r>
            <a:r>
              <a:rPr lang="en-US" dirty="0" smtClean="0"/>
              <a:t>both in and out of the classroom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Teaching could be improved by </a:t>
            </a:r>
            <a:r>
              <a:rPr lang="en-US" dirty="0" smtClean="0"/>
              <a:t>better use of resources, which a new registration system could provide:</a:t>
            </a:r>
          </a:p>
          <a:p>
            <a:pPr lvl="2"/>
            <a:r>
              <a:rPr lang="en-US" dirty="0" smtClean="0"/>
              <a:t>Consider, for example, the benefits of pre-registration – we could anticipate almost all conflicts for students to take their desired courses.  (Maybe!)</a:t>
            </a:r>
          </a:p>
          <a:p>
            <a:pPr lvl="2"/>
            <a:r>
              <a:rPr lang="en-US" dirty="0" smtClean="0"/>
              <a:t>Perhaps we could offer more electives, by providing required courses more efficiently.</a:t>
            </a:r>
          </a:p>
          <a:p>
            <a:pPr lvl="1"/>
            <a:r>
              <a:rPr lang="en-US" dirty="0" smtClean="0"/>
              <a:t>One of your goals, starting with Milestone 1, will be to work these lists of “benefits” as “stakeholder needs.”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549763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ty">
  <a:themeElements>
    <a:clrScheme name="Clarity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230</TotalTime>
  <Words>1137</Words>
  <Application>Microsoft Office PowerPoint</Application>
  <PresentationFormat>On-screen Show (4:3)</PresentationFormat>
  <Paragraphs>108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Clarity</vt:lpstr>
      <vt:lpstr>RHIT Registration System</vt:lpstr>
      <vt:lpstr>Task</vt:lpstr>
      <vt:lpstr>Discussion - 1</vt:lpstr>
      <vt:lpstr>Discussion - 2</vt:lpstr>
      <vt:lpstr>Discussion - 3</vt:lpstr>
      <vt:lpstr>Discussion - 4</vt:lpstr>
      <vt:lpstr>Discussion - 5</vt:lpstr>
      <vt:lpstr>Why?</vt:lpstr>
      <vt:lpstr>Strategic Goals Addressed (1 of 2)</vt:lpstr>
      <vt:lpstr>Strategic Goals Addressed (2 of 2)  </vt:lpstr>
      <vt:lpstr>What else is out there?</vt:lpstr>
      <vt:lpstr>Who else is out there?</vt:lpstr>
    </vt:vector>
  </TitlesOfParts>
  <Company>Rose-Hulman Institute of Technology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Selby, Christina M</dc:creator>
  <cp:lastModifiedBy>Windows User</cp:lastModifiedBy>
  <cp:revision>47</cp:revision>
  <dcterms:created xsi:type="dcterms:W3CDTF">2013-06-28T16:20:31Z</dcterms:created>
  <dcterms:modified xsi:type="dcterms:W3CDTF">2013-09-04T15:08:56Z</dcterms:modified>
</cp:coreProperties>
</file>