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E63418F-AED5-4A66-AE56-5DC030113E16}">
          <p14:sldIdLst>
            <p14:sldId id="256"/>
            <p14:sldId id="257"/>
            <p14:sldId id="258"/>
          </p14:sldIdLst>
        </p14:section>
        <p14:section name="Untitled Section" id="{A662C60B-6AED-4AC6-867D-5992E5CF8B63}">
          <p14:sldIdLst>
            <p14:sldId id="259"/>
            <p14:sldId id="261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02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9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4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3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0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8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6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3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7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8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7692A-072D-47C4-BC6F-29EA8807846E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6878D-6532-4881-A309-F6B520D0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Teamwork pep talk!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 23, 2013</a:t>
            </a:r>
          </a:p>
          <a:p>
            <a:r>
              <a:rPr lang="en-US" dirty="0" smtClean="0"/>
              <a:t>Rumors and guiding principles</a:t>
            </a:r>
          </a:p>
          <a:p>
            <a:r>
              <a:rPr lang="en-US" dirty="0" smtClean="0"/>
              <a:t>Steve Chenoweth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41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reality…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From one of your PM’s:</a:t>
            </a:r>
          </a:p>
          <a:p>
            <a:r>
              <a:rPr lang="en-US" dirty="0"/>
              <a:t>All the groups seem to be working really well together. There’s a bit of divide and conquer going on but that will always happen. </a:t>
            </a:r>
            <a:endParaRPr lang="en-US" dirty="0" smtClean="0"/>
          </a:p>
          <a:p>
            <a:r>
              <a:rPr lang="en-US" dirty="0" smtClean="0"/>
              <a:t>I’ve </a:t>
            </a:r>
            <a:r>
              <a:rPr lang="en-US" dirty="0"/>
              <a:t>made it clear to the groups that the milestones should at least look like it was written by one person/mind. </a:t>
            </a:r>
          </a:p>
        </p:txBody>
      </p:sp>
    </p:spTree>
    <p:extLst>
      <p:ext uri="{BB962C8B-B14F-4D97-AF65-F5344CB8AC3E}">
        <p14:creationId xmlns:p14="http://schemas.microsoft.com/office/powerpoint/2010/main" val="2944384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 theory…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Strive for cooperative learning on your team:</a:t>
            </a:r>
          </a:p>
          <a:p>
            <a:r>
              <a:rPr lang="en-US" dirty="0" smtClean="0"/>
              <a:t>Cooperative </a:t>
            </a:r>
            <a:r>
              <a:rPr lang="en-US" dirty="0"/>
              <a:t>learning is a type of active learning where the students work together in small groups to facilitate their own and the other members’ learning.  Cooperative learning has a deep theoretical basis.  Since the first research study in 1898, there have been nearly 700 relevant studies</a:t>
            </a:r>
            <a:r>
              <a:rPr lang="en-US" baseline="30000" dirty="0"/>
              <a:t>3</a:t>
            </a:r>
            <a:r>
              <a:rPr lang="en-US" dirty="0"/>
              <a:t>.  Cooperative learning generally results in higher achievement and productivity by all students, and deeper learning with longer retention.</a:t>
            </a:r>
          </a:p>
          <a:p>
            <a:r>
              <a:rPr lang="en-US" dirty="0" smtClean="0"/>
              <a:t>Hmm… what is it, exactly?</a:t>
            </a:r>
          </a:p>
        </p:txBody>
      </p:sp>
    </p:spTree>
    <p:extLst>
      <p:ext uri="{BB962C8B-B14F-4D97-AF65-F5344CB8AC3E}">
        <p14:creationId xmlns:p14="http://schemas.microsoft.com/office/powerpoint/2010/main" val="1394026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based on psychological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Barbara Millis</a:t>
            </a:r>
            <a:r>
              <a:rPr lang="en-US" baseline="30000" dirty="0" smtClean="0"/>
              <a:t>5</a:t>
            </a:r>
            <a:r>
              <a:rPr lang="en-US" dirty="0" smtClean="0"/>
              <a:t> describes three premises underlying cooperative learning.  </a:t>
            </a:r>
          </a:p>
          <a:p>
            <a:pPr lvl="1"/>
            <a:r>
              <a:rPr lang="en-US" dirty="0" smtClean="0"/>
              <a:t>The first is a respect for the individual differences among the students – intellectual, educational, social, and ethnic – and the belief that they all possess the potential to succeed in the class.  </a:t>
            </a:r>
          </a:p>
          <a:p>
            <a:pPr lvl="1"/>
            <a:r>
              <a:rPr lang="en-US" dirty="0" smtClean="0"/>
              <a:t>Second: cooperative learning is an active and constructive process.  In constructive learning, students create and build their own knowledge. </a:t>
            </a:r>
          </a:p>
          <a:p>
            <a:pPr lvl="1"/>
            <a:r>
              <a:rPr lang="en-US" dirty="0" smtClean="0"/>
              <a:t>Third: cooperative learning is a social activity with a shared sense of community.  The benefits of social learning have been studied by many well-known educational theorists.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311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goes way back…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One of the early relevant theories is the Social Development Theory of Lev Vygotsky</a:t>
            </a:r>
            <a:r>
              <a:rPr lang="en-US" baseline="30000" dirty="0" smtClean="0"/>
              <a:t>7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Vygotsky</a:t>
            </a:r>
            <a:r>
              <a:rPr lang="en-US" dirty="0" smtClean="0"/>
              <a:t> believed that students learned best when interacting with others, especially if the others were more competent in the area being explored.  </a:t>
            </a:r>
          </a:p>
          <a:p>
            <a:r>
              <a:rPr lang="en-US" dirty="0" smtClean="0"/>
              <a:t>The support of others allowed the student to progress farther than he/she would have alone.  </a:t>
            </a:r>
          </a:p>
          <a:p>
            <a:r>
              <a:rPr lang="en-US" dirty="0" err="1" smtClean="0"/>
              <a:t>Vygotsky</a:t>
            </a:r>
            <a:r>
              <a:rPr lang="en-US" dirty="0" smtClean="0"/>
              <a:t> is famous for his portrayal of this gap between what a student might learn alone, and what the student might learn with support, a gap that he called the Zone of Proximal Development (ZPD).  </a:t>
            </a:r>
          </a:p>
          <a:p>
            <a:r>
              <a:rPr lang="en-US" dirty="0" smtClean="0"/>
              <a:t>A later theory, related to that of </a:t>
            </a:r>
            <a:r>
              <a:rPr lang="en-US" dirty="0" err="1" smtClean="0"/>
              <a:t>Vygotsky</a:t>
            </a:r>
            <a:r>
              <a:rPr lang="en-US" dirty="0" smtClean="0"/>
              <a:t>, is the Social Learning theory of Albert Bandura</a:t>
            </a:r>
            <a:r>
              <a:rPr lang="en-US" baseline="30000" dirty="0" smtClean="0"/>
              <a:t>1</a:t>
            </a:r>
            <a:r>
              <a:rPr lang="en-US" dirty="0" smtClean="0"/>
              <a:t>.  Bandura emphasized the importance of learning through the observation and modeling of the behavior of others.  This is a natural outgrowth of cooperative learning.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49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“parallel play”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Cooperative learning involves students working in teams toward a common goal.  Although there are many viewpoints as to what constitutes cooperative learning, it generally incorporates these elements</a:t>
            </a:r>
            <a:r>
              <a:rPr lang="en-US" sz="2000" baseline="30000" dirty="0" smtClean="0"/>
              <a:t>2,3</a:t>
            </a:r>
            <a:r>
              <a:rPr lang="en-US" sz="2000" dirty="0" smtClean="0"/>
              <a:t>: </a:t>
            </a:r>
          </a:p>
          <a:p>
            <a:pPr lvl="1"/>
            <a:r>
              <a:rPr lang="en-US" sz="1600" i="1" dirty="0" smtClean="0"/>
              <a:t>Positive interdependence:</a:t>
            </a:r>
            <a:r>
              <a:rPr lang="en-US" sz="1600" dirty="0" smtClean="0"/>
              <a:t>  Team members rely on each other to achieve the common goal.</a:t>
            </a:r>
            <a:br>
              <a:rPr lang="en-US" sz="1600" dirty="0" smtClean="0"/>
            </a:br>
            <a:endParaRPr lang="en-US" sz="1600" dirty="0" smtClean="0"/>
          </a:p>
          <a:p>
            <a:pPr lvl="1"/>
            <a:r>
              <a:rPr lang="en-US" sz="1600" i="1" dirty="0" smtClean="0"/>
              <a:t>Face-to-face interaction:</a:t>
            </a:r>
            <a:r>
              <a:rPr lang="en-US" sz="1600" dirty="0" smtClean="0"/>
              <a:t>  Team members do most of the work together.  They provide assistance, encouragement and feedback to the other team members.</a:t>
            </a:r>
            <a:br>
              <a:rPr lang="en-US" sz="1600" dirty="0" smtClean="0"/>
            </a:br>
            <a:endParaRPr lang="en-US" sz="1600" dirty="0" smtClean="0"/>
          </a:p>
          <a:p>
            <a:pPr lvl="1"/>
            <a:r>
              <a:rPr lang="en-US" sz="1600" i="1" dirty="0" smtClean="0"/>
              <a:t>Individual accountability and personal responsibility:</a:t>
            </a:r>
            <a:r>
              <a:rPr lang="en-US" sz="1600" dirty="0" smtClean="0"/>
              <a:t>  Each team member is responsible for doing his/her share of the work, and is expected to master all necessary material.</a:t>
            </a:r>
            <a:br>
              <a:rPr lang="en-US" sz="1600" dirty="0" smtClean="0"/>
            </a:br>
            <a:endParaRPr lang="en-US" sz="1600" dirty="0" smtClean="0"/>
          </a:p>
          <a:p>
            <a:pPr lvl="1"/>
            <a:r>
              <a:rPr lang="en-US" sz="1600" i="1" dirty="0" smtClean="0"/>
              <a:t>Interpersonal and small-group skills:</a:t>
            </a:r>
            <a:r>
              <a:rPr lang="en-US" sz="1600" dirty="0" smtClean="0"/>
              <a:t>  Team members use effective communication and conflict-management skills.</a:t>
            </a:r>
            <a:br>
              <a:rPr lang="en-US" sz="1600" dirty="0" smtClean="0"/>
            </a:br>
            <a:endParaRPr lang="en-US" sz="1600" dirty="0" smtClean="0"/>
          </a:p>
          <a:p>
            <a:pPr lvl="1"/>
            <a:r>
              <a:rPr lang="en-US" sz="1600" i="1" dirty="0" smtClean="0"/>
              <a:t>Group processing:</a:t>
            </a:r>
            <a:r>
              <a:rPr lang="en-US" sz="1600" dirty="0" smtClean="0"/>
              <a:t>  Team members set common goals, reflect on team accomplishments and make adjustments as necessary.</a:t>
            </a:r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43119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444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Teamwork pep talk!</vt:lpstr>
      <vt:lpstr>Current reality…</vt:lpstr>
      <vt:lpstr>And the theory…</vt:lpstr>
      <vt:lpstr>It’s based on psychological theory</vt:lpstr>
      <vt:lpstr>Which goes way back…</vt:lpstr>
      <vt:lpstr>Beyond “parallel play”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Teamwork pep talk!</dc:title>
  <dc:creator>Windows User</dc:creator>
  <cp:lastModifiedBy>Windows User</cp:lastModifiedBy>
  <cp:revision>2</cp:revision>
  <dcterms:created xsi:type="dcterms:W3CDTF">2013-09-23T13:11:36Z</dcterms:created>
  <dcterms:modified xsi:type="dcterms:W3CDTF">2013-09-23T13:21:56Z</dcterms:modified>
</cp:coreProperties>
</file>