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1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listair.cockburn.us/Shu+Ha+Ri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1037585"/>
            <a:ext cx="6432550" cy="1470025"/>
          </a:xfrm>
        </p:spPr>
        <p:txBody>
          <a:bodyPr/>
          <a:lstStyle/>
          <a:p>
            <a:r>
              <a:rPr lang="en-US" dirty="0" smtClean="0"/>
              <a:t>Plus-Delta Feedback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29718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CSSE371 – Fall, 2013</a:t>
            </a:r>
          </a:p>
          <a:p>
            <a:r>
              <a:rPr lang="en-US" dirty="0" smtClean="0"/>
              <a:t>Sections 1 &amp; 2</a:t>
            </a:r>
          </a:p>
          <a:p>
            <a:r>
              <a:rPr lang="en-US" dirty="0" smtClean="0"/>
              <a:t>Overall – Half the classes responded</a:t>
            </a:r>
          </a:p>
          <a:p>
            <a:r>
              <a:rPr lang="en-US" dirty="0" smtClean="0"/>
              <a:t>Thanks!</a:t>
            </a:r>
            <a:endParaRPr lang="en-US" dirty="0"/>
          </a:p>
        </p:txBody>
      </p:sp>
      <p:pic>
        <p:nvPicPr>
          <p:cNvPr id="1026" name="Picture 2" descr="http://upload.wikimedia.org/wikipedia/commons/thumb/9/93/MacIntosh_Plus_img_1317.jpg/800px-MacIntosh_Plus_img_13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82550"/>
            <a:ext cx="3105150" cy="207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0" y="762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Macintosh </a:t>
            </a:r>
            <a:r>
              <a:rPr lang="en-US" i="1" dirty="0" smtClean="0"/>
              <a:t>Plus</a:t>
            </a:r>
            <a:r>
              <a:rPr lang="en-US" dirty="0" smtClean="0"/>
              <a:t>, 1986, $ 2599. 1 MB of RAM standard.</a:t>
            </a:r>
            <a:endParaRPr lang="en-US" dirty="0"/>
          </a:p>
        </p:txBody>
      </p:sp>
      <p:pic>
        <p:nvPicPr>
          <p:cNvPr id="1028" name="Picture 4" descr="Android, iPhone, Windows Phone 7, and BlackBerry phon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038600"/>
            <a:ext cx="2885698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86200" y="6019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Delta</a:t>
            </a:r>
            <a:r>
              <a:rPr lang="en-US" dirty="0" smtClean="0"/>
              <a:t> airlines app for smartphones.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04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4572000"/>
            <a:ext cx="8915400" cy="2209800"/>
          </a:xfrm>
          <a:prstGeom prst="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Plusses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5612" y="1066800"/>
            <a:ext cx="4040188" cy="581602"/>
          </a:xfrm>
        </p:spPr>
        <p:txBody>
          <a:bodyPr/>
          <a:lstStyle/>
          <a:p>
            <a:r>
              <a:rPr lang="en-US" dirty="0" smtClean="0"/>
              <a:t>Your thoughts - consolidated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76200" y="1676400"/>
            <a:ext cx="4724400" cy="3592080"/>
          </a:xfrm>
        </p:spPr>
        <p:txBody>
          <a:bodyPr>
            <a:noAutofit/>
          </a:bodyPr>
          <a:lstStyle/>
          <a:p>
            <a:r>
              <a:rPr lang="en-US" sz="1400" dirty="0" smtClean="0"/>
              <a:t>Get what we’re learning.</a:t>
            </a:r>
          </a:p>
          <a:p>
            <a:r>
              <a:rPr lang="en-US" sz="1400" dirty="0" smtClean="0"/>
              <a:t>Lots of new stuff on requirements.</a:t>
            </a:r>
          </a:p>
          <a:p>
            <a:r>
              <a:rPr lang="en-US" sz="1400" dirty="0" smtClean="0"/>
              <a:t>Just-in-time learning of concepts.</a:t>
            </a:r>
          </a:p>
          <a:p>
            <a:r>
              <a:rPr lang="en-US" sz="1400" dirty="0" smtClean="0"/>
              <a:t>Enlightening project.</a:t>
            </a:r>
          </a:p>
          <a:p>
            <a:r>
              <a:rPr lang="en-US" sz="1400" dirty="0" smtClean="0"/>
              <a:t>Learned design process</a:t>
            </a:r>
          </a:p>
          <a:p>
            <a:r>
              <a:rPr lang="en-US" sz="1400" dirty="0" smtClean="0"/>
              <a:t>Managing software projects.</a:t>
            </a:r>
          </a:p>
          <a:p>
            <a:r>
              <a:rPr lang="en-US" sz="1400" dirty="0" smtClean="0"/>
              <a:t>Junior project.</a:t>
            </a:r>
          </a:p>
          <a:p>
            <a:r>
              <a:rPr lang="en-US" sz="1400" dirty="0" err="1" smtClean="0"/>
              <a:t>Homeworks</a:t>
            </a:r>
            <a:r>
              <a:rPr lang="en-US" sz="1400" dirty="0" smtClean="0"/>
              <a:t> effective.</a:t>
            </a:r>
          </a:p>
          <a:p>
            <a:r>
              <a:rPr lang="en-US" sz="1400" dirty="0" smtClean="0"/>
              <a:t>Group project skills.</a:t>
            </a:r>
          </a:p>
          <a:p>
            <a:r>
              <a:rPr lang="en-US" sz="1400" dirty="0" smtClean="0"/>
              <a:t>Teamwork.</a:t>
            </a:r>
          </a:p>
          <a:p>
            <a:r>
              <a:rPr lang="en-US" sz="1400" dirty="0" smtClean="0"/>
              <a:t>Team works well.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1973262" y="4419600"/>
            <a:ext cx="3208338" cy="639762"/>
          </a:xfrm>
        </p:spPr>
        <p:txBody>
          <a:bodyPr/>
          <a:lstStyle/>
          <a:p>
            <a:r>
              <a:rPr lang="en-US" dirty="0" smtClean="0"/>
              <a:t>Quick response: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8200" y="4648200"/>
            <a:ext cx="4455921" cy="2103438"/>
          </a:xfrm>
        </p:spPr>
        <p:txBody>
          <a:bodyPr>
            <a:noAutofit/>
          </a:bodyPr>
          <a:lstStyle/>
          <a:p>
            <a:r>
              <a:rPr lang="en-US" sz="1400" dirty="0" smtClean="0"/>
              <a:t>Regarding waterfall and learning mostly about requirements, and only one process for that in 371 – </a:t>
            </a:r>
          </a:p>
          <a:p>
            <a:pPr lvl="1"/>
            <a:r>
              <a:rPr lang="en-US" sz="1400" dirty="0" smtClean="0"/>
              <a:t>The more complex ones require you to know more things immediately, not so easy to employ in first-time learning</a:t>
            </a:r>
          </a:p>
          <a:p>
            <a:pPr lvl="1"/>
            <a:r>
              <a:rPr lang="en-US" sz="1400" dirty="0" smtClean="0"/>
              <a:t>Most CSSE faculty go by the “</a:t>
            </a:r>
            <a:r>
              <a:rPr lang="en-US" sz="1400" dirty="0" err="1" smtClean="0"/>
              <a:t>Shu</a:t>
            </a:r>
            <a:r>
              <a:rPr lang="en-US" sz="1400" dirty="0" smtClean="0"/>
              <a:t> Ha </a:t>
            </a:r>
            <a:r>
              <a:rPr lang="en-US" sz="1400" dirty="0" err="1" smtClean="0"/>
              <a:t>Ri</a:t>
            </a:r>
            <a:r>
              <a:rPr lang="en-US" sz="1400" dirty="0" smtClean="0"/>
              <a:t>” rule – the first time, get people good at using a single method before showing all the choices.</a:t>
            </a:r>
            <a:endParaRPr lang="en-US" sz="1400" dirty="0"/>
          </a:p>
        </p:txBody>
      </p:sp>
      <p:sp>
        <p:nvSpPr>
          <p:cNvPr id="12" name="Text Placeholder 5"/>
          <p:cNvSpPr txBox="1">
            <a:spLocks/>
          </p:cNvSpPr>
          <p:nvPr/>
        </p:nvSpPr>
        <p:spPr>
          <a:xfrm>
            <a:off x="5334000" y="1066800"/>
            <a:ext cx="3208338" cy="5816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More of your thoughts</a:t>
            </a:r>
            <a:endParaRPr lang="en-US" dirty="0"/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4876800" y="1676400"/>
            <a:ext cx="4074921" cy="2667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Able to keep up.</a:t>
            </a:r>
          </a:p>
          <a:p>
            <a:r>
              <a:rPr lang="en-US" sz="1400" dirty="0"/>
              <a:t>Quizzes and readings work well.</a:t>
            </a:r>
          </a:p>
          <a:p>
            <a:r>
              <a:rPr lang="en-US" sz="1400" dirty="0"/>
              <a:t>Quizzes are easy.</a:t>
            </a:r>
          </a:p>
          <a:p>
            <a:r>
              <a:rPr lang="en-US" sz="1400" dirty="0"/>
              <a:t>Dealing with customers!</a:t>
            </a:r>
          </a:p>
          <a:p>
            <a:r>
              <a:rPr lang="en-US" sz="1400" dirty="0"/>
              <a:t>Learning about people.</a:t>
            </a:r>
          </a:p>
          <a:p>
            <a:r>
              <a:rPr lang="en-US" sz="1400" dirty="0"/>
              <a:t>Structure of the course.</a:t>
            </a:r>
          </a:p>
          <a:p>
            <a:r>
              <a:rPr lang="en-US" sz="1400" dirty="0"/>
              <a:t>Professional skills.</a:t>
            </a:r>
          </a:p>
          <a:p>
            <a:r>
              <a:rPr lang="en-US" sz="1400" dirty="0"/>
              <a:t>Daily quizzes outside class.</a:t>
            </a:r>
          </a:p>
          <a:p>
            <a:r>
              <a:rPr lang="en-US" sz="1400" dirty="0"/>
              <a:t>Good deadlines for the work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Replicating real world problems – very valuable.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8674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See for example </a:t>
            </a:r>
            <a:r>
              <a:rPr lang="en-US" sz="1400" b="1" dirty="0" err="1" smtClean="0"/>
              <a:t>Shu</a:t>
            </a:r>
            <a:r>
              <a:rPr lang="en-US" sz="1400" b="1" dirty="0" smtClean="0"/>
              <a:t>-Ha-</a:t>
            </a:r>
            <a:r>
              <a:rPr lang="en-US" sz="1400" b="1" dirty="0" err="1" smtClean="0"/>
              <a:t>Ri</a:t>
            </a:r>
            <a:r>
              <a:rPr lang="en-US" sz="1400" b="1" dirty="0" smtClean="0"/>
              <a:t> </a:t>
            </a:r>
            <a:r>
              <a:rPr lang="en-US" sz="1400" dirty="0" smtClean="0"/>
              <a:t> at Alistair </a:t>
            </a:r>
            <a:r>
              <a:rPr lang="en-US" sz="1400" dirty="0"/>
              <a:t>Cockburn’s site </a:t>
            </a: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alistair.cockburn.us/Shu+Ha+Ri</a:t>
            </a:r>
            <a:r>
              <a:rPr lang="en-US" sz="1400" dirty="0" smtClean="0"/>
              <a:t>. </a:t>
            </a:r>
            <a:endParaRPr lang="en-US" sz="1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19600" y="6129010"/>
            <a:ext cx="533400" cy="43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47616" y="127337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+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721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Deltas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/>
          <a:lstStyle/>
          <a:p>
            <a:r>
              <a:rPr lang="en-US" dirty="0"/>
              <a:t>Your </a:t>
            </a:r>
            <a:r>
              <a:rPr lang="en-US" dirty="0" smtClean="0"/>
              <a:t>thoughts - consolidated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935162"/>
            <a:ext cx="4040188" cy="3951288"/>
          </a:xfrm>
        </p:spPr>
        <p:txBody>
          <a:bodyPr>
            <a:noAutofit/>
          </a:bodyPr>
          <a:lstStyle/>
          <a:p>
            <a:r>
              <a:rPr lang="en-US" sz="1400" dirty="0" smtClean="0"/>
              <a:t>Doing similar things on homework and project.</a:t>
            </a:r>
          </a:p>
          <a:p>
            <a:r>
              <a:rPr lang="en-US" sz="1400" dirty="0" smtClean="0"/>
              <a:t>Homework and quizzes unrelated to project.</a:t>
            </a:r>
          </a:p>
          <a:p>
            <a:r>
              <a:rPr lang="en-US" sz="1400" dirty="0" smtClean="0"/>
              <a:t>Slides are not well documented.</a:t>
            </a:r>
          </a:p>
          <a:p>
            <a:r>
              <a:rPr lang="en-US" sz="1400" dirty="0" smtClean="0"/>
              <a:t>Slides give away the answers.</a:t>
            </a:r>
          </a:p>
          <a:p>
            <a:r>
              <a:rPr lang="en-US" sz="1400" dirty="0" smtClean="0"/>
              <a:t>Slides aren’t explanatory enough. Just bullet points.</a:t>
            </a:r>
          </a:p>
          <a:p>
            <a:r>
              <a:rPr lang="en-US" sz="1400" dirty="0" smtClean="0"/>
              <a:t>Some quiz questions just ask for definitions.</a:t>
            </a:r>
          </a:p>
          <a:p>
            <a:r>
              <a:rPr lang="en-US" sz="1400" dirty="0" smtClean="0"/>
              <a:t>Don’t like the light-hearted quiz questions.</a:t>
            </a:r>
          </a:p>
          <a:p>
            <a:r>
              <a:rPr lang="en-US" sz="1400" dirty="0" smtClean="0"/>
              <a:t>Why didn’t we get to pick team members?</a:t>
            </a:r>
          </a:p>
          <a:p>
            <a:r>
              <a:rPr lang="en-US" sz="1400" dirty="0" smtClean="0"/>
              <a:t>Groups and features chosen at random?</a:t>
            </a:r>
          </a:p>
          <a:p>
            <a:r>
              <a:rPr lang="en-US" sz="1400" dirty="0" smtClean="0"/>
              <a:t>Some of the work fits certain teams better than others.</a:t>
            </a:r>
          </a:p>
          <a:p>
            <a:r>
              <a:rPr lang="en-US" sz="1400" dirty="0" smtClean="0"/>
              <a:t>What’s more important – making a good project or writing repetitive documents?</a:t>
            </a:r>
          </a:p>
          <a:p>
            <a:r>
              <a:rPr lang="en-US" sz="1400" dirty="0" smtClean="0"/>
              <a:t>Overlapping deadlines coming up in schedule?</a:t>
            </a:r>
          </a:p>
          <a:p>
            <a:r>
              <a:rPr lang="en-US" sz="1400" dirty="0" smtClean="0"/>
              <a:t>Why are we doing other things besides requirements?</a:t>
            </a:r>
          </a:p>
          <a:p>
            <a:r>
              <a:rPr lang="en-US" sz="1400" dirty="0" smtClean="0"/>
              <a:t>Feels like we’re not making meaningful progress on the project (just paper work).</a:t>
            </a:r>
            <a:endParaRPr lang="en-US" sz="1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/>
          <a:lstStyle/>
          <a:p>
            <a:r>
              <a:rPr lang="en-US" dirty="0" smtClean="0"/>
              <a:t>More of Your Thoughts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35162"/>
            <a:ext cx="4041775" cy="3951288"/>
          </a:xfrm>
        </p:spPr>
        <p:txBody>
          <a:bodyPr>
            <a:noAutofit/>
          </a:bodyPr>
          <a:lstStyle/>
          <a:p>
            <a:r>
              <a:rPr lang="en-US" sz="1400" dirty="0" smtClean="0"/>
              <a:t>Why not do quizzes in class?</a:t>
            </a:r>
          </a:p>
          <a:p>
            <a:r>
              <a:rPr lang="en-US" sz="1400" dirty="0" smtClean="0"/>
              <a:t>Quizzes too easy &amp; too many.</a:t>
            </a:r>
          </a:p>
          <a:p>
            <a:r>
              <a:rPr lang="en-US" sz="1400" dirty="0" smtClean="0"/>
              <a:t>Two quizzes in one day – too many.</a:t>
            </a:r>
            <a:endParaRPr lang="en-US" sz="1400" dirty="0"/>
          </a:p>
          <a:p>
            <a:r>
              <a:rPr lang="en-US" sz="1400" dirty="0" smtClean="0"/>
              <a:t>We also talk about the readings in class. Unnecessary.</a:t>
            </a:r>
          </a:p>
          <a:p>
            <a:r>
              <a:rPr lang="en-US" sz="1400" dirty="0" smtClean="0"/>
              <a:t>We never talk about quizzes or material in class.</a:t>
            </a:r>
          </a:p>
          <a:p>
            <a:r>
              <a:rPr lang="en-US" sz="1400" dirty="0" smtClean="0"/>
              <a:t>Material is glossed over in class.</a:t>
            </a:r>
          </a:p>
          <a:p>
            <a:r>
              <a:rPr lang="en-US" sz="1400" dirty="0" smtClean="0"/>
              <a:t>I have never paid attention in class.</a:t>
            </a:r>
          </a:p>
          <a:p>
            <a:r>
              <a:rPr lang="en-US" sz="1400" dirty="0" smtClean="0"/>
              <a:t>Need daily quizzes in class to enforce this.</a:t>
            </a:r>
          </a:p>
          <a:p>
            <a:r>
              <a:rPr lang="en-US" sz="1400" dirty="0" smtClean="0"/>
              <a:t>Team members aren’t working.</a:t>
            </a:r>
          </a:p>
          <a:p>
            <a:r>
              <a:rPr lang="en-US" sz="1400" dirty="0"/>
              <a:t>Too much time going over weekly schedule. Could be spent working on project.</a:t>
            </a:r>
          </a:p>
          <a:p>
            <a:r>
              <a:rPr lang="en-US" sz="1400" dirty="0"/>
              <a:t>Need more team work time in class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Don’t get why we can’t use complete framework like Ruby.</a:t>
            </a:r>
          </a:p>
          <a:p>
            <a:r>
              <a:rPr lang="en-US" sz="1400" dirty="0" smtClean="0"/>
              <a:t>Teams don’t have any interaction between them. The five groups are too separated.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8347616" y="127337"/>
            <a:ext cx="6559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ym typeface="Symbol"/>
              </a:rPr>
              <a:t>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8140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Additional thoughts to improve 371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Your </a:t>
            </a:r>
            <a:r>
              <a:rPr lang="en-US" dirty="0" smtClean="0"/>
              <a:t>thoughts - consolidated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400" dirty="0" smtClean="0"/>
              <a:t>Class time to meet with PM once a week.</a:t>
            </a:r>
          </a:p>
          <a:p>
            <a:r>
              <a:rPr lang="en-US" sz="1400" dirty="0" smtClean="0"/>
              <a:t>Class would go better if the groups had separate, smaller projects.</a:t>
            </a:r>
          </a:p>
          <a:p>
            <a:r>
              <a:rPr lang="en-US" sz="1400" dirty="0" smtClean="0"/>
              <a:t>Give class choices of project.</a:t>
            </a:r>
          </a:p>
          <a:p>
            <a:r>
              <a:rPr lang="en-US" sz="1400" dirty="0" smtClean="0"/>
              <a:t>Use “improving Moodle” as the project.</a:t>
            </a:r>
          </a:p>
          <a:p>
            <a:r>
              <a:rPr lang="en-US" sz="1400" dirty="0" smtClean="0"/>
              <a:t>Use class time to meet with your team and other teams.</a:t>
            </a:r>
          </a:p>
          <a:p>
            <a:r>
              <a:rPr lang="en-US" sz="1400" dirty="0" smtClean="0"/>
              <a:t>Having people rate themselves on their expertise doesn’t work (as a basis for team structure).</a:t>
            </a:r>
          </a:p>
          <a:p>
            <a:r>
              <a:rPr lang="en-US" sz="1400" dirty="0" smtClean="0"/>
              <a:t>Allow for suggestions before implementation.</a:t>
            </a:r>
          </a:p>
          <a:p>
            <a:r>
              <a:rPr lang="en-US" sz="1400" dirty="0" smtClean="0"/>
              <a:t>More time to discuss design alternatives with client.</a:t>
            </a:r>
          </a:p>
          <a:p>
            <a:r>
              <a:rPr lang="en-US" sz="1400" dirty="0" smtClean="0"/>
              <a:t>Develop a class-wide composite prototype, without things that clash with other groups.</a:t>
            </a:r>
          </a:p>
          <a:p>
            <a:r>
              <a:rPr lang="en-US" sz="1400" dirty="0" smtClean="0"/>
              <a:t>It’s kind of a self-study course.</a:t>
            </a:r>
            <a:endParaRPr lang="en-US" sz="1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More of your thoughts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1400" dirty="0" smtClean="0"/>
              <a:t>Make HW’s available well ahead of due date.</a:t>
            </a:r>
          </a:p>
          <a:p>
            <a:r>
              <a:rPr lang="en-US" sz="1400" dirty="0" smtClean="0"/>
              <a:t>Make daily quizzes due at end of day, not before class.  That way, people could ask about ones they didn’t get.</a:t>
            </a:r>
          </a:p>
          <a:p>
            <a:r>
              <a:rPr lang="en-US" sz="1400" dirty="0" smtClean="0"/>
              <a:t>Some questions on quiz are hard to interpret.</a:t>
            </a:r>
          </a:p>
          <a:p>
            <a:r>
              <a:rPr lang="en-US" sz="1400" dirty="0" smtClean="0"/>
              <a:t>Class should be structured differently for one big project.</a:t>
            </a:r>
          </a:p>
          <a:p>
            <a:r>
              <a:rPr lang="en-US" sz="1400" dirty="0" smtClean="0"/>
              <a:t>Condense the slides and present a summary in class.</a:t>
            </a:r>
          </a:p>
          <a:p>
            <a:r>
              <a:rPr lang="en-US" sz="1400" dirty="0" smtClean="0"/>
              <a:t>Have a specific activity to work on in each class.</a:t>
            </a:r>
          </a:p>
          <a:p>
            <a:r>
              <a:rPr lang="en-US" sz="1400" dirty="0" smtClean="0"/>
              <a:t>Don’t have both feature teams and special teams like back end.</a:t>
            </a:r>
          </a:p>
          <a:p>
            <a:r>
              <a:rPr lang="en-US" sz="1400" dirty="0" smtClean="0"/>
              <a:t>The special teams working on multi-team interactions is one of the strong points of the course.</a:t>
            </a:r>
          </a:p>
          <a:p>
            <a:r>
              <a:rPr lang="en-US" sz="1400" dirty="0" smtClean="0"/>
              <a:t>Have guest lecturers.</a:t>
            </a:r>
          </a:p>
          <a:p>
            <a:r>
              <a:rPr lang="en-US" sz="1400" dirty="0" smtClean="0"/>
              <a:t>Bring food.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8347616" y="127337"/>
            <a:ext cx="5677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&gt;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351630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And, about the team member reviews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 thoughts?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smtClean="0"/>
              <a:t>What would a good system be, for managing and stimulating team participation?</a:t>
            </a:r>
          </a:p>
          <a:p>
            <a:r>
              <a:rPr lang="en-US" sz="1800" dirty="0" smtClean="0"/>
              <a:t>Your alternatives to “everyone reports to Steve who distributes combined info back” – see last slide!</a:t>
            </a:r>
            <a:endParaRPr lang="en-US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My thoughts (from Sep 23):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194175" cy="3951288"/>
          </a:xfrm>
        </p:spPr>
        <p:txBody>
          <a:bodyPr>
            <a:normAutofit fontScale="62500" lnSpcReduction="20000"/>
          </a:bodyPr>
          <a:lstStyle/>
          <a:p>
            <a:pPr marL="285750" lvl="1">
              <a:buNone/>
            </a:pPr>
            <a:r>
              <a:rPr lang="en-US" sz="2600" i="1" dirty="0" smtClean="0"/>
              <a:t>Maybe “anonymous” feedback isn’t that great?</a:t>
            </a:r>
          </a:p>
          <a:p>
            <a:pPr marL="285750" lvl="1">
              <a:buNone/>
            </a:pPr>
            <a:endParaRPr lang="en-US" sz="2600" i="1" dirty="0" smtClean="0"/>
          </a:p>
          <a:p>
            <a:pPr marL="285750" lvl="1">
              <a:buNone/>
            </a:pPr>
            <a:r>
              <a:rPr lang="en-US" sz="2600" i="1" dirty="0" smtClean="0"/>
              <a:t>You want these things from your team:</a:t>
            </a:r>
          </a:p>
          <a:p>
            <a:pPr marL="285750" lvl="1"/>
            <a:endParaRPr lang="en-US" sz="1900" i="1" dirty="0" smtClean="0"/>
          </a:p>
          <a:p>
            <a:pPr marL="285750" lvl="1"/>
            <a:r>
              <a:rPr lang="en-US" sz="1900" i="1" dirty="0" smtClean="0"/>
              <a:t>Positive </a:t>
            </a:r>
            <a:r>
              <a:rPr lang="en-US" sz="1900" i="1" dirty="0"/>
              <a:t>interdependence:</a:t>
            </a:r>
            <a:r>
              <a:rPr lang="en-US" sz="1900" dirty="0"/>
              <a:t>  Team members rely on each other to achieve the common goal.</a:t>
            </a:r>
            <a:br>
              <a:rPr lang="en-US" sz="1900" dirty="0"/>
            </a:br>
            <a:endParaRPr lang="en-US" sz="1900" dirty="0"/>
          </a:p>
          <a:p>
            <a:pPr marL="285750" lvl="1"/>
            <a:r>
              <a:rPr lang="en-US" sz="1900" i="1" dirty="0"/>
              <a:t>Face-to-face interaction:</a:t>
            </a:r>
            <a:r>
              <a:rPr lang="en-US" sz="1900" dirty="0"/>
              <a:t>  Team members do most of the work together.  They provide assistance, encouragement and feedback to the other team members.</a:t>
            </a:r>
            <a:br>
              <a:rPr lang="en-US" sz="1900" dirty="0"/>
            </a:br>
            <a:endParaRPr lang="en-US" sz="1900" dirty="0"/>
          </a:p>
          <a:p>
            <a:pPr marL="285750" lvl="1"/>
            <a:r>
              <a:rPr lang="en-US" sz="1900" i="1" dirty="0"/>
              <a:t>Individual accountability and personal responsibility:</a:t>
            </a:r>
            <a:r>
              <a:rPr lang="en-US" sz="1900" dirty="0"/>
              <a:t>  Each team member is responsible for doing his/her share of the work, and is expected to master all necessary material.</a:t>
            </a:r>
            <a:br>
              <a:rPr lang="en-US" sz="1900" dirty="0"/>
            </a:br>
            <a:endParaRPr lang="en-US" sz="1900" dirty="0"/>
          </a:p>
          <a:p>
            <a:pPr marL="285750" lvl="1"/>
            <a:r>
              <a:rPr lang="en-US" sz="1900" i="1" dirty="0"/>
              <a:t>Interpersonal and small-group skills:</a:t>
            </a:r>
            <a:r>
              <a:rPr lang="en-US" sz="1900" dirty="0"/>
              <a:t>  Team members use effective communication and conflict-management skills.</a:t>
            </a:r>
            <a:br>
              <a:rPr lang="en-US" sz="1900" dirty="0"/>
            </a:br>
            <a:endParaRPr lang="en-US" sz="1900" dirty="0"/>
          </a:p>
          <a:p>
            <a:pPr marL="285750" lvl="1"/>
            <a:r>
              <a:rPr lang="en-US" sz="1900" i="1" dirty="0"/>
              <a:t>Group processing:</a:t>
            </a:r>
            <a:r>
              <a:rPr lang="en-US" sz="1900" dirty="0"/>
              <a:t>  Team members set common goals, reflect on team accomplishments and make adjustments as necessary.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1524000"/>
            <a:ext cx="4572000" cy="5257800"/>
          </a:xfrm>
          <a:prstGeom prst="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9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2400" y="1828800"/>
            <a:ext cx="8915400" cy="3200400"/>
          </a:xfrm>
          <a:prstGeom prst="rect">
            <a:avLst/>
          </a:prstGeom>
          <a:solidFill>
            <a:schemeClr val="accent1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5105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 modest proposal: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/>
              <a:t>This week, your team comes up with a means to manage/stimulate team participation.</a:t>
            </a:r>
          </a:p>
          <a:p>
            <a:r>
              <a:rPr lang="en-US" dirty="0" smtClean="0"/>
              <a:t>Propose that to me by email by Wednesday.</a:t>
            </a:r>
          </a:p>
          <a:p>
            <a:r>
              <a:rPr lang="en-US" dirty="0" smtClean="0"/>
              <a:t>If I approve, it replaces the existing feedback system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Ideas so far – see next slide –</a:t>
            </a:r>
          </a:p>
          <a:p>
            <a:endParaRPr lang="en-US" dirty="0"/>
          </a:p>
        </p:txBody>
      </p:sp>
      <p:pic>
        <p:nvPicPr>
          <p:cNvPr id="1026" name="Picture 2" descr="http://ceasefiremagazine.co.uk/wp-content/uploads/swif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3338"/>
            <a:ext cx="2647950" cy="149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282840" y="0"/>
            <a:ext cx="1041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Jonathan</a:t>
            </a:r>
          </a:p>
          <a:p>
            <a:pPr algn="r"/>
            <a:r>
              <a:rPr lang="en-US" dirty="0" smtClean="0"/>
              <a:t>Swift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55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team ideas for peer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 smtClean="0"/>
              <a:t>A.  </a:t>
            </a:r>
            <a:r>
              <a:rPr lang="en-US" sz="4000" dirty="0" smtClean="0"/>
              <a:t>We’ve </a:t>
            </a:r>
            <a:r>
              <a:rPr lang="en-US" sz="4000" dirty="0"/>
              <a:t>come up with the following way to score team-member performance:</a:t>
            </a:r>
          </a:p>
          <a:p>
            <a:r>
              <a:rPr lang="en-US" sz="4000" dirty="0" smtClean="0"/>
              <a:t>We </a:t>
            </a:r>
            <a:r>
              <a:rPr lang="en-US" sz="4000" dirty="0"/>
              <a:t>are going to score performance directly on the proportion of tasks completed out of those assigned (i.e. Tasks completed / tasks assigned) on a per-member basis</a:t>
            </a:r>
          </a:p>
          <a:p>
            <a:r>
              <a:rPr lang="en-US" sz="4000" dirty="0" smtClean="0"/>
              <a:t>In </a:t>
            </a:r>
            <a:r>
              <a:rPr lang="en-US" sz="4000" dirty="0"/>
              <a:t>the case of anomalous tasks, such as ones we underestimate the size of, so long as the whole team, or a majority agrees, the task will be removed from that individual and added to a communal “pool” of team-sized/team-scale tasks, this pool is not counted in individual performance</a:t>
            </a:r>
          </a:p>
          <a:p>
            <a:r>
              <a:rPr lang="en-US" sz="4000" dirty="0" smtClean="0"/>
              <a:t>Any </a:t>
            </a:r>
            <a:r>
              <a:rPr lang="en-US" sz="4000" dirty="0"/>
              <a:t>other rules we may amend, but for now we feel this is sufficient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B.  If </a:t>
            </a:r>
            <a:r>
              <a:rPr lang="en-US" sz="4000" dirty="0"/>
              <a:t>someone has a problem with someone else they are expected to say something about it. If, they don’t than team will continue function the exact same way.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C.  We would </a:t>
            </a:r>
            <a:r>
              <a:rPr lang="en-US" sz="4000" dirty="0"/>
              <a:t>like to use the evaluation form again that you had created with 2 alterations:</a:t>
            </a:r>
          </a:p>
          <a:p>
            <a:pPr marL="400050" lvl="1" indent="0">
              <a:buNone/>
            </a:pPr>
            <a:r>
              <a:rPr lang="en-US" sz="4000" dirty="0"/>
              <a:t>1.</a:t>
            </a:r>
            <a:r>
              <a:rPr lang="en-US" sz="4000" dirty="0"/>
              <a:t>       </a:t>
            </a:r>
            <a:r>
              <a:rPr lang="en-US" sz="4000" dirty="0"/>
              <a:t>Either remove the statement about anonymity or actually make it anonymous</a:t>
            </a:r>
          </a:p>
          <a:p>
            <a:pPr marL="400050" lvl="1" indent="0">
              <a:buNone/>
            </a:pPr>
            <a:r>
              <a:rPr lang="en-US" sz="4000" dirty="0"/>
              <a:t>2.</a:t>
            </a:r>
            <a:r>
              <a:rPr lang="en-US" sz="4000" dirty="0"/>
              <a:t>       </a:t>
            </a:r>
            <a:r>
              <a:rPr lang="en-US" sz="4000" dirty="0"/>
              <a:t>Change the weighting</a:t>
            </a:r>
          </a:p>
          <a:p>
            <a:pPr marL="800100" lvl="2" indent="0">
              <a:buNone/>
            </a:pPr>
            <a:r>
              <a:rPr lang="en-US" sz="3500" dirty="0"/>
              <a:t>a.</a:t>
            </a:r>
            <a:r>
              <a:rPr lang="en-US" sz="3500" dirty="0"/>
              <a:t>       </a:t>
            </a:r>
            <a:r>
              <a:rPr lang="en-US" sz="3500" dirty="0"/>
              <a:t>With the current form, a person who is rated as doing exactly what is expected of them still fails the evaluation.  They should at least get an A and those who go above and beyond should get bonus points, or people who do the proper amount of work should get a B and those who go above and beyond should get an A.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054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1012</Words>
  <Application>Microsoft Office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Plus-Delta Feedback</vt:lpstr>
      <vt:lpstr>Plusses</vt:lpstr>
      <vt:lpstr>Deltas</vt:lpstr>
      <vt:lpstr>Additional thoughts to improve 371</vt:lpstr>
      <vt:lpstr>And, about the team member reviews</vt:lpstr>
      <vt:lpstr>A modest proposal:</vt:lpstr>
      <vt:lpstr>Some team ideas for peer feedback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Plus-Delta Feedback</dc:title>
  <dc:creator>Steve Chenoweth</dc:creator>
  <cp:lastModifiedBy>Windows User</cp:lastModifiedBy>
  <cp:revision>27</cp:revision>
  <dcterms:created xsi:type="dcterms:W3CDTF">2006-08-16T00:00:00Z</dcterms:created>
  <dcterms:modified xsi:type="dcterms:W3CDTF">2013-10-15T12:53:38Z</dcterms:modified>
</cp:coreProperties>
</file>