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alistair.cockburn.us/Shu+Ha+Ri"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1037585"/>
            <a:ext cx="6432550" cy="1470025"/>
          </a:xfrm>
        </p:spPr>
        <p:txBody>
          <a:bodyPr/>
          <a:lstStyle/>
          <a:p>
            <a:r>
              <a:rPr lang="en-US" dirty="0" smtClean="0"/>
              <a:t>Plus-Delta Feedback</a:t>
            </a:r>
            <a:endParaRPr lang="en-US" dirty="0"/>
          </a:p>
        </p:txBody>
      </p:sp>
      <p:sp>
        <p:nvSpPr>
          <p:cNvPr id="3" name="Subtitle 2"/>
          <p:cNvSpPr>
            <a:spLocks noGrp="1"/>
          </p:cNvSpPr>
          <p:nvPr>
            <p:ph type="subTitle" idx="1"/>
          </p:nvPr>
        </p:nvSpPr>
        <p:spPr>
          <a:xfrm>
            <a:off x="-152400" y="2971800"/>
            <a:ext cx="6400800" cy="1752600"/>
          </a:xfrm>
        </p:spPr>
        <p:txBody>
          <a:bodyPr>
            <a:normAutofit fontScale="85000" lnSpcReduction="20000"/>
          </a:bodyPr>
          <a:lstStyle/>
          <a:p>
            <a:r>
              <a:rPr lang="en-US" dirty="0" smtClean="0"/>
              <a:t>CSSE371 – Fall, 2012</a:t>
            </a:r>
          </a:p>
          <a:p>
            <a:r>
              <a:rPr lang="en-US" dirty="0" smtClean="0"/>
              <a:t>Sections 1 &amp; 2</a:t>
            </a:r>
          </a:p>
          <a:p>
            <a:r>
              <a:rPr lang="en-US" dirty="0" smtClean="0"/>
              <a:t>Overall – 15 people </a:t>
            </a:r>
            <a:r>
              <a:rPr lang="en-US" dirty="0" smtClean="0"/>
              <a:t>responded</a:t>
            </a:r>
          </a:p>
          <a:p>
            <a:r>
              <a:rPr lang="en-US" dirty="0" smtClean="0"/>
              <a:t>Thanks!</a:t>
            </a:r>
            <a:endParaRPr lang="en-US" dirty="0"/>
          </a:p>
        </p:txBody>
      </p:sp>
      <p:pic>
        <p:nvPicPr>
          <p:cNvPr id="1026" name="Picture 2" descr="http://upload.wikimedia.org/wikipedia/commons/thumb/9/93/MacIntosh_Plus_img_1317.jpg/800px-MacIntosh_Plus_img_131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82550"/>
            <a:ext cx="3105150" cy="20716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429000" y="76200"/>
            <a:ext cx="2286000" cy="923330"/>
          </a:xfrm>
          <a:prstGeom prst="rect">
            <a:avLst/>
          </a:prstGeom>
          <a:noFill/>
        </p:spPr>
        <p:txBody>
          <a:bodyPr wrap="square" rtlCol="0">
            <a:spAutoFit/>
          </a:bodyPr>
          <a:lstStyle/>
          <a:p>
            <a:r>
              <a:rPr lang="en-US" dirty="0" smtClean="0"/>
              <a:t>Macintosh </a:t>
            </a:r>
            <a:r>
              <a:rPr lang="en-US" i="1" dirty="0" smtClean="0"/>
              <a:t>Plus</a:t>
            </a:r>
            <a:r>
              <a:rPr lang="en-US" dirty="0" smtClean="0"/>
              <a:t>, 1986, $ 2599. 1 MB of RAM standard.</a:t>
            </a:r>
            <a:endParaRPr lang="en-US" dirty="0"/>
          </a:p>
        </p:txBody>
      </p:sp>
      <p:pic>
        <p:nvPicPr>
          <p:cNvPr id="1028" name="Picture 4" descr="Android, iPhone, Windows Phone 7, and BlackBerry pho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038600"/>
            <a:ext cx="2885698" cy="301942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886200" y="6019800"/>
            <a:ext cx="1981200" cy="646331"/>
          </a:xfrm>
          <a:prstGeom prst="rect">
            <a:avLst/>
          </a:prstGeom>
          <a:noFill/>
        </p:spPr>
        <p:txBody>
          <a:bodyPr wrap="square" rtlCol="0">
            <a:spAutoFit/>
          </a:bodyPr>
          <a:lstStyle/>
          <a:p>
            <a:r>
              <a:rPr lang="en-US" i="1" dirty="0" smtClean="0"/>
              <a:t>Delta</a:t>
            </a:r>
            <a:r>
              <a:rPr lang="en-US" dirty="0" smtClean="0"/>
              <a:t> airlines app for smartphones.</a:t>
            </a:r>
            <a:endParaRPr lang="en-US" dirty="0"/>
          </a:p>
        </p:txBody>
      </p:sp>
    </p:spTree>
    <p:extLst>
      <p:ext uri="{BB962C8B-B14F-4D97-AF65-F5344CB8AC3E}">
        <p14:creationId xmlns:p14="http://schemas.microsoft.com/office/powerpoint/2010/main" val="3224042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3600" dirty="0"/>
              <a:t>How do you feel the material in 371 </a:t>
            </a:r>
            <a:r>
              <a:rPr lang="en-US" sz="3600" dirty="0" smtClean="0"/>
              <a:t/>
            </a:r>
            <a:br>
              <a:rPr lang="en-US" sz="3600" dirty="0" smtClean="0"/>
            </a:br>
            <a:r>
              <a:rPr lang="en-US" sz="3600" dirty="0" smtClean="0"/>
              <a:t>has </a:t>
            </a:r>
            <a:r>
              <a:rPr lang="en-US" sz="3600" dirty="0"/>
              <a:t>future value for you?</a:t>
            </a:r>
          </a:p>
        </p:txBody>
      </p:sp>
      <p:sp>
        <p:nvSpPr>
          <p:cNvPr id="5" name="Text Placeholder 4"/>
          <p:cNvSpPr>
            <a:spLocks noGrp="1"/>
          </p:cNvSpPr>
          <p:nvPr>
            <p:ph type="body" idx="1"/>
          </p:nvPr>
        </p:nvSpPr>
        <p:spPr>
          <a:xfrm>
            <a:off x="455612" y="1143000"/>
            <a:ext cx="4040188" cy="581602"/>
          </a:xfrm>
        </p:spPr>
        <p:txBody>
          <a:bodyPr/>
          <a:lstStyle/>
          <a:p>
            <a:r>
              <a:rPr lang="en-US" dirty="0" smtClean="0"/>
              <a:t>Your thoughts - consolidated</a:t>
            </a:r>
            <a:endParaRPr lang="en-US" dirty="0"/>
          </a:p>
        </p:txBody>
      </p:sp>
      <p:sp>
        <p:nvSpPr>
          <p:cNvPr id="3" name="Content Placeholder 2"/>
          <p:cNvSpPr>
            <a:spLocks noGrp="1"/>
          </p:cNvSpPr>
          <p:nvPr>
            <p:ph sz="half" idx="2"/>
          </p:nvPr>
        </p:nvSpPr>
        <p:spPr>
          <a:xfrm>
            <a:off x="76200" y="1752600"/>
            <a:ext cx="4724400" cy="3592080"/>
          </a:xfrm>
        </p:spPr>
        <p:txBody>
          <a:bodyPr>
            <a:noAutofit/>
          </a:bodyPr>
          <a:lstStyle/>
          <a:p>
            <a:r>
              <a:rPr lang="en-US" sz="1400" dirty="0" smtClean="0"/>
              <a:t>Leads to success in software development</a:t>
            </a:r>
          </a:p>
          <a:p>
            <a:pPr lvl="1"/>
            <a:r>
              <a:rPr lang="en-US" sz="1400" dirty="0" smtClean="0"/>
              <a:t>Experience working with others doing the non-coding side</a:t>
            </a:r>
          </a:p>
          <a:p>
            <a:pPr lvl="1"/>
            <a:r>
              <a:rPr lang="en-US" sz="1400" dirty="0"/>
              <a:t>Good, requirements are important in real life</a:t>
            </a:r>
            <a:endParaRPr lang="en-US" sz="1400" dirty="0" smtClean="0"/>
          </a:p>
          <a:p>
            <a:r>
              <a:rPr lang="en-US" sz="1400" dirty="0" smtClean="0"/>
              <a:t>Learn one way of doing requirements well (use cases)</a:t>
            </a:r>
            <a:endParaRPr lang="en-US" sz="1400" dirty="0" smtClean="0"/>
          </a:p>
          <a:p>
            <a:r>
              <a:rPr lang="en-US" sz="1400" dirty="0" smtClean="0"/>
              <a:t>Skill at </a:t>
            </a:r>
            <a:r>
              <a:rPr lang="en-US" sz="1400" dirty="0"/>
              <a:t>producing </a:t>
            </a:r>
            <a:r>
              <a:rPr lang="en-US" sz="1400" dirty="0" smtClean="0"/>
              <a:t>prototypes. </a:t>
            </a:r>
            <a:endParaRPr lang="en-US" sz="1400" dirty="0"/>
          </a:p>
          <a:p>
            <a:r>
              <a:rPr lang="en-US" sz="1400" dirty="0" smtClean="0"/>
              <a:t>I </a:t>
            </a:r>
            <a:r>
              <a:rPr lang="en-US" sz="1400" dirty="0"/>
              <a:t>can be more aware of risks and potential failures my project will face.</a:t>
            </a:r>
          </a:p>
          <a:p>
            <a:r>
              <a:rPr lang="en-US" sz="1400" dirty="0" smtClean="0"/>
              <a:t>The </a:t>
            </a:r>
            <a:r>
              <a:rPr lang="en-US" sz="1400" dirty="0"/>
              <a:t>processes and skills learned here will make relearning or applying it in the future much easier.</a:t>
            </a:r>
          </a:p>
          <a:p>
            <a:pPr marL="0" indent="0">
              <a:buNone/>
            </a:pPr>
            <a:endParaRPr lang="en-US" sz="1400" dirty="0"/>
          </a:p>
        </p:txBody>
      </p:sp>
      <p:sp>
        <p:nvSpPr>
          <p:cNvPr id="6" name="Text Placeholder 5"/>
          <p:cNvSpPr>
            <a:spLocks noGrp="1"/>
          </p:cNvSpPr>
          <p:nvPr>
            <p:ph type="body" sz="quarter" idx="3"/>
          </p:nvPr>
        </p:nvSpPr>
        <p:spPr>
          <a:xfrm>
            <a:off x="1973262" y="4419600"/>
            <a:ext cx="3208338" cy="639762"/>
          </a:xfrm>
        </p:spPr>
        <p:txBody>
          <a:bodyPr/>
          <a:lstStyle/>
          <a:p>
            <a:r>
              <a:rPr lang="en-US" dirty="0" smtClean="0"/>
              <a:t>Quick </a:t>
            </a:r>
            <a:r>
              <a:rPr lang="en-US" dirty="0" smtClean="0"/>
              <a:t>response:</a:t>
            </a:r>
            <a:endParaRPr lang="en-US" dirty="0"/>
          </a:p>
        </p:txBody>
      </p:sp>
      <p:sp>
        <p:nvSpPr>
          <p:cNvPr id="7" name="Content Placeholder 6"/>
          <p:cNvSpPr>
            <a:spLocks noGrp="1"/>
          </p:cNvSpPr>
          <p:nvPr>
            <p:ph sz="quarter" idx="4"/>
          </p:nvPr>
        </p:nvSpPr>
        <p:spPr>
          <a:xfrm>
            <a:off x="4876938" y="4572000"/>
            <a:ext cx="4227183" cy="2103438"/>
          </a:xfrm>
        </p:spPr>
        <p:txBody>
          <a:bodyPr>
            <a:noAutofit/>
          </a:bodyPr>
          <a:lstStyle/>
          <a:p>
            <a:r>
              <a:rPr lang="en-US" sz="1400" dirty="0" smtClean="0"/>
              <a:t>On </a:t>
            </a:r>
            <a:r>
              <a:rPr lang="en-US" sz="1400" dirty="0" smtClean="0"/>
              <a:t>the last two comments, above:</a:t>
            </a:r>
          </a:p>
          <a:p>
            <a:r>
              <a:rPr lang="en-US" sz="1400" dirty="0" smtClean="0"/>
              <a:t>Regarding waterfall and learning only one process in 371 – </a:t>
            </a:r>
          </a:p>
          <a:p>
            <a:pPr lvl="1"/>
            <a:r>
              <a:rPr lang="en-US" sz="1400" dirty="0" smtClean="0"/>
              <a:t>The more complex ones require you to know more things immediately, not so easy to employ in first-time learning</a:t>
            </a:r>
          </a:p>
          <a:p>
            <a:pPr lvl="1"/>
            <a:r>
              <a:rPr lang="en-US" sz="1400" dirty="0" smtClean="0"/>
              <a:t>Most CSSE faculty go by the “</a:t>
            </a:r>
            <a:r>
              <a:rPr lang="en-US" sz="1400" dirty="0" err="1" smtClean="0"/>
              <a:t>Shu</a:t>
            </a:r>
            <a:r>
              <a:rPr lang="en-US" sz="1400" dirty="0" smtClean="0"/>
              <a:t> Ha </a:t>
            </a:r>
            <a:r>
              <a:rPr lang="en-US" sz="1400" dirty="0" err="1" smtClean="0"/>
              <a:t>Ri</a:t>
            </a:r>
            <a:r>
              <a:rPr lang="en-US" sz="1400" dirty="0" smtClean="0"/>
              <a:t>” rule – the first time, get people good at using a single </a:t>
            </a:r>
            <a:r>
              <a:rPr lang="en-US" sz="1400" dirty="0" smtClean="0"/>
              <a:t>method before showing all the choices.</a:t>
            </a:r>
            <a:endParaRPr lang="en-US" sz="1400" dirty="0"/>
          </a:p>
        </p:txBody>
      </p:sp>
      <p:sp>
        <p:nvSpPr>
          <p:cNvPr id="12" name="Text Placeholder 5"/>
          <p:cNvSpPr txBox="1">
            <a:spLocks/>
          </p:cNvSpPr>
          <p:nvPr/>
        </p:nvSpPr>
        <p:spPr>
          <a:xfrm>
            <a:off x="5334000" y="1094798"/>
            <a:ext cx="3208338" cy="58160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en-US" dirty="0" smtClean="0"/>
              <a:t>More of your thoughts</a:t>
            </a:r>
            <a:endParaRPr lang="en-US" dirty="0"/>
          </a:p>
        </p:txBody>
      </p:sp>
      <p:sp>
        <p:nvSpPr>
          <p:cNvPr id="13" name="Content Placeholder 6"/>
          <p:cNvSpPr txBox="1">
            <a:spLocks/>
          </p:cNvSpPr>
          <p:nvPr/>
        </p:nvSpPr>
        <p:spPr>
          <a:xfrm>
            <a:off x="4876800" y="1752600"/>
            <a:ext cx="4074921" cy="15831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sz="1400" dirty="0"/>
              <a:t>I feel like the material we cover is important, and has a future value, but so far it feels contrived. We spend a lot of time in 372 talking about all these cool development methodologies, but all we do in 371 seems to be waterfall.</a:t>
            </a:r>
          </a:p>
          <a:p>
            <a:r>
              <a:rPr lang="en-US" sz="1400" dirty="0"/>
              <a:t>I feel that some of it will be relevant in the future (e.g. use cases and different techniques to communicate with a non-tech-savvy client), though some of it (all the different various diagramming techniques) I feel may not be useful as a matter of preference, since we have covered different ways to address these.</a:t>
            </a:r>
          </a:p>
        </p:txBody>
      </p:sp>
      <p:sp>
        <p:nvSpPr>
          <p:cNvPr id="4" name="TextBox 3"/>
          <p:cNvSpPr txBox="1"/>
          <p:nvPr/>
        </p:nvSpPr>
        <p:spPr>
          <a:xfrm>
            <a:off x="609600" y="6096000"/>
            <a:ext cx="4419600" cy="523220"/>
          </a:xfrm>
          <a:prstGeom prst="rect">
            <a:avLst/>
          </a:prstGeom>
          <a:noFill/>
        </p:spPr>
        <p:txBody>
          <a:bodyPr wrap="square" rtlCol="0">
            <a:spAutoFit/>
          </a:bodyPr>
          <a:lstStyle/>
          <a:p>
            <a:r>
              <a:rPr lang="en-US" sz="1400" dirty="0" smtClean="0"/>
              <a:t>See for example </a:t>
            </a:r>
            <a:r>
              <a:rPr lang="en-US" sz="1400" b="1" dirty="0" err="1" smtClean="0"/>
              <a:t>Shu</a:t>
            </a:r>
            <a:r>
              <a:rPr lang="en-US" sz="1400" b="1" dirty="0" smtClean="0"/>
              <a:t>-Ha-</a:t>
            </a:r>
            <a:r>
              <a:rPr lang="en-US" sz="1400" b="1" dirty="0" err="1" smtClean="0"/>
              <a:t>Ri</a:t>
            </a:r>
            <a:r>
              <a:rPr lang="en-US" sz="1400" b="1" dirty="0" smtClean="0"/>
              <a:t> </a:t>
            </a:r>
            <a:r>
              <a:rPr lang="en-US" sz="1400" dirty="0" smtClean="0"/>
              <a:t> at Alistair </a:t>
            </a:r>
            <a:r>
              <a:rPr lang="en-US" sz="1400" dirty="0"/>
              <a:t>Cockburn’s site </a:t>
            </a:r>
            <a:r>
              <a:rPr lang="en-US" sz="1400" dirty="0">
                <a:hlinkClick r:id="rId2"/>
              </a:rPr>
              <a:t>http://</a:t>
            </a:r>
            <a:r>
              <a:rPr lang="en-US" sz="1400" dirty="0" smtClean="0">
                <a:hlinkClick r:id="rId2"/>
              </a:rPr>
              <a:t>alistair.cockburn.us/Shu+Ha+Ri</a:t>
            </a:r>
            <a:r>
              <a:rPr lang="en-US" sz="1400" dirty="0" smtClean="0"/>
              <a:t>. </a:t>
            </a:r>
            <a:endParaRPr lang="en-US" sz="1400" dirty="0"/>
          </a:p>
        </p:txBody>
      </p:sp>
      <p:cxnSp>
        <p:nvCxnSpPr>
          <p:cNvPr id="9" name="Straight Arrow Connector 8"/>
          <p:cNvCxnSpPr/>
          <p:nvPr/>
        </p:nvCxnSpPr>
        <p:spPr>
          <a:xfrm>
            <a:off x="4800600" y="6357610"/>
            <a:ext cx="533400" cy="43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15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Things that are going well </a:t>
            </a:r>
            <a:r>
              <a:rPr lang="en-US" sz="3600" dirty="0" smtClean="0"/>
              <a:t/>
            </a:r>
            <a:br>
              <a:rPr lang="en-US" sz="3600" dirty="0" smtClean="0"/>
            </a:br>
            <a:r>
              <a:rPr lang="en-US" sz="3600" dirty="0" smtClean="0"/>
              <a:t>toward </a:t>
            </a:r>
            <a:r>
              <a:rPr lang="en-US" sz="3600" dirty="0"/>
              <a:t>that end, in </a:t>
            </a:r>
            <a:r>
              <a:rPr lang="en-US" sz="3600" dirty="0" smtClean="0"/>
              <a:t>371</a:t>
            </a:r>
            <a:endParaRPr lang="en-US" sz="3600" dirty="0"/>
          </a:p>
        </p:txBody>
      </p:sp>
      <p:sp>
        <p:nvSpPr>
          <p:cNvPr id="4" name="Text Placeholder 3"/>
          <p:cNvSpPr>
            <a:spLocks noGrp="1"/>
          </p:cNvSpPr>
          <p:nvPr>
            <p:ph type="body" idx="1"/>
          </p:nvPr>
        </p:nvSpPr>
        <p:spPr/>
        <p:txBody>
          <a:bodyPr/>
          <a:lstStyle/>
          <a:p>
            <a:r>
              <a:rPr lang="en-US" dirty="0"/>
              <a:t>Your </a:t>
            </a:r>
            <a:r>
              <a:rPr lang="en-US" dirty="0" smtClean="0"/>
              <a:t>thoughts - consolidated</a:t>
            </a:r>
            <a:endParaRPr lang="en-US" dirty="0"/>
          </a:p>
        </p:txBody>
      </p:sp>
      <p:sp>
        <p:nvSpPr>
          <p:cNvPr id="3" name="Content Placeholder 2"/>
          <p:cNvSpPr>
            <a:spLocks noGrp="1"/>
          </p:cNvSpPr>
          <p:nvPr>
            <p:ph sz="half" idx="2"/>
          </p:nvPr>
        </p:nvSpPr>
        <p:spPr/>
        <p:txBody>
          <a:bodyPr>
            <a:noAutofit/>
          </a:bodyPr>
          <a:lstStyle/>
          <a:p>
            <a:r>
              <a:rPr lang="en-US" sz="1400" dirty="0"/>
              <a:t>The group </a:t>
            </a:r>
            <a:r>
              <a:rPr lang="en-US" sz="1400" dirty="0"/>
              <a:t>project. Group work. I rather like my team</a:t>
            </a:r>
            <a:r>
              <a:rPr lang="en-US" sz="1400" dirty="0" smtClean="0"/>
              <a:t>.</a:t>
            </a:r>
            <a:endParaRPr lang="en-US" sz="1400" dirty="0" smtClean="0"/>
          </a:p>
          <a:p>
            <a:r>
              <a:rPr lang="en-US" sz="1400" dirty="0"/>
              <a:t>T</a:t>
            </a:r>
            <a:r>
              <a:rPr lang="en-US" sz="1400" dirty="0" smtClean="0"/>
              <a:t>he </a:t>
            </a:r>
            <a:r>
              <a:rPr lang="en-US" sz="1400" dirty="0"/>
              <a:t>various class activities that we have to do in groups that I cannot plan for.  The spontaneous nature of those activities serve to teach a lot.</a:t>
            </a:r>
          </a:p>
          <a:p>
            <a:r>
              <a:rPr lang="en-US" sz="1400" dirty="0"/>
              <a:t>It's doing a good job of exposing me to many different techniques that different people use.</a:t>
            </a:r>
          </a:p>
          <a:p>
            <a:r>
              <a:rPr lang="en-US" sz="1400" dirty="0" smtClean="0"/>
              <a:t>I </a:t>
            </a:r>
            <a:r>
              <a:rPr lang="en-US" sz="1400" dirty="0"/>
              <a:t>like the interesting methods described</a:t>
            </a:r>
          </a:p>
          <a:p>
            <a:r>
              <a:rPr lang="en-US" sz="1400" dirty="0"/>
              <a:t>Learned about </a:t>
            </a:r>
            <a:r>
              <a:rPr lang="en-US" sz="1400" dirty="0" smtClean="0"/>
              <a:t>[</a:t>
            </a:r>
            <a:r>
              <a:rPr lang="en-US" sz="1400" dirty="0" smtClean="0"/>
              <a:t>long list]</a:t>
            </a:r>
            <a:endParaRPr lang="en-US" sz="1400" dirty="0"/>
          </a:p>
          <a:p>
            <a:r>
              <a:rPr lang="en-US" sz="1400" dirty="0" smtClean="0"/>
              <a:t>The </a:t>
            </a:r>
            <a:r>
              <a:rPr lang="en-US" sz="1400" dirty="0"/>
              <a:t>activities that we do in class. They aid in learning some of the techniques involved in defining requirements.</a:t>
            </a:r>
          </a:p>
          <a:p>
            <a:r>
              <a:rPr lang="en-US" sz="1400" dirty="0"/>
              <a:t>The class is structured well.</a:t>
            </a:r>
          </a:p>
          <a:p>
            <a:r>
              <a:rPr lang="en-US" sz="1400" dirty="0" smtClean="0"/>
              <a:t>Organization </a:t>
            </a:r>
          </a:p>
          <a:p>
            <a:r>
              <a:rPr lang="en-US" sz="1400" dirty="0" smtClean="0"/>
              <a:t>Steve's </a:t>
            </a:r>
            <a:r>
              <a:rPr lang="en-US" sz="1400" dirty="0"/>
              <a:t>attitude </a:t>
            </a:r>
            <a:endParaRPr lang="en-US" sz="1400" dirty="0" smtClean="0"/>
          </a:p>
          <a:p>
            <a:r>
              <a:rPr lang="en-US" sz="1400" dirty="0" smtClean="0"/>
              <a:t>Group </a:t>
            </a:r>
            <a:r>
              <a:rPr lang="en-US" sz="1400" dirty="0"/>
              <a:t>activities </a:t>
            </a:r>
            <a:endParaRPr lang="en-US" sz="1400" dirty="0" smtClean="0"/>
          </a:p>
          <a:p>
            <a:r>
              <a:rPr lang="en-US" sz="1400" dirty="0" smtClean="0"/>
              <a:t>Different </a:t>
            </a:r>
            <a:r>
              <a:rPr lang="en-US" sz="1400" dirty="0"/>
              <a:t>scenarios </a:t>
            </a:r>
          </a:p>
          <a:p>
            <a:r>
              <a:rPr lang="en-US" sz="1400" dirty="0" smtClean="0"/>
              <a:t>Amount </a:t>
            </a:r>
            <a:r>
              <a:rPr lang="en-US" sz="1400" dirty="0"/>
              <a:t>of </a:t>
            </a:r>
            <a:r>
              <a:rPr lang="en-US" sz="1400" dirty="0" smtClean="0"/>
              <a:t>homework</a:t>
            </a:r>
            <a:endParaRPr lang="en-US" sz="1400" dirty="0"/>
          </a:p>
          <a:p>
            <a:endParaRPr lang="en-US" sz="1400" dirty="0"/>
          </a:p>
        </p:txBody>
      </p:sp>
      <p:sp>
        <p:nvSpPr>
          <p:cNvPr id="5" name="Text Placeholder 4"/>
          <p:cNvSpPr>
            <a:spLocks noGrp="1"/>
          </p:cNvSpPr>
          <p:nvPr>
            <p:ph type="body" sz="quarter" idx="3"/>
          </p:nvPr>
        </p:nvSpPr>
        <p:spPr/>
        <p:txBody>
          <a:bodyPr/>
          <a:lstStyle/>
          <a:p>
            <a:r>
              <a:rPr lang="en-US" dirty="0" smtClean="0"/>
              <a:t>More of Your Thoughts</a:t>
            </a:r>
            <a:endParaRPr lang="en-US" dirty="0"/>
          </a:p>
        </p:txBody>
      </p:sp>
      <p:sp>
        <p:nvSpPr>
          <p:cNvPr id="6" name="Content Placeholder 5"/>
          <p:cNvSpPr>
            <a:spLocks noGrp="1"/>
          </p:cNvSpPr>
          <p:nvPr>
            <p:ph sz="quarter" idx="4"/>
          </p:nvPr>
        </p:nvSpPr>
        <p:spPr/>
        <p:txBody>
          <a:bodyPr>
            <a:noAutofit/>
          </a:bodyPr>
          <a:lstStyle/>
          <a:p>
            <a:r>
              <a:rPr lang="en-US" sz="1400" dirty="0"/>
              <a:t>The homework to some point is </a:t>
            </a:r>
            <a:r>
              <a:rPr lang="en-US" sz="1400" dirty="0" smtClean="0"/>
              <a:t>useful.</a:t>
            </a:r>
          </a:p>
          <a:p>
            <a:r>
              <a:rPr lang="en-US" sz="1400" dirty="0" smtClean="0"/>
              <a:t>The </a:t>
            </a:r>
            <a:r>
              <a:rPr lang="en-US" sz="1400" dirty="0"/>
              <a:t>quizzes and lecture slides are probably the most </a:t>
            </a:r>
            <a:r>
              <a:rPr lang="en-US" sz="1400" dirty="0" smtClean="0"/>
              <a:t>useful. </a:t>
            </a:r>
            <a:endParaRPr lang="en-US" sz="1400" dirty="0"/>
          </a:p>
          <a:p>
            <a:r>
              <a:rPr lang="en-US" sz="1400" dirty="0"/>
              <a:t>The requirements text is very useful and not too terrible to read. </a:t>
            </a:r>
            <a:endParaRPr lang="en-US" sz="1400" dirty="0" smtClean="0"/>
          </a:p>
          <a:p>
            <a:r>
              <a:rPr lang="en-US" sz="1400" dirty="0" smtClean="0"/>
              <a:t>The </a:t>
            </a:r>
            <a:r>
              <a:rPr lang="en-US" sz="1400" dirty="0"/>
              <a:t>interaction design text, however seems very unnecessary to me. Everything I have read in it should be common sense (basic social skills for example).</a:t>
            </a:r>
          </a:p>
          <a:p>
            <a:r>
              <a:rPr lang="en-US" sz="1400" dirty="0"/>
              <a:t>The slide shows and the readings have been useful.</a:t>
            </a:r>
          </a:p>
          <a:p>
            <a:r>
              <a:rPr lang="en-US" sz="1400" dirty="0" smtClean="0"/>
              <a:t>I </a:t>
            </a:r>
            <a:r>
              <a:rPr lang="en-US" sz="1400" dirty="0"/>
              <a:t>like the breadth of information being covered. </a:t>
            </a:r>
            <a:endParaRPr lang="en-US" sz="1400" dirty="0" smtClean="0"/>
          </a:p>
          <a:p>
            <a:r>
              <a:rPr lang="en-US" sz="1400" dirty="0" smtClean="0"/>
              <a:t>The </a:t>
            </a:r>
            <a:r>
              <a:rPr lang="en-US" sz="1400" dirty="0"/>
              <a:t>in-class activities help us learn how to apply the concepts, and give us time to practice the topics.</a:t>
            </a:r>
          </a:p>
          <a:p>
            <a:r>
              <a:rPr lang="en-US" sz="1400" dirty="0"/>
              <a:t>I feel that use cases are incredibly important, and I like how they have been getting covered </a:t>
            </a:r>
            <a:r>
              <a:rPr lang="en-US" sz="1400" dirty="0" smtClean="0"/>
              <a:t>extensively.</a:t>
            </a:r>
            <a:endParaRPr lang="en-US" sz="1400" dirty="0"/>
          </a:p>
          <a:p>
            <a:endParaRPr lang="en-US" sz="1400" dirty="0"/>
          </a:p>
        </p:txBody>
      </p:sp>
    </p:spTree>
    <p:extLst>
      <p:ext uri="{BB962C8B-B14F-4D97-AF65-F5344CB8AC3E}">
        <p14:creationId xmlns:p14="http://schemas.microsoft.com/office/powerpoint/2010/main" val="3181400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Things you would like to see change </a:t>
            </a:r>
            <a:r>
              <a:rPr lang="en-US" sz="3600" dirty="0" smtClean="0"/>
              <a:t/>
            </a:r>
            <a:br>
              <a:rPr lang="en-US" sz="3600" dirty="0" smtClean="0"/>
            </a:br>
            <a:r>
              <a:rPr lang="en-US" sz="3600" dirty="0" smtClean="0"/>
              <a:t>about </a:t>
            </a:r>
            <a:r>
              <a:rPr lang="en-US" sz="3600" dirty="0"/>
              <a:t>371, to help improve on that value</a:t>
            </a:r>
          </a:p>
        </p:txBody>
      </p:sp>
      <p:sp>
        <p:nvSpPr>
          <p:cNvPr id="4" name="Text Placeholder 3"/>
          <p:cNvSpPr>
            <a:spLocks noGrp="1"/>
          </p:cNvSpPr>
          <p:nvPr>
            <p:ph type="body" idx="1"/>
          </p:nvPr>
        </p:nvSpPr>
        <p:spPr/>
        <p:txBody>
          <a:bodyPr/>
          <a:lstStyle/>
          <a:p>
            <a:r>
              <a:rPr lang="en-US" dirty="0"/>
              <a:t>Your </a:t>
            </a:r>
            <a:r>
              <a:rPr lang="en-US" dirty="0" smtClean="0"/>
              <a:t>thoughts - consolidated</a:t>
            </a:r>
            <a:endParaRPr lang="en-US" dirty="0"/>
          </a:p>
        </p:txBody>
      </p:sp>
      <p:sp>
        <p:nvSpPr>
          <p:cNvPr id="3" name="Content Placeholder 2"/>
          <p:cNvSpPr>
            <a:spLocks noGrp="1"/>
          </p:cNvSpPr>
          <p:nvPr>
            <p:ph sz="half" idx="2"/>
          </p:nvPr>
        </p:nvSpPr>
        <p:spPr>
          <a:xfrm>
            <a:off x="457200" y="2174875"/>
            <a:ext cx="4040188" cy="2092325"/>
          </a:xfrm>
        </p:spPr>
        <p:txBody>
          <a:bodyPr>
            <a:noAutofit/>
          </a:bodyPr>
          <a:lstStyle/>
          <a:p>
            <a:r>
              <a:rPr lang="en-US" sz="1400" dirty="0" smtClean="0"/>
              <a:t>In-class </a:t>
            </a:r>
            <a:r>
              <a:rPr lang="en-US" sz="1400" dirty="0"/>
              <a:t>exercises and the conversations that surround </a:t>
            </a:r>
            <a:r>
              <a:rPr lang="en-US" sz="1400" dirty="0" smtClean="0"/>
              <a:t>it are silly. </a:t>
            </a:r>
            <a:r>
              <a:rPr lang="en-US" sz="1400" dirty="0" smtClean="0"/>
              <a:t>It’s </a:t>
            </a:r>
            <a:r>
              <a:rPr lang="en-US" sz="1400" dirty="0"/>
              <a:t>common sense. </a:t>
            </a:r>
            <a:endParaRPr lang="en-US" sz="1400" dirty="0" smtClean="0"/>
          </a:p>
          <a:p>
            <a:r>
              <a:rPr lang="en-US" sz="1400" dirty="0" smtClean="0"/>
              <a:t>Inverted </a:t>
            </a:r>
            <a:r>
              <a:rPr lang="en-US" sz="1400" dirty="0"/>
              <a:t>classroom. </a:t>
            </a:r>
            <a:r>
              <a:rPr lang="en-US" sz="1400" dirty="0" smtClean="0"/>
              <a:t>It is </a:t>
            </a:r>
            <a:r>
              <a:rPr lang="en-US" sz="1400" dirty="0"/>
              <a:t>leading to extra work.</a:t>
            </a:r>
          </a:p>
          <a:p>
            <a:r>
              <a:rPr lang="en-US" sz="1400" dirty="0" smtClean="0"/>
              <a:t>I </a:t>
            </a:r>
            <a:r>
              <a:rPr lang="en-US" sz="1400" dirty="0"/>
              <a:t>feel like we don't have time to ask questions in class. </a:t>
            </a:r>
          </a:p>
          <a:p>
            <a:r>
              <a:rPr lang="en-US" sz="1400" dirty="0"/>
              <a:t>The </a:t>
            </a:r>
            <a:r>
              <a:rPr lang="en-US" sz="1400" dirty="0" smtClean="0"/>
              <a:t>reading </a:t>
            </a:r>
            <a:r>
              <a:rPr lang="en-US" sz="1400" dirty="0"/>
              <a:t>assignments </a:t>
            </a:r>
            <a:r>
              <a:rPr lang="en-US" sz="1400" dirty="0" smtClean="0"/>
              <a:t>– a lot of them, and scattered.</a:t>
            </a:r>
          </a:p>
          <a:p>
            <a:r>
              <a:rPr lang="en-US" sz="1400" dirty="0"/>
              <a:t>Lectures should expand </a:t>
            </a:r>
            <a:r>
              <a:rPr lang="en-US" sz="1400" dirty="0" smtClean="0"/>
              <a:t>[even more] on </a:t>
            </a:r>
            <a:r>
              <a:rPr lang="en-US" sz="1400" dirty="0"/>
              <a:t>what’s in the quizzes</a:t>
            </a:r>
            <a:r>
              <a:rPr lang="en-US" sz="1400" dirty="0" smtClean="0"/>
              <a:t>.</a:t>
            </a:r>
            <a:endParaRPr lang="en-US" sz="1400" dirty="0" smtClean="0"/>
          </a:p>
          <a:p>
            <a:r>
              <a:rPr lang="en-US" sz="1400" dirty="0"/>
              <a:t>I don’t read the book – need to lecture on that and do quizzes in class.</a:t>
            </a:r>
          </a:p>
          <a:p>
            <a:endParaRPr lang="en-US" sz="1400" dirty="0"/>
          </a:p>
        </p:txBody>
      </p:sp>
      <p:sp>
        <p:nvSpPr>
          <p:cNvPr id="5" name="Text Placeholder 4"/>
          <p:cNvSpPr>
            <a:spLocks noGrp="1"/>
          </p:cNvSpPr>
          <p:nvPr>
            <p:ph type="body" sz="quarter" idx="3"/>
          </p:nvPr>
        </p:nvSpPr>
        <p:spPr/>
        <p:txBody>
          <a:bodyPr/>
          <a:lstStyle/>
          <a:p>
            <a:r>
              <a:rPr lang="en-US" dirty="0" smtClean="0"/>
              <a:t>More of your thoughts</a:t>
            </a:r>
            <a:endParaRPr lang="en-US" dirty="0"/>
          </a:p>
        </p:txBody>
      </p:sp>
      <p:sp>
        <p:nvSpPr>
          <p:cNvPr id="6" name="Content Placeholder 5"/>
          <p:cNvSpPr>
            <a:spLocks noGrp="1"/>
          </p:cNvSpPr>
          <p:nvPr>
            <p:ph sz="quarter" idx="4"/>
          </p:nvPr>
        </p:nvSpPr>
        <p:spPr>
          <a:xfrm>
            <a:off x="4645025" y="2174875"/>
            <a:ext cx="4041775" cy="2336006"/>
          </a:xfrm>
        </p:spPr>
        <p:txBody>
          <a:bodyPr>
            <a:normAutofit/>
          </a:bodyPr>
          <a:lstStyle/>
          <a:p>
            <a:r>
              <a:rPr lang="en-US" sz="1400" dirty="0" smtClean="0"/>
              <a:t>Things </a:t>
            </a:r>
            <a:r>
              <a:rPr lang="en-US" sz="1400" dirty="0"/>
              <a:t>on exam which were only in readings and slides, not discussed.</a:t>
            </a:r>
          </a:p>
          <a:p>
            <a:r>
              <a:rPr lang="en-US" sz="1400" dirty="0" smtClean="0"/>
              <a:t>Exam was ambiguous but I could have done it without attending class.</a:t>
            </a:r>
          </a:p>
          <a:p>
            <a:r>
              <a:rPr lang="en-US" sz="1400" dirty="0" smtClean="0"/>
              <a:t>Exam should have more exercises and less essay.</a:t>
            </a:r>
          </a:p>
          <a:p>
            <a:r>
              <a:rPr lang="en-US" sz="1400" dirty="0" smtClean="0"/>
              <a:t>Did badly because I didn’t know exam structure ahead of time</a:t>
            </a:r>
            <a:r>
              <a:rPr lang="en-US" sz="1400" dirty="0" smtClean="0"/>
              <a:t>.</a:t>
            </a:r>
            <a:endParaRPr lang="en-US" sz="1400" dirty="0"/>
          </a:p>
          <a:p>
            <a:r>
              <a:rPr lang="en-US" sz="1400" dirty="0"/>
              <a:t>More simulations</a:t>
            </a:r>
          </a:p>
          <a:p>
            <a:endParaRPr lang="en-US" sz="1400" dirty="0"/>
          </a:p>
        </p:txBody>
      </p:sp>
      <p:sp>
        <p:nvSpPr>
          <p:cNvPr id="7" name="Text Placeholder 5"/>
          <p:cNvSpPr txBox="1">
            <a:spLocks/>
          </p:cNvSpPr>
          <p:nvPr/>
        </p:nvSpPr>
        <p:spPr>
          <a:xfrm>
            <a:off x="457200" y="4724400"/>
            <a:ext cx="3208338"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en-US" dirty="0" smtClean="0"/>
              <a:t>Quick responses</a:t>
            </a:r>
            <a:endParaRPr lang="en-US" dirty="0"/>
          </a:p>
        </p:txBody>
      </p:sp>
      <p:sp>
        <p:nvSpPr>
          <p:cNvPr id="8" name="Content Placeholder 5"/>
          <p:cNvSpPr txBox="1">
            <a:spLocks/>
          </p:cNvSpPr>
          <p:nvPr/>
        </p:nvSpPr>
        <p:spPr>
          <a:xfrm>
            <a:off x="457200" y="5410200"/>
            <a:ext cx="4041775" cy="12192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sz="1400" dirty="0" smtClean="0"/>
              <a:t>Some </a:t>
            </a:r>
            <a:r>
              <a:rPr lang="en-US" sz="1400" dirty="0" smtClean="0"/>
              <a:t>people like this learning style and some don’t, or simply aren’t used to it.  </a:t>
            </a:r>
          </a:p>
          <a:p>
            <a:r>
              <a:rPr lang="en-US" sz="1400" dirty="0" smtClean="0"/>
              <a:t>Our experience is that the more you do this stuff, the better you are at it.  Makes sense to start with easy problems in class, and actually spend time doing them.</a:t>
            </a:r>
          </a:p>
          <a:p>
            <a:endParaRPr lang="en-US" sz="1400" dirty="0"/>
          </a:p>
        </p:txBody>
      </p:sp>
      <p:sp>
        <p:nvSpPr>
          <p:cNvPr id="9" name="Content Placeholder 5"/>
          <p:cNvSpPr txBox="1">
            <a:spLocks/>
          </p:cNvSpPr>
          <p:nvPr/>
        </p:nvSpPr>
        <p:spPr>
          <a:xfrm>
            <a:off x="4648200" y="5410200"/>
            <a:ext cx="4041775" cy="1219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en-US" sz="1400" dirty="0" smtClean="0"/>
              <a:t>I will do everything I can to encourage you to do the readings, build on that in class.</a:t>
            </a:r>
          </a:p>
          <a:p>
            <a:r>
              <a:rPr lang="en-US" sz="1400" dirty="0" smtClean="0"/>
              <a:t>You now know my exam style, but:</a:t>
            </a:r>
          </a:p>
          <a:p>
            <a:r>
              <a:rPr lang="en-US" sz="1400" dirty="0" smtClean="0"/>
              <a:t>I’ll </a:t>
            </a:r>
            <a:r>
              <a:rPr lang="en-US" sz="1400" dirty="0" smtClean="0"/>
              <a:t>also be </a:t>
            </a:r>
            <a:r>
              <a:rPr lang="en-US" sz="1400" dirty="0" smtClean="0"/>
              <a:t>happy to make more problems on the next one, fewer essays.</a:t>
            </a:r>
          </a:p>
          <a:p>
            <a:endParaRPr lang="en-US" sz="1400" dirty="0"/>
          </a:p>
        </p:txBody>
      </p:sp>
    </p:spTree>
    <p:extLst>
      <p:ext uri="{BB962C8B-B14F-4D97-AF65-F5344CB8AC3E}">
        <p14:creationId xmlns:p14="http://schemas.microsoft.com/office/powerpoint/2010/main" val="2959212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New ways of doing things </a:t>
            </a:r>
            <a:r>
              <a:rPr lang="en-US" sz="3600" dirty="0" smtClean="0"/>
              <a:t/>
            </a:r>
            <a:br>
              <a:rPr lang="en-US" sz="3600" dirty="0" smtClean="0"/>
            </a:br>
            <a:r>
              <a:rPr lang="en-US" sz="3600" dirty="0" smtClean="0"/>
              <a:t>we </a:t>
            </a:r>
            <a:r>
              <a:rPr lang="en-US" sz="3600" dirty="0"/>
              <a:t>could explore in 371</a:t>
            </a:r>
          </a:p>
        </p:txBody>
      </p:sp>
      <p:sp>
        <p:nvSpPr>
          <p:cNvPr id="4" name="Text Placeholder 3"/>
          <p:cNvSpPr>
            <a:spLocks noGrp="1"/>
          </p:cNvSpPr>
          <p:nvPr>
            <p:ph type="body" idx="1"/>
          </p:nvPr>
        </p:nvSpPr>
        <p:spPr/>
        <p:txBody>
          <a:bodyPr/>
          <a:lstStyle/>
          <a:p>
            <a:r>
              <a:rPr lang="en-US" dirty="0"/>
              <a:t>Your </a:t>
            </a:r>
            <a:r>
              <a:rPr lang="en-US" dirty="0" smtClean="0"/>
              <a:t>thoughts - consolidated</a:t>
            </a:r>
            <a:endParaRPr lang="en-US" dirty="0"/>
          </a:p>
        </p:txBody>
      </p:sp>
      <p:sp>
        <p:nvSpPr>
          <p:cNvPr id="3" name="Content Placeholder 2"/>
          <p:cNvSpPr>
            <a:spLocks noGrp="1"/>
          </p:cNvSpPr>
          <p:nvPr>
            <p:ph sz="half" idx="2"/>
          </p:nvPr>
        </p:nvSpPr>
        <p:spPr/>
        <p:txBody>
          <a:bodyPr>
            <a:noAutofit/>
          </a:bodyPr>
          <a:lstStyle/>
          <a:p>
            <a:r>
              <a:rPr lang="en-US" sz="1400" dirty="0" smtClean="0"/>
              <a:t>The </a:t>
            </a:r>
            <a:r>
              <a:rPr lang="en-US" sz="1400" dirty="0"/>
              <a:t>lectures could discuss more on the concept and get away more from the slides.</a:t>
            </a:r>
          </a:p>
          <a:p>
            <a:r>
              <a:rPr lang="en-US" sz="1400" dirty="0" smtClean="0"/>
              <a:t>More </a:t>
            </a:r>
            <a:r>
              <a:rPr lang="en-US" sz="1400" dirty="0"/>
              <a:t>freedom in developing our own design/</a:t>
            </a:r>
            <a:r>
              <a:rPr lang="en-US" sz="1400" dirty="0" err="1"/>
              <a:t>reqs</a:t>
            </a:r>
            <a:r>
              <a:rPr lang="en-US" sz="1400" dirty="0"/>
              <a:t>/etc. instead of following a rigid format.</a:t>
            </a:r>
          </a:p>
          <a:p>
            <a:r>
              <a:rPr lang="en-US" sz="1400" dirty="0" smtClean="0"/>
              <a:t>Doing </a:t>
            </a:r>
            <a:r>
              <a:rPr lang="en-US" sz="1400" dirty="0"/>
              <a:t>an actual small whole-class project (do each step and learn different things each day) in addition to the normal small group projects. But if it's too much, that's okay because it's not a big deal.</a:t>
            </a:r>
          </a:p>
          <a:p>
            <a:r>
              <a:rPr lang="en-US" sz="1400" dirty="0" smtClean="0"/>
              <a:t>Case </a:t>
            </a:r>
            <a:r>
              <a:rPr lang="en-US" sz="1400" dirty="0"/>
              <a:t>studies and the discussions about them seem more useful, so more of that would be better. </a:t>
            </a:r>
            <a:endParaRPr lang="en-US" sz="1400" dirty="0" smtClean="0"/>
          </a:p>
          <a:p>
            <a:r>
              <a:rPr lang="en-US" sz="1400" dirty="0" smtClean="0"/>
              <a:t>Less </a:t>
            </a:r>
            <a:r>
              <a:rPr lang="en-US" sz="1400" dirty="0"/>
              <a:t>of the made up scenarios and more real world </a:t>
            </a:r>
            <a:r>
              <a:rPr lang="en-US" sz="1400" dirty="0" smtClean="0"/>
              <a:t>situations.</a:t>
            </a:r>
            <a:endParaRPr lang="en-US" sz="1400" dirty="0"/>
          </a:p>
          <a:p>
            <a:r>
              <a:rPr lang="en-US" sz="1400" dirty="0" smtClean="0"/>
              <a:t>Class </a:t>
            </a:r>
            <a:r>
              <a:rPr lang="en-US" sz="1400" dirty="0"/>
              <a:t>should go back to a standard classroom.</a:t>
            </a:r>
          </a:p>
          <a:p>
            <a:r>
              <a:rPr lang="en-US" sz="1400" dirty="0" smtClean="0"/>
              <a:t>More </a:t>
            </a:r>
            <a:r>
              <a:rPr lang="en-US" sz="1400" dirty="0"/>
              <a:t>time for in-class group work, which is what I could really use.</a:t>
            </a:r>
          </a:p>
          <a:p>
            <a:endParaRPr lang="en-US" sz="1400" dirty="0"/>
          </a:p>
        </p:txBody>
      </p:sp>
      <p:sp>
        <p:nvSpPr>
          <p:cNvPr id="5" name="Text Placeholder 4"/>
          <p:cNvSpPr>
            <a:spLocks noGrp="1"/>
          </p:cNvSpPr>
          <p:nvPr>
            <p:ph type="body" sz="quarter" idx="3"/>
          </p:nvPr>
        </p:nvSpPr>
        <p:spPr/>
        <p:txBody>
          <a:bodyPr/>
          <a:lstStyle/>
          <a:p>
            <a:r>
              <a:rPr lang="en-US" dirty="0" smtClean="0"/>
              <a:t>More of your thoughts</a:t>
            </a:r>
            <a:endParaRPr lang="en-US" dirty="0"/>
          </a:p>
        </p:txBody>
      </p:sp>
      <p:sp>
        <p:nvSpPr>
          <p:cNvPr id="6" name="Content Placeholder 5"/>
          <p:cNvSpPr>
            <a:spLocks noGrp="1"/>
          </p:cNvSpPr>
          <p:nvPr>
            <p:ph sz="quarter" idx="4"/>
          </p:nvPr>
        </p:nvSpPr>
        <p:spPr/>
        <p:txBody>
          <a:bodyPr>
            <a:normAutofit/>
          </a:bodyPr>
          <a:lstStyle/>
          <a:p>
            <a:r>
              <a:rPr lang="en-US" sz="1400" dirty="0" smtClean="0"/>
              <a:t>Each </a:t>
            </a:r>
            <a:r>
              <a:rPr lang="en-US" sz="1400" dirty="0"/>
              <a:t>project group should interview other project </a:t>
            </a:r>
            <a:r>
              <a:rPr lang="en-US" sz="1400" dirty="0" smtClean="0"/>
              <a:t>groups</a:t>
            </a:r>
          </a:p>
          <a:p>
            <a:r>
              <a:rPr lang="en-US" sz="1400" dirty="0" smtClean="0"/>
              <a:t>I </a:t>
            </a:r>
            <a:r>
              <a:rPr lang="en-US" sz="1400" dirty="0"/>
              <a:t>would like to hear from real PMs</a:t>
            </a:r>
          </a:p>
          <a:p>
            <a:r>
              <a:rPr lang="en-US" sz="1400" dirty="0"/>
              <a:t>Focus more of class on activities centered around the specific junior projects.</a:t>
            </a:r>
          </a:p>
          <a:p>
            <a:r>
              <a:rPr lang="en-US" sz="1400" dirty="0"/>
              <a:t>I would like potentially a brainstorming thing, where we can crowd-source some ideas within the class, though I feel this might be more applicable for </a:t>
            </a:r>
            <a:r>
              <a:rPr lang="en-US" sz="1400" dirty="0" err="1"/>
              <a:t>Sriram's</a:t>
            </a:r>
            <a:r>
              <a:rPr lang="en-US" sz="1400" dirty="0"/>
              <a:t> section since they are all on the same project but (guess) different sub-components, while our class would have to waste time explaining the specifics before we could get good ideas.</a:t>
            </a:r>
          </a:p>
          <a:p>
            <a:endParaRPr lang="en-US" sz="1400" dirty="0"/>
          </a:p>
        </p:txBody>
      </p:sp>
    </p:spTree>
    <p:extLst>
      <p:ext uri="{BB962C8B-B14F-4D97-AF65-F5344CB8AC3E}">
        <p14:creationId xmlns:p14="http://schemas.microsoft.com/office/powerpoint/2010/main" val="3351630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1037</Words>
  <Application>Microsoft Office PowerPoint</Application>
  <PresentationFormat>On-screen Show (4:3)</PresentationFormat>
  <Paragraphs>82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Plus-Delta Feedback</vt:lpstr>
      <vt:lpstr>How do you feel the material in 371  has future value for you?</vt:lpstr>
      <vt:lpstr>Things that are going well  toward that end, in 371</vt:lpstr>
      <vt:lpstr>Things you would like to see change  about 371, to help improve on that value</vt:lpstr>
      <vt:lpstr>New ways of doing things  we could explore in 371</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Plus-Delta Feedback</dc:title>
  <dc:creator>Steve Chenoweth</dc:creator>
  <cp:lastModifiedBy>Windows User</cp:lastModifiedBy>
  <cp:revision>13</cp:revision>
  <dcterms:created xsi:type="dcterms:W3CDTF">2006-08-16T00:00:00Z</dcterms:created>
  <dcterms:modified xsi:type="dcterms:W3CDTF">2012-10-09T13:15:20Z</dcterms:modified>
</cp:coreProperties>
</file>