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4" r:id="rId6"/>
    <p:sldId id="259" r:id="rId7"/>
    <p:sldId id="260" r:id="rId8"/>
    <p:sldId id="265" r:id="rId9"/>
    <p:sldId id="266" r:id="rId10"/>
    <p:sldId id="262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1FDB7BB-399F-4E9A-A3F5-E3B665AF7DD4}">
          <p14:sldIdLst>
            <p14:sldId id="256"/>
            <p14:sldId id="263"/>
            <p14:sldId id="257"/>
            <p14:sldId id="258"/>
            <p14:sldId id="264"/>
            <p14:sldId id="259"/>
            <p14:sldId id="260"/>
          </p14:sldIdLst>
        </p14:section>
        <p14:section name="Untitled Section" id="{B9A2A2BB-1BCE-4F79-BCE6-12482E7A1E09}">
          <p14:sldIdLst>
            <p14:sldId id="265"/>
            <p14:sldId id="266"/>
            <p14:sldId id="262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start Milestone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CSSE 371</a:t>
            </a:r>
          </a:p>
          <a:p>
            <a:r>
              <a:rPr lang="en-US" dirty="0" smtClean="0"/>
              <a:t>Project Info</a:t>
            </a:r>
          </a:p>
          <a:p>
            <a:r>
              <a:rPr lang="en-US" dirty="0" smtClean="0"/>
              <a:t>There are only 8 easy steps…</a:t>
            </a:r>
          </a:p>
        </p:txBody>
      </p:sp>
    </p:spTree>
    <p:extLst>
      <p:ext uri="{BB962C8B-B14F-4D97-AF65-F5344CB8AC3E}">
        <p14:creationId xmlns:p14="http://schemas.microsoft.com/office/powerpoint/2010/main" val="1666119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Know What to Turn In, When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Review the slides from our opening day –</a:t>
            </a:r>
          </a:p>
          <a:p>
            <a:pPr lvl="1"/>
            <a:r>
              <a:rPr lang="en-US" dirty="0"/>
              <a:t>371SyllabusandProcessIntro.ppt</a:t>
            </a:r>
          </a:p>
          <a:p>
            <a:pPr lvl="1"/>
            <a:r>
              <a:rPr lang="en-US" dirty="0" smtClean="0"/>
              <a:t>Describes project activities!</a:t>
            </a:r>
          </a:p>
          <a:p>
            <a:pPr lvl="1"/>
            <a:r>
              <a:rPr lang="en-US" dirty="0" smtClean="0"/>
              <a:t>E.g., Says how often to meet with your project manager</a:t>
            </a:r>
          </a:p>
          <a:p>
            <a:r>
              <a:rPr lang="en-US" dirty="0" smtClean="0"/>
              <a:t>E.g., There’s a weekly summary report, </a:t>
            </a:r>
          </a:p>
          <a:p>
            <a:pPr lvl="1"/>
            <a:r>
              <a:rPr lang="en-US" dirty="0" smtClean="0"/>
              <a:t>Due to them before your meetings, and</a:t>
            </a:r>
          </a:p>
          <a:p>
            <a:pPr lvl="1"/>
            <a:r>
              <a:rPr lang="en-US" dirty="0" smtClean="0"/>
              <a:t>Due to me each Friday, 7 AM (with a drop box on Angel), so I can review with you during class.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937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Ready – Go!</a:t>
            </a:r>
          </a:p>
          <a:p>
            <a:r>
              <a:rPr lang="en-US" dirty="0" smtClean="0"/>
              <a:t>Let us know what we missed, to get you started…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317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Go look at the 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Under “Project Schedule and Deliverables” (p 6) it has the table starting with this for Milestone 1: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The syllabus has more advice throughout – like writing style, project grades, late submission policy, etc.  Read!</a:t>
            </a:r>
          </a:p>
          <a:p>
            <a:r>
              <a:rPr lang="en-US" sz="2800" dirty="0" smtClean="0"/>
              <a:t>See </a:t>
            </a:r>
            <a:r>
              <a:rPr lang="en-US" sz="2800" dirty="0"/>
              <a:t>the slides from Day 1 for additional info (371SyllabusandProcessIntro.ppt under lectures)</a:t>
            </a:r>
          </a:p>
          <a:p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597752"/>
              </p:ext>
            </p:extLst>
          </p:nvPr>
        </p:nvGraphicFramePr>
        <p:xfrm>
          <a:off x="1423035" y="2417318"/>
          <a:ext cx="6297930" cy="2313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6920"/>
                <a:gridCol w="2026920"/>
                <a:gridCol w="224409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Deliverable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Contents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Due Date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Milestone 1 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(See rubric under Projects and example under Resources)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Individual Engineering </a:t>
                      </a:r>
                      <a:r>
                        <a:rPr lang="en-US" sz="1200" b="1" dirty="0">
                          <a:effectLst/>
                        </a:rPr>
                        <a:t>Journal </a:t>
                      </a:r>
                      <a:r>
                        <a:rPr lang="en-US" sz="1200" dirty="0">
                          <a:effectLst/>
                        </a:rPr>
                        <a:t>(turned in separately – see examples under Resources) 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List of </a:t>
                      </a:r>
                      <a:r>
                        <a:rPr lang="en-US" sz="1200" b="1" dirty="0" smtClean="0">
                          <a:effectLst/>
                        </a:rPr>
                        <a:t>Team Rules </a:t>
                      </a:r>
                      <a:r>
                        <a:rPr lang="en-US" sz="1200" b="0" dirty="0" smtClean="0">
                          <a:effectLst/>
                        </a:rPr>
                        <a:t>(ditto)</a:t>
                      </a:r>
                      <a:endParaRPr lang="en-US" sz="1100" b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Milestone </a:t>
                      </a:r>
                      <a:r>
                        <a:rPr lang="en-US" sz="1200" dirty="0">
                          <a:effectLst/>
                        </a:rPr>
                        <a:t>contents: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Current System Analysis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Client Stakeholder Analysis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Feature Listing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Problem Statement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September 27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703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Go look at the rubric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It’s on the course website, under </a:t>
            </a:r>
            <a:r>
              <a:rPr lang="en-US" dirty="0"/>
              <a:t>Projects – “Milestone1_rubrics.doc”</a:t>
            </a:r>
            <a:endParaRPr lang="en-US" dirty="0" smtClean="0"/>
          </a:p>
          <a:p>
            <a:r>
              <a:rPr lang="en-US" dirty="0" smtClean="0"/>
              <a:t>It’s a guide for what to put in each section of your document.</a:t>
            </a:r>
          </a:p>
          <a:p>
            <a:pPr lvl="1"/>
            <a:r>
              <a:rPr lang="en-US" dirty="0" smtClean="0"/>
              <a:t>Which means things like, what info do you need to get first from your client!</a:t>
            </a:r>
          </a:p>
          <a:p>
            <a:pPr lvl="1"/>
            <a:r>
              <a:rPr lang="en-US" dirty="0" smtClean="0"/>
              <a:t>Like, what’s their background, and</a:t>
            </a:r>
          </a:p>
          <a:p>
            <a:pPr lvl="1"/>
            <a:r>
              <a:rPr lang="en-US" dirty="0" smtClean="0"/>
              <a:t>What’s the current system, if any?</a:t>
            </a:r>
          </a:p>
          <a:p>
            <a:pPr lvl="2"/>
            <a:r>
              <a:rPr lang="en-US" dirty="0" smtClean="0"/>
              <a:t>Does yours replace something?</a:t>
            </a:r>
          </a:p>
          <a:p>
            <a:pPr lvl="2"/>
            <a:r>
              <a:rPr lang="en-US" dirty="0" smtClean="0"/>
              <a:t>Or, does it have to talk to a bunch of existing systems?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996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rubric, and 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Look at the specific content, described toward the end of the rubric.</a:t>
            </a:r>
          </a:p>
          <a:p>
            <a:r>
              <a:rPr lang="en-US" sz="2800" dirty="0" smtClean="0"/>
              <a:t>It tells the details of what we are looking for, like, do you need references?  Yes.</a:t>
            </a:r>
          </a:p>
          <a:p>
            <a:r>
              <a:rPr lang="en-US" sz="2800" dirty="0" smtClean="0"/>
              <a:t>There are also examples of most of the project Milestone </a:t>
            </a:r>
            <a:r>
              <a:rPr lang="en-US" sz="2800" dirty="0" err="1" smtClean="0"/>
              <a:t>turnins</a:t>
            </a:r>
            <a:r>
              <a:rPr lang="en-US" sz="2800" dirty="0" smtClean="0"/>
              <a:t>, from prior years, out on the course website, under “resources/</a:t>
            </a:r>
            <a:r>
              <a:rPr lang="en-US" sz="2800" dirty="0" err="1" smtClean="0"/>
              <a:t>ExamplesFromPriorClasses</a:t>
            </a:r>
            <a:r>
              <a:rPr lang="en-US" sz="2800" dirty="0" smtClean="0"/>
              <a:t>”. </a:t>
            </a:r>
            <a:r>
              <a:rPr lang="en-US" sz="2800" dirty="0"/>
              <a:t>See “TeamGene-E_Milestone1.docx”</a:t>
            </a:r>
          </a:p>
        </p:txBody>
      </p:sp>
    </p:spTree>
    <p:extLst>
      <p:ext uri="{BB962C8B-B14F-4D97-AF65-F5344CB8AC3E}">
        <p14:creationId xmlns:p14="http://schemas.microsoft.com/office/powerpoint/2010/main" val="645680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Meet as a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You need to pick roles in two ways – process-related, and technical.  </a:t>
            </a:r>
            <a:r>
              <a:rPr lang="en-US" dirty="0"/>
              <a:t>(</a:t>
            </a:r>
            <a:r>
              <a:rPr lang="en-US" dirty="0" smtClean="0"/>
              <a:t>See recommendations in 371SyllabusandProcessIntro.ppt </a:t>
            </a:r>
            <a:r>
              <a:rPr lang="en-US" dirty="0"/>
              <a:t>under </a:t>
            </a:r>
            <a:r>
              <a:rPr lang="en-US" dirty="0" smtClean="0"/>
              <a:t>lectures.)</a:t>
            </a:r>
          </a:p>
          <a:p>
            <a:pPr lvl="1"/>
            <a:r>
              <a:rPr lang="en-US" dirty="0" smtClean="0"/>
              <a:t>Describe these on your first weekly assessment report, this Friday!</a:t>
            </a:r>
          </a:p>
          <a:p>
            <a:r>
              <a:rPr lang="en-US" dirty="0" smtClean="0"/>
              <a:t>You need to pick “team rules” and list these, to show to your Project Manager </a:t>
            </a:r>
            <a:r>
              <a:rPr lang="en-US" dirty="0"/>
              <a:t>this week – see </a:t>
            </a:r>
            <a:r>
              <a:rPr lang="en-US" dirty="0" smtClean="0"/>
              <a:t>“Some </a:t>
            </a:r>
            <a:r>
              <a:rPr lang="en-US" dirty="0"/>
              <a:t>examples of Team </a:t>
            </a:r>
            <a:r>
              <a:rPr lang="en-US" dirty="0" smtClean="0"/>
              <a:t>Rules.docx” under Resources.</a:t>
            </a:r>
          </a:p>
          <a:p>
            <a:r>
              <a:rPr lang="en-US" dirty="0" smtClean="0"/>
              <a:t>You should have a plan for doing Milestone 1.  This includes having a prioritized list of questions to ask your client.  You should be able to show this list to your PM ahead of time, too.</a:t>
            </a:r>
          </a:p>
          <a:p>
            <a:pPr lvl="1"/>
            <a:r>
              <a:rPr lang="en-US" dirty="0"/>
              <a:t>It’s ok to probe what they know – and who else you might need to talk to.  For example, some important initial info would be to ask him/her what </a:t>
            </a:r>
            <a:r>
              <a:rPr lang="en-US" b="1" dirty="0"/>
              <a:t>equipment and software </a:t>
            </a:r>
            <a:r>
              <a:rPr lang="en-US" dirty="0"/>
              <a:t>he/she thinks you may need for the project, to see if they’ve thought of that!</a:t>
            </a:r>
          </a:p>
          <a:p>
            <a:pPr lvl="1"/>
            <a:r>
              <a:rPr lang="en-US" dirty="0"/>
              <a:t>Use the Milestone 1 Rubric to come up with good additional things you should bring up early with your client -  like what system he /she knows of, that your project might need to interact with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Post your questions </a:t>
            </a:r>
            <a:r>
              <a:rPr lang="en-US" dirty="0" smtClean="0"/>
              <a:t>at a well-defined spot on </a:t>
            </a:r>
            <a:r>
              <a:rPr lang="en-US" dirty="0" err="1" smtClean="0"/>
              <a:t>GoogleDocs</a:t>
            </a:r>
            <a:r>
              <a:rPr lang="en-US" dirty="0" smtClean="0"/>
              <a:t> at </a:t>
            </a:r>
            <a:r>
              <a:rPr lang="en-US" dirty="0"/>
              <a:t>least 24 </a:t>
            </a:r>
            <a:r>
              <a:rPr lang="en-US" dirty="0" err="1"/>
              <a:t>hrs</a:t>
            </a:r>
            <a:r>
              <a:rPr lang="en-US" dirty="0"/>
              <a:t> before Friday’s client meeting, so that </a:t>
            </a:r>
            <a:r>
              <a:rPr lang="en-US" dirty="0" smtClean="0"/>
              <a:t>they can review as many as possible before the meeting! </a:t>
            </a:r>
            <a:endParaRPr lang="en-US" dirty="0" smtClean="0"/>
          </a:p>
          <a:p>
            <a:r>
              <a:rPr lang="en-US" dirty="0" smtClean="0"/>
              <a:t>And you will need to meet with them as a resource for “Homework 1” (which is otherwise an individual assignment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2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Contact your Project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 smtClean="0"/>
              <a:t>They are identified in the spreadsheet sent earlier this week.</a:t>
            </a:r>
          </a:p>
          <a:p>
            <a:r>
              <a:rPr lang="en-US" sz="2200" dirty="0" smtClean="0"/>
              <a:t>You need a meeting this week, for Homework 1.</a:t>
            </a:r>
          </a:p>
          <a:p>
            <a:r>
              <a:rPr lang="en-US" sz="2200" dirty="0" smtClean="0"/>
              <a:t>At your first meeting, you also should show them your list of “team rules.”</a:t>
            </a:r>
          </a:p>
          <a:p>
            <a:r>
              <a:rPr lang="en-US" sz="2200" dirty="0" smtClean="0"/>
              <a:t>You also should discuss your plans for doing Milestone 1 with them.</a:t>
            </a:r>
          </a:p>
          <a:p>
            <a:r>
              <a:rPr lang="en-US" sz="2200" dirty="0" smtClean="0"/>
              <a:t>You should have a list of questions you intend to ask your client – get your PM’s opinion on these.  And, about the order you put them in!</a:t>
            </a:r>
          </a:p>
          <a:p>
            <a:r>
              <a:rPr lang="en-US" sz="2200" dirty="0" smtClean="0"/>
              <a:t>And, discover when good meeting times are, generally, which could fit with the Milestones.</a:t>
            </a:r>
          </a:p>
          <a:p>
            <a:r>
              <a:rPr lang="en-US" sz="2200" dirty="0" smtClean="0"/>
              <a:t>They need to get each Milestone a week before I do, so they can give you detailed feedback, and you act on that.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490513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Prepare for Friday!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smtClean="0"/>
              <a:t>Client meeting </a:t>
            </a:r>
            <a:r>
              <a:rPr lang="en-US" dirty="0" smtClean="0"/>
              <a:t>- Because we will all be meeting together with your client, you should have a list of questions, in some order of priority, to be sure you get to ask the important ones.</a:t>
            </a:r>
          </a:p>
          <a:p>
            <a:r>
              <a:rPr lang="en-US" dirty="0" smtClean="0"/>
              <a:t>Someone on your team is responsible for writing down their answers to the questions you asked, and also the questions and answers that other people asked.</a:t>
            </a:r>
          </a:p>
          <a:p>
            <a:pPr lvl="1"/>
            <a:r>
              <a:rPr lang="en-US" dirty="0" smtClean="0"/>
              <a:t>All the notes from all the teams should be put out on the shared Google Docs site by 7 AM Monday morning.  </a:t>
            </a:r>
          </a:p>
          <a:p>
            <a:pPr lvl="1"/>
            <a:r>
              <a:rPr lang="en-US" dirty="0" smtClean="0"/>
              <a:t>This will include a “feature” list, which your whole team should agree on, over the weekend.</a:t>
            </a:r>
          </a:p>
          <a:p>
            <a:pPr lvl="1"/>
            <a:r>
              <a:rPr lang="en-US" dirty="0" smtClean="0"/>
              <a:t>See the next slide for details!</a:t>
            </a:r>
          </a:p>
          <a:p>
            <a:r>
              <a:rPr lang="en-US" dirty="0" smtClean="0"/>
              <a:t>Also try to be observant about everything else in this client engagement.</a:t>
            </a:r>
          </a:p>
          <a:p>
            <a:pPr lvl="1"/>
            <a:r>
              <a:rPr lang="en-US" dirty="0" smtClean="0"/>
              <a:t>We’ll discuss your impressions of how it went, on Monday.</a:t>
            </a:r>
          </a:p>
          <a:p>
            <a:r>
              <a:rPr lang="en-US" dirty="0" smtClean="0"/>
              <a:t>Your client knows we be doing the requirements first, before designing and building the actual project next term.</a:t>
            </a:r>
          </a:p>
          <a:p>
            <a:r>
              <a:rPr lang="en-US" dirty="0" smtClean="0"/>
              <a:t>And, that you are doing this in stages, starting with getting background information and more about the problem that will lead to a solution.</a:t>
            </a:r>
          </a:p>
          <a:p>
            <a:r>
              <a:rPr lang="en-US" dirty="0" smtClean="0"/>
              <a:t>He/she </a:t>
            </a:r>
            <a:r>
              <a:rPr lang="en-US" dirty="0"/>
              <a:t>may have questions, like </a:t>
            </a:r>
            <a:r>
              <a:rPr lang="en-US" dirty="0" smtClean="0"/>
              <a:t>when </a:t>
            </a:r>
            <a:r>
              <a:rPr lang="en-US" dirty="0"/>
              <a:t>it likely would be done (winter or spring term, depending on the complexity</a:t>
            </a:r>
            <a:r>
              <a:rPr lang="en-US" dirty="0" smtClean="0"/>
              <a:t>).  I’ll help field those, if so.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015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Prepare for Monday!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Monday</a:t>
            </a:r>
            <a:r>
              <a:rPr lang="en-US" dirty="0" smtClean="0"/>
              <a:t> (of week 2) We will discuss the “notes” that each team put out on </a:t>
            </a:r>
            <a:r>
              <a:rPr lang="en-US" dirty="0" err="1" smtClean="0"/>
              <a:t>GoogleDocs</a:t>
            </a:r>
            <a:r>
              <a:rPr lang="en-US" dirty="0" smtClean="0"/>
              <a:t>, in class.</a:t>
            </a:r>
          </a:p>
          <a:p>
            <a:pPr lvl="1"/>
            <a:r>
              <a:rPr lang="en-US" dirty="0"/>
              <a:t>Put your team name, and the names of the team members, on your team’s document.</a:t>
            </a:r>
          </a:p>
          <a:p>
            <a:pPr lvl="1"/>
            <a:r>
              <a:rPr lang="en-US" dirty="0"/>
              <a:t>Your notes must include, in some clear way, a list of the “features” you believe are required for the system.</a:t>
            </a:r>
          </a:p>
          <a:p>
            <a:pPr lvl="1"/>
            <a:r>
              <a:rPr lang="en-US" dirty="0"/>
              <a:t>Each “feature” should say whether it is something needed immediately, this year, or after that.  (Your team’s guess on this, if you don’t know for sure.)</a:t>
            </a:r>
          </a:p>
          <a:p>
            <a:pPr lvl="1"/>
            <a:r>
              <a:rPr lang="en-US" dirty="0"/>
              <a:t>That includes </a:t>
            </a:r>
          </a:p>
          <a:p>
            <a:pPr lvl="1"/>
            <a:r>
              <a:rPr lang="en-US" dirty="0"/>
              <a:t>In class Monday, we will go over what each team said, as a start on a combined list of “features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The next goal is to sign up for features your team will do…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898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Deciding who’ll do what!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Tuesday </a:t>
            </a:r>
            <a:r>
              <a:rPr lang="en-US" dirty="0" smtClean="0"/>
              <a:t>(of week 2) we’ll decide that in class.</a:t>
            </a:r>
          </a:p>
          <a:p>
            <a:r>
              <a:rPr lang="en-US" dirty="0" smtClean="0"/>
              <a:t>I’ll put up, on the wall, the combined list of features from all the teams.</a:t>
            </a:r>
          </a:p>
          <a:p>
            <a:r>
              <a:rPr lang="en-US" dirty="0" smtClean="0"/>
              <a:t>Each team can go up and “sign up” for doing one, one at a time.</a:t>
            </a:r>
          </a:p>
          <a:p>
            <a:r>
              <a:rPr lang="en-US" dirty="0" smtClean="0"/>
              <a:t>Be sure you have a mixture of ones that need doing right away, and ones that don’t!</a:t>
            </a:r>
          </a:p>
          <a:p>
            <a:r>
              <a:rPr lang="en-US" dirty="0" smtClean="0"/>
              <a:t>I’ll put out the resulting list ASAP, so your team can focus on those features.</a:t>
            </a:r>
          </a:p>
          <a:p>
            <a:r>
              <a:rPr lang="en-US" dirty="0" smtClean="0"/>
              <a:t>You will be responsible for system-wide requirements in several places, but, generally, just for depth and detail on requirements relating to your team’s features.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694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1193</Words>
  <Application>Microsoft Office PowerPoint</Application>
  <PresentationFormat>On-screen Show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How to start Milestone 1</vt:lpstr>
      <vt:lpstr>1. Go look at the syllabus</vt:lpstr>
      <vt:lpstr>2. Go look at the rubric</vt:lpstr>
      <vt:lpstr>More rubric, and an example</vt:lpstr>
      <vt:lpstr>3. Meet as a team</vt:lpstr>
      <vt:lpstr>4. Contact your Project Manager</vt:lpstr>
      <vt:lpstr>5. Prepare for Friday!</vt:lpstr>
      <vt:lpstr>6. Prepare for Monday!</vt:lpstr>
      <vt:lpstr>7. Deciding who’ll do what!</vt:lpstr>
      <vt:lpstr>8. Know What to Turn In, When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start Milestone 1</dc:title>
  <dc:creator>Chenoweth, Stephen V</dc:creator>
  <cp:lastModifiedBy>Windows User</cp:lastModifiedBy>
  <cp:revision>18</cp:revision>
  <dcterms:created xsi:type="dcterms:W3CDTF">2006-08-16T00:00:00Z</dcterms:created>
  <dcterms:modified xsi:type="dcterms:W3CDTF">2013-09-04T00:50:06Z</dcterms:modified>
</cp:coreProperties>
</file>