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024" autoAdjust="0"/>
  </p:normalViewPr>
  <p:slideViewPr>
    <p:cSldViewPr>
      <p:cViewPr varScale="1">
        <p:scale>
          <a:sx n="54" d="100"/>
          <a:sy n="54" d="100"/>
        </p:scale>
        <p:origin x="-220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112EBD-6566-41CB-8925-8A6962BB6E23}" type="datetimeFigureOut">
              <a:rPr lang="en-US" smtClean="0"/>
              <a:t>10/30/2012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F73807-B76A-43A2-BB88-A4471ABD2AD6}" type="slidenum">
              <a:rPr lang="en-US" smtClean="0"/>
              <a:t>‹#›</a:t>
            </a:fld>
            <a:endParaRPr lang="en-US"/>
          </a:p>
        </p:txBody>
      </p:sp>
    </p:spTree>
    <p:extLst>
      <p:ext uri="{BB962C8B-B14F-4D97-AF65-F5344CB8AC3E}">
        <p14:creationId xmlns:p14="http://schemas.microsoft.com/office/powerpoint/2010/main" val="28549611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Attributes of a good answer:</a:t>
            </a:r>
          </a:p>
          <a:p>
            <a:endParaRPr lang="en-US" dirty="0" smtClean="0"/>
          </a:p>
          <a:p>
            <a:pPr marL="228600" indent="-228600">
              <a:buAutoNum type="alphaLcPeriod"/>
            </a:pPr>
            <a:r>
              <a:rPr lang="en-US" baseline="0" dirty="0" smtClean="0"/>
              <a:t>Refer to the code cited and/or your obligations to your profession.</a:t>
            </a:r>
          </a:p>
          <a:p>
            <a:pPr marL="228600" indent="-228600">
              <a:buAutoNum type="alphaLcPeriod"/>
            </a:pPr>
            <a:r>
              <a:rPr lang="en-US" baseline="0" dirty="0" smtClean="0"/>
              <a:t>Clarify your relationship to the person you might report the problem to.</a:t>
            </a:r>
          </a:p>
          <a:p>
            <a:pPr marL="228600" indent="-228600">
              <a:buAutoNum type="alphaLcPeriod"/>
            </a:pPr>
            <a:r>
              <a:rPr lang="en-US" baseline="0" dirty="0" smtClean="0"/>
              <a:t>Identify team-related problems that could occur as a result – like getting fired by the boss you went around!</a:t>
            </a:r>
          </a:p>
          <a:p>
            <a:pPr marL="228600" indent="-228600">
              <a:buAutoNum type="alphaLcPeriod"/>
            </a:pPr>
            <a:r>
              <a:rPr lang="en-US" dirty="0" smtClean="0"/>
              <a:t>Note the</a:t>
            </a:r>
            <a:r>
              <a:rPr lang="en-US" baseline="0" dirty="0" smtClean="0"/>
              <a:t> specifics you might use in deciding the timing, such as your own opinion of the likelihood the project will succeed, and your basis for knowing that.</a:t>
            </a:r>
            <a:endParaRPr lang="en-US" dirty="0"/>
          </a:p>
        </p:txBody>
      </p:sp>
      <p:sp>
        <p:nvSpPr>
          <p:cNvPr id="4" name="Slide Number Placeholder 3"/>
          <p:cNvSpPr>
            <a:spLocks noGrp="1"/>
          </p:cNvSpPr>
          <p:nvPr>
            <p:ph type="sldNum" sz="quarter" idx="10"/>
          </p:nvPr>
        </p:nvSpPr>
        <p:spPr/>
        <p:txBody>
          <a:bodyPr/>
          <a:lstStyle/>
          <a:p>
            <a:fld id="{31F73807-B76A-43A2-BB88-A4471ABD2AD6}" type="slidenum">
              <a:rPr lang="en-US" smtClean="0"/>
              <a:t>5</a:t>
            </a:fld>
            <a:endParaRPr lang="en-US"/>
          </a:p>
        </p:txBody>
      </p:sp>
    </p:spTree>
    <p:extLst>
      <p:ext uri="{BB962C8B-B14F-4D97-AF65-F5344CB8AC3E}">
        <p14:creationId xmlns:p14="http://schemas.microsoft.com/office/powerpoint/2010/main" val="27314161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from </a:t>
            </a:r>
            <a:r>
              <a:rPr lang="en-US" dirty="0" err="1" smtClean="0"/>
              <a:t>Ch</a:t>
            </a:r>
            <a:r>
              <a:rPr lang="en-US" dirty="0" smtClean="0"/>
              <a:t> 27 – 29 in </a:t>
            </a:r>
            <a:r>
              <a:rPr lang="en-US" dirty="0" err="1" smtClean="0"/>
              <a:t>Leffingwell’s</a:t>
            </a:r>
            <a:r>
              <a:rPr lang="en-US" dirty="0" smtClean="0"/>
              <a:t> book.  See slide 13 of the lecture on that.</a:t>
            </a:r>
          </a:p>
          <a:p>
            <a:endParaRPr lang="en-US" dirty="0" smtClean="0"/>
          </a:p>
          <a:p>
            <a:r>
              <a:rPr lang="en-US" dirty="0" smtClean="0"/>
              <a:t>A good answer most likely would cover these three points:</a:t>
            </a:r>
          </a:p>
          <a:p>
            <a:endParaRPr lang="en-US" dirty="0" smtClean="0"/>
          </a:p>
          <a:p>
            <a:pPr marL="228600" indent="-228600">
              <a:buAutoNum type="alphaLcPeriod"/>
            </a:pPr>
            <a:r>
              <a:rPr lang="en-US" dirty="0" smtClean="0"/>
              <a:t>A CCB gives a central place to decide what features and fixes go into each release of the product.  Less chance of different groups delivering a non-coherent set of changes that have reduced value because</a:t>
            </a:r>
            <a:r>
              <a:rPr lang="en-US" baseline="0" dirty="0" smtClean="0"/>
              <a:t> they don’t reinforce each other</a:t>
            </a:r>
            <a:r>
              <a:rPr lang="en-US" dirty="0" smtClean="0"/>
              <a:t>.</a:t>
            </a:r>
          </a:p>
          <a:p>
            <a:pPr marL="228600" indent="-228600">
              <a:buAutoNum type="alphaLcPeriod"/>
            </a:pPr>
            <a:r>
              <a:rPr lang="en-US" dirty="0" smtClean="0"/>
              <a:t>A CCB also has a relationship</a:t>
            </a:r>
            <a:r>
              <a:rPr lang="en-US" baseline="0" dirty="0" smtClean="0"/>
              <a:t> with marketing and/or customers, so knows what features and fixes have the highest value to them.</a:t>
            </a:r>
          </a:p>
          <a:p>
            <a:pPr marL="228600" indent="-228600">
              <a:buAutoNum type="alphaLcPeriod"/>
            </a:pPr>
            <a:r>
              <a:rPr lang="en-US" baseline="0" dirty="0" smtClean="0"/>
              <a:t>The CCB can help keep out changes that destabilize the system – typically changes that some group wants but which have unknown impacts on other parts of the system.</a:t>
            </a:r>
            <a:endParaRPr lang="en-US" dirty="0"/>
          </a:p>
        </p:txBody>
      </p:sp>
      <p:sp>
        <p:nvSpPr>
          <p:cNvPr id="4" name="Slide Number Placeholder 3"/>
          <p:cNvSpPr>
            <a:spLocks noGrp="1"/>
          </p:cNvSpPr>
          <p:nvPr>
            <p:ph type="sldNum" sz="quarter" idx="10"/>
          </p:nvPr>
        </p:nvSpPr>
        <p:spPr/>
        <p:txBody>
          <a:bodyPr/>
          <a:lstStyle/>
          <a:p>
            <a:fld id="{31F73807-B76A-43A2-BB88-A4471ABD2AD6}" type="slidenum">
              <a:rPr lang="en-US" smtClean="0"/>
              <a:t>14</a:t>
            </a:fld>
            <a:endParaRPr lang="en-US"/>
          </a:p>
        </p:txBody>
      </p:sp>
    </p:spTree>
    <p:extLst>
      <p:ext uri="{BB962C8B-B14F-4D97-AF65-F5344CB8AC3E}">
        <p14:creationId xmlns:p14="http://schemas.microsoft.com/office/powerpoint/2010/main" val="717170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Attributes of a good answer:</a:t>
            </a:r>
          </a:p>
          <a:p>
            <a:endParaRPr lang="en-US" dirty="0" smtClean="0"/>
          </a:p>
          <a:p>
            <a:pPr marL="228600" indent="-228600">
              <a:buAutoNum type="alphaLcPeriod"/>
            </a:pPr>
            <a:r>
              <a:rPr lang="en-US" dirty="0" smtClean="0"/>
              <a:t>Clarifying</a:t>
            </a:r>
            <a:r>
              <a:rPr lang="en-US" baseline="0" dirty="0" smtClean="0"/>
              <a:t> where necessary how the machine works, from having read the chapter.</a:t>
            </a:r>
          </a:p>
          <a:p>
            <a:pPr marL="228600" indent="-228600">
              <a:buAutoNum type="alphaLcPeriod"/>
            </a:pPr>
            <a:r>
              <a:rPr lang="en-US" baseline="0" dirty="0" smtClean="0"/>
              <a:t>Discussing the “natural analogy” between dropping marbles in something and making things happen with the answering machine.</a:t>
            </a:r>
          </a:p>
          <a:p>
            <a:pPr marL="228600" indent="-228600">
              <a:buAutoNum type="alphaLcPeriod"/>
            </a:pPr>
            <a:r>
              <a:rPr lang="en-US" baseline="0" dirty="0" smtClean="0"/>
              <a:t>Describing specifically the different positions of the two holes, which makes sense in terms of what you want to do.  I.e., the marbles represent messages, so the one within the bounds of the “message terrain” would play back the message.</a:t>
            </a:r>
          </a:p>
          <a:p>
            <a:pPr marL="228600" indent="-228600">
              <a:buAutoNum type="alphaLcPeriod"/>
            </a:pPr>
            <a:r>
              <a:rPr lang="en-US" baseline="0" dirty="0" smtClean="0"/>
              <a:t>Note possible disadvantages, like losing marbles onto the floor, or not being sure if dropping a marble in one of the holes makes you lose your marbles!</a:t>
            </a:r>
            <a:endParaRPr lang="en-US" dirty="0"/>
          </a:p>
        </p:txBody>
      </p:sp>
      <p:sp>
        <p:nvSpPr>
          <p:cNvPr id="4" name="Slide Number Placeholder 3"/>
          <p:cNvSpPr>
            <a:spLocks noGrp="1"/>
          </p:cNvSpPr>
          <p:nvPr>
            <p:ph type="sldNum" sz="quarter" idx="10"/>
          </p:nvPr>
        </p:nvSpPr>
        <p:spPr/>
        <p:txBody>
          <a:bodyPr/>
          <a:lstStyle/>
          <a:p>
            <a:fld id="{31F73807-B76A-43A2-BB88-A4471ABD2AD6}" type="slidenum">
              <a:rPr lang="en-US" smtClean="0"/>
              <a:t>6</a:t>
            </a:fld>
            <a:endParaRPr lang="en-US"/>
          </a:p>
        </p:txBody>
      </p:sp>
    </p:spTree>
    <p:extLst>
      <p:ext uri="{BB962C8B-B14F-4D97-AF65-F5344CB8AC3E}">
        <p14:creationId xmlns:p14="http://schemas.microsoft.com/office/powerpoint/2010/main" val="26765136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Attributes of a good answer:</a:t>
            </a:r>
          </a:p>
          <a:p>
            <a:endParaRPr lang="en-US" dirty="0" smtClean="0"/>
          </a:p>
          <a:p>
            <a:pPr marL="228600" indent="-228600">
              <a:buAutoNum type="alphaLcPeriod"/>
            </a:pPr>
            <a:r>
              <a:rPr lang="en-US" dirty="0" smtClean="0"/>
              <a:t>The answer</a:t>
            </a:r>
            <a:r>
              <a:rPr lang="en-US" baseline="0" dirty="0" smtClean="0"/>
              <a:t> should be focused on making this distinction, and not just about how to set up the lab generally.</a:t>
            </a:r>
          </a:p>
          <a:p>
            <a:pPr marL="228600" indent="-228600">
              <a:buAutoNum type="alphaLcPeriod"/>
            </a:pPr>
            <a:r>
              <a:rPr lang="en-US" baseline="0" dirty="0" smtClean="0"/>
              <a:t>It should look like a set of instructions, with steps shown.</a:t>
            </a:r>
          </a:p>
          <a:p>
            <a:pPr marL="228600" indent="-228600">
              <a:buAutoNum type="alphaLcPeriod"/>
            </a:pPr>
            <a:r>
              <a:rPr lang="en-US" baseline="0" dirty="0" smtClean="0"/>
              <a:t>It should talk in experimental language, like proposing a hypothesis and the procedures necessary to prove or disprove it.</a:t>
            </a:r>
          </a:p>
          <a:p>
            <a:pPr marL="228600" indent="-228600">
              <a:buAutoNum type="alphaLcPeriod"/>
            </a:pPr>
            <a:r>
              <a:rPr lang="en-US" baseline="0" dirty="0" smtClean="0"/>
              <a:t>It should identify the problem of deciding what subjects do what, in the experiment.  Like, do the same subjects always do one way first, then the other?</a:t>
            </a:r>
          </a:p>
          <a:p>
            <a:pPr marL="228600" indent="-228600">
              <a:buAutoNum type="alphaLcPeriod"/>
            </a:pPr>
            <a:r>
              <a:rPr lang="en-US" baseline="0" dirty="0" smtClean="0"/>
              <a:t>It should note something about the two interface styles, like that the command line probably requires more recall, and thus is designed for regular or expert users.  This needs to be considered in the experiment.</a:t>
            </a:r>
            <a:endParaRPr lang="en-US" dirty="0"/>
          </a:p>
        </p:txBody>
      </p:sp>
      <p:sp>
        <p:nvSpPr>
          <p:cNvPr id="4" name="Slide Number Placeholder 3"/>
          <p:cNvSpPr>
            <a:spLocks noGrp="1"/>
          </p:cNvSpPr>
          <p:nvPr>
            <p:ph type="sldNum" sz="quarter" idx="10"/>
          </p:nvPr>
        </p:nvSpPr>
        <p:spPr/>
        <p:txBody>
          <a:bodyPr/>
          <a:lstStyle/>
          <a:p>
            <a:fld id="{31F73807-B76A-43A2-BB88-A4471ABD2AD6}" type="slidenum">
              <a:rPr lang="en-US" smtClean="0"/>
              <a:t>7</a:t>
            </a:fld>
            <a:endParaRPr lang="en-US"/>
          </a:p>
        </p:txBody>
      </p:sp>
    </p:spTree>
    <p:extLst>
      <p:ext uri="{BB962C8B-B14F-4D97-AF65-F5344CB8AC3E}">
        <p14:creationId xmlns:p14="http://schemas.microsoft.com/office/powerpoint/2010/main" val="2154426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Attributes of a good answer:</a:t>
            </a:r>
          </a:p>
          <a:p>
            <a:endParaRPr lang="en-US" dirty="0" smtClean="0"/>
          </a:p>
          <a:p>
            <a:pPr marL="228600" indent="-228600">
              <a:buAutoNum type="alphaLcPeriod"/>
            </a:pPr>
            <a:r>
              <a:rPr lang="en-US" baseline="0" dirty="0" smtClean="0"/>
              <a:t>The test case should follow a standard-looking test case format.</a:t>
            </a:r>
          </a:p>
          <a:p>
            <a:pPr marL="228600" indent="-228600">
              <a:buAutoNum type="alphaLcPeriod"/>
            </a:pPr>
            <a:r>
              <a:rPr lang="en-US" baseline="0" dirty="0" smtClean="0"/>
              <a:t>It should propose some reasonable-sounding test that might measure how fast testing of the system by a unit tester can occur.</a:t>
            </a:r>
          </a:p>
          <a:p>
            <a:pPr marL="228600" indent="-228600">
              <a:buAutoNum type="alphaLcPeriod"/>
            </a:pPr>
            <a:r>
              <a:rPr lang="en-US" baseline="0" dirty="0" smtClean="0"/>
              <a:t>It should note what’s within the measured test time, or not.  E.g., is “deciding what components to test” a part of what’s measured?  Probably not.</a:t>
            </a:r>
          </a:p>
          <a:p>
            <a:pPr marL="228600" indent="-228600">
              <a:buAutoNum type="alphaLcPeriod"/>
            </a:pPr>
            <a:r>
              <a:rPr lang="en-US" baseline="0" dirty="0" smtClean="0"/>
              <a:t>It should talk about measuring the test time somehow.</a:t>
            </a:r>
          </a:p>
          <a:p>
            <a:pPr marL="228600" indent="-228600">
              <a:buAutoNum type="alphaLcPeriod"/>
            </a:pPr>
            <a:r>
              <a:rPr lang="en-US" baseline="0" dirty="0" smtClean="0"/>
              <a:t>The answer should mention that this is just one of several test cases needed to conclude “85% coverage within 3 hours” as an average, or else include the multiple activities required to get a percentage as an answer.</a:t>
            </a:r>
          </a:p>
          <a:p>
            <a:pPr marL="228600" indent="-228600">
              <a:buAutoNum type="alphaLcPeriod"/>
            </a:pPr>
            <a:r>
              <a:rPr lang="en-US" baseline="0" dirty="0" smtClean="0"/>
              <a:t>The answer should note how to enable deciding if the result meets the response measure criteria or not.</a:t>
            </a:r>
            <a:endParaRPr lang="en-US" dirty="0"/>
          </a:p>
        </p:txBody>
      </p:sp>
      <p:sp>
        <p:nvSpPr>
          <p:cNvPr id="4" name="Slide Number Placeholder 3"/>
          <p:cNvSpPr>
            <a:spLocks noGrp="1"/>
          </p:cNvSpPr>
          <p:nvPr>
            <p:ph type="sldNum" sz="quarter" idx="10"/>
          </p:nvPr>
        </p:nvSpPr>
        <p:spPr/>
        <p:txBody>
          <a:bodyPr/>
          <a:lstStyle/>
          <a:p>
            <a:fld id="{31F73807-B76A-43A2-BB88-A4471ABD2AD6}" type="slidenum">
              <a:rPr lang="en-US" smtClean="0"/>
              <a:t>8</a:t>
            </a:fld>
            <a:endParaRPr lang="en-US"/>
          </a:p>
        </p:txBody>
      </p:sp>
    </p:spTree>
    <p:extLst>
      <p:ext uri="{BB962C8B-B14F-4D97-AF65-F5344CB8AC3E}">
        <p14:creationId xmlns:p14="http://schemas.microsoft.com/office/powerpoint/2010/main" val="1806607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Attributes of a good answer:</a:t>
            </a:r>
          </a:p>
          <a:p>
            <a:endParaRPr lang="en-US" dirty="0" smtClean="0"/>
          </a:p>
          <a:p>
            <a:pPr marL="228600" indent="-228600">
              <a:buFont typeface="+mj-lt"/>
              <a:buAutoNum type="alphaLcPeriod"/>
            </a:pPr>
            <a:r>
              <a:rPr lang="en-US" dirty="0" smtClean="0"/>
              <a:t>A good answer would include both discussion of how to improve this statement,</a:t>
            </a:r>
            <a:r>
              <a:rPr lang="en-US" baseline="0" dirty="0" smtClean="0"/>
              <a:t> and also an actual rewrite.</a:t>
            </a:r>
            <a:endParaRPr lang="en-US" dirty="0" smtClean="0"/>
          </a:p>
          <a:p>
            <a:pPr marL="228600" indent="-228600">
              <a:buFont typeface="+mj-lt"/>
              <a:buAutoNum type="alphaLcPeriod"/>
            </a:pPr>
            <a:r>
              <a:rPr lang="en-US" dirty="0" smtClean="0"/>
              <a:t>A good sample rewrite</a:t>
            </a:r>
            <a:r>
              <a:rPr lang="en-US" baseline="0" dirty="0" smtClean="0"/>
              <a:t> would have a reference to the “same action as users” (i.e., where that is described).</a:t>
            </a:r>
          </a:p>
          <a:p>
            <a:pPr marL="228600" indent="-228600">
              <a:buFont typeface="+mj-lt"/>
              <a:buAutoNum type="alphaLcPeriod"/>
            </a:pPr>
            <a:r>
              <a:rPr lang="en-US" baseline="0" dirty="0" smtClean="0"/>
              <a:t>It would be followed by a description of how to add/edit/remove, or perhaps reference the use cases for these.</a:t>
            </a:r>
          </a:p>
          <a:p>
            <a:pPr marL="228600" indent="-228600">
              <a:buFont typeface="+mj-lt"/>
              <a:buAutoNum type="alphaLcPeriod"/>
            </a:pPr>
            <a:r>
              <a:rPr lang="en-US" baseline="0" dirty="0" smtClean="0"/>
              <a:t>It would reference where “public pages” are.</a:t>
            </a:r>
          </a:p>
          <a:p>
            <a:pPr marL="228600" indent="-228600">
              <a:buFont typeface="+mj-lt"/>
              <a:buAutoNum type="alphaLcPeriod"/>
            </a:pPr>
            <a:r>
              <a:rPr lang="en-US" baseline="0" dirty="0" smtClean="0"/>
              <a:t>It would be specific about what “minimal time” is.</a:t>
            </a:r>
          </a:p>
          <a:p>
            <a:pPr marL="228600" indent="-228600">
              <a:buFont typeface="+mj-lt"/>
              <a:buAutoNum type="alphaLcPeriod"/>
            </a:pPr>
            <a:r>
              <a:rPr lang="en-US" baseline="0" dirty="0" smtClean="0"/>
              <a:t>It would clarify what “depending on the content to be entered” means.</a:t>
            </a:r>
          </a:p>
          <a:p>
            <a:endParaRPr lang="en-US" dirty="0"/>
          </a:p>
        </p:txBody>
      </p:sp>
      <p:sp>
        <p:nvSpPr>
          <p:cNvPr id="4" name="Slide Number Placeholder 3"/>
          <p:cNvSpPr>
            <a:spLocks noGrp="1"/>
          </p:cNvSpPr>
          <p:nvPr>
            <p:ph type="sldNum" sz="quarter" idx="10"/>
          </p:nvPr>
        </p:nvSpPr>
        <p:spPr/>
        <p:txBody>
          <a:bodyPr/>
          <a:lstStyle/>
          <a:p>
            <a:fld id="{31F73807-B76A-43A2-BB88-A4471ABD2AD6}" type="slidenum">
              <a:rPr lang="en-US" smtClean="0"/>
              <a:t>9</a:t>
            </a:fld>
            <a:endParaRPr lang="en-US"/>
          </a:p>
        </p:txBody>
      </p:sp>
    </p:spTree>
    <p:extLst>
      <p:ext uri="{BB962C8B-B14F-4D97-AF65-F5344CB8AC3E}">
        <p14:creationId xmlns:p14="http://schemas.microsoft.com/office/powerpoint/2010/main" val="1872571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Attributes of a good answer:</a:t>
            </a:r>
          </a:p>
          <a:p>
            <a:endParaRPr lang="en-US" dirty="0" smtClean="0"/>
          </a:p>
          <a:p>
            <a:pPr marL="228600" indent="-228600">
              <a:buAutoNum type="alphaLcPeriod"/>
            </a:pPr>
            <a:r>
              <a:rPr lang="en-US" dirty="0" smtClean="0"/>
              <a:t>You should note that this is a difficult</a:t>
            </a:r>
            <a:r>
              <a:rPr lang="en-US" baseline="0" dirty="0" smtClean="0"/>
              <a:t> problem, because both the requirements and your solution are seen from different perspectives by different stakeholders.  What’s directly related to requirements for one stakeholder could be orthogonal to requirements for another stakeholder.</a:t>
            </a:r>
            <a:endParaRPr lang="en-US" dirty="0" smtClean="0"/>
          </a:p>
          <a:p>
            <a:pPr marL="228600" indent="-228600">
              <a:buAutoNum type="alphaLcPeriod"/>
            </a:pPr>
            <a:r>
              <a:rPr lang="en-US" dirty="0" smtClean="0"/>
              <a:t>Your answer would note that a part of the problem is that “use cases” relate to just</a:t>
            </a:r>
            <a:r>
              <a:rPr lang="en-US" baseline="0" dirty="0" smtClean="0"/>
              <a:t> action between the users and the system being developed.  So, showing how other things must work to satisfy requirements may require other tools.  The other requirements might be internal to the system, like an algorithm, or between this system and other systems.  In other words, you should mention that other kinds of representation or modeling can be done, like state diagrams.</a:t>
            </a:r>
          </a:p>
          <a:p>
            <a:pPr marL="228600" indent="-228600">
              <a:buAutoNum type="alphaLcPeriod"/>
            </a:pPr>
            <a:r>
              <a:rPr lang="en-US" dirty="0" smtClean="0"/>
              <a:t>It also would point out that OO design,</a:t>
            </a:r>
            <a:r>
              <a:rPr lang="en-US" baseline="0" dirty="0" smtClean="0"/>
              <a:t> typical of most systems, means picking through use cases and other requirements, looking for important nouns and verbs (likely classes and their methods, respectively).  This is essentially a “cross-cutting” activity, and thus an orthogonal one, versus how the requirements are expressed.</a:t>
            </a:r>
          </a:p>
          <a:p>
            <a:pPr marL="228600" indent="-228600">
              <a:buAutoNum type="alphaLcPeriod"/>
            </a:pPr>
            <a:r>
              <a:rPr lang="en-US" baseline="0" dirty="0" smtClean="0"/>
              <a:t>It would note that quality attributes like performance, security and reliability are essentially cross-cutting, because they involve the whole system.  These need to be solved by having an architecture (overall design) which enables them.</a:t>
            </a:r>
          </a:p>
          <a:p>
            <a:pPr marL="228600" indent="-228600">
              <a:buAutoNum type="alphaLcPeriod"/>
            </a:pPr>
            <a:r>
              <a:rPr lang="en-US" baseline="0" dirty="0" smtClean="0"/>
              <a:t>It would say that the essential solution of OO is to make the system “look like the real world” as much as possible.  This also makes it more clear that the system you are building is solving the requirements, even if you have to make your OO model by restructuring what you found in use cases.</a:t>
            </a:r>
          </a:p>
          <a:p>
            <a:pPr marL="228600" indent="-228600">
              <a:buAutoNum type="alphaLcPeriod"/>
            </a:pPr>
            <a:r>
              <a:rPr lang="en-US" baseline="0" dirty="0" smtClean="0"/>
              <a:t>It would say that having use cases does mostly help solve the problem, because at least use cases describe flows of behavior, instead of being itemized one-line requirements as is traditionally done in engineering.</a:t>
            </a:r>
          </a:p>
          <a:p>
            <a:pPr marL="228600" indent="-228600">
              <a:buAutoNum type="alphaLcPeriod"/>
            </a:pPr>
            <a:endParaRPr lang="en-US" dirty="0"/>
          </a:p>
        </p:txBody>
      </p:sp>
      <p:sp>
        <p:nvSpPr>
          <p:cNvPr id="4" name="Slide Number Placeholder 3"/>
          <p:cNvSpPr>
            <a:spLocks noGrp="1"/>
          </p:cNvSpPr>
          <p:nvPr>
            <p:ph type="sldNum" sz="quarter" idx="10"/>
          </p:nvPr>
        </p:nvSpPr>
        <p:spPr/>
        <p:txBody>
          <a:bodyPr/>
          <a:lstStyle/>
          <a:p>
            <a:fld id="{31F73807-B76A-43A2-BB88-A4471ABD2AD6}" type="slidenum">
              <a:rPr lang="en-US" smtClean="0"/>
              <a:t>10</a:t>
            </a:fld>
            <a:endParaRPr lang="en-US"/>
          </a:p>
        </p:txBody>
      </p:sp>
    </p:spTree>
    <p:extLst>
      <p:ext uri="{BB962C8B-B14F-4D97-AF65-F5344CB8AC3E}">
        <p14:creationId xmlns:p14="http://schemas.microsoft.com/office/powerpoint/2010/main" val="19449605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Attributes of a good answer:</a:t>
            </a:r>
          </a:p>
          <a:p>
            <a:endParaRPr lang="en-US" dirty="0" smtClean="0"/>
          </a:p>
          <a:p>
            <a:pPr marL="228600" indent="-228600">
              <a:buAutoNum type="alphaLcPeriod"/>
            </a:pPr>
            <a:r>
              <a:rPr lang="en-US" dirty="0" smtClean="0"/>
              <a:t>You would decide the importance / impact and probability</a:t>
            </a:r>
            <a:r>
              <a:rPr lang="en-US" baseline="0" dirty="0" smtClean="0"/>
              <a:t> of occurrence of each of these three, based on interpreting what’s said about them.</a:t>
            </a:r>
          </a:p>
          <a:p>
            <a:pPr marL="228600" indent="-228600">
              <a:buAutoNum type="alphaLcPeriod"/>
            </a:pPr>
            <a:r>
              <a:rPr lang="en-US" baseline="0" dirty="0" smtClean="0"/>
              <a:t>You would draw a matrix like the ones you now do in your weekly status reports, showing where each one goes in that matrix.</a:t>
            </a:r>
          </a:p>
          <a:p>
            <a:pPr marL="228600" indent="-228600">
              <a:buAutoNum type="alphaLcPeriod"/>
            </a:pPr>
            <a:r>
              <a:rPr lang="en-US" baseline="0" dirty="0" smtClean="0"/>
              <a:t>Likely that # 1 is “medium probability” and “high impact.”</a:t>
            </a:r>
          </a:p>
          <a:p>
            <a:pPr marL="228600" indent="-228600">
              <a:buAutoNum type="alphaLcPeriod"/>
            </a:pPr>
            <a:r>
              <a:rPr lang="en-US" baseline="0" dirty="0" smtClean="0"/>
              <a:t>Likely that # 2 is “low probability” and “high impact.”</a:t>
            </a:r>
          </a:p>
          <a:p>
            <a:pPr marL="228600" indent="-228600">
              <a:buAutoNum type="alphaLcPeriod"/>
            </a:pPr>
            <a:r>
              <a:rPr lang="en-US" baseline="0" dirty="0" smtClean="0"/>
              <a:t>Likely that # 3 is “low probability” and “low impact.”</a:t>
            </a:r>
            <a:endParaRPr lang="en-US" dirty="0"/>
          </a:p>
        </p:txBody>
      </p:sp>
      <p:sp>
        <p:nvSpPr>
          <p:cNvPr id="4" name="Slide Number Placeholder 3"/>
          <p:cNvSpPr>
            <a:spLocks noGrp="1"/>
          </p:cNvSpPr>
          <p:nvPr>
            <p:ph type="sldNum" sz="quarter" idx="10"/>
          </p:nvPr>
        </p:nvSpPr>
        <p:spPr/>
        <p:txBody>
          <a:bodyPr/>
          <a:lstStyle/>
          <a:p>
            <a:fld id="{31F73807-B76A-43A2-BB88-A4471ABD2AD6}" type="slidenum">
              <a:rPr lang="en-US" smtClean="0"/>
              <a:t>11</a:t>
            </a:fld>
            <a:endParaRPr lang="en-US"/>
          </a:p>
        </p:txBody>
      </p:sp>
    </p:spTree>
    <p:extLst>
      <p:ext uri="{BB962C8B-B14F-4D97-AF65-F5344CB8AC3E}">
        <p14:creationId xmlns:p14="http://schemas.microsoft.com/office/powerpoint/2010/main" val="34771723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Attributes of a good answer:</a:t>
            </a:r>
          </a:p>
          <a:p>
            <a:endParaRPr lang="en-US" dirty="0" smtClean="0"/>
          </a:p>
          <a:p>
            <a:pPr marL="228600" indent="-228600">
              <a:buAutoNum type="alphaLcPeriod"/>
            </a:pPr>
            <a:r>
              <a:rPr lang="en-US" dirty="0" smtClean="0"/>
              <a:t>You</a:t>
            </a:r>
            <a:r>
              <a:rPr lang="en-US" baseline="0" dirty="0" smtClean="0"/>
              <a:t> should note something about what your system will be, as the basis for making a decision on this.</a:t>
            </a:r>
          </a:p>
          <a:p>
            <a:pPr marL="228600" indent="-228600">
              <a:buAutoNum type="alphaLcPeriod"/>
            </a:pPr>
            <a:r>
              <a:rPr lang="en-US" baseline="0" dirty="0" smtClean="0"/>
              <a:t>You also should note any known preferences of users and of the client, or the fact that you don’t yet know those preferences.</a:t>
            </a:r>
          </a:p>
          <a:p>
            <a:pPr marL="228600" indent="-228600">
              <a:buAutoNum type="alphaLcPeriod"/>
            </a:pPr>
            <a:r>
              <a:rPr lang="en-US" baseline="0" dirty="0" smtClean="0"/>
              <a:t>You should refer to at least one other way of providing help.  “Experiential” means trying things to see how they work.  Alternatives include many things!  For example, users can get help in several ways – perhaps just by hovering the mouse over a button, or getting auto-complete when the type, etc.  </a:t>
            </a:r>
          </a:p>
          <a:p>
            <a:pPr marL="228600" indent="-228600">
              <a:buAutoNum type="alphaLcPeriod"/>
            </a:pPr>
            <a:r>
              <a:rPr lang="en-US" baseline="0" dirty="0" smtClean="0"/>
              <a:t>You should note something about when the other means are preferred.  For example, there are situations where “experiential” might actually be dangerous – like trying things which could damage data or the system.</a:t>
            </a:r>
            <a:endParaRPr lang="en-US" dirty="0"/>
          </a:p>
        </p:txBody>
      </p:sp>
      <p:sp>
        <p:nvSpPr>
          <p:cNvPr id="4" name="Slide Number Placeholder 3"/>
          <p:cNvSpPr>
            <a:spLocks noGrp="1"/>
          </p:cNvSpPr>
          <p:nvPr>
            <p:ph type="sldNum" sz="quarter" idx="10"/>
          </p:nvPr>
        </p:nvSpPr>
        <p:spPr/>
        <p:txBody>
          <a:bodyPr/>
          <a:lstStyle/>
          <a:p>
            <a:fld id="{31F73807-B76A-43A2-BB88-A4471ABD2AD6}" type="slidenum">
              <a:rPr lang="en-US" smtClean="0"/>
              <a:t>12</a:t>
            </a:fld>
            <a:endParaRPr lang="en-US"/>
          </a:p>
        </p:txBody>
      </p:sp>
    </p:spTree>
    <p:extLst>
      <p:ext uri="{BB962C8B-B14F-4D97-AF65-F5344CB8AC3E}">
        <p14:creationId xmlns:p14="http://schemas.microsoft.com/office/powerpoint/2010/main" val="13136572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problem probably assumes you brought along Nielsen’s heuristics on your page of notes!</a:t>
            </a:r>
          </a:p>
          <a:p>
            <a:endParaRPr lang="en-US" dirty="0" smtClean="0"/>
          </a:p>
          <a:p>
            <a:r>
              <a:rPr lang="en-US" dirty="0" smtClean="0"/>
              <a:t>Using those heuristics,</a:t>
            </a:r>
            <a:r>
              <a:rPr lang="en-US" baseline="0" dirty="0" smtClean="0"/>
              <a:t> numbered 1  - 10, here are some a</a:t>
            </a:r>
            <a:r>
              <a:rPr lang="en-US" dirty="0" smtClean="0"/>
              <a:t>ttributes of a good answer:</a:t>
            </a:r>
          </a:p>
          <a:p>
            <a:endParaRPr lang="en-US" dirty="0" smtClean="0"/>
          </a:p>
          <a:p>
            <a:pPr marL="228600" indent="-228600">
              <a:buAutoNum type="arabicPeriod"/>
            </a:pPr>
            <a:r>
              <a:rPr lang="en-US" dirty="0" smtClean="0"/>
              <a:t>Status</a:t>
            </a:r>
            <a:r>
              <a:rPr lang="en-US" baseline="0" dirty="0" smtClean="0"/>
              <a:t> - </a:t>
            </a:r>
            <a:r>
              <a:rPr lang="en-US" dirty="0" smtClean="0"/>
              <a:t>There’s not much to worry about here. You click on things, and you go on to the linked</a:t>
            </a:r>
            <a:r>
              <a:rPr lang="en-US" baseline="0" dirty="0" smtClean="0"/>
              <a:t> web page!  There’s a search window at the bottom, which is a different mode of operation with its own status indicators.</a:t>
            </a:r>
          </a:p>
          <a:p>
            <a:pPr marL="228600" indent="-228600">
              <a:buAutoNum type="arabicPeriod"/>
            </a:pPr>
            <a:r>
              <a:rPr lang="en-US" baseline="0" dirty="0" smtClean="0"/>
              <a:t>Match with the real world – Hard to say what the real world is, other than the few things that depict different kinds of options, such as going to an alternative kind of search or jumping to YouTube.</a:t>
            </a:r>
          </a:p>
          <a:p>
            <a:pPr marL="228600" indent="-228600">
              <a:buAutoNum type="arabicPeriod"/>
            </a:pPr>
            <a:r>
              <a:rPr lang="en-US" baseline="0" dirty="0" smtClean="0"/>
              <a:t>User control and freedom – The user is limited to the choices given, but they also can type in something new to search for.</a:t>
            </a:r>
          </a:p>
          <a:p>
            <a:pPr marL="228600" indent="-228600">
              <a:buAutoNum type="arabicPeriod"/>
            </a:pPr>
            <a:r>
              <a:rPr lang="en-US" baseline="0" dirty="0" smtClean="0"/>
              <a:t>Consistency and standards – Google is almost THE standard for searching.  Everyone knows the blue underlined text is hot links, for example.</a:t>
            </a:r>
          </a:p>
          <a:p>
            <a:pPr marL="228600" indent="-228600">
              <a:buAutoNum type="arabicPeriod"/>
            </a:pPr>
            <a:r>
              <a:rPr lang="en-US" baseline="0" dirty="0" smtClean="0"/>
              <a:t>Error prevention – It’s not really shown here, but Google asks “did you mean?” if you make a likely spelling error.</a:t>
            </a:r>
          </a:p>
          <a:p>
            <a:pPr marL="228600" indent="-228600">
              <a:buAutoNum type="arabicPeriod"/>
            </a:pPr>
            <a:r>
              <a:rPr lang="en-US" baseline="0" dirty="0" smtClean="0"/>
              <a:t>Recognition </a:t>
            </a:r>
            <a:r>
              <a:rPr lang="en-US" baseline="0" dirty="0" err="1" smtClean="0"/>
              <a:t>vs</a:t>
            </a:r>
            <a:r>
              <a:rPr lang="en-US" baseline="0" dirty="0" smtClean="0"/>
              <a:t> recall – This all looks like recognition!  However, the recall has to be done in thinking of what to type to get the right page of choices to show up.</a:t>
            </a:r>
          </a:p>
          <a:p>
            <a:pPr marL="228600" indent="-228600">
              <a:buAutoNum type="arabicPeriod"/>
            </a:pPr>
            <a:r>
              <a:rPr lang="en-US" baseline="0" dirty="0" smtClean="0"/>
              <a:t>Flexibility and efficiency of use – This search results format lets you find many different kinds of things, and most people can learn how to use it.</a:t>
            </a:r>
          </a:p>
          <a:p>
            <a:pPr marL="228600" indent="-228600">
              <a:buAutoNum type="arabicPeriod"/>
            </a:pPr>
            <a:r>
              <a:rPr lang="en-US" baseline="0" dirty="0" smtClean="0"/>
              <a:t>Aesthetic and minimalist design – Google once was known for being minimalist.  Lately, they’ve added more features, like the list of alternative types of search down the left side.</a:t>
            </a:r>
          </a:p>
          <a:p>
            <a:pPr marL="228600" indent="-228600">
              <a:buAutoNum type="arabicPeriod"/>
            </a:pPr>
            <a:r>
              <a:rPr lang="en-US" baseline="0" dirty="0" smtClean="0"/>
              <a:t>Recovery from errors – Usually easy – if you go to the wrong website, you hit the Back button.</a:t>
            </a:r>
          </a:p>
          <a:p>
            <a:pPr marL="228600" indent="-228600">
              <a:buAutoNum type="arabicPeriod"/>
            </a:pPr>
            <a:r>
              <a:rPr lang="en-US" baseline="0" dirty="0" smtClean="0"/>
              <a:t>Help and documentation – The text under each link is really “help”!</a:t>
            </a:r>
            <a:endParaRPr lang="en-US" dirty="0"/>
          </a:p>
        </p:txBody>
      </p:sp>
      <p:sp>
        <p:nvSpPr>
          <p:cNvPr id="4" name="Slide Number Placeholder 3"/>
          <p:cNvSpPr>
            <a:spLocks noGrp="1"/>
          </p:cNvSpPr>
          <p:nvPr>
            <p:ph type="sldNum" sz="quarter" idx="10"/>
          </p:nvPr>
        </p:nvSpPr>
        <p:spPr/>
        <p:txBody>
          <a:bodyPr/>
          <a:lstStyle/>
          <a:p>
            <a:fld id="{31F73807-B76A-43A2-BB88-A4471ABD2AD6}" type="slidenum">
              <a:rPr lang="en-US" smtClean="0"/>
              <a:t>13</a:t>
            </a:fld>
            <a:endParaRPr lang="en-US"/>
          </a:p>
        </p:txBody>
      </p:sp>
    </p:spTree>
    <p:extLst>
      <p:ext uri="{BB962C8B-B14F-4D97-AF65-F5344CB8AC3E}">
        <p14:creationId xmlns:p14="http://schemas.microsoft.com/office/powerpoint/2010/main" val="273748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10/30/2012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CSSE 371 – Exam 2 Review</a:t>
            </a:r>
            <a:endParaRPr lang="en-US" dirty="0"/>
          </a:p>
        </p:txBody>
      </p:sp>
      <p:sp>
        <p:nvSpPr>
          <p:cNvPr id="3" name="Subtitle 2"/>
          <p:cNvSpPr>
            <a:spLocks noGrp="1"/>
          </p:cNvSpPr>
          <p:nvPr>
            <p:ph type="subTitle" idx="1"/>
          </p:nvPr>
        </p:nvSpPr>
        <p:spPr/>
        <p:txBody>
          <a:bodyPr/>
          <a:lstStyle/>
          <a:p>
            <a:r>
              <a:rPr lang="en-US" dirty="0" smtClean="0"/>
              <a:t>This is a summary of topics to expect on the exam</a:t>
            </a:r>
            <a:r>
              <a:rPr lang="en-US" dirty="0" smtClean="0"/>
              <a:t>.</a:t>
            </a:r>
          </a:p>
          <a:p>
            <a:r>
              <a:rPr lang="en-US" dirty="0" smtClean="0">
                <a:solidFill>
                  <a:srgbClr val="FF0000"/>
                </a:solidFill>
              </a:rPr>
              <a:t>Now with answers!</a:t>
            </a:r>
            <a:endParaRPr lang="en-US" dirty="0">
              <a:solidFill>
                <a:srgbClr val="FF0000"/>
              </a:solidFill>
            </a:endParaRPr>
          </a:p>
        </p:txBody>
      </p:sp>
    </p:spTree>
    <p:extLst>
      <p:ext uri="{BB962C8B-B14F-4D97-AF65-F5344CB8AC3E}">
        <p14:creationId xmlns:p14="http://schemas.microsoft.com/office/powerpoint/2010/main" val="3620210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How can you solve the orthogonal problem?</a:t>
            </a:r>
          </a:p>
          <a:p>
            <a:pPr marL="0" indent="0">
              <a:buNone/>
            </a:pPr>
            <a:endParaRPr lang="en-US" sz="2800" dirty="0"/>
          </a:p>
          <a:p>
            <a:pPr marL="0" indent="0">
              <a:buNone/>
            </a:pPr>
            <a:r>
              <a:rPr lang="en-US" sz="2800" dirty="0" smtClean="0"/>
              <a:t>(I would expect an even better answer than the brief one you put on the Week 5, Day 2 Quiz.  There are several slides in the lecture for that day that relate to this problem.) </a:t>
            </a:r>
            <a:endParaRPr lang="en-US" sz="2800" dirty="0"/>
          </a:p>
        </p:txBody>
      </p:sp>
    </p:spTree>
    <p:extLst>
      <p:ext uri="{BB962C8B-B14F-4D97-AF65-F5344CB8AC3E}">
        <p14:creationId xmlns:p14="http://schemas.microsoft.com/office/powerpoint/2010/main" val="894427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Your project has the following risks identified:</a:t>
            </a:r>
          </a:p>
          <a:p>
            <a:pPr marL="514350" indent="-514350">
              <a:buAutoNum type="arabicPeriod"/>
            </a:pPr>
            <a:r>
              <a:rPr lang="en-US" dirty="0" smtClean="0"/>
              <a:t>Making the mobile portal work.  It is critical to the system, but only medium in likelihood of failure.</a:t>
            </a:r>
          </a:p>
          <a:p>
            <a:pPr marL="514350" indent="-514350">
              <a:buAutoNum type="arabicPeriod"/>
            </a:pPr>
            <a:r>
              <a:rPr lang="en-US" dirty="0" smtClean="0"/>
              <a:t>Getting the client’s server to work with the same software as our server.  It’s a high priority issue, long term, but very likely to succeed.</a:t>
            </a:r>
          </a:p>
          <a:p>
            <a:pPr marL="514350" indent="-514350">
              <a:buAutoNum type="arabicPeriod"/>
            </a:pPr>
            <a:r>
              <a:rPr lang="en-US" dirty="0" smtClean="0"/>
              <a:t>Creating a Wiki to exchange information with the customer’s technical people.  This is low priority, because we can always do email.  But we are likely to be able to do it.</a:t>
            </a:r>
            <a:endParaRPr lang="en-US" dirty="0"/>
          </a:p>
          <a:p>
            <a:pPr marL="0" indent="0">
              <a:buNone/>
            </a:pPr>
            <a:r>
              <a:rPr lang="en-US" dirty="0" smtClean="0"/>
              <a:t>Draw the risk matrix for this project, putting the number of each risk, in the appropriate place.</a:t>
            </a:r>
            <a:endParaRPr lang="en-US" dirty="0"/>
          </a:p>
        </p:txBody>
      </p:sp>
    </p:spTree>
    <p:extLst>
      <p:ext uri="{BB962C8B-B14F-4D97-AF65-F5344CB8AC3E}">
        <p14:creationId xmlns:p14="http://schemas.microsoft.com/office/powerpoint/2010/main" val="2599963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Rose-</a:t>
            </a:r>
            <a:r>
              <a:rPr lang="en-US" sz="2800" dirty="0" err="1" smtClean="0"/>
              <a:t>Hulman</a:t>
            </a:r>
            <a:r>
              <a:rPr lang="en-US" sz="2800" dirty="0" smtClean="0"/>
              <a:t> is very big on learning through doing.  However, your client may want to supplement this experiential learning with other means.  For your project system, describe additional ways that new users might learn to use the system.</a:t>
            </a:r>
            <a:endParaRPr lang="en-US" sz="2800" dirty="0"/>
          </a:p>
        </p:txBody>
      </p:sp>
    </p:spTree>
    <p:extLst>
      <p:ext uri="{BB962C8B-B14F-4D97-AF65-F5344CB8AC3E}">
        <p14:creationId xmlns:p14="http://schemas.microsoft.com/office/powerpoint/2010/main" val="2380613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2514600" cy="1143000"/>
          </a:xfrm>
        </p:spPr>
        <p:txBody>
          <a:bodyPr/>
          <a:lstStyle/>
          <a:p>
            <a:r>
              <a:rPr lang="en-US" dirty="0" smtClean="0"/>
              <a:t>9</a:t>
            </a:r>
            <a:endParaRPr lang="en-US" dirty="0"/>
          </a:p>
        </p:txBody>
      </p:sp>
      <p:sp>
        <p:nvSpPr>
          <p:cNvPr id="3" name="Content Placeholder 2"/>
          <p:cNvSpPr>
            <a:spLocks noGrp="1"/>
          </p:cNvSpPr>
          <p:nvPr>
            <p:ph idx="1"/>
          </p:nvPr>
        </p:nvSpPr>
        <p:spPr>
          <a:xfrm>
            <a:off x="457200" y="1600200"/>
            <a:ext cx="2743200" cy="4525963"/>
          </a:xfrm>
        </p:spPr>
        <p:txBody>
          <a:bodyPr>
            <a:normAutofit/>
          </a:bodyPr>
          <a:lstStyle/>
          <a:p>
            <a:pPr marL="0" indent="0">
              <a:buNone/>
            </a:pPr>
            <a:r>
              <a:rPr lang="en-US" sz="2800" dirty="0" smtClean="0"/>
              <a:t>Here’s the page of Google search results, when searching for “Nielsen’s heuristics.” Use Nielsen’s heuristics to evaluate the interface design.</a:t>
            </a:r>
            <a:endParaRPr lang="en-US" sz="28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9503" y="0"/>
            <a:ext cx="5715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7443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Suppose you want to convince your vice president that she should institute “change control boards” for your development organization.  What are the top 3 arguments you would include in your elevator speech about CCB’s?</a:t>
            </a:r>
            <a:endParaRPr lang="en-US" sz="2800" dirty="0"/>
          </a:p>
        </p:txBody>
      </p:sp>
    </p:spTree>
    <p:extLst>
      <p:ext uri="{BB962C8B-B14F-4D97-AF65-F5344CB8AC3E}">
        <p14:creationId xmlns:p14="http://schemas.microsoft.com/office/powerpoint/2010/main" val="2278224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themes</a:t>
            </a:r>
            <a:endParaRPr lang="en-US" dirty="0"/>
          </a:p>
        </p:txBody>
      </p:sp>
      <p:sp>
        <p:nvSpPr>
          <p:cNvPr id="3" name="Content Placeholder 2"/>
          <p:cNvSpPr>
            <a:spLocks noGrp="1"/>
          </p:cNvSpPr>
          <p:nvPr>
            <p:ph idx="1"/>
          </p:nvPr>
        </p:nvSpPr>
        <p:spPr/>
        <p:txBody>
          <a:bodyPr>
            <a:normAutofit fontScale="92500"/>
          </a:bodyPr>
          <a:lstStyle/>
          <a:p>
            <a:r>
              <a:rPr lang="en-US" dirty="0" smtClean="0"/>
              <a:t>As requested, we’ll have more things like problems.</a:t>
            </a:r>
          </a:p>
          <a:p>
            <a:r>
              <a:rPr lang="en-US" dirty="0" smtClean="0"/>
              <a:t>Also some short-answer questions, over topics where that’s the only way to see what you know!</a:t>
            </a:r>
          </a:p>
          <a:p>
            <a:r>
              <a:rPr lang="en-US" dirty="0" smtClean="0"/>
              <a:t>Fair game sources – the two books, lecture slides, quizzes, class discussion, case studies, </a:t>
            </a:r>
            <a:r>
              <a:rPr lang="en-US" dirty="0" err="1" smtClean="0"/>
              <a:t>homeworks</a:t>
            </a:r>
            <a:r>
              <a:rPr lang="en-US" dirty="0" smtClean="0"/>
              <a:t> and your projects.</a:t>
            </a:r>
          </a:p>
          <a:p>
            <a:pPr lvl="0"/>
            <a:r>
              <a:rPr lang="en-US" dirty="0"/>
              <a:t>Closed book, with one hand-written, double-sided sheet of notes.</a:t>
            </a:r>
          </a:p>
          <a:p>
            <a:endParaRPr lang="en-US" dirty="0"/>
          </a:p>
        </p:txBody>
      </p:sp>
    </p:spTree>
    <p:extLst>
      <p:ext uri="{BB962C8B-B14F-4D97-AF65-F5344CB8AC3E}">
        <p14:creationId xmlns:p14="http://schemas.microsoft.com/office/powerpoint/2010/main" val="1378837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Specific sources – </a:t>
            </a:r>
            <a:br>
              <a:rPr lang="en-US" dirty="0" smtClean="0"/>
            </a:br>
            <a:r>
              <a:rPr lang="en-US" dirty="0" smtClean="0"/>
              <a:t>from the books &amp; lectures, etc.</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Case study – The CONFIRM failure</a:t>
            </a:r>
          </a:p>
          <a:p>
            <a:r>
              <a:rPr lang="en-US" dirty="0" smtClean="0"/>
              <a:t>ID book</a:t>
            </a:r>
          </a:p>
          <a:p>
            <a:pPr lvl="1"/>
            <a:r>
              <a:rPr lang="en-US" dirty="0" err="1" smtClean="0"/>
              <a:t>Ch</a:t>
            </a:r>
            <a:r>
              <a:rPr lang="en-US" dirty="0" smtClean="0"/>
              <a:t> 8 – Data analysis</a:t>
            </a:r>
          </a:p>
          <a:p>
            <a:pPr lvl="1"/>
            <a:r>
              <a:rPr lang="en-US" dirty="0" err="1" smtClean="0"/>
              <a:t>Ch</a:t>
            </a:r>
            <a:r>
              <a:rPr lang="en-US" dirty="0" smtClean="0"/>
              <a:t> 1 – What is interaction design?</a:t>
            </a:r>
          </a:p>
          <a:p>
            <a:pPr lvl="1"/>
            <a:r>
              <a:rPr lang="en-US" dirty="0" err="1" smtClean="0"/>
              <a:t>Ch</a:t>
            </a:r>
            <a:r>
              <a:rPr lang="en-US" dirty="0" smtClean="0"/>
              <a:t> 12 – 13 – Evaluate and decide</a:t>
            </a:r>
          </a:p>
          <a:p>
            <a:pPr lvl="1"/>
            <a:r>
              <a:rPr lang="en-US" dirty="0" err="1" smtClean="0"/>
              <a:t>Ch</a:t>
            </a:r>
            <a:r>
              <a:rPr lang="en-US" dirty="0" smtClean="0"/>
              <a:t> 14 – Usability testing</a:t>
            </a:r>
          </a:p>
          <a:p>
            <a:pPr lvl="1"/>
            <a:r>
              <a:rPr lang="en-US" dirty="0" err="1" smtClean="0"/>
              <a:t>Ch</a:t>
            </a:r>
            <a:r>
              <a:rPr lang="en-US" dirty="0" smtClean="0"/>
              <a:t> 15 – Analytical evaluation</a:t>
            </a:r>
          </a:p>
          <a:p>
            <a:pPr lvl="1"/>
            <a:r>
              <a:rPr lang="en-US" dirty="0" err="1" smtClean="0"/>
              <a:t>Ch</a:t>
            </a:r>
            <a:r>
              <a:rPr lang="en-US" dirty="0" smtClean="0"/>
              <a:t> 2 – Conceptual modeling</a:t>
            </a:r>
          </a:p>
          <a:p>
            <a:r>
              <a:rPr lang="en-US" dirty="0" smtClean="0"/>
              <a:t>Requirements book</a:t>
            </a:r>
          </a:p>
          <a:p>
            <a:pPr lvl="1"/>
            <a:r>
              <a:rPr lang="en-US" dirty="0" err="1" smtClean="0"/>
              <a:t>Ch</a:t>
            </a:r>
            <a:r>
              <a:rPr lang="en-US" dirty="0" smtClean="0"/>
              <a:t> 23 – 24 – Ambiguity in requirements</a:t>
            </a:r>
          </a:p>
          <a:p>
            <a:pPr lvl="1"/>
            <a:r>
              <a:rPr lang="en-US" dirty="0" err="1" smtClean="0"/>
              <a:t>Ch</a:t>
            </a:r>
            <a:r>
              <a:rPr lang="en-US" dirty="0" smtClean="0"/>
              <a:t> 25 – 26 – Requirements to Implementation</a:t>
            </a:r>
          </a:p>
          <a:p>
            <a:pPr lvl="1"/>
            <a:r>
              <a:rPr lang="en-US" dirty="0" err="1" smtClean="0"/>
              <a:t>Ch</a:t>
            </a:r>
            <a:r>
              <a:rPr lang="en-US" dirty="0" smtClean="0"/>
              <a:t> 15 – 19 – Organizing requirements</a:t>
            </a:r>
          </a:p>
          <a:p>
            <a:pPr lvl="1"/>
            <a:r>
              <a:rPr lang="en-US" dirty="0" err="1" smtClean="0"/>
              <a:t>Ch</a:t>
            </a:r>
            <a:r>
              <a:rPr lang="en-US" dirty="0" smtClean="0"/>
              <a:t> 27 – 29 – Managing change and quality</a:t>
            </a:r>
          </a:p>
          <a:p>
            <a:r>
              <a:rPr lang="en-US" dirty="0" smtClean="0"/>
              <a:t>How to use the Usability Lab!</a:t>
            </a:r>
          </a:p>
          <a:p>
            <a:r>
              <a:rPr lang="en-US" dirty="0" smtClean="0"/>
              <a:t>Project and HW - Writing test cases from use cases and QA scenarios.</a:t>
            </a:r>
          </a:p>
          <a:p>
            <a:pPr lvl="1"/>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1317088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Non-exhaustive examples of problems</a:t>
            </a:r>
            <a:endParaRPr lang="en-US" dirty="0"/>
          </a:p>
        </p:txBody>
      </p:sp>
      <p:sp>
        <p:nvSpPr>
          <p:cNvPr id="3" name="Content Placeholder 2"/>
          <p:cNvSpPr>
            <a:spLocks noGrp="1"/>
          </p:cNvSpPr>
          <p:nvPr>
            <p:ph idx="1"/>
          </p:nvPr>
        </p:nvSpPr>
        <p:spPr/>
        <p:txBody>
          <a:bodyPr>
            <a:normAutofit/>
          </a:bodyPr>
          <a:lstStyle/>
          <a:p>
            <a:r>
              <a:rPr lang="en-US" sz="2800" dirty="0" smtClean="0"/>
              <a:t>The following are typical of the kinds of problems to expect.  </a:t>
            </a:r>
          </a:p>
          <a:p>
            <a:r>
              <a:rPr lang="en-US" sz="2800" dirty="0" smtClean="0"/>
              <a:t>They aren’t necessarily the real problems!  </a:t>
            </a:r>
          </a:p>
          <a:p>
            <a:r>
              <a:rPr lang="en-US" sz="2800" dirty="0" smtClean="0"/>
              <a:t>They give you an idea of the depth of knowledge expected in some of the topic areas.</a:t>
            </a:r>
            <a:endParaRPr lang="en-US" sz="2800" dirty="0"/>
          </a:p>
        </p:txBody>
      </p:sp>
    </p:spTree>
    <p:extLst>
      <p:ext uri="{BB962C8B-B14F-4D97-AF65-F5344CB8AC3E}">
        <p14:creationId xmlns:p14="http://schemas.microsoft.com/office/powerpoint/2010/main" val="1752071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It’s </a:t>
            </a:r>
            <a:r>
              <a:rPr lang="en-US" sz="2800" dirty="0"/>
              <a:t>easy to be more moral in retrospect.  The CONFIRM developers obviously violated the ACM Code of Ethics rule 1.3, to “Be honest and trustworthy.”  At the time, however, there always was a glimmer of hope that the system would succeed.  Describe what criterion you would use in such a situation, to decide when to take extraordinary measures and try to communicate the situation to some higher level person, like the customer or an executive in charge of your project.</a:t>
            </a:r>
          </a:p>
          <a:p>
            <a:endParaRPr lang="en-US" sz="2800" dirty="0"/>
          </a:p>
        </p:txBody>
      </p:sp>
    </p:spTree>
    <p:extLst>
      <p:ext uri="{BB962C8B-B14F-4D97-AF65-F5344CB8AC3E}">
        <p14:creationId xmlns:p14="http://schemas.microsoft.com/office/powerpoint/2010/main" val="4018995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a:t>
            </a:r>
            <a:endParaRPr lang="en-US" dirty="0"/>
          </a:p>
        </p:txBody>
      </p:sp>
      <p:sp>
        <p:nvSpPr>
          <p:cNvPr id="3" name="Content Placeholder 2"/>
          <p:cNvSpPr>
            <a:spLocks noGrp="1"/>
          </p:cNvSpPr>
          <p:nvPr>
            <p:ph idx="1"/>
          </p:nvPr>
        </p:nvSpPr>
        <p:spPr>
          <a:xfrm>
            <a:off x="457200" y="1600200"/>
            <a:ext cx="8305800" cy="4525963"/>
          </a:xfrm>
        </p:spPr>
        <p:txBody>
          <a:bodyPr>
            <a:normAutofit/>
          </a:bodyPr>
          <a:lstStyle/>
          <a:p>
            <a:pPr marL="0" indent="0">
              <a:buNone/>
            </a:pPr>
            <a:r>
              <a:rPr lang="en-US" sz="2800" dirty="0" smtClean="0"/>
              <a:t>In the “marble answering machine” of Ch1 in the </a:t>
            </a:r>
            <a:r>
              <a:rPr lang="en-US" sz="2800" dirty="0"/>
              <a:t>IDE book, i</a:t>
            </a:r>
            <a:r>
              <a:rPr lang="en-US" sz="2800" dirty="0" smtClean="0"/>
              <a:t>ncoming </a:t>
            </a:r>
            <a:r>
              <a:rPr lang="en-US" sz="2800" dirty="0"/>
              <a:t>voice messages are represented by </a:t>
            </a:r>
            <a:r>
              <a:rPr lang="en-US" sz="2800" dirty="0" smtClean="0"/>
              <a:t>marbles.  The </a:t>
            </a:r>
            <a:r>
              <a:rPr lang="en-US" sz="2800" dirty="0"/>
              <a:t>user can grasp and then drop </a:t>
            </a:r>
            <a:r>
              <a:rPr lang="en-US" sz="2800" dirty="0" smtClean="0"/>
              <a:t>these to </a:t>
            </a:r>
            <a:r>
              <a:rPr lang="en-US" sz="2800" dirty="0"/>
              <a:t>play the message or dial the caller automatically</a:t>
            </a:r>
            <a:r>
              <a:rPr lang="en-US" sz="2800" dirty="0" smtClean="0"/>
              <a:t>.  Describe the design principles that are used, and the resulting advantages and disadvantages of this design.</a:t>
            </a:r>
            <a:endParaRPr lang="en-US" sz="2800" dirty="0"/>
          </a:p>
        </p:txBody>
      </p:sp>
      <p:pic>
        <p:nvPicPr>
          <p:cNvPr id="1026" name="Picture 2" descr="http://interactionthesis.files.wordpress.com/2007/02/answering_machine.gif?w=4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4343400"/>
            <a:ext cx="4286250" cy="22479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954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You have two possible prototypes for your GUI for a system. One uses command lines and the other uses direct manipulation.  Describe how you would set up an experiment, using our Usability Lab, which would help you decide which interface is best.</a:t>
            </a:r>
            <a:endParaRPr lang="en-US" sz="2800" dirty="0"/>
          </a:p>
        </p:txBody>
      </p:sp>
    </p:spTree>
    <p:extLst>
      <p:ext uri="{BB962C8B-B14F-4D97-AF65-F5344CB8AC3E}">
        <p14:creationId xmlns:p14="http://schemas.microsoft.com/office/powerpoint/2010/main" val="2294361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a:t>
            </a:r>
            <a:endParaRPr lang="en-US" dirty="0"/>
          </a:p>
        </p:txBody>
      </p:sp>
      <p:sp>
        <p:nvSpPr>
          <p:cNvPr id="3" name="Content Placeholder 2"/>
          <p:cNvSpPr>
            <a:spLocks noGrp="1"/>
          </p:cNvSpPr>
          <p:nvPr>
            <p:ph idx="1"/>
          </p:nvPr>
        </p:nvSpPr>
        <p:spPr/>
        <p:txBody>
          <a:bodyPr>
            <a:noAutofit/>
          </a:bodyPr>
          <a:lstStyle/>
          <a:p>
            <a:pPr marL="0" indent="0">
              <a:buNone/>
            </a:pPr>
            <a:r>
              <a:rPr lang="en-US" sz="2000" dirty="0" smtClean="0"/>
              <a:t>You have this </a:t>
            </a:r>
            <a:r>
              <a:rPr lang="en-US" sz="2000" dirty="0"/>
              <a:t>testability scenario </a:t>
            </a:r>
            <a:r>
              <a:rPr lang="en-US" sz="2000" dirty="0" smtClean="0"/>
              <a:t>for your system:</a:t>
            </a:r>
            <a:endParaRPr lang="en-US" sz="2000" dirty="0"/>
          </a:p>
          <a:p>
            <a:pPr marL="0" indent="0">
              <a:buNone/>
            </a:pPr>
            <a:r>
              <a:rPr lang="en-US" sz="2000" dirty="0"/>
              <a:t> </a:t>
            </a:r>
          </a:p>
          <a:p>
            <a:pPr marL="0" indent="0">
              <a:buNone/>
            </a:pPr>
            <a:r>
              <a:rPr lang="en-US" sz="2000" b="1" dirty="0"/>
              <a:t>Source:</a:t>
            </a:r>
            <a:r>
              <a:rPr lang="en-US" sz="2000" dirty="0"/>
              <a:t>  Unit tester</a:t>
            </a:r>
          </a:p>
          <a:p>
            <a:pPr marL="0" indent="0">
              <a:buNone/>
            </a:pPr>
            <a:r>
              <a:rPr lang="en-US" sz="2000" b="1" dirty="0"/>
              <a:t>Stimulus: </a:t>
            </a:r>
            <a:r>
              <a:rPr lang="en-US" sz="2000" dirty="0"/>
              <a:t> Performs unit test</a:t>
            </a:r>
          </a:p>
          <a:p>
            <a:pPr marL="0" indent="0">
              <a:buNone/>
            </a:pPr>
            <a:r>
              <a:rPr lang="en-US" sz="2000" b="1" dirty="0"/>
              <a:t>Artifact:</a:t>
            </a:r>
            <a:r>
              <a:rPr lang="en-US" sz="2000" dirty="0"/>
              <a:t>  Component of the system</a:t>
            </a:r>
          </a:p>
          <a:p>
            <a:pPr marL="0" indent="0">
              <a:buNone/>
            </a:pPr>
            <a:r>
              <a:rPr lang="en-US" sz="2000" b="1" dirty="0"/>
              <a:t>Environment:</a:t>
            </a:r>
            <a:r>
              <a:rPr lang="en-US" sz="2000" dirty="0"/>
              <a:t>  At the completion of the component</a:t>
            </a:r>
          </a:p>
          <a:p>
            <a:pPr marL="0" indent="0">
              <a:buNone/>
            </a:pPr>
            <a:r>
              <a:rPr lang="en-US" sz="2000" b="1" dirty="0"/>
              <a:t>Response:</a:t>
            </a:r>
            <a:r>
              <a:rPr lang="en-US" sz="2000" dirty="0"/>
              <a:t>  Component has interface for controlling behavior, and output of the component is observable</a:t>
            </a:r>
          </a:p>
          <a:p>
            <a:pPr marL="0" indent="0">
              <a:buNone/>
            </a:pPr>
            <a:r>
              <a:rPr lang="en-US" sz="2000" b="1" dirty="0"/>
              <a:t>Response Measure:</a:t>
            </a:r>
            <a:r>
              <a:rPr lang="en-US" sz="2000" dirty="0"/>
              <a:t>  Path coverage of 85% is achieved within 3 hours</a:t>
            </a:r>
          </a:p>
          <a:p>
            <a:pPr marL="0" indent="0">
              <a:buNone/>
            </a:pPr>
            <a:r>
              <a:rPr lang="en-US" sz="2000" dirty="0"/>
              <a:t> </a:t>
            </a:r>
            <a:endParaRPr lang="en-US" sz="2000" dirty="0" smtClean="0"/>
          </a:p>
          <a:p>
            <a:pPr marL="0" indent="0">
              <a:buNone/>
            </a:pPr>
            <a:r>
              <a:rPr lang="en-US" sz="2000" dirty="0" smtClean="0"/>
              <a:t>Write one test case that could be done to verify if the system does this, and explain why this covers a lot of the desired territory.</a:t>
            </a:r>
            <a:endParaRPr lang="en-US" sz="2000" dirty="0"/>
          </a:p>
          <a:p>
            <a:pPr marL="0" indent="0">
              <a:buNone/>
            </a:pPr>
            <a:endParaRPr lang="en-US" sz="2000" dirty="0"/>
          </a:p>
        </p:txBody>
      </p:sp>
    </p:spTree>
    <p:extLst>
      <p:ext uri="{BB962C8B-B14F-4D97-AF65-F5344CB8AC3E}">
        <p14:creationId xmlns:p14="http://schemas.microsoft.com/office/powerpoint/2010/main" val="1407789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Here’s an actual requirement from a prior team’s project.  Describe how you would improve on the clarity of that requirement.  Rewrite it (assuming you know the specifics needed to do that), to show what you mean:</a:t>
            </a:r>
          </a:p>
          <a:p>
            <a:pPr marL="0" indent="0">
              <a:buNone/>
            </a:pPr>
            <a:endParaRPr lang="en-US" dirty="0" smtClean="0"/>
          </a:p>
          <a:p>
            <a:pPr marL="0" indent="0">
              <a:buNone/>
            </a:pPr>
            <a:r>
              <a:rPr lang="en-US" i="1" dirty="0"/>
              <a:t>Administrators will have the same actions as users, but with fewer restrictions. Administrators will be able to add/edit/remove public pages, which will take minimal time, depending on the content to be entered. </a:t>
            </a:r>
          </a:p>
        </p:txBody>
      </p:sp>
    </p:spTree>
    <p:extLst>
      <p:ext uri="{BB962C8B-B14F-4D97-AF65-F5344CB8AC3E}">
        <p14:creationId xmlns:p14="http://schemas.microsoft.com/office/powerpoint/2010/main" val="42939098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2420</Words>
  <Application>Microsoft Office PowerPoint</Application>
  <PresentationFormat>On-screen Show (4:3)</PresentationFormat>
  <Paragraphs>153</Paragraphs>
  <Slides>14</Slides>
  <Notes>10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CSSE 371 – Exam 2 Review</vt:lpstr>
      <vt:lpstr>General themes</vt:lpstr>
      <vt:lpstr>Specific sources –  from the books &amp; lectures, etc.</vt:lpstr>
      <vt:lpstr>Non-exhaustive examples of problems</vt:lpstr>
      <vt:lpstr>1</vt:lpstr>
      <vt:lpstr>2</vt:lpstr>
      <vt:lpstr>3</vt:lpstr>
      <vt:lpstr>4</vt:lpstr>
      <vt:lpstr>5</vt:lpstr>
      <vt:lpstr>6</vt:lpstr>
      <vt:lpstr>7</vt:lpstr>
      <vt:lpstr>8</vt:lpstr>
      <vt:lpstr>9</vt:lpstr>
      <vt:lpstr>10</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CSSE 371 – Exam 2 Review</dc:title>
  <dc:creator>Steve Chenoweth</dc:creator>
  <cp:lastModifiedBy>Windows User</cp:lastModifiedBy>
  <cp:revision>26</cp:revision>
  <dcterms:created xsi:type="dcterms:W3CDTF">2006-08-16T00:00:00Z</dcterms:created>
  <dcterms:modified xsi:type="dcterms:W3CDTF">2012-10-30T15:19:17Z</dcterms:modified>
</cp:coreProperties>
</file>