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66" r:id="rId6"/>
    <p:sldId id="260" r:id="rId7"/>
    <p:sldId id="261" r:id="rId8"/>
    <p:sldId id="264" r:id="rId9"/>
    <p:sldId id="262" r:id="rId10"/>
    <p:sldId id="26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36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AD4929-7868-4B58-A322-A9AAF0D4C218}"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1844946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D4929-7868-4B58-A322-A9AAF0D4C218}"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2802028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D4929-7868-4B58-A322-A9AAF0D4C218}"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2606356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D4929-7868-4B58-A322-A9AAF0D4C218}"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1865009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AD4929-7868-4B58-A322-A9AAF0D4C218}"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3936278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AD4929-7868-4B58-A322-A9AAF0D4C218}"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3658578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AD4929-7868-4B58-A322-A9AAF0D4C218}" type="datetimeFigureOut">
              <a:rPr lang="en-US" smtClean="0"/>
              <a:t>11/2/2012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425402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AD4929-7868-4B58-A322-A9AAF0D4C218}" type="datetimeFigureOut">
              <a:rPr lang="en-US" smtClean="0"/>
              <a:t>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595035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AD4929-7868-4B58-A322-A9AAF0D4C218}" type="datetimeFigureOut">
              <a:rPr lang="en-US" smtClean="0"/>
              <a:t>11/2/2012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2226396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AD4929-7868-4B58-A322-A9AAF0D4C218}"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4129461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AD4929-7868-4B58-A322-A9AAF0D4C218}"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CCA49D-8BCC-4691-9F3F-14F7B02BF5FF}" type="slidenum">
              <a:rPr lang="en-US" smtClean="0"/>
              <a:t>‹#›</a:t>
            </a:fld>
            <a:endParaRPr lang="en-US"/>
          </a:p>
        </p:txBody>
      </p:sp>
    </p:spTree>
    <p:extLst>
      <p:ext uri="{BB962C8B-B14F-4D97-AF65-F5344CB8AC3E}">
        <p14:creationId xmlns:p14="http://schemas.microsoft.com/office/powerpoint/2010/main" val="885246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AD4929-7868-4B58-A322-A9AAF0D4C218}" type="datetimeFigureOut">
              <a:rPr lang="en-US" smtClean="0"/>
              <a:t>11/2/2012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CCA49D-8BCC-4691-9F3F-14F7B02BF5FF}" type="slidenum">
              <a:rPr lang="en-US" smtClean="0"/>
              <a:t>‹#›</a:t>
            </a:fld>
            <a:endParaRPr lang="en-US"/>
          </a:p>
        </p:txBody>
      </p:sp>
    </p:spTree>
    <p:extLst>
      <p:ext uri="{BB962C8B-B14F-4D97-AF65-F5344CB8AC3E}">
        <p14:creationId xmlns:p14="http://schemas.microsoft.com/office/powerpoint/2010/main" val="2448567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abet.org/hom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ABET’s coming to Rose!</a:t>
            </a:r>
            <a:endParaRPr lang="en-US" dirty="0"/>
          </a:p>
        </p:txBody>
      </p:sp>
      <p:sp>
        <p:nvSpPr>
          <p:cNvPr id="3" name="Subtitle 2"/>
          <p:cNvSpPr>
            <a:spLocks noGrp="1"/>
          </p:cNvSpPr>
          <p:nvPr>
            <p:ph type="subTitle" idx="1"/>
          </p:nvPr>
        </p:nvSpPr>
        <p:spPr/>
        <p:txBody>
          <a:bodyPr/>
          <a:lstStyle/>
          <a:p>
            <a:r>
              <a:rPr lang="en-US" dirty="0" smtClean="0"/>
              <a:t>Your involvement</a:t>
            </a:r>
          </a:p>
          <a:p>
            <a:r>
              <a:rPr lang="en-US" dirty="0" smtClean="0"/>
              <a:t>Monday, Nov 5, 2012</a:t>
            </a:r>
            <a:endParaRPr lang="en-US" dirty="0"/>
          </a:p>
        </p:txBody>
      </p:sp>
    </p:spTree>
    <p:extLst>
      <p:ext uri="{BB962C8B-B14F-4D97-AF65-F5344CB8AC3E}">
        <p14:creationId xmlns:p14="http://schemas.microsoft.com/office/powerpoint/2010/main" val="1037422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SE – What are Rose’s outcomes?</a:t>
            </a:r>
            <a:endParaRPr lang="en-US" dirty="0"/>
          </a:p>
        </p:txBody>
      </p:sp>
      <p:sp>
        <p:nvSpPr>
          <p:cNvPr id="3" name="Content Placeholder 2"/>
          <p:cNvSpPr>
            <a:spLocks noGrp="1"/>
          </p:cNvSpPr>
          <p:nvPr>
            <p:ph idx="1"/>
          </p:nvPr>
        </p:nvSpPr>
        <p:spPr>
          <a:xfrm>
            <a:off x="457200" y="990600"/>
            <a:ext cx="8229600" cy="4525963"/>
          </a:xfrm>
        </p:spPr>
        <p:txBody>
          <a:bodyPr>
            <a:noAutofit/>
          </a:bodyPr>
          <a:lstStyle/>
          <a:p>
            <a:pPr marL="0" indent="0">
              <a:buNone/>
            </a:pPr>
            <a:r>
              <a:rPr lang="en-US" sz="1400" b="1" dirty="0"/>
              <a:t>Software Engineering Student </a:t>
            </a:r>
            <a:r>
              <a:rPr lang="en-US" sz="1400" b="1" dirty="0" smtClean="0"/>
              <a:t>Outcomes (by graduation):</a:t>
            </a:r>
            <a:r>
              <a:rPr lang="en-US" sz="1400" b="1" dirty="0"/>
              <a:t/>
            </a:r>
            <a:br>
              <a:rPr lang="en-US" sz="1400" b="1" dirty="0"/>
            </a:br>
            <a:r>
              <a:rPr lang="en-US" sz="1400" dirty="0"/>
              <a:t>By the time students graduate with a Software Engineering degree from Rose-</a:t>
            </a:r>
            <a:r>
              <a:rPr lang="en-US" sz="1400" dirty="0" err="1"/>
              <a:t>Hulman</a:t>
            </a:r>
            <a:r>
              <a:rPr lang="en-US" sz="1400" dirty="0"/>
              <a:t>, they will be able to:</a:t>
            </a:r>
          </a:p>
          <a:p>
            <a:pPr lvl="0">
              <a:buFont typeface="+mj-lt"/>
              <a:buAutoNum type="arabicPeriod"/>
            </a:pPr>
            <a:r>
              <a:rPr lang="en-US" sz="1400" dirty="0"/>
              <a:t>Apply software engineering theory, principles, tools and processes, as well as the theory and principles of computer science and mathematics, to the development and maintenance of complex, scalable software systems </a:t>
            </a:r>
          </a:p>
          <a:p>
            <a:pPr lvl="0">
              <a:buFont typeface="+mj-lt"/>
              <a:buAutoNum type="arabicPeriod"/>
            </a:pPr>
            <a:r>
              <a:rPr lang="en-US" sz="1400" dirty="0"/>
              <a:t>Design and experiment with software prototypes </a:t>
            </a:r>
          </a:p>
          <a:p>
            <a:pPr lvl="0">
              <a:buFont typeface="+mj-lt"/>
              <a:buAutoNum type="arabicPeriod"/>
            </a:pPr>
            <a:r>
              <a:rPr lang="en-US" sz="1400" dirty="0"/>
              <a:t>Select and use software metrics </a:t>
            </a:r>
          </a:p>
          <a:p>
            <a:pPr lvl="0">
              <a:buFont typeface="+mj-lt"/>
              <a:buAutoNum type="arabicPeriod"/>
            </a:pPr>
            <a:r>
              <a:rPr lang="en-US" sz="1400" dirty="0"/>
              <a:t>Participate productively on software project teams involving students from both software engineering and other majors </a:t>
            </a:r>
          </a:p>
          <a:p>
            <a:pPr lvl="0">
              <a:buFont typeface="+mj-lt"/>
              <a:buAutoNum type="arabicPeriod"/>
            </a:pPr>
            <a:r>
              <a:rPr lang="en-US" sz="1400" dirty="0"/>
              <a:t>Communicate effectively through oral and written reports, and software documentation</a:t>
            </a:r>
          </a:p>
          <a:p>
            <a:pPr lvl="0">
              <a:buFont typeface="+mj-lt"/>
              <a:buAutoNum type="arabicPeriod"/>
            </a:pPr>
            <a:r>
              <a:rPr lang="en-US" sz="1400" dirty="0"/>
              <a:t>Elicit, analyze and specify software requirements through a productive working relationship with project stakeholders </a:t>
            </a:r>
          </a:p>
          <a:p>
            <a:pPr lvl="0">
              <a:buFont typeface="+mj-lt"/>
              <a:buAutoNum type="arabicPeriod"/>
            </a:pPr>
            <a:r>
              <a:rPr lang="en-US" sz="1400" dirty="0"/>
              <a:t>Evaluate the business and impact of potential solutions to software engineering problems in a global society, using their knowledge of contemporary issues </a:t>
            </a:r>
          </a:p>
          <a:p>
            <a:pPr lvl="0">
              <a:buFont typeface="+mj-lt"/>
              <a:buAutoNum type="arabicPeriod"/>
            </a:pPr>
            <a:r>
              <a:rPr lang="en-US" sz="1400" dirty="0"/>
              <a:t>Explain the impact of globalization on computing and software engineering </a:t>
            </a:r>
          </a:p>
          <a:p>
            <a:pPr lvl="0">
              <a:buFont typeface="+mj-lt"/>
              <a:buAutoNum type="arabicPeriod"/>
            </a:pPr>
            <a:r>
              <a:rPr lang="en-US" sz="1400" dirty="0"/>
              <a:t>Interact professionally with colleagues or clients located abroad and overcome challenges that arise from geographic distance, cultural differences, and multiple languages in the context of computing and software engineering </a:t>
            </a:r>
          </a:p>
          <a:p>
            <a:pPr lvl="0">
              <a:buFont typeface="+mj-lt"/>
              <a:buAutoNum type="arabicPeriod"/>
            </a:pPr>
            <a:r>
              <a:rPr lang="en-US" sz="1400" dirty="0"/>
              <a:t>Apply appropriate codes of ethics and professional conduct to the solution of software engineering problems </a:t>
            </a:r>
          </a:p>
          <a:p>
            <a:pPr lvl="0">
              <a:buFont typeface="+mj-lt"/>
              <a:buAutoNum type="arabicPeriod"/>
            </a:pPr>
            <a:r>
              <a:rPr lang="en-US" sz="1400" dirty="0"/>
              <a:t>Identify resources for determining legal and ethical practices in other countries as they apply to computing and software engineering </a:t>
            </a:r>
          </a:p>
          <a:p>
            <a:pPr lvl="0">
              <a:buFont typeface="+mj-lt"/>
              <a:buAutoNum type="arabicPeriod"/>
            </a:pPr>
            <a:r>
              <a:rPr lang="en-US" sz="1400" dirty="0"/>
              <a:t>Recognize the need for, and engage in, lifelong learning </a:t>
            </a:r>
          </a:p>
          <a:p>
            <a:pPr lvl="0">
              <a:buFont typeface="+mj-lt"/>
              <a:buAutoNum type="arabicPeriod"/>
            </a:pPr>
            <a:r>
              <a:rPr lang="en-US" sz="1400" dirty="0"/>
              <a:t>Demonstrate software engineering application domain knowledge </a:t>
            </a:r>
          </a:p>
          <a:p>
            <a:endParaRPr lang="en-US" sz="1400" dirty="0"/>
          </a:p>
        </p:txBody>
      </p:sp>
    </p:spTree>
    <p:extLst>
      <p:ext uri="{BB962C8B-B14F-4D97-AF65-F5344CB8AC3E}">
        <p14:creationId xmlns:p14="http://schemas.microsoft.com/office/powerpoint/2010/main" val="526832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 – What are Rose’s career objectives?</a:t>
            </a:r>
            <a:endParaRPr lang="en-US" sz="3600" dirty="0"/>
          </a:p>
        </p:txBody>
      </p:sp>
      <p:sp>
        <p:nvSpPr>
          <p:cNvPr id="3" name="Content Placeholder 2"/>
          <p:cNvSpPr>
            <a:spLocks noGrp="1"/>
          </p:cNvSpPr>
          <p:nvPr>
            <p:ph idx="1"/>
          </p:nvPr>
        </p:nvSpPr>
        <p:spPr/>
        <p:txBody>
          <a:bodyPr>
            <a:normAutofit fontScale="55000" lnSpcReduction="20000"/>
          </a:bodyPr>
          <a:lstStyle/>
          <a:p>
            <a:pPr marL="0" indent="0">
              <a:buNone/>
            </a:pPr>
            <a:r>
              <a:rPr lang="en-US" b="1" dirty="0"/>
              <a:t>Software Engineering Program Educational </a:t>
            </a:r>
            <a:r>
              <a:rPr lang="en-US" b="1" dirty="0" smtClean="0"/>
              <a:t>Objectives (5 years out):</a:t>
            </a:r>
            <a:r>
              <a:rPr lang="en-US" b="1" dirty="0"/>
              <a:t/>
            </a:r>
            <a:br>
              <a:rPr lang="en-US" b="1" dirty="0"/>
            </a:br>
            <a:r>
              <a:rPr lang="en-US" dirty="0" smtClean="0"/>
              <a:t>Graduates </a:t>
            </a:r>
            <a:r>
              <a:rPr lang="en-US" dirty="0"/>
              <a:t>from the software engineering program will be prepared for many types of careers in software development. In the early phases of their careers, we expect Rose-</a:t>
            </a:r>
            <a:r>
              <a:rPr lang="en-US" dirty="0" err="1"/>
              <a:t>Hulman</a:t>
            </a:r>
            <a:r>
              <a:rPr lang="en-US" dirty="0"/>
              <a:t> software engineering graduates to be able to:</a:t>
            </a:r>
          </a:p>
          <a:p>
            <a:pPr marL="514350" lvl="0" indent="-514350">
              <a:buFont typeface="+mj-lt"/>
              <a:buAutoNum type="arabicPeriod"/>
            </a:pPr>
            <a:r>
              <a:rPr lang="en-US" dirty="0"/>
              <a:t>Develop complex systems (including analysis, design, construction, maintenance, quality assurance and project management) using the appropriate theory, principles, tools and processes. </a:t>
            </a:r>
          </a:p>
          <a:p>
            <a:pPr marL="514350" lvl="0" indent="-514350">
              <a:buFont typeface="+mj-lt"/>
              <a:buAutoNum type="arabicPeriod"/>
            </a:pPr>
            <a:r>
              <a:rPr lang="en-US" dirty="0"/>
              <a:t>Use appropriate computer science and mathematics principles in the development of software systems. </a:t>
            </a:r>
          </a:p>
          <a:p>
            <a:pPr marL="514350" lvl="0" indent="-514350">
              <a:buFont typeface="+mj-lt"/>
              <a:buAutoNum type="arabicPeriod"/>
            </a:pPr>
            <a:r>
              <a:rPr lang="en-US" dirty="0"/>
              <a:t>Solve problems in a team environment through effective use of written and oral communication skills. </a:t>
            </a:r>
          </a:p>
          <a:p>
            <a:pPr marL="514350" lvl="0" indent="-514350">
              <a:buFont typeface="+mj-lt"/>
              <a:buAutoNum type="arabicPeriod"/>
            </a:pPr>
            <a:r>
              <a:rPr lang="en-US" dirty="0"/>
              <a:t>Have knowledge of current issues presently involved in effectively performing duties as a software practitioner in an ethical and professional manner for the benefit of society. </a:t>
            </a:r>
          </a:p>
          <a:p>
            <a:pPr marL="514350" lvl="0" indent="-514350">
              <a:buFont typeface="+mj-lt"/>
              <a:buAutoNum type="arabicPeriod"/>
            </a:pPr>
            <a:r>
              <a:rPr lang="en-US" dirty="0"/>
              <a:t>Practice the lifelong learning needed in order to keep current as new issues emerge. </a:t>
            </a:r>
          </a:p>
          <a:p>
            <a:pPr marL="514350" lvl="0" indent="-514350">
              <a:buFont typeface="+mj-lt"/>
              <a:buAutoNum type="arabicPeriod"/>
            </a:pPr>
            <a:r>
              <a:rPr lang="en-US" dirty="0"/>
              <a:t>Develop software in at least one application domain. </a:t>
            </a:r>
          </a:p>
          <a:p>
            <a:pPr marL="514350" indent="-514350">
              <a:buFont typeface="+mj-lt"/>
              <a:buAutoNum type="arabicPeriod"/>
            </a:pPr>
            <a:endParaRPr lang="en-US" dirty="0"/>
          </a:p>
        </p:txBody>
      </p:sp>
    </p:spTree>
    <p:extLst>
      <p:ext uri="{BB962C8B-B14F-4D97-AF65-F5344CB8AC3E}">
        <p14:creationId xmlns:p14="http://schemas.microsoft.com/office/powerpoint/2010/main" val="1537097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ABET</a:t>
            </a:r>
            <a:endParaRPr lang="en-US" dirty="0"/>
          </a:p>
        </p:txBody>
      </p:sp>
      <p:sp>
        <p:nvSpPr>
          <p:cNvPr id="3" name="Content Placeholder 2"/>
          <p:cNvSpPr>
            <a:spLocks noGrp="1"/>
          </p:cNvSpPr>
          <p:nvPr>
            <p:ph idx="1"/>
          </p:nvPr>
        </p:nvSpPr>
        <p:spPr/>
        <p:txBody>
          <a:bodyPr>
            <a:normAutofit/>
          </a:bodyPr>
          <a:lstStyle/>
          <a:p>
            <a:r>
              <a:rPr lang="en-US" sz="2800" dirty="0" smtClean="0"/>
              <a:t>The major accrediting body for engineering and many science programs in the US and around the world.</a:t>
            </a:r>
          </a:p>
          <a:p>
            <a:r>
              <a:rPr lang="en-US" sz="2800" dirty="0" smtClean="0"/>
              <a:t>They visit us every 7 years to judge the quality of our programs.</a:t>
            </a:r>
          </a:p>
          <a:p>
            <a:r>
              <a:rPr lang="en-US" sz="2800" dirty="0" smtClean="0"/>
              <a:t>Includes both CS and SE.</a:t>
            </a:r>
          </a:p>
          <a:p>
            <a:r>
              <a:rPr lang="en-US" sz="2800" dirty="0" smtClean="0"/>
              <a:t>See </a:t>
            </a:r>
            <a:r>
              <a:rPr lang="en-US" sz="2800" dirty="0" smtClean="0">
                <a:hlinkClick r:id="rId2"/>
              </a:rPr>
              <a:t>http://www.abet.org/home/</a:t>
            </a:r>
            <a:r>
              <a:rPr lang="en-US" sz="2800" dirty="0" smtClean="0"/>
              <a:t>. </a:t>
            </a:r>
            <a:endParaRPr lang="en-US" sz="2800" dirty="0"/>
          </a:p>
        </p:txBody>
      </p:sp>
    </p:spTree>
    <p:extLst>
      <p:ext uri="{BB962C8B-B14F-4D97-AF65-F5344CB8AC3E}">
        <p14:creationId xmlns:p14="http://schemas.microsoft.com/office/powerpoint/2010/main" val="4082878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are they meeting with students?</a:t>
            </a:r>
            <a:endParaRPr lang="en-US" dirty="0"/>
          </a:p>
        </p:txBody>
      </p:sp>
      <p:sp>
        <p:nvSpPr>
          <p:cNvPr id="3" name="Content Placeholder 2"/>
          <p:cNvSpPr>
            <a:spLocks noGrp="1"/>
          </p:cNvSpPr>
          <p:nvPr>
            <p:ph idx="1"/>
          </p:nvPr>
        </p:nvSpPr>
        <p:spPr/>
        <p:txBody>
          <a:bodyPr>
            <a:normAutofit/>
          </a:bodyPr>
          <a:lstStyle/>
          <a:p>
            <a:r>
              <a:rPr lang="en-US" sz="2800" dirty="0" smtClean="0"/>
              <a:t>The ABET “program evaluators” (PEVs) need to decide how well students here meet student outcomes – their general criteria for CS and for SE, and Rose’s own standards.</a:t>
            </a:r>
          </a:p>
          <a:p>
            <a:r>
              <a:rPr lang="en-US" sz="2800" dirty="0" smtClean="0"/>
              <a:t>Talking directly to students helps them decide this!</a:t>
            </a:r>
          </a:p>
          <a:p>
            <a:r>
              <a:rPr lang="en-US" sz="2800" dirty="0" smtClean="0"/>
              <a:t>There’s a PEV for CS and a PEV for SE coming.</a:t>
            </a:r>
            <a:endParaRPr lang="en-US" sz="2800" dirty="0"/>
          </a:p>
        </p:txBody>
      </p:sp>
    </p:spTree>
    <p:extLst>
      <p:ext uri="{BB962C8B-B14F-4D97-AF65-F5344CB8AC3E}">
        <p14:creationId xmlns:p14="http://schemas.microsoft.com/office/powerpoint/2010/main" val="2164042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When &amp; where?   From Cary:</a:t>
            </a:r>
            <a:endParaRPr lang="en-US" dirty="0"/>
          </a:p>
        </p:txBody>
      </p:sp>
      <p:sp>
        <p:nvSpPr>
          <p:cNvPr id="3" name="Content Placeholder 2"/>
          <p:cNvSpPr>
            <a:spLocks noGrp="1"/>
          </p:cNvSpPr>
          <p:nvPr>
            <p:ph idx="1"/>
          </p:nvPr>
        </p:nvSpPr>
        <p:spPr>
          <a:xfrm>
            <a:off x="457200" y="1112837"/>
            <a:ext cx="8229600" cy="4525963"/>
          </a:xfrm>
        </p:spPr>
        <p:txBody>
          <a:bodyPr>
            <a:noAutofit/>
          </a:bodyPr>
          <a:lstStyle/>
          <a:p>
            <a:pPr marL="0" indent="0">
              <a:buNone/>
            </a:pPr>
            <a:r>
              <a:rPr lang="en-US" sz="1600" dirty="0" smtClean="0"/>
              <a:t>As </a:t>
            </a:r>
            <a:r>
              <a:rPr lang="en-US" sz="1600" dirty="0"/>
              <a:t>I believe you are all aware, Rose-</a:t>
            </a:r>
            <a:r>
              <a:rPr lang="en-US" sz="1600" dirty="0" err="1"/>
              <a:t>Hulman</a:t>
            </a:r>
            <a:r>
              <a:rPr lang="en-US" sz="1600" dirty="0"/>
              <a:t> will be undergoing its next regularly scheduled ABET accreditation visit this coming Sunday through Tuesday. There are 9 engineering programs (including software engineering) and 1 computer science program up for re-accreditation. This is a process that occurs every 6 years and is critical to Rose-</a:t>
            </a:r>
            <a:r>
              <a:rPr lang="en-US" sz="1600" dirty="0" err="1"/>
              <a:t>Hulman’s</a:t>
            </a:r>
            <a:r>
              <a:rPr lang="en-US" sz="1600" dirty="0"/>
              <a:t> mission and success</a:t>
            </a:r>
            <a:r>
              <a:rPr lang="en-US" sz="1600" dirty="0" smtClean="0"/>
              <a:t>.</a:t>
            </a:r>
          </a:p>
          <a:p>
            <a:pPr marL="0" indent="0">
              <a:buNone/>
            </a:pPr>
            <a:r>
              <a:rPr lang="en-US" sz="1600" dirty="0"/>
              <a:t> </a:t>
            </a:r>
          </a:p>
          <a:p>
            <a:pPr marL="0" indent="0">
              <a:buNone/>
            </a:pPr>
            <a:r>
              <a:rPr lang="en-US" sz="1600" dirty="0"/>
              <a:t>As part of that visit, the ABET team members want to talk with students in the respective majors. Based on the evaluators’ schedules and ours, 8</a:t>
            </a:r>
            <a:r>
              <a:rPr lang="en-US" sz="1600" baseline="30000" dirty="0"/>
              <a:t>th</a:t>
            </a:r>
            <a:r>
              <a:rPr lang="en-US" sz="1600" dirty="0"/>
              <a:t> hour on Monday was deemed the best time for CS and SE to do this, and your course meeting at that time was deemed the best in terms of students to meet with the evaluators. The SE and CS program evaluators (PEVs) have asked to meet with the SE and CS students separately, so we have divided you up as follows:</a:t>
            </a:r>
          </a:p>
          <a:p>
            <a:pPr marL="0" indent="0">
              <a:buNone/>
            </a:pPr>
            <a:r>
              <a:rPr lang="en-US" sz="1600" dirty="0"/>
              <a:t> </a:t>
            </a:r>
          </a:p>
          <a:p>
            <a:r>
              <a:rPr lang="en-US" sz="1600" dirty="0"/>
              <a:t>If SE is your only major or your first major in a double/triple major program please report to your classroom (M111). Shawn </a:t>
            </a:r>
            <a:r>
              <a:rPr lang="en-US" sz="1600" dirty="0" err="1"/>
              <a:t>Bohner</a:t>
            </a:r>
            <a:r>
              <a:rPr lang="en-US" sz="1600" dirty="0"/>
              <a:t> will introduce the SE PEV to you and then leave the room so that only students are left.</a:t>
            </a:r>
          </a:p>
          <a:p>
            <a:r>
              <a:rPr lang="en-US" sz="1600" dirty="0"/>
              <a:t>If CS is your only major or your first major in a double/triple major program please report to the F225 department lab at 2:30 PM. I will introduce the CS PEV to you and then leave the room so that only students are left.</a:t>
            </a:r>
          </a:p>
          <a:p>
            <a:pPr marL="0" indent="0">
              <a:buNone/>
            </a:pPr>
            <a:r>
              <a:rPr lang="en-US" sz="1600" dirty="0"/>
              <a:t> </a:t>
            </a:r>
          </a:p>
          <a:p>
            <a:pPr marL="0" indent="0">
              <a:buNone/>
            </a:pPr>
            <a:r>
              <a:rPr lang="en-US" sz="1600" dirty="0"/>
              <a:t>For those of you in the 7</a:t>
            </a:r>
            <a:r>
              <a:rPr lang="en-US" sz="1600" baseline="30000" dirty="0"/>
              <a:t>th</a:t>
            </a:r>
            <a:r>
              <a:rPr lang="en-US" sz="1600" dirty="0"/>
              <a:t> and 9</a:t>
            </a:r>
            <a:r>
              <a:rPr lang="en-US" sz="1600" baseline="30000" dirty="0"/>
              <a:t>th</a:t>
            </a:r>
            <a:r>
              <a:rPr lang="en-US" sz="1600" dirty="0"/>
              <a:t> hour sections of 371, I believe your sections will meet as scheduled, so do report to them. If you would also like to interact with the ABET PEVs you may show up at 2:30 PM if your schedule permits in the above rooms as determined by your major.</a:t>
            </a:r>
          </a:p>
          <a:p>
            <a:pPr marL="0" indent="0">
              <a:buNone/>
            </a:pPr>
            <a:r>
              <a:rPr lang="en-US" sz="1600" dirty="0"/>
              <a:t> </a:t>
            </a:r>
          </a:p>
        </p:txBody>
      </p:sp>
    </p:spTree>
    <p:extLst>
      <p:ext uri="{BB962C8B-B14F-4D97-AF65-F5344CB8AC3E}">
        <p14:creationId xmlns:p14="http://schemas.microsoft.com/office/powerpoint/2010/main" val="59037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PEVs want to ask you things!  </a:t>
            </a:r>
            <a:endParaRPr lang="en-US" dirty="0"/>
          </a:p>
        </p:txBody>
      </p:sp>
      <p:sp>
        <p:nvSpPr>
          <p:cNvPr id="3" name="Content Placeholder 2"/>
          <p:cNvSpPr>
            <a:spLocks noGrp="1"/>
          </p:cNvSpPr>
          <p:nvPr>
            <p:ph idx="1"/>
          </p:nvPr>
        </p:nvSpPr>
        <p:spPr>
          <a:xfrm>
            <a:off x="457200" y="1295400"/>
            <a:ext cx="8458200" cy="4525963"/>
          </a:xfrm>
        </p:spPr>
        <p:txBody>
          <a:bodyPr>
            <a:noAutofit/>
          </a:bodyPr>
          <a:lstStyle/>
          <a:p>
            <a:r>
              <a:rPr lang="en-US" sz="2000" dirty="0" smtClean="0"/>
              <a:t>Cary: The evaluators are seeking student input on what your education is like. </a:t>
            </a:r>
          </a:p>
          <a:p>
            <a:pPr lvl="1"/>
            <a:r>
              <a:rPr lang="en-US" sz="1600" dirty="0" smtClean="0"/>
              <a:t>They will ask questions about your courses, your faculty, your lab environments, the department environment, advising, etc. </a:t>
            </a:r>
          </a:p>
          <a:p>
            <a:pPr lvl="1"/>
            <a:r>
              <a:rPr lang="en-US" sz="1600" dirty="0" smtClean="0"/>
              <a:t>Please speak openly and honestly with the evaluators. I serve as a program evaluator and team chair for computing accreditation visits for ABET, and the input students provide is very important in the overall evaluation. </a:t>
            </a:r>
          </a:p>
          <a:p>
            <a:pPr lvl="1"/>
            <a:r>
              <a:rPr lang="en-US" sz="1600" dirty="0" smtClean="0"/>
              <a:t>If you have any questions about this please do not hesitate to let me know. I thank you in advance on behalf of all your colleagues in CSSE, students and faculty, for your time and input in this very important process.</a:t>
            </a:r>
          </a:p>
          <a:p>
            <a:r>
              <a:rPr lang="en-US" sz="2000" dirty="0" smtClean="0"/>
              <a:t>We don’t want to coach you about answering – we want the PEVs to hear your honest opinions.</a:t>
            </a:r>
          </a:p>
          <a:p>
            <a:r>
              <a:rPr lang="en-US" sz="2000" dirty="0" smtClean="0"/>
              <a:t>And, it’s fair for you to have thought about what they’ll be interested in.</a:t>
            </a:r>
          </a:p>
          <a:p>
            <a:r>
              <a:rPr lang="en-US" sz="2000" dirty="0" smtClean="0"/>
              <a:t>So, on the next few pages, for CS and SE, are:</a:t>
            </a:r>
          </a:p>
          <a:p>
            <a:pPr lvl="1"/>
            <a:r>
              <a:rPr lang="en-US" sz="1600" dirty="0" smtClean="0"/>
              <a:t>ABET’s Outcomes (goals for you at graduation)</a:t>
            </a:r>
          </a:p>
          <a:p>
            <a:pPr lvl="1"/>
            <a:r>
              <a:rPr lang="en-US" sz="1600" dirty="0" smtClean="0"/>
              <a:t>Rose’s Outcomes </a:t>
            </a:r>
          </a:p>
          <a:p>
            <a:pPr lvl="1"/>
            <a:r>
              <a:rPr lang="en-US" sz="1600" dirty="0" smtClean="0"/>
              <a:t>Rose’s Objectives (career goals for you)</a:t>
            </a:r>
            <a:endParaRPr lang="en-US" sz="1600" dirty="0"/>
          </a:p>
        </p:txBody>
      </p:sp>
    </p:spTree>
    <p:extLst>
      <p:ext uri="{BB962C8B-B14F-4D97-AF65-F5344CB8AC3E}">
        <p14:creationId xmlns:p14="http://schemas.microsoft.com/office/powerpoint/2010/main" val="1623499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600" dirty="0" smtClean="0"/>
              <a:t>CS – What are the ABET outcomes for you?</a:t>
            </a:r>
            <a:endParaRPr lang="en-US" sz="3600" dirty="0"/>
          </a:p>
        </p:txBody>
      </p:sp>
      <p:sp>
        <p:nvSpPr>
          <p:cNvPr id="3" name="Content Placeholder 2"/>
          <p:cNvSpPr>
            <a:spLocks noGrp="1"/>
          </p:cNvSpPr>
          <p:nvPr>
            <p:ph idx="1"/>
          </p:nvPr>
        </p:nvSpPr>
        <p:spPr>
          <a:xfrm>
            <a:off x="533400" y="1143000"/>
            <a:ext cx="8229600" cy="4525963"/>
          </a:xfrm>
        </p:spPr>
        <p:txBody>
          <a:bodyPr>
            <a:noAutofit/>
          </a:bodyPr>
          <a:lstStyle/>
          <a:p>
            <a:pPr marL="0" indent="0">
              <a:spcBef>
                <a:spcPts val="0"/>
              </a:spcBef>
              <a:buNone/>
            </a:pPr>
            <a:r>
              <a:rPr lang="en-US" sz="1800" b="1" dirty="0" smtClean="0"/>
              <a:t>The program must enable students to attain, by the time of graduation: </a:t>
            </a:r>
            <a:br>
              <a:rPr lang="en-US" sz="1800" b="1" dirty="0" smtClean="0"/>
            </a:br>
            <a:r>
              <a:rPr lang="en-US" sz="1800" dirty="0" smtClean="0"/>
              <a:t>(</a:t>
            </a:r>
            <a:r>
              <a:rPr lang="en-US" sz="1800" dirty="0" smtClean="0"/>
              <a:t>a) An ability to apply knowledge of computing and mathematics appropriate to the discipline </a:t>
            </a:r>
          </a:p>
          <a:p>
            <a:pPr marL="0" indent="0">
              <a:spcBef>
                <a:spcPts val="0"/>
              </a:spcBef>
              <a:spcAft>
                <a:spcPts val="600"/>
              </a:spcAft>
              <a:buNone/>
            </a:pPr>
            <a:r>
              <a:rPr lang="en-US" sz="1800" dirty="0" smtClean="0"/>
              <a:t>(b) An ability to analyze a problem, and identify and define the computing requirements appropriate to its solution </a:t>
            </a:r>
          </a:p>
          <a:p>
            <a:pPr marL="0" indent="0">
              <a:spcBef>
                <a:spcPts val="0"/>
              </a:spcBef>
              <a:spcAft>
                <a:spcPts val="600"/>
              </a:spcAft>
              <a:buNone/>
            </a:pPr>
            <a:r>
              <a:rPr lang="en-US" sz="1800" dirty="0" smtClean="0"/>
              <a:t>(c) An ability to design, implement, and evaluate a computer-based system, process, component, or program to meet desired needs </a:t>
            </a:r>
          </a:p>
          <a:p>
            <a:pPr marL="0" indent="0">
              <a:spcBef>
                <a:spcPts val="0"/>
              </a:spcBef>
              <a:spcAft>
                <a:spcPts val="600"/>
              </a:spcAft>
              <a:buNone/>
            </a:pPr>
            <a:r>
              <a:rPr lang="en-US" sz="1800" dirty="0" smtClean="0"/>
              <a:t>(d) An ability to function effectively on teams to accomplish a common goal </a:t>
            </a:r>
          </a:p>
          <a:p>
            <a:pPr marL="0" indent="0">
              <a:spcBef>
                <a:spcPts val="0"/>
              </a:spcBef>
              <a:spcAft>
                <a:spcPts val="600"/>
              </a:spcAft>
              <a:buNone/>
            </a:pPr>
            <a:r>
              <a:rPr lang="en-US" sz="1800" dirty="0" smtClean="0"/>
              <a:t>(e) An understanding of professional, ethical, legal, security and social issues and responsibilities </a:t>
            </a:r>
          </a:p>
          <a:p>
            <a:pPr marL="0" indent="0">
              <a:spcBef>
                <a:spcPts val="0"/>
              </a:spcBef>
              <a:spcAft>
                <a:spcPts val="600"/>
              </a:spcAft>
              <a:buNone/>
            </a:pPr>
            <a:r>
              <a:rPr lang="en-US" sz="1800" dirty="0" smtClean="0"/>
              <a:t>(f) An ability to communicate effectively with a range of audiences </a:t>
            </a:r>
          </a:p>
          <a:p>
            <a:pPr marL="0" indent="0">
              <a:spcBef>
                <a:spcPts val="0"/>
              </a:spcBef>
              <a:spcAft>
                <a:spcPts val="600"/>
              </a:spcAft>
              <a:buNone/>
            </a:pPr>
            <a:r>
              <a:rPr lang="en-US" sz="1800" dirty="0" smtClean="0"/>
              <a:t>(g) An ability to analyze the local and global impact of computing on individuals, organizations, and society </a:t>
            </a:r>
          </a:p>
          <a:p>
            <a:pPr marL="0" indent="0">
              <a:spcBef>
                <a:spcPts val="0"/>
              </a:spcBef>
              <a:spcAft>
                <a:spcPts val="600"/>
              </a:spcAft>
              <a:buNone/>
            </a:pPr>
            <a:r>
              <a:rPr lang="en-US" sz="1800" dirty="0" smtClean="0"/>
              <a:t>(h) Recognition of the need for and an ability to engage in continuing professional development </a:t>
            </a:r>
          </a:p>
          <a:p>
            <a:pPr marL="0" indent="0">
              <a:spcBef>
                <a:spcPts val="0"/>
              </a:spcBef>
              <a:spcAft>
                <a:spcPts val="600"/>
              </a:spcAft>
              <a:buNone/>
            </a:pPr>
            <a:r>
              <a:rPr lang="en-US" sz="1800" dirty="0" smtClean="0"/>
              <a:t>(</a:t>
            </a:r>
            <a:r>
              <a:rPr lang="en-US" sz="1800" dirty="0" err="1" smtClean="0"/>
              <a:t>i</a:t>
            </a:r>
            <a:r>
              <a:rPr lang="en-US" sz="1800" dirty="0" smtClean="0"/>
              <a:t>) An ability to use current techniques, skills, and tools necessary for computing practice. </a:t>
            </a:r>
            <a:br>
              <a:rPr lang="en-US" sz="1800" dirty="0" smtClean="0"/>
            </a:br>
            <a:r>
              <a:rPr lang="en-US" sz="1800" dirty="0" smtClean="0"/>
              <a:t> </a:t>
            </a:r>
            <a:endParaRPr lang="en-US" sz="1800" dirty="0"/>
          </a:p>
        </p:txBody>
      </p:sp>
    </p:spTree>
    <p:extLst>
      <p:ext uri="{BB962C8B-B14F-4D97-AF65-F5344CB8AC3E}">
        <p14:creationId xmlns:p14="http://schemas.microsoft.com/office/powerpoint/2010/main" val="3821122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CS – What are Rose’s outcomes?</a:t>
            </a:r>
            <a:endParaRPr lang="en-US" dirty="0"/>
          </a:p>
        </p:txBody>
      </p:sp>
      <p:sp>
        <p:nvSpPr>
          <p:cNvPr id="3" name="Content Placeholder 2"/>
          <p:cNvSpPr>
            <a:spLocks noGrp="1"/>
          </p:cNvSpPr>
          <p:nvPr>
            <p:ph idx="1"/>
          </p:nvPr>
        </p:nvSpPr>
        <p:spPr>
          <a:xfrm>
            <a:off x="457200" y="1219200"/>
            <a:ext cx="8229600" cy="4525963"/>
          </a:xfrm>
        </p:spPr>
        <p:txBody>
          <a:bodyPr>
            <a:noAutofit/>
          </a:bodyPr>
          <a:lstStyle/>
          <a:p>
            <a:pPr marL="0" indent="0">
              <a:buNone/>
            </a:pPr>
            <a:r>
              <a:rPr lang="en-US" sz="1400" b="1" dirty="0" smtClean="0"/>
              <a:t>Computer </a:t>
            </a:r>
            <a:r>
              <a:rPr lang="en-US" sz="1400" b="1" dirty="0"/>
              <a:t>Science Student </a:t>
            </a:r>
            <a:r>
              <a:rPr lang="en-US" sz="1400" b="1" dirty="0" smtClean="0"/>
              <a:t>Outcomes (by graduation):</a:t>
            </a:r>
            <a:endParaRPr lang="en-US" sz="1400" dirty="0" smtClean="0"/>
          </a:p>
          <a:p>
            <a:pPr marL="0" indent="0">
              <a:buNone/>
            </a:pPr>
            <a:r>
              <a:rPr lang="en-US" sz="1400" dirty="0" smtClean="0"/>
              <a:t>By </a:t>
            </a:r>
            <a:r>
              <a:rPr lang="en-US" sz="1400" dirty="0"/>
              <a:t>the time students graduate with a computer science degree from Rose-</a:t>
            </a:r>
            <a:r>
              <a:rPr lang="en-US" sz="1400" dirty="0" err="1"/>
              <a:t>Hulman</a:t>
            </a:r>
            <a:r>
              <a:rPr lang="en-US" sz="1400" dirty="0"/>
              <a:t>, they will be able to:</a:t>
            </a:r>
          </a:p>
          <a:p>
            <a:pPr marL="514350" lvl="0" indent="-514350">
              <a:buFont typeface="+mj-lt"/>
              <a:buAutoNum type="arabicPeriod"/>
            </a:pPr>
            <a:r>
              <a:rPr lang="en-US" sz="1400" dirty="0"/>
              <a:t>Effectively apply a variety of programming languages, programming paradigms, operating systems, networks, and software development tools </a:t>
            </a:r>
          </a:p>
          <a:p>
            <a:pPr marL="514350" lvl="0" indent="-514350">
              <a:buFont typeface="+mj-lt"/>
              <a:buAutoNum type="arabicPeriod"/>
            </a:pPr>
            <a:r>
              <a:rPr lang="en-US" sz="1400" dirty="0"/>
              <a:t>Anticipate complexities and problems involved in the development of large software systems </a:t>
            </a:r>
          </a:p>
          <a:p>
            <a:pPr marL="514350" lvl="0" indent="-514350">
              <a:buFont typeface="+mj-lt"/>
              <a:buAutoNum type="arabicPeriod"/>
            </a:pPr>
            <a:r>
              <a:rPr lang="en-US" sz="1400" dirty="0"/>
              <a:t>Analyze requirements, design software that satisfies those requirements, and implement that software </a:t>
            </a:r>
          </a:p>
          <a:p>
            <a:pPr marL="514350" lvl="0" indent="-514350">
              <a:buFont typeface="+mj-lt"/>
              <a:buAutoNum type="arabicPeriod"/>
            </a:pPr>
            <a:r>
              <a:rPr lang="en-US" sz="1400" dirty="0"/>
              <a:t>Analyze problems using ideas of problem complexity, models of computation, and decidability </a:t>
            </a:r>
          </a:p>
          <a:p>
            <a:pPr marL="514350" lvl="0" indent="-514350">
              <a:buFont typeface="+mj-lt"/>
              <a:buAutoNum type="arabicPeriod"/>
            </a:pPr>
            <a:r>
              <a:rPr lang="en-US" sz="1400" dirty="0"/>
              <a:t>Design algorithms using a variety of paradigms </a:t>
            </a:r>
          </a:p>
          <a:p>
            <a:pPr marL="514350" lvl="0" indent="-514350">
              <a:buFont typeface="+mj-lt"/>
              <a:buAutoNum type="arabicPeriod"/>
            </a:pPr>
            <a:r>
              <a:rPr lang="en-US" sz="1400" dirty="0"/>
              <a:t>Analyze algorithms in terms of correctness, as well as time and space efficiency </a:t>
            </a:r>
          </a:p>
          <a:p>
            <a:pPr marL="514350" lvl="0" indent="-514350">
              <a:buFont typeface="+mj-lt"/>
              <a:buAutoNum type="arabicPeriod"/>
            </a:pPr>
            <a:r>
              <a:rPr lang="en-US" sz="1400" dirty="0"/>
              <a:t>Communicate effectively, both verbally and in writing </a:t>
            </a:r>
          </a:p>
          <a:p>
            <a:pPr marL="514350" lvl="0" indent="-514350">
              <a:buFont typeface="+mj-lt"/>
              <a:buAutoNum type="arabicPeriod"/>
            </a:pPr>
            <a:r>
              <a:rPr lang="en-US" sz="1400" dirty="0"/>
              <a:t>Evaluate and discuss the legal, social, and ethical aspects of significant events that arise in the computing industry </a:t>
            </a:r>
          </a:p>
          <a:p>
            <a:pPr marL="514350" lvl="0" indent="-514350">
              <a:buFont typeface="+mj-lt"/>
              <a:buAutoNum type="arabicPeriod"/>
            </a:pPr>
            <a:r>
              <a:rPr lang="en-US" sz="1400" dirty="0"/>
              <a:t>Identify resources for determining legal and ethical practices in other countries as they apply to computing and software engineering </a:t>
            </a:r>
          </a:p>
          <a:p>
            <a:pPr marL="514350" lvl="0" indent="-514350">
              <a:buFont typeface="+mj-lt"/>
              <a:buAutoNum type="arabicPeriod"/>
            </a:pPr>
            <a:r>
              <a:rPr lang="en-US" sz="1400" dirty="0"/>
              <a:t>Collaborate effectively in small teams </a:t>
            </a:r>
          </a:p>
          <a:p>
            <a:pPr marL="514350" lvl="0" indent="-514350">
              <a:buFont typeface="+mj-lt"/>
              <a:buAutoNum type="arabicPeriod"/>
            </a:pPr>
            <a:r>
              <a:rPr lang="en-US" sz="1400" dirty="0"/>
              <a:t>Interact professionally with colleagues or clients located abroad and overcome challenges that arise from geographic distance, cultural differences, and multiple languages in the context of computing and software engineering </a:t>
            </a:r>
          </a:p>
          <a:p>
            <a:pPr marL="514350" lvl="0" indent="-514350">
              <a:buFont typeface="+mj-lt"/>
              <a:buAutoNum type="arabicPeriod"/>
            </a:pPr>
            <a:r>
              <a:rPr lang="en-US" sz="1400" dirty="0"/>
              <a:t>Explain the impact of globalization on computing and software engineering </a:t>
            </a:r>
          </a:p>
          <a:p>
            <a:pPr marL="514350" lvl="0" indent="-514350">
              <a:buFont typeface="+mj-lt"/>
              <a:buAutoNum type="arabicPeriod"/>
            </a:pPr>
            <a:r>
              <a:rPr lang="en-US" sz="1400" dirty="0"/>
              <a:t>Recognize the need for, and engage in, lifelong learning</a:t>
            </a:r>
          </a:p>
          <a:p>
            <a:pPr marL="514350" indent="-514350">
              <a:buFont typeface="+mj-lt"/>
              <a:buAutoNum type="arabicPeriod"/>
            </a:pPr>
            <a:r>
              <a:rPr lang="en-US" sz="1400" dirty="0"/>
              <a:t>Identify scalable solutions to problems and analyze the scalability of existing solutions under a variety of constraints</a:t>
            </a:r>
          </a:p>
        </p:txBody>
      </p:sp>
    </p:spTree>
    <p:extLst>
      <p:ext uri="{BB962C8B-B14F-4D97-AF65-F5344CB8AC3E}">
        <p14:creationId xmlns:p14="http://schemas.microsoft.com/office/powerpoint/2010/main" val="2078702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CS – What are Rose’s career objectives?</a:t>
            </a:r>
            <a:endParaRPr lang="en-US" sz="3600" dirty="0"/>
          </a:p>
        </p:txBody>
      </p:sp>
      <p:sp>
        <p:nvSpPr>
          <p:cNvPr id="3" name="Content Placeholder 2"/>
          <p:cNvSpPr>
            <a:spLocks noGrp="1"/>
          </p:cNvSpPr>
          <p:nvPr>
            <p:ph idx="1"/>
          </p:nvPr>
        </p:nvSpPr>
        <p:spPr/>
        <p:txBody>
          <a:bodyPr>
            <a:noAutofit/>
          </a:bodyPr>
          <a:lstStyle/>
          <a:p>
            <a:pPr marL="0" indent="0">
              <a:buNone/>
            </a:pPr>
            <a:r>
              <a:rPr lang="en-US" sz="1800" b="1" dirty="0"/>
              <a:t>Computer Science Program Educational </a:t>
            </a:r>
            <a:r>
              <a:rPr lang="en-US" sz="1800" b="1" dirty="0" smtClean="0"/>
              <a:t>Objectives (5 years out):</a:t>
            </a:r>
            <a:r>
              <a:rPr lang="en-US" sz="1800" b="1" dirty="0"/>
              <a:t/>
            </a:r>
            <a:br>
              <a:rPr lang="en-US" sz="1800" b="1" dirty="0"/>
            </a:br>
            <a:r>
              <a:rPr lang="en-US" sz="1800" dirty="0"/>
              <a:t>Graduates from the computer science program will be prepared for many types of careers in the computing industry and be prepared for graduate study in computer science and in closely related disciplines. In the early phases of their careers, we expect Rose-</a:t>
            </a:r>
            <a:r>
              <a:rPr lang="en-US" sz="1800" dirty="0" err="1"/>
              <a:t>Hulman</a:t>
            </a:r>
            <a:r>
              <a:rPr lang="en-US" sz="1800" dirty="0"/>
              <a:t> computer science graduates to be:</a:t>
            </a:r>
          </a:p>
          <a:p>
            <a:pPr lvl="0">
              <a:buFont typeface="+mj-lt"/>
              <a:buAutoNum type="arabicPeriod"/>
            </a:pPr>
            <a:r>
              <a:rPr lang="en-US" sz="1800" dirty="0"/>
              <a:t>Graduate students and researchers. </a:t>
            </a:r>
          </a:p>
          <a:p>
            <a:pPr lvl="0">
              <a:buFont typeface="+mj-lt"/>
              <a:buAutoNum type="arabicPeriod"/>
            </a:pPr>
            <a:r>
              <a:rPr lang="en-US" sz="1800" dirty="0"/>
              <a:t>Leaders in government and law as government employees, policy makers, governmental advisors, and legal professionals. </a:t>
            </a:r>
          </a:p>
          <a:p>
            <a:pPr lvl="0">
              <a:buFont typeface="+mj-lt"/>
              <a:buAutoNum type="arabicPeriod"/>
            </a:pPr>
            <a:r>
              <a:rPr lang="en-US" sz="1800" dirty="0"/>
              <a:t>Entrepreneurial leaders. </a:t>
            </a:r>
          </a:p>
          <a:p>
            <a:pPr lvl="0">
              <a:buFont typeface="+mj-lt"/>
              <a:buAutoNum type="arabicPeriod"/>
            </a:pPr>
            <a:r>
              <a:rPr lang="en-US" sz="1800" dirty="0"/>
              <a:t>Business and technological leaders within existing organizations. </a:t>
            </a:r>
          </a:p>
          <a:p>
            <a:pPr lvl="0">
              <a:buFont typeface="+mj-lt"/>
              <a:buAutoNum type="arabicPeriod"/>
            </a:pPr>
            <a:r>
              <a:rPr lang="en-US" sz="1800" dirty="0"/>
              <a:t>Actively involved in social and professional service locally, nationally, and globally. </a:t>
            </a:r>
          </a:p>
          <a:p>
            <a:pPr lvl="0">
              <a:buFont typeface="+mj-lt"/>
              <a:buAutoNum type="arabicPeriod"/>
            </a:pPr>
            <a:r>
              <a:rPr lang="en-US" sz="1800" dirty="0"/>
              <a:t>Recognized by their peers and superiors for their communication, teamwork, and leadership skills. </a:t>
            </a:r>
          </a:p>
          <a:p>
            <a:pPr lvl="0">
              <a:buFont typeface="+mj-lt"/>
              <a:buAutoNum type="arabicPeriod"/>
            </a:pPr>
            <a:r>
              <a:rPr lang="en-US" sz="1800" dirty="0"/>
              <a:t>Software professionals in a variety of organizations, including ones doing traditional software development, technological innovation, and cross-disciplinary work. </a:t>
            </a:r>
          </a:p>
          <a:p>
            <a:endParaRPr lang="en-US" sz="1800" dirty="0"/>
          </a:p>
        </p:txBody>
      </p:sp>
    </p:spTree>
    <p:extLst>
      <p:ext uri="{BB962C8B-B14F-4D97-AF65-F5344CB8AC3E}">
        <p14:creationId xmlns:p14="http://schemas.microsoft.com/office/powerpoint/2010/main" val="3956497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dirty="0" smtClean="0"/>
              <a:t>SE – What are the ABET outcomes for you?</a:t>
            </a:r>
            <a:endParaRPr lang="en-US" sz="3600" dirty="0"/>
          </a:p>
        </p:txBody>
      </p:sp>
      <p:sp>
        <p:nvSpPr>
          <p:cNvPr id="3" name="Content Placeholder 2"/>
          <p:cNvSpPr>
            <a:spLocks noGrp="1"/>
          </p:cNvSpPr>
          <p:nvPr>
            <p:ph idx="1"/>
          </p:nvPr>
        </p:nvSpPr>
        <p:spPr>
          <a:xfrm>
            <a:off x="533400" y="990600"/>
            <a:ext cx="8229600" cy="4525963"/>
          </a:xfrm>
        </p:spPr>
        <p:txBody>
          <a:bodyPr>
            <a:noAutofit/>
          </a:bodyPr>
          <a:lstStyle/>
          <a:p>
            <a:pPr marL="0" indent="0">
              <a:spcBef>
                <a:spcPts val="0"/>
              </a:spcBef>
              <a:spcAft>
                <a:spcPts val="600"/>
              </a:spcAft>
              <a:buNone/>
            </a:pPr>
            <a:r>
              <a:rPr lang="en-US" sz="1800" b="1" dirty="0" smtClean="0"/>
              <a:t>These actually are common to all engineering disciplines:</a:t>
            </a:r>
          </a:p>
          <a:p>
            <a:pPr marL="0" indent="0">
              <a:spcBef>
                <a:spcPts val="0"/>
              </a:spcBef>
              <a:spcAft>
                <a:spcPts val="600"/>
              </a:spcAft>
              <a:buNone/>
            </a:pPr>
            <a:r>
              <a:rPr lang="en-US" sz="1800" dirty="0" smtClean="0"/>
              <a:t>(</a:t>
            </a:r>
            <a:r>
              <a:rPr lang="en-US" sz="1800" dirty="0" smtClean="0"/>
              <a:t>a) an ability to apply knowledge of mathematics, science, and engineering </a:t>
            </a:r>
          </a:p>
          <a:p>
            <a:pPr marL="0" indent="0">
              <a:spcBef>
                <a:spcPts val="0"/>
              </a:spcBef>
              <a:spcAft>
                <a:spcPts val="600"/>
              </a:spcAft>
              <a:buNone/>
            </a:pPr>
            <a:r>
              <a:rPr lang="en-US" sz="1800" dirty="0" smtClean="0"/>
              <a:t>(b) an ability to design and conduct experiments, as well as to analyze and interpret data </a:t>
            </a:r>
          </a:p>
          <a:p>
            <a:pPr marL="0" indent="0">
              <a:spcBef>
                <a:spcPts val="0"/>
              </a:spcBef>
              <a:spcAft>
                <a:spcPts val="600"/>
              </a:spcAft>
              <a:buNone/>
            </a:pPr>
            <a:r>
              <a:rPr lang="en-US" sz="1800" dirty="0" smtClean="0"/>
              <a:t>(c) an ability to design a system, component, or process to meet desired needs within realistic constraints such as economic, environmental, social, political, ethical, health and safety, manufacturability, and sustainability </a:t>
            </a:r>
          </a:p>
          <a:p>
            <a:pPr marL="0" indent="0">
              <a:spcBef>
                <a:spcPts val="0"/>
              </a:spcBef>
              <a:spcAft>
                <a:spcPts val="600"/>
              </a:spcAft>
              <a:buNone/>
            </a:pPr>
            <a:r>
              <a:rPr lang="en-US" sz="1800" dirty="0" smtClean="0"/>
              <a:t>(d) an ability to function on multidisciplinary teams </a:t>
            </a:r>
          </a:p>
          <a:p>
            <a:pPr marL="0" indent="0">
              <a:spcBef>
                <a:spcPts val="0"/>
              </a:spcBef>
              <a:spcAft>
                <a:spcPts val="600"/>
              </a:spcAft>
              <a:buNone/>
            </a:pPr>
            <a:r>
              <a:rPr lang="en-US" sz="1800" dirty="0" smtClean="0"/>
              <a:t>(e) an ability to identify, formulate, and solve engineering problems </a:t>
            </a:r>
          </a:p>
          <a:p>
            <a:pPr marL="0" indent="0">
              <a:spcBef>
                <a:spcPts val="0"/>
              </a:spcBef>
              <a:spcAft>
                <a:spcPts val="600"/>
              </a:spcAft>
              <a:buNone/>
            </a:pPr>
            <a:r>
              <a:rPr lang="en-US" sz="1800" dirty="0" smtClean="0"/>
              <a:t>(f) an understanding of professional and ethical responsibility </a:t>
            </a:r>
            <a:br>
              <a:rPr lang="en-US" sz="1800" dirty="0" smtClean="0"/>
            </a:br>
            <a:r>
              <a:rPr lang="en-US" sz="1800" dirty="0" smtClean="0"/>
              <a:t>(g) an ability to communicate effectively </a:t>
            </a:r>
            <a:br>
              <a:rPr lang="en-US" sz="1800" dirty="0" smtClean="0"/>
            </a:br>
            <a:r>
              <a:rPr lang="en-US" sz="1800" dirty="0" smtClean="0"/>
              <a:t>(h) the broad education necessary to understand the impact of engineering solutions in a global, economic, environmental, and societal context </a:t>
            </a:r>
          </a:p>
          <a:p>
            <a:pPr marL="0" indent="0">
              <a:spcBef>
                <a:spcPts val="0"/>
              </a:spcBef>
              <a:spcAft>
                <a:spcPts val="600"/>
              </a:spcAft>
              <a:buNone/>
            </a:pPr>
            <a:r>
              <a:rPr lang="en-US" sz="1800" dirty="0" smtClean="0"/>
              <a:t>(</a:t>
            </a:r>
            <a:r>
              <a:rPr lang="en-US" sz="1800" dirty="0" err="1" smtClean="0"/>
              <a:t>i</a:t>
            </a:r>
            <a:r>
              <a:rPr lang="en-US" sz="1800" dirty="0" smtClean="0"/>
              <a:t>) a recognition of the need for, and an ability to engage in life-long learning </a:t>
            </a:r>
          </a:p>
          <a:p>
            <a:pPr marL="0" indent="0">
              <a:spcBef>
                <a:spcPts val="0"/>
              </a:spcBef>
              <a:spcAft>
                <a:spcPts val="600"/>
              </a:spcAft>
              <a:buNone/>
            </a:pPr>
            <a:r>
              <a:rPr lang="en-US" sz="1800" dirty="0" smtClean="0"/>
              <a:t>(j) a knowledge of contemporary issues </a:t>
            </a:r>
          </a:p>
          <a:p>
            <a:pPr marL="0" indent="0">
              <a:spcBef>
                <a:spcPts val="0"/>
              </a:spcBef>
              <a:spcAft>
                <a:spcPts val="600"/>
              </a:spcAft>
              <a:buNone/>
            </a:pPr>
            <a:r>
              <a:rPr lang="en-US" sz="1800" dirty="0" smtClean="0"/>
              <a:t>(k) an ability to use the techniques, skills, and modern engineering tools necessary for engineering practice. </a:t>
            </a:r>
            <a:br>
              <a:rPr lang="en-US" sz="1800" dirty="0" smtClean="0"/>
            </a:br>
            <a:r>
              <a:rPr lang="en-US" sz="1800" dirty="0" smtClean="0"/>
              <a:t> </a:t>
            </a:r>
            <a:endParaRPr lang="en-US" sz="1800" dirty="0"/>
          </a:p>
        </p:txBody>
      </p:sp>
    </p:spTree>
    <p:extLst>
      <p:ext uri="{BB962C8B-B14F-4D97-AF65-F5344CB8AC3E}">
        <p14:creationId xmlns:p14="http://schemas.microsoft.com/office/powerpoint/2010/main" val="4001229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826</Words>
  <Application>Microsoft Office PowerPoint</Application>
  <PresentationFormat>On-screen Show (4:3)</PresentationFormat>
  <Paragraphs>103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ABET’s coming to Rose!</vt:lpstr>
      <vt:lpstr>What’s ABET</vt:lpstr>
      <vt:lpstr>Why are they meeting with students?</vt:lpstr>
      <vt:lpstr>When &amp; where?   From Cary:</vt:lpstr>
      <vt:lpstr>The PEVs want to ask you things!  </vt:lpstr>
      <vt:lpstr>CS – What are the ABET outcomes for you?</vt:lpstr>
      <vt:lpstr>CS – What are Rose’s outcomes?</vt:lpstr>
      <vt:lpstr>CS – What are Rose’s career objectives?</vt:lpstr>
      <vt:lpstr>SE – What are the ABET outcomes for you?</vt:lpstr>
      <vt:lpstr>SE – What are Rose’s outcomes?</vt:lpstr>
      <vt:lpstr>SE – What are Rose’s career objectives?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ABET’s coming to Rose!</dc:title>
  <dc:creator>Windows User</dc:creator>
  <cp:lastModifiedBy>Windows User</cp:lastModifiedBy>
  <cp:revision>8</cp:revision>
  <dcterms:created xsi:type="dcterms:W3CDTF">2012-11-02T12:01:48Z</dcterms:created>
  <dcterms:modified xsi:type="dcterms:W3CDTF">2012-11-02T16:09:56Z</dcterms:modified>
</cp:coreProperties>
</file>