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5" r:id="rId9"/>
    <p:sldId id="267" r:id="rId10"/>
    <p:sldId id="268" r:id="rId11"/>
    <p:sldId id="270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036" autoAdjust="0"/>
  </p:normalViewPr>
  <p:slideViewPr>
    <p:cSldViewPr>
      <p:cViewPr varScale="1">
        <p:scale>
          <a:sx n="59" d="100"/>
          <a:sy n="59" d="100"/>
        </p:scale>
        <p:origin x="-21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EB1AC-6436-49CA-9F04-5A6C438D9227}" type="datetimeFigureOut">
              <a:rPr lang="en-US" smtClean="0"/>
              <a:t>10/8/2013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3D01E-D25A-4D9E-8154-01A56A6115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016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System operations are functions gleaned from </a:t>
            </a:r>
            <a:r>
              <a:rPr lang="en-US" dirty="0" err="1" smtClean="0"/>
              <a:t>Ucs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More effective when </a:t>
            </a:r>
            <a:r>
              <a:rPr lang="en-US" dirty="0" err="1" smtClean="0"/>
              <a:t>UCs</a:t>
            </a:r>
            <a:r>
              <a:rPr lang="en-US" dirty="0" smtClean="0"/>
              <a:t> are simple and complete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CB88E9-65C7-B546-AF03-1B27CAF8A37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Actor</a:t>
            </a:r>
            <a:r>
              <a:rPr lang="en-US" dirty="0" smtClean="0"/>
              <a:t>: An Actor is modeled using the ubiquitous stick figure symbol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Object</a:t>
            </a:r>
            <a:r>
              <a:rPr lang="en-US" dirty="0" smtClean="0"/>
              <a:t>: is represented as a rectangle which contains the name of the object underlined</a:t>
            </a:r>
          </a:p>
          <a:p>
            <a:pPr lvl="1"/>
            <a:r>
              <a:rPr lang="en-US" dirty="0" smtClean="0"/>
              <a:t>System treated as black box</a:t>
            </a:r>
          </a:p>
          <a:p>
            <a:pPr lvl="1"/>
            <a:r>
              <a:rPr lang="en-US" dirty="0" smtClean="0"/>
              <a:t>Objects are instances of classes</a:t>
            </a:r>
            <a:r>
              <a:rPr lang="en-US" baseline="0" dirty="0" smtClean="0"/>
              <a:t> and s</a:t>
            </a:r>
            <a:r>
              <a:rPr lang="en-US" dirty="0" smtClean="0"/>
              <a:t>ince the “system” is instantiated,</a:t>
            </a:r>
            <a:r>
              <a:rPr lang="en-US" baseline="0" dirty="0" smtClean="0"/>
              <a:t> </a:t>
            </a:r>
            <a:r>
              <a:rPr lang="en-US" dirty="0" smtClean="0"/>
              <a:t>it is shown as an object</a:t>
            </a:r>
          </a:p>
          <a:p>
            <a:endParaRPr lang="en-US" dirty="0" smtClean="0"/>
          </a:p>
          <a:p>
            <a:r>
              <a:rPr lang="en-US" dirty="0" smtClean="0"/>
              <a:t>Later</a:t>
            </a:r>
            <a:r>
              <a:rPr lang="en-US" baseline="0" dirty="0" smtClean="0"/>
              <a:t> on, we will look at Sequence Diagramming in more detail.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CB88E9-65C7-B546-AF03-1B27CAF8A37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sz="1100" dirty="0">
              <a:latin typeface="Lucida Grande" charset="0"/>
              <a:ea typeface="Lucida Grande" charset="0"/>
              <a:cs typeface="Lucida Grande" charset="0"/>
              <a:sym typeface="Lucida Grande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16233" indent="-216233">
              <a:buFont typeface="+mj-lt"/>
              <a:buAutoNum type="arabicPeriod"/>
            </a:pPr>
            <a:r>
              <a:rPr lang="en-US" dirty="0" smtClean="0"/>
              <a:t>Draw a line representing the system as a black box</a:t>
            </a:r>
          </a:p>
          <a:p>
            <a:pPr marL="216233" indent="-216233">
              <a:buFont typeface="+mj-lt"/>
              <a:buAutoNum type="arabicPeriod"/>
            </a:pPr>
            <a:r>
              <a:rPr lang="en-US" dirty="0" smtClean="0"/>
              <a:t>Identify each actor that directly operates on the system and draw a life line for each such actor</a:t>
            </a:r>
          </a:p>
          <a:p>
            <a:pPr marL="216233" indent="-216233">
              <a:buFont typeface="+mj-lt"/>
              <a:buAutoNum type="arabicPeriod"/>
            </a:pPr>
            <a:r>
              <a:rPr lang="en-US" dirty="0" smtClean="0"/>
              <a:t>From the use case, identify the (external) system events that each actor generates and draw a horizontal arrow with accompanying text from source to destination on the diagram. </a:t>
            </a:r>
          </a:p>
          <a:p>
            <a:pPr marL="216233" indent="-216233">
              <a:buFont typeface="+mj-lt"/>
              <a:buAutoNum type="arabicPeriod"/>
            </a:pPr>
            <a:r>
              <a:rPr lang="en-US" dirty="0" smtClean="0"/>
              <a:t>For clarity, you can include the use case text to the left of the diagram</a:t>
            </a:r>
          </a:p>
          <a:p>
            <a:pPr marL="216233" indent="-216233">
              <a:buFont typeface="+mj-lt"/>
              <a:buAutoNum type="arabicPeriod"/>
            </a:pPr>
            <a:endParaRPr lang="en-US" dirty="0" smtClean="0"/>
          </a:p>
          <a:p>
            <a:pPr marL="216233" indent="-216233"/>
            <a:r>
              <a:rPr lang="en-US" dirty="0" smtClean="0"/>
              <a:t>***Callout:</a:t>
            </a:r>
            <a:r>
              <a:rPr lang="en-US" baseline="0" dirty="0" smtClean="0"/>
              <a:t> </a:t>
            </a:r>
            <a:r>
              <a:rPr lang="en-US" dirty="0" smtClean="0"/>
              <a:t>Note not all arrows are</a:t>
            </a:r>
            <a:r>
              <a:rPr lang="en-US" baseline="0" dirty="0" smtClean="0"/>
              <a:t> </a:t>
            </a:r>
            <a:r>
              <a:rPr lang="en-US" dirty="0" smtClean="0"/>
              <a:t>functions… some just events or information</a:t>
            </a:r>
          </a:p>
          <a:p>
            <a:pPr marL="216233" indent="-216233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CB88E9-65C7-B546-AF03-1B27CAF8A37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External</a:t>
            </a:r>
            <a:r>
              <a:rPr lang="en-US" b="1" baseline="0" dirty="0" smtClean="0"/>
              <a:t> input events are also known as:  </a:t>
            </a:r>
            <a:r>
              <a:rPr lang="en-US" baseline="0" dirty="0" smtClean="0"/>
              <a:t>System events</a:t>
            </a:r>
          </a:p>
          <a:p>
            <a:endParaRPr lang="en-US" dirty="0" smtClean="0"/>
          </a:p>
          <a:p>
            <a:r>
              <a:rPr lang="en-US" dirty="0" smtClean="0"/>
              <a:t>When to create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SSDs</a:t>
            </a:r>
            <a:r>
              <a:rPr lang="en-US" baseline="0" dirty="0" smtClean="0"/>
              <a:t>? Just draw them for the scenarios in the next iteration</a:t>
            </a:r>
            <a:br>
              <a:rPr lang="en-US" baseline="0" dirty="0" smtClean="0"/>
            </a:br>
            <a:endParaRPr lang="en-US" baseline="0" dirty="0" smtClean="0"/>
          </a:p>
          <a:p>
            <a:r>
              <a:rPr lang="en-US" baseline="0" dirty="0" smtClean="0"/>
              <a:t>Useful for:</a:t>
            </a:r>
          </a:p>
          <a:p>
            <a:pPr marL="216233" indent="-216233">
              <a:buFont typeface="+mj-lt"/>
              <a:buAutoNum type="arabicPeriod"/>
            </a:pPr>
            <a:r>
              <a:rPr lang="en-US" baseline="0" dirty="0" smtClean="0"/>
              <a:t>Understanding external interface</a:t>
            </a:r>
          </a:p>
          <a:p>
            <a:pPr marL="216233" indent="-216233">
              <a:buFont typeface="+mj-lt"/>
              <a:buAutoNum type="arabicPeriod"/>
            </a:pPr>
            <a:r>
              <a:rPr lang="en-US" baseline="0" dirty="0" smtClean="0"/>
              <a:t>Understanding collaboration with existing systems</a:t>
            </a:r>
          </a:p>
          <a:p>
            <a:pPr marL="216233" indent="-216233">
              <a:buFont typeface="+mj-lt"/>
              <a:buAutoNum type="arabicPeriod"/>
            </a:pPr>
            <a:r>
              <a:rPr lang="en-US" baseline="0" dirty="0" smtClean="0"/>
              <a:t>Documenting system architecture</a:t>
            </a:r>
          </a:p>
          <a:p>
            <a:endParaRPr lang="en-US" dirty="0" smtClean="0"/>
          </a:p>
          <a:p>
            <a:r>
              <a:rPr lang="en-US" b="0" baseline="0" dirty="0" smtClean="0"/>
              <a:t>SSDs show system behavior, a description of what a system does without explaining how it does it.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9CB88E9-65C7-B546-AF03-1B27CAF8A37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en-US" sz="1100" dirty="0">
                <a:ea typeface="Lucida Grande" charset="0"/>
                <a:cs typeface="Lucida Grande" charset="0"/>
                <a:sym typeface="Lucida Grande" charset="0"/>
              </a:rPr>
              <a:t>Generally just main success scenario, if alternative is important, then add another SSD</a:t>
            </a:r>
          </a:p>
          <a:p>
            <a:pPr>
              <a:buFontTx/>
              <a:buNone/>
            </a:pPr>
            <a:endParaRPr lang="en-US" sz="1100" dirty="0">
              <a:ea typeface="Lucida Grande" charset="0"/>
              <a:cs typeface="Lucida Grande" charset="0"/>
              <a:sym typeface="Lucida Grande" charset="0"/>
            </a:endParaRPr>
          </a:p>
          <a:p>
            <a:r>
              <a:rPr lang="en-US" sz="1100" dirty="0">
                <a:ea typeface="Lucida Grande" charset="0"/>
                <a:cs typeface="Lucida Grande" charset="0"/>
                <a:sym typeface="Lucida Grande" charset="0"/>
              </a:rPr>
              <a:t>- For example, main POS system and tax calculating service</a:t>
            </a:r>
          </a:p>
          <a:p>
            <a:r>
              <a:rPr lang="en-US" sz="1100" dirty="0">
                <a:ea typeface="Lucida Grande" charset="0"/>
                <a:cs typeface="Lucida Grande" charset="0"/>
                <a:sym typeface="Lucida Grande" charset="0"/>
              </a:rPr>
              <a:t>- Details of return values, arguments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3D01E-D25A-4D9E-8154-01A56A61156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A7B4C-D1DD-4F86-936D-71092285657A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D338-AD74-4389-BEA6-0DF3F2EB08A0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2E01-A9D5-4BA1-A683-A7E424E4CA8A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72303-B5CD-408D-BAF0-411D8C527DE6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DC40C-5C4D-4600-8255-B0EBEF4F9A30}" type="datetime1">
              <a:rPr lang="en-US" smtClean="0"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9B5B-209A-46AC-8FD7-98EAF798DCDA}" type="datetime1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471-5102-4840-8B2E-1D42620CBA9A}" type="datetime1">
              <a:rPr lang="en-US" smtClean="0"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6DBF3-6148-438E-9D64-E52EF08E936C}" type="datetime1">
              <a:rPr lang="en-US" smtClean="0"/>
              <a:t>10/8/2013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7DF6E-E44A-465E-B81D-344EF2A43878}" type="datetime1">
              <a:rPr lang="en-US" smtClean="0"/>
              <a:t>10/8/2013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5438-CD52-4900-9E90-9FA04DDFE259}" type="datetime1">
              <a:rPr lang="en-US" smtClean="0"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373CA-B52C-4FDD-923C-ADBFB6B85785}" type="datetime1">
              <a:rPr lang="en-US" smtClean="0"/>
              <a:t>10/8/2013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5B04515-54AA-4243-8CEC-C2084249C53E}" type="datetime1">
              <a:rPr lang="en-US" smtClean="0"/>
              <a:t>10/8/2013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lipse.org/egi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System Sequence Diagram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Chandan Rupakheti &amp; Steve Chenoweth</a:t>
            </a:r>
          </a:p>
          <a:p>
            <a:r>
              <a:rPr lang="en-US" dirty="0" smtClean="0"/>
              <a:t>Week </a:t>
            </a:r>
            <a:r>
              <a:rPr lang="en-US" dirty="0" smtClean="0"/>
              <a:t>5-3a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1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How-to “Tips” on Creating SSDs</a:t>
            </a:r>
            <a:endParaRPr lang="en-US" dirty="0"/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Show </a:t>
            </a:r>
            <a:r>
              <a:rPr lang="en-US" smtClean="0">
                <a:sym typeface="Helvetica Neue" charset="0"/>
              </a:rPr>
              <a:t>one scenario</a:t>
            </a:r>
            <a:r>
              <a:rPr lang="en-US" smtClean="0"/>
              <a:t> of a use case</a:t>
            </a:r>
          </a:p>
          <a:p>
            <a:endParaRPr lang="en-US" smtClean="0"/>
          </a:p>
          <a:p>
            <a:r>
              <a:rPr lang="en-US" smtClean="0"/>
              <a:t>Show events as </a:t>
            </a:r>
            <a:r>
              <a:rPr lang="en-US" smtClean="0">
                <a:sym typeface="Helvetica Neue" charset="0"/>
              </a:rPr>
              <a:t>intentions</a:t>
            </a:r>
            <a:r>
              <a:rPr lang="en-US" smtClean="0"/>
              <a:t>, not physical implementation</a:t>
            </a:r>
          </a:p>
          <a:p>
            <a:pPr lvl="1"/>
            <a:r>
              <a:rPr lang="en-US" smtClean="0"/>
              <a:t>e.g., enterItem  (not scanItem)</a:t>
            </a:r>
          </a:p>
          <a:p>
            <a:pPr lvl="1"/>
            <a:r>
              <a:rPr lang="en-US" smtClean="0"/>
              <a:t>e.g., presentCredentials, (not enterPassword)</a:t>
            </a:r>
          </a:p>
          <a:p>
            <a:endParaRPr lang="en-US" smtClean="0"/>
          </a:p>
          <a:p>
            <a:r>
              <a:rPr lang="en-US" smtClean="0"/>
              <a:t>Start system event names with </a:t>
            </a:r>
            <a:r>
              <a:rPr lang="en-US" smtClean="0">
                <a:sym typeface="Helvetica Neue" charset="0"/>
              </a:rPr>
              <a:t>verbs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Can model collaborations between systems</a:t>
            </a:r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9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Exercise – DVD Rental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UC1:  Customer rents videos</a:t>
            </a:r>
          </a:p>
          <a:p>
            <a:pPr marL="635000" lvl="1" indent="-287338"/>
            <a:r>
              <a:rPr lang="en-US" dirty="0"/>
              <a:t>Preconditions:  Customer has a membership, has selected videos they want, and made system aware of their choices.</a:t>
            </a:r>
          </a:p>
          <a:p>
            <a:pPr marL="635000" lvl="1" indent="-287338"/>
            <a:r>
              <a:rPr lang="en-US" dirty="0"/>
              <a:t>Actor: Customer (self-service/remote), or store associate (in store)</a:t>
            </a:r>
          </a:p>
          <a:p>
            <a:r>
              <a:rPr lang="en-US" sz="2400" dirty="0"/>
              <a:t>Main flow:</a:t>
            </a:r>
          </a:p>
          <a:p>
            <a:pPr marL="574675" lvl="1" indent="-227013">
              <a:buFont typeface="+mj-lt"/>
              <a:buAutoNum type="arabicPeriod"/>
            </a:pPr>
            <a:r>
              <a:rPr lang="en-US" dirty="0"/>
              <a:t>Actor indicates to rent first item (e.g., clicking "rent" on a networked device, or scanning it physically in a store)</a:t>
            </a:r>
          </a:p>
          <a:p>
            <a:pPr marL="574675" lvl="1" indent="-227013">
              <a:buFont typeface="+mj-lt"/>
              <a:buAutoNum type="arabicPeriod"/>
            </a:pPr>
            <a:r>
              <a:rPr lang="en-US" dirty="0"/>
              <a:t>System verifies immediate availability, and waits to make next option</a:t>
            </a:r>
          </a:p>
          <a:p>
            <a:pPr marL="574675" lvl="1" indent="-227013">
              <a:buFont typeface="+mj-lt"/>
              <a:buAutoNum type="arabicPeriod"/>
            </a:pPr>
            <a:r>
              <a:rPr lang="en-US" dirty="0"/>
              <a:t>Actor indicates they are done selecting</a:t>
            </a:r>
          </a:p>
          <a:p>
            <a:pPr marL="574675" lvl="1" indent="-227013">
              <a:buFont typeface="+mj-lt"/>
              <a:buAutoNum type="arabicPeriod"/>
            </a:pPr>
            <a:r>
              <a:rPr lang="en-US" dirty="0"/>
              <a:t>System shows total, prompts for payment</a:t>
            </a:r>
          </a:p>
          <a:p>
            <a:pPr marL="574675" lvl="1" indent="-227013">
              <a:buFont typeface="+mj-lt"/>
              <a:buAutoNum type="arabicPeriod"/>
            </a:pPr>
            <a:r>
              <a:rPr lang="en-US" dirty="0"/>
              <a:t>Actor selects method of payment, entering additional data if needed (e.g., credit card number)</a:t>
            </a:r>
          </a:p>
          <a:p>
            <a:pPr marL="574675" lvl="1" indent="-227013">
              <a:buFont typeface="+mj-lt"/>
              <a:buAutoNum type="arabicPeriod"/>
            </a:pPr>
            <a:r>
              <a:rPr lang="en-US" dirty="0"/>
              <a:t>System verifies the payment has gone through, schedules the goods for rental (e.g., sets up a window to click on to view the video remotely, or tells the store clerk where to find the DVD)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48600" y="64770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2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… Project Work!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 on demos for your client meeting tomorrow!</a:t>
            </a:r>
          </a:p>
          <a:p>
            <a:r>
              <a:rPr lang="en-US" dirty="0" err="1" smtClean="0"/>
              <a:t>Git</a:t>
            </a:r>
            <a:r>
              <a:rPr lang="en-US" dirty="0" smtClean="0"/>
              <a:t> </a:t>
            </a:r>
            <a:r>
              <a:rPr lang="en-US" dirty="0" smtClean="0"/>
              <a:t>Environment</a:t>
            </a:r>
            <a:endParaRPr lang="en-US" dirty="0"/>
          </a:p>
          <a:p>
            <a:pPr lvl="1"/>
            <a:r>
              <a:rPr lang="en-US" dirty="0" smtClean="0"/>
              <a:t>You can use Eclipse for GUI-based interface</a:t>
            </a:r>
          </a:p>
          <a:p>
            <a:pPr lvl="1"/>
            <a:r>
              <a:rPr lang="en-US" dirty="0">
                <a:hlinkClick r:id="rId2"/>
              </a:rPr>
              <a:t>http://www.eclipse.org/egit/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8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Organizing Requirements</a:t>
            </a:r>
          </a:p>
          <a:p>
            <a:endParaRPr lang="en-US" dirty="0"/>
          </a:p>
          <a:p>
            <a:r>
              <a:rPr lang="en-US" dirty="0" smtClean="0"/>
              <a:t>System </a:t>
            </a:r>
            <a:r>
              <a:rPr lang="en-US" dirty="0" smtClean="0"/>
              <a:t>Sequence Diagrams</a:t>
            </a:r>
          </a:p>
          <a:p>
            <a:endParaRPr lang="en-US" dirty="0"/>
          </a:p>
          <a:p>
            <a:r>
              <a:rPr lang="en-US" dirty="0" smtClean="0"/>
              <a:t>Work on demos for tomorrow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11430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27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Interaction Diagrams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interaction diagram is a generalization of two more specialized UML diagrams types (covered in CSSE 374)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Sequence Diagram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Communication Diagram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System Sequence Diagram is a specialized form of sequence diagram, which depicts interaction between various actors and the system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203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Modeling Behavior from a System Perspective</a:t>
            </a:r>
            <a:endParaRPr lang="en-US" dirty="0"/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Use Case Scenario is an ordered series of operations (functions) that Actors invoke on the System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graphicFrame>
        <p:nvGraphicFramePr>
          <p:cNvPr id="473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9712921"/>
              </p:ext>
            </p:extLst>
          </p:nvPr>
        </p:nvGraphicFramePr>
        <p:xfrm>
          <a:off x="609600" y="3276600"/>
          <a:ext cx="7467600" cy="19744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" name="Visio" r:id="rId4" imgW="3939403" imgH="1060344" progId="Visio.Drawing.11">
                  <p:embed/>
                </p:oleObj>
              </mc:Choice>
              <mc:Fallback>
                <p:oleObj name="Visio" r:id="rId4" imgW="3939403" imgH="1060344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76600"/>
                        <a:ext cx="7467600" cy="197445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1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SSD Notation</a:t>
            </a:r>
            <a:endParaRPr lang="en-US" dirty="0"/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Actor</a:t>
            </a:r>
            <a:r>
              <a:rPr lang="en-US" dirty="0" smtClean="0"/>
              <a:t>: An Actor is modeled using </a:t>
            </a:r>
            <a:br>
              <a:rPr lang="en-US" dirty="0" smtClean="0"/>
            </a:br>
            <a:r>
              <a:rPr lang="en-US" dirty="0" smtClean="0"/>
              <a:t>the ubiquitous stick figure symbol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Object</a:t>
            </a:r>
            <a:r>
              <a:rPr lang="en-US" dirty="0" smtClean="0"/>
              <a:t>: is represented as a </a:t>
            </a:r>
            <a:br>
              <a:rPr lang="en-US" dirty="0" smtClean="0"/>
            </a:br>
            <a:r>
              <a:rPr lang="en-US" dirty="0" smtClean="0"/>
              <a:t>rectangle which contains the </a:t>
            </a:r>
            <a:br>
              <a:rPr lang="en-US" dirty="0" smtClean="0"/>
            </a:br>
            <a:r>
              <a:rPr lang="en-US" dirty="0" smtClean="0"/>
              <a:t>name of the object underlined</a:t>
            </a:r>
          </a:p>
          <a:p>
            <a:endParaRPr lang="en-US" dirty="0"/>
          </a:p>
        </p:txBody>
      </p:sp>
      <p:sp>
        <p:nvSpPr>
          <p:cNvPr id="491524" name="AutoShape 4"/>
          <p:cNvSpPr>
            <a:spLocks noChangeArrowheads="1"/>
          </p:cNvSpPr>
          <p:nvPr/>
        </p:nvSpPr>
        <p:spPr bwMode="auto">
          <a:xfrm>
            <a:off x="5600700" y="4267200"/>
            <a:ext cx="1676400" cy="609600"/>
          </a:xfrm>
          <a:prstGeom prst="flowChartProcess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u="sng" dirty="0" smtClean="0"/>
              <a:t>:System</a:t>
            </a:r>
            <a:endParaRPr lang="en-US" u="sng" dirty="0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6172200" y="1143000"/>
            <a:ext cx="533400" cy="533400"/>
          </a:xfrm>
          <a:prstGeom prst="flowChartConnector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6440484" y="1676400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6059484" y="2209800"/>
            <a:ext cx="3810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7"/>
          <p:cNvSpPr>
            <a:spLocks noChangeShapeType="1"/>
          </p:cNvSpPr>
          <p:nvPr/>
        </p:nvSpPr>
        <p:spPr bwMode="auto">
          <a:xfrm>
            <a:off x="6440484" y="2209800"/>
            <a:ext cx="3048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8"/>
          <p:cNvSpPr>
            <a:spLocks noChangeShapeType="1"/>
          </p:cNvSpPr>
          <p:nvPr/>
        </p:nvSpPr>
        <p:spPr bwMode="auto">
          <a:xfrm>
            <a:off x="5983284" y="1828800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5983284" y="2819400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 dirty="0" smtClean="0"/>
              <a:t>:Actor1</a:t>
            </a:r>
            <a:endParaRPr lang="en-US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8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3" grpId="0" build="p"/>
      <p:bldP spid="4915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SSD Notation (continued)</a:t>
            </a:r>
            <a:endParaRPr lang="en-US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Lifeline: is depicted as a vertical dotted line extending from an object that identifies the existence of the object over time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Message: modeled as horizontal arrows between activations, indicate the communications between objects</a:t>
            </a:r>
          </a:p>
          <a:p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2558358" y="4548188"/>
            <a:ext cx="3505200" cy="404812"/>
            <a:chOff x="2514600" y="5410200"/>
            <a:chExt cx="3505200" cy="404812"/>
          </a:xfrm>
        </p:grpSpPr>
        <p:sp>
          <p:nvSpPr>
            <p:cNvPr id="493579" name="Line 11"/>
            <p:cNvSpPr>
              <a:spLocks noChangeShapeType="1"/>
            </p:cNvSpPr>
            <p:nvPr/>
          </p:nvSpPr>
          <p:spPr bwMode="auto">
            <a:xfrm>
              <a:off x="2514600" y="5815012"/>
              <a:ext cx="3505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580" name="Text Box 12"/>
            <p:cNvSpPr txBox="1">
              <a:spLocks noChangeArrowheads="1"/>
            </p:cNvSpPr>
            <p:nvPr/>
          </p:nvSpPr>
          <p:spPr bwMode="auto">
            <a:xfrm>
              <a:off x="2895600" y="5410200"/>
              <a:ext cx="28384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 sz="1800" dirty="0" err="1">
                  <a:latin typeface="Arial" charset="0"/>
                </a:rPr>
                <a:t>messageName</a:t>
              </a:r>
              <a:r>
                <a:rPr lang="en-US" sz="1800" dirty="0">
                  <a:latin typeface="Arial" charset="0"/>
                </a:rPr>
                <a:t>(argument)</a:t>
              </a:r>
            </a:p>
          </p:txBody>
        </p:sp>
      </p:grpSp>
      <p:cxnSp>
        <p:nvCxnSpPr>
          <p:cNvPr id="16" name="Straight Connector 15"/>
          <p:cNvCxnSpPr/>
          <p:nvPr/>
        </p:nvCxnSpPr>
        <p:spPr bwMode="auto">
          <a:xfrm rot="5400000">
            <a:off x="6744494" y="2775979"/>
            <a:ext cx="2819400" cy="158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512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/>
          <a:srcRect t="6491" b="19067"/>
          <a:stretch>
            <a:fillRect/>
          </a:stretch>
        </p:blipFill>
        <p:spPr bwMode="auto">
          <a:xfrm>
            <a:off x="345255" y="1517852"/>
            <a:ext cx="7733857" cy="525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SSD Notation: An Example </a:t>
            </a:r>
            <a:endParaRPr lang="en-US" dirty="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43060" y="1339337"/>
            <a:ext cx="1552486" cy="1098719"/>
            <a:chOff x="0" y="0"/>
            <a:chExt cx="2106" cy="896"/>
          </a:xfrm>
        </p:grpSpPr>
        <p:sp>
          <p:nvSpPr>
            <p:cNvPr id="17412" name="AutoShape 4"/>
            <p:cNvSpPr>
              <a:spLocks/>
            </p:cNvSpPr>
            <p:nvPr/>
          </p:nvSpPr>
          <p:spPr bwMode="auto">
            <a:xfrm>
              <a:off x="0" y="0"/>
              <a:ext cx="1843" cy="560"/>
            </a:xfrm>
            <a:prstGeom prst="roundRect">
              <a:avLst>
                <a:gd name="adj" fmla="val 21426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600" dirty="0">
                  <a:ea typeface="Helvetica Neue Light" charset="0"/>
                  <a:cs typeface="Helvetica Neue Light" charset="0"/>
                </a:rPr>
                <a:t>External Actor</a:t>
              </a:r>
            </a:p>
          </p:txBody>
        </p:sp>
        <p:sp>
          <p:nvSpPr>
            <p:cNvPr id="17413" name="Line 5"/>
            <p:cNvSpPr>
              <a:spLocks noChangeShapeType="1"/>
            </p:cNvSpPr>
            <p:nvPr/>
          </p:nvSpPr>
          <p:spPr bwMode="auto">
            <a:xfrm rot="10800000">
              <a:off x="751" y="570"/>
              <a:ext cx="1355" cy="326"/>
            </a:xfrm>
            <a:prstGeom prst="line">
              <a:avLst/>
            </a:prstGeom>
            <a:ln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5411815" y="1468441"/>
            <a:ext cx="2817785" cy="1496839"/>
            <a:chOff x="116" y="496"/>
            <a:chExt cx="2935" cy="1341"/>
          </a:xfrm>
        </p:grpSpPr>
        <p:sp>
          <p:nvSpPr>
            <p:cNvPr id="17415" name="AutoShape 7"/>
            <p:cNvSpPr>
              <a:spLocks/>
            </p:cNvSpPr>
            <p:nvPr/>
          </p:nvSpPr>
          <p:spPr bwMode="auto">
            <a:xfrm>
              <a:off x="116" y="496"/>
              <a:ext cx="2935" cy="677"/>
            </a:xfrm>
            <a:prstGeom prst="roundRect">
              <a:avLst>
                <a:gd name="adj" fmla="val 21426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600" dirty="0" smtClean="0">
                  <a:ea typeface="Helvetica Neue Light" charset="0"/>
                  <a:cs typeface="Helvetica Neue Light" charset="0"/>
                </a:rPr>
                <a:t>System as a Black Box</a:t>
              </a:r>
            </a:p>
            <a:p>
              <a:r>
                <a:rPr lang="en-US" sz="1600" dirty="0" smtClean="0">
                  <a:ea typeface="Helvetica Neue Light" charset="0"/>
                  <a:cs typeface="Helvetica Neue Light" charset="0"/>
                </a:rPr>
                <a:t>“:” implies instance</a:t>
              </a:r>
              <a:endParaRPr lang="en-US" sz="1600" dirty="0">
                <a:ea typeface="Helvetica Neue Light" charset="0"/>
                <a:cs typeface="Helvetica Neue Light" charset="0"/>
              </a:endParaRPr>
            </a:p>
          </p:txBody>
        </p:sp>
        <p:sp>
          <p:nvSpPr>
            <p:cNvPr id="17416" name="Line 8"/>
            <p:cNvSpPr>
              <a:spLocks noChangeShapeType="1"/>
            </p:cNvSpPr>
            <p:nvPr/>
          </p:nvSpPr>
          <p:spPr bwMode="auto">
            <a:xfrm rot="10800000" flipH="1">
              <a:off x="662" y="1178"/>
              <a:ext cx="69" cy="659"/>
            </a:xfrm>
            <a:prstGeom prst="line">
              <a:avLst/>
            </a:prstGeom>
            <a:ln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5259669" y="3194492"/>
            <a:ext cx="3046131" cy="1066513"/>
            <a:chOff x="-714" y="699"/>
            <a:chExt cx="3139" cy="955"/>
          </a:xfrm>
        </p:grpSpPr>
        <p:sp>
          <p:nvSpPr>
            <p:cNvPr id="17418" name="AutoShape 10"/>
            <p:cNvSpPr>
              <a:spLocks/>
            </p:cNvSpPr>
            <p:nvPr/>
          </p:nvSpPr>
          <p:spPr bwMode="auto">
            <a:xfrm>
              <a:off x="856" y="699"/>
              <a:ext cx="1569" cy="682"/>
            </a:xfrm>
            <a:prstGeom prst="roundRect">
              <a:avLst>
                <a:gd name="adj" fmla="val 14282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600" dirty="0" smtClean="0">
                  <a:ea typeface="Helvetica Neue Light" charset="0"/>
                  <a:cs typeface="Helvetica Neue Light" charset="0"/>
                </a:rPr>
                <a:t>Message </a:t>
              </a:r>
              <a:r>
                <a:rPr lang="en-US" sz="1600" dirty="0" err="1" smtClean="0">
                  <a:ea typeface="Helvetica Neue Light" charset="0"/>
                  <a:cs typeface="Helvetica Neue Light" charset="0"/>
                </a:rPr>
                <a:t>w</a:t>
              </a:r>
              <a:r>
                <a:rPr lang="en-US" sz="1600" dirty="0" smtClean="0">
                  <a:ea typeface="Helvetica Neue Light" charset="0"/>
                  <a:cs typeface="Helvetica Neue Light" charset="0"/>
                </a:rPr>
                <a:t>/</a:t>
              </a:r>
              <a:br>
                <a:rPr lang="en-US" sz="1600" dirty="0" smtClean="0">
                  <a:ea typeface="Helvetica Neue Light" charset="0"/>
                  <a:cs typeface="Helvetica Neue Light" charset="0"/>
                </a:rPr>
              </a:br>
              <a:r>
                <a:rPr lang="en-US" sz="1600" dirty="0" smtClean="0">
                  <a:ea typeface="Helvetica Neue Light" charset="0"/>
                  <a:cs typeface="Helvetica Neue Light" charset="0"/>
                </a:rPr>
                <a:t>Parameters</a:t>
              </a:r>
              <a:endParaRPr lang="en-US" sz="1600" dirty="0">
                <a:ea typeface="Helvetica Neue Light" charset="0"/>
                <a:cs typeface="Helvetica Neue Light" charset="0"/>
              </a:endParaRPr>
            </a:p>
          </p:txBody>
        </p:sp>
        <p:sp>
          <p:nvSpPr>
            <p:cNvPr id="17419" name="Line 11"/>
            <p:cNvSpPr>
              <a:spLocks noChangeShapeType="1"/>
            </p:cNvSpPr>
            <p:nvPr/>
          </p:nvSpPr>
          <p:spPr bwMode="auto">
            <a:xfrm rot="10800000" flipH="1">
              <a:off x="-714" y="1040"/>
              <a:ext cx="1569" cy="614"/>
            </a:xfrm>
            <a:prstGeom prst="line">
              <a:avLst/>
            </a:prstGeom>
            <a:ln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90180" y="2813252"/>
            <a:ext cx="1107282" cy="1138536"/>
            <a:chOff x="510" y="0"/>
            <a:chExt cx="992" cy="1020"/>
          </a:xfrm>
        </p:grpSpPr>
        <p:sp>
          <p:nvSpPr>
            <p:cNvPr id="17421" name="AutoShape 13"/>
            <p:cNvSpPr>
              <a:spLocks/>
            </p:cNvSpPr>
            <p:nvPr/>
          </p:nvSpPr>
          <p:spPr bwMode="auto">
            <a:xfrm>
              <a:off x="510" y="0"/>
              <a:ext cx="992" cy="732"/>
            </a:xfrm>
            <a:prstGeom prst="roundRect">
              <a:avLst>
                <a:gd name="adj" fmla="val 15148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600" dirty="0">
                  <a:ea typeface="Helvetica Neue Light" charset="0"/>
                  <a:cs typeface="Helvetica Neue Light" charset="0"/>
                </a:rPr>
                <a:t>Interaction</a:t>
              </a:r>
              <a:r>
                <a:rPr lang="en-US" sz="1600" dirty="0" smtClean="0">
                  <a:ea typeface="Helvetica Neue Light" charset="0"/>
                  <a:cs typeface="Helvetica Neue Light" charset="0"/>
                </a:rPr>
                <a:t> Frame</a:t>
              </a:r>
              <a:endParaRPr lang="en-US" sz="1600" dirty="0">
                <a:ea typeface="Helvetica Neue Light" charset="0"/>
                <a:cs typeface="Helvetica Neue Light" charset="0"/>
              </a:endParaRPr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 rot="10800000">
              <a:off x="959" y="819"/>
              <a:ext cx="208" cy="201"/>
            </a:xfrm>
            <a:prstGeom prst="line">
              <a:avLst/>
            </a:prstGeom>
            <a:ln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6" name="Group 15"/>
          <p:cNvGrpSpPr>
            <a:grpSpLocks/>
          </p:cNvGrpSpPr>
          <p:nvPr/>
        </p:nvGrpSpPr>
        <p:grpSpPr bwMode="auto">
          <a:xfrm>
            <a:off x="253814" y="4343401"/>
            <a:ext cx="1541487" cy="1785212"/>
            <a:chOff x="299" y="-343"/>
            <a:chExt cx="1381" cy="1448"/>
          </a:xfrm>
        </p:grpSpPr>
        <p:sp>
          <p:nvSpPr>
            <p:cNvPr id="17424" name="AutoShape 16"/>
            <p:cNvSpPr>
              <a:spLocks/>
            </p:cNvSpPr>
            <p:nvPr/>
          </p:nvSpPr>
          <p:spPr bwMode="auto">
            <a:xfrm>
              <a:off x="299" y="625"/>
              <a:ext cx="861" cy="480"/>
            </a:xfrm>
            <a:prstGeom prst="roundRect">
              <a:avLst>
                <a:gd name="adj" fmla="val 25000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600" dirty="0">
                  <a:ea typeface="Helvetica Neue Light" charset="0"/>
                  <a:cs typeface="Helvetica Neue Light" charset="0"/>
                </a:rPr>
                <a:t>Guard</a:t>
              </a:r>
            </a:p>
          </p:txBody>
        </p:sp>
        <p:sp>
          <p:nvSpPr>
            <p:cNvPr id="17425" name="Line 17"/>
            <p:cNvSpPr>
              <a:spLocks noChangeShapeType="1"/>
            </p:cNvSpPr>
            <p:nvPr/>
          </p:nvSpPr>
          <p:spPr bwMode="auto">
            <a:xfrm flipH="1">
              <a:off x="959" y="-343"/>
              <a:ext cx="721" cy="927"/>
            </a:xfrm>
            <a:prstGeom prst="line">
              <a:avLst/>
            </a:prstGeom>
            <a:ln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grpSp>
        <p:nvGrpSpPr>
          <p:cNvPr id="7" name="Group 18"/>
          <p:cNvGrpSpPr>
            <a:grpSpLocks/>
          </p:cNvGrpSpPr>
          <p:nvPr/>
        </p:nvGrpSpPr>
        <p:grpSpPr bwMode="auto">
          <a:xfrm>
            <a:off x="4800600" y="4856198"/>
            <a:ext cx="3429457" cy="1361263"/>
            <a:chOff x="-246" y="-427"/>
            <a:chExt cx="3258" cy="1218"/>
          </a:xfrm>
        </p:grpSpPr>
        <p:sp>
          <p:nvSpPr>
            <p:cNvPr id="17427" name="AutoShape 19"/>
            <p:cNvSpPr>
              <a:spLocks/>
            </p:cNvSpPr>
            <p:nvPr/>
          </p:nvSpPr>
          <p:spPr bwMode="auto">
            <a:xfrm>
              <a:off x="1387" y="255"/>
              <a:ext cx="1625" cy="536"/>
            </a:xfrm>
            <a:prstGeom prst="roundRect">
              <a:avLst>
                <a:gd name="adj" fmla="val 22384"/>
              </a:avLst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0" tIns="0" rIns="0" bIns="0" anchor="ctr">
              <a:prstTxWarp prst="textNoShape">
                <a:avLst/>
              </a:prstTxWarp>
            </a:bodyPr>
            <a:lstStyle/>
            <a:p>
              <a:r>
                <a:rPr lang="en-US" sz="1600" dirty="0">
                  <a:ea typeface="Helvetica Neue Light" charset="0"/>
                  <a:cs typeface="Helvetica Neue Light" charset="0"/>
                </a:rPr>
                <a:t>Return Values</a:t>
              </a:r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-246" y="-427"/>
              <a:ext cx="1623" cy="804"/>
            </a:xfrm>
            <a:prstGeom prst="line">
              <a:avLst/>
            </a:prstGeom>
            <a:ln>
              <a:headEnd type="stealth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7850524" y="6444734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19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Relating UC and SSD</a:t>
            </a:r>
            <a:endParaRPr lang="en-US" dirty="0"/>
          </a:p>
        </p:txBody>
      </p:sp>
      <p:graphicFrame>
        <p:nvGraphicFramePr>
          <p:cNvPr id="475139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421108"/>
              </p:ext>
            </p:extLst>
          </p:nvPr>
        </p:nvGraphicFramePr>
        <p:xfrm>
          <a:off x="301625" y="1371600"/>
          <a:ext cx="7616825" cy="455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" name="Visio" r:id="rId4" imgW="5801591" imgH="3469392" progId="Visio.Drawing.11">
                  <p:embed/>
                </p:oleObj>
              </mc:Choice>
              <mc:Fallback>
                <p:oleObj name="Visio" r:id="rId4" imgW="5801591" imgH="3469392" progId="Visio.Drawing.11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625" y="1371600"/>
                        <a:ext cx="7616825" cy="455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5140" name="Text Box 4"/>
          <p:cNvSpPr txBox="1">
            <a:spLocks noChangeArrowheads="1"/>
          </p:cNvSpPr>
          <p:nvPr/>
        </p:nvSpPr>
        <p:spPr bwMode="auto">
          <a:xfrm>
            <a:off x="990600" y="5715000"/>
            <a:ext cx="2762295" cy="10156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Arial" charset="0"/>
              </a:rPr>
              <a:t>Note not all arrows are</a:t>
            </a:r>
            <a:br>
              <a:rPr lang="en-US" sz="2000" dirty="0">
                <a:solidFill>
                  <a:schemeClr val="tx1"/>
                </a:solidFill>
                <a:latin typeface="Arial" charset="0"/>
              </a:rPr>
            </a:br>
            <a:r>
              <a:rPr lang="en-US" sz="2000" dirty="0">
                <a:solidFill>
                  <a:schemeClr val="tx1"/>
                </a:solidFill>
                <a:latin typeface="Arial" charset="0"/>
              </a:rPr>
              <a:t>functions… some just </a:t>
            </a:r>
            <a:br>
              <a:rPr lang="en-US" sz="2000" dirty="0">
                <a:solidFill>
                  <a:schemeClr val="tx1"/>
                </a:solidFill>
                <a:latin typeface="Arial" charset="0"/>
              </a:rPr>
            </a:br>
            <a:r>
              <a:rPr lang="en-US" sz="2000" dirty="0">
                <a:solidFill>
                  <a:schemeClr val="tx1"/>
                </a:solidFill>
                <a:latin typeface="Arial" charset="0"/>
              </a:rPr>
              <a:t>events or information!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29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7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1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Draw an SSD?</a:t>
            </a:r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Software systems react to three things:</a:t>
            </a:r>
          </a:p>
          <a:p>
            <a:pPr lvl="1"/>
            <a:r>
              <a:rPr lang="en-US" dirty="0" smtClean="0"/>
              <a:t>External input events (a.k.a., </a:t>
            </a:r>
            <a:r>
              <a:rPr lang="en-US" dirty="0" smtClean="0">
                <a:sym typeface="Helvetica Neue" charset="0"/>
              </a:rPr>
              <a:t>system events</a:t>
            </a:r>
            <a:r>
              <a:rPr lang="en-US" dirty="0" smtClean="0"/>
              <a:t>) from actors</a:t>
            </a:r>
          </a:p>
          <a:p>
            <a:pPr lvl="1"/>
            <a:r>
              <a:rPr lang="en-US" dirty="0" smtClean="0"/>
              <a:t>Timer events</a:t>
            </a:r>
          </a:p>
          <a:p>
            <a:pPr lvl="1"/>
            <a:r>
              <a:rPr lang="en-US" dirty="0" smtClean="0"/>
              <a:t>Faults or exceptions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SSD captures </a:t>
            </a:r>
            <a:r>
              <a:rPr lang="en-US" dirty="0">
                <a:sym typeface="Helvetica Neue" charset="0"/>
              </a:rPr>
              <a:t>s</a:t>
            </a:r>
            <a:r>
              <a:rPr lang="en-US" dirty="0" smtClean="0">
                <a:sym typeface="Helvetica Neue" charset="0"/>
              </a:rPr>
              <a:t>ystem </a:t>
            </a:r>
            <a:r>
              <a:rPr lang="en-US" dirty="0">
                <a:sym typeface="Helvetica Neue" charset="0"/>
              </a:rPr>
              <a:t>b</a:t>
            </a:r>
            <a:r>
              <a:rPr lang="en-US" dirty="0" smtClean="0">
                <a:sym typeface="Helvetica Neue" charset="0"/>
              </a:rPr>
              <a:t>ehavior</a:t>
            </a:r>
            <a:r>
              <a:rPr lang="en-US" dirty="0" smtClean="0"/>
              <a:t>: a description of what a system does, NOT how it does it</a:t>
            </a:r>
          </a:p>
          <a:p>
            <a:endParaRPr lang="en-US" dirty="0"/>
          </a:p>
          <a:p>
            <a:r>
              <a:rPr lang="en-US" dirty="0" smtClean="0"/>
              <a:t>Helps transitioning towards design models from use-case model by clarifying </a:t>
            </a:r>
            <a:r>
              <a:rPr lang="en-US" dirty="0"/>
              <a:t>details in </a:t>
            </a:r>
            <a:r>
              <a:rPr lang="en-US" dirty="0" smtClean="0"/>
              <a:t>use-cases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848600" y="6477000"/>
            <a:ext cx="457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29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246</TotalTime>
  <Words>619</Words>
  <Application>Microsoft Office PowerPoint</Application>
  <PresentationFormat>On-screen Show (4:3)</PresentationFormat>
  <Paragraphs>121</Paragraphs>
  <Slides>12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Adjacency</vt:lpstr>
      <vt:lpstr>Visio</vt:lpstr>
      <vt:lpstr>System Sequence Diagram</vt:lpstr>
      <vt:lpstr>Today</vt:lpstr>
      <vt:lpstr>Interaction Diagrams</vt:lpstr>
      <vt:lpstr>Modeling Behavior from a System Perspective</vt:lpstr>
      <vt:lpstr>SSD Notation</vt:lpstr>
      <vt:lpstr>SSD Notation (continued)</vt:lpstr>
      <vt:lpstr>SSD Notation: An Example </vt:lpstr>
      <vt:lpstr>Relating UC and SSD</vt:lpstr>
      <vt:lpstr>Why Draw an SSD?</vt:lpstr>
      <vt:lpstr>How-to “Tips” on Creating SSDs</vt:lpstr>
      <vt:lpstr>Practice Exercise – DVD Rental</vt:lpstr>
      <vt:lpstr>Next … Project Work!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Interaction Diagram</dc:title>
  <dc:creator>Chandan Rupakheti</dc:creator>
  <cp:lastModifiedBy>Windows User</cp:lastModifiedBy>
  <cp:revision>92</cp:revision>
  <dcterms:created xsi:type="dcterms:W3CDTF">2006-08-16T00:00:00Z</dcterms:created>
  <dcterms:modified xsi:type="dcterms:W3CDTF">2013-10-08T15:10:43Z</dcterms:modified>
</cp:coreProperties>
</file>