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5" r:id="rId1"/>
  </p:sldMasterIdLst>
  <p:notesMasterIdLst>
    <p:notesMasterId r:id="rId20"/>
  </p:notesMasterIdLst>
  <p:handoutMasterIdLst>
    <p:handoutMasterId r:id="rId21"/>
  </p:handoutMasterIdLst>
  <p:sldIdLst>
    <p:sldId id="330" r:id="rId2"/>
    <p:sldId id="374" r:id="rId3"/>
    <p:sldId id="363" r:id="rId4"/>
    <p:sldId id="361" r:id="rId5"/>
    <p:sldId id="344" r:id="rId6"/>
    <p:sldId id="364" r:id="rId7"/>
    <p:sldId id="373" r:id="rId8"/>
    <p:sldId id="365" r:id="rId9"/>
    <p:sldId id="371" r:id="rId10"/>
    <p:sldId id="345" r:id="rId11"/>
    <p:sldId id="355" r:id="rId12"/>
    <p:sldId id="366" r:id="rId13"/>
    <p:sldId id="372" r:id="rId14"/>
    <p:sldId id="338" r:id="rId15"/>
    <p:sldId id="369" r:id="rId16"/>
    <p:sldId id="350" r:id="rId17"/>
    <p:sldId id="368" r:id="rId18"/>
    <p:sldId id="370" r:id="rId19"/>
  </p:sldIdLst>
  <p:sldSz cx="9131300" cy="6845300"/>
  <p:notesSz cx="6991350" cy="9282113"/>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5405D"/>
    <a:srgbClr val="F76681"/>
    <a:srgbClr val="FFFFFF"/>
    <a:srgbClr val="618FFD"/>
    <a:srgbClr val="A2C1FE"/>
    <a:srgbClr val="BAFED9"/>
    <a:srgbClr val="80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669" autoAdjust="0"/>
  </p:normalViewPr>
  <p:slideViewPr>
    <p:cSldViewPr snapToGrid="0">
      <p:cViewPr>
        <p:scale>
          <a:sx n="48" d="100"/>
          <a:sy n="48" d="100"/>
        </p:scale>
        <p:origin x="-992" y="-48"/>
      </p:cViewPr>
      <p:guideLst>
        <p:guide orient="horz" pos="2156"/>
        <p:guide pos="28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884"/>
    </p:cViewPr>
  </p:sorterViewPr>
  <p:notesViewPr>
    <p:cSldViewPr snapToGrid="0">
      <p:cViewPr varScale="1">
        <p:scale>
          <a:sx n="82" d="100"/>
          <a:sy n="82" d="100"/>
        </p:scale>
        <p:origin x="-2184" y="-120"/>
      </p:cViewPr>
      <p:guideLst>
        <p:guide orient="horz" pos="2923"/>
        <p:guide pos="220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6" name="Text Box 4"/>
          <p:cNvSpPr txBox="1">
            <a:spLocks noChangeArrowheads="1"/>
          </p:cNvSpPr>
          <p:nvPr/>
        </p:nvSpPr>
        <p:spPr bwMode="auto">
          <a:xfrm>
            <a:off x="2009775" y="531813"/>
            <a:ext cx="2922588" cy="257175"/>
          </a:xfrm>
          <a:prstGeom prst="rect">
            <a:avLst/>
          </a:prstGeom>
          <a:noFill/>
          <a:ln w="9525">
            <a:noFill/>
            <a:miter lim="800000"/>
            <a:headEnd/>
            <a:tailEnd/>
          </a:ln>
          <a:effectLst/>
        </p:spPr>
        <p:txBody>
          <a:bodyPr lIns="92985" tIns="46493" rIns="92985" bIns="46493">
            <a:spAutoFit/>
          </a:bodyPr>
          <a:lstStyle>
            <a:lvl1pPr marL="290513" indent="-290513" defTabSz="930275">
              <a:defRPr sz="2400">
                <a:solidFill>
                  <a:schemeClr val="tx1"/>
                </a:solidFill>
                <a:latin typeface="Arial" charset="0"/>
                <a:ea typeface="ＭＳ Ｐゴシック" charset="0"/>
                <a:cs typeface="ＭＳ Ｐゴシック" charset="0"/>
              </a:defRPr>
            </a:lvl1pPr>
            <a:lvl2pPr marL="37931725" indent="-37474525" defTabSz="93027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a:lnSpc>
                <a:spcPct val="90000"/>
              </a:lnSpc>
              <a:spcBef>
                <a:spcPct val="50000"/>
              </a:spcBef>
              <a:buClr>
                <a:schemeClr val="tx2"/>
              </a:buClr>
              <a:defRPr/>
            </a:pPr>
            <a:r>
              <a:rPr lang="en-US" sz="1200" b="1" smtClean="0"/>
              <a:t>IEEE/EIA 12207</a:t>
            </a:r>
            <a:endParaRPr lang="en-US" b="1" smtClean="0">
              <a:solidFill>
                <a:schemeClr val="accent1"/>
              </a:solidFill>
              <a:latin typeface="Times New Roman" charset="0"/>
            </a:endParaRPr>
          </a:p>
        </p:txBody>
      </p:sp>
      <p:sp>
        <p:nvSpPr>
          <p:cNvPr id="3077" name="Text Box 5"/>
          <p:cNvSpPr txBox="1">
            <a:spLocks noChangeArrowheads="1"/>
          </p:cNvSpPr>
          <p:nvPr/>
        </p:nvSpPr>
        <p:spPr bwMode="auto">
          <a:xfrm>
            <a:off x="2476500" y="8702675"/>
            <a:ext cx="2038350" cy="228600"/>
          </a:xfrm>
          <a:prstGeom prst="rect">
            <a:avLst/>
          </a:prstGeom>
          <a:noFill/>
          <a:ln w="9525">
            <a:noFill/>
            <a:miter lim="800000"/>
            <a:headEnd/>
            <a:tailEnd/>
          </a:ln>
          <a:effectLst/>
        </p:spPr>
        <p:txBody>
          <a:bodyPr lIns="92985" tIns="46493" rIns="92985" bIns="46493">
            <a:spAutoFit/>
          </a:bodyPr>
          <a:lstStyle>
            <a:lvl1pPr marL="290513" indent="-290513" defTabSz="930275">
              <a:defRPr sz="2400">
                <a:solidFill>
                  <a:schemeClr val="tx1"/>
                </a:solidFill>
                <a:latin typeface="Arial" pitchFamily="34" charset="0"/>
                <a:ea typeface="ＭＳ Ｐゴシック" pitchFamily="34" charset="-128"/>
              </a:defRPr>
            </a:lvl1pPr>
            <a:lvl2pPr marL="742950" indent="-285750" defTabSz="930275">
              <a:defRPr sz="2400">
                <a:solidFill>
                  <a:schemeClr val="tx1"/>
                </a:solidFill>
                <a:latin typeface="Arial" pitchFamily="34" charset="0"/>
                <a:ea typeface="ＭＳ Ｐゴシック" pitchFamily="34" charset="-128"/>
              </a:defRPr>
            </a:lvl2pPr>
            <a:lvl3pPr marL="1143000" indent="-228600" defTabSz="930275">
              <a:defRPr sz="2400">
                <a:solidFill>
                  <a:schemeClr val="tx1"/>
                </a:solidFill>
                <a:latin typeface="Arial" pitchFamily="34" charset="0"/>
                <a:ea typeface="ＭＳ Ｐゴシック" pitchFamily="34" charset="-128"/>
              </a:defRPr>
            </a:lvl3pPr>
            <a:lvl4pPr marL="1600200" indent="-228600" defTabSz="930275">
              <a:defRPr sz="2400">
                <a:solidFill>
                  <a:schemeClr val="tx1"/>
                </a:solidFill>
                <a:latin typeface="Arial" pitchFamily="34" charset="0"/>
                <a:ea typeface="ＭＳ Ｐゴシック" pitchFamily="34" charset="-128"/>
              </a:defRPr>
            </a:lvl4pPr>
            <a:lvl5pPr marL="2057400" indent="-228600" defTabSz="930275">
              <a:defRPr sz="2400">
                <a:solidFill>
                  <a:schemeClr val="tx1"/>
                </a:solidFill>
                <a:latin typeface="Arial" pitchFamily="34" charset="0"/>
                <a:ea typeface="ＭＳ Ｐゴシック" pitchFamily="34" charset="-128"/>
              </a:defRPr>
            </a:lvl5pPr>
            <a:lvl6pPr marL="2514600" indent="-228600" defTabSz="930275"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930275"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930275"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930275"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a:lnSpc>
                <a:spcPct val="90000"/>
              </a:lnSpc>
              <a:spcBef>
                <a:spcPct val="50000"/>
              </a:spcBef>
              <a:buClr>
                <a:schemeClr val="tx2"/>
              </a:buClr>
              <a:defRPr/>
            </a:pPr>
            <a:r>
              <a:rPr lang="en-US" sz="1000" smtClean="0"/>
              <a:t>Page </a:t>
            </a:r>
            <a:fld id="{BA832A48-43DB-4FAD-8B84-16B4FA30017E}" type="slidenum">
              <a:rPr lang="en-US" sz="1000" smtClean="0"/>
              <a:pPr algn="ctr">
                <a:lnSpc>
                  <a:spcPct val="90000"/>
                </a:lnSpc>
                <a:spcBef>
                  <a:spcPct val="50000"/>
                </a:spcBef>
                <a:buClr>
                  <a:schemeClr val="tx2"/>
                </a:buClr>
                <a:defRPr/>
              </a:pPr>
              <a:t>‹#›</a:t>
            </a:fld>
            <a:endParaRPr lang="en-US" smtClean="0">
              <a:solidFill>
                <a:schemeClr val="accent1"/>
              </a:solidFill>
              <a:latin typeface="Times New Roman" pitchFamily="18" charset="0"/>
            </a:endParaRPr>
          </a:p>
        </p:txBody>
      </p:sp>
    </p:spTree>
    <p:extLst>
      <p:ext uri="{BB962C8B-B14F-4D97-AF65-F5344CB8AC3E}">
        <p14:creationId xmlns:p14="http://schemas.microsoft.com/office/powerpoint/2010/main" val="17720625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idx="2"/>
          </p:nvPr>
        </p:nvSpPr>
        <p:spPr bwMode="auto">
          <a:xfrm>
            <a:off x="1209675" y="563563"/>
            <a:ext cx="4572000" cy="3429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32771" name="Rectangle 3"/>
          <p:cNvSpPr>
            <a:spLocks noChangeArrowheads="1"/>
          </p:cNvSpPr>
          <p:nvPr/>
        </p:nvSpPr>
        <p:spPr bwMode="auto">
          <a:xfrm>
            <a:off x="1587500" y="4895850"/>
            <a:ext cx="1619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2052" name="Rectangle 4"/>
          <p:cNvSpPr>
            <a:spLocks noGrp="1" noChangeArrowheads="1"/>
          </p:cNvSpPr>
          <p:nvPr>
            <p:ph type="body" sz="quarter" idx="3"/>
          </p:nvPr>
        </p:nvSpPr>
        <p:spPr bwMode="auto">
          <a:xfrm>
            <a:off x="931863" y="4408488"/>
            <a:ext cx="5127625" cy="4176712"/>
          </a:xfrm>
          <a:prstGeom prst="rect">
            <a:avLst/>
          </a:prstGeom>
          <a:noFill/>
          <a:ln w="12700">
            <a:noFill/>
            <a:miter lim="800000"/>
            <a:headEnd/>
            <a:tailEnd/>
          </a:ln>
          <a:effectLst/>
        </p:spPr>
        <p:txBody>
          <a:bodyPr vert="horz" wrap="square" lIns="92017" tIns="45201" rIns="92017" bIns="4520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36469746"/>
      </p:ext>
    </p:extLst>
  </p:cSld>
  <p:clrMap bg1="lt1" tx1="dk1" bg2="lt2" tx2="dk2" accent1="accent1" accent2="accent2" accent3="accent3" accent4="accent4" accent5="accent5" accent6="accent6" hlink="hlink" folHlink="folHlink"/>
  <p:hf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pitchFamily="-111" charset="-128"/>
        <a:cs typeface="ＭＳ Ｐゴシック" pitchFamily="-111"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pitchFamily="-109"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pitchFamily="-109"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pitchFamily="-109"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pitchFamily="-109"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ea typeface="ＭＳ Ｐゴシック" pitchFamily="34" charset="-128"/>
              </a:rPr>
              <a:t>Today’s class</a:t>
            </a:r>
            <a:r>
              <a:rPr lang="en-US" baseline="0" dirty="0" smtClean="0">
                <a:ea typeface="ＭＳ Ｐゴシック" pitchFamily="34" charset="-128"/>
              </a:rPr>
              <a:t> will have a quiz where you create a problem statement.  Thus, we don’t have pointers on these slides, to specific questions to answer on that quiz</a:t>
            </a:r>
            <a:r>
              <a:rPr lang="en-US" baseline="0" dirty="0" smtClean="0">
                <a:ea typeface="ＭＳ Ｐゴシック" pitchFamily="34" charset="-128"/>
              </a:rPr>
              <a:t>.</a:t>
            </a:r>
          </a:p>
          <a:p>
            <a:endParaRPr lang="en-US" baseline="0" dirty="0" smtClean="0">
              <a:ea typeface="ＭＳ Ｐゴシック" pitchFamily="34" charset="-128"/>
            </a:endParaRPr>
          </a:p>
          <a:p>
            <a:r>
              <a:rPr lang="en-US" baseline="0" dirty="0" smtClean="0">
                <a:ea typeface="ＭＳ Ｐゴシック" pitchFamily="34" charset="-128"/>
              </a:rPr>
              <a:t>The problem you’ll be working on, before and during class, is in the notes at the bottom </a:t>
            </a:r>
            <a:r>
              <a:rPr lang="en-US" baseline="0" smtClean="0">
                <a:ea typeface="ＭＳ Ｐゴシック" pitchFamily="34" charset="-128"/>
              </a:rPr>
              <a:t>of slide 7.</a:t>
            </a:r>
            <a:endParaRPr lang="en-US" dirty="0"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ea typeface="ＭＳ Ｐゴシック" pitchFamily="34" charset="-128"/>
              </a:rPr>
              <a:t>Why do we have to write it from </a:t>
            </a:r>
            <a:r>
              <a:rPr lang="en-US" dirty="0" smtClean="0">
                <a:ea typeface="ＭＳ Ｐゴシック" pitchFamily="34" charset="-128"/>
              </a:rPr>
              <a:t>a </a:t>
            </a:r>
            <a:r>
              <a:rPr lang="en-US" dirty="0" smtClean="0">
                <a:ea typeface="ＭＳ Ｐゴシック" pitchFamily="34" charset="-128"/>
              </a:rPr>
              <a:t>clients perspective?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xfrm>
            <a:off x="1176338" y="695325"/>
            <a:ext cx="4641850" cy="3481388"/>
          </a:xfrm>
          <a:ln/>
        </p:spPr>
      </p:sp>
      <p:sp>
        <p:nvSpPr>
          <p:cNvPr id="43011" name="Rectangle 3"/>
          <p:cNvSpPr>
            <a:spLocks noGrp="1" noChangeArrowheads="1"/>
          </p:cNvSpPr>
          <p:nvPr>
            <p:ph type="body" idx="1"/>
          </p:nvPr>
        </p:nvSpPr>
        <p:spPr>
          <a:xfrm>
            <a:off x="931863" y="4408488"/>
            <a:ext cx="5127625" cy="417830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35" tIns="46669" rIns="93335" bIns="46669"/>
          <a:lstStyle/>
          <a:p>
            <a:r>
              <a:rPr lang="en-US" dirty="0" smtClean="0">
                <a:ea typeface="ＭＳ Ｐゴシック" pitchFamily="34" charset="-128"/>
              </a:rPr>
              <a:t>This is the problem statement format we will be using in this course. The thing to note about this problem statement is that it is a way of capturing the user needs. </a:t>
            </a:r>
            <a:endParaRPr lang="en-US" dirty="0" smtClean="0">
              <a:ea typeface="ＭＳ Ｐゴシック" pitchFamily="34" charset="-128"/>
            </a:endParaRPr>
          </a:p>
          <a:p>
            <a:endParaRPr lang="en-US" dirty="0" smtClean="0">
              <a:ea typeface="ＭＳ Ｐゴシック" pitchFamily="34" charset="-128"/>
            </a:endParaRPr>
          </a:p>
          <a:p>
            <a:r>
              <a:rPr lang="en-US" dirty="0" smtClean="0">
                <a:ea typeface="ＭＳ Ｐゴシック" pitchFamily="34" charset="-128"/>
              </a:rPr>
              <a:t>The major stakeholders are the people that the problem Affects.  </a:t>
            </a:r>
          </a:p>
          <a:p>
            <a:endParaRPr lang="en-US" dirty="0" smtClean="0">
              <a:ea typeface="ＭＳ Ｐゴシック" pitchFamily="34" charset="-128"/>
            </a:endParaRPr>
          </a:p>
          <a:p>
            <a:r>
              <a:rPr lang="en-US" dirty="0" smtClean="0">
                <a:ea typeface="ＭＳ Ｐゴシック" pitchFamily="34" charset="-128"/>
              </a:rPr>
              <a:t>The other parts of this format also help define the System Boundaries, as described in your book. What is inside and outside these</a:t>
            </a:r>
            <a:r>
              <a:rPr lang="en-US" baseline="0" dirty="0" smtClean="0">
                <a:ea typeface="ＭＳ Ｐゴシック" pitchFamily="34" charset="-128"/>
              </a:rPr>
              <a:t> boundaries, for the Degree Planner system?  Is Banner a part of it?  Is the school Registrar a part of it?  Are the Department Heads a part of it?</a:t>
            </a:r>
            <a:endParaRPr lang="en-US" dirty="0" smtClean="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ea typeface="ＭＳ Ｐゴシック" pitchFamily="34" charset="-128"/>
              </a:rPr>
              <a:t>It is intended to make use of a limited time opportunity to brief a senior manager, customer or potential investor.  Always be prepared to give a 5,  10 or 15 minute description of your project. Your ability to do this, in some case may be the difference between a potential investment and moving on to the next source of funds.</a:t>
            </a:r>
          </a:p>
          <a:p>
            <a:endParaRPr lang="en-US" dirty="0" smtClean="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ea typeface="ＭＳ Ｐゴシック" pitchFamily="34" charset="-128"/>
              </a:rPr>
              <a:t>For this part of today’s work,</a:t>
            </a:r>
            <a:r>
              <a:rPr lang="en-US" baseline="0" dirty="0" smtClean="0">
                <a:ea typeface="ＭＳ Ｐゴシック" pitchFamily="34" charset="-128"/>
              </a:rPr>
              <a:t> you will take a shot at drawing a diagram showing root causes.</a:t>
            </a:r>
            <a:endParaRPr lang="en-US" dirty="0" smtClean="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ea typeface="ＭＳ Ｐゴシック" pitchFamily="34" charset="-128"/>
              </a:rPr>
              <a:t>Root causes are the lowest-level</a:t>
            </a:r>
            <a:r>
              <a:rPr lang="en-US" baseline="0" dirty="0" smtClean="0">
                <a:ea typeface="ＭＳ Ｐゴシック" pitchFamily="34" charset="-128"/>
              </a:rPr>
              <a:t> cause that combines with other causes to explain a problem.  For example, the root cause of being underpaid causes a bad attitude among kitchen staff, which makes them lousy cooks, which causes bad food to arrive at your table! </a:t>
            </a:r>
            <a:endParaRPr lang="en-US" dirty="0" smtClean="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ea typeface="ＭＳ Ｐゴシック" pitchFamily="34" charset="-128"/>
              </a:rPr>
              <a:t>Note that Fishbone diagram is just one way of finding the root causes, you can also use other techniques such as brain storming to determine the potential root causes. The thing to note is this holds for pretty much every stage of the process.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ea typeface="ＭＳ Ｐゴシック" pitchFamily="34" charset="-128"/>
              </a:rPr>
              <a:t>Which are problems (or aspects thereof) and which are causes?</a:t>
            </a:r>
          </a:p>
          <a:p>
            <a:endParaRPr lang="en-US" smtClean="0">
              <a:ea typeface="ＭＳ Ｐゴシック" pitchFamily="34" charset="-128"/>
            </a:endParaRPr>
          </a:p>
          <a:p>
            <a:r>
              <a:rPr lang="en-US" smtClean="0">
                <a:ea typeface="ＭＳ Ｐゴシック" pitchFamily="34" charset="-128"/>
              </a:rPr>
              <a:t>Of course, you can go on recursively forever (theoretically).  How do you know when to stop?, find out the contribution of each cause</a:t>
            </a:r>
          </a:p>
          <a:p>
            <a:endParaRPr lang="en-US" smtClean="0">
              <a:ea typeface="ＭＳ Ｐゴシック" pitchFamily="34" charset="-128"/>
            </a:endParaRPr>
          </a:p>
          <a:p>
            <a:r>
              <a:rPr lang="en-US" smtClean="0">
                <a:ea typeface="ＭＳ Ｐゴシック" pitchFamily="34" charset="-128"/>
              </a:rPr>
              <a:t>Use your fish bone analysis and make sure it reflects in to the problem statement.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ea typeface="ＭＳ Ｐゴシック" pitchFamily="34" charset="-128"/>
              </a:rPr>
              <a:t>Has a flash template, allows you to draw and save the fish bone diagram as a web page.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4294967295"/>
          </p:nvPr>
        </p:nvSpPr>
        <p:spPr bwMode="auto">
          <a:xfrm>
            <a:off x="3960813" y="8816975"/>
            <a:ext cx="3028950" cy="4635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985" tIns="46493" rIns="92985" bIns="46493"/>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fld id="{8F345B69-8A1A-48F6-8D0C-82F736BE3B91}" type="slidenum">
              <a:rPr lang="en-US"/>
              <a:pPr/>
              <a:t>2</a:t>
            </a:fld>
            <a:endParaRPr lang="en-US"/>
          </a:p>
        </p:txBody>
      </p:sp>
      <p:sp>
        <p:nvSpPr>
          <p:cNvPr id="34819" name="Rectangle 2"/>
          <p:cNvSpPr>
            <a:spLocks noGrp="1" noRot="1" noChangeAspect="1" noChangeArrowheads="1" noTextEdit="1"/>
          </p:cNvSpPr>
          <p:nvPr>
            <p:ph type="sldImg"/>
          </p:nvPr>
        </p:nvSpPr>
        <p:spPr>
          <a:xfrm>
            <a:off x="1176338" y="695325"/>
            <a:ext cx="4643437" cy="3481388"/>
          </a:xfrm>
          <a:solidFill>
            <a:srgbClr val="FFFFFF"/>
          </a:solidFill>
          <a:ln/>
        </p:spPr>
      </p:sp>
      <p:sp>
        <p:nvSpPr>
          <p:cNvPr id="34820" name="Rectangle 3"/>
          <p:cNvSpPr>
            <a:spLocks noGrp="1" noChangeArrowheads="1"/>
          </p:cNvSpPr>
          <p:nvPr>
            <p:ph type="body" idx="1"/>
          </p:nvPr>
        </p:nvSpPr>
        <p:spPr>
          <a:xfrm>
            <a:off x="931863" y="4408488"/>
            <a:ext cx="5127625" cy="4178300"/>
          </a:xfrm>
          <a:solidFill>
            <a:srgbClr val="FFFFFF"/>
          </a:solidFill>
          <a:ln>
            <a:solidFill>
              <a:srgbClr val="000000"/>
            </a:solidFill>
          </a:ln>
        </p:spPr>
        <p:txBody>
          <a:bodyPr lIns="93335" tIns="46669" rIns="93335" bIns="46669"/>
          <a:lstStyle/>
          <a:p>
            <a:pPr eaLnBrk="1" hangingPunct="1"/>
            <a:r>
              <a:rPr lang="en-US" dirty="0" smtClean="0">
                <a:latin typeface="Times New Roman" pitchFamily="18" charset="0"/>
                <a:ea typeface="ＭＳ Ｐゴシック" pitchFamily="34" charset="-128"/>
              </a:rPr>
              <a:t>Your whole team needs to be involved in defining</a:t>
            </a:r>
            <a:r>
              <a:rPr lang="en-US" baseline="0" dirty="0" smtClean="0">
                <a:latin typeface="Times New Roman" pitchFamily="18" charset="0"/>
                <a:ea typeface="ＭＳ Ｐゴシック" pitchFamily="34" charset="-128"/>
              </a:rPr>
              <a:t> the problem you will solve.  This does the following things for you:</a:t>
            </a:r>
          </a:p>
          <a:p>
            <a:pPr marL="228600" indent="-228600" eaLnBrk="1" hangingPunct="1">
              <a:buAutoNum type="arabicPeriod"/>
            </a:pPr>
            <a:r>
              <a:rPr lang="en-US" baseline="0" dirty="0" smtClean="0">
                <a:latin typeface="Times New Roman" pitchFamily="18" charset="0"/>
                <a:ea typeface="ＭＳ Ｐゴシック" pitchFamily="34" charset="-128"/>
              </a:rPr>
              <a:t>Gains the perspectives of all the team members.</a:t>
            </a:r>
          </a:p>
          <a:p>
            <a:pPr marL="685800" lvl="1" indent="-228600" eaLnBrk="1" hangingPunct="1">
              <a:buFont typeface="+mj-lt"/>
              <a:buAutoNum type="alphaLcPeriod"/>
            </a:pPr>
            <a:r>
              <a:rPr lang="en-US" baseline="0" dirty="0" smtClean="0">
                <a:latin typeface="Times New Roman" pitchFamily="18" charset="0"/>
                <a:ea typeface="ＭＳ Ｐゴシック" pitchFamily="34" charset="-128"/>
              </a:rPr>
              <a:t>Typically, each team member has some unique ideas to contribute.</a:t>
            </a:r>
          </a:p>
          <a:p>
            <a:pPr marL="685800" lvl="1" indent="-228600" eaLnBrk="1" hangingPunct="1">
              <a:buFont typeface="+mj-lt"/>
              <a:buAutoNum type="alphaLcPeriod"/>
            </a:pPr>
            <a:r>
              <a:rPr lang="en-US" baseline="0" dirty="0" smtClean="0">
                <a:latin typeface="Times New Roman" pitchFamily="18" charset="0"/>
                <a:ea typeface="ＭＳ Ｐゴシック" pitchFamily="34" charset="-128"/>
              </a:rPr>
              <a:t>As you meet as a team to define your problem, you need to be sure you try to get these ideas!</a:t>
            </a:r>
          </a:p>
          <a:p>
            <a:pPr marL="228600" indent="-228600" eaLnBrk="1" hangingPunct="1">
              <a:buAutoNum type="arabicPeriod"/>
            </a:pPr>
            <a:r>
              <a:rPr lang="en-US" baseline="0" dirty="0" smtClean="0">
                <a:latin typeface="Times New Roman" pitchFamily="18" charset="0"/>
                <a:ea typeface="ＭＳ Ｐゴシック" pitchFamily="34" charset="-128"/>
              </a:rPr>
              <a:t>Helps everyone feel they are involved in working on the problem, from the first day.</a:t>
            </a:r>
            <a:endParaRPr lang="en-US" dirty="0" smtClean="0">
              <a:latin typeface="Times New Roman" pitchFamily="18"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ea typeface="ＭＳ Ｐゴシック" pitchFamily="34" charset="-128"/>
              </a:rPr>
              <a:t>We usually develop software to address a problem:</a:t>
            </a:r>
          </a:p>
          <a:p>
            <a:pPr marL="228600" indent="-228600">
              <a:buFont typeface="+mj-lt"/>
              <a:buAutoNum type="arabicPeriod"/>
            </a:pPr>
            <a:r>
              <a:rPr lang="en-US" dirty="0" smtClean="0">
                <a:ea typeface="ＭＳ Ｐゴシック" pitchFamily="34" charset="-128"/>
              </a:rPr>
              <a:t>When there is a single</a:t>
            </a:r>
            <a:r>
              <a:rPr lang="en-US" baseline="0" dirty="0" smtClean="0">
                <a:ea typeface="ＭＳ Ｐゴシック" pitchFamily="34" charset="-128"/>
              </a:rPr>
              <a:t> client, like in your major project for this course, ask yourself this question:  </a:t>
            </a:r>
            <a:r>
              <a:rPr lang="en-US" dirty="0" smtClean="0">
                <a:ea typeface="ＭＳ Ｐゴシック" pitchFamily="34" charset="-128"/>
              </a:rPr>
              <a:t>If the client doesn’t have</a:t>
            </a:r>
            <a:r>
              <a:rPr lang="en-US" baseline="0" dirty="0" smtClean="0">
                <a:ea typeface="ＭＳ Ｐゴシック" pitchFamily="34" charset="-128"/>
              </a:rPr>
              <a:t> a problem to solve, why are they paying us to do a special project?  (Ok, you’re not getting paid, for this class project, but that’s the idea.)</a:t>
            </a:r>
          </a:p>
          <a:p>
            <a:pPr marL="228600" indent="-228600">
              <a:buFont typeface="+mj-lt"/>
              <a:buAutoNum type="arabicPeriod"/>
            </a:pPr>
            <a:r>
              <a:rPr lang="en-US" baseline="0" dirty="0" smtClean="0">
                <a:ea typeface="ＭＳ Ｐゴシック" pitchFamily="34" charset="-128"/>
              </a:rPr>
              <a:t>Sometimes, we develop a product to address</a:t>
            </a:r>
            <a:r>
              <a:rPr lang="en-US" dirty="0" smtClean="0">
                <a:ea typeface="ＭＳ Ｐゴシック" pitchFamily="34" charset="-128"/>
              </a:rPr>
              <a:t> a common problem.  E.g., “People who need a better word processing software than Notepad” could be construed as a reason for the development of Microsoft Office, Star Office, Open Office, Google Documents etc. </a:t>
            </a:r>
          </a:p>
          <a:p>
            <a:pPr marL="228600" indent="-228600">
              <a:buFont typeface="+mj-lt"/>
              <a:buAutoNum type="arabicPeriod"/>
            </a:pPr>
            <a:r>
              <a:rPr lang="en-US" dirty="0" smtClean="0">
                <a:ea typeface="ＭＳ Ｐゴシック" pitchFamily="34" charset="-128"/>
              </a:rPr>
              <a:t>At the same time,  software could be developed to exploit opportunities even when the problem is not clear, think of Facebook, when Facebook </a:t>
            </a:r>
            <a:r>
              <a:rPr lang="en-US" dirty="0" err="1" smtClean="0">
                <a:ea typeface="ＭＳ Ｐゴシック" pitchFamily="34" charset="-128"/>
              </a:rPr>
              <a:t>wasn</a:t>
            </a:r>
            <a:r>
              <a:rPr lang="ja-JP" altLang="en-US" dirty="0" smtClean="0">
                <a:ea typeface="ＭＳ Ｐゴシック" pitchFamily="34" charset="-128"/>
              </a:rPr>
              <a:t>’</a:t>
            </a:r>
            <a:r>
              <a:rPr lang="en-US" altLang="ja-JP" dirty="0" smtClean="0">
                <a:ea typeface="ＭＳ Ｐゴシック" pitchFamily="34" charset="-128"/>
              </a:rPr>
              <a:t>t around or for that matter MySpace, there really </a:t>
            </a:r>
            <a:r>
              <a:rPr lang="en-US" altLang="ja-JP" dirty="0" err="1" smtClean="0">
                <a:ea typeface="ＭＳ Ｐゴシック" pitchFamily="34" charset="-128"/>
              </a:rPr>
              <a:t>wasn</a:t>
            </a:r>
            <a:r>
              <a:rPr lang="ja-JP" altLang="en-US" dirty="0" smtClean="0">
                <a:ea typeface="ＭＳ Ｐゴシック" pitchFamily="34" charset="-128"/>
              </a:rPr>
              <a:t>’</a:t>
            </a:r>
            <a:r>
              <a:rPr lang="en-US" altLang="ja-JP" dirty="0" smtClean="0">
                <a:ea typeface="ＭＳ Ｐゴシック" pitchFamily="34" charset="-128"/>
              </a:rPr>
              <a:t>t a need/desire for a software like it, but it still is a successful software application.</a:t>
            </a:r>
            <a:endParaRPr lang="en-US" dirty="0" smtClean="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ea typeface="ＭＳ Ｐゴシック" pitchFamily="34" charset="-128"/>
              </a:rPr>
              <a:t>Sometimes, the best thing you can do is suggest to the client an already available off the shelf product that meets their needs, or it could be that some minor changes in the way they do things can increase the efficiency of operation. Software developers are like consultants, do what is best for you client.</a:t>
            </a:r>
          </a:p>
          <a:p>
            <a:endParaRPr lang="en-US" dirty="0" smtClean="0">
              <a:ea typeface="ＭＳ Ｐゴシック" pitchFamily="34" charset="-128"/>
            </a:endParaRPr>
          </a:p>
          <a:p>
            <a:r>
              <a:rPr lang="en-US" dirty="0" smtClean="0">
                <a:ea typeface="ＭＳ Ｐゴシック" pitchFamily="34" charset="-128"/>
              </a:rPr>
              <a:t>What if</a:t>
            </a:r>
            <a:r>
              <a:rPr lang="en-US" baseline="0" dirty="0" smtClean="0">
                <a:ea typeface="ＭＳ Ｐゴシック" pitchFamily="34" charset="-128"/>
              </a:rPr>
              <a:t> this happens for your 371 team project?</a:t>
            </a:r>
            <a:endParaRPr lang="en-US" dirty="0" smtClean="0">
              <a:ea typeface="ＭＳ Ｐゴシック" pitchFamily="34" charset="-128"/>
            </a:endParaRPr>
          </a:p>
          <a:p>
            <a:endParaRPr lang="en-US" dirty="0" smtClean="0">
              <a:ea typeface="ＭＳ Ｐゴシック" pitchFamily="34" charset="-128"/>
            </a:endParaRPr>
          </a:p>
          <a:p>
            <a:r>
              <a:rPr lang="en-US" dirty="0" smtClean="0">
                <a:ea typeface="ＭＳ Ｐゴシック" pitchFamily="34" charset="-128"/>
              </a:rPr>
              <a:t>The goal is to provide a solution to the problem that has to be solved.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ea typeface="ＭＳ Ｐゴシック" pitchFamily="34" charset="-128"/>
              </a:rPr>
              <a:t>“Stakeholder” is a broad term.  You also are one, because you are expending effort to analyze</a:t>
            </a:r>
            <a:r>
              <a:rPr lang="en-US" baseline="0" dirty="0" smtClean="0">
                <a:ea typeface="ＭＳ Ｐゴシック" pitchFamily="34" charset="-128"/>
              </a:rPr>
              <a:t> the problem and to </a:t>
            </a:r>
            <a:r>
              <a:rPr lang="en-US" dirty="0" smtClean="0">
                <a:ea typeface="ＭＳ Ｐゴシック" pitchFamily="34" charset="-128"/>
              </a:rPr>
              <a:t>develop the</a:t>
            </a:r>
            <a:r>
              <a:rPr lang="en-US" baseline="0" dirty="0" smtClean="0">
                <a:ea typeface="ＭＳ Ｐゴシック" pitchFamily="34" charset="-128"/>
              </a:rPr>
              <a:t> system that solves it.</a:t>
            </a:r>
            <a:endParaRPr lang="en-US" dirty="0"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ea typeface="ＭＳ Ｐゴシック" pitchFamily="34" charset="-128"/>
              </a:rPr>
              <a:t>On software</a:t>
            </a:r>
            <a:r>
              <a:rPr lang="en-US" baseline="0" dirty="0" smtClean="0">
                <a:ea typeface="ＭＳ Ｐゴシック" pitchFamily="34" charset="-128"/>
              </a:rPr>
              <a:t> projects in industry, usually you start with a long list of stakeholders, just to be sure you’ve thought of everyone.  For example, “hackers” are stakeholders, in a negative way.</a:t>
            </a:r>
          </a:p>
          <a:p>
            <a:endParaRPr lang="en-US" baseline="0" dirty="0" smtClean="0">
              <a:ea typeface="ＭＳ Ｐゴシック" pitchFamily="34" charset="-128"/>
            </a:endParaRPr>
          </a:p>
          <a:p>
            <a:r>
              <a:rPr lang="en-US" baseline="0" dirty="0" smtClean="0">
                <a:ea typeface="ＭＳ Ｐゴシック" pitchFamily="34" charset="-128"/>
              </a:rPr>
              <a:t>And, as the last bullet says, system administrators often are important stakeholders.</a:t>
            </a:r>
            <a:endParaRPr lang="en-US" dirty="0" smtClean="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Degree Planner</a:t>
            </a:r>
          </a:p>
          <a:p>
            <a:r>
              <a:rPr lang="en-US" dirty="0" smtClean="0"/>
              <a:t>You’ll see lots of different kinds of systems described out on the Web, that sound like a “Degree Planner” or a “Graduation</a:t>
            </a:r>
            <a:r>
              <a:rPr lang="en-US" baseline="0" dirty="0" smtClean="0"/>
              <a:t> Planning System.”  It’s very confusing!</a:t>
            </a:r>
          </a:p>
          <a:p>
            <a:endParaRPr lang="en-US" baseline="0" dirty="0" smtClean="0"/>
          </a:p>
          <a:p>
            <a:r>
              <a:rPr lang="en-US" baseline="0" dirty="0" smtClean="0"/>
              <a:t>You actually already have one, here at Rose – It’s on Banner.  For your listed major or majors, you can go see what requirements you already have fulfilled, and what’s left to take.</a:t>
            </a:r>
          </a:p>
          <a:p>
            <a:endParaRPr lang="en-US" baseline="0" dirty="0" smtClean="0"/>
          </a:p>
          <a:p>
            <a:r>
              <a:rPr lang="en-US" baseline="0" dirty="0" smtClean="0"/>
              <a:t>But, that’s not what I want, as your client!  Here are pieces of the problem:</a:t>
            </a:r>
          </a:p>
          <a:p>
            <a:endParaRPr lang="en-US" baseline="0" dirty="0" smtClean="0"/>
          </a:p>
          <a:p>
            <a:pPr marL="228600" indent="-228600">
              <a:buAutoNum type="arabicPeriod"/>
            </a:pPr>
            <a:r>
              <a:rPr lang="en-US" baseline="0" dirty="0" smtClean="0"/>
              <a:t>What most students would like, is a “What if?” system, which would let them take advantage of different possible paths to graduation.  For example,</a:t>
            </a:r>
          </a:p>
          <a:p>
            <a:pPr marL="685800" lvl="1" indent="-228600">
              <a:buFont typeface="+mj-lt"/>
              <a:buAutoNum type="alphaLcPeriod"/>
            </a:pPr>
            <a:r>
              <a:rPr lang="en-US" baseline="0" dirty="0" smtClean="0"/>
              <a:t>What if I wait and take CSSE 304 next year, instead of this year?  </a:t>
            </a:r>
            <a:r>
              <a:rPr lang="en-US" baseline="0" dirty="0" smtClean="0"/>
              <a:t>What terms will it be offered next year?  Will </a:t>
            </a:r>
            <a:r>
              <a:rPr lang="en-US" baseline="0" dirty="0" smtClean="0"/>
              <a:t>I still graduate on time?</a:t>
            </a:r>
          </a:p>
          <a:p>
            <a:pPr marL="685800" lvl="1" indent="-228600">
              <a:buFont typeface="+mj-lt"/>
              <a:buAutoNum type="alphaLcPeriod"/>
            </a:pPr>
            <a:r>
              <a:rPr lang="en-US" baseline="0" dirty="0" smtClean="0"/>
              <a:t>What if I also want to major in Math?  Can I still graduate in 4 years?  Will I have to overload?</a:t>
            </a:r>
          </a:p>
          <a:p>
            <a:pPr marL="228600" indent="-228600">
              <a:buAutoNum type="arabicPeriod"/>
            </a:pPr>
            <a:r>
              <a:rPr lang="en-US" baseline="0" dirty="0" smtClean="0"/>
              <a:t>This is a very useful capability for the student!  I’ve also thought through some additional details.  You can ask about these in class.  For now, try to document aspects of what you think the problem is, based on this information.  You are a student, so you probably can expand on what I’ve given, as client, above.</a:t>
            </a:r>
          </a:p>
          <a:p>
            <a:endParaRPr lang="en-US" dirty="0"/>
          </a:p>
        </p:txBody>
      </p:sp>
    </p:spTree>
    <p:extLst>
      <p:ext uri="{BB962C8B-B14F-4D97-AF65-F5344CB8AC3E}">
        <p14:creationId xmlns:p14="http://schemas.microsoft.com/office/powerpoint/2010/main" val="37316274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4213" y="2389188"/>
            <a:ext cx="7762875" cy="109537"/>
          </a:xfrm>
          <a:custGeom>
            <a:avLst/>
            <a:gdLst>
              <a:gd name="T0" fmla="*/ 0 w 1000"/>
              <a:gd name="T1" fmla="*/ 0 h 1000"/>
              <a:gd name="T2" fmla="*/ 4797457 w 1000"/>
              <a:gd name="T3" fmla="*/ 0 h 1000"/>
              <a:gd name="T4" fmla="*/ 4797457 w 1000"/>
              <a:gd name="T5" fmla="*/ 109537 h 1000"/>
              <a:gd name="T6" fmla="*/ 0 w 1000"/>
              <a:gd name="T7" fmla="*/ 109537 h 1000"/>
              <a:gd name="T8" fmla="*/ 0 w 1000"/>
              <a:gd name="T9" fmla="*/ 0 h 1000"/>
              <a:gd name="T10" fmla="*/ 7762875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lIns="91294" tIns="45647" rIns="91294" bIns="45647"/>
          <a:lstStyle/>
          <a:p>
            <a:endParaRPr lang="en-US"/>
          </a:p>
        </p:txBody>
      </p:sp>
      <p:sp>
        <p:nvSpPr>
          <p:cNvPr id="234498" name="Rectangle 2"/>
          <p:cNvSpPr>
            <a:spLocks noGrp="1" noChangeArrowheads="1"/>
          </p:cNvSpPr>
          <p:nvPr>
            <p:ph type="ctrTitle"/>
          </p:nvPr>
        </p:nvSpPr>
        <p:spPr>
          <a:xfrm>
            <a:off x="684213" y="989013"/>
            <a:ext cx="7762875" cy="1368425"/>
          </a:xfrm>
        </p:spPr>
        <p:txBody>
          <a:bodyPr/>
          <a:lstStyle>
            <a:lvl1pPr>
              <a:defRPr sz="2900"/>
            </a:lvl1pPr>
          </a:lstStyle>
          <a:p>
            <a:r>
              <a:rPr lang="en-US"/>
              <a:t>Click to edit Master title style</a:t>
            </a:r>
          </a:p>
        </p:txBody>
      </p:sp>
      <p:sp>
        <p:nvSpPr>
          <p:cNvPr id="234499" name="Rectangle 3"/>
          <p:cNvSpPr>
            <a:spLocks noGrp="1" noChangeArrowheads="1"/>
          </p:cNvSpPr>
          <p:nvPr>
            <p:ph type="subTitle" idx="1"/>
          </p:nvPr>
        </p:nvSpPr>
        <p:spPr>
          <a:xfrm>
            <a:off x="1446213" y="3422650"/>
            <a:ext cx="7000875" cy="1597025"/>
          </a:xfrm>
        </p:spPr>
        <p:txBody>
          <a:bodyPr/>
          <a:lstStyle>
            <a:lvl1pPr marL="0" indent="0">
              <a:buFont typeface="Wingdings" pitchFamily="80" charset="2"/>
              <a:buNone/>
              <a:defRPr sz="2100"/>
            </a:lvl1pPr>
          </a:lstStyle>
          <a:p>
            <a:r>
              <a:rPr lang="en-US"/>
              <a:t>Click to edit Master subtitle style</a:t>
            </a:r>
          </a:p>
        </p:txBody>
      </p:sp>
      <p:sp>
        <p:nvSpPr>
          <p:cNvPr id="5" name="Rectangle 4"/>
          <p:cNvSpPr>
            <a:spLocks noGrp="1" noChangeArrowheads="1"/>
          </p:cNvSpPr>
          <p:nvPr>
            <p:ph type="dt" sz="half" idx="10"/>
          </p:nvPr>
        </p:nvSpPr>
        <p:spPr>
          <a:xfrm>
            <a:off x="684213" y="6237288"/>
            <a:ext cx="1903412" cy="455612"/>
          </a:xfrm>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19438" y="6237288"/>
            <a:ext cx="2892425" cy="455612"/>
          </a:xfrm>
          <a:prstGeom prst="rect">
            <a:avLst/>
          </a:prstGeom>
        </p:spPr>
        <p:txBody>
          <a:bodyPr/>
          <a:lstStyle>
            <a:lvl1pPr>
              <a:defRPr>
                <a:latin typeface="Arial" charset="0"/>
                <a:ea typeface="+mn-ea"/>
                <a:cs typeface="+mn-cs"/>
              </a:defRPr>
            </a:lvl1pPr>
          </a:lstStyle>
          <a:p>
            <a:pPr>
              <a:defRPr/>
            </a:pPr>
            <a:endParaRPr lang="en-US"/>
          </a:p>
        </p:txBody>
      </p:sp>
    </p:spTree>
    <p:extLst>
      <p:ext uri="{BB962C8B-B14F-4D97-AF65-F5344CB8AC3E}">
        <p14:creationId xmlns:p14="http://schemas.microsoft.com/office/powerpoint/2010/main" val="4273610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sz="half" idx="10"/>
          </p:nvPr>
        </p:nvSpPr>
        <p:spPr/>
        <p:txBody>
          <a:bodyPr/>
          <a:lstStyle>
            <a:lvl1pPr>
              <a:defRPr/>
            </a:lvl1pPr>
          </a:lstStyle>
          <a:p>
            <a:pPr>
              <a:defRPr/>
            </a:pPr>
            <a:endParaRPr lang="en-US"/>
          </a:p>
        </p:txBody>
      </p:sp>
      <p:sp>
        <p:nvSpPr>
          <p:cNvPr id="5" name="Footer Placeholder 4"/>
          <p:cNvSpPr>
            <a:spLocks noGrp="1" noChangeArrowheads="1"/>
          </p:cNvSpPr>
          <p:nvPr>
            <p:ph type="ftr" sz="quarter" idx="11"/>
          </p:nvPr>
        </p:nvSpPr>
        <p:spPr>
          <a:xfrm>
            <a:off x="3119438" y="6234113"/>
            <a:ext cx="2892425" cy="474662"/>
          </a:xfrm>
          <a:prstGeom prst="rect">
            <a:avLst/>
          </a:prstGeom>
        </p:spPr>
        <p:txBody>
          <a:bodyPr/>
          <a:lstStyle>
            <a:lvl1pPr>
              <a:defRPr>
                <a:latin typeface="Arial" charset="0"/>
                <a:ea typeface="+mn-ea"/>
                <a:cs typeface="+mn-cs"/>
              </a:defRPr>
            </a:lvl1pPr>
          </a:lstStyle>
          <a:p>
            <a:pPr>
              <a:defRPr/>
            </a:pPr>
            <a:endParaRPr lang="en-US"/>
          </a:p>
        </p:txBody>
      </p:sp>
    </p:spTree>
    <p:extLst>
      <p:ext uri="{BB962C8B-B14F-4D97-AF65-F5344CB8AC3E}">
        <p14:creationId xmlns:p14="http://schemas.microsoft.com/office/powerpoint/2010/main" val="4036981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4313" y="304800"/>
            <a:ext cx="1998662" cy="5703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45175" cy="5703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sz="half" idx="10"/>
          </p:nvPr>
        </p:nvSpPr>
        <p:spPr/>
        <p:txBody>
          <a:bodyPr/>
          <a:lstStyle>
            <a:lvl1pPr>
              <a:defRPr/>
            </a:lvl1pPr>
          </a:lstStyle>
          <a:p>
            <a:pPr>
              <a:defRPr/>
            </a:pPr>
            <a:endParaRPr lang="en-US"/>
          </a:p>
        </p:txBody>
      </p:sp>
      <p:sp>
        <p:nvSpPr>
          <p:cNvPr id="5" name="Footer Placeholder 4"/>
          <p:cNvSpPr>
            <a:spLocks noGrp="1" noChangeArrowheads="1"/>
          </p:cNvSpPr>
          <p:nvPr>
            <p:ph type="ftr" sz="quarter" idx="11"/>
          </p:nvPr>
        </p:nvSpPr>
        <p:spPr>
          <a:xfrm>
            <a:off x="3119438" y="6234113"/>
            <a:ext cx="2892425" cy="474662"/>
          </a:xfrm>
          <a:prstGeom prst="rect">
            <a:avLst/>
          </a:prstGeom>
        </p:spPr>
        <p:txBody>
          <a:bodyPr/>
          <a:lstStyle>
            <a:lvl1pPr>
              <a:defRPr>
                <a:latin typeface="Arial" charset="0"/>
                <a:ea typeface="+mn-ea"/>
                <a:cs typeface="+mn-cs"/>
              </a:defRPr>
            </a:lvl1pPr>
          </a:lstStyle>
          <a:p>
            <a:pPr>
              <a:defRPr/>
            </a:pPr>
            <a:endParaRPr lang="en-US"/>
          </a:p>
        </p:txBody>
      </p:sp>
    </p:spTree>
    <p:extLst>
      <p:ext uri="{BB962C8B-B14F-4D97-AF65-F5344CB8AC3E}">
        <p14:creationId xmlns:p14="http://schemas.microsoft.com/office/powerpoint/2010/main" val="1637420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sz="half" idx="10"/>
          </p:nvPr>
        </p:nvSpPr>
        <p:spPr/>
        <p:txBody>
          <a:bodyPr/>
          <a:lstStyle>
            <a:lvl1pPr>
              <a:defRPr/>
            </a:lvl1pPr>
          </a:lstStyle>
          <a:p>
            <a:pPr>
              <a:defRPr/>
            </a:pPr>
            <a:endParaRPr lang="en-US"/>
          </a:p>
        </p:txBody>
      </p:sp>
      <p:sp>
        <p:nvSpPr>
          <p:cNvPr id="5" name="Footer Placeholder 4"/>
          <p:cNvSpPr>
            <a:spLocks noGrp="1" noChangeArrowheads="1"/>
          </p:cNvSpPr>
          <p:nvPr>
            <p:ph type="ftr" sz="quarter" idx="11"/>
          </p:nvPr>
        </p:nvSpPr>
        <p:spPr>
          <a:xfrm>
            <a:off x="3119438" y="6234113"/>
            <a:ext cx="2892425" cy="474662"/>
          </a:xfrm>
          <a:prstGeom prst="rect">
            <a:avLst/>
          </a:prstGeom>
        </p:spPr>
        <p:txBody>
          <a:bodyPr/>
          <a:lstStyle>
            <a:lvl1pPr>
              <a:defRPr>
                <a:latin typeface="Arial" charset="0"/>
                <a:ea typeface="+mn-ea"/>
                <a:cs typeface="+mn-cs"/>
              </a:defRPr>
            </a:lvl1pPr>
          </a:lstStyle>
          <a:p>
            <a:pPr>
              <a:defRPr/>
            </a:pPr>
            <a:endParaRPr lang="en-US"/>
          </a:p>
        </p:txBody>
      </p:sp>
    </p:spTree>
    <p:extLst>
      <p:ext uri="{BB962C8B-B14F-4D97-AF65-F5344CB8AC3E}">
        <p14:creationId xmlns:p14="http://schemas.microsoft.com/office/powerpoint/2010/main" val="4225156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725" y="4398963"/>
            <a:ext cx="7762875" cy="13589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0725" y="2901950"/>
            <a:ext cx="7762875" cy="1497013"/>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dt" sz="half" idx="10"/>
          </p:nvPr>
        </p:nvSpPr>
        <p:spPr/>
        <p:txBody>
          <a:bodyPr/>
          <a:lstStyle>
            <a:lvl1pPr>
              <a:defRPr/>
            </a:lvl1pPr>
          </a:lstStyle>
          <a:p>
            <a:pPr>
              <a:defRPr/>
            </a:pPr>
            <a:endParaRPr lang="en-US"/>
          </a:p>
        </p:txBody>
      </p:sp>
      <p:sp>
        <p:nvSpPr>
          <p:cNvPr id="5" name="Footer Placeholder 4"/>
          <p:cNvSpPr>
            <a:spLocks noGrp="1" noChangeArrowheads="1"/>
          </p:cNvSpPr>
          <p:nvPr>
            <p:ph type="ftr" sz="quarter" idx="11"/>
          </p:nvPr>
        </p:nvSpPr>
        <p:spPr>
          <a:xfrm>
            <a:off x="3119438" y="6234113"/>
            <a:ext cx="2892425" cy="474662"/>
          </a:xfrm>
          <a:prstGeom prst="rect">
            <a:avLst/>
          </a:prstGeom>
        </p:spPr>
        <p:txBody>
          <a:bodyPr/>
          <a:lstStyle>
            <a:lvl1pPr>
              <a:defRPr>
                <a:latin typeface="Arial" charset="0"/>
                <a:ea typeface="+mn-ea"/>
                <a:cs typeface="+mn-cs"/>
              </a:defRPr>
            </a:lvl1pPr>
          </a:lstStyle>
          <a:p>
            <a:pPr>
              <a:defRPr/>
            </a:pPr>
            <a:endParaRPr lang="en-US"/>
          </a:p>
        </p:txBody>
      </p:sp>
    </p:spTree>
    <p:extLst>
      <p:ext uri="{BB962C8B-B14F-4D97-AF65-F5344CB8AC3E}">
        <p14:creationId xmlns:p14="http://schemas.microsoft.com/office/powerpoint/2010/main" val="7422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49425"/>
            <a:ext cx="3917950" cy="42592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7088" y="1749425"/>
            <a:ext cx="3919537" cy="42592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19438" y="6234113"/>
            <a:ext cx="2892425" cy="474662"/>
          </a:xfrm>
          <a:prstGeom prst="rect">
            <a:avLst/>
          </a:prstGeom>
        </p:spPr>
        <p:txBody>
          <a:bodyPr/>
          <a:lstStyle>
            <a:lvl1pPr>
              <a:defRPr>
                <a:latin typeface="Arial" charset="0"/>
                <a:ea typeface="+mn-ea"/>
                <a:cs typeface="+mn-cs"/>
              </a:defRPr>
            </a:lvl1pPr>
          </a:lstStyle>
          <a:p>
            <a:pPr>
              <a:defRPr/>
            </a:pPr>
            <a:endParaRPr lang="en-US"/>
          </a:p>
        </p:txBody>
      </p:sp>
      <p:sp>
        <p:nvSpPr>
          <p:cNvPr id="7" name="Slide Number Placeholder 6"/>
          <p:cNvSpPr>
            <a:spLocks noGrp="1" noChangeArrowheads="1"/>
          </p:cNvSpPr>
          <p:nvPr>
            <p:ph type="sldNum" sz="quarter" idx="12"/>
          </p:nvPr>
        </p:nvSpPr>
        <p:spPr>
          <a:xfrm>
            <a:off x="6543675" y="6234113"/>
            <a:ext cx="1979613" cy="474662"/>
          </a:xfrm>
          <a:prstGeom prst="rect">
            <a:avLst/>
          </a:prstGeom>
        </p:spPr>
        <p:txBody>
          <a:bodyPr/>
          <a:lstStyle>
            <a:lvl1pPr>
              <a:defRPr>
                <a:latin typeface="Arial" charset="0"/>
                <a:ea typeface="+mn-ea"/>
                <a:cs typeface="+mn-cs"/>
              </a:defRPr>
            </a:lvl1pPr>
          </a:lstStyle>
          <a:p>
            <a:pPr>
              <a:defRPr/>
            </a:pPr>
            <a:endParaRPr lang="en-US"/>
          </a:p>
        </p:txBody>
      </p:sp>
    </p:spTree>
    <p:extLst>
      <p:ext uri="{BB962C8B-B14F-4D97-AF65-F5344CB8AC3E}">
        <p14:creationId xmlns:p14="http://schemas.microsoft.com/office/powerpoint/2010/main" val="845616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6900" cy="1139825"/>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1938"/>
            <a:ext cx="4033838" cy="6381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0113"/>
            <a:ext cx="4033838" cy="39449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38675" y="1531938"/>
            <a:ext cx="4035425" cy="6381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38675" y="2170113"/>
            <a:ext cx="4035425" cy="39449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p:txBody>
          <a:bodyPr/>
          <a:lstStyle>
            <a:lvl1pPr>
              <a:defRPr/>
            </a:lvl1pPr>
          </a:lstStyle>
          <a:p>
            <a:pPr>
              <a:defRPr/>
            </a:pPr>
            <a:endParaRPr lang="en-US"/>
          </a:p>
        </p:txBody>
      </p:sp>
      <p:sp>
        <p:nvSpPr>
          <p:cNvPr id="8" name="Footer Placeholder 7"/>
          <p:cNvSpPr>
            <a:spLocks noGrp="1" noChangeArrowheads="1"/>
          </p:cNvSpPr>
          <p:nvPr>
            <p:ph type="ftr" sz="quarter" idx="11"/>
          </p:nvPr>
        </p:nvSpPr>
        <p:spPr>
          <a:xfrm>
            <a:off x="3119438" y="6234113"/>
            <a:ext cx="2892425" cy="474662"/>
          </a:xfrm>
          <a:prstGeom prst="rect">
            <a:avLst/>
          </a:prstGeom>
        </p:spPr>
        <p:txBody>
          <a:bodyPr/>
          <a:lstStyle>
            <a:lvl1pPr>
              <a:defRPr>
                <a:latin typeface="Arial" charset="0"/>
                <a:ea typeface="+mn-ea"/>
                <a:cs typeface="+mn-cs"/>
              </a:defRPr>
            </a:lvl1pPr>
          </a:lstStyle>
          <a:p>
            <a:pPr>
              <a:defRPr/>
            </a:pPr>
            <a:endParaRPr lang="en-US"/>
          </a:p>
        </p:txBody>
      </p:sp>
    </p:spTree>
    <p:extLst>
      <p:ext uri="{BB962C8B-B14F-4D97-AF65-F5344CB8AC3E}">
        <p14:creationId xmlns:p14="http://schemas.microsoft.com/office/powerpoint/2010/main" val="212208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p:txBody>
          <a:bodyPr/>
          <a:lstStyle>
            <a:lvl1pPr>
              <a:defRPr/>
            </a:lvl1pPr>
          </a:lstStyle>
          <a:p>
            <a:pPr>
              <a:defRPr/>
            </a:pPr>
            <a:endParaRPr lang="en-US"/>
          </a:p>
        </p:txBody>
      </p:sp>
      <p:sp>
        <p:nvSpPr>
          <p:cNvPr id="4" name="Footer Placeholder 3"/>
          <p:cNvSpPr>
            <a:spLocks noGrp="1" noChangeArrowheads="1"/>
          </p:cNvSpPr>
          <p:nvPr>
            <p:ph type="ftr" sz="quarter" idx="11"/>
          </p:nvPr>
        </p:nvSpPr>
        <p:spPr>
          <a:xfrm>
            <a:off x="3119438" y="6234113"/>
            <a:ext cx="2892425" cy="474662"/>
          </a:xfrm>
          <a:prstGeom prst="rect">
            <a:avLst/>
          </a:prstGeom>
        </p:spPr>
        <p:txBody>
          <a:bodyPr/>
          <a:lstStyle>
            <a:lvl1pPr>
              <a:defRPr>
                <a:latin typeface="Arial" charset="0"/>
                <a:ea typeface="+mn-ea"/>
                <a:cs typeface="+mn-cs"/>
              </a:defRPr>
            </a:lvl1pPr>
          </a:lstStyle>
          <a:p>
            <a:pPr>
              <a:defRPr/>
            </a:pPr>
            <a:endParaRPr lang="en-US"/>
          </a:p>
        </p:txBody>
      </p:sp>
    </p:spTree>
    <p:extLst>
      <p:ext uri="{BB962C8B-B14F-4D97-AF65-F5344CB8AC3E}">
        <p14:creationId xmlns:p14="http://schemas.microsoft.com/office/powerpoint/2010/main" val="437497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noChangeArrowheads="1"/>
          </p:cNvSpPr>
          <p:nvPr>
            <p:ph type="dt" sz="half" idx="10"/>
          </p:nvPr>
        </p:nvSpPr>
        <p:spPr/>
        <p:txBody>
          <a:bodyPr/>
          <a:lstStyle>
            <a:lvl1pPr>
              <a:defRPr/>
            </a:lvl1pPr>
          </a:lstStyle>
          <a:p>
            <a:pPr>
              <a:defRPr/>
            </a:pPr>
            <a:endParaRPr lang="en-US"/>
          </a:p>
        </p:txBody>
      </p:sp>
      <p:sp>
        <p:nvSpPr>
          <p:cNvPr id="3" name="Footer Placeholder 2"/>
          <p:cNvSpPr>
            <a:spLocks noGrp="1" noChangeArrowheads="1"/>
          </p:cNvSpPr>
          <p:nvPr>
            <p:ph type="ftr" sz="quarter" idx="11"/>
          </p:nvPr>
        </p:nvSpPr>
        <p:spPr>
          <a:xfrm>
            <a:off x="3119438" y="6234113"/>
            <a:ext cx="2892425" cy="474662"/>
          </a:xfrm>
          <a:prstGeom prst="rect">
            <a:avLst/>
          </a:prstGeom>
        </p:spPr>
        <p:txBody>
          <a:bodyPr/>
          <a:lstStyle>
            <a:lvl1pPr>
              <a:defRPr>
                <a:latin typeface="Arial" charset="0"/>
                <a:ea typeface="+mn-ea"/>
                <a:cs typeface="+mn-cs"/>
              </a:defRPr>
            </a:lvl1pPr>
          </a:lstStyle>
          <a:p>
            <a:pPr>
              <a:defRPr/>
            </a:pPr>
            <a:endParaRPr lang="en-US"/>
          </a:p>
        </p:txBody>
      </p:sp>
    </p:spTree>
    <p:extLst>
      <p:ext uri="{BB962C8B-B14F-4D97-AF65-F5344CB8AC3E}">
        <p14:creationId xmlns:p14="http://schemas.microsoft.com/office/powerpoint/2010/main" val="2550894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3550" cy="1158875"/>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0288" y="273050"/>
            <a:ext cx="5103812" cy="584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1925"/>
            <a:ext cx="3003550" cy="46831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19438" y="6234113"/>
            <a:ext cx="2892425" cy="474662"/>
          </a:xfrm>
          <a:prstGeom prst="rect">
            <a:avLst/>
          </a:prstGeom>
        </p:spPr>
        <p:txBody>
          <a:bodyPr/>
          <a:lstStyle>
            <a:lvl1pPr>
              <a:defRPr>
                <a:latin typeface="Arial" charset="0"/>
                <a:ea typeface="+mn-ea"/>
                <a:cs typeface="+mn-cs"/>
              </a:defRPr>
            </a:lvl1pPr>
          </a:lstStyle>
          <a:p>
            <a:pPr>
              <a:defRPr/>
            </a:pPr>
            <a:endParaRPr lang="en-US"/>
          </a:p>
        </p:txBody>
      </p:sp>
    </p:spTree>
    <p:extLst>
      <p:ext uri="{BB962C8B-B14F-4D97-AF65-F5344CB8AC3E}">
        <p14:creationId xmlns:p14="http://schemas.microsoft.com/office/powerpoint/2010/main" val="4010934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89113" y="4791075"/>
            <a:ext cx="548005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89113" y="611188"/>
            <a:ext cx="5480050" cy="41068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89113" y="5357813"/>
            <a:ext cx="5480050" cy="8032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19438" y="6234113"/>
            <a:ext cx="2892425" cy="474662"/>
          </a:xfrm>
          <a:prstGeom prst="rect">
            <a:avLst/>
          </a:prstGeom>
        </p:spPr>
        <p:txBody>
          <a:bodyPr/>
          <a:lstStyle>
            <a:lvl1pPr>
              <a:defRPr>
                <a:latin typeface="Arial" charset="0"/>
                <a:ea typeface="+mn-ea"/>
                <a:cs typeface="+mn-cs"/>
              </a:defRPr>
            </a:lvl1pPr>
          </a:lstStyle>
          <a:p>
            <a:pPr>
              <a:defRPr/>
            </a:pPr>
            <a:endParaRPr lang="en-US"/>
          </a:p>
        </p:txBody>
      </p:sp>
    </p:spTree>
    <p:extLst>
      <p:ext uri="{BB962C8B-B14F-4D97-AF65-F5344CB8AC3E}">
        <p14:creationId xmlns:p14="http://schemas.microsoft.com/office/powerpoint/2010/main" val="676480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3088" y="304800"/>
            <a:ext cx="7989887" cy="121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4" tIns="45647" rIns="91294" bIns="45647"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66738" y="1749425"/>
            <a:ext cx="7989887" cy="425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4" tIns="45647" rIns="91294" bIns="4564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AutoShape 4"/>
          <p:cNvSpPr>
            <a:spLocks noChangeArrowheads="1"/>
          </p:cNvSpPr>
          <p:nvPr/>
        </p:nvSpPr>
        <p:spPr bwMode="auto">
          <a:xfrm>
            <a:off x="608013" y="1563688"/>
            <a:ext cx="7948612" cy="109537"/>
          </a:xfrm>
          <a:custGeom>
            <a:avLst/>
            <a:gdLst>
              <a:gd name="T0" fmla="*/ 0 w 1000"/>
              <a:gd name="T1" fmla="*/ 0 h 1000"/>
              <a:gd name="T2" fmla="*/ 4649938 w 1000"/>
              <a:gd name="T3" fmla="*/ 0 h 1000"/>
              <a:gd name="T4" fmla="*/ 4649938 w 1000"/>
              <a:gd name="T5" fmla="*/ 109537 h 1000"/>
              <a:gd name="T6" fmla="*/ 0 w 1000"/>
              <a:gd name="T7" fmla="*/ 109537 h 1000"/>
              <a:gd name="T8" fmla="*/ 0 w 1000"/>
              <a:gd name="T9" fmla="*/ 0 h 1000"/>
              <a:gd name="T10" fmla="*/ 7948612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lIns="91294" tIns="45647" rIns="91294" bIns="45647"/>
          <a:lstStyle/>
          <a:p>
            <a:endParaRPr lang="en-US"/>
          </a:p>
        </p:txBody>
      </p:sp>
      <p:sp>
        <p:nvSpPr>
          <p:cNvPr id="1029" name="Line 5"/>
          <p:cNvSpPr>
            <a:spLocks noChangeShapeType="1"/>
          </p:cNvSpPr>
          <p:nvPr/>
        </p:nvSpPr>
        <p:spPr bwMode="auto">
          <a:xfrm flipV="1">
            <a:off x="608013" y="6161088"/>
            <a:ext cx="7915275" cy="0"/>
          </a:xfrm>
          <a:prstGeom prst="line">
            <a:avLst/>
          </a:prstGeom>
          <a:noFill/>
          <a:ln w="31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3478" name="Rectangle 6"/>
          <p:cNvSpPr>
            <a:spLocks noGrp="1" noChangeArrowheads="1"/>
          </p:cNvSpPr>
          <p:nvPr>
            <p:ph type="dt" sz="half" idx="2"/>
          </p:nvPr>
        </p:nvSpPr>
        <p:spPr bwMode="auto">
          <a:xfrm>
            <a:off x="608013" y="6234113"/>
            <a:ext cx="1979612" cy="474662"/>
          </a:xfrm>
          <a:prstGeom prst="rect">
            <a:avLst/>
          </a:prstGeom>
          <a:noFill/>
          <a:ln w="9525">
            <a:noFill/>
            <a:miter lim="800000"/>
            <a:headEnd/>
            <a:tailEnd/>
          </a:ln>
          <a:effectLst/>
        </p:spPr>
        <p:txBody>
          <a:bodyPr vert="horz" wrap="square" lIns="91294" tIns="45647" rIns="91294" bIns="45647" numCol="1" anchor="t" anchorCtr="0" compatLnSpc="1">
            <a:prstTxWarp prst="textNoShape">
              <a:avLst/>
            </a:prstTxWarp>
          </a:bodyPr>
          <a:lstStyle>
            <a:lvl1pPr eaLnBrk="1" hangingPunct="1">
              <a:defRPr sz="1200">
                <a:latin typeface="Arial" pitchFamily="-111" charset="0"/>
                <a:ea typeface="+mn-ea"/>
                <a:cs typeface="+mn-cs"/>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timing>
    <p:tnLst>
      <p:par>
        <p:cTn id="1" dur="indefinite" restart="never" nodeType="tmRoot"/>
      </p:par>
    </p:tnLst>
  </p:timing>
  <p:hf sldNum="0" hdr="0" ftr="0" dt="0"/>
  <p:txStyles>
    <p:titleStyle>
      <a:lvl1pPr algn="l" defTabSz="912813" rtl="0" eaLnBrk="0" fontAlgn="base" hangingPunct="0">
        <a:spcBef>
          <a:spcPct val="0"/>
        </a:spcBef>
        <a:spcAft>
          <a:spcPct val="0"/>
        </a:spcAft>
        <a:defRPr sz="2600">
          <a:solidFill>
            <a:srgbClr val="0000FF"/>
          </a:solidFill>
          <a:latin typeface="+mj-lt"/>
          <a:ea typeface="ＭＳ Ｐゴシック" pitchFamily="-111" charset="-128"/>
          <a:cs typeface="ＭＳ Ｐゴシック" pitchFamily="-111" charset="-128"/>
        </a:defRPr>
      </a:lvl1pPr>
      <a:lvl2pPr algn="l" defTabSz="912813" rtl="0" eaLnBrk="0" fontAlgn="base" hangingPunct="0">
        <a:spcBef>
          <a:spcPct val="0"/>
        </a:spcBef>
        <a:spcAft>
          <a:spcPct val="0"/>
        </a:spcAft>
        <a:defRPr sz="2600">
          <a:solidFill>
            <a:srgbClr val="0000FF"/>
          </a:solidFill>
          <a:latin typeface="Arial" charset="0"/>
          <a:ea typeface="ＭＳ Ｐゴシック" pitchFamily="-111" charset="-128"/>
          <a:cs typeface="ＭＳ Ｐゴシック" pitchFamily="-111" charset="-128"/>
        </a:defRPr>
      </a:lvl2pPr>
      <a:lvl3pPr algn="l" defTabSz="912813" rtl="0" eaLnBrk="0" fontAlgn="base" hangingPunct="0">
        <a:spcBef>
          <a:spcPct val="0"/>
        </a:spcBef>
        <a:spcAft>
          <a:spcPct val="0"/>
        </a:spcAft>
        <a:defRPr sz="2600">
          <a:solidFill>
            <a:srgbClr val="0000FF"/>
          </a:solidFill>
          <a:latin typeface="Arial" charset="0"/>
          <a:ea typeface="ＭＳ Ｐゴシック" pitchFamily="-111" charset="-128"/>
          <a:cs typeface="ＭＳ Ｐゴシック" pitchFamily="-111" charset="-128"/>
        </a:defRPr>
      </a:lvl3pPr>
      <a:lvl4pPr algn="l" defTabSz="912813" rtl="0" eaLnBrk="0" fontAlgn="base" hangingPunct="0">
        <a:spcBef>
          <a:spcPct val="0"/>
        </a:spcBef>
        <a:spcAft>
          <a:spcPct val="0"/>
        </a:spcAft>
        <a:defRPr sz="2600">
          <a:solidFill>
            <a:srgbClr val="0000FF"/>
          </a:solidFill>
          <a:latin typeface="Arial" charset="0"/>
          <a:ea typeface="ＭＳ Ｐゴシック" pitchFamily="-111" charset="-128"/>
          <a:cs typeface="ＭＳ Ｐゴシック" pitchFamily="-111" charset="-128"/>
        </a:defRPr>
      </a:lvl4pPr>
      <a:lvl5pPr algn="l" defTabSz="912813" rtl="0" eaLnBrk="0" fontAlgn="base" hangingPunct="0">
        <a:spcBef>
          <a:spcPct val="0"/>
        </a:spcBef>
        <a:spcAft>
          <a:spcPct val="0"/>
        </a:spcAft>
        <a:defRPr sz="2600">
          <a:solidFill>
            <a:srgbClr val="0000FF"/>
          </a:solidFill>
          <a:latin typeface="Arial" charset="0"/>
          <a:ea typeface="ＭＳ Ｐゴシック" pitchFamily="-111" charset="-128"/>
          <a:cs typeface="ＭＳ Ｐゴシック" pitchFamily="-111" charset="-128"/>
        </a:defRPr>
      </a:lvl5pPr>
      <a:lvl6pPr marL="457200" algn="l" defTabSz="912813" rtl="0" fontAlgn="base">
        <a:spcBef>
          <a:spcPct val="0"/>
        </a:spcBef>
        <a:spcAft>
          <a:spcPct val="0"/>
        </a:spcAft>
        <a:defRPr sz="2600">
          <a:solidFill>
            <a:srgbClr val="0000FF"/>
          </a:solidFill>
          <a:latin typeface="Arial" charset="0"/>
        </a:defRPr>
      </a:lvl6pPr>
      <a:lvl7pPr marL="914400" algn="l" defTabSz="912813" rtl="0" fontAlgn="base">
        <a:spcBef>
          <a:spcPct val="0"/>
        </a:spcBef>
        <a:spcAft>
          <a:spcPct val="0"/>
        </a:spcAft>
        <a:defRPr sz="2600">
          <a:solidFill>
            <a:srgbClr val="0000FF"/>
          </a:solidFill>
          <a:latin typeface="Arial" charset="0"/>
        </a:defRPr>
      </a:lvl7pPr>
      <a:lvl8pPr marL="1371600" algn="l" defTabSz="912813" rtl="0" fontAlgn="base">
        <a:spcBef>
          <a:spcPct val="0"/>
        </a:spcBef>
        <a:spcAft>
          <a:spcPct val="0"/>
        </a:spcAft>
        <a:defRPr sz="2600">
          <a:solidFill>
            <a:srgbClr val="0000FF"/>
          </a:solidFill>
          <a:latin typeface="Arial" charset="0"/>
        </a:defRPr>
      </a:lvl8pPr>
      <a:lvl9pPr marL="1828800" algn="l" defTabSz="912813" rtl="0" fontAlgn="base">
        <a:spcBef>
          <a:spcPct val="0"/>
        </a:spcBef>
        <a:spcAft>
          <a:spcPct val="0"/>
        </a:spcAft>
        <a:defRPr sz="2600">
          <a:solidFill>
            <a:srgbClr val="0000FF"/>
          </a:solidFill>
          <a:latin typeface="Arial" charset="0"/>
        </a:defRPr>
      </a:lvl9pPr>
    </p:titleStyle>
    <p:bodyStyle>
      <a:lvl1pPr marL="469900" indent="-469900" algn="l" defTabSz="912813" rtl="0" eaLnBrk="0" fontAlgn="base" hangingPunct="0">
        <a:spcBef>
          <a:spcPct val="20000"/>
        </a:spcBef>
        <a:spcAft>
          <a:spcPct val="0"/>
        </a:spcAft>
        <a:buClr>
          <a:schemeClr val="accent2"/>
        </a:buClr>
        <a:buFont typeface="Wingdings" pitchFamily="2" charset="2"/>
        <a:buChar char="o"/>
        <a:defRPr sz="2200">
          <a:solidFill>
            <a:schemeClr val="tx1"/>
          </a:solidFill>
          <a:latin typeface="+mn-lt"/>
          <a:ea typeface="ＭＳ Ｐゴシック" pitchFamily="-111" charset="-128"/>
          <a:cs typeface="ＭＳ Ｐゴシック" pitchFamily="-111" charset="-128"/>
        </a:defRPr>
      </a:lvl1pPr>
      <a:lvl2pPr marL="906463" indent="-434975" algn="l" defTabSz="912813" rtl="0" eaLnBrk="0" fontAlgn="base" hangingPunct="0">
        <a:spcBef>
          <a:spcPct val="20000"/>
        </a:spcBef>
        <a:spcAft>
          <a:spcPct val="0"/>
        </a:spcAft>
        <a:buClr>
          <a:schemeClr val="accent2"/>
        </a:buClr>
        <a:buFont typeface="Wingdings" pitchFamily="2" charset="2"/>
        <a:buChar char="n"/>
        <a:defRPr sz="2200">
          <a:solidFill>
            <a:schemeClr val="tx1"/>
          </a:solidFill>
          <a:latin typeface="+mn-lt"/>
          <a:ea typeface="ＭＳ Ｐゴシック" pitchFamily="-109" charset="-128"/>
        </a:defRPr>
      </a:lvl2pPr>
      <a:lvl3pPr marL="1303338" indent="-395288" algn="l" defTabSz="912813" rtl="0" eaLnBrk="0" fontAlgn="base" hangingPunct="0">
        <a:spcBef>
          <a:spcPct val="20000"/>
        </a:spcBef>
        <a:spcAft>
          <a:spcPct val="0"/>
        </a:spcAft>
        <a:buClr>
          <a:schemeClr val="accent2"/>
        </a:buClr>
        <a:buFont typeface="Wingdings" pitchFamily="2" charset="2"/>
        <a:buChar char="o"/>
        <a:defRPr sz="2200">
          <a:solidFill>
            <a:schemeClr val="tx1"/>
          </a:solidFill>
          <a:latin typeface="+mn-lt"/>
          <a:ea typeface="ＭＳ Ｐゴシック" pitchFamily="-109" charset="-128"/>
        </a:defRPr>
      </a:lvl3pPr>
      <a:lvl4pPr marL="1690688" indent="-385763" algn="l" defTabSz="912813" rtl="0" eaLnBrk="0" fontAlgn="base" hangingPunct="0">
        <a:spcBef>
          <a:spcPct val="20000"/>
        </a:spcBef>
        <a:spcAft>
          <a:spcPct val="0"/>
        </a:spcAft>
        <a:buClr>
          <a:schemeClr val="accent2"/>
        </a:buClr>
        <a:buFont typeface="Wingdings" pitchFamily="2" charset="2"/>
        <a:buChar char="n"/>
        <a:defRPr sz="2200">
          <a:solidFill>
            <a:schemeClr val="tx1"/>
          </a:solidFill>
          <a:latin typeface="+mn-lt"/>
          <a:ea typeface="ＭＳ Ｐゴシック" pitchFamily="-109" charset="-128"/>
        </a:defRPr>
      </a:lvl4pPr>
      <a:lvl5pPr marL="2090738" indent="-398463" algn="l" defTabSz="912813" rtl="0" eaLnBrk="0" fontAlgn="base" hangingPunct="0">
        <a:spcBef>
          <a:spcPct val="25000"/>
        </a:spcBef>
        <a:spcAft>
          <a:spcPct val="0"/>
        </a:spcAft>
        <a:buClr>
          <a:schemeClr val="accent2"/>
        </a:buClr>
        <a:buFont typeface="Wingdings" pitchFamily="2" charset="2"/>
        <a:buChar char="§"/>
        <a:defRPr sz="2200">
          <a:solidFill>
            <a:schemeClr val="tx1"/>
          </a:solidFill>
          <a:latin typeface="+mn-lt"/>
          <a:ea typeface="ＭＳ Ｐゴシック" pitchFamily="-109" charset="-128"/>
        </a:defRPr>
      </a:lvl5pPr>
      <a:lvl6pPr marL="2547938" indent="-398463" algn="l" defTabSz="912813" rtl="0" fontAlgn="base">
        <a:spcBef>
          <a:spcPct val="25000"/>
        </a:spcBef>
        <a:spcAft>
          <a:spcPct val="0"/>
        </a:spcAft>
        <a:buClr>
          <a:schemeClr val="accent2"/>
        </a:buClr>
        <a:buFont typeface="Wingdings" pitchFamily="80" charset="2"/>
        <a:buChar char="§"/>
        <a:defRPr sz="2200">
          <a:solidFill>
            <a:schemeClr val="tx1"/>
          </a:solidFill>
          <a:latin typeface="+mn-lt"/>
        </a:defRPr>
      </a:lvl6pPr>
      <a:lvl7pPr marL="3005138" indent="-398463" algn="l" defTabSz="912813" rtl="0" fontAlgn="base">
        <a:spcBef>
          <a:spcPct val="25000"/>
        </a:spcBef>
        <a:spcAft>
          <a:spcPct val="0"/>
        </a:spcAft>
        <a:buClr>
          <a:schemeClr val="accent2"/>
        </a:buClr>
        <a:buFont typeface="Wingdings" pitchFamily="80" charset="2"/>
        <a:buChar char="§"/>
        <a:defRPr sz="2200">
          <a:solidFill>
            <a:schemeClr val="tx1"/>
          </a:solidFill>
          <a:latin typeface="+mn-lt"/>
        </a:defRPr>
      </a:lvl7pPr>
      <a:lvl8pPr marL="3462338" indent="-398463" algn="l" defTabSz="912813" rtl="0" fontAlgn="base">
        <a:spcBef>
          <a:spcPct val="25000"/>
        </a:spcBef>
        <a:spcAft>
          <a:spcPct val="0"/>
        </a:spcAft>
        <a:buClr>
          <a:schemeClr val="accent2"/>
        </a:buClr>
        <a:buFont typeface="Wingdings" pitchFamily="80" charset="2"/>
        <a:buChar char="§"/>
        <a:defRPr sz="2200">
          <a:solidFill>
            <a:schemeClr val="tx1"/>
          </a:solidFill>
          <a:latin typeface="+mn-lt"/>
        </a:defRPr>
      </a:lvl8pPr>
      <a:lvl9pPr marL="3919538" indent="-398463" algn="l" defTabSz="912813" rtl="0" fontAlgn="base">
        <a:spcBef>
          <a:spcPct val="25000"/>
        </a:spcBef>
        <a:spcAft>
          <a:spcPct val="0"/>
        </a:spcAft>
        <a:buClr>
          <a:schemeClr val="accent2"/>
        </a:buClr>
        <a:buFont typeface="Wingdings" pitchFamily="80" charset="2"/>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classtools.net/education-games-php/fishbon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Grp="1" noChangeArrowheads="1"/>
          </p:cNvSpPr>
          <p:nvPr>
            <p:ph type="ctrTitle"/>
          </p:nvPr>
        </p:nvSpPr>
        <p:spPr>
          <a:xfrm>
            <a:off x="671513" y="1368425"/>
            <a:ext cx="7835900" cy="931863"/>
          </a:xfrm>
        </p:spPr>
        <p:txBody>
          <a:bodyPr/>
          <a:lstStyle/>
          <a:p>
            <a:pPr algn="ctr" eaLnBrk="1" hangingPunct="1"/>
            <a:r>
              <a:rPr lang="en-US" sz="2800" b="1" smtClean="0">
                <a:ea typeface="ＭＳ Ｐゴシック" pitchFamily="34" charset="-128"/>
              </a:rPr>
              <a:t>Team Skill 1 - Analyzing the Problem</a:t>
            </a:r>
            <a:br>
              <a:rPr lang="en-US" sz="2800" b="1" smtClean="0">
                <a:ea typeface="ＭＳ Ｐゴシック" pitchFamily="34" charset="-128"/>
              </a:rPr>
            </a:br>
            <a:endParaRPr lang="en-US" sz="2800" smtClean="0">
              <a:ea typeface="ＭＳ Ｐゴシック" pitchFamily="34" charset="-128"/>
            </a:endParaRPr>
          </a:p>
        </p:txBody>
      </p:sp>
      <p:sp>
        <p:nvSpPr>
          <p:cNvPr id="13315" name="Rectangle 5"/>
          <p:cNvSpPr>
            <a:spLocks noGrp="1" noChangeArrowheads="1"/>
          </p:cNvSpPr>
          <p:nvPr>
            <p:ph type="subTitle" idx="1"/>
          </p:nvPr>
        </p:nvSpPr>
        <p:spPr>
          <a:xfrm>
            <a:off x="239713" y="4379913"/>
            <a:ext cx="8709025" cy="1444625"/>
          </a:xfrm>
        </p:spPr>
        <p:txBody>
          <a:bodyPr/>
          <a:lstStyle/>
          <a:p>
            <a:pPr algn="r" eaLnBrk="1" hangingPunct="1">
              <a:lnSpc>
                <a:spcPct val="80000"/>
              </a:lnSpc>
              <a:buFont typeface="Wingdings" pitchFamily="2" charset="2"/>
              <a:buNone/>
            </a:pPr>
            <a:r>
              <a:rPr lang="en-US" sz="2000" b="1" smtClean="0">
                <a:ea typeface="ＭＳ Ｐゴシック" pitchFamily="34" charset="-128"/>
              </a:rPr>
              <a:t>Steve Chenoweth &amp; Sriram Mohan </a:t>
            </a:r>
          </a:p>
          <a:p>
            <a:pPr algn="r" eaLnBrk="1" hangingPunct="1">
              <a:lnSpc>
                <a:spcPct val="80000"/>
              </a:lnSpc>
              <a:buFont typeface="Wingdings" pitchFamily="2" charset="2"/>
              <a:buNone/>
            </a:pPr>
            <a:r>
              <a:rPr lang="en-US" sz="2000" b="1" i="1" smtClean="0">
                <a:ea typeface="ＭＳ Ｐゴシック" pitchFamily="34" charset="-128"/>
              </a:rPr>
              <a:t>Pages 43 – 52 in Requirements Text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p:txBody>
          <a:bodyPr/>
          <a:lstStyle/>
          <a:p>
            <a:pPr eaLnBrk="1" hangingPunct="1"/>
            <a:r>
              <a:rPr lang="en-US" smtClean="0">
                <a:ea typeface="ＭＳ Ｐゴシック" pitchFamily="34" charset="-128"/>
              </a:rPr>
              <a:t>Step 2: Agree on the Problem</a:t>
            </a:r>
            <a:endParaRPr lang="en-US" sz="1700" smtClean="0">
              <a:ea typeface="ＭＳ Ｐゴシック" pitchFamily="34" charset="-128"/>
            </a:endParaRPr>
          </a:p>
        </p:txBody>
      </p:sp>
      <p:sp>
        <p:nvSpPr>
          <p:cNvPr id="22531" name="Rectangle 1027"/>
          <p:cNvSpPr>
            <a:spLocks noGrp="1" noChangeArrowheads="1"/>
          </p:cNvSpPr>
          <p:nvPr>
            <p:ph type="body" idx="1"/>
          </p:nvPr>
        </p:nvSpPr>
        <p:spPr/>
        <p:txBody>
          <a:bodyPr/>
          <a:lstStyle/>
          <a:p>
            <a:pPr eaLnBrk="1" hangingPunct="1"/>
            <a:r>
              <a:rPr lang="en-US" sz="1900" dirty="0" smtClean="0">
                <a:ea typeface="ＭＳ Ｐゴシック" pitchFamily="34" charset="-128"/>
              </a:rPr>
              <a:t>Write the </a:t>
            </a:r>
            <a:r>
              <a:rPr lang="en-US" sz="1900" dirty="0" smtClean="0">
                <a:ea typeface="ＭＳ Ｐゴシック" pitchFamily="34" charset="-128"/>
              </a:rPr>
              <a:t>rest of the problem statement, using the format on the quiz.</a:t>
            </a:r>
            <a:endParaRPr lang="en-US" sz="1900" dirty="0" smtClean="0">
              <a:ea typeface="ＭＳ Ｐゴシック" pitchFamily="34" charset="-128"/>
            </a:endParaRPr>
          </a:p>
          <a:p>
            <a:pPr lvl="1" eaLnBrk="1" hangingPunct="1"/>
            <a:r>
              <a:rPr lang="en-US" sz="2100" dirty="0" smtClean="0">
                <a:ea typeface="ＭＳ Ｐゴシック" pitchFamily="34" charset="-128"/>
              </a:rPr>
              <a:t>A problem statement is the problem to be solved, written in a standardized format</a:t>
            </a:r>
          </a:p>
          <a:p>
            <a:pPr lvl="1" eaLnBrk="1" hangingPunct="1"/>
            <a:r>
              <a:rPr lang="en-US" sz="2100" dirty="0" smtClean="0">
                <a:ea typeface="ＭＳ Ｐゴシック" pitchFamily="34" charset="-128"/>
              </a:rPr>
              <a:t>It helps to know the benefits the proposed system will offer from a </a:t>
            </a:r>
            <a:r>
              <a:rPr lang="en-US" sz="2100" dirty="0" smtClean="0">
                <a:solidFill>
                  <a:srgbClr val="800000"/>
                </a:solidFill>
                <a:ea typeface="ＭＳ Ｐゴシック" pitchFamily="34" charset="-128"/>
              </a:rPr>
              <a:t>customers perspective</a:t>
            </a:r>
            <a:r>
              <a:rPr lang="en-US" sz="2100" dirty="0" smtClean="0">
                <a:ea typeface="ＭＳ Ｐゴシック" pitchFamily="34" charset="-128"/>
              </a:rPr>
              <a:t>. </a:t>
            </a:r>
          </a:p>
          <a:p>
            <a:pPr lvl="1" eaLnBrk="1" hangingPunct="1"/>
            <a:r>
              <a:rPr lang="en-US" sz="2100" dirty="0" smtClean="0">
                <a:ea typeface="ＭＳ Ｐゴシック" pitchFamily="34" charset="-128"/>
              </a:rPr>
              <a:t>There may be more than one statement.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AU" dirty="0" smtClean="0">
                <a:ea typeface="ＭＳ Ｐゴシック" pitchFamily="34" charset="-128"/>
              </a:rPr>
              <a:t>Our </a:t>
            </a:r>
            <a:r>
              <a:rPr lang="en-AU" dirty="0" smtClean="0">
                <a:ea typeface="ＭＳ Ｐゴシック" pitchFamily="34" charset="-128"/>
              </a:rPr>
              <a:t>Format for Problem Statements</a:t>
            </a:r>
            <a:endParaRPr lang="en-AU" sz="1700" dirty="0" smtClean="0">
              <a:solidFill>
                <a:schemeClr val="accent2"/>
              </a:solidFill>
              <a:ea typeface="ＭＳ Ｐゴシック" pitchFamily="34" charset="-128"/>
            </a:endParaRPr>
          </a:p>
        </p:txBody>
      </p:sp>
      <p:sp>
        <p:nvSpPr>
          <p:cNvPr id="23555" name="Rectangle 3"/>
          <p:cNvSpPr>
            <a:spLocks noGrp="1" noChangeArrowheads="1"/>
          </p:cNvSpPr>
          <p:nvPr>
            <p:ph type="body" idx="1"/>
          </p:nvPr>
        </p:nvSpPr>
        <p:spPr>
          <a:xfrm>
            <a:off x="593725" y="1749425"/>
            <a:ext cx="7962900" cy="4125913"/>
          </a:xfrm>
        </p:spPr>
        <p:txBody>
          <a:bodyPr/>
          <a:lstStyle/>
          <a:p>
            <a:pPr eaLnBrk="1" hangingPunct="1"/>
            <a:r>
              <a:rPr lang="en-US" sz="1900" smtClean="0">
                <a:solidFill>
                  <a:srgbClr val="800000"/>
                </a:solidFill>
                <a:ea typeface="ＭＳ Ｐゴシック" pitchFamily="34" charset="-128"/>
              </a:rPr>
              <a:t>The problem of:</a:t>
            </a:r>
            <a:r>
              <a:rPr lang="en-US" sz="1900" smtClean="0">
                <a:ea typeface="ＭＳ Ｐゴシック" pitchFamily="34" charset="-128"/>
              </a:rPr>
              <a:t> A description of the problem solved by the system </a:t>
            </a:r>
          </a:p>
          <a:p>
            <a:pPr eaLnBrk="1" hangingPunct="1"/>
            <a:r>
              <a:rPr lang="en-US" sz="1900" smtClean="0">
                <a:solidFill>
                  <a:srgbClr val="800000"/>
                </a:solidFill>
                <a:ea typeface="ＭＳ Ｐゴシック" pitchFamily="34" charset="-128"/>
              </a:rPr>
              <a:t>Affects:</a:t>
            </a:r>
            <a:r>
              <a:rPr lang="en-US" sz="1900" smtClean="0">
                <a:ea typeface="ＭＳ Ｐゴシック" pitchFamily="34" charset="-128"/>
              </a:rPr>
              <a:t> The people affected by this new system</a:t>
            </a:r>
          </a:p>
          <a:p>
            <a:pPr eaLnBrk="1" hangingPunct="1"/>
            <a:r>
              <a:rPr lang="en-US" sz="1900" smtClean="0">
                <a:solidFill>
                  <a:srgbClr val="800000"/>
                </a:solidFill>
                <a:ea typeface="ＭＳ Ｐゴシック" pitchFamily="34" charset="-128"/>
              </a:rPr>
              <a:t>And results in:</a:t>
            </a:r>
            <a:r>
              <a:rPr lang="en-US" sz="1900" smtClean="0">
                <a:ea typeface="ＭＳ Ｐゴシック" pitchFamily="34" charset="-128"/>
              </a:rPr>
              <a:t> The impact of the problem on stake-holders </a:t>
            </a:r>
          </a:p>
          <a:p>
            <a:pPr eaLnBrk="1" hangingPunct="1"/>
            <a:r>
              <a:rPr lang="en-US" sz="1900" smtClean="0">
                <a:solidFill>
                  <a:srgbClr val="800000"/>
                </a:solidFill>
                <a:ea typeface="ＭＳ Ｐゴシック" pitchFamily="34" charset="-128"/>
              </a:rPr>
              <a:t>Solution Benefits:</a:t>
            </a:r>
            <a:r>
              <a:rPr lang="en-US" sz="1900" smtClean="0">
                <a:ea typeface="ＭＳ Ｐゴシック" pitchFamily="34" charset="-128"/>
              </a:rPr>
              <a:t> Indicate the solution and list a few benefits</a:t>
            </a:r>
          </a:p>
          <a:p>
            <a:pPr eaLnBrk="1" hangingPunct="1"/>
            <a:endParaRPr lang="en-US" sz="1900" smtClean="0">
              <a:ea typeface="ＭＳ Ｐゴシック" pitchFamily="34" charset="-128"/>
            </a:endParaRPr>
          </a:p>
          <a:p>
            <a:pPr eaLnBrk="1" hangingPunct="1">
              <a:buFont typeface="Wingdings" pitchFamily="2" charset="2"/>
              <a:buNone/>
            </a:pPr>
            <a:endParaRPr lang="en-US" sz="1900" smtClean="0">
              <a:ea typeface="ＭＳ Ｐゴシック"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ea typeface="ＭＳ Ｐゴシック" pitchFamily="34" charset="-128"/>
              </a:rPr>
              <a:t>Elevator Statement</a:t>
            </a:r>
          </a:p>
        </p:txBody>
      </p:sp>
      <p:sp>
        <p:nvSpPr>
          <p:cNvPr id="34819" name="Content Placeholder 2"/>
          <p:cNvSpPr>
            <a:spLocks noGrp="1"/>
          </p:cNvSpPr>
          <p:nvPr>
            <p:ph idx="1"/>
          </p:nvPr>
        </p:nvSpPr>
        <p:spPr/>
        <p:txBody>
          <a:bodyPr/>
          <a:lstStyle/>
          <a:p>
            <a:pPr eaLnBrk="1" hangingPunct="1"/>
            <a:r>
              <a:rPr lang="en-US" smtClean="0">
                <a:ea typeface="ＭＳ Ｐゴシック" pitchFamily="34" charset="-128"/>
              </a:rPr>
              <a:t>According to Wikipedia</a:t>
            </a:r>
          </a:p>
          <a:p>
            <a:pPr eaLnBrk="1" hangingPunct="1">
              <a:buFont typeface="Wingdings" pitchFamily="2" charset="2"/>
              <a:buNone/>
            </a:pPr>
            <a:r>
              <a:rPr lang="en-US" smtClean="0">
                <a:ea typeface="ＭＳ Ｐゴシック" pitchFamily="34" charset="-128"/>
              </a:rPr>
              <a:t>    </a:t>
            </a:r>
          </a:p>
          <a:p>
            <a:pPr eaLnBrk="1" hangingPunct="1">
              <a:buFont typeface="Wingdings" pitchFamily="2" charset="2"/>
              <a:buNone/>
            </a:pPr>
            <a:r>
              <a:rPr lang="en-US" sz="2000" smtClean="0">
                <a:ea typeface="ＭＳ Ｐゴシック" pitchFamily="34" charset="-128"/>
              </a:rPr>
              <a:t>In business jargon an </a:t>
            </a:r>
            <a:r>
              <a:rPr lang="en-US" sz="2000" b="1" smtClean="0">
                <a:ea typeface="ＭＳ Ｐゴシック" pitchFamily="34" charset="-128"/>
              </a:rPr>
              <a:t>elevator statement</a:t>
            </a:r>
            <a:r>
              <a:rPr lang="en-US" sz="2000" smtClean="0">
                <a:ea typeface="ＭＳ Ｐゴシック" pitchFamily="34" charset="-128"/>
              </a:rPr>
              <a:t> (or </a:t>
            </a:r>
            <a:r>
              <a:rPr lang="en-US" sz="2000" b="1" smtClean="0">
                <a:ea typeface="ＭＳ Ｐゴシック" pitchFamily="34" charset="-128"/>
              </a:rPr>
              <a:t>elevator pitch</a:t>
            </a:r>
            <a:r>
              <a:rPr lang="en-US" sz="2000" smtClean="0">
                <a:ea typeface="ＭＳ Ｐゴシック" pitchFamily="34" charset="-128"/>
              </a:rPr>
              <a:t>) is a </a:t>
            </a:r>
            <a:br>
              <a:rPr lang="en-US" sz="2000" smtClean="0">
                <a:ea typeface="ＭＳ Ｐゴシック" pitchFamily="34" charset="-128"/>
              </a:rPr>
            </a:br>
            <a:endParaRPr lang="en-US" sz="2000" smtClean="0">
              <a:ea typeface="ＭＳ Ｐゴシック" pitchFamily="34" charset="-128"/>
            </a:endParaRPr>
          </a:p>
          <a:p>
            <a:pPr algn="ctr" eaLnBrk="1" hangingPunct="1">
              <a:buFont typeface="Wingdings" pitchFamily="2" charset="2"/>
              <a:buNone/>
            </a:pPr>
            <a:r>
              <a:rPr lang="en-US" sz="2000" b="1" smtClean="0">
                <a:solidFill>
                  <a:srgbClr val="C00000"/>
                </a:solidFill>
                <a:ea typeface="ＭＳ Ｐゴシック" pitchFamily="34" charset="-128"/>
              </a:rPr>
              <a:t>	short concise and compelling statement </a:t>
            </a:r>
            <a:br>
              <a:rPr lang="en-US" sz="2000" b="1" smtClean="0">
                <a:solidFill>
                  <a:srgbClr val="C00000"/>
                </a:solidFill>
                <a:ea typeface="ＭＳ Ｐゴシック" pitchFamily="34" charset="-128"/>
              </a:rPr>
            </a:br>
            <a:endParaRPr lang="en-US" sz="2000" b="1" smtClean="0">
              <a:solidFill>
                <a:srgbClr val="C00000"/>
              </a:solidFill>
              <a:ea typeface="ＭＳ Ｐゴシック" pitchFamily="34" charset="-128"/>
            </a:endParaRPr>
          </a:p>
          <a:p>
            <a:pPr eaLnBrk="1" hangingPunct="1">
              <a:buFont typeface="Wingdings" pitchFamily="2" charset="2"/>
              <a:buNone/>
            </a:pPr>
            <a:r>
              <a:rPr lang="en-US" sz="2000" b="1" smtClean="0">
                <a:solidFill>
                  <a:srgbClr val="C00000"/>
                </a:solidFill>
                <a:ea typeface="ＭＳ Ｐゴシック" pitchFamily="34" charset="-128"/>
              </a:rPr>
              <a:t>     </a:t>
            </a:r>
            <a:r>
              <a:rPr lang="en-US" sz="2000" smtClean="0">
                <a:ea typeface="ＭＳ Ｐゴシック" pitchFamily="34" charset="-128"/>
              </a:rPr>
              <a:t>about a business or a business situation that can be delivered in the time it takes for an imaginary elevator ride. </a:t>
            </a:r>
          </a:p>
          <a:p>
            <a:pPr eaLnBrk="1" hangingPunct="1">
              <a:buFont typeface="Wingdings" pitchFamily="2" charset="2"/>
              <a:buNone/>
            </a:pPr>
            <a:endParaRPr lang="en-US" sz="2000" smtClean="0">
              <a:ea typeface="ＭＳ Ｐゴシック"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81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481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ea typeface="ＭＳ Ｐゴシック" pitchFamily="34" charset="-128"/>
              </a:rPr>
              <a:t>The Five Steps in Problem Analysis</a:t>
            </a:r>
            <a:endParaRPr lang="en-US" sz="1700" smtClean="0">
              <a:ea typeface="ＭＳ Ｐゴシック" pitchFamily="34" charset="-128"/>
            </a:endParaRPr>
          </a:p>
        </p:txBody>
      </p:sp>
      <p:sp>
        <p:nvSpPr>
          <p:cNvPr id="26627" name="Rectangle 3"/>
          <p:cNvSpPr>
            <a:spLocks noGrp="1" noChangeArrowheads="1"/>
          </p:cNvSpPr>
          <p:nvPr>
            <p:ph type="body" idx="1"/>
          </p:nvPr>
        </p:nvSpPr>
        <p:spPr/>
        <p:txBody>
          <a:bodyPr/>
          <a:lstStyle/>
          <a:p>
            <a:pPr marL="533400" indent="-533400" eaLnBrk="1" hangingPunct="1">
              <a:buFont typeface="Arial" charset="0"/>
              <a:buAutoNum type="arabicPeriod"/>
            </a:pPr>
            <a:r>
              <a:rPr lang="en-US" sz="1900" dirty="0" smtClean="0">
                <a:ea typeface="ＭＳ Ｐゴシック" pitchFamily="34" charset="-128"/>
              </a:rPr>
              <a:t>Gain agreement on the problem</a:t>
            </a:r>
          </a:p>
          <a:p>
            <a:pPr marL="533400" indent="-533400" eaLnBrk="1" hangingPunct="1">
              <a:buFont typeface="Arial" charset="0"/>
              <a:buAutoNum type="arabicPeriod"/>
            </a:pPr>
            <a:r>
              <a:rPr lang="en-US" sz="1900" dirty="0" smtClean="0">
                <a:solidFill>
                  <a:srgbClr val="C00000"/>
                </a:solidFill>
                <a:ea typeface="ＭＳ Ｐゴシック" pitchFamily="34" charset="-128"/>
              </a:rPr>
              <a:t>Understand the root causes</a:t>
            </a:r>
          </a:p>
          <a:p>
            <a:pPr marL="533400" indent="-533400" eaLnBrk="1" hangingPunct="1">
              <a:buFont typeface="Arial" charset="0"/>
              <a:buAutoNum type="arabicPeriod"/>
            </a:pPr>
            <a:r>
              <a:rPr lang="en-US" sz="1900" dirty="0" smtClean="0">
                <a:ea typeface="ＭＳ Ｐゴシック" pitchFamily="34" charset="-128"/>
              </a:rPr>
              <a:t>Identify the stakeholders</a:t>
            </a:r>
          </a:p>
          <a:p>
            <a:pPr marL="533400" indent="-533400" eaLnBrk="1" hangingPunct="1">
              <a:buFont typeface="Arial" charset="0"/>
              <a:buAutoNum type="arabicPeriod"/>
            </a:pPr>
            <a:r>
              <a:rPr lang="en-US" sz="1900" dirty="0" smtClean="0">
                <a:ea typeface="ＭＳ Ｐゴシック" pitchFamily="34" charset="-128"/>
              </a:rPr>
              <a:t>Define the solution system boundary</a:t>
            </a:r>
          </a:p>
          <a:p>
            <a:pPr marL="533400" indent="-533400" eaLnBrk="1" hangingPunct="1">
              <a:buFont typeface="Arial" charset="0"/>
              <a:buAutoNum type="arabicPeriod"/>
            </a:pPr>
            <a:r>
              <a:rPr lang="en-US" sz="1900" dirty="0" smtClean="0">
                <a:ea typeface="ＭＳ Ｐゴシック" pitchFamily="34" charset="-128"/>
              </a:rPr>
              <a:t>Identify the constraints imposed on the solution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ea typeface="ＭＳ Ｐゴシック" pitchFamily="34" charset="-128"/>
              </a:rPr>
              <a:t>Step 3: Find Root Causes</a:t>
            </a:r>
            <a:endParaRPr lang="en-US" sz="1700" smtClean="0">
              <a:ea typeface="ＭＳ Ｐゴシック" pitchFamily="34" charset="-128"/>
            </a:endParaRPr>
          </a:p>
        </p:txBody>
      </p:sp>
      <p:sp>
        <p:nvSpPr>
          <p:cNvPr id="27651" name="Rectangle 3"/>
          <p:cNvSpPr>
            <a:spLocks noGrp="1" noChangeArrowheads="1"/>
          </p:cNvSpPr>
          <p:nvPr>
            <p:ph type="body" idx="1"/>
          </p:nvPr>
        </p:nvSpPr>
        <p:spPr/>
        <p:txBody>
          <a:bodyPr/>
          <a:lstStyle/>
          <a:p>
            <a:pPr marL="533400" indent="-533400" eaLnBrk="1" hangingPunct="1"/>
            <a:r>
              <a:rPr lang="en-US" sz="2100" smtClean="0">
                <a:ea typeface="ＭＳ Ｐゴシック" pitchFamily="34" charset="-128"/>
              </a:rPr>
              <a:t>How do you find problems and their causes?</a:t>
            </a:r>
          </a:p>
          <a:p>
            <a:pPr marL="933450" lvl="1" indent="-461963" eaLnBrk="1" hangingPunct="1"/>
            <a:r>
              <a:rPr lang="en-US" sz="2100" smtClean="0">
                <a:ea typeface="ＭＳ Ｐゴシック" pitchFamily="34" charset="-128"/>
              </a:rPr>
              <a:t>Don</a:t>
            </a:r>
            <a:r>
              <a:rPr lang="ja-JP" altLang="en-US" sz="2100" smtClean="0">
                <a:ea typeface="ＭＳ Ｐゴシック" pitchFamily="34" charset="-128"/>
              </a:rPr>
              <a:t>’</a:t>
            </a:r>
            <a:r>
              <a:rPr lang="en-US" altLang="ja-JP" sz="2100" smtClean="0">
                <a:ea typeface="ＭＳ Ｐゴシック" pitchFamily="34" charset="-128"/>
              </a:rPr>
              <a:t>t assume</a:t>
            </a:r>
          </a:p>
          <a:p>
            <a:pPr marL="933450" lvl="1" indent="-461963" eaLnBrk="1" hangingPunct="1">
              <a:buFont typeface="Wingdings" pitchFamily="2" charset="2"/>
              <a:buNone/>
            </a:pPr>
            <a:r>
              <a:rPr lang="en-US" sz="2100" smtClean="0">
                <a:ea typeface="ＭＳ Ｐゴシック" pitchFamily="34" charset="-128"/>
              </a:rPr>
              <a:t>		 </a:t>
            </a:r>
            <a:r>
              <a:rPr lang="ja-JP" altLang="en-US" sz="2100" smtClean="0">
                <a:solidFill>
                  <a:srgbClr val="800000"/>
                </a:solidFill>
                <a:ea typeface="ＭＳ Ｐゴシック" pitchFamily="34" charset="-128"/>
              </a:rPr>
              <a:t>“</a:t>
            </a:r>
            <a:r>
              <a:rPr lang="en-US" altLang="ja-JP" sz="2100" smtClean="0">
                <a:solidFill>
                  <a:srgbClr val="800000"/>
                </a:solidFill>
                <a:ea typeface="ＭＳ Ｐゴシック" pitchFamily="34" charset="-128"/>
              </a:rPr>
              <a:t> ask and ask again </a:t>
            </a:r>
            <a:r>
              <a:rPr lang="ja-JP" altLang="en-US" sz="2100" smtClean="0">
                <a:solidFill>
                  <a:srgbClr val="800000"/>
                </a:solidFill>
                <a:ea typeface="ＭＳ Ｐゴシック" pitchFamily="34" charset="-128"/>
              </a:rPr>
              <a:t>”</a:t>
            </a:r>
            <a:endParaRPr lang="en-US" altLang="ja-JP" sz="2100" smtClean="0">
              <a:solidFill>
                <a:srgbClr val="800000"/>
              </a:solidFill>
              <a:ea typeface="ＭＳ Ｐゴシック" pitchFamily="34" charset="-128"/>
            </a:endParaRPr>
          </a:p>
          <a:p>
            <a:pPr marL="933450" lvl="1" indent="-461963" eaLnBrk="1" hangingPunct="1">
              <a:buFont typeface="Wingdings" pitchFamily="2" charset="2"/>
              <a:buNone/>
            </a:pPr>
            <a:endParaRPr lang="en-US" sz="2100" smtClean="0">
              <a:solidFill>
                <a:srgbClr val="800000"/>
              </a:solidFill>
              <a:ea typeface="ＭＳ Ｐゴシック" pitchFamily="34"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z="2800" dirty="0" smtClean="0">
                <a:ea typeface="ＭＳ Ｐゴシック" pitchFamily="34" charset="-128"/>
              </a:rPr>
              <a:t>Fishbone or Ishikawa (Kaoru Ishikawa) diagrams</a:t>
            </a:r>
            <a:br>
              <a:rPr lang="en-US" sz="2800" dirty="0" smtClean="0">
                <a:ea typeface="ＭＳ Ｐゴシック" pitchFamily="34" charset="-128"/>
              </a:rPr>
            </a:br>
            <a:endParaRPr lang="en-US" dirty="0" smtClean="0">
              <a:ea typeface="ＭＳ Ｐゴシック" pitchFamily="34" charset="-128"/>
            </a:endParaRPr>
          </a:p>
        </p:txBody>
      </p:sp>
      <p:sp>
        <p:nvSpPr>
          <p:cNvPr id="28675" name="Content Placeholder 2"/>
          <p:cNvSpPr>
            <a:spLocks noGrp="1"/>
          </p:cNvSpPr>
          <p:nvPr>
            <p:ph sz="half" idx="1"/>
          </p:nvPr>
        </p:nvSpPr>
        <p:spPr/>
        <p:txBody>
          <a:bodyPr/>
          <a:lstStyle/>
          <a:p>
            <a:pPr marL="933450" lvl="1" indent="-461963" eaLnBrk="1" hangingPunct="1"/>
            <a:r>
              <a:rPr lang="en-US" sz="2100" smtClean="0">
                <a:ea typeface="ＭＳ Ｐゴシック" pitchFamily="34" charset="-128"/>
              </a:rPr>
              <a:t>Problem in head of fish</a:t>
            </a:r>
          </a:p>
          <a:p>
            <a:pPr marL="933450" lvl="1" indent="-461963" eaLnBrk="1" hangingPunct="1"/>
            <a:r>
              <a:rPr lang="en-US" sz="2100" smtClean="0">
                <a:ea typeface="ＭＳ Ｐゴシック" pitchFamily="34" charset="-128"/>
              </a:rPr>
              <a:t>Draw major bones for different sources of the problem</a:t>
            </a:r>
          </a:p>
          <a:p>
            <a:pPr marL="933450" lvl="1" indent="-461963" eaLnBrk="1" hangingPunct="1"/>
            <a:r>
              <a:rPr lang="en-US" sz="2100" smtClean="0">
                <a:ea typeface="ＭＳ Ｐゴシック" pitchFamily="34" charset="-128"/>
              </a:rPr>
              <a:t>Expand recursively.</a:t>
            </a:r>
          </a:p>
        </p:txBody>
      </p:sp>
      <p:pic>
        <p:nvPicPr>
          <p:cNvPr id="28676" name="Picture 3"/>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18038" y="1871663"/>
            <a:ext cx="3919537" cy="2743200"/>
          </a:xfr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2800" dirty="0" smtClean="0">
                <a:ea typeface="ＭＳ Ｐゴシック" pitchFamily="34" charset="-128"/>
              </a:rPr>
              <a:t>An Example Fishbone Diagram</a:t>
            </a:r>
          </a:p>
        </p:txBody>
      </p:sp>
      <p:grpSp>
        <p:nvGrpSpPr>
          <p:cNvPr id="29699" name="Group 24"/>
          <p:cNvGrpSpPr>
            <a:grpSpLocks/>
          </p:cNvGrpSpPr>
          <p:nvPr/>
        </p:nvGrpSpPr>
        <p:grpSpPr bwMode="auto">
          <a:xfrm flipH="1">
            <a:off x="1209675" y="1997075"/>
            <a:ext cx="6308725" cy="3916363"/>
            <a:chOff x="1112838" y="2179638"/>
            <a:chExt cx="6308725" cy="3916362"/>
          </a:xfrm>
        </p:grpSpPr>
        <p:sp>
          <p:nvSpPr>
            <p:cNvPr id="29700" name="Rectangle 5"/>
            <p:cNvSpPr>
              <a:spLocks noChangeArrowheads="1"/>
            </p:cNvSpPr>
            <p:nvPr/>
          </p:nvSpPr>
          <p:spPr bwMode="auto">
            <a:xfrm>
              <a:off x="1112838" y="3124200"/>
              <a:ext cx="1203325" cy="838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spAutoFit/>
            </a:bodyPr>
            <a:lstStyle/>
            <a:p>
              <a:endParaRPr lang="en-US"/>
            </a:p>
          </p:txBody>
        </p:sp>
        <p:sp>
          <p:nvSpPr>
            <p:cNvPr id="29701" name="Text Box 6"/>
            <p:cNvSpPr txBox="1">
              <a:spLocks noChangeArrowheads="1"/>
            </p:cNvSpPr>
            <p:nvPr/>
          </p:nvSpPr>
          <p:spPr bwMode="auto">
            <a:xfrm>
              <a:off x="1249363" y="3206750"/>
              <a:ext cx="793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r>
                <a:rPr lang="en-US"/>
                <a:t>Lousy</a:t>
              </a:r>
              <a:br>
                <a:rPr lang="en-US"/>
              </a:br>
              <a:r>
                <a:rPr lang="en-US"/>
                <a:t>Meals</a:t>
              </a:r>
            </a:p>
          </p:txBody>
        </p:sp>
        <p:sp>
          <p:nvSpPr>
            <p:cNvPr id="29702" name="Line 7"/>
            <p:cNvSpPr>
              <a:spLocks noChangeShapeType="1"/>
            </p:cNvSpPr>
            <p:nvPr/>
          </p:nvSpPr>
          <p:spPr bwMode="auto">
            <a:xfrm>
              <a:off x="2301875" y="3505200"/>
              <a:ext cx="3443288"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9703" name="Line 8"/>
            <p:cNvSpPr>
              <a:spLocks noChangeShapeType="1"/>
            </p:cNvSpPr>
            <p:nvPr/>
          </p:nvSpPr>
          <p:spPr bwMode="auto">
            <a:xfrm flipV="1">
              <a:off x="2651125" y="2179638"/>
              <a:ext cx="1295400" cy="1309687"/>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9704" name="Line 9"/>
            <p:cNvSpPr>
              <a:spLocks noChangeShapeType="1"/>
            </p:cNvSpPr>
            <p:nvPr/>
          </p:nvSpPr>
          <p:spPr bwMode="auto">
            <a:xfrm flipV="1">
              <a:off x="5730875" y="2179638"/>
              <a:ext cx="1295400" cy="1309687"/>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9705" name="Line 10"/>
            <p:cNvSpPr>
              <a:spLocks noChangeShapeType="1"/>
            </p:cNvSpPr>
            <p:nvPr/>
          </p:nvSpPr>
          <p:spPr bwMode="auto">
            <a:xfrm>
              <a:off x="2681288" y="3505200"/>
              <a:ext cx="1295400" cy="130968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9706" name="Line 11"/>
            <p:cNvSpPr>
              <a:spLocks noChangeShapeType="1"/>
            </p:cNvSpPr>
            <p:nvPr/>
          </p:nvSpPr>
          <p:spPr bwMode="auto">
            <a:xfrm>
              <a:off x="5729288" y="3536950"/>
              <a:ext cx="1295400" cy="130968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9707" name="Text Box 14"/>
            <p:cNvSpPr txBox="1">
              <a:spLocks noChangeArrowheads="1"/>
            </p:cNvSpPr>
            <p:nvPr/>
          </p:nvSpPr>
          <p:spPr bwMode="auto">
            <a:xfrm rot="-2583853">
              <a:off x="2466975" y="2216150"/>
              <a:ext cx="1174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r>
                <a:rPr lang="en-US"/>
                <a:t>Same old</a:t>
              </a:r>
              <a:br>
                <a:rPr lang="en-US"/>
              </a:br>
              <a:r>
                <a:rPr lang="en-US"/>
                <a:t>every day</a:t>
              </a:r>
            </a:p>
          </p:txBody>
        </p:sp>
        <p:sp>
          <p:nvSpPr>
            <p:cNvPr id="29708" name="Rectangle 15"/>
            <p:cNvSpPr>
              <a:spLocks noChangeArrowheads="1"/>
            </p:cNvSpPr>
            <p:nvPr/>
          </p:nvSpPr>
          <p:spPr bwMode="auto">
            <a:xfrm rot="2774333">
              <a:off x="2500313" y="4016375"/>
              <a:ext cx="793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Lousy</a:t>
              </a:r>
              <a:br>
                <a:rPr lang="en-US"/>
              </a:br>
              <a:r>
                <a:rPr lang="en-US"/>
                <a:t>cooks</a:t>
              </a:r>
            </a:p>
          </p:txBody>
        </p:sp>
        <p:sp>
          <p:nvSpPr>
            <p:cNvPr id="29709" name="Rectangle 16"/>
            <p:cNvSpPr>
              <a:spLocks noChangeArrowheads="1"/>
            </p:cNvSpPr>
            <p:nvPr/>
          </p:nvSpPr>
          <p:spPr bwMode="auto">
            <a:xfrm rot="2689774">
              <a:off x="5992813" y="3757613"/>
              <a:ext cx="1428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Too far from</a:t>
              </a:r>
              <a:br>
                <a:rPr lang="en-US"/>
              </a:br>
              <a:r>
                <a:rPr lang="en-US"/>
                <a:t>suppliers</a:t>
              </a:r>
            </a:p>
          </p:txBody>
        </p:sp>
        <p:sp>
          <p:nvSpPr>
            <p:cNvPr id="29710" name="Rectangle 19"/>
            <p:cNvSpPr>
              <a:spLocks noChangeArrowheads="1"/>
            </p:cNvSpPr>
            <p:nvPr/>
          </p:nvSpPr>
          <p:spPr bwMode="auto">
            <a:xfrm rot="-2597632">
              <a:off x="5576888" y="2354263"/>
              <a:ext cx="9080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Lousy</a:t>
              </a:r>
              <a:br>
                <a:rPr lang="en-US"/>
              </a:br>
              <a:r>
                <a:rPr lang="en-US"/>
                <a:t>kitchen</a:t>
              </a:r>
            </a:p>
          </p:txBody>
        </p:sp>
        <p:sp>
          <p:nvSpPr>
            <p:cNvPr id="29711" name="Line 20"/>
            <p:cNvSpPr>
              <a:spLocks noChangeShapeType="1"/>
            </p:cNvSpPr>
            <p:nvPr/>
          </p:nvSpPr>
          <p:spPr bwMode="auto">
            <a:xfrm>
              <a:off x="3459163" y="4189413"/>
              <a:ext cx="19208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9712" name="Line 21"/>
            <p:cNvSpPr>
              <a:spLocks noChangeShapeType="1"/>
            </p:cNvSpPr>
            <p:nvPr/>
          </p:nvSpPr>
          <p:spPr bwMode="auto">
            <a:xfrm>
              <a:off x="4008438" y="4800600"/>
              <a:ext cx="19208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9713" name="Text Box 23"/>
            <p:cNvSpPr txBox="1">
              <a:spLocks noChangeArrowheads="1"/>
            </p:cNvSpPr>
            <p:nvPr/>
          </p:nvSpPr>
          <p:spPr bwMode="auto">
            <a:xfrm>
              <a:off x="3398838" y="3816350"/>
              <a:ext cx="2019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r>
                <a:rPr lang="en-US"/>
                <a:t>Poor education</a:t>
              </a:r>
            </a:p>
          </p:txBody>
        </p:sp>
        <p:sp>
          <p:nvSpPr>
            <p:cNvPr id="29714" name="Rectangle 24"/>
            <p:cNvSpPr>
              <a:spLocks noChangeArrowheads="1"/>
            </p:cNvSpPr>
            <p:nvPr/>
          </p:nvSpPr>
          <p:spPr bwMode="auto">
            <a:xfrm>
              <a:off x="4098925" y="4398963"/>
              <a:ext cx="14811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Poor attitude</a:t>
              </a:r>
            </a:p>
          </p:txBody>
        </p:sp>
        <p:sp>
          <p:nvSpPr>
            <p:cNvPr id="29715" name="Line 26"/>
            <p:cNvSpPr>
              <a:spLocks noChangeShapeType="1"/>
            </p:cNvSpPr>
            <p:nvPr/>
          </p:nvSpPr>
          <p:spPr bwMode="auto">
            <a:xfrm>
              <a:off x="4403725" y="4846638"/>
              <a:ext cx="990600" cy="10048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9716" name="Line 27"/>
            <p:cNvSpPr>
              <a:spLocks noChangeShapeType="1"/>
            </p:cNvSpPr>
            <p:nvPr/>
          </p:nvSpPr>
          <p:spPr bwMode="auto">
            <a:xfrm>
              <a:off x="5410200" y="4862513"/>
              <a:ext cx="990600" cy="10048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9717" name="Rectangle 28"/>
            <p:cNvSpPr>
              <a:spLocks noChangeArrowheads="1"/>
            </p:cNvSpPr>
            <p:nvPr/>
          </p:nvSpPr>
          <p:spPr bwMode="auto">
            <a:xfrm rot="2771020">
              <a:off x="5808663" y="5099050"/>
              <a:ext cx="13525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Have to get</a:t>
              </a:r>
              <a:br>
                <a:rPr lang="en-US"/>
              </a:br>
              <a:r>
                <a:rPr lang="en-US"/>
                <a:t>up early</a:t>
              </a:r>
            </a:p>
          </p:txBody>
        </p:sp>
        <p:sp>
          <p:nvSpPr>
            <p:cNvPr id="29718" name="Rectangle 29"/>
            <p:cNvSpPr>
              <a:spLocks noChangeArrowheads="1"/>
            </p:cNvSpPr>
            <p:nvPr/>
          </p:nvSpPr>
          <p:spPr bwMode="auto">
            <a:xfrm rot="2740845">
              <a:off x="4647407" y="5207793"/>
              <a:ext cx="1238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Underpaid</a:t>
              </a: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ea typeface="ＭＳ Ｐゴシック" pitchFamily="34" charset="-128"/>
              </a:rPr>
              <a:t>Tool for Drawing Fish Bone Diagrams</a:t>
            </a:r>
          </a:p>
        </p:txBody>
      </p:sp>
      <p:sp>
        <p:nvSpPr>
          <p:cNvPr id="30723" name="Content Placeholder 2"/>
          <p:cNvSpPr>
            <a:spLocks noGrp="1"/>
          </p:cNvSpPr>
          <p:nvPr>
            <p:ph idx="1"/>
          </p:nvPr>
        </p:nvSpPr>
        <p:spPr/>
        <p:txBody>
          <a:bodyPr/>
          <a:lstStyle/>
          <a:p>
            <a:pPr eaLnBrk="1" hangingPunct="1"/>
            <a:r>
              <a:rPr lang="en-US" dirty="0" smtClean="0">
                <a:ea typeface="ＭＳ Ｐゴシック" pitchFamily="34" charset="-128"/>
              </a:rPr>
              <a:t>Template on </a:t>
            </a:r>
            <a:r>
              <a:rPr lang="en-US" dirty="0" smtClean="0">
                <a:ea typeface="ＭＳ Ｐゴシック" pitchFamily="34" charset="-128"/>
              </a:rPr>
              <a:t>course website [under Resources]</a:t>
            </a:r>
            <a:endParaRPr lang="en-US" dirty="0" smtClean="0">
              <a:ea typeface="ＭＳ Ｐゴシック" pitchFamily="34" charset="-128"/>
            </a:endParaRPr>
          </a:p>
          <a:p>
            <a:pPr eaLnBrk="1" hangingPunct="1"/>
            <a:r>
              <a:rPr lang="en-US" dirty="0" smtClean="0">
                <a:ea typeface="ＭＳ Ｐゴシック" pitchFamily="34" charset="-128"/>
              </a:rPr>
              <a:t>Visio has a nice template</a:t>
            </a:r>
          </a:p>
          <a:p>
            <a:pPr eaLnBrk="1" hangingPunct="1"/>
            <a:r>
              <a:rPr lang="en-US" dirty="0" err="1" smtClean="0">
                <a:ea typeface="ＭＳ Ｐゴシック" pitchFamily="34" charset="-128"/>
              </a:rPr>
              <a:t>Powerpoint</a:t>
            </a:r>
            <a:r>
              <a:rPr lang="en-US" dirty="0" smtClean="0">
                <a:ea typeface="ＭＳ Ｐゴシック" pitchFamily="34" charset="-128"/>
              </a:rPr>
              <a:t> ca</a:t>
            </a:r>
            <a:r>
              <a:rPr lang="en-US" dirty="0" smtClean="0">
                <a:ea typeface="ＭＳ Ｐゴシック" pitchFamily="34" charset="-128"/>
              </a:rPr>
              <a:t>n be used</a:t>
            </a:r>
            <a:endParaRPr lang="en-US" dirty="0" smtClean="0">
              <a:ea typeface="ＭＳ Ｐゴシック" pitchFamily="34" charset="-128"/>
            </a:endParaRPr>
          </a:p>
          <a:p>
            <a:pPr eaLnBrk="1" hangingPunct="1"/>
            <a:r>
              <a:rPr lang="en-US" dirty="0" smtClean="0">
                <a:ea typeface="ＭＳ Ｐゴシック" pitchFamily="34" charset="-128"/>
                <a:hlinkClick r:id="rId3"/>
              </a:rPr>
              <a:t>http://</a:t>
            </a:r>
            <a:r>
              <a:rPr lang="en-US" dirty="0" smtClean="0">
                <a:ea typeface="ＭＳ Ｐゴシック" pitchFamily="34" charset="-128"/>
                <a:hlinkClick r:id="rId3"/>
              </a:rPr>
              <a:t>www.classtools.net/education-games-php/fishbone</a:t>
            </a:r>
            <a:r>
              <a:rPr lang="en-US" dirty="0" smtClean="0">
                <a:ea typeface="ＭＳ Ｐゴシック" pitchFamily="34" charset="-128"/>
              </a:rPr>
              <a:t> has the original of the template </a:t>
            </a:r>
            <a:endParaRPr lang="en-US"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dirty="0" smtClean="0">
                <a:ea typeface="ＭＳ Ｐゴシック" pitchFamily="34" charset="-128"/>
              </a:rPr>
              <a:t>Final Step</a:t>
            </a:r>
            <a:endParaRPr lang="en-US" dirty="0" smtClean="0">
              <a:ea typeface="ＭＳ Ｐゴシック" pitchFamily="34" charset="-128"/>
            </a:endParaRPr>
          </a:p>
        </p:txBody>
      </p:sp>
      <p:sp>
        <p:nvSpPr>
          <p:cNvPr id="31747" name="Content Placeholder 2"/>
          <p:cNvSpPr>
            <a:spLocks noGrp="1"/>
          </p:cNvSpPr>
          <p:nvPr>
            <p:ph idx="1"/>
          </p:nvPr>
        </p:nvSpPr>
        <p:spPr/>
        <p:txBody>
          <a:bodyPr/>
          <a:lstStyle/>
          <a:p>
            <a:pPr eaLnBrk="1" hangingPunct="1"/>
            <a:r>
              <a:rPr lang="en-US" dirty="0" smtClean="0">
                <a:ea typeface="ＭＳ Ｐゴシック" pitchFamily="34" charset="-128"/>
              </a:rPr>
              <a:t>Draw a fish bone diagram for the </a:t>
            </a:r>
            <a:r>
              <a:rPr lang="en-US" altLang="en-US" sz="2400" dirty="0" smtClean="0">
                <a:ea typeface="ＭＳ Ｐゴシック" pitchFamily="34" charset="-128"/>
              </a:rPr>
              <a:t>“</a:t>
            </a:r>
            <a:r>
              <a:rPr lang="en-US" sz="2400" dirty="0" smtClean="0">
                <a:ea typeface="ＭＳ Ｐゴシック" pitchFamily="34" charset="-128"/>
              </a:rPr>
              <a:t>Degree Planner</a:t>
            </a:r>
            <a:r>
              <a:rPr lang="en-US" altLang="en-US" sz="2400" dirty="0" smtClean="0">
                <a:ea typeface="ＭＳ Ｐゴシック" pitchFamily="34" charset="-128"/>
              </a:rPr>
              <a:t>”</a:t>
            </a:r>
            <a:r>
              <a:rPr lang="en-US" sz="2400" dirty="0" smtClean="0">
                <a:ea typeface="ＭＳ Ｐゴシック" pitchFamily="34" charset="-128"/>
              </a:rPr>
              <a:t> </a:t>
            </a:r>
            <a:r>
              <a:rPr lang="en-US" dirty="0" smtClean="0">
                <a:ea typeface="ＭＳ Ｐゴシック" pitchFamily="34" charset="-128"/>
              </a:rPr>
              <a:t>project and turn it in </a:t>
            </a:r>
            <a:r>
              <a:rPr lang="en-US" dirty="0" smtClean="0">
                <a:ea typeface="ＭＳ Ｐゴシック" pitchFamily="34" charset="-128"/>
              </a:rPr>
              <a:t>at the end of class, on your quiz.</a:t>
            </a:r>
            <a:endParaRPr lang="en-US" dirty="0" smtClean="0">
              <a:solidFill>
                <a:srgbClr val="C00000"/>
              </a:solidFill>
              <a:ea typeface="ＭＳ Ｐゴシック" pitchFamily="34"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11188" y="228600"/>
            <a:ext cx="8142287" cy="989013"/>
          </a:xfrm>
        </p:spPr>
        <p:txBody>
          <a:bodyPr/>
          <a:lstStyle/>
          <a:p>
            <a:pPr eaLnBrk="1" hangingPunct="1"/>
            <a:r>
              <a:rPr lang="en-AU" smtClean="0">
                <a:ea typeface="ＭＳ Ｐゴシック" pitchFamily="34" charset="-128"/>
              </a:rPr>
              <a:t>Requirements Team Skills</a:t>
            </a:r>
            <a:endParaRPr lang="en-AU" u="sng" smtClean="0">
              <a:solidFill>
                <a:schemeClr val="accent2"/>
              </a:solidFill>
              <a:ea typeface="ＭＳ Ｐゴシック" pitchFamily="34" charset="-128"/>
            </a:endParaRPr>
          </a:p>
        </p:txBody>
      </p:sp>
      <p:sp>
        <p:nvSpPr>
          <p:cNvPr id="14339" name="Rectangle 3"/>
          <p:cNvSpPr>
            <a:spLocks noGrp="1" noChangeArrowheads="1"/>
          </p:cNvSpPr>
          <p:nvPr>
            <p:ph sz="quarter" idx="1"/>
          </p:nvPr>
        </p:nvSpPr>
        <p:spPr>
          <a:xfrm>
            <a:off x="611188" y="1677988"/>
            <a:ext cx="8142287" cy="4487862"/>
          </a:xfrm>
        </p:spPr>
        <p:txBody>
          <a:bodyPr/>
          <a:lstStyle/>
          <a:p>
            <a:pPr marL="608013" indent="-608013" eaLnBrk="1" hangingPunct="1">
              <a:buFontTx/>
              <a:buAutoNum type="arabicPeriod"/>
            </a:pPr>
            <a:r>
              <a:rPr lang="en-US" smtClean="0">
                <a:ea typeface="ＭＳ Ｐゴシック" pitchFamily="34" charset="-128"/>
              </a:rPr>
              <a:t>Analyzing the Problem</a:t>
            </a:r>
          </a:p>
          <a:p>
            <a:pPr marL="608013" indent="-608013" eaLnBrk="1" hangingPunct="1">
              <a:buFontTx/>
              <a:buAutoNum type="arabicPeriod"/>
            </a:pPr>
            <a:r>
              <a:rPr lang="en-US" smtClean="0">
                <a:ea typeface="ＭＳ Ｐゴシック" pitchFamily="34" charset="-128"/>
              </a:rPr>
              <a:t>Understanding User and Stakeholder Needs</a:t>
            </a:r>
          </a:p>
          <a:p>
            <a:pPr marL="608013" indent="-608013" eaLnBrk="1" hangingPunct="1">
              <a:buFontTx/>
              <a:buAutoNum type="arabicPeriod"/>
            </a:pPr>
            <a:r>
              <a:rPr lang="en-US" smtClean="0">
                <a:ea typeface="ＭＳ Ｐゴシック" pitchFamily="34" charset="-128"/>
              </a:rPr>
              <a:t>Defining the System</a:t>
            </a:r>
          </a:p>
          <a:p>
            <a:pPr marL="608013" indent="-608013" eaLnBrk="1" hangingPunct="1">
              <a:buFontTx/>
              <a:buAutoNum type="arabicPeriod"/>
            </a:pPr>
            <a:r>
              <a:rPr lang="en-US" smtClean="0">
                <a:ea typeface="ＭＳ Ｐゴシック" pitchFamily="34" charset="-128"/>
              </a:rPr>
              <a:t>Managing Scope</a:t>
            </a:r>
          </a:p>
          <a:p>
            <a:pPr marL="608013" indent="-608013" eaLnBrk="1" hangingPunct="1">
              <a:buFontTx/>
              <a:buAutoNum type="arabicPeriod"/>
            </a:pPr>
            <a:r>
              <a:rPr lang="en-US" smtClean="0">
                <a:ea typeface="ＭＳ Ｐゴシック" pitchFamily="34" charset="-128"/>
              </a:rPr>
              <a:t>Refining the System Definition</a:t>
            </a:r>
          </a:p>
          <a:p>
            <a:pPr marL="608013" indent="-608013" eaLnBrk="1" hangingPunct="1">
              <a:buFontTx/>
              <a:buAutoNum type="arabicPeriod"/>
            </a:pPr>
            <a:r>
              <a:rPr lang="en-US" smtClean="0">
                <a:ea typeface="ＭＳ Ｐゴシック" pitchFamily="34" charset="-128"/>
              </a:rPr>
              <a:t>Building the Right System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7"/>
          <p:cNvSpPr>
            <a:spLocks noGrp="1"/>
          </p:cNvSpPr>
          <p:nvPr>
            <p:ph type="title"/>
          </p:nvPr>
        </p:nvSpPr>
        <p:spPr/>
        <p:txBody>
          <a:bodyPr/>
          <a:lstStyle/>
          <a:p>
            <a:pPr eaLnBrk="1" hangingPunct="1"/>
            <a:endParaRPr lang="en-US" smtClean="0">
              <a:ea typeface="ＭＳ Ｐゴシック" pitchFamily="34" charset="-128"/>
            </a:endParaRPr>
          </a:p>
        </p:txBody>
      </p:sp>
      <p:pic>
        <p:nvPicPr>
          <p:cNvPr id="1536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2375" y="1166813"/>
            <a:ext cx="4976813" cy="497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ea typeface="ＭＳ Ｐゴシック" pitchFamily="34" charset="-128"/>
              </a:rPr>
              <a:t>Problem Analysis	</a:t>
            </a:r>
          </a:p>
        </p:txBody>
      </p:sp>
      <p:sp>
        <p:nvSpPr>
          <p:cNvPr id="241667" name="Rectangle 3"/>
          <p:cNvSpPr>
            <a:spLocks noGrp="1" noChangeArrowheads="1"/>
          </p:cNvSpPr>
          <p:nvPr>
            <p:ph type="body" idx="1"/>
          </p:nvPr>
        </p:nvSpPr>
        <p:spPr/>
        <p:txBody>
          <a:bodyPr/>
          <a:lstStyle/>
          <a:p>
            <a:pPr eaLnBrk="1" hangingPunct="1">
              <a:buFont typeface="Wingdings" pitchFamily="2" charset="2"/>
              <a:buNone/>
            </a:pPr>
            <a:endParaRPr lang="en-US" smtClean="0">
              <a:ea typeface="ＭＳ Ｐゴシック" pitchFamily="34" charset="-128"/>
            </a:endParaRPr>
          </a:p>
          <a:p>
            <a:pPr algn="ctr" eaLnBrk="1" hangingPunct="1">
              <a:buFont typeface="Wingdings" pitchFamily="2" charset="2"/>
              <a:buNone/>
            </a:pPr>
            <a:r>
              <a:rPr lang="ja-JP" altLang="en-US" smtClean="0">
                <a:ea typeface="ＭＳ Ｐゴシック" pitchFamily="34" charset="-128"/>
              </a:rPr>
              <a:t>“</a:t>
            </a:r>
            <a:r>
              <a:rPr lang="en-US" altLang="ja-JP" smtClean="0">
                <a:ea typeface="ＭＳ Ｐゴシック" pitchFamily="34" charset="-128"/>
              </a:rPr>
              <a:t> the process of understanding real world problems, user needs and proposing solutions to meet those needs</a:t>
            </a:r>
            <a:r>
              <a:rPr lang="ja-JP" altLang="en-US" smtClean="0">
                <a:ea typeface="ＭＳ Ｐゴシック" pitchFamily="34" charset="-128"/>
              </a:rPr>
              <a:t>”</a:t>
            </a:r>
            <a:endParaRPr lang="en-US" altLang="ja-JP" smtClean="0">
              <a:ea typeface="ＭＳ Ｐゴシック" pitchFamily="34" charset="-128"/>
            </a:endParaRPr>
          </a:p>
          <a:p>
            <a:pPr eaLnBrk="1" hangingPunct="1">
              <a:buFont typeface="Wingdings" pitchFamily="2" charset="2"/>
              <a:buNone/>
            </a:pPr>
            <a:endParaRPr lang="en-US" smtClean="0">
              <a:ea typeface="ＭＳ Ｐゴシック" pitchFamily="34" charset="-128"/>
            </a:endParaRPr>
          </a:p>
          <a:p>
            <a:pPr algn="ctr" eaLnBrk="1" hangingPunct="1">
              <a:buFont typeface="Wingdings" pitchFamily="2" charset="2"/>
              <a:buNone/>
            </a:pPr>
            <a:r>
              <a:rPr lang="ja-JP" altLang="en-US" smtClean="0">
                <a:ea typeface="ＭＳ Ｐゴシック" pitchFamily="34" charset="-128"/>
              </a:rPr>
              <a:t>“</a:t>
            </a:r>
            <a:r>
              <a:rPr lang="en-US" altLang="ja-JP" smtClean="0">
                <a:ea typeface="ＭＳ Ｐゴシック" pitchFamily="34" charset="-128"/>
              </a:rPr>
              <a:t> problem is defined as the difference between things perceived and things desired</a:t>
            </a:r>
            <a:r>
              <a:rPr lang="ja-JP" altLang="en-US" smtClean="0">
                <a:ea typeface="ＭＳ Ｐゴシック" pitchFamily="34" charset="-128"/>
              </a:rPr>
              <a:t>”</a:t>
            </a:r>
            <a:endParaRPr lang="en-US" altLang="ja-JP" smtClean="0">
              <a:ea typeface="ＭＳ Ｐゴシック" pitchFamily="34" charset="-128"/>
            </a:endParaRPr>
          </a:p>
          <a:p>
            <a:pPr algn="ctr" eaLnBrk="1" hangingPunct="1">
              <a:buFont typeface="Wingdings" pitchFamily="2" charset="2"/>
              <a:buNone/>
            </a:pPr>
            <a:endParaRPr lang="en-US" smtClean="0">
              <a:ea typeface="ＭＳ Ｐゴシック" pitchFamily="34" charset="-128"/>
            </a:endParaRPr>
          </a:p>
          <a:p>
            <a:pPr algn="ctr" eaLnBrk="1" hangingPunct="1">
              <a:buFont typeface="Wingdings" pitchFamily="2" charset="2"/>
              <a:buNone/>
            </a:pPr>
            <a:r>
              <a:rPr lang="en-US" b="1" smtClean="0">
                <a:solidFill>
                  <a:srgbClr val="800000"/>
                </a:solidFill>
                <a:ea typeface="ＭＳ Ｐゴシック" pitchFamily="34" charset="-128"/>
              </a:rPr>
              <a:t>Not every problem needs a new solution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4166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1667">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16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ea typeface="ＭＳ Ｐゴシック" pitchFamily="34" charset="-128"/>
              </a:rPr>
              <a:t>The Five Steps in Problem Analysis</a:t>
            </a:r>
            <a:endParaRPr lang="en-US" sz="1700" smtClean="0">
              <a:ea typeface="ＭＳ Ｐゴシック" pitchFamily="34" charset="-128"/>
            </a:endParaRPr>
          </a:p>
        </p:txBody>
      </p:sp>
      <p:sp>
        <p:nvSpPr>
          <p:cNvPr id="17411" name="Rectangle 3"/>
          <p:cNvSpPr>
            <a:spLocks noGrp="1" noChangeArrowheads="1"/>
          </p:cNvSpPr>
          <p:nvPr>
            <p:ph type="body" idx="1"/>
          </p:nvPr>
        </p:nvSpPr>
        <p:spPr/>
        <p:txBody>
          <a:bodyPr/>
          <a:lstStyle/>
          <a:p>
            <a:pPr marL="533400" indent="-533400" eaLnBrk="1" hangingPunct="1">
              <a:buFont typeface="Arial" charset="0"/>
              <a:buAutoNum type="arabicPeriod"/>
            </a:pPr>
            <a:r>
              <a:rPr lang="en-US" sz="1900" smtClean="0">
                <a:ea typeface="ＭＳ Ｐゴシック" pitchFamily="34" charset="-128"/>
              </a:rPr>
              <a:t>Gain agreement on the problem</a:t>
            </a:r>
          </a:p>
          <a:p>
            <a:pPr marL="533400" indent="-533400" eaLnBrk="1" hangingPunct="1">
              <a:buFont typeface="Arial" charset="0"/>
              <a:buAutoNum type="arabicPeriod"/>
            </a:pPr>
            <a:r>
              <a:rPr lang="en-US" sz="1900" smtClean="0">
                <a:ea typeface="ＭＳ Ｐゴシック" pitchFamily="34" charset="-128"/>
              </a:rPr>
              <a:t>Understand the root causes</a:t>
            </a:r>
          </a:p>
          <a:p>
            <a:pPr marL="533400" indent="-533400" eaLnBrk="1" hangingPunct="1">
              <a:buFont typeface="Arial" charset="0"/>
              <a:buAutoNum type="arabicPeriod"/>
            </a:pPr>
            <a:r>
              <a:rPr lang="en-US" sz="1900" smtClean="0">
                <a:solidFill>
                  <a:srgbClr val="C00000"/>
                </a:solidFill>
                <a:ea typeface="ＭＳ Ｐゴシック" pitchFamily="34" charset="-128"/>
              </a:rPr>
              <a:t>Identify the stakeholders</a:t>
            </a:r>
          </a:p>
          <a:p>
            <a:pPr marL="533400" indent="-533400" eaLnBrk="1" hangingPunct="1">
              <a:buFont typeface="Arial" charset="0"/>
              <a:buAutoNum type="arabicPeriod"/>
            </a:pPr>
            <a:r>
              <a:rPr lang="en-US" sz="1900" smtClean="0">
                <a:ea typeface="ＭＳ Ｐゴシック" pitchFamily="34" charset="-128"/>
              </a:rPr>
              <a:t>Define the solution system boundary</a:t>
            </a:r>
          </a:p>
          <a:p>
            <a:pPr marL="533400" indent="-533400" eaLnBrk="1" hangingPunct="1">
              <a:buFont typeface="Arial" charset="0"/>
              <a:buAutoNum type="arabicPeriod"/>
            </a:pPr>
            <a:r>
              <a:rPr lang="en-US" sz="1900" smtClean="0">
                <a:ea typeface="ＭＳ Ｐゴシック" pitchFamily="34" charset="-128"/>
              </a:rPr>
              <a:t>Identify the constraints imposed on the solution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ea typeface="ＭＳ Ｐゴシック" pitchFamily="34" charset="-128"/>
              </a:rPr>
              <a:t>Step 1: Identify Stakeholders</a:t>
            </a:r>
            <a:endParaRPr lang="en-US" sz="1700" smtClean="0">
              <a:ea typeface="ＭＳ Ｐゴシック" pitchFamily="34" charset="-128"/>
            </a:endParaRPr>
          </a:p>
        </p:txBody>
      </p:sp>
      <p:sp>
        <p:nvSpPr>
          <p:cNvPr id="207875" name="Rectangle 3"/>
          <p:cNvSpPr>
            <a:spLocks noGrp="1" noChangeArrowheads="1"/>
          </p:cNvSpPr>
          <p:nvPr>
            <p:ph type="body" idx="1"/>
          </p:nvPr>
        </p:nvSpPr>
        <p:spPr/>
        <p:txBody>
          <a:bodyPr/>
          <a:lstStyle/>
          <a:p>
            <a:pPr algn="ctr" eaLnBrk="1" hangingPunct="1">
              <a:buFont typeface="Wingdings" pitchFamily="2" charset="2"/>
              <a:buNone/>
            </a:pPr>
            <a:r>
              <a:rPr lang="ja-JP" altLang="en-US" sz="1900" smtClean="0">
                <a:solidFill>
                  <a:srgbClr val="800000"/>
                </a:solidFill>
                <a:ea typeface="ＭＳ Ｐゴシック" pitchFamily="34" charset="-128"/>
              </a:rPr>
              <a:t>“</a:t>
            </a:r>
            <a:r>
              <a:rPr lang="en-US" altLang="ja-JP" sz="1900" smtClean="0">
                <a:solidFill>
                  <a:srgbClr val="800000"/>
                </a:solidFill>
                <a:ea typeface="ＭＳ Ｐゴシック" pitchFamily="34" charset="-128"/>
              </a:rPr>
              <a:t> anyone who can be marginally affected by the implementation of a new system or application</a:t>
            </a:r>
            <a:r>
              <a:rPr lang="ja-JP" altLang="en-US" sz="1900" smtClean="0">
                <a:solidFill>
                  <a:srgbClr val="800000"/>
                </a:solidFill>
                <a:ea typeface="ＭＳ Ｐゴシック" pitchFamily="34" charset="-128"/>
              </a:rPr>
              <a:t>”</a:t>
            </a:r>
            <a:endParaRPr lang="en-US" altLang="ja-JP" sz="1900" smtClean="0">
              <a:ea typeface="ＭＳ Ｐゴシック" pitchFamily="34" charset="-128"/>
            </a:endParaRPr>
          </a:p>
          <a:p>
            <a:pPr eaLnBrk="1" hangingPunct="1">
              <a:buFont typeface="Wingdings" pitchFamily="2" charset="2"/>
              <a:buNone/>
            </a:pPr>
            <a:endParaRPr lang="en-US" sz="1900" smtClean="0">
              <a:ea typeface="ＭＳ Ｐゴシック" pitchFamily="34" charset="-128"/>
            </a:endParaRPr>
          </a:p>
          <a:p>
            <a:pPr eaLnBrk="1" hangingPunct="1"/>
            <a:r>
              <a:rPr lang="en-US" sz="1900" smtClean="0">
                <a:ea typeface="ＭＳ Ｐゴシック" pitchFamily="34" charset="-128"/>
              </a:rPr>
              <a:t>Who are the users?</a:t>
            </a:r>
          </a:p>
          <a:p>
            <a:pPr eaLnBrk="1" hangingPunct="1"/>
            <a:r>
              <a:rPr lang="en-US" sz="1900" smtClean="0">
                <a:ea typeface="ＭＳ Ｐゴシック" pitchFamily="34" charset="-128"/>
              </a:rPr>
              <a:t>Who is the customer?</a:t>
            </a:r>
          </a:p>
          <a:p>
            <a:pPr eaLnBrk="1" hangingPunct="1"/>
            <a:r>
              <a:rPr lang="en-US" sz="1900" smtClean="0">
                <a:ea typeface="ＭＳ Ｐゴシック" pitchFamily="34" charset="-128"/>
              </a:rPr>
              <a:t>Who else will be affected?</a:t>
            </a:r>
          </a:p>
          <a:p>
            <a:pPr eaLnBrk="1" hangingPunct="1"/>
            <a:r>
              <a:rPr lang="en-US" sz="1900" smtClean="0">
                <a:ea typeface="ＭＳ Ｐゴシック" pitchFamily="34" charset="-128"/>
              </a:rPr>
              <a:t>Who will approve the system?</a:t>
            </a:r>
          </a:p>
          <a:p>
            <a:pPr eaLnBrk="1" hangingPunct="1"/>
            <a:r>
              <a:rPr lang="en-US" sz="1900" smtClean="0">
                <a:ea typeface="ＭＳ Ｐゴシック" pitchFamily="34" charset="-128"/>
              </a:rPr>
              <a:t>Who will maintain the system?</a:t>
            </a:r>
          </a:p>
          <a:p>
            <a:pPr eaLnBrk="1" hangingPunct="1"/>
            <a:endParaRPr lang="en-US" sz="1900" smtClean="0">
              <a:ea typeface="ＭＳ Ｐゴシック" pitchFamily="34" charset="-128"/>
            </a:endParaRPr>
          </a:p>
          <a:p>
            <a:pPr lvl="4" eaLnBrk="1" hangingPunct="1">
              <a:buFont typeface="Wingdings" pitchFamily="2" charset="2"/>
              <a:buNone/>
            </a:pPr>
            <a:r>
              <a:rPr lang="en-US" sz="1900" smtClean="0">
                <a:ea typeface="ＭＳ Ｐゴシック" pitchFamily="34" charset="-128"/>
              </a:rPr>
              <a:t>		</a:t>
            </a:r>
            <a:r>
              <a:rPr lang="en-US" sz="1900" smtClean="0">
                <a:solidFill>
                  <a:srgbClr val="800000"/>
                </a:solidFill>
                <a:ea typeface="ＭＳ Ｐゴシック" pitchFamily="34" charset="-128"/>
              </a:rPr>
              <a:t>Who else cares?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078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787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787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787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787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7875">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787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dirty="0" smtClean="0">
                <a:ea typeface="ＭＳ Ｐゴシック" pitchFamily="34" charset="-128"/>
              </a:rPr>
              <a:t>In-Class </a:t>
            </a:r>
            <a:r>
              <a:rPr lang="en-US" dirty="0" smtClean="0">
                <a:ea typeface="ＭＳ Ｐゴシック" pitchFamily="34" charset="-128"/>
              </a:rPr>
              <a:t>Project</a:t>
            </a:r>
          </a:p>
        </p:txBody>
      </p:sp>
      <p:sp>
        <p:nvSpPr>
          <p:cNvPr id="27651" name="Rectangle 3"/>
          <p:cNvSpPr>
            <a:spLocks noGrp="1" noChangeArrowheads="1"/>
          </p:cNvSpPr>
          <p:nvPr>
            <p:ph type="body" idx="1"/>
          </p:nvPr>
        </p:nvSpPr>
        <p:spPr>
          <a:extLst>
            <a:ext uri="{FAA26D3D-D897-4be2-8F04-BA451C77F1D7}"/>
          </a:extLst>
        </p:spPr>
        <p:txBody>
          <a:bodyPr/>
          <a:lstStyle/>
          <a:p>
            <a:pPr>
              <a:buFont typeface="Wingdings" charset="0"/>
              <a:buChar char="o"/>
              <a:defRPr/>
            </a:pPr>
            <a:r>
              <a:rPr lang="en-US" dirty="0">
                <a:ea typeface="ＭＳ Ｐゴシック" charset="0"/>
                <a:cs typeface="ＭＳ Ｐゴシック" charset="0"/>
              </a:rPr>
              <a:t>This project </a:t>
            </a:r>
            <a:r>
              <a:rPr lang="en-US" dirty="0" smtClean="0">
                <a:ea typeface="ＭＳ Ｐゴシック" charset="0"/>
                <a:cs typeface="ＭＳ Ｐゴシック" charset="0"/>
              </a:rPr>
              <a:t>example will </a:t>
            </a:r>
            <a:r>
              <a:rPr lang="en-US" dirty="0">
                <a:ea typeface="ＭＳ Ｐゴシック" charset="0"/>
                <a:cs typeface="ＭＳ Ｐゴシック" charset="0"/>
              </a:rPr>
              <a:t>be used just in class – </a:t>
            </a:r>
            <a:r>
              <a:rPr lang="en-US" dirty="0" smtClean="0">
                <a:ea typeface="ＭＳ Ｐゴシック" charset="0"/>
                <a:cs typeface="ＭＳ Ｐゴシック" charset="0"/>
              </a:rPr>
              <a:t>in today’s class and in following ones.  Don</a:t>
            </a:r>
            <a:r>
              <a:rPr lang="ja-JP" altLang="en-US" dirty="0">
                <a:ea typeface="ＭＳ Ｐゴシック" charset="0"/>
                <a:cs typeface="ＭＳ Ｐゴシック" charset="0"/>
              </a:rPr>
              <a:t>’</a:t>
            </a:r>
            <a:r>
              <a:rPr lang="en-US" dirty="0">
                <a:ea typeface="ＭＳ Ｐゴシック" charset="0"/>
                <a:cs typeface="ＭＳ Ｐゴシック" charset="0"/>
              </a:rPr>
              <a:t>t take it outside the class at all.</a:t>
            </a:r>
          </a:p>
          <a:p>
            <a:pPr lvl="4">
              <a:defRPr/>
            </a:pPr>
            <a:r>
              <a:rPr lang="en-US" dirty="0" smtClean="0">
                <a:ea typeface="ＭＳ Ｐゴシック" charset="0"/>
                <a:cs typeface="ＭＳ Ｐゴシック" charset="0"/>
              </a:rPr>
              <a:t>Degree Planner</a:t>
            </a:r>
          </a:p>
          <a:p>
            <a:pPr lvl="5">
              <a:defRPr/>
            </a:pPr>
            <a:r>
              <a:rPr lang="en-US" dirty="0" smtClean="0">
                <a:ea typeface="ＭＳ Ｐゴシック" charset="0"/>
                <a:cs typeface="ＭＳ Ｐゴシック" charset="0"/>
              </a:rPr>
              <a:t>What does the client think this is?</a:t>
            </a:r>
          </a:p>
          <a:p>
            <a:pPr lvl="5">
              <a:defRPr/>
            </a:pPr>
            <a:r>
              <a:rPr lang="en-US" dirty="0" smtClean="0">
                <a:ea typeface="ＭＳ Ｐゴシック" charset="0"/>
                <a:cs typeface="ＭＳ Ｐゴシック" charset="0"/>
              </a:rPr>
              <a:t>He’s sent you a few notes – see below this slide!</a:t>
            </a:r>
          </a:p>
          <a:p>
            <a:pPr lvl="5">
              <a:defRPr/>
            </a:pPr>
            <a:r>
              <a:rPr lang="en-US" dirty="0" smtClean="0">
                <a:ea typeface="ＭＳ Ｐゴシック" charset="0"/>
                <a:cs typeface="ＭＳ Ｐゴシック" charset="0"/>
              </a:rPr>
              <a:t>You’ll have a chance to ask him questions, in class, too.</a:t>
            </a:r>
            <a:endParaRPr lang="en-US" dirty="0">
              <a:ea typeface="ＭＳ Ｐゴシック" charset="0"/>
              <a:cs typeface="ＭＳ Ｐゴシック" charset="0"/>
            </a:endParaRPr>
          </a:p>
          <a:p>
            <a:pPr>
              <a:buFont typeface="Wingdings" charset="0"/>
              <a:buChar char="o"/>
              <a:defRPr/>
            </a:pPr>
            <a:endParaRPr lang="en-US" dirty="0">
              <a:ea typeface="ＭＳ Ｐゴシック" charset="0"/>
              <a:cs typeface="ＭＳ Ｐゴシック"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dirty="0" smtClean="0">
                <a:ea typeface="ＭＳ Ｐゴシック" pitchFamily="34" charset="-128"/>
              </a:rPr>
              <a:t>Team </a:t>
            </a:r>
            <a:r>
              <a:rPr lang="en-US" dirty="0" smtClean="0">
                <a:ea typeface="ＭＳ Ｐゴシック" pitchFamily="34" charset="-128"/>
              </a:rPr>
              <a:t>Work - Stakeholders</a:t>
            </a:r>
            <a:endParaRPr lang="en-US" dirty="0" smtClean="0">
              <a:ea typeface="ＭＳ Ｐゴシック" pitchFamily="34" charset="-128"/>
            </a:endParaRPr>
          </a:p>
        </p:txBody>
      </p:sp>
      <p:sp>
        <p:nvSpPr>
          <p:cNvPr id="20483" name="Content Placeholder 2"/>
          <p:cNvSpPr>
            <a:spLocks noGrp="1"/>
          </p:cNvSpPr>
          <p:nvPr>
            <p:ph idx="1"/>
          </p:nvPr>
        </p:nvSpPr>
        <p:spPr/>
        <p:txBody>
          <a:bodyPr/>
          <a:lstStyle/>
          <a:p>
            <a:pPr eaLnBrk="1" hangingPunct="1"/>
            <a:r>
              <a:rPr lang="en-US" sz="2000" dirty="0" smtClean="0">
                <a:ea typeface="ＭＳ Ｐゴシック" pitchFamily="34" charset="-128"/>
              </a:rPr>
              <a:t>As a team try to </a:t>
            </a:r>
            <a:r>
              <a:rPr lang="en-US" sz="2000" dirty="0" smtClean="0">
                <a:ea typeface="ＭＳ Ｐゴシック" pitchFamily="34" charset="-128"/>
              </a:rPr>
              <a:t>add to the </a:t>
            </a:r>
            <a:r>
              <a:rPr lang="en-US" sz="2000" dirty="0" smtClean="0">
                <a:ea typeface="ＭＳ Ｐゴシック" pitchFamily="34" charset="-128"/>
              </a:rPr>
              <a:t>stakeholders for the </a:t>
            </a:r>
            <a:r>
              <a:rPr lang="en-US" altLang="en-US" sz="2000" dirty="0" smtClean="0">
                <a:ea typeface="ＭＳ Ｐゴシック" pitchFamily="34" charset="-128"/>
              </a:rPr>
              <a:t>“</a:t>
            </a:r>
            <a:r>
              <a:rPr lang="en-US" sz="2000" dirty="0" smtClean="0">
                <a:ea typeface="ＭＳ Ｐゴシック" pitchFamily="34" charset="-128"/>
              </a:rPr>
              <a:t>Degree Planner</a:t>
            </a:r>
            <a:r>
              <a:rPr lang="en-US" altLang="en-US" sz="2000" dirty="0" smtClean="0">
                <a:ea typeface="ＭＳ Ｐゴシック" pitchFamily="34" charset="-128"/>
              </a:rPr>
              <a:t>”</a:t>
            </a:r>
            <a:r>
              <a:rPr lang="en-US" sz="2000" dirty="0" smtClean="0">
                <a:ea typeface="ＭＳ Ｐゴシック" pitchFamily="34" charset="-128"/>
              </a:rPr>
              <a:t> project. </a:t>
            </a:r>
            <a:endParaRPr lang="en-US" sz="2000" dirty="0" smtClean="0">
              <a:ea typeface="ＭＳ Ｐゴシック" pitchFamily="34" charset="-128"/>
            </a:endParaRPr>
          </a:p>
          <a:p>
            <a:pPr lvl="1" eaLnBrk="1" hangingPunct="1"/>
            <a:r>
              <a:rPr lang="en-US" sz="2000" dirty="0" smtClean="0">
                <a:ea typeface="ＭＳ Ｐゴシック" pitchFamily="34" charset="-128"/>
              </a:rPr>
              <a:t>First, exchange information with the others on your team.  You may discover stakeholders that you missed, which other people thought of.</a:t>
            </a:r>
          </a:p>
          <a:p>
            <a:pPr lvl="1" eaLnBrk="1" hangingPunct="1"/>
            <a:r>
              <a:rPr lang="en-US" sz="2000" dirty="0" smtClean="0">
                <a:ea typeface="ＭＳ Ｐゴシック" pitchFamily="34" charset="-128"/>
              </a:rPr>
              <a:t>Then, I </a:t>
            </a:r>
            <a:r>
              <a:rPr lang="en-US" sz="2000" dirty="0" smtClean="0">
                <a:ea typeface="ＭＳ Ｐゴシック" pitchFamily="34" charset="-128"/>
              </a:rPr>
              <a:t>will </a:t>
            </a:r>
            <a:r>
              <a:rPr lang="en-US" sz="2000" dirty="0" smtClean="0">
                <a:ea typeface="ＭＳ Ｐゴシック" pitchFamily="34" charset="-128"/>
              </a:rPr>
              <a:t>act as </a:t>
            </a:r>
            <a:r>
              <a:rPr lang="en-US" sz="2000" dirty="0" smtClean="0">
                <a:ea typeface="ＭＳ Ｐゴシック" pitchFamily="34" charset="-128"/>
              </a:rPr>
              <a:t>the client as far as the sample project is concerned, you can question me for 10 </a:t>
            </a:r>
            <a:r>
              <a:rPr lang="en-US" sz="2000" dirty="0" smtClean="0">
                <a:ea typeface="ＭＳ Ｐゴシック" pitchFamily="34" charset="-128"/>
              </a:rPr>
              <a:t>minutes.  Some of the time, people may be asking about stakeholders.  Write down any additional stakeholders you hear about.</a:t>
            </a:r>
          </a:p>
          <a:p>
            <a:pPr lvl="1" eaLnBrk="1" hangingPunct="1"/>
            <a:endParaRPr lang="en-US" sz="2000" b="1" dirty="0" smtClean="0">
              <a:solidFill>
                <a:srgbClr val="C00000"/>
              </a:solidFill>
              <a:ea typeface="ＭＳ Ｐゴシック" pitchFamily="34" charset="-128"/>
            </a:endParaRPr>
          </a:p>
          <a:p>
            <a:pPr eaLnBrk="1" hangingPunct="1"/>
            <a:endParaRPr lang="en-US" sz="2000" b="1" dirty="0" smtClean="0">
              <a:solidFill>
                <a:srgbClr val="C00000"/>
              </a:solidFill>
              <a:ea typeface="ＭＳ Ｐゴシック"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ea typeface="ＭＳ Ｐゴシック" pitchFamily="34" charset="-128"/>
              </a:rPr>
              <a:t>The Five Steps in Problem Analysis</a:t>
            </a:r>
            <a:endParaRPr lang="en-US" sz="1700" smtClean="0">
              <a:ea typeface="ＭＳ Ｐゴシック" pitchFamily="34" charset="-128"/>
            </a:endParaRPr>
          </a:p>
        </p:txBody>
      </p:sp>
      <p:sp>
        <p:nvSpPr>
          <p:cNvPr id="21507" name="Rectangle 3"/>
          <p:cNvSpPr>
            <a:spLocks noGrp="1" noChangeArrowheads="1"/>
          </p:cNvSpPr>
          <p:nvPr>
            <p:ph type="body" idx="1"/>
          </p:nvPr>
        </p:nvSpPr>
        <p:spPr/>
        <p:txBody>
          <a:bodyPr/>
          <a:lstStyle/>
          <a:p>
            <a:pPr marL="533400" indent="-533400" eaLnBrk="1" hangingPunct="1">
              <a:buFont typeface="Arial" charset="0"/>
              <a:buAutoNum type="arabicPeriod"/>
            </a:pPr>
            <a:r>
              <a:rPr lang="en-US" sz="1900" smtClean="0">
                <a:solidFill>
                  <a:srgbClr val="C00000"/>
                </a:solidFill>
                <a:ea typeface="ＭＳ Ｐゴシック" pitchFamily="34" charset="-128"/>
              </a:rPr>
              <a:t>Gain agreement on the problem</a:t>
            </a:r>
          </a:p>
          <a:p>
            <a:pPr marL="533400" indent="-533400" eaLnBrk="1" hangingPunct="1">
              <a:buFont typeface="Arial" charset="0"/>
              <a:buAutoNum type="arabicPeriod"/>
            </a:pPr>
            <a:r>
              <a:rPr lang="en-US" sz="1900" smtClean="0">
                <a:ea typeface="ＭＳ Ｐゴシック" pitchFamily="34" charset="-128"/>
              </a:rPr>
              <a:t>Understand the root causes</a:t>
            </a:r>
          </a:p>
          <a:p>
            <a:pPr marL="533400" indent="-533400" eaLnBrk="1" hangingPunct="1">
              <a:buFont typeface="Arial" charset="0"/>
              <a:buAutoNum type="arabicPeriod"/>
            </a:pPr>
            <a:r>
              <a:rPr lang="en-US" sz="1900" smtClean="0">
                <a:ea typeface="ＭＳ Ｐゴシック" pitchFamily="34" charset="-128"/>
              </a:rPr>
              <a:t>Identify the stakeholders</a:t>
            </a:r>
          </a:p>
          <a:p>
            <a:pPr marL="533400" indent="-533400" eaLnBrk="1" hangingPunct="1">
              <a:buFont typeface="Arial" charset="0"/>
              <a:buAutoNum type="arabicPeriod"/>
            </a:pPr>
            <a:r>
              <a:rPr lang="en-US" sz="1900" smtClean="0">
                <a:ea typeface="ＭＳ Ｐゴシック" pitchFamily="34" charset="-128"/>
              </a:rPr>
              <a:t>Define the solution system boundary</a:t>
            </a:r>
          </a:p>
          <a:p>
            <a:pPr marL="533400" indent="-533400" eaLnBrk="1" hangingPunct="1">
              <a:buFont typeface="Arial" charset="0"/>
              <a:buAutoNum type="arabicPeriod"/>
            </a:pPr>
            <a:r>
              <a:rPr lang="en-US" sz="1900" smtClean="0">
                <a:ea typeface="ＭＳ Ｐゴシック" pitchFamily="34" charset="-128"/>
              </a:rPr>
              <a:t>Identify the constraints imposed on the solution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FF00"/>
      </a:dk2>
      <a:lt2>
        <a:srgbClr val="FF0000"/>
      </a:lt2>
      <a:accent1>
        <a:srgbClr val="0000FF"/>
      </a:accent1>
      <a:accent2>
        <a:srgbClr val="00FFFF"/>
      </a:accent2>
      <a:accent3>
        <a:srgbClr val="FFFFFF"/>
      </a:accent3>
      <a:accent4>
        <a:srgbClr val="000000"/>
      </a:accent4>
      <a:accent5>
        <a:srgbClr val="AAAAFF"/>
      </a:accent5>
      <a:accent6>
        <a:srgbClr val="00E7E7"/>
      </a:accent6>
      <a:hlink>
        <a:srgbClr val="FF00FF"/>
      </a:hlink>
      <a:folHlink>
        <a:srgbClr val="FFFF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FF00"/>
      </a:dk2>
      <a:lt2>
        <a:srgbClr val="FF0000"/>
      </a:lt2>
      <a:accent1>
        <a:srgbClr val="0000FF"/>
      </a:accent1>
      <a:accent2>
        <a:srgbClr val="00FFFF"/>
      </a:accent2>
      <a:accent3>
        <a:srgbClr val="FFFFFF"/>
      </a:accent3>
      <a:accent4>
        <a:srgbClr val="000000"/>
      </a:accent4>
      <a:accent5>
        <a:srgbClr val="AAAAFF"/>
      </a:accent5>
      <a:accent6>
        <a:srgbClr val="00E7E7"/>
      </a:accent6>
      <a:hlink>
        <a:srgbClr val="FF00FF"/>
      </a:hlink>
      <a:folHlink>
        <a:srgbClr val="FFFF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2004:Templates:Presentations:Designs:Profile</Template>
  <TotalTime>1341544182</TotalTime>
  <Pages>28</Pages>
  <Words>1741</Words>
  <Application>Microsoft Office PowerPoint</Application>
  <PresentationFormat>Custom</PresentationFormat>
  <Paragraphs>145</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Profile</vt:lpstr>
      <vt:lpstr>Team Skill 1 - Analyzing the Problem </vt:lpstr>
      <vt:lpstr>Requirements Team Skills</vt:lpstr>
      <vt:lpstr>PowerPoint Presentation</vt:lpstr>
      <vt:lpstr>Problem Analysis </vt:lpstr>
      <vt:lpstr>The Five Steps in Problem Analysis</vt:lpstr>
      <vt:lpstr>Step 1: Identify Stakeholders</vt:lpstr>
      <vt:lpstr>In-Class Project</vt:lpstr>
      <vt:lpstr>Team Work - Stakeholders</vt:lpstr>
      <vt:lpstr>The Five Steps in Problem Analysis</vt:lpstr>
      <vt:lpstr>Step 2: Agree on the Problem</vt:lpstr>
      <vt:lpstr>Our Format for Problem Statements</vt:lpstr>
      <vt:lpstr>Elevator Statement</vt:lpstr>
      <vt:lpstr>The Five Steps in Problem Analysis</vt:lpstr>
      <vt:lpstr>Step 3: Find Root Causes</vt:lpstr>
      <vt:lpstr>Fishbone or Ishikawa (Kaoru Ishikawa) diagrams </vt:lpstr>
      <vt:lpstr>An Example Fishbone Diagram</vt:lpstr>
      <vt:lpstr>Tool for Drawing Fish Bone Diagrams</vt:lpstr>
      <vt:lpstr>Final Step</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Directives and Standards for Software</dc:title>
  <dc:creator>Sriram</dc:creator>
  <cp:lastModifiedBy>Chenoweth, Stephen V</cp:lastModifiedBy>
  <cp:revision>202</cp:revision>
  <cp:lastPrinted>1999-10-06T20:27:32Z</cp:lastPrinted>
  <dcterms:created xsi:type="dcterms:W3CDTF">2010-09-07T01:52:07Z</dcterms:created>
  <dcterms:modified xsi:type="dcterms:W3CDTF">2012-09-02T21:41:57Z</dcterms:modified>
</cp:coreProperties>
</file>