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4" r:id="rId2"/>
    <p:sldId id="458" r:id="rId3"/>
    <p:sldId id="412" r:id="rId4"/>
    <p:sldId id="457" r:id="rId5"/>
    <p:sldId id="455" r:id="rId6"/>
    <p:sldId id="456" r:id="rId7"/>
    <p:sldId id="330" r:id="rId8"/>
    <p:sldId id="331" r:id="rId9"/>
    <p:sldId id="332" r:id="rId10"/>
    <p:sldId id="333" r:id="rId11"/>
    <p:sldId id="453" r:id="rId12"/>
    <p:sldId id="367" r:id="rId13"/>
    <p:sldId id="366" r:id="rId14"/>
    <p:sldId id="446" r:id="rId15"/>
    <p:sldId id="447" r:id="rId16"/>
    <p:sldId id="335" r:id="rId17"/>
    <p:sldId id="336" r:id="rId18"/>
    <p:sldId id="338" r:id="rId19"/>
    <p:sldId id="339" r:id="rId20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75FFFF"/>
    <a:srgbClr val="D2C1A2"/>
    <a:srgbClr val="0033CC"/>
    <a:srgbClr val="99CCFF"/>
    <a:srgbClr val="CCFF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 varScale="1">
        <p:scale>
          <a:sx n="99" d="100"/>
          <a:sy n="99" d="100"/>
        </p:scale>
        <p:origin x="22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3170420" cy="48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76" tIns="47938" rIns="95876" bIns="47938" numCol="1" anchor="t" anchorCtr="0" compatLnSpc="1">
            <a:prstTxWarp prst="textNoShape">
              <a:avLst/>
            </a:prstTxWarp>
          </a:bodyPr>
          <a:lstStyle>
            <a:lvl1pPr defTabSz="958204">
              <a:defRPr sz="1200"/>
            </a:lvl1pPr>
          </a:lstStyle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33" y="2"/>
            <a:ext cx="3170420" cy="48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76" tIns="47938" rIns="95876" bIns="47938" numCol="1" anchor="t" anchorCtr="0" compatLnSpc="1">
            <a:prstTxWarp prst="textNoShape">
              <a:avLst/>
            </a:prstTxWarp>
          </a:bodyPr>
          <a:lstStyle>
            <a:lvl1pPr algn="r" defTabSz="958204">
              <a:defRPr sz="1200"/>
            </a:lvl1pPr>
          </a:lstStyle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118373"/>
            <a:ext cx="3170420" cy="48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76" tIns="47938" rIns="95876" bIns="47938" numCol="1" anchor="b" anchorCtr="0" compatLnSpc="1">
            <a:prstTxWarp prst="textNoShape">
              <a:avLst/>
            </a:prstTxWarp>
          </a:bodyPr>
          <a:lstStyle>
            <a:lvl1pPr defTabSz="958204">
              <a:defRPr sz="1200"/>
            </a:lvl1pPr>
          </a:lstStyle>
          <a:p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33" y="9118373"/>
            <a:ext cx="3170420" cy="48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76" tIns="47938" rIns="95876" bIns="47938" numCol="1" anchor="b" anchorCtr="0" compatLnSpc="1">
            <a:prstTxWarp prst="textNoShape">
              <a:avLst/>
            </a:prstTxWarp>
          </a:bodyPr>
          <a:lstStyle>
            <a:lvl1pPr algn="r" defTabSz="958204">
              <a:defRPr sz="1200"/>
            </a:lvl1pPr>
          </a:lstStyle>
          <a:p>
            <a:fld id="{4373B16D-12ED-4DB1-8581-0161186C89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54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3170420" cy="48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2" tIns="47417" rIns="94832" bIns="4741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33" y="2"/>
            <a:ext cx="3170420" cy="48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2" tIns="47417" rIns="94832" bIns="474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021" y="4560294"/>
            <a:ext cx="5851160" cy="432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2" tIns="47417" rIns="94832" bIns="474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118373"/>
            <a:ext cx="3170420" cy="48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2" tIns="47417" rIns="94832" bIns="4741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33" y="9118373"/>
            <a:ext cx="3170420" cy="48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2" tIns="47417" rIns="94832" bIns="474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265C54-799C-4F9B-B21B-5E9FC6A826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52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 not include</a:t>
            </a:r>
            <a:r>
              <a:rPr lang="en-US" baseline="0" dirty="0"/>
              <a:t> second round-robin slide in PDF.</a:t>
            </a:r>
          </a:p>
          <a:p>
            <a:endParaRPr lang="en-US" baseline="0" dirty="0"/>
          </a:p>
          <a:p>
            <a:r>
              <a:rPr lang="en-US" baseline="0" dirty="0"/>
              <a:t>Find an interlude?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5C54-799C-4F9B-B21B-5E9FC6A8265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7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65C54-799C-4F9B-B21B-5E9FC6A8265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63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E7E1B6-3FB4-4DF8-9A15-D0ECDAE2F8F0}" type="slidenum">
              <a:rPr lang="en-US"/>
              <a:pPr/>
              <a:t>9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9212" cy="360045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return and expire are similar to succeed and fail continuations</a:t>
            </a:r>
          </a:p>
        </p:txBody>
      </p:sp>
    </p:spTree>
    <p:extLst>
      <p:ext uri="{BB962C8B-B14F-4D97-AF65-F5344CB8AC3E}">
        <p14:creationId xmlns:p14="http://schemas.microsoft.com/office/powerpoint/2010/main" val="995215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</a:t>
            </a:r>
            <a:r>
              <a:rPr lang="en-US" baseline="0" dirty="0"/>
              <a:t> many ticks were needed to complete the computation?</a:t>
            </a:r>
          </a:p>
          <a:p>
            <a:r>
              <a:rPr lang="en-US" baseline="0" dirty="0"/>
              <a:t>Answer 300 – 9 = 293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5C54-799C-4F9B-B21B-5E9FC6A8265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1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5C54-799C-4F9B-B21B-5E9FC6A8265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45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65C54-799C-4F9B-B21B-5E9FC6A8265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99CC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6477000" cy="2438400"/>
          </a:xfrm>
        </p:spPr>
        <p:txBody>
          <a:bodyPr/>
          <a:lstStyle/>
          <a:p>
            <a:r>
              <a:rPr lang="en-US" dirty="0"/>
              <a:t>CSSE 304   Day 35</a:t>
            </a:r>
            <a:br>
              <a:rPr lang="en-US" dirty="0"/>
            </a:br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485900"/>
            <a:ext cx="5562600" cy="3886200"/>
          </a:xfrm>
        </p:spPr>
        <p:txBody>
          <a:bodyPr/>
          <a:lstStyle/>
          <a:p>
            <a:pPr algn="r"/>
            <a:r>
              <a:rPr lang="en-US" dirty="0"/>
              <a:t>Ref Params Hint</a:t>
            </a:r>
          </a:p>
          <a:p>
            <a:pPr algn="r"/>
            <a:r>
              <a:rPr lang="en-US" dirty="0"/>
              <a:t>Final Exam</a:t>
            </a:r>
          </a:p>
          <a:p>
            <a:pPr algn="r"/>
            <a:r>
              <a:rPr lang="en-US" dirty="0"/>
              <a:t>Engines</a:t>
            </a:r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br>
              <a:rPr lang="en-US" dirty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915400" y="609600"/>
            <a:ext cx="236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What questions do you have?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35012"/>
          </a:xfrm>
        </p:spPr>
        <p:txBody>
          <a:bodyPr/>
          <a:lstStyle/>
          <a:p>
            <a:r>
              <a:rPr lang="en-US" sz="4000" dirty="0"/>
              <a:t>Example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066800"/>
            <a:ext cx="8686800" cy="5791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(define fib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 (lambda (n)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   (cond [(zero? n) 0]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         [(= n 1) 1]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         [else (+ (fib (- n 1))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                  (fib (- n 2)))])))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</a:rPr>
              <a:t>(define engine-fib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</a:rPr>
              <a:t>  (lambda (n)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</a:rPr>
              <a:t>    (make-engine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</a:rPr>
              <a:t>       (lambda () (fib n)))))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latin typeface="Courier New" pitchFamily="49" charset="0"/>
              </a:rPr>
              <a:t>&gt; </a:t>
            </a:r>
            <a:r>
              <a:rPr lang="en-US" sz="2000" b="1" dirty="0">
                <a:latin typeface="Courier New" pitchFamily="49" charset="0"/>
              </a:rPr>
              <a:t>(define eng (engine-fib 7))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latin typeface="Courier New" pitchFamily="49" charset="0"/>
              </a:rPr>
              <a:t>&gt; </a:t>
            </a:r>
            <a:r>
              <a:rPr lang="en-US" sz="2000" b="1" dirty="0">
                <a:latin typeface="Courier New" pitchFamily="49" charset="0"/>
              </a:rPr>
              <a:t>(eng 50 cons (lambda (new-eng) (set! eng new-eng)))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latin typeface="Courier New" pitchFamily="49" charset="0"/>
              </a:rPr>
              <a:t>&gt; </a:t>
            </a:r>
            <a:r>
              <a:rPr lang="en-US" sz="2000" b="1" dirty="0">
                <a:latin typeface="Courier New" pitchFamily="49" charset="0"/>
              </a:rPr>
              <a:t>(eng 50 cons (lambda (new-eng) (set! eng new-eng)))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latin typeface="Courier New" pitchFamily="49" charset="0"/>
              </a:rPr>
              <a:t>&gt; </a:t>
            </a:r>
            <a:r>
              <a:rPr lang="en-US" sz="2000" b="1" dirty="0">
                <a:latin typeface="Courier New" pitchFamily="49" charset="0"/>
              </a:rPr>
              <a:t>(eng 50 cons (lambda (new-eng) (set! eng new-eng)))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latin typeface="Courier New" pitchFamily="49" charset="0"/>
              </a:rPr>
              <a:t>&gt; </a:t>
            </a:r>
            <a:r>
              <a:rPr lang="en-US" sz="2000" b="1" dirty="0">
                <a:latin typeface="Courier New" pitchFamily="49" charset="0"/>
              </a:rPr>
              <a:t>(eng 50 cons (lambda (new-eng) (set! eng new-eng)))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latin typeface="Courier New" pitchFamily="49" charset="0"/>
              </a:rPr>
              <a:t>&gt; </a:t>
            </a:r>
            <a:r>
              <a:rPr lang="en-US" sz="2000" b="1" dirty="0">
                <a:latin typeface="Courier New" pitchFamily="49" charset="0"/>
              </a:rPr>
              <a:t>(eng 50 cons (lambda (new-eng) (set! eng new-</a:t>
            </a:r>
            <a:r>
              <a:rPr lang="en-US" sz="2000" b="1" dirty="0" err="1">
                <a:latin typeface="Courier New" pitchFamily="49" charset="0"/>
              </a:rPr>
              <a:t>eng</a:t>
            </a:r>
            <a:r>
              <a:rPr lang="en-US" sz="2000" b="1" dirty="0">
                <a:latin typeface="Courier New" pitchFamily="49" charset="0"/>
              </a:rPr>
              <a:t>)))</a:t>
            </a:r>
          </a:p>
          <a:p>
            <a:pPr>
              <a:lnSpc>
                <a:spcPct val="80000"/>
              </a:lnSpc>
              <a:buNone/>
            </a:pPr>
            <a:r>
              <a:rPr lang="en-US" sz="2000" dirty="0">
                <a:latin typeface="Courier New" pitchFamily="49" charset="0"/>
              </a:rPr>
              <a:t>&gt; 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eng</a:t>
            </a:r>
            <a:r>
              <a:rPr lang="en-US" sz="2000" b="1" dirty="0">
                <a:latin typeface="Courier New" pitchFamily="49" charset="0"/>
              </a:rPr>
              <a:t> 50 cons (lambda (new-</a:t>
            </a:r>
            <a:r>
              <a:rPr lang="en-US" sz="2000" b="1" dirty="0" err="1">
                <a:latin typeface="Courier New" pitchFamily="49" charset="0"/>
              </a:rPr>
              <a:t>eng</a:t>
            </a:r>
            <a:r>
              <a:rPr lang="en-US" sz="2000" b="1" dirty="0">
                <a:latin typeface="Courier New" pitchFamily="49" charset="0"/>
              </a:rPr>
              <a:t>) (set! </a:t>
            </a:r>
            <a:r>
              <a:rPr lang="en-US" sz="2000" b="1" dirty="0" err="1">
                <a:latin typeface="Courier New" pitchFamily="49" charset="0"/>
              </a:rPr>
              <a:t>eng</a:t>
            </a:r>
            <a:r>
              <a:rPr lang="en-US" sz="2000" b="1" dirty="0">
                <a:latin typeface="Courier New" pitchFamily="49" charset="0"/>
              </a:rPr>
              <a:t> new-</a:t>
            </a:r>
            <a:r>
              <a:rPr lang="en-US" sz="2000" b="1" dirty="0" err="1">
                <a:latin typeface="Courier New" pitchFamily="49" charset="0"/>
              </a:rPr>
              <a:t>eng</a:t>
            </a:r>
            <a:r>
              <a:rPr lang="en-US" sz="2000" b="1" dirty="0">
                <a:latin typeface="Courier New" pitchFamily="49" charset="0"/>
              </a:rPr>
              <a:t>)))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latin typeface="Courier New" pitchFamily="49" charset="0"/>
              </a:rPr>
              <a:t>(9 . 13)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7600" y="838200"/>
            <a:ext cx="2819400" cy="341632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Engine arguments:</a:t>
            </a:r>
          </a:p>
          <a:p>
            <a:r>
              <a:rPr lang="en-US" b="1" dirty="0">
                <a:solidFill>
                  <a:srgbClr val="FF0000"/>
                </a:solidFill>
              </a:rPr>
              <a:t>ticks </a:t>
            </a:r>
            <a:r>
              <a:rPr lang="en-US" dirty="0"/>
              <a:t>(initial  amount of fuel)</a:t>
            </a:r>
          </a:p>
          <a:p>
            <a:r>
              <a:rPr lang="en-US" dirty="0">
                <a:solidFill>
                  <a:srgbClr val="FF0000"/>
                </a:solidFill>
              </a:rPr>
              <a:t>complete</a:t>
            </a:r>
            <a:r>
              <a:rPr lang="en-US" dirty="0"/>
              <a:t> (receives # remaining ticks and answer if computation finishes)</a:t>
            </a:r>
          </a:p>
          <a:p>
            <a:r>
              <a:rPr lang="en-US" b="1" dirty="0">
                <a:solidFill>
                  <a:srgbClr val="FF0000"/>
                </a:solidFill>
              </a:rPr>
              <a:t>expire</a:t>
            </a:r>
            <a:r>
              <a:rPr lang="en-US" dirty="0"/>
              <a:t> (receives engine capable of completing the computation if fuel expires before computation finishes)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805C5-81D4-4537-BB64-EB323A477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304800"/>
            <a:ext cx="10972800" cy="1143000"/>
          </a:xfrm>
        </p:spPr>
        <p:txBody>
          <a:bodyPr/>
          <a:lstStyle/>
          <a:p>
            <a:r>
              <a:rPr lang="en-US" dirty="0"/>
              <a:t>mileage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B3D5E-066D-4FAF-9D9D-2B9458FF9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14400"/>
            <a:ext cx="109728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(define mileage   ; count the ticks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(lambda (thunk)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(let loop ([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(make-engine thunk)]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[total-ticks 0])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50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(lambda (ticks value)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(+ total-ticks (- 50 ticks)))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(lambda (new-engine)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(loop new-engine (+ 50 total-ticks)))))))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B86FE4-3A8B-4972-AA82-39388B8A03F8}"/>
              </a:ext>
            </a:extLst>
          </p:cNvPr>
          <p:cNvSpPr txBox="1"/>
          <p:nvPr/>
        </p:nvSpPr>
        <p:spPr>
          <a:xfrm>
            <a:off x="228600" y="4572000"/>
            <a:ext cx="975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(mileage (lambda () (fib 10)))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1259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(mileage (lambda () (fib 11)))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2042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(mileage (lambda () (fib 12)))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3309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1A5A5-B049-4F11-97B9-5603F65889BC}"/>
              </a:ext>
            </a:extLst>
          </p:cNvPr>
          <p:cNvSpPr txBox="1"/>
          <p:nvPr/>
        </p:nvSpPr>
        <p:spPr>
          <a:xfrm>
            <a:off x="6248400" y="4570274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(mileage (lambda () (fib 13)))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5359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(mileage (lambda () (fib 14)))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8676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(mileage (lambda () (fib 15)))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14043</a:t>
            </a:r>
          </a:p>
        </p:txBody>
      </p:sp>
    </p:spTree>
    <p:extLst>
      <p:ext uri="{BB962C8B-B14F-4D97-AF65-F5344CB8AC3E}">
        <p14:creationId xmlns:p14="http://schemas.microsoft.com/office/powerpoint/2010/main" val="3639713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r>
              <a:rPr lang="en-US" dirty="0"/>
              <a:t>Interlude</a:t>
            </a:r>
          </a:p>
        </p:txBody>
      </p:sp>
      <p:pic>
        <p:nvPicPr>
          <p:cNvPr id="4" name="Content Placeholder 3" descr="milk-squirter-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1" y="1524001"/>
            <a:ext cx="3236777" cy="4525963"/>
          </a:xfrm>
        </p:spPr>
      </p:pic>
      <p:pic>
        <p:nvPicPr>
          <p:cNvPr id="5" name="Picture 4" descr="milk-squirter-tex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826" y="685801"/>
            <a:ext cx="5743575" cy="6162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381001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Note: It's </a:t>
            </a:r>
            <a:r>
              <a:rPr lang="en-US" sz="2800" i="1" dirty="0" err="1"/>
              <a:t>ilker</a:t>
            </a:r>
            <a:r>
              <a:rPr lang="en-US" sz="2800" dirty="0"/>
              <a:t>, not </a:t>
            </a:r>
            <a:r>
              <a:rPr lang="en-US" sz="2800" i="1" dirty="0"/>
              <a:t>liker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103809"/>
            <a:ext cx="5334000" cy="381000"/>
          </a:xfrm>
        </p:spPr>
        <p:txBody>
          <a:bodyPr/>
          <a:lstStyle/>
          <a:p>
            <a:r>
              <a:rPr lang="en-US" sz="4000" dirty="0"/>
              <a:t>Round Robin Example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" y="558800"/>
            <a:ext cx="9715500" cy="5562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 b="1" dirty="0">
                <a:latin typeface="Courier New" pitchFamily="49" charset="0"/>
              </a:rPr>
              <a:t>(define round-robin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>
                <a:latin typeface="Courier New" pitchFamily="49" charset="0"/>
              </a:rPr>
              <a:t>  (lambda (queue-of-engines)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>
                <a:latin typeface="Courier New" pitchFamily="49" charset="0"/>
              </a:rPr>
              <a:t>    (if (queue-of-engines 'empty?)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>
                <a:latin typeface="Courier New" pitchFamily="49" charset="0"/>
              </a:rPr>
              <a:t>        '()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>
                <a:latin typeface="Courier New" pitchFamily="49" charset="0"/>
              </a:rPr>
              <a:t>        (let ([first-engine (queue-of-engines 'dequeue!)])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>
                <a:latin typeface="Courier New" pitchFamily="49" charset="0"/>
              </a:rPr>
              <a:t>	      (first-engine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>
                <a:latin typeface="Courier New" pitchFamily="49" charset="0"/>
              </a:rPr>
              <a:t>           1 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; it's only allowed to run for one tick each time.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>
                <a:latin typeface="Courier New" pitchFamily="49" charset="0"/>
              </a:rPr>
              <a:t>           (lambda (ticks value)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; complete procedure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>
                <a:latin typeface="Courier New" pitchFamily="49" charset="0"/>
              </a:rPr>
              <a:t>             (cons value (round-robin queue-of-engines)))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>
                <a:latin typeface="Courier New" pitchFamily="49" charset="0"/>
              </a:rPr>
              <a:t>           (lambda (new-engine)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; expire procedure</a:t>
            </a:r>
            <a:endParaRPr lang="en-US" sz="1800" b="1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>
                <a:latin typeface="Courier New" pitchFamily="49" charset="0"/>
              </a:rPr>
              <a:t>             (queue-of-engines 'enqueue! new-engine)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>
                <a:latin typeface="Courier New" pitchFamily="49" charset="0"/>
              </a:rPr>
              <a:t>             (round-robin queue-of-engines)))))))</a:t>
            </a:r>
            <a:r>
              <a:rPr lang="en-US" sz="1800" dirty="0">
                <a:latin typeface="Courier New" pitchFamily="49" charset="0"/>
              </a:rPr>
              <a:t>            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latin typeface="Courier New" pitchFamily="49" charset="0"/>
              </a:rPr>
              <a:t>&gt; </a:t>
            </a:r>
            <a:r>
              <a:rPr lang="en-US" sz="1800" b="1" dirty="0">
                <a:latin typeface="Courier New" pitchFamily="49" charset="0"/>
              </a:rPr>
              <a:t>(let* ([q (make-queue)]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>
                <a:latin typeface="Courier New" pitchFamily="49" charset="0"/>
              </a:rPr>
              <a:t>         [nums '(3 7 11 4 12 9 2 6 10 8 1 5)]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>
                <a:latin typeface="Courier New" pitchFamily="49" charset="0"/>
              </a:rPr>
              <a:t>         [engine-list (map engine-fib nums)])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>
                <a:latin typeface="Courier New" pitchFamily="49" charset="0"/>
              </a:rPr>
              <a:t>    (for-each (lambda (</a:t>
            </a:r>
            <a:r>
              <a:rPr lang="en-US" sz="1800" b="1" dirty="0" err="1">
                <a:latin typeface="Courier New" pitchFamily="49" charset="0"/>
              </a:rPr>
              <a:t>eng</a:t>
            </a:r>
            <a:r>
              <a:rPr lang="en-US" sz="1800" b="1" dirty="0">
                <a:latin typeface="Courier New" pitchFamily="49" charset="0"/>
              </a:rPr>
              <a:t>) (q 'enqueue! </a:t>
            </a:r>
            <a:r>
              <a:rPr lang="en-US" sz="1800" b="1" dirty="0" err="1">
                <a:latin typeface="Courier New" pitchFamily="49" charset="0"/>
              </a:rPr>
              <a:t>eng</a:t>
            </a:r>
            <a:r>
              <a:rPr lang="en-US" sz="1800" b="1" dirty="0">
                <a:latin typeface="Courier New" pitchFamily="49" charset="0"/>
              </a:rPr>
              <a:t>))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>
                <a:latin typeface="Courier New" pitchFamily="49" charset="0"/>
              </a:rPr>
              <a:t>	            engine-list)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>
                <a:latin typeface="Courier New" pitchFamily="49" charset="0"/>
              </a:rPr>
              <a:t>    (round-robin q))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; what will the output be?</a:t>
            </a:r>
            <a:endParaRPr lang="en-US" sz="2000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20300" y="294309"/>
            <a:ext cx="1524000" cy="1477328"/>
          </a:xfrm>
          <a:prstGeom prst="rect">
            <a:avLst/>
          </a:prstGeom>
          <a:noFill/>
          <a:ln w="34925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Engine arguments:</a:t>
            </a:r>
          </a:p>
          <a:p>
            <a:r>
              <a:rPr lang="en-US" b="1" dirty="0">
                <a:solidFill>
                  <a:srgbClr val="FF0000"/>
                </a:solidFill>
              </a:rPr>
              <a:t>ticks complete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expire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0B327-213C-46BD-9A55-2F0919D69386}"/>
              </a:ext>
            </a:extLst>
          </p:cNvPr>
          <p:cNvSpPr txBox="1"/>
          <p:nvPr/>
        </p:nvSpPr>
        <p:spPr>
          <a:xfrm>
            <a:off x="8085483" y="2546310"/>
            <a:ext cx="3602935" cy="923330"/>
          </a:xfrm>
          <a:prstGeom prst="rect">
            <a:avLst/>
          </a:prstGeom>
          <a:noFill/>
          <a:ln w="34925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What if we change the number of ticks from 1 to 150? </a:t>
            </a:r>
          </a:p>
          <a:p>
            <a:r>
              <a:rPr lang="en-US" b="1" dirty="0">
                <a:solidFill>
                  <a:srgbClr val="FF0000"/>
                </a:solidFill>
              </a:rPr>
              <a:t>What will the output be?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61D90F-EC29-4910-80A5-EFF84978CF74}"/>
              </a:ext>
            </a:extLst>
          </p:cNvPr>
          <p:cNvSpPr txBox="1"/>
          <p:nvPr/>
        </p:nvSpPr>
        <p:spPr>
          <a:xfrm>
            <a:off x="5257800" y="559976"/>
            <a:ext cx="4267200" cy="992579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(define engine-fib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  (lambda (n)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    (make-engine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       (lambda () (fib n)))))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uiExpand="1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96917-163F-461D-BEE3-A7E3F0F73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304800"/>
            <a:ext cx="9144000" cy="1143000"/>
          </a:xfrm>
        </p:spPr>
        <p:txBody>
          <a:bodyPr/>
          <a:lstStyle/>
          <a:p>
            <a:r>
              <a:rPr lang="en-US" sz="4000" dirty="0"/>
              <a:t>Implement  make-engine using call/cc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3064BB-B749-44C8-886F-8CEC51A93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85800"/>
            <a:ext cx="7239000" cy="620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54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96917-163F-461D-BEE3-A7E3F0F73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304800"/>
            <a:ext cx="9144000" cy="1143000"/>
          </a:xfrm>
        </p:spPr>
        <p:txBody>
          <a:bodyPr/>
          <a:lstStyle/>
          <a:p>
            <a:r>
              <a:rPr lang="en-US" sz="4000" dirty="0"/>
              <a:t>Implement  make-engine using call/cc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4D38EA-9649-49F5-894E-C16AA1DC0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685800"/>
            <a:ext cx="7162800" cy="60114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E7B1EF-140E-481D-9FCA-22C440FEB504}"/>
              </a:ext>
            </a:extLst>
          </p:cNvPr>
          <p:cNvSpPr/>
          <p:nvPr/>
        </p:nvSpPr>
        <p:spPr>
          <a:xfrm>
            <a:off x="4191000" y="1752600"/>
            <a:ext cx="838200" cy="228600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EB394F-39DB-4F93-9E5F-4127D872014F}"/>
              </a:ext>
            </a:extLst>
          </p:cNvPr>
          <p:cNvSpPr/>
          <p:nvPr/>
        </p:nvSpPr>
        <p:spPr>
          <a:xfrm>
            <a:off x="3124200" y="2667000"/>
            <a:ext cx="838200" cy="228600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22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complex example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Simulate a multi-tasking operating system.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52400" y="209080"/>
            <a:ext cx="8763000" cy="603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endParaRPr lang="en-US" sz="1400" b="1" dirty="0">
              <a:latin typeface="Courier New" pitchFamily="49" charset="0"/>
            </a:endParaRPr>
          </a:p>
          <a:p>
            <a:pPr>
              <a:lnSpc>
                <a:spcPct val="95000"/>
              </a:lnSpc>
            </a:pPr>
            <a:r>
              <a:rPr lang="en-US" sz="1400" b="1" dirty="0">
                <a:latin typeface="Courier New" pitchFamily="49" charset="0"/>
              </a:rPr>
              <a:t>(load “</a:t>
            </a:r>
            <a:r>
              <a:rPr lang="en-US" sz="1400" b="1" dirty="0" err="1">
                <a:latin typeface="Courier New" pitchFamily="49" charset="0"/>
              </a:rPr>
              <a:t>ooq</a:t>
            </a:r>
            <a:r>
              <a:rPr lang="en-US" sz="1400" b="1" dirty="0">
                <a:latin typeface="Courier New" pitchFamily="49" charset="0"/>
              </a:rPr>
              <a:t>")</a:t>
            </a:r>
          </a:p>
          <a:p>
            <a:pPr>
              <a:lnSpc>
                <a:spcPct val="95000"/>
              </a:lnSpc>
            </a:pPr>
            <a:r>
              <a:rPr lang="en-US" sz="1400" b="1" dirty="0">
                <a:latin typeface="Courier New" pitchFamily="49" charset="0"/>
              </a:rPr>
              <a:t>(define time-slice (lambda () (add1 (random 100))))</a:t>
            </a:r>
          </a:p>
          <a:p>
            <a:pPr>
              <a:lnSpc>
                <a:spcPct val="95000"/>
              </a:lnSpc>
            </a:pPr>
            <a:endParaRPr lang="en-US" sz="1400" b="1" dirty="0">
              <a:latin typeface="Courier New" pitchFamily="49" charset="0"/>
            </a:endParaRPr>
          </a:p>
          <a:p>
            <a:pPr>
              <a:lnSpc>
                <a:spcPct val="95000"/>
              </a:lnSpc>
            </a:pPr>
            <a:r>
              <a:rPr lang="en-US" sz="1400" b="1" dirty="0">
                <a:latin typeface="Courier New" pitchFamily="49" charset="0"/>
              </a:rPr>
              <a:t>(define kernel</a:t>
            </a:r>
          </a:p>
          <a:p>
            <a:pPr>
              <a:lnSpc>
                <a:spcPct val="95000"/>
              </a:lnSpc>
            </a:pPr>
            <a:r>
              <a:rPr lang="en-US" sz="1400" b="1" dirty="0">
                <a:latin typeface="Courier New" pitchFamily="49" charset="0"/>
              </a:rPr>
              <a:t>  (lambda (proc)</a:t>
            </a:r>
          </a:p>
          <a:p>
            <a:pPr>
              <a:lnSpc>
                <a:spcPct val="95000"/>
              </a:lnSpc>
            </a:pPr>
            <a:r>
              <a:rPr lang="en-US" sz="1400" b="1" dirty="0">
                <a:latin typeface="Courier New" pitchFamily="49" charset="0"/>
              </a:rPr>
              <a:t>     (define ready-queue (make-queue))</a:t>
            </a:r>
          </a:p>
          <a:p>
            <a:pPr>
              <a:lnSpc>
                <a:spcPct val="95000"/>
              </a:lnSpc>
            </a:pPr>
            <a:r>
              <a:rPr lang="en-US" sz="1400" b="1" dirty="0">
                <a:latin typeface="Courier New" pitchFamily="49" charset="0"/>
              </a:rPr>
              <a:t>     (define start</a:t>
            </a:r>
          </a:p>
          <a:p>
            <a:pPr>
              <a:lnSpc>
                <a:spcPct val="95000"/>
              </a:lnSpc>
            </a:pPr>
            <a:r>
              <a:rPr lang="en-US" sz="1400" b="1" dirty="0">
                <a:latin typeface="Courier New" pitchFamily="49" charset="0"/>
              </a:rPr>
              <a:t>       (lambda (proc)</a:t>
            </a:r>
          </a:p>
          <a:p>
            <a:pPr>
              <a:lnSpc>
                <a:spcPct val="95000"/>
              </a:lnSpc>
            </a:pPr>
            <a:r>
              <a:rPr lang="en-US" sz="1400" b="1" dirty="0">
                <a:latin typeface="Courier New" pitchFamily="49" charset="0"/>
              </a:rPr>
              <a:t>          (</a:t>
            </a:r>
            <a:r>
              <a:rPr lang="en-US" sz="1400" b="1" dirty="0" err="1">
                <a:latin typeface="Courier New" pitchFamily="49" charset="0"/>
              </a:rPr>
              <a:t>enqueue</a:t>
            </a:r>
            <a:r>
              <a:rPr lang="en-US" sz="1400" b="1" dirty="0">
                <a:latin typeface="Courier New" pitchFamily="49" charset="0"/>
              </a:rPr>
              <a:t> (make-engine (lambda () (proc trap)))</a:t>
            </a:r>
          </a:p>
          <a:p>
            <a:pPr>
              <a:lnSpc>
                <a:spcPct val="95000"/>
              </a:lnSpc>
            </a:pPr>
            <a:r>
              <a:rPr lang="en-US" sz="1400" b="1" dirty="0">
                <a:latin typeface="Courier New" pitchFamily="49" charset="0"/>
              </a:rPr>
              <a:t>                   ready-queue)))</a:t>
            </a:r>
          </a:p>
          <a:p>
            <a:pPr>
              <a:lnSpc>
                <a:spcPct val="95000"/>
              </a:lnSpc>
            </a:pPr>
            <a:r>
              <a:rPr lang="en-US" sz="1400" b="1" dirty="0">
                <a:latin typeface="Courier New" pitchFamily="49" charset="0"/>
              </a:rPr>
              <a:t>     (define restart</a:t>
            </a:r>
          </a:p>
          <a:p>
            <a:pPr>
              <a:lnSpc>
                <a:spcPct val="95000"/>
              </a:lnSpc>
            </a:pPr>
            <a:r>
              <a:rPr lang="en-US" sz="1400" b="1" dirty="0">
                <a:latin typeface="Courier New" pitchFamily="49" charset="0"/>
              </a:rPr>
              <a:t>        (lambda (k v)</a:t>
            </a:r>
          </a:p>
          <a:p>
            <a:pPr>
              <a:lnSpc>
                <a:spcPct val="95000"/>
              </a:lnSpc>
            </a:pPr>
            <a:r>
              <a:rPr lang="en-US" sz="1400" b="1" dirty="0">
                <a:latin typeface="Courier New" pitchFamily="49" charset="0"/>
              </a:rPr>
              <a:t>           (</a:t>
            </a:r>
            <a:r>
              <a:rPr lang="en-US" sz="1400" b="1" dirty="0" err="1">
                <a:latin typeface="Courier New" pitchFamily="49" charset="0"/>
              </a:rPr>
              <a:t>enqueue</a:t>
            </a:r>
            <a:r>
              <a:rPr lang="en-US" sz="1400" b="1" dirty="0">
                <a:latin typeface="Courier New" pitchFamily="49" charset="0"/>
              </a:rPr>
              <a:t> (make-engine (lambda () (k v))) </a:t>
            </a:r>
          </a:p>
          <a:p>
            <a:pPr>
              <a:lnSpc>
                <a:spcPct val="95000"/>
              </a:lnSpc>
            </a:pPr>
            <a:r>
              <a:rPr lang="en-US" sz="1400" b="1" dirty="0">
                <a:latin typeface="Courier New" pitchFamily="49" charset="0"/>
              </a:rPr>
              <a:t>                    ready-queue)))</a:t>
            </a:r>
          </a:p>
          <a:p>
            <a:pPr>
              <a:lnSpc>
                <a:spcPct val="95000"/>
              </a:lnSpc>
            </a:pPr>
            <a:r>
              <a:rPr lang="en-US" sz="1400" b="1" dirty="0">
                <a:latin typeface="Courier New" pitchFamily="49" charset="0"/>
              </a:rPr>
              <a:t>     (define trap</a:t>
            </a:r>
          </a:p>
          <a:p>
            <a:pPr>
              <a:lnSpc>
                <a:spcPct val="95000"/>
              </a:lnSpc>
            </a:pPr>
            <a:r>
              <a:rPr lang="en-US" sz="1400" b="1" dirty="0">
                <a:latin typeface="Courier New" pitchFamily="49" charset="0"/>
              </a:rPr>
              <a:t>         (lambda (</a:t>
            </a:r>
            <a:r>
              <a:rPr lang="en-US" sz="1400" b="1" dirty="0" err="1">
                <a:latin typeface="Courier New" pitchFamily="49" charset="0"/>
              </a:rPr>
              <a:t>msg</a:t>
            </a:r>
            <a:r>
              <a:rPr lang="en-US" sz="1400" b="1" dirty="0">
                <a:latin typeface="Courier New" pitchFamily="49" charset="0"/>
              </a:rPr>
              <a:t> </a:t>
            </a:r>
            <a:r>
              <a:rPr lang="en-US" sz="1400" b="1" dirty="0" err="1">
                <a:latin typeface="Courier New" pitchFamily="49" charset="0"/>
              </a:rPr>
              <a:t>arg</a:t>
            </a:r>
            <a:r>
              <a:rPr lang="en-US" sz="1400" b="1" dirty="0">
                <a:latin typeface="Courier New" pitchFamily="49" charset="0"/>
              </a:rPr>
              <a:t>)</a:t>
            </a:r>
          </a:p>
          <a:p>
            <a:pPr>
              <a:lnSpc>
                <a:spcPct val="95000"/>
              </a:lnSpc>
            </a:pPr>
            <a:r>
              <a:rPr lang="en-US" sz="1400" b="1" dirty="0">
                <a:latin typeface="Courier New" pitchFamily="49" charset="0"/>
              </a:rPr>
              <a:t>           (call/cc</a:t>
            </a:r>
          </a:p>
          <a:p>
            <a:pPr>
              <a:lnSpc>
                <a:spcPct val="95000"/>
              </a:lnSpc>
            </a:pPr>
            <a:r>
              <a:rPr lang="en-US" sz="1400" b="1" dirty="0">
                <a:latin typeface="Courier New" pitchFamily="49" charset="0"/>
              </a:rPr>
              <a:t>             (lambda (k)</a:t>
            </a:r>
          </a:p>
          <a:p>
            <a:pPr>
              <a:lnSpc>
                <a:spcPct val="95000"/>
              </a:lnSpc>
            </a:pPr>
            <a:r>
              <a:rPr lang="en-US" sz="1400" b="1" dirty="0">
                <a:latin typeface="Courier New" pitchFamily="49" charset="0"/>
              </a:rPr>
              <a:t>                (engine-return</a:t>
            </a:r>
          </a:p>
          <a:p>
            <a:pPr>
              <a:lnSpc>
                <a:spcPct val="95000"/>
              </a:lnSpc>
            </a:pPr>
            <a:r>
              <a:rPr lang="en-US" sz="1400" b="1" dirty="0">
                <a:latin typeface="Courier New" pitchFamily="49" charset="0"/>
              </a:rPr>
              <a:t>                  (lambda ()</a:t>
            </a:r>
          </a:p>
          <a:p>
            <a:pPr>
              <a:lnSpc>
                <a:spcPct val="95000"/>
              </a:lnSpc>
            </a:pPr>
            <a:r>
              <a:rPr lang="en-US" sz="1400" b="1" dirty="0">
                <a:latin typeface="Courier New" pitchFamily="49" charset="0"/>
              </a:rPr>
              <a:t>                    (case </a:t>
            </a:r>
            <a:r>
              <a:rPr lang="en-US" sz="1400" b="1" dirty="0" err="1">
                <a:latin typeface="Courier New" pitchFamily="49" charset="0"/>
              </a:rPr>
              <a:t>msg</a:t>
            </a:r>
            <a:endParaRPr lang="en-US" sz="1400" b="1" dirty="0">
              <a:latin typeface="Courier New" pitchFamily="49" charset="0"/>
            </a:endParaRPr>
          </a:p>
          <a:p>
            <a:pPr>
              <a:lnSpc>
                <a:spcPct val="95000"/>
              </a:lnSpc>
            </a:pPr>
            <a:r>
              <a:rPr lang="en-US" sz="1400" b="1" dirty="0">
                <a:latin typeface="Courier New" pitchFamily="49" charset="0"/>
              </a:rPr>
              <a:t>                      (uninterruptible</a:t>
            </a:r>
          </a:p>
          <a:p>
            <a:pPr>
              <a:lnSpc>
                <a:spcPct val="95000"/>
              </a:lnSpc>
            </a:pPr>
            <a:r>
              <a:rPr lang="en-US" sz="1400" b="1" dirty="0">
                <a:latin typeface="Courier New" pitchFamily="49" charset="0"/>
              </a:rPr>
              <a:t>                       (restart k (</a:t>
            </a:r>
            <a:r>
              <a:rPr lang="en-US" sz="1400" b="1" dirty="0" err="1">
                <a:latin typeface="Courier New" pitchFamily="49" charset="0"/>
              </a:rPr>
              <a:t>arg</a:t>
            </a:r>
            <a:r>
              <a:rPr lang="en-US" sz="1400" b="1" dirty="0">
                <a:latin typeface="Courier New" pitchFamily="49" charset="0"/>
              </a:rPr>
              <a:t>)))</a:t>
            </a:r>
          </a:p>
          <a:p>
            <a:pPr>
              <a:lnSpc>
                <a:spcPct val="95000"/>
              </a:lnSpc>
            </a:pPr>
            <a:r>
              <a:rPr lang="en-US" sz="1400" b="1" dirty="0">
                <a:latin typeface="Courier New" pitchFamily="49" charset="0"/>
              </a:rPr>
              <a:t>                      (start-process</a:t>
            </a:r>
          </a:p>
          <a:p>
            <a:pPr>
              <a:lnSpc>
                <a:spcPct val="95000"/>
              </a:lnSpc>
            </a:pPr>
            <a:r>
              <a:rPr lang="en-US" sz="1400" b="1" dirty="0">
                <a:latin typeface="Courier New" pitchFamily="49" charset="0"/>
              </a:rPr>
              <a:t>                       (start </a:t>
            </a:r>
            <a:r>
              <a:rPr lang="en-US" sz="1400" b="1" dirty="0" err="1">
                <a:latin typeface="Courier New" pitchFamily="49" charset="0"/>
              </a:rPr>
              <a:t>arg</a:t>
            </a:r>
            <a:r>
              <a:rPr lang="en-US" sz="1400" b="1" dirty="0">
                <a:latin typeface="Courier New" pitchFamily="49" charset="0"/>
              </a:rPr>
              <a:t>)</a:t>
            </a:r>
          </a:p>
          <a:p>
            <a:pPr>
              <a:lnSpc>
                <a:spcPct val="95000"/>
              </a:lnSpc>
            </a:pPr>
            <a:r>
              <a:rPr lang="en-US" sz="1400" b="1" dirty="0">
                <a:latin typeface="Courier New" pitchFamily="49" charset="0"/>
              </a:rPr>
              <a:t>                       (restart k #f))</a:t>
            </a:r>
          </a:p>
          <a:p>
            <a:pPr>
              <a:lnSpc>
                <a:spcPct val="95000"/>
              </a:lnSpc>
            </a:pPr>
            <a:r>
              <a:rPr lang="en-US" sz="1400" b="1" dirty="0">
                <a:latin typeface="Courier New" pitchFamily="49" charset="0"/>
              </a:rPr>
              <a:t>                      (stop-process #f))))))))</a:t>
            </a:r>
          </a:p>
          <a:p>
            <a:pPr>
              <a:lnSpc>
                <a:spcPct val="95000"/>
              </a:lnSpc>
            </a:pPr>
            <a:r>
              <a:rPr lang="en-US" sz="1400" b="1" dirty="0">
                <a:latin typeface="Courier New" pitchFamily="49" charset="0"/>
              </a:rPr>
              <a:t>     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F07B2E6B-B003-4B02-85D5-7D38478B6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403600"/>
            <a:ext cx="609600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itchFamily="49" charset="0"/>
              </a:rPr>
              <a:t>(start proc)</a:t>
            </a:r>
          </a:p>
          <a:p>
            <a:r>
              <a:rPr lang="en-US" sz="1600" b="1" dirty="0">
                <a:latin typeface="Courier New" pitchFamily="49" charset="0"/>
              </a:rPr>
              <a:t>     (let dispatch ()</a:t>
            </a:r>
          </a:p>
          <a:p>
            <a:r>
              <a:rPr lang="en-US" sz="1600" b="1" dirty="0">
                <a:latin typeface="Courier New" pitchFamily="49" charset="0"/>
              </a:rPr>
              <a:t>        (if (empty-queue?  ready-queue)</a:t>
            </a:r>
          </a:p>
          <a:p>
            <a:r>
              <a:rPr lang="en-US" sz="1600" b="1" dirty="0">
                <a:latin typeface="Courier New" pitchFamily="49" charset="0"/>
              </a:rPr>
              <a:t>            'finished</a:t>
            </a:r>
          </a:p>
          <a:p>
            <a:r>
              <a:rPr lang="en-US" sz="1600" b="1" dirty="0">
                <a:latin typeface="Courier New" pitchFamily="49" charset="0"/>
              </a:rPr>
              <a:t>            ((dequeue ready-queue)</a:t>
            </a:r>
          </a:p>
          <a:p>
            <a:r>
              <a:rPr lang="en-US" sz="1600" b="1" dirty="0">
                <a:latin typeface="Courier New" pitchFamily="49" charset="0"/>
              </a:rPr>
              <a:t>             (time-slice)</a:t>
            </a:r>
          </a:p>
          <a:p>
            <a:r>
              <a:rPr lang="en-US" sz="1600" b="1" dirty="0">
                <a:latin typeface="Courier New" pitchFamily="49" charset="0"/>
              </a:rPr>
              <a:t>             (lambda (ticks trap-handler)</a:t>
            </a:r>
          </a:p>
          <a:p>
            <a:r>
              <a:rPr lang="en-US" sz="1600" b="1" dirty="0">
                <a:latin typeface="Courier New" pitchFamily="49" charset="0"/>
              </a:rPr>
              <a:t>               (trap-handler)</a:t>
            </a:r>
          </a:p>
          <a:p>
            <a:r>
              <a:rPr lang="en-US" sz="1600" b="1" dirty="0">
                <a:latin typeface="Courier New" pitchFamily="49" charset="0"/>
              </a:rPr>
              <a:t>               (dispatch))</a:t>
            </a:r>
          </a:p>
          <a:p>
            <a:r>
              <a:rPr lang="en-US" sz="1600" b="1" dirty="0">
                <a:latin typeface="Courier New" pitchFamily="49" charset="0"/>
              </a:rPr>
              <a:t>            (lambda (engine)</a:t>
            </a:r>
          </a:p>
          <a:p>
            <a:r>
              <a:rPr lang="en-US" sz="1600" b="1" dirty="0">
                <a:latin typeface="Courier New" pitchFamily="49" charset="0"/>
              </a:rPr>
              <a:t>               (enqueue engine ready-queue)</a:t>
            </a:r>
          </a:p>
          <a:p>
            <a:r>
              <a:rPr lang="en-US" sz="1600" b="1" dirty="0">
                <a:latin typeface="Courier New" pitchFamily="49" charset="0"/>
              </a:rPr>
              <a:t>               (dispatch)))))))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D64CF0-F8E5-41B0-96AC-F6330BEBFCEE}"/>
              </a:ext>
            </a:extLst>
          </p:cNvPr>
          <p:cNvSpPr txBox="1"/>
          <p:nvPr/>
        </p:nvSpPr>
        <p:spPr>
          <a:xfrm>
            <a:off x="6934200" y="209080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+mj-lt"/>
              </a:rPr>
              <a:t>Simulate a multi-tasking operating system</a:t>
            </a:r>
          </a:p>
          <a:p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524000" y="228601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itchFamily="49" charset="0"/>
              </a:rPr>
              <a:t>; An example that uses this multi-tasking simulator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(define amoeba</a:t>
            </a:r>
          </a:p>
          <a:p>
            <a:r>
              <a:rPr lang="en-US" b="1" dirty="0">
                <a:latin typeface="Courier New" pitchFamily="49" charset="0"/>
              </a:rPr>
              <a:t>  (lambda (generation final)</a:t>
            </a:r>
          </a:p>
          <a:p>
            <a:r>
              <a:rPr lang="en-US" b="1" dirty="0">
                <a:latin typeface="Courier New" pitchFamily="49" charset="0"/>
              </a:rPr>
              <a:t>    (lambda (trap)</a:t>
            </a:r>
          </a:p>
          <a:p>
            <a:r>
              <a:rPr lang="en-US" b="1" dirty="0">
                <a:latin typeface="Courier New" pitchFamily="49" charset="0"/>
              </a:rPr>
              <a:t>      (when (&lt; generation final)</a:t>
            </a:r>
          </a:p>
          <a:p>
            <a:r>
              <a:rPr lang="en-US" b="1" dirty="0">
                <a:latin typeface="Courier New" pitchFamily="49" charset="0"/>
              </a:rPr>
              <a:t>            (trap 'uninterruptible</a:t>
            </a:r>
          </a:p>
          <a:p>
            <a:r>
              <a:rPr lang="en-US" b="1" dirty="0">
                <a:latin typeface="Courier New" pitchFamily="49" charset="0"/>
              </a:rPr>
              <a:t>                  (lambda ()</a:t>
            </a:r>
          </a:p>
          <a:p>
            <a:r>
              <a:rPr lang="en-US" b="1" dirty="0">
                <a:latin typeface="Courier New" pitchFamily="49" charset="0"/>
              </a:rPr>
              <a:t>                    (</a:t>
            </a:r>
            <a:r>
              <a:rPr lang="en-US" b="1" dirty="0" err="1">
                <a:latin typeface="Courier New" pitchFamily="49" charset="0"/>
              </a:rPr>
              <a:t>writeout</a:t>
            </a:r>
            <a:r>
              <a:rPr lang="en-US" b="1" dirty="0">
                <a:latin typeface="Courier New" pitchFamily="49" charset="0"/>
              </a:rPr>
              <a:t> generation)))</a:t>
            </a:r>
          </a:p>
          <a:p>
            <a:r>
              <a:rPr lang="en-US" b="1" dirty="0">
                <a:latin typeface="Courier New" pitchFamily="49" charset="0"/>
              </a:rPr>
              <a:t>            (trap 'start-process (amoeba (+ generation 1) final))</a:t>
            </a:r>
          </a:p>
          <a:p>
            <a:r>
              <a:rPr lang="en-US" b="1" dirty="0">
                <a:latin typeface="Courier New" pitchFamily="49" charset="0"/>
              </a:rPr>
              <a:t>            (trap 'start-process (amoeba (+ generation 1)                  </a:t>
            </a:r>
            <a:br>
              <a:rPr lang="en-US" b="1" dirty="0">
                <a:latin typeface="Courier New" pitchFamily="49" charset="0"/>
              </a:rPr>
            </a:br>
            <a:r>
              <a:rPr lang="en-US" b="1" dirty="0">
                <a:latin typeface="Courier New" pitchFamily="49" charset="0"/>
              </a:rPr>
              <a:t>                                         final)))</a:t>
            </a:r>
          </a:p>
          <a:p>
            <a:r>
              <a:rPr lang="en-US" b="1" dirty="0">
                <a:latin typeface="Courier New" pitchFamily="49" charset="0"/>
              </a:rPr>
              <a:t>      (trap 'stop-process #f))))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(define </a:t>
            </a:r>
            <a:r>
              <a:rPr lang="en-US" b="1" dirty="0" err="1">
                <a:latin typeface="Courier New" pitchFamily="49" charset="0"/>
              </a:rPr>
              <a:t>writeln</a:t>
            </a:r>
            <a:r>
              <a:rPr lang="en-US" b="1" dirty="0">
                <a:latin typeface="Courier New" pitchFamily="49" charset="0"/>
              </a:rPr>
              <a:t> (lambda x (for-each display x) (newline)))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(define </a:t>
            </a:r>
            <a:r>
              <a:rPr lang="en-US" b="1" dirty="0" err="1">
                <a:latin typeface="Courier New" pitchFamily="49" charset="0"/>
              </a:rPr>
              <a:t>writeout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(let ([count 0])</a:t>
            </a:r>
          </a:p>
          <a:p>
            <a:r>
              <a:rPr lang="en-US" b="1" dirty="0">
                <a:latin typeface="Courier New" pitchFamily="49" charset="0"/>
              </a:rPr>
              <a:t>    (lambda (n)</a:t>
            </a:r>
          </a:p>
          <a:p>
            <a:r>
              <a:rPr lang="en-US" b="1" dirty="0">
                <a:latin typeface="Courier New" pitchFamily="49" charset="0"/>
              </a:rPr>
              <a:t>      (</a:t>
            </a:r>
            <a:r>
              <a:rPr lang="en-US" b="1" dirty="0" err="1">
                <a:latin typeface="Courier New" pitchFamily="49" charset="0"/>
              </a:rPr>
              <a:t>printf</a:t>
            </a:r>
            <a:r>
              <a:rPr lang="en-US" b="1" dirty="0">
                <a:latin typeface="Courier New" pitchFamily="49" charset="0"/>
              </a:rPr>
              <a:t> "~s " n)</a:t>
            </a:r>
          </a:p>
          <a:p>
            <a:r>
              <a:rPr lang="en-US" b="1" dirty="0">
                <a:latin typeface="Courier New" pitchFamily="49" charset="0"/>
              </a:rPr>
              <a:t>      (set! count (+ count (if (&lt; n 10) 2 3)))</a:t>
            </a:r>
          </a:p>
          <a:p>
            <a:r>
              <a:rPr lang="en-US" b="1" dirty="0">
                <a:latin typeface="Courier New" pitchFamily="49" charset="0"/>
              </a:rPr>
              <a:t>      (when (&gt;= count 77) (newline) (set! count 0)))))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600200" y="228600"/>
            <a:ext cx="91440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itchFamily="49" charset="0"/>
              </a:rPr>
              <a:t>&gt; (kernel (amoeba 0 9))</a:t>
            </a:r>
          </a:p>
          <a:p>
            <a:r>
              <a:rPr lang="en-US" dirty="0">
                <a:latin typeface="Courier New" pitchFamily="49" charset="0"/>
              </a:rPr>
              <a:t>0 1 2 1 3 2 2 2 4 3 4 3 3 3 3 5 4 3 4 3 5 4 4 6 5 5 5 4 4 4 4 5 6 </a:t>
            </a:r>
          </a:p>
          <a:p>
            <a:r>
              <a:rPr lang="en-US" dirty="0">
                <a:latin typeface="Courier New" pitchFamily="49" charset="0"/>
              </a:rPr>
              <a:t>4 4 5 4 5 4 7 6 6 6 5 5 5 5 4 6 5 4 6 5 6 5 5 5 5 8 7 7 7 6 7 7 5 </a:t>
            </a:r>
          </a:p>
          <a:p>
            <a:r>
              <a:rPr lang="en-US" dirty="0">
                <a:latin typeface="Courier New" pitchFamily="49" charset="0"/>
              </a:rPr>
              <a:t>5 6 6 6 5 6 6 5 5 6 5 5 5 8 7 7 7 6 6 5 7 6 6 6 5 6 6 5 7 7 6 6 5 </a:t>
            </a:r>
          </a:p>
          <a:p>
            <a:r>
              <a:rPr lang="en-US" dirty="0">
                <a:latin typeface="Courier New" pitchFamily="49" charset="0"/>
              </a:rPr>
              <a:t>5 8 8 7 7 7 8 8 7 6 6 7 7 7 6 6 6 7 6 6 6 6 6 6 6 6 6 6 8 8 8 7 8 </a:t>
            </a:r>
          </a:p>
          <a:p>
            <a:r>
              <a:rPr lang="en-US" dirty="0">
                <a:latin typeface="Courier New" pitchFamily="49" charset="0"/>
              </a:rPr>
              <a:t>8 8 8 7 6 7 7 7 7 6 7 7 7 6 7 7 6 6 6 6 8 7 7 7 6 6 8 8 8 8 7 7 6 </a:t>
            </a:r>
          </a:p>
          <a:p>
            <a:r>
              <a:rPr lang="en-US" dirty="0">
                <a:latin typeface="Courier New" pitchFamily="49" charset="0"/>
              </a:rPr>
              <a:t>7 6 7 6 8 8 8 8 7 7 7 7 6 6 7 5 7 6 8 8 7 7 7 7 7 6 7 6 8 8 8 8 7 </a:t>
            </a:r>
          </a:p>
          <a:p>
            <a:r>
              <a:rPr lang="en-US" dirty="0">
                <a:latin typeface="Courier New" pitchFamily="49" charset="0"/>
              </a:rPr>
              <a:t>7 6 8 8 8 8 8 7 7 7 8 7 7 8 7 8 7 7 7 7 6 8 7 8 7 7 7 7 7 8 7 8 7 </a:t>
            </a:r>
          </a:p>
          <a:p>
            <a:r>
              <a:rPr lang="en-US" dirty="0">
                <a:latin typeface="Courier New" pitchFamily="49" charset="0"/>
              </a:rPr>
              <a:t>8 7 6 6 6 6 7 7 8 8 8 8 8 8 7 8 7 7 7 8 8 8 8 8 8 7 7 7 8 8 8 8 8 </a:t>
            </a:r>
          </a:p>
          <a:p>
            <a:r>
              <a:rPr lang="en-US" dirty="0">
                <a:latin typeface="Courier New" pitchFamily="49" charset="0"/>
              </a:rPr>
              <a:t>7 8 7 8 7 8 7 7 7 7 8 8 8 8 7 8 7 8 7 7 7 8 8 8 8 8 7 8 8 7 8 8 7 </a:t>
            </a:r>
          </a:p>
          <a:p>
            <a:r>
              <a:rPr lang="en-US" dirty="0">
                <a:latin typeface="Courier New" pitchFamily="49" charset="0"/>
              </a:rPr>
              <a:t>7 8 8 8 8 8 8 7 8 8 7 8 7 8 8 7 7 6 6 8 8 8 7 8 8 8 8 8 8 8 8 8 8 </a:t>
            </a:r>
          </a:p>
          <a:p>
            <a:r>
              <a:rPr lang="en-US" dirty="0">
                <a:latin typeface="Courier New" pitchFamily="49" charset="0"/>
              </a:rPr>
              <a:t>8 7 7 7 8 8 7 8 7 8 8 8 8 8 7 8 8 8 7 8 8 8 8 8 8 8 8 7 8 8 8 7 7 </a:t>
            </a:r>
          </a:p>
          <a:p>
            <a:r>
              <a:rPr lang="en-US" dirty="0">
                <a:latin typeface="Courier New" pitchFamily="49" charset="0"/>
              </a:rPr>
              <a:t>7 8 8 8 8 7 8 8 8 7 8 8 8 8 8 8 7 7 7 7 7 8 8 8 7 8 8 8 8 8 8 8 8 </a:t>
            </a:r>
          </a:p>
          <a:p>
            <a:r>
              <a:rPr lang="en-US" dirty="0">
                <a:latin typeface="Courier New" pitchFamily="49" charset="0"/>
              </a:rPr>
              <a:t>8 7 8 8 8 8 8 8 8 8 8 8 7 8 8 7 8 8 8 8 8 8 8 8 8 8 8 8 8 8 8 8 8 </a:t>
            </a:r>
          </a:p>
          <a:p>
            <a:r>
              <a:rPr lang="en-US" dirty="0">
                <a:latin typeface="Courier New" pitchFamily="49" charset="0"/>
              </a:rPr>
              <a:t>8 8 8 8 8 8 8 8 8 8 8 8 8 8 8 8 8 7 7 8 8 8 8 8 8 8 8 7 8 8 8 8 8 </a:t>
            </a:r>
          </a:p>
          <a:p>
            <a:r>
              <a:rPr lang="en-US" dirty="0">
                <a:latin typeface="Courier New" pitchFamily="49" charset="0"/>
              </a:rPr>
              <a:t>8 8 8 8 8 8 8 8 8 8 8 8 8 8 8 8 8 8 7 8 8 8 8 8 8 8 8 8 8 8 8 8 8 </a:t>
            </a:r>
          </a:p>
          <a:p>
            <a:r>
              <a:rPr lang="en-US" dirty="0">
                <a:latin typeface="Courier New" pitchFamily="49" charset="0"/>
              </a:rPr>
              <a:t>8 8 8 8 8 8 8 8 8 8 8 8 8 8 8 8 finished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9EDB-65E4-4659-944C-841BB3E0B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 params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46E2D-025C-4EBC-91A6-7F4628565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(define f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(lambda (x y)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(let ([z (g x (+ x y) y (- x y))]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(list z x y))))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(define g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(lambda (a b (ref c) (ref d))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(set! a (add1 a))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(set! b (add1 b)) 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(set! c (add1 c)) 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(set! d (add1 d))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(+ a b c d)))</a:t>
            </a:r>
          </a:p>
        </p:txBody>
      </p:sp>
    </p:spTree>
    <p:extLst>
      <p:ext uri="{BB962C8B-B14F-4D97-AF65-F5344CB8AC3E}">
        <p14:creationId xmlns:p14="http://schemas.microsoft.com/office/powerpoint/2010/main" val="751260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B29AC-66BE-4808-92B5-077A002BD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E0F90-BE9C-4C26-BEE7-F2194128A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1"/>
            <a:ext cx="12192000" cy="4525963"/>
          </a:xfrm>
        </p:spPr>
        <p:txBody>
          <a:bodyPr/>
          <a:lstStyle/>
          <a:p>
            <a:r>
              <a:rPr lang="en-US" dirty="0"/>
              <a:t>Moodle part (a lot of it will be about call/cc and continuations)  </a:t>
            </a:r>
            <a:r>
              <a:rPr lang="en-US" sz="2800" dirty="0">
                <a:solidFill>
                  <a:srgbClr val="FF0000"/>
                </a:solidFill>
              </a:rPr>
              <a:t>60-90 points</a:t>
            </a:r>
          </a:p>
          <a:p>
            <a:r>
              <a:rPr lang="en-US" dirty="0"/>
              <a:t>Computer part – Write and debug code</a:t>
            </a:r>
            <a:br>
              <a:rPr lang="en-US" dirty="0"/>
            </a:br>
            <a:r>
              <a:rPr lang="en-US" sz="2800" dirty="0">
                <a:solidFill>
                  <a:srgbClr val="FF0000"/>
                </a:solidFill>
              </a:rPr>
              <a:t>60-90 points</a:t>
            </a:r>
          </a:p>
          <a:p>
            <a:r>
              <a:rPr lang="en-US" dirty="0"/>
              <a:t>Total – </a:t>
            </a:r>
            <a:r>
              <a:rPr lang="en-US" sz="2800" dirty="0">
                <a:solidFill>
                  <a:srgbClr val="FF0000"/>
                </a:solidFill>
              </a:rPr>
              <a:t>150 points</a:t>
            </a:r>
          </a:p>
          <a:p>
            <a:r>
              <a:rPr lang="en-US" sz="2800" dirty="0"/>
              <a:t>Exam 1 was 90 points, Exam 2 was 120 points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957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98615-5962-4B4F-96EE-C800B27DA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8A4E3-923E-4CAE-9E43-C2A257E33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cover the entire course</a:t>
            </a:r>
          </a:p>
          <a:p>
            <a:r>
              <a:rPr lang="en-US" dirty="0"/>
              <a:t>But more emphasis from things after Exam 2:</a:t>
            </a:r>
          </a:p>
          <a:p>
            <a:pPr lvl="1"/>
            <a:r>
              <a:rPr lang="en-US" dirty="0"/>
              <a:t>Interpreter</a:t>
            </a:r>
          </a:p>
          <a:p>
            <a:pPr lvl="2"/>
            <a:r>
              <a:rPr lang="en-US" dirty="0"/>
              <a:t>How did your team do this?</a:t>
            </a:r>
          </a:p>
          <a:p>
            <a:pPr lvl="2"/>
            <a:r>
              <a:rPr lang="en-US" dirty="0"/>
              <a:t>Add new features to the interpreted language.</a:t>
            </a:r>
          </a:p>
          <a:p>
            <a:pPr lvl="1"/>
            <a:r>
              <a:rPr lang="en-US" dirty="0"/>
              <a:t>CPS, call/cc, imperative form</a:t>
            </a:r>
          </a:p>
          <a:p>
            <a:pPr lvl="2"/>
            <a:r>
              <a:rPr lang="en-US" dirty="0"/>
              <a:t>Everyone should know the what and why of imperative form.</a:t>
            </a:r>
          </a:p>
          <a:p>
            <a:pPr lvl="2"/>
            <a:r>
              <a:rPr lang="en-US" dirty="0"/>
              <a:t>Writing code in imperative form will be an extra-credit problem.</a:t>
            </a:r>
          </a:p>
          <a:p>
            <a:pPr lvl="1"/>
            <a:r>
              <a:rPr lang="en-US" dirty="0"/>
              <a:t>Engines and coroutines</a:t>
            </a:r>
          </a:p>
        </p:txBody>
      </p:sp>
    </p:spTree>
    <p:extLst>
      <p:ext uri="{BB962C8B-B14F-4D97-AF65-F5344CB8AC3E}">
        <p14:creationId xmlns:p14="http://schemas.microsoft.com/office/powerpoint/2010/main" val="2670320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878BD-EA5A-4840-84D3-56BC36A44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415A7-B7FB-4E93-81A6-3FBA4E5C2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E5169B-937D-493D-B5BC-4AE2B37A5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257175"/>
            <a:ext cx="90297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68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9B120-CDED-4115-BDD3-D670787C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F9DC3-5BC6-466B-A76C-8248AC889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1CFABF-F6B0-40F0-8BC9-4F5AA1059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480" y="0"/>
            <a:ext cx="92450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13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7086600" cy="762000"/>
          </a:xfrm>
        </p:spPr>
        <p:txBody>
          <a:bodyPr/>
          <a:lstStyle/>
          <a:p>
            <a:r>
              <a:rPr lang="en-US" dirty="0"/>
              <a:t>Engines intro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914400"/>
            <a:ext cx="8915400" cy="5257800"/>
          </a:xfrm>
        </p:spPr>
        <p:txBody>
          <a:bodyPr/>
          <a:lstStyle/>
          <a:p>
            <a:r>
              <a:rPr lang="en-US" dirty="0"/>
              <a:t>See the engine-intro.ss file</a:t>
            </a:r>
          </a:p>
          <a:p>
            <a:r>
              <a:rPr lang="en-US" b="1" dirty="0"/>
              <a:t>Engines</a:t>
            </a:r>
            <a:r>
              <a:rPr lang="en-US" dirty="0"/>
              <a:t> abstract </a:t>
            </a:r>
            <a:r>
              <a:rPr lang="en-US" b="1" dirty="0">
                <a:solidFill>
                  <a:srgbClr val="FF3300"/>
                </a:solidFill>
              </a:rPr>
              <a:t>timed pre-emption</a:t>
            </a:r>
            <a:r>
              <a:rPr lang="en-US" dirty="0"/>
              <a:t>. </a:t>
            </a:r>
          </a:p>
          <a:p>
            <a:r>
              <a:rPr lang="en-US" dirty="0"/>
              <a:t>Introduced to Scheme by Haynes and Friedman </a:t>
            </a:r>
          </a:p>
          <a:p>
            <a:pPr lvl="1"/>
            <a:r>
              <a:rPr lang="en-US" dirty="0"/>
              <a:t>A simpler implementation by Dybvig and Hieb is built into </a:t>
            </a:r>
            <a:r>
              <a:rPr lang="en-US" i="1" dirty="0"/>
              <a:t>Chez</a:t>
            </a:r>
            <a:r>
              <a:rPr lang="en-US" dirty="0"/>
              <a:t> Scheme.</a:t>
            </a:r>
          </a:p>
          <a:p>
            <a:pPr lvl="2"/>
            <a:r>
              <a:rPr lang="en-US" dirty="0"/>
              <a:t>engines do not have to be Scheme built-ins, but can be  built on top of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call/cc</a:t>
            </a:r>
            <a:r>
              <a:rPr lang="en-US" dirty="0"/>
              <a:t>.</a:t>
            </a:r>
          </a:p>
          <a:p>
            <a:pPr lvl="3"/>
            <a:r>
              <a:rPr lang="en-US" dirty="0"/>
              <a:t> Documented in TSPL.  You should be able to use that code to make engines work in other Scheme environments.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Engines work 1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(make-engine thunk)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creates an engine that will, when applied to  three arguments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activate a timer-interrupt mechanism and then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evaluate the body of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thunk</a:t>
            </a:r>
            <a:r>
              <a:rPr lang="en-US" dirty="0"/>
              <a:t>.  </a:t>
            </a:r>
          </a:p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i="1" dirty="0"/>
              <a:t>thunk</a:t>
            </a:r>
            <a:r>
              <a:rPr lang="en-US" dirty="0"/>
              <a:t> is simply a procedure that takes no arguments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71739" y="1"/>
            <a:ext cx="5737225" cy="930275"/>
          </a:xfrm>
        </p:spPr>
        <p:txBody>
          <a:bodyPr/>
          <a:lstStyle/>
          <a:p>
            <a:r>
              <a:rPr lang="en-US" sz="4000" dirty="0"/>
              <a:t>How Engines work 2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914400"/>
            <a:ext cx="890905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three arguments passed  to an engine are: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</a:rPr>
              <a:t>ticks:</a:t>
            </a:r>
            <a:r>
              <a:rPr lang="en-US" sz="2800" dirty="0"/>
              <a:t>   a positive integer specifying the amount of "fuel" given to the engine.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</a:rPr>
              <a:t>complete:</a:t>
            </a:r>
            <a:r>
              <a:rPr lang="en-US" sz="2800" dirty="0"/>
              <a:t>  a procedure that specifies what to do if the evaluation of </a:t>
            </a:r>
            <a:r>
              <a:rPr lang="en-US" sz="2800" dirty="0">
                <a:latin typeface="Courier New" pitchFamily="49" charset="0"/>
              </a:rPr>
              <a:t>thunk</a:t>
            </a:r>
            <a:r>
              <a:rPr lang="en-US" sz="2800" dirty="0"/>
              <a:t> finishes before the fuel expires. 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ourier New" pitchFamily="49" charset="0"/>
              </a:rPr>
              <a:t>complete</a:t>
            </a:r>
            <a:r>
              <a:rPr lang="en-US" dirty="0"/>
              <a:t> is a procedure of two arguments: amount of fuel "left over" and the result of the computation.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</a:rPr>
              <a:t>expire:</a:t>
            </a:r>
            <a:r>
              <a:rPr lang="en-US" sz="2800" dirty="0"/>
              <a:t>  a one-argument procedure to be executed if the computation runs out of fuel before it completes. 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argument that will be passed to </a:t>
            </a:r>
            <a:r>
              <a:rPr lang="en-US" dirty="0">
                <a:latin typeface="Courier New" pitchFamily="49" charset="0"/>
              </a:rPr>
              <a:t>expire</a:t>
            </a:r>
            <a:r>
              <a:rPr lang="en-US" dirty="0"/>
              <a:t> is a new engine that can finish the computation from where it left off.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16993</TotalTime>
  <Words>1635</Words>
  <Application>Microsoft Office PowerPoint</Application>
  <PresentationFormat>Widescreen</PresentationFormat>
  <Paragraphs>218</Paragraphs>
  <Slides>19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Consolas</vt:lpstr>
      <vt:lpstr>Courier New</vt:lpstr>
      <vt:lpstr>Default Design</vt:lpstr>
      <vt:lpstr>CSSE 304   Day 35 </vt:lpstr>
      <vt:lpstr>Ref params</vt:lpstr>
      <vt:lpstr>Final exam format</vt:lpstr>
      <vt:lpstr>Final exam material</vt:lpstr>
      <vt:lpstr>PowerPoint Presentation</vt:lpstr>
      <vt:lpstr>PowerPoint Presentation</vt:lpstr>
      <vt:lpstr>Engines intro</vt:lpstr>
      <vt:lpstr>How Engines work 1</vt:lpstr>
      <vt:lpstr>How Engines work 2</vt:lpstr>
      <vt:lpstr>Example</vt:lpstr>
      <vt:lpstr>mileage</vt:lpstr>
      <vt:lpstr>Interlude</vt:lpstr>
      <vt:lpstr>Round Robin Example</vt:lpstr>
      <vt:lpstr>Implement  make-engine using call/cc 1</vt:lpstr>
      <vt:lpstr>Implement  make-engine using call/cc 2</vt:lpstr>
      <vt:lpstr>A more complex example</vt:lpstr>
      <vt:lpstr>PowerPoint Presentation</vt:lpstr>
      <vt:lpstr>PowerPoint Presentation</vt:lpstr>
      <vt:lpstr>PowerPoint Presentation</vt:lpstr>
    </vt:vector>
  </TitlesOfParts>
  <Company>Rose-Hulman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Claude Anderson</dc:creator>
  <cp:lastModifiedBy>Claude Anderson</cp:lastModifiedBy>
  <cp:revision>99</cp:revision>
  <cp:lastPrinted>2019-11-11T13:27:54Z</cp:lastPrinted>
  <dcterms:created xsi:type="dcterms:W3CDTF">2003-10-20T17:10:23Z</dcterms:created>
  <dcterms:modified xsi:type="dcterms:W3CDTF">2021-02-11T12:24:40Z</dcterms:modified>
</cp:coreProperties>
</file>