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56" r:id="rId2"/>
    <p:sldId id="444" r:id="rId3"/>
    <p:sldId id="360" r:id="rId4"/>
    <p:sldId id="406" r:id="rId5"/>
    <p:sldId id="407" r:id="rId6"/>
    <p:sldId id="408" r:id="rId7"/>
    <p:sldId id="409" r:id="rId8"/>
    <p:sldId id="410" r:id="rId9"/>
    <p:sldId id="411" r:id="rId10"/>
    <p:sldId id="412" r:id="rId11"/>
    <p:sldId id="413" r:id="rId12"/>
    <p:sldId id="414" r:id="rId13"/>
    <p:sldId id="415" r:id="rId14"/>
    <p:sldId id="416" r:id="rId15"/>
    <p:sldId id="417" r:id="rId16"/>
    <p:sldId id="445" r:id="rId17"/>
    <p:sldId id="418" r:id="rId18"/>
    <p:sldId id="439" r:id="rId19"/>
    <p:sldId id="423" r:id="rId20"/>
    <p:sldId id="424" r:id="rId21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3300"/>
    <a:srgbClr val="00339A"/>
    <a:srgbClr val="003296"/>
    <a:srgbClr val="99CCFF"/>
    <a:srgbClr val="CC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36" autoAdjust="0"/>
    <p:restoredTop sz="85754" autoAdjust="0"/>
  </p:normalViewPr>
  <p:slideViewPr>
    <p:cSldViewPr>
      <p:cViewPr varScale="1">
        <p:scale>
          <a:sx n="66" d="100"/>
          <a:sy n="66" d="100"/>
        </p:scale>
        <p:origin x="66" y="135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59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170904" cy="481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8" rIns="96658" bIns="48328" numCol="1" anchor="t" anchorCtr="0" compatLnSpc="1">
            <a:prstTxWarp prst="textNoShape">
              <a:avLst/>
            </a:prstTxWarp>
          </a:bodyPr>
          <a:lstStyle>
            <a:lvl1pPr defTabSz="965786">
              <a:defRPr sz="1200"/>
            </a:lvl1pPr>
          </a:lstStyle>
          <a:p>
            <a:endParaRPr 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068" y="2"/>
            <a:ext cx="3170904" cy="481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8" rIns="96658" bIns="48328" numCol="1" anchor="t" anchorCtr="0" compatLnSpc="1">
            <a:prstTxWarp prst="textNoShape">
              <a:avLst/>
            </a:prstTxWarp>
          </a:bodyPr>
          <a:lstStyle>
            <a:lvl1pPr algn="r" defTabSz="965786">
              <a:defRPr sz="1200"/>
            </a:lvl1pPr>
          </a:lstStyle>
          <a:p>
            <a:endParaRPr lang="en-US"/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19435"/>
            <a:ext cx="3170904" cy="47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8" rIns="96658" bIns="48328" numCol="1" anchor="b" anchorCtr="0" compatLnSpc="1">
            <a:prstTxWarp prst="textNoShape">
              <a:avLst/>
            </a:prstTxWarp>
          </a:bodyPr>
          <a:lstStyle>
            <a:lvl1pPr defTabSz="965786">
              <a:defRPr sz="1200"/>
            </a:lvl1pPr>
          </a:lstStyle>
          <a:p>
            <a:endParaRPr lang="en-US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068" y="9119435"/>
            <a:ext cx="3170904" cy="47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8" rIns="96658" bIns="48328" numCol="1" anchor="b" anchorCtr="0" compatLnSpc="1">
            <a:prstTxWarp prst="textNoShape">
              <a:avLst/>
            </a:prstTxWarp>
          </a:bodyPr>
          <a:lstStyle>
            <a:lvl1pPr algn="r" defTabSz="965786">
              <a:defRPr sz="1200"/>
            </a:lvl1pPr>
          </a:lstStyle>
          <a:p>
            <a:fld id="{31AA8F8C-9543-4846-B041-F5EC1DDF82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001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675" cy="479634"/>
          </a:xfrm>
          <a:prstGeom prst="rect">
            <a:avLst/>
          </a:prstGeom>
        </p:spPr>
        <p:txBody>
          <a:bodyPr vert="horz" lIns="93182" tIns="46590" rIns="93182" bIns="465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068" y="0"/>
            <a:ext cx="3170904" cy="479634"/>
          </a:xfrm>
          <a:prstGeom prst="rect">
            <a:avLst/>
          </a:prstGeom>
        </p:spPr>
        <p:txBody>
          <a:bodyPr vert="horz" lIns="93182" tIns="46590" rIns="93182" bIns="46590" rtlCol="0"/>
          <a:lstStyle>
            <a:lvl1pPr algn="r">
              <a:defRPr sz="1200"/>
            </a:lvl1pPr>
          </a:lstStyle>
          <a:p>
            <a:fld id="{10D10769-02B4-4A39-A509-B85B96050F21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82" tIns="46590" rIns="93182" bIns="4659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275" y="4559718"/>
            <a:ext cx="5852653" cy="4320966"/>
          </a:xfrm>
          <a:prstGeom prst="rect">
            <a:avLst/>
          </a:prstGeom>
        </p:spPr>
        <p:txBody>
          <a:bodyPr vert="horz" lIns="93182" tIns="46590" rIns="93182" bIns="4659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35"/>
            <a:ext cx="3169675" cy="479634"/>
          </a:xfrm>
          <a:prstGeom prst="rect">
            <a:avLst/>
          </a:prstGeom>
        </p:spPr>
        <p:txBody>
          <a:bodyPr vert="horz" lIns="93182" tIns="46590" rIns="93182" bIns="465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068" y="9119435"/>
            <a:ext cx="3170904" cy="479634"/>
          </a:xfrm>
          <a:prstGeom prst="rect">
            <a:avLst/>
          </a:prstGeom>
        </p:spPr>
        <p:txBody>
          <a:bodyPr vert="horz" lIns="93182" tIns="46590" rIns="93182" bIns="46590" rtlCol="0" anchor="b"/>
          <a:lstStyle>
            <a:lvl1pPr algn="r">
              <a:defRPr sz="1200"/>
            </a:lvl1pPr>
          </a:lstStyle>
          <a:p>
            <a:fld id="{537B74A1-C2D6-4C45-BED2-ADE1E76F30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275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B74A1-C2D6-4C45-BED2-ADE1E76F30B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55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B74A1-C2D6-4C45-BED2-ADE1E76F30B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156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7B74A1-C2D6-4C45-BED2-ADE1E76F30B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41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B74A1-C2D6-4C45-BED2-ADE1E76F30BC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611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Solution code is in SVN/304/</a:t>
            </a:r>
            <a:r>
              <a:rPr lang="en-US" dirty="0" err="1"/>
              <a:t>SchemeSource</a:t>
            </a:r>
            <a:r>
              <a:rPr lang="en-US" dirty="0"/>
              <a:t>/imperative-form.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7B74A1-C2D6-4C45-BED2-ADE1E76F30B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8936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7B74A1-C2D6-4C45-BED2-ADE1E76F30B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088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rgbClr val="99CC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371601"/>
            <a:ext cx="7772400" cy="1470025"/>
          </a:xfrm>
        </p:spPr>
        <p:txBody>
          <a:bodyPr anchor="ctr"/>
          <a:lstStyle/>
          <a:p>
            <a:r>
              <a:rPr lang="en-US" altLang="en-US" sz="3600" dirty="0"/>
              <a:t>CSSE 304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2667000"/>
            <a:ext cx="6400800" cy="1752600"/>
          </a:xfrm>
        </p:spPr>
        <p:txBody>
          <a:bodyPr/>
          <a:lstStyle/>
          <a:p>
            <a:r>
              <a:rPr lang="en-US" altLang="en-US" sz="2800" dirty="0"/>
              <a:t>Day 34</a:t>
            </a:r>
          </a:p>
          <a:p>
            <a:r>
              <a:rPr lang="en-US" altLang="en-US" sz="2800" dirty="0"/>
              <a:t>Imperative form</a:t>
            </a:r>
          </a:p>
          <a:p>
            <a:endParaRPr lang="en-US" altLang="en-US" sz="2800" dirty="0"/>
          </a:p>
        </p:txBody>
      </p:sp>
      <p:pic>
        <p:nvPicPr>
          <p:cNvPr id="3076" name="Picture 4" descr="monkey_using_typewriter_hg_clr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815" y="3200400"/>
            <a:ext cx="33337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329492" y="4419600"/>
            <a:ext cx="551910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dirty="0">
                <a:solidFill>
                  <a:srgbClr val="FF0000"/>
                </a:solidFill>
              </a:rPr>
              <a:t>Has your mind been stretched so far this term?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6CF349-EDF6-44CE-AEB9-CC8EB6D4CB50}"/>
              </a:ext>
            </a:extLst>
          </p:cNvPr>
          <p:cNvSpPr txBox="1"/>
          <p:nvPr/>
        </p:nvSpPr>
        <p:spPr>
          <a:xfrm>
            <a:off x="1447800" y="457200"/>
            <a:ext cx="929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Live  coding today:</a:t>
            </a:r>
            <a:r>
              <a:rPr lang="en-US" sz="2800" dirty="0"/>
              <a:t>  </a:t>
            </a:r>
            <a:r>
              <a:rPr lang="en-US" sz="2800"/>
              <a:t>Live-in-class/Day34</a:t>
            </a:r>
            <a:endParaRPr lang="en-US" sz="2800" dirty="0"/>
          </a:p>
          <a:p>
            <a:r>
              <a:rPr lang="en-US" sz="2800" dirty="0">
                <a:solidFill>
                  <a:srgbClr val="FF0000"/>
                </a:solidFill>
              </a:rPr>
              <a:t>Starting code:  </a:t>
            </a:r>
            <a:r>
              <a:rPr lang="en-US" sz="2800" dirty="0"/>
              <a:t>5-reverse-imperative.-starting-code.ss</a:t>
            </a:r>
          </a:p>
        </p:txBody>
      </p:sp>
    </p:spTree>
    <p:extLst>
      <p:ext uri="{BB962C8B-B14F-4D97-AF65-F5344CB8AC3E}">
        <p14:creationId xmlns:p14="http://schemas.microsoft.com/office/powerpoint/2010/main" val="1785810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type="title"/>
          </p:nvPr>
        </p:nvSpPr>
        <p:spPr>
          <a:xfrm>
            <a:off x="2438400" y="76200"/>
            <a:ext cx="8229600" cy="762000"/>
          </a:xfrm>
        </p:spPr>
        <p:txBody>
          <a:bodyPr/>
          <a:lstStyle/>
          <a:p>
            <a:r>
              <a:rPr lang="en-US" altLang="en-US" sz="3200" dirty="0"/>
              <a:t>Second Continuation representation part 1</a:t>
            </a:r>
            <a:br>
              <a:rPr lang="en-US" altLang="en-US" sz="3200" dirty="0"/>
            </a:br>
            <a:r>
              <a:rPr lang="en-US" altLang="en-US" sz="2000" dirty="0"/>
              <a:t>(using define-datatype)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66DB74B-4BC6-4F9B-AD94-1A0AD8F0DE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066800"/>
            <a:ext cx="9067800" cy="5727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834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type="title"/>
          </p:nvPr>
        </p:nvSpPr>
        <p:spPr>
          <a:xfrm>
            <a:off x="2438400" y="76200"/>
            <a:ext cx="8229600" cy="762000"/>
          </a:xfrm>
        </p:spPr>
        <p:txBody>
          <a:bodyPr/>
          <a:lstStyle/>
          <a:p>
            <a:r>
              <a:rPr lang="en-US" altLang="en-US" sz="3200" dirty="0"/>
              <a:t>Second Continuation representation part 2</a:t>
            </a:r>
            <a:br>
              <a:rPr lang="en-US" altLang="en-US" sz="3200" dirty="0"/>
            </a:br>
            <a:r>
              <a:rPr lang="en-US" altLang="en-US" sz="2000" dirty="0"/>
              <a:t>(using define-datatype)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4F0CE95-717F-4CA9-A1E1-EC81408689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6172200"/>
            <a:ext cx="5369312" cy="685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2C4715A-2C55-4BAD-9640-3AA496AD95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838200"/>
            <a:ext cx="7802918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678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8610600" y="685800"/>
            <a:ext cx="2057400" cy="4495800"/>
          </a:xfrm>
        </p:spPr>
        <p:txBody>
          <a:bodyPr/>
          <a:lstStyle/>
          <a:p>
            <a:r>
              <a:rPr lang="en-US" altLang="en-US" sz="2800" dirty="0"/>
              <a:t>Beginning of a trace (you can generate the rest yourself, using the on-line files)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D02538-D0C4-4677-A73E-7394BA73E2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2248" y="1"/>
            <a:ext cx="7295074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574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0" y="685800"/>
            <a:ext cx="1524000" cy="4495800"/>
          </a:xfrm>
        </p:spPr>
        <p:txBody>
          <a:bodyPr/>
          <a:lstStyle/>
          <a:p>
            <a:r>
              <a:rPr lang="en-US" altLang="en-US" sz="2600" dirty="0"/>
              <a:t>End of the trace (you can generate the whole trace yourself using the on-line files)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D018D30-7EBE-4119-AA9F-3D12B4BAA5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1" y="228600"/>
            <a:ext cx="7658100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36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do we have now?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Using this style, we could write the interpreter in any language that provides a means of creating records.</a:t>
            </a:r>
          </a:p>
          <a:p>
            <a:pPr>
              <a:lnSpc>
                <a:spcPct val="90000"/>
              </a:lnSpc>
              <a:spcBef>
                <a:spcPts val="2400"/>
              </a:spcBef>
            </a:pPr>
            <a:r>
              <a:rPr lang="en-US" altLang="en-US" dirty="0"/>
              <a:t>But it would be inefficient if that language's compiler does not handle tail-recursion properly 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altLang="en-US" dirty="0"/>
              <a:t>Could even result in a stack overflow.</a:t>
            </a:r>
          </a:p>
          <a:p>
            <a:pPr>
              <a:lnSpc>
                <a:spcPct val="90000"/>
              </a:lnSpc>
              <a:spcBef>
                <a:spcPts val="2400"/>
              </a:spcBef>
            </a:pPr>
            <a:r>
              <a:rPr lang="en-US" altLang="en-US" dirty="0"/>
              <a:t>So we transform to a style in which the flow of control is really just assignments, BEGINs, IFs,  and GOTOs:</a:t>
            </a:r>
          </a:p>
        </p:txBody>
      </p:sp>
    </p:spTree>
    <p:extLst>
      <p:ext uri="{BB962C8B-B14F-4D97-AF65-F5344CB8AC3E}">
        <p14:creationId xmlns:p14="http://schemas.microsoft.com/office/powerpoint/2010/main" val="4046433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altLang="en-US" dirty="0"/>
              <a:t>Transform to Imperative form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11506200" cy="4876800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US" altLang="en-US" dirty="0"/>
              <a:t>All substantial procedures will be called in tail-position, so they do not need to return. </a:t>
            </a:r>
          </a:p>
          <a:p>
            <a:pPr>
              <a:spcBef>
                <a:spcPts val="2400"/>
              </a:spcBef>
            </a:pPr>
            <a:r>
              <a:rPr lang="en-US" altLang="en-US" dirty="0"/>
              <a:t>All substantial procedures will be thunks (procedures that take  no arguments), thus there is no need to have stack frames that hold parameters.  </a:t>
            </a:r>
          </a:p>
          <a:p>
            <a:pPr>
              <a:spcBef>
                <a:spcPts val="2400"/>
              </a:spcBef>
            </a:pPr>
            <a:r>
              <a:rPr lang="en-US" altLang="en-US" dirty="0"/>
              <a:t>Thus each substantial procedure call is equivalent to a "</a:t>
            </a:r>
            <a:r>
              <a:rPr lang="en-US" altLang="en-US" dirty="0" err="1"/>
              <a:t>goto</a:t>
            </a:r>
            <a:r>
              <a:rPr lang="en-US" altLang="en-US" dirty="0"/>
              <a:t>"</a:t>
            </a:r>
          </a:p>
          <a:p>
            <a:pPr>
              <a:spcBef>
                <a:spcPts val="2400"/>
              </a:spcBef>
            </a:pPr>
            <a:r>
              <a:rPr lang="en-US" altLang="en-US" dirty="0"/>
              <a:t>This can be implemented in almost any language.</a:t>
            </a:r>
          </a:p>
        </p:txBody>
      </p:sp>
    </p:spTree>
    <p:extLst>
      <p:ext uri="{BB962C8B-B14F-4D97-AF65-F5344CB8AC3E}">
        <p14:creationId xmlns:p14="http://schemas.microsoft.com/office/powerpoint/2010/main" val="2776800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BFF5E-EE3A-4EB6-9181-CC87C1BD1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 to imperative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F9E19-203E-4307-8A85-14C460188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</a:pPr>
            <a:r>
              <a:rPr lang="en-US" dirty="0"/>
              <a:t>Get the code for your section from Live-in-class.</a:t>
            </a:r>
          </a:p>
          <a:p>
            <a:pPr>
              <a:spcBef>
                <a:spcPts val="2400"/>
              </a:spcBef>
            </a:pPr>
            <a:r>
              <a:rPr lang="en-US" dirty="0"/>
              <a:t>Transform to imperative form.</a:t>
            </a:r>
          </a:p>
          <a:p>
            <a:pPr>
              <a:spcBef>
                <a:spcPts val="2400"/>
              </a:spcBef>
            </a:pPr>
            <a:r>
              <a:rPr lang="en-US" dirty="0"/>
              <a:t>Be sure to look at the tracing mechanism.</a:t>
            </a:r>
          </a:p>
        </p:txBody>
      </p:sp>
    </p:spTree>
    <p:extLst>
      <p:ext uri="{BB962C8B-B14F-4D97-AF65-F5344CB8AC3E}">
        <p14:creationId xmlns:p14="http://schemas.microsoft.com/office/powerpoint/2010/main" val="3904301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0" y="280720"/>
            <a:ext cx="6172200" cy="457200"/>
          </a:xfrm>
        </p:spPr>
        <p:txBody>
          <a:bodyPr/>
          <a:lstStyle/>
          <a:p>
            <a:r>
              <a:rPr lang="en-US" altLang="en-US" sz="3600" dirty="0"/>
              <a:t>Imperative form</a:t>
            </a:r>
          </a:p>
        </p:txBody>
      </p:sp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90600"/>
            <a:ext cx="9144000" cy="538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3810000" y="1524001"/>
            <a:ext cx="3200400" cy="1323439"/>
          </a:xfrm>
          <a:prstGeom prst="rect">
            <a:avLst/>
          </a:prstGeom>
          <a:noFill/>
          <a:ln w="25400">
            <a:solidFill>
              <a:srgbClr val="FF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 dirty="0">
                <a:solidFill>
                  <a:srgbClr val="990099"/>
                </a:solidFill>
              </a:rPr>
              <a:t>We can do the same set of transformations to our interpreter (but we won’t. )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D841C717-873E-4C8E-89BB-F9D2C0A75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514601"/>
            <a:ext cx="1524000" cy="2554545"/>
          </a:xfrm>
          <a:prstGeom prst="rect">
            <a:avLst/>
          </a:prstGeom>
          <a:solidFill>
            <a:schemeClr val="bg1"/>
          </a:solidFill>
          <a:ln w="25400">
            <a:solidFill>
              <a:srgbClr val="FF9933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 dirty="0">
                <a:solidFill>
                  <a:srgbClr val="990099"/>
                </a:solidFill>
              </a:rPr>
              <a:t>We could use global variables and procedures instead of let and letrec</a:t>
            </a:r>
          </a:p>
        </p:txBody>
      </p:sp>
    </p:spTree>
    <p:extLst>
      <p:ext uri="{BB962C8B-B14F-4D97-AF65-F5344CB8AC3E}">
        <p14:creationId xmlns:p14="http://schemas.microsoft.com/office/powerpoint/2010/main" val="146241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1" grpId="1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228600"/>
            <a:ext cx="8229600" cy="1143000"/>
          </a:xfrm>
        </p:spPr>
        <p:txBody>
          <a:bodyPr/>
          <a:lstStyle/>
          <a:p>
            <a:r>
              <a:rPr lang="en-US" dirty="0"/>
              <a:t>Details of a transformation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685801"/>
            <a:ext cx="4267200" cy="10232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1" y="685800"/>
            <a:ext cx="4124325" cy="16192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6400" y="3277734"/>
            <a:ext cx="4312699" cy="20562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44602" y="3083614"/>
            <a:ext cx="3637598" cy="3621986"/>
          </a:xfrm>
          <a:prstGeom prst="rect">
            <a:avLst/>
          </a:prstGeom>
        </p:spPr>
      </p:pic>
      <p:sp>
        <p:nvSpPr>
          <p:cNvPr id="8" name="Down Arrow 7"/>
          <p:cNvSpPr/>
          <p:nvPr/>
        </p:nvSpPr>
        <p:spPr>
          <a:xfrm>
            <a:off x="5638800" y="2438400"/>
            <a:ext cx="8382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981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-152400"/>
            <a:ext cx="8229600" cy="1143000"/>
          </a:xfrm>
        </p:spPr>
        <p:txBody>
          <a:bodyPr/>
          <a:lstStyle/>
          <a:p>
            <a:r>
              <a:rPr lang="en-US" altLang="en-US" dirty="0"/>
              <a:t>Where does this leave us?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90800" y="914400"/>
            <a:ext cx="7772400" cy="4648200"/>
          </a:xfrm>
        </p:spPr>
        <p:txBody>
          <a:bodyPr/>
          <a:lstStyle/>
          <a:p>
            <a:r>
              <a:rPr lang="en-US" altLang="en-US" dirty="0"/>
              <a:t>All we really need in order to implement things in this style:</a:t>
            </a:r>
          </a:p>
          <a:p>
            <a:pPr lvl="1"/>
            <a:r>
              <a:rPr lang="en-US" altLang="en-US" dirty="0"/>
              <a:t>implementations of the basic data types (numbers, lists, etc.) and prim-procs</a:t>
            </a:r>
          </a:p>
          <a:p>
            <a:pPr lvl="1"/>
            <a:r>
              <a:rPr lang="en-US" altLang="en-US" dirty="0"/>
              <a:t>record structures</a:t>
            </a:r>
          </a:p>
          <a:p>
            <a:pPr lvl="1"/>
            <a:r>
              <a:rPr lang="en-US" altLang="en-US" dirty="0"/>
              <a:t>variable assignment</a:t>
            </a:r>
          </a:p>
          <a:p>
            <a:pPr lvl="1"/>
            <a:r>
              <a:rPr lang="en-US" altLang="en-US" dirty="0"/>
              <a:t>if</a:t>
            </a:r>
          </a:p>
          <a:p>
            <a:pPr lvl="1"/>
            <a:r>
              <a:rPr lang="en-US" altLang="en-US" dirty="0"/>
              <a:t>go to</a:t>
            </a:r>
          </a:p>
          <a:p>
            <a:pPr lvl="1"/>
            <a:r>
              <a:rPr lang="en-US" altLang="en-US" dirty="0"/>
              <a:t>begin</a:t>
            </a:r>
          </a:p>
          <a:p>
            <a:r>
              <a:rPr lang="en-US" altLang="en-US" dirty="0"/>
              <a:t>Then we could implement our interpreter in almost any language.</a:t>
            </a:r>
          </a:p>
        </p:txBody>
      </p:sp>
    </p:spTree>
    <p:extLst>
      <p:ext uri="{BB962C8B-B14F-4D97-AF65-F5344CB8AC3E}">
        <p14:creationId xmlns:p14="http://schemas.microsoft.com/office/powerpoint/2010/main" val="389656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FB9A05F-2F98-4FB5-8021-513117EAD2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Imperative form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557FABE-AE4D-45A3-A896-99E5BC80D3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As close to C or Assembly Language as we can get in Scheme</a:t>
            </a:r>
          </a:p>
        </p:txBody>
      </p:sp>
    </p:spTree>
    <p:extLst>
      <p:ext uri="{BB962C8B-B14F-4D97-AF65-F5344CB8AC3E}">
        <p14:creationId xmlns:p14="http://schemas.microsoft.com/office/powerpoint/2010/main" val="30678511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Exercise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600201"/>
            <a:ext cx="8686800" cy="4525963"/>
          </a:xfrm>
        </p:spPr>
        <p:txBody>
          <a:bodyPr/>
          <a:lstStyle/>
          <a:p>
            <a:r>
              <a:rPr lang="en-US" altLang="en-US" dirty="0"/>
              <a:t>Start with another small piece of recursive code, and apply all of these transformations to get it into imperative form.</a:t>
            </a:r>
          </a:p>
          <a:p>
            <a:r>
              <a:rPr lang="en-US" altLang="en-US" dirty="0"/>
              <a:t>You may be asked to do this on the final exam.</a:t>
            </a:r>
          </a:p>
          <a:p>
            <a:r>
              <a:rPr lang="en-US" altLang="en-US" strike="sngStrike" dirty="0"/>
              <a:t>You’ll write imperative-form code for A19</a:t>
            </a:r>
            <a:r>
              <a:rPr lang="en-US" altLang="en-US" dirty="0"/>
              <a:t>.</a:t>
            </a:r>
          </a:p>
          <a:p>
            <a:r>
              <a:rPr lang="en-US" altLang="en-US" strike="sngStrike" dirty="0"/>
              <a:t>A19 is an individual assignment</a:t>
            </a:r>
          </a:p>
        </p:txBody>
      </p:sp>
    </p:spTree>
    <p:extLst>
      <p:ext uri="{BB962C8B-B14F-4D97-AF65-F5344CB8AC3E}">
        <p14:creationId xmlns:p14="http://schemas.microsoft.com/office/powerpoint/2010/main" val="1587745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Implementation environment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81200"/>
            <a:ext cx="9448800" cy="48768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altLang="en-US" dirty="0"/>
              <a:t>Scheme is a great language to use when implementing an interpreter.</a:t>
            </a:r>
          </a:p>
          <a:p>
            <a:pPr>
              <a:spcBef>
                <a:spcPts val="1800"/>
              </a:spcBef>
            </a:pPr>
            <a:r>
              <a:rPr lang="en-US" altLang="en-US" dirty="0"/>
              <a:t>But does it do too much for us?</a:t>
            </a:r>
          </a:p>
          <a:p>
            <a:pPr>
              <a:spcBef>
                <a:spcPts val="1800"/>
              </a:spcBef>
            </a:pPr>
            <a:r>
              <a:rPr lang="en-US" altLang="en-US" dirty="0"/>
              <a:t>Could we easily write the Assignment 18 interpreter in a simpler language?</a:t>
            </a:r>
          </a:p>
          <a:p>
            <a:pPr>
              <a:spcBef>
                <a:spcPts val="1800"/>
              </a:spcBef>
            </a:pPr>
            <a:r>
              <a:rPr lang="en-US" altLang="en-US" dirty="0"/>
              <a:t>One without first-class procedures?</a:t>
            </a:r>
          </a:p>
        </p:txBody>
      </p:sp>
    </p:spTree>
    <p:extLst>
      <p:ext uri="{BB962C8B-B14F-4D97-AF65-F5344CB8AC3E}">
        <p14:creationId xmlns:p14="http://schemas.microsoft.com/office/powerpoint/2010/main" val="3605203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simple example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altLang="en-US" dirty="0"/>
              <a:t>The interpreter involves a lot of code, so we will look at transforming a simple example.  </a:t>
            </a:r>
          </a:p>
          <a:p>
            <a:pPr>
              <a:spcBef>
                <a:spcPts val="1800"/>
              </a:spcBef>
            </a:pPr>
            <a:r>
              <a:rPr lang="en-US" altLang="en-US" dirty="0"/>
              <a:t>The same ideas will work to transform the interpreter, but most of you don’t have time to do that this term.</a:t>
            </a:r>
          </a:p>
          <a:p>
            <a:pPr>
              <a:spcBef>
                <a:spcPts val="1800"/>
              </a:spcBef>
            </a:pPr>
            <a:r>
              <a:rPr lang="en-US" altLang="en-US" dirty="0"/>
              <a:t>The code in these slides is linked from today’s Resources column in the Schedule Page.</a:t>
            </a:r>
          </a:p>
        </p:txBody>
      </p:sp>
    </p:spTree>
    <p:extLst>
      <p:ext uri="{BB962C8B-B14F-4D97-AF65-F5344CB8AC3E}">
        <p14:creationId xmlns:p14="http://schemas.microsoft.com/office/powerpoint/2010/main" val="4159017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635952"/>
            <a:ext cx="7995624" cy="5002848"/>
          </a:xfrm>
          <a:prstGeom prst="rect">
            <a:avLst/>
          </a:prstGeom>
        </p:spPr>
      </p:pic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-76200"/>
            <a:ext cx="7086600" cy="609600"/>
          </a:xfrm>
        </p:spPr>
        <p:txBody>
          <a:bodyPr/>
          <a:lstStyle/>
          <a:p>
            <a:r>
              <a:rPr lang="en-US" altLang="en-US" sz="3200" dirty="0"/>
              <a:t>A simple example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5105400" y="1828800"/>
            <a:ext cx="4876800" cy="64135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dirty="0">
                <a:solidFill>
                  <a:srgbClr val="990099"/>
                </a:solidFill>
              </a:rPr>
              <a:t>Next: convert to CPS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9372" y="5867401"/>
            <a:ext cx="5830229" cy="748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47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-152400"/>
            <a:ext cx="8229600" cy="1143000"/>
          </a:xfrm>
        </p:spPr>
        <p:txBody>
          <a:bodyPr/>
          <a:lstStyle/>
          <a:p>
            <a:r>
              <a:rPr lang="en-US" altLang="en-US" sz="3200" dirty="0"/>
              <a:t>Convert to CPS form – part 1</a:t>
            </a:r>
            <a:br>
              <a:rPr lang="en-US" altLang="en-US" sz="3200" dirty="0"/>
            </a:br>
            <a:r>
              <a:rPr lang="en-US" altLang="en-US" sz="2400" dirty="0"/>
              <a:t>Represent continuations as Scheme procedures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99C4AA1-7370-465E-920A-BCF431B9DC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963769"/>
            <a:ext cx="8839200" cy="6055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179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altLang="en-US" sz="3200" dirty="0"/>
              <a:t>Convert to CPS form – part 2</a:t>
            </a:r>
            <a:br>
              <a:rPr lang="en-US" altLang="en-US" sz="3200" dirty="0"/>
            </a:br>
            <a:r>
              <a:rPr lang="en-US" altLang="en-US" sz="2400" dirty="0"/>
              <a:t>Represent continuations as Scheme procedures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EFB4D0F-E33A-4DD5-948B-2CC94F5488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4866" y="990600"/>
            <a:ext cx="9113134" cy="49886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E8759D7-EB9B-4E54-8923-9D70B7D347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4866" y="6040021"/>
            <a:ext cx="5583596" cy="817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440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0" y="0"/>
            <a:ext cx="3962400" cy="457200"/>
          </a:xfrm>
        </p:spPr>
        <p:txBody>
          <a:bodyPr/>
          <a:lstStyle/>
          <a:p>
            <a:r>
              <a:rPr lang="en-US" altLang="en-US" sz="3200"/>
              <a:t>with tracing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0" y="533400"/>
            <a:ext cx="6477000" cy="6324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(trace-define reverse*-cps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(lambda (L k)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(if (null? L)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    (k '())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    (reverse*-cps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     (cdr L)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     (trace-lambda cdr-k (reversed-cdr)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       (if (pair? (car L))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           (reverse*-cps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            (car L)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            (trace-lambda car-k (reversed-car)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              (append-cps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               reversed-cdr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               (list reversed-car)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               k)))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           (append-cps reversed-cdr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                       (list (car L))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                       k)))))))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(trace-define append-cps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(lambda (a b k)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(if (null? a)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    (k b)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    (append-cps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     (cdr a)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     b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     (trace-lambda append-k (appended-cdr)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        (k (cons (car a) appended-cdr)))))))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en-US" sz="1600" b="1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(trace-define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init</a:t>
            </a:r>
            <a:r>
              <a:rPr lang="en-US" altLang="en-US" sz="1600" b="1" dirty="0">
                <a:latin typeface="Courier New" panose="02070309020205020404" pitchFamily="49" charset="0"/>
              </a:rPr>
              <a:t>-k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(lambda (v)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(display "answer: ") (display v) (newline)))</a:t>
            </a:r>
          </a:p>
        </p:txBody>
      </p:sp>
    </p:spTree>
    <p:extLst>
      <p:ext uri="{BB962C8B-B14F-4D97-AF65-F5344CB8AC3E}">
        <p14:creationId xmlns:p14="http://schemas.microsoft.com/office/powerpoint/2010/main" val="3476036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876585" y="676507"/>
            <a:ext cx="4152900" cy="6019800"/>
          </a:xfr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|(car-k (d (c)))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|(append-cps () ((d (c))) #&lt;procedure&gt;)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|(apply-k #&lt;procedure&gt; ((d (c))))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|(cdr-k ((d (c))))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|(append-cps ((d (c))) (()) #&lt;procedure&gt;)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|(append-cps () (()) #&lt;procedure&gt;)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|(apply-k #&lt;procedure&gt; (()))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|(append-k (()))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|(apply-k #&lt;procedure&gt; ((d (c)) ()))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|(cdr-k ((d (c)) ()))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|(append-cps ((d (c)) ()) (b) #&lt;procedure&gt;)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|(append-cps (()) (b) #&lt;procedure&gt;)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|(append-cps () (b) #&lt;procedure&gt;)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|(apply-k #&lt;procedure&gt; (b))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|(append-k (b))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|(apply-k #&lt;procedure&gt; (() b))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|(append-k (() b))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|(apply-k #&lt;procedure&gt; ((d (c)) () b))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|(car-k ((d (c)) () b))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|(append-cps () (((d (c)) () b)) #&lt;procedure&gt;)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|(apply-k #&lt;procedure&gt; (((d (c)) () b)))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|(cdr-k (((d (c)) () b)))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|(append-cps (((d (c)) () b)) (a) #&lt;procedure&gt;)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|(append-cps () (a) #&lt;procedure&gt;)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|(apply-k #&lt;procedure&gt; (a))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|(append-k (a))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|(apply-k #&lt;procedure&gt; (((d (c)) () b) a))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</a:t>
            </a:r>
            <a:r>
              <a:rPr lang="en-US" alt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-k (((d (c)) () b) a))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answer: (((d (c)) () b) a)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76400" y="685800"/>
            <a:ext cx="4953000" cy="5867400"/>
          </a:xfr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(reverse*-cps '(a (b () ((c) d))) </a:t>
            </a:r>
            <a:r>
              <a:rPr lang="en-US" alt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-k)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|(reverse*-cps (a (b () ((c) d))) #&lt;procedure&gt;)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|(reverse*-cps ((b () ((c) d))) #&lt;procedure&gt;)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|(reverse*-cps () #&lt;procedure&gt;)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|(apply-k #&lt;procedure&gt; ())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|(cdr-k ())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|(reverse*-cps (b () ((c) d)) #&lt;procedure&gt;)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|(reverse*-cps (() ((c) d)) #&lt;procedure&gt;)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|(reverse*-cps (((c) d)) #&lt;procedure&gt;)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|(reverse*-cps () #&lt;procedure&gt;)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|(apply-k #&lt;procedure&gt; ())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|(cdr-k ())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|(reverse*-cps ((c) d) #&lt;procedure&gt;)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|(reverse*-cps (d) #&lt;procedure&gt;)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|(reverse*-cps () #&lt;procedure&gt;)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|(apply-k #&lt;procedure&gt; ())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|(cdr-k ())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|(append-cps () (d) #&lt;procedure&gt;)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|(apply-k #&lt;procedure&gt; (d))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|(cdr-k (d))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|(reverse*-cps (c) #&lt;procedure&gt;)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|(reverse*-cps () #&lt;procedure&gt;)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|(apply-k #&lt;procedure&gt; ())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|(cdr-k ())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|(append-cps () (c) #&lt;procedure&gt;)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|(apply-k #&lt;procedure&gt; (c))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|(car-k (c))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|(append-cps (d) ((c)) #&lt;procedure&gt;)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|(append-cps () ((c)) #&lt;procedure&gt;)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|(apply-k #&lt;procedure&gt; ((c)))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|(append-k ((c)))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|(apply-k #&lt;procedure&gt; (d (c)))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1205" name="AutoShape 5"/>
          <p:cNvSpPr>
            <a:spLocks noChangeArrowheads="1"/>
          </p:cNvSpPr>
          <p:nvPr/>
        </p:nvSpPr>
        <p:spPr bwMode="auto">
          <a:xfrm>
            <a:off x="3810000" y="1066800"/>
            <a:ext cx="6172200" cy="5334000"/>
          </a:xfrm>
          <a:prstGeom prst="cloudCallout">
            <a:avLst>
              <a:gd name="adj1" fmla="val -48380"/>
              <a:gd name="adj2" fmla="val 47144"/>
            </a:avLst>
          </a:prstGeom>
          <a:solidFill>
            <a:srgbClr val="FFFF99">
              <a:alpha val="64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3200" b="1" dirty="0">
                <a:solidFill>
                  <a:srgbClr val="000000"/>
                </a:solidFill>
              </a:rPr>
              <a:t>This lets us see the flow of control as the CPS procedures execute, but we can't see the details that are hidden inside #&lt;procedure&gt;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0"/>
            <a:ext cx="4572000" cy="609600"/>
          </a:xfrm>
        </p:spPr>
        <p:txBody>
          <a:bodyPr/>
          <a:lstStyle/>
          <a:p>
            <a:r>
              <a:rPr lang="en-US" altLang="en-US" sz="3200"/>
              <a:t>the trace</a:t>
            </a:r>
          </a:p>
        </p:txBody>
      </p:sp>
    </p:spTree>
    <p:extLst>
      <p:ext uri="{BB962C8B-B14F-4D97-AF65-F5344CB8AC3E}">
        <p14:creationId xmlns:p14="http://schemas.microsoft.com/office/powerpoint/2010/main" val="1045464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10745</TotalTime>
  <Words>1308</Words>
  <Application>Microsoft Office PowerPoint</Application>
  <PresentationFormat>Widescreen</PresentationFormat>
  <Paragraphs>159</Paragraphs>
  <Slides>20</Slides>
  <Notes>6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Courier New</vt:lpstr>
      <vt:lpstr>Default Design</vt:lpstr>
      <vt:lpstr>CSSE 304</vt:lpstr>
      <vt:lpstr>Imperative form</vt:lpstr>
      <vt:lpstr>Implementation environment</vt:lpstr>
      <vt:lpstr>A simple example</vt:lpstr>
      <vt:lpstr>A simple example</vt:lpstr>
      <vt:lpstr>Convert to CPS form – part 1 Represent continuations as Scheme procedures</vt:lpstr>
      <vt:lpstr>Convert to CPS form – part 2 Represent continuations as Scheme procedures</vt:lpstr>
      <vt:lpstr>with tracing</vt:lpstr>
      <vt:lpstr>the trace</vt:lpstr>
      <vt:lpstr>Second Continuation representation part 1 (using define-datatype)</vt:lpstr>
      <vt:lpstr>Second Continuation representation part 2 (using define-datatype)</vt:lpstr>
      <vt:lpstr>Beginning of a trace (you can generate the rest yourself, using the on-line files)</vt:lpstr>
      <vt:lpstr>End of the trace (you can generate the whole trace yourself using the on-line files)</vt:lpstr>
      <vt:lpstr>What do we have now?</vt:lpstr>
      <vt:lpstr>Transform to Imperative form</vt:lpstr>
      <vt:lpstr>Transform to imperative form</vt:lpstr>
      <vt:lpstr>Imperative form</vt:lpstr>
      <vt:lpstr>Details of a transformation</vt:lpstr>
      <vt:lpstr>Where does this leave us?</vt:lpstr>
      <vt:lpstr>Exercise</vt:lpstr>
    </vt:vector>
  </TitlesOfParts>
  <Company>Rose-Hulman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Claude Anderson</dc:creator>
  <cp:lastModifiedBy>Anderson, Claude</cp:lastModifiedBy>
  <cp:revision>151</cp:revision>
  <cp:lastPrinted>2020-02-11T09:58:32Z</cp:lastPrinted>
  <dcterms:created xsi:type="dcterms:W3CDTF">2003-10-20T17:10:23Z</dcterms:created>
  <dcterms:modified xsi:type="dcterms:W3CDTF">2021-02-09T14:00:38Z</dcterms:modified>
</cp:coreProperties>
</file>