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0" r:id="rId3"/>
    <p:sldId id="367" r:id="rId4"/>
    <p:sldId id="304" r:id="rId5"/>
    <p:sldId id="357" r:id="rId6"/>
    <p:sldId id="358" r:id="rId7"/>
    <p:sldId id="359" r:id="rId8"/>
    <p:sldId id="305" r:id="rId9"/>
    <p:sldId id="368" r:id="rId10"/>
    <p:sldId id="306" r:id="rId11"/>
    <p:sldId id="369" r:id="rId12"/>
    <p:sldId id="307" r:id="rId13"/>
    <p:sldId id="308" r:id="rId14"/>
    <p:sldId id="363" r:id="rId15"/>
    <p:sldId id="316" r:id="rId16"/>
    <p:sldId id="361" r:id="rId17"/>
    <p:sldId id="309" r:id="rId18"/>
    <p:sldId id="310" r:id="rId19"/>
    <p:sldId id="311" r:id="rId20"/>
    <p:sldId id="376" r:id="rId21"/>
    <p:sldId id="374" r:id="rId22"/>
    <p:sldId id="340" r:id="rId23"/>
    <p:sldId id="370" r:id="rId24"/>
    <p:sldId id="365" r:id="rId25"/>
    <p:sldId id="371" r:id="rId26"/>
    <p:sldId id="362" r:id="rId27"/>
    <p:sldId id="375" r:id="rId28"/>
    <p:sldId id="372" r:id="rId29"/>
    <p:sldId id="343" r:id="rId30"/>
    <p:sldId id="364" r:id="rId31"/>
    <p:sldId id="373" r:id="rId32"/>
    <p:sldId id="344" r:id="rId33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245924"/>
    <a:srgbClr val="000000"/>
    <a:srgbClr val="00002A"/>
    <a:srgbClr val="00001A"/>
    <a:srgbClr val="111111"/>
    <a:srgbClr val="292929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82454" autoAdjust="0"/>
  </p:normalViewPr>
  <p:slideViewPr>
    <p:cSldViewPr>
      <p:cViewPr varScale="1">
        <p:scale>
          <a:sx n="82" d="100"/>
          <a:sy n="82" d="100"/>
        </p:scale>
        <p:origin x="210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9" d="100"/>
        <a:sy n="89" d="100"/>
      </p:scale>
      <p:origin x="0" y="-3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420" cy="4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4" tIns="47423" rIns="94844" bIns="474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34" y="1"/>
            <a:ext cx="3170420" cy="4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4" tIns="47423" rIns="94844" bIns="474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373"/>
            <a:ext cx="3170420" cy="48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4" tIns="47423" rIns="94844" bIns="474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34" y="9118373"/>
            <a:ext cx="3170420" cy="48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4" tIns="47423" rIns="94844" bIns="474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E0DC11-B991-4B59-8635-2CB0ED616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420" cy="4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89" tIns="47944" rIns="95889" bIns="47944" numCol="1" anchor="t" anchorCtr="0" compatLnSpc="1">
            <a:prstTxWarp prst="textNoShape">
              <a:avLst/>
            </a:prstTxWarp>
          </a:bodyPr>
          <a:lstStyle>
            <a:lvl1pPr defTabSz="958387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34" y="1"/>
            <a:ext cx="3170420" cy="4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89" tIns="47944" rIns="95889" bIns="47944" numCol="1" anchor="t" anchorCtr="0" compatLnSpc="1">
            <a:prstTxWarp prst="textNoShape">
              <a:avLst/>
            </a:prstTxWarp>
          </a:bodyPr>
          <a:lstStyle>
            <a:lvl1pPr algn="r" defTabSz="958387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021" y="4560295"/>
            <a:ext cx="5851160" cy="432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89" tIns="47944" rIns="95889" bIns="479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373"/>
            <a:ext cx="3170420" cy="48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89" tIns="47944" rIns="95889" bIns="47944" numCol="1" anchor="b" anchorCtr="0" compatLnSpc="1">
            <a:prstTxWarp prst="textNoShape">
              <a:avLst/>
            </a:prstTxWarp>
          </a:bodyPr>
          <a:lstStyle>
            <a:lvl1pPr defTabSz="958387"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34" y="9118373"/>
            <a:ext cx="3170420" cy="48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89" tIns="47944" rIns="95889" bIns="47944" numCol="1" anchor="b" anchorCtr="0" compatLnSpc="1">
            <a:prstTxWarp prst="textNoShape">
              <a:avLst/>
            </a:prstTxWarp>
          </a:bodyPr>
          <a:lstStyle>
            <a:lvl1pPr algn="r" defTabSz="958387">
              <a:defRPr sz="1200"/>
            </a:lvl1pPr>
          </a:lstStyle>
          <a:p>
            <a:fld id="{04B8DC9F-DC1F-405B-AEB9-36BC59B16B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10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add:</a:t>
            </a:r>
          </a:p>
          <a:p>
            <a:endParaRPr lang="en-US" dirty="0"/>
          </a:p>
          <a:p>
            <a:r>
              <a:rPr lang="en-US" dirty="0"/>
              <a:t>Good and bad code for letrec</a:t>
            </a:r>
          </a:p>
          <a:p>
            <a:endParaRPr lang="en-US" dirty="0"/>
          </a:p>
          <a:p>
            <a:r>
              <a:rPr lang="en-US" dirty="0"/>
              <a:t>To take: </a:t>
            </a:r>
          </a:p>
          <a:p>
            <a:r>
              <a:rPr lang="en-US" dirty="0"/>
              <a:t>Springer/Friedman</a:t>
            </a:r>
            <a:r>
              <a:rPr lang="en-US" baseline="0" dirty="0"/>
              <a:t> excerpt to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DC9F-DC1F-405B-AEB9-36BC59B16B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05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C9F-DC1F-405B-AEB9-36BC59B16B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2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/>
              <a:t>Next day questions (use RSG):</a:t>
            </a:r>
          </a:p>
          <a:p>
            <a:r>
              <a:rPr lang="en-US" baseline="0" dirty="0"/>
              <a:t>What is a receiver?</a:t>
            </a:r>
          </a:p>
          <a:p>
            <a:r>
              <a:rPr lang="en-US" baseline="0" dirty="0"/>
              <a:t>Is call/cc a procedure, or syntax?</a:t>
            </a:r>
          </a:p>
          <a:p>
            <a:r>
              <a:rPr lang="en-US" baseline="0" dirty="0"/>
              <a:t>IS call/cc an escape procedure?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What does call/cc expect as its argument?</a:t>
            </a:r>
          </a:p>
          <a:p>
            <a:r>
              <a:rPr lang="en-US" baseline="0" dirty="0"/>
              <a:t>What is </a:t>
            </a:r>
            <a:r>
              <a:rPr lang="en-US" b="1" baseline="0" dirty="0"/>
              <a:t>call/cc</a:t>
            </a:r>
            <a:r>
              <a:rPr lang="en-US" baseline="0" dirty="0"/>
              <a:t> an abbreviation for?</a:t>
            </a:r>
          </a:p>
          <a:p>
            <a:r>
              <a:rPr lang="en-US" baseline="0" dirty="0"/>
              <a:t>What does the receiver receive?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DC9F-DC1F-405B-AEB9-36BC59B16B8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39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/>
              <a:t>Next day questions (use RSG):</a:t>
            </a:r>
          </a:p>
          <a:p>
            <a:r>
              <a:rPr lang="en-US" baseline="0" dirty="0"/>
              <a:t>What is a receiver?</a:t>
            </a:r>
          </a:p>
          <a:p>
            <a:r>
              <a:rPr lang="en-US" baseline="0" dirty="0"/>
              <a:t>Is call/cc a procedure, or syntax?</a:t>
            </a:r>
          </a:p>
          <a:p>
            <a:r>
              <a:rPr lang="en-US" baseline="0" dirty="0"/>
              <a:t>IS call/cc an escape procedure?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What does call/cc expect as its argument?</a:t>
            </a:r>
          </a:p>
          <a:p>
            <a:r>
              <a:rPr lang="en-US" baseline="0" dirty="0"/>
              <a:t>What is </a:t>
            </a:r>
            <a:r>
              <a:rPr lang="en-US" b="1" baseline="0" dirty="0"/>
              <a:t>call/cc</a:t>
            </a:r>
            <a:r>
              <a:rPr lang="en-US" baseline="0" dirty="0"/>
              <a:t> an abbreviation for?</a:t>
            </a:r>
          </a:p>
          <a:p>
            <a:r>
              <a:rPr lang="en-US" baseline="0" dirty="0"/>
              <a:t>What does the receiver receive?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DC9F-DC1F-405B-AEB9-36BC59B16B8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73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DC9F-DC1F-405B-AEB9-36BC59B16B8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plan to go slow.</a:t>
            </a:r>
            <a:r>
              <a:rPr lang="en-US" baseline="0" dirty="0"/>
              <a:t>  Please don't let anything go over your head today.  We can revisit anything!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DC9F-DC1F-405B-AEB9-36BC59B16B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say that escape-+ ignores the current continuation,</a:t>
            </a:r>
            <a:r>
              <a:rPr lang="en-US" baseline="0" dirty="0"/>
              <a:t> or "escapes from" the current continuation.</a:t>
            </a:r>
          </a:p>
          <a:p>
            <a:endParaRPr lang="en-US" baseline="0" dirty="0"/>
          </a:p>
          <a:p>
            <a:r>
              <a:rPr lang="en-US" baseline="0" dirty="0"/>
              <a:t>Answers:  11,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DC9F-DC1F-405B-AEB9-36BC59B16B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97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say that escape-+ ignores the current continuation,</a:t>
            </a:r>
            <a:r>
              <a:rPr lang="en-US" baseline="0" dirty="0"/>
              <a:t> or "escapes from" the current continuation.</a:t>
            </a:r>
          </a:p>
          <a:p>
            <a:endParaRPr lang="en-US" baseline="0" dirty="0"/>
          </a:p>
          <a:p>
            <a:r>
              <a:rPr lang="en-US" baseline="0" dirty="0"/>
              <a:t>Answers:  11,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DC9F-DC1F-405B-AEB9-36BC59B16B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Answers:  9, 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DC9F-DC1F-405B-AEB9-36BC59B16B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52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Answers:  9, 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DC9F-DC1F-405B-AEB9-36BC59B16B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1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DC9F-DC1F-405B-AEB9-36BC59B16B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4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E4FC3-A66B-42E1-93A7-E24E1DD301E9}" type="slidenum">
              <a:rPr lang="en-US"/>
              <a:pPr/>
              <a:t>13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203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 error</a:t>
            </a:r>
          </a:p>
        </p:txBody>
      </p:sp>
    </p:spTree>
    <p:extLst>
      <p:ext uri="{BB962C8B-B14F-4D97-AF65-F5344CB8AC3E}">
        <p14:creationId xmlns:p14="http://schemas.microsoft.com/office/powerpoint/2010/main" val="141907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DC9F-DC1F-405B-AEB9-36BC59B16B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70E4-71EE-441A-851C-5925E5AD3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1AD0A-3D93-4DC7-B733-142BE04E1C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3200" y="228600"/>
            <a:ext cx="28956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84836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676B6-AC5E-4703-A91E-467CF4D2E5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9FFBA-4B96-47A0-9084-D428BC98A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62F3F-638A-4EF7-8F9A-94153388C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2286000"/>
            <a:ext cx="5588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588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E48BF-6BBD-460D-8E12-55A49099B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A34B1-D171-428B-B749-2175D250E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7D2A5-B522-436F-89A6-E57E12133F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7BC3C-BBBF-4D23-807A-F499730EEC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5AD9-97C4-4AE7-A19D-9CD739664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6F4E-E891-471F-9FDF-8163F63A40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1771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267200" cy="24003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2400" y="228600"/>
            <a:ext cx="802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2286000"/>
            <a:ext cx="1137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74333BCF-AFE9-4941-959D-FDCCDADE96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wis721 Ex B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wis721 Ex B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wis721 Ex B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wis721 Ex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wis721 Ex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wis721 Ex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wis721 Ex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wis721 Ex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0"/>
            <a:ext cx="7772400" cy="1143000"/>
          </a:xfrm>
        </p:spPr>
        <p:txBody>
          <a:bodyPr/>
          <a:lstStyle/>
          <a:p>
            <a:r>
              <a:rPr lang="en-US" dirty="0"/>
              <a:t>CSSE 304  Days 27 - 29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600200"/>
            <a:ext cx="8839200" cy="3657600"/>
          </a:xfrm>
        </p:spPr>
        <p:txBody>
          <a:bodyPr/>
          <a:lstStyle/>
          <a:p>
            <a:endParaRPr lang="en-US" sz="2800" b="1" dirty="0"/>
          </a:p>
          <a:p>
            <a:r>
              <a:rPr lang="en-US" sz="2800" b="1" dirty="0"/>
              <a:t>Receivers</a:t>
            </a:r>
          </a:p>
          <a:p>
            <a:r>
              <a:rPr lang="en-US" sz="2800" b="1" dirty="0"/>
              <a:t>Escape procedures</a:t>
            </a:r>
          </a:p>
          <a:p>
            <a:r>
              <a:rPr lang="en-US" sz="2800" b="1" dirty="0"/>
              <a:t>Call-with-  procedures</a:t>
            </a:r>
          </a:p>
          <a:p>
            <a:r>
              <a:rPr lang="en-US" sz="2800" b="1" dirty="0"/>
              <a:t>Review continuations</a:t>
            </a:r>
          </a:p>
          <a:p>
            <a:r>
              <a:rPr lang="en-US" sz="2800" b="1" dirty="0"/>
              <a:t>Intro to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call/cc</a:t>
            </a:r>
            <a:endParaRPr lang="en-US" sz="2800" b="1" dirty="0"/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call/cc</a:t>
            </a:r>
            <a:r>
              <a:rPr lang="en-US" sz="2800" b="1" dirty="0"/>
              <a:t> examples</a:t>
            </a:r>
          </a:p>
          <a:p>
            <a:endParaRPr lang="en-US" sz="2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Escaper (a mostly fictitious procedure)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09800"/>
            <a:ext cx="8915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More generally, suppose that we have a procedure </a:t>
            </a:r>
            <a:r>
              <a:rPr lang="en-US" sz="2800" b="1" dirty="0">
                <a:solidFill>
                  <a:srgbClr val="66FF66"/>
                </a:solidFill>
                <a:latin typeface="Arial Black" pitchFamily="34" charset="0"/>
              </a:rPr>
              <a:t>escaper</a:t>
            </a:r>
            <a:r>
              <a:rPr lang="en-US" sz="2800" b="1" dirty="0"/>
              <a:t> that takes any  procedure as an argument and returns an equivalent escape procedure.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Thus</a:t>
            </a:r>
            <a:r>
              <a:rPr lang="en-US" sz="2800" b="1" dirty="0">
                <a:solidFill>
                  <a:srgbClr val="66FF66"/>
                </a:solidFill>
                <a:latin typeface="Courier New" pitchFamily="49" charset="0"/>
              </a:rPr>
              <a:t> (escaper +)</a:t>
            </a:r>
            <a:r>
              <a:rPr lang="en-US" sz="2800" b="1" dirty="0"/>
              <a:t> creates a procedure that is  equivalent to </a:t>
            </a:r>
            <a:r>
              <a:rPr lang="en-US" sz="2800" b="1" dirty="0">
                <a:solidFill>
                  <a:srgbClr val="66FF66"/>
                </a:solidFill>
                <a:latin typeface="Arial Black" pitchFamily="34" charset="0"/>
              </a:rPr>
              <a:t>escape-+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Courier New" pitchFamily="49" charset="0"/>
              </a:rPr>
              <a:t>(+ 3 ((escaper +) 4 5))       </a:t>
            </a:r>
            <a:r>
              <a:rPr lang="en-US" sz="2800" b="1" dirty="0">
                <a:solidFill>
                  <a:srgbClr val="66FF66"/>
                </a:solidFill>
                <a:latin typeface="Arial Black" pitchFamily="34" charset="0"/>
                <a:sym typeface="Wingdings" pitchFamily="2" charset="2"/>
              </a:rPr>
              <a:t></a:t>
            </a:r>
            <a:endParaRPr lang="en-US" sz="2800" b="1" dirty="0">
              <a:solidFill>
                <a:srgbClr val="66FF66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Courier New" pitchFamily="49" charset="0"/>
              </a:rPr>
              <a:t>(+ ((escaper (lambda (x) </a:t>
            </a:r>
            <a:br>
              <a:rPr lang="en-US" sz="2800" b="1" dirty="0">
                <a:latin typeface="Courier New" pitchFamily="49" charset="0"/>
              </a:rPr>
            </a:br>
            <a:r>
              <a:rPr lang="en-US" sz="2800" b="1" dirty="0">
                <a:latin typeface="Courier New" pitchFamily="49" charset="0"/>
              </a:rPr>
              <a:t>               (- (* x 3) 7)))</a:t>
            </a:r>
            <a:br>
              <a:rPr lang="en-US" sz="2800" b="1" dirty="0">
                <a:latin typeface="Courier New" pitchFamily="49" charset="0"/>
              </a:rPr>
            </a:br>
            <a:r>
              <a:rPr lang="en-US" sz="2800" b="1" dirty="0">
                <a:latin typeface="Courier New" pitchFamily="49" charset="0"/>
              </a:rPr>
              <a:t>     5)</a:t>
            </a:r>
            <a:br>
              <a:rPr lang="en-US" sz="2800" b="1" dirty="0">
                <a:latin typeface="Courier New" pitchFamily="49" charset="0"/>
              </a:rPr>
            </a:br>
            <a:r>
              <a:rPr lang="en-US" sz="2800" b="1" dirty="0">
                <a:latin typeface="Courier New" pitchFamily="49" charset="0"/>
              </a:rPr>
              <a:t>   4)                         </a:t>
            </a:r>
            <a:r>
              <a:rPr lang="en-US" sz="2800" b="1" dirty="0">
                <a:solidFill>
                  <a:srgbClr val="66FF66"/>
                </a:solidFill>
                <a:latin typeface="Arial Black" pitchFamily="34" charset="0"/>
                <a:sym typeface="Wingdings" pitchFamily="2" charset="2"/>
              </a:rPr>
              <a:t></a:t>
            </a:r>
            <a:endParaRPr lang="en-US" sz="2800" b="1" dirty="0">
              <a:solidFill>
                <a:srgbClr val="66FF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Escaper (a mostly fictitious procedure)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09800"/>
            <a:ext cx="8915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More generally, suppose that we have a procedure </a:t>
            </a:r>
            <a:r>
              <a:rPr lang="en-US" sz="2800" b="1" dirty="0">
                <a:solidFill>
                  <a:srgbClr val="66FF66"/>
                </a:solidFill>
                <a:latin typeface="Arial Black" pitchFamily="34" charset="0"/>
              </a:rPr>
              <a:t>escaper</a:t>
            </a:r>
            <a:r>
              <a:rPr lang="en-US" sz="2800" b="1" dirty="0"/>
              <a:t> that takes a procedure as an argument and returns an equivalent escape procedure.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66FF66"/>
                </a:solidFill>
                <a:latin typeface="Courier New" pitchFamily="49" charset="0"/>
              </a:rPr>
              <a:t>(escaper +)</a:t>
            </a:r>
            <a:r>
              <a:rPr lang="en-US" sz="2800" b="1" dirty="0"/>
              <a:t> creates a procedure that is  equivalent to </a:t>
            </a:r>
            <a:r>
              <a:rPr lang="en-US" sz="2800" b="1" dirty="0">
                <a:solidFill>
                  <a:srgbClr val="66FF66"/>
                </a:solidFill>
                <a:latin typeface="Arial Black" pitchFamily="34" charset="0"/>
              </a:rPr>
              <a:t>escape-+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Courier New" pitchFamily="49" charset="0"/>
              </a:rPr>
              <a:t>(+ 3 ((escaper +) 4 5))       </a:t>
            </a:r>
            <a:r>
              <a:rPr lang="en-US" sz="2800" b="1" dirty="0">
                <a:solidFill>
                  <a:srgbClr val="66FF66"/>
                </a:solidFill>
                <a:latin typeface="Arial Black" pitchFamily="34" charset="0"/>
                <a:sym typeface="Wingdings" pitchFamily="2" charset="2"/>
              </a:rPr>
              <a:t>  </a:t>
            </a:r>
            <a:r>
              <a:rPr lang="en-US" sz="2800" b="1" dirty="0">
                <a:solidFill>
                  <a:srgbClr val="FFFF00"/>
                </a:solidFill>
                <a:latin typeface="Arial Black" pitchFamily="34" charset="0"/>
                <a:sym typeface="Wingdings" pitchFamily="2" charset="2"/>
              </a:rPr>
              <a:t>9</a:t>
            </a:r>
            <a:endParaRPr lang="en-US" sz="2800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Courier New" pitchFamily="49" charset="0"/>
              </a:rPr>
              <a:t>(+ ((escaper (lambda (x) </a:t>
            </a:r>
            <a:br>
              <a:rPr lang="en-US" sz="2800" b="1" dirty="0">
                <a:latin typeface="Courier New" pitchFamily="49" charset="0"/>
              </a:rPr>
            </a:br>
            <a:r>
              <a:rPr lang="en-US" sz="2800" b="1" dirty="0">
                <a:latin typeface="Courier New" pitchFamily="49" charset="0"/>
              </a:rPr>
              <a:t>               (- (* x 3) 7)))</a:t>
            </a:r>
            <a:br>
              <a:rPr lang="en-US" sz="2800" b="1" dirty="0">
                <a:latin typeface="Courier New" pitchFamily="49" charset="0"/>
              </a:rPr>
            </a:br>
            <a:r>
              <a:rPr lang="en-US" sz="2800" b="1" dirty="0">
                <a:latin typeface="Courier New" pitchFamily="49" charset="0"/>
              </a:rPr>
              <a:t>     5)</a:t>
            </a:r>
            <a:br>
              <a:rPr lang="en-US" sz="2800" b="1" dirty="0">
                <a:latin typeface="Courier New" pitchFamily="49" charset="0"/>
              </a:rPr>
            </a:br>
            <a:r>
              <a:rPr lang="en-US" sz="2800" b="1" dirty="0">
                <a:latin typeface="Courier New" pitchFamily="49" charset="0"/>
              </a:rPr>
              <a:t>   4)                         </a:t>
            </a:r>
            <a:r>
              <a:rPr lang="en-US" sz="2800" b="1" dirty="0">
                <a:solidFill>
                  <a:srgbClr val="66FF66"/>
                </a:solidFill>
                <a:latin typeface="Arial Black" pitchFamily="34" charset="0"/>
                <a:sym typeface="Wingdings" pitchFamily="2" charset="2"/>
              </a:rPr>
              <a:t> </a:t>
            </a:r>
            <a:r>
              <a:rPr lang="en-US" sz="2800" b="1" dirty="0">
                <a:solidFill>
                  <a:srgbClr val="FFFF00"/>
                </a:solidFill>
                <a:latin typeface="Arial Black" pitchFamily="34" charset="0"/>
                <a:sym typeface="Wingdings" pitchFamily="2" charset="2"/>
              </a:rPr>
              <a:t>8</a:t>
            </a:r>
            <a:endParaRPr lang="en-US" sz="2800" b="1" dirty="0">
              <a:solidFill>
                <a:srgbClr val="66FF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60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133600"/>
            <a:ext cx="10363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/>
              <a:t>You can define 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escaper</a:t>
            </a:r>
            <a:r>
              <a:rPr lang="en-US" b="1" dirty="0"/>
              <a:t> in </a:t>
            </a:r>
            <a:r>
              <a:rPr lang="en-US" b="1" i="1" dirty="0"/>
              <a:t>Chez</a:t>
            </a:r>
            <a:r>
              <a:rPr lang="en-US" b="1" dirty="0"/>
              <a:t> Scheme by loading             </a:t>
            </a:r>
            <a:r>
              <a:rPr lang="en-US" b="1" dirty="0" err="1">
                <a:solidFill>
                  <a:srgbClr val="66FF66"/>
                </a:solidFill>
              </a:rPr>
              <a:t>escaper.ss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in the following way (from the command line):</a:t>
            </a:r>
            <a:br>
              <a:rPr lang="en-US" b="1" dirty="0"/>
            </a:b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escaper.ss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/>
              <a:t>is linked from the schedule page</a:t>
            </a:r>
            <a:endParaRPr lang="en-US" sz="2200" dirty="0"/>
          </a:p>
          <a:p>
            <a:pPr>
              <a:lnSpc>
                <a:spcPct val="80000"/>
              </a:lnSpc>
              <a:buFontTx/>
              <a:buNone/>
            </a:pPr>
            <a:endParaRPr lang="en-US" sz="22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sliderule 1:12pm &gt;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petite </a:t>
            </a:r>
            <a:r>
              <a:rPr lang="en-US" sz="2400" b="1" dirty="0" err="1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escaper.ss</a:t>
            </a:r>
            <a:endParaRPr lang="en-US" sz="2400" dirty="0">
              <a:solidFill>
                <a:srgbClr val="66FF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Petite Chez Scheme Version 6.7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Copyright (c) 1985-2001 Cadence Research Systems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&gt;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((call/cc receiver-4))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"escaper is defined"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&gt;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(cdr ((escaper cdr) '(4 5 6)))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(5 6)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-76200"/>
            <a:ext cx="6019800" cy="1676400"/>
          </a:xfrm>
        </p:spPr>
        <p:txBody>
          <a:bodyPr/>
          <a:lstStyle/>
          <a:p>
            <a:r>
              <a:rPr lang="en-US" sz="4000" dirty="0"/>
              <a:t>You can experiment with </a:t>
            </a:r>
            <a:r>
              <a:rPr lang="en-US" sz="4000" b="1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escaper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Escape Procedures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438400"/>
            <a:ext cx="7772400" cy="3429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800" b="1" dirty="0"/>
              <a:t>Let </a:t>
            </a:r>
            <a:r>
              <a:rPr lang="en-US" sz="2800" b="1" i="1" dirty="0"/>
              <a:t>p</a:t>
            </a:r>
            <a:r>
              <a:rPr lang="en-US" sz="2800" b="1" dirty="0"/>
              <a:t> be a procedure. If an application of </a:t>
            </a:r>
            <a:r>
              <a:rPr lang="en-US" sz="2800" b="1" i="1" dirty="0"/>
              <a:t>p </a:t>
            </a:r>
            <a:r>
              <a:rPr lang="en-US" sz="2800" b="1" dirty="0"/>
              <a:t>abandons the current continuation and does something else instead, we call </a:t>
            </a:r>
            <a:r>
              <a:rPr lang="en-US" sz="2800" b="1" i="1" dirty="0"/>
              <a:t>p</a:t>
            </a:r>
            <a:r>
              <a:rPr lang="en-US" sz="2800" b="1" dirty="0"/>
              <a:t> an </a:t>
            </a:r>
            <a:r>
              <a:rPr lang="en-US" sz="2800" b="1" i="1" dirty="0">
                <a:solidFill>
                  <a:srgbClr val="66FF66"/>
                </a:solidFill>
              </a:rPr>
              <a:t>escape procedure</a:t>
            </a:r>
            <a:r>
              <a:rPr lang="en-US" sz="2800" b="1" dirty="0"/>
              <a:t>.  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800" b="1" dirty="0"/>
              <a:t>An example of a Scheme escape procedure that we have already used: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800" b="1" dirty="0"/>
              <a:t>Is </a:t>
            </a:r>
            <a:r>
              <a:rPr lang="en-US" sz="2800" b="1" dirty="0">
                <a:solidFill>
                  <a:srgbClr val="66FF66"/>
                </a:solidFill>
                <a:latin typeface="Courier New" pitchFamily="49" charset="0"/>
              </a:rPr>
              <a:t>escaper</a:t>
            </a:r>
            <a:r>
              <a:rPr lang="en-US" sz="2800" b="1" dirty="0"/>
              <a:t> an escape procedure?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"call-with"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209800"/>
            <a:ext cx="8763000" cy="4267200"/>
          </a:xfrm>
        </p:spPr>
        <p:txBody>
          <a:bodyPr/>
          <a:lstStyle/>
          <a:p>
            <a:r>
              <a:rPr lang="en-US" sz="2800" b="1" dirty="0">
                <a:solidFill>
                  <a:srgbClr val="66FF66"/>
                </a:solidFill>
              </a:rPr>
              <a:t>(call-with-values producer consumer)</a:t>
            </a:r>
          </a:p>
          <a:p>
            <a:pPr lvl="1"/>
            <a:r>
              <a:rPr lang="en-US" sz="2400" dirty="0"/>
              <a:t>The receiver is the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consumer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It receives the </a:t>
            </a:r>
            <a:r>
              <a:rPr lang="en-US" dirty="0">
                <a:solidFill>
                  <a:srgbClr val="FFFF00"/>
                </a:solidFill>
              </a:rPr>
              <a:t>values</a:t>
            </a:r>
            <a:r>
              <a:rPr lang="en-US" sz="2400" dirty="0"/>
              <a:t> returned by a call to the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producer</a:t>
            </a:r>
            <a:r>
              <a:rPr lang="en-US" sz="2400" dirty="0"/>
              <a:t>.</a:t>
            </a:r>
          </a:p>
          <a:p>
            <a:r>
              <a:rPr lang="en-US" sz="2800" dirty="0">
                <a:solidFill>
                  <a:srgbClr val="66FF66"/>
                </a:solidFill>
              </a:rPr>
              <a:t>(</a:t>
            </a:r>
            <a:r>
              <a:rPr lang="en-US" sz="2800" b="1" dirty="0">
                <a:solidFill>
                  <a:srgbClr val="66FF66"/>
                </a:solidFill>
              </a:rPr>
              <a:t>call-with-output-file</a:t>
            </a:r>
            <a:r>
              <a:rPr lang="en-US" sz="2800" dirty="0">
                <a:solidFill>
                  <a:srgbClr val="66FF66"/>
                </a:solidFill>
              </a:rPr>
              <a:t>  filename  proc)</a:t>
            </a:r>
          </a:p>
          <a:p>
            <a:pPr lvl="1"/>
            <a:r>
              <a:rPr lang="en-US" sz="2400" dirty="0"/>
              <a:t>The receiver is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It receives the </a:t>
            </a:r>
            <a:r>
              <a:rPr lang="en-US" dirty="0">
                <a:solidFill>
                  <a:srgbClr val="FFFF00"/>
                </a:solidFill>
              </a:rPr>
              <a:t>output port </a:t>
            </a:r>
            <a:r>
              <a:rPr lang="en-US" sz="2400" dirty="0"/>
              <a:t>obtained by opening the output file whose name is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sz="2400" dirty="0"/>
              <a:t>.</a:t>
            </a:r>
          </a:p>
          <a:p>
            <a:r>
              <a:rPr lang="en-US" sz="2800" b="1" dirty="0">
                <a:solidFill>
                  <a:srgbClr val="66FF66"/>
                </a:solidFill>
              </a:rPr>
              <a:t>(call-with-current-continuation  receiver)</a:t>
            </a:r>
          </a:p>
          <a:p>
            <a:pPr lvl="1"/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receiver</a:t>
            </a:r>
            <a:r>
              <a:rPr lang="en-US" dirty="0"/>
              <a:t> </a:t>
            </a:r>
            <a:r>
              <a:rPr lang="en-US" sz="2400" dirty="0"/>
              <a:t>receives the </a:t>
            </a:r>
            <a:r>
              <a:rPr lang="en-US" dirty="0">
                <a:solidFill>
                  <a:srgbClr val="FFFF00"/>
                </a:solidFill>
              </a:rPr>
              <a:t>current continuation.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8617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152400"/>
            <a:ext cx="6629400" cy="1676400"/>
          </a:xfrm>
        </p:spPr>
        <p:txBody>
          <a:bodyPr/>
          <a:lstStyle/>
          <a:p>
            <a:r>
              <a:rPr lang="en-US" dirty="0"/>
              <a:t>dining out example</a:t>
            </a:r>
            <a:br>
              <a:rPr lang="en-US" dirty="0"/>
            </a:br>
            <a:r>
              <a:rPr lang="en-US" sz="2800" dirty="0"/>
              <a:t>from Springer and Friedman, Part 5 intro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7752522" cy="5410200"/>
          </a:xfrm>
        </p:spPr>
        <p:txBody>
          <a:bodyPr/>
          <a:lstStyle/>
          <a:p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(define dine-out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(lambda (restaurant)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(enter restaurant)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(read-menu)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(let ([food-I-ordered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      (order-some-food)])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 (eat food-I-ordered)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 (pay-for food-I-ordered restaurant)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 (exit restaurant))))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2400" y="6202016"/>
            <a:ext cx="105222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66FF66"/>
                </a:solidFill>
                <a:latin typeface="Arial Black" pitchFamily="34" charset="0"/>
              </a:rPr>
              <a:t>I will read an excerpt from the book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A0D95-8C0D-4C2B-A6AA-5BB7B8D4CDC6}"/>
              </a:ext>
            </a:extLst>
          </p:cNvPr>
          <p:cNvSpPr txBox="1"/>
          <p:nvPr/>
        </p:nvSpPr>
        <p:spPr>
          <a:xfrm>
            <a:off x="7620000" y="1712416"/>
            <a:ext cx="4495800" cy="4524315"/>
          </a:xfrm>
          <a:prstGeom prst="rect">
            <a:avLst/>
          </a:prstGeom>
          <a:noFill/>
          <a:ln w="28575"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future reference: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photograph corresponds to a continuation.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“Taking a photograph” corresponds to applying call/cc to a receiver.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receiver receives the photograph (continuation).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Rubbing a photograph and escaping corresponds to applying a continuation to an argument.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Call/cc definition and </a:t>
            </a:r>
            <a:r>
              <a:rPr lang="en-US" dirty="0" err="1"/>
              <a:t>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7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2489" y="273050"/>
            <a:ext cx="5686425" cy="558800"/>
          </a:xfrm>
        </p:spPr>
        <p:txBody>
          <a:bodyPr/>
          <a:lstStyle/>
          <a:p>
            <a:r>
              <a:rPr lang="en-US" sz="4000"/>
              <a:t>call/cc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11811000" cy="5181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66FF66"/>
                </a:solidFill>
              </a:rPr>
              <a:t>                                    call/cc</a:t>
            </a:r>
            <a:r>
              <a:rPr lang="en-US" sz="2400" b="1" dirty="0"/>
              <a:t> </a:t>
            </a:r>
            <a:r>
              <a:rPr lang="en-US" sz="2400" dirty="0"/>
              <a:t>is an abbreviation for</a:t>
            </a:r>
            <a:br>
              <a:rPr lang="en-US" sz="2400" dirty="0"/>
            </a:br>
            <a:r>
              <a:rPr lang="en-US" sz="2400" dirty="0"/>
              <a:t>                             </a:t>
            </a:r>
            <a:r>
              <a:rPr lang="en-US" sz="2400" b="1" dirty="0">
                <a:latin typeface="Arial Black" pitchFamily="34" charset="0"/>
              </a:rPr>
              <a:t>call‑with‑current‑continuation</a:t>
            </a:r>
            <a:r>
              <a:rPr lang="en-US" sz="2400" dirty="0"/>
              <a:t> .</a:t>
            </a:r>
            <a:endParaRPr lang="en-US" sz="2400" dirty="0">
              <a:latin typeface="Arial Black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66FF66"/>
                </a:solidFill>
                <a:latin typeface="Arial Black" pitchFamily="34" charset="0"/>
              </a:rPr>
              <a:t>call/cc</a:t>
            </a:r>
            <a:r>
              <a:rPr lang="en-US" sz="2400" dirty="0"/>
              <a:t> is a procedure that takes one argument; the argument is a </a:t>
            </a:r>
            <a:r>
              <a:rPr lang="en-US" sz="2400" i="1" dirty="0"/>
              <a:t>receiver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this </a:t>
            </a:r>
            <a:r>
              <a:rPr lang="en-US" sz="2400" dirty="0">
                <a:solidFill>
                  <a:srgbClr val="66FF66"/>
                </a:solidFill>
                <a:latin typeface="Arial Black" pitchFamily="34" charset="0"/>
              </a:rPr>
              <a:t>receiver</a:t>
            </a:r>
            <a:r>
              <a:rPr lang="en-US" sz="2400" dirty="0"/>
              <a:t> is a procedure that takes one argument; </a:t>
            </a:r>
            <a:br>
              <a:rPr lang="en-US" sz="2400" dirty="0"/>
            </a:br>
            <a:r>
              <a:rPr lang="en-US" sz="2400" dirty="0"/>
              <a:t>that argument (in this case) is a </a:t>
            </a:r>
            <a:r>
              <a:rPr lang="en-US" sz="2400" i="1" dirty="0"/>
              <a:t>continuation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66FF66"/>
                </a:solidFill>
                <a:latin typeface="Arial Black" pitchFamily="34" charset="0"/>
              </a:rPr>
              <a:t>continuation</a:t>
            </a:r>
            <a:r>
              <a:rPr lang="en-US" sz="2400" dirty="0"/>
              <a:t> is a procedure (that takes one argument); </a:t>
            </a:r>
            <a:br>
              <a:rPr lang="en-US" sz="2400" dirty="0"/>
            </a:br>
            <a:r>
              <a:rPr lang="en-US" sz="2400" dirty="0"/>
              <a:t>that continuation embodies the context of the application of </a:t>
            </a:r>
            <a:r>
              <a:rPr lang="en-US" sz="2400" b="1" dirty="0"/>
              <a:t>call/cc</a:t>
            </a:r>
            <a:r>
              <a:rPr lang="en-US" sz="2400" dirty="0"/>
              <a:t>.  </a:t>
            </a:r>
            <a:br>
              <a:rPr lang="en-US" sz="2400" dirty="0"/>
            </a:br>
            <a:r>
              <a:rPr lang="en-US" sz="2400" dirty="0"/>
              <a:t>The continuation is an escape procedure.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The application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>
                <a:solidFill>
                  <a:srgbClr val="66FF66"/>
                </a:solidFill>
                <a:latin typeface="Arial Black" pitchFamily="34" charset="0"/>
              </a:rPr>
              <a:t>(call/cc receiver)</a:t>
            </a:r>
            <a:r>
              <a:rPr lang="en-US" sz="2400" dirty="0"/>
              <a:t> has the same effect </a:t>
            </a:r>
            <a:br>
              <a:rPr lang="en-US" sz="2400" dirty="0"/>
            </a:br>
            <a:r>
              <a:rPr lang="en-US" sz="2400" dirty="0"/>
              <a:t>as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b="1" dirty="0">
                <a:solidFill>
                  <a:srgbClr val="66FF66"/>
                </a:solidFill>
                <a:latin typeface="Arial Black" pitchFamily="34" charset="0"/>
              </a:rPr>
              <a:t>(receiver continuation)</a:t>
            </a:r>
            <a:r>
              <a:rPr lang="en-US" sz="2400" dirty="0"/>
              <a:t>,  where the </a:t>
            </a:r>
            <a:r>
              <a:rPr lang="en-US" sz="2400" b="1" dirty="0">
                <a:solidFill>
                  <a:srgbClr val="FFFF00"/>
                </a:solidFill>
              </a:rPr>
              <a:t>continuation</a:t>
            </a:r>
            <a:r>
              <a:rPr lang="en-US" sz="2400" dirty="0"/>
              <a:t> is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200" dirty="0"/>
              <a:t>an escape procedure that embodies the execution context of the entire</a:t>
            </a:r>
            <a:r>
              <a:rPr lang="en-US" sz="2200" b="1" dirty="0"/>
              <a:t>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call/cc</a:t>
            </a:r>
            <a:r>
              <a:rPr lang="en-US" sz="2200" dirty="0"/>
              <a:t> expression.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call/cc definition summary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90800"/>
            <a:ext cx="8686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(call/cc receiver)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66FF66"/>
                </a:solidFill>
                <a:sym typeface="Wingdings" pitchFamily="2" charset="2"/>
              </a:rPr>
              <a:t></a:t>
            </a:r>
            <a:r>
              <a:rPr lang="en-US" sz="2800" dirty="0">
                <a:sym typeface="Wingdings" pitchFamily="2" charset="2"/>
              </a:rPr>
              <a:t>  (</a:t>
            </a:r>
            <a:r>
              <a:rPr lang="en-US" sz="2800" b="1" dirty="0"/>
              <a:t>receiver current-continuation)</a:t>
            </a:r>
            <a:r>
              <a:rPr lang="en-US" sz="2800" dirty="0"/>
              <a:t>,  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Hence the name:     </a:t>
            </a:r>
            <a:br>
              <a:rPr lang="en-US" sz="2800" dirty="0"/>
            </a:br>
            <a:r>
              <a:rPr lang="en-US" sz="2800" dirty="0"/>
              <a:t>      call‑with‑current‑continuation.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/>
              <a:t>Rephrasing it:</a:t>
            </a:r>
            <a:r>
              <a:rPr lang="en-US" sz="2800" dirty="0"/>
              <a:t> What is that continuation?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If </a:t>
            </a:r>
            <a:r>
              <a:rPr lang="en-US" sz="2800" b="1" dirty="0">
                <a:solidFill>
                  <a:srgbClr val="66FF66"/>
                </a:solidFill>
                <a:latin typeface="Arial Black" pitchFamily="34" charset="0"/>
              </a:rPr>
              <a:t>c</a:t>
            </a:r>
            <a:r>
              <a:rPr lang="en-US" sz="2800" dirty="0"/>
              <a:t>  (for </a:t>
            </a:r>
            <a:r>
              <a:rPr lang="en-US" sz="2800" i="1" dirty="0"/>
              <a:t>context</a:t>
            </a:r>
            <a:r>
              <a:rPr lang="en-US" sz="2800" dirty="0"/>
              <a:t>) is a procedure that represents the execution context of this application of </a:t>
            </a:r>
            <a:r>
              <a:rPr lang="en-US" sz="2800" b="1" dirty="0">
                <a:solidFill>
                  <a:srgbClr val="66FF66"/>
                </a:solidFill>
                <a:latin typeface="Arial Black" pitchFamily="34" charset="0"/>
              </a:rPr>
              <a:t>call/cc</a:t>
            </a:r>
            <a:r>
              <a:rPr lang="en-US" sz="2800" dirty="0"/>
              <a:t>, then the continuation is equivalent to </a:t>
            </a:r>
            <a:r>
              <a:rPr lang="en-US" sz="2800" b="1" dirty="0">
                <a:solidFill>
                  <a:srgbClr val="66FF66"/>
                </a:solidFill>
                <a:latin typeface="Arial Black" pitchFamily="34" charset="0"/>
              </a:rPr>
              <a:t>(escaper c)</a:t>
            </a:r>
            <a:r>
              <a:rPr lang="en-US" sz="2800" b="1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7D0D3-5F33-4DFF-B923-A9FE69423FDB}"/>
              </a:ext>
            </a:extLst>
          </p:cNvPr>
          <p:cNvSpPr txBox="1"/>
          <p:nvPr/>
        </p:nvSpPr>
        <p:spPr>
          <a:xfrm>
            <a:off x="9319697" y="4267200"/>
            <a:ext cx="27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FF66"/>
                </a:solidFill>
              </a:rPr>
              <a:t>call/cc does not create the continuation.  It “reifies” 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800" y="0"/>
            <a:ext cx="8026400" cy="990600"/>
          </a:xfrm>
        </p:spPr>
        <p:txBody>
          <a:bodyPr/>
          <a:lstStyle/>
          <a:p>
            <a:r>
              <a:rPr lang="en-US" dirty="0"/>
              <a:t>call/cc example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0447" y="914400"/>
            <a:ext cx="12344400" cy="4648200"/>
          </a:xfrm>
        </p:spPr>
        <p:txBody>
          <a:bodyPr/>
          <a:lstStyle/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(call/cc receiver)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ym typeface="Wingdings" pitchFamily="2" charset="2"/>
              </a:rPr>
              <a:t>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(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receiver continuation)</a:t>
            </a:r>
            <a:b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200" dirty="0"/>
              <a:t>                                               </a:t>
            </a:r>
            <a:r>
              <a:rPr lang="en-US" sz="2800" dirty="0"/>
              <a:t>a)</a:t>
            </a:r>
            <a:r>
              <a:rPr lang="en-US" sz="2200" dirty="0"/>
              <a:t>  </a:t>
            </a:r>
            <a:r>
              <a:rPr lang="en-US" sz="2200" b="1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(+ 3 (call/cc (lambda (k) (* 2 (k 5)))))</a:t>
            </a:r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sz="2200" dirty="0"/>
              <a:t> </a:t>
            </a:r>
            <a:r>
              <a:rPr lang="en-US" sz="2200" b="1" dirty="0"/>
              <a:t>The receiver is </a:t>
            </a:r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sz="2200" b="1" dirty="0"/>
              <a:t> The context is	</a:t>
            </a:r>
            <a:endParaRPr lang="en-US" sz="1600" b="1" dirty="0"/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sz="2200" b="1" dirty="0"/>
              <a:t> The continuation is</a:t>
            </a:r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sz="2200" b="1" dirty="0"/>
              <a:t> Thus   </a:t>
            </a:r>
            <a:r>
              <a:rPr lang="en-US" sz="2200" b="1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(+ 3 (call/cc (lambda (k) (* 2 (k 5))))) </a:t>
            </a:r>
            <a:r>
              <a:rPr lang="en-US" sz="2200" b="1" dirty="0"/>
              <a:t>is equivalent to</a:t>
            </a:r>
          </a:p>
          <a:p>
            <a:pPr lvl="1">
              <a:buFontTx/>
              <a:buNone/>
            </a:pPr>
            <a:r>
              <a:rPr lang="en-US" sz="2200" b="1" dirty="0"/>
              <a:t>	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6313" y="4657726"/>
            <a:ext cx="7772400" cy="1362075"/>
          </a:xfrm>
        </p:spPr>
        <p:txBody>
          <a:bodyPr/>
          <a:lstStyle/>
          <a:p>
            <a:r>
              <a:rPr lang="en-US" sz="4800" dirty="0"/>
              <a:t>Warm-up for 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call/cc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19200" y="1536700"/>
            <a:ext cx="8799513" cy="3568700"/>
          </a:xfrm>
        </p:spPr>
        <p:txBody>
          <a:bodyPr/>
          <a:lstStyle/>
          <a:p>
            <a:pPr algn="r"/>
            <a:r>
              <a:rPr lang="en-US" sz="2800" dirty="0"/>
              <a:t>Receivers </a:t>
            </a:r>
          </a:p>
          <a:p>
            <a:pPr algn="r"/>
            <a:r>
              <a:rPr lang="en-US" sz="2800" dirty="0"/>
              <a:t>Escape procedures</a:t>
            </a:r>
            <a:br>
              <a:rPr lang="en-US" sz="2800" dirty="0"/>
            </a:br>
            <a:r>
              <a:rPr lang="en-US" sz="2800" dirty="0"/>
              <a:t>Continuations</a:t>
            </a:r>
          </a:p>
          <a:p>
            <a:pPr algn="r"/>
            <a:endParaRPr lang="en-US" sz="2800" dirty="0"/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call/cc</a:t>
            </a:r>
            <a:r>
              <a:rPr lang="en-US" sz="2800" dirty="0"/>
              <a:t> involves both receivers and escape </a:t>
            </a:r>
            <a:br>
              <a:rPr lang="en-US" sz="2800" dirty="0"/>
            </a:br>
            <a:r>
              <a:rPr lang="en-US" sz="2800" dirty="0"/>
              <a:t>procedures, so we first  define both of those.</a:t>
            </a:r>
          </a:p>
          <a:p>
            <a:pPr algn="r"/>
            <a:r>
              <a:rPr lang="en-US" sz="2800" dirty="0"/>
              <a:t>Then we review continuations. 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6946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C7A3-9C5D-45AE-B943-95CA9F00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93B9-FA96-4E3B-8CD3-3EE9E1421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B789C-63F3-4CD7-A9EF-E118449B7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9" y="0"/>
            <a:ext cx="11843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61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generated with very high confidence">
            <a:extLst>
              <a:ext uri="{FF2B5EF4-FFF2-40B4-BE49-F238E27FC236}">
                <a16:creationId xmlns:a16="http://schemas.microsoft.com/office/drawing/2014/main" id="{09135C8C-2CD4-4752-B574-DB3CC63BF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2" y="0"/>
            <a:ext cx="11927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28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-152400"/>
            <a:ext cx="6019800" cy="1006475"/>
          </a:xfrm>
        </p:spPr>
        <p:txBody>
          <a:bodyPr/>
          <a:lstStyle/>
          <a:p>
            <a:r>
              <a:rPr lang="en-US" sz="4000" dirty="0"/>
              <a:t>More call/cc examples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7696200" cy="563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200" dirty="0">
                <a:solidFill>
                  <a:srgbClr val="66FF66"/>
                </a:solidFill>
              </a:rPr>
              <a:t>b)</a:t>
            </a:r>
            <a:r>
              <a:rPr lang="en-US" sz="2200" dirty="0"/>
              <a:t>  </a:t>
            </a:r>
            <a:r>
              <a:rPr lang="en-US" sz="2200" b="1" dirty="0">
                <a:latin typeface="Courier New" pitchFamily="49" charset="0"/>
              </a:rPr>
              <a:t>(+ 3 (call/cc (lambda (k) (* 2 5))))</a:t>
            </a:r>
          </a:p>
          <a:p>
            <a:pPr>
              <a:lnSpc>
                <a:spcPct val="90000"/>
              </a:lnSpc>
              <a:buFontTx/>
              <a:buNone/>
            </a:pPr>
            <a:br>
              <a:rPr lang="en-US" sz="2200" b="1" dirty="0">
                <a:latin typeface="Courier New" pitchFamily="49" charset="0"/>
              </a:rPr>
            </a:br>
            <a:br>
              <a:rPr lang="en-US" sz="2200" b="1" dirty="0">
                <a:latin typeface="Courier New" pitchFamily="49" charset="0"/>
              </a:rPr>
            </a:br>
            <a:endParaRPr lang="en-US" sz="22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br>
              <a:rPr lang="en-US" sz="2200" b="1" dirty="0">
                <a:latin typeface="Courier New" pitchFamily="49" charset="0"/>
              </a:rPr>
            </a:br>
            <a:endParaRPr lang="en-US" sz="22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>
                <a:solidFill>
                  <a:srgbClr val="66FF66"/>
                </a:solidFill>
              </a:rPr>
              <a:t>c) </a:t>
            </a:r>
            <a:r>
              <a:rPr lang="en-US" sz="2200" b="1" dirty="0">
                <a:latin typeface="Courier New" pitchFamily="49" charset="0"/>
              </a:rPr>
              <a:t>(+ 3 (call/cc (lambda (k) (k (* 2 5)))))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200" dirty="0"/>
          </a:p>
          <a:p>
            <a:pPr>
              <a:lnSpc>
                <a:spcPct val="90000"/>
              </a:lnSpc>
              <a:buFontTx/>
              <a:buNone/>
            </a:pPr>
            <a:endParaRPr lang="en-US" sz="22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701676"/>
            <a:ext cx="7086600" cy="898525"/>
          </a:xfrm>
          <a:prstGeom prst="rect">
            <a:avLst/>
          </a:prstGeom>
          <a:solidFill>
            <a:srgbClr val="00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(call/cc receiver)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ym typeface="Wingdings" pitchFamily="2" charset="2"/>
              </a:rPr>
              <a:t>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receiver continuation)</a:t>
            </a:r>
          </a:p>
          <a:p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r>
              <a:rPr lang="en-US" sz="2000" dirty="0">
                <a:solidFill>
                  <a:srgbClr val="66FF66"/>
                </a:solidFill>
              </a:rPr>
              <a:t> </a:t>
            </a: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(+ 3 (call/cc (lambda (k) (* 2 (k 5)))))</a:t>
            </a:r>
            <a:endParaRPr lang="en-US" sz="2000" b="1" dirty="0">
              <a:solidFill>
                <a:srgbClr val="66FF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-152400"/>
            <a:ext cx="6019800" cy="1006475"/>
          </a:xfrm>
        </p:spPr>
        <p:txBody>
          <a:bodyPr/>
          <a:lstStyle/>
          <a:p>
            <a:r>
              <a:rPr lang="en-US" sz="4000" dirty="0"/>
              <a:t>More call/cc examples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7010400" cy="563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>
                <a:solidFill>
                  <a:srgbClr val="66FF66"/>
                </a:solidFill>
              </a:rPr>
              <a:t>d)</a:t>
            </a:r>
            <a:r>
              <a:rPr lang="en-US" sz="2200" dirty="0"/>
              <a:t> </a:t>
            </a:r>
            <a:r>
              <a:rPr lang="en-US" sz="2200" b="1" dirty="0">
                <a:latin typeface="Courier New" pitchFamily="49" charset="0"/>
              </a:rPr>
              <a:t>(define xxx #f)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  (+ 5 (call/cc (lambda (k)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                   (set! xxx k) </a:t>
            </a:r>
            <a:br>
              <a:rPr lang="en-US" sz="2200" b="1" dirty="0">
                <a:latin typeface="Courier New" pitchFamily="49" charset="0"/>
              </a:rPr>
            </a:br>
            <a:r>
              <a:rPr lang="en-US" sz="2200" b="1" dirty="0">
                <a:latin typeface="Courier New" pitchFamily="49" charset="0"/>
              </a:rPr>
              <a:t>                 2))) </a:t>
            </a:r>
            <a:r>
              <a:rPr lang="en-US" sz="2200" b="1" dirty="0">
                <a:solidFill>
                  <a:srgbClr val="66FF66"/>
                </a:solidFill>
                <a:latin typeface="Courier New" pitchFamily="49" charset="0"/>
              </a:rPr>
              <a:t>; </a:t>
            </a:r>
            <a:r>
              <a:rPr lang="en-US" sz="2200" dirty="0">
                <a:solidFill>
                  <a:srgbClr val="66FF66"/>
                </a:solidFill>
              </a:rPr>
              <a:t>xxx is equivalent to?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endParaRPr lang="en-US" sz="22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	(* 7 (xxx 4))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2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701676"/>
            <a:ext cx="6477000" cy="898525"/>
          </a:xfrm>
          <a:prstGeom prst="rect">
            <a:avLst/>
          </a:prstGeom>
          <a:solidFill>
            <a:srgbClr val="00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(call/cc receiver)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ym typeface="Wingdings" pitchFamily="2" charset="2"/>
              </a:rPr>
              <a:t>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receiver continuation)</a:t>
            </a:r>
          </a:p>
          <a:p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b="1" dirty="0">
              <a:solidFill>
                <a:srgbClr val="66FF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58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-152400"/>
            <a:ext cx="6019800" cy="1006475"/>
          </a:xfrm>
        </p:spPr>
        <p:txBody>
          <a:bodyPr/>
          <a:lstStyle/>
          <a:p>
            <a:r>
              <a:rPr lang="en-US" sz="4000" dirty="0"/>
              <a:t>More call/cc examples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209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>
                <a:solidFill>
                  <a:srgbClr val="66FF66"/>
                </a:solidFill>
              </a:rPr>
              <a:t>d)</a:t>
            </a:r>
            <a:r>
              <a:rPr lang="en-US" sz="2200" dirty="0"/>
              <a:t> </a:t>
            </a:r>
            <a:r>
              <a:rPr lang="en-US" sz="2200" b="1" dirty="0">
                <a:latin typeface="Courier New" pitchFamily="49" charset="0"/>
              </a:rPr>
              <a:t>(define xxx #f)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  (+ 5 (call/cc (lambda (k)      </a:t>
            </a:r>
            <a:r>
              <a:rPr lang="en-US" sz="2000" b="1" dirty="0">
                <a:solidFill>
                  <a:srgbClr val="FFFF00"/>
                </a:solidFill>
              </a:rPr>
              <a:t>take the photograph</a:t>
            </a:r>
            <a:endParaRPr lang="en-US" sz="22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                   (set! xxx k)</a:t>
            </a:r>
            <a:r>
              <a:rPr lang="en-US" sz="2400" b="1" dirty="0">
                <a:solidFill>
                  <a:srgbClr val="FFFF00"/>
                </a:solidFill>
              </a:rPr>
              <a:t>    </a:t>
            </a:r>
            <a:r>
              <a:rPr lang="en-US" sz="2000" b="1" dirty="0">
                <a:solidFill>
                  <a:srgbClr val="FFFF00"/>
                </a:solidFill>
              </a:rPr>
              <a:t>save the photograph</a:t>
            </a:r>
            <a:br>
              <a:rPr lang="en-US" sz="2200" b="1" dirty="0">
                <a:latin typeface="Courier New" pitchFamily="49" charset="0"/>
              </a:rPr>
            </a:br>
            <a:r>
              <a:rPr lang="en-US" sz="2200" b="1" dirty="0">
                <a:latin typeface="Courier New" pitchFamily="49" charset="0"/>
              </a:rPr>
              <a:t>                 2))) </a:t>
            </a:r>
            <a:r>
              <a:rPr lang="en-US" sz="2200" b="1" dirty="0">
                <a:solidFill>
                  <a:srgbClr val="66FF66"/>
                </a:solidFill>
                <a:latin typeface="Courier New" pitchFamily="49" charset="0"/>
              </a:rPr>
              <a:t>; </a:t>
            </a:r>
            <a:r>
              <a:rPr lang="en-US" sz="2200" dirty="0">
                <a:solidFill>
                  <a:srgbClr val="66FF66"/>
                </a:solidFill>
              </a:rPr>
              <a:t>xxx is equivalent to?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endParaRPr lang="en-US" sz="22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	(* 7 (xxx 4))                  </a:t>
            </a:r>
            <a:r>
              <a:rPr lang="en-US" sz="2000" b="1" dirty="0">
                <a:solidFill>
                  <a:srgbClr val="FFFF00"/>
                </a:solidFill>
              </a:rPr>
              <a:t>rub the photograph</a:t>
            </a:r>
            <a:br>
              <a:rPr lang="en-US" sz="2800" b="1" dirty="0">
                <a:latin typeface="Courier New" pitchFamily="49" charset="0"/>
              </a:rPr>
            </a:br>
            <a:endParaRPr lang="en-US" sz="22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701676"/>
            <a:ext cx="6477000" cy="898525"/>
          </a:xfrm>
          <a:prstGeom prst="rect">
            <a:avLst/>
          </a:prstGeom>
          <a:solidFill>
            <a:srgbClr val="00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(call/cc receiver)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ym typeface="Wingdings" pitchFamily="2" charset="2"/>
              </a:rPr>
              <a:t>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receiver continuation)</a:t>
            </a:r>
          </a:p>
          <a:p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b="1" dirty="0">
              <a:solidFill>
                <a:srgbClr val="66FF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07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609A-5D1C-4135-A64E-A596E5B6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28600"/>
            <a:ext cx="9093200" cy="1676400"/>
          </a:xfrm>
        </p:spPr>
        <p:txBody>
          <a:bodyPr/>
          <a:lstStyle/>
          <a:p>
            <a:r>
              <a:rPr lang="en-US" sz="5400" dirty="0"/>
              <a:t>A simple call/cc example</a:t>
            </a:r>
            <a:br>
              <a:rPr lang="en-US" sz="4800" dirty="0"/>
            </a:br>
            <a:br>
              <a:rPr lang="en-US" sz="2400" dirty="0"/>
            </a:br>
            <a:r>
              <a:rPr lang="en-US" sz="2400" b="1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(call/cc receiver) </a:t>
            </a:r>
            <a:r>
              <a:rPr lang="en-US" sz="2400" b="1" dirty="0">
                <a:solidFill>
                  <a:srgbClr val="66FF66"/>
                </a:solidFill>
                <a:sym typeface="Wingdings" pitchFamily="2" charset="2"/>
              </a:rPr>
              <a:t> </a:t>
            </a:r>
            <a:r>
              <a:rPr lang="en-US" sz="2400" b="1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(</a:t>
            </a:r>
            <a:r>
              <a:rPr lang="en-US" sz="2400" b="1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receiver continuation)</a:t>
            </a:r>
            <a:br>
              <a:rPr lang="en-US" sz="2400" b="1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4800" b="1" dirty="0">
              <a:solidFill>
                <a:srgbClr val="66FF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93B2E-93F8-4E7A-921E-65CAD3185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66FF66"/>
                </a:solidFill>
              </a:rPr>
              <a:t>e)</a:t>
            </a:r>
            <a:r>
              <a:rPr lang="en-US" dirty="0"/>
              <a:t>	</a:t>
            </a:r>
            <a:r>
              <a:rPr lang="en-US" b="1" dirty="0">
                <a:latin typeface="Courier New" pitchFamily="49" charset="0"/>
              </a:rPr>
              <a:t>(call/cc procedure?)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04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-228600"/>
            <a:ext cx="6019800" cy="1676400"/>
          </a:xfrm>
        </p:spPr>
        <p:txBody>
          <a:bodyPr/>
          <a:lstStyle/>
          <a:p>
            <a:r>
              <a:rPr lang="en-US" dirty="0">
                <a:solidFill>
                  <a:srgbClr val="66FF66"/>
                </a:solidFill>
              </a:rPr>
              <a:t>f)</a:t>
            </a:r>
            <a:r>
              <a:rPr lang="en-US" dirty="0"/>
              <a:t> List-index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8534400" cy="3886200"/>
          </a:xfrm>
        </p:spPr>
        <p:txBody>
          <a:bodyPr/>
          <a:lstStyle/>
          <a:p>
            <a:r>
              <a:rPr lang="en-US" dirty="0"/>
              <a:t>Standard approach:</a:t>
            </a:r>
            <a:br>
              <a:rPr lang="en-US" dirty="0"/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(define (list-index item L)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(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[(null? L) -1]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[(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? (car L) item) 0]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[else (+ 1 (list-index item 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(cdr L)))]))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953000"/>
            <a:ext cx="4800600" cy="523220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FF66"/>
                </a:solidFill>
              </a:rPr>
              <a:t>What is the problem with this?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5654070"/>
            <a:ext cx="5486400" cy="523220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FF66"/>
                </a:solidFill>
              </a:rPr>
              <a:t>One solution: accumulator 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5276" y="1447801"/>
            <a:ext cx="3196525" cy="1384995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FF66"/>
                </a:solidFill>
              </a:rPr>
              <a:t>But "standard recursion" seems so much more natural!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2882206"/>
            <a:ext cx="3196525" cy="1384995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FF66"/>
                </a:solidFill>
              </a:rPr>
              <a:t>Can we use call/cc to escape with the -1 answer?</a:t>
            </a:r>
          </a:p>
        </p:txBody>
      </p:sp>
    </p:spTree>
    <p:extLst>
      <p:ext uri="{BB962C8B-B14F-4D97-AF65-F5344CB8AC3E}">
        <p14:creationId xmlns:p14="http://schemas.microsoft.com/office/powerpoint/2010/main" val="123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143000"/>
            <a:ext cx="78486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dirty="0"/>
              <a:t> </a:t>
            </a:r>
            <a:r>
              <a:rPr lang="en-US" sz="2200" b="1" dirty="0">
                <a:solidFill>
                  <a:srgbClr val="66FF66"/>
                </a:solidFill>
              </a:rPr>
              <a:t>f)</a:t>
            </a:r>
            <a:r>
              <a:rPr lang="en-US" sz="2200" b="1" dirty="0">
                <a:latin typeface="Courier New" pitchFamily="49" charset="0"/>
              </a:rPr>
              <a:t> (define list-index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    (lambda (sym L)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     (call/cc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      (lambda (answer)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       (let loop ([L </a:t>
            </a:r>
            <a:r>
              <a:rPr lang="en-US" sz="2200" b="1" dirty="0" err="1">
                <a:latin typeface="Courier New" pitchFamily="49" charset="0"/>
              </a:rPr>
              <a:t>L</a:t>
            </a:r>
            <a:r>
              <a:rPr lang="en-US" sz="2200" b="1" dirty="0">
                <a:latin typeface="Courier New" pitchFamily="49" charset="0"/>
              </a:rPr>
              <a:t>])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        (</a:t>
            </a:r>
            <a:r>
              <a:rPr lang="en-US" sz="2200" b="1" dirty="0" err="1">
                <a:latin typeface="Courier New" pitchFamily="49" charset="0"/>
              </a:rPr>
              <a:t>cond</a:t>
            </a:r>
            <a:r>
              <a:rPr lang="en-US" sz="2200" b="1" dirty="0">
                <a:latin typeface="Courier New" pitchFamily="49" charset="0"/>
              </a:rPr>
              <a:t> [(null? L) (answer -1)]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              [(</a:t>
            </a:r>
            <a:r>
              <a:rPr lang="en-US" sz="2200" b="1" dirty="0" err="1">
                <a:latin typeface="Courier New" pitchFamily="49" charset="0"/>
              </a:rPr>
              <a:t>eqv</a:t>
            </a:r>
            <a:r>
              <a:rPr lang="en-US" sz="2200" b="1" dirty="0">
                <a:latin typeface="Courier New" pitchFamily="49" charset="0"/>
              </a:rPr>
              <a:t>? sym (car L)) 0]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              [else (+ 1 </a:t>
            </a:r>
            <a:br>
              <a:rPr lang="en-US" sz="2200" b="1" dirty="0">
                <a:latin typeface="Courier New" pitchFamily="49" charset="0"/>
              </a:rPr>
            </a:br>
            <a:r>
              <a:rPr lang="en-US" sz="2200" b="1" dirty="0">
                <a:latin typeface="Courier New" pitchFamily="49" charset="0"/>
              </a:rPr>
              <a:t>                     (loop (</a:t>
            </a:r>
            <a:r>
              <a:rPr lang="en-US" sz="2200" b="1" dirty="0" err="1">
                <a:latin typeface="Courier New" pitchFamily="49" charset="0"/>
              </a:rPr>
              <a:t>cdr</a:t>
            </a:r>
            <a:r>
              <a:rPr lang="en-US" sz="2200" b="1" dirty="0">
                <a:latin typeface="Courier New" pitchFamily="49" charset="0"/>
              </a:rPr>
              <a:t> L)))]))))))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>
                <a:latin typeface="Courier New" pitchFamily="49" charset="0"/>
              </a:rPr>
              <a:t>    &gt;</a:t>
            </a:r>
            <a:r>
              <a:rPr lang="en-US" sz="2200" b="1" dirty="0">
                <a:latin typeface="Courier New" pitchFamily="49" charset="0"/>
              </a:rPr>
              <a:t> (list-index 'a '(b a c))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     </a:t>
            </a:r>
            <a:r>
              <a:rPr lang="en-US" sz="2200" dirty="0">
                <a:latin typeface="Courier New" pitchFamily="49" charset="0"/>
              </a:rPr>
              <a:t>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>
                <a:latin typeface="Courier New" pitchFamily="49" charset="0"/>
              </a:rPr>
              <a:t>    &gt;</a:t>
            </a:r>
            <a:r>
              <a:rPr lang="en-US" sz="2200" b="1" dirty="0">
                <a:latin typeface="Courier New" pitchFamily="49" charset="0"/>
              </a:rPr>
              <a:t> (list-index 'a '(b d c))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latin typeface="Courier New" pitchFamily="49" charset="0"/>
              </a:rPr>
              <a:t>     </a:t>
            </a:r>
            <a:r>
              <a:rPr lang="en-US" sz="2200" dirty="0">
                <a:latin typeface="Courier New" pitchFamily="49" charset="0"/>
              </a:rPr>
              <a:t>-1</a:t>
            </a:r>
            <a:br>
              <a:rPr lang="en-US" sz="2200" dirty="0">
                <a:latin typeface="Courier New" pitchFamily="49" charset="0"/>
              </a:rPr>
            </a:br>
            <a:endParaRPr lang="en-US" sz="22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2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34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2538-3DFB-4488-BF5E-2FE48F47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-533400"/>
            <a:ext cx="9245600" cy="1676400"/>
          </a:xfrm>
        </p:spPr>
        <p:txBody>
          <a:bodyPr/>
          <a:lstStyle/>
          <a:p>
            <a:r>
              <a:rPr lang="en-US" sz="2400" b="1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(call/cc receiver) </a:t>
            </a:r>
            <a:r>
              <a:rPr lang="en-US" sz="2400" b="1" dirty="0">
                <a:solidFill>
                  <a:srgbClr val="66FF66"/>
                </a:solidFill>
                <a:sym typeface="Wingdings" pitchFamily="2" charset="2"/>
              </a:rPr>
              <a:t> </a:t>
            </a:r>
            <a:r>
              <a:rPr lang="en-US" sz="2400" b="1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(</a:t>
            </a:r>
            <a:r>
              <a:rPr lang="en-US" sz="2400" b="1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receiver continuation)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5288F-EF3A-456A-BD9A-2CD58963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533400"/>
            <a:ext cx="6146800" cy="3886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66FF66"/>
                </a:solidFill>
              </a:rPr>
              <a:t>g)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((car (call/cc list))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itchFamily="49" charset="0"/>
              </a:rPr>
              <a:t>    (list cdr 1 2 3))</a:t>
            </a:r>
            <a:endParaRPr lang="en-US" sz="2400" dirty="0">
              <a:latin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11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Interlude: </a:t>
            </a:r>
            <a:r>
              <a:rPr lang="en-US" dirty="0"/>
              <a:t>quotes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057400"/>
            <a:ext cx="88392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Premature optimization is the root of all evil in programming. </a:t>
            </a:r>
            <a:r>
              <a:rPr lang="en-US" sz="2800" i="1" dirty="0"/>
              <a:t>- C.A.R. Hoare</a:t>
            </a:r>
            <a:br>
              <a:rPr lang="en-US" sz="2800" i="1" dirty="0"/>
            </a:br>
            <a:r>
              <a:rPr lang="en-US" sz="2800" i="1" dirty="0"/>
              <a:t>    </a:t>
            </a:r>
            <a:r>
              <a:rPr lang="en-US" sz="2400" dirty="0"/>
              <a:t>Do you know what he is famous for?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There is no code so big, twisted, or complex that maintenance can't make it worse. - </a:t>
            </a:r>
            <a:r>
              <a:rPr lang="en-US" sz="2800" i="1" dirty="0"/>
              <a:t>Gerald Weinberg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Computer Science is the only discipline in which we view adding a new wing to a building as being maintenance. </a:t>
            </a:r>
            <a:r>
              <a:rPr lang="en-US" sz="2800" i="1" dirty="0"/>
              <a:t>– Jim  Horning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4366D7-EE4A-45A1-A24D-8B15687CAFFF}"/>
              </a:ext>
            </a:extLst>
          </p:cNvPr>
          <p:cNvSpPr txBox="1"/>
          <p:nvPr/>
        </p:nvSpPr>
        <p:spPr>
          <a:xfrm>
            <a:off x="2057400" y="2743200"/>
            <a:ext cx="7467600" cy="3170099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My discussion of </a:t>
            </a:r>
            <a:r>
              <a:rPr lang="en-US" sz="40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call/cc </a:t>
            </a:r>
            <a:r>
              <a:rPr lang="en-US" sz="4000" dirty="0">
                <a:solidFill>
                  <a:schemeClr val="accent3"/>
                </a:solidFill>
              </a:rPr>
              <a:t>is loosely based the book </a:t>
            </a:r>
            <a:r>
              <a:rPr lang="en-US" sz="4000" i="1" dirty="0">
                <a:solidFill>
                  <a:srgbClr val="66FF66"/>
                </a:solidFill>
              </a:rPr>
              <a:t>Scheme and the Art of Programming</a:t>
            </a:r>
            <a:r>
              <a:rPr lang="en-US" sz="4000" dirty="0">
                <a:solidFill>
                  <a:srgbClr val="66FF66"/>
                </a:solidFill>
              </a:rPr>
              <a:t> </a:t>
            </a:r>
            <a:r>
              <a:rPr lang="en-US" sz="4000" dirty="0">
                <a:solidFill>
                  <a:schemeClr val="accent3"/>
                </a:solidFill>
              </a:rPr>
              <a:t>by George Springer and Daniel Friedman.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8990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0"/>
            <a:ext cx="7772400" cy="1066800"/>
          </a:xfrm>
        </p:spPr>
        <p:txBody>
          <a:bodyPr/>
          <a:lstStyle/>
          <a:p>
            <a:r>
              <a:rPr lang="en-US" dirty="0"/>
              <a:t>All this from that short code?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7843" y="1374751"/>
            <a:ext cx="78486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/>
              <a:t> </a:t>
            </a:r>
            <a:r>
              <a:rPr lang="en-US" sz="2800" b="1" dirty="0">
                <a:solidFill>
                  <a:srgbClr val="66FF66"/>
                </a:solidFill>
              </a:rPr>
              <a:t>h)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nn-NO" sz="2400" b="1" dirty="0">
                <a:latin typeface="Courier New" pitchFamily="49" charset="0"/>
              </a:rPr>
              <a:t>(let ([f #f] [i 0])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n-NO" sz="2400" b="1" dirty="0">
                <a:latin typeface="Courier New" pitchFamily="49" charset="0"/>
              </a:rPr>
              <a:t>  	(call/cc (lambda (k) (set! f k)))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n-NO" sz="2400" b="1" dirty="0">
                <a:latin typeface="Courier New" pitchFamily="49" charset="0"/>
              </a:rPr>
              <a:t>     (printf "~a~n" i)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n-NO" sz="2400" b="1" dirty="0">
                <a:latin typeface="Courier New" pitchFamily="49" charset="0"/>
              </a:rPr>
              <a:t>     (set! i (+ i 1))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n-NO" sz="2400" b="1" dirty="0">
                <a:latin typeface="Courier New" pitchFamily="49" charset="0"/>
              </a:rPr>
              <a:t>     (if (&lt; i 10) (f "ignore")))</a:t>
            </a:r>
          </a:p>
          <a:p>
            <a:pPr>
              <a:lnSpc>
                <a:spcPct val="80000"/>
              </a:lnSpc>
              <a:buFontTx/>
              <a:buNone/>
            </a:pPr>
            <a:endParaRPr lang="nn-NO" sz="28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800" dirty="0">
              <a:latin typeface="Courier New" pitchFamily="49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173417-7711-47E9-B1C6-A16096BC8044}"/>
              </a:ext>
            </a:extLst>
          </p:cNvPr>
          <p:cNvSpPr txBox="1">
            <a:spLocks/>
          </p:cNvSpPr>
          <p:nvPr/>
        </p:nvSpPr>
        <p:spPr bwMode="auto">
          <a:xfrm>
            <a:off x="3124200" y="440473"/>
            <a:ext cx="924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Swis721 Ex BT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Swis721 Ex BT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Swis721 Ex BT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Swis721 Ex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Swis721 Ex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Swis721 Ex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Swis721 Ex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Swis721 Ex BT" pitchFamily="34" charset="0"/>
              </a:defRPr>
            </a:lvl9pPr>
          </a:lstStyle>
          <a:p>
            <a:r>
              <a:rPr lang="en-US" sz="2400" b="1" kern="0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(call/cc receiver) </a:t>
            </a:r>
            <a:r>
              <a:rPr lang="en-US" sz="2400" b="1" kern="0" dirty="0">
                <a:solidFill>
                  <a:srgbClr val="66FF66"/>
                </a:solidFill>
                <a:sym typeface="Wingdings" pitchFamily="2" charset="2"/>
              </a:rPr>
              <a:t> </a:t>
            </a:r>
            <a:r>
              <a:rPr lang="en-US" sz="2400" b="1" kern="0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(</a:t>
            </a:r>
            <a:r>
              <a:rPr lang="en-US" sz="2400" b="1" kern="0" dirty="0">
                <a:solidFill>
                  <a:srgbClr val="66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receiver continuation)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871292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-228600"/>
            <a:ext cx="7772400" cy="1066800"/>
          </a:xfrm>
        </p:spPr>
        <p:txBody>
          <a:bodyPr/>
          <a:lstStyle/>
          <a:p>
            <a:r>
              <a:rPr lang="en-US" dirty="0"/>
              <a:t>Strange indeed!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37" y="-228600"/>
            <a:ext cx="4008863" cy="5257800"/>
          </a:xfrm>
          <a:solidFill>
            <a:srgbClr val="000000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nn-NO" sz="22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66FF66"/>
                </a:solidFill>
              </a:rPr>
              <a:t>i)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(define strange1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 (lambda (x)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    (display 1)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    (call/cc x)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    (display 2)))</a:t>
            </a:r>
            <a:br>
              <a:rPr lang="en-US" sz="2000" b="1" dirty="0">
                <a:latin typeface="Courier New" pitchFamily="49" charset="0"/>
              </a:rPr>
            </a:br>
            <a:endParaRPr lang="en-US" sz="16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(strange1 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(call/cc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  (lambda (k) k)))</a:t>
            </a:r>
            <a:endParaRPr lang="en-US" sz="18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br>
              <a:rPr lang="en-US" sz="2200" dirty="0">
                <a:latin typeface="Courier New" pitchFamily="49" charset="0"/>
              </a:rPr>
            </a:br>
            <a:endParaRPr lang="en-US" sz="22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2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36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r>
              <a:rPr lang="en-US" sz="3600" dirty="0"/>
              <a:t>        “</a:t>
            </a:r>
            <a:r>
              <a:rPr lang="en-US" sz="3600" dirty="0" err="1"/>
              <a:t>mondo</a:t>
            </a:r>
            <a:r>
              <a:rPr lang="en-US" sz="3600" dirty="0"/>
              <a:t> </a:t>
            </a:r>
            <a:r>
              <a:rPr lang="en-US" sz="3600" dirty="0" err="1"/>
              <a:t>bizarro</a:t>
            </a:r>
            <a:r>
              <a:rPr lang="en-US" sz="3600" dirty="0"/>
              <a:t>” example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8839200" cy="5257800"/>
          </a:xfrm>
        </p:spPr>
        <p:txBody>
          <a:bodyPr/>
          <a:lstStyle/>
          <a:p>
            <a:pPr>
              <a:spcBef>
                <a:spcPct val="5000"/>
              </a:spcBef>
              <a:buFontTx/>
              <a:buNone/>
            </a:pPr>
            <a:r>
              <a:rPr lang="en-US" b="1"/>
              <a:t> </a:t>
            </a:r>
            <a:r>
              <a:rPr lang="en-US" b="1" dirty="0">
                <a:solidFill>
                  <a:srgbClr val="66FF66"/>
                </a:solidFill>
              </a:rPr>
              <a:t>j</a:t>
            </a:r>
            <a:r>
              <a:rPr lang="en-US" b="1">
                <a:solidFill>
                  <a:srgbClr val="66FF66"/>
                </a:solidFill>
              </a:rPr>
              <a:t>)</a:t>
            </a:r>
            <a:r>
              <a:rPr lang="en-US" b="1">
                <a:latin typeface="Courier New" pitchFamily="49" charset="0"/>
              </a:rPr>
              <a:t> </a:t>
            </a:r>
            <a:endParaRPr lang="en-US" b="1" dirty="0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(define strange2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  (lambda (x)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    (display 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    (call/cc 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    (display 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    (call/cc 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    (display 3)))</a:t>
            </a:r>
          </a:p>
          <a:p>
            <a:pPr>
              <a:spcBef>
                <a:spcPct val="5000"/>
              </a:spcBef>
              <a:buFontTx/>
              <a:buNone/>
            </a:pPr>
            <a:endParaRPr lang="en-US" b="1" dirty="0">
              <a:latin typeface="Courier New" pitchFamily="49" charset="0"/>
            </a:endParaRPr>
          </a:p>
          <a:p>
            <a:pPr>
              <a:spcBef>
                <a:spcPct val="500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(strange2 (call/cc (lambda (k) k)))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2577" y="2438400"/>
            <a:ext cx="3196525" cy="1384995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FF66"/>
                </a:solidFill>
              </a:rPr>
              <a:t>We may not do this one in class; good practice for you.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228600"/>
            <a:ext cx="8026400" cy="838200"/>
          </a:xfrm>
        </p:spPr>
        <p:txBody>
          <a:bodyPr/>
          <a:lstStyle/>
          <a:p>
            <a:r>
              <a:rPr lang="en-US" sz="4000" b="1" dirty="0"/>
              <a:t>Review of Continuations</a:t>
            </a:r>
            <a:r>
              <a:rPr lang="en-US" sz="4000" dirty="0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112776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                                     Consider the evaluation of the expression: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>
                <a:latin typeface="Courier New" pitchFamily="49" charset="0"/>
              </a:rPr>
              <a:t>                 </a:t>
            </a:r>
            <a:r>
              <a:rPr lang="en-US" sz="2800" b="1" dirty="0">
                <a:solidFill>
                  <a:srgbClr val="66FF66"/>
                </a:solidFill>
                <a:latin typeface="Courier New" pitchFamily="49" charset="0"/>
              </a:rPr>
              <a:t>(let ([x (+ y 2)])</a:t>
            </a:r>
            <a:br>
              <a:rPr lang="en-US" sz="2800" b="1" dirty="0">
                <a:solidFill>
                  <a:srgbClr val="66FF66"/>
                </a:solidFill>
                <a:latin typeface="Courier New" pitchFamily="49" charset="0"/>
              </a:rPr>
            </a:br>
            <a:r>
              <a:rPr lang="en-US" sz="2800" b="1" dirty="0">
                <a:solidFill>
                  <a:srgbClr val="66FF66"/>
                </a:solidFill>
                <a:latin typeface="Courier New" pitchFamily="49" charset="0"/>
              </a:rPr>
              <a:t>                   (if (&lt; x 4) 5 (- x 6))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What is the continuation of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>
                <a:latin typeface="Courier New" pitchFamily="49" charset="0"/>
                <a:cs typeface="Courier New" pitchFamily="49" charset="0"/>
              </a:rPr>
              <a:t>6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?                    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(+ y 2)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?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(- x 6) ?               (&lt; x 4)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12039600" cy="38862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6FF66"/>
                </a:solidFill>
              </a:rPr>
              <a:t>receiver</a:t>
            </a:r>
            <a:r>
              <a:rPr lang="en-US" dirty="0"/>
              <a:t> is an argument (which also happens to also be a procedure) passed to a </a:t>
            </a:r>
            <a:r>
              <a:rPr lang="en-US" dirty="0">
                <a:solidFill>
                  <a:srgbClr val="FFFF00"/>
                </a:solidFill>
              </a:rPr>
              <a:t>procedure</a:t>
            </a:r>
            <a:r>
              <a:rPr lang="en-US" dirty="0"/>
              <a:t>, with the intention that the </a:t>
            </a:r>
            <a:r>
              <a:rPr lang="en-US" dirty="0">
                <a:solidFill>
                  <a:srgbClr val="FFFF00"/>
                </a:solidFill>
              </a:rPr>
              <a:t>procedure</a:t>
            </a:r>
            <a:r>
              <a:rPr lang="en-US" dirty="0"/>
              <a:t> will eventually apply that receiver to some  values; i.e. pass values to that receiver.</a:t>
            </a:r>
          </a:p>
          <a:p>
            <a:r>
              <a:rPr lang="en-US" b="1" dirty="0">
                <a:solidFill>
                  <a:srgbClr val="66FF66"/>
                </a:solidFill>
              </a:rPr>
              <a:t>Example:</a:t>
            </a:r>
            <a:r>
              <a:rPr lang="en-US" dirty="0"/>
              <a:t>  When we represent  continuations by Scheme procedures,  those continuations that we pass to CPS procedures are receivers.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(lambda (v) …) </a:t>
            </a:r>
            <a:r>
              <a:rPr lang="en-US" dirty="0"/>
              <a:t>They expect to receive a value for v.</a:t>
            </a:r>
          </a:p>
          <a:p>
            <a:r>
              <a:rPr lang="en-US" dirty="0"/>
              <a:t>Sometimes receivers are called </a:t>
            </a:r>
            <a:r>
              <a:rPr lang="en-US" dirty="0">
                <a:solidFill>
                  <a:srgbClr val="FFFF00"/>
                </a:solidFill>
              </a:rPr>
              <a:t>callbacks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Receiver Example: call-with-values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(call-with-values 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(lambda () (values 3 4)) 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list)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(3 4)</a:t>
            </a:r>
          </a:p>
          <a:p>
            <a:r>
              <a:rPr lang="en-US" b="1" dirty="0">
                <a:solidFill>
                  <a:srgbClr val="66FF66"/>
                </a:solidFill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dirty="0"/>
              <a:t> is a receiver </a:t>
            </a:r>
            <a:br>
              <a:rPr lang="en-US" dirty="0"/>
            </a:br>
            <a:r>
              <a:rPr lang="en-US" dirty="0"/>
              <a:t>(we previously called it the </a:t>
            </a:r>
            <a:r>
              <a:rPr lang="en-US" i="1" dirty="0"/>
              <a:t>consumer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0"/>
            <a:ext cx="6019800" cy="838200"/>
          </a:xfrm>
        </p:spPr>
        <p:txBody>
          <a:bodyPr/>
          <a:lstStyle/>
          <a:p>
            <a:r>
              <a:rPr lang="en-US" dirty="0"/>
              <a:t>new receiver example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524000"/>
            <a:ext cx="8077200" cy="4343400"/>
          </a:xfrm>
        </p:spPr>
        <p:txBody>
          <a:bodyPr/>
          <a:lstStyle/>
          <a:p>
            <a:pPr>
              <a:buFontTx/>
              <a:buNone/>
            </a:pP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(call-with-output-file "myfile.ss"</a:t>
            </a: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  (lambda (p) </a:t>
            </a:r>
            <a:r>
              <a:rPr lang="en-US" sz="2400" b="1" dirty="0">
                <a:solidFill>
                  <a:srgbClr val="66FF66"/>
                </a:solidFill>
                <a:latin typeface="Arial Black" pitchFamily="34" charset="0"/>
              </a:rPr>
              <a:t>; this is the "receiver"</a:t>
            </a:r>
            <a:r>
              <a:rPr lang="en-US" sz="2400" b="1" dirty="0">
                <a:latin typeface="Courier New" pitchFamily="49" charset="0"/>
              </a:rPr>
              <a:t>    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(let f ([</a:t>
            </a:r>
            <a:r>
              <a:rPr lang="en-US" sz="2400" b="1" dirty="0" err="1">
                <a:latin typeface="Courier New" pitchFamily="49" charset="0"/>
              </a:rPr>
              <a:t>ls</a:t>
            </a:r>
            <a:r>
              <a:rPr lang="en-US" sz="2400" b="1" dirty="0">
                <a:latin typeface="Courier New" pitchFamily="49" charset="0"/>
              </a:rPr>
              <a:t> list-to-be-printed])</a:t>
            </a: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      (if (not (null? </a:t>
            </a:r>
            <a:r>
              <a:rPr lang="en-US" sz="2400" b="1" dirty="0" err="1">
                <a:latin typeface="Courier New" pitchFamily="49" charset="0"/>
              </a:rPr>
              <a:t>ls</a:t>
            </a:r>
            <a:r>
              <a:rPr lang="en-US" sz="2400" b="1" dirty="0">
                <a:latin typeface="Courier New" pitchFamily="49" charset="0"/>
              </a:rPr>
              <a:t>))</a:t>
            </a: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          (begin</a:t>
            </a: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            (write (car </a:t>
            </a:r>
            <a:r>
              <a:rPr lang="en-US" sz="2400" b="1" dirty="0" err="1">
                <a:latin typeface="Courier New" pitchFamily="49" charset="0"/>
              </a:rPr>
              <a:t>ls</a:t>
            </a:r>
            <a:r>
              <a:rPr lang="en-US" sz="2400" b="1" dirty="0">
                <a:latin typeface="Courier New" pitchFamily="49" charset="0"/>
              </a:rPr>
              <a:t>) p)</a:t>
            </a: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            (newline p)</a:t>
            </a: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            (f (</a:t>
            </a:r>
            <a:r>
              <a:rPr lang="en-US" sz="2400" b="1" dirty="0" err="1">
                <a:latin typeface="Courier New" pitchFamily="49" charset="0"/>
              </a:rPr>
              <a:t>cdr</a:t>
            </a:r>
            <a:r>
              <a:rPr lang="en-US" sz="2400" b="1" dirty="0">
                <a:latin typeface="Courier New" pitchFamily="49" charset="0"/>
              </a:rPr>
              <a:t> </a:t>
            </a:r>
            <a:r>
              <a:rPr lang="en-US" sz="2400" b="1" dirty="0" err="1">
                <a:latin typeface="Courier New" pitchFamily="49" charset="0"/>
              </a:rPr>
              <a:t>ls</a:t>
            </a:r>
            <a:r>
              <a:rPr lang="en-US" sz="2400" b="1" dirty="0">
                <a:latin typeface="Courier New" pitchFamily="49" charset="0"/>
              </a:rPr>
              <a:t>))))))) </a:t>
            </a:r>
          </a:p>
          <a:p>
            <a:pPr>
              <a:buFontTx/>
              <a:buNone/>
            </a:pP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191000" y="762000"/>
            <a:ext cx="708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From TSPL: The following shows the use of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call-with-output-file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write a list of objects (the value of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list-to-be-printed</a:t>
            </a:r>
            <a:r>
              <a:rPr lang="en-US" dirty="0">
                <a:solidFill>
                  <a:schemeClr val="bg1"/>
                </a:solidFill>
              </a:rPr>
              <a:t>), separated by newlines, to the file named "myfile.ss."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524000" y="4953000"/>
            <a:ext cx="6629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(define call-with-output-file</a:t>
            </a:r>
            <a:b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  (lambda (filename proc)</a:t>
            </a:r>
            <a:b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    (let ((p (open-output-file filename)))</a:t>
            </a:r>
            <a:b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      (let ((v (proc p)))</a:t>
            </a:r>
            <a:b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        (close-output-port p)</a:t>
            </a:r>
            <a:b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        v)))) 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2552700"/>
            <a:ext cx="2209800" cy="17526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45924"/>
                </a:solidFill>
              </a:rPr>
              <a:t>The receiver expects to receive an output port as its argument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escape procedure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514600"/>
            <a:ext cx="7467600" cy="4724400"/>
          </a:xfrm>
        </p:spPr>
        <p:txBody>
          <a:bodyPr/>
          <a:lstStyle/>
          <a:p>
            <a:r>
              <a:rPr lang="en-US" b="1" dirty="0"/>
              <a:t>Pretend  that we have a procedure </a:t>
            </a:r>
            <a:r>
              <a:rPr lang="en-US" b="1" dirty="0">
                <a:solidFill>
                  <a:srgbClr val="66FF66"/>
                </a:solidFill>
                <a:latin typeface="Arial Black" pitchFamily="34" charset="0"/>
              </a:rPr>
              <a:t>escape-+</a:t>
            </a:r>
            <a:r>
              <a:rPr lang="en-US" b="1" dirty="0"/>
              <a:t> that adds its arguments and returns this sum as the final answer, no matter what the context.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49" charset="0"/>
              </a:rPr>
              <a:t>(* (escape‑+ 5 6) 3)</a:t>
            </a:r>
            <a:r>
              <a:rPr lang="en-US" dirty="0">
                <a:latin typeface="Courier New" pitchFamily="49" charset="0"/>
              </a:rPr>
              <a:t>  </a:t>
            </a:r>
            <a:r>
              <a:rPr lang="en-US" dirty="0">
                <a:solidFill>
                  <a:srgbClr val="66FF66"/>
                </a:solidFill>
                <a:latin typeface="Arial Black" pitchFamily="34" charset="0"/>
                <a:sym typeface="Wingdings" pitchFamily="2" charset="2"/>
              </a:rPr>
              <a:t></a:t>
            </a:r>
            <a:endParaRPr lang="en-US" dirty="0">
              <a:solidFill>
                <a:srgbClr val="66FF66"/>
              </a:solidFill>
              <a:latin typeface="Arial Black" pitchFamily="34" charset="0"/>
            </a:endParaRPr>
          </a:p>
          <a:p>
            <a:pPr lvl="1">
              <a:buFontTx/>
              <a:buNone/>
            </a:pPr>
            <a:r>
              <a:rPr lang="en-US" b="1" dirty="0">
                <a:latin typeface="Courier New" pitchFamily="49" charset="0"/>
              </a:rPr>
              <a:t>(escape-+ (escape-+ 2 4) 5)</a:t>
            </a:r>
            <a:r>
              <a:rPr lang="en-US" dirty="0"/>
              <a:t> </a:t>
            </a:r>
            <a:r>
              <a:rPr lang="en-US" dirty="0">
                <a:solidFill>
                  <a:srgbClr val="66FF66"/>
                </a:solidFill>
                <a:latin typeface="Arial Black" pitchFamily="34" charset="0"/>
                <a:sym typeface="Wingdings" pitchFamily="2" charset="2"/>
              </a:rPr>
              <a:t></a:t>
            </a:r>
            <a:endParaRPr lang="en-US" dirty="0">
              <a:solidFill>
                <a:srgbClr val="66FF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escape procedure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514600"/>
            <a:ext cx="7467600" cy="4724400"/>
          </a:xfrm>
        </p:spPr>
        <p:txBody>
          <a:bodyPr/>
          <a:lstStyle/>
          <a:p>
            <a:r>
              <a:rPr lang="en-US" b="1" dirty="0"/>
              <a:t>Pretend  that we have a procedure </a:t>
            </a:r>
            <a:r>
              <a:rPr lang="en-US" b="1" dirty="0">
                <a:solidFill>
                  <a:srgbClr val="66FF66"/>
                </a:solidFill>
                <a:latin typeface="Arial Black" pitchFamily="34" charset="0"/>
              </a:rPr>
              <a:t>escape-+</a:t>
            </a:r>
            <a:r>
              <a:rPr lang="en-US" b="1" dirty="0"/>
              <a:t> that adds its arguments and returns this sum as the final answer, no matter what the context.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49" charset="0"/>
              </a:rPr>
              <a:t>(* (escape‑+ 5 6) 3)</a:t>
            </a:r>
            <a:r>
              <a:rPr lang="en-US" dirty="0">
                <a:latin typeface="Courier New" pitchFamily="49" charset="0"/>
              </a:rPr>
              <a:t>  </a:t>
            </a:r>
            <a:r>
              <a:rPr lang="en-US" dirty="0">
                <a:solidFill>
                  <a:srgbClr val="66FF66"/>
                </a:solidFill>
                <a:latin typeface="Arial Black" pitchFamily="34" charset="0"/>
                <a:sym typeface="Wingdings" pitchFamily="2" charset="2"/>
              </a:rPr>
              <a:t>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</a:rPr>
              <a:t>11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  <a:p>
            <a:pPr lvl="1">
              <a:buFontTx/>
              <a:buNone/>
            </a:pPr>
            <a:r>
              <a:rPr lang="en-US" b="1" dirty="0">
                <a:latin typeface="Courier New" pitchFamily="49" charset="0"/>
              </a:rPr>
              <a:t>(escape-+ (escape-+ 2 4) 5)</a:t>
            </a:r>
            <a:r>
              <a:rPr lang="en-US" dirty="0"/>
              <a:t> </a:t>
            </a:r>
            <a:r>
              <a:rPr lang="en-US" dirty="0">
                <a:solidFill>
                  <a:srgbClr val="66FF66"/>
                </a:solidFill>
                <a:latin typeface="Arial Black" pitchFamily="34" charset="0"/>
                <a:sym typeface="Wingdings" pitchFamily="2" charset="2"/>
              </a:rPr>
              <a:t>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</a:rPr>
              <a:t>6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0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Swis721 Ex BT"/>
        <a:ea typeface=""/>
        <a:cs typeface=""/>
      </a:majorFont>
      <a:minorFont>
        <a:latin typeface="Swis721 Ex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21976</TotalTime>
  <Words>2344</Words>
  <Application>Microsoft Office PowerPoint</Application>
  <PresentationFormat>Widescreen</PresentationFormat>
  <Paragraphs>241</Paragraphs>
  <Slides>32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Consolas</vt:lpstr>
      <vt:lpstr>Courier New</vt:lpstr>
      <vt:lpstr>Swis721 Ex BT</vt:lpstr>
      <vt:lpstr>Times New Roman</vt:lpstr>
      <vt:lpstr>Default Design</vt:lpstr>
      <vt:lpstr>CSSE 304  Days 27 - 29</vt:lpstr>
      <vt:lpstr>Warm-up for call/cc</vt:lpstr>
      <vt:lpstr>PowerPoint Presentation</vt:lpstr>
      <vt:lpstr>Review of Continuations </vt:lpstr>
      <vt:lpstr>Receivers</vt:lpstr>
      <vt:lpstr>Old Receiver Example: call-with-values</vt:lpstr>
      <vt:lpstr>new receiver example</vt:lpstr>
      <vt:lpstr>An escape procedure</vt:lpstr>
      <vt:lpstr>An escape procedure</vt:lpstr>
      <vt:lpstr>Escaper (a mostly fictitious procedure)</vt:lpstr>
      <vt:lpstr>Escaper (a mostly fictitious procedure)</vt:lpstr>
      <vt:lpstr>You can experiment with escaper</vt:lpstr>
      <vt:lpstr>Escape Procedures</vt:lpstr>
      <vt:lpstr>"call-with" procedures</vt:lpstr>
      <vt:lpstr>dining out example from Springer and Friedman, Part 5 intro</vt:lpstr>
      <vt:lpstr>Call/cc definition and exampleS</vt:lpstr>
      <vt:lpstr>call/cc</vt:lpstr>
      <vt:lpstr>call/cc definition summary</vt:lpstr>
      <vt:lpstr>call/cc example</vt:lpstr>
      <vt:lpstr>PowerPoint Presentation</vt:lpstr>
      <vt:lpstr>PowerPoint Presentation</vt:lpstr>
      <vt:lpstr>More call/cc examples</vt:lpstr>
      <vt:lpstr>More call/cc examples</vt:lpstr>
      <vt:lpstr>More call/cc examples</vt:lpstr>
      <vt:lpstr>A simple call/cc example  (call/cc receiver)  (receiver continuation) </vt:lpstr>
      <vt:lpstr>f) List-index</vt:lpstr>
      <vt:lpstr>PowerPoint Presentation</vt:lpstr>
      <vt:lpstr>(call/cc receiver)  (receiver continuation)</vt:lpstr>
      <vt:lpstr>Interlude: quotes</vt:lpstr>
      <vt:lpstr>All this from that short code?</vt:lpstr>
      <vt:lpstr>Strange indeed!</vt:lpstr>
      <vt:lpstr>        “mondo bizarro” example</vt:lpstr>
    </vt:vector>
  </TitlesOfParts>
  <Company>Honeywell Project Operations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Accent 1</dc:title>
  <dc:creator>nshastry</dc:creator>
  <cp:lastModifiedBy>Anderson, Claude</cp:lastModifiedBy>
  <cp:revision>182</cp:revision>
  <cp:lastPrinted>2020-01-29T15:53:28Z</cp:lastPrinted>
  <dcterms:created xsi:type="dcterms:W3CDTF">2001-03-11T15:54:35Z</dcterms:created>
  <dcterms:modified xsi:type="dcterms:W3CDTF">2021-01-29T18:04:30Z</dcterms:modified>
</cp:coreProperties>
</file>