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3" r:id="rId2"/>
    <p:sldId id="388" r:id="rId3"/>
    <p:sldId id="462" r:id="rId4"/>
    <p:sldId id="463" r:id="rId5"/>
    <p:sldId id="464" r:id="rId6"/>
    <p:sldId id="465" r:id="rId7"/>
    <p:sldId id="461" r:id="rId8"/>
    <p:sldId id="444" r:id="rId9"/>
    <p:sldId id="296" r:id="rId10"/>
    <p:sldId id="409" r:id="rId11"/>
    <p:sldId id="271" r:id="rId12"/>
    <p:sldId id="297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45" r:id="rId23"/>
    <p:sldId id="396" r:id="rId24"/>
    <p:sldId id="397" r:id="rId25"/>
    <p:sldId id="398" r:id="rId26"/>
    <p:sldId id="399" r:id="rId2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CC0066"/>
    <a:srgbClr val="008000"/>
    <a:srgbClr val="CC00CC"/>
    <a:srgbClr val="0033CC"/>
    <a:srgbClr val="00339A"/>
    <a:srgbClr val="003296"/>
    <a:srgbClr val="99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29" autoAdjust="0"/>
    <p:restoredTop sz="94673" autoAdjust="0"/>
  </p:normalViewPr>
  <p:slideViewPr>
    <p:cSldViewPr>
      <p:cViewPr varScale="1">
        <p:scale>
          <a:sx n="82" d="100"/>
          <a:sy n="82" d="100"/>
        </p:scale>
        <p:origin x="52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3170905" cy="48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0" rIns="96642" bIns="48320" numCol="1" anchor="t" anchorCtr="0" compatLnSpc="1">
            <a:prstTxWarp prst="textNoShape">
              <a:avLst/>
            </a:prstTxWarp>
          </a:bodyPr>
          <a:lstStyle>
            <a:lvl1pPr defTabSz="965620">
              <a:defRPr sz="1200"/>
            </a:lvl1pPr>
          </a:lstStyle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068" y="4"/>
            <a:ext cx="3170905" cy="48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0" rIns="96642" bIns="48320" numCol="1" anchor="t" anchorCtr="0" compatLnSpc="1">
            <a:prstTxWarp prst="textNoShape">
              <a:avLst/>
            </a:prstTxWarp>
          </a:bodyPr>
          <a:lstStyle>
            <a:lvl1pPr algn="r" defTabSz="965620">
              <a:defRPr sz="1200"/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35"/>
            <a:ext cx="3170905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0" rIns="96642" bIns="48320" numCol="1" anchor="b" anchorCtr="0" compatLnSpc="1">
            <a:prstTxWarp prst="textNoShape">
              <a:avLst/>
            </a:prstTxWarp>
          </a:bodyPr>
          <a:lstStyle>
            <a:lvl1pPr defTabSz="965620">
              <a:defRPr sz="1200"/>
            </a:lvl1pPr>
          </a:lstStyle>
          <a:p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068" y="9119435"/>
            <a:ext cx="3170905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0" rIns="96642" bIns="48320" numCol="1" anchor="b" anchorCtr="0" compatLnSpc="1">
            <a:prstTxWarp prst="textNoShape">
              <a:avLst/>
            </a:prstTxWarp>
          </a:bodyPr>
          <a:lstStyle>
            <a:lvl1pPr algn="r" defTabSz="965620">
              <a:defRPr sz="1200"/>
            </a:lvl1pPr>
          </a:lstStyle>
          <a:p>
            <a:fld id="{31AA8F8C-9543-4846-B041-F5EC1DDF8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8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69675" cy="479634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068" y="0"/>
            <a:ext cx="3170905" cy="479634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10D10769-02B4-4A39-A509-B85B96050F21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9212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2" rIns="93166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275" y="4559719"/>
            <a:ext cx="5852652" cy="4320966"/>
          </a:xfrm>
          <a:prstGeom prst="rect">
            <a:avLst/>
          </a:prstGeom>
        </p:spPr>
        <p:txBody>
          <a:bodyPr vert="horz" lIns="93166" tIns="46582" rIns="93166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35"/>
            <a:ext cx="3169675" cy="479634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068" y="9119435"/>
            <a:ext cx="3170905" cy="479634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537B74A1-C2D6-4C45-BED2-ADE1E76F3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3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00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really don't like 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46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Disadvantage:  We have to re-create the closures every time we apply one of the </a:t>
            </a:r>
            <a:r>
              <a:rPr lang="en-US" dirty="0" err="1"/>
              <a:t>letrec</a:t>
            </a:r>
            <a:r>
              <a:rPr lang="en-US" dirty="0"/>
              <a:t>-bound procedures.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53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the translation to let with set! on the </a:t>
            </a:r>
            <a:r>
              <a:rPr lang="en-US" dirty="0" err="1"/>
              <a:t>boaard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2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81001"/>
            <a:ext cx="7772400" cy="944563"/>
          </a:xfrm>
        </p:spPr>
        <p:txBody>
          <a:bodyPr/>
          <a:lstStyle/>
          <a:p>
            <a:r>
              <a:rPr lang="en-US" dirty="0"/>
              <a:t>CSSE 304 Day 25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1600200"/>
            <a:ext cx="8686800" cy="3733800"/>
          </a:xfrm>
        </p:spPr>
        <p:txBody>
          <a:bodyPr/>
          <a:lstStyle/>
          <a:p>
            <a:pPr algn="l"/>
            <a:r>
              <a:rPr lang="en-US" dirty="0"/>
              <a:t>CPS Pitfalls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Add 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/>
              <a:t> to the interpreted language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Reminder: Submit your interesting test cases to the interpreter-project folder on Piazza.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94729"/>
            <a:ext cx="5791200" cy="2601071"/>
          </a:xfrm>
          <a:ln w="1905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(define odd?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(letrec ([odd? (lambda (n)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                   (if (zero? n)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                       #f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                       (even? (- n 1))))]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         [even? (lambda (m)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                   (if (zero? m)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                       #t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                       (odd? (- m 1))))])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   (lambda (x)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700" b="1" dirty="0">
                <a:solidFill>
                  <a:srgbClr val="0000CC"/>
                </a:solidFill>
                <a:latin typeface="Courier New" pitchFamily="49" charset="0"/>
              </a:rPr>
              <a:t>       (odd? x))))</a:t>
            </a:r>
            <a:r>
              <a:rPr lang="en-US" sz="1700" b="1" dirty="0">
                <a:solidFill>
                  <a:srgbClr val="00FF00"/>
                </a:solidFill>
                <a:latin typeface="Courier New" pitchFamily="49" charset="0"/>
              </a:rPr>
              <a:t> </a:t>
            </a:r>
            <a:endParaRPr lang="en-US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1270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[letrec-exp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  (proc-names (list-of symbol?))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 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idss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(list-of (list-of symbol?)))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 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bodiess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(list-of (list-of expression?)))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  (letrec-bodies (list-of expression?))]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9500" y="4699675"/>
            <a:ext cx="937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(letrec-exp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   (odd? even?)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   ((n) (m))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   (((if-exp (app-exp (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</a:rPr>
              <a:t>var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-exp zero?) (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</a:rPr>
              <a:t>var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-exp n)) …))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    ((if-exp (app-exp (var-exp zero?) (var-exp m)) …)))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   ((lambda-exp (x) ((app-exp (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</a:rPr>
              <a:t>var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-exp odd?) (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</a:rPr>
              <a:t>var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-exp x))))))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 of a parsed letrec expression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4576135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Parsed from of the blue code: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50F048-E652-4C24-9994-E60450BD5D08}"/>
              </a:ext>
            </a:extLst>
          </p:cNvPr>
          <p:cNvSpPr txBox="1"/>
          <p:nvPr/>
        </p:nvSpPr>
        <p:spPr>
          <a:xfrm>
            <a:off x="152400" y="2014478"/>
            <a:ext cx="114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3300"/>
                </a:solidFill>
              </a:rPr>
              <a:t>This is one possible way of parsing it.  0thers are also </a:t>
            </a:r>
            <a:r>
              <a:rPr lang="en-US" b="1" dirty="0" err="1">
                <a:solidFill>
                  <a:srgbClr val="FF3300"/>
                </a:solidFill>
              </a:rPr>
              <a:t>accepta-ble</a:t>
            </a:r>
            <a:r>
              <a:rPr lang="en-US" b="1" dirty="0">
                <a:solidFill>
                  <a:srgbClr val="FF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72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/>
          <a:lstStyle/>
          <a:p>
            <a:r>
              <a:rPr lang="en-US" dirty="0"/>
              <a:t>letrec  Evaluation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11963400" cy="510540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Closures are created and added to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/>
              <a:t> environment</a:t>
            </a:r>
          </a:p>
          <a:p>
            <a:pPr>
              <a:spcBef>
                <a:spcPts val="2000"/>
              </a:spcBef>
            </a:pPr>
            <a:r>
              <a:rPr lang="en-US" dirty="0"/>
              <a:t>bodies of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/>
              <a:t> are evaluated in order</a:t>
            </a:r>
          </a:p>
          <a:p>
            <a:pPr>
              <a:spcBef>
                <a:spcPts val="2000"/>
              </a:spcBef>
            </a:pPr>
            <a:r>
              <a:rPr lang="en-US" dirty="0"/>
              <a:t>When one of the letrec closures is applied 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new environment must extend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/>
              <a:t> environment </a:t>
            </a:r>
          </a:p>
          <a:p>
            <a:pPr>
              <a:spcBef>
                <a:spcPts val="2000"/>
              </a:spcBef>
            </a:pPr>
            <a:r>
              <a:rPr lang="en-US" dirty="0"/>
              <a:t>If it were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/>
              <a:t> instead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/>
              <a:t>, 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the new environment would extend the enclosing environment instead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r>
              <a:rPr lang="en-US" sz="4000" dirty="0"/>
              <a:t>How to evaluate letrec?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12039600" cy="5791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33CC"/>
                </a:solidFill>
                <a:latin typeface="Courier New" pitchFamily="49" charset="0"/>
              </a:rPr>
              <a:t>(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define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eval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-exp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(lambda (exp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 (cases expression exp </a:t>
            </a:r>
          </a:p>
          <a:p>
            <a:pPr>
              <a:spcBef>
                <a:spcPct val="0"/>
              </a:spcBef>
              <a:buNone/>
            </a:pPr>
            <a:r>
              <a:rPr 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    . . 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0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  [letrec-exp (proc-names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idss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bodiess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letrec-bodies)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	     (eval-bodies letrec-bodies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		    (extend-env-recursively 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        proc-names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idss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bodiess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))]</a:t>
            </a:r>
          </a:p>
          <a:p>
            <a:pPr>
              <a:buNone/>
            </a:pPr>
            <a:r>
              <a:rPr 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    . . .</a:t>
            </a:r>
          </a:p>
          <a:p>
            <a:pPr>
              <a:buFontTx/>
              <a:buNone/>
            </a:pPr>
            <a:br>
              <a:rPr lang="en-US" sz="2400" b="1" dirty="0">
                <a:latin typeface="Courier New" pitchFamily="49" charset="0"/>
              </a:rPr>
            </a:b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/>
              <a:t>   So the question becomes: how do we </a:t>
            </a:r>
            <a:r>
              <a:rPr lang="en-US" b="1" dirty="0">
                <a:latin typeface="Times New Roman" pitchFamily="18" charset="0"/>
              </a:rPr>
              <a:t>implement</a:t>
            </a:r>
            <a:r>
              <a:rPr lang="en-US" b="1" dirty="0">
                <a:latin typeface="Courier New" pitchFamily="49" charset="0"/>
              </a:rPr>
              <a:t> 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339A"/>
                </a:solidFill>
                <a:latin typeface="Courier New" pitchFamily="49" charset="0"/>
              </a:rPr>
              <a:t>extend-env-recursively</a:t>
            </a:r>
            <a:r>
              <a:rPr lang="en-US" b="1" dirty="0">
                <a:solidFill>
                  <a:srgbClr val="00339A"/>
                </a:solidFill>
              </a:rPr>
              <a:t>?</a:t>
            </a:r>
          </a:p>
          <a:p>
            <a:pPr>
              <a:buFontTx/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29600" y="3454400"/>
            <a:ext cx="3429000" cy="193899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We saw when we drew</a:t>
            </a:r>
          </a:p>
          <a:p>
            <a:r>
              <a:rPr lang="en-US" sz="2400" dirty="0">
                <a:solidFill>
                  <a:srgbClr val="FF3300"/>
                </a:solidFill>
              </a:rPr>
              <a:t>environment and closure diagrams that we need a  recursive </a:t>
            </a:r>
            <a:r>
              <a:rPr lang="en-US" sz="2400">
                <a:solidFill>
                  <a:srgbClr val="FF3300"/>
                </a:solidFill>
              </a:rPr>
              <a:t>environment here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Extend-env-recursively: </a:t>
            </a:r>
            <a:br>
              <a:rPr lang="en-US" sz="4000" dirty="0"/>
            </a:br>
            <a:r>
              <a:rPr lang="en-US" sz="4000" dirty="0"/>
              <a:t>Three possible approaches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102870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0. Implement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extend-env-recursively</a:t>
            </a:r>
            <a:r>
              <a:rPr lang="en-US" dirty="0"/>
              <a:t> in terms of Scheme's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dirty="0"/>
              <a:t>.  </a:t>
            </a:r>
            <a:r>
              <a:rPr lang="en-US" b="1" dirty="0">
                <a:solidFill>
                  <a:srgbClr val="CC00CC"/>
                </a:solidFill>
              </a:rPr>
              <a:t>Nope!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1. </a:t>
            </a:r>
            <a:r>
              <a:rPr lang="en-US" b="1" dirty="0"/>
              <a:t>No mutation:</a:t>
            </a:r>
            <a:r>
              <a:rPr lang="en-US" dirty="0"/>
              <a:t> A new kind of environment extension: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recursively-extended-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-record</a:t>
            </a:r>
            <a:br>
              <a:rPr lang="en-US" b="1" dirty="0">
                <a:solidFill>
                  <a:srgbClr val="0033CC"/>
                </a:solidFill>
                <a:latin typeface="Courier New" pitchFamily="49" charset="0"/>
              </a:rPr>
            </a:br>
            <a:endParaRPr lang="en-US" sz="1400" b="1" dirty="0">
              <a:solidFill>
                <a:srgbClr val="0033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2. </a:t>
            </a:r>
            <a:r>
              <a:rPr lang="en-US" b="1" dirty="0"/>
              <a:t>Mutation:</a:t>
            </a:r>
            <a:r>
              <a:rPr lang="en-US" dirty="0"/>
              <a:t>  A normal extended environment, then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set-car!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vector-set! </a:t>
            </a:r>
            <a:r>
              <a:rPr lang="en-US" dirty="0"/>
              <a:t>to implement the circularity.</a:t>
            </a:r>
          </a:p>
        </p:txBody>
      </p:sp>
    </p:spTree>
    <p:extLst>
      <p:ext uri="{BB962C8B-B14F-4D97-AF65-F5344CB8AC3E}">
        <p14:creationId xmlns:p14="http://schemas.microsoft.com/office/powerpoint/2010/main" val="91756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Disclaimer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33CC"/>
                </a:solidFill>
              </a:rPr>
              <a:t>succeed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</a:rPr>
              <a:t>fail</a:t>
            </a:r>
            <a:r>
              <a:rPr lang="en-US" dirty="0"/>
              <a:t> arguments to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apply-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dirty="0"/>
              <a:t> procedure</a:t>
            </a:r>
          </a:p>
          <a:p>
            <a:pPr lvl="1"/>
            <a:r>
              <a:rPr lang="en-US" dirty="0"/>
              <a:t>Add to the usability</a:t>
            </a:r>
          </a:p>
          <a:p>
            <a:pPr lvl="1"/>
            <a:r>
              <a:rPr lang="en-US" dirty="0"/>
              <a:t>but not to the initial understandability of the code when you see new environment approaches.</a:t>
            </a:r>
          </a:p>
          <a:p>
            <a:r>
              <a:rPr lang="en-US" dirty="0"/>
              <a:t>So I won't include them here.</a:t>
            </a:r>
          </a:p>
          <a:p>
            <a:r>
              <a:rPr lang="en-US" dirty="0"/>
              <a:t>Easy to add back in, once you understand each of these approaches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dirty="0"/>
              <a:t>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3791010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datatype for no-mutation approach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91440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(define-datatype environment </a:t>
            </a:r>
            <a:r>
              <a:rPr lang="en-US" sz="2800" b="1" dirty="0" err="1">
                <a:latin typeface="Courier New" pitchFamily="49" charset="0"/>
              </a:rPr>
              <a:t>environment</a:t>
            </a:r>
            <a:r>
              <a:rPr lang="en-US" sz="2800" b="1" dirty="0">
                <a:latin typeface="Courier New" pitchFamily="49" charset="0"/>
              </a:rPr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[empty-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-record]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b="1" dirty="0">
                <a:latin typeface="Courier New" pitchFamily="49" charset="0"/>
              </a:rPr>
              <a:t>  [extended-</a:t>
            </a:r>
            <a:r>
              <a:rPr lang="en-US" sz="2200" b="1" dirty="0" err="1">
                <a:latin typeface="Courier New" pitchFamily="49" charset="0"/>
              </a:rPr>
              <a:t>env</a:t>
            </a:r>
            <a:r>
              <a:rPr lang="en-US" sz="2200" b="1" dirty="0">
                <a:latin typeface="Courier New" pitchFamily="49" charset="0"/>
              </a:rPr>
              <a:t>-record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</a:t>
            </a:r>
            <a:r>
              <a:rPr lang="en-US" sz="2200" b="1" dirty="0" err="1">
                <a:latin typeface="Courier New" pitchFamily="49" charset="0"/>
              </a:rPr>
              <a:t>syms</a:t>
            </a:r>
            <a:r>
              <a:rPr lang="en-US" sz="2200" b="1" dirty="0">
                <a:latin typeface="Courier New" pitchFamily="49" charset="0"/>
              </a:rPr>
              <a:t> (list-of symbol?))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</a:t>
            </a:r>
            <a:r>
              <a:rPr lang="en-US" sz="2200" b="1" dirty="0" err="1">
                <a:latin typeface="Courier New" pitchFamily="49" charset="0"/>
              </a:rPr>
              <a:t>vals</a:t>
            </a:r>
            <a:r>
              <a:rPr lang="en-US" sz="2200" b="1" dirty="0">
                <a:latin typeface="Courier New" pitchFamily="49" charset="0"/>
              </a:rPr>
              <a:t> (list-of scheme-value?))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(env environment?)]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[recursively-extended-</a:t>
            </a:r>
            <a:r>
              <a:rPr lang="en-US" sz="2600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-record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  (proc-names (list-of symbol?))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  (</a:t>
            </a:r>
            <a:r>
              <a:rPr lang="en-US" sz="2600" b="1" dirty="0" err="1">
                <a:solidFill>
                  <a:srgbClr val="0033CC"/>
                </a:solidFill>
                <a:latin typeface="Courier New" pitchFamily="49" charset="0"/>
              </a:rPr>
              <a:t>idss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(list-of (list-of symbol?)))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  (</a:t>
            </a:r>
            <a:r>
              <a:rPr lang="en-US" sz="2600" b="1" dirty="0" err="1">
                <a:solidFill>
                  <a:srgbClr val="0033CC"/>
                </a:solidFill>
                <a:latin typeface="Courier New" pitchFamily="49" charset="0"/>
              </a:rPr>
              <a:t>bodiess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(list-of (list-of expression?)))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  (old-env environment?)]</a:t>
            </a:r>
            <a:r>
              <a:rPr lang="en-US" sz="26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4843DF-ACA5-4A1B-B14F-FB67FBDD86BC}"/>
              </a:ext>
            </a:extLst>
          </p:cNvPr>
          <p:cNvSpPr txBox="1"/>
          <p:nvPr/>
        </p:nvSpPr>
        <p:spPr>
          <a:xfrm>
            <a:off x="7543800" y="2209801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3300"/>
                </a:solidFill>
              </a:rPr>
              <a:t>We already had these two variants</a:t>
            </a:r>
          </a:p>
        </p:txBody>
      </p:sp>
    </p:spTree>
    <p:extLst>
      <p:ext uri="{BB962C8B-B14F-4D97-AF65-F5344CB8AC3E}">
        <p14:creationId xmlns:p14="http://schemas.microsoft.com/office/powerpoint/2010/main" val="3625755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extension without mutation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88392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b="1" dirty="0">
                <a:latin typeface="Courier New" pitchFamily="49" charset="0"/>
              </a:rPr>
              <a:t>(define extend-</a:t>
            </a:r>
            <a:r>
              <a:rPr lang="en-US" sz="2600" b="1" dirty="0" err="1">
                <a:latin typeface="Courier New" pitchFamily="49" charset="0"/>
              </a:rPr>
              <a:t>env</a:t>
            </a:r>
            <a:r>
              <a:rPr lang="en-US" sz="2600" b="1" dirty="0">
                <a:latin typeface="Courier New" pitchFamily="49" charset="0"/>
              </a:rPr>
              <a:t>-recursively</a:t>
            </a:r>
          </a:p>
          <a:p>
            <a:pPr>
              <a:buFontTx/>
              <a:buNone/>
            </a:pPr>
            <a:r>
              <a:rPr lang="en-US" sz="2600" b="1" dirty="0">
                <a:latin typeface="Courier New" pitchFamily="49" charset="0"/>
              </a:rPr>
              <a:t>  (lambda (proc-names </a:t>
            </a:r>
            <a:r>
              <a:rPr lang="en-US" sz="2600" b="1" dirty="0" err="1">
                <a:latin typeface="Courier New" pitchFamily="49" charset="0"/>
              </a:rPr>
              <a:t>idss</a:t>
            </a: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</a:rPr>
              <a:t>bodiess</a:t>
            </a:r>
            <a:r>
              <a:rPr lang="en-US" sz="2600" b="1" dirty="0">
                <a:latin typeface="Courier New" pitchFamily="49" charset="0"/>
              </a:rPr>
              <a:t> old-</a:t>
            </a:r>
            <a:r>
              <a:rPr lang="en-US" sz="2600" b="1" dirty="0" err="1">
                <a:latin typeface="Courier New" pitchFamily="49" charset="0"/>
              </a:rPr>
              <a:t>env</a:t>
            </a:r>
            <a:r>
              <a:rPr lang="en-US" sz="2600" b="1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(recursively-extended-</a:t>
            </a:r>
            <a:r>
              <a:rPr lang="en-US" sz="2600" b="1" dirty="0" err="1">
                <a:latin typeface="Courier New" pitchFamily="49" charset="0"/>
              </a:rPr>
              <a:t>env</a:t>
            </a:r>
            <a:r>
              <a:rPr lang="en-US" sz="2600" b="1" dirty="0">
                <a:latin typeface="Courier New" pitchFamily="49" charset="0"/>
              </a:rPr>
              <a:t>-record </a:t>
            </a:r>
          </a:p>
          <a:p>
            <a:pPr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  proc-names </a:t>
            </a:r>
            <a:r>
              <a:rPr lang="en-US" sz="2600" b="1" dirty="0" err="1">
                <a:latin typeface="Courier New" pitchFamily="49" charset="0"/>
              </a:rPr>
              <a:t>idss</a:t>
            </a: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</a:rPr>
              <a:t>bodiess</a:t>
            </a:r>
            <a:r>
              <a:rPr lang="en-US" sz="2600" b="1" dirty="0">
                <a:latin typeface="Courier New" pitchFamily="49" charset="0"/>
              </a:rPr>
              <a:t> old-</a:t>
            </a:r>
            <a:r>
              <a:rPr lang="en-US" sz="2600" b="1" dirty="0" err="1">
                <a:latin typeface="Courier New" pitchFamily="49" charset="0"/>
              </a:rPr>
              <a:t>env</a:t>
            </a:r>
            <a:r>
              <a:rPr lang="en-US" sz="2600" b="1" dirty="0">
                <a:latin typeface="Courier New" pitchFamily="49" charset="0"/>
              </a:rPr>
              <a:t>)))</a:t>
            </a:r>
          </a:p>
          <a:p>
            <a:pPr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61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9906001" cy="6629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(define apply-</a:t>
            </a:r>
            <a:r>
              <a:rPr lang="en-US" sz="2000" b="1" dirty="0" err="1">
                <a:latin typeface="Courier New" pitchFamily="49" charset="0"/>
              </a:rPr>
              <a:t>env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(lambda (env sym)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(cases environment env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[empty-env-record ()(apply-global-env sym)]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[extended-env-record (</a:t>
            </a:r>
            <a:r>
              <a:rPr lang="en-US" sz="1800" b="1" dirty="0" err="1">
                <a:latin typeface="Courier New" pitchFamily="49" charset="0"/>
              </a:rPr>
              <a:t>syms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vals</a:t>
            </a:r>
            <a:r>
              <a:rPr lang="en-US" sz="1800" b="1" dirty="0">
                <a:latin typeface="Courier New" pitchFamily="49" charset="0"/>
              </a:rPr>
              <a:t> env)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(let ((pos (list-find-position sym </a:t>
            </a:r>
            <a:r>
              <a:rPr lang="en-US" sz="1800" b="1" dirty="0" err="1">
                <a:latin typeface="Courier New" pitchFamily="49" charset="0"/>
              </a:rPr>
              <a:t>syms</a:t>
            </a:r>
            <a:r>
              <a:rPr lang="en-US" sz="1800" b="1" dirty="0">
                <a:latin typeface="Courier New" pitchFamily="49" charset="0"/>
              </a:rPr>
              <a:t>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(if (number? pos)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(list-ref </a:t>
            </a:r>
            <a:r>
              <a:rPr lang="en-US" sz="1800" b="1" dirty="0" err="1">
                <a:latin typeface="Courier New" pitchFamily="49" charset="0"/>
              </a:rPr>
              <a:t>vals</a:t>
            </a:r>
            <a:r>
              <a:rPr lang="en-US" sz="1800" b="1" dirty="0">
                <a:latin typeface="Courier New" pitchFamily="49" charset="0"/>
              </a:rPr>
              <a:t> pos)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(apply-env env sym)))]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latin typeface="Courier New" pitchFamily="49" charset="0"/>
              </a:rPr>
              <a:t>   </a:t>
            </a: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[recursively-extended-env-record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      (</a:t>
            </a:r>
            <a:r>
              <a:rPr lang="en-US" sz="2100" b="1" dirty="0" err="1">
                <a:solidFill>
                  <a:srgbClr val="0033CC"/>
                </a:solidFill>
                <a:latin typeface="Courier New" pitchFamily="49" charset="0"/>
              </a:rPr>
              <a:t>procnames</a:t>
            </a: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100" b="1" dirty="0" err="1">
                <a:solidFill>
                  <a:srgbClr val="0033CC"/>
                </a:solidFill>
                <a:latin typeface="Courier New" pitchFamily="49" charset="0"/>
              </a:rPr>
              <a:t>idss</a:t>
            </a: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100" b="1" dirty="0" err="1">
                <a:solidFill>
                  <a:srgbClr val="0033CC"/>
                </a:solidFill>
                <a:latin typeface="Courier New" pitchFamily="49" charset="0"/>
              </a:rPr>
              <a:t>bodiess</a:t>
            </a: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 old-env)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    (let ([</a:t>
            </a:r>
            <a:r>
              <a:rPr lang="en-US" sz="2100" b="1" dirty="0" err="1">
                <a:solidFill>
                  <a:srgbClr val="0033CC"/>
                </a:solidFill>
                <a:latin typeface="Courier New" pitchFamily="49" charset="0"/>
              </a:rPr>
              <a:t>pos</a:t>
            </a: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 (list-find-position sym </a:t>
            </a:r>
            <a:r>
              <a:rPr lang="en-US" sz="2100" b="1" dirty="0" err="1">
                <a:solidFill>
                  <a:srgbClr val="0033CC"/>
                </a:solidFill>
                <a:latin typeface="Courier New" pitchFamily="49" charset="0"/>
              </a:rPr>
              <a:t>procnames</a:t>
            </a: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	   (if (number? pos)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	        (closure (list-ref </a:t>
            </a:r>
            <a:r>
              <a:rPr lang="en-US" sz="2100" b="1" dirty="0" err="1">
                <a:solidFill>
                  <a:srgbClr val="0033CC"/>
                </a:solidFill>
                <a:latin typeface="Courier New" pitchFamily="49" charset="0"/>
              </a:rPr>
              <a:t>idss</a:t>
            </a: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 pos)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		              (list-ref </a:t>
            </a:r>
            <a:r>
              <a:rPr lang="en-US" sz="2100" b="1" dirty="0" err="1">
                <a:solidFill>
                  <a:srgbClr val="0033CC"/>
                </a:solidFill>
                <a:latin typeface="Courier New" pitchFamily="49" charset="0"/>
              </a:rPr>
              <a:t>bodiess</a:t>
            </a: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 pos)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		              env)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 dirty="0">
                <a:solidFill>
                  <a:srgbClr val="0033CC"/>
                </a:solidFill>
                <a:latin typeface="Courier New" pitchFamily="49" charset="0"/>
              </a:rPr>
              <a:t>	         (apply-env old-env sym)))]</a:t>
            </a:r>
            <a:r>
              <a:rPr lang="en-US" sz="2100" b="1" dirty="0">
                <a:latin typeface="Courier New" pitchFamily="49" charset="0"/>
              </a:rPr>
              <a:t>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dirty="0">
              <a:latin typeface="Courier New" pitchFamily="49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9067800" y="4191000"/>
            <a:ext cx="3124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What is the disadvantage of this approach?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Why not simply do it like </a:t>
            </a:r>
            <a:r>
              <a:rPr lang="en-US" sz="2400" dirty="0">
                <a:solidFill>
                  <a:srgbClr val="006600"/>
                </a:solidFill>
              </a:rPr>
              <a:t>let</a:t>
            </a:r>
            <a:r>
              <a:rPr lang="en-US" sz="2400" dirty="0">
                <a:solidFill>
                  <a:srgbClr val="FF0000"/>
                </a:solidFill>
              </a:rPr>
              <a:t> environments?</a:t>
            </a:r>
          </a:p>
        </p:txBody>
      </p:sp>
    </p:spTree>
    <p:extLst>
      <p:ext uri="{BB962C8B-B14F-4D97-AF65-F5344CB8AC3E}">
        <p14:creationId xmlns:p14="http://schemas.microsoft.com/office/powerpoint/2010/main" val="230347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Mutation solution: Uses the ribcage implementation of environments.</a:t>
            </a:r>
          </a:p>
        </p:txBody>
      </p:sp>
      <p:pic>
        <p:nvPicPr>
          <p:cNvPr id="69635" name="Picture 3" descr="ribc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2057400"/>
            <a:ext cx="7239000" cy="49498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926392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19825"/>
            <a:ext cx="7772400" cy="762000"/>
          </a:xfrm>
        </p:spPr>
        <p:txBody>
          <a:bodyPr/>
          <a:lstStyle/>
          <a:p>
            <a:r>
              <a:rPr lang="en-US" sz="3600" dirty="0"/>
              <a:t>Mutation solution: Uses the ribcage implementation of environments.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8610600" cy="5334000"/>
          </a:xfrm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(define extend-</a:t>
            </a:r>
            <a:r>
              <a:rPr lang="en-US" sz="2000" b="1" dirty="0" err="1">
                <a:latin typeface="Courier New" pitchFamily="49" charset="0"/>
              </a:rPr>
              <a:t>env</a:t>
            </a:r>
            <a:r>
              <a:rPr lang="en-US" sz="2000" b="1" dirty="0">
                <a:latin typeface="Courier New" pitchFamily="49" charset="0"/>
              </a:rPr>
              <a:t>-recursively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(lambda (proc-names </a:t>
            </a:r>
            <a:r>
              <a:rPr lang="en-US" sz="2000" b="1" dirty="0" err="1">
                <a:latin typeface="Courier New" pitchFamily="49" charset="0"/>
              </a:rPr>
              <a:t>idss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bodiess</a:t>
            </a:r>
            <a:r>
              <a:rPr lang="en-US" sz="2000" b="1" dirty="0">
                <a:latin typeface="Courier New" pitchFamily="49" charset="0"/>
              </a:rPr>
              <a:t> old-</a:t>
            </a:r>
            <a:r>
              <a:rPr lang="en-US" sz="2000" b="1" dirty="0" err="1">
                <a:latin typeface="Courier New" pitchFamily="49" charset="0"/>
              </a:rPr>
              <a:t>env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(let ([</a:t>
            </a:r>
            <a:r>
              <a:rPr lang="en-US" sz="2000" b="1" dirty="0" err="1">
                <a:latin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</a:rPr>
              <a:t> (length proc-names)])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(let ([</a:t>
            </a:r>
            <a:r>
              <a:rPr lang="en-US" sz="2000" b="1" dirty="0" err="1">
                <a:latin typeface="Courier New" pitchFamily="49" charset="0"/>
              </a:rPr>
              <a:t>vec</a:t>
            </a:r>
            <a:r>
              <a:rPr lang="en-US" sz="2000" b="1" dirty="0">
                <a:latin typeface="Courier New" pitchFamily="49" charset="0"/>
              </a:rPr>
              <a:t> (make-vector </a:t>
            </a:r>
            <a:r>
              <a:rPr lang="en-US" sz="2000" b="1" dirty="0" err="1">
                <a:latin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</a:rPr>
              <a:t>)])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(let ([</a:t>
            </a:r>
            <a:r>
              <a:rPr lang="en-US" sz="2000" b="1" dirty="0" err="1">
                <a:latin typeface="Courier New" pitchFamily="49" charset="0"/>
              </a:rPr>
              <a:t>env</a:t>
            </a:r>
            <a:r>
              <a:rPr lang="en-US" sz="2000" b="1" dirty="0">
                <a:latin typeface="Courier New" pitchFamily="49" charset="0"/>
              </a:rPr>
              <a:t> (extended-</a:t>
            </a:r>
            <a:r>
              <a:rPr lang="en-US" sz="2000" b="1" dirty="0" err="1">
                <a:latin typeface="Courier New" pitchFamily="49" charset="0"/>
              </a:rPr>
              <a:t>env</a:t>
            </a:r>
            <a:r>
              <a:rPr lang="en-US" sz="2000" b="1" dirty="0">
                <a:latin typeface="Courier New" pitchFamily="49" charset="0"/>
              </a:rPr>
              <a:t>-record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proc-names </a:t>
            </a:r>
            <a:r>
              <a:rPr lang="en-US" sz="2000" b="1" dirty="0" err="1">
                <a:latin typeface="Courier New" pitchFamily="49" charset="0"/>
              </a:rPr>
              <a:t>vec</a:t>
            </a:r>
            <a:r>
              <a:rPr lang="en-US" sz="2000" b="1" dirty="0">
                <a:latin typeface="Courier New" pitchFamily="49" charset="0"/>
              </a:rPr>
              <a:t> old-</a:t>
            </a:r>
            <a:r>
              <a:rPr lang="en-US" sz="2000" b="1" dirty="0" err="1">
                <a:latin typeface="Courier New" pitchFamily="49" charset="0"/>
              </a:rPr>
              <a:t>env</a:t>
            </a:r>
            <a:r>
              <a:rPr lang="en-US" sz="2000" b="1" dirty="0">
                <a:latin typeface="Courier New" pitchFamily="49" charset="0"/>
              </a:rPr>
              <a:t>)])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(for-each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(lambda (pos ids bodies)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(vector-set! </a:t>
            </a:r>
            <a:r>
              <a:rPr lang="en-US" sz="2000" b="1" dirty="0" err="1">
                <a:latin typeface="Courier New" pitchFamily="49" charset="0"/>
              </a:rPr>
              <a:t>vec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    pos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                      (closure ids bodies </a:t>
            </a:r>
            <a:r>
              <a:rPr lang="en-US" sz="2000" b="1" dirty="0" err="1">
                <a:latin typeface="Courier New" pitchFamily="49" charset="0"/>
              </a:rPr>
              <a:t>env</a:t>
            </a:r>
            <a:r>
              <a:rPr lang="en-US" sz="20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(iota </a:t>
            </a:r>
            <a:r>
              <a:rPr lang="en-US" sz="2000" b="1" dirty="0" err="1">
                <a:latin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</a:rPr>
              <a:t>)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       </a:t>
            </a:r>
            <a:r>
              <a:rPr lang="en-US" sz="2000" b="1" dirty="0" err="1">
                <a:latin typeface="Courier New" pitchFamily="49" charset="0"/>
              </a:rPr>
              <a:t>idss</a:t>
            </a:r>
            <a:r>
              <a:rPr lang="en-US" sz="2000" b="1" dirty="0">
                <a:latin typeface="Courier New" pitchFamily="49" charset="0"/>
              </a:rPr>
              <a:t>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       </a:t>
            </a:r>
            <a:r>
              <a:rPr lang="en-US" sz="2000" b="1" dirty="0" err="1">
                <a:latin typeface="Courier New" pitchFamily="49" charset="0"/>
              </a:rPr>
              <a:t>bodiess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</a:t>
            </a:r>
            <a:r>
              <a:rPr lang="en-US" sz="2000" b="1" dirty="0" err="1">
                <a:latin typeface="Courier New" pitchFamily="49" charset="0"/>
              </a:rPr>
              <a:t>env</a:t>
            </a:r>
            <a:r>
              <a:rPr lang="en-US" sz="2000" b="1" dirty="0">
                <a:latin typeface="Courier New" pitchFamily="49" charset="0"/>
              </a:rPr>
              <a:t>)))))</a:t>
            </a:r>
          </a:p>
          <a:p>
            <a:pPr>
              <a:spcBef>
                <a:spcPct val="10000"/>
              </a:spcBef>
              <a:buFontTx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562600" y="5181600"/>
            <a:ext cx="4724400" cy="1600438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(iota 4)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 (0 1 2 3)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You can easily write the code…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250" y="3438436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</a:rPr>
              <a:t>This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>
                <a:solidFill>
                  <a:srgbClr val="008000"/>
                </a:solidFill>
              </a:rPr>
              <a:t>has two bodies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667000" y="3124200"/>
            <a:ext cx="533400" cy="381000"/>
          </a:xfrm>
          <a:prstGeom prst="straightConnector1">
            <a:avLst/>
          </a:prstGeom>
          <a:ln w="3175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95600" y="4229101"/>
            <a:ext cx="533400" cy="1752719"/>
          </a:xfrm>
          <a:prstGeom prst="straightConnector1">
            <a:avLst/>
          </a:prstGeom>
          <a:ln w="3175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857500" y="3657601"/>
            <a:ext cx="552450" cy="381001"/>
          </a:xfrm>
          <a:prstGeom prst="straightConnector1">
            <a:avLst/>
          </a:prstGeom>
          <a:ln w="3175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686800" y="1677650"/>
            <a:ext cx="3048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With this representation, we can use the original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extended-env-record</a:t>
            </a:r>
            <a:r>
              <a:rPr lang="en-US" sz="2000" b="1" dirty="0">
                <a:solidFill>
                  <a:srgbClr val="FF0000"/>
                </a:solidFill>
              </a:rPr>
              <a:t> and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apply-env</a:t>
            </a:r>
            <a:r>
              <a:rPr lang="en-US" sz="2000" b="1" dirty="0">
                <a:solidFill>
                  <a:srgbClr val="FF0000"/>
                </a:solidFill>
              </a:rPr>
              <a:t>; it does not need the additional case for recursive environments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196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/>
              <a:t>CPS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1"/>
            <a:ext cx="105918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The one thing to avoid: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A call to a substantial procedure in a non-tail position.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apply-k</a:t>
            </a:r>
            <a:r>
              <a:rPr lang="en-US" sz="2400" dirty="0"/>
              <a:t> is a substantial procedure;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make-k</a:t>
            </a:r>
            <a:r>
              <a:rPr lang="en-US" sz="2400" dirty="0"/>
              <a:t> is not.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Whenever you get an answer without doing a substantial call,  don’t forget to call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apply-k</a:t>
            </a:r>
            <a:r>
              <a:rPr lang="en-US" sz="2400" dirty="0"/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Ask "what happens next", and put it on the outside of the remaining code, with later things "inside", as part of the continuation.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If you think the continuation of a recursive call should be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(lambda(v) v)</a:t>
            </a:r>
            <a:r>
              <a:rPr lang="en-US" sz="2400" dirty="0"/>
              <a:t>, 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-k</a:t>
            </a:r>
            <a:r>
              <a:rPr lang="en-US" sz="2400" dirty="0"/>
              <a:t> in the case of datatype continuations, there's a good chance that your code is not actually in tail form.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Regardless of what the server says, no credit if code is not in tail form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4954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EoPLPage 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52601"/>
            <a:ext cx="8686800" cy="4721225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4FA9D7-A870-4924-9465-D071563FE60A}"/>
              </a:ext>
            </a:extLst>
          </p:cNvPr>
          <p:cNvSpPr txBox="1"/>
          <p:nvPr/>
        </p:nvSpPr>
        <p:spPr>
          <a:xfrm>
            <a:off x="2286000" y="381001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 in this mutation approach, we do not need recursively-extended-env-records, and we do not have to change apply-env at all.</a:t>
            </a:r>
          </a:p>
        </p:txBody>
      </p:sp>
    </p:spTree>
    <p:extLst>
      <p:ext uri="{BB962C8B-B14F-4D97-AF65-F5344CB8AC3E}">
        <p14:creationId xmlns:p14="http://schemas.microsoft.com/office/powerpoint/2010/main" val="1926816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153400" cy="762000"/>
          </a:xfrm>
        </p:spPr>
        <p:txBody>
          <a:bodyPr/>
          <a:lstStyle/>
          <a:p>
            <a:r>
              <a:rPr lang="en-US" sz="3600" dirty="0"/>
              <a:t>Another Mutation solution: Expand the source code using syntax-expand.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6781800" cy="5334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(define odd?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  (letrec ([o? (lambda (n)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                 (if (zero? n)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                     #f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                     (e? (- n 1))))]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           [e? (lambda (m)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                 (if (zero? m)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                     #t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                     (o? (- m 1))))])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pt-BR" sz="2000" b="1" dirty="0">
                <a:latin typeface="Courier New" pitchFamily="49" charset="0"/>
              </a:rPr>
              <a:t>    o?))</a:t>
            </a:r>
          </a:p>
          <a:p>
            <a:pPr>
              <a:spcBef>
                <a:spcPct val="10000"/>
              </a:spcBef>
              <a:buFontTx/>
              <a:buNone/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562600" y="49530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98938" y="4489102"/>
            <a:ext cx="61018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How can we expand this to an expression involving </a:t>
            </a:r>
            <a: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800" dirty="0">
                <a:solidFill>
                  <a:srgbClr val="FF0000"/>
                </a:solidFill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set!</a:t>
            </a:r>
            <a:r>
              <a:rPr lang="en-US" sz="2800" dirty="0">
                <a:solidFill>
                  <a:srgbClr val="FF000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68910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3893-5D09-4F07-928A-E7F8D389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Onward to set! implementation.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5D0DE-FCAE-4DEE-9D39-828374FA6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may will not get here on Monday.</a:t>
            </a:r>
          </a:p>
        </p:txBody>
      </p:sp>
    </p:spTree>
    <p:extLst>
      <p:ext uri="{BB962C8B-B14F-4D97-AF65-F5344CB8AC3E}">
        <p14:creationId xmlns:p14="http://schemas.microsoft.com/office/powerpoint/2010/main" val="3658923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8839200" cy="1143000"/>
          </a:xfrm>
        </p:spPr>
        <p:txBody>
          <a:bodyPr/>
          <a:lstStyle/>
          <a:p>
            <a:r>
              <a:rPr lang="en-US" sz="4000" dirty="0"/>
              <a:t>Binding </a:t>
            </a:r>
            <a:r>
              <a:rPr lang="en-US" sz="4000" i="1" dirty="0"/>
              <a:t>vs.</a:t>
            </a:r>
            <a:r>
              <a:rPr lang="en-US" sz="4000" dirty="0"/>
              <a:t> Assignment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binding creates a new name and associated value.  </a:t>
            </a:r>
          </a:p>
          <a:p>
            <a:pPr lvl="1"/>
            <a:r>
              <a:rPr lang="en-US" dirty="0"/>
              <a:t>In Scheme, accomplished by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/>
              <a:t>, or application of a closure</a:t>
            </a:r>
          </a:p>
          <a:p>
            <a:r>
              <a:rPr lang="en-US" dirty="0"/>
              <a:t>An assignment changes the value of a variable an existing binding.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/>
              <a:t>, or top-level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/>
              <a:t> of an already-defined variable.</a:t>
            </a:r>
          </a:p>
        </p:txBody>
      </p:sp>
    </p:spTree>
    <p:extLst>
      <p:ext uri="{BB962C8B-B14F-4D97-AF65-F5344CB8AC3E}">
        <p14:creationId xmlns:p14="http://schemas.microsoft.com/office/powerpoint/2010/main" val="2636889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set! to the interpreter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8991600" cy="3581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</a:rPr>
              <a:t>r-values</a:t>
            </a:r>
            <a:r>
              <a:rPr lang="en-US" dirty="0"/>
              <a:t> </a:t>
            </a:r>
            <a:r>
              <a:rPr lang="en-US" i="1" dirty="0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</a:rPr>
              <a:t>l-values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      x = x + 1;    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We need a way of changing the value of a bound variable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Why doesn't the current setup support this?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How can we fix this?</a:t>
            </a:r>
          </a:p>
        </p:txBody>
      </p:sp>
    </p:spTree>
    <p:extLst>
      <p:ext uri="{BB962C8B-B14F-4D97-AF65-F5344CB8AC3E}">
        <p14:creationId xmlns:p14="http://schemas.microsoft.com/office/powerpoint/2010/main" val="51841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r>
              <a:rPr lang="en-US" dirty="0"/>
              <a:t>Add </a:t>
            </a:r>
            <a:r>
              <a:rPr lang="en-US" dirty="0">
                <a:solidFill>
                  <a:srgbClr val="0033CC"/>
                </a:solidFill>
              </a:rPr>
              <a:t>set!</a:t>
            </a:r>
            <a:r>
              <a:rPr lang="en-US" dirty="0"/>
              <a:t> to the interpreter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762000"/>
            <a:ext cx="89154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ADT approach: Add a new </a:t>
            </a:r>
            <a:r>
              <a:rPr lang="en-US" sz="2800" b="1" dirty="0">
                <a:solidFill>
                  <a:srgbClr val="0033CC"/>
                </a:solidFill>
              </a:rPr>
              <a:t>environment</a:t>
            </a:r>
            <a:r>
              <a:rPr lang="en-US" sz="2800" dirty="0"/>
              <a:t> observer: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3CC"/>
                </a:solidFill>
              </a:rPr>
              <a:t>(apply-</a:t>
            </a:r>
            <a:r>
              <a:rPr lang="en-US" sz="2400" b="1" dirty="0" err="1">
                <a:solidFill>
                  <a:srgbClr val="0033CC"/>
                </a:solidFill>
              </a:rPr>
              <a:t>env</a:t>
            </a:r>
            <a:r>
              <a:rPr lang="en-US" sz="2400" b="1" dirty="0">
                <a:solidFill>
                  <a:srgbClr val="0033CC"/>
                </a:solidFill>
              </a:rPr>
              <a:t>-ref </a:t>
            </a:r>
            <a:r>
              <a:rPr lang="en-US" sz="2400" b="1" dirty="0" err="1">
                <a:solidFill>
                  <a:srgbClr val="0033CC"/>
                </a:solidFill>
              </a:rPr>
              <a:t>env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var</a:t>
            </a:r>
            <a:r>
              <a:rPr lang="en-US" sz="2400" b="1" dirty="0">
                <a:solidFill>
                  <a:srgbClr val="0033CC"/>
                </a:solidFill>
              </a:rPr>
              <a:t>)</a:t>
            </a:r>
            <a:r>
              <a:rPr lang="en-US" sz="2400" b="1" dirty="0"/>
              <a:t> </a:t>
            </a:r>
            <a:r>
              <a:rPr lang="en-US" sz="2400" dirty="0"/>
              <a:t>returns a </a:t>
            </a:r>
            <a:r>
              <a:rPr lang="en-US" sz="2600" b="1" dirty="0">
                <a:solidFill>
                  <a:srgbClr val="FF0000"/>
                </a:solidFill>
              </a:rPr>
              <a:t>reference</a:t>
            </a:r>
            <a:r>
              <a:rPr lang="en-US" sz="2400" dirty="0"/>
              <a:t> to the variable in question.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3CC"/>
                </a:solidFill>
              </a:rPr>
              <a:t>(</a:t>
            </a:r>
            <a:r>
              <a:rPr lang="en-US" sz="2400" b="1" dirty="0" err="1">
                <a:solidFill>
                  <a:srgbClr val="0033CC"/>
                </a:solidFill>
              </a:rPr>
              <a:t>deref</a:t>
            </a:r>
            <a:r>
              <a:rPr lang="en-US" sz="2400" b="1" dirty="0">
                <a:solidFill>
                  <a:srgbClr val="0033CC"/>
                </a:solidFill>
              </a:rPr>
              <a:t> ref)</a:t>
            </a:r>
            <a:r>
              <a:rPr lang="en-US" sz="2400" dirty="0"/>
              <a:t> gets the value stored in the location that is referenced by </a:t>
            </a:r>
            <a:r>
              <a:rPr lang="en-US" sz="2400" i="1" dirty="0"/>
              <a:t>ref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3CC"/>
                </a:solidFill>
              </a:rPr>
              <a:t>(set-ref! ref value)</a:t>
            </a:r>
            <a:r>
              <a:rPr lang="en-US" sz="2400" dirty="0"/>
              <a:t>  changes the value stored there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dirty="0"/>
              <a:t>If we have </a:t>
            </a:r>
            <a:r>
              <a:rPr lang="en-US" sz="2400" b="1" i="1" dirty="0"/>
              <a:t>apply-</a:t>
            </a:r>
            <a:r>
              <a:rPr lang="en-US" sz="2400" b="1" i="1" dirty="0" err="1"/>
              <a:t>env</a:t>
            </a:r>
            <a:r>
              <a:rPr lang="en-US" sz="2400" b="1" i="1" dirty="0"/>
              <a:t>-ref</a:t>
            </a:r>
            <a:r>
              <a:rPr lang="en-US" sz="2400" dirty="0"/>
              <a:t>, then </a:t>
            </a:r>
            <a:r>
              <a:rPr lang="en-US" sz="2400" b="1" i="1" dirty="0"/>
              <a:t>apply-</a:t>
            </a:r>
            <a:r>
              <a:rPr lang="en-US" sz="2400" b="1" i="1" dirty="0" err="1"/>
              <a:t>env</a:t>
            </a:r>
            <a:r>
              <a:rPr lang="en-US" sz="2400" b="1" dirty="0"/>
              <a:t> </a:t>
            </a:r>
            <a:r>
              <a:rPr lang="en-US" sz="2400" dirty="0"/>
              <a:t>does not have to be a basic operation of the </a:t>
            </a:r>
            <a:r>
              <a:rPr lang="en-US" sz="2400" b="1" dirty="0">
                <a:solidFill>
                  <a:srgbClr val="0033CC"/>
                </a:solidFill>
              </a:rPr>
              <a:t>environment</a:t>
            </a:r>
            <a:r>
              <a:rPr lang="en-US" sz="2400" dirty="0"/>
              <a:t> datatype:</a:t>
            </a:r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(define apply-</a:t>
            </a:r>
            <a:r>
              <a:rPr lang="en-US" sz="2600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    (lambda (</a:t>
            </a:r>
            <a:r>
              <a:rPr lang="en-US" sz="2600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600" b="1" dirty="0" err="1">
                <a:solidFill>
                  <a:srgbClr val="0033CC"/>
                </a:solidFill>
                <a:latin typeface="Courier New" pitchFamily="49" charset="0"/>
              </a:rPr>
              <a:t>var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     (deref (apply-env-ref env </a:t>
            </a:r>
            <a:r>
              <a:rPr lang="en-US" sz="2600" b="1" dirty="0" err="1">
                <a:solidFill>
                  <a:srgbClr val="0033CC"/>
                </a:solidFill>
                <a:latin typeface="Courier New" pitchFamily="49" charset="0"/>
              </a:rPr>
              <a:t>var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))))</a:t>
            </a:r>
            <a:r>
              <a:rPr lang="en-US" sz="2600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 dirty="0"/>
          </a:p>
          <a:p>
            <a:pPr marL="60325" indent="3175">
              <a:lnSpc>
                <a:spcPct val="80000"/>
              </a:lnSpc>
              <a:buNone/>
            </a:pPr>
            <a:r>
              <a:rPr lang="en-US" sz="2800" dirty="0"/>
              <a:t>but it may be more efficient to implement </a:t>
            </a: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apply-</a:t>
            </a:r>
            <a:r>
              <a:rPr lang="en-US" sz="28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2800" dirty="0"/>
              <a:t> directly (in a representation-dependent way)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set!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1"/>
            <a:ext cx="8915400" cy="4525963"/>
          </a:xfrm>
        </p:spPr>
        <p:txBody>
          <a:bodyPr/>
          <a:lstStyle/>
          <a:p>
            <a:r>
              <a:rPr lang="en-US" dirty="0"/>
              <a:t>Once we have references, it is easy.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 new clause for </a:t>
            </a:r>
            <a:r>
              <a:rPr lang="en-US" dirty="0" err="1"/>
              <a:t>eval</a:t>
            </a:r>
            <a:r>
              <a:rPr lang="en-US" dirty="0"/>
              <a:t>-exp's cases:</a:t>
            </a:r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[set!-exp (id exp)</a:t>
            </a:r>
            <a:br>
              <a:rPr lang="en-US" b="1" dirty="0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   (set-ref!</a:t>
            </a:r>
            <a:br>
              <a:rPr lang="en-US" b="1" dirty="0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    (apply-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-ref 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id)</a:t>
            </a:r>
            <a:br>
              <a:rPr lang="en-US" b="1" dirty="0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    (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eval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-exp exp 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))]</a:t>
            </a:r>
          </a:p>
          <a:p>
            <a:pPr>
              <a:buFontTx/>
              <a:buNone/>
            </a:pPr>
            <a:endParaRPr lang="en-US" b="1" dirty="0">
              <a:latin typeface="Times New Roman" pitchFamily="18" charset="0"/>
            </a:endParaRPr>
          </a:p>
          <a:p>
            <a:pPr marL="107950" indent="3175" algn="ctr">
              <a:buNone/>
            </a:pPr>
            <a:r>
              <a:rPr lang="en-US" b="1" dirty="0">
                <a:latin typeface="Times New Roman" pitchFamily="18" charset="0"/>
              </a:rPr>
              <a:t>All that is left to do is to implement references!</a:t>
            </a:r>
            <a:br>
              <a:rPr lang="en-US" b="1" dirty="0">
                <a:latin typeface="Times New Roman" pitchFamily="18" charset="0"/>
              </a:rPr>
            </a:br>
            <a:r>
              <a:rPr lang="en-US" b="1" dirty="0">
                <a:latin typeface="Times New Roman" pitchFamily="18" charset="0"/>
              </a:rPr>
              <a:t>(we'll look at multiple approaches)</a:t>
            </a:r>
          </a:p>
        </p:txBody>
      </p:sp>
    </p:spTree>
    <p:extLst>
      <p:ext uri="{BB962C8B-B14F-4D97-AF65-F5344CB8AC3E}">
        <p14:creationId xmlns:p14="http://schemas.microsoft.com/office/powerpoint/2010/main" val="48555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incorrect CPS code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b="1" dirty="0">
                <a:solidFill>
                  <a:srgbClr val="CC0097"/>
                </a:solidFill>
              </a:rPr>
              <a:t>All of this code was submitted by students in previous terms. 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set?-cps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ls</a:t>
            </a:r>
            <a:r>
              <a:rPr lang="en-US" sz="2400" b="1" dirty="0">
                <a:latin typeface="Courier New" pitchFamily="49" charset="0"/>
              </a:rPr>
              <a:t> k)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</a:t>
            </a:r>
            <a:r>
              <a:rPr lang="en-US" sz="2400" b="1" dirty="0" err="1">
                <a:latin typeface="Courier New" pitchFamily="49" charset="0"/>
              </a:rPr>
              <a:t>cond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[(null? ls) (apply-k k #t)]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[(member?-cps (car ls)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(cdr ls)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(make-k (lambda (v) v)))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(apply-k k #f)]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[else (set?-cps (cdr </a:t>
            </a:r>
            <a:r>
              <a:rPr lang="en-US" sz="2400" b="1" dirty="0" err="1">
                <a:latin typeface="Courier New" pitchFamily="49" charset="0"/>
              </a:rPr>
              <a:t>ls</a:t>
            </a:r>
            <a:r>
              <a:rPr lang="en-US" sz="2400" b="1" dirty="0">
                <a:latin typeface="Courier New" pitchFamily="49" charset="0"/>
              </a:rPr>
              <a:t>) k)])))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CC0097"/>
                </a:solidFill>
              </a:rPr>
              <a:t>Which calls to substantial procedures are not in tail-position?</a:t>
            </a:r>
          </a:p>
        </p:txBody>
      </p:sp>
    </p:spTree>
    <p:extLst>
      <p:ext uri="{BB962C8B-B14F-4D97-AF65-F5344CB8AC3E}">
        <p14:creationId xmlns:p14="http://schemas.microsoft.com/office/powerpoint/2010/main" val="347178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incorrect CPS code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8991600" cy="4525963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000" b="1" dirty="0">
                <a:solidFill>
                  <a:srgbClr val="CC0097"/>
                </a:solidFill>
              </a:rPr>
              <a:t>All of this code was submitted by students in previous terms.</a:t>
            </a:r>
            <a:endParaRPr lang="en-US" sz="2000" b="1" dirty="0">
              <a:solidFill>
                <a:srgbClr val="C00000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</a:t>
            </a:r>
            <a:r>
              <a:rPr lang="en-US" sz="2400" b="1" dirty="0" err="1">
                <a:latin typeface="Courier New" pitchFamily="49" charset="0"/>
              </a:rPr>
              <a:t>andmap</a:t>
            </a:r>
            <a:r>
              <a:rPr lang="en-US" sz="2400" b="1" dirty="0">
                <a:latin typeface="Courier New" pitchFamily="49" charset="0"/>
              </a:rPr>
              <a:t>-cps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pred</a:t>
            </a:r>
            <a:r>
              <a:rPr lang="en-US" sz="2400" b="1" dirty="0">
                <a:latin typeface="Courier New" pitchFamily="49" charset="0"/>
              </a:rPr>
              <a:t>?-cps </a:t>
            </a:r>
            <a:r>
              <a:rPr lang="en-US" sz="2400" b="1" dirty="0" err="1">
                <a:latin typeface="Courier New" pitchFamily="49" charset="0"/>
              </a:rPr>
              <a:t>ls</a:t>
            </a:r>
            <a:r>
              <a:rPr lang="en-US" sz="2400" b="1" dirty="0">
                <a:latin typeface="Courier New" pitchFamily="49" charset="0"/>
              </a:rPr>
              <a:t> k)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</a:t>
            </a:r>
            <a:r>
              <a:rPr lang="en-US" sz="2400" b="1" dirty="0" err="1">
                <a:latin typeface="Courier New" pitchFamily="49" charset="0"/>
              </a:rPr>
              <a:t>cond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[(null? ls) (apply-k k #t)]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[(</a:t>
            </a:r>
            <a:r>
              <a:rPr lang="en-US" sz="2400" b="1" dirty="0" err="1">
                <a:latin typeface="Courier New" pitchFamily="49" charset="0"/>
              </a:rPr>
              <a:t>pred</a:t>
            </a:r>
            <a:r>
              <a:rPr lang="en-US" sz="2400" b="1" dirty="0">
                <a:latin typeface="Courier New" pitchFamily="49" charset="0"/>
              </a:rPr>
              <a:t>?-cps (car ls)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(make-k (lambda (v) v)))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</a:t>
            </a:r>
            <a:r>
              <a:rPr lang="en-US" sz="2400" b="1" dirty="0" err="1">
                <a:latin typeface="Courier New" pitchFamily="49" charset="0"/>
              </a:rPr>
              <a:t>andmap</a:t>
            </a:r>
            <a:r>
              <a:rPr lang="en-US" sz="2400" b="1" dirty="0">
                <a:latin typeface="Courier New" pitchFamily="49" charset="0"/>
              </a:rPr>
              <a:t>-cps </a:t>
            </a:r>
            <a:r>
              <a:rPr lang="en-US" sz="2400" b="1" dirty="0" err="1">
                <a:latin typeface="Courier New" pitchFamily="49" charset="0"/>
              </a:rPr>
              <a:t>pred</a:t>
            </a:r>
            <a:r>
              <a:rPr lang="en-US" sz="2400" b="1" dirty="0">
                <a:latin typeface="Courier New" pitchFamily="49" charset="0"/>
              </a:rPr>
              <a:t>?-cps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(cdr </a:t>
            </a:r>
            <a:r>
              <a:rPr lang="en-US" sz="2400" b="1" dirty="0" err="1">
                <a:latin typeface="Courier New" pitchFamily="49" charset="0"/>
              </a:rPr>
              <a:t>ls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k)]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[else (apply-k k #f)])))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000" b="1" dirty="0">
                <a:solidFill>
                  <a:srgbClr val="CC0097"/>
                </a:solidFill>
              </a:rPr>
              <a:t>Which call(s) to non-primitive procedures is/are </a:t>
            </a:r>
            <a:r>
              <a:rPr lang="en-US" sz="2000" b="1" dirty="0">
                <a:solidFill>
                  <a:srgbClr val="0070C0"/>
                </a:solidFill>
              </a:rPr>
              <a:t>not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C0097"/>
                </a:solidFill>
              </a:rPr>
              <a:t>in tail-position?</a:t>
            </a:r>
          </a:p>
          <a:p>
            <a:pPr>
              <a:lnSpc>
                <a:spcPct val="95000"/>
              </a:lnSpc>
              <a:spcBef>
                <a:spcPct val="0"/>
              </a:spcBef>
              <a:buNone/>
            </a:pPr>
            <a:endParaRPr lang="en-US" sz="2000" b="1" dirty="0">
              <a:solidFill>
                <a:srgbClr val="C00000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0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639762"/>
          </a:xfrm>
        </p:spPr>
        <p:txBody>
          <a:bodyPr/>
          <a:lstStyle/>
          <a:p>
            <a:r>
              <a:rPr lang="en-US" dirty="0"/>
              <a:t>Some incorrect CPS code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144000" cy="5562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(define identity (make-k (lambda (k) k)))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(define matrix?-cps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(lambda (m k)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(if (list?-cps m identity)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(if (not (null? m))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(if (not (null? (car m)))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(if (</a:t>
            </a:r>
            <a:r>
              <a:rPr lang="en-US" sz="1800" b="1" dirty="0" err="1">
                <a:latin typeface="Courier New" pitchFamily="49" charset="0"/>
              </a:rPr>
              <a:t>andmap</a:t>
            </a:r>
            <a:r>
              <a:rPr lang="en-US" sz="1800" b="1" dirty="0">
                <a:latin typeface="Courier New" pitchFamily="49" charset="0"/>
              </a:rPr>
              <a:t>-cps list?-cps m identity)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(if (</a:t>
            </a:r>
            <a:r>
              <a:rPr lang="en-US" sz="1800" b="1" dirty="0" err="1">
                <a:latin typeface="Courier New" pitchFamily="49" charset="0"/>
              </a:rPr>
              <a:t>andmap</a:t>
            </a:r>
            <a:r>
              <a:rPr lang="en-US" sz="1800" b="1" dirty="0">
                <a:latin typeface="Courier New" pitchFamily="49" charset="0"/>
              </a:rPr>
              <a:t>-cps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(make-cps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(lambda (L)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(= (length-cps L identity)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   (length-cps (car m) identity))))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(cdr m)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identity)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(apply-k k #t)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(apply-k k #f))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(apply-k k #f))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(apply-k k #f))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(apply-k k #f))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(apply-k k #f))))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2927003"/>
            <a:ext cx="2800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CC0097"/>
                </a:solidFill>
              </a:rPr>
              <a:t>Which call(s) to non-primitive procedures is/are not in tail-position?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9900" y="-228600"/>
            <a:ext cx="6972300" cy="857250"/>
          </a:xfrm>
        </p:spPr>
        <p:txBody>
          <a:bodyPr/>
          <a:lstStyle/>
          <a:p>
            <a:r>
              <a:rPr lang="en-US" sz="4000" dirty="0"/>
              <a:t>Some incorrect CPS code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52450"/>
            <a:ext cx="9677400" cy="577215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(define matrix?-cps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(lambda (</a:t>
            </a:r>
            <a:r>
              <a:rPr lang="en-US" sz="1800" b="1" dirty="0" err="1">
                <a:latin typeface="Courier New" pitchFamily="49" charset="0"/>
              </a:rPr>
              <a:t>ls</a:t>
            </a:r>
            <a:r>
              <a:rPr lang="en-US" sz="1800" b="1" dirty="0">
                <a:latin typeface="Courier New" pitchFamily="49" charset="0"/>
              </a:rPr>
              <a:t> k)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(if (not (list?-cps </a:t>
            </a:r>
            <a:r>
              <a:rPr lang="en-US" sz="1800" b="1" dirty="0" err="1">
                <a:latin typeface="Courier New" pitchFamily="49" charset="0"/>
              </a:rPr>
              <a:t>ls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(make-k (lambda (v) v))))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(apply-k k #f)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(if (null? </a:t>
            </a:r>
            <a:r>
              <a:rPr lang="en-US" sz="1800" b="1" dirty="0" err="1">
                <a:latin typeface="Courier New" pitchFamily="49" charset="0"/>
              </a:rPr>
              <a:t>ls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(apply-k k #f)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(if (null? (car </a:t>
            </a:r>
            <a:r>
              <a:rPr lang="en-US" sz="1800" b="1" dirty="0" err="1">
                <a:latin typeface="Courier New" pitchFamily="49" charset="0"/>
              </a:rPr>
              <a:t>ls</a:t>
            </a:r>
            <a:r>
              <a:rPr lang="en-US" sz="1800" b="1" dirty="0">
                <a:latin typeface="Courier New" pitchFamily="49" charset="0"/>
              </a:rPr>
              <a:t>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(apply-k k #f)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(if (not (</a:t>
            </a:r>
            <a:r>
              <a:rPr lang="en-US" sz="1800" b="1" dirty="0" err="1">
                <a:latin typeface="Courier New" pitchFamily="49" charset="0"/>
              </a:rPr>
              <a:t>andmap</a:t>
            </a:r>
            <a:r>
              <a:rPr lang="en-US" sz="1800" b="1" dirty="0">
                <a:latin typeface="Courier New" pitchFamily="49" charset="0"/>
              </a:rPr>
              <a:t>-cps list?-cps </a:t>
            </a:r>
            <a:r>
              <a:rPr lang="en-US" sz="1800" b="1" dirty="0" err="1">
                <a:latin typeface="Courier New" pitchFamily="49" charset="0"/>
              </a:rPr>
              <a:t>ls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    (make-k (lambda (v) v))))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(apply-k k #f)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(if (not (</a:t>
            </a:r>
            <a:r>
              <a:rPr lang="en-US" sz="1800" b="1" dirty="0" err="1">
                <a:latin typeface="Courier New" pitchFamily="49" charset="0"/>
              </a:rPr>
              <a:t>andmap</a:t>
            </a:r>
            <a:r>
              <a:rPr lang="en-US" sz="1800" b="1" dirty="0">
                <a:latin typeface="Courier New" pitchFamily="49" charset="0"/>
              </a:rPr>
              <a:t>-cps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(make-cps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(lambda (L)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(length-cps L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(lambda (v)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(= v (length-cps (car </a:t>
            </a:r>
            <a:r>
              <a:rPr lang="en-US" sz="1800" b="1" dirty="0" err="1">
                <a:latin typeface="Courier New" pitchFamily="49" charset="0"/>
              </a:rPr>
              <a:t>ls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       (make-k (lambda (v) v))))))))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(cdr </a:t>
            </a:r>
            <a:r>
              <a:rPr lang="en-US" sz="1800" b="1" dirty="0" err="1">
                <a:latin typeface="Courier New" pitchFamily="49" charset="0"/>
              </a:rPr>
              <a:t>ls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(lambda (v) v)))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(apply-k k #f)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(apply-k k #t))))))))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30705" y="517358"/>
            <a:ext cx="232099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CC0097"/>
                </a:solidFill>
              </a:rPr>
              <a:t>Which call(s) to non-primitive procedures is/are not in tail-position?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17610" y="4004084"/>
            <a:ext cx="232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C42EAD"/>
                </a:solidFill>
              </a:rPr>
              <a:t>What is common to all of the non-tail recursion "CPS calls" in all of these examples?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8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CPS and the future of 304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1"/>
            <a:ext cx="8915400" cy="4525963"/>
          </a:xfrm>
        </p:spPr>
        <p:txBody>
          <a:bodyPr/>
          <a:lstStyle/>
          <a:p>
            <a:r>
              <a:rPr lang="en-US" sz="2800" dirty="0"/>
              <a:t>Practice writing CPS code (A15)</a:t>
            </a:r>
          </a:p>
          <a:p>
            <a:r>
              <a:rPr lang="en-US" sz="2800" dirty="0"/>
              <a:t>Add other features to interpreter (no CPS)  (A16-17)</a:t>
            </a:r>
          </a:p>
          <a:p>
            <a:r>
              <a:rPr lang="en-US" sz="2800" dirty="0"/>
              <a:t>(In class weeks 7-8) Learn how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call/cc </a:t>
            </a:r>
            <a:r>
              <a:rPr lang="en-US" sz="2800" dirty="0"/>
              <a:t>works.</a:t>
            </a:r>
          </a:p>
          <a:p>
            <a:r>
              <a:rPr lang="en-US" sz="2800" dirty="0"/>
              <a:t>Convert interpreter to CPS (A 18a)</a:t>
            </a:r>
          </a:p>
          <a:p>
            <a:pPr lvl="1"/>
            <a:r>
              <a:rPr lang="en-US" dirty="0"/>
              <a:t>Use the data-structures representation of continuations in your interpreter</a:t>
            </a:r>
          </a:p>
          <a:p>
            <a:r>
              <a:rPr lang="en-US" sz="2800" dirty="0"/>
              <a:t>Use CPS interpreter to add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call/cc</a:t>
            </a:r>
            <a:r>
              <a:rPr lang="en-US" sz="2800" dirty="0"/>
              <a:t> to our interpreted language. (A 18b)</a:t>
            </a:r>
          </a:p>
          <a:p>
            <a:r>
              <a:rPr lang="en-US" sz="2800" dirty="0"/>
              <a:t>Convert CPS code to imperative form, check code for tail form (A 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67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68350-F583-4444-9B81-C7AEDC8DD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9"/>
          </a:xfrm>
        </p:spPr>
        <p:txBody>
          <a:bodyPr/>
          <a:lstStyle/>
          <a:p>
            <a:r>
              <a:rPr lang="en-US" dirty="0"/>
              <a:t>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5B614-266A-4570-8BE9-C92B94C20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09601"/>
            <a:ext cx="10972800" cy="4525963"/>
          </a:xfrm>
        </p:spPr>
        <p:txBody>
          <a:bodyPr/>
          <a:lstStyle/>
          <a:p>
            <a:r>
              <a:rPr lang="en-US" sz="2400" dirty="0"/>
              <a:t>From CSUG: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From Wikipedia: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practice later: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iota</a:t>
            </a:r>
            <a:r>
              <a:rPr lang="en-US" dirty="0"/>
              <a:t> to write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/>
              <a:t>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(range 5 9) </a:t>
            </a:r>
            <a:r>
              <a:rPr lang="en-US" dirty="0">
                <a:sym typeface="Wingdings" panose="05000000000000000000" pitchFamily="2" charset="2"/>
              </a:rPr>
              <a:t>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(5 6 7 8 9)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E03344-F256-4D5A-B1B2-5BA53B3A5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143001"/>
            <a:ext cx="6172200" cy="21472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02716B-4D81-49E3-9F17-5B813C087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810000"/>
            <a:ext cx="8341946" cy="171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04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sz="3200" dirty="0"/>
              <a:t>Add </a:t>
            </a:r>
            <a:r>
              <a:rPr lang="en-US" sz="3200" dirty="0">
                <a:latin typeface="Courier New" pitchFamily="49" charset="0"/>
              </a:rPr>
              <a:t>letrec</a:t>
            </a:r>
            <a:r>
              <a:rPr lang="en-US" sz="3200" dirty="0"/>
              <a:t> to the interpreted language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9144000" cy="5410200"/>
          </a:xfrm>
        </p:spPr>
        <p:txBody>
          <a:bodyPr/>
          <a:lstStyle/>
          <a:p>
            <a:r>
              <a:rPr lang="en-US" sz="2400" dirty="0"/>
              <a:t>Limited version of </a:t>
            </a:r>
            <a:r>
              <a:rPr lang="en-US" sz="2400" b="1" dirty="0">
                <a:latin typeface="Courier New" pitchFamily="49" charset="0"/>
              </a:rPr>
              <a:t>letrec</a:t>
            </a:r>
          </a:p>
          <a:p>
            <a:pPr lvl="1"/>
            <a:r>
              <a:rPr lang="en-US" sz="2400" dirty="0"/>
              <a:t>One that’s like the way </a:t>
            </a:r>
            <a:r>
              <a:rPr lang="en-US" sz="2400" b="1" dirty="0">
                <a:latin typeface="Courier New" pitchFamily="49" charset="0"/>
              </a:rPr>
              <a:t>letrec</a:t>
            </a:r>
            <a:r>
              <a:rPr lang="en-US" sz="2400" dirty="0"/>
              <a:t> SHOULD always be used.</a:t>
            </a:r>
          </a:p>
          <a:p>
            <a:pPr lvl="1"/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(letrec ([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var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&lt;lambda-exp&gt;] ... ) </a:t>
            </a:r>
            <a:b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 body body2 ... )</a:t>
            </a:r>
            <a:br>
              <a:rPr lang="en-US" sz="2400" b="1" dirty="0">
                <a:solidFill>
                  <a:srgbClr val="0066FF"/>
                </a:solidFill>
                <a:latin typeface="Courier New" pitchFamily="49" charset="0"/>
              </a:rPr>
            </a:br>
            <a:endParaRPr lang="en-US" sz="2100" b="1" dirty="0">
              <a:solidFill>
                <a:srgbClr val="FF3300"/>
              </a:solidFill>
              <a:latin typeface="Courier New" pitchFamily="49" charset="0"/>
            </a:endParaRPr>
          </a:p>
          <a:p>
            <a:pPr lvl="1"/>
            <a:r>
              <a:rPr lang="en-US" sz="2400" dirty="0"/>
              <a:t>could be parsed into </a:t>
            </a:r>
            <a:br>
              <a:rPr lang="en-US" sz="2400" dirty="0"/>
            </a:b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[letrec-exp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(proc-names (list-of symbol?))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(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idss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(list-of (list-of symbol?)))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(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bodiess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(list-of (list-of expression?)))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(letrec-bodies (list-of expression?)]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FB37DD-BD98-4268-9A8B-E032559B4989}"/>
              </a:ext>
            </a:extLst>
          </p:cNvPr>
          <p:cNvSpPr txBox="1"/>
          <p:nvPr/>
        </p:nvSpPr>
        <p:spPr>
          <a:xfrm>
            <a:off x="4343400" y="5791201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3300"/>
                </a:solidFill>
              </a:rPr>
              <a:t>This is one possible way of parsing it.  0thers are also acceptable.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9928</TotalTime>
  <Words>1977</Words>
  <Application>Microsoft Office PowerPoint</Application>
  <PresentationFormat>Widescreen</PresentationFormat>
  <Paragraphs>284</Paragraphs>
  <Slides>26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Consolas</vt:lpstr>
      <vt:lpstr>Courier New</vt:lpstr>
      <vt:lpstr>Times New Roman</vt:lpstr>
      <vt:lpstr>Wingdings</vt:lpstr>
      <vt:lpstr>Default Design</vt:lpstr>
      <vt:lpstr>CSSE 304 Day 25</vt:lpstr>
      <vt:lpstr>CPS tips</vt:lpstr>
      <vt:lpstr>Some incorrect CPS code</vt:lpstr>
      <vt:lpstr>Some incorrect CPS code</vt:lpstr>
      <vt:lpstr>Some incorrect CPS code</vt:lpstr>
      <vt:lpstr>Some incorrect CPS code</vt:lpstr>
      <vt:lpstr>CPS and the future of 304</vt:lpstr>
      <vt:lpstr>iota</vt:lpstr>
      <vt:lpstr>Add letrec to the interpreted language</vt:lpstr>
      <vt:lpstr>PowerPoint Presentation</vt:lpstr>
      <vt:lpstr>letrec  Evaluation</vt:lpstr>
      <vt:lpstr>How to evaluate letrec?</vt:lpstr>
      <vt:lpstr>Extend-env-recursively:  Three possible approaches </vt:lpstr>
      <vt:lpstr>Disclaimer</vt:lpstr>
      <vt:lpstr>datatype for no-mutation approach</vt:lpstr>
      <vt:lpstr>Recursive extension without mutation</vt:lpstr>
      <vt:lpstr>PowerPoint Presentation</vt:lpstr>
      <vt:lpstr>Mutation solution: Uses the ribcage implementation of environments.</vt:lpstr>
      <vt:lpstr>Mutation solution: Uses the ribcage implementation of environments.</vt:lpstr>
      <vt:lpstr>PowerPoint Presentation</vt:lpstr>
      <vt:lpstr>Another Mutation solution: Expand the source code using syntax-expand.</vt:lpstr>
      <vt:lpstr>Onward to set! implementation.</vt:lpstr>
      <vt:lpstr>Binding vs. Assignment </vt:lpstr>
      <vt:lpstr>Add set! to the interpreter</vt:lpstr>
      <vt:lpstr>Add set! to the interpreter</vt:lpstr>
      <vt:lpstr>Implementing set!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Claude Anderson</dc:creator>
  <cp:lastModifiedBy>Claude Anderson</cp:lastModifiedBy>
  <cp:revision>166</cp:revision>
  <cp:lastPrinted>2020-01-27T14:45:44Z</cp:lastPrinted>
  <dcterms:created xsi:type="dcterms:W3CDTF">2003-10-20T17:10:23Z</dcterms:created>
  <dcterms:modified xsi:type="dcterms:W3CDTF">2021-01-24T22:19:02Z</dcterms:modified>
</cp:coreProperties>
</file>