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4"/>
  </p:notesMasterIdLst>
  <p:handoutMasterIdLst>
    <p:handoutMasterId r:id="rId15"/>
  </p:handoutMasterIdLst>
  <p:sldIdLst>
    <p:sldId id="428" r:id="rId2"/>
    <p:sldId id="304" r:id="rId3"/>
    <p:sldId id="443" r:id="rId4"/>
    <p:sldId id="414" r:id="rId5"/>
    <p:sldId id="472" r:id="rId6"/>
    <p:sldId id="473" r:id="rId7"/>
    <p:sldId id="456" r:id="rId8"/>
    <p:sldId id="471" r:id="rId9"/>
    <p:sldId id="458" r:id="rId10"/>
    <p:sldId id="459" r:id="rId11"/>
    <p:sldId id="468" r:id="rId12"/>
    <p:sldId id="466" r:id="rId13"/>
  </p:sldIdLst>
  <p:sldSz cx="12192000" cy="6858000"/>
  <p:notesSz cx="7315200" cy="96012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CC0066"/>
    <a:srgbClr val="C42EAD"/>
    <a:srgbClr val="CC0097"/>
    <a:srgbClr val="8DA3B2"/>
    <a:srgbClr val="CA0B6E"/>
    <a:srgbClr val="0033CC"/>
    <a:srgbClr val="75FFFF"/>
    <a:srgbClr val="D2C1A2"/>
    <a:srgbClr val="FF3300"/>
    <a:srgbClr val="99C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5198" autoAdjust="0"/>
    <p:restoredTop sz="84574" autoAdjust="0"/>
  </p:normalViewPr>
  <p:slideViewPr>
    <p:cSldViewPr>
      <p:cViewPr varScale="1">
        <p:scale>
          <a:sx n="74" d="100"/>
          <a:sy n="74" d="100"/>
        </p:scale>
        <p:origin x="566" y="67"/>
      </p:cViewPr>
      <p:guideLst>
        <p:guide orient="horz" pos="2160"/>
        <p:guide pos="384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3" d="2"/>
        <a:sy n="3" d="2"/>
      </p:scale>
      <p:origin x="0" y="0"/>
    </p:cViewPr>
  </p:notesTextViewPr>
  <p:sorterViewPr>
    <p:cViewPr varScale="1"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2" y="1"/>
            <a:ext cx="3170420" cy="4806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5877" tIns="47939" rIns="95877" bIns="47939" numCol="1" anchor="t" anchorCtr="0" compatLnSpc="1">
            <a:prstTxWarp prst="textNoShape">
              <a:avLst/>
            </a:prstTxWarp>
          </a:bodyPr>
          <a:lstStyle>
            <a:lvl1pPr defTabSz="958222">
              <a:defRPr sz="1200"/>
            </a:lvl1pPr>
          </a:lstStyle>
          <a:p>
            <a:endParaRPr lang="en-US"/>
          </a:p>
        </p:txBody>
      </p:sp>
      <p:sp>
        <p:nvSpPr>
          <p:cNvPr id="56323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4143535" y="1"/>
            <a:ext cx="3170420" cy="4806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5877" tIns="47939" rIns="95877" bIns="47939" numCol="1" anchor="t" anchorCtr="0" compatLnSpc="1">
            <a:prstTxWarp prst="textNoShape">
              <a:avLst/>
            </a:prstTxWarp>
          </a:bodyPr>
          <a:lstStyle>
            <a:lvl1pPr algn="r" defTabSz="958222">
              <a:defRPr sz="1200"/>
            </a:lvl1pPr>
          </a:lstStyle>
          <a:p>
            <a:endParaRPr lang="en-US"/>
          </a:p>
        </p:txBody>
      </p:sp>
      <p:sp>
        <p:nvSpPr>
          <p:cNvPr id="56324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2" y="9118375"/>
            <a:ext cx="3170420" cy="480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5877" tIns="47939" rIns="95877" bIns="47939" numCol="1" anchor="b" anchorCtr="0" compatLnSpc="1">
            <a:prstTxWarp prst="textNoShape">
              <a:avLst/>
            </a:prstTxWarp>
          </a:bodyPr>
          <a:lstStyle>
            <a:lvl1pPr defTabSz="958222">
              <a:defRPr sz="1200"/>
            </a:lvl1pPr>
          </a:lstStyle>
          <a:p>
            <a:endParaRPr lang="en-US"/>
          </a:p>
        </p:txBody>
      </p:sp>
      <p:sp>
        <p:nvSpPr>
          <p:cNvPr id="56325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4143535" y="9118375"/>
            <a:ext cx="3170420" cy="480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5877" tIns="47939" rIns="95877" bIns="47939" numCol="1" anchor="b" anchorCtr="0" compatLnSpc="1">
            <a:prstTxWarp prst="textNoShape">
              <a:avLst/>
            </a:prstTxWarp>
          </a:bodyPr>
          <a:lstStyle>
            <a:lvl1pPr algn="r" defTabSz="958222">
              <a:defRPr sz="1200"/>
            </a:lvl1pPr>
          </a:lstStyle>
          <a:p>
            <a:fld id="{67678ED9-3248-42EA-9843-5A1BDDB39D21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7698008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90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2" y="1"/>
            <a:ext cx="3170420" cy="4806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4833" tIns="47418" rIns="94833" bIns="47418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63491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4143535" y="1"/>
            <a:ext cx="3170420" cy="4806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4833" tIns="47418" rIns="94833" bIns="47418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63492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455613" y="720725"/>
            <a:ext cx="6403975" cy="3603625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63493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732021" y="4560298"/>
            <a:ext cx="5851161" cy="432109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4833" tIns="47418" rIns="94833" bIns="4741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3494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2" y="9118375"/>
            <a:ext cx="3170420" cy="480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4833" tIns="47418" rIns="94833" bIns="47418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63495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4143535" y="9118375"/>
            <a:ext cx="3170420" cy="480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4833" tIns="47418" rIns="94833" bIns="47418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1DC98F7B-29CD-4C6A-9715-3270586611D1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1647464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455613" y="720725"/>
            <a:ext cx="6403975" cy="3603625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C98F7B-29CD-4C6A-9715-3270586611D1}" type="slidenum">
              <a:rPr lang="en-US" smtClean="0"/>
              <a:pPr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4223468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455613" y="720725"/>
            <a:ext cx="6403975" cy="3603625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C98F7B-29CD-4C6A-9715-3270586611D1}" type="slidenum">
              <a:rPr lang="en-US" smtClean="0"/>
              <a:pPr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820732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455613" y="720725"/>
            <a:ext cx="6403975" cy="3603625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defTabSz="906818">
              <a:defRPr/>
            </a:pPr>
            <a:r>
              <a:rPr lang="en-US" dirty="0"/>
              <a:t>Hide this slide when making PDF</a:t>
            </a:r>
            <a:r>
              <a:rPr lang="en-US" baseline="0" dirty="0"/>
              <a:t> for students, then unhide for class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C98F7B-29CD-4C6A-9715-3270586611D1}" type="slidenum">
              <a:rPr lang="en-US" smtClean="0"/>
              <a:pPr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3857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rgbClr val="CCFFFF"/>
            </a:gs>
            <a:gs pos="100000">
              <a:srgbClr val="99CCFF"/>
            </a:gs>
          </a:gsLst>
          <a:path path="rect">
            <a:fillToRect r="100000" b="10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09600" y="274638"/>
            <a:ext cx="109728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09600" y="1600201"/>
            <a:ext cx="109728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8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0" y="304800"/>
            <a:ext cx="9144000" cy="1143000"/>
          </a:xfrm>
        </p:spPr>
        <p:txBody>
          <a:bodyPr/>
          <a:lstStyle/>
          <a:p>
            <a:r>
              <a:rPr lang="en-US" sz="4000" dirty="0"/>
              <a:t>Prelude:</a:t>
            </a:r>
            <a:br>
              <a:rPr lang="en-US" sz="4000" dirty="0"/>
            </a:br>
            <a:r>
              <a:rPr lang="en-US" sz="4000" dirty="0"/>
              <a:t>Courtesy of Matt Ellis </a:t>
            </a:r>
            <a:r>
              <a:rPr lang="en-US" sz="2400" dirty="0"/>
              <a:t>and</a:t>
            </a:r>
            <a:r>
              <a:rPr lang="en-US" sz="4000" dirty="0"/>
              <a:t> Kyle </a:t>
            </a:r>
            <a:r>
              <a:rPr lang="en-US" sz="4000" dirty="0" err="1"/>
              <a:t>Gossman</a:t>
            </a:r>
            <a:endParaRPr lang="en-US" sz="4000" dirty="0"/>
          </a:p>
        </p:txBody>
      </p:sp>
      <p:sp>
        <p:nvSpPr>
          <p:cNvPr id="6041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905000" y="1905000"/>
            <a:ext cx="8763000" cy="4953000"/>
          </a:xfrm>
        </p:spPr>
        <p:txBody>
          <a:bodyPr/>
          <a:lstStyle/>
          <a:p>
            <a:pPr>
              <a:buFontTx/>
              <a:buNone/>
            </a:pPr>
            <a:r>
              <a:rPr lang="en-US" sz="2800" b="1" dirty="0">
                <a:latin typeface="Courier New" pitchFamily="49" charset="0"/>
              </a:rPr>
              <a:t>(define evil </a:t>
            </a:r>
            <a:r>
              <a:rPr lang="en-US" sz="2400" b="1" dirty="0">
                <a:solidFill>
                  <a:srgbClr val="FF3300"/>
                </a:solidFill>
                <a:latin typeface="Courier New" pitchFamily="49" charset="0"/>
              </a:rPr>
              <a:t>; their name for it, not mine!</a:t>
            </a:r>
          </a:p>
          <a:p>
            <a:pPr>
              <a:buFontTx/>
              <a:buNone/>
            </a:pPr>
            <a:r>
              <a:rPr lang="en-US" sz="2800" b="1" dirty="0">
                <a:latin typeface="Courier New" pitchFamily="49" charset="0"/>
              </a:rPr>
              <a:t>  ((lambda (lambda)</a:t>
            </a:r>
          </a:p>
          <a:p>
            <a:pPr>
              <a:buFontTx/>
              <a:buNone/>
            </a:pPr>
            <a:r>
              <a:rPr lang="en-US" sz="2800" b="1" dirty="0">
                <a:latin typeface="Courier New" pitchFamily="49" charset="0"/>
              </a:rPr>
              <a:t>     ((lambda </a:t>
            </a:r>
            <a:r>
              <a:rPr lang="en-US" sz="2800" b="1" dirty="0" err="1">
                <a:latin typeface="Courier New" pitchFamily="49" charset="0"/>
              </a:rPr>
              <a:t>lambda</a:t>
            </a:r>
            <a:r>
              <a:rPr lang="en-US" sz="2800" b="1" dirty="0">
                <a:latin typeface="Courier New" pitchFamily="49" charset="0"/>
              </a:rPr>
              <a:t>) lambda))</a:t>
            </a:r>
          </a:p>
          <a:p>
            <a:pPr>
              <a:buFontTx/>
              <a:buNone/>
            </a:pPr>
            <a:r>
              <a:rPr lang="en-US" sz="2800" b="1" dirty="0">
                <a:latin typeface="Courier New" pitchFamily="49" charset="0"/>
              </a:rPr>
              <a:t>   ((lambda 'lambda 'lambda)</a:t>
            </a:r>
          </a:p>
          <a:p>
            <a:pPr>
              <a:buFontTx/>
              <a:buNone/>
            </a:pPr>
            <a:r>
              <a:rPr lang="en-US" sz="2800" b="1" dirty="0">
                <a:latin typeface="Courier New" pitchFamily="49" charset="0"/>
              </a:rPr>
              <a:t>    (lambda (lambda)</a:t>
            </a:r>
          </a:p>
          <a:p>
            <a:pPr>
              <a:buFontTx/>
              <a:buNone/>
            </a:pPr>
            <a:r>
              <a:rPr lang="en-US" sz="2800" b="1" dirty="0">
                <a:latin typeface="Courier New" pitchFamily="49" charset="0"/>
              </a:rPr>
              <a:t>      (lambda </a:t>
            </a:r>
            <a:r>
              <a:rPr lang="en-US" sz="2800" b="1" dirty="0" err="1">
                <a:latin typeface="Courier New" pitchFamily="49" charset="0"/>
              </a:rPr>
              <a:t>lambda</a:t>
            </a:r>
            <a:r>
              <a:rPr lang="en-US" sz="2800" b="1" dirty="0">
                <a:latin typeface="Courier New" pitchFamily="49" charset="0"/>
              </a:rPr>
              <a:t>))</a:t>
            </a:r>
          </a:p>
          <a:p>
            <a:pPr>
              <a:buFontTx/>
              <a:buNone/>
            </a:pPr>
            <a:r>
              <a:rPr lang="en-US" sz="2800" b="1" dirty="0">
                <a:latin typeface="Courier New" pitchFamily="49" charset="0"/>
              </a:rPr>
              <a:t>    (lambda (lambda)</a:t>
            </a:r>
          </a:p>
          <a:p>
            <a:pPr>
              <a:buFontTx/>
              <a:buNone/>
            </a:pPr>
            <a:r>
              <a:rPr lang="en-US" sz="2800" b="1" dirty="0">
                <a:latin typeface="Courier New" pitchFamily="49" charset="0"/>
              </a:rPr>
              <a:t>      lambda))))</a:t>
            </a:r>
            <a:br>
              <a:rPr lang="en-US" sz="2800" b="1" dirty="0">
                <a:latin typeface="Courier New" pitchFamily="49" charset="0"/>
              </a:rPr>
            </a:br>
            <a:br>
              <a:rPr lang="en-US" sz="2000" b="1" dirty="0">
                <a:latin typeface="Courier New" pitchFamily="49" charset="0"/>
              </a:rPr>
            </a:br>
            <a:r>
              <a:rPr lang="en-US" b="1" dirty="0">
                <a:latin typeface="Courier New" pitchFamily="49" charset="0"/>
                <a:cs typeface="Courier New" pitchFamily="49" charset="0"/>
              </a:rPr>
              <a:t>evil</a:t>
            </a:r>
            <a:r>
              <a:rPr lang="en-US" b="1" dirty="0"/>
              <a:t> is legal in Scheme!  What does it do?</a:t>
            </a:r>
            <a:endParaRPr lang="en-US" b="1" dirty="0">
              <a:latin typeface="Courier New" pitchFamily="49" charset="0"/>
            </a:endParaRPr>
          </a:p>
          <a:p>
            <a:pPr>
              <a:buFontTx/>
              <a:buNone/>
            </a:pPr>
            <a:endParaRPr lang="en-US" sz="3600" b="1" dirty="0">
              <a:latin typeface="Courier New" pitchFamily="49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6629400" y="3962402"/>
            <a:ext cx="3962400" cy="2292935"/>
          </a:xfrm>
          <a:prstGeom prst="rect">
            <a:avLst/>
          </a:prstGeom>
          <a:noFill/>
          <a:ln w="22225"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r>
              <a:rPr lang="en-US" sz="2200" b="1" dirty="0">
                <a:solidFill>
                  <a:srgbClr val="0033CC"/>
                </a:solidFill>
              </a:rPr>
              <a:t>Perhaps the use of trace-lambda will help you figure it out.</a:t>
            </a:r>
          </a:p>
          <a:p>
            <a:endParaRPr lang="en-US" sz="1100" b="1" dirty="0">
              <a:solidFill>
                <a:srgbClr val="FF3300"/>
              </a:solidFill>
            </a:endParaRPr>
          </a:p>
          <a:p>
            <a:r>
              <a:rPr lang="en-US" sz="2200" b="1" dirty="0">
                <a:solidFill>
                  <a:srgbClr val="FF3300"/>
                </a:solidFill>
              </a:rPr>
              <a:t>Matt and Kyle are 2005 CS alumni whose legacy lives on.</a:t>
            </a:r>
          </a:p>
        </p:txBody>
      </p:sp>
    </p:spTree>
    <p:extLst>
      <p:ext uri="{BB962C8B-B14F-4D97-AF65-F5344CB8AC3E}">
        <p14:creationId xmlns:p14="http://schemas.microsoft.com/office/powerpoint/2010/main" val="3638107811"/>
      </p:ext>
    </p:extLst>
  </p:cSld>
  <p:clrMapOvr>
    <a:masterClrMapping/>
  </p:clrMapOvr>
  <p:transition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2" name="Rectangle 2"/>
          <p:cNvSpPr>
            <a:spLocks noGrp="1" noChangeArrowheads="1"/>
          </p:cNvSpPr>
          <p:nvPr>
            <p:ph type="ctrTitle"/>
          </p:nvPr>
        </p:nvSpPr>
        <p:spPr>
          <a:xfrm>
            <a:off x="3657600" y="381000"/>
            <a:ext cx="6477000" cy="3505200"/>
          </a:xfrm>
        </p:spPr>
        <p:txBody>
          <a:bodyPr/>
          <a:lstStyle/>
          <a:p>
            <a:r>
              <a:rPr lang="en-US" dirty="0"/>
              <a:t>CSSE 304   Day 24</a:t>
            </a:r>
            <a:br>
              <a:rPr lang="en-US" dirty="0"/>
            </a:br>
            <a:r>
              <a:rPr lang="en-US" dirty="0"/>
              <a:t>(E&amp;C exam was Day 23)</a:t>
            </a:r>
            <a:br>
              <a:rPr lang="en-US" dirty="0"/>
            </a:br>
            <a:endParaRPr lang="en-US" dirty="0"/>
          </a:p>
        </p:txBody>
      </p:sp>
      <p:sp>
        <p:nvSpPr>
          <p:cNvPr id="61443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2933700" y="2819400"/>
            <a:ext cx="7924800" cy="2438400"/>
          </a:xfrm>
        </p:spPr>
        <p:txBody>
          <a:bodyPr/>
          <a:lstStyle/>
          <a:p>
            <a:pPr>
              <a:lnSpc>
                <a:spcPct val="80000"/>
              </a:lnSpc>
              <a:spcAft>
                <a:spcPct val="20000"/>
              </a:spcAft>
            </a:pPr>
            <a:r>
              <a:rPr lang="en-US" sz="2800" b="1" dirty="0"/>
              <a:t>Second implementation of continuations </a:t>
            </a:r>
          </a:p>
          <a:p>
            <a:pPr>
              <a:lnSpc>
                <a:spcPct val="80000"/>
              </a:lnSpc>
              <a:spcAft>
                <a:spcPct val="20000"/>
              </a:spcAft>
            </a:pPr>
            <a:r>
              <a:rPr lang="en-US" sz="2800" b="1" dirty="0"/>
              <a:t>(as data structures)</a:t>
            </a:r>
          </a:p>
          <a:p>
            <a:pPr>
              <a:lnSpc>
                <a:spcPct val="80000"/>
              </a:lnSpc>
              <a:spcAft>
                <a:spcPct val="20000"/>
              </a:spcAft>
            </a:pPr>
            <a:endParaRPr lang="en-US" sz="2800" b="1" dirty="0"/>
          </a:p>
          <a:p>
            <a:pPr>
              <a:lnSpc>
                <a:spcPct val="80000"/>
              </a:lnSpc>
              <a:spcAft>
                <a:spcPct val="20000"/>
              </a:spcAft>
            </a:pPr>
            <a:r>
              <a:rPr lang="en-US" sz="2800" b="1" dirty="0">
                <a:solidFill>
                  <a:srgbClr val="FF0000"/>
                </a:solidFill>
              </a:rPr>
              <a:t>Answers to your questions!</a:t>
            </a:r>
            <a:endParaRPr lang="en-US" sz="2800" dirty="0">
              <a:solidFill>
                <a:srgbClr val="FF0000"/>
              </a:solidFill>
            </a:endParaRPr>
          </a:p>
          <a:p>
            <a:pPr algn="l">
              <a:lnSpc>
                <a:spcPct val="80000"/>
              </a:lnSpc>
            </a:pPr>
            <a:endParaRPr lang="en-US" sz="2800" dirty="0"/>
          </a:p>
          <a:p>
            <a:pPr algn="l">
              <a:lnSpc>
                <a:spcPct val="80000"/>
              </a:lnSpc>
            </a:pPr>
            <a:endParaRPr lang="en-US" sz="2800" dirty="0"/>
          </a:p>
          <a:p>
            <a:pPr algn="l">
              <a:lnSpc>
                <a:spcPct val="80000"/>
              </a:lnSpc>
            </a:pPr>
            <a:endParaRPr lang="en-US" sz="2800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6400" y="-228600"/>
            <a:ext cx="8991600" cy="1143000"/>
          </a:xfrm>
        </p:spPr>
        <p:txBody>
          <a:bodyPr/>
          <a:lstStyle/>
          <a:p>
            <a:r>
              <a:rPr lang="en-US" dirty="0"/>
              <a:t>Extra credit – up to 120 HW points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685801"/>
            <a:ext cx="11430000" cy="4754563"/>
          </a:xfrm>
        </p:spPr>
        <p:txBody>
          <a:bodyPr/>
          <a:lstStyle/>
          <a:p>
            <a:pPr>
              <a:spcBef>
                <a:spcPts val="0"/>
              </a:spcBef>
            </a:pPr>
            <a:r>
              <a:rPr lang="en-US" sz="2800" dirty="0"/>
              <a:t>Modify your interpreter so that it can interpret itself.</a:t>
            </a:r>
          </a:p>
          <a:p>
            <a:pPr>
              <a:spcBef>
                <a:spcPts val="0"/>
              </a:spcBef>
            </a:pPr>
            <a:r>
              <a:rPr lang="en-US" sz="2800" dirty="0"/>
              <a:t>In </a:t>
            </a:r>
            <a:r>
              <a:rPr lang="en-US" sz="2800" b="1" dirty="0"/>
              <a:t>rep</a:t>
            </a:r>
            <a:r>
              <a:rPr lang="en-US" sz="2800" dirty="0"/>
              <a:t> mode, you can load the code and run it within your interpreter.</a:t>
            </a:r>
          </a:p>
          <a:p>
            <a:pPr>
              <a:spcBef>
                <a:spcPts val="0"/>
              </a:spcBef>
            </a:pPr>
            <a:r>
              <a:rPr lang="en-US" sz="2800" dirty="0"/>
              <a:t>You may need to bypass </a:t>
            </a:r>
            <a:r>
              <a:rPr lang="en-US" sz="2800" b="1" dirty="0"/>
              <a:t>define-datatype</a:t>
            </a:r>
            <a:r>
              <a:rPr lang="en-US" sz="2800" dirty="0"/>
              <a:t>, or implement a similar mechanism.</a:t>
            </a:r>
          </a:p>
          <a:p>
            <a:pPr>
              <a:spcBef>
                <a:spcPts val="0"/>
              </a:spcBef>
            </a:pPr>
            <a:r>
              <a:rPr lang="en-US" sz="2800" dirty="0"/>
              <a:t>Can your “second level” loaded interpreter load and run another interpreter?  How many levels can you do?</a:t>
            </a:r>
          </a:p>
          <a:p>
            <a:pPr>
              <a:spcBef>
                <a:spcPts val="0"/>
              </a:spcBef>
            </a:pPr>
            <a:r>
              <a:rPr lang="en-US" sz="2800" dirty="0"/>
              <a:t>Demonstrate it to me no later than Thursday of exam week.</a:t>
            </a:r>
          </a:p>
          <a:p>
            <a:pPr>
              <a:spcBef>
                <a:spcPts val="0"/>
              </a:spcBef>
            </a:pPr>
            <a:r>
              <a:rPr lang="en-US" sz="2800" dirty="0"/>
              <a:t>You can do  this with one or two other students.</a:t>
            </a:r>
          </a:p>
          <a:p>
            <a:pPr lvl="1"/>
            <a:r>
              <a:rPr lang="en-US" sz="2400" dirty="0"/>
              <a:t>Can be people who are NOT on your interpreter team.</a:t>
            </a:r>
          </a:p>
          <a:p>
            <a:r>
              <a:rPr lang="en-US" sz="2800" dirty="0"/>
              <a:t>If you are thinking of doing this, let's have a conversation about it soon.</a:t>
            </a:r>
          </a:p>
        </p:txBody>
      </p:sp>
    </p:spTree>
    <p:extLst>
      <p:ext uri="{BB962C8B-B14F-4D97-AF65-F5344CB8AC3E}">
        <p14:creationId xmlns:p14="http://schemas.microsoft.com/office/powerpoint/2010/main" val="300325969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continuations and CPS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 dirty="0"/>
              <a:t>Continue with …</a:t>
            </a:r>
          </a:p>
        </p:txBody>
      </p:sp>
    </p:spTree>
    <p:extLst>
      <p:ext uri="{BB962C8B-B14F-4D97-AF65-F5344CB8AC3E}">
        <p14:creationId xmlns:p14="http://schemas.microsoft.com/office/powerpoint/2010/main" val="225702183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BAC0886F-6674-40CF-BBB4-9878045BA91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Recall the basic CPS principles</a:t>
            </a:r>
            <a:br>
              <a:rPr lang="en-US" dirty="0"/>
            </a:br>
            <a:r>
              <a:rPr lang="en-US" sz="2800" dirty="0"/>
              <a:t>(I hope you have already seen these in practice as you wrote one or two A15 problem 1 procedures)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3D9B876F-71D5-4E77-9B7B-79E88EC403A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52400" y="2027237"/>
            <a:ext cx="12039600" cy="4525963"/>
          </a:xfrm>
        </p:spPr>
        <p:txBody>
          <a:bodyPr/>
          <a:lstStyle/>
          <a:p>
            <a:pPr>
              <a:spcBef>
                <a:spcPts val="1372"/>
              </a:spcBef>
            </a:pPr>
            <a:r>
              <a:rPr lang="en-US" sz="2800" dirty="0"/>
              <a:t>A substantial procedure is recursive and not a built-in Scheme procedure.</a:t>
            </a:r>
          </a:p>
          <a:p>
            <a:pPr>
              <a:spcBef>
                <a:spcPts val="1372"/>
              </a:spcBef>
            </a:pPr>
            <a:r>
              <a:rPr lang="en-US" sz="2800" dirty="0"/>
              <a:t>Every application of substantial procedure must be in tail position. We defined tail position in the Day 25 class</a:t>
            </a:r>
          </a:p>
          <a:p>
            <a:pPr>
              <a:spcBef>
                <a:spcPts val="1372"/>
              </a:spcBef>
            </a:pPr>
            <a:r>
              <a:rPr lang="en-US" sz="2800" dirty="0"/>
              <a:t>When we apply a substantial procedure, we must provide a continuation as (the last) argument.</a:t>
            </a:r>
          </a:p>
          <a:p>
            <a:pPr>
              <a:spcBef>
                <a:spcPts val="1372"/>
              </a:spcBef>
            </a:pPr>
            <a:r>
              <a:rPr lang="en-US" sz="2800" dirty="0"/>
              <a:t>When we get the answer without calling any substantial procedures, we apply the current continuation to that answer.</a:t>
            </a:r>
          </a:p>
          <a:p>
            <a:pPr>
              <a:spcBef>
                <a:spcPts val="1372"/>
              </a:spcBef>
            </a:pPr>
            <a:r>
              <a:rPr lang="en-US" sz="2800" dirty="0">
                <a:latin typeface="Courier New" panose="02070309020205020404" pitchFamily="49" charset="0"/>
                <a:cs typeface="Courier New" panose="02070309020205020404" pitchFamily="49" charset="0"/>
              </a:rPr>
              <a:t>apply-k</a:t>
            </a:r>
            <a:r>
              <a:rPr lang="en-US" sz="2800" dirty="0"/>
              <a:t> is a substantial procedure. Continuation constructors are not.</a:t>
            </a:r>
          </a:p>
        </p:txBody>
      </p:sp>
    </p:spTree>
    <p:extLst>
      <p:ext uri="{BB962C8B-B14F-4D97-AF65-F5344CB8AC3E}">
        <p14:creationId xmlns:p14="http://schemas.microsoft.com/office/powerpoint/2010/main" val="88414364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021DA58-3797-4E21-9BA5-C4D399284C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Continuation representations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48BC95A-CC8C-41F0-B23B-21CAD254F26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indent="-514350">
              <a:buFont typeface="+mj-lt"/>
              <a:buAutoNum type="arabicPeriod"/>
            </a:pPr>
            <a:r>
              <a:rPr lang="en-US" b="1" dirty="0"/>
              <a:t>(on this week’s video and A15 problem 1) </a:t>
            </a:r>
            <a:r>
              <a:rPr lang="en-US" dirty="0"/>
              <a:t>A continuation is a Scheme procedure.  </a:t>
            </a:r>
            <a:r>
              <a:rPr lang="en-US" dirty="0">
                <a:latin typeface="Courier New" panose="02070309020205020404" pitchFamily="49" charset="0"/>
                <a:cs typeface="Courier New" panose="02070309020205020404" pitchFamily="49" charset="0"/>
              </a:rPr>
              <a:t>apply-k</a:t>
            </a:r>
            <a:r>
              <a:rPr lang="en-US" dirty="0"/>
              <a:t> is a simple “pass-through”.    </a:t>
            </a:r>
            <a:br>
              <a:rPr lang="en-US" dirty="0"/>
            </a:br>
            <a:r>
              <a:rPr lang="en-US" sz="2400" dirty="0">
                <a:latin typeface="Courier New" panose="02070309020205020404" pitchFamily="49" charset="0"/>
                <a:cs typeface="Courier New" panose="02070309020205020404" pitchFamily="49" charset="0"/>
              </a:rPr>
              <a:t>(define apply-k (lambda (k v) (k v)))</a:t>
            </a:r>
            <a:br>
              <a:rPr lang="en-US" sz="2400" dirty="0">
                <a:latin typeface="Courier New" panose="02070309020205020404" pitchFamily="49" charset="0"/>
                <a:cs typeface="Courier New" panose="02070309020205020404" pitchFamily="49" charset="0"/>
              </a:rPr>
            </a:br>
            <a:endParaRPr lang="en-US" dirty="0">
              <a:latin typeface="Courier New" panose="02070309020205020404" pitchFamily="49" charset="0"/>
              <a:cs typeface="Courier New" panose="02070309020205020404" pitchFamily="49" charset="0"/>
            </a:endParaRPr>
          </a:p>
          <a:p>
            <a:pPr marL="514350" indent="-514350">
              <a:buFont typeface="+mj-lt"/>
              <a:buAutoNum type="arabicPeriod"/>
            </a:pPr>
            <a:r>
              <a:rPr lang="en-US" b="1" dirty="0"/>
              <a:t>(today, A15 problem 2) </a:t>
            </a:r>
            <a:r>
              <a:rPr lang="en-US" dirty="0"/>
              <a:t>A continuation is a data structure, defined using </a:t>
            </a:r>
            <a:r>
              <a:rPr lang="en-US" dirty="0">
                <a:latin typeface="Courier New" panose="02070309020205020404" pitchFamily="49" charset="0"/>
                <a:cs typeface="Courier New" panose="02070309020205020404" pitchFamily="49" charset="0"/>
              </a:rPr>
              <a:t>define-datatype</a:t>
            </a:r>
            <a:r>
              <a:rPr lang="en-US" dirty="0"/>
              <a:t>. </a:t>
            </a:r>
            <a:br>
              <a:rPr lang="en-US" dirty="0"/>
            </a:br>
            <a:r>
              <a:rPr lang="en-US" dirty="0">
                <a:latin typeface="Courier New" panose="02070309020205020404" pitchFamily="49" charset="0"/>
                <a:cs typeface="Courier New" panose="02070309020205020404" pitchFamily="49" charset="0"/>
              </a:rPr>
              <a:t>make-k</a:t>
            </a:r>
            <a:r>
              <a:rPr lang="en-US" dirty="0"/>
              <a:t> is replaced by having a constructor for each continuation variant.  </a:t>
            </a:r>
            <a:r>
              <a:rPr lang="en-US" dirty="0">
                <a:latin typeface="Courier New" panose="02070309020205020404" pitchFamily="49" charset="0"/>
                <a:cs typeface="Courier New" panose="02070309020205020404" pitchFamily="49" charset="0"/>
              </a:rPr>
              <a:t>apply-k</a:t>
            </a:r>
            <a:r>
              <a:rPr lang="en-US" dirty="0"/>
              <a:t> does most of the continuation work.</a:t>
            </a:r>
          </a:p>
        </p:txBody>
      </p:sp>
    </p:spTree>
    <p:extLst>
      <p:ext uri="{BB962C8B-B14F-4D97-AF65-F5344CB8AC3E}">
        <p14:creationId xmlns:p14="http://schemas.microsoft.com/office/powerpoint/2010/main" val="180145605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Succeed and fail continuations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0" y="1524001"/>
            <a:ext cx="8382000" cy="4525963"/>
          </a:xfrm>
        </p:spPr>
        <p:txBody>
          <a:bodyPr/>
          <a:lstStyle/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(define prod-cps </a:t>
            </a:r>
            <a:r>
              <a:rPr lang="en-US" sz="2000" dirty="0">
                <a:solidFill>
                  <a:srgbClr val="CC0097"/>
                </a:solidFill>
              </a:rPr>
              <a:t>; fill in the continuations at the end</a:t>
            </a:r>
            <a:r>
              <a:rPr lang="en-US" sz="2000" b="1" dirty="0">
                <a:solidFill>
                  <a:srgbClr val="CC0097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</a:p>
          <a:p>
            <a:pPr marL="0" indent="0">
              <a:buNone/>
            </a:pPr>
            <a:r>
              <a:rPr lang="en-US" sz="2000" b="1" dirty="0">
                <a:solidFill>
                  <a:srgbClr val="CC0097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 </a:t>
            </a: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(lambda (L succeed fail)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(</a:t>
            </a:r>
            <a:r>
              <a:rPr lang="en-US" sz="2000" b="1" dirty="0" err="1">
                <a:latin typeface="Courier New" panose="02070309020205020404" pitchFamily="49" charset="0"/>
                <a:cs typeface="Courier New" panose="02070309020205020404" pitchFamily="49" charset="0"/>
              </a:rPr>
              <a:t>cond</a:t>
            </a: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[(null? L) (apply-k succeed 1)]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      [(zero? (car L)) (apply-k fail)]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      [else (prod-cps (cdr L)</a:t>
            </a:r>
          </a:p>
          <a:p>
            <a:pPr marL="0" indent="0">
              <a:buNone/>
            </a:pPr>
            <a:r>
              <a:rPr lang="en-US" sz="2000" dirty="0">
                <a:solidFill>
                  <a:srgbClr val="CC0097"/>
                </a:solidFill>
              </a:rPr>
              <a:t>Code that uses prod-cps: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(define print-list-product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(lambda (list)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(prod-cps list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     (make-k(lambda (prod)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       (</a:t>
            </a:r>
            <a:r>
              <a:rPr lang="en-US" sz="2000" b="1" dirty="0" err="1">
                <a:latin typeface="Courier New" panose="02070309020205020404" pitchFamily="49" charset="0"/>
                <a:cs typeface="Courier New" panose="02070309020205020404" pitchFamily="49" charset="0"/>
              </a:rPr>
              <a:t>printf</a:t>
            </a: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"The product is ~</a:t>
            </a:r>
            <a:r>
              <a:rPr lang="en-US" sz="2000" b="1" dirty="0" err="1">
                <a:latin typeface="Courier New" panose="02070309020205020404" pitchFamily="49" charset="0"/>
                <a:cs typeface="Courier New" panose="02070309020205020404" pitchFamily="49" charset="0"/>
              </a:rPr>
              <a:t>s~n</a:t>
            </a: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" prod)))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    (make-k (lambda ()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       (</a:t>
            </a:r>
            <a:r>
              <a:rPr lang="en-US" sz="2000" b="1" dirty="0" err="1">
                <a:latin typeface="Courier New" panose="02070309020205020404" pitchFamily="49" charset="0"/>
                <a:cs typeface="Courier New" panose="02070309020205020404" pitchFamily="49" charset="0"/>
              </a:rPr>
              <a:t>printf</a:t>
            </a: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"zero found, product is 0”)))))</a:t>
            </a: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3561824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Succeed and fail continuations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0" y="1524001"/>
            <a:ext cx="8382000" cy="4525963"/>
          </a:xfrm>
        </p:spPr>
        <p:txBody>
          <a:bodyPr/>
          <a:lstStyle/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(define prod-cps </a:t>
            </a:r>
            <a:r>
              <a:rPr lang="en-US" sz="2000" dirty="0">
                <a:solidFill>
                  <a:srgbClr val="CC0097"/>
                </a:solidFill>
              </a:rPr>
              <a:t>; fill in the continuations at the end</a:t>
            </a:r>
            <a:r>
              <a:rPr lang="en-US" sz="2000" b="1" dirty="0">
                <a:solidFill>
                  <a:srgbClr val="CC0097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</a:p>
          <a:p>
            <a:pPr marL="0" indent="0">
              <a:buNone/>
            </a:pPr>
            <a:r>
              <a:rPr lang="en-US" sz="2000" b="1" dirty="0">
                <a:solidFill>
                  <a:srgbClr val="CC0097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 </a:t>
            </a: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(lambda (L succeed fail)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(</a:t>
            </a:r>
            <a:r>
              <a:rPr lang="en-US" sz="2000" b="1" dirty="0" err="1">
                <a:latin typeface="Courier New" panose="02070309020205020404" pitchFamily="49" charset="0"/>
                <a:cs typeface="Courier New" panose="02070309020205020404" pitchFamily="49" charset="0"/>
              </a:rPr>
              <a:t>cond</a:t>
            </a: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[(null? L) (apply-k succeed 1)]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      [(zero? (car L)) (apply-k fail)]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      [else (prod-cps (cdr L)</a:t>
            </a:r>
          </a:p>
          <a:p>
            <a:pPr marL="0" indent="0">
              <a:buNone/>
            </a:pPr>
            <a:r>
              <a:rPr lang="en-US" sz="2000" dirty="0">
                <a:solidFill>
                  <a:srgbClr val="CC0097"/>
                </a:solidFill>
              </a:rPr>
              <a:t>Code that uses prod-cps: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(define print-list-product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(lambda (list)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(prod-cps list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     (make-k(lambda (prod)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       (</a:t>
            </a:r>
            <a:r>
              <a:rPr lang="en-US" sz="2000" b="1" dirty="0" err="1">
                <a:latin typeface="Courier New" panose="02070309020205020404" pitchFamily="49" charset="0"/>
                <a:cs typeface="Courier New" panose="02070309020205020404" pitchFamily="49" charset="0"/>
              </a:rPr>
              <a:t>printf</a:t>
            </a: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"The product is ~</a:t>
            </a:r>
            <a:r>
              <a:rPr lang="en-US" sz="2000" b="1" dirty="0" err="1">
                <a:latin typeface="Courier New" panose="02070309020205020404" pitchFamily="49" charset="0"/>
                <a:cs typeface="Courier New" panose="02070309020205020404" pitchFamily="49" charset="0"/>
              </a:rPr>
              <a:t>s~n</a:t>
            </a: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" prod)))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    (make-k (lambda () </a:t>
            </a:r>
          </a:p>
          <a:p>
            <a:pPr marL="0" indent="0">
              <a:buNone/>
            </a:pP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          (</a:t>
            </a:r>
            <a:r>
              <a:rPr lang="en-US" sz="2000" b="1" dirty="0" err="1">
                <a:latin typeface="Courier New" panose="02070309020205020404" pitchFamily="49" charset="0"/>
                <a:cs typeface="Courier New" panose="02070309020205020404" pitchFamily="49" charset="0"/>
              </a:rPr>
              <a:t>printf</a:t>
            </a:r>
            <a:r>
              <a:rPr lang="en-US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"zero found, product is 0”)))))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94B9B92A-AF06-4C4D-99BD-FF9E930AC057}"/>
              </a:ext>
            </a:extLst>
          </p:cNvPr>
          <p:cNvSpPr txBox="1"/>
          <p:nvPr/>
        </p:nvSpPr>
        <p:spPr>
          <a:xfrm>
            <a:off x="6705601" y="3581401"/>
            <a:ext cx="3733799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C42EAD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(define apply-k</a:t>
            </a:r>
          </a:p>
          <a:p>
            <a:r>
              <a:rPr lang="en-US" sz="2000" b="1" dirty="0">
                <a:solidFill>
                  <a:srgbClr val="C42EAD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 (lambda (k . </a:t>
            </a:r>
            <a:r>
              <a:rPr lang="en-US" sz="2000" b="1" dirty="0" err="1">
                <a:solidFill>
                  <a:srgbClr val="C42EAD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vals</a:t>
            </a:r>
            <a:r>
              <a:rPr lang="en-US" sz="2000" b="1" dirty="0">
                <a:solidFill>
                  <a:srgbClr val="C42EAD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</a:t>
            </a:r>
          </a:p>
          <a:p>
            <a:r>
              <a:rPr lang="en-US" sz="2000" b="1" dirty="0">
                <a:solidFill>
                  <a:srgbClr val="C42EAD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   (apply k </a:t>
            </a:r>
            <a:r>
              <a:rPr lang="en-US" sz="2000" b="1" dirty="0" err="1">
                <a:solidFill>
                  <a:srgbClr val="C42EAD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vals</a:t>
            </a:r>
            <a:r>
              <a:rPr lang="en-US" sz="2000" b="1" dirty="0">
                <a:solidFill>
                  <a:srgbClr val="C42EAD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)))</a:t>
            </a:r>
          </a:p>
          <a:p>
            <a:endParaRPr lang="en-US" sz="2400" b="1" dirty="0">
              <a:solidFill>
                <a:srgbClr val="C42EAD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4771076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49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Subst-leftmost with continuations</a:t>
            </a:r>
          </a:p>
        </p:txBody>
      </p:sp>
      <p:sp>
        <p:nvSpPr>
          <p:cNvPr id="12493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2895600" y="1600201"/>
            <a:ext cx="7086600" cy="4525963"/>
          </a:xfrm>
        </p:spPr>
        <p:txBody>
          <a:bodyPr/>
          <a:lstStyle/>
          <a:p>
            <a:r>
              <a:rPr lang="en-US"/>
              <a:t>What does </a:t>
            </a:r>
            <a:r>
              <a:rPr lang="en-US" b="1">
                <a:latin typeface="Courier New" pitchFamily="49" charset="0"/>
              </a:rPr>
              <a:t>subst-leftmost</a:t>
            </a:r>
            <a:r>
              <a:rPr lang="en-US"/>
              <a:t> do?</a:t>
            </a:r>
          </a:p>
          <a:p>
            <a:r>
              <a:rPr lang="en-US"/>
              <a:t>Why was it hard?</a:t>
            </a:r>
            <a:br>
              <a:rPr lang="en-US"/>
            </a:br>
            <a:endParaRPr lang="en-US"/>
          </a:p>
          <a:p>
            <a:pPr>
              <a:buFontTx/>
              <a:buNone/>
            </a:pPr>
            <a:endParaRPr lang="en-US" b="1">
              <a:latin typeface="Courier New" pitchFamily="49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2687642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5954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2362200" y="0"/>
            <a:ext cx="8077200" cy="6172200"/>
          </a:xfrm>
        </p:spPr>
        <p:txBody>
          <a:bodyPr/>
          <a:lstStyle/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endParaRPr lang="en-US" sz="2000" b="1" dirty="0">
              <a:latin typeface="Courier New" pitchFamily="49" charset="0"/>
            </a:endParaRP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latin typeface="Courier New" pitchFamily="49" charset="0"/>
              </a:rPr>
              <a:t>(define substitute-leftmost</a:t>
            </a: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latin typeface="Courier New" pitchFamily="49" charset="0"/>
              </a:rPr>
              <a:t>  (lambda (new old </a:t>
            </a:r>
            <a:r>
              <a:rPr lang="en-US" sz="2000" b="1" dirty="0" err="1">
                <a:latin typeface="Courier New" pitchFamily="49" charset="0"/>
              </a:rPr>
              <a:t>slist</a:t>
            </a:r>
            <a:r>
              <a:rPr lang="en-US" sz="2000" b="1" dirty="0">
                <a:latin typeface="Courier New" pitchFamily="49" charset="0"/>
              </a:rPr>
              <a:t>)</a:t>
            </a: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latin typeface="Courier New" pitchFamily="49" charset="0"/>
              </a:rPr>
              <a:t>    (</a:t>
            </a:r>
            <a:r>
              <a:rPr lang="en-US" sz="2000" b="1" dirty="0" err="1">
                <a:latin typeface="Courier New" pitchFamily="49" charset="0"/>
              </a:rPr>
              <a:t>subst</a:t>
            </a:r>
            <a:r>
              <a:rPr lang="en-US" sz="2000" b="1" dirty="0">
                <a:latin typeface="Courier New" pitchFamily="49" charset="0"/>
              </a:rPr>
              <a:t>-left-cps</a:t>
            </a: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latin typeface="Courier New" pitchFamily="49" charset="0"/>
              </a:rPr>
              <a:t>      new</a:t>
            </a: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latin typeface="Courier New" pitchFamily="49" charset="0"/>
              </a:rPr>
              <a:t>      old</a:t>
            </a: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latin typeface="Courier New" pitchFamily="49" charset="0"/>
              </a:rPr>
              <a:t>      </a:t>
            </a:r>
            <a:r>
              <a:rPr lang="en-US" sz="2000" b="1" dirty="0" err="1">
                <a:latin typeface="Courier New" pitchFamily="49" charset="0"/>
              </a:rPr>
              <a:t>slist</a:t>
            </a:r>
            <a:endParaRPr lang="en-US" sz="2000" b="1" dirty="0">
              <a:latin typeface="Courier New" pitchFamily="49" charset="0"/>
            </a:endParaRP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latin typeface="Courier New" pitchFamily="49" charset="0"/>
              </a:rPr>
              <a:t>      (lambda (v) v)     </a:t>
            </a:r>
            <a:r>
              <a:rPr lang="en-US" sz="2000" b="1" dirty="0">
                <a:solidFill>
                  <a:srgbClr val="CC0097"/>
                </a:solidFill>
                <a:latin typeface="Courier New" pitchFamily="49" charset="0"/>
              </a:rPr>
              <a:t>; succeed continuation</a:t>
            </a: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latin typeface="Courier New" pitchFamily="49" charset="0"/>
              </a:rPr>
              <a:t>      (lambda () </a:t>
            </a:r>
            <a:r>
              <a:rPr lang="en-US" sz="2000" b="1" dirty="0" err="1">
                <a:latin typeface="Courier New" pitchFamily="49" charset="0"/>
              </a:rPr>
              <a:t>slist</a:t>
            </a:r>
            <a:r>
              <a:rPr lang="en-US" sz="2000" b="1" dirty="0">
                <a:latin typeface="Courier New" pitchFamily="49" charset="0"/>
              </a:rPr>
              <a:t>)  </a:t>
            </a:r>
            <a:r>
              <a:rPr lang="en-US" sz="2000" b="1" dirty="0">
                <a:solidFill>
                  <a:srgbClr val="CC0097"/>
                </a:solidFill>
                <a:latin typeface="Courier New" pitchFamily="49" charset="0"/>
              </a:rPr>
              <a:t>; fail continuation</a:t>
            </a: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solidFill>
                  <a:srgbClr val="CC0097"/>
                </a:solidFill>
                <a:latin typeface="Courier New" pitchFamily="49" charset="0"/>
              </a:rPr>
              <a:t>     </a:t>
            </a:r>
            <a:r>
              <a:rPr lang="en-US" sz="2000" b="1" dirty="0">
                <a:latin typeface="Courier New" pitchFamily="49" charset="0"/>
              </a:rPr>
              <a:t>)))</a:t>
            </a: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endParaRPr lang="en-US" sz="2000" b="1" dirty="0">
              <a:latin typeface="Courier New" pitchFamily="49" charset="0"/>
            </a:endParaRP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endParaRPr lang="en-US" sz="2000" b="1" dirty="0">
              <a:latin typeface="Courier New" pitchFamily="49" charset="0"/>
            </a:endParaRP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endParaRPr lang="en-US" sz="2000" b="1" dirty="0">
              <a:latin typeface="Courier New" pitchFamily="49" charset="0"/>
            </a:endParaRP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latin typeface="Courier New" pitchFamily="49" charset="0"/>
              </a:rPr>
              <a:t>(define </a:t>
            </a:r>
            <a:r>
              <a:rPr lang="en-US" sz="2000" b="1" dirty="0" err="1">
                <a:latin typeface="Courier New" pitchFamily="49" charset="0"/>
              </a:rPr>
              <a:t>subst</a:t>
            </a:r>
            <a:r>
              <a:rPr lang="en-US" sz="2000" b="1" dirty="0">
                <a:latin typeface="Courier New" pitchFamily="49" charset="0"/>
              </a:rPr>
              <a:t>-left-cps</a:t>
            </a: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latin typeface="Courier New" pitchFamily="49" charset="0"/>
              </a:rPr>
              <a:t>  (lambda (new old </a:t>
            </a:r>
            <a:r>
              <a:rPr lang="en-US" sz="2000" b="1" dirty="0" err="1">
                <a:latin typeface="Courier New" pitchFamily="49" charset="0"/>
              </a:rPr>
              <a:t>slist</a:t>
            </a:r>
            <a:r>
              <a:rPr lang="en-US" sz="2000" b="1" dirty="0">
                <a:latin typeface="Courier New" pitchFamily="49" charset="0"/>
              </a:rPr>
              <a:t> changed unchanged)</a:t>
            </a: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latin typeface="Courier New" pitchFamily="49" charset="0"/>
              </a:rPr>
              <a:t>    (let loop ([</a:t>
            </a:r>
            <a:r>
              <a:rPr lang="en-US" sz="2000" b="1" dirty="0" err="1">
                <a:latin typeface="Courier New" pitchFamily="49" charset="0"/>
              </a:rPr>
              <a:t>slist</a:t>
            </a:r>
            <a:r>
              <a:rPr lang="en-US" sz="2000" b="1" dirty="0">
                <a:latin typeface="Courier New" pitchFamily="49" charset="0"/>
              </a:rPr>
              <a:t> </a:t>
            </a:r>
            <a:r>
              <a:rPr lang="en-US" sz="2000" b="1" dirty="0" err="1">
                <a:latin typeface="Courier New" pitchFamily="49" charset="0"/>
              </a:rPr>
              <a:t>slist</a:t>
            </a:r>
            <a:r>
              <a:rPr lang="en-US" sz="2000" b="1" dirty="0">
                <a:latin typeface="Courier New" pitchFamily="49" charset="0"/>
              </a:rPr>
              <a:t>] </a:t>
            </a: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latin typeface="Courier New" pitchFamily="49" charset="0"/>
              </a:rPr>
              <a:t>               [changed changed] </a:t>
            </a: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latin typeface="Courier New" pitchFamily="49" charset="0"/>
              </a:rPr>
              <a:t>               [unchanged unchanged])</a:t>
            </a: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latin typeface="Courier New" pitchFamily="49" charset="0"/>
              </a:rPr>
              <a:t>      (</a:t>
            </a:r>
            <a:r>
              <a:rPr lang="en-US" sz="2000" b="1" dirty="0" err="1">
                <a:latin typeface="Courier New" pitchFamily="49" charset="0"/>
              </a:rPr>
              <a:t>cond</a:t>
            </a:r>
            <a:endParaRPr lang="en-US" sz="2000" b="1" dirty="0">
              <a:latin typeface="Courier New" pitchFamily="49" charset="0"/>
            </a:endParaRP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latin typeface="Courier New" pitchFamily="49" charset="0"/>
              </a:rPr>
              <a:t>       [(null? slist) (apply-k unchanged)]  </a:t>
            </a:r>
          </a:p>
          <a:p>
            <a:pPr>
              <a:lnSpc>
                <a:spcPct val="80000"/>
              </a:lnSpc>
              <a:spcBef>
                <a:spcPct val="5000"/>
              </a:spcBef>
              <a:buFontTx/>
              <a:buNone/>
            </a:pPr>
            <a:r>
              <a:rPr lang="en-US" sz="2000" b="1" dirty="0">
                <a:solidFill>
                  <a:srgbClr val="CC0097"/>
                </a:solidFill>
                <a:latin typeface="Courier New" pitchFamily="49" charset="0"/>
              </a:rPr>
              <a:t>       ; fill in the rest (next slide)</a:t>
            </a:r>
          </a:p>
        </p:txBody>
      </p:sp>
      <p:sp>
        <p:nvSpPr>
          <p:cNvPr id="125955" name="Text Box 3"/>
          <p:cNvSpPr txBox="1">
            <a:spLocks noChangeArrowheads="1"/>
          </p:cNvSpPr>
          <p:nvPr/>
        </p:nvSpPr>
        <p:spPr bwMode="auto">
          <a:xfrm>
            <a:off x="6781800" y="152400"/>
            <a:ext cx="3505200" cy="1569660"/>
          </a:xfrm>
          <a:prstGeom prst="rect">
            <a:avLst/>
          </a:prstGeom>
          <a:solidFill>
            <a:srgbClr val="CC0097"/>
          </a:solidFill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>
                <a:solidFill>
                  <a:schemeClr val="bg1"/>
                </a:solidFill>
              </a:rPr>
              <a:t>A solution with succeed and fail continuations may be better…</a:t>
            </a:r>
          </a:p>
        </p:txBody>
      </p:sp>
    </p:spTree>
    <p:extLst>
      <p:ext uri="{BB962C8B-B14F-4D97-AF65-F5344CB8AC3E}">
        <p14:creationId xmlns:p14="http://schemas.microsoft.com/office/powerpoint/2010/main" val="2773900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4146" name="Text Box 2"/>
          <p:cNvSpPr txBox="1">
            <a:spLocks noChangeArrowheads="1"/>
          </p:cNvSpPr>
          <p:nvPr/>
        </p:nvSpPr>
        <p:spPr bwMode="auto">
          <a:xfrm>
            <a:off x="1524001" y="1"/>
            <a:ext cx="9167553" cy="607550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(define subst-left-cps  </a:t>
            </a:r>
            <a:r>
              <a:rPr lang="en-US" sz="1600" b="1" dirty="0">
                <a:solidFill>
                  <a:srgbClr val="00B050"/>
                </a:solidFill>
                <a:latin typeface="Courier New" pitchFamily="49" charset="0"/>
              </a:rPr>
              <a:t>; changed and unchanged are continuations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 (lambda (new old slist changed unchanged)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  (let loop ([slist slist] [changed changed] [unchanged unchanged])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   (cond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    [(null? slist) (apply-k unchanged)]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    [(symbol? (car slist)) 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     (if (eq? (car slist) old)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	  (apply-k changed (cons new (cdr slist)))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	  (loop (cdr slist) 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		 (make-k (lambda (substituted-cdr)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			    (apply-k changed 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                                   (cons (car slist) substituted-cdr))))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		  unchanged))]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       [else </a:t>
            </a:r>
            <a:r>
              <a:rPr lang="en-US" sz="1600" b="1" dirty="0">
                <a:solidFill>
                  <a:srgbClr val="00B050"/>
                </a:solidFill>
                <a:latin typeface="Courier New" pitchFamily="49" charset="0"/>
              </a:rPr>
              <a:t>; car is an s-list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	(loop (car slist)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	      (make-k (lambda (substituted-car)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		(apply-k changed (cons substituted-car (cdr slist)))))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	      (make-k (lambda ()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			(loop (cdr slist) 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			      (make-k (lambda (substituted-cdr)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					(apply-k changed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						 (cons (car slist) </a:t>
            </a:r>
            <a:br>
              <a:rPr lang="en-US" sz="1600" b="1" dirty="0">
                <a:latin typeface="Courier New" pitchFamily="49" charset="0"/>
              </a:rPr>
            </a:br>
            <a:r>
              <a:rPr lang="en-US" sz="1600" b="1" dirty="0">
                <a:latin typeface="Courier New" pitchFamily="49" charset="0"/>
              </a:rPr>
              <a:t>                                                    substituted-cdr))))</a:t>
            </a:r>
          </a:p>
          <a:p>
            <a:pPr>
              <a:lnSpc>
                <a:spcPct val="95000"/>
              </a:lnSpc>
            </a:pPr>
            <a:r>
              <a:rPr lang="en-US" sz="1600" b="1" dirty="0">
                <a:latin typeface="Courier New" pitchFamily="49" charset="0"/>
              </a:rPr>
              <a:t>			      unchanged))))]))))</a:t>
            </a:r>
            <a:endParaRPr lang="en-US" sz="1600" dirty="0">
              <a:latin typeface="Courier New" pitchFamily="49" charset="0"/>
            </a:endParaRPr>
          </a:p>
          <a:p>
            <a:pPr>
              <a:spcBef>
                <a:spcPct val="50000"/>
              </a:spcBef>
            </a:pPr>
            <a:endParaRPr lang="en-US" sz="1600" dirty="0"/>
          </a:p>
        </p:txBody>
      </p:sp>
      <p:sp>
        <p:nvSpPr>
          <p:cNvPr id="134147" name="Rectangle 3"/>
          <p:cNvSpPr>
            <a:spLocks noChangeArrowheads="1"/>
          </p:cNvSpPr>
          <p:nvPr/>
        </p:nvSpPr>
        <p:spPr bwMode="auto">
          <a:xfrm>
            <a:off x="3546916" y="2117526"/>
            <a:ext cx="6587684" cy="719705"/>
          </a:xfrm>
          <a:prstGeom prst="rect">
            <a:avLst/>
          </a:prstGeom>
          <a:noFill/>
          <a:ln w="28575">
            <a:solidFill>
              <a:srgbClr val="008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34148" name="Rectangle 4"/>
          <p:cNvSpPr>
            <a:spLocks noChangeArrowheads="1"/>
          </p:cNvSpPr>
          <p:nvPr/>
        </p:nvSpPr>
        <p:spPr bwMode="auto">
          <a:xfrm>
            <a:off x="3688466" y="2785075"/>
            <a:ext cx="1157468" cy="369332"/>
          </a:xfrm>
          <a:prstGeom prst="rect">
            <a:avLst/>
          </a:prstGeom>
          <a:noFill/>
          <a:ln w="28575" algn="ctr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34149" name="Rectangle 5"/>
          <p:cNvSpPr>
            <a:spLocks noChangeArrowheads="1"/>
          </p:cNvSpPr>
          <p:nvPr/>
        </p:nvSpPr>
        <p:spPr bwMode="auto">
          <a:xfrm>
            <a:off x="3293841" y="3539269"/>
            <a:ext cx="7093835" cy="478694"/>
          </a:xfrm>
          <a:prstGeom prst="rect">
            <a:avLst/>
          </a:prstGeom>
          <a:noFill/>
          <a:ln w="50800">
            <a:solidFill>
              <a:srgbClr val="008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34150" name="Rectangle 6"/>
          <p:cNvSpPr>
            <a:spLocks noChangeArrowheads="1"/>
          </p:cNvSpPr>
          <p:nvPr/>
        </p:nvSpPr>
        <p:spPr bwMode="auto">
          <a:xfrm>
            <a:off x="3283835" y="4645502"/>
            <a:ext cx="7200900" cy="369332"/>
          </a:xfrm>
          <a:prstGeom prst="rect">
            <a:avLst/>
          </a:prstGeom>
          <a:noFill/>
          <a:ln w="28575" algn="ctr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34151" name="Rectangle 7"/>
          <p:cNvSpPr>
            <a:spLocks noChangeArrowheads="1"/>
          </p:cNvSpPr>
          <p:nvPr/>
        </p:nvSpPr>
        <p:spPr bwMode="auto">
          <a:xfrm>
            <a:off x="5029201" y="4451886"/>
            <a:ext cx="5358475" cy="882114"/>
          </a:xfrm>
          <a:prstGeom prst="rect">
            <a:avLst/>
          </a:prstGeom>
          <a:noFill/>
          <a:ln w="50800">
            <a:solidFill>
              <a:srgbClr val="008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34152" name="Rectangle 8"/>
          <p:cNvSpPr>
            <a:spLocks noChangeArrowheads="1"/>
          </p:cNvSpPr>
          <p:nvPr/>
        </p:nvSpPr>
        <p:spPr bwMode="auto">
          <a:xfrm>
            <a:off x="4876801" y="5270466"/>
            <a:ext cx="1313597" cy="369332"/>
          </a:xfrm>
          <a:prstGeom prst="rect">
            <a:avLst/>
          </a:prstGeom>
          <a:noFill/>
          <a:ln w="28575" algn="ctr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34153" name="Text Box 9"/>
          <p:cNvSpPr txBox="1">
            <a:spLocks noChangeArrowheads="1"/>
          </p:cNvSpPr>
          <p:nvPr/>
        </p:nvSpPr>
        <p:spPr bwMode="auto">
          <a:xfrm>
            <a:off x="1598494" y="3822918"/>
            <a:ext cx="1525706" cy="1815882"/>
          </a:xfrm>
          <a:prstGeom prst="rect">
            <a:avLst/>
          </a:prstGeom>
          <a:solidFill>
            <a:srgbClr val="FFFF99"/>
          </a:solidFill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1600" b="1" dirty="0">
                <a:solidFill>
                  <a:srgbClr val="339966"/>
                </a:solidFill>
              </a:rPr>
              <a:t>Green boxes:</a:t>
            </a:r>
            <a:r>
              <a:rPr lang="en-US" sz="1600" dirty="0"/>
              <a:t> </a:t>
            </a:r>
            <a:r>
              <a:rPr lang="en-US" sz="1600" i="1" dirty="0"/>
              <a:t>changed</a:t>
            </a:r>
            <a:r>
              <a:rPr lang="en-US" sz="1600" dirty="0"/>
              <a:t> continuations</a:t>
            </a:r>
            <a:br>
              <a:rPr lang="en-US" sz="1600" dirty="0"/>
            </a:br>
            <a:br>
              <a:rPr lang="en-US" sz="1600" dirty="0"/>
            </a:br>
            <a:r>
              <a:rPr lang="en-US" sz="1600" b="1" dirty="0">
                <a:solidFill>
                  <a:srgbClr val="FF3300"/>
                </a:solidFill>
              </a:rPr>
              <a:t>Red boxes:</a:t>
            </a:r>
            <a:r>
              <a:rPr lang="en-US" sz="1600" dirty="0"/>
              <a:t> </a:t>
            </a:r>
            <a:r>
              <a:rPr lang="en-US" sz="1600" i="1" dirty="0"/>
              <a:t>unchanged</a:t>
            </a:r>
            <a:r>
              <a:rPr lang="en-US" sz="1600" dirty="0"/>
              <a:t> continuations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CD2C66D-6195-4CCA-BBEB-3C51CFC2C44D}"/>
              </a:ext>
            </a:extLst>
          </p:cNvPr>
          <p:cNvSpPr txBox="1"/>
          <p:nvPr/>
        </p:nvSpPr>
        <p:spPr>
          <a:xfrm>
            <a:off x="7467601" y="831739"/>
            <a:ext cx="3733799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CC0066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(define apply-k</a:t>
            </a:r>
          </a:p>
          <a:p>
            <a:r>
              <a:rPr lang="en-US" sz="2000" b="1" dirty="0">
                <a:solidFill>
                  <a:srgbClr val="CC0066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 (lambda (k . </a:t>
            </a:r>
            <a:r>
              <a:rPr lang="en-US" sz="2000" b="1" dirty="0" err="1">
                <a:solidFill>
                  <a:srgbClr val="CC0066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vals</a:t>
            </a:r>
            <a:r>
              <a:rPr lang="en-US" sz="2000" b="1" dirty="0">
                <a:solidFill>
                  <a:srgbClr val="CC0066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</a:t>
            </a:r>
          </a:p>
          <a:p>
            <a:r>
              <a:rPr lang="en-US" sz="2000" b="1" dirty="0">
                <a:solidFill>
                  <a:srgbClr val="CC0066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   (apply k </a:t>
            </a:r>
            <a:r>
              <a:rPr lang="en-US" sz="2000" b="1" dirty="0" err="1">
                <a:solidFill>
                  <a:srgbClr val="CC0066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vals</a:t>
            </a:r>
            <a:r>
              <a:rPr lang="en-US" sz="2000" b="1" dirty="0">
                <a:solidFill>
                  <a:srgbClr val="CC0066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)))</a:t>
            </a:r>
          </a:p>
          <a:p>
            <a:endParaRPr lang="en-US" sz="2400" b="1" dirty="0">
              <a:solidFill>
                <a:srgbClr val="CC0066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24269961"/>
      </p:ext>
    </p:extLst>
  </p:cSld>
  <p:clrMapOvr>
    <a:masterClrMapping/>
  </p:clrMapOvr>
  <p:transition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Continue the live coding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/>
              <a:t>Use the data-structures representation of continuations.</a:t>
            </a:r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61451343"/>
      </p:ext>
    </p:extLst>
  </p:cSld>
  <p:clrMapOvr>
    <a:masterClrMapping/>
  </p:clrMapOvr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19761</TotalTime>
  <Words>814</Words>
  <Application>Microsoft Office PowerPoint</Application>
  <PresentationFormat>Widescreen</PresentationFormat>
  <Paragraphs>127</Paragraphs>
  <Slides>12</Slides>
  <Notes>3</Notes>
  <HiddenSlides>5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5" baseType="lpstr">
      <vt:lpstr>Arial</vt:lpstr>
      <vt:lpstr>Courier New</vt:lpstr>
      <vt:lpstr>Default Design</vt:lpstr>
      <vt:lpstr>Prelude: Courtesy of Matt Ellis and Kyle Gossman</vt:lpstr>
      <vt:lpstr>CSSE 304   Day 24 (E&amp;C exam was Day 23) </vt:lpstr>
      <vt:lpstr>Extra credit – up to 120 HW points</vt:lpstr>
      <vt:lpstr>continuations and CPS</vt:lpstr>
      <vt:lpstr>Recall the basic CPS principles (I hope you have already seen these in practice as you wrote one or two A15 problem 1 procedures)</vt:lpstr>
      <vt:lpstr>Continuation representations</vt:lpstr>
      <vt:lpstr>Succeed and fail continuations</vt:lpstr>
      <vt:lpstr>Succeed and fail continuations</vt:lpstr>
      <vt:lpstr>Subst-leftmost with continuations</vt:lpstr>
      <vt:lpstr>PowerPoint Presentation</vt:lpstr>
      <vt:lpstr>PowerPoint Presentation</vt:lpstr>
      <vt:lpstr>Continue the live coding</vt:lpstr>
    </vt:vector>
  </TitlesOfParts>
  <Company>Rose-Hulman Institute of Technology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Claude Anderson</dc:creator>
  <cp:lastModifiedBy>Claude Anderson</cp:lastModifiedBy>
  <cp:revision>173</cp:revision>
  <cp:lastPrinted>2018-10-15T12:51:46Z</cp:lastPrinted>
  <dcterms:created xsi:type="dcterms:W3CDTF">2003-10-20T17:10:23Z</dcterms:created>
  <dcterms:modified xsi:type="dcterms:W3CDTF">2021-01-22T11:28:28Z</dcterms:modified>
</cp:coreProperties>
</file>