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4" r:id="rId2"/>
    <p:sldId id="432" r:id="rId3"/>
    <p:sldId id="433" r:id="rId4"/>
    <p:sldId id="434" r:id="rId5"/>
    <p:sldId id="435" r:id="rId6"/>
    <p:sldId id="436" r:id="rId7"/>
    <p:sldId id="437" r:id="rId8"/>
    <p:sldId id="461" r:id="rId9"/>
    <p:sldId id="391" r:id="rId10"/>
    <p:sldId id="392" r:id="rId11"/>
    <p:sldId id="355" r:id="rId12"/>
    <p:sldId id="356" r:id="rId13"/>
    <p:sldId id="357" r:id="rId14"/>
    <p:sldId id="393" r:id="rId15"/>
    <p:sldId id="358" r:id="rId16"/>
    <p:sldId id="394" r:id="rId17"/>
    <p:sldId id="452" r:id="rId18"/>
    <p:sldId id="361" r:id="rId19"/>
    <p:sldId id="362" r:id="rId20"/>
    <p:sldId id="363" r:id="rId21"/>
    <p:sldId id="364" r:id="rId22"/>
    <p:sldId id="376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  <a:srgbClr val="75FFFF"/>
    <a:srgbClr val="D2C1A2"/>
    <a:srgbClr val="99C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02" autoAdjust="0"/>
    <p:restoredTop sz="76020" autoAdjust="0"/>
  </p:normalViewPr>
  <p:slideViewPr>
    <p:cSldViewPr>
      <p:cViewPr varScale="1">
        <p:scale>
          <a:sx n="81" d="100"/>
          <a:sy n="81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2" tIns="48161" rIns="96322" bIns="48161" numCol="1" anchor="t" anchorCtr="0" compatLnSpc="1">
            <a:prstTxWarp prst="textNoShape">
              <a:avLst/>
            </a:prstTxWarp>
          </a:bodyPr>
          <a:lstStyle>
            <a:lvl1pPr defTabSz="962661"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36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2" tIns="48161" rIns="96322" bIns="48161" numCol="1" anchor="t" anchorCtr="0" compatLnSpc="1">
            <a:prstTxWarp prst="textNoShape">
              <a:avLst/>
            </a:prstTxWarp>
          </a:bodyPr>
          <a:lstStyle>
            <a:lvl1pPr algn="r" defTabSz="962661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2" tIns="48161" rIns="96322" bIns="48161" numCol="1" anchor="b" anchorCtr="0" compatLnSpc="1">
            <a:prstTxWarp prst="textNoShape">
              <a:avLst/>
            </a:prstTxWarp>
          </a:bodyPr>
          <a:lstStyle>
            <a:lvl1pPr defTabSz="962661">
              <a:defRPr sz="1200"/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6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2" tIns="48161" rIns="96322" bIns="48161" numCol="1" anchor="b" anchorCtr="0" compatLnSpc="1">
            <a:prstTxWarp prst="textNoShape">
              <a:avLst/>
            </a:prstTxWarp>
          </a:bodyPr>
          <a:lstStyle>
            <a:lvl1pPr algn="r" defTabSz="962661">
              <a:defRPr sz="1200"/>
            </a:lvl1pPr>
          </a:lstStyle>
          <a:p>
            <a:fld id="{67678ED9-3248-42EA-9843-5A1BDDB3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8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4" tIns="47637" rIns="95274" bIns="476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36" y="2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4" tIns="47637" rIns="95274" bIns="47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7550"/>
            <a:ext cx="4806950" cy="3605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022" y="4560297"/>
            <a:ext cx="5851161" cy="432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4" tIns="47637" rIns="95274" bIns="47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4" tIns="47637" rIns="95274" bIns="476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36" y="9118374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4" tIns="47637" rIns="95274" bIns="47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C98F7B-29CD-4C6A-9715-327058661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11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functional</a:t>
            </a:r>
            <a:r>
              <a:rPr lang="en-US" baseline="0" dirty="0"/>
              <a:t> environment it's a little bit trickier.</a:t>
            </a:r>
          </a:p>
          <a:p>
            <a:r>
              <a:rPr lang="en-US" baseline="0" dirty="0"/>
              <a:t>We have to have a way of providing the context in which the multiple values will be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63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6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Don't</a:t>
            </a:r>
            <a:r>
              <a:rPr lang="en-US" baseline="0" dirty="0"/>
              <a:t> print put the answers in the PDF!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0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two calls illustrate what happens when the result of calling values is returned to the REP context, and when the</a:t>
            </a:r>
            <a:r>
              <a:rPr lang="en-US" baseline="0" dirty="0"/>
              <a:t> values are passed to a procedure </a:t>
            </a:r>
            <a:r>
              <a:rPr lang="en-US" baseline="0"/>
              <a:t>(list).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4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cuts out two uses of (lambda () 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9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5713" y="720725"/>
            <a:ext cx="4803775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(define list-copy-cps</a:t>
            </a:r>
          </a:p>
          <a:p>
            <a:r>
              <a:rPr lang="pt-BR" dirty="0"/>
              <a:t>  (lambda (L k)  </a:t>
            </a:r>
          </a:p>
          <a:p>
            <a:r>
              <a:rPr lang="pt-BR" dirty="0"/>
              <a:t>    (if (null? L)</a:t>
            </a:r>
          </a:p>
          <a:p>
            <a:r>
              <a:rPr lang="pt-BR" dirty="0"/>
              <a:t>        (apply-continuation</a:t>
            </a:r>
            <a:r>
              <a:rPr lang="pt-BR" baseline="0" dirty="0"/>
              <a:t> </a:t>
            </a:r>
            <a:r>
              <a:rPr lang="pt-BR" dirty="0"/>
              <a:t>k '())</a:t>
            </a:r>
          </a:p>
          <a:p>
            <a:r>
              <a:rPr lang="pt-BR" dirty="0"/>
              <a:t>        (list-copy-cps (cdr L)</a:t>
            </a:r>
          </a:p>
          <a:p>
            <a:r>
              <a:rPr lang="pt-BR" dirty="0"/>
              <a:t>                       (lambda (copied-cdr)</a:t>
            </a:r>
          </a:p>
          <a:p>
            <a:r>
              <a:rPr lang="pt-BR" dirty="0"/>
              <a:t>                         (apply-continuation k (cons (car L) </a:t>
            </a:r>
          </a:p>
          <a:p>
            <a:r>
              <a:rPr lang="pt-BR" dirty="0"/>
              <a:t>                                                                      copied-cdr)))))))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-152400"/>
            <a:ext cx="6477000" cy="3505200"/>
          </a:xfrm>
        </p:spPr>
        <p:txBody>
          <a:bodyPr/>
          <a:lstStyle/>
          <a:p>
            <a:r>
              <a:rPr lang="en-US" dirty="0"/>
              <a:t>CSSE 304   Day 22</a:t>
            </a:r>
            <a:br>
              <a:rPr lang="en-US" dirty="0"/>
            </a:b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057400"/>
            <a:ext cx="7620000" cy="28956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b="1" dirty="0"/>
              <a:t>Memoization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sz="2800" b="1" dirty="0"/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b="1" dirty="0"/>
              <a:t>Multi-value returns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sz="2800" b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values, call-with-values, </a:t>
            </a:r>
            <a:br>
              <a:rPr lang="en-US" dirty="0"/>
            </a:br>
            <a:r>
              <a:rPr lang="en-US" dirty="0"/>
              <a:t>with-values, </a:t>
            </a:r>
            <a:r>
              <a:rPr lang="en-US" dirty="0" err="1"/>
              <a:t>mvlet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Multi-value returns in a functional programming context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Ongoing Example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Suppose we want to calculate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list-average</a:t>
            </a:r>
            <a:r>
              <a:rPr lang="en-US" sz="2800" dirty="0"/>
              <a:t> using just one traversal of the non-empty list.</a:t>
            </a:r>
            <a:br>
              <a:rPr lang="en-US" sz="2800" dirty="0"/>
            </a:b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 First approach</a:t>
            </a:r>
            <a:br>
              <a:rPr lang="en-US" sz="2400" dirty="0"/>
            </a:br>
            <a:r>
              <a:rPr lang="en-US" sz="2400" dirty="0"/>
              <a:t>Helper procedure returns a list of the sum and the length.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</a:rPr>
              <a:t>define list-average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(</a:t>
            </a:r>
            <a:r>
              <a:rPr lang="en-US" sz="1800" b="1" dirty="0" err="1">
                <a:latin typeface="Courier New" pitchFamily="49" charset="0"/>
              </a:rPr>
              <a:t>letrec</a:t>
            </a:r>
            <a:r>
              <a:rPr lang="en-US" sz="1800" b="1" dirty="0">
                <a:latin typeface="Courier New" pitchFamily="49" charset="0"/>
              </a:rPr>
              <a:t> ([helper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(if (null? 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(list 0 0)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; sum, length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(let ([return (helper (</a:t>
            </a:r>
            <a:r>
              <a:rPr lang="en-US" sz="1800" b="1" dirty="0" err="1">
                <a:latin typeface="Courier New" pitchFamily="49" charset="0"/>
              </a:rPr>
              <a:t>cdr</a:t>
            </a:r>
            <a:r>
              <a:rPr lang="en-US" sz="1800" b="1" dirty="0">
                <a:latin typeface="Courier New" pitchFamily="49" charset="0"/>
              </a:rPr>
              <a:t> L))])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(list (+ (car return) (car L))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 (+ 1 (</a:t>
            </a:r>
            <a:r>
              <a:rPr lang="en-US" sz="1800" b="1" dirty="0" err="1">
                <a:latin typeface="Courier New" pitchFamily="49" charset="0"/>
              </a:rPr>
              <a:t>cadr</a:t>
            </a:r>
            <a:r>
              <a:rPr lang="en-US" sz="1800" b="1" dirty="0">
                <a:latin typeface="Courier New" pitchFamily="49" charset="0"/>
              </a:rPr>
              <a:t> return))))))])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(apply / (helper L)))))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values,  call-with-values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The 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values</a:t>
            </a:r>
            <a:r>
              <a:rPr lang="en-US" sz="2800" dirty="0"/>
              <a:t> procedure  returns multiple values.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the 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call-with-values</a:t>
            </a:r>
            <a:r>
              <a:rPr lang="en-US" sz="2800" dirty="0"/>
              <a:t> procedure provides a context for the reception of multiple return values.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(values v1 ...) </a:t>
            </a:r>
            <a:r>
              <a:rPr lang="en-US" sz="2800" dirty="0"/>
              <a:t>returns the values v1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</a:rPr>
              <a:t>(call-with-values producer consumer)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  <a:r>
              <a:rPr lang="en-US" sz="2800" b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producer</a:t>
            </a:r>
            <a:r>
              <a:rPr lang="en-US" sz="2800" dirty="0"/>
              <a:t> is a procedure that is allowed to be applied to zero arguments,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  <a:r>
              <a:rPr lang="en-US" sz="2800" b="1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consumer</a:t>
            </a:r>
            <a:r>
              <a:rPr lang="en-US" sz="2800" dirty="0"/>
              <a:t> is a procedure that can be applied to the number of values that will be returned by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producer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The producer will usually use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  <a:r>
              <a:rPr lang="en-US" sz="2800" dirty="0"/>
              <a:t> to return its values.</a:t>
            </a:r>
            <a:endParaRPr lang="en-U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call-with-values examples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7630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Simple example: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latin typeface="Courier New" pitchFamily="49" charset="0"/>
              </a:rPr>
              <a:t>&gt;</a:t>
            </a:r>
            <a:r>
              <a:rPr lang="en-US" sz="2800" b="1" dirty="0">
                <a:latin typeface="Courier New" pitchFamily="49" charset="0"/>
              </a:rPr>
              <a:t>(call-with-values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(lambda () (values 3 4))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b="1" dirty="0">
                <a:latin typeface="Courier New" pitchFamily="49" charset="0"/>
              </a:rPr>
              <a:t>   cons)</a:t>
            </a:r>
            <a:endParaRPr lang="en-US" sz="2800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latin typeface="Courier New" pitchFamily="49" charset="0"/>
              </a:rPr>
              <a:t>(3 . 4)</a:t>
            </a: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Unusual examples that illustrate how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call-with-values</a:t>
            </a:r>
            <a:r>
              <a:rPr lang="en-US" sz="2800" b="1" dirty="0">
                <a:solidFill>
                  <a:srgbClr val="FF0000"/>
                </a:solidFill>
              </a:rPr>
              <a:t> works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(call-with-values values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        (lambda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(call-with-values + list)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(call-with-values list </a:t>
            </a:r>
            <a:r>
              <a:rPr lang="en-US" sz="2800" b="1" dirty="0" err="1">
                <a:latin typeface="Courier New" pitchFamily="49" charset="0"/>
              </a:rPr>
              <a:t>list</a:t>
            </a:r>
            <a:r>
              <a:rPr lang="en-US" sz="2800" b="1" dirty="0">
                <a:latin typeface="Courier New" pitchFamily="49" charset="0"/>
              </a:rPr>
              <a:t>)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call-with-values examples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763000" cy="5638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Simple example: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(call-with-values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(lambda () (values 3 4)) list)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(3 4)</a:t>
            </a: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Unusual examples that illustrate how call-with-values works.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(call-with-values values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(lambda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(call-with-values + list)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(0)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</a:rPr>
              <a:t>(call-with-values list </a:t>
            </a:r>
            <a:r>
              <a:rPr lang="en-US" sz="2800" b="1" dirty="0" err="1">
                <a:latin typeface="Courier New" pitchFamily="49" charset="0"/>
              </a:rPr>
              <a:t>list</a:t>
            </a:r>
            <a:r>
              <a:rPr lang="en-US" sz="2800" b="1" dirty="0">
                <a:latin typeface="Courier New" pitchFamily="49" charset="0"/>
              </a:rPr>
              <a:t>)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(())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610600" cy="1143000"/>
          </a:xfrm>
        </p:spPr>
        <p:txBody>
          <a:bodyPr/>
          <a:lstStyle/>
          <a:p>
            <a:r>
              <a:rPr lang="en-US" sz="4000" dirty="0"/>
              <a:t>A simple example from TSPL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dirty="0">
                <a:solidFill>
                  <a:srgbClr val="0033CC"/>
                </a:solidFill>
              </a:rPr>
              <a:t>Split a list into elements from even and odd positions of original list.</a:t>
            </a:r>
            <a:br>
              <a:rPr lang="en-US" sz="2200" dirty="0">
                <a:solidFill>
                  <a:srgbClr val="0033CC"/>
                </a:solidFill>
              </a:rPr>
            </a:br>
            <a:endParaRPr lang="en-US" sz="1200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(define split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(lambda (</a:t>
            </a:r>
            <a:r>
              <a:rPr lang="en-US" sz="2000" b="1" dirty="0" err="1">
                <a:latin typeface="Courier New" pitchFamily="49" charset="0"/>
              </a:rPr>
              <a:t>ls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(if (or (null? </a:t>
            </a:r>
            <a:r>
              <a:rPr lang="en-US" sz="2000" b="1" dirty="0" err="1">
                <a:latin typeface="Courier New" pitchFamily="49" charset="0"/>
              </a:rPr>
              <a:t>ls</a:t>
            </a:r>
            <a:r>
              <a:rPr lang="en-US" sz="2000" b="1" dirty="0">
                <a:latin typeface="Courier New" pitchFamily="49" charset="0"/>
              </a:rPr>
              <a:t>) (null? </a:t>
            </a:r>
            <a:r>
              <a:rPr lang="fr-FR" sz="2000" b="1" dirty="0">
                <a:latin typeface="Courier New" pitchFamily="49" charset="0"/>
              </a:rPr>
              <a:t>(</a:t>
            </a:r>
            <a:r>
              <a:rPr lang="fr-FR" sz="2000" b="1" dirty="0" err="1">
                <a:latin typeface="Courier New" pitchFamily="49" charset="0"/>
              </a:rPr>
              <a:t>cdr</a:t>
            </a:r>
            <a:r>
              <a:rPr lang="fr-FR" sz="2000" b="1" dirty="0">
                <a:latin typeface="Courier New" pitchFamily="49" charset="0"/>
              </a:rPr>
              <a:t> </a:t>
            </a:r>
            <a:r>
              <a:rPr lang="fr-FR" sz="2000" b="1" dirty="0" err="1">
                <a:latin typeface="Courier New" pitchFamily="49" charset="0"/>
              </a:rPr>
              <a:t>ls</a:t>
            </a:r>
            <a:r>
              <a:rPr lang="fr-FR" sz="2000" b="1" dirty="0">
                <a:latin typeface="Courier New" pitchFamily="49" charset="0"/>
              </a:rPr>
              <a:t>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000" b="1" dirty="0">
                <a:latin typeface="Courier New" pitchFamily="49" charset="0"/>
              </a:rPr>
              <a:t>        (values </a:t>
            </a:r>
            <a:r>
              <a:rPr lang="fr-FR" sz="2000" b="1" dirty="0" err="1">
                <a:latin typeface="Courier New" pitchFamily="49" charset="0"/>
              </a:rPr>
              <a:t>ls</a:t>
            </a:r>
            <a:r>
              <a:rPr lang="fr-FR" sz="2000" b="1" dirty="0">
                <a:latin typeface="Courier New" pitchFamily="49" charset="0"/>
              </a:rPr>
              <a:t> '())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000" b="1" dirty="0">
                <a:latin typeface="Courier New" pitchFamily="49" charset="0"/>
              </a:rPr>
              <a:t>        </a:t>
            </a:r>
            <a:r>
              <a:rPr lang="en-US" sz="2000" b="1" dirty="0">
                <a:latin typeface="Courier New" pitchFamily="49" charset="0"/>
              </a:rPr>
              <a:t>(call-with-values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(lambda () (split (</a:t>
            </a:r>
            <a:r>
              <a:rPr lang="en-US" sz="2000" b="1" dirty="0" err="1">
                <a:latin typeface="Courier New" pitchFamily="49" charset="0"/>
              </a:rPr>
              <a:t>cddr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ls</a:t>
            </a:r>
            <a:r>
              <a:rPr lang="en-US" sz="2000" b="1" dirty="0">
                <a:latin typeface="Courier New" pitchFamily="49" charset="0"/>
              </a:rPr>
              <a:t>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</a:t>
            </a:r>
            <a:r>
              <a:rPr lang="fr-FR" sz="2000" b="1" dirty="0">
                <a:latin typeface="Courier New" pitchFamily="49" charset="0"/>
              </a:rPr>
              <a:t>(lambda (</a:t>
            </a:r>
            <a:r>
              <a:rPr lang="fr-FR" sz="2000" b="1" dirty="0" err="1">
                <a:latin typeface="Courier New" pitchFamily="49" charset="0"/>
              </a:rPr>
              <a:t>odds</a:t>
            </a:r>
            <a:r>
              <a:rPr lang="fr-FR" sz="2000" b="1" dirty="0">
                <a:latin typeface="Courier New" pitchFamily="49" charset="0"/>
              </a:rPr>
              <a:t> </a:t>
            </a:r>
            <a:r>
              <a:rPr lang="fr-FR" sz="2000" b="1" dirty="0" err="1">
                <a:latin typeface="Courier New" pitchFamily="49" charset="0"/>
              </a:rPr>
              <a:t>evens</a:t>
            </a:r>
            <a:r>
              <a:rPr lang="fr-FR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000" b="1" dirty="0">
                <a:latin typeface="Courier New" pitchFamily="49" charset="0"/>
              </a:rPr>
              <a:t>            (values (cons (car </a:t>
            </a:r>
            <a:r>
              <a:rPr lang="fr-FR" sz="2000" b="1" dirty="0" err="1">
                <a:latin typeface="Courier New" pitchFamily="49" charset="0"/>
              </a:rPr>
              <a:t>ls</a:t>
            </a:r>
            <a:r>
              <a:rPr lang="fr-FR" sz="2000" b="1" dirty="0">
                <a:latin typeface="Courier New" pitchFamily="49" charset="0"/>
              </a:rPr>
              <a:t>) </a:t>
            </a:r>
            <a:r>
              <a:rPr lang="fr-FR" sz="2000" b="1" dirty="0" err="1">
                <a:latin typeface="Courier New" pitchFamily="49" charset="0"/>
              </a:rPr>
              <a:t>odds</a:t>
            </a:r>
            <a:r>
              <a:rPr lang="fr-FR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000" b="1" dirty="0">
                <a:latin typeface="Courier New" pitchFamily="49" charset="0"/>
              </a:rPr>
              <a:t>                    (cons (</a:t>
            </a:r>
            <a:r>
              <a:rPr lang="fr-FR" sz="2000" b="1" dirty="0" err="1">
                <a:latin typeface="Courier New" pitchFamily="49" charset="0"/>
              </a:rPr>
              <a:t>cadr</a:t>
            </a:r>
            <a:r>
              <a:rPr lang="fr-FR" sz="2000" b="1" dirty="0">
                <a:latin typeface="Courier New" pitchFamily="49" charset="0"/>
              </a:rPr>
              <a:t> </a:t>
            </a:r>
            <a:r>
              <a:rPr lang="fr-FR" sz="2000" b="1" dirty="0" err="1">
                <a:latin typeface="Courier New" pitchFamily="49" charset="0"/>
              </a:rPr>
              <a:t>ls</a:t>
            </a:r>
            <a:r>
              <a:rPr lang="fr-FR" sz="2000" b="1" dirty="0">
                <a:latin typeface="Courier New" pitchFamily="49" charset="0"/>
              </a:rPr>
              <a:t>) </a:t>
            </a:r>
            <a:r>
              <a:rPr lang="fr-FR" sz="2000" b="1" dirty="0" err="1">
                <a:latin typeface="Courier New" pitchFamily="49" charset="0"/>
              </a:rPr>
              <a:t>evens</a:t>
            </a:r>
            <a:r>
              <a:rPr lang="fr-FR" sz="2000" b="1" dirty="0">
                <a:latin typeface="Courier New" pitchFamily="49" charset="0"/>
              </a:rPr>
              <a:t>)))))))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</a:rPr>
              <a:t>(split '(a b c d e f))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(a c 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(b d f)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</a:rPr>
              <a:t>(list (split '(a b c d e f)))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Exception: returned two values to single value return context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</a:rPr>
              <a:t>(call-with-values (lambda () (split '(a b c d e f)))      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              list)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((a c e) (b d f))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Version of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list-average</a:t>
            </a:r>
            <a:r>
              <a:rPr lang="en-US" sz="4000" dirty="0"/>
              <a:t> that uses </a:t>
            </a:r>
            <a:r>
              <a:rPr lang="en-US" sz="4000" dirty="0">
                <a:latin typeface="Courier New" pitchFamily="49" charset="0"/>
              </a:rPr>
              <a:t>call-with-values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(define list-average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(</a:t>
            </a:r>
            <a:r>
              <a:rPr lang="en-US" sz="2000" b="1" dirty="0" err="1">
                <a:latin typeface="Courier New" pitchFamily="49" charset="0"/>
              </a:rPr>
              <a:t>letrec</a:t>
            </a:r>
            <a:r>
              <a:rPr lang="en-US" sz="2000" b="1" dirty="0">
                <a:latin typeface="Courier New" pitchFamily="49" charset="0"/>
              </a:rPr>
              <a:t> ([helper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(if (null? 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(values 0 0) ; sum, length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(call-with-values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    (lambda () (helper (</a:t>
            </a:r>
            <a:r>
              <a:rPr lang="en-US" sz="2000" b="1" dirty="0" err="1">
                <a:latin typeface="Courier New" pitchFamily="49" charset="0"/>
              </a:rPr>
              <a:t>cdr</a:t>
            </a:r>
            <a:r>
              <a:rPr lang="en-US" sz="2000" b="1" dirty="0">
                <a:latin typeface="Courier New" pitchFamily="49" charset="0"/>
              </a:rPr>
              <a:t> L)))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    (lambda (sum </a:t>
            </a:r>
            <a:r>
              <a:rPr lang="en-US" sz="2000" b="1" dirty="0" err="1">
                <a:latin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      (values (+ sum (car L))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                                 (+ 1 </a:t>
            </a:r>
            <a:r>
              <a:rPr lang="en-US" sz="2000" b="1" dirty="0" err="1">
                <a:latin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</a:rPr>
              <a:t>))))))])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(call-with-values (lambda ()(helper L))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/))))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with-values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Most of the time when we use call-with-values, the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(lambda () ...) </a:t>
            </a:r>
            <a:r>
              <a:rPr lang="en-US" sz="2400" dirty="0"/>
              <a:t>is just a wrapper for the code we really want to execute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We can define </a:t>
            </a:r>
            <a:r>
              <a:rPr lang="en-US" sz="2400" b="1" dirty="0"/>
              <a:t>a new syntactic form</a:t>
            </a:r>
            <a:r>
              <a:rPr lang="en-US" sz="2400" dirty="0"/>
              <a:t> to simplify this.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(define-syntax with-values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(syntax-rules 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[(_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expr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consumer)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 (call-with-values </a:t>
            </a:r>
            <a:b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   (lambda ()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expr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       consumer)]))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Why can't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with-values</a:t>
            </a:r>
            <a:r>
              <a:rPr lang="en-US" sz="2400" b="1" dirty="0"/>
              <a:t> be a procedure?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FF0000"/>
                </a:solidFill>
              </a:rPr>
              <a:t>Example of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with-values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&gt; (with-values (split '(a b c d e f)) list)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((a c e) (b d f))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Shorter version of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list-average </a:t>
            </a:r>
            <a:r>
              <a:rPr lang="en-US" sz="4000" dirty="0"/>
              <a:t>that uses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with-values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74838"/>
            <a:ext cx="89154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list-average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</a:t>
            </a:r>
            <a:r>
              <a:rPr lang="en-US" sz="2400" b="1" dirty="0" err="1">
                <a:latin typeface="Courier New" pitchFamily="49" charset="0"/>
              </a:rPr>
              <a:t>letrec</a:t>
            </a:r>
            <a:r>
              <a:rPr lang="en-US" sz="2400" b="1" dirty="0">
                <a:latin typeface="Courier New" pitchFamily="49" charset="0"/>
              </a:rPr>
              <a:t> ([helper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(if (null? 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(values 0 0)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; sum, length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(with-values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(helper (</a:t>
            </a:r>
            <a:r>
              <a:rPr lang="en-US" sz="2400" b="1" dirty="0" err="1">
                <a:latin typeface="Courier New" pitchFamily="49" charset="0"/>
              </a:rPr>
              <a:t>cdr</a:t>
            </a:r>
            <a:r>
              <a:rPr lang="en-US" sz="2400" b="1" dirty="0">
                <a:latin typeface="Courier New" pitchFamily="49" charset="0"/>
              </a:rPr>
              <a:t> L))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(lambda (sum </a:t>
            </a:r>
            <a:r>
              <a:rPr lang="en-US" sz="2400" b="1" dirty="0" err="1">
                <a:latin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(values (+ sum (car L))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               (+ 1 </a:t>
            </a:r>
            <a:r>
              <a:rPr lang="en-US" sz="2400" b="1" dirty="0" err="1">
                <a:latin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</a:rPr>
              <a:t>))))))])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(with-values (helper L) / ))))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mv-let (mv is for </a:t>
            </a:r>
            <a:r>
              <a:rPr lang="en-US" sz="4000" i="1" dirty="0"/>
              <a:t>multiple-valued</a:t>
            </a:r>
            <a:r>
              <a:rPr lang="en-US" sz="4000" dirty="0"/>
              <a:t>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For the frequent case where the consumer is also defined  by </a:t>
            </a:r>
            <a:r>
              <a:rPr lang="en-US" b="1" dirty="0">
                <a:latin typeface="Courier New" pitchFamily="49" charset="0"/>
              </a:rPr>
              <a:t>(lambda ...)</a:t>
            </a:r>
            <a:r>
              <a:rPr lang="en-US" dirty="0"/>
              <a:t>, here is </a:t>
            </a:r>
            <a:r>
              <a:rPr lang="en-US" b="1" dirty="0"/>
              <a:t>another convenient abbreviation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</a:rPr>
              <a:t>(define-syntax </a:t>
            </a:r>
            <a:r>
              <a:rPr lang="en-US" sz="2800" b="1" dirty="0" err="1">
                <a:solidFill>
                  <a:srgbClr val="0033CC"/>
                </a:solidFill>
                <a:latin typeface="Courier New" pitchFamily="49" charset="0"/>
              </a:rPr>
              <a:t>mvlet</a:t>
            </a:r>
            <a:endParaRPr lang="en-US" sz="2800" b="1" dirty="0">
              <a:solidFill>
                <a:srgbClr val="0033CC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</a:rPr>
              <a:t>  (syntax-rules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</a:rPr>
              <a:t>    ((_ ((x ...) e0) e1 e2 ...)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</a:rPr>
              <a:t>     (with-values e0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</a:rPr>
              <a:t>       </a:t>
            </a:r>
            <a:r>
              <a:rPr lang="it-IT" sz="2800" b="1" dirty="0">
                <a:solidFill>
                  <a:srgbClr val="0033CC"/>
                </a:solidFill>
                <a:latin typeface="Courier New" pitchFamily="49" charset="0"/>
              </a:rPr>
              <a:t>(lambda (x ...) e1 e2 ...)))))</a:t>
            </a:r>
            <a:endParaRPr lang="en-US" sz="28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406900"/>
            <a:ext cx="8153400" cy="1362075"/>
          </a:xfrm>
        </p:spPr>
        <p:txBody>
          <a:bodyPr/>
          <a:lstStyle/>
          <a:p>
            <a:r>
              <a:rPr lang="en-US" sz="3600" dirty="0" err="1"/>
              <a:t>Memoization</a:t>
            </a:r>
            <a:r>
              <a:rPr lang="en-US" sz="3600" dirty="0"/>
              <a:t> (a brief diversion about efficiency)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9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list-average using mv-let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sz="2400" b="1" dirty="0">
                <a:latin typeface="Courier New" pitchFamily="49" charset="0"/>
              </a:rPr>
              <a:t>(define list-average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 b="1" dirty="0">
                <a:latin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</a:rPr>
              <a:t>letrec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([helper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(if (null? 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(values 0 0)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; sum, length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</a:t>
            </a:r>
            <a:r>
              <a:rPr lang="en-US" sz="2400" b="1" dirty="0" err="1">
                <a:latin typeface="Courier New" pitchFamily="49" charset="0"/>
              </a:rPr>
              <a:t>mvlet</a:t>
            </a:r>
            <a:r>
              <a:rPr lang="en-US" sz="2400" b="1" dirty="0">
                <a:latin typeface="Courier New" pitchFamily="49" charset="0"/>
              </a:rPr>
              <a:t> ((sum </a:t>
            </a:r>
            <a:r>
              <a:rPr lang="en-US" sz="2400" b="1" dirty="0" err="1">
                <a:latin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(helper (</a:t>
            </a:r>
            <a:r>
              <a:rPr lang="en-US" sz="2400" b="1" dirty="0" err="1">
                <a:latin typeface="Courier New" pitchFamily="49" charset="0"/>
              </a:rPr>
              <a:t>cdr</a:t>
            </a:r>
            <a:r>
              <a:rPr lang="en-US" sz="2400" b="1" dirty="0">
                <a:latin typeface="Courier New" pitchFamily="49" charset="0"/>
              </a:rPr>
              <a:t> L)))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(values (+ sum (car L))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(+ 1 </a:t>
            </a:r>
            <a:r>
              <a:rPr lang="en-US" sz="2400" b="1" dirty="0" err="1">
                <a:latin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</a:rPr>
              <a:t>)))))])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(lambda (L)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(with-values (helper L) / ))))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practice exercises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b="1" dirty="0"/>
              <a:t>Use call-with-values or one of the simplified versions to write:</a:t>
            </a:r>
          </a:p>
          <a:p>
            <a:pPr marL="1009650" lvl="1" indent="-609600"/>
            <a:r>
              <a:rPr lang="en-US" sz="2400" b="1" dirty="0"/>
              <a:t>(</a:t>
            </a:r>
            <a:r>
              <a:rPr lang="en-US" sz="2400" b="1" dirty="0" err="1"/>
              <a:t>subst</a:t>
            </a:r>
            <a:r>
              <a:rPr lang="en-US" sz="2400" b="1" dirty="0"/>
              <a:t>-leftmost s1 s2 </a:t>
            </a:r>
            <a:r>
              <a:rPr lang="en-US" sz="2400" b="1" dirty="0" err="1"/>
              <a:t>slist</a:t>
            </a:r>
            <a:r>
              <a:rPr lang="en-US" sz="2400" b="1" dirty="0"/>
              <a:t>)</a:t>
            </a:r>
            <a:r>
              <a:rPr lang="en-US" sz="2400" dirty="0"/>
              <a:t> substitutes the symbol </a:t>
            </a:r>
            <a:r>
              <a:rPr lang="en-US" sz="2400" b="1" dirty="0"/>
              <a:t>s1</a:t>
            </a:r>
            <a:r>
              <a:rPr lang="en-US" sz="2400" dirty="0"/>
              <a:t> for the leftmost occurrence of the symbol </a:t>
            </a:r>
            <a:r>
              <a:rPr lang="en-US" sz="2400" b="1" dirty="0"/>
              <a:t>s2</a:t>
            </a:r>
            <a:r>
              <a:rPr lang="en-US" sz="2400" dirty="0"/>
              <a:t> in </a:t>
            </a:r>
            <a:r>
              <a:rPr lang="en-US" sz="2400" b="1" dirty="0" err="1"/>
              <a:t>slist</a:t>
            </a:r>
            <a:r>
              <a:rPr lang="en-US" sz="2400" dirty="0"/>
              <a:t>; all later occurrences of </a:t>
            </a:r>
            <a:r>
              <a:rPr lang="en-US" sz="2400" b="1" dirty="0"/>
              <a:t>s2</a:t>
            </a:r>
            <a:r>
              <a:rPr lang="en-US" sz="2400" dirty="0"/>
              <a:t> are left unchanged.  No subpart of </a:t>
            </a:r>
            <a:r>
              <a:rPr lang="en-US" sz="2400" b="1" dirty="0" err="1"/>
              <a:t>slist</a:t>
            </a:r>
            <a:r>
              <a:rPr lang="en-US" sz="2400" dirty="0"/>
              <a:t> is traversed more than once, and once (if ever) the leftmost occurrence of </a:t>
            </a:r>
            <a:r>
              <a:rPr lang="en-US" sz="2400" b="1" dirty="0"/>
              <a:t>s2</a:t>
            </a:r>
            <a:r>
              <a:rPr lang="en-US" sz="2400" dirty="0"/>
              <a:t> has been found, previously untraversed portions of </a:t>
            </a:r>
            <a:r>
              <a:rPr lang="en-US" sz="2400" b="1" dirty="0" err="1"/>
              <a:t>slist</a:t>
            </a:r>
            <a:r>
              <a:rPr lang="en-US" sz="2400" dirty="0"/>
              <a:t> are not traversed.</a:t>
            </a:r>
            <a:br>
              <a:rPr lang="en-US" sz="2400" dirty="0"/>
            </a:br>
            <a:endParaRPr lang="en-US" sz="2400" dirty="0"/>
          </a:p>
          <a:p>
            <a:pPr marL="1009650" lvl="1" indent="-609600"/>
            <a:r>
              <a:rPr lang="en-US" sz="2400" b="1" dirty="0"/>
              <a:t>(max-interior </a:t>
            </a:r>
            <a:r>
              <a:rPr lang="en-US" sz="2400" b="1" dirty="0" err="1"/>
              <a:t>bintree</a:t>
            </a:r>
            <a:r>
              <a:rPr lang="en-US" sz="2400" b="1" dirty="0"/>
              <a:t>)</a:t>
            </a:r>
            <a:r>
              <a:rPr lang="en-US" sz="2400" dirty="0"/>
              <a:t> from the homework.</a:t>
            </a:r>
          </a:p>
          <a:p>
            <a:pPr marL="1009650" lvl="1" indent="-609600"/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CPS procedure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2057400"/>
            <a:ext cx="6686550" cy="3657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(define print-list-copy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(lambda (list)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(list-copy-cps list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(make-k (lambda (x)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(display "The copied list is ")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(display x)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               (newline))))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(define list-copy-cps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(lambda (L k) </a:t>
            </a:r>
            <a:endParaRPr lang="en-US" b="1" dirty="0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5924550" y="3940076"/>
            <a:ext cx="29146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There are more examples of procedures to rewrite in CPS form on pages 210-211 of EoPL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the </a:t>
            </a:r>
            <a:r>
              <a:rPr lang="en-US" sz="4000" b="1" dirty="0" err="1">
                <a:solidFill>
                  <a:srgbClr val="0000CC"/>
                </a:solidFill>
                <a:latin typeface="Courier New" pitchFamily="49" charset="0"/>
                <a:ea typeface="+mn-ea"/>
                <a:cs typeface="+mn-cs"/>
              </a:rPr>
              <a:t>assoc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/>
              <a:t>family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981200"/>
            <a:ext cx="8610600" cy="4114800"/>
          </a:xfrm>
        </p:spPr>
        <p:txBody>
          <a:bodyPr/>
          <a:lstStyle/>
          <a:p>
            <a:r>
              <a:rPr lang="en-US" dirty="0"/>
              <a:t>A list of pairs is called an </a:t>
            </a:r>
            <a:r>
              <a:rPr lang="en-US" i="1" dirty="0"/>
              <a:t>association list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Each pair is treated as a key-value pair.</a:t>
            </a:r>
          </a:p>
          <a:p>
            <a:r>
              <a:rPr lang="en-US" dirty="0"/>
              <a:t>The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</a:t>
            </a:r>
            <a:r>
              <a:rPr lang="en-US" dirty="0"/>
              <a:t> procedure finds a key and its associated value</a:t>
            </a:r>
          </a:p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3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</a:t>
            </a:r>
            <a:r>
              <a:rPr lang="en-US" sz="23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'c '((a 1) (b 2) (c 3) (d 4) (e 5)))</a:t>
            </a:r>
            <a:b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(c 3)</a:t>
            </a:r>
          </a:p>
          <a:p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</a:t>
            </a:r>
            <a:r>
              <a:rPr lang="en-US" dirty="0"/>
              <a:t> uses </a:t>
            </a:r>
            <a:r>
              <a:rPr lang="en-US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equal?</a:t>
            </a:r>
            <a:r>
              <a:rPr lang="en-US" dirty="0"/>
              <a:t> when testing the keys. 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assq</a:t>
            </a:r>
            <a:r>
              <a:rPr lang="en-US" dirty="0"/>
              <a:t> uses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               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assv</a:t>
            </a:r>
            <a:r>
              <a:rPr lang="en-US" dirty="0"/>
              <a:t> uses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en-US" b="1" dirty="0">
              <a:solidFill>
                <a:srgbClr val="CC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Example of a </a:t>
            </a:r>
            <a:r>
              <a:rPr lang="en-US" sz="4000" b="1" dirty="0" err="1"/>
              <a:t>Memoizing</a:t>
            </a:r>
            <a:r>
              <a:rPr lang="en-US" sz="4000" b="1" dirty="0"/>
              <a:t> (Caching) Function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514600"/>
            <a:ext cx="7772400" cy="3276600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(define fibonacci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(lambda (n)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(if (or (zero? n) (= n 1))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    1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    (+ (fibonacci (- n 2))  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       (fibonacci (- n 1))))))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28600" y="56388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C0099"/>
                </a:solidFill>
                <a:latin typeface="Arial" charset="0"/>
              </a:rPr>
              <a:t>Very simple to define, but it has a problem!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600200" y="19812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Courier New" pitchFamily="49" charset="0"/>
              </a:rPr>
              <a:t>Without</a:t>
            </a:r>
            <a:r>
              <a:rPr lang="en-US" sz="3200" b="1" dirty="0">
                <a:solidFill>
                  <a:srgbClr val="CC0099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Courier New" pitchFamily="49" charset="0"/>
              </a:rPr>
              <a:t>caching:</a:t>
            </a:r>
          </a:p>
        </p:txBody>
      </p:sp>
    </p:spTree>
    <p:extLst>
      <p:ext uri="{BB962C8B-B14F-4D97-AF65-F5344CB8AC3E}">
        <p14:creationId xmlns:p14="http://schemas.microsoft.com/office/powerpoint/2010/main" val="271262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r>
              <a:rPr lang="en-US"/>
              <a:t>Timing the fibonacci function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143000"/>
            <a:ext cx="4191000" cy="56388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&gt;(define time-fib   (lambda (n)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(collect) 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(time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(</a:t>
            </a:r>
            <a:r>
              <a:rPr lang="en-US" sz="2000" b="1" dirty="0" err="1">
                <a:latin typeface="Courier New" pitchFamily="49" charset="0"/>
              </a:rPr>
              <a:t>fibonacci</a:t>
            </a:r>
            <a:r>
              <a:rPr lang="en-US" sz="2000" b="1" dirty="0">
                <a:latin typeface="Courier New" pitchFamily="49" charset="0"/>
              </a:rPr>
              <a:t> n))))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&gt;</a:t>
            </a:r>
            <a:r>
              <a:rPr lang="en-US" sz="2000" b="1" dirty="0">
                <a:latin typeface="Courier New" pitchFamily="49" charset="0"/>
              </a:rPr>
              <a:t>(time-fib 35)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1.453125000s elapsed </a:t>
            </a:r>
            <a:r>
              <a:rPr lang="en-US" sz="2000" dirty="0" err="1">
                <a:latin typeface="Courier New" pitchFamily="49" charset="0"/>
              </a:rPr>
              <a:t>cpu</a:t>
            </a:r>
            <a:r>
              <a:rPr lang="en-US" sz="2000" dirty="0">
                <a:latin typeface="Courier New" pitchFamily="49" charset="0"/>
              </a:rPr>
              <a:t>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1.452747200s elapsed real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14930352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</a:rPr>
              <a:t>(time-fib 36)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2.234375000s elapsed </a:t>
            </a:r>
            <a:r>
              <a:rPr lang="en-US" sz="2000" dirty="0" err="1">
                <a:latin typeface="Courier New" pitchFamily="49" charset="0"/>
              </a:rPr>
              <a:t>cpu</a:t>
            </a:r>
            <a:r>
              <a:rPr lang="en-US" sz="2000" dirty="0">
                <a:latin typeface="Courier New" pitchFamily="49" charset="0"/>
              </a:rPr>
              <a:t>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2.285361900s elapsed real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24157817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143000"/>
            <a:ext cx="4114800" cy="55626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</a:rPr>
              <a:t>(time-fib 37)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(time (</a:t>
            </a:r>
            <a:r>
              <a:rPr lang="en-US" sz="2000" dirty="0" err="1">
                <a:latin typeface="Courier New" pitchFamily="49" charset="0"/>
              </a:rPr>
              <a:t>fibonacci</a:t>
            </a:r>
            <a:r>
              <a:rPr lang="en-US" sz="2000" dirty="0">
                <a:latin typeface="Courier New" pitchFamily="49" charset="0"/>
              </a:rPr>
              <a:t> n))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4.562500000s elapsed </a:t>
            </a:r>
            <a:r>
              <a:rPr lang="en-US" sz="2000" dirty="0" err="1">
                <a:latin typeface="Courier New" pitchFamily="49" charset="0"/>
              </a:rPr>
              <a:t>cpu</a:t>
            </a:r>
            <a:r>
              <a:rPr lang="en-US" sz="2000" dirty="0">
                <a:latin typeface="Courier New" pitchFamily="49" charset="0"/>
              </a:rPr>
              <a:t>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4.794983600s elapsed real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39088169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</a:rPr>
              <a:t>(time-fib 38)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(time (</a:t>
            </a:r>
            <a:r>
              <a:rPr lang="en-US" sz="2000" dirty="0" err="1">
                <a:latin typeface="Courier New" pitchFamily="49" charset="0"/>
              </a:rPr>
              <a:t>fibonacci</a:t>
            </a:r>
            <a:r>
              <a:rPr lang="en-US" sz="2000" dirty="0">
                <a:latin typeface="Courier New" pitchFamily="49" charset="0"/>
              </a:rPr>
              <a:t> n))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7.500000000s elapsed </a:t>
            </a:r>
            <a:r>
              <a:rPr lang="en-US" sz="2000" dirty="0" err="1">
                <a:latin typeface="Courier New" pitchFamily="49" charset="0"/>
              </a:rPr>
              <a:t>cpu</a:t>
            </a:r>
            <a:r>
              <a:rPr lang="en-US" sz="2000" dirty="0">
                <a:latin typeface="Courier New" pitchFamily="49" charset="0"/>
              </a:rPr>
              <a:t>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7.521491400s elapsed real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63245986</a:t>
            </a:r>
          </a:p>
        </p:txBody>
      </p:sp>
    </p:spTree>
    <p:extLst>
      <p:ext uri="{BB962C8B-B14F-4D97-AF65-F5344CB8AC3E}">
        <p14:creationId xmlns:p14="http://schemas.microsoft.com/office/powerpoint/2010/main" val="304511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8382000" cy="762000"/>
          </a:xfrm>
        </p:spPr>
        <p:txBody>
          <a:bodyPr/>
          <a:lstStyle/>
          <a:p>
            <a:r>
              <a:rPr lang="en-US" sz="4000" dirty="0" err="1"/>
              <a:t>fibonacci</a:t>
            </a:r>
            <a:r>
              <a:rPr lang="en-US" sz="4000" dirty="0"/>
              <a:t> with caching (</a:t>
            </a:r>
            <a:r>
              <a:rPr lang="en-US" sz="4000" dirty="0" err="1"/>
              <a:t>memoization</a:t>
            </a:r>
            <a:r>
              <a:rPr lang="en-US" sz="4000" dirty="0"/>
              <a:t>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066800"/>
            <a:ext cx="95250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</a:rPr>
              <a:t>define fib-memo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(let ([max 1]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 '((1 . 1) (0 . 1))])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(lambda 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(if (&lt;= n max)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(cdr (</a:t>
            </a:r>
            <a:r>
              <a:rPr lang="en-US" sz="2400" b="1" dirty="0" err="1">
                <a:latin typeface="Courier New" pitchFamily="49" charset="0"/>
              </a:rPr>
              <a:t>assq</a:t>
            </a:r>
            <a:r>
              <a:rPr lang="en-US" sz="2400" b="1" dirty="0">
                <a:latin typeface="Courier New" pitchFamily="49" charset="0"/>
              </a:rPr>
              <a:t> n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(let* ([v1 (fib-memo (- n 1))]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[v2 (fib-memo (- n 2))]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[v3 (+ v2 v1)])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(set! max 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(set!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 (cons (cons n v3)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 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v3)))))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04800" y="5805487"/>
            <a:ext cx="83058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1" dirty="0">
                <a:solidFill>
                  <a:srgbClr val="CC0099"/>
                </a:solidFill>
                <a:latin typeface="Arial" charset="0"/>
              </a:rPr>
              <a:t>max</a:t>
            </a:r>
            <a:r>
              <a:rPr lang="en-US" sz="2800" b="1" dirty="0">
                <a:solidFill>
                  <a:srgbClr val="CC0099"/>
                </a:solidFill>
                <a:latin typeface="Arial" charset="0"/>
              </a:rPr>
              <a:t> and </a:t>
            </a:r>
            <a:r>
              <a:rPr lang="en-US" sz="3000" b="1" i="1" dirty="0" err="1">
                <a:solidFill>
                  <a:srgbClr val="CC0099"/>
                </a:solidFill>
                <a:latin typeface="Arial" charset="0"/>
              </a:rPr>
              <a:t>sofar</a:t>
            </a:r>
            <a:r>
              <a:rPr lang="en-US" sz="2800" b="1" dirty="0">
                <a:solidFill>
                  <a:srgbClr val="CC0099"/>
                </a:solidFill>
                <a:latin typeface="Arial" charset="0"/>
              </a:rPr>
              <a:t> are used to cache previously computed values of fib-memo</a:t>
            </a:r>
            <a:endParaRPr lang="en-US" sz="2800" b="1" i="1" dirty="0">
              <a:solidFill>
                <a:srgbClr val="CC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7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r>
              <a:rPr lang="en-US"/>
              <a:t>Timing the fib-memo function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143000"/>
            <a:ext cx="4191000" cy="56388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&gt;(define time-memo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(lambda (n)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(collect)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(time (fib-memo n))))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&gt; (time-memo 40)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0.000000000s elapsed </a:t>
            </a:r>
            <a:r>
              <a:rPr lang="en-US" sz="2000" dirty="0" err="1">
                <a:latin typeface="Courier New" pitchFamily="49" charset="0"/>
              </a:rPr>
              <a:t>cpu</a:t>
            </a:r>
            <a:r>
              <a:rPr lang="en-US" sz="2000" dirty="0">
                <a:latin typeface="Courier New" pitchFamily="49" charset="0"/>
              </a:rPr>
              <a:t>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0.000019800s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16558014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&gt; (time-memo 160)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0.000000000s elapsed </a:t>
            </a:r>
            <a:r>
              <a:rPr lang="en-US" sz="2000" dirty="0" err="1">
                <a:latin typeface="Courier New" pitchFamily="49" charset="0"/>
              </a:rPr>
              <a:t>cpu</a:t>
            </a:r>
            <a:r>
              <a:rPr lang="en-US" sz="2000" dirty="0">
                <a:latin typeface="Courier New" pitchFamily="49" charset="0"/>
              </a:rPr>
              <a:t>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0.000114200s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1983924214061919432247806074196061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143000"/>
            <a:ext cx="4114800" cy="55626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&gt; (time-memo 640)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0.000000000s elapsed </a:t>
            </a:r>
            <a:r>
              <a:rPr lang="en-US" sz="1400" dirty="0" err="1">
                <a:latin typeface="Courier New" pitchFamily="49" charset="0"/>
              </a:rPr>
              <a:t>cpu</a:t>
            </a:r>
            <a:r>
              <a:rPr lang="en-US" sz="1400" dirty="0">
                <a:latin typeface="Courier New" pitchFamily="49" charset="0"/>
              </a:rPr>
              <a:t>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0.000125500s elapsed real time1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4913169640232740127827512057302148063648650711209401966150219926546779697987984279570098768737999681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&gt; (time-memo 2560)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0.000000000s elapsed </a:t>
            </a:r>
            <a:r>
              <a:rPr lang="en-US" sz="1400" dirty="0" err="1">
                <a:latin typeface="Courier New" pitchFamily="49" charset="0"/>
              </a:rPr>
              <a:t>cpu</a:t>
            </a:r>
            <a:r>
              <a:rPr lang="en-US" sz="1400" dirty="0">
                <a:latin typeface="Courier New" pitchFamily="49" charset="0"/>
              </a:rPr>
              <a:t>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0.000826700s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130548509585974025289403903399342332195533153264149057012466373585260855440922729886517665791348772431832647927017501018894903833887134985970384628647382836605175649149276410087245331524919858263915987811572358836471880641113736192407569546597943636025003714415011830903968180799768315063395136835768779659490153054076902321531244169951765324840758127291467883962057798767411224848804669073085015870721</a:t>
            </a:r>
          </a:p>
        </p:txBody>
      </p:sp>
    </p:spTree>
    <p:extLst>
      <p:ext uri="{BB962C8B-B14F-4D97-AF65-F5344CB8AC3E}">
        <p14:creationId xmlns:p14="http://schemas.microsoft.com/office/powerpoint/2010/main" val="381291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34B64E-F1D5-450C-BA29-D6D628910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Return Values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88AC64-94BD-4475-85C5-07499E04A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Call-with-values, with-values, mv-let</a:t>
            </a:r>
          </a:p>
        </p:txBody>
      </p:sp>
    </p:spTree>
    <p:extLst>
      <p:ext uri="{BB962C8B-B14F-4D97-AF65-F5344CB8AC3E}">
        <p14:creationId xmlns:p14="http://schemas.microsoft.com/office/powerpoint/2010/main" val="339360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Wouldn't it be nice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038"/>
            <a:ext cx="8533646" cy="4525963"/>
          </a:xfrm>
        </p:spPr>
        <p:txBody>
          <a:bodyPr/>
          <a:lstStyle/>
          <a:p>
            <a:r>
              <a:rPr lang="en-US" dirty="0"/>
              <a:t>if a procedure could return multiple values?</a:t>
            </a:r>
          </a:p>
          <a:p>
            <a:r>
              <a:rPr lang="en-US" dirty="0"/>
              <a:t>Like in Python: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09800"/>
            <a:ext cx="487604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91000"/>
            <a:ext cx="630722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20700</TotalTime>
  <Words>1021</Words>
  <Application>Microsoft Office PowerPoint</Application>
  <PresentationFormat>On-screen Show (4:3)</PresentationFormat>
  <Paragraphs>230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Consolas</vt:lpstr>
      <vt:lpstr>Courier New</vt:lpstr>
      <vt:lpstr>Default Design</vt:lpstr>
      <vt:lpstr>CSSE 304   Day 22 </vt:lpstr>
      <vt:lpstr>Memoization (a brief diversion about efficiency)</vt:lpstr>
      <vt:lpstr>Background: the assoc family</vt:lpstr>
      <vt:lpstr>Example of a Memoizing (Caching) Function</vt:lpstr>
      <vt:lpstr>Timing the fibonacci function</vt:lpstr>
      <vt:lpstr>fibonacci with caching (memoization)</vt:lpstr>
      <vt:lpstr>Timing the fib-memo function</vt:lpstr>
      <vt:lpstr>Multiple Return Values</vt:lpstr>
      <vt:lpstr>Wouldn't it be nice … </vt:lpstr>
      <vt:lpstr>values, call-with-values,  with-values, mvlet</vt:lpstr>
      <vt:lpstr>Ongoing Example</vt:lpstr>
      <vt:lpstr>values,  call-with-values</vt:lpstr>
      <vt:lpstr>call-with-values examples</vt:lpstr>
      <vt:lpstr>call-with-values examples</vt:lpstr>
      <vt:lpstr>A simple example from TSPL</vt:lpstr>
      <vt:lpstr>Version of list-average that uses call-with-values</vt:lpstr>
      <vt:lpstr>with-values</vt:lpstr>
      <vt:lpstr>Shorter version of list-average that uses with-values</vt:lpstr>
      <vt:lpstr>mv-let (mv is for multiple-valued)</vt:lpstr>
      <vt:lpstr>list-average using mv-let</vt:lpstr>
      <vt:lpstr>Some practice exercises</vt:lpstr>
      <vt:lpstr>A simple CPS procedure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Claude Anderson</dc:creator>
  <cp:lastModifiedBy>Claude Anderson</cp:lastModifiedBy>
  <cp:revision>112</cp:revision>
  <cp:lastPrinted>2021-01-18T20:30:12Z</cp:lastPrinted>
  <dcterms:created xsi:type="dcterms:W3CDTF">2003-10-20T17:10:23Z</dcterms:created>
  <dcterms:modified xsi:type="dcterms:W3CDTF">2021-01-19T12:42:24Z</dcterms:modified>
</cp:coreProperties>
</file>