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28" r:id="rId2"/>
    <p:sldId id="304" r:id="rId3"/>
    <p:sldId id="460" r:id="rId4"/>
    <p:sldId id="461" r:id="rId5"/>
    <p:sldId id="462" r:id="rId6"/>
    <p:sldId id="438" r:id="rId7"/>
    <p:sldId id="439" r:id="rId8"/>
    <p:sldId id="440" r:id="rId9"/>
    <p:sldId id="459" r:id="rId10"/>
    <p:sldId id="419" r:id="rId11"/>
    <p:sldId id="444" r:id="rId12"/>
    <p:sldId id="448" r:id="rId13"/>
    <p:sldId id="422" r:id="rId14"/>
    <p:sldId id="457" r:id="rId15"/>
    <p:sldId id="458" r:id="rId16"/>
    <p:sldId id="400" r:id="rId17"/>
    <p:sldId id="451" r:id="rId18"/>
    <p:sldId id="387" r:id="rId19"/>
    <p:sldId id="445" r:id="rId20"/>
    <p:sldId id="449" r:id="rId21"/>
    <p:sldId id="450" r:id="rId22"/>
    <p:sldId id="447" r:id="rId23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99"/>
    <a:srgbClr val="E3E3E3"/>
    <a:srgbClr val="FF0000"/>
    <a:srgbClr val="75FFFF"/>
    <a:srgbClr val="D2C1A2"/>
    <a:srgbClr val="FF3300"/>
    <a:srgbClr val="99CCFF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2" autoAdjust="0"/>
    <p:restoredTop sz="72066" autoAdjust="0"/>
  </p:normalViewPr>
  <p:slideViewPr>
    <p:cSldViewPr>
      <p:cViewPr varScale="1">
        <p:scale>
          <a:sx n="62" d="100"/>
          <a:sy n="62" d="100"/>
        </p:scale>
        <p:origin x="127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0" tIns="47945" rIns="95890" bIns="47945" numCol="1" anchor="t" anchorCtr="0" compatLnSpc="1">
            <a:prstTxWarp prst="textNoShape">
              <a:avLst/>
            </a:prstTxWarp>
          </a:bodyPr>
          <a:lstStyle>
            <a:lvl1pPr defTabSz="958345">
              <a:defRPr sz="120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34" y="1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0" tIns="47945" rIns="95890" bIns="47945" numCol="1" anchor="t" anchorCtr="0" compatLnSpc="1">
            <a:prstTxWarp prst="textNoShape">
              <a:avLst/>
            </a:prstTxWarp>
          </a:bodyPr>
          <a:lstStyle>
            <a:lvl1pPr algn="r" defTabSz="958345">
              <a:defRPr sz="120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8374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0" tIns="47945" rIns="95890" bIns="47945" numCol="1" anchor="b" anchorCtr="0" compatLnSpc="1">
            <a:prstTxWarp prst="textNoShape">
              <a:avLst/>
            </a:prstTxWarp>
          </a:bodyPr>
          <a:lstStyle>
            <a:lvl1pPr defTabSz="958345">
              <a:defRPr sz="1200"/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34" y="9118374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0" tIns="47945" rIns="95890" bIns="47945" numCol="1" anchor="b" anchorCtr="0" compatLnSpc="1">
            <a:prstTxWarp prst="textNoShape">
              <a:avLst/>
            </a:prstTxWarp>
          </a:bodyPr>
          <a:lstStyle>
            <a:lvl1pPr algn="r" defTabSz="958345">
              <a:defRPr sz="1200"/>
            </a:lvl1pPr>
          </a:lstStyle>
          <a:p>
            <a:fld id="{67678ED9-3248-42EA-9843-5A1BDDB3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80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6" tIns="47424" rIns="94846" bIns="474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34" y="1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6" tIns="47424" rIns="94846" bIns="474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021" y="4560296"/>
            <a:ext cx="5851160" cy="432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6" tIns="47424" rIns="94846" bIns="474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8374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6" tIns="47424" rIns="94846" bIns="474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34" y="9118374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6" tIns="47424" rIns="94846" bIns="474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C98F7B-29CD-4C6A-9715-3270586611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74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34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95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Sequential</a:t>
            </a:r>
          </a:p>
          <a:p>
            <a:r>
              <a:rPr lang="en-US" dirty="0"/>
              <a:t>If</a:t>
            </a:r>
          </a:p>
          <a:p>
            <a:r>
              <a:rPr lang="en-US" dirty="0"/>
              <a:t>While</a:t>
            </a:r>
          </a:p>
          <a:p>
            <a:r>
              <a:rPr lang="en-US" dirty="0"/>
              <a:t>For</a:t>
            </a:r>
          </a:p>
          <a:p>
            <a:r>
              <a:rPr lang="en-US" dirty="0"/>
              <a:t>Do</a:t>
            </a:r>
          </a:p>
          <a:p>
            <a:r>
              <a:rPr lang="en-US" dirty="0"/>
              <a:t>Method call/return</a:t>
            </a:r>
          </a:p>
          <a:p>
            <a:r>
              <a:rPr lang="en-US" dirty="0"/>
              <a:t>Try/catch/throw/finally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89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(lambda (v) (* 5 (* 4 (* 3 v))))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0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08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Hide this slide when making PFD</a:t>
            </a:r>
            <a:r>
              <a:rPr lang="en-US" baseline="0" dirty="0"/>
              <a:t> for students, then unhide for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45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01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6C25D-32DF-4D0B-A234-5B2E76B992B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12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9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99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144000" cy="1143000"/>
          </a:xfrm>
        </p:spPr>
        <p:txBody>
          <a:bodyPr/>
          <a:lstStyle/>
          <a:p>
            <a:r>
              <a:rPr lang="en-US" sz="4000" dirty="0"/>
              <a:t>Prelude:</a:t>
            </a:r>
            <a:br>
              <a:rPr lang="en-US" sz="4000" dirty="0"/>
            </a:br>
            <a:r>
              <a:rPr lang="en-US" sz="4000" dirty="0"/>
              <a:t>Courtesy of Matt Ellis </a:t>
            </a:r>
            <a:r>
              <a:rPr lang="en-US" sz="2400" dirty="0"/>
              <a:t>and</a:t>
            </a:r>
            <a:r>
              <a:rPr lang="en-US" sz="4000" dirty="0"/>
              <a:t> Kyle </a:t>
            </a:r>
            <a:r>
              <a:rPr lang="en-US" sz="4000" dirty="0" err="1"/>
              <a:t>Gossman</a:t>
            </a:r>
            <a:endParaRPr lang="en-US" sz="40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05000"/>
            <a:ext cx="87630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(define evil </a:t>
            </a:r>
            <a:r>
              <a:rPr lang="en-US" sz="2400" b="1" dirty="0">
                <a:solidFill>
                  <a:srgbClr val="FF3300"/>
                </a:solidFill>
                <a:latin typeface="Courier New" pitchFamily="49" charset="0"/>
              </a:rPr>
              <a:t>; their name for it, not mine!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((lambda (lambda)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((lambda </a:t>
            </a:r>
            <a:r>
              <a:rPr lang="en-US" sz="2800" b="1" dirty="0" err="1">
                <a:latin typeface="Courier New" pitchFamily="49" charset="0"/>
              </a:rPr>
              <a:t>lambda</a:t>
            </a:r>
            <a:r>
              <a:rPr lang="en-US" sz="2800" b="1" dirty="0">
                <a:latin typeface="Courier New" pitchFamily="49" charset="0"/>
              </a:rPr>
              <a:t>) lambda))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((lambda 'lambda 'lambda)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(lambda (lambda)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(lambda </a:t>
            </a:r>
            <a:r>
              <a:rPr lang="en-US" sz="2800" b="1" dirty="0" err="1">
                <a:latin typeface="Courier New" pitchFamily="49" charset="0"/>
              </a:rPr>
              <a:t>lambda</a:t>
            </a:r>
            <a:r>
              <a:rPr lang="en-US" sz="2800" b="1" dirty="0">
                <a:latin typeface="Courier New" pitchFamily="49" charset="0"/>
              </a:rPr>
              <a:t>))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(lambda (lambda)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lambda))))</a:t>
            </a:r>
            <a:br>
              <a:rPr lang="en-US" sz="2800" b="1" dirty="0">
                <a:latin typeface="Courier New" pitchFamily="49" charset="0"/>
              </a:rPr>
            </a:br>
            <a:br>
              <a:rPr lang="en-US" sz="2000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evil</a:t>
            </a:r>
            <a:r>
              <a:rPr lang="en-US" b="1" dirty="0"/>
              <a:t> is legal in Scheme!  What does it do?</a:t>
            </a:r>
            <a:endParaRPr lang="en-US" b="1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3600" b="1" dirty="0">
              <a:latin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3962402"/>
            <a:ext cx="3962400" cy="229293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33CC"/>
                </a:solidFill>
              </a:rPr>
              <a:t>Perhaps the use of trace-lambda will help you figure it out.</a:t>
            </a:r>
          </a:p>
          <a:p>
            <a:endParaRPr lang="en-US" sz="1100" b="1" dirty="0">
              <a:solidFill>
                <a:srgbClr val="FF3300"/>
              </a:solidFill>
            </a:endParaRPr>
          </a:p>
          <a:p>
            <a:r>
              <a:rPr lang="en-US" sz="2200" b="1" dirty="0">
                <a:solidFill>
                  <a:srgbClr val="FF3300"/>
                </a:solidFill>
              </a:rPr>
              <a:t>Matt and Kyle are 2005 CS alumni whose legacy lives on.</a:t>
            </a:r>
          </a:p>
        </p:txBody>
      </p:sp>
    </p:spTree>
    <p:extLst>
      <p:ext uri="{BB962C8B-B14F-4D97-AF65-F5344CB8AC3E}">
        <p14:creationId xmlns:p14="http://schemas.microsoft.com/office/powerpoint/2010/main" val="363810781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10972800" cy="1143000"/>
          </a:xfrm>
        </p:spPr>
        <p:txBody>
          <a:bodyPr/>
          <a:lstStyle/>
          <a:p>
            <a:r>
              <a:rPr lang="en-US" dirty="0"/>
              <a:t>A more practical  example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252" y="990600"/>
            <a:ext cx="10941148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(define fact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  (lambda (n)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    (if (zero? n)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        1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        (* n (fact (- n 1))))))</a:t>
            </a:r>
          </a:p>
          <a:p>
            <a:pPr>
              <a:lnSpc>
                <a:spcPct val="90000"/>
              </a:lnSpc>
            </a:pPr>
            <a:r>
              <a:rPr lang="en-US" dirty="0"/>
              <a:t>In the evaluation of </a:t>
            </a:r>
            <a:r>
              <a:rPr lang="en-US" b="1" dirty="0">
                <a:solidFill>
                  <a:srgbClr val="CC0099"/>
                </a:solidFill>
                <a:latin typeface="Courier New" pitchFamily="49" charset="0"/>
              </a:rPr>
              <a:t>(fact 5)</a:t>
            </a:r>
            <a:r>
              <a:rPr lang="en-US" dirty="0"/>
              <a:t>,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dirty="0"/>
              <a:t>what is the continuation of the call to </a:t>
            </a:r>
            <a:r>
              <a:rPr lang="en-US" b="1" dirty="0">
                <a:solidFill>
                  <a:srgbClr val="CC0099"/>
                </a:solidFill>
                <a:latin typeface="Courier New" pitchFamily="49" charset="0"/>
              </a:rPr>
              <a:t>(fact 2)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  <a:p>
            <a:pPr marL="0" indent="0">
              <a:lnSpc>
                <a:spcPct val="90000"/>
              </a:lnSpc>
              <a:buNone/>
            </a:pPr>
            <a:br>
              <a:rPr lang="en-US" dirty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We see here that </a:t>
            </a:r>
            <a:r>
              <a:rPr lang="en-US" i="1" dirty="0"/>
              <a:t>continuation</a:t>
            </a:r>
            <a:r>
              <a:rPr lang="en-US" dirty="0"/>
              <a:t> is not merely a syntactic notion.</a:t>
            </a:r>
          </a:p>
        </p:txBody>
      </p:sp>
    </p:spTree>
    <p:extLst>
      <p:ext uri="{BB962C8B-B14F-4D97-AF65-F5344CB8AC3E}">
        <p14:creationId xmlns:p14="http://schemas.microsoft.com/office/powerpoint/2010/main" val="211684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76200"/>
            <a:ext cx="8305800" cy="1143000"/>
          </a:xfrm>
        </p:spPr>
        <p:txBody>
          <a:bodyPr/>
          <a:lstStyle/>
          <a:p>
            <a:r>
              <a:rPr lang="en-US" dirty="0"/>
              <a:t>Explicit Continuations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10363200" cy="3581400"/>
          </a:xfrm>
        </p:spPr>
        <p:txBody>
          <a:bodyPr/>
          <a:lstStyle/>
          <a:p>
            <a:r>
              <a:rPr lang="en-US" sz="2800" dirty="0"/>
              <a:t>In "normal language" interpreters,  continuations are represented by stack frames.</a:t>
            </a:r>
          </a:p>
          <a:p>
            <a:r>
              <a:rPr lang="en-US" sz="2800" dirty="0"/>
              <a:t>But we may (for various reasons) want to do "</a:t>
            </a:r>
            <a:r>
              <a:rPr lang="en-US" sz="2800" dirty="0" err="1"/>
              <a:t>stackless</a:t>
            </a:r>
            <a:r>
              <a:rPr lang="en-US" sz="2800" dirty="0"/>
              <a:t>" programming.</a:t>
            </a:r>
          </a:p>
          <a:p>
            <a:r>
              <a:rPr lang="en-US" sz="2800" dirty="0"/>
              <a:t>We </a:t>
            </a:r>
            <a:r>
              <a:rPr lang="en-US" sz="2800" dirty="0">
                <a:solidFill>
                  <a:srgbClr val="CC0099"/>
                </a:solidFill>
              </a:rPr>
              <a:t>pass</a:t>
            </a:r>
            <a:r>
              <a:rPr lang="en-US" sz="2800" dirty="0"/>
              <a:t> an explicit </a:t>
            </a:r>
            <a:r>
              <a:rPr lang="en-US" sz="2800" dirty="0">
                <a:solidFill>
                  <a:srgbClr val="CC0099"/>
                </a:solidFill>
              </a:rPr>
              <a:t>continuation </a:t>
            </a:r>
            <a:r>
              <a:rPr lang="en-US" sz="2800" dirty="0"/>
              <a:t>to each procedure call, in order to keep the code in tail-form.</a:t>
            </a:r>
          </a:p>
          <a:p>
            <a:r>
              <a:rPr lang="en-US" sz="2800" dirty="0"/>
              <a:t>Thus it is </a:t>
            </a:r>
            <a:r>
              <a:rPr lang="en-US" sz="2800" dirty="0">
                <a:solidFill>
                  <a:srgbClr val="CC0099"/>
                </a:solidFill>
              </a:rPr>
              <a:t>continuation-passing</a:t>
            </a:r>
            <a:r>
              <a:rPr lang="en-US" sz="2800" dirty="0"/>
              <a:t> style (CPS)</a:t>
            </a:r>
          </a:p>
        </p:txBody>
      </p:sp>
    </p:spTree>
    <p:extLst>
      <p:ext uri="{BB962C8B-B14F-4D97-AF65-F5344CB8AC3E}">
        <p14:creationId xmlns:p14="http://schemas.microsoft.com/office/powerpoint/2010/main" val="335235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1786C3-9775-4C06-A740-F437044A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vs. Substantial Procedures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04A7FD-E433-43AB-965E-D7995732A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When </a:t>
            </a:r>
            <a:r>
              <a:rPr lang="en-US" sz="2800" dirty="0" err="1"/>
              <a:t>CPSing</a:t>
            </a:r>
            <a:r>
              <a:rPr lang="en-US" sz="2800" dirty="0"/>
              <a:t> our code, we divide the set of procedures into two groups:</a:t>
            </a:r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Primitive</a:t>
            </a:r>
            <a:r>
              <a:rPr lang="en-US" sz="2400" dirty="0"/>
              <a:t> procedures can be called without a continuation argument.</a:t>
            </a:r>
            <a:br>
              <a:rPr lang="en-US" sz="2400" dirty="0"/>
            </a:br>
            <a:r>
              <a:rPr lang="en-US" sz="2400" dirty="0"/>
              <a:t>This is a superset of what we call “primitive” procedures in our interpreter discussions.</a:t>
            </a:r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Substantial</a:t>
            </a:r>
            <a:r>
              <a:rPr lang="en-US" sz="2400" dirty="0"/>
              <a:t> procedures (I made up this name) expect a continuation argument.</a:t>
            </a:r>
          </a:p>
          <a:p>
            <a:r>
              <a:rPr lang="en-US" sz="2800" dirty="0"/>
              <a:t>By default, built-in procedures and non-recursive procedures will be considered primitive; recursive procedures are substantial.</a:t>
            </a:r>
          </a:p>
          <a:p>
            <a:r>
              <a:rPr lang="en-US" sz="2800" dirty="0"/>
              <a:t>Sometimes it will be useful to write a substantial version of a procedure that would normally be primitive.</a:t>
            </a:r>
          </a:p>
        </p:txBody>
      </p:sp>
    </p:spTree>
    <p:extLst>
      <p:ext uri="{BB962C8B-B14F-4D97-AF65-F5344CB8AC3E}">
        <p14:creationId xmlns:p14="http://schemas.microsoft.com/office/powerpoint/2010/main" val="691614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Tail-recursive form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all substantial calls  (i.e., calls to substantial procedures) are in tail position, then the stack doesn’t have to grow.</a:t>
            </a:r>
          </a:p>
          <a:p>
            <a:r>
              <a:rPr lang="en-US" dirty="0"/>
              <a:t>Can we write the code for EVERY computation in tail-recursive form?</a:t>
            </a:r>
          </a:p>
          <a:p>
            <a:r>
              <a:rPr lang="en-US" dirty="0"/>
              <a:t>We will try!</a:t>
            </a:r>
          </a:p>
          <a:p>
            <a:r>
              <a:rPr lang="en-US" dirty="0"/>
              <a:t>First, what parts of expressions are in tail position?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78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838200"/>
          </a:xfrm>
        </p:spPr>
        <p:txBody>
          <a:bodyPr/>
          <a:lstStyle/>
          <a:p>
            <a:r>
              <a:rPr lang="en-US" dirty="0"/>
              <a:t>Tail-position examples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10668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a </a:t>
            </a:r>
            <a:r>
              <a:rPr lang="en-US" dirty="0">
                <a:solidFill>
                  <a:srgbClr val="FF3300"/>
                </a:solidFill>
              </a:rPr>
              <a:t>tail-form</a:t>
            </a:r>
            <a:r>
              <a:rPr lang="en-US" dirty="0"/>
              <a:t> expression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calls to </a:t>
            </a:r>
            <a:r>
              <a:rPr lang="en-US" b="1" dirty="0"/>
              <a:t>substantial</a:t>
            </a:r>
            <a:r>
              <a:rPr lang="en-US" dirty="0"/>
              <a:t> procedures are in</a:t>
            </a:r>
            <a:r>
              <a:rPr lang="en-US" b="1" dirty="0"/>
              <a:t> tail position</a:t>
            </a:r>
            <a:r>
              <a:rPr lang="en-US" dirty="0"/>
              <a:t>.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I.e., any such call is the last thing to be done in the current procedure application.</a:t>
            </a:r>
          </a:p>
          <a:p>
            <a:pPr>
              <a:lnSpc>
                <a:spcPct val="90000"/>
              </a:lnSpc>
            </a:pPr>
            <a:r>
              <a:rPr lang="en-US" dirty="0"/>
              <a:t>Which expressions are in tail position in the following code segments?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(begin e1 e2 e3)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(if e1 e2 e3)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 pitchFamily="49" charset="0"/>
              </a:rPr>
              <a:t>cond</a:t>
            </a: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 [e1 e2] [e3 e4] … [else e])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(let ([v1 e1] [v2 e2] …) e)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(e1 e2 e3)</a:t>
            </a:r>
            <a:r>
              <a:rPr lang="en-US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dirty="0"/>
              <a:t>  </a:t>
            </a:r>
            <a:r>
              <a:rPr lang="en-US" dirty="0">
                <a:solidFill>
                  <a:srgbClr val="FF3300"/>
                </a:solidFill>
              </a:rPr>
              <a:t>; procedure application.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9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838200"/>
          </a:xfrm>
        </p:spPr>
        <p:txBody>
          <a:bodyPr/>
          <a:lstStyle/>
          <a:p>
            <a:r>
              <a:rPr lang="en-US" dirty="0"/>
              <a:t>Tail-position examples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10820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In a </a:t>
            </a:r>
            <a:r>
              <a:rPr lang="en-US" sz="2800" dirty="0">
                <a:solidFill>
                  <a:srgbClr val="FF3300"/>
                </a:solidFill>
              </a:rPr>
              <a:t>tail-form</a:t>
            </a:r>
            <a:r>
              <a:rPr lang="en-US" sz="2800" dirty="0"/>
              <a:t> expression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 calls to </a:t>
            </a:r>
            <a:r>
              <a:rPr lang="en-US" sz="2400" b="1" dirty="0"/>
              <a:t>substantial</a:t>
            </a:r>
            <a:r>
              <a:rPr lang="en-US" sz="2400" dirty="0"/>
              <a:t> procedures are in</a:t>
            </a:r>
            <a:r>
              <a:rPr lang="en-US" sz="2400" b="1" dirty="0"/>
              <a:t> tail position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I.e., each such call is the last thing to be done in the current procedure application.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Which expressions are in tail position in the following code segments?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(begin e1 e2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e3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(if e1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e2 e3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(</a:t>
            </a:r>
            <a:r>
              <a:rPr lang="en-US" sz="2400" b="1" dirty="0" err="1">
                <a:solidFill>
                  <a:srgbClr val="0033CC"/>
                </a:solidFill>
                <a:latin typeface="Courier New" pitchFamily="49" charset="0"/>
              </a:rPr>
              <a:t>cond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[e1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e2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] [e3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e4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] … [else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e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])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(let ([v1 e1] [v2 e2] …)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e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(e1 e2 e3)</a:t>
            </a:r>
            <a:r>
              <a:rPr lang="en-US" sz="2400" dirty="0">
                <a:solidFill>
                  <a:srgbClr val="0033CC"/>
                </a:solidFill>
                <a:latin typeface="Courier New" pitchFamily="49" charset="0"/>
              </a:rPr>
              <a:t> 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FF0000"/>
                </a:solidFill>
              </a:rPr>
              <a:t>; none of the parts are in tail position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 CPS code, only the red expressions may be applications of </a:t>
            </a:r>
            <a:r>
              <a:rPr lang="en-US" sz="2400" b="1" dirty="0"/>
              <a:t>substantial</a:t>
            </a:r>
            <a:r>
              <a:rPr lang="en-US" sz="2400" dirty="0"/>
              <a:t> procedures.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8112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special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(lambda (x) e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… e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the expression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n</a:t>
            </a:r>
            <a:r>
              <a:rPr lang="en-US" dirty="0"/>
              <a:t> is in tail position.</a:t>
            </a:r>
          </a:p>
          <a:p>
            <a:pPr lvl="1"/>
            <a:r>
              <a:rPr lang="en-US" dirty="0"/>
              <a:t>e</a:t>
            </a:r>
            <a:r>
              <a:rPr lang="en-US" baseline="-25000" dirty="0"/>
              <a:t>n</a:t>
            </a:r>
            <a:r>
              <a:rPr lang="en-US" dirty="0"/>
              <a:t> is </a:t>
            </a:r>
            <a:r>
              <a:rPr lang="en-US" i="1" dirty="0"/>
              <a:t>not</a:t>
            </a:r>
            <a:r>
              <a:rPr lang="en-US" dirty="0"/>
              <a:t> evaluated when the lambda expression is evaluated.</a:t>
            </a:r>
          </a:p>
          <a:p>
            <a:pPr lvl="1"/>
            <a:r>
              <a:rPr lang="en-US" dirty="0"/>
              <a:t>It only gets evaluated when the procedure is </a:t>
            </a:r>
            <a:r>
              <a:rPr lang="en-US" i="1" dirty="0"/>
              <a:t>applied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Then e</a:t>
            </a:r>
            <a:r>
              <a:rPr lang="en-US" baseline="-25000" dirty="0"/>
              <a:t>n</a:t>
            </a:r>
            <a:r>
              <a:rPr lang="en-US" dirty="0"/>
              <a:t> is the last thing to be evaluated.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AB36F-5265-405B-9077-888E9CA82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5C6D1-49AC-43DB-AF75-285BC4D17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close to abstract as we can come</a:t>
            </a:r>
          </a:p>
          <a:p>
            <a:r>
              <a:rPr lang="en-US" dirty="0"/>
              <a:t>Procedures:</a:t>
            </a:r>
          </a:p>
          <a:p>
            <a:pPr lvl="1"/>
            <a:r>
              <a:rPr lang="en-US" dirty="0"/>
              <a:t>make-k    constructs a continuation </a:t>
            </a:r>
            <a:br>
              <a:rPr lang="en-US" dirty="0"/>
            </a:br>
            <a:r>
              <a:rPr lang="en-US" dirty="0"/>
              <a:t>                representation</a:t>
            </a:r>
          </a:p>
          <a:p>
            <a:pPr lvl="1"/>
            <a:r>
              <a:rPr lang="en-US" dirty="0"/>
              <a:t>apply-k     Applies a continuation </a:t>
            </a:r>
            <a:br>
              <a:rPr lang="en-US" dirty="0"/>
            </a:br>
            <a:r>
              <a:rPr lang="en-US" dirty="0"/>
              <a:t>                 representation to an  argument</a:t>
            </a:r>
          </a:p>
          <a:p>
            <a:r>
              <a:rPr lang="en-US" dirty="0"/>
              <a:t>We will look at and implement two different representations of continuations.</a:t>
            </a:r>
          </a:p>
        </p:txBody>
      </p:sp>
    </p:spTree>
    <p:extLst>
      <p:ext uri="{BB962C8B-B14F-4D97-AF65-F5344CB8AC3E}">
        <p14:creationId xmlns:p14="http://schemas.microsoft.com/office/powerpoint/2010/main" val="2645880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9067800" cy="685800"/>
          </a:xfrm>
        </p:spPr>
        <p:txBody>
          <a:bodyPr/>
          <a:lstStyle/>
          <a:p>
            <a:r>
              <a:rPr lang="en-US" sz="3200" dirty="0">
                <a:solidFill>
                  <a:srgbClr val="CC0099"/>
                </a:solidFill>
              </a:rPr>
              <a:t>Recall: our first two Environment representations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679036"/>
            <a:ext cx="6400800" cy="97856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CC0099"/>
                </a:solidFill>
              </a:rPr>
              <a:t>Use Scheme procedures as environments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CC0099"/>
                </a:solidFill>
              </a:rPr>
              <a:t>Use environment datatype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551923"/>
            <a:ext cx="4495800" cy="2193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           </a:t>
            </a:r>
            <a:r>
              <a:rPr lang="en-US" sz="1600" b="1" dirty="0">
                <a:latin typeface="Courier New" pitchFamily="49" charset="0"/>
              </a:rPr>
              <a:t>(define apply-env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Courier New" pitchFamily="49" charset="0"/>
              </a:rPr>
              <a:t>             (lambda (env </a:t>
            </a:r>
            <a:r>
              <a:rPr lang="en-US" sz="1600" b="1" dirty="0" err="1">
                <a:latin typeface="Courier New" pitchFamily="49" charset="0"/>
              </a:rPr>
              <a:t>sym</a:t>
            </a:r>
            <a:r>
              <a:rPr lang="en-US" sz="1600" b="1" dirty="0">
                <a:latin typeface="Courier New" pitchFamily="49" charset="0"/>
              </a:rPr>
              <a:t>) 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               (env </a:t>
            </a:r>
            <a:r>
              <a:rPr lang="en-US" sz="1600" b="1" dirty="0" err="1">
                <a:latin typeface="Courier New" pitchFamily="49" charset="0"/>
              </a:rPr>
              <a:t>sym</a:t>
            </a:r>
            <a:r>
              <a:rPr lang="en-US" sz="1600" b="1" dirty="0">
                <a:latin typeface="Courier New" pitchFamily="49" charset="0"/>
              </a:rPr>
              <a:t>))) </a:t>
            </a:r>
          </a:p>
          <a:p>
            <a:pPr>
              <a:lnSpc>
                <a:spcPct val="85000"/>
              </a:lnSpc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Courier New" pitchFamily="49" charset="0"/>
              </a:rPr>
              <a:t>(define empty-env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Courier New" pitchFamily="49" charset="0"/>
              </a:rPr>
              <a:t> (lambda ()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Courier New" pitchFamily="49" charset="0"/>
              </a:rPr>
              <a:t>  (lambda (</a:t>
            </a:r>
            <a:r>
              <a:rPr lang="en-US" sz="1600" b="1" dirty="0" err="1">
                <a:latin typeface="Courier New" pitchFamily="49" charset="0"/>
              </a:rPr>
              <a:t>sym</a:t>
            </a:r>
            <a:r>
              <a:rPr lang="en-US" sz="1600" b="1" dirty="0">
                <a:latin typeface="Courier New" pitchFamily="49" charset="0"/>
              </a:rPr>
              <a:t>) 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Courier New" pitchFamily="49" charset="0"/>
              </a:rPr>
              <a:t>    (eopl:error 'apply-env 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                "No binding for ~s" 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                 </a:t>
            </a:r>
            <a:r>
              <a:rPr lang="en-US" sz="1600" b="1" dirty="0" err="1">
                <a:latin typeface="Courier New" pitchFamily="49" charset="0"/>
              </a:rPr>
              <a:t>sym</a:t>
            </a:r>
            <a:r>
              <a:rPr lang="en-US" sz="1600" b="1" dirty="0">
                <a:latin typeface="Courier New" pitchFamily="49" charset="0"/>
              </a:rPr>
              <a:t>))))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486432"/>
            <a:ext cx="5562600" cy="219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b="1" dirty="0">
                <a:latin typeface="Courier New" pitchFamily="49" charset="0"/>
              </a:rPr>
              <a:t>(define extend-env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Courier New" pitchFamily="49" charset="0"/>
              </a:rPr>
              <a:t>  (lambda (</a:t>
            </a:r>
            <a:r>
              <a:rPr lang="en-US" sz="1600" b="1" dirty="0" err="1">
                <a:latin typeface="Courier New" pitchFamily="49" charset="0"/>
              </a:rPr>
              <a:t>syms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vals</a:t>
            </a:r>
            <a:r>
              <a:rPr lang="en-US" sz="1600" b="1" dirty="0">
                <a:latin typeface="Courier New" pitchFamily="49" charset="0"/>
              </a:rPr>
              <a:t> env) 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Courier New" pitchFamily="49" charset="0"/>
              </a:rPr>
              <a:t>    (lambda (</a:t>
            </a:r>
            <a:r>
              <a:rPr lang="en-US" sz="1600" b="1" dirty="0" err="1">
                <a:latin typeface="Courier New" pitchFamily="49" charset="0"/>
              </a:rPr>
              <a:t>sym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Courier New" pitchFamily="49" charset="0"/>
              </a:rPr>
              <a:t>      (let ([</a:t>
            </a:r>
            <a:r>
              <a:rPr lang="en-US" sz="1600" b="1" dirty="0" err="1">
                <a:latin typeface="Courier New" pitchFamily="49" charset="0"/>
              </a:rPr>
              <a:t>pos</a:t>
            </a:r>
            <a:r>
              <a:rPr lang="en-US" sz="1600" b="1" dirty="0">
                <a:latin typeface="Courier New" pitchFamily="49" charset="0"/>
              </a:rPr>
              <a:t> (list-find-position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                </a:t>
            </a:r>
            <a:r>
              <a:rPr lang="en-US" sz="1600" b="1" dirty="0" err="1">
                <a:latin typeface="Courier New" pitchFamily="49" charset="0"/>
              </a:rPr>
              <a:t>sym</a:t>
            </a:r>
            <a:r>
              <a:rPr lang="en-US" sz="1600" b="1" dirty="0">
                <a:latin typeface="Courier New" pitchFamily="49" charset="0"/>
              </a:rPr>
              <a:t> 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                </a:t>
            </a:r>
            <a:r>
              <a:rPr lang="en-US" sz="1600" b="1" dirty="0" err="1">
                <a:latin typeface="Courier New" pitchFamily="49" charset="0"/>
              </a:rPr>
              <a:t>syms</a:t>
            </a:r>
            <a:r>
              <a:rPr lang="en-US" sz="1600" b="1" dirty="0">
                <a:latin typeface="Courier New" pitchFamily="49" charset="0"/>
              </a:rPr>
              <a:t>)])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Courier New" pitchFamily="49" charset="0"/>
              </a:rPr>
              <a:t>        (if (number? </a:t>
            </a:r>
            <a:r>
              <a:rPr lang="en-US" sz="1600" b="1" dirty="0" err="1">
                <a:latin typeface="Courier New" pitchFamily="49" charset="0"/>
              </a:rPr>
              <a:t>pos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Courier New" pitchFamily="49" charset="0"/>
              </a:rPr>
              <a:t>            (list-ref </a:t>
            </a:r>
            <a:r>
              <a:rPr lang="en-US" sz="1600" b="1" dirty="0" err="1">
                <a:latin typeface="Courier New" pitchFamily="49" charset="0"/>
              </a:rPr>
              <a:t>vals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pos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Courier New" pitchFamily="49" charset="0"/>
              </a:rPr>
              <a:t>      </a:t>
            </a:r>
            <a:br>
              <a:rPr lang="en-US" sz="1600" b="1" dirty="0">
                <a:latin typeface="Courier New" pitchFamily="49" charset="0"/>
              </a:rPr>
            </a:br>
            <a:r>
              <a:rPr lang="en-US" sz="1600" b="1" dirty="0">
                <a:latin typeface="Courier New" pitchFamily="49" charset="0"/>
              </a:rPr>
              <a:t>      (apply-env env </a:t>
            </a:r>
            <a:r>
              <a:rPr lang="en-US" sz="1600" b="1" dirty="0" err="1">
                <a:latin typeface="Courier New" pitchFamily="49" charset="0"/>
              </a:rPr>
              <a:t>sym</a:t>
            </a:r>
            <a:r>
              <a:rPr lang="en-US" sz="1600" b="1" dirty="0">
                <a:latin typeface="Courier New" pitchFamily="49" charset="0"/>
              </a:rPr>
              <a:t>))))))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3505201"/>
            <a:ext cx="5181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(define-datatype environment </a:t>
            </a:r>
            <a:r>
              <a:rPr lang="en-US" sz="1500" b="1" dirty="0" err="1">
                <a:latin typeface="Courier New" pitchFamily="49" charset="0"/>
              </a:rPr>
              <a:t>environment</a:t>
            </a:r>
            <a:r>
              <a:rPr lang="en-US" sz="1500" b="1" dirty="0">
                <a:latin typeface="Courier New" pitchFamily="49" charset="0"/>
              </a:rPr>
              <a:t>? 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[empty-env-record]             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[extended-env-record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(</a:t>
            </a:r>
            <a:r>
              <a:rPr lang="en-US" sz="1500" b="1" dirty="0" err="1">
                <a:latin typeface="Courier New" pitchFamily="49" charset="0"/>
              </a:rPr>
              <a:t>syms</a:t>
            </a:r>
            <a:r>
              <a:rPr lang="en-US" sz="1500" b="1" dirty="0">
                <a:latin typeface="Courier New" pitchFamily="49" charset="0"/>
              </a:rPr>
              <a:t> (list-of symbol?)) 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(</a:t>
            </a:r>
            <a:r>
              <a:rPr lang="en-US" sz="1500" b="1" dirty="0" err="1">
                <a:latin typeface="Courier New" pitchFamily="49" charset="0"/>
              </a:rPr>
              <a:t>vals</a:t>
            </a:r>
            <a:r>
              <a:rPr lang="en-US" sz="1500" b="1" dirty="0">
                <a:latin typeface="Courier New" pitchFamily="49" charset="0"/>
              </a:rPr>
              <a:t> (list-of scheme-value?))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(env  environment?)])</a:t>
            </a:r>
            <a:br>
              <a:rPr lang="en-US" sz="1500" b="1" dirty="0">
                <a:latin typeface="Courier New" pitchFamily="49" charset="0"/>
              </a:rPr>
            </a:br>
            <a:endParaRPr lang="en-US" sz="1500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(define empty-env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(lambda ()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(empty-env-record)))</a:t>
            </a:r>
          </a:p>
          <a:p>
            <a:pPr>
              <a:lnSpc>
                <a:spcPct val="85000"/>
              </a:lnSpc>
            </a:pPr>
            <a:endParaRPr lang="en-US" sz="1500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(define extend-env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(lambda (</a:t>
            </a:r>
            <a:r>
              <a:rPr lang="en-US" sz="1500" b="1" dirty="0" err="1">
                <a:latin typeface="Courier New" pitchFamily="49" charset="0"/>
              </a:rPr>
              <a:t>syms</a:t>
            </a:r>
            <a:r>
              <a:rPr lang="en-US" sz="1500" b="1" dirty="0">
                <a:latin typeface="Courier New" pitchFamily="49" charset="0"/>
              </a:rPr>
              <a:t> </a:t>
            </a:r>
            <a:r>
              <a:rPr lang="en-US" sz="1500" b="1" dirty="0" err="1">
                <a:latin typeface="Courier New" pitchFamily="49" charset="0"/>
              </a:rPr>
              <a:t>vals</a:t>
            </a:r>
            <a:r>
              <a:rPr lang="en-US" sz="1500" b="1" dirty="0">
                <a:latin typeface="Courier New" pitchFamily="49" charset="0"/>
              </a:rPr>
              <a:t> env)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(extended-env-record </a:t>
            </a:r>
            <a:r>
              <a:rPr lang="en-US" sz="1500" b="1" dirty="0" err="1">
                <a:latin typeface="Courier New" pitchFamily="49" charset="0"/>
              </a:rPr>
              <a:t>syms</a:t>
            </a:r>
            <a:r>
              <a:rPr lang="en-US" sz="1500" b="1" dirty="0">
                <a:latin typeface="Courier New" pitchFamily="49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                     </a:t>
            </a:r>
            <a:r>
              <a:rPr lang="en-US" sz="1500" b="1" dirty="0" err="1">
                <a:latin typeface="Courier New" pitchFamily="49" charset="0"/>
              </a:rPr>
              <a:t>vals</a:t>
            </a:r>
            <a:r>
              <a:rPr lang="en-US" sz="1500" b="1" dirty="0">
                <a:latin typeface="Courier New" pitchFamily="49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                     env)))</a:t>
            </a:r>
          </a:p>
          <a:p>
            <a:endParaRPr lang="en-US" sz="16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3886200"/>
            <a:ext cx="5486400" cy="26776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(define apply-env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(lambda (env </a:t>
            </a:r>
            <a:r>
              <a:rPr lang="en-US" sz="1500" b="1" dirty="0" err="1">
                <a:latin typeface="Courier New" pitchFamily="49" charset="0"/>
              </a:rPr>
              <a:t>sym</a:t>
            </a:r>
            <a:r>
              <a:rPr lang="en-US" sz="1500" b="1" dirty="0">
                <a:latin typeface="Courier New" pitchFamily="49" charset="0"/>
              </a:rPr>
              <a:t>)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(cases environment env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  [empty-env-record ()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    (</a:t>
            </a:r>
            <a:r>
              <a:rPr lang="en-US" sz="1500" b="1" dirty="0" err="1">
                <a:latin typeface="Courier New" pitchFamily="49" charset="0"/>
              </a:rPr>
              <a:t>errorf</a:t>
            </a:r>
            <a:r>
              <a:rPr lang="en-US" sz="1500" b="1" dirty="0">
                <a:latin typeface="Courier New" pitchFamily="49" charset="0"/>
              </a:rPr>
              <a:t> 'apply-env 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           "No binding for ~s" </a:t>
            </a:r>
            <a:r>
              <a:rPr lang="en-US" sz="1500" b="1" dirty="0" err="1">
                <a:latin typeface="Courier New" pitchFamily="49" charset="0"/>
              </a:rPr>
              <a:t>sym</a:t>
            </a:r>
            <a:r>
              <a:rPr lang="en-US" sz="1500" b="1" dirty="0">
                <a:latin typeface="Courier New" pitchFamily="49" charset="0"/>
              </a:rPr>
              <a:t>)]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  [extended-env-record (</a:t>
            </a:r>
            <a:r>
              <a:rPr lang="en-US" sz="1500" b="1" dirty="0" err="1">
                <a:latin typeface="Courier New" pitchFamily="49" charset="0"/>
              </a:rPr>
              <a:t>syms</a:t>
            </a:r>
            <a:r>
              <a:rPr lang="en-US" sz="1500" b="1" dirty="0">
                <a:latin typeface="Courier New" pitchFamily="49" charset="0"/>
              </a:rPr>
              <a:t> </a:t>
            </a:r>
            <a:r>
              <a:rPr lang="en-US" sz="1500" b="1" dirty="0" err="1">
                <a:latin typeface="Courier New" pitchFamily="49" charset="0"/>
              </a:rPr>
              <a:t>vals</a:t>
            </a:r>
            <a:r>
              <a:rPr lang="en-US" sz="1500" b="1" dirty="0">
                <a:latin typeface="Courier New" pitchFamily="49" charset="0"/>
              </a:rPr>
              <a:t> env)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    (let ([</a:t>
            </a:r>
            <a:r>
              <a:rPr lang="en-US" sz="1500" b="1" dirty="0" err="1">
                <a:latin typeface="Courier New" pitchFamily="49" charset="0"/>
              </a:rPr>
              <a:t>pos</a:t>
            </a:r>
            <a:r>
              <a:rPr lang="en-US" sz="1500" b="1" dirty="0">
                <a:latin typeface="Courier New" pitchFamily="49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           (list-find-position </a:t>
            </a:r>
            <a:r>
              <a:rPr lang="en-US" sz="1500" b="1" dirty="0" err="1">
                <a:latin typeface="Courier New" pitchFamily="49" charset="0"/>
              </a:rPr>
              <a:t>sym</a:t>
            </a:r>
            <a:r>
              <a:rPr lang="en-US" sz="1500" b="1" dirty="0">
                <a:latin typeface="Courier New" pitchFamily="49" charset="0"/>
              </a:rPr>
              <a:t> </a:t>
            </a:r>
            <a:r>
              <a:rPr lang="en-US" sz="1500" b="1" dirty="0" err="1">
                <a:latin typeface="Courier New" pitchFamily="49" charset="0"/>
              </a:rPr>
              <a:t>syms</a:t>
            </a:r>
            <a:r>
              <a:rPr lang="en-US" sz="1500" b="1" dirty="0">
                <a:latin typeface="Courier New" pitchFamily="49" charset="0"/>
              </a:rPr>
              <a:t>)])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      (if (number? </a:t>
            </a:r>
            <a:r>
              <a:rPr lang="en-US" sz="1500" b="1" dirty="0" err="1">
                <a:latin typeface="Courier New" pitchFamily="49" charset="0"/>
              </a:rPr>
              <a:t>pos</a:t>
            </a:r>
            <a:r>
              <a:rPr lang="en-US" sz="1500" b="1" dirty="0">
                <a:latin typeface="Courier New" pitchFamily="49" charset="0"/>
              </a:rPr>
              <a:t>)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        (list-ref </a:t>
            </a:r>
            <a:r>
              <a:rPr lang="en-US" sz="1500" b="1" dirty="0" err="1">
                <a:latin typeface="Courier New" pitchFamily="49" charset="0"/>
              </a:rPr>
              <a:t>vals</a:t>
            </a:r>
            <a:r>
              <a:rPr lang="en-US" sz="1500" b="1" dirty="0">
                <a:latin typeface="Courier New" pitchFamily="49" charset="0"/>
              </a:rPr>
              <a:t> </a:t>
            </a:r>
            <a:r>
              <a:rPr lang="en-US" sz="1500" b="1" dirty="0" err="1">
                <a:latin typeface="Courier New" pitchFamily="49" charset="0"/>
              </a:rPr>
              <a:t>pos</a:t>
            </a:r>
            <a:r>
              <a:rPr lang="en-US" sz="1500" b="1" dirty="0">
                <a:latin typeface="Courier New" pitchFamily="49" charset="0"/>
              </a:rPr>
              <a:t>)</a:t>
            </a:r>
          </a:p>
          <a:p>
            <a:pPr>
              <a:lnSpc>
                <a:spcPct val="85000"/>
              </a:lnSpc>
            </a:pPr>
            <a:r>
              <a:rPr lang="en-US" sz="1500" b="1" dirty="0">
                <a:latin typeface="Courier New" pitchFamily="49" charset="0"/>
              </a:rPr>
              <a:t>            (apply-env env </a:t>
            </a:r>
            <a:r>
              <a:rPr lang="en-US" sz="1500" b="1" dirty="0" err="1">
                <a:latin typeface="Courier New" pitchFamily="49" charset="0"/>
              </a:rPr>
              <a:t>sym</a:t>
            </a:r>
            <a:r>
              <a:rPr lang="en-US" sz="1500" b="1" dirty="0">
                <a:latin typeface="Courier New" pitchFamily="49" charset="0"/>
              </a:rPr>
              <a:t>)))])))</a:t>
            </a:r>
          </a:p>
          <a:p>
            <a:endParaRPr lang="en-US" sz="15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8229600" y="2745858"/>
            <a:ext cx="381000" cy="422461"/>
          </a:xfrm>
          <a:prstGeom prst="upArrow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477000" y="3168318"/>
            <a:ext cx="419100" cy="392352"/>
          </a:xfrm>
          <a:prstGeom prst="downArrow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47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76200"/>
            <a:ext cx="8305800" cy="1143000"/>
          </a:xfrm>
        </p:spPr>
        <p:txBody>
          <a:bodyPr/>
          <a:lstStyle/>
          <a:p>
            <a:r>
              <a:rPr lang="en-US" dirty="0"/>
              <a:t>CPS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8458200" cy="3581400"/>
          </a:xfrm>
        </p:spPr>
        <p:txBody>
          <a:bodyPr/>
          <a:lstStyle/>
          <a:p>
            <a:r>
              <a:rPr lang="en-US" sz="2800" dirty="0"/>
              <a:t>We pass an explicit continuation with each procedure call, in order to keep the code in tail-form.</a:t>
            </a:r>
          </a:p>
          <a:p>
            <a:r>
              <a:rPr lang="en-US" sz="2800" dirty="0"/>
              <a:t>How to represent continuations?</a:t>
            </a:r>
            <a:br>
              <a:rPr lang="en-US" sz="2800" dirty="0"/>
            </a:br>
            <a:r>
              <a:rPr lang="en-US" sz="2400" dirty="0"/>
              <a:t>Same approach we used for environments!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First implementation</a:t>
            </a:r>
            <a:r>
              <a:rPr lang="en-US" sz="2400" dirty="0"/>
              <a:t>: A continuation is a (first-class) Scheme procedure.</a:t>
            </a:r>
          </a:p>
          <a:p>
            <a:pPr marL="457200" lvl="1" indent="0">
              <a:buNone/>
            </a:pPr>
            <a:endParaRPr lang="en-US" sz="1100" dirty="0"/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Second implementation</a:t>
            </a:r>
            <a:r>
              <a:rPr lang="en-US" sz="2400" dirty="0"/>
              <a:t>: A continuation is a record, defined using 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define-datatype</a:t>
            </a:r>
          </a:p>
          <a:p>
            <a:pPr lvl="1"/>
            <a:endParaRPr lang="en-US" sz="1100" dirty="0"/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In both implementations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 </a:t>
            </a:r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(apply-k k </a:t>
            </a:r>
            <a:r>
              <a:rPr lang="en-US" sz="3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38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-762000"/>
            <a:ext cx="6477000" cy="3505200"/>
          </a:xfrm>
        </p:spPr>
        <p:txBody>
          <a:bodyPr/>
          <a:lstStyle/>
          <a:p>
            <a:r>
              <a:rPr lang="en-US" dirty="0"/>
              <a:t>CSSE 304   Day 21</a:t>
            </a:r>
            <a:br>
              <a:rPr lang="en-US" dirty="0"/>
            </a:b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447800"/>
            <a:ext cx="7924800" cy="3962400"/>
          </a:xfrm>
        </p:spPr>
        <p:txBody>
          <a:bodyPr/>
          <a:lstStyle/>
          <a:p>
            <a:pPr algn="l">
              <a:lnSpc>
                <a:spcPct val="80000"/>
              </a:lnSpc>
              <a:spcAft>
                <a:spcPct val="20000"/>
              </a:spcAft>
            </a:pPr>
            <a:r>
              <a:rPr lang="en-US" sz="3600" b="1" dirty="0"/>
              <a:t>Student questions</a:t>
            </a:r>
          </a:p>
          <a:p>
            <a:pPr algn="l">
              <a:lnSpc>
                <a:spcPct val="80000"/>
              </a:lnSpc>
              <a:spcAft>
                <a:spcPct val="20000"/>
              </a:spcAft>
            </a:pPr>
            <a:br>
              <a:rPr lang="en-US" sz="3600" b="1" dirty="0"/>
            </a:br>
            <a:r>
              <a:rPr lang="en-US" sz="3600" b="1" dirty="0"/>
              <a:t>Puzzle</a:t>
            </a:r>
          </a:p>
          <a:p>
            <a:pPr algn="l">
              <a:lnSpc>
                <a:spcPct val="80000"/>
              </a:lnSpc>
              <a:spcAft>
                <a:spcPct val="20000"/>
              </a:spcAft>
            </a:pPr>
            <a:r>
              <a:rPr lang="en-US" sz="3600" b="1" dirty="0"/>
              <a:t>Continuations</a:t>
            </a: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/>
              <a:t>CPS</a:t>
            </a:r>
            <a:endParaRPr lang="en-US" sz="3600" dirty="0"/>
          </a:p>
          <a:p>
            <a:pPr algn="l">
              <a:lnSpc>
                <a:spcPct val="80000"/>
              </a:lnSpc>
            </a:pPr>
            <a:endParaRPr lang="en-US" sz="28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23EECC-EA68-4110-91C9-C6C5EA438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795058"/>
              </p:ext>
            </p:extLst>
          </p:nvPr>
        </p:nvGraphicFramePr>
        <p:xfrm>
          <a:off x="5257800" y="2133600"/>
          <a:ext cx="2933700" cy="460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70195237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3158484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Midterm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21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895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852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641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131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21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212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066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92977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BF4B9B5-7EA0-4CA4-BAD4-5289DE160283}"/>
              </a:ext>
            </a:extLst>
          </p:cNvPr>
          <p:cNvSpPr txBox="1"/>
          <p:nvPr/>
        </p:nvSpPr>
        <p:spPr>
          <a:xfrm>
            <a:off x="8991600" y="3276600"/>
            <a:ext cx="312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There are two more students who decided to drop the course but have not gotten around to doing it yet. They are not included in the table.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8AA5A-AA00-4E32-97CA-E991383B4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First Representation of Continuations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E727C-6467-483F-B30C-7F8861283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1"/>
            <a:ext cx="12039600" cy="4525963"/>
          </a:xfrm>
        </p:spPr>
        <p:txBody>
          <a:bodyPr/>
          <a:lstStyle/>
          <a:p>
            <a:r>
              <a:rPr lang="en-US" sz="3600" dirty="0"/>
              <a:t>A continuation is represented by a Scheme procedure.</a:t>
            </a:r>
          </a:p>
          <a:p>
            <a:r>
              <a:rPr lang="en-US" sz="3600" dirty="0"/>
              <a:t>The </a:t>
            </a:r>
            <a:r>
              <a:rPr lang="en-US" sz="3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make-k</a:t>
            </a:r>
            <a:r>
              <a:rPr lang="en-US" sz="3600" dirty="0"/>
              <a:t> procedure is used to create a continuation.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3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apply-k</a:t>
            </a:r>
            <a:r>
              <a:rPr lang="en-US" sz="3600" dirty="0"/>
              <a:t> is used to apply a continuation to an answer.</a:t>
            </a:r>
          </a:p>
          <a:p>
            <a:r>
              <a:rPr lang="en-US" sz="3600" dirty="0"/>
              <a:t>In this continuation representation, the implementations of both of these procedures are very simple. </a:t>
            </a:r>
          </a:p>
        </p:txBody>
      </p:sp>
    </p:spTree>
    <p:extLst>
      <p:ext uri="{BB962C8B-B14F-4D97-AF65-F5344CB8AC3E}">
        <p14:creationId xmlns:p14="http://schemas.microsoft.com/office/powerpoint/2010/main" val="1151626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8B62B-8AF8-4D98-ADD8-1A2167B81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r>
              <a:rPr lang="en-US" dirty="0"/>
              <a:t>Make-k and apply-k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E1ED2-CE47-43E6-B2CB-BDF3C3C46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10200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(define make-k</a:t>
            </a:r>
            <a:b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(lambda (k) k))</a:t>
            </a:r>
          </a:p>
          <a:p>
            <a:r>
              <a:rPr lang="en-US" sz="2800" dirty="0"/>
              <a:t>Why?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(define apply-k</a:t>
            </a:r>
            <a:b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(lambda (k v) </a:t>
            </a:r>
            <a:b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(k v)))</a:t>
            </a:r>
          </a:p>
          <a:p>
            <a:r>
              <a:rPr lang="en-US" sz="2800" dirty="0">
                <a:cs typeface="Courier New" panose="02070309020205020404" pitchFamily="49" charset="0"/>
              </a:rPr>
              <a:t>Whenever we call a substantial procedure, we pass in a continuation that is “created” using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make-k</a:t>
            </a:r>
            <a:r>
              <a:rPr lang="en-US" sz="2800" dirty="0">
                <a:cs typeface="Courier New" panose="02070309020205020404" pitchFamily="49" charset="0"/>
              </a:rPr>
              <a:t>.</a:t>
            </a:r>
          </a:p>
          <a:p>
            <a:pPr lvl="1"/>
            <a:r>
              <a:rPr lang="en-US" sz="2400" dirty="0">
                <a:cs typeface="Courier New" panose="02070309020205020404" pitchFamily="49" charset="0"/>
              </a:rPr>
              <a:t>Whenever we get an answer without calling a substantial procedure, we apply the current continuation to that answer.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B0BA84-03E1-42E9-9037-D9BB0CD0B905}"/>
              </a:ext>
            </a:extLst>
          </p:cNvPr>
          <p:cNvSpPr txBox="1"/>
          <p:nvPr/>
        </p:nvSpPr>
        <p:spPr>
          <a:xfrm>
            <a:off x="4343400" y="26670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33CC"/>
                </a:solidFill>
              </a:rPr>
              <a:t>Note that this is the same procedure as </a:t>
            </a:r>
            <a:br>
              <a:rPr lang="en-US" sz="3200" dirty="0">
                <a:solidFill>
                  <a:srgbClr val="0033CC"/>
                </a:solidFill>
              </a:rPr>
            </a:br>
            <a:r>
              <a:rPr lang="en-US" sz="32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(lambda ′x ′x)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1AF75-F7AD-4B8C-8347-0B1FC87CC5BB}"/>
              </a:ext>
            </a:extLst>
          </p:cNvPr>
          <p:cNvSpPr txBox="1"/>
          <p:nvPr/>
        </p:nvSpPr>
        <p:spPr>
          <a:xfrm>
            <a:off x="9144000" y="4227255"/>
            <a:ext cx="2819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These are the main principles for coding in CPS.</a:t>
            </a:r>
          </a:p>
        </p:txBody>
      </p:sp>
    </p:spTree>
    <p:extLst>
      <p:ext uri="{BB962C8B-B14F-4D97-AF65-F5344CB8AC3E}">
        <p14:creationId xmlns:p14="http://schemas.microsoft.com/office/powerpoint/2010/main" val="144428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0793A-A43E-4F73-91D1-A8EF69139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 demo (first implementation)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9CC3F-C5F4-4F7B-ADC7-59D1F6CEA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starting code is in the live-in-class folder.</a:t>
            </a:r>
          </a:p>
          <a:p>
            <a:r>
              <a:rPr lang="en-US" dirty="0"/>
              <a:t>The live demo is on a video (14 minutes).</a:t>
            </a:r>
          </a:p>
          <a:p>
            <a:r>
              <a:rPr lang="en-US" dirty="0"/>
              <a:t>View it before Thursday’s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7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D568B-21AB-49E5-9A8D-0C3A56DDA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(3 minutes in a breakout room)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37435-78B0-4FAF-9435-CE228E611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2133600"/>
            <a:ext cx="12039600" cy="5410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(define mystery (lambda ′x ′x))</a:t>
            </a:r>
          </a:p>
          <a:p>
            <a:r>
              <a:rPr lang="en-US" dirty="0"/>
              <a:t>Why doesn’t executing this code cause an error?</a:t>
            </a:r>
          </a:p>
          <a:p>
            <a:r>
              <a:rPr lang="en-US" dirty="0"/>
              <a:t>Can you find an argument (or arguments) such that applying mystery to it/them will run and give an answer, not an error?</a:t>
            </a:r>
          </a:p>
          <a:p>
            <a:r>
              <a:rPr lang="en-US" dirty="0"/>
              <a:t>Feel free to use a Scheme interpreter to help you discover the answers.</a:t>
            </a:r>
          </a:p>
          <a:p>
            <a:r>
              <a:rPr lang="en-US" dirty="0"/>
              <a:t>Hint: the reason for the answers combines two familiar Scheme ideas.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99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continuations and CPS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0" y="1371600"/>
            <a:ext cx="7772400" cy="1500187"/>
          </a:xfrm>
        </p:spPr>
        <p:txBody>
          <a:bodyPr/>
          <a:lstStyle/>
          <a:p>
            <a:r>
              <a:rPr lang="en-US" sz="3200" dirty="0"/>
              <a:t>For many students, this section is a significant step up in difficulty from anything that we have done previously in this course.</a:t>
            </a:r>
          </a:p>
        </p:txBody>
      </p:sp>
    </p:spTree>
    <p:extLst>
      <p:ext uri="{BB962C8B-B14F-4D97-AF65-F5344CB8AC3E}">
        <p14:creationId xmlns:p14="http://schemas.microsoft.com/office/powerpoint/2010/main" val="78297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304800"/>
            <a:ext cx="10972800" cy="1143000"/>
          </a:xfrm>
        </p:spPr>
        <p:txBody>
          <a:bodyPr/>
          <a:lstStyle/>
          <a:p>
            <a:r>
              <a:rPr lang="en-US" dirty="0"/>
              <a:t>Control Flow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990600"/>
            <a:ext cx="9448800" cy="4876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Lately we have talked about data-types, scope, binding, and environments</a:t>
            </a:r>
          </a:p>
          <a:p>
            <a:pPr>
              <a:spcAft>
                <a:spcPts val="600"/>
              </a:spcAft>
            </a:pPr>
            <a:r>
              <a:rPr lang="en-US" dirty="0"/>
              <a:t>Another important issue is flow of control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What are some of the control flow mechanisms in Java?</a:t>
            </a:r>
          </a:p>
          <a:p>
            <a:pPr>
              <a:spcAft>
                <a:spcPts val="600"/>
              </a:spcAft>
            </a:pPr>
            <a:r>
              <a:rPr lang="en-US" dirty="0"/>
              <a:t>In Scheme (or any expression-oriented language), the most basic control-flow issues are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What is the current expression to be evaluated? 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Once that is done, what remains to be done with the value of the current expression?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296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in Scheme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8305800" cy="4724400"/>
          </a:xfrm>
        </p:spPr>
        <p:txBody>
          <a:bodyPr/>
          <a:lstStyle/>
          <a:p>
            <a:r>
              <a:rPr lang="en-US" dirty="0"/>
              <a:t>The two most basic things that affect flow of control in a program are:</a:t>
            </a:r>
          </a:p>
          <a:p>
            <a:r>
              <a:rPr lang="en-US" dirty="0"/>
              <a:t>The current ______________ to be evaluated.</a:t>
            </a:r>
          </a:p>
          <a:p>
            <a:r>
              <a:rPr lang="en-US" dirty="0"/>
              <a:t>The __________________ which tells what is to be done with that value in order to complete the entire computation.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181600" y="25908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CC0099"/>
                </a:solidFill>
              </a:rPr>
              <a:t>expression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3962400" y="37338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CC0099"/>
                </a:solidFill>
              </a:rPr>
              <a:t>continuation</a:t>
            </a:r>
          </a:p>
        </p:txBody>
      </p:sp>
    </p:spTree>
    <p:extLst>
      <p:ext uri="{BB962C8B-B14F-4D97-AF65-F5344CB8AC3E}">
        <p14:creationId xmlns:p14="http://schemas.microsoft.com/office/powerpoint/2010/main" val="189704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  <p:bldP spid="115716" grpId="0"/>
      <p:bldP spid="1157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228600"/>
            <a:ext cx="8229600" cy="1143000"/>
          </a:xfrm>
        </p:spPr>
        <p:txBody>
          <a:bodyPr/>
          <a:lstStyle/>
          <a:p>
            <a:r>
              <a:rPr lang="en-US" dirty="0"/>
              <a:t>Scheme Control Flow Details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115062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What is the current expression to be evaluated? 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Once that is done, what remains to be done with the value of the current expression to complete the entire computation?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Consider the evaluation of 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(+ a 5)</a:t>
            </a:r>
            <a:r>
              <a:rPr lang="en-US" sz="2400" dirty="0">
                <a:solidFill>
                  <a:srgbClr val="CC0099"/>
                </a:solidFill>
              </a:rPr>
              <a:t> </a:t>
            </a:r>
            <a:r>
              <a:rPr lang="en-US" sz="2400" dirty="0"/>
              <a:t>in the process of evaluating </a:t>
            </a:r>
            <a:br>
              <a:rPr lang="en-US" sz="2400" dirty="0"/>
            </a:b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(- 4 (* b (+ a 5)))</a:t>
            </a:r>
            <a:r>
              <a:rPr lang="en-US" sz="24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 remains to be done with the value of </a:t>
            </a:r>
            <a:br>
              <a:rPr lang="en-US" sz="2400" dirty="0"/>
            </a:b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(+ a 5) </a:t>
            </a:r>
            <a:r>
              <a:rPr lang="en-US" sz="2400" dirty="0"/>
              <a:t>?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Can we express that as a procedure?</a:t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We can call that procedure the </a:t>
            </a:r>
            <a:r>
              <a:rPr lang="en-US" sz="2400" b="1" i="1" dirty="0"/>
              <a:t>continuation</a:t>
            </a:r>
            <a:r>
              <a:rPr lang="en-US" sz="2400" dirty="0"/>
              <a:t> of the </a:t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400" b="1" dirty="0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(+ a 5) </a:t>
            </a:r>
            <a:r>
              <a:rPr lang="en-US" sz="2400" dirty="0"/>
              <a:t>computation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 process of Scheme evaluation can be expressed as </a:t>
            </a:r>
          </a:p>
          <a:p>
            <a:pPr lvl="1">
              <a:lnSpc>
                <a:spcPct val="80000"/>
              </a:lnSpc>
            </a:pPr>
            <a:r>
              <a:rPr lang="en-US" sz="3200" dirty="0">
                <a:solidFill>
                  <a:srgbClr val="0033CC"/>
                </a:solidFill>
              </a:rPr>
              <a:t>Loop: 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olidFill>
                  <a:srgbClr val="0033CC"/>
                </a:solidFill>
              </a:rPr>
              <a:t>Evaluate the current expression</a:t>
            </a:r>
          </a:p>
          <a:p>
            <a:pPr lvl="2">
              <a:lnSpc>
                <a:spcPct val="80000"/>
              </a:lnSpc>
            </a:pPr>
            <a:r>
              <a:rPr lang="en-US" dirty="0">
                <a:solidFill>
                  <a:srgbClr val="0033CC"/>
                </a:solidFill>
              </a:rPr>
              <a:t>Apply the current continuation to the result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In A18, you will rewrite your interpreter in this style, which is known as continuation-passing style (CPS).</a:t>
            </a:r>
          </a:p>
        </p:txBody>
      </p:sp>
    </p:spTree>
    <p:extLst>
      <p:ext uri="{BB962C8B-B14F-4D97-AF65-F5344CB8AC3E}">
        <p14:creationId xmlns:p14="http://schemas.microsoft.com/office/powerpoint/2010/main" val="228126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10972800" cy="4525963"/>
          </a:xfrm>
        </p:spPr>
        <p:txBody>
          <a:bodyPr/>
          <a:lstStyle/>
          <a:p>
            <a:r>
              <a:rPr lang="en-US" sz="3600" dirty="0"/>
              <a:t>What is the continuation of </a:t>
            </a:r>
            <a:r>
              <a:rPr lang="en-US" sz="3600" b="1" dirty="0">
                <a:solidFill>
                  <a:srgbClr val="CC0099"/>
                </a:solidFill>
                <a:latin typeface="Courier New" pitchFamily="49" charset="0"/>
              </a:rPr>
              <a:t>(&lt; x 5)</a:t>
            </a:r>
            <a:r>
              <a:rPr lang="en-US" sz="3600" dirty="0">
                <a:solidFill>
                  <a:srgbClr val="CC0099"/>
                </a:solidFill>
              </a:rPr>
              <a:t> </a:t>
            </a:r>
            <a:r>
              <a:rPr lang="en-US" sz="3600" dirty="0"/>
              <a:t>in </a:t>
            </a:r>
            <a:br>
              <a:rPr lang="en-US" sz="3600" dirty="0"/>
            </a:br>
            <a:r>
              <a:rPr lang="en-US" sz="3600" b="1" dirty="0">
                <a:solidFill>
                  <a:srgbClr val="CC0099"/>
                </a:solidFill>
                <a:latin typeface="Courier New" pitchFamily="49" charset="0"/>
              </a:rPr>
              <a:t>(if (&lt; x 5) (+ x 3) (* x 2)) </a:t>
            </a:r>
            <a:r>
              <a:rPr lang="en-US" sz="3600" dirty="0"/>
              <a:t>?</a:t>
            </a:r>
          </a:p>
          <a:p>
            <a:pPr lvl="1"/>
            <a:endParaRPr lang="en-US" sz="32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sz="32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600" dirty="0"/>
              <a:t>What is the continuation of </a:t>
            </a:r>
            <a:r>
              <a:rPr lang="en-US" sz="3600" b="1" dirty="0">
                <a:solidFill>
                  <a:srgbClr val="CC0099"/>
                </a:solidFill>
                <a:latin typeface="Courier New" pitchFamily="49" charset="0"/>
              </a:rPr>
              <a:t>(+ x 3)</a:t>
            </a:r>
            <a:r>
              <a:rPr lang="en-US" sz="3600" dirty="0">
                <a:solidFill>
                  <a:srgbClr val="CC0099"/>
                </a:solidFill>
              </a:rPr>
              <a:t> </a:t>
            </a:r>
            <a:r>
              <a:rPr lang="en-US" sz="3600" dirty="0"/>
              <a:t>in </a:t>
            </a:r>
            <a:br>
              <a:rPr lang="en-US" sz="3600" dirty="0"/>
            </a:br>
            <a:r>
              <a:rPr lang="en-US" sz="3600" b="1" dirty="0">
                <a:solidFill>
                  <a:srgbClr val="CC0099"/>
                </a:solidFill>
                <a:latin typeface="Courier New" pitchFamily="49" charset="0"/>
              </a:rPr>
              <a:t>(if (&lt; x 5) (+ x 3) (* x 2)) </a:t>
            </a:r>
            <a:r>
              <a:rPr lang="en-US" sz="3600" dirty="0"/>
              <a:t>?</a:t>
            </a:r>
          </a:p>
          <a:p>
            <a:pPr lvl="1"/>
            <a:endParaRPr lang="en-US" b="1" dirty="0">
              <a:solidFill>
                <a:srgbClr val="0033CC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387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What is the continuation of </a:t>
            </a:r>
            <a:r>
              <a:rPr lang="en-US" sz="3600" b="1" dirty="0">
                <a:solidFill>
                  <a:srgbClr val="CC0099"/>
                </a:solidFill>
                <a:latin typeface="Courier New" pitchFamily="49" charset="0"/>
              </a:rPr>
              <a:t>(&lt;</a:t>
            </a:r>
            <a:r>
              <a:rPr lang="en-US" sz="3600" b="1" dirty="0">
                <a:solidFill>
                  <a:srgbClr val="FF3300"/>
                </a:solidFill>
                <a:latin typeface="Courier New" pitchFamily="49" charset="0"/>
              </a:rPr>
              <a:t> </a:t>
            </a:r>
            <a:r>
              <a:rPr lang="en-US" sz="3600" b="1" dirty="0">
                <a:solidFill>
                  <a:srgbClr val="CC0099"/>
                </a:solidFill>
                <a:latin typeface="Courier New" pitchFamily="49" charset="0"/>
              </a:rPr>
              <a:t>x 5) in </a:t>
            </a:r>
            <a:br>
              <a:rPr lang="en-US" sz="3600" b="1" dirty="0">
                <a:solidFill>
                  <a:srgbClr val="CC0099"/>
                </a:solidFill>
                <a:latin typeface="Courier New" pitchFamily="49" charset="0"/>
              </a:rPr>
            </a:br>
            <a:r>
              <a:rPr lang="en-US" sz="3600" b="1" dirty="0">
                <a:solidFill>
                  <a:srgbClr val="CC0099"/>
                </a:solidFill>
                <a:latin typeface="Courier New" pitchFamily="49" charset="0"/>
              </a:rPr>
              <a:t>(if (&lt; x 5) (+ x 3) (* x 2)) </a:t>
            </a:r>
            <a:r>
              <a:rPr lang="en-US" sz="3600" dirty="0"/>
              <a:t>?</a:t>
            </a:r>
          </a:p>
          <a:p>
            <a:pPr lvl="1"/>
            <a:r>
              <a:rPr lang="en-US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(lambda (v) (if v (+ x 3) (* x 2))</a:t>
            </a:r>
          </a:p>
          <a:p>
            <a:pPr lvl="1"/>
            <a:endParaRPr lang="en-US" sz="32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600" dirty="0"/>
              <a:t>What is the continuation of </a:t>
            </a:r>
            <a:r>
              <a:rPr lang="en-US" sz="3600" b="1" dirty="0">
                <a:solidFill>
                  <a:srgbClr val="CC0099"/>
                </a:solidFill>
                <a:latin typeface="Courier New" pitchFamily="49" charset="0"/>
              </a:rPr>
              <a:t>(+ x 3) </a:t>
            </a:r>
            <a:r>
              <a:rPr lang="en-US" sz="3600" dirty="0"/>
              <a:t>in </a:t>
            </a:r>
            <a:br>
              <a:rPr lang="en-US" sz="3600" dirty="0"/>
            </a:br>
            <a:r>
              <a:rPr lang="en-US" sz="3600" b="1" dirty="0">
                <a:solidFill>
                  <a:srgbClr val="FF3300"/>
                </a:solidFill>
                <a:latin typeface="Courier New" pitchFamily="49" charset="0"/>
              </a:rPr>
              <a:t>(</a:t>
            </a:r>
            <a:r>
              <a:rPr lang="en-US" sz="3600" b="1" dirty="0">
                <a:solidFill>
                  <a:srgbClr val="CC0099"/>
                </a:solidFill>
                <a:latin typeface="Courier New" pitchFamily="49" charset="0"/>
              </a:rPr>
              <a:t>if (&lt; x 5) (+ x 3) (* x 2)) </a:t>
            </a:r>
            <a:r>
              <a:rPr lang="en-US" sz="3600" dirty="0"/>
              <a:t>?</a:t>
            </a:r>
          </a:p>
          <a:p>
            <a:pPr lvl="1"/>
            <a:r>
              <a:rPr lang="en-US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(lambda (v) v)</a:t>
            </a:r>
          </a:p>
          <a:p>
            <a:pPr lvl="1"/>
            <a:endParaRPr lang="en-US" sz="3200" b="1" dirty="0">
              <a:solidFill>
                <a:srgbClr val="0033CC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45535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15671</TotalTime>
  <Words>1205</Words>
  <Application>Microsoft Office PowerPoint</Application>
  <PresentationFormat>Widescreen</PresentationFormat>
  <Paragraphs>223</Paragraphs>
  <Slides>22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Consolas</vt:lpstr>
      <vt:lpstr>Courier New</vt:lpstr>
      <vt:lpstr>Default Design</vt:lpstr>
      <vt:lpstr>Prelude: Courtesy of Matt Ellis and Kyle Gossman</vt:lpstr>
      <vt:lpstr>CSSE 304   Day 21 </vt:lpstr>
      <vt:lpstr>Puzzle (3 minutes in a breakout room)</vt:lpstr>
      <vt:lpstr>continuations and CPS</vt:lpstr>
      <vt:lpstr>Control Flow</vt:lpstr>
      <vt:lpstr>Control flow in Scheme</vt:lpstr>
      <vt:lpstr>Scheme Control Flow Details</vt:lpstr>
      <vt:lpstr>More Examples</vt:lpstr>
      <vt:lpstr>More Examples</vt:lpstr>
      <vt:lpstr>A more practical  example</vt:lpstr>
      <vt:lpstr>Explicit Continuations</vt:lpstr>
      <vt:lpstr>Primitive vs. Substantial Procedures</vt:lpstr>
      <vt:lpstr>Tail-recursive form</vt:lpstr>
      <vt:lpstr>Tail-position examples</vt:lpstr>
      <vt:lpstr>Tail-position examples</vt:lpstr>
      <vt:lpstr>A special case</vt:lpstr>
      <vt:lpstr>Continuation ADT</vt:lpstr>
      <vt:lpstr>Recall: our first two Environment representations  </vt:lpstr>
      <vt:lpstr>CPS</vt:lpstr>
      <vt:lpstr>Our First Representation of Continuations</vt:lpstr>
      <vt:lpstr>Make-k and apply-k</vt:lpstr>
      <vt:lpstr>Live coding demo (first implementation)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Claude Anderson</dc:creator>
  <cp:lastModifiedBy>Claude Anderson</cp:lastModifiedBy>
  <cp:revision>138</cp:revision>
  <cp:lastPrinted>2019-10-15T19:02:10Z</cp:lastPrinted>
  <dcterms:created xsi:type="dcterms:W3CDTF">2003-10-20T17:10:23Z</dcterms:created>
  <dcterms:modified xsi:type="dcterms:W3CDTF">2021-01-18T20:26:29Z</dcterms:modified>
</cp:coreProperties>
</file>