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7"/>
  </p:notesMasterIdLst>
  <p:handoutMasterIdLst>
    <p:handoutMasterId r:id="rId8"/>
  </p:handoutMasterIdLst>
  <p:sldIdLst>
    <p:sldId id="257" r:id="rId2"/>
    <p:sldId id="347" r:id="rId3"/>
    <p:sldId id="359" r:id="rId4"/>
    <p:sldId id="360" r:id="rId5"/>
    <p:sldId id="358" r:id="rId6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7FF"/>
    <a:srgbClr val="D5B9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8067" autoAdjust="0"/>
    <p:restoredTop sz="84334" autoAdjust="0"/>
  </p:normalViewPr>
  <p:slideViewPr>
    <p:cSldViewPr>
      <p:cViewPr varScale="1">
        <p:scale>
          <a:sx n="60" d="100"/>
          <a:sy n="60" d="100"/>
        </p:scale>
        <p:origin x="48" y="23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420" cy="480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94" tIns="47947" rIns="95894" bIns="47947" numCol="1" anchor="t" anchorCtr="0" compatLnSpc="1">
            <a:prstTxWarp prst="textNoShape">
              <a:avLst/>
            </a:prstTxWarp>
          </a:bodyPr>
          <a:lstStyle>
            <a:lvl1pPr defTabSz="958387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34" y="1"/>
            <a:ext cx="3170420" cy="480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94" tIns="47947" rIns="95894" bIns="47947" numCol="1" anchor="t" anchorCtr="0" compatLnSpc="1">
            <a:prstTxWarp prst="textNoShape">
              <a:avLst/>
            </a:prstTxWarp>
          </a:bodyPr>
          <a:lstStyle>
            <a:lvl1pPr algn="r" defTabSz="958387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7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373"/>
            <a:ext cx="3170420" cy="48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94" tIns="47947" rIns="95894" bIns="47947" numCol="1" anchor="b" anchorCtr="0" compatLnSpc="1">
            <a:prstTxWarp prst="textNoShape">
              <a:avLst/>
            </a:prstTxWarp>
          </a:bodyPr>
          <a:lstStyle>
            <a:lvl1pPr defTabSz="958387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7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34" y="9118373"/>
            <a:ext cx="3170420" cy="48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94" tIns="47947" rIns="95894" bIns="47947" numCol="1" anchor="b" anchorCtr="0" compatLnSpc="1">
            <a:prstTxWarp prst="textNoShape">
              <a:avLst/>
            </a:prstTxWarp>
          </a:bodyPr>
          <a:lstStyle>
            <a:lvl1pPr algn="r" defTabSz="958387" eaLnBrk="1" hangingPunct="1">
              <a:defRPr sz="1200"/>
            </a:lvl1pPr>
          </a:lstStyle>
          <a:p>
            <a:fld id="{B5F5F36B-EFD4-4C08-8468-8B63013D65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862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420" cy="480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34" y="1"/>
            <a:ext cx="3170420" cy="480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60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19138"/>
            <a:ext cx="6400800" cy="3602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60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2021" y="4560295"/>
            <a:ext cx="5851160" cy="432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60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373"/>
            <a:ext cx="3170420" cy="48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60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34" y="9118373"/>
            <a:ext cx="3170420" cy="48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2B72A2D-1FB5-4235-BD2A-A47C126380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1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59FB35-7DCB-45CA-B2A8-B63817609FC9}" type="slidenum">
              <a:rPr lang="en-US"/>
              <a:pPr/>
              <a:t>1</a:t>
            </a:fld>
            <a:endParaRPr lang="en-US"/>
          </a:p>
        </p:txBody>
      </p:sp>
      <p:sp>
        <p:nvSpPr>
          <p:cNvPr id="46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2037"/>
          </a:xfrm>
          <a:ln/>
        </p:spPr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205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19138"/>
            <a:ext cx="6400800" cy="36020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Answer on next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72A2D-1FB5-4235-BD2A-A47C126380A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58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8946" name="Group 2"/>
          <p:cNvGrpSpPr>
            <a:grpSpLocks/>
          </p:cNvGrpSpPr>
          <p:nvPr/>
        </p:nvGrpSpPr>
        <p:grpSpPr bwMode="auto">
          <a:xfrm>
            <a:off x="1" y="3902076"/>
            <a:ext cx="4533900" cy="2949575"/>
            <a:chOff x="0" y="2458"/>
            <a:chExt cx="2142" cy="1858"/>
          </a:xfrm>
        </p:grpSpPr>
        <p:sp>
          <p:nvSpPr>
            <p:cNvPr id="33894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4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4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5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5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95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95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954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873250"/>
            <a:ext cx="103632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8955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38956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38957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38958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07BB11D-9B1A-43CD-97C1-9735844F7F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99F6A-1855-4FE9-89E7-7DFD7A5EF8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30DB5-983D-4B6B-91EF-DB4F0D6AFF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2E41281B-4839-49B7-BAC2-9B516CF931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34C31-A070-4EB9-AFC2-345EC9EE16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6FA20-910F-4FF0-BE6B-B14A86899E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C86C6-22B6-4190-BFE4-3D93FE3B9C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C8BF5-1F35-47E2-9B89-544E711D2F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B612B-8535-4B64-9C8E-916BAAA9D0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748B0-DA12-44BB-A34E-947EF26F56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5FBDF-ECE6-4939-B3C9-CEB5F0B64D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42FC7-6542-494D-9911-A7AF84FD13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22" name="Group 2"/>
          <p:cNvGrpSpPr>
            <a:grpSpLocks/>
          </p:cNvGrpSpPr>
          <p:nvPr/>
        </p:nvGrpSpPr>
        <p:grpSpPr bwMode="auto">
          <a:xfrm>
            <a:off x="1" y="3902076"/>
            <a:ext cx="4533900" cy="2949575"/>
            <a:chOff x="0" y="2458"/>
            <a:chExt cx="2142" cy="1858"/>
          </a:xfrm>
        </p:grpSpPr>
        <p:sp>
          <p:nvSpPr>
            <p:cNvPr id="33792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2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2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2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2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792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792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793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379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3793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3793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3793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A1BD7465-F070-4BB3-AB66-8652F856D04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381000"/>
            <a:ext cx="7772400" cy="1555750"/>
          </a:xfrm>
        </p:spPr>
        <p:txBody>
          <a:bodyPr/>
          <a:lstStyle/>
          <a:p>
            <a:r>
              <a:rPr lang="en-US" dirty="0"/>
              <a:t>CSSE 304 Day 10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1676400"/>
            <a:ext cx="64008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Procedural Abstraction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712787"/>
          </a:xfrm>
        </p:spPr>
        <p:txBody>
          <a:bodyPr/>
          <a:lstStyle/>
          <a:p>
            <a:r>
              <a:rPr lang="en-US" sz="4000" dirty="0"/>
              <a:t>Four similar recursive procedures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19200"/>
            <a:ext cx="86868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(define list-sum</a:t>
            </a:r>
            <a:br>
              <a:rPr lang="en-US" sz="2800" dirty="0"/>
            </a:br>
            <a:r>
              <a:rPr lang="en-US" sz="2800" dirty="0"/>
              <a:t>   (lambda (</a:t>
            </a:r>
            <a:r>
              <a:rPr lang="en-US" sz="2800" dirty="0" err="1"/>
              <a:t>ls</a:t>
            </a:r>
            <a:r>
              <a:rPr lang="en-US" sz="2800" dirty="0"/>
              <a:t>) …) </a:t>
            </a:r>
            <a:r>
              <a:rPr lang="en-US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; sum of a list-of-numbers;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(define list-prod</a:t>
            </a:r>
            <a:br>
              <a:rPr lang="en-US" sz="2800" dirty="0"/>
            </a:br>
            <a:r>
              <a:rPr lang="en-US" sz="2800" dirty="0"/>
              <a:t>   (lambda (</a:t>
            </a:r>
            <a:r>
              <a:rPr lang="en-US" sz="2800" dirty="0" err="1"/>
              <a:t>ls</a:t>
            </a:r>
            <a:r>
              <a:rPr lang="en-US" sz="2800" dirty="0"/>
              <a:t>) …) </a:t>
            </a:r>
            <a:r>
              <a:rPr lang="en-US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; product of a list-of-numbers;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(define apply-to-all </a:t>
            </a:r>
            <a:r>
              <a:rPr lang="en-US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; curried version of map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   (lambda (proc) (lambda (</a:t>
            </a:r>
            <a:r>
              <a:rPr lang="en-US" sz="2800" dirty="0" err="1"/>
              <a:t>ls</a:t>
            </a:r>
            <a:r>
              <a:rPr lang="en-US" sz="2800" dirty="0"/>
              <a:t>) … )</a:t>
            </a:r>
            <a:endParaRPr lang="en-US" sz="2400" dirty="0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n-US" sz="2800" dirty="0"/>
              <a:t>(define member?-c </a:t>
            </a:r>
            <a:r>
              <a:rPr lang="en-US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; is item a member of </a:t>
            </a:r>
            <a:r>
              <a:rPr lang="en-US" sz="24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ls</a:t>
            </a:r>
            <a:r>
              <a:rPr lang="en-US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?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   (lambda (item) (lambda (ls) …) </a:t>
            </a:r>
            <a:br>
              <a:rPr lang="en-US" sz="2800" dirty="0"/>
            </a:br>
            <a:endParaRPr lang="en-US" sz="1600" dirty="0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sz="2400" dirty="0"/>
              <a:t>What do the four procedures have in common? What are their differences?   Can we abstract the recursion pattern, creating a procedure that makes list-recursion procedures?</a:t>
            </a:r>
          </a:p>
          <a:p>
            <a:pPr algn="ctr"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sz="2400" dirty="0"/>
              <a:t>   </a:t>
            </a:r>
            <a:endParaRPr lang="en-US" sz="2400" dirty="0">
              <a:solidFill>
                <a:schemeClr val="folHlink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D0CC8DE-3A5B-4652-9AE0-8EB04A726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7" y="26894"/>
            <a:ext cx="7682753" cy="458432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FA310CC-66B9-4D2F-863A-87F010520ADA}"/>
              </a:ext>
            </a:extLst>
          </p:cNvPr>
          <p:cNvSpPr txBox="1"/>
          <p:nvPr/>
        </p:nvSpPr>
        <p:spPr>
          <a:xfrm>
            <a:off x="8007050" y="26894"/>
            <a:ext cx="3803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Procedural Abstraction</a:t>
            </a:r>
          </a:p>
        </p:txBody>
      </p:sp>
    </p:spTree>
    <p:extLst>
      <p:ext uri="{BB962C8B-B14F-4D97-AF65-F5344CB8AC3E}">
        <p14:creationId xmlns:p14="http://schemas.microsoft.com/office/powerpoint/2010/main" val="1916351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28361-E96A-466A-85A4-5589FEE00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D66CF-CFF3-468B-BBF7-C2D889231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the five procedures, four are good to write using list-recur.  The other is not so good.  Which one, and why?</a:t>
            </a:r>
          </a:p>
          <a:p>
            <a:r>
              <a:rPr lang="en-US" dirty="0"/>
              <a:t>Come up with another example that is easier to write with list-recur than to write it directly.</a:t>
            </a:r>
          </a:p>
          <a:p>
            <a:r>
              <a:rPr lang="en-US" dirty="0"/>
              <a:t>Assignment 9.</a:t>
            </a:r>
          </a:p>
          <a:p>
            <a:pPr lvl="1"/>
            <a:r>
              <a:rPr lang="en-US" dirty="0"/>
              <a:t>Write snlist-recur, which similarly abstracts over s-lists, and use it to write several procedures.</a:t>
            </a:r>
          </a:p>
          <a:p>
            <a:pPr lvl="1"/>
            <a:r>
              <a:rPr lang="en-US" dirty="0"/>
              <a:t>Write </a:t>
            </a:r>
            <a:r>
              <a:rPr lang="en-US" dirty="0" err="1"/>
              <a:t>bt</a:t>
            </a:r>
            <a:r>
              <a:rPr lang="en-US" dirty="0"/>
              <a:t>-recur, which abstracts “</a:t>
            </a:r>
            <a:r>
              <a:rPr lang="en-US" dirty="0" err="1"/>
              <a:t>bt</a:t>
            </a:r>
            <a:r>
              <a:rPr lang="en-US" dirty="0"/>
              <a:t>” functions, and use it to write two procedures.</a:t>
            </a:r>
          </a:p>
        </p:txBody>
      </p:sp>
    </p:spTree>
    <p:extLst>
      <p:ext uri="{BB962C8B-B14F-4D97-AF65-F5344CB8AC3E}">
        <p14:creationId xmlns:p14="http://schemas.microsoft.com/office/powerpoint/2010/main" val="3556335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1"/>
            <a:ext cx="8229600" cy="712787"/>
          </a:xfrm>
        </p:spPr>
        <p:txBody>
          <a:bodyPr/>
          <a:lstStyle/>
          <a:p>
            <a:r>
              <a:rPr lang="en-US" dirty="0"/>
              <a:t>Interlude</a:t>
            </a:r>
          </a:p>
        </p:txBody>
      </p:sp>
      <p:pic>
        <p:nvPicPr>
          <p:cNvPr id="5" name="Picture 4" descr="faultsProphe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1" y="1066801"/>
            <a:ext cx="7829023" cy="2348707"/>
          </a:xfrm>
          <a:prstGeom prst="rect">
            <a:avLst/>
          </a:prstGeom>
        </p:spPr>
      </p:pic>
      <p:pic>
        <p:nvPicPr>
          <p:cNvPr id="6" name="Picture 5" descr="HealthCare-HorsesAndM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9800" y="3693320"/>
            <a:ext cx="7848808" cy="23264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6991</TotalTime>
  <Words>216</Words>
  <Application>Microsoft Office PowerPoint</Application>
  <PresentationFormat>Widescreen</PresentationFormat>
  <Paragraphs>21</Paragraphs>
  <Slides>5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Wingdings</vt:lpstr>
      <vt:lpstr>Orbit</vt:lpstr>
      <vt:lpstr>CSSE 304 Day 10</vt:lpstr>
      <vt:lpstr>Four similar recursive procedures </vt:lpstr>
      <vt:lpstr>PowerPoint Presentation</vt:lpstr>
      <vt:lpstr>Follow-up</vt:lpstr>
      <vt:lpstr>Interlude</vt:lpstr>
    </vt:vector>
  </TitlesOfParts>
  <Company>Rose-Hulman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304 Day 8</dc:title>
  <dc:creator>Claude Anderson</dc:creator>
  <cp:lastModifiedBy>Anderson, Claude</cp:lastModifiedBy>
  <cp:revision>110</cp:revision>
  <cp:lastPrinted>2018-12-07T18:29:43Z</cp:lastPrinted>
  <dcterms:created xsi:type="dcterms:W3CDTF">2002-09-17T12:37:32Z</dcterms:created>
  <dcterms:modified xsi:type="dcterms:W3CDTF">2020-12-15T16:51:46Z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