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5"/>
  </p:notesMasterIdLst>
  <p:handoutMasterIdLst>
    <p:handoutMasterId r:id="rId16"/>
  </p:handoutMasterIdLst>
  <p:sldIdLst>
    <p:sldId id="257" r:id="rId2"/>
    <p:sldId id="426" r:id="rId3"/>
    <p:sldId id="418" r:id="rId4"/>
    <p:sldId id="424" r:id="rId5"/>
    <p:sldId id="381" r:id="rId6"/>
    <p:sldId id="382" r:id="rId7"/>
    <p:sldId id="383" r:id="rId8"/>
    <p:sldId id="384" r:id="rId9"/>
    <p:sldId id="390" r:id="rId10"/>
    <p:sldId id="387" r:id="rId11"/>
    <p:sldId id="388" r:id="rId12"/>
    <p:sldId id="357" r:id="rId13"/>
    <p:sldId id="425" r:id="rId1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000"/>
    <a:srgbClr val="FFFF00"/>
    <a:srgbClr val="000000"/>
    <a:srgbClr val="FFC000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5" autoAdjust="0"/>
    <p:restoredTop sz="84334" autoAdjust="0"/>
  </p:normalViewPr>
  <p:slideViewPr>
    <p:cSldViewPr>
      <p:cViewPr varScale="1">
        <p:scale>
          <a:sx n="69" d="100"/>
          <a:sy n="69" d="100"/>
        </p:scale>
        <p:origin x="384" y="5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t" anchorCtr="0" compatLnSpc="1">
            <a:prstTxWarp prst="textNoShape">
              <a:avLst/>
            </a:prstTxWarp>
          </a:bodyPr>
          <a:lstStyle>
            <a:lvl1pPr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t" anchorCtr="0" compatLnSpc="1">
            <a:prstTxWarp prst="textNoShape">
              <a:avLst/>
            </a:prstTxWarp>
          </a:bodyPr>
          <a:lstStyle>
            <a:lvl1pPr algn="r"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b" anchorCtr="0" compatLnSpc="1">
            <a:prstTxWarp prst="textNoShape">
              <a:avLst/>
            </a:prstTxWarp>
          </a:bodyPr>
          <a:lstStyle>
            <a:lvl1pPr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4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b" anchorCtr="0" compatLnSpc="1">
            <a:prstTxWarp prst="textNoShape">
              <a:avLst/>
            </a:prstTxWarp>
          </a:bodyPr>
          <a:lstStyle>
            <a:lvl1pPr algn="r" defTabSz="958387" eaLnBrk="1" hangingPunct="1">
              <a:defRPr sz="1200"/>
            </a:lvl1pPr>
          </a:lstStyle>
          <a:p>
            <a:fld id="{B5F5F36B-EFD4-4C08-8468-8B63013D6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1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1" y="4560295"/>
            <a:ext cx="5851160" cy="432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4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B72A2D-1FB5-4235-BD2A-A47C12638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24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9FB35-7DCB-45CA-B2A8-B63817609FC9}" type="slidenum">
              <a:rPr lang="en-US"/>
              <a:pPr/>
              <a:t>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2037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 put slides on line, leave out Proving language Properties 5 slide.  </a:t>
            </a:r>
          </a:p>
          <a:p>
            <a:r>
              <a:rPr lang="en-US" dirty="0"/>
              <a:t>After class,</a:t>
            </a:r>
            <a:r>
              <a:rPr lang="en-US" baseline="0" dirty="0"/>
              <a:t> redo the slides and include that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5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2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84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is that it recreates </a:t>
            </a:r>
            <a:r>
              <a:rPr lang="en-US" dirty="0" err="1"/>
              <a:t>stk</a:t>
            </a:r>
            <a:r>
              <a:rPr lang="en-US" dirty="0"/>
              <a:t> every time you call a method.</a:t>
            </a:r>
          </a:p>
          <a:p>
            <a:r>
              <a:rPr lang="en-US" b="1" dirty="0"/>
              <a:t>FIX:</a:t>
            </a:r>
            <a:r>
              <a:rPr lang="en-US" dirty="0"/>
              <a:t>  Move the </a:t>
            </a:r>
            <a:r>
              <a:rPr lang="en-US" b="1" dirty="0"/>
              <a:t>let</a:t>
            </a:r>
            <a:r>
              <a:rPr lang="en-US" dirty="0"/>
              <a:t> outside the inner </a:t>
            </a:r>
            <a:r>
              <a:rPr lang="en-US" b="1" dirty="0"/>
              <a:t>lambda</a:t>
            </a:r>
          </a:p>
          <a:p>
            <a:r>
              <a:rPr lang="en-US" b="1" dirty="0"/>
              <a:t>ASK:</a:t>
            </a:r>
            <a:r>
              <a:rPr lang="en-US" b="1" baseline="0" dirty="0"/>
              <a:t> </a:t>
            </a:r>
            <a:r>
              <a:rPr lang="en-US" b="0" baseline="0" dirty="0"/>
              <a:t>What goes wrong if we move the </a:t>
            </a:r>
            <a:r>
              <a:rPr lang="en-US" b="1" dirty="0"/>
              <a:t>let</a:t>
            </a:r>
            <a:r>
              <a:rPr lang="en-US" dirty="0"/>
              <a:t> outside the outer </a:t>
            </a:r>
            <a:r>
              <a:rPr lang="en-US" b="1" dirty="0"/>
              <a:t>lambda?</a:t>
            </a:r>
          </a:p>
          <a:p>
            <a:r>
              <a:rPr lang="en-US" b="1" dirty="0"/>
              <a:t>ANSWER:  </a:t>
            </a:r>
            <a:r>
              <a:rPr lang="en-US" b="0" dirty="0"/>
              <a:t>There</a:t>
            </a:r>
            <a:r>
              <a:rPr lang="en-US" b="0" baseline="0" dirty="0"/>
              <a:t> is only one stack, shared by all "stack objects"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3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is that it recreates </a:t>
            </a:r>
            <a:r>
              <a:rPr lang="en-US" dirty="0" err="1"/>
              <a:t>stk</a:t>
            </a:r>
            <a:r>
              <a:rPr lang="en-US" dirty="0"/>
              <a:t> every time you call a method.</a:t>
            </a:r>
          </a:p>
          <a:p>
            <a:r>
              <a:rPr lang="en-US" b="1" dirty="0"/>
              <a:t>FIX:</a:t>
            </a:r>
            <a:r>
              <a:rPr lang="en-US" dirty="0"/>
              <a:t>  Move the </a:t>
            </a:r>
            <a:r>
              <a:rPr lang="en-US" b="1" dirty="0"/>
              <a:t>let</a:t>
            </a:r>
            <a:r>
              <a:rPr lang="en-US" dirty="0"/>
              <a:t> outside the inner </a:t>
            </a:r>
            <a:r>
              <a:rPr lang="en-US" b="1" dirty="0"/>
              <a:t>lambda</a:t>
            </a:r>
          </a:p>
          <a:p>
            <a:r>
              <a:rPr lang="en-US" b="1" dirty="0"/>
              <a:t>ASK:</a:t>
            </a:r>
            <a:r>
              <a:rPr lang="en-US" b="1" baseline="0" dirty="0"/>
              <a:t> </a:t>
            </a:r>
            <a:r>
              <a:rPr lang="en-US" b="0" baseline="0" dirty="0"/>
              <a:t>What goes wrong if we move the </a:t>
            </a:r>
            <a:r>
              <a:rPr lang="en-US" b="1" dirty="0"/>
              <a:t>let</a:t>
            </a:r>
            <a:r>
              <a:rPr lang="en-US" dirty="0"/>
              <a:t> outside the outer </a:t>
            </a:r>
            <a:r>
              <a:rPr lang="en-US" b="1" dirty="0"/>
              <a:t>lambda?</a:t>
            </a:r>
          </a:p>
          <a:p>
            <a:r>
              <a:rPr lang="en-US" b="1" dirty="0"/>
              <a:t>ANSWER:  </a:t>
            </a:r>
            <a:r>
              <a:rPr lang="en-US" b="0" dirty="0"/>
              <a:t>There</a:t>
            </a:r>
            <a:r>
              <a:rPr lang="en-US" b="0" baseline="0" dirty="0"/>
              <a:t> is only one stack, shared by all "stack objects"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59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5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4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8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9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BB11D-9B1A-43CD-97C1-9735844F7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99F6A-1855-4FE9-89E7-7DFD7A5E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0DB5-983D-4B6B-91EF-DB4F0D6AF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E41281B-4839-49B7-BAC2-9B516CF93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4C31-A070-4EB9-AFC2-345EC9EE1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FA20-910F-4FF0-BE6B-B14A8689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86C6-22B6-4190-BFE4-3D93FE3B9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8BF5-1F35-47E2-9B89-544E711D2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B612B-8535-4B64-9C8E-916BAAA9D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48B0-DA12-44BB-A34E-947EF26F5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5FBDF-ECE6-4939-B3C9-CEB5F0B64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2FC7-6542-494D-9911-A7AF84FD1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1BD7465-F070-4BB3-AB66-8652F856D0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schemewiki.org/?object-oriented-programm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7772400" cy="1555750"/>
          </a:xfrm>
        </p:spPr>
        <p:txBody>
          <a:bodyPr/>
          <a:lstStyle/>
          <a:p>
            <a:r>
              <a:rPr lang="en-US" sz="6000" dirty="0"/>
              <a:t>CSSE 304 Day 9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089150"/>
            <a:ext cx="91440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/>
              <a:t>Two A6/A7 solutions</a:t>
            </a:r>
          </a:p>
          <a:p>
            <a:pPr>
              <a:lnSpc>
                <a:spcPct val="90000"/>
              </a:lnSpc>
            </a:pPr>
            <a:r>
              <a:rPr lang="en-US" sz="4400" dirty="0"/>
              <a:t>"OOP" in Scheme?</a:t>
            </a:r>
          </a:p>
          <a:p>
            <a:pPr>
              <a:lnSpc>
                <a:spcPct val="90000"/>
              </a:lnSpc>
            </a:pPr>
            <a:r>
              <a:rPr lang="en-US" sz="4400" dirty="0"/>
              <a:t>ArrayList exercise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Live coding today!</a:t>
            </a:r>
            <a:br>
              <a:rPr lang="en-US" dirty="0"/>
            </a:br>
            <a:r>
              <a:rPr lang="en-US" dirty="0"/>
              <a:t>You may want to get the starting code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live-in-class/Day09-array-list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39825"/>
          </a:xfrm>
        </p:spPr>
        <p:txBody>
          <a:bodyPr/>
          <a:lstStyle/>
          <a:p>
            <a:r>
              <a:rPr lang="en-US" sz="4000" dirty="0"/>
              <a:t>HW 8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1"/>
            <a:ext cx="10744200" cy="4835525"/>
          </a:xfrm>
        </p:spPr>
        <p:txBody>
          <a:bodyPr/>
          <a:lstStyle/>
          <a:p>
            <a:r>
              <a:rPr lang="en-US" sz="2800" dirty="0"/>
              <a:t>You will implement another class, </a:t>
            </a:r>
            <a:r>
              <a:rPr lang="en-US" sz="2800" b="1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8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-leaf-iterator</a:t>
            </a:r>
            <a:r>
              <a:rPr lang="en-US" sz="2800" dirty="0">
                <a:effectLst/>
              </a:rPr>
              <a:t>. </a:t>
            </a:r>
            <a:r>
              <a:rPr lang="en-US" sz="2800" dirty="0"/>
              <a:t>Your procedure, given an s-list </a:t>
            </a:r>
            <a:r>
              <a:rPr lang="en-US" sz="28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800" dirty="0"/>
              <a:t>, will make an iterator "object" that iterates the symbols in </a:t>
            </a:r>
            <a:r>
              <a:rPr lang="en-US" sz="28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800" dirty="0"/>
              <a:t>.</a:t>
            </a:r>
          </a:p>
          <a:p>
            <a:r>
              <a:rPr lang="en-US" sz="2800" dirty="0"/>
              <a:t>An easy way to implement this?  Good idea?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139" y="2743200"/>
            <a:ext cx="8930261" cy="40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2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398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4000" dirty="0"/>
              <a:t>HW 8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1"/>
            <a:ext cx="11201400" cy="48355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You will use this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</a:t>
            </a:r>
            <a:r>
              <a:rPr lang="en-US" sz="2400" dirty="0"/>
              <a:t> "class" as a helper procedure in your implementation of another class,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slist-leaf-iterator</a:t>
            </a:r>
            <a:r>
              <a:rPr lang="en-US" sz="2400" dirty="0">
                <a:effectLst/>
              </a:rPr>
              <a:t>. </a:t>
            </a:r>
            <a:r>
              <a:rPr lang="en-US" sz="2400" dirty="0"/>
              <a:t>Your procedure,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make-</a:t>
            </a:r>
            <a:r>
              <a:rPr lang="en-US" sz="2400" b="1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-leaf-iterator</a:t>
            </a:r>
            <a:r>
              <a:rPr lang="en-US" sz="2400" dirty="0"/>
              <a:t>, given an s-list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400" dirty="0"/>
              <a:t>, will make an iterator "object" for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4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Why is the "easy" approach from the last slide inefficient?</a:t>
            </a:r>
            <a:br>
              <a:rPr lang="en-US" sz="2400" dirty="0"/>
            </a:br>
            <a:r>
              <a:rPr lang="en-US" sz="2400" dirty="0"/>
              <a:t>Think of an s-list with tens of thousands of symbols.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 the HW problem, your iterator procedures are not allowed to traverse more of the tree than is required for the </a:t>
            </a:r>
            <a:r>
              <a:rPr lang="en-US" sz="2400" b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'next</a:t>
            </a:r>
            <a:r>
              <a:rPr lang="en-US" sz="2400" dirty="0"/>
              <a:t> calls that actually happen.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That's where a stack object comes in.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Can be similar to the preorder iterator in Weiss*, Chapter 18.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* Data Structures and Problem Solving Using Java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But the code will be simpler than Weiss’s because Scheme notation is simpler.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08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488950"/>
          </a:xfrm>
        </p:spPr>
        <p:txBody>
          <a:bodyPr/>
          <a:lstStyle/>
          <a:p>
            <a:r>
              <a:rPr lang="en-US" sz="4000" b="1"/>
              <a:t>Interlude</a:t>
            </a:r>
            <a:endParaRPr lang="en-US" sz="4000"/>
          </a:p>
        </p:txBody>
      </p:sp>
      <p:pic>
        <p:nvPicPr>
          <p:cNvPr id="423939" name="Picture 3" descr="recursion-psychiatris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95651" y="990600"/>
            <a:ext cx="5146675" cy="58674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B53D-BE8B-4A8B-9CB3-BC5A7A75B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39825"/>
          </a:xfrm>
        </p:spPr>
        <p:txBody>
          <a:bodyPr/>
          <a:lstStyle/>
          <a:p>
            <a:r>
              <a:rPr lang="en-US" dirty="0"/>
              <a:t>An “ArrayList”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67E5F-D3A5-434E-A0B1-A21442854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03275"/>
            <a:ext cx="10972800" cy="4530725"/>
          </a:xfrm>
        </p:spPr>
        <p:txBody>
          <a:bodyPr/>
          <a:lstStyle/>
          <a:p>
            <a:r>
              <a:rPr lang="en-US" dirty="0"/>
              <a:t>Let’s make a class that has some of the functionality of the Java ArrayList class.</a:t>
            </a:r>
          </a:p>
          <a:p>
            <a:r>
              <a:rPr lang="en-US" dirty="0"/>
              <a:t>For starters: implement constructor, (add obj), (add obj n)</a:t>
            </a:r>
          </a:p>
          <a:p>
            <a:r>
              <a:rPr lang="en-US" dirty="0"/>
              <a:t>Needed fields?             Initial values?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to do when there’s no </a:t>
            </a:r>
            <a:br>
              <a:rPr lang="en-US" dirty="0"/>
            </a:br>
            <a:r>
              <a:rPr lang="en-US" dirty="0"/>
              <a:t>room to add another object?</a:t>
            </a:r>
          </a:p>
          <a:p>
            <a:r>
              <a:rPr lang="en-US" dirty="0"/>
              <a:t>Let’s write some code!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8D73A-053D-4846-834C-DF3D15764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342" y="4800600"/>
            <a:ext cx="6754469" cy="193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423C-B1E1-4A60-A212-F75B955B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Scheme-a-thon is Done!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5C66F-5979-449D-ACE3-7C39EB3F9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1"/>
            <a:ext cx="11658600" cy="4530725"/>
          </a:xfrm>
        </p:spPr>
        <p:txBody>
          <a:bodyPr/>
          <a:lstStyle/>
          <a:p>
            <a:r>
              <a:rPr lang="en-US" dirty="0"/>
              <a:t>Congratulations.  You made it through!</a:t>
            </a:r>
          </a:p>
          <a:p>
            <a:r>
              <a:rPr lang="en-US" b="1" dirty="0">
                <a:solidFill>
                  <a:srgbClr val="FFFF00"/>
                </a:solidFill>
              </a:rPr>
              <a:t>3 assignments this week </a:t>
            </a:r>
            <a:r>
              <a:rPr lang="en-US" dirty="0"/>
              <a:t>(7b today, 8 Wednesday, 9 Friday)</a:t>
            </a:r>
          </a:p>
          <a:p>
            <a:r>
              <a:rPr lang="en-US" b="1" dirty="0">
                <a:solidFill>
                  <a:srgbClr val="FFFF00"/>
                </a:solidFill>
              </a:rPr>
              <a:t>1 week 4 </a:t>
            </a:r>
            <a:r>
              <a:rPr lang="en-US" dirty="0"/>
              <a:t>(A10 due after the break, Thursday January 7)</a:t>
            </a:r>
          </a:p>
          <a:p>
            <a:r>
              <a:rPr lang="en-US" b="1" dirty="0">
                <a:solidFill>
                  <a:srgbClr val="FFFF00"/>
                </a:solidFill>
              </a:rPr>
              <a:t>3 week 5 </a:t>
            </a:r>
            <a:r>
              <a:rPr lang="en-US" dirty="0"/>
              <a:t>(A11a, A11b (team) , A12 (written, no code)</a:t>
            </a:r>
          </a:p>
          <a:p>
            <a:r>
              <a:rPr lang="en-US" b="1" dirty="0">
                <a:solidFill>
                  <a:srgbClr val="FFFF00"/>
                </a:solidFill>
              </a:rPr>
              <a:t>2 week 6 </a:t>
            </a:r>
            <a:r>
              <a:rPr lang="en-US" dirty="0"/>
              <a:t>(A13 (team), A14 (team))</a:t>
            </a:r>
          </a:p>
          <a:p>
            <a:r>
              <a:rPr lang="en-US" b="1" dirty="0">
                <a:solidFill>
                  <a:srgbClr val="FFFF00"/>
                </a:solidFill>
              </a:rPr>
              <a:t>2 week 7 </a:t>
            </a:r>
            <a:r>
              <a:rPr lang="en-US" dirty="0"/>
              <a:t>(A15, A16 (team))</a:t>
            </a:r>
          </a:p>
          <a:p>
            <a:r>
              <a:rPr lang="en-US" b="1" dirty="0">
                <a:solidFill>
                  <a:srgbClr val="FFFF00"/>
                </a:solidFill>
              </a:rPr>
              <a:t>1 week 8  </a:t>
            </a:r>
            <a:r>
              <a:rPr lang="en-US" dirty="0"/>
              <a:t>(A17a (team))</a:t>
            </a:r>
          </a:p>
          <a:p>
            <a:r>
              <a:rPr lang="en-US" b="1" dirty="0">
                <a:solidFill>
                  <a:srgbClr val="FFFF00"/>
                </a:solidFill>
              </a:rPr>
              <a:t>2 week 9  </a:t>
            </a:r>
            <a:r>
              <a:rPr lang="en-US" dirty="0"/>
              <a:t>(A17b (team), A18a (team))</a:t>
            </a:r>
          </a:p>
          <a:p>
            <a:r>
              <a:rPr lang="en-US" b="1" dirty="0">
                <a:solidFill>
                  <a:srgbClr val="FFFF00"/>
                </a:solidFill>
              </a:rPr>
              <a:t>2 week 10 </a:t>
            </a:r>
            <a:r>
              <a:rPr lang="en-US" dirty="0"/>
              <a:t>(A18b (team), A 19)</a:t>
            </a:r>
          </a:p>
        </p:txBody>
      </p:sp>
    </p:spTree>
    <p:extLst>
      <p:ext uri="{BB962C8B-B14F-4D97-AF65-F5344CB8AC3E}">
        <p14:creationId xmlns:p14="http://schemas.microsoft.com/office/powerpoint/2010/main" val="26712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2AA9-AED1-4E2D-B728-841E8031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group-by-n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B58BB-620B-424E-A57C-E432801D9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8518B5-8BC6-4367-B7E0-C175942C3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17638"/>
            <a:ext cx="8534400" cy="54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3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7CA0-0B5A-484B-A90B-DE5BDF9F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dirty="0"/>
              <a:t> solution (</a:t>
            </a:r>
            <a:r>
              <a:rPr lang="en-US" dirty="0" err="1"/>
              <a:t>Swi</a:t>
            </a:r>
            <a:r>
              <a:rPr lang="en-US" dirty="0"/>
              <a:t> </a:t>
            </a:r>
            <a:r>
              <a:rPr lang="en-US" dirty="0" err="1"/>
              <a:t>Bhanghi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F6BA47-158C-47D4-AC85-3BA8CF118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825624"/>
            <a:ext cx="9131778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9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4406901"/>
            <a:ext cx="8077200" cy="1362075"/>
          </a:xfrm>
        </p:spPr>
        <p:txBody>
          <a:bodyPr/>
          <a:lstStyle/>
          <a:p>
            <a:r>
              <a:rPr lang="en-US" dirty="0"/>
              <a:t>How might we do OOP IN SCHEME, using only things that we have seen so far?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2286001"/>
            <a:ext cx="7772400" cy="1500187"/>
          </a:xfrm>
        </p:spPr>
        <p:txBody>
          <a:bodyPr/>
          <a:lstStyle/>
          <a:p>
            <a:r>
              <a:rPr lang="en-US" sz="2800" dirty="0"/>
              <a:t>          Constructing objects</a:t>
            </a:r>
          </a:p>
          <a:p>
            <a:r>
              <a:rPr lang="en-US" sz="2800" dirty="0"/>
              <a:t>                                "fields"</a:t>
            </a:r>
          </a:p>
          <a:p>
            <a:r>
              <a:rPr lang="en-US" sz="2800" dirty="0"/>
              <a:t>                                "methods"</a:t>
            </a:r>
          </a:p>
          <a:p>
            <a:r>
              <a:rPr lang="en-US" sz="2800" dirty="0"/>
              <a:t>                                 method arguments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81128" y="4572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"/>
              </a:rPr>
              <a:t>http://community.schemewiki.org/?object-oriented-programming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42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r>
              <a:rPr lang="en-US" dirty="0"/>
              <a:t>"OO Programming" in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90600"/>
            <a:ext cx="7772400" cy="4953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en-US" dirty="0"/>
              <a:t>We need to find a way to encapsulate "fields" and "methods", so that fields can only be accessed/changed by using the methods.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en-US" dirty="0"/>
              <a:t>We can represent an object by a _____.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en-US" dirty="0"/>
              <a:t>"Fields" are persistent local variables.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en-US" dirty="0"/>
              <a:t>A "method name" is the first argument to the "object" procedure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rPr lang="en-US" dirty="0"/>
              <a:t> "method arguments" are the other arguments to the procedure.</a:t>
            </a:r>
          </a:p>
        </p:txBody>
      </p:sp>
    </p:spTree>
    <p:extLst>
      <p:ext uri="{BB962C8B-B14F-4D97-AF65-F5344CB8AC3E}">
        <p14:creationId xmlns:p14="http://schemas.microsoft.com/office/powerpoint/2010/main" val="203414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0"/>
            <a:ext cx="4419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&gt; (define s1 (make-stack))</a:t>
            </a:r>
          </a:p>
          <a:p>
            <a:pPr marL="0" indent="0">
              <a:buNone/>
            </a:pPr>
            <a:r>
              <a:rPr lang="en-US" sz="2600" dirty="0"/>
              <a:t>&gt; (define s2 (make-stack))</a:t>
            </a:r>
            <a:br>
              <a:rPr lang="en-US" sz="2600" dirty="0"/>
            </a:br>
            <a:r>
              <a:rPr lang="en-US" sz="2600" dirty="0"/>
              <a:t>&gt; (s1 'push 'a)</a:t>
            </a:r>
          </a:p>
          <a:p>
            <a:pPr marL="0" indent="0">
              <a:buNone/>
            </a:pPr>
            <a:r>
              <a:rPr lang="en-US" sz="2600" dirty="0"/>
              <a:t>&gt; (s2 'push 'z)</a:t>
            </a:r>
          </a:p>
          <a:p>
            <a:pPr marL="0" indent="0">
              <a:buNone/>
            </a:pPr>
            <a:r>
              <a:rPr lang="en-US" sz="2600" dirty="0"/>
              <a:t>&gt; (s1 'push 'b)</a:t>
            </a:r>
          </a:p>
          <a:p>
            <a:pPr marL="0" indent="0">
              <a:buNone/>
            </a:pPr>
            <a:r>
              <a:rPr lang="en-US" sz="2600" dirty="0"/>
              <a:t>&gt; (s1 'pop)</a:t>
            </a:r>
          </a:p>
          <a:p>
            <a:pPr marL="0" indent="0">
              <a:buNone/>
            </a:pPr>
            <a:r>
              <a:rPr lang="en-US" sz="2600" dirty="0"/>
              <a:t>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(s1 'empty?)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#f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77000" y="1"/>
            <a:ext cx="40386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&gt; (s2 'push (s1 'pop))</a:t>
            </a:r>
          </a:p>
          <a:p>
            <a:pPr marL="0" indent="0">
              <a:buNone/>
            </a:pPr>
            <a:r>
              <a:rPr lang="en-US" sz="2600" dirty="0"/>
              <a:t>&gt; (s1 'empty?)</a:t>
            </a:r>
          </a:p>
          <a:p>
            <a:pPr marL="0" indent="0">
              <a:buNone/>
            </a:pPr>
            <a:r>
              <a:rPr lang="en-US" sz="2600" dirty="0"/>
              <a:t>#t</a:t>
            </a:r>
          </a:p>
          <a:p>
            <a:pPr marL="0" indent="0">
              <a:buNone/>
            </a:pPr>
            <a:r>
              <a:rPr lang="en-US" sz="2600" dirty="0"/>
              <a:t>&gt; (s2 'pop)</a:t>
            </a:r>
          </a:p>
          <a:p>
            <a:pPr marL="0" indent="0">
              <a:buNone/>
            </a:pPr>
            <a:r>
              <a:rPr lang="en-US" sz="2600" dirty="0"/>
              <a:t>a</a:t>
            </a:r>
          </a:p>
          <a:p>
            <a:pPr marL="0" indent="0">
              <a:buNone/>
            </a:pPr>
            <a:r>
              <a:rPr lang="en-US" sz="2600" dirty="0"/>
              <a:t>&gt; (s2 'pop)</a:t>
            </a:r>
          </a:p>
          <a:p>
            <a:pPr marL="0" indent="0">
              <a:buNone/>
            </a:pPr>
            <a:r>
              <a:rPr lang="en-US" sz="2600" dirty="0"/>
              <a:t>z</a:t>
            </a:r>
          </a:p>
          <a:p>
            <a:pPr marL="0" indent="0">
              <a:buNone/>
            </a:pPr>
            <a:r>
              <a:rPr lang="en-US" sz="2600" dirty="0"/>
              <a:t>&gt; (s2 'pop)</a:t>
            </a:r>
          </a:p>
          <a:p>
            <a:pPr marL="0" indent="0">
              <a:buNone/>
            </a:pPr>
            <a:r>
              <a:rPr lang="en-US" sz="2600" dirty="0"/>
              <a:t>Exception in car: () is not a pair</a:t>
            </a:r>
          </a:p>
          <a:p>
            <a:pPr marL="0" indent="0">
              <a:buNone/>
            </a:pPr>
            <a:r>
              <a:rPr lang="en-US" sz="2600" dirty="0"/>
              <a:t>&gt;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562600" y="228600"/>
            <a:ext cx="0" cy="5867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816826" y="4431001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10000"/>
                </a:solidFill>
              </a:rPr>
              <a:t>Transcript that  illustrates  the use of the stack "class"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41674" y="4677223"/>
            <a:ext cx="2667000" cy="1569660"/>
          </a:xfrm>
          <a:prstGeom prst="rect">
            <a:avLst/>
          </a:prstGeom>
          <a:solidFill>
            <a:srgbClr val="F100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better error message would be a nice improvement here</a:t>
            </a:r>
          </a:p>
        </p:txBody>
      </p:sp>
    </p:spTree>
    <p:extLst>
      <p:ext uri="{BB962C8B-B14F-4D97-AF65-F5344CB8AC3E}">
        <p14:creationId xmlns:p14="http://schemas.microsoft.com/office/powerpoint/2010/main" val="36807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1066800"/>
          </a:xfrm>
        </p:spPr>
        <p:txBody>
          <a:bodyPr/>
          <a:lstStyle/>
          <a:p>
            <a:r>
              <a:rPr lang="en-US" sz="4000" dirty="0"/>
              <a:t>Encapsulation: Creating "objects" in a mostly functional language</a:t>
            </a:r>
          </a:p>
        </p:txBody>
      </p:sp>
      <p:pic>
        <p:nvPicPr>
          <p:cNvPr id="576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45152"/>
            <a:ext cx="5589070" cy="544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7467600" y="3770056"/>
            <a:ext cx="2895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What is the problem with this code?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How to fix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1519298"/>
            <a:ext cx="2895600" cy="243143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FFFF00"/>
                </a:solidFill>
              </a:rPr>
              <a:t>The car of the </a:t>
            </a:r>
            <a:r>
              <a:rPr lang="en-US" sz="3200" b="1" dirty="0" err="1">
                <a:solidFill>
                  <a:srgbClr val="FFFF00"/>
                </a:solidFill>
              </a:rPr>
              <a:t>stk</a:t>
            </a:r>
            <a:r>
              <a:rPr lang="en-US" sz="3200" dirty="0">
                <a:solidFill>
                  <a:srgbClr val="FFFF00"/>
                </a:solidFill>
              </a:rPr>
              <a:t> list contains the top of the 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3642" y="3998656"/>
            <a:ext cx="2879558" cy="255454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code contains a subtle error.  Can you see what it is?</a:t>
            </a:r>
          </a:p>
        </p:txBody>
      </p:sp>
    </p:spTree>
    <p:extLst>
      <p:ext uri="{BB962C8B-B14F-4D97-AF65-F5344CB8AC3E}">
        <p14:creationId xmlns:p14="http://schemas.microsoft.com/office/powerpoint/2010/main" val="4354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1066800"/>
          </a:xfrm>
        </p:spPr>
        <p:txBody>
          <a:bodyPr/>
          <a:lstStyle/>
          <a:p>
            <a:r>
              <a:rPr lang="en-US" sz="4000" dirty="0"/>
              <a:t>Encapsulation: Creating "objects" in a mostly functional language</a:t>
            </a:r>
          </a:p>
        </p:txBody>
      </p:sp>
      <p:pic>
        <p:nvPicPr>
          <p:cNvPr id="576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270" y="1519298"/>
            <a:ext cx="54102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7467600" y="3770056"/>
            <a:ext cx="2895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What is the problem with this code?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How to fix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1519298"/>
            <a:ext cx="2895600" cy="243143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FFFF00"/>
                </a:solidFill>
              </a:rPr>
              <a:t>The car of the </a:t>
            </a:r>
            <a:r>
              <a:rPr lang="en-US" sz="3200" b="1" dirty="0" err="1">
                <a:solidFill>
                  <a:srgbClr val="FFFF00"/>
                </a:solidFill>
              </a:rPr>
              <a:t>stk</a:t>
            </a:r>
            <a:r>
              <a:rPr lang="en-US" sz="3200" dirty="0">
                <a:solidFill>
                  <a:srgbClr val="FFFF00"/>
                </a:solidFill>
              </a:rPr>
              <a:t> list contains the top of the 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3642" y="3998656"/>
            <a:ext cx="2879558" cy="255454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code contains a subtle error.  Can you see what it is?</a:t>
            </a:r>
          </a:p>
        </p:txBody>
      </p:sp>
      <p:sp>
        <p:nvSpPr>
          <p:cNvPr id="2" name="Curved Left Arrow 1"/>
          <p:cNvSpPr/>
          <p:nvPr/>
        </p:nvSpPr>
        <p:spPr bwMode="auto">
          <a:xfrm>
            <a:off x="5334000" y="2209800"/>
            <a:ext cx="3810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67400" y="1976735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Reverse these two code lines </a:t>
            </a:r>
          </a:p>
        </p:txBody>
      </p:sp>
    </p:spTree>
    <p:extLst>
      <p:ext uri="{BB962C8B-B14F-4D97-AF65-F5344CB8AC3E}">
        <p14:creationId xmlns:p14="http://schemas.microsoft.com/office/powerpoint/2010/main" val="217186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7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16130</TotalTime>
  <Words>877</Words>
  <Application>Microsoft Office PowerPoint</Application>
  <PresentationFormat>Widescreen</PresentationFormat>
  <Paragraphs>92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Consolas</vt:lpstr>
      <vt:lpstr>Courier New</vt:lpstr>
      <vt:lpstr>Wingdings</vt:lpstr>
      <vt:lpstr>Orbit</vt:lpstr>
      <vt:lpstr>CSSE 304 Day 9</vt:lpstr>
      <vt:lpstr>Scheme-a-thon is Done!</vt:lpstr>
      <vt:lpstr>group-by-n solution</vt:lpstr>
      <vt:lpstr>qsort solution (Swi Bhanghi)</vt:lpstr>
      <vt:lpstr>How might we do OOP IN SCHEME, using only things that we have seen so far?</vt:lpstr>
      <vt:lpstr>"OO Programming" in Scheme</vt:lpstr>
      <vt:lpstr>PowerPoint Presentation</vt:lpstr>
      <vt:lpstr>Encapsulation: Creating "objects" in a mostly functional language</vt:lpstr>
      <vt:lpstr>Encapsulation: Creating "objects" in a mostly functional language</vt:lpstr>
      <vt:lpstr>HW 8 Preview</vt:lpstr>
      <vt:lpstr>HW 8 Preview</vt:lpstr>
      <vt:lpstr>Interlude</vt:lpstr>
      <vt:lpstr>An “ArrayList” class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 Day 8</dc:title>
  <dc:creator>Claude Anderson</dc:creator>
  <cp:lastModifiedBy>Anderson, Claude</cp:lastModifiedBy>
  <cp:revision>209</cp:revision>
  <cp:lastPrinted>2019-12-13T18:54:45Z</cp:lastPrinted>
  <dcterms:created xsi:type="dcterms:W3CDTF">2002-09-17T12:37:32Z</dcterms:created>
  <dcterms:modified xsi:type="dcterms:W3CDTF">2020-12-15T00:36:37Z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