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Lst>
  <p:notesMasterIdLst>
    <p:notesMasterId r:id="rId17"/>
  </p:notesMasterIdLst>
  <p:handoutMasterIdLst>
    <p:handoutMasterId r:id="rId18"/>
  </p:handoutMasterIdLst>
  <p:sldIdLst>
    <p:sldId id="362" r:id="rId2"/>
    <p:sldId id="358" r:id="rId3"/>
    <p:sldId id="314" r:id="rId4"/>
    <p:sldId id="364" r:id="rId5"/>
    <p:sldId id="363" r:id="rId6"/>
    <p:sldId id="316" r:id="rId7"/>
    <p:sldId id="357" r:id="rId8"/>
    <p:sldId id="317" r:id="rId9"/>
    <p:sldId id="355" r:id="rId10"/>
    <p:sldId id="354" r:id="rId11"/>
    <p:sldId id="360" r:id="rId12"/>
    <p:sldId id="365" r:id="rId13"/>
    <p:sldId id="366" r:id="rId14"/>
    <p:sldId id="318" r:id="rId15"/>
    <p:sldId id="361" r:id="rId16"/>
  </p:sldIdLst>
  <p:sldSz cx="12192000" cy="6858000"/>
  <p:notesSz cx="7315200" cy="9601200"/>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F6DFF"/>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324" autoAdjust="0"/>
    <p:restoredTop sz="86067" autoAdjust="0"/>
  </p:normalViewPr>
  <p:slideViewPr>
    <p:cSldViewPr>
      <p:cViewPr varScale="1">
        <p:scale>
          <a:sx n="74" d="100"/>
          <a:sy n="74" d="100"/>
        </p:scale>
        <p:origin x="348" y="54"/>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00" d="100"/>
        <a:sy n="100" d="100"/>
      </p:scale>
      <p:origin x="0" y="-525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170764" cy="480388"/>
          </a:xfrm>
          <a:prstGeom prst="rect">
            <a:avLst/>
          </a:prstGeom>
        </p:spPr>
        <p:txBody>
          <a:bodyPr vert="horz" lIns="95430" tIns="47714" rIns="95430" bIns="47714" rtlCol="0"/>
          <a:lstStyle>
            <a:lvl1pPr algn="l">
              <a:defRPr sz="1300"/>
            </a:lvl1pPr>
          </a:lstStyle>
          <a:p>
            <a:endParaRPr lang="en-US"/>
          </a:p>
        </p:txBody>
      </p:sp>
      <p:sp>
        <p:nvSpPr>
          <p:cNvPr id="3" name="Date Placeholder 2"/>
          <p:cNvSpPr>
            <a:spLocks noGrp="1"/>
          </p:cNvSpPr>
          <p:nvPr>
            <p:ph type="dt" sz="quarter" idx="1"/>
          </p:nvPr>
        </p:nvSpPr>
        <p:spPr>
          <a:xfrm>
            <a:off x="4142752" y="1"/>
            <a:ext cx="3170763" cy="480388"/>
          </a:xfrm>
          <a:prstGeom prst="rect">
            <a:avLst/>
          </a:prstGeom>
        </p:spPr>
        <p:txBody>
          <a:bodyPr vert="horz" lIns="95430" tIns="47714" rIns="95430" bIns="47714" rtlCol="0"/>
          <a:lstStyle>
            <a:lvl1pPr algn="r">
              <a:defRPr sz="1300"/>
            </a:lvl1pPr>
          </a:lstStyle>
          <a:p>
            <a:fld id="{03077007-3A73-4E7D-991C-75440D09B976}" type="datetimeFigureOut">
              <a:rPr lang="en-US" smtClean="0"/>
              <a:pPr/>
              <a:t>12/2/2020</a:t>
            </a:fld>
            <a:endParaRPr lang="en-US"/>
          </a:p>
        </p:txBody>
      </p:sp>
      <p:sp>
        <p:nvSpPr>
          <p:cNvPr id="4" name="Footer Placeholder 3"/>
          <p:cNvSpPr>
            <a:spLocks noGrp="1"/>
          </p:cNvSpPr>
          <p:nvPr>
            <p:ph type="ftr" sz="quarter" idx="2"/>
          </p:nvPr>
        </p:nvSpPr>
        <p:spPr>
          <a:xfrm>
            <a:off x="3" y="9119175"/>
            <a:ext cx="3170764" cy="480388"/>
          </a:xfrm>
          <a:prstGeom prst="rect">
            <a:avLst/>
          </a:prstGeom>
        </p:spPr>
        <p:txBody>
          <a:bodyPr vert="horz" lIns="95430" tIns="47714" rIns="95430" bIns="47714" rtlCol="0" anchor="b"/>
          <a:lstStyle>
            <a:lvl1pPr algn="l">
              <a:defRPr sz="1300"/>
            </a:lvl1pPr>
          </a:lstStyle>
          <a:p>
            <a:endParaRPr lang="en-US"/>
          </a:p>
        </p:txBody>
      </p:sp>
      <p:sp>
        <p:nvSpPr>
          <p:cNvPr id="5" name="Slide Number Placeholder 4"/>
          <p:cNvSpPr>
            <a:spLocks noGrp="1"/>
          </p:cNvSpPr>
          <p:nvPr>
            <p:ph type="sldNum" sz="quarter" idx="3"/>
          </p:nvPr>
        </p:nvSpPr>
        <p:spPr>
          <a:xfrm>
            <a:off x="4142752" y="9119175"/>
            <a:ext cx="3170763" cy="480388"/>
          </a:xfrm>
          <a:prstGeom prst="rect">
            <a:avLst/>
          </a:prstGeom>
        </p:spPr>
        <p:txBody>
          <a:bodyPr vert="horz" lIns="95430" tIns="47714" rIns="95430" bIns="47714" rtlCol="0" anchor="b"/>
          <a:lstStyle>
            <a:lvl1pPr algn="r">
              <a:defRPr sz="1300"/>
            </a:lvl1pPr>
          </a:lstStyle>
          <a:p>
            <a:fld id="{2C083445-8E90-4303-85C8-9F96477F3016}" type="slidenum">
              <a:rPr lang="en-US" smtClean="0"/>
              <a:pPr/>
              <a:t>‹#›</a:t>
            </a:fld>
            <a:endParaRPr lang="en-US"/>
          </a:p>
        </p:txBody>
      </p:sp>
    </p:spTree>
    <p:extLst>
      <p:ext uri="{BB962C8B-B14F-4D97-AF65-F5344CB8AC3E}">
        <p14:creationId xmlns:p14="http://schemas.microsoft.com/office/powerpoint/2010/main" val="53377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 y="1"/>
            <a:ext cx="3170764" cy="480388"/>
          </a:xfrm>
          <a:prstGeom prst="rect">
            <a:avLst/>
          </a:prstGeom>
        </p:spPr>
        <p:txBody>
          <a:bodyPr vert="horz" lIns="95430" tIns="47714" rIns="95430" bIns="47714" rtlCol="0"/>
          <a:lstStyle>
            <a:lvl1pPr algn="l">
              <a:defRPr sz="1300"/>
            </a:lvl1pPr>
          </a:lstStyle>
          <a:p>
            <a:endParaRPr lang="en-US"/>
          </a:p>
        </p:txBody>
      </p:sp>
      <p:sp>
        <p:nvSpPr>
          <p:cNvPr id="3" name="Date Placeholder 2"/>
          <p:cNvSpPr>
            <a:spLocks noGrp="1"/>
          </p:cNvSpPr>
          <p:nvPr>
            <p:ph type="dt" idx="1"/>
          </p:nvPr>
        </p:nvSpPr>
        <p:spPr>
          <a:xfrm>
            <a:off x="4142752" y="1"/>
            <a:ext cx="3170763" cy="480388"/>
          </a:xfrm>
          <a:prstGeom prst="rect">
            <a:avLst/>
          </a:prstGeom>
        </p:spPr>
        <p:txBody>
          <a:bodyPr vert="horz" lIns="95430" tIns="47714" rIns="95430" bIns="47714" rtlCol="0"/>
          <a:lstStyle>
            <a:lvl1pPr algn="r">
              <a:defRPr sz="1300"/>
            </a:lvl1pPr>
          </a:lstStyle>
          <a:p>
            <a:fld id="{0C12807D-967C-46EC-93C3-FE16C931482B}" type="datetimeFigureOut">
              <a:rPr lang="en-US" smtClean="0"/>
              <a:pPr/>
              <a:t>12/2/2020</a:t>
            </a:fld>
            <a:endParaRPr lang="en-US"/>
          </a:p>
        </p:txBody>
      </p:sp>
      <p:sp>
        <p:nvSpPr>
          <p:cNvPr id="4" name="Slide Image Placeholder 3"/>
          <p:cNvSpPr>
            <a:spLocks noGrp="1" noRot="1" noChangeAspect="1"/>
          </p:cNvSpPr>
          <p:nvPr>
            <p:ph type="sldImg" idx="2"/>
          </p:nvPr>
        </p:nvSpPr>
        <p:spPr>
          <a:xfrm>
            <a:off x="458788" y="720725"/>
            <a:ext cx="6399212" cy="3600450"/>
          </a:xfrm>
          <a:prstGeom prst="rect">
            <a:avLst/>
          </a:prstGeom>
          <a:noFill/>
          <a:ln w="12700">
            <a:solidFill>
              <a:prstClr val="black"/>
            </a:solidFill>
          </a:ln>
        </p:spPr>
        <p:txBody>
          <a:bodyPr vert="horz" lIns="95430" tIns="47714" rIns="95430" bIns="47714" rtlCol="0" anchor="ctr"/>
          <a:lstStyle/>
          <a:p>
            <a:endParaRPr lang="en-US"/>
          </a:p>
        </p:txBody>
      </p:sp>
      <p:sp>
        <p:nvSpPr>
          <p:cNvPr id="5" name="Notes Placeholder 4"/>
          <p:cNvSpPr>
            <a:spLocks noGrp="1"/>
          </p:cNvSpPr>
          <p:nvPr>
            <p:ph type="body" sz="quarter" idx="3"/>
          </p:nvPr>
        </p:nvSpPr>
        <p:spPr>
          <a:xfrm>
            <a:off x="732362" y="4561232"/>
            <a:ext cx="5852160" cy="4320213"/>
          </a:xfrm>
          <a:prstGeom prst="rect">
            <a:avLst/>
          </a:prstGeom>
        </p:spPr>
        <p:txBody>
          <a:bodyPr vert="horz" lIns="95430" tIns="47714" rIns="95430" bIns="477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3" y="9119175"/>
            <a:ext cx="3170764" cy="480388"/>
          </a:xfrm>
          <a:prstGeom prst="rect">
            <a:avLst/>
          </a:prstGeom>
        </p:spPr>
        <p:txBody>
          <a:bodyPr vert="horz" lIns="95430" tIns="47714" rIns="95430" bIns="47714" rtlCol="0" anchor="b"/>
          <a:lstStyle>
            <a:lvl1pPr algn="l">
              <a:defRPr sz="1300"/>
            </a:lvl1pPr>
          </a:lstStyle>
          <a:p>
            <a:endParaRPr lang="en-US"/>
          </a:p>
        </p:txBody>
      </p:sp>
      <p:sp>
        <p:nvSpPr>
          <p:cNvPr id="7" name="Slide Number Placeholder 6"/>
          <p:cNvSpPr>
            <a:spLocks noGrp="1"/>
          </p:cNvSpPr>
          <p:nvPr>
            <p:ph type="sldNum" sz="quarter" idx="5"/>
          </p:nvPr>
        </p:nvSpPr>
        <p:spPr>
          <a:xfrm>
            <a:off x="4142752" y="9119175"/>
            <a:ext cx="3170763" cy="480388"/>
          </a:xfrm>
          <a:prstGeom prst="rect">
            <a:avLst/>
          </a:prstGeom>
        </p:spPr>
        <p:txBody>
          <a:bodyPr vert="horz" lIns="95430" tIns="47714" rIns="95430" bIns="47714" rtlCol="0" anchor="b"/>
          <a:lstStyle>
            <a:lvl1pPr algn="r">
              <a:defRPr sz="1300"/>
            </a:lvl1pPr>
          </a:lstStyle>
          <a:p>
            <a:fld id="{E772BBEE-0ED0-4AF6-8D22-ECE7454DC3FC}" type="slidenum">
              <a:rPr lang="en-US" smtClean="0"/>
              <a:pPr/>
              <a:t>‹#›</a:t>
            </a:fld>
            <a:endParaRPr lang="en-US"/>
          </a:p>
        </p:txBody>
      </p:sp>
    </p:spTree>
    <p:extLst>
      <p:ext uri="{BB962C8B-B14F-4D97-AF65-F5344CB8AC3E}">
        <p14:creationId xmlns:p14="http://schemas.microsoft.com/office/powerpoint/2010/main" val="1748954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9212" cy="360045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772BBEE-0ED0-4AF6-8D22-ECE7454DC3FC}" type="slidenum">
              <a:rPr lang="en-US" smtClean="0"/>
              <a:pPr/>
              <a:t>1</a:t>
            </a:fld>
            <a:endParaRPr lang="en-US"/>
          </a:p>
        </p:txBody>
      </p:sp>
    </p:spTree>
    <p:extLst>
      <p:ext uri="{BB962C8B-B14F-4D97-AF65-F5344CB8AC3E}">
        <p14:creationId xmlns:p14="http://schemas.microsoft.com/office/powerpoint/2010/main" val="14685304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772BBEE-0ED0-4AF6-8D22-ECE7454DC3FC}" type="slidenum">
              <a:rPr lang="en-US" smtClean="0"/>
              <a:pPr/>
              <a:t>14</a:t>
            </a:fld>
            <a:endParaRPr lang="en-US"/>
          </a:p>
        </p:txBody>
      </p:sp>
    </p:spTree>
    <p:extLst>
      <p:ext uri="{BB962C8B-B14F-4D97-AF65-F5344CB8AC3E}">
        <p14:creationId xmlns:p14="http://schemas.microsoft.com/office/powerpoint/2010/main" val="335800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9212" cy="36004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2BBEE-0ED0-4AF6-8D22-ECE7454DC3FC}" type="slidenum">
              <a:rPr lang="en-US" smtClean="0"/>
              <a:pPr/>
              <a:t>2</a:t>
            </a:fld>
            <a:endParaRPr lang="en-US"/>
          </a:p>
        </p:txBody>
      </p:sp>
    </p:spTree>
    <p:extLst>
      <p:ext uri="{BB962C8B-B14F-4D97-AF65-F5344CB8AC3E}">
        <p14:creationId xmlns:p14="http://schemas.microsoft.com/office/powerpoint/2010/main" val="31196966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B72A2D-1FB5-4235-BD2A-A47C126380AE}" type="slidenum">
              <a:rPr lang="en-US" smtClean="0"/>
              <a:pPr/>
              <a:t>3</a:t>
            </a:fld>
            <a:endParaRPr lang="en-US"/>
          </a:p>
        </p:txBody>
      </p:sp>
    </p:spTree>
    <p:extLst>
      <p:ext uri="{BB962C8B-B14F-4D97-AF65-F5344CB8AC3E}">
        <p14:creationId xmlns:p14="http://schemas.microsoft.com/office/powerpoint/2010/main" val="7764676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772BBEE-0ED0-4AF6-8D22-ECE7454DC3FC}" type="slidenum">
              <a:rPr lang="en-US" smtClean="0"/>
              <a:pPr/>
              <a:t>5</a:t>
            </a:fld>
            <a:endParaRPr lang="en-US"/>
          </a:p>
        </p:txBody>
      </p:sp>
    </p:spTree>
    <p:extLst>
      <p:ext uri="{BB962C8B-B14F-4D97-AF65-F5344CB8AC3E}">
        <p14:creationId xmlns:p14="http://schemas.microsoft.com/office/powerpoint/2010/main" val="25580582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9212" cy="36004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2BBEE-0ED0-4AF6-8D22-ECE7454DC3FC}" type="slidenum">
              <a:rPr lang="en-US" smtClean="0"/>
              <a:pPr/>
              <a:t>6</a:t>
            </a:fld>
            <a:endParaRPr lang="en-US"/>
          </a:p>
        </p:txBody>
      </p:sp>
    </p:spTree>
    <p:extLst>
      <p:ext uri="{BB962C8B-B14F-4D97-AF65-F5344CB8AC3E}">
        <p14:creationId xmlns:p14="http://schemas.microsoft.com/office/powerpoint/2010/main" val="350237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8788" y="720725"/>
            <a:ext cx="6399212" cy="3600450"/>
          </a:xfrm>
        </p:spPr>
      </p:sp>
      <p:sp>
        <p:nvSpPr>
          <p:cNvPr id="3" name="Notes Placeholder 2"/>
          <p:cNvSpPr>
            <a:spLocks noGrp="1"/>
          </p:cNvSpPr>
          <p:nvPr>
            <p:ph type="body" idx="1"/>
          </p:nvPr>
        </p:nvSpPr>
        <p:spPr/>
        <p:txBody>
          <a:bodyPr>
            <a:normAutofit/>
          </a:bodyPr>
          <a:lstStyle/>
          <a:p>
            <a:r>
              <a:rPr lang="en-US" dirty="0"/>
              <a:t>One thing lambda says is </a:t>
            </a:r>
          </a:p>
          <a:p>
            <a:r>
              <a:rPr lang="en-US" dirty="0"/>
              <a:t>"remember and parameterize this code, but don't execute it now."</a:t>
            </a:r>
          </a:p>
          <a:p>
            <a:r>
              <a:rPr lang="en-US" dirty="0"/>
              <a:t>Evaluation</a:t>
            </a:r>
            <a:r>
              <a:rPr lang="en-US" baseline="0" dirty="0"/>
              <a:t> a lambda expression NEVER causes its body to be evaluated.</a:t>
            </a:r>
          </a:p>
          <a:p>
            <a:endParaRPr lang="en-US" baseline="0" dirty="0"/>
          </a:p>
          <a:p>
            <a:r>
              <a:rPr lang="en-US" baseline="0" dirty="0"/>
              <a:t>Ask students about the order of evaluation …in scheme, java</a:t>
            </a:r>
          </a:p>
          <a:p>
            <a:r>
              <a:rPr lang="en-US" baseline="0" dirty="0" err="1"/>
              <a:t>Mwntiob</a:t>
            </a:r>
            <a:r>
              <a:rPr lang="en-US" baseline="0" dirty="0"/>
              <a:t> that this is the kind of question that you may not have been asking before that I want you to learn to ask.</a:t>
            </a:r>
            <a:endParaRPr lang="en-US" dirty="0"/>
          </a:p>
        </p:txBody>
      </p:sp>
      <p:sp>
        <p:nvSpPr>
          <p:cNvPr id="4" name="Slide Number Placeholder 3"/>
          <p:cNvSpPr>
            <a:spLocks noGrp="1"/>
          </p:cNvSpPr>
          <p:nvPr>
            <p:ph type="sldNum" sz="quarter" idx="10"/>
          </p:nvPr>
        </p:nvSpPr>
        <p:spPr/>
        <p:txBody>
          <a:bodyPr/>
          <a:lstStyle/>
          <a:p>
            <a:fld id="{E772BBEE-0ED0-4AF6-8D22-ECE7454DC3FC}" type="slidenum">
              <a:rPr lang="en-US" smtClean="0"/>
              <a:pPr/>
              <a:t>8</a:t>
            </a:fld>
            <a:endParaRPr lang="en-US"/>
          </a:p>
        </p:txBody>
      </p:sp>
    </p:spTree>
    <p:extLst>
      <p:ext uri="{BB962C8B-B14F-4D97-AF65-F5344CB8AC3E}">
        <p14:creationId xmlns:p14="http://schemas.microsoft.com/office/powerpoint/2010/main" val="38961244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(numbers-up-to-increasing n)</a:t>
            </a:r>
          </a:p>
          <a:p>
            <a:r>
              <a:rPr lang="en-US" dirty="0"/>
              <a:t>  (numbers-up-to-with-accumulator n '()))</a:t>
            </a:r>
          </a:p>
          <a:p>
            <a:endParaRPr lang="en-US" dirty="0"/>
          </a:p>
          <a:p>
            <a:r>
              <a:rPr lang="en-US" dirty="0"/>
              <a:t>(define (numbers-up-to-with-accumulator n acc)</a:t>
            </a:r>
          </a:p>
          <a:p>
            <a:r>
              <a:rPr lang="en-US" dirty="0"/>
              <a:t>  (if (&lt; n 0)</a:t>
            </a:r>
          </a:p>
          <a:p>
            <a:r>
              <a:rPr lang="en-US" dirty="0"/>
              <a:t>      acc</a:t>
            </a:r>
          </a:p>
          <a:p>
            <a:r>
              <a:rPr lang="en-US" dirty="0"/>
              <a:t>      (numbers-up-to-with-accumulator (- n 1)</a:t>
            </a:r>
          </a:p>
          <a:p>
            <a:r>
              <a:rPr lang="en-US" dirty="0"/>
              <a:t>                                                               (cons n acc))))</a:t>
            </a:r>
          </a:p>
        </p:txBody>
      </p:sp>
      <p:sp>
        <p:nvSpPr>
          <p:cNvPr id="4" name="Slide Number Placeholder 3"/>
          <p:cNvSpPr>
            <a:spLocks noGrp="1"/>
          </p:cNvSpPr>
          <p:nvPr>
            <p:ph type="sldNum" sz="quarter" idx="5"/>
          </p:nvPr>
        </p:nvSpPr>
        <p:spPr/>
        <p:txBody>
          <a:bodyPr/>
          <a:lstStyle/>
          <a:p>
            <a:fld id="{E772BBEE-0ED0-4AF6-8D22-ECE7454DC3FC}" type="slidenum">
              <a:rPr lang="en-US" smtClean="0"/>
              <a:pPr/>
              <a:t>11</a:t>
            </a:fld>
            <a:endParaRPr lang="en-US"/>
          </a:p>
        </p:txBody>
      </p:sp>
    </p:spTree>
    <p:extLst>
      <p:ext uri="{BB962C8B-B14F-4D97-AF65-F5344CB8AC3E}">
        <p14:creationId xmlns:p14="http://schemas.microsoft.com/office/powerpoint/2010/main" val="17068077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772BBEE-0ED0-4AF6-8D22-ECE7454DC3FC}" type="slidenum">
              <a:rPr lang="en-US" smtClean="0"/>
              <a:pPr/>
              <a:t>12</a:t>
            </a:fld>
            <a:endParaRPr lang="en-US"/>
          </a:p>
        </p:txBody>
      </p:sp>
    </p:spTree>
    <p:extLst>
      <p:ext uri="{BB962C8B-B14F-4D97-AF65-F5344CB8AC3E}">
        <p14:creationId xmlns:p14="http://schemas.microsoft.com/office/powerpoint/2010/main" val="26408768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57200" y="719138"/>
            <a:ext cx="6400800" cy="3602037"/>
          </a:xfrm>
        </p:spPr>
      </p:sp>
      <p:sp>
        <p:nvSpPr>
          <p:cNvPr id="3" name="Notes Placeholder 2"/>
          <p:cNvSpPr>
            <a:spLocks noGrp="1"/>
          </p:cNvSpPr>
          <p:nvPr>
            <p:ph type="body" idx="1"/>
          </p:nvPr>
        </p:nvSpPr>
        <p:spPr/>
        <p:txBody>
          <a:bodyPr>
            <a:normAutofit/>
          </a:bodyPr>
          <a:lstStyle/>
          <a:p>
            <a:r>
              <a:rPr lang="en-US" dirty="0"/>
              <a:t>DO the translation on the board.</a:t>
            </a:r>
          </a:p>
          <a:p>
            <a:r>
              <a:rPr lang="en-US" dirty="0"/>
              <a:t>Tell them that one of the  problems in  A4 is to do this translation automatically.</a:t>
            </a:r>
          </a:p>
        </p:txBody>
      </p:sp>
      <p:sp>
        <p:nvSpPr>
          <p:cNvPr id="4" name="Slide Number Placeholder 3"/>
          <p:cNvSpPr>
            <a:spLocks noGrp="1"/>
          </p:cNvSpPr>
          <p:nvPr>
            <p:ph type="sldNum" sz="quarter" idx="10"/>
          </p:nvPr>
        </p:nvSpPr>
        <p:spPr/>
        <p:txBody>
          <a:bodyPr/>
          <a:lstStyle/>
          <a:p>
            <a:fld id="{F352D5B2-AE34-4C55-AB6F-517E1ACFB39F}" type="slidenum">
              <a:rPr lang="en-US" smtClean="0"/>
              <a:pPr/>
              <a:t>13</a:t>
            </a:fld>
            <a:endParaRPr lang="en-US"/>
          </a:p>
        </p:txBody>
      </p:sp>
    </p:spTree>
    <p:extLst>
      <p:ext uri="{BB962C8B-B14F-4D97-AF65-F5344CB8AC3E}">
        <p14:creationId xmlns:p14="http://schemas.microsoft.com/office/powerpoint/2010/main" val="32521713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47810" name="Group 2"/>
          <p:cNvGrpSpPr>
            <a:grpSpLocks/>
          </p:cNvGrpSpPr>
          <p:nvPr/>
        </p:nvGrpSpPr>
        <p:grpSpPr bwMode="auto">
          <a:xfrm>
            <a:off x="1" y="0"/>
            <a:ext cx="12198351" cy="6851650"/>
            <a:chOff x="1" y="0"/>
            <a:chExt cx="5763" cy="4316"/>
          </a:xfrm>
        </p:grpSpPr>
        <p:sp>
          <p:nvSpPr>
            <p:cNvPr id="247811"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12"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13"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47814" name="Group 6"/>
            <p:cNvGrpSpPr>
              <a:grpSpLocks/>
            </p:cNvGrpSpPr>
            <p:nvPr/>
          </p:nvGrpSpPr>
          <p:grpSpPr bwMode="auto">
            <a:xfrm>
              <a:off x="288" y="0"/>
              <a:ext cx="5098" cy="4316"/>
              <a:chOff x="288" y="0"/>
              <a:chExt cx="5098" cy="4316"/>
            </a:xfrm>
          </p:grpSpPr>
          <p:sp>
            <p:nvSpPr>
              <p:cNvPr id="247815"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6"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7"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8"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19"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0"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1"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2"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3"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4"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5"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6"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7827"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47828"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29"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7830"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7831"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47832"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47833"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7834"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47835"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47836"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47837"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47838"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47839" name="Group 31"/>
            <p:cNvGrpSpPr>
              <a:grpSpLocks/>
            </p:cNvGrpSpPr>
            <p:nvPr/>
          </p:nvGrpSpPr>
          <p:grpSpPr bwMode="auto">
            <a:xfrm>
              <a:off x="1" y="392"/>
              <a:ext cx="5758" cy="1571"/>
              <a:chOff x="1" y="392"/>
              <a:chExt cx="5758" cy="1571"/>
            </a:xfrm>
          </p:grpSpPr>
          <p:sp>
            <p:nvSpPr>
              <p:cNvPr id="24784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4784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4784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4784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4784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47845"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47846"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47847" name="Rectangle 39"/>
          <p:cNvSpPr>
            <a:spLocks noGrp="1" noChangeArrowheads="1"/>
          </p:cNvSpPr>
          <p:nvPr>
            <p:ph type="ctrTitle" sz="quarter"/>
          </p:nvPr>
        </p:nvSpPr>
        <p:spPr>
          <a:xfrm>
            <a:off x="914400" y="1692276"/>
            <a:ext cx="10363200" cy="1736725"/>
          </a:xfrm>
        </p:spPr>
        <p:txBody>
          <a:bodyPr anchor="b"/>
          <a:lstStyle>
            <a:lvl1pPr>
              <a:defRPr sz="5400"/>
            </a:lvl1pPr>
          </a:lstStyle>
          <a:p>
            <a:r>
              <a:rPr lang="en-US"/>
              <a:t>Click to edit Master title style</a:t>
            </a:r>
          </a:p>
        </p:txBody>
      </p:sp>
      <p:sp>
        <p:nvSpPr>
          <p:cNvPr id="247848" name="Rectangle 40"/>
          <p:cNvSpPr>
            <a:spLocks noGrp="1" noChangeArrowheads="1"/>
          </p:cNvSpPr>
          <p:nvPr>
            <p:ph type="subTitle" sz="quarter" idx="1"/>
          </p:nvPr>
        </p:nvSpPr>
        <p:spPr>
          <a:xfrm>
            <a:off x="1828800" y="3886200"/>
            <a:ext cx="8534400" cy="1752600"/>
          </a:xfrm>
        </p:spPr>
        <p:txBody>
          <a:bodyPr/>
          <a:lstStyle>
            <a:lvl1pPr marL="0" indent="0" algn="ctr">
              <a:buFont typeface="Wingdings" pitchFamily="2" charset="2"/>
              <a:buNone/>
              <a:defRPr/>
            </a:lvl1pPr>
          </a:lstStyle>
          <a:p>
            <a:r>
              <a:rPr lang="en-US"/>
              <a:t>Click to edit Master subtitle style</a:t>
            </a:r>
          </a:p>
        </p:txBody>
      </p:sp>
      <p:sp>
        <p:nvSpPr>
          <p:cNvPr id="247849" name="Rectangle 41"/>
          <p:cNvSpPr>
            <a:spLocks noGrp="1" noChangeArrowheads="1"/>
          </p:cNvSpPr>
          <p:nvPr>
            <p:ph type="dt" sz="quarter" idx="2"/>
          </p:nvPr>
        </p:nvSpPr>
        <p:spPr/>
        <p:txBody>
          <a:bodyPr/>
          <a:lstStyle>
            <a:lvl1pPr>
              <a:defRPr/>
            </a:lvl1pPr>
          </a:lstStyle>
          <a:p>
            <a:endParaRPr lang="en-US"/>
          </a:p>
        </p:txBody>
      </p:sp>
      <p:sp>
        <p:nvSpPr>
          <p:cNvPr id="247850" name="Rectangle 42"/>
          <p:cNvSpPr>
            <a:spLocks noGrp="1" noChangeArrowheads="1"/>
          </p:cNvSpPr>
          <p:nvPr>
            <p:ph type="ftr" sz="quarter" idx="3"/>
          </p:nvPr>
        </p:nvSpPr>
        <p:spPr/>
        <p:txBody>
          <a:bodyPr/>
          <a:lstStyle>
            <a:lvl1pPr>
              <a:defRPr/>
            </a:lvl1pPr>
          </a:lstStyle>
          <a:p>
            <a:endParaRPr lang="en-US"/>
          </a:p>
        </p:txBody>
      </p:sp>
      <p:sp>
        <p:nvSpPr>
          <p:cNvPr id="247851" name="Rectangle 43"/>
          <p:cNvSpPr>
            <a:spLocks noGrp="1" noChangeArrowheads="1"/>
          </p:cNvSpPr>
          <p:nvPr>
            <p:ph type="sldNum" sz="quarter" idx="4"/>
          </p:nvPr>
        </p:nvSpPr>
        <p:spPr/>
        <p:txBody>
          <a:bodyPr/>
          <a:lstStyle>
            <a:lvl1pPr>
              <a:defRPr/>
            </a:lvl1pPr>
          </a:lstStyle>
          <a:p>
            <a:fld id="{47FB2ED1-7D44-4B17-95E3-A36BE60D63B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D8FACD6-9AED-4B5E-9EFC-B974ADE5FCEB}"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7813"/>
            <a:ext cx="27432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7813"/>
            <a:ext cx="80264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DD0B186-D861-4E4D-A82E-48974E0EDB16}"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6197600" y="1600201"/>
            <a:ext cx="5384800" cy="21891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6197600" y="3941763"/>
            <a:ext cx="5384800" cy="21891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5"/>
          <p:cNvSpPr>
            <a:spLocks noGrp="1"/>
          </p:cNvSpPr>
          <p:nvPr>
            <p:ph type="dt" sz="half" idx="10"/>
          </p:nvPr>
        </p:nvSpPr>
        <p:spPr>
          <a:xfrm>
            <a:off x="609600" y="6243638"/>
            <a:ext cx="2844800" cy="457200"/>
          </a:xfrm>
        </p:spPr>
        <p:txBody>
          <a:bodyPr/>
          <a:lstStyle>
            <a:lvl1pPr>
              <a:defRPr/>
            </a:lvl1pPr>
          </a:lstStyle>
          <a:p>
            <a:endParaRPr lang="en-US"/>
          </a:p>
        </p:txBody>
      </p:sp>
      <p:sp>
        <p:nvSpPr>
          <p:cNvPr id="7" name="Footer Placeholder 6"/>
          <p:cNvSpPr>
            <a:spLocks noGrp="1"/>
          </p:cNvSpPr>
          <p:nvPr>
            <p:ph type="ftr" sz="quarter" idx="11"/>
          </p:nvPr>
        </p:nvSpPr>
        <p:spPr>
          <a:xfrm>
            <a:off x="4165600" y="6248400"/>
            <a:ext cx="3860800" cy="457200"/>
          </a:xfrm>
        </p:spPr>
        <p:txBody>
          <a:bodyPr/>
          <a:lstStyle>
            <a:lvl1pPr>
              <a:defRPr/>
            </a:lvl1pPr>
          </a:lstStyle>
          <a:p>
            <a:endParaRPr lang="en-US"/>
          </a:p>
        </p:txBody>
      </p:sp>
      <p:sp>
        <p:nvSpPr>
          <p:cNvPr id="8" name="Slide Number Placeholder 7"/>
          <p:cNvSpPr>
            <a:spLocks noGrp="1"/>
          </p:cNvSpPr>
          <p:nvPr>
            <p:ph type="sldNum" sz="quarter" idx="12"/>
          </p:nvPr>
        </p:nvSpPr>
        <p:spPr>
          <a:xfrm>
            <a:off x="8737600" y="6243638"/>
            <a:ext cx="2844800" cy="457200"/>
          </a:xfrm>
        </p:spPr>
        <p:txBody>
          <a:bodyPr/>
          <a:lstStyle>
            <a:lvl1pPr>
              <a:defRPr/>
            </a:lvl1pPr>
          </a:lstStyle>
          <a:p>
            <a:fld id="{CB9ADB0E-4C8C-4C40-B2CC-A7EA872F08B4}"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7814"/>
            <a:ext cx="10972800" cy="1139825"/>
          </a:xfrm>
        </p:spPr>
        <p:txBody>
          <a:bodyPr/>
          <a:lstStyle/>
          <a:p>
            <a:r>
              <a:rPr lang="en-US"/>
              <a:t>Click to edit Master title style</a:t>
            </a:r>
          </a:p>
        </p:txBody>
      </p:sp>
      <p:sp>
        <p:nvSpPr>
          <p:cNvPr id="3" name="Text Placeholder 2"/>
          <p:cNvSpPr>
            <a:spLocks noGrp="1"/>
          </p:cNvSpPr>
          <p:nvPr>
            <p:ph type="body" sz="half" idx="1"/>
          </p:nvPr>
        </p:nvSpPr>
        <p:spPr>
          <a:xfrm>
            <a:off x="609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3638"/>
            <a:ext cx="2844800" cy="457200"/>
          </a:xfrm>
        </p:spPr>
        <p:txBody>
          <a:bodyPr/>
          <a:lstStyle>
            <a:lvl1pPr>
              <a:defRPr/>
            </a:lvl1pPr>
          </a:lstStyle>
          <a:p>
            <a:endParaRPr 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p>
        </p:txBody>
      </p:sp>
      <p:sp>
        <p:nvSpPr>
          <p:cNvPr id="7" name="Slide Number Placeholder 6"/>
          <p:cNvSpPr>
            <a:spLocks noGrp="1"/>
          </p:cNvSpPr>
          <p:nvPr>
            <p:ph type="sldNum" sz="quarter" idx="12"/>
          </p:nvPr>
        </p:nvSpPr>
        <p:spPr>
          <a:xfrm>
            <a:off x="8737600" y="6243638"/>
            <a:ext cx="2844800" cy="457200"/>
          </a:xfrm>
        </p:spPr>
        <p:txBody>
          <a:bodyPr/>
          <a:lstStyle>
            <a:lvl1pPr>
              <a:defRPr/>
            </a:lvl1pPr>
          </a:lstStyle>
          <a:p>
            <a:fld id="{148CBBCA-5874-402D-866C-9872642CCAB5}"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62C86AE-C0FC-4D7D-9362-A038D8CF71D8}"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8DB9ACC-FFD5-45B0-B185-BD861D8A88B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D71972B-33D4-4295-A3F0-8D34ABEAD789}"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6E992FD3-6A99-4F83-A447-0655CD50A5F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4864885B-43D5-4D90-BC3E-B725BEEC90B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763AF9E8-57AA-4278-AA3D-6F2996E2670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472A70D-05CA-41CC-90C3-EBB6B6D369A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A57D1919-0DCC-4B02-8CB2-B56A8909983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246786" name="Group 2"/>
          <p:cNvGrpSpPr>
            <a:grpSpLocks/>
          </p:cNvGrpSpPr>
          <p:nvPr/>
        </p:nvGrpSpPr>
        <p:grpSpPr bwMode="auto">
          <a:xfrm>
            <a:off x="2118" y="0"/>
            <a:ext cx="12198349" cy="6851650"/>
            <a:chOff x="1" y="0"/>
            <a:chExt cx="5763" cy="4316"/>
          </a:xfrm>
        </p:grpSpPr>
        <p:sp>
          <p:nvSpPr>
            <p:cNvPr id="246787" name="Freeform 3"/>
            <p:cNvSpPr>
              <a:spLocks/>
            </p:cNvSpPr>
            <p:nvPr/>
          </p:nvSpPr>
          <p:spPr bwMode="hidden">
            <a:xfrm>
              <a:off x="5045" y="2626"/>
              <a:ext cx="719" cy="1690"/>
            </a:xfrm>
            <a:custGeom>
              <a:avLst/>
              <a:gdLst/>
              <a:ahLst/>
              <a:cxnLst>
                <a:cxn ang="0">
                  <a:pos x="717" y="72"/>
                </a:cxn>
                <a:cxn ang="0">
                  <a:pos x="717" y="0"/>
                </a:cxn>
                <a:cxn ang="0">
                  <a:pos x="699" y="101"/>
                </a:cxn>
                <a:cxn ang="0">
                  <a:pos x="675" y="209"/>
                </a:cxn>
                <a:cxn ang="0">
                  <a:pos x="627" y="389"/>
                </a:cxn>
                <a:cxn ang="0">
                  <a:pos x="574" y="569"/>
                </a:cxn>
                <a:cxn ang="0">
                  <a:pos x="502" y="749"/>
                </a:cxn>
                <a:cxn ang="0">
                  <a:pos x="424" y="935"/>
                </a:cxn>
                <a:cxn ang="0">
                  <a:pos x="334" y="1121"/>
                </a:cxn>
                <a:cxn ang="0">
                  <a:pos x="233" y="1312"/>
                </a:cxn>
                <a:cxn ang="0">
                  <a:pos x="125" y="1498"/>
                </a:cxn>
                <a:cxn ang="0">
                  <a:pos x="0" y="1690"/>
                </a:cxn>
                <a:cxn ang="0">
                  <a:pos x="11" y="1690"/>
                </a:cxn>
                <a:cxn ang="0">
                  <a:pos x="137" y="1498"/>
                </a:cxn>
                <a:cxn ang="0">
                  <a:pos x="245" y="1312"/>
                </a:cxn>
                <a:cxn ang="0">
                  <a:pos x="346" y="1121"/>
                </a:cxn>
                <a:cxn ang="0">
                  <a:pos x="436" y="935"/>
                </a:cxn>
                <a:cxn ang="0">
                  <a:pos x="514" y="749"/>
                </a:cxn>
                <a:cxn ang="0">
                  <a:pos x="585" y="569"/>
                </a:cxn>
                <a:cxn ang="0">
                  <a:pos x="639" y="389"/>
                </a:cxn>
                <a:cxn ang="0">
                  <a:pos x="687" y="209"/>
                </a:cxn>
                <a:cxn ang="0">
                  <a:pos x="705" y="143"/>
                </a:cxn>
                <a:cxn ang="0">
                  <a:pos x="717" y="72"/>
                </a:cxn>
                <a:cxn ang="0">
                  <a:pos x="717" y="72"/>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788" name="Freeform 4"/>
            <p:cNvSpPr>
              <a:spLocks/>
            </p:cNvSpPr>
            <p:nvPr/>
          </p:nvSpPr>
          <p:spPr bwMode="hidden">
            <a:xfrm>
              <a:off x="5386" y="3794"/>
              <a:ext cx="378" cy="522"/>
            </a:xfrm>
            <a:custGeom>
              <a:avLst/>
              <a:gdLst/>
              <a:ahLst/>
              <a:cxnLst>
                <a:cxn ang="0">
                  <a:pos x="377" y="0"/>
                </a:cxn>
                <a:cxn ang="0">
                  <a:pos x="293" y="132"/>
                </a:cxn>
                <a:cxn ang="0">
                  <a:pos x="204" y="264"/>
                </a:cxn>
                <a:cxn ang="0">
                  <a:pos x="102" y="396"/>
                </a:cxn>
                <a:cxn ang="0">
                  <a:pos x="0" y="522"/>
                </a:cxn>
                <a:cxn ang="0">
                  <a:pos x="12" y="522"/>
                </a:cxn>
                <a:cxn ang="0">
                  <a:pos x="114" y="402"/>
                </a:cxn>
                <a:cxn ang="0">
                  <a:pos x="204" y="282"/>
                </a:cxn>
                <a:cxn ang="0">
                  <a:pos x="377" y="24"/>
                </a:cxn>
                <a:cxn ang="0">
                  <a:pos x="377" y="0"/>
                </a:cxn>
                <a:cxn ang="0">
                  <a:pos x="377" y="0"/>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789" name="Freeform 5"/>
            <p:cNvSpPr>
              <a:spLocks/>
            </p:cNvSpPr>
            <p:nvPr/>
          </p:nvSpPr>
          <p:spPr bwMode="hidden">
            <a:xfrm>
              <a:off x="5680" y="4214"/>
              <a:ext cx="84" cy="102"/>
            </a:xfrm>
            <a:custGeom>
              <a:avLst/>
              <a:gdLst/>
              <a:ahLst/>
              <a:cxnLst>
                <a:cxn ang="0">
                  <a:pos x="0" y="102"/>
                </a:cxn>
                <a:cxn ang="0">
                  <a:pos x="18" y="102"/>
                </a:cxn>
                <a:cxn ang="0">
                  <a:pos x="48" y="60"/>
                </a:cxn>
                <a:cxn ang="0">
                  <a:pos x="84" y="24"/>
                </a:cxn>
                <a:cxn ang="0">
                  <a:pos x="84" y="0"/>
                </a:cxn>
                <a:cxn ang="0">
                  <a:pos x="42" y="54"/>
                </a:cxn>
                <a:cxn ang="0">
                  <a:pos x="0" y="102"/>
                </a:cxn>
                <a:cxn ang="0">
                  <a:pos x="0" y="102"/>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grpSp>
          <p:nvGrpSpPr>
            <p:cNvPr id="246790" name="Group 6"/>
            <p:cNvGrpSpPr>
              <a:grpSpLocks/>
            </p:cNvGrpSpPr>
            <p:nvPr/>
          </p:nvGrpSpPr>
          <p:grpSpPr bwMode="auto">
            <a:xfrm>
              <a:off x="288" y="0"/>
              <a:ext cx="5098" cy="4316"/>
              <a:chOff x="288" y="0"/>
              <a:chExt cx="5098" cy="4316"/>
            </a:xfrm>
          </p:grpSpPr>
          <p:sp>
            <p:nvSpPr>
              <p:cNvPr id="246791" name="Freeform 7"/>
              <p:cNvSpPr>
                <a:spLocks/>
              </p:cNvSpPr>
              <p:nvPr userDrawn="1"/>
            </p:nvSpPr>
            <p:spPr bwMode="hidden">
              <a:xfrm>
                <a:off x="2789" y="0"/>
                <a:ext cx="72" cy="4316"/>
              </a:xfrm>
              <a:custGeom>
                <a:avLst/>
                <a:gdLst/>
                <a:ahLst/>
                <a:cxnLst>
                  <a:cxn ang="0">
                    <a:pos x="0" y="0"/>
                  </a:cxn>
                  <a:cxn ang="0">
                    <a:pos x="60" y="4316"/>
                  </a:cxn>
                  <a:cxn ang="0">
                    <a:pos x="72" y="4316"/>
                  </a:cxn>
                  <a:cxn ang="0">
                    <a:pos x="12" y="0"/>
                  </a:cxn>
                  <a:cxn ang="0">
                    <a:pos x="0" y="0"/>
                  </a:cxn>
                  <a:cxn ang="0">
                    <a:pos x="0" y="0"/>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2" name="Freeform 8"/>
              <p:cNvSpPr>
                <a:spLocks/>
              </p:cNvSpPr>
              <p:nvPr userDrawn="1"/>
            </p:nvSpPr>
            <p:spPr bwMode="hidden">
              <a:xfrm>
                <a:off x="3089" y="0"/>
                <a:ext cx="174" cy="4316"/>
              </a:xfrm>
              <a:custGeom>
                <a:avLst/>
                <a:gdLst/>
                <a:ahLst/>
                <a:cxnLst>
                  <a:cxn ang="0">
                    <a:pos x="24" y="0"/>
                  </a:cxn>
                  <a:cxn ang="0">
                    <a:pos x="12" y="0"/>
                  </a:cxn>
                  <a:cxn ang="0">
                    <a:pos x="42" y="216"/>
                  </a:cxn>
                  <a:cxn ang="0">
                    <a:pos x="72" y="444"/>
                  </a:cxn>
                  <a:cxn ang="0">
                    <a:pos x="96" y="689"/>
                  </a:cxn>
                  <a:cxn ang="0">
                    <a:pos x="120" y="947"/>
                  </a:cxn>
                  <a:cxn ang="0">
                    <a:pos x="132" y="1211"/>
                  </a:cxn>
                  <a:cxn ang="0">
                    <a:pos x="150" y="1487"/>
                  </a:cxn>
                  <a:cxn ang="0">
                    <a:pos x="156" y="1768"/>
                  </a:cxn>
                  <a:cxn ang="0">
                    <a:pos x="162" y="2062"/>
                  </a:cxn>
                  <a:cxn ang="0">
                    <a:pos x="156" y="2644"/>
                  </a:cxn>
                  <a:cxn ang="0">
                    <a:pos x="126" y="3225"/>
                  </a:cxn>
                  <a:cxn ang="0">
                    <a:pos x="108" y="3507"/>
                  </a:cxn>
                  <a:cxn ang="0">
                    <a:pos x="78" y="3788"/>
                  </a:cxn>
                  <a:cxn ang="0">
                    <a:pos x="42" y="4058"/>
                  </a:cxn>
                  <a:cxn ang="0">
                    <a:pos x="0" y="4316"/>
                  </a:cxn>
                  <a:cxn ang="0">
                    <a:pos x="12" y="4316"/>
                  </a:cxn>
                  <a:cxn ang="0">
                    <a:pos x="54" y="4058"/>
                  </a:cxn>
                  <a:cxn ang="0">
                    <a:pos x="90" y="3782"/>
                  </a:cxn>
                  <a:cxn ang="0">
                    <a:pos x="120" y="3507"/>
                  </a:cxn>
                  <a:cxn ang="0">
                    <a:pos x="138" y="3219"/>
                  </a:cxn>
                  <a:cxn ang="0">
                    <a:pos x="168" y="2638"/>
                  </a:cxn>
                  <a:cxn ang="0">
                    <a:pos x="174" y="2056"/>
                  </a:cxn>
                  <a:cxn ang="0">
                    <a:pos x="168" y="1768"/>
                  </a:cxn>
                  <a:cxn ang="0">
                    <a:pos x="162" y="1487"/>
                  </a:cxn>
                  <a:cxn ang="0">
                    <a:pos x="144" y="1211"/>
                  </a:cxn>
                  <a:cxn ang="0">
                    <a:pos x="132" y="941"/>
                  </a:cxn>
                  <a:cxn ang="0">
                    <a:pos x="108" y="689"/>
                  </a:cxn>
                  <a:cxn ang="0">
                    <a:pos x="84" y="444"/>
                  </a:cxn>
                  <a:cxn ang="0">
                    <a:pos x="54" y="216"/>
                  </a:cxn>
                  <a:cxn ang="0">
                    <a:pos x="24" y="0"/>
                  </a:cxn>
                  <a:cxn ang="0">
                    <a:pos x="24" y="0"/>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3" name="Freeform 9"/>
              <p:cNvSpPr>
                <a:spLocks/>
              </p:cNvSpPr>
              <p:nvPr userDrawn="1"/>
            </p:nvSpPr>
            <p:spPr bwMode="hidden">
              <a:xfrm>
                <a:off x="3358" y="0"/>
                <a:ext cx="337" cy="4316"/>
              </a:xfrm>
              <a:custGeom>
                <a:avLst/>
                <a:gdLst/>
                <a:ahLst/>
                <a:cxnLst>
                  <a:cxn ang="0">
                    <a:pos x="329" y="2014"/>
                  </a:cxn>
                  <a:cxn ang="0">
                    <a:pos x="317" y="1726"/>
                  </a:cxn>
                  <a:cxn ang="0">
                    <a:pos x="293" y="1445"/>
                  </a:cxn>
                  <a:cxn ang="0">
                    <a:pos x="263" y="1175"/>
                  </a:cxn>
                  <a:cxn ang="0">
                    <a:pos x="228" y="917"/>
                  </a:cxn>
                  <a:cxn ang="0">
                    <a:pos x="186" y="665"/>
                  </a:cxn>
                  <a:cxn ang="0">
                    <a:pos x="132" y="432"/>
                  </a:cxn>
                  <a:cxn ang="0">
                    <a:pos x="78" y="204"/>
                  </a:cxn>
                  <a:cxn ang="0">
                    <a:pos x="12" y="0"/>
                  </a:cxn>
                  <a:cxn ang="0">
                    <a:pos x="0" y="0"/>
                  </a:cxn>
                  <a:cxn ang="0">
                    <a:pos x="66" y="204"/>
                  </a:cxn>
                  <a:cxn ang="0">
                    <a:pos x="120" y="432"/>
                  </a:cxn>
                  <a:cxn ang="0">
                    <a:pos x="174" y="665"/>
                  </a:cxn>
                  <a:cxn ang="0">
                    <a:pos x="216" y="917"/>
                  </a:cxn>
                  <a:cxn ang="0">
                    <a:pos x="251" y="1175"/>
                  </a:cxn>
                  <a:cxn ang="0">
                    <a:pos x="281" y="1445"/>
                  </a:cxn>
                  <a:cxn ang="0">
                    <a:pos x="305" y="1726"/>
                  </a:cxn>
                  <a:cxn ang="0">
                    <a:pos x="317" y="2014"/>
                  </a:cxn>
                  <a:cxn ang="0">
                    <a:pos x="323" y="2314"/>
                  </a:cxn>
                  <a:cxn ang="0">
                    <a:pos x="317" y="2608"/>
                  </a:cxn>
                  <a:cxn ang="0">
                    <a:pos x="305" y="2907"/>
                  </a:cxn>
                  <a:cxn ang="0">
                    <a:pos x="281" y="3201"/>
                  </a:cxn>
                  <a:cxn ang="0">
                    <a:pos x="257" y="3489"/>
                  </a:cxn>
                  <a:cxn ang="0">
                    <a:pos x="216" y="3777"/>
                  </a:cxn>
                  <a:cxn ang="0">
                    <a:pos x="174" y="4052"/>
                  </a:cxn>
                  <a:cxn ang="0">
                    <a:pos x="120" y="4316"/>
                  </a:cxn>
                  <a:cxn ang="0">
                    <a:pos x="132" y="4316"/>
                  </a:cxn>
                  <a:cxn ang="0">
                    <a:pos x="186" y="4052"/>
                  </a:cxn>
                  <a:cxn ang="0">
                    <a:pos x="228" y="3777"/>
                  </a:cxn>
                  <a:cxn ang="0">
                    <a:pos x="269" y="3489"/>
                  </a:cxn>
                  <a:cxn ang="0">
                    <a:pos x="293" y="3201"/>
                  </a:cxn>
                  <a:cxn ang="0">
                    <a:pos x="317" y="2907"/>
                  </a:cxn>
                  <a:cxn ang="0">
                    <a:pos x="329" y="2608"/>
                  </a:cxn>
                  <a:cxn ang="0">
                    <a:pos x="335" y="2314"/>
                  </a:cxn>
                  <a:cxn ang="0">
                    <a:pos x="329" y="2014"/>
                  </a:cxn>
                  <a:cxn ang="0">
                    <a:pos x="329" y="2014"/>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4" name="Freeform 10"/>
              <p:cNvSpPr>
                <a:spLocks/>
              </p:cNvSpPr>
              <p:nvPr userDrawn="1"/>
            </p:nvSpPr>
            <p:spPr bwMode="hidden">
              <a:xfrm>
                <a:off x="3676" y="0"/>
                <a:ext cx="427" cy="4316"/>
              </a:xfrm>
              <a:custGeom>
                <a:avLst/>
                <a:gdLst/>
                <a:ahLst/>
                <a:cxnLst>
                  <a:cxn ang="0">
                    <a:pos x="413" y="1924"/>
                  </a:cxn>
                  <a:cxn ang="0">
                    <a:pos x="395" y="1690"/>
                  </a:cxn>
                  <a:cxn ang="0">
                    <a:pos x="365" y="1457"/>
                  </a:cxn>
                  <a:cxn ang="0">
                    <a:pos x="329" y="1229"/>
                  </a:cxn>
                  <a:cxn ang="0">
                    <a:pos x="281" y="1001"/>
                  </a:cxn>
                  <a:cxn ang="0">
                    <a:pos x="227" y="761"/>
                  </a:cxn>
                  <a:cxn ang="0">
                    <a:pos x="162" y="522"/>
                  </a:cxn>
                  <a:cxn ang="0">
                    <a:pos x="90" y="270"/>
                  </a:cxn>
                  <a:cxn ang="0">
                    <a:pos x="12" y="0"/>
                  </a:cxn>
                  <a:cxn ang="0">
                    <a:pos x="0" y="0"/>
                  </a:cxn>
                  <a:cxn ang="0">
                    <a:pos x="84" y="270"/>
                  </a:cxn>
                  <a:cxn ang="0">
                    <a:pos x="156" y="522"/>
                  </a:cxn>
                  <a:cxn ang="0">
                    <a:pos x="216" y="767"/>
                  </a:cxn>
                  <a:cxn ang="0">
                    <a:pos x="275" y="1001"/>
                  </a:cxn>
                  <a:cxn ang="0">
                    <a:pos x="317" y="1235"/>
                  </a:cxn>
                  <a:cxn ang="0">
                    <a:pos x="353" y="1463"/>
                  </a:cxn>
                  <a:cxn ang="0">
                    <a:pos x="383" y="1690"/>
                  </a:cxn>
                  <a:cxn ang="0">
                    <a:pos x="401" y="1924"/>
                  </a:cxn>
                  <a:cxn ang="0">
                    <a:pos x="413" y="2188"/>
                  </a:cxn>
                  <a:cxn ang="0">
                    <a:pos x="407" y="2458"/>
                  </a:cxn>
                  <a:cxn ang="0">
                    <a:pos x="395" y="2733"/>
                  </a:cxn>
                  <a:cxn ang="0">
                    <a:pos x="365" y="3021"/>
                  </a:cxn>
                  <a:cxn ang="0">
                    <a:pos x="329" y="3321"/>
                  </a:cxn>
                  <a:cxn ang="0">
                    <a:pos x="275" y="3639"/>
                  </a:cxn>
                  <a:cxn ang="0">
                    <a:pos x="204" y="3968"/>
                  </a:cxn>
                  <a:cxn ang="0">
                    <a:pos x="126" y="4316"/>
                  </a:cxn>
                  <a:cxn ang="0">
                    <a:pos x="138" y="4316"/>
                  </a:cxn>
                  <a:cxn ang="0">
                    <a:pos x="216" y="3968"/>
                  </a:cxn>
                  <a:cxn ang="0">
                    <a:pos x="287" y="3639"/>
                  </a:cxn>
                  <a:cxn ang="0">
                    <a:pos x="341" y="3321"/>
                  </a:cxn>
                  <a:cxn ang="0">
                    <a:pos x="377" y="3021"/>
                  </a:cxn>
                  <a:cxn ang="0">
                    <a:pos x="407" y="2733"/>
                  </a:cxn>
                  <a:cxn ang="0">
                    <a:pos x="419" y="2458"/>
                  </a:cxn>
                  <a:cxn ang="0">
                    <a:pos x="425" y="2188"/>
                  </a:cxn>
                  <a:cxn ang="0">
                    <a:pos x="413" y="1924"/>
                  </a:cxn>
                  <a:cxn ang="0">
                    <a:pos x="413" y="1924"/>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5" name="Freeform 11"/>
              <p:cNvSpPr>
                <a:spLocks/>
              </p:cNvSpPr>
              <p:nvPr userDrawn="1"/>
            </p:nvSpPr>
            <p:spPr bwMode="hidden">
              <a:xfrm>
                <a:off x="3946" y="0"/>
                <a:ext cx="558" cy="4316"/>
              </a:xfrm>
              <a:custGeom>
                <a:avLst/>
                <a:gdLst/>
                <a:ahLst/>
                <a:cxnLst>
                  <a:cxn ang="0">
                    <a:pos x="556" y="2020"/>
                  </a:cxn>
                  <a:cxn ang="0">
                    <a:pos x="538" y="1732"/>
                  </a:cxn>
                  <a:cxn ang="0">
                    <a:pos x="503" y="1445"/>
                  </a:cxn>
                  <a:cxn ang="0">
                    <a:pos x="455" y="1175"/>
                  </a:cxn>
                  <a:cxn ang="0">
                    <a:pos x="395" y="911"/>
                  </a:cxn>
                  <a:cxn ang="0">
                    <a:pos x="317" y="659"/>
                  </a:cxn>
                  <a:cxn ang="0">
                    <a:pos x="228" y="426"/>
                  </a:cxn>
                  <a:cxn ang="0">
                    <a:pos x="126" y="204"/>
                  </a:cxn>
                  <a:cxn ang="0">
                    <a:pos x="12" y="0"/>
                  </a:cxn>
                  <a:cxn ang="0">
                    <a:pos x="0" y="0"/>
                  </a:cxn>
                  <a:cxn ang="0">
                    <a:pos x="114" y="204"/>
                  </a:cxn>
                  <a:cxn ang="0">
                    <a:pos x="216" y="426"/>
                  </a:cxn>
                  <a:cxn ang="0">
                    <a:pos x="305" y="659"/>
                  </a:cxn>
                  <a:cxn ang="0">
                    <a:pos x="383" y="911"/>
                  </a:cxn>
                  <a:cxn ang="0">
                    <a:pos x="443" y="1175"/>
                  </a:cxn>
                  <a:cxn ang="0">
                    <a:pos x="491" y="1445"/>
                  </a:cxn>
                  <a:cxn ang="0">
                    <a:pos x="526" y="1732"/>
                  </a:cxn>
                  <a:cxn ang="0">
                    <a:pos x="544" y="2020"/>
                  </a:cxn>
                  <a:cxn ang="0">
                    <a:pos x="544" y="2326"/>
                  </a:cxn>
                  <a:cxn ang="0">
                    <a:pos x="532" y="2632"/>
                  </a:cxn>
                  <a:cxn ang="0">
                    <a:pos x="503" y="2931"/>
                  </a:cxn>
                  <a:cxn ang="0">
                    <a:pos x="455" y="3225"/>
                  </a:cxn>
                  <a:cxn ang="0">
                    <a:pos x="389" y="3513"/>
                  </a:cxn>
                  <a:cxn ang="0">
                    <a:pos x="311" y="3788"/>
                  </a:cxn>
                  <a:cxn ang="0">
                    <a:pos x="216" y="4058"/>
                  </a:cxn>
                  <a:cxn ang="0">
                    <a:pos x="102" y="4316"/>
                  </a:cxn>
                  <a:cxn ang="0">
                    <a:pos x="114" y="4316"/>
                  </a:cxn>
                  <a:cxn ang="0">
                    <a:pos x="228" y="4058"/>
                  </a:cxn>
                  <a:cxn ang="0">
                    <a:pos x="323" y="3788"/>
                  </a:cxn>
                  <a:cxn ang="0">
                    <a:pos x="401" y="3513"/>
                  </a:cxn>
                  <a:cxn ang="0">
                    <a:pos x="467" y="3225"/>
                  </a:cxn>
                  <a:cxn ang="0">
                    <a:pos x="515" y="2931"/>
                  </a:cxn>
                  <a:cxn ang="0">
                    <a:pos x="544" y="2632"/>
                  </a:cxn>
                  <a:cxn ang="0">
                    <a:pos x="556" y="2326"/>
                  </a:cxn>
                  <a:cxn ang="0">
                    <a:pos x="556" y="2020"/>
                  </a:cxn>
                  <a:cxn ang="0">
                    <a:pos x="556" y="2020"/>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6" name="Freeform 12"/>
              <p:cNvSpPr>
                <a:spLocks/>
              </p:cNvSpPr>
              <p:nvPr userDrawn="1"/>
            </p:nvSpPr>
            <p:spPr bwMode="hidden">
              <a:xfrm>
                <a:off x="4246" y="0"/>
                <a:ext cx="690" cy="4316"/>
              </a:xfrm>
              <a:custGeom>
                <a:avLst/>
                <a:gdLst/>
                <a:ahLst/>
                <a:cxnLst>
                  <a:cxn ang="0">
                    <a:pos x="688" y="2086"/>
                  </a:cxn>
                  <a:cxn ang="0">
                    <a:pos x="670" y="1810"/>
                  </a:cxn>
                  <a:cxn ang="0">
                    <a:pos x="634" y="1541"/>
                  </a:cxn>
                  <a:cxn ang="0">
                    <a:pos x="574" y="1271"/>
                  </a:cxn>
                  <a:cxn ang="0">
                    <a:pos x="497" y="1007"/>
                  </a:cxn>
                  <a:cxn ang="0">
                    <a:pos x="401" y="749"/>
                  </a:cxn>
                  <a:cxn ang="0">
                    <a:pos x="293" y="492"/>
                  </a:cxn>
                  <a:cxn ang="0">
                    <a:pos x="162" y="240"/>
                  </a:cxn>
                  <a:cxn ang="0">
                    <a:pos x="12" y="0"/>
                  </a:cxn>
                  <a:cxn ang="0">
                    <a:pos x="0" y="0"/>
                  </a:cxn>
                  <a:cxn ang="0">
                    <a:pos x="150" y="240"/>
                  </a:cxn>
                  <a:cxn ang="0">
                    <a:pos x="281" y="492"/>
                  </a:cxn>
                  <a:cxn ang="0">
                    <a:pos x="389" y="749"/>
                  </a:cxn>
                  <a:cxn ang="0">
                    <a:pos x="485" y="1007"/>
                  </a:cxn>
                  <a:cxn ang="0">
                    <a:pos x="562" y="1271"/>
                  </a:cxn>
                  <a:cxn ang="0">
                    <a:pos x="622" y="1541"/>
                  </a:cxn>
                  <a:cxn ang="0">
                    <a:pos x="658" y="1810"/>
                  </a:cxn>
                  <a:cxn ang="0">
                    <a:pos x="676" y="2086"/>
                  </a:cxn>
                  <a:cxn ang="0">
                    <a:pos x="676" y="2368"/>
                  </a:cxn>
                  <a:cxn ang="0">
                    <a:pos x="658" y="2650"/>
                  </a:cxn>
                  <a:cxn ang="0">
                    <a:pos x="616" y="2931"/>
                  </a:cxn>
                  <a:cxn ang="0">
                    <a:pos x="556" y="3213"/>
                  </a:cxn>
                  <a:cxn ang="0">
                    <a:pos x="473" y="3495"/>
                  </a:cxn>
                  <a:cxn ang="0">
                    <a:pos x="371" y="3777"/>
                  </a:cxn>
                  <a:cxn ang="0">
                    <a:pos x="251" y="4046"/>
                  </a:cxn>
                  <a:cxn ang="0">
                    <a:pos x="114" y="4316"/>
                  </a:cxn>
                  <a:cxn ang="0">
                    <a:pos x="126" y="4316"/>
                  </a:cxn>
                  <a:cxn ang="0">
                    <a:pos x="263" y="4046"/>
                  </a:cxn>
                  <a:cxn ang="0">
                    <a:pos x="383" y="3777"/>
                  </a:cxn>
                  <a:cxn ang="0">
                    <a:pos x="485" y="3495"/>
                  </a:cxn>
                  <a:cxn ang="0">
                    <a:pos x="568" y="3219"/>
                  </a:cxn>
                  <a:cxn ang="0">
                    <a:pos x="628" y="2937"/>
                  </a:cxn>
                  <a:cxn ang="0">
                    <a:pos x="670" y="2656"/>
                  </a:cxn>
                  <a:cxn ang="0">
                    <a:pos x="688" y="2368"/>
                  </a:cxn>
                  <a:cxn ang="0">
                    <a:pos x="688" y="2086"/>
                  </a:cxn>
                  <a:cxn ang="0">
                    <a:pos x="688" y="2086"/>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7" name="Freeform 13"/>
              <p:cNvSpPr>
                <a:spLocks/>
              </p:cNvSpPr>
              <p:nvPr userDrawn="1"/>
            </p:nvSpPr>
            <p:spPr bwMode="hidden">
              <a:xfrm>
                <a:off x="4522" y="0"/>
                <a:ext cx="864" cy="4316"/>
              </a:xfrm>
              <a:custGeom>
                <a:avLst/>
                <a:gdLst/>
                <a:ahLst/>
                <a:cxnLst>
                  <a:cxn ang="0">
                    <a:pos x="855" y="2128"/>
                  </a:cxn>
                  <a:cxn ang="0">
                    <a:pos x="831" y="1834"/>
                  </a:cxn>
                  <a:cxn ang="0">
                    <a:pos x="808" y="1684"/>
                  </a:cxn>
                  <a:cxn ang="0">
                    <a:pos x="784" y="1541"/>
                  </a:cxn>
                  <a:cxn ang="0">
                    <a:pos x="748" y="1397"/>
                  </a:cxn>
                  <a:cxn ang="0">
                    <a:pos x="712" y="1253"/>
                  </a:cxn>
                  <a:cxn ang="0">
                    <a:pos x="664" y="1115"/>
                  </a:cxn>
                  <a:cxn ang="0">
                    <a:pos x="610" y="977"/>
                  </a:cxn>
                  <a:cxn ang="0">
                    <a:pos x="491" y="719"/>
                  </a:cxn>
                  <a:cxn ang="0">
                    <a:pos x="353" y="468"/>
                  </a:cxn>
                  <a:cxn ang="0">
                    <a:pos x="192" y="228"/>
                  </a:cxn>
                  <a:cxn ang="0">
                    <a:pos x="12" y="0"/>
                  </a:cxn>
                  <a:cxn ang="0">
                    <a:pos x="0" y="0"/>
                  </a:cxn>
                  <a:cxn ang="0">
                    <a:pos x="180" y="228"/>
                  </a:cxn>
                  <a:cxn ang="0">
                    <a:pos x="341" y="468"/>
                  </a:cxn>
                  <a:cxn ang="0">
                    <a:pos x="479" y="719"/>
                  </a:cxn>
                  <a:cxn ang="0">
                    <a:pos x="598" y="983"/>
                  </a:cxn>
                  <a:cxn ang="0">
                    <a:pos x="652" y="1121"/>
                  </a:cxn>
                  <a:cxn ang="0">
                    <a:pos x="700" y="1259"/>
                  </a:cxn>
                  <a:cxn ang="0">
                    <a:pos x="736" y="1403"/>
                  </a:cxn>
                  <a:cxn ang="0">
                    <a:pos x="772" y="1547"/>
                  </a:cxn>
                  <a:cxn ang="0">
                    <a:pos x="802" y="1690"/>
                  </a:cxn>
                  <a:cxn ang="0">
                    <a:pos x="819" y="1834"/>
                  </a:cxn>
                  <a:cxn ang="0">
                    <a:pos x="837" y="1984"/>
                  </a:cxn>
                  <a:cxn ang="0">
                    <a:pos x="843" y="2128"/>
                  </a:cxn>
                  <a:cxn ang="0">
                    <a:pos x="849" y="2278"/>
                  </a:cxn>
                  <a:cxn ang="0">
                    <a:pos x="843" y="2428"/>
                  </a:cxn>
                  <a:cxn ang="0">
                    <a:pos x="831" y="2572"/>
                  </a:cxn>
                  <a:cxn ang="0">
                    <a:pos x="819" y="2721"/>
                  </a:cxn>
                  <a:cxn ang="0">
                    <a:pos x="796" y="2865"/>
                  </a:cxn>
                  <a:cxn ang="0">
                    <a:pos x="766" y="3015"/>
                  </a:cxn>
                  <a:cxn ang="0">
                    <a:pos x="724" y="3159"/>
                  </a:cxn>
                  <a:cxn ang="0">
                    <a:pos x="682" y="3303"/>
                  </a:cxn>
                  <a:cxn ang="0">
                    <a:pos x="586" y="3567"/>
                  </a:cxn>
                  <a:cxn ang="0">
                    <a:pos x="473" y="3824"/>
                  </a:cxn>
                  <a:cxn ang="0">
                    <a:pos x="335" y="4076"/>
                  </a:cxn>
                  <a:cxn ang="0">
                    <a:pos x="180" y="4316"/>
                  </a:cxn>
                  <a:cxn ang="0">
                    <a:pos x="192" y="4316"/>
                  </a:cxn>
                  <a:cxn ang="0">
                    <a:pos x="347" y="4076"/>
                  </a:cxn>
                  <a:cxn ang="0">
                    <a:pos x="485" y="3824"/>
                  </a:cxn>
                  <a:cxn ang="0">
                    <a:pos x="598" y="3573"/>
                  </a:cxn>
                  <a:cxn ang="0">
                    <a:pos x="694" y="3309"/>
                  </a:cxn>
                  <a:cxn ang="0">
                    <a:pos x="736" y="3165"/>
                  </a:cxn>
                  <a:cxn ang="0">
                    <a:pos x="778" y="3021"/>
                  </a:cxn>
                  <a:cxn ang="0">
                    <a:pos x="808" y="2871"/>
                  </a:cxn>
                  <a:cxn ang="0">
                    <a:pos x="831" y="2727"/>
                  </a:cxn>
                  <a:cxn ang="0">
                    <a:pos x="843" y="2578"/>
                  </a:cxn>
                  <a:cxn ang="0">
                    <a:pos x="855" y="2428"/>
                  </a:cxn>
                  <a:cxn ang="0">
                    <a:pos x="861" y="2278"/>
                  </a:cxn>
                  <a:cxn ang="0">
                    <a:pos x="855" y="2128"/>
                  </a:cxn>
                  <a:cxn ang="0">
                    <a:pos x="855" y="2128"/>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8" name="Freeform 14"/>
              <p:cNvSpPr>
                <a:spLocks/>
              </p:cNvSpPr>
              <p:nvPr userDrawn="1"/>
            </p:nvSpPr>
            <p:spPr bwMode="hidden">
              <a:xfrm>
                <a:off x="2399" y="0"/>
                <a:ext cx="150" cy="4316"/>
              </a:xfrm>
              <a:custGeom>
                <a:avLst/>
                <a:gdLst/>
                <a:ahLst/>
                <a:cxnLst>
                  <a:cxn ang="0">
                    <a:pos x="18" y="1942"/>
                  </a:cxn>
                  <a:cxn ang="0">
                    <a:pos x="30" y="1630"/>
                  </a:cxn>
                  <a:cxn ang="0">
                    <a:pos x="42" y="1331"/>
                  </a:cxn>
                  <a:cxn ang="0">
                    <a:pos x="59" y="1055"/>
                  </a:cxn>
                  <a:cxn ang="0">
                    <a:pos x="77" y="791"/>
                  </a:cxn>
                  <a:cxn ang="0">
                    <a:pos x="83" y="671"/>
                  </a:cxn>
                  <a:cxn ang="0">
                    <a:pos x="95" y="557"/>
                  </a:cxn>
                  <a:cxn ang="0">
                    <a:pos x="107" y="444"/>
                  </a:cxn>
                  <a:cxn ang="0">
                    <a:pos x="113" y="342"/>
                  </a:cxn>
                  <a:cxn ang="0">
                    <a:pos x="125" y="246"/>
                  </a:cxn>
                  <a:cxn ang="0">
                    <a:pos x="131" y="156"/>
                  </a:cxn>
                  <a:cxn ang="0">
                    <a:pos x="143" y="72"/>
                  </a:cxn>
                  <a:cxn ang="0">
                    <a:pos x="149" y="0"/>
                  </a:cxn>
                  <a:cxn ang="0">
                    <a:pos x="137" y="0"/>
                  </a:cxn>
                  <a:cxn ang="0">
                    <a:pos x="131" y="72"/>
                  </a:cxn>
                  <a:cxn ang="0">
                    <a:pos x="119" y="156"/>
                  </a:cxn>
                  <a:cxn ang="0">
                    <a:pos x="113" y="246"/>
                  </a:cxn>
                  <a:cxn ang="0">
                    <a:pos x="101" y="342"/>
                  </a:cxn>
                  <a:cxn ang="0">
                    <a:pos x="95" y="444"/>
                  </a:cxn>
                  <a:cxn ang="0">
                    <a:pos x="83" y="557"/>
                  </a:cxn>
                  <a:cxn ang="0">
                    <a:pos x="71" y="671"/>
                  </a:cxn>
                  <a:cxn ang="0">
                    <a:pos x="65" y="791"/>
                  </a:cxn>
                  <a:cxn ang="0">
                    <a:pos x="48" y="1055"/>
                  </a:cxn>
                  <a:cxn ang="0">
                    <a:pos x="30" y="1331"/>
                  </a:cxn>
                  <a:cxn ang="0">
                    <a:pos x="18" y="1630"/>
                  </a:cxn>
                  <a:cxn ang="0">
                    <a:pos x="6" y="1942"/>
                  </a:cxn>
                  <a:cxn ang="0">
                    <a:pos x="0" y="2278"/>
                  </a:cxn>
                  <a:cxn ang="0">
                    <a:pos x="6" y="2602"/>
                  </a:cxn>
                  <a:cxn ang="0">
                    <a:pos x="12" y="2919"/>
                  </a:cxn>
                  <a:cxn ang="0">
                    <a:pos x="24" y="3219"/>
                  </a:cxn>
                  <a:cxn ang="0">
                    <a:pos x="36" y="3513"/>
                  </a:cxn>
                  <a:cxn ang="0">
                    <a:pos x="59" y="3794"/>
                  </a:cxn>
                  <a:cxn ang="0">
                    <a:pos x="89" y="4058"/>
                  </a:cxn>
                  <a:cxn ang="0">
                    <a:pos x="125" y="4316"/>
                  </a:cxn>
                  <a:cxn ang="0">
                    <a:pos x="137" y="4316"/>
                  </a:cxn>
                  <a:cxn ang="0">
                    <a:pos x="101" y="4058"/>
                  </a:cxn>
                  <a:cxn ang="0">
                    <a:pos x="71" y="3794"/>
                  </a:cxn>
                  <a:cxn ang="0">
                    <a:pos x="48" y="3513"/>
                  </a:cxn>
                  <a:cxn ang="0">
                    <a:pos x="36" y="3225"/>
                  </a:cxn>
                  <a:cxn ang="0">
                    <a:pos x="24" y="2919"/>
                  </a:cxn>
                  <a:cxn ang="0">
                    <a:pos x="18" y="2608"/>
                  </a:cxn>
                  <a:cxn ang="0">
                    <a:pos x="12" y="2278"/>
                  </a:cxn>
                  <a:cxn ang="0">
                    <a:pos x="18" y="1942"/>
                  </a:cxn>
                  <a:cxn ang="0">
                    <a:pos x="18" y="1942"/>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799" name="Freeform 15"/>
              <p:cNvSpPr>
                <a:spLocks/>
              </p:cNvSpPr>
              <p:nvPr userDrawn="1"/>
            </p:nvSpPr>
            <p:spPr bwMode="hidden">
              <a:xfrm>
                <a:off x="1967" y="0"/>
                <a:ext cx="300" cy="4316"/>
              </a:xfrm>
              <a:custGeom>
                <a:avLst/>
                <a:gdLst/>
                <a:ahLst/>
                <a:cxnLst>
                  <a:cxn ang="0">
                    <a:pos x="18" y="2062"/>
                  </a:cxn>
                  <a:cxn ang="0">
                    <a:pos x="30" y="1750"/>
                  </a:cxn>
                  <a:cxn ang="0">
                    <a:pos x="54" y="1451"/>
                  </a:cxn>
                  <a:cxn ang="0">
                    <a:pos x="84" y="1169"/>
                  </a:cxn>
                  <a:cxn ang="0">
                    <a:pos x="126" y="899"/>
                  </a:cxn>
                  <a:cxn ang="0">
                    <a:pos x="162" y="641"/>
                  </a:cxn>
                  <a:cxn ang="0">
                    <a:pos x="209" y="408"/>
                  </a:cxn>
                  <a:cxn ang="0">
                    <a:pos x="251" y="192"/>
                  </a:cxn>
                  <a:cxn ang="0">
                    <a:pos x="299" y="0"/>
                  </a:cxn>
                  <a:cxn ang="0">
                    <a:pos x="287" y="0"/>
                  </a:cxn>
                  <a:cxn ang="0">
                    <a:pos x="239" y="192"/>
                  </a:cxn>
                  <a:cxn ang="0">
                    <a:pos x="198" y="408"/>
                  </a:cxn>
                  <a:cxn ang="0">
                    <a:pos x="156" y="641"/>
                  </a:cxn>
                  <a:cxn ang="0">
                    <a:pos x="114" y="899"/>
                  </a:cxn>
                  <a:cxn ang="0">
                    <a:pos x="78" y="1169"/>
                  </a:cxn>
                  <a:cxn ang="0">
                    <a:pos x="48" y="1451"/>
                  </a:cxn>
                  <a:cxn ang="0">
                    <a:pos x="24" y="1750"/>
                  </a:cxn>
                  <a:cxn ang="0">
                    <a:pos x="6" y="2062"/>
                  </a:cxn>
                  <a:cxn ang="0">
                    <a:pos x="0" y="2374"/>
                  </a:cxn>
                  <a:cxn ang="0">
                    <a:pos x="12" y="2674"/>
                  </a:cxn>
                  <a:cxn ang="0">
                    <a:pos x="30" y="2973"/>
                  </a:cxn>
                  <a:cxn ang="0">
                    <a:pos x="54" y="3255"/>
                  </a:cxn>
                  <a:cxn ang="0">
                    <a:pos x="96" y="3537"/>
                  </a:cxn>
                  <a:cxn ang="0">
                    <a:pos x="144" y="3806"/>
                  </a:cxn>
                  <a:cxn ang="0">
                    <a:pos x="203" y="4064"/>
                  </a:cxn>
                  <a:cxn ang="0">
                    <a:pos x="275" y="4316"/>
                  </a:cxn>
                  <a:cxn ang="0">
                    <a:pos x="287" y="4316"/>
                  </a:cxn>
                  <a:cxn ang="0">
                    <a:pos x="215" y="4064"/>
                  </a:cxn>
                  <a:cxn ang="0">
                    <a:pos x="156" y="3806"/>
                  </a:cxn>
                  <a:cxn ang="0">
                    <a:pos x="108" y="3537"/>
                  </a:cxn>
                  <a:cxn ang="0">
                    <a:pos x="66" y="3261"/>
                  </a:cxn>
                  <a:cxn ang="0">
                    <a:pos x="42" y="2973"/>
                  </a:cxn>
                  <a:cxn ang="0">
                    <a:pos x="24" y="2680"/>
                  </a:cxn>
                  <a:cxn ang="0">
                    <a:pos x="12" y="2374"/>
                  </a:cxn>
                  <a:cxn ang="0">
                    <a:pos x="18" y="2062"/>
                  </a:cxn>
                  <a:cxn ang="0">
                    <a:pos x="18" y="2062"/>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0" name="Freeform 16"/>
              <p:cNvSpPr>
                <a:spLocks/>
              </p:cNvSpPr>
              <p:nvPr userDrawn="1"/>
            </p:nvSpPr>
            <p:spPr bwMode="hidden">
              <a:xfrm>
                <a:off x="1566" y="0"/>
                <a:ext cx="425" cy="4316"/>
              </a:xfrm>
              <a:custGeom>
                <a:avLst/>
                <a:gdLst/>
                <a:ahLst/>
                <a:cxnLst>
                  <a:cxn ang="0">
                    <a:pos x="424" y="0"/>
                  </a:cxn>
                  <a:cxn ang="0">
                    <a:pos x="412" y="0"/>
                  </a:cxn>
                  <a:cxn ang="0">
                    <a:pos x="316" y="222"/>
                  </a:cxn>
                  <a:cxn ang="0">
                    <a:pos x="239" y="462"/>
                  </a:cxn>
                  <a:cxn ang="0">
                    <a:pos x="167" y="707"/>
                  </a:cxn>
                  <a:cxn ang="0">
                    <a:pos x="107" y="971"/>
                  </a:cxn>
                  <a:cxn ang="0">
                    <a:pos x="65" y="1247"/>
                  </a:cxn>
                  <a:cxn ang="0">
                    <a:pos x="29" y="1529"/>
                  </a:cxn>
                  <a:cxn ang="0">
                    <a:pos x="6" y="1822"/>
                  </a:cxn>
                  <a:cxn ang="0">
                    <a:pos x="0" y="2122"/>
                  </a:cxn>
                  <a:cxn ang="0">
                    <a:pos x="6" y="2404"/>
                  </a:cxn>
                  <a:cxn ang="0">
                    <a:pos x="24" y="2686"/>
                  </a:cxn>
                  <a:cxn ang="0">
                    <a:pos x="47" y="2961"/>
                  </a:cxn>
                  <a:cxn ang="0">
                    <a:pos x="89" y="3243"/>
                  </a:cxn>
                  <a:cxn ang="0">
                    <a:pos x="137" y="3519"/>
                  </a:cxn>
                  <a:cxn ang="0">
                    <a:pos x="197" y="3788"/>
                  </a:cxn>
                  <a:cxn ang="0">
                    <a:pos x="269" y="4058"/>
                  </a:cxn>
                  <a:cxn ang="0">
                    <a:pos x="346" y="4316"/>
                  </a:cxn>
                  <a:cxn ang="0">
                    <a:pos x="358" y="4316"/>
                  </a:cxn>
                  <a:cxn ang="0">
                    <a:pos x="281" y="4058"/>
                  </a:cxn>
                  <a:cxn ang="0">
                    <a:pos x="209" y="3788"/>
                  </a:cxn>
                  <a:cxn ang="0">
                    <a:pos x="149" y="3519"/>
                  </a:cxn>
                  <a:cxn ang="0">
                    <a:pos x="101" y="3243"/>
                  </a:cxn>
                  <a:cxn ang="0">
                    <a:pos x="59" y="2961"/>
                  </a:cxn>
                  <a:cxn ang="0">
                    <a:pos x="35" y="2686"/>
                  </a:cxn>
                  <a:cxn ang="0">
                    <a:pos x="18" y="2404"/>
                  </a:cxn>
                  <a:cxn ang="0">
                    <a:pos x="12" y="2122"/>
                  </a:cxn>
                  <a:cxn ang="0">
                    <a:pos x="18" y="1822"/>
                  </a:cxn>
                  <a:cxn ang="0">
                    <a:pos x="41" y="1529"/>
                  </a:cxn>
                  <a:cxn ang="0">
                    <a:pos x="71" y="1247"/>
                  </a:cxn>
                  <a:cxn ang="0">
                    <a:pos x="119" y="971"/>
                  </a:cxn>
                  <a:cxn ang="0">
                    <a:pos x="179" y="707"/>
                  </a:cxn>
                  <a:cxn ang="0">
                    <a:pos x="245" y="462"/>
                  </a:cxn>
                  <a:cxn ang="0">
                    <a:pos x="328" y="222"/>
                  </a:cxn>
                  <a:cxn ang="0">
                    <a:pos x="424" y="0"/>
                  </a:cxn>
                  <a:cxn ang="0">
                    <a:pos x="424" y="0"/>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1" name="Freeform 17"/>
              <p:cNvSpPr>
                <a:spLocks/>
              </p:cNvSpPr>
              <p:nvPr userDrawn="1"/>
            </p:nvSpPr>
            <p:spPr bwMode="hidden">
              <a:xfrm>
                <a:off x="1128" y="0"/>
                <a:ext cx="575" cy="4316"/>
              </a:xfrm>
              <a:custGeom>
                <a:avLst/>
                <a:gdLst/>
                <a:ahLst/>
                <a:cxnLst>
                  <a:cxn ang="0">
                    <a:pos x="12" y="2146"/>
                  </a:cxn>
                  <a:cxn ang="0">
                    <a:pos x="24" y="1846"/>
                  </a:cxn>
                  <a:cxn ang="0">
                    <a:pos x="54" y="1559"/>
                  </a:cxn>
                  <a:cxn ang="0">
                    <a:pos x="96" y="1277"/>
                  </a:cxn>
                  <a:cxn ang="0">
                    <a:pos x="162" y="1001"/>
                  </a:cxn>
                  <a:cxn ang="0">
                    <a:pos x="239" y="731"/>
                  </a:cxn>
                  <a:cxn ang="0">
                    <a:pos x="335" y="480"/>
                  </a:cxn>
                  <a:cxn ang="0">
                    <a:pos x="449" y="234"/>
                  </a:cxn>
                  <a:cxn ang="0">
                    <a:pos x="574" y="0"/>
                  </a:cxn>
                  <a:cxn ang="0">
                    <a:pos x="562" y="0"/>
                  </a:cxn>
                  <a:cxn ang="0">
                    <a:pos x="437" y="234"/>
                  </a:cxn>
                  <a:cxn ang="0">
                    <a:pos x="323" y="480"/>
                  </a:cxn>
                  <a:cxn ang="0">
                    <a:pos x="227" y="737"/>
                  </a:cxn>
                  <a:cxn ang="0">
                    <a:pos x="150" y="1001"/>
                  </a:cxn>
                  <a:cxn ang="0">
                    <a:pos x="84" y="1277"/>
                  </a:cxn>
                  <a:cxn ang="0">
                    <a:pos x="42" y="1559"/>
                  </a:cxn>
                  <a:cxn ang="0">
                    <a:pos x="12" y="1852"/>
                  </a:cxn>
                  <a:cxn ang="0">
                    <a:pos x="0" y="2146"/>
                  </a:cxn>
                  <a:cxn ang="0">
                    <a:pos x="6" y="2434"/>
                  </a:cxn>
                  <a:cxn ang="0">
                    <a:pos x="30" y="2715"/>
                  </a:cxn>
                  <a:cxn ang="0">
                    <a:pos x="66" y="2997"/>
                  </a:cxn>
                  <a:cxn ang="0">
                    <a:pos x="120" y="3273"/>
                  </a:cxn>
                  <a:cxn ang="0">
                    <a:pos x="191" y="3549"/>
                  </a:cxn>
                  <a:cxn ang="0">
                    <a:pos x="275" y="3812"/>
                  </a:cxn>
                  <a:cxn ang="0">
                    <a:pos x="371" y="4070"/>
                  </a:cxn>
                  <a:cxn ang="0">
                    <a:pos x="484" y="4316"/>
                  </a:cxn>
                  <a:cxn ang="0">
                    <a:pos x="496" y="4316"/>
                  </a:cxn>
                  <a:cxn ang="0">
                    <a:pos x="383" y="4070"/>
                  </a:cxn>
                  <a:cxn ang="0">
                    <a:pos x="287" y="3812"/>
                  </a:cxn>
                  <a:cxn ang="0">
                    <a:pos x="203" y="3549"/>
                  </a:cxn>
                  <a:cxn ang="0">
                    <a:pos x="132" y="3273"/>
                  </a:cxn>
                  <a:cxn ang="0">
                    <a:pos x="78" y="2997"/>
                  </a:cxn>
                  <a:cxn ang="0">
                    <a:pos x="42" y="2715"/>
                  </a:cxn>
                  <a:cxn ang="0">
                    <a:pos x="18" y="2434"/>
                  </a:cxn>
                  <a:cxn ang="0">
                    <a:pos x="12" y="2146"/>
                  </a:cxn>
                  <a:cxn ang="0">
                    <a:pos x="12" y="2146"/>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2" name="Freeform 18"/>
              <p:cNvSpPr>
                <a:spLocks/>
              </p:cNvSpPr>
              <p:nvPr userDrawn="1"/>
            </p:nvSpPr>
            <p:spPr bwMode="hidden">
              <a:xfrm>
                <a:off x="702" y="0"/>
                <a:ext cx="737" cy="4316"/>
              </a:xfrm>
              <a:custGeom>
                <a:avLst/>
                <a:gdLst/>
                <a:ahLst/>
                <a:cxnLst>
                  <a:cxn ang="0">
                    <a:pos x="12" y="2098"/>
                  </a:cxn>
                  <a:cxn ang="0">
                    <a:pos x="29" y="1798"/>
                  </a:cxn>
                  <a:cxn ang="0">
                    <a:pos x="71" y="1505"/>
                  </a:cxn>
                  <a:cxn ang="0">
                    <a:pos x="131" y="1223"/>
                  </a:cxn>
                  <a:cxn ang="0">
                    <a:pos x="215" y="941"/>
                  </a:cxn>
                  <a:cxn ang="0">
                    <a:pos x="316" y="689"/>
                  </a:cxn>
                  <a:cxn ang="0">
                    <a:pos x="442" y="444"/>
                  </a:cxn>
                  <a:cxn ang="0">
                    <a:pos x="580" y="216"/>
                  </a:cxn>
                  <a:cxn ang="0">
                    <a:pos x="735" y="0"/>
                  </a:cxn>
                  <a:cxn ang="0">
                    <a:pos x="723" y="0"/>
                  </a:cxn>
                  <a:cxn ang="0">
                    <a:pos x="568" y="210"/>
                  </a:cxn>
                  <a:cxn ang="0">
                    <a:pos x="430" y="438"/>
                  </a:cxn>
                  <a:cxn ang="0">
                    <a:pos x="311" y="683"/>
                  </a:cxn>
                  <a:cxn ang="0">
                    <a:pos x="209" y="941"/>
                  </a:cxn>
                  <a:cxn ang="0">
                    <a:pos x="125" y="1217"/>
                  </a:cxn>
                  <a:cxn ang="0">
                    <a:pos x="59" y="1505"/>
                  </a:cxn>
                  <a:cxn ang="0">
                    <a:pos x="18" y="1798"/>
                  </a:cxn>
                  <a:cxn ang="0">
                    <a:pos x="0" y="2098"/>
                  </a:cxn>
                  <a:cxn ang="0">
                    <a:pos x="6" y="2404"/>
                  </a:cxn>
                  <a:cxn ang="0">
                    <a:pos x="29" y="2709"/>
                  </a:cxn>
                  <a:cxn ang="0">
                    <a:pos x="77" y="3015"/>
                  </a:cxn>
                  <a:cxn ang="0">
                    <a:pos x="149" y="3315"/>
                  </a:cxn>
                  <a:cxn ang="0">
                    <a:pos x="227" y="3573"/>
                  </a:cxn>
                  <a:cxn ang="0">
                    <a:pos x="316" y="3824"/>
                  </a:cxn>
                  <a:cxn ang="0">
                    <a:pos x="424" y="4076"/>
                  </a:cxn>
                  <a:cxn ang="0">
                    <a:pos x="544" y="4316"/>
                  </a:cxn>
                  <a:cxn ang="0">
                    <a:pos x="556" y="4316"/>
                  </a:cxn>
                  <a:cxn ang="0">
                    <a:pos x="436" y="4076"/>
                  </a:cxn>
                  <a:cxn ang="0">
                    <a:pos x="328" y="3824"/>
                  </a:cxn>
                  <a:cxn ang="0">
                    <a:pos x="239" y="3573"/>
                  </a:cxn>
                  <a:cxn ang="0">
                    <a:pos x="161" y="3315"/>
                  </a:cxn>
                  <a:cxn ang="0">
                    <a:pos x="89" y="3015"/>
                  </a:cxn>
                  <a:cxn ang="0">
                    <a:pos x="41" y="2709"/>
                  </a:cxn>
                  <a:cxn ang="0">
                    <a:pos x="18" y="2404"/>
                  </a:cxn>
                  <a:cxn ang="0">
                    <a:pos x="12" y="2098"/>
                  </a:cxn>
                  <a:cxn ang="0">
                    <a:pos x="12" y="2098"/>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sp>
            <p:nvSpPr>
              <p:cNvPr id="246803" name="Freeform 19"/>
              <p:cNvSpPr>
                <a:spLocks/>
              </p:cNvSpPr>
              <p:nvPr userDrawn="1"/>
            </p:nvSpPr>
            <p:spPr bwMode="hidden">
              <a:xfrm>
                <a:off x="288" y="0"/>
                <a:ext cx="840" cy="4316"/>
              </a:xfrm>
              <a:custGeom>
                <a:avLst/>
                <a:gdLst/>
                <a:ahLst/>
                <a:cxnLst>
                  <a:cxn ang="0">
                    <a:pos x="18" y="1948"/>
                  </a:cxn>
                  <a:cxn ang="0">
                    <a:pos x="48" y="1708"/>
                  </a:cxn>
                  <a:cxn ang="0">
                    <a:pos x="96" y="1475"/>
                  </a:cxn>
                  <a:cxn ang="0">
                    <a:pos x="161" y="1235"/>
                  </a:cxn>
                  <a:cxn ang="0">
                    <a:pos x="251" y="995"/>
                  </a:cxn>
                  <a:cxn ang="0">
                    <a:pos x="365" y="755"/>
                  </a:cxn>
                  <a:cxn ang="0">
                    <a:pos x="496" y="510"/>
                  </a:cxn>
                  <a:cxn ang="0">
                    <a:pos x="658" y="258"/>
                  </a:cxn>
                  <a:cxn ang="0">
                    <a:pos x="741" y="132"/>
                  </a:cxn>
                  <a:cxn ang="0">
                    <a:pos x="837" y="0"/>
                  </a:cxn>
                  <a:cxn ang="0">
                    <a:pos x="825" y="0"/>
                  </a:cxn>
                  <a:cxn ang="0">
                    <a:pos x="729" y="132"/>
                  </a:cxn>
                  <a:cxn ang="0">
                    <a:pos x="640" y="258"/>
                  </a:cxn>
                  <a:cxn ang="0">
                    <a:pos x="562" y="384"/>
                  </a:cxn>
                  <a:cxn ang="0">
                    <a:pos x="484" y="510"/>
                  </a:cxn>
                  <a:cxn ang="0">
                    <a:pos x="353" y="755"/>
                  </a:cxn>
                  <a:cxn ang="0">
                    <a:pos x="239" y="995"/>
                  </a:cxn>
                  <a:cxn ang="0">
                    <a:pos x="150" y="1235"/>
                  </a:cxn>
                  <a:cxn ang="0">
                    <a:pos x="84" y="1469"/>
                  </a:cxn>
                  <a:cxn ang="0">
                    <a:pos x="36" y="1702"/>
                  </a:cxn>
                  <a:cxn ang="0">
                    <a:pos x="6" y="1942"/>
                  </a:cxn>
                  <a:cxn ang="0">
                    <a:pos x="0" y="2200"/>
                  </a:cxn>
                  <a:cxn ang="0">
                    <a:pos x="12" y="2470"/>
                  </a:cxn>
                  <a:cxn ang="0">
                    <a:pos x="48" y="2739"/>
                  </a:cxn>
                  <a:cxn ang="0">
                    <a:pos x="114" y="3027"/>
                  </a:cxn>
                  <a:cxn ang="0">
                    <a:pos x="150" y="3171"/>
                  </a:cxn>
                  <a:cxn ang="0">
                    <a:pos x="197" y="3321"/>
                  </a:cxn>
                  <a:cxn ang="0">
                    <a:pos x="245" y="3477"/>
                  </a:cxn>
                  <a:cxn ang="0">
                    <a:pos x="305" y="3639"/>
                  </a:cxn>
                  <a:cxn ang="0">
                    <a:pos x="365" y="3800"/>
                  </a:cxn>
                  <a:cxn ang="0">
                    <a:pos x="437" y="3968"/>
                  </a:cxn>
                  <a:cxn ang="0">
                    <a:pos x="508" y="4136"/>
                  </a:cxn>
                  <a:cxn ang="0">
                    <a:pos x="592" y="4316"/>
                  </a:cxn>
                  <a:cxn ang="0">
                    <a:pos x="604" y="4316"/>
                  </a:cxn>
                  <a:cxn ang="0">
                    <a:pos x="520" y="4136"/>
                  </a:cxn>
                  <a:cxn ang="0">
                    <a:pos x="448" y="3968"/>
                  </a:cxn>
                  <a:cxn ang="0">
                    <a:pos x="377" y="3800"/>
                  </a:cxn>
                  <a:cxn ang="0">
                    <a:pos x="317" y="3639"/>
                  </a:cxn>
                  <a:cxn ang="0">
                    <a:pos x="257" y="3477"/>
                  </a:cxn>
                  <a:cxn ang="0">
                    <a:pos x="209" y="3327"/>
                  </a:cxn>
                  <a:cxn ang="0">
                    <a:pos x="161" y="3171"/>
                  </a:cxn>
                  <a:cxn ang="0">
                    <a:pos x="126" y="3027"/>
                  </a:cxn>
                  <a:cxn ang="0">
                    <a:pos x="60" y="2739"/>
                  </a:cxn>
                  <a:cxn ang="0">
                    <a:pos x="24" y="2470"/>
                  </a:cxn>
                  <a:cxn ang="0">
                    <a:pos x="12" y="2206"/>
                  </a:cxn>
                  <a:cxn ang="0">
                    <a:pos x="18" y="1948"/>
                  </a:cxn>
                  <a:cxn ang="0">
                    <a:pos x="18" y="1948"/>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w="9525">
                <a:noFill/>
                <a:round/>
                <a:headEnd/>
                <a:tailEnd/>
              </a:ln>
            </p:spPr>
            <p:txBody>
              <a:bodyPr/>
              <a:lstStyle/>
              <a:p>
                <a:endParaRPr lang="en-US"/>
              </a:p>
            </p:txBody>
          </p:sp>
        </p:grpSp>
        <p:sp>
          <p:nvSpPr>
            <p:cNvPr id="246804" name="Freeform 20"/>
            <p:cNvSpPr>
              <a:spLocks/>
            </p:cNvSpPr>
            <p:nvPr/>
          </p:nvSpPr>
          <p:spPr bwMode="hidden">
            <a:xfrm>
              <a:off x="6" y="2901"/>
              <a:ext cx="606" cy="1415"/>
            </a:xfrm>
            <a:custGeom>
              <a:avLst/>
              <a:gdLst/>
              <a:ahLst/>
              <a:cxnLst>
                <a:cxn ang="0">
                  <a:pos x="0" y="54"/>
                </a:cxn>
                <a:cxn ang="0">
                  <a:pos x="42" y="228"/>
                </a:cxn>
                <a:cxn ang="0">
                  <a:pos x="96" y="402"/>
                </a:cxn>
                <a:cxn ang="0">
                  <a:pos x="161" y="576"/>
                </a:cxn>
                <a:cxn ang="0">
                  <a:pos x="227" y="744"/>
                </a:cxn>
                <a:cxn ang="0">
                  <a:pos x="305" y="917"/>
                </a:cxn>
                <a:cxn ang="0">
                  <a:pos x="389" y="1085"/>
                </a:cxn>
                <a:cxn ang="0">
                  <a:pos x="484" y="1253"/>
                </a:cxn>
                <a:cxn ang="0">
                  <a:pos x="586" y="1415"/>
                </a:cxn>
                <a:cxn ang="0">
                  <a:pos x="604" y="1415"/>
                </a:cxn>
                <a:cxn ang="0">
                  <a:pos x="496" y="1247"/>
                </a:cxn>
                <a:cxn ang="0">
                  <a:pos x="401" y="1073"/>
                </a:cxn>
                <a:cxn ang="0">
                  <a:pos x="311" y="899"/>
                </a:cxn>
                <a:cxn ang="0">
                  <a:pos x="233" y="720"/>
                </a:cxn>
                <a:cxn ang="0">
                  <a:pos x="161" y="546"/>
                </a:cxn>
                <a:cxn ang="0">
                  <a:pos x="102" y="366"/>
                </a:cxn>
                <a:cxn ang="0">
                  <a:pos x="48" y="180"/>
                </a:cxn>
                <a:cxn ang="0">
                  <a:pos x="0" y="0"/>
                </a:cxn>
                <a:cxn ang="0">
                  <a:pos x="0" y="54"/>
                </a:cxn>
                <a:cxn ang="0">
                  <a:pos x="0" y="54"/>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805" name="Freeform 21"/>
            <p:cNvSpPr>
              <a:spLocks/>
            </p:cNvSpPr>
            <p:nvPr/>
          </p:nvSpPr>
          <p:spPr bwMode="hidden">
            <a:xfrm>
              <a:off x="6" y="3890"/>
              <a:ext cx="228" cy="426"/>
            </a:xfrm>
            <a:custGeom>
              <a:avLst/>
              <a:gdLst/>
              <a:ahLst/>
              <a:cxnLst>
                <a:cxn ang="0">
                  <a:pos x="0" y="30"/>
                </a:cxn>
                <a:cxn ang="0">
                  <a:pos x="108" y="240"/>
                </a:cxn>
                <a:cxn ang="0">
                  <a:pos x="215" y="426"/>
                </a:cxn>
                <a:cxn ang="0">
                  <a:pos x="227" y="426"/>
                </a:cxn>
                <a:cxn ang="0">
                  <a:pos x="167" y="330"/>
                </a:cxn>
                <a:cxn ang="0">
                  <a:pos x="114" y="222"/>
                </a:cxn>
                <a:cxn ang="0">
                  <a:pos x="0" y="0"/>
                </a:cxn>
                <a:cxn ang="0">
                  <a:pos x="0" y="30"/>
                </a:cxn>
                <a:cxn ang="0">
                  <a:pos x="0" y="30"/>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w="9525">
              <a:noFill/>
              <a:round/>
              <a:headEnd/>
              <a:tailEnd/>
            </a:ln>
          </p:spPr>
          <p:txBody>
            <a:bodyPr/>
            <a:lstStyle/>
            <a:p>
              <a:endParaRPr lang="en-US"/>
            </a:p>
          </p:txBody>
        </p:sp>
        <p:sp>
          <p:nvSpPr>
            <p:cNvPr id="246806" name="Freeform 22"/>
            <p:cNvSpPr>
              <a:spLocks/>
            </p:cNvSpPr>
            <p:nvPr/>
          </p:nvSpPr>
          <p:spPr bwMode="hidden">
            <a:xfrm>
              <a:off x="4776" y="0"/>
              <a:ext cx="984" cy="1786"/>
            </a:xfrm>
            <a:custGeom>
              <a:avLst/>
              <a:gdLst/>
              <a:ahLst/>
              <a:cxnLst>
                <a:cxn ang="0">
                  <a:pos x="981" y="1786"/>
                </a:cxn>
                <a:cxn ang="0">
                  <a:pos x="981" y="1720"/>
                </a:cxn>
                <a:cxn ang="0">
                  <a:pos x="969" y="1666"/>
                </a:cxn>
                <a:cxn ang="0">
                  <a:pos x="957" y="1613"/>
                </a:cxn>
                <a:cxn ang="0">
                  <a:pos x="921" y="1487"/>
                </a:cxn>
                <a:cxn ang="0">
                  <a:pos x="885" y="1361"/>
                </a:cxn>
                <a:cxn ang="0">
                  <a:pos x="796" y="1121"/>
                </a:cxn>
                <a:cxn ang="0">
                  <a:pos x="682" y="899"/>
                </a:cxn>
                <a:cxn ang="0">
                  <a:pos x="562" y="689"/>
                </a:cxn>
                <a:cxn ang="0">
                  <a:pos x="431" y="498"/>
                </a:cxn>
                <a:cxn ang="0">
                  <a:pos x="293" y="318"/>
                </a:cxn>
                <a:cxn ang="0">
                  <a:pos x="150" y="150"/>
                </a:cxn>
                <a:cxn ang="0">
                  <a:pos x="12" y="0"/>
                </a:cxn>
                <a:cxn ang="0">
                  <a:pos x="0" y="0"/>
                </a:cxn>
                <a:cxn ang="0">
                  <a:pos x="138" y="150"/>
                </a:cxn>
                <a:cxn ang="0">
                  <a:pos x="275" y="318"/>
                </a:cxn>
                <a:cxn ang="0">
                  <a:pos x="413" y="498"/>
                </a:cxn>
                <a:cxn ang="0">
                  <a:pos x="545" y="689"/>
                </a:cxn>
                <a:cxn ang="0">
                  <a:pos x="670" y="899"/>
                </a:cxn>
                <a:cxn ang="0">
                  <a:pos x="778" y="1121"/>
                </a:cxn>
                <a:cxn ang="0">
                  <a:pos x="873" y="1361"/>
                </a:cxn>
                <a:cxn ang="0">
                  <a:pos x="909" y="1487"/>
                </a:cxn>
                <a:cxn ang="0">
                  <a:pos x="945" y="1619"/>
                </a:cxn>
                <a:cxn ang="0">
                  <a:pos x="963" y="1702"/>
                </a:cxn>
                <a:cxn ang="0">
                  <a:pos x="981" y="1786"/>
                </a:cxn>
                <a:cxn ang="0">
                  <a:pos x="981" y="1786"/>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6807" name="Freeform 23"/>
            <p:cNvSpPr>
              <a:spLocks/>
            </p:cNvSpPr>
            <p:nvPr/>
          </p:nvSpPr>
          <p:spPr bwMode="hidden">
            <a:xfrm>
              <a:off x="5041" y="0"/>
              <a:ext cx="719" cy="845"/>
            </a:xfrm>
            <a:custGeom>
              <a:avLst/>
              <a:gdLst/>
              <a:ahLst/>
              <a:cxnLst>
                <a:cxn ang="0">
                  <a:pos x="717" y="845"/>
                </a:cxn>
                <a:cxn ang="0">
                  <a:pos x="717" y="821"/>
                </a:cxn>
                <a:cxn ang="0">
                  <a:pos x="574" y="605"/>
                </a:cxn>
                <a:cxn ang="0">
                  <a:pos x="406" y="396"/>
                </a:cxn>
                <a:cxn ang="0">
                  <a:pos x="221" y="192"/>
                </a:cxn>
                <a:cxn ang="0">
                  <a:pos x="17" y="0"/>
                </a:cxn>
                <a:cxn ang="0">
                  <a:pos x="0" y="0"/>
                </a:cxn>
                <a:cxn ang="0">
                  <a:pos x="209" y="198"/>
                </a:cxn>
                <a:cxn ang="0">
                  <a:pos x="400" y="408"/>
                </a:cxn>
                <a:cxn ang="0">
                  <a:pos x="568" y="623"/>
                </a:cxn>
                <a:cxn ang="0">
                  <a:pos x="717" y="845"/>
                </a:cxn>
                <a:cxn ang="0">
                  <a:pos x="717" y="845"/>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lnTo>
                    <a:pt x="717" y="845"/>
                  </a:lnTo>
                  <a:close/>
                </a:path>
              </a:pathLst>
            </a:custGeom>
            <a:solidFill>
              <a:schemeClr val="bg1"/>
            </a:solidFill>
            <a:ln w="9525">
              <a:noFill/>
              <a:round/>
              <a:headEnd/>
              <a:tailEnd/>
            </a:ln>
          </p:spPr>
          <p:txBody>
            <a:bodyPr/>
            <a:lstStyle/>
            <a:p>
              <a:endParaRPr lang="en-US"/>
            </a:p>
          </p:txBody>
        </p:sp>
        <p:sp>
          <p:nvSpPr>
            <p:cNvPr id="246808" name="Freeform 24"/>
            <p:cNvSpPr>
              <a:spLocks/>
            </p:cNvSpPr>
            <p:nvPr/>
          </p:nvSpPr>
          <p:spPr bwMode="hidden">
            <a:xfrm>
              <a:off x="5352" y="0"/>
              <a:ext cx="408" cy="414"/>
            </a:xfrm>
            <a:custGeom>
              <a:avLst/>
              <a:gdLst/>
              <a:ahLst/>
              <a:cxnLst>
                <a:cxn ang="0">
                  <a:pos x="407" y="414"/>
                </a:cxn>
                <a:cxn ang="0">
                  <a:pos x="407" y="396"/>
                </a:cxn>
                <a:cxn ang="0">
                  <a:pos x="222" y="192"/>
                </a:cxn>
                <a:cxn ang="0">
                  <a:pos x="12" y="0"/>
                </a:cxn>
                <a:cxn ang="0">
                  <a:pos x="0" y="0"/>
                </a:cxn>
                <a:cxn ang="0">
                  <a:pos x="108" y="102"/>
                </a:cxn>
                <a:cxn ang="0">
                  <a:pos x="216" y="204"/>
                </a:cxn>
                <a:cxn ang="0">
                  <a:pos x="407" y="414"/>
                </a:cxn>
                <a:cxn ang="0">
                  <a:pos x="407" y="414"/>
                </a:cxn>
              </a:cxnLst>
              <a:rect l="0" t="0" r="r" b="b"/>
              <a:pathLst>
                <a:path w="407" h="414">
                  <a:moveTo>
                    <a:pt x="407" y="414"/>
                  </a:moveTo>
                  <a:lnTo>
                    <a:pt x="407" y="396"/>
                  </a:lnTo>
                  <a:lnTo>
                    <a:pt x="222" y="192"/>
                  </a:lnTo>
                  <a:lnTo>
                    <a:pt x="12" y="0"/>
                  </a:lnTo>
                  <a:lnTo>
                    <a:pt x="0" y="0"/>
                  </a:lnTo>
                  <a:lnTo>
                    <a:pt x="108" y="102"/>
                  </a:lnTo>
                  <a:lnTo>
                    <a:pt x="216" y="204"/>
                  </a:lnTo>
                  <a:lnTo>
                    <a:pt x="407" y="414"/>
                  </a:lnTo>
                  <a:lnTo>
                    <a:pt x="407" y="414"/>
                  </a:lnTo>
                  <a:close/>
                </a:path>
              </a:pathLst>
            </a:custGeom>
            <a:solidFill>
              <a:schemeClr val="bg1"/>
            </a:solidFill>
            <a:ln w="9525">
              <a:noFill/>
              <a:round/>
              <a:headEnd/>
              <a:tailEnd/>
            </a:ln>
          </p:spPr>
          <p:txBody>
            <a:bodyPr/>
            <a:lstStyle/>
            <a:p>
              <a:endParaRPr lang="en-US"/>
            </a:p>
          </p:txBody>
        </p:sp>
        <p:sp>
          <p:nvSpPr>
            <p:cNvPr id="246809" name="Freeform 25"/>
            <p:cNvSpPr>
              <a:spLocks/>
            </p:cNvSpPr>
            <p:nvPr/>
          </p:nvSpPr>
          <p:spPr bwMode="hidden">
            <a:xfrm>
              <a:off x="6" y="0"/>
              <a:ext cx="858" cy="1409"/>
            </a:xfrm>
            <a:custGeom>
              <a:avLst/>
              <a:gdLst/>
              <a:ahLst/>
              <a:cxnLst>
                <a:cxn ang="0">
                  <a:pos x="0" y="1361"/>
                </a:cxn>
                <a:cxn ang="0">
                  <a:pos x="0" y="1409"/>
                </a:cxn>
                <a:cxn ang="0">
                  <a:pos x="54" y="1211"/>
                </a:cxn>
                <a:cxn ang="0">
                  <a:pos x="126" y="1013"/>
                </a:cxn>
                <a:cxn ang="0">
                  <a:pos x="215" y="827"/>
                </a:cxn>
                <a:cxn ang="0">
                  <a:pos x="311" y="647"/>
                </a:cxn>
                <a:cxn ang="0">
                  <a:pos x="431" y="474"/>
                </a:cxn>
                <a:cxn ang="0">
                  <a:pos x="556" y="312"/>
                </a:cxn>
                <a:cxn ang="0">
                  <a:pos x="700" y="150"/>
                </a:cxn>
                <a:cxn ang="0">
                  <a:pos x="855" y="0"/>
                </a:cxn>
                <a:cxn ang="0">
                  <a:pos x="837" y="0"/>
                </a:cxn>
                <a:cxn ang="0">
                  <a:pos x="688" y="144"/>
                </a:cxn>
                <a:cxn ang="0">
                  <a:pos x="550" y="300"/>
                </a:cxn>
                <a:cxn ang="0">
                  <a:pos x="425" y="462"/>
                </a:cxn>
                <a:cxn ang="0">
                  <a:pos x="311" y="629"/>
                </a:cxn>
                <a:cxn ang="0">
                  <a:pos x="215" y="803"/>
                </a:cxn>
                <a:cxn ang="0">
                  <a:pos x="132" y="983"/>
                </a:cxn>
                <a:cxn ang="0">
                  <a:pos x="60" y="1169"/>
                </a:cxn>
                <a:cxn ang="0">
                  <a:pos x="0" y="1361"/>
                </a:cxn>
                <a:cxn ang="0">
                  <a:pos x="0" y="1361"/>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w="9525">
              <a:noFill/>
              <a:round/>
              <a:headEnd/>
              <a:tailEnd/>
            </a:ln>
          </p:spPr>
          <p:txBody>
            <a:bodyPr/>
            <a:lstStyle/>
            <a:p>
              <a:endParaRPr lang="en-US"/>
            </a:p>
          </p:txBody>
        </p:sp>
        <p:sp>
          <p:nvSpPr>
            <p:cNvPr id="246810" name="Freeform 26"/>
            <p:cNvSpPr>
              <a:spLocks/>
            </p:cNvSpPr>
            <p:nvPr/>
          </p:nvSpPr>
          <p:spPr bwMode="hidden">
            <a:xfrm>
              <a:off x="6" y="0"/>
              <a:ext cx="588" cy="599"/>
            </a:xfrm>
            <a:custGeom>
              <a:avLst/>
              <a:gdLst/>
              <a:ahLst/>
              <a:cxnLst>
                <a:cxn ang="0">
                  <a:pos x="586" y="0"/>
                </a:cxn>
                <a:cxn ang="0">
                  <a:pos x="568" y="0"/>
                </a:cxn>
                <a:cxn ang="0">
                  <a:pos x="407" y="132"/>
                </a:cxn>
                <a:cxn ang="0">
                  <a:pos x="257" y="270"/>
                </a:cxn>
                <a:cxn ang="0">
                  <a:pos x="120" y="420"/>
                </a:cxn>
                <a:cxn ang="0">
                  <a:pos x="0" y="575"/>
                </a:cxn>
                <a:cxn ang="0">
                  <a:pos x="0" y="599"/>
                </a:cxn>
                <a:cxn ang="0">
                  <a:pos x="120" y="432"/>
                </a:cxn>
                <a:cxn ang="0">
                  <a:pos x="257" y="282"/>
                </a:cxn>
                <a:cxn ang="0">
                  <a:pos x="413" y="138"/>
                </a:cxn>
                <a:cxn ang="0">
                  <a:pos x="586" y="0"/>
                </a:cxn>
                <a:cxn ang="0">
                  <a:pos x="586" y="0"/>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lnTo>
                    <a:pt x="586" y="0"/>
                  </a:lnTo>
                  <a:close/>
                </a:path>
              </a:pathLst>
            </a:custGeom>
            <a:solidFill>
              <a:schemeClr val="bg1"/>
            </a:solidFill>
            <a:ln w="9525">
              <a:noFill/>
              <a:round/>
              <a:headEnd/>
              <a:tailEnd/>
            </a:ln>
          </p:spPr>
          <p:txBody>
            <a:bodyPr/>
            <a:lstStyle/>
            <a:p>
              <a:endParaRPr lang="en-US"/>
            </a:p>
          </p:txBody>
        </p:sp>
        <p:sp>
          <p:nvSpPr>
            <p:cNvPr id="246811" name="Freeform 27"/>
            <p:cNvSpPr>
              <a:spLocks/>
            </p:cNvSpPr>
            <p:nvPr/>
          </p:nvSpPr>
          <p:spPr bwMode="hidden">
            <a:xfrm>
              <a:off x="6" y="0"/>
              <a:ext cx="270" cy="252"/>
            </a:xfrm>
            <a:custGeom>
              <a:avLst/>
              <a:gdLst/>
              <a:ahLst/>
              <a:cxnLst>
                <a:cxn ang="0">
                  <a:pos x="269" y="0"/>
                </a:cxn>
                <a:cxn ang="0">
                  <a:pos x="251" y="0"/>
                </a:cxn>
                <a:cxn ang="0">
                  <a:pos x="120" y="114"/>
                </a:cxn>
                <a:cxn ang="0">
                  <a:pos x="60" y="174"/>
                </a:cxn>
                <a:cxn ang="0">
                  <a:pos x="0" y="234"/>
                </a:cxn>
                <a:cxn ang="0">
                  <a:pos x="0" y="252"/>
                </a:cxn>
                <a:cxn ang="0">
                  <a:pos x="126" y="120"/>
                </a:cxn>
                <a:cxn ang="0">
                  <a:pos x="269" y="0"/>
                </a:cxn>
                <a:cxn ang="0">
                  <a:pos x="269" y="0"/>
                </a:cxn>
              </a:cxnLst>
              <a:rect l="0" t="0" r="r" b="b"/>
              <a:pathLst>
                <a:path w="269" h="252">
                  <a:moveTo>
                    <a:pt x="269" y="0"/>
                  </a:moveTo>
                  <a:lnTo>
                    <a:pt x="251" y="0"/>
                  </a:lnTo>
                  <a:lnTo>
                    <a:pt x="120" y="114"/>
                  </a:lnTo>
                  <a:lnTo>
                    <a:pt x="60" y="174"/>
                  </a:lnTo>
                  <a:lnTo>
                    <a:pt x="0" y="234"/>
                  </a:lnTo>
                  <a:lnTo>
                    <a:pt x="0" y="252"/>
                  </a:lnTo>
                  <a:lnTo>
                    <a:pt x="126" y="120"/>
                  </a:lnTo>
                  <a:lnTo>
                    <a:pt x="269" y="0"/>
                  </a:lnTo>
                  <a:lnTo>
                    <a:pt x="269" y="0"/>
                  </a:lnTo>
                  <a:close/>
                </a:path>
              </a:pathLst>
            </a:custGeom>
            <a:solidFill>
              <a:schemeClr val="bg1"/>
            </a:solidFill>
            <a:ln w="9525">
              <a:noFill/>
              <a:round/>
              <a:headEnd/>
              <a:tailEnd/>
            </a:ln>
          </p:spPr>
          <p:txBody>
            <a:bodyPr/>
            <a:lstStyle/>
            <a:p>
              <a:endParaRPr lang="en-US"/>
            </a:p>
          </p:txBody>
        </p:sp>
        <p:sp>
          <p:nvSpPr>
            <p:cNvPr id="246812" name="Line 28"/>
            <p:cNvSpPr>
              <a:spLocks noChangeShapeType="1"/>
            </p:cNvSpPr>
            <p:nvPr/>
          </p:nvSpPr>
          <p:spPr bwMode="hidden">
            <a:xfrm>
              <a:off x="1" y="2749"/>
              <a:ext cx="5758" cy="0"/>
            </a:xfrm>
            <a:prstGeom prst="line">
              <a:avLst/>
            </a:prstGeom>
            <a:noFill/>
            <a:ln w="15875">
              <a:solidFill>
                <a:schemeClr val="bg1"/>
              </a:solidFill>
              <a:round/>
              <a:headEnd/>
              <a:tailEnd/>
            </a:ln>
            <a:effectLst/>
          </p:spPr>
          <p:txBody>
            <a:bodyPr/>
            <a:lstStyle/>
            <a:p>
              <a:endParaRPr lang="en-US"/>
            </a:p>
          </p:txBody>
        </p:sp>
        <p:sp>
          <p:nvSpPr>
            <p:cNvPr id="246813" name="Line 29"/>
            <p:cNvSpPr>
              <a:spLocks noChangeShapeType="1"/>
            </p:cNvSpPr>
            <p:nvPr/>
          </p:nvSpPr>
          <p:spPr bwMode="hidden">
            <a:xfrm>
              <a:off x="1" y="2356"/>
              <a:ext cx="5758" cy="0"/>
            </a:xfrm>
            <a:prstGeom prst="line">
              <a:avLst/>
            </a:prstGeom>
            <a:noFill/>
            <a:ln w="15875">
              <a:solidFill>
                <a:schemeClr val="bg1"/>
              </a:solidFill>
              <a:round/>
              <a:headEnd/>
              <a:tailEnd/>
            </a:ln>
            <a:effectLst/>
          </p:spPr>
          <p:txBody>
            <a:bodyPr/>
            <a:lstStyle/>
            <a:p>
              <a:endParaRPr lang="en-US"/>
            </a:p>
          </p:txBody>
        </p:sp>
        <p:sp>
          <p:nvSpPr>
            <p:cNvPr id="246814" name="Line 30"/>
            <p:cNvSpPr>
              <a:spLocks noChangeShapeType="1"/>
            </p:cNvSpPr>
            <p:nvPr/>
          </p:nvSpPr>
          <p:spPr bwMode="hidden">
            <a:xfrm>
              <a:off x="1" y="3142"/>
              <a:ext cx="5758" cy="0"/>
            </a:xfrm>
            <a:prstGeom prst="line">
              <a:avLst/>
            </a:prstGeom>
            <a:noFill/>
            <a:ln w="15875">
              <a:solidFill>
                <a:schemeClr val="bg2"/>
              </a:solidFill>
              <a:round/>
              <a:headEnd/>
              <a:tailEnd/>
            </a:ln>
            <a:effectLst/>
          </p:spPr>
          <p:txBody>
            <a:bodyPr/>
            <a:lstStyle/>
            <a:p>
              <a:endParaRPr lang="en-US"/>
            </a:p>
          </p:txBody>
        </p:sp>
        <p:grpSp>
          <p:nvGrpSpPr>
            <p:cNvPr id="246815" name="Group 31"/>
            <p:cNvGrpSpPr>
              <a:grpSpLocks/>
            </p:cNvGrpSpPr>
            <p:nvPr/>
          </p:nvGrpSpPr>
          <p:grpSpPr bwMode="auto">
            <a:xfrm>
              <a:off x="1" y="392"/>
              <a:ext cx="5758" cy="1571"/>
              <a:chOff x="1" y="392"/>
              <a:chExt cx="5758" cy="1571"/>
            </a:xfrm>
          </p:grpSpPr>
          <p:sp>
            <p:nvSpPr>
              <p:cNvPr id="246816" name="Line 32"/>
              <p:cNvSpPr>
                <a:spLocks noChangeShapeType="1"/>
              </p:cNvSpPr>
              <p:nvPr userDrawn="1"/>
            </p:nvSpPr>
            <p:spPr bwMode="hidden">
              <a:xfrm>
                <a:off x="1" y="784"/>
                <a:ext cx="5758" cy="0"/>
              </a:xfrm>
              <a:prstGeom prst="line">
                <a:avLst/>
              </a:prstGeom>
              <a:noFill/>
              <a:ln w="15875">
                <a:solidFill>
                  <a:schemeClr val="bg1"/>
                </a:solidFill>
                <a:round/>
                <a:headEnd/>
                <a:tailEnd/>
              </a:ln>
              <a:effectLst/>
            </p:spPr>
            <p:txBody>
              <a:bodyPr/>
              <a:lstStyle/>
              <a:p>
                <a:endParaRPr lang="en-US"/>
              </a:p>
            </p:txBody>
          </p:sp>
          <p:sp>
            <p:nvSpPr>
              <p:cNvPr id="246817"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p:spPr>
            <p:txBody>
              <a:bodyPr/>
              <a:lstStyle/>
              <a:p>
                <a:endParaRPr lang="en-US"/>
              </a:p>
            </p:txBody>
          </p:sp>
          <p:sp>
            <p:nvSpPr>
              <p:cNvPr id="246818"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p:spPr>
            <p:txBody>
              <a:bodyPr/>
              <a:lstStyle/>
              <a:p>
                <a:endParaRPr lang="en-US"/>
              </a:p>
            </p:txBody>
          </p:sp>
          <p:sp>
            <p:nvSpPr>
              <p:cNvPr id="246819"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p:spPr>
            <p:txBody>
              <a:bodyPr/>
              <a:lstStyle/>
              <a:p>
                <a:endParaRPr lang="en-US"/>
              </a:p>
            </p:txBody>
          </p:sp>
          <p:sp>
            <p:nvSpPr>
              <p:cNvPr id="246820" name="Line 36"/>
              <p:cNvSpPr>
                <a:spLocks noChangeShapeType="1"/>
              </p:cNvSpPr>
              <p:nvPr userDrawn="1"/>
            </p:nvSpPr>
            <p:spPr bwMode="hidden">
              <a:xfrm>
                <a:off x="1" y="392"/>
                <a:ext cx="5758" cy="0"/>
              </a:xfrm>
              <a:prstGeom prst="line">
                <a:avLst/>
              </a:prstGeom>
              <a:noFill/>
              <a:ln w="15875">
                <a:solidFill>
                  <a:schemeClr val="bg1"/>
                </a:solidFill>
                <a:round/>
                <a:headEnd/>
                <a:tailEnd/>
              </a:ln>
              <a:effectLst/>
            </p:spPr>
            <p:txBody>
              <a:bodyPr/>
              <a:lstStyle/>
              <a:p>
                <a:endParaRPr lang="en-US"/>
              </a:p>
            </p:txBody>
          </p:sp>
        </p:grpSp>
        <p:sp>
          <p:nvSpPr>
            <p:cNvPr id="246821" name="Line 37"/>
            <p:cNvSpPr>
              <a:spLocks noChangeShapeType="1"/>
            </p:cNvSpPr>
            <p:nvPr/>
          </p:nvSpPr>
          <p:spPr bwMode="hidden">
            <a:xfrm>
              <a:off x="1" y="3928"/>
              <a:ext cx="5758" cy="0"/>
            </a:xfrm>
            <a:prstGeom prst="line">
              <a:avLst/>
            </a:prstGeom>
            <a:noFill/>
            <a:ln w="15875">
              <a:solidFill>
                <a:schemeClr val="bg2"/>
              </a:solidFill>
              <a:round/>
              <a:headEnd/>
              <a:tailEnd/>
            </a:ln>
            <a:effectLst/>
          </p:spPr>
          <p:txBody>
            <a:bodyPr/>
            <a:lstStyle/>
            <a:p>
              <a:endParaRPr lang="en-US"/>
            </a:p>
          </p:txBody>
        </p:sp>
        <p:sp>
          <p:nvSpPr>
            <p:cNvPr id="246822" name="Line 38"/>
            <p:cNvSpPr>
              <a:spLocks noChangeShapeType="1"/>
            </p:cNvSpPr>
            <p:nvPr/>
          </p:nvSpPr>
          <p:spPr bwMode="hidden">
            <a:xfrm>
              <a:off x="1" y="3535"/>
              <a:ext cx="5758" cy="0"/>
            </a:xfrm>
            <a:prstGeom prst="line">
              <a:avLst/>
            </a:prstGeom>
            <a:noFill/>
            <a:ln w="15875">
              <a:solidFill>
                <a:schemeClr val="bg2"/>
              </a:solidFill>
              <a:round/>
              <a:headEnd/>
              <a:tailEnd/>
            </a:ln>
            <a:effectLst/>
          </p:spPr>
          <p:txBody>
            <a:bodyPr/>
            <a:lstStyle/>
            <a:p>
              <a:endParaRPr lang="en-US"/>
            </a:p>
          </p:txBody>
        </p:sp>
      </p:grpSp>
      <p:sp>
        <p:nvSpPr>
          <p:cNvPr id="246823" name="Rectangle 39"/>
          <p:cNvSpPr>
            <a:spLocks noGrp="1" noChangeArrowheads="1"/>
          </p:cNvSpPr>
          <p:nvPr>
            <p:ph type="title"/>
          </p:nvPr>
        </p:nvSpPr>
        <p:spPr bwMode="auto">
          <a:xfrm>
            <a:off x="609600" y="277814"/>
            <a:ext cx="10972800" cy="1139825"/>
          </a:xfrm>
          <a:prstGeom prst="rect">
            <a:avLst/>
          </a:prstGeom>
          <a:noFill/>
          <a:ln w="9525">
            <a:noFill/>
            <a:miter lim="800000"/>
            <a:headEnd/>
            <a:tailEnd/>
          </a:ln>
          <a:effec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246824" name="Rectangle 40"/>
          <p:cNvSpPr>
            <a:spLocks noGrp="1" noChangeArrowheads="1"/>
          </p:cNvSpPr>
          <p:nvPr>
            <p:ph type="dt" sz="half" idx="2"/>
          </p:nvPr>
        </p:nvSpPr>
        <p:spPr bwMode="auto">
          <a:xfrm>
            <a:off x="609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endParaRPr lang="en-US"/>
          </a:p>
        </p:txBody>
      </p:sp>
      <p:sp>
        <p:nvSpPr>
          <p:cNvPr id="246825" name="Rectangle 41"/>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endParaRPr lang="en-US"/>
          </a:p>
        </p:txBody>
      </p:sp>
      <p:sp>
        <p:nvSpPr>
          <p:cNvPr id="246826" name="Rectangle 42"/>
          <p:cNvSpPr>
            <a:spLocks noGrp="1" noChangeArrowheads="1"/>
          </p:cNvSpPr>
          <p:nvPr>
            <p:ph type="sldNum" sz="quarter" idx="4"/>
          </p:nvPr>
        </p:nvSpPr>
        <p:spPr bwMode="auto">
          <a:xfrm>
            <a:off x="8737600" y="6243638"/>
            <a:ext cx="2844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fld id="{8061D0A9-FECA-4FBD-9703-9A15C89EB24A}" type="slidenum">
              <a:rPr lang="en-US"/>
              <a:pPr/>
              <a:t>‹#›</a:t>
            </a:fld>
            <a:endParaRPr lang="en-US"/>
          </a:p>
        </p:txBody>
      </p:sp>
      <p:sp>
        <p:nvSpPr>
          <p:cNvPr id="246827" name="Rectangle 43"/>
          <p:cNvSpPr>
            <a:spLocks noGrp="1" noChangeArrowheads="1"/>
          </p:cNvSpPr>
          <p:nvPr>
            <p:ph type="body" idx="1"/>
          </p:nvPr>
        </p:nvSpPr>
        <p:spPr bwMode="auto">
          <a:xfrm>
            <a:off x="609600" y="1600201"/>
            <a:ext cx="109728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 id="2147483698" r:id="rId13"/>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hyperlink" Target="https://en.wikipedia.org/wiki/String_interning"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410" name="Rectangle 2"/>
          <p:cNvSpPr>
            <a:spLocks noGrp="1" noChangeArrowheads="1"/>
          </p:cNvSpPr>
          <p:nvPr>
            <p:ph type="ctrTitle"/>
          </p:nvPr>
        </p:nvSpPr>
        <p:spPr>
          <a:xfrm>
            <a:off x="1828800" y="3200400"/>
            <a:ext cx="8305800" cy="1736725"/>
          </a:xfrm>
        </p:spPr>
        <p:txBody>
          <a:bodyPr/>
          <a:lstStyle/>
          <a:p>
            <a:r>
              <a:rPr lang="en-US" dirty="0"/>
              <a:t>CSSE 304 Day 3</a:t>
            </a:r>
          </a:p>
        </p:txBody>
      </p:sp>
      <p:sp>
        <p:nvSpPr>
          <p:cNvPr id="2" name="TextBox 1"/>
          <p:cNvSpPr txBox="1"/>
          <p:nvPr/>
        </p:nvSpPr>
        <p:spPr>
          <a:xfrm>
            <a:off x="457200" y="533400"/>
            <a:ext cx="11277600" cy="3046988"/>
          </a:xfrm>
          <a:prstGeom prst="rect">
            <a:avLst/>
          </a:prstGeom>
          <a:solidFill>
            <a:srgbClr val="3F6DFF"/>
          </a:solidFill>
        </p:spPr>
        <p:txBody>
          <a:bodyPr wrap="square" rtlCol="0">
            <a:spAutoFit/>
          </a:bodyPr>
          <a:lstStyle/>
          <a:p>
            <a:r>
              <a:rPr lang="en-US" sz="3200" b="1" dirty="0">
                <a:solidFill>
                  <a:srgbClr val="FFC000"/>
                </a:solidFill>
              </a:rPr>
              <a:t>Recall</a:t>
            </a:r>
            <a:r>
              <a:rPr lang="en-US" sz="3200" dirty="0"/>
              <a:t> that </a:t>
            </a:r>
            <a:r>
              <a:rPr lang="en-US" sz="2800" b="1" dirty="0">
                <a:solidFill>
                  <a:srgbClr val="FFFF00"/>
                </a:solidFill>
                <a:latin typeface="Courier New" panose="02070309020205020404" pitchFamily="49" charset="0"/>
                <a:cs typeface="Courier New" panose="02070309020205020404" pitchFamily="49" charset="0"/>
              </a:rPr>
              <a:t>(define (f n) (+ 3 n))</a:t>
            </a:r>
            <a:r>
              <a:rPr lang="en-US" sz="3200" dirty="0"/>
              <a:t>is an abbreviation      </a:t>
            </a:r>
            <a:br>
              <a:rPr lang="en-US" sz="3200" dirty="0"/>
            </a:br>
            <a:r>
              <a:rPr lang="en-US" sz="3200" dirty="0"/>
              <a:t>         for  </a:t>
            </a:r>
            <a:r>
              <a:rPr lang="en-US" sz="2800" b="1" dirty="0">
                <a:solidFill>
                  <a:srgbClr val="FFFF00"/>
                </a:solidFill>
                <a:latin typeface="Courier New" panose="02070309020205020404" pitchFamily="49" charset="0"/>
                <a:cs typeface="Courier New" panose="02070309020205020404" pitchFamily="49" charset="0"/>
              </a:rPr>
              <a:t>(define f (lambda  (n) (+ 3 n)))</a:t>
            </a:r>
          </a:p>
          <a:p>
            <a:r>
              <a:rPr lang="en-US" sz="3200" b="1" dirty="0">
                <a:solidFill>
                  <a:srgbClr val="FFC000"/>
                </a:solidFill>
              </a:rPr>
              <a:t>Puzzle:</a:t>
            </a:r>
            <a:r>
              <a:rPr lang="en-US" sz="3200" dirty="0"/>
              <a:t>  </a:t>
            </a:r>
          </a:p>
          <a:p>
            <a:r>
              <a:rPr lang="en-US" sz="3200" dirty="0"/>
              <a:t>On Day 1, we overwrote built-in procedure </a:t>
            </a:r>
            <a:r>
              <a:rPr lang="en-US" sz="3200" dirty="0">
                <a:latin typeface="Courier New" panose="02070309020205020404" pitchFamily="49" charset="0"/>
                <a:cs typeface="Courier New" panose="02070309020205020404" pitchFamily="49" charset="0"/>
              </a:rPr>
              <a:t>/</a:t>
            </a:r>
            <a:r>
              <a:rPr lang="en-US" sz="3200" dirty="0"/>
              <a:t>.</a:t>
            </a:r>
          </a:p>
          <a:p>
            <a:r>
              <a:rPr lang="en-US" sz="3200" dirty="0"/>
              <a:t>Can we overwrite  </a:t>
            </a:r>
            <a:r>
              <a:rPr lang="en-US" sz="3200" b="1" dirty="0">
                <a:solidFill>
                  <a:srgbClr val="FFFF00"/>
                </a:solidFill>
                <a:latin typeface="Courier New" panose="02070309020205020404" pitchFamily="49" charset="0"/>
                <a:cs typeface="Courier New" panose="02070309020205020404" pitchFamily="49" charset="0"/>
              </a:rPr>
              <a:t>lambda</a:t>
            </a:r>
            <a:r>
              <a:rPr lang="en-US" sz="3200" dirty="0"/>
              <a:t>?  </a:t>
            </a:r>
            <a:br>
              <a:rPr lang="en-US" sz="3200" dirty="0"/>
            </a:br>
            <a:r>
              <a:rPr lang="en-US" sz="3200" dirty="0"/>
              <a:t>I.e. does </a:t>
            </a:r>
            <a:r>
              <a:rPr lang="en-US" sz="3200" b="1" dirty="0">
                <a:solidFill>
                  <a:srgbClr val="FFFF00"/>
                </a:solidFill>
                <a:latin typeface="Courier New" panose="02070309020205020404" pitchFamily="49" charset="0"/>
                <a:cs typeface="Courier New" panose="02070309020205020404" pitchFamily="49" charset="0"/>
              </a:rPr>
              <a:t>(define (lambda n) (* n n))</a:t>
            </a:r>
            <a:r>
              <a:rPr lang="en-US" sz="3200" dirty="0"/>
              <a:t> work?</a:t>
            </a:r>
          </a:p>
        </p:txBody>
      </p:sp>
      <p:sp>
        <p:nvSpPr>
          <p:cNvPr id="4" name="Rectangle 3">
            <a:extLst>
              <a:ext uri="{FF2B5EF4-FFF2-40B4-BE49-F238E27FC236}">
                <a16:creationId xmlns:a16="http://schemas.microsoft.com/office/drawing/2014/main" id="{FAC4DE2E-7FE7-4156-A32F-CEDCF9C0D0D9}"/>
              </a:ext>
            </a:extLst>
          </p:cNvPr>
          <p:cNvSpPr>
            <a:spLocks noGrp="1" noChangeArrowheads="1"/>
          </p:cNvSpPr>
          <p:nvPr>
            <p:ph type="subTitle" idx="1"/>
          </p:nvPr>
        </p:nvSpPr>
        <p:spPr>
          <a:xfrm>
            <a:off x="2305050" y="5257800"/>
            <a:ext cx="7353300" cy="1752600"/>
          </a:xfrm>
        </p:spPr>
        <p:txBody>
          <a:bodyPr/>
          <a:lstStyle/>
          <a:p>
            <a:r>
              <a:rPr lang="en-US" dirty="0"/>
              <a:t>What questions do you have?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FDC3-FA1E-4B4B-A755-187BF1BD1698}"/>
              </a:ext>
            </a:extLst>
          </p:cNvPr>
          <p:cNvSpPr>
            <a:spLocks noGrp="1"/>
          </p:cNvSpPr>
          <p:nvPr>
            <p:ph type="title"/>
          </p:nvPr>
        </p:nvSpPr>
        <p:spPr>
          <a:xfrm>
            <a:off x="1981200" y="76201"/>
            <a:ext cx="8229600" cy="690563"/>
          </a:xfrm>
        </p:spPr>
        <p:txBody>
          <a:bodyPr/>
          <a:lstStyle/>
          <a:p>
            <a:r>
              <a:rPr lang="en-US" sz="3200" dirty="0"/>
              <a:t>Fact example 2</a:t>
            </a:r>
          </a:p>
        </p:txBody>
      </p:sp>
      <p:sp>
        <p:nvSpPr>
          <p:cNvPr id="3" name="Content Placeholder 2">
            <a:extLst>
              <a:ext uri="{FF2B5EF4-FFF2-40B4-BE49-F238E27FC236}">
                <a16:creationId xmlns:a16="http://schemas.microsoft.com/office/drawing/2014/main" id="{026370E1-D91D-4F92-BFA2-B85D6A1D68C3}"/>
              </a:ext>
            </a:extLst>
          </p:cNvPr>
          <p:cNvSpPr>
            <a:spLocks noGrp="1"/>
          </p:cNvSpPr>
          <p:nvPr>
            <p:ph idx="1"/>
          </p:nvPr>
        </p:nvSpPr>
        <p:spPr>
          <a:xfrm>
            <a:off x="1676400" y="788886"/>
            <a:ext cx="4876800" cy="5992914"/>
          </a:xfrm>
        </p:spPr>
        <p:txBody>
          <a:bodyPr/>
          <a:lstStyle/>
          <a:p>
            <a:pPr marL="0" indent="0">
              <a:buNone/>
            </a:pPr>
            <a:r>
              <a:rPr lang="en-US" sz="2200" dirty="0"/>
              <a:t>&gt; (define fact2</a:t>
            </a:r>
          </a:p>
          <a:p>
            <a:pPr marL="0" indent="0">
              <a:buNone/>
            </a:pPr>
            <a:r>
              <a:rPr lang="en-US" sz="2200" dirty="0"/>
              <a:t>     (lambda (n)</a:t>
            </a:r>
          </a:p>
          <a:p>
            <a:pPr marL="0" indent="0">
              <a:buNone/>
            </a:pPr>
            <a:r>
              <a:rPr lang="en-US" sz="2200" dirty="0"/>
              <a:t>       (if (or (negative? n) </a:t>
            </a:r>
          </a:p>
          <a:p>
            <a:pPr marL="0" indent="0">
              <a:buNone/>
            </a:pPr>
            <a:r>
              <a:rPr lang="en-US" sz="2200" dirty="0"/>
              <a:t>           (not (integer? n)))</a:t>
            </a:r>
          </a:p>
          <a:p>
            <a:pPr marL="0" indent="0">
              <a:buNone/>
            </a:pPr>
            <a:r>
              <a:rPr lang="en-US" sz="2200" dirty="0"/>
              <a:t>	  "error"</a:t>
            </a:r>
          </a:p>
          <a:p>
            <a:pPr marL="0" indent="0">
              <a:buNone/>
            </a:pPr>
            <a:r>
              <a:rPr lang="en-US" sz="2200" dirty="0"/>
              <a:t>	  (fact-acc n 1))))</a:t>
            </a:r>
          </a:p>
          <a:p>
            <a:pPr marL="0" indent="0">
              <a:buNone/>
            </a:pPr>
            <a:endParaRPr lang="en-US" sz="2200" dirty="0"/>
          </a:p>
          <a:p>
            <a:pPr marL="0" indent="0">
              <a:buNone/>
            </a:pPr>
            <a:r>
              <a:rPr lang="en-US" sz="2200" dirty="0"/>
              <a:t>&gt; (define fact-acc</a:t>
            </a:r>
          </a:p>
          <a:p>
            <a:pPr marL="0" indent="0">
              <a:buNone/>
            </a:pPr>
            <a:r>
              <a:rPr lang="en-US" sz="2200" dirty="0"/>
              <a:t>  (lambda (n acc)</a:t>
            </a:r>
          </a:p>
          <a:p>
            <a:pPr marL="0" indent="0">
              <a:buNone/>
            </a:pPr>
            <a:r>
              <a:rPr lang="en-US" sz="2200" dirty="0"/>
              <a:t>    (if (zero? n)</a:t>
            </a:r>
          </a:p>
          <a:p>
            <a:pPr marL="0" indent="0">
              <a:buNone/>
            </a:pPr>
            <a:r>
              <a:rPr lang="en-US" sz="2200" dirty="0"/>
              <a:t>         acc</a:t>
            </a:r>
          </a:p>
          <a:p>
            <a:pPr marL="0" indent="0">
              <a:buNone/>
            </a:pPr>
            <a:r>
              <a:rPr lang="en-US" sz="2200" dirty="0"/>
              <a:t>        (fact-acc (- n 1) </a:t>
            </a:r>
          </a:p>
          <a:p>
            <a:pPr marL="0" indent="0">
              <a:buNone/>
            </a:pPr>
            <a:r>
              <a:rPr lang="en-US" sz="2200" dirty="0"/>
              <a:t>                      (* n acc)))))</a:t>
            </a:r>
          </a:p>
          <a:p>
            <a:pPr marL="0" indent="0">
              <a:buNone/>
            </a:pPr>
            <a:endParaRPr lang="en-US" sz="1800" dirty="0"/>
          </a:p>
        </p:txBody>
      </p:sp>
      <p:sp>
        <p:nvSpPr>
          <p:cNvPr id="6" name="Content Placeholder 2">
            <a:extLst>
              <a:ext uri="{FF2B5EF4-FFF2-40B4-BE49-F238E27FC236}">
                <a16:creationId xmlns:a16="http://schemas.microsoft.com/office/drawing/2014/main" id="{3EBAFB62-D57C-47C4-BA2E-81B0331C3363}"/>
              </a:ext>
            </a:extLst>
          </p:cNvPr>
          <p:cNvSpPr txBox="1">
            <a:spLocks/>
          </p:cNvSpPr>
          <p:nvPr/>
        </p:nvSpPr>
        <p:spPr bwMode="auto">
          <a:xfrm>
            <a:off x="6400800" y="766764"/>
            <a:ext cx="5181600" cy="51006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buNone/>
            </a:pPr>
            <a:r>
              <a:rPr lang="en-US" sz="2200" kern="0" dirty="0"/>
              <a:t>&gt; (trace fact fact2 fact-acc)</a:t>
            </a:r>
          </a:p>
          <a:p>
            <a:pPr marL="0" indent="0" eaLnBrk="1" hangingPunct="1">
              <a:buNone/>
            </a:pPr>
            <a:r>
              <a:rPr lang="en-US" sz="2200" kern="0" dirty="0"/>
              <a:t>(fact fact2 fact-acc)</a:t>
            </a:r>
          </a:p>
          <a:p>
            <a:pPr marL="0" indent="0" eaLnBrk="1" hangingPunct="1">
              <a:buNone/>
            </a:pPr>
            <a:r>
              <a:rPr lang="en-US" sz="2200" kern="0" dirty="0"/>
              <a:t>&gt; (fact2 4)</a:t>
            </a:r>
          </a:p>
          <a:p>
            <a:pPr marL="0" indent="0" eaLnBrk="1" hangingPunct="1">
              <a:buNone/>
            </a:pPr>
            <a:r>
              <a:rPr lang="en-US" sz="2200" kern="0" dirty="0"/>
              <a:t>|(fact2 4)</a:t>
            </a:r>
          </a:p>
          <a:p>
            <a:pPr marL="0" indent="0" eaLnBrk="1" hangingPunct="1">
              <a:buNone/>
            </a:pPr>
            <a:r>
              <a:rPr lang="en-US" sz="2200" kern="0" dirty="0"/>
              <a:t>|(fact-acc 4 1)</a:t>
            </a:r>
          </a:p>
          <a:p>
            <a:pPr marL="0" indent="0" eaLnBrk="1" hangingPunct="1">
              <a:buNone/>
            </a:pPr>
            <a:r>
              <a:rPr lang="en-US" sz="2200" kern="0" dirty="0"/>
              <a:t>|(fact-acc 3 4)</a:t>
            </a:r>
          </a:p>
          <a:p>
            <a:pPr marL="0" indent="0" eaLnBrk="1" hangingPunct="1">
              <a:buNone/>
            </a:pPr>
            <a:r>
              <a:rPr lang="en-US" sz="2200" kern="0" dirty="0"/>
              <a:t>|(fact-acc 2 12)</a:t>
            </a:r>
          </a:p>
          <a:p>
            <a:pPr marL="0" indent="0" eaLnBrk="1" hangingPunct="1">
              <a:buNone/>
            </a:pPr>
            <a:r>
              <a:rPr lang="en-US" sz="2200" kern="0" dirty="0"/>
              <a:t>|(fact-acc 1 24)</a:t>
            </a:r>
          </a:p>
          <a:p>
            <a:pPr marL="0" indent="0" eaLnBrk="1" hangingPunct="1">
              <a:buNone/>
            </a:pPr>
            <a:r>
              <a:rPr lang="en-US" sz="2200" kern="0" dirty="0"/>
              <a:t>|(fact-acc 0 24)</a:t>
            </a:r>
          </a:p>
          <a:p>
            <a:pPr marL="0" indent="0" eaLnBrk="1" hangingPunct="1">
              <a:buNone/>
            </a:pPr>
            <a:r>
              <a:rPr lang="en-US" sz="2200" kern="0" dirty="0"/>
              <a:t>|24</a:t>
            </a:r>
          </a:p>
          <a:p>
            <a:pPr marL="0" indent="0" eaLnBrk="1" hangingPunct="1">
              <a:buNone/>
            </a:pPr>
            <a:r>
              <a:rPr lang="en-US" sz="2200" kern="0" dirty="0"/>
              <a:t>24</a:t>
            </a:r>
          </a:p>
        </p:txBody>
      </p:sp>
    </p:spTree>
    <p:extLst>
      <p:ext uri="{BB962C8B-B14F-4D97-AF65-F5344CB8AC3E}">
        <p14:creationId xmlns:p14="http://schemas.microsoft.com/office/powerpoint/2010/main" val="1489942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451BC74-CBEF-4D19-BDE3-2CEBEF4D7549}"/>
              </a:ext>
            </a:extLst>
          </p:cNvPr>
          <p:cNvSpPr>
            <a:spLocks noGrp="1"/>
          </p:cNvSpPr>
          <p:nvPr>
            <p:ph idx="1"/>
          </p:nvPr>
        </p:nvSpPr>
        <p:spPr>
          <a:xfrm>
            <a:off x="609600" y="152400"/>
            <a:ext cx="10972800" cy="6019799"/>
          </a:xfrm>
        </p:spPr>
        <p:txBody>
          <a:bodyPr/>
          <a:lstStyle/>
          <a:p>
            <a:r>
              <a:rPr lang="en-US" dirty="0"/>
              <a:t>From the “more recursive functions” video:</a:t>
            </a:r>
            <a:br>
              <a:rPr lang="en-US" dirty="0"/>
            </a:br>
            <a:br>
              <a:rPr lang="en-US" dirty="0"/>
            </a:br>
            <a:br>
              <a:rPr lang="en-US" dirty="0"/>
            </a:br>
            <a:endParaRPr lang="en-US" dirty="0"/>
          </a:p>
          <a:p>
            <a:r>
              <a:rPr lang="en-US" dirty="0"/>
              <a:t>What if we want them in increasing order?</a:t>
            </a:r>
          </a:p>
        </p:txBody>
      </p:sp>
      <p:pic>
        <p:nvPicPr>
          <p:cNvPr id="4" name="Picture 3">
            <a:extLst>
              <a:ext uri="{FF2B5EF4-FFF2-40B4-BE49-F238E27FC236}">
                <a16:creationId xmlns:a16="http://schemas.microsoft.com/office/drawing/2014/main" id="{E065522A-BF4A-4B80-B0C3-F65BCF1FE1D1}"/>
              </a:ext>
            </a:extLst>
          </p:cNvPr>
          <p:cNvPicPr>
            <a:picLocks noChangeAspect="1"/>
          </p:cNvPicPr>
          <p:nvPr/>
        </p:nvPicPr>
        <p:blipFill>
          <a:blip r:embed="rId3"/>
          <a:stretch>
            <a:fillRect/>
          </a:stretch>
        </p:blipFill>
        <p:spPr>
          <a:xfrm>
            <a:off x="76200" y="685800"/>
            <a:ext cx="5728098" cy="1295400"/>
          </a:xfrm>
          <a:prstGeom prst="rect">
            <a:avLst/>
          </a:prstGeom>
        </p:spPr>
      </p:pic>
      <p:pic>
        <p:nvPicPr>
          <p:cNvPr id="5" name="Picture 4">
            <a:extLst>
              <a:ext uri="{FF2B5EF4-FFF2-40B4-BE49-F238E27FC236}">
                <a16:creationId xmlns:a16="http://schemas.microsoft.com/office/drawing/2014/main" id="{59EB7187-7BB7-44ED-B7F3-14FD32E128E1}"/>
              </a:ext>
            </a:extLst>
          </p:cNvPr>
          <p:cNvPicPr>
            <a:picLocks noChangeAspect="1"/>
          </p:cNvPicPr>
          <p:nvPr/>
        </p:nvPicPr>
        <p:blipFill>
          <a:blip r:embed="rId4"/>
          <a:stretch>
            <a:fillRect/>
          </a:stretch>
        </p:blipFill>
        <p:spPr>
          <a:xfrm>
            <a:off x="5943600" y="685800"/>
            <a:ext cx="3735292" cy="762000"/>
          </a:xfrm>
          <a:prstGeom prst="rect">
            <a:avLst/>
          </a:prstGeom>
        </p:spPr>
      </p:pic>
      <p:pic>
        <p:nvPicPr>
          <p:cNvPr id="6" name="Picture 5">
            <a:extLst>
              <a:ext uri="{FF2B5EF4-FFF2-40B4-BE49-F238E27FC236}">
                <a16:creationId xmlns:a16="http://schemas.microsoft.com/office/drawing/2014/main" id="{A7B58D2D-A99E-4F45-B41F-BE7892FC48CB}"/>
              </a:ext>
            </a:extLst>
          </p:cNvPr>
          <p:cNvPicPr>
            <a:picLocks noChangeAspect="1"/>
          </p:cNvPicPr>
          <p:nvPr/>
        </p:nvPicPr>
        <p:blipFill>
          <a:blip r:embed="rId5"/>
          <a:stretch>
            <a:fillRect/>
          </a:stretch>
        </p:blipFill>
        <p:spPr>
          <a:xfrm>
            <a:off x="5943600" y="1495425"/>
            <a:ext cx="5976470" cy="762000"/>
          </a:xfrm>
          <a:prstGeom prst="rect">
            <a:avLst/>
          </a:prstGeom>
        </p:spPr>
      </p:pic>
    </p:spTree>
    <p:extLst>
      <p:ext uri="{BB962C8B-B14F-4D97-AF65-F5344CB8AC3E}">
        <p14:creationId xmlns:p14="http://schemas.microsoft.com/office/powerpoint/2010/main" val="116765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2209800" y="152400"/>
            <a:ext cx="6870700" cy="609600"/>
          </a:xfrm>
        </p:spPr>
        <p:txBody>
          <a:bodyPr/>
          <a:lstStyle/>
          <a:p>
            <a:pPr eaLnBrk="1" hangingPunct="1"/>
            <a:r>
              <a:rPr lang="en-US" sz="4000" dirty="0"/>
              <a:t>Translation of </a:t>
            </a:r>
            <a:r>
              <a:rPr lang="en-US" sz="4000" b="1" dirty="0"/>
              <a:t>let</a:t>
            </a:r>
          </a:p>
        </p:txBody>
      </p:sp>
      <p:sp>
        <p:nvSpPr>
          <p:cNvPr id="81923" name="Rectangle 3"/>
          <p:cNvSpPr>
            <a:spLocks noGrp="1" noChangeArrowheads="1"/>
          </p:cNvSpPr>
          <p:nvPr>
            <p:ph type="body" idx="1"/>
          </p:nvPr>
        </p:nvSpPr>
        <p:spPr>
          <a:xfrm>
            <a:off x="1524000" y="838200"/>
            <a:ext cx="9906000" cy="5486400"/>
          </a:xfrm>
        </p:spPr>
        <p:txBody>
          <a:bodyPr/>
          <a:lstStyle/>
          <a:p>
            <a:pPr eaLnBrk="1" hangingPunct="1">
              <a:buFontTx/>
              <a:buNone/>
            </a:pPr>
            <a:r>
              <a:rPr lang="it-IT" sz="2800" b="1" dirty="0">
                <a:solidFill>
                  <a:srgbClr val="FFFF00"/>
                </a:solidFill>
                <a:latin typeface="Courier New" pitchFamily="49" charset="0"/>
              </a:rPr>
              <a:t>(define L '(4 3 2))</a:t>
            </a:r>
          </a:p>
          <a:p>
            <a:pPr eaLnBrk="1" hangingPunct="1">
              <a:buFontTx/>
              <a:buNone/>
            </a:pPr>
            <a:r>
              <a:rPr lang="en-US" sz="2800" b="1" dirty="0">
                <a:solidFill>
                  <a:srgbClr val="FFFF00"/>
                </a:solidFill>
                <a:latin typeface="Courier New" pitchFamily="49" charset="0"/>
              </a:rPr>
              <a:t>(let ([first (car L)]</a:t>
            </a:r>
          </a:p>
          <a:p>
            <a:pPr eaLnBrk="1" hangingPunct="1">
              <a:buFontTx/>
              <a:buNone/>
            </a:pPr>
            <a:r>
              <a:rPr lang="en-US" sz="2800" b="1" dirty="0">
                <a:solidFill>
                  <a:srgbClr val="FFFF00"/>
                </a:solidFill>
                <a:latin typeface="Courier New" pitchFamily="49" charset="0"/>
              </a:rPr>
              <a:t>      [second (</a:t>
            </a:r>
            <a:r>
              <a:rPr lang="en-US" sz="2800" b="1" dirty="0" err="1">
                <a:solidFill>
                  <a:srgbClr val="FFFF00"/>
                </a:solidFill>
                <a:latin typeface="Courier New" pitchFamily="49" charset="0"/>
              </a:rPr>
              <a:t>cadr</a:t>
            </a:r>
            <a:r>
              <a:rPr lang="en-US" sz="2800" b="1" dirty="0">
                <a:solidFill>
                  <a:srgbClr val="FFFF00"/>
                </a:solidFill>
                <a:latin typeface="Courier New" pitchFamily="49" charset="0"/>
              </a:rPr>
              <a:t> L)])</a:t>
            </a:r>
          </a:p>
          <a:p>
            <a:pPr eaLnBrk="1" hangingPunct="1">
              <a:buFontTx/>
              <a:buNone/>
            </a:pPr>
            <a:r>
              <a:rPr lang="en-US" sz="2800" b="1" dirty="0">
                <a:solidFill>
                  <a:srgbClr val="FFFF00"/>
                </a:solidFill>
                <a:latin typeface="Courier New" pitchFamily="49" charset="0"/>
              </a:rPr>
              <a:t>  (list (+ first second) (- first second)))</a:t>
            </a:r>
          </a:p>
          <a:p>
            <a:pPr eaLnBrk="1" hangingPunct="1">
              <a:buFontTx/>
              <a:buNone/>
            </a:pPr>
            <a:endParaRPr lang="en-US" sz="2400" b="1" dirty="0">
              <a:latin typeface="Courier New" pitchFamily="49" charset="0"/>
            </a:endParaRPr>
          </a:p>
          <a:p>
            <a:pPr eaLnBrk="1" hangingPunct="1">
              <a:buFontTx/>
              <a:buNone/>
            </a:pPr>
            <a:r>
              <a:rPr lang="it-IT" sz="2800" b="1" dirty="0"/>
              <a:t>The </a:t>
            </a:r>
            <a:r>
              <a:rPr lang="it-IT" sz="2800" b="1" dirty="0">
                <a:solidFill>
                  <a:srgbClr val="FFC000"/>
                </a:solidFill>
                <a:latin typeface="Courier New" pitchFamily="49" charset="0"/>
              </a:rPr>
              <a:t>let</a:t>
            </a:r>
            <a:r>
              <a:rPr lang="it-IT" sz="2800" b="1" dirty="0"/>
              <a:t> expression is equivalent to</a:t>
            </a:r>
            <a:endParaRPr lang="it-IT" sz="2400" b="1" dirty="0"/>
          </a:p>
          <a:p>
            <a:pPr eaLnBrk="1" hangingPunct="1">
              <a:buFontTx/>
              <a:buNone/>
            </a:pPr>
            <a:r>
              <a:rPr lang="en-US" sz="2400" b="1" dirty="0">
                <a:solidFill>
                  <a:srgbClr val="FFFF00"/>
                </a:solidFill>
                <a:latin typeface="Courier New" pitchFamily="49" charset="0"/>
              </a:rPr>
              <a:t>((lambda (first second) </a:t>
            </a:r>
          </a:p>
          <a:p>
            <a:pPr eaLnBrk="1" hangingPunct="1">
              <a:buFontTx/>
              <a:buNone/>
            </a:pPr>
            <a:r>
              <a:rPr lang="en-US" sz="2400" b="1" dirty="0">
                <a:solidFill>
                  <a:srgbClr val="FFFF00"/>
                </a:solidFill>
                <a:latin typeface="Courier New" pitchFamily="49" charset="0"/>
              </a:rPr>
              <a:t>   (list (+ first second) (- first second)))</a:t>
            </a:r>
          </a:p>
          <a:p>
            <a:pPr eaLnBrk="1" hangingPunct="1">
              <a:buFontTx/>
              <a:buNone/>
            </a:pPr>
            <a:r>
              <a:rPr lang="en-US" sz="2800" b="1" dirty="0">
                <a:solidFill>
                  <a:srgbClr val="FFFF00"/>
                </a:solidFill>
                <a:latin typeface="Courier New" pitchFamily="49" charset="0"/>
              </a:rPr>
              <a:t> (car L)</a:t>
            </a:r>
          </a:p>
          <a:p>
            <a:pPr eaLnBrk="1" hangingPunct="1">
              <a:buFontTx/>
              <a:buNone/>
            </a:pPr>
            <a:r>
              <a:rPr lang="en-US" sz="2800" b="1" dirty="0">
                <a:solidFill>
                  <a:srgbClr val="FFFF00"/>
                </a:solidFill>
                <a:latin typeface="Courier New" pitchFamily="49" charset="0"/>
              </a:rPr>
              <a:t> (</a:t>
            </a:r>
            <a:r>
              <a:rPr lang="en-US" sz="2800" b="1" dirty="0" err="1">
                <a:solidFill>
                  <a:srgbClr val="FFFF00"/>
                </a:solidFill>
                <a:latin typeface="Courier New" pitchFamily="49" charset="0"/>
              </a:rPr>
              <a:t>cadr</a:t>
            </a:r>
            <a:r>
              <a:rPr lang="en-US" sz="2800" b="1" dirty="0">
                <a:solidFill>
                  <a:srgbClr val="FFFF00"/>
                </a:solidFill>
                <a:latin typeface="Courier New" pitchFamily="49" charset="0"/>
              </a:rPr>
              <a:t> L))</a:t>
            </a:r>
          </a:p>
          <a:p>
            <a:pPr eaLnBrk="1" hangingPunct="1">
              <a:buFontTx/>
              <a:buNone/>
            </a:pPr>
            <a:endParaRPr lang="en-US" dirty="0"/>
          </a:p>
        </p:txBody>
      </p:sp>
      <p:sp>
        <p:nvSpPr>
          <p:cNvPr id="2" name="TextBox 1">
            <a:extLst>
              <a:ext uri="{FF2B5EF4-FFF2-40B4-BE49-F238E27FC236}">
                <a16:creationId xmlns:a16="http://schemas.microsoft.com/office/drawing/2014/main" id="{E0FD1453-0DC2-443D-A231-A0D60E48C358}"/>
              </a:ext>
            </a:extLst>
          </p:cNvPr>
          <p:cNvSpPr txBox="1"/>
          <p:nvPr/>
        </p:nvSpPr>
        <p:spPr>
          <a:xfrm>
            <a:off x="5105400" y="4831140"/>
            <a:ext cx="6096000" cy="1569660"/>
          </a:xfrm>
          <a:prstGeom prst="rect">
            <a:avLst/>
          </a:prstGeom>
          <a:noFill/>
          <a:ln w="19050">
            <a:solidFill>
              <a:srgbClr val="0000FF"/>
            </a:solidFill>
          </a:ln>
        </p:spPr>
        <p:txBody>
          <a:bodyPr wrap="square" rtlCol="0">
            <a:spAutoFit/>
          </a:bodyPr>
          <a:lstStyle/>
          <a:p>
            <a:r>
              <a:rPr lang="en-US" sz="3200" b="1" dirty="0"/>
              <a:t>let</a:t>
            </a:r>
            <a:r>
              <a:rPr lang="en-US" sz="3200" dirty="0"/>
              <a:t> and </a:t>
            </a:r>
            <a:r>
              <a:rPr lang="en-US" sz="3200" b="1" dirty="0"/>
              <a:t>cond</a:t>
            </a:r>
            <a:r>
              <a:rPr lang="en-US" sz="3200" dirty="0"/>
              <a:t> are both examples of “syntactic sugar”, as are </a:t>
            </a:r>
            <a:r>
              <a:rPr lang="en-US" sz="3200" b="1" dirty="0"/>
              <a:t>and</a:t>
            </a:r>
            <a:r>
              <a:rPr lang="en-US" sz="3200" dirty="0"/>
              <a:t> </a:t>
            </a:r>
            <a:r>
              <a:rPr lang="en-US" sz="3200" dirty="0" err="1"/>
              <a:t>and</a:t>
            </a:r>
            <a:r>
              <a:rPr lang="en-US" sz="3200" dirty="0"/>
              <a:t> </a:t>
            </a:r>
            <a:r>
              <a:rPr lang="en-US" sz="3200" b="1" dirty="0"/>
              <a:t>or</a:t>
            </a:r>
            <a:r>
              <a:rPr lang="en-US" sz="3200" dirty="0"/>
              <a:t>.</a:t>
            </a:r>
          </a:p>
        </p:txBody>
      </p:sp>
    </p:spTree>
    <p:extLst>
      <p:ext uri="{BB962C8B-B14F-4D97-AF65-F5344CB8AC3E}">
        <p14:creationId xmlns:p14="http://schemas.microsoft.com/office/powerpoint/2010/main" val="875420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192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192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192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192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192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8192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8192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819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2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2209800" y="152400"/>
            <a:ext cx="6870700" cy="609600"/>
          </a:xfrm>
        </p:spPr>
        <p:txBody>
          <a:bodyPr/>
          <a:lstStyle/>
          <a:p>
            <a:pPr eaLnBrk="1" hangingPunct="1"/>
            <a:r>
              <a:rPr lang="en-US" sz="4000"/>
              <a:t>more on let</a:t>
            </a:r>
          </a:p>
        </p:txBody>
      </p:sp>
      <p:sp>
        <p:nvSpPr>
          <p:cNvPr id="21507" name="Rectangle 3"/>
          <p:cNvSpPr>
            <a:spLocks noGrp="1" noChangeArrowheads="1"/>
          </p:cNvSpPr>
          <p:nvPr>
            <p:ph type="body" idx="1"/>
          </p:nvPr>
        </p:nvSpPr>
        <p:spPr>
          <a:xfrm>
            <a:off x="228600" y="766187"/>
            <a:ext cx="9296400" cy="5486400"/>
          </a:xfrm>
        </p:spPr>
        <p:txBody>
          <a:bodyPr/>
          <a:lstStyle/>
          <a:p>
            <a:pPr eaLnBrk="1" hangingPunct="1">
              <a:spcBef>
                <a:spcPts val="0"/>
              </a:spcBef>
              <a:buFontTx/>
              <a:buNone/>
            </a:pPr>
            <a:r>
              <a:rPr lang="en-US" sz="2800" b="1" dirty="0">
                <a:solidFill>
                  <a:srgbClr val="FFFF00"/>
                </a:solidFill>
                <a:latin typeface="Courier New" pitchFamily="49" charset="0"/>
              </a:rPr>
              <a:t>(define xxx </a:t>
            </a:r>
          </a:p>
          <a:p>
            <a:pPr eaLnBrk="1" hangingPunct="1">
              <a:spcBef>
                <a:spcPts val="0"/>
              </a:spcBef>
              <a:buFontTx/>
              <a:buNone/>
            </a:pPr>
            <a:r>
              <a:rPr lang="en-US" sz="2800" b="1" dirty="0">
                <a:solidFill>
                  <a:srgbClr val="FFFF00"/>
                </a:solidFill>
                <a:latin typeface="Courier New" pitchFamily="49" charset="0"/>
              </a:rPr>
              <a:t>   (lambda (L)</a:t>
            </a:r>
          </a:p>
          <a:p>
            <a:pPr eaLnBrk="1" hangingPunct="1">
              <a:spcBef>
                <a:spcPts val="0"/>
              </a:spcBef>
              <a:buFontTx/>
              <a:buNone/>
            </a:pPr>
            <a:r>
              <a:rPr lang="en-US" sz="2800" b="1" dirty="0">
                <a:solidFill>
                  <a:srgbClr val="FFFF00"/>
                </a:solidFill>
                <a:latin typeface="Courier New" pitchFamily="49" charset="0"/>
              </a:rPr>
              <a:t>     (let ([a  (car L)]</a:t>
            </a:r>
          </a:p>
          <a:p>
            <a:pPr eaLnBrk="1" hangingPunct="1">
              <a:spcBef>
                <a:spcPts val="0"/>
              </a:spcBef>
              <a:buFontTx/>
              <a:buNone/>
            </a:pPr>
            <a:r>
              <a:rPr lang="en-US" sz="2800" b="1" dirty="0">
                <a:solidFill>
                  <a:srgbClr val="FFFF00"/>
                </a:solidFill>
                <a:latin typeface="Courier New" pitchFamily="49" charset="0"/>
              </a:rPr>
              <a:t>           [b  (</a:t>
            </a:r>
            <a:r>
              <a:rPr lang="en-US" sz="2800" b="1" dirty="0" err="1">
                <a:solidFill>
                  <a:srgbClr val="FFFF00"/>
                </a:solidFill>
                <a:latin typeface="Courier New" pitchFamily="49" charset="0"/>
              </a:rPr>
              <a:t>cdr</a:t>
            </a:r>
            <a:r>
              <a:rPr lang="en-US" sz="2800" b="1" dirty="0">
                <a:solidFill>
                  <a:srgbClr val="FFFF00"/>
                </a:solidFill>
                <a:latin typeface="Courier New" pitchFamily="49" charset="0"/>
              </a:rPr>
              <a:t> L)]</a:t>
            </a:r>
          </a:p>
          <a:p>
            <a:pPr eaLnBrk="1" hangingPunct="1">
              <a:spcBef>
                <a:spcPts val="0"/>
              </a:spcBef>
              <a:buFontTx/>
              <a:buNone/>
            </a:pPr>
            <a:r>
              <a:rPr lang="en-US" sz="2800" b="1" dirty="0">
                <a:solidFill>
                  <a:srgbClr val="FFFF00"/>
                </a:solidFill>
                <a:latin typeface="Courier New" pitchFamily="49" charset="0"/>
              </a:rPr>
              <a:t>           [c  (car b)])</a:t>
            </a:r>
          </a:p>
          <a:p>
            <a:pPr eaLnBrk="1" hangingPunct="1">
              <a:spcBef>
                <a:spcPts val="0"/>
              </a:spcBef>
              <a:buFontTx/>
              <a:buNone/>
            </a:pPr>
            <a:r>
              <a:rPr lang="en-US" sz="2800" b="1" dirty="0">
                <a:solidFill>
                  <a:srgbClr val="FFFF00"/>
                </a:solidFill>
                <a:latin typeface="Courier New" pitchFamily="49" charset="0"/>
              </a:rPr>
              <a:t>       (list c a))))</a:t>
            </a:r>
          </a:p>
          <a:p>
            <a:pPr eaLnBrk="1" hangingPunct="1">
              <a:buFontTx/>
              <a:buNone/>
            </a:pPr>
            <a:endParaRPr lang="en-US" sz="2400" b="1" dirty="0">
              <a:latin typeface="Courier New" pitchFamily="49" charset="0"/>
            </a:endParaRPr>
          </a:p>
          <a:p>
            <a:pPr eaLnBrk="1" hangingPunct="1">
              <a:buFontTx/>
              <a:buNone/>
            </a:pPr>
            <a:r>
              <a:rPr lang="it-IT" sz="2400" b="1" dirty="0"/>
              <a:t>What goes wrong if we evaluate </a:t>
            </a:r>
            <a:r>
              <a:rPr lang="it-IT" sz="2800" b="1" dirty="0">
                <a:solidFill>
                  <a:srgbClr val="FFFF00"/>
                </a:solidFill>
                <a:latin typeface="Courier New" pitchFamily="49" charset="0"/>
              </a:rPr>
              <a:t>(xxx '(1 2 3)) </a:t>
            </a:r>
            <a:r>
              <a:rPr lang="it-IT" sz="2400" dirty="0"/>
              <a:t>?</a:t>
            </a:r>
            <a:br>
              <a:rPr lang="it-IT" sz="2400" b="1" dirty="0"/>
            </a:br>
            <a:endParaRPr lang="it-IT" sz="2400" b="1" dirty="0"/>
          </a:p>
          <a:p>
            <a:pPr eaLnBrk="1" hangingPunct="1">
              <a:buFontTx/>
              <a:buNone/>
            </a:pPr>
            <a:r>
              <a:rPr lang="it-IT" sz="2400" b="1" dirty="0"/>
              <a:t>Translate the </a:t>
            </a:r>
            <a:r>
              <a:rPr lang="it-IT" sz="2400" dirty="0">
                <a:latin typeface="Courier New" pitchFamily="49" charset="0"/>
              </a:rPr>
              <a:t>let</a:t>
            </a:r>
            <a:r>
              <a:rPr lang="it-IT" sz="2400" b="1" dirty="0"/>
              <a:t> expression to an application of </a:t>
            </a:r>
            <a:r>
              <a:rPr lang="it-IT" sz="2400" dirty="0">
                <a:latin typeface="Courier New" pitchFamily="49" charset="0"/>
              </a:rPr>
              <a:t>lambda</a:t>
            </a:r>
          </a:p>
          <a:p>
            <a:pPr eaLnBrk="1" hangingPunct="1">
              <a:buFontTx/>
              <a:buNone/>
            </a:pPr>
            <a:endParaRPr lang="it-IT" sz="2400" b="1" dirty="0"/>
          </a:p>
          <a:p>
            <a:pPr eaLnBrk="1" hangingPunct="1">
              <a:buFontTx/>
              <a:buNone/>
            </a:pPr>
            <a:endParaRPr lang="en-US" dirty="0"/>
          </a:p>
        </p:txBody>
      </p:sp>
      <p:sp>
        <p:nvSpPr>
          <p:cNvPr id="2" name="TextBox 1">
            <a:extLst>
              <a:ext uri="{FF2B5EF4-FFF2-40B4-BE49-F238E27FC236}">
                <a16:creationId xmlns:a16="http://schemas.microsoft.com/office/drawing/2014/main" id="{C3C91F63-4C3F-4149-B421-F93035628DC8}"/>
              </a:ext>
            </a:extLst>
          </p:cNvPr>
          <p:cNvSpPr txBox="1"/>
          <p:nvPr/>
        </p:nvSpPr>
        <p:spPr>
          <a:xfrm>
            <a:off x="6216650" y="5630148"/>
            <a:ext cx="5105400" cy="1015663"/>
          </a:xfrm>
          <a:prstGeom prst="rect">
            <a:avLst/>
          </a:prstGeom>
          <a:noFill/>
          <a:ln w="28575">
            <a:solidFill>
              <a:srgbClr val="6600CC"/>
            </a:solidFill>
          </a:ln>
        </p:spPr>
        <p:txBody>
          <a:bodyPr wrap="square" rtlCol="0">
            <a:spAutoFit/>
          </a:bodyPr>
          <a:lstStyle/>
          <a:p>
            <a:r>
              <a:rPr lang="en-US" sz="2000" dirty="0"/>
              <a:t>one of the  problems in  A6 asks you to do the </a:t>
            </a:r>
            <a:r>
              <a:rPr lang="en-US" sz="2000" b="1" dirty="0"/>
              <a:t>let </a:t>
            </a:r>
            <a:r>
              <a:rPr lang="en-US" sz="2000" dirty="0">
                <a:sym typeface="Wingdings" panose="05000000000000000000" pitchFamily="2" charset="2"/>
              </a:rPr>
              <a:t> application of </a:t>
            </a:r>
            <a:r>
              <a:rPr lang="en-US" sz="2000" b="1" dirty="0">
                <a:sym typeface="Wingdings" panose="05000000000000000000" pitchFamily="2" charset="2"/>
              </a:rPr>
              <a:t>lambda</a:t>
            </a:r>
            <a:r>
              <a:rPr lang="en-US" sz="2000" dirty="0">
                <a:sym typeface="Wingdings" panose="05000000000000000000" pitchFamily="2" charset="2"/>
              </a:rPr>
              <a:t> </a:t>
            </a:r>
            <a:r>
              <a:rPr lang="en-US" sz="2000" dirty="0"/>
              <a:t>translation automatically.</a:t>
            </a:r>
          </a:p>
        </p:txBody>
      </p:sp>
    </p:spTree>
    <p:extLst>
      <p:ext uri="{BB962C8B-B14F-4D97-AF65-F5344CB8AC3E}">
        <p14:creationId xmlns:p14="http://schemas.microsoft.com/office/powerpoint/2010/main" val="16467012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2209800" y="152400"/>
            <a:ext cx="6870700" cy="609600"/>
          </a:xfrm>
        </p:spPr>
        <p:txBody>
          <a:bodyPr/>
          <a:lstStyle/>
          <a:p>
            <a:pPr eaLnBrk="1" hangingPunct="1"/>
            <a:r>
              <a:rPr lang="en-US" sz="4000"/>
              <a:t>let*</a:t>
            </a:r>
          </a:p>
        </p:txBody>
      </p:sp>
      <p:sp>
        <p:nvSpPr>
          <p:cNvPr id="83971" name="Rectangle 3"/>
          <p:cNvSpPr>
            <a:spLocks noGrp="1" noChangeArrowheads="1"/>
          </p:cNvSpPr>
          <p:nvPr>
            <p:ph type="body" idx="1"/>
          </p:nvPr>
        </p:nvSpPr>
        <p:spPr>
          <a:xfrm>
            <a:off x="381000" y="838200"/>
            <a:ext cx="9372600" cy="5486400"/>
          </a:xfrm>
        </p:spPr>
        <p:txBody>
          <a:bodyPr/>
          <a:lstStyle/>
          <a:p>
            <a:pPr eaLnBrk="1" hangingPunct="1">
              <a:buFontTx/>
              <a:buNone/>
            </a:pPr>
            <a:r>
              <a:rPr lang="it-IT" sz="2400" b="1" dirty="0"/>
              <a:t>What we really wanted was</a:t>
            </a:r>
          </a:p>
          <a:p>
            <a:pPr eaLnBrk="1" hangingPunct="1">
              <a:spcBef>
                <a:spcPct val="0"/>
              </a:spcBef>
              <a:buFontTx/>
              <a:buNone/>
            </a:pPr>
            <a:r>
              <a:rPr lang="en-US" sz="2800" b="1" dirty="0">
                <a:solidFill>
                  <a:srgbClr val="FFFF00"/>
                </a:solidFill>
                <a:latin typeface="Courier New" pitchFamily="49" charset="0"/>
              </a:rPr>
              <a:t>(define xxx </a:t>
            </a:r>
          </a:p>
          <a:p>
            <a:pPr eaLnBrk="1" hangingPunct="1">
              <a:spcBef>
                <a:spcPct val="0"/>
              </a:spcBef>
              <a:buFontTx/>
              <a:buNone/>
            </a:pPr>
            <a:r>
              <a:rPr lang="en-US" sz="2800" b="1" dirty="0">
                <a:solidFill>
                  <a:srgbClr val="FFFF00"/>
                </a:solidFill>
                <a:latin typeface="Courier New" pitchFamily="49" charset="0"/>
              </a:rPr>
              <a:t>   (lambda (L)</a:t>
            </a:r>
          </a:p>
          <a:p>
            <a:pPr eaLnBrk="1" hangingPunct="1">
              <a:spcBef>
                <a:spcPct val="0"/>
              </a:spcBef>
              <a:buFontTx/>
              <a:buNone/>
            </a:pPr>
            <a:r>
              <a:rPr lang="en-US" sz="2800" b="1" dirty="0">
                <a:solidFill>
                  <a:srgbClr val="FFFF00"/>
                </a:solidFill>
                <a:latin typeface="Courier New" pitchFamily="49" charset="0"/>
              </a:rPr>
              <a:t>     (let* ([a  (car L)]</a:t>
            </a:r>
          </a:p>
          <a:p>
            <a:pPr eaLnBrk="1" hangingPunct="1">
              <a:spcBef>
                <a:spcPct val="0"/>
              </a:spcBef>
              <a:buFontTx/>
              <a:buNone/>
            </a:pPr>
            <a:r>
              <a:rPr lang="en-US" sz="2800" b="1" dirty="0">
                <a:solidFill>
                  <a:srgbClr val="FFFF00"/>
                </a:solidFill>
                <a:latin typeface="Courier New" pitchFamily="49" charset="0"/>
              </a:rPr>
              <a:t>            [b  (cdr L)]</a:t>
            </a:r>
          </a:p>
          <a:p>
            <a:pPr eaLnBrk="1" hangingPunct="1">
              <a:spcBef>
                <a:spcPct val="0"/>
              </a:spcBef>
              <a:buFontTx/>
              <a:buNone/>
            </a:pPr>
            <a:r>
              <a:rPr lang="en-US" sz="2800" b="1" dirty="0">
                <a:solidFill>
                  <a:srgbClr val="FFFF00"/>
                </a:solidFill>
                <a:latin typeface="Courier New" pitchFamily="49" charset="0"/>
              </a:rPr>
              <a:t>            [c  (car b)])</a:t>
            </a:r>
          </a:p>
          <a:p>
            <a:pPr eaLnBrk="1" hangingPunct="1">
              <a:spcBef>
                <a:spcPct val="0"/>
              </a:spcBef>
              <a:buFontTx/>
              <a:buNone/>
            </a:pPr>
            <a:r>
              <a:rPr lang="en-US" sz="2800" b="1" dirty="0">
                <a:solidFill>
                  <a:srgbClr val="FFFF00"/>
                </a:solidFill>
                <a:latin typeface="Courier New" pitchFamily="49" charset="0"/>
              </a:rPr>
              <a:t>       (list c a))))</a:t>
            </a:r>
          </a:p>
          <a:p>
            <a:pPr eaLnBrk="1" hangingPunct="1">
              <a:buFontTx/>
              <a:buNone/>
            </a:pPr>
            <a:r>
              <a:rPr lang="it-IT" sz="2400" b="1" dirty="0"/>
              <a:t>which translate</a:t>
            </a:r>
            <a:r>
              <a:rPr lang="en-US" sz="2400" b="1" dirty="0"/>
              <a:t>s into</a:t>
            </a:r>
          </a:p>
          <a:p>
            <a:pPr eaLnBrk="1" hangingPunct="1">
              <a:spcBef>
                <a:spcPct val="0"/>
              </a:spcBef>
              <a:buFontTx/>
              <a:buNone/>
            </a:pPr>
            <a:r>
              <a:rPr lang="en-US" sz="2800" b="1" dirty="0">
                <a:latin typeface="Courier New" pitchFamily="49" charset="0"/>
              </a:rPr>
              <a:t>(</a:t>
            </a:r>
            <a:r>
              <a:rPr lang="en-US" sz="2800" b="1" dirty="0">
                <a:solidFill>
                  <a:srgbClr val="FFFF00"/>
                </a:solidFill>
                <a:latin typeface="Courier New" pitchFamily="49" charset="0"/>
              </a:rPr>
              <a:t>define xxx</a:t>
            </a:r>
          </a:p>
          <a:p>
            <a:pPr eaLnBrk="1" hangingPunct="1">
              <a:spcBef>
                <a:spcPct val="0"/>
              </a:spcBef>
              <a:buFontTx/>
              <a:buNone/>
            </a:pPr>
            <a:r>
              <a:rPr lang="en-US" sz="2800" b="1" dirty="0">
                <a:solidFill>
                  <a:srgbClr val="FFFF00"/>
                </a:solidFill>
                <a:latin typeface="Courier New" pitchFamily="49" charset="0"/>
              </a:rPr>
              <a:t>   (lambda (L)</a:t>
            </a:r>
          </a:p>
          <a:p>
            <a:pPr eaLnBrk="1" hangingPunct="1">
              <a:spcBef>
                <a:spcPct val="0"/>
              </a:spcBef>
              <a:buFontTx/>
              <a:buNone/>
            </a:pPr>
            <a:r>
              <a:rPr lang="en-US" sz="2800" b="1" dirty="0">
                <a:solidFill>
                  <a:srgbClr val="FFFF00"/>
                </a:solidFill>
                <a:latin typeface="Courier New" pitchFamily="49" charset="0"/>
              </a:rPr>
              <a:t>     (let ([a (car L)])</a:t>
            </a:r>
          </a:p>
          <a:p>
            <a:pPr eaLnBrk="1" hangingPunct="1">
              <a:spcBef>
                <a:spcPct val="0"/>
              </a:spcBef>
              <a:buFontTx/>
              <a:buNone/>
            </a:pPr>
            <a:r>
              <a:rPr lang="en-US" sz="2800" b="1" dirty="0">
                <a:solidFill>
                  <a:srgbClr val="FFFF00"/>
                </a:solidFill>
                <a:latin typeface="Courier New" pitchFamily="49" charset="0"/>
              </a:rPr>
              <a:t>       (let ([b  (cdr L)])</a:t>
            </a:r>
          </a:p>
          <a:p>
            <a:pPr eaLnBrk="1" hangingPunct="1">
              <a:spcBef>
                <a:spcPct val="0"/>
              </a:spcBef>
              <a:buFontTx/>
              <a:buNone/>
            </a:pPr>
            <a:r>
              <a:rPr lang="en-US" sz="2800" b="1" dirty="0">
                <a:solidFill>
                  <a:srgbClr val="FFFF00"/>
                </a:solidFill>
                <a:latin typeface="Courier New" pitchFamily="49" charset="0"/>
              </a:rPr>
              <a:t>          (let ([c  (car b)])</a:t>
            </a:r>
          </a:p>
          <a:p>
            <a:pPr eaLnBrk="1" hangingPunct="1">
              <a:spcBef>
                <a:spcPct val="0"/>
              </a:spcBef>
              <a:buFontTx/>
              <a:buNone/>
            </a:pPr>
            <a:r>
              <a:rPr lang="en-US" sz="2800" b="1" dirty="0">
                <a:solidFill>
                  <a:srgbClr val="FFFF00"/>
                </a:solidFill>
                <a:latin typeface="Courier New" pitchFamily="49" charset="0"/>
              </a:rPr>
              <a:t>              (list c a))))))</a:t>
            </a:r>
            <a:endParaRPr lang="it-IT" sz="2800" b="1" dirty="0">
              <a:solidFill>
                <a:srgbClr val="FFFF00"/>
              </a:solidFill>
              <a:latin typeface="Courier New" pitchFamily="49" charset="0"/>
            </a:endParaRPr>
          </a:p>
          <a:p>
            <a:pPr eaLnBrk="1" hangingPunct="1">
              <a:buFontTx/>
              <a:buNone/>
            </a:pPr>
            <a:endParaRPr lang="it-IT" sz="2400" b="1" dirty="0">
              <a:latin typeface="Courier New" pitchFamily="49" charset="0"/>
            </a:endParaRPr>
          </a:p>
          <a:p>
            <a:pPr eaLnBrk="1" hangingPunct="1">
              <a:buFontTx/>
              <a:buNone/>
            </a:pPr>
            <a:endParaRPr lang="en-US" dirty="0"/>
          </a:p>
        </p:txBody>
      </p:sp>
      <p:sp>
        <p:nvSpPr>
          <p:cNvPr id="4" name="TextBox 3">
            <a:extLst>
              <a:ext uri="{FF2B5EF4-FFF2-40B4-BE49-F238E27FC236}">
                <a16:creationId xmlns:a16="http://schemas.microsoft.com/office/drawing/2014/main" id="{8119F517-2D59-4001-8B4A-7350DD0B2406}"/>
              </a:ext>
            </a:extLst>
          </p:cNvPr>
          <p:cNvSpPr txBox="1"/>
          <p:nvPr/>
        </p:nvSpPr>
        <p:spPr>
          <a:xfrm>
            <a:off x="7162800" y="4103222"/>
            <a:ext cx="4038600" cy="1015663"/>
          </a:xfrm>
          <a:prstGeom prst="rect">
            <a:avLst/>
          </a:prstGeom>
          <a:noFill/>
          <a:ln w="28575">
            <a:solidFill>
              <a:srgbClr val="6600CC"/>
            </a:solidFill>
          </a:ln>
        </p:spPr>
        <p:txBody>
          <a:bodyPr wrap="square" rtlCol="0">
            <a:spAutoFit/>
          </a:bodyPr>
          <a:lstStyle/>
          <a:p>
            <a:r>
              <a:rPr lang="en-US" sz="2000" dirty="0"/>
              <a:t>one of the  problems in  A6 asks you to do the </a:t>
            </a:r>
            <a:r>
              <a:rPr lang="en-US" sz="2000" b="1" dirty="0"/>
              <a:t>let* </a:t>
            </a:r>
            <a:r>
              <a:rPr lang="en-US" sz="2000" dirty="0">
                <a:sym typeface="Wingdings" panose="05000000000000000000" pitchFamily="2" charset="2"/>
              </a:rPr>
              <a:t> nested </a:t>
            </a:r>
            <a:r>
              <a:rPr lang="en-US" sz="2000" b="1" dirty="0">
                <a:sym typeface="Wingdings" panose="05000000000000000000" pitchFamily="2" charset="2"/>
              </a:rPr>
              <a:t>let</a:t>
            </a:r>
            <a:r>
              <a:rPr lang="en-US" sz="2000" dirty="0">
                <a:sym typeface="Wingdings" panose="05000000000000000000" pitchFamily="2" charset="2"/>
              </a:rPr>
              <a:t>s </a:t>
            </a:r>
            <a:r>
              <a:rPr lang="en-US" sz="2000" dirty="0"/>
              <a:t> translation automatically.</a:t>
            </a:r>
          </a:p>
        </p:txBody>
      </p:sp>
      <p:sp>
        <p:nvSpPr>
          <p:cNvPr id="5" name="TextBox 4">
            <a:extLst>
              <a:ext uri="{FF2B5EF4-FFF2-40B4-BE49-F238E27FC236}">
                <a16:creationId xmlns:a16="http://schemas.microsoft.com/office/drawing/2014/main" id="{A17C5EAA-284D-414E-9E7B-FB428A925515}"/>
              </a:ext>
            </a:extLst>
          </p:cNvPr>
          <p:cNvSpPr txBox="1"/>
          <p:nvPr/>
        </p:nvSpPr>
        <p:spPr>
          <a:xfrm>
            <a:off x="7315200" y="5653093"/>
            <a:ext cx="4038600" cy="707886"/>
          </a:xfrm>
          <a:prstGeom prst="rect">
            <a:avLst/>
          </a:prstGeom>
          <a:noFill/>
          <a:ln w="28575">
            <a:solidFill>
              <a:srgbClr val="6600CC"/>
            </a:solidFill>
          </a:ln>
        </p:spPr>
        <p:txBody>
          <a:bodyPr wrap="square" rtlCol="0">
            <a:spAutoFit/>
          </a:bodyPr>
          <a:lstStyle/>
          <a:p>
            <a:r>
              <a:rPr lang="en-US" sz="2000" dirty="0"/>
              <a:t>Why not always use </a:t>
            </a:r>
            <a:r>
              <a:rPr lang="en-US" sz="2000" b="1" dirty="0"/>
              <a:t>let*</a:t>
            </a:r>
            <a:r>
              <a:rPr lang="en-US" sz="2000" dirty="0"/>
              <a:t> instead of </a:t>
            </a:r>
            <a:r>
              <a:rPr lang="en-US" sz="2000" b="1" dirty="0"/>
              <a:t>let?</a:t>
            </a:r>
          </a:p>
        </p:txBody>
      </p:sp>
    </p:spTree>
    <p:extLst>
      <p:ext uri="{BB962C8B-B14F-4D97-AF65-F5344CB8AC3E}">
        <p14:creationId xmlns:p14="http://schemas.microsoft.com/office/powerpoint/2010/main" val="6393331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3971">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3971">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83971">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3971">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3971">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3971">
                                            <p:txEl>
                                              <p:pRg st="6" end="6"/>
                                            </p:txEl>
                                          </p:spTgt>
                                        </p:tgtEl>
                                        <p:attrNameLst>
                                          <p:attrName>style.visibility</p:attrName>
                                        </p:attrNameLst>
                                      </p:cBhvr>
                                      <p:to>
                                        <p:strVal val="visible"/>
                                      </p:to>
                                    </p:set>
                                  </p:childTnLst>
                                </p:cTn>
                              </p:par>
                            </p:childTnLst>
                          </p:cTn>
                        </p:par>
                        <p:par>
                          <p:cTn id="19" fill="hold">
                            <p:stCondLst>
                              <p:cond delay="0"/>
                            </p:stCondLst>
                            <p:childTnLst>
                              <p:par>
                                <p:cTn id="20" presetID="1" presetClass="entr" presetSubtype="0" fill="hold" grpId="0" nodeType="afterEffect">
                                  <p:stCondLst>
                                    <p:cond delay="0"/>
                                  </p:stCondLst>
                                  <p:childTnLst>
                                    <p:set>
                                      <p:cBhvr>
                                        <p:cTn id="21" dur="1" fill="hold">
                                          <p:stCondLst>
                                            <p:cond delay="0"/>
                                          </p:stCondLst>
                                        </p:cTn>
                                        <p:tgtEl>
                                          <p:spTgt spid="83971">
                                            <p:txEl>
                                              <p:pRg st="7" end="7"/>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83971">
                                            <p:txEl>
                                              <p:pRg st="8" end="8"/>
                                            </p:txEl>
                                          </p:spTgt>
                                        </p:tgtEl>
                                        <p:attrNameLst>
                                          <p:attrName>style.visibility</p:attrName>
                                        </p:attrNameLst>
                                      </p:cBhvr>
                                      <p:to>
                                        <p:strVal val="visible"/>
                                      </p:to>
                                    </p:set>
                                  </p:childTnLst>
                                </p:cTn>
                              </p:par>
                              <p:par>
                                <p:cTn id="26" presetID="1" presetClass="entr" presetSubtype="0" fill="hold" grpId="0" nodeType="withEffect">
                                  <p:stCondLst>
                                    <p:cond delay="0"/>
                                  </p:stCondLst>
                                  <p:childTnLst>
                                    <p:set>
                                      <p:cBhvr>
                                        <p:cTn id="27" dur="1" fill="hold">
                                          <p:stCondLst>
                                            <p:cond delay="0"/>
                                          </p:stCondLst>
                                        </p:cTn>
                                        <p:tgtEl>
                                          <p:spTgt spid="83971">
                                            <p:txEl>
                                              <p:pRg st="9" end="9"/>
                                            </p:txEl>
                                          </p:spTgt>
                                        </p:tgtEl>
                                        <p:attrNameLst>
                                          <p:attrName>style.visibility</p:attrName>
                                        </p:attrNameLst>
                                      </p:cBhvr>
                                      <p:to>
                                        <p:strVal val="visible"/>
                                      </p:to>
                                    </p:set>
                                  </p:childTnLst>
                                </p:cTn>
                              </p:par>
                              <p:par>
                                <p:cTn id="28" presetID="1" presetClass="entr" presetSubtype="0" fill="hold" grpId="0" nodeType="withEffect">
                                  <p:stCondLst>
                                    <p:cond delay="0"/>
                                  </p:stCondLst>
                                  <p:childTnLst>
                                    <p:set>
                                      <p:cBhvr>
                                        <p:cTn id="29" dur="1" fill="hold">
                                          <p:stCondLst>
                                            <p:cond delay="0"/>
                                          </p:stCondLst>
                                        </p:cTn>
                                        <p:tgtEl>
                                          <p:spTgt spid="83971">
                                            <p:txEl>
                                              <p:pRg st="10" end="10"/>
                                            </p:txEl>
                                          </p:spTgt>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83971">
                                            <p:txEl>
                                              <p:pRg st="11" end="11"/>
                                            </p:txEl>
                                          </p:spTgt>
                                        </p:tgtEl>
                                        <p:attrNameLst>
                                          <p:attrName>style.visibility</p:attrName>
                                        </p:attrNameLst>
                                      </p:cBhvr>
                                      <p:to>
                                        <p:strVal val="visible"/>
                                      </p:to>
                                    </p:set>
                                  </p:childTnLst>
                                </p:cTn>
                              </p:par>
                              <p:par>
                                <p:cTn id="32" presetID="1" presetClass="entr" presetSubtype="0" fill="hold" grpId="0" nodeType="withEffect">
                                  <p:stCondLst>
                                    <p:cond delay="0"/>
                                  </p:stCondLst>
                                  <p:childTnLst>
                                    <p:set>
                                      <p:cBhvr>
                                        <p:cTn id="33" dur="1" fill="hold">
                                          <p:stCondLst>
                                            <p:cond delay="0"/>
                                          </p:stCondLst>
                                        </p:cTn>
                                        <p:tgtEl>
                                          <p:spTgt spid="83971">
                                            <p:txEl>
                                              <p:pRg st="12" end="12"/>
                                            </p:txEl>
                                          </p:spTgt>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83971">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97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ADEA85-5899-4767-BFD9-CB6471D57E33}"/>
              </a:ext>
            </a:extLst>
          </p:cNvPr>
          <p:cNvSpPr>
            <a:spLocks noGrp="1"/>
          </p:cNvSpPr>
          <p:nvPr>
            <p:ph type="title"/>
          </p:nvPr>
        </p:nvSpPr>
        <p:spPr>
          <a:xfrm>
            <a:off x="609600" y="8586"/>
            <a:ext cx="10972800" cy="1139825"/>
          </a:xfrm>
        </p:spPr>
        <p:txBody>
          <a:bodyPr/>
          <a:lstStyle/>
          <a:p>
            <a:r>
              <a:rPr lang="en-US" dirty="0"/>
              <a:t>Work in small groups</a:t>
            </a:r>
          </a:p>
        </p:txBody>
      </p:sp>
      <p:sp>
        <p:nvSpPr>
          <p:cNvPr id="3" name="Content Placeholder 2">
            <a:extLst>
              <a:ext uri="{FF2B5EF4-FFF2-40B4-BE49-F238E27FC236}">
                <a16:creationId xmlns:a16="http://schemas.microsoft.com/office/drawing/2014/main" id="{1F3C37FA-D5F5-47BE-B323-5B8FDA42CEF1}"/>
              </a:ext>
            </a:extLst>
          </p:cNvPr>
          <p:cNvSpPr>
            <a:spLocks noGrp="1"/>
          </p:cNvSpPr>
          <p:nvPr>
            <p:ph idx="1"/>
          </p:nvPr>
        </p:nvSpPr>
        <p:spPr>
          <a:xfrm>
            <a:off x="152400" y="1148411"/>
            <a:ext cx="11887200" cy="4530725"/>
          </a:xfrm>
        </p:spPr>
        <p:txBody>
          <a:bodyPr/>
          <a:lstStyle/>
          <a:p>
            <a:r>
              <a:rPr lang="en-US" dirty="0"/>
              <a:t>Introduce yourselves</a:t>
            </a:r>
          </a:p>
          <a:p>
            <a:r>
              <a:rPr lang="en-US" dirty="0"/>
              <a:t>Work on these </a:t>
            </a:r>
            <a:r>
              <a:rPr lang="en-US"/>
              <a:t>problems:</a:t>
            </a:r>
            <a:br>
              <a:rPr lang="en-US"/>
            </a:br>
            <a:endParaRPr lang="en-US" dirty="0"/>
          </a:p>
          <a:p>
            <a:r>
              <a:rPr lang="en-US" b="1" dirty="0">
                <a:solidFill>
                  <a:srgbClr val="FFFF00"/>
                </a:solidFill>
              </a:rPr>
              <a:t>(positives </a:t>
            </a:r>
            <a:r>
              <a:rPr lang="en-US" b="1" dirty="0" err="1">
                <a:solidFill>
                  <a:srgbClr val="FFFF00"/>
                </a:solidFill>
              </a:rPr>
              <a:t>lon</a:t>
            </a:r>
            <a:r>
              <a:rPr lang="en-US" b="1" dirty="0">
                <a:solidFill>
                  <a:srgbClr val="FFFF00"/>
                </a:solidFill>
              </a:rPr>
              <a:t>) </a:t>
            </a:r>
            <a:r>
              <a:rPr lang="en-US" dirty="0"/>
              <a:t>returns a list of the positive numbers in </a:t>
            </a:r>
            <a:r>
              <a:rPr lang="en-US" dirty="0" err="1"/>
              <a:t>lon</a:t>
            </a:r>
            <a:r>
              <a:rPr lang="en-US" dirty="0"/>
              <a:t>. </a:t>
            </a:r>
            <a:r>
              <a:rPr lang="en-US" b="1" dirty="0">
                <a:solidFill>
                  <a:srgbClr val="FFFF00"/>
                </a:solidFill>
              </a:rPr>
              <a:t>(positives '(3 -1 0 2 -5) </a:t>
            </a:r>
            <a:r>
              <a:rPr lang="en-US" dirty="0">
                <a:sym typeface="Wingdings" panose="05000000000000000000" pitchFamily="2" charset="2"/>
              </a:rPr>
              <a:t> </a:t>
            </a:r>
            <a:r>
              <a:rPr lang="en-US" b="1" dirty="0">
                <a:solidFill>
                  <a:srgbClr val="FFFF00"/>
                </a:solidFill>
                <a:sym typeface="Wingdings" panose="05000000000000000000" pitchFamily="2" charset="2"/>
              </a:rPr>
              <a:t>(3 2)</a:t>
            </a:r>
            <a:r>
              <a:rPr lang="en-US" b="1" dirty="0">
                <a:sym typeface="Wingdings" panose="05000000000000000000" pitchFamily="2" charset="2"/>
              </a:rPr>
              <a:t> </a:t>
            </a:r>
            <a:r>
              <a:rPr lang="en-US" dirty="0">
                <a:sym typeface="Wingdings" panose="05000000000000000000" pitchFamily="2" charset="2"/>
              </a:rPr>
              <a:t>.</a:t>
            </a:r>
            <a:br>
              <a:rPr lang="en-US" dirty="0">
                <a:sym typeface="Wingdings" panose="05000000000000000000" pitchFamily="2" charset="2"/>
              </a:rPr>
            </a:br>
            <a:endParaRPr lang="en-US" dirty="0"/>
          </a:p>
          <a:p>
            <a:r>
              <a:rPr lang="en-US" b="1" dirty="0">
                <a:solidFill>
                  <a:srgbClr val="FFFF00"/>
                </a:solidFill>
              </a:rPr>
              <a:t>(all-positive? </a:t>
            </a:r>
            <a:r>
              <a:rPr lang="en-US" b="1" dirty="0" err="1">
                <a:solidFill>
                  <a:srgbClr val="FFFF00"/>
                </a:solidFill>
              </a:rPr>
              <a:t>lon</a:t>
            </a:r>
            <a:r>
              <a:rPr lang="en-US" b="1" dirty="0">
                <a:solidFill>
                  <a:srgbClr val="FFFF00"/>
                </a:solidFill>
              </a:rPr>
              <a:t>) </a:t>
            </a:r>
            <a:r>
              <a:rPr lang="en-US" dirty="0"/>
              <a:t>returns a boolean value. Note that </a:t>
            </a:r>
            <a:r>
              <a:rPr lang="en-US" b="1" dirty="0">
                <a:solidFill>
                  <a:srgbClr val="FFFF00"/>
                </a:solidFill>
              </a:rPr>
              <a:t>positive?</a:t>
            </a:r>
            <a:r>
              <a:rPr lang="en-US" dirty="0"/>
              <a:t> is a built-in procedure.</a:t>
            </a:r>
          </a:p>
        </p:txBody>
      </p:sp>
    </p:spTree>
    <p:extLst>
      <p:ext uri="{BB962C8B-B14F-4D97-AF65-F5344CB8AC3E}">
        <p14:creationId xmlns:p14="http://schemas.microsoft.com/office/powerpoint/2010/main" val="10868115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017A7-4ED8-4285-9A8D-EC59F2BF63F4}"/>
              </a:ext>
            </a:extLst>
          </p:cNvPr>
          <p:cNvSpPr>
            <a:spLocks noGrp="1"/>
          </p:cNvSpPr>
          <p:nvPr>
            <p:ph type="title"/>
          </p:nvPr>
        </p:nvSpPr>
        <p:spPr>
          <a:xfrm>
            <a:off x="1981200" y="-76200"/>
            <a:ext cx="8506630" cy="1232319"/>
          </a:xfrm>
        </p:spPr>
        <p:txBody>
          <a:bodyPr/>
          <a:lstStyle/>
          <a:p>
            <a:r>
              <a:rPr lang="en-US" sz="3600" dirty="0"/>
              <a:t>The “similar example in Java” Question from A0 hand-in</a:t>
            </a:r>
          </a:p>
        </p:txBody>
      </p:sp>
      <p:pic>
        <p:nvPicPr>
          <p:cNvPr id="4" name="Picture 3">
            <a:extLst>
              <a:ext uri="{FF2B5EF4-FFF2-40B4-BE49-F238E27FC236}">
                <a16:creationId xmlns:a16="http://schemas.microsoft.com/office/drawing/2014/main" id="{659A45D2-078F-4F81-8446-69CA31219E0D}"/>
              </a:ext>
            </a:extLst>
          </p:cNvPr>
          <p:cNvPicPr>
            <a:picLocks noChangeAspect="1"/>
          </p:cNvPicPr>
          <p:nvPr/>
        </p:nvPicPr>
        <p:blipFill>
          <a:blip r:embed="rId3"/>
          <a:stretch>
            <a:fillRect/>
          </a:stretch>
        </p:blipFill>
        <p:spPr>
          <a:xfrm>
            <a:off x="1557068" y="1121516"/>
            <a:ext cx="6319753" cy="2307485"/>
          </a:xfrm>
          <a:prstGeom prst="rect">
            <a:avLst/>
          </a:prstGeom>
        </p:spPr>
      </p:pic>
      <p:pic>
        <p:nvPicPr>
          <p:cNvPr id="6" name="Picture 5">
            <a:extLst>
              <a:ext uri="{FF2B5EF4-FFF2-40B4-BE49-F238E27FC236}">
                <a16:creationId xmlns:a16="http://schemas.microsoft.com/office/drawing/2014/main" id="{72F80CFA-1FAA-466B-8560-4890D030D482}"/>
              </a:ext>
            </a:extLst>
          </p:cNvPr>
          <p:cNvPicPr>
            <a:picLocks noChangeAspect="1"/>
          </p:cNvPicPr>
          <p:nvPr/>
        </p:nvPicPr>
        <p:blipFill>
          <a:blip r:embed="rId4"/>
          <a:stretch>
            <a:fillRect/>
          </a:stretch>
        </p:blipFill>
        <p:spPr>
          <a:xfrm>
            <a:off x="7439666" y="990601"/>
            <a:ext cx="3226897" cy="1232319"/>
          </a:xfrm>
          <a:prstGeom prst="rect">
            <a:avLst/>
          </a:prstGeom>
          <a:ln>
            <a:solidFill>
              <a:schemeClr val="bg2"/>
            </a:solidFill>
          </a:ln>
        </p:spPr>
      </p:pic>
      <p:pic>
        <p:nvPicPr>
          <p:cNvPr id="7" name="Picture 6">
            <a:extLst>
              <a:ext uri="{FF2B5EF4-FFF2-40B4-BE49-F238E27FC236}">
                <a16:creationId xmlns:a16="http://schemas.microsoft.com/office/drawing/2014/main" id="{7B2CCD86-62D8-4E76-B155-C6BA2BA840A2}"/>
              </a:ext>
            </a:extLst>
          </p:cNvPr>
          <p:cNvPicPr>
            <a:picLocks noChangeAspect="1"/>
          </p:cNvPicPr>
          <p:nvPr/>
        </p:nvPicPr>
        <p:blipFill>
          <a:blip r:embed="rId5"/>
          <a:stretch>
            <a:fillRect/>
          </a:stretch>
        </p:blipFill>
        <p:spPr>
          <a:xfrm>
            <a:off x="8029673" y="2408776"/>
            <a:ext cx="2432278" cy="654844"/>
          </a:xfrm>
          <a:prstGeom prst="rect">
            <a:avLst/>
          </a:prstGeom>
          <a:ln>
            <a:solidFill>
              <a:schemeClr val="bg2"/>
            </a:solidFill>
          </a:ln>
        </p:spPr>
      </p:pic>
      <p:pic>
        <p:nvPicPr>
          <p:cNvPr id="11" name="Picture 10">
            <a:extLst>
              <a:ext uri="{FF2B5EF4-FFF2-40B4-BE49-F238E27FC236}">
                <a16:creationId xmlns:a16="http://schemas.microsoft.com/office/drawing/2014/main" id="{D9A9B71B-2DB5-4250-8C77-8B6EDD9B1034}"/>
              </a:ext>
            </a:extLst>
          </p:cNvPr>
          <p:cNvPicPr>
            <a:picLocks noChangeAspect="1"/>
          </p:cNvPicPr>
          <p:nvPr/>
        </p:nvPicPr>
        <p:blipFill>
          <a:blip r:embed="rId6"/>
          <a:stretch>
            <a:fillRect/>
          </a:stretch>
        </p:blipFill>
        <p:spPr>
          <a:xfrm>
            <a:off x="1557067" y="4024109"/>
            <a:ext cx="9109495" cy="2852710"/>
          </a:xfrm>
          <a:prstGeom prst="rect">
            <a:avLst/>
          </a:prstGeom>
        </p:spPr>
      </p:pic>
      <p:sp>
        <p:nvSpPr>
          <p:cNvPr id="12" name="TextBox 11">
            <a:extLst>
              <a:ext uri="{FF2B5EF4-FFF2-40B4-BE49-F238E27FC236}">
                <a16:creationId xmlns:a16="http://schemas.microsoft.com/office/drawing/2014/main" id="{7B9F2BA8-C17A-4683-8CEA-FE3EBFC3A4F7}"/>
              </a:ext>
            </a:extLst>
          </p:cNvPr>
          <p:cNvSpPr txBox="1"/>
          <p:nvPr/>
        </p:nvSpPr>
        <p:spPr>
          <a:xfrm>
            <a:off x="1981200" y="3429001"/>
            <a:ext cx="8458200" cy="461665"/>
          </a:xfrm>
          <a:prstGeom prst="rect">
            <a:avLst/>
          </a:prstGeom>
          <a:noFill/>
        </p:spPr>
        <p:txBody>
          <a:bodyPr wrap="square" rtlCol="0">
            <a:spAutoFit/>
          </a:bodyPr>
          <a:lstStyle/>
          <a:p>
            <a:r>
              <a:rPr lang="en-US" sz="2400" dirty="0">
                <a:hlinkClick r:id="rId7"/>
              </a:rPr>
              <a:t>https://en.wikipedia.org/wiki/String_interning</a:t>
            </a:r>
            <a:endParaRPr lang="en-US" sz="2400" dirty="0"/>
          </a:p>
        </p:txBody>
      </p:sp>
      <p:sp>
        <p:nvSpPr>
          <p:cNvPr id="13" name="Rectangle 12">
            <a:extLst>
              <a:ext uri="{FF2B5EF4-FFF2-40B4-BE49-F238E27FC236}">
                <a16:creationId xmlns:a16="http://schemas.microsoft.com/office/drawing/2014/main" id="{A5DDD9E5-5899-464E-AC3A-FC61F648A8F1}"/>
              </a:ext>
            </a:extLst>
          </p:cNvPr>
          <p:cNvSpPr/>
          <p:nvPr/>
        </p:nvSpPr>
        <p:spPr bwMode="auto">
          <a:xfrm>
            <a:off x="3505200" y="5181600"/>
            <a:ext cx="6400800" cy="304800"/>
          </a:xfrm>
          <a:prstGeom prst="rect">
            <a:avLst/>
          </a:prstGeom>
          <a:solidFill>
            <a:srgbClr val="FFFF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4" name="Rectangle 13">
            <a:extLst>
              <a:ext uri="{FF2B5EF4-FFF2-40B4-BE49-F238E27FC236}">
                <a16:creationId xmlns:a16="http://schemas.microsoft.com/office/drawing/2014/main" id="{AE986C64-A4D3-4765-98EE-460B162E9D19}"/>
              </a:ext>
            </a:extLst>
          </p:cNvPr>
          <p:cNvSpPr/>
          <p:nvPr/>
        </p:nvSpPr>
        <p:spPr bwMode="auto">
          <a:xfrm>
            <a:off x="7010401" y="5750976"/>
            <a:ext cx="3515041" cy="345024"/>
          </a:xfrm>
          <a:prstGeom prst="rect">
            <a:avLst/>
          </a:prstGeom>
          <a:solidFill>
            <a:srgbClr val="FFFF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
        <p:nvSpPr>
          <p:cNvPr id="15" name="Rectangle 14">
            <a:extLst>
              <a:ext uri="{FF2B5EF4-FFF2-40B4-BE49-F238E27FC236}">
                <a16:creationId xmlns:a16="http://schemas.microsoft.com/office/drawing/2014/main" id="{549D80C2-EEC3-470E-90F3-D95BF4D8810F}"/>
              </a:ext>
            </a:extLst>
          </p:cNvPr>
          <p:cNvSpPr/>
          <p:nvPr/>
        </p:nvSpPr>
        <p:spPr bwMode="auto">
          <a:xfrm>
            <a:off x="1557066" y="6009097"/>
            <a:ext cx="4919934" cy="345024"/>
          </a:xfrm>
          <a:prstGeom prst="rect">
            <a:avLst/>
          </a:prstGeom>
          <a:solidFill>
            <a:srgbClr val="FFFF00">
              <a:alpha val="34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endParaRPr lang="en-US"/>
          </a:p>
        </p:txBody>
      </p:sp>
    </p:spTree>
    <p:extLst>
      <p:ext uri="{BB962C8B-B14F-4D97-AF65-F5344CB8AC3E}">
        <p14:creationId xmlns:p14="http://schemas.microsoft.com/office/powerpoint/2010/main" val="276968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animBg="1"/>
      <p:bldP spid="14" grpId="0" animBg="1"/>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8274" name="Rectangle 2"/>
          <p:cNvSpPr>
            <a:spLocks noGrp="1" noChangeArrowheads="1"/>
          </p:cNvSpPr>
          <p:nvPr>
            <p:ph type="title"/>
          </p:nvPr>
        </p:nvSpPr>
        <p:spPr>
          <a:xfrm>
            <a:off x="2209800" y="0"/>
            <a:ext cx="7467600" cy="1600200"/>
          </a:xfrm>
        </p:spPr>
        <p:txBody>
          <a:bodyPr/>
          <a:lstStyle/>
          <a:p>
            <a:r>
              <a:rPr lang="en-US" dirty="0"/>
              <a:t>Need help on assignments?</a:t>
            </a:r>
            <a:br>
              <a:rPr lang="en-US" dirty="0"/>
            </a:br>
            <a:r>
              <a:rPr lang="en-US" dirty="0"/>
              <a:t>It's OK!</a:t>
            </a:r>
          </a:p>
        </p:txBody>
      </p:sp>
      <p:sp>
        <p:nvSpPr>
          <p:cNvPr id="438275" name="Rectangle 3"/>
          <p:cNvSpPr>
            <a:spLocks noGrp="1" noChangeArrowheads="1"/>
          </p:cNvSpPr>
          <p:nvPr>
            <p:ph type="body" idx="1"/>
          </p:nvPr>
        </p:nvSpPr>
        <p:spPr>
          <a:xfrm>
            <a:off x="838200" y="1524000"/>
            <a:ext cx="10972800" cy="3657600"/>
          </a:xfrm>
        </p:spPr>
        <p:txBody>
          <a:bodyPr/>
          <a:lstStyle/>
          <a:p>
            <a:pPr>
              <a:lnSpc>
                <a:spcPct val="90000"/>
              </a:lnSpc>
            </a:pPr>
            <a:r>
              <a:rPr lang="en-US" dirty="0"/>
              <a:t>What percentage of the class do I expect to solve most of the problems without talking to anyone else?</a:t>
            </a:r>
          </a:p>
          <a:p>
            <a:pPr lvl="1">
              <a:lnSpc>
                <a:spcPct val="90000"/>
              </a:lnSpc>
            </a:pPr>
            <a:r>
              <a:rPr lang="en-US" dirty="0"/>
              <a:t>10 – 20 %</a:t>
            </a:r>
          </a:p>
          <a:p>
            <a:pPr lvl="1">
              <a:lnSpc>
                <a:spcPct val="90000"/>
              </a:lnSpc>
            </a:pPr>
            <a:r>
              <a:rPr lang="en-US" dirty="0"/>
              <a:t>I don't see learning as a solo activity</a:t>
            </a:r>
          </a:p>
          <a:p>
            <a:pPr lvl="1">
              <a:lnSpc>
                <a:spcPct val="90000"/>
              </a:lnSpc>
            </a:pPr>
            <a:r>
              <a:rPr lang="en-US" dirty="0"/>
              <a:t>If you don't have people to talk to, try the student assistants or me.  </a:t>
            </a:r>
            <a:r>
              <a:rPr lang="en-US" b="1" dirty="0">
                <a:solidFill>
                  <a:srgbClr val="FFFF00"/>
                </a:solidFill>
              </a:rPr>
              <a:t>For now!  But also work on finding another student to work with.  </a:t>
            </a:r>
            <a:br>
              <a:rPr lang="en-US" b="1" dirty="0">
                <a:solidFill>
                  <a:srgbClr val="FFFF00"/>
                </a:solidFill>
              </a:rPr>
            </a:br>
            <a:r>
              <a:rPr lang="en-US" b="1" dirty="0">
                <a:solidFill>
                  <a:srgbClr val="FFC000"/>
                </a:solidFill>
              </a:rPr>
              <a:t>Do not copy other students' work!</a:t>
            </a:r>
          </a:p>
          <a:p>
            <a:pPr>
              <a:lnSpc>
                <a:spcPct val="90000"/>
              </a:lnSpc>
            </a:pPr>
            <a:r>
              <a:rPr lang="en-US" dirty="0"/>
              <a:t>If you are stuck on a problem for more than a few minutes, talk to someone!</a:t>
            </a:r>
          </a:p>
        </p:txBody>
      </p:sp>
    </p:spTree>
    <p:extLst>
      <p:ext uri="{BB962C8B-B14F-4D97-AF65-F5344CB8AC3E}">
        <p14:creationId xmlns:p14="http://schemas.microsoft.com/office/powerpoint/2010/main" val="14528927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382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382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382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382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F6FB17-0B6F-480A-963A-85282796D8DD}"/>
              </a:ext>
            </a:extLst>
          </p:cNvPr>
          <p:cNvSpPr>
            <a:spLocks noGrp="1"/>
          </p:cNvSpPr>
          <p:nvPr>
            <p:ph type="title"/>
          </p:nvPr>
        </p:nvSpPr>
        <p:spPr/>
        <p:txBody>
          <a:bodyPr/>
          <a:lstStyle/>
          <a:p>
            <a:r>
              <a:rPr lang="en-US" dirty="0"/>
              <a:t>Go for Simple!</a:t>
            </a:r>
          </a:p>
        </p:txBody>
      </p:sp>
      <p:sp>
        <p:nvSpPr>
          <p:cNvPr id="3" name="Content Placeholder 2">
            <a:extLst>
              <a:ext uri="{FF2B5EF4-FFF2-40B4-BE49-F238E27FC236}">
                <a16:creationId xmlns:a16="http://schemas.microsoft.com/office/drawing/2014/main" id="{0605F522-ABD0-4736-8D41-DC28CB26F24F}"/>
              </a:ext>
            </a:extLst>
          </p:cNvPr>
          <p:cNvSpPr>
            <a:spLocks noGrp="1"/>
          </p:cNvSpPr>
          <p:nvPr>
            <p:ph idx="1"/>
          </p:nvPr>
        </p:nvSpPr>
        <p:spPr/>
        <p:txBody>
          <a:bodyPr/>
          <a:lstStyle/>
          <a:p>
            <a:r>
              <a:rPr lang="en-US" sz="3600" dirty="0"/>
              <a:t>Some students wrote</a:t>
            </a:r>
          </a:p>
          <a:p>
            <a:pPr lvl="1"/>
            <a:r>
              <a:rPr lang="en-US" sz="3200" b="1" dirty="0">
                <a:solidFill>
                  <a:srgbClr val="FFFF00"/>
                </a:solidFill>
                <a:latin typeface="Courier New" panose="02070309020205020404" pitchFamily="49" charset="0"/>
                <a:cs typeface="Courier New" panose="02070309020205020404" pitchFamily="49" charset="0"/>
              </a:rPr>
              <a:t>(define first (lambda (x) (car x)))</a:t>
            </a:r>
            <a:br>
              <a:rPr lang="en-US" sz="3200" dirty="0"/>
            </a:br>
            <a:endParaRPr lang="en-US" sz="3200" dirty="0"/>
          </a:p>
          <a:p>
            <a:r>
              <a:rPr lang="en-US" sz="3600" dirty="0"/>
              <a:t>Simpler:</a:t>
            </a:r>
          </a:p>
          <a:p>
            <a:pPr lvl="1"/>
            <a:r>
              <a:rPr lang="en-US" sz="3200" b="1" dirty="0">
                <a:solidFill>
                  <a:srgbClr val="FFFF00"/>
                </a:solidFill>
                <a:latin typeface="Courier New" panose="02070309020205020404" pitchFamily="49" charset="0"/>
                <a:cs typeface="Courier New" panose="02070309020205020404" pitchFamily="49" charset="0"/>
              </a:rPr>
              <a:t>(define first car)</a:t>
            </a:r>
          </a:p>
        </p:txBody>
      </p:sp>
      <p:sp>
        <p:nvSpPr>
          <p:cNvPr id="4" name="Arrow: Curved Left 3">
            <a:extLst>
              <a:ext uri="{FF2B5EF4-FFF2-40B4-BE49-F238E27FC236}">
                <a16:creationId xmlns:a16="http://schemas.microsoft.com/office/drawing/2014/main" id="{3528A19C-7D2B-48D5-9D67-6AA364565556}"/>
              </a:ext>
            </a:extLst>
          </p:cNvPr>
          <p:cNvSpPr/>
          <p:nvPr/>
        </p:nvSpPr>
        <p:spPr bwMode="auto">
          <a:xfrm>
            <a:off x="5867400" y="2895600"/>
            <a:ext cx="1295400" cy="1600200"/>
          </a:xfrm>
          <a:prstGeom prst="curvedLeftArrow">
            <a:avLst>
              <a:gd name="adj1" fmla="val 25000"/>
              <a:gd name="adj2" fmla="val 50000"/>
              <a:gd name="adj3" fmla="val 25000"/>
            </a:avLst>
          </a:prstGeom>
          <a:solidFill>
            <a:schemeClr val="accent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Verdana" pitchFamily="34" charset="0"/>
            </a:endParaRPr>
          </a:p>
        </p:txBody>
      </p:sp>
      <p:sp>
        <p:nvSpPr>
          <p:cNvPr id="5" name="TextBox 4">
            <a:extLst>
              <a:ext uri="{FF2B5EF4-FFF2-40B4-BE49-F238E27FC236}">
                <a16:creationId xmlns:a16="http://schemas.microsoft.com/office/drawing/2014/main" id="{21FD4EA9-EAB7-474F-82D8-9A00A664C8FB}"/>
              </a:ext>
            </a:extLst>
          </p:cNvPr>
          <p:cNvSpPr txBox="1"/>
          <p:nvPr/>
        </p:nvSpPr>
        <p:spPr>
          <a:xfrm>
            <a:off x="7467600" y="3276600"/>
            <a:ext cx="3657600" cy="523220"/>
          </a:xfrm>
          <a:prstGeom prst="rect">
            <a:avLst/>
          </a:prstGeom>
          <a:noFill/>
        </p:spPr>
        <p:txBody>
          <a:bodyPr wrap="square" rtlCol="0">
            <a:spAutoFit/>
          </a:bodyPr>
          <a:lstStyle/>
          <a:p>
            <a:r>
              <a:rPr lang="en-US" sz="2800" b="1" dirty="0">
                <a:solidFill>
                  <a:srgbClr val="FFC000"/>
                </a:solidFill>
              </a:rPr>
              <a:t>“eta-reduction”</a:t>
            </a:r>
          </a:p>
        </p:txBody>
      </p:sp>
    </p:spTree>
    <p:extLst>
      <p:ext uri="{BB962C8B-B14F-4D97-AF65-F5344CB8AC3E}">
        <p14:creationId xmlns:p14="http://schemas.microsoft.com/office/powerpoint/2010/main" val="1227353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67B706-7EE0-4F87-869B-C5EDA81286AA}"/>
              </a:ext>
            </a:extLst>
          </p:cNvPr>
          <p:cNvSpPr>
            <a:spLocks noGrp="1"/>
          </p:cNvSpPr>
          <p:nvPr>
            <p:ph type="title"/>
          </p:nvPr>
        </p:nvSpPr>
        <p:spPr/>
        <p:txBody>
          <a:bodyPr/>
          <a:lstStyle/>
          <a:p>
            <a:r>
              <a:rPr lang="en-US" dirty="0"/>
              <a:t>Which is better?</a:t>
            </a:r>
          </a:p>
        </p:txBody>
      </p:sp>
      <p:sp>
        <p:nvSpPr>
          <p:cNvPr id="3" name="Content Placeholder 2">
            <a:extLst>
              <a:ext uri="{FF2B5EF4-FFF2-40B4-BE49-F238E27FC236}">
                <a16:creationId xmlns:a16="http://schemas.microsoft.com/office/drawing/2014/main" id="{D28EAED9-8A3A-48AF-A136-23B272CEA72B}"/>
              </a:ext>
            </a:extLst>
          </p:cNvPr>
          <p:cNvSpPr>
            <a:spLocks noGrp="1"/>
          </p:cNvSpPr>
          <p:nvPr>
            <p:ph idx="1"/>
          </p:nvPr>
        </p:nvSpPr>
        <p:spPr>
          <a:xfrm>
            <a:off x="636431" y="1600200"/>
            <a:ext cx="10972800" cy="4530725"/>
          </a:xfrm>
        </p:spPr>
        <p:txBody>
          <a:bodyPr/>
          <a:lstStyle/>
          <a:p>
            <a:r>
              <a:rPr lang="en-US" dirty="0">
                <a:solidFill>
                  <a:srgbClr val="FFFF00"/>
                </a:solidFill>
              </a:rPr>
              <a:t>(cadr x) </a:t>
            </a:r>
            <a:r>
              <a:rPr lang="en-US" dirty="0"/>
              <a:t>or </a:t>
            </a:r>
            <a:r>
              <a:rPr lang="en-US" dirty="0">
                <a:solidFill>
                  <a:srgbClr val="FFFF00"/>
                </a:solidFill>
              </a:rPr>
              <a:t>(list-ref x 1)</a:t>
            </a:r>
            <a:r>
              <a:rPr lang="en-US" dirty="0"/>
              <a:t>?</a:t>
            </a:r>
          </a:p>
          <a:p>
            <a:r>
              <a:rPr lang="en-US" dirty="0">
                <a:solidFill>
                  <a:srgbClr val="FFFF00"/>
                </a:solidFill>
              </a:rPr>
              <a:t>(cadr x) </a:t>
            </a:r>
            <a:r>
              <a:rPr lang="en-US" dirty="0"/>
              <a:t>or </a:t>
            </a:r>
            <a:r>
              <a:rPr lang="en-US" dirty="0">
                <a:solidFill>
                  <a:srgbClr val="FFFF00"/>
                </a:solidFill>
              </a:rPr>
              <a:t>(car (cdr x))</a:t>
            </a:r>
            <a:r>
              <a:rPr lang="en-US" dirty="0"/>
              <a:t> ?</a:t>
            </a:r>
            <a:endParaRPr lang="en-US" dirty="0">
              <a:solidFill>
                <a:srgbClr val="FFFF00"/>
              </a:solidFill>
            </a:endParaRPr>
          </a:p>
          <a:p>
            <a:r>
              <a:rPr lang="en-US" dirty="0"/>
              <a:t>Local </a:t>
            </a:r>
            <a:r>
              <a:rPr lang="en-US" dirty="0">
                <a:solidFill>
                  <a:srgbClr val="FFFF00"/>
                </a:solidFill>
              </a:rPr>
              <a:t>define</a:t>
            </a:r>
            <a:r>
              <a:rPr lang="en-US" dirty="0"/>
              <a:t> or </a:t>
            </a:r>
            <a:r>
              <a:rPr lang="en-US" dirty="0">
                <a:solidFill>
                  <a:srgbClr val="FFFF00"/>
                </a:solidFill>
              </a:rPr>
              <a:t>let</a:t>
            </a:r>
            <a:r>
              <a:rPr lang="en-US" dirty="0"/>
              <a:t>?</a:t>
            </a:r>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33421581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82" name="Rectangle 2"/>
          <p:cNvSpPr>
            <a:spLocks noGrp="1" noChangeArrowheads="1"/>
          </p:cNvSpPr>
          <p:nvPr>
            <p:ph type="title"/>
          </p:nvPr>
        </p:nvSpPr>
        <p:spPr/>
        <p:txBody>
          <a:bodyPr/>
          <a:lstStyle/>
          <a:p>
            <a:r>
              <a:rPr lang="en-US" dirty="0"/>
              <a:t>Recap - Predicates</a:t>
            </a:r>
          </a:p>
        </p:txBody>
      </p:sp>
      <p:sp>
        <p:nvSpPr>
          <p:cNvPr id="327683" name="Rectangle 3"/>
          <p:cNvSpPr>
            <a:spLocks noGrp="1" noChangeArrowheads="1"/>
          </p:cNvSpPr>
          <p:nvPr>
            <p:ph type="body" idx="1"/>
          </p:nvPr>
        </p:nvSpPr>
        <p:spPr>
          <a:xfrm>
            <a:off x="1981200" y="1371600"/>
            <a:ext cx="8229600" cy="5257800"/>
          </a:xfrm>
        </p:spPr>
        <p:txBody>
          <a:bodyPr/>
          <a:lstStyle/>
          <a:p>
            <a:r>
              <a:rPr lang="en-US" sz="2800" dirty="0"/>
              <a:t>What's a predicate?</a:t>
            </a:r>
          </a:p>
          <a:p>
            <a:r>
              <a:rPr lang="en-US" sz="2800" b="1" dirty="0">
                <a:solidFill>
                  <a:srgbClr val="FFFF00"/>
                </a:solidFill>
              </a:rPr>
              <a:t>How can you usually recognize that a given procedure is a predicate?</a:t>
            </a:r>
          </a:p>
          <a:p>
            <a:r>
              <a:rPr lang="en-US" sz="2800" b="1" dirty="0" err="1"/>
              <a:t>eq</a:t>
            </a:r>
            <a:r>
              <a:rPr lang="en-US" sz="2800" b="1" dirty="0"/>
              <a:t>?</a:t>
            </a:r>
            <a:r>
              <a:rPr lang="en-US" sz="2800" dirty="0"/>
              <a:t> </a:t>
            </a:r>
            <a:r>
              <a:rPr lang="en-US" sz="2800" dirty="0" err="1"/>
              <a:t>vs</a:t>
            </a:r>
            <a:r>
              <a:rPr lang="en-US" sz="2800" dirty="0"/>
              <a:t> </a:t>
            </a:r>
            <a:r>
              <a:rPr lang="en-US" sz="2800" b="1" dirty="0"/>
              <a:t>equal?</a:t>
            </a:r>
            <a:r>
              <a:rPr lang="en-US" sz="2800" dirty="0"/>
              <a:t> </a:t>
            </a:r>
          </a:p>
          <a:p>
            <a:r>
              <a:rPr lang="en-US" sz="2800" b="1" dirty="0" err="1"/>
              <a:t>eqv</a:t>
            </a:r>
            <a:r>
              <a:rPr lang="en-US" sz="2800" b="1" dirty="0"/>
              <a:t>?</a:t>
            </a:r>
            <a:r>
              <a:rPr lang="en-US" sz="2800" dirty="0"/>
              <a:t>   From TSPL:</a:t>
            </a:r>
          </a:p>
          <a:p>
            <a:pPr lvl="1"/>
            <a:r>
              <a:rPr lang="en-US" sz="2400" b="1" dirty="0" err="1"/>
              <a:t>eq</a:t>
            </a:r>
            <a:r>
              <a:rPr lang="en-US" sz="2400" b="1" dirty="0"/>
              <a:t>?</a:t>
            </a:r>
            <a:r>
              <a:rPr lang="en-US" sz="2400" dirty="0"/>
              <a:t> cannot be used to compare numbers and characters reliably. Although every inexact number is distinct from every exact number, two exact numbers, two inexact numbers, or two characters with the same value may or may not be identical </a:t>
            </a:r>
            <a:r>
              <a:rPr lang="en-US" sz="2400" dirty="0">
                <a:solidFill>
                  <a:srgbClr val="FFFF00"/>
                </a:solidFill>
              </a:rPr>
              <a:t>(i.e., not </a:t>
            </a:r>
            <a:r>
              <a:rPr lang="en-US" sz="2400" b="1" dirty="0" err="1">
                <a:solidFill>
                  <a:srgbClr val="FFFF00"/>
                </a:solidFill>
              </a:rPr>
              <a:t>eq</a:t>
            </a:r>
            <a:r>
              <a:rPr lang="en-US" sz="2400" b="1" dirty="0">
                <a:solidFill>
                  <a:srgbClr val="FFFF00"/>
                </a:solidFill>
              </a:rPr>
              <a:t>?</a:t>
            </a:r>
            <a:r>
              <a:rPr lang="en-US" sz="2400" dirty="0">
                <a:solidFill>
                  <a:srgbClr val="FFFF00"/>
                </a:solidFill>
              </a:rPr>
              <a:t>)</a:t>
            </a:r>
          </a:p>
          <a:p>
            <a:pPr lvl="1"/>
            <a:r>
              <a:rPr lang="en-US" sz="2400" b="1" dirty="0" err="1"/>
              <a:t>eq</a:t>
            </a:r>
            <a:r>
              <a:rPr lang="en-US" sz="2400" b="1" dirty="0"/>
              <a:t>? </a:t>
            </a:r>
            <a:r>
              <a:rPr lang="en-US" sz="2400" dirty="0"/>
              <a:t>is cheaper than </a:t>
            </a:r>
            <a:r>
              <a:rPr lang="en-US" sz="2400" b="1" dirty="0" err="1"/>
              <a:t>eqv</a:t>
            </a:r>
            <a:r>
              <a:rPr lang="en-US" sz="2400" b="1" dirty="0"/>
              <a: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72155-8105-4369-A408-77D1A827EF50}"/>
              </a:ext>
            </a:extLst>
          </p:cNvPr>
          <p:cNvSpPr>
            <a:spLocks noGrp="1"/>
          </p:cNvSpPr>
          <p:nvPr>
            <p:ph type="title"/>
          </p:nvPr>
        </p:nvSpPr>
        <p:spPr>
          <a:xfrm>
            <a:off x="1981200" y="73305"/>
            <a:ext cx="8229600" cy="1139825"/>
          </a:xfrm>
        </p:spPr>
        <p:txBody>
          <a:bodyPr/>
          <a:lstStyle/>
          <a:p>
            <a:r>
              <a:rPr lang="en-US" dirty="0"/>
              <a:t>Some A1 solutions</a:t>
            </a:r>
          </a:p>
        </p:txBody>
      </p:sp>
      <p:sp>
        <p:nvSpPr>
          <p:cNvPr id="3" name="Content Placeholder 2">
            <a:extLst>
              <a:ext uri="{FF2B5EF4-FFF2-40B4-BE49-F238E27FC236}">
                <a16:creationId xmlns:a16="http://schemas.microsoft.com/office/drawing/2014/main" id="{A30A752C-E206-4321-9433-5E8E2101F744}"/>
              </a:ext>
            </a:extLst>
          </p:cNvPr>
          <p:cNvSpPr>
            <a:spLocks noGrp="1"/>
          </p:cNvSpPr>
          <p:nvPr>
            <p:ph idx="1"/>
          </p:nvPr>
        </p:nvSpPr>
        <p:spPr/>
        <p:txBody>
          <a:bodyPr/>
          <a:lstStyle/>
          <a:p>
            <a:endParaRPr lang="en-US" dirty="0"/>
          </a:p>
        </p:txBody>
      </p:sp>
      <p:pic>
        <p:nvPicPr>
          <p:cNvPr id="4" name="Picture 3">
            <a:extLst>
              <a:ext uri="{FF2B5EF4-FFF2-40B4-BE49-F238E27FC236}">
                <a16:creationId xmlns:a16="http://schemas.microsoft.com/office/drawing/2014/main" id="{59A62FC9-D9B3-43E0-8793-32DB6FE695EB}"/>
              </a:ext>
            </a:extLst>
          </p:cNvPr>
          <p:cNvPicPr>
            <a:picLocks noChangeAspect="1"/>
          </p:cNvPicPr>
          <p:nvPr/>
        </p:nvPicPr>
        <p:blipFill>
          <a:blip r:embed="rId2"/>
          <a:stretch>
            <a:fillRect/>
          </a:stretch>
        </p:blipFill>
        <p:spPr>
          <a:xfrm>
            <a:off x="1559859" y="1054989"/>
            <a:ext cx="8229600" cy="2341665"/>
          </a:xfrm>
          <a:prstGeom prst="rect">
            <a:avLst/>
          </a:prstGeom>
        </p:spPr>
      </p:pic>
      <p:pic>
        <p:nvPicPr>
          <p:cNvPr id="5" name="Picture 4">
            <a:extLst>
              <a:ext uri="{FF2B5EF4-FFF2-40B4-BE49-F238E27FC236}">
                <a16:creationId xmlns:a16="http://schemas.microsoft.com/office/drawing/2014/main" id="{86A2EA81-3FB2-41AC-8F67-07AC857FB3AB}"/>
              </a:ext>
            </a:extLst>
          </p:cNvPr>
          <p:cNvPicPr>
            <a:picLocks noChangeAspect="1"/>
          </p:cNvPicPr>
          <p:nvPr/>
        </p:nvPicPr>
        <p:blipFill>
          <a:blip r:embed="rId3"/>
          <a:stretch>
            <a:fillRect/>
          </a:stretch>
        </p:blipFill>
        <p:spPr>
          <a:xfrm>
            <a:off x="2895600" y="3513304"/>
            <a:ext cx="5859654" cy="1397094"/>
          </a:xfrm>
          <a:prstGeom prst="rect">
            <a:avLst/>
          </a:prstGeom>
        </p:spPr>
      </p:pic>
      <p:pic>
        <p:nvPicPr>
          <p:cNvPr id="6" name="Picture 5">
            <a:extLst>
              <a:ext uri="{FF2B5EF4-FFF2-40B4-BE49-F238E27FC236}">
                <a16:creationId xmlns:a16="http://schemas.microsoft.com/office/drawing/2014/main" id="{FA45F0C0-A81E-4BD7-BE35-F039DB6FA031}"/>
              </a:ext>
            </a:extLst>
          </p:cNvPr>
          <p:cNvPicPr>
            <a:picLocks noChangeAspect="1"/>
          </p:cNvPicPr>
          <p:nvPr/>
        </p:nvPicPr>
        <p:blipFill>
          <a:blip r:embed="rId4"/>
          <a:stretch>
            <a:fillRect/>
          </a:stretch>
        </p:blipFill>
        <p:spPr>
          <a:xfrm>
            <a:off x="1546412" y="5085043"/>
            <a:ext cx="8969188" cy="1481398"/>
          </a:xfrm>
          <a:prstGeom prst="rect">
            <a:avLst/>
          </a:prstGeom>
        </p:spPr>
      </p:pic>
    </p:spTree>
    <p:extLst>
      <p:ext uri="{BB962C8B-B14F-4D97-AF65-F5344CB8AC3E}">
        <p14:creationId xmlns:p14="http://schemas.microsoft.com/office/powerpoint/2010/main" val="110241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62498" name="Rectangle 2"/>
          <p:cNvSpPr>
            <a:spLocks noGrp="1" noChangeArrowheads="1"/>
          </p:cNvSpPr>
          <p:nvPr>
            <p:ph type="title"/>
          </p:nvPr>
        </p:nvSpPr>
        <p:spPr>
          <a:xfrm>
            <a:off x="1981200" y="277814"/>
            <a:ext cx="8229600" cy="788987"/>
          </a:xfrm>
        </p:spPr>
        <p:txBody>
          <a:bodyPr/>
          <a:lstStyle/>
          <a:p>
            <a:r>
              <a:rPr lang="en-US" sz="4000" dirty="0"/>
              <a:t>What is common to </a:t>
            </a:r>
            <a:r>
              <a:rPr lang="en-US" sz="2800" b="1" dirty="0">
                <a:solidFill>
                  <a:srgbClr val="FFFF00"/>
                </a:solidFill>
                <a:latin typeface="+mn-lt"/>
              </a:rPr>
              <a:t>all</a:t>
            </a:r>
            <a:r>
              <a:rPr lang="en-US" sz="4000" dirty="0"/>
              <a:t> procedures?</a:t>
            </a:r>
          </a:p>
        </p:txBody>
      </p:sp>
      <p:sp>
        <p:nvSpPr>
          <p:cNvPr id="362499" name="Rectangle 3"/>
          <p:cNvSpPr>
            <a:spLocks noGrp="1" noChangeArrowheads="1"/>
          </p:cNvSpPr>
          <p:nvPr>
            <p:ph type="body" idx="1"/>
          </p:nvPr>
        </p:nvSpPr>
        <p:spPr>
          <a:xfrm>
            <a:off x="1981200" y="1219200"/>
            <a:ext cx="8686800" cy="5257800"/>
          </a:xfrm>
        </p:spPr>
        <p:txBody>
          <a:bodyPr/>
          <a:lstStyle/>
          <a:p>
            <a:pPr>
              <a:lnSpc>
                <a:spcPct val="90000"/>
              </a:lnSpc>
            </a:pPr>
            <a:r>
              <a:rPr lang="en-US" dirty="0"/>
              <a:t>What is it that every procedure application always does?</a:t>
            </a:r>
          </a:p>
          <a:p>
            <a:pPr lvl="1">
              <a:lnSpc>
                <a:spcPct val="90000"/>
              </a:lnSpc>
            </a:pPr>
            <a:r>
              <a:rPr lang="en-US" dirty="0"/>
              <a:t>evaluates procedure and arguments first</a:t>
            </a:r>
          </a:p>
          <a:p>
            <a:pPr lvl="1">
              <a:lnSpc>
                <a:spcPct val="90000"/>
              </a:lnSpc>
            </a:pPr>
            <a:r>
              <a:rPr lang="en-US" b="1" dirty="0">
                <a:solidFill>
                  <a:srgbClr val="FFFF00"/>
                </a:solidFill>
              </a:rPr>
              <a:t>In which order?</a:t>
            </a:r>
          </a:p>
          <a:p>
            <a:pPr>
              <a:lnSpc>
                <a:spcPct val="90000"/>
              </a:lnSpc>
            </a:pPr>
            <a:r>
              <a:rPr lang="en-US" dirty="0"/>
              <a:t>Not necessarily true of non-procedures.</a:t>
            </a:r>
          </a:p>
          <a:p>
            <a:pPr lvl="1">
              <a:lnSpc>
                <a:spcPct val="90000"/>
              </a:lnSpc>
            </a:pPr>
            <a:r>
              <a:rPr lang="en-US" dirty="0"/>
              <a:t>(quote x)                 </a:t>
            </a:r>
            <a:r>
              <a:rPr lang="en-US" sz="2400" dirty="0">
                <a:solidFill>
                  <a:srgbClr val="FFFF00"/>
                </a:solidFill>
              </a:rPr>
              <a:t>; x is </a:t>
            </a:r>
            <a:r>
              <a:rPr lang="en-US" sz="2400" b="1" dirty="0">
                <a:solidFill>
                  <a:srgbClr val="FFFF00"/>
                </a:solidFill>
              </a:rPr>
              <a:t>not</a:t>
            </a:r>
            <a:r>
              <a:rPr lang="en-US" sz="2400" dirty="0">
                <a:solidFill>
                  <a:srgbClr val="FFFF00"/>
                </a:solidFill>
              </a:rPr>
              <a:t> evaluated.</a:t>
            </a:r>
            <a:endParaRPr lang="en-US" dirty="0">
              <a:solidFill>
                <a:srgbClr val="FFFF00"/>
              </a:solidFill>
            </a:endParaRPr>
          </a:p>
          <a:p>
            <a:pPr lvl="1">
              <a:lnSpc>
                <a:spcPct val="90000"/>
              </a:lnSpc>
            </a:pPr>
            <a:r>
              <a:rPr lang="en-US" dirty="0"/>
              <a:t>(define x 3)              </a:t>
            </a:r>
            <a:r>
              <a:rPr lang="en-US" sz="2400" dirty="0">
                <a:solidFill>
                  <a:srgbClr val="FFFF00"/>
                </a:solidFill>
              </a:rPr>
              <a:t>; x is </a:t>
            </a:r>
            <a:r>
              <a:rPr lang="en-US" sz="2400" b="1" dirty="0">
                <a:solidFill>
                  <a:srgbClr val="FFFF00"/>
                </a:solidFill>
              </a:rPr>
              <a:t>not</a:t>
            </a:r>
            <a:r>
              <a:rPr lang="en-US" sz="2400" dirty="0">
                <a:solidFill>
                  <a:srgbClr val="FFFF00"/>
                </a:solidFill>
              </a:rPr>
              <a:t> evaluated.</a:t>
            </a:r>
            <a:endParaRPr lang="en-US" dirty="0">
              <a:solidFill>
                <a:srgbClr val="FFFF00"/>
              </a:solidFill>
            </a:endParaRPr>
          </a:p>
          <a:p>
            <a:pPr lvl="1">
              <a:lnSpc>
                <a:spcPct val="90000"/>
              </a:lnSpc>
            </a:pPr>
            <a:r>
              <a:rPr lang="en-US" dirty="0"/>
              <a:t>(if x y z)     </a:t>
            </a:r>
            <a:r>
              <a:rPr lang="en-US" sz="2400" dirty="0">
                <a:solidFill>
                  <a:srgbClr val="FFFF00"/>
                </a:solidFill>
              </a:rPr>
              <a:t>; either y or z is </a:t>
            </a:r>
            <a:r>
              <a:rPr lang="en-US" sz="2400" b="1" dirty="0">
                <a:solidFill>
                  <a:srgbClr val="FFFF00"/>
                </a:solidFill>
              </a:rPr>
              <a:t>not</a:t>
            </a:r>
            <a:r>
              <a:rPr lang="en-US" sz="2400" dirty="0">
                <a:solidFill>
                  <a:srgbClr val="FFFF00"/>
                </a:solidFill>
              </a:rPr>
              <a:t> evaluated.</a:t>
            </a:r>
            <a:endParaRPr lang="en-US" dirty="0">
              <a:solidFill>
                <a:srgbClr val="FFFF00"/>
              </a:solidFill>
            </a:endParaRPr>
          </a:p>
          <a:p>
            <a:pPr lvl="1">
              <a:lnSpc>
                <a:spcPct val="90000"/>
              </a:lnSpc>
            </a:pPr>
            <a:r>
              <a:rPr lang="en-US" dirty="0"/>
              <a:t>(or x y z)   </a:t>
            </a:r>
            <a:r>
              <a:rPr lang="en-US" sz="2400" dirty="0">
                <a:solidFill>
                  <a:srgbClr val="FFFF00"/>
                </a:solidFill>
              </a:rPr>
              <a:t>;</a:t>
            </a:r>
            <a:r>
              <a:rPr lang="en-US" dirty="0">
                <a:solidFill>
                  <a:srgbClr val="FFFF00"/>
                </a:solidFill>
              </a:rPr>
              <a:t> </a:t>
            </a:r>
            <a:r>
              <a:rPr lang="en-US" sz="2400" dirty="0">
                <a:solidFill>
                  <a:srgbClr val="FFFF00"/>
                </a:solidFill>
              </a:rPr>
              <a:t>y and z may </a:t>
            </a:r>
            <a:r>
              <a:rPr lang="en-US" sz="2400" b="1" dirty="0">
                <a:solidFill>
                  <a:srgbClr val="FFFF00"/>
                </a:solidFill>
              </a:rPr>
              <a:t>not</a:t>
            </a:r>
            <a:r>
              <a:rPr lang="en-US" sz="2400" dirty="0">
                <a:solidFill>
                  <a:srgbClr val="FFFF00"/>
                </a:solidFill>
              </a:rPr>
              <a:t> be evaluated.</a:t>
            </a:r>
            <a:endParaRPr lang="en-US" dirty="0">
              <a:solidFill>
                <a:srgbClr val="FFFF00"/>
              </a:solidFill>
            </a:endParaRPr>
          </a:p>
          <a:p>
            <a:pPr lvl="1">
              <a:lnSpc>
                <a:spcPct val="90000"/>
              </a:lnSpc>
            </a:pPr>
            <a:r>
              <a:rPr lang="en-US" dirty="0"/>
              <a:t>(lambda (x) (+ x 3))  </a:t>
            </a:r>
            <a:r>
              <a:rPr lang="en-US" sz="2400" dirty="0">
                <a:solidFill>
                  <a:srgbClr val="FFFF00"/>
                </a:solidFill>
              </a:rPr>
              <a:t>; x is </a:t>
            </a:r>
            <a:r>
              <a:rPr lang="en-US" sz="2400" b="1" dirty="0">
                <a:solidFill>
                  <a:srgbClr val="FFFF00"/>
                </a:solidFill>
              </a:rPr>
              <a:t>not</a:t>
            </a:r>
            <a:r>
              <a:rPr lang="en-US" sz="2400" dirty="0">
                <a:solidFill>
                  <a:srgbClr val="FFFF00"/>
                </a:solidFill>
              </a:rPr>
              <a:t> evaluated.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6249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62499">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2499">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62499">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62499">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62499">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62499">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62499">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62499">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2499"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46FDC3-FA1E-4B4B-A755-187BF1BD1698}"/>
              </a:ext>
            </a:extLst>
          </p:cNvPr>
          <p:cNvSpPr>
            <a:spLocks noGrp="1"/>
          </p:cNvSpPr>
          <p:nvPr>
            <p:ph type="title"/>
          </p:nvPr>
        </p:nvSpPr>
        <p:spPr>
          <a:xfrm>
            <a:off x="1981200" y="76201"/>
            <a:ext cx="8229600" cy="690563"/>
          </a:xfrm>
        </p:spPr>
        <p:txBody>
          <a:bodyPr/>
          <a:lstStyle/>
          <a:p>
            <a:r>
              <a:rPr lang="en-US" sz="3200" b="1" dirty="0">
                <a:solidFill>
                  <a:srgbClr val="FFFF00"/>
                </a:solidFill>
              </a:rPr>
              <a:t>fact</a:t>
            </a:r>
            <a:r>
              <a:rPr lang="en-US" sz="3200" dirty="0"/>
              <a:t> example 1</a:t>
            </a:r>
          </a:p>
        </p:txBody>
      </p:sp>
      <p:sp>
        <p:nvSpPr>
          <p:cNvPr id="3" name="Content Placeholder 2">
            <a:extLst>
              <a:ext uri="{FF2B5EF4-FFF2-40B4-BE49-F238E27FC236}">
                <a16:creationId xmlns:a16="http://schemas.microsoft.com/office/drawing/2014/main" id="{026370E1-D91D-4F92-BFA2-B85D6A1D68C3}"/>
              </a:ext>
            </a:extLst>
          </p:cNvPr>
          <p:cNvSpPr>
            <a:spLocks noGrp="1"/>
          </p:cNvSpPr>
          <p:nvPr>
            <p:ph idx="1"/>
          </p:nvPr>
        </p:nvSpPr>
        <p:spPr>
          <a:xfrm>
            <a:off x="1600200" y="990600"/>
            <a:ext cx="4876800" cy="4114800"/>
          </a:xfrm>
        </p:spPr>
        <p:txBody>
          <a:bodyPr/>
          <a:lstStyle/>
          <a:p>
            <a:pPr marL="0" indent="0">
              <a:buNone/>
            </a:pPr>
            <a:r>
              <a:rPr lang="en-US" sz="2200" dirty="0"/>
              <a:t>&gt; (define fact</a:t>
            </a:r>
          </a:p>
          <a:p>
            <a:pPr marL="0" indent="0">
              <a:buNone/>
            </a:pPr>
            <a:r>
              <a:rPr lang="en-US" sz="2200" dirty="0"/>
              <a:t>     (lambda (n)</a:t>
            </a:r>
          </a:p>
          <a:p>
            <a:pPr marL="0" indent="0">
              <a:buNone/>
            </a:pPr>
            <a:r>
              <a:rPr lang="en-US" sz="2200" dirty="0"/>
              <a:t>       (cond </a:t>
            </a:r>
          </a:p>
          <a:p>
            <a:pPr marL="0" indent="0">
              <a:buNone/>
            </a:pPr>
            <a:r>
              <a:rPr lang="en-US" sz="2200" dirty="0"/>
              <a:t>        [(zero? n)  1]</a:t>
            </a:r>
          </a:p>
          <a:p>
            <a:pPr marL="0" indent="0">
              <a:buNone/>
            </a:pPr>
            <a:r>
              <a:rPr lang="en-US" sz="2200" dirty="0"/>
              <a:t>        [else (* n (fact (- n 1)))])))</a:t>
            </a:r>
          </a:p>
          <a:p>
            <a:pPr marL="0" indent="0">
              <a:buNone/>
            </a:pPr>
            <a:r>
              <a:rPr lang="en-US" sz="2200" dirty="0"/>
              <a:t>&gt; (fact 4)</a:t>
            </a:r>
          </a:p>
          <a:p>
            <a:pPr marL="0" indent="0">
              <a:buNone/>
            </a:pPr>
            <a:r>
              <a:rPr lang="en-US" sz="2200" dirty="0"/>
              <a:t>24</a:t>
            </a:r>
          </a:p>
          <a:p>
            <a:pPr marL="0" indent="0">
              <a:buNone/>
            </a:pPr>
            <a:r>
              <a:rPr lang="en-US" sz="2200" dirty="0"/>
              <a:t>&gt; (fact  -2)</a:t>
            </a:r>
          </a:p>
          <a:p>
            <a:pPr marL="0" indent="0">
              <a:buNone/>
            </a:pPr>
            <a:r>
              <a:rPr lang="en-US" sz="2200" dirty="0"/>
              <a:t>  C-c </a:t>
            </a:r>
            <a:r>
              <a:rPr lang="en-US" sz="2200" dirty="0" err="1"/>
              <a:t>C-c</a:t>
            </a:r>
            <a:endParaRPr lang="en-US" sz="2200" dirty="0"/>
          </a:p>
          <a:p>
            <a:pPr marL="0" indent="0">
              <a:buNone/>
            </a:pPr>
            <a:r>
              <a:rPr lang="en-US" sz="2200" dirty="0"/>
              <a:t>break&gt;q    </a:t>
            </a:r>
          </a:p>
        </p:txBody>
      </p:sp>
      <p:sp>
        <p:nvSpPr>
          <p:cNvPr id="6" name="Content Placeholder 2">
            <a:extLst>
              <a:ext uri="{FF2B5EF4-FFF2-40B4-BE49-F238E27FC236}">
                <a16:creationId xmlns:a16="http://schemas.microsoft.com/office/drawing/2014/main" id="{3EBAFB62-D57C-47C4-BA2E-81B0331C3363}"/>
              </a:ext>
            </a:extLst>
          </p:cNvPr>
          <p:cNvSpPr txBox="1">
            <a:spLocks/>
          </p:cNvSpPr>
          <p:nvPr/>
        </p:nvSpPr>
        <p:spPr bwMode="auto">
          <a:xfrm>
            <a:off x="6540910" y="838200"/>
            <a:ext cx="5181600" cy="5992914"/>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marL="342900" indent="-342900" algn="l" rtl="0" fontAlgn="base">
              <a:spcBef>
                <a:spcPct val="20000"/>
              </a:spcBef>
              <a:spcAft>
                <a:spcPct val="0"/>
              </a:spcAft>
              <a:buClr>
                <a:schemeClr val="hlink"/>
              </a:buClr>
              <a:buSzPct val="60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accent2"/>
              </a:buClr>
              <a:buSzPct val="60000"/>
              <a:buFont typeface="Wingdings" pitchFamily="2" charset="2"/>
              <a:buChar char="n"/>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Clr>
                <a:schemeClr val="tx2"/>
              </a:buClr>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60000"/>
              <a:buFont typeface="Wingdings" pitchFamily="2" charset="2"/>
              <a:buChar char="n"/>
              <a:defRPr sz="2000">
                <a:solidFill>
                  <a:schemeClr val="tx1"/>
                </a:solidFill>
                <a:effectLst>
                  <a:outerShdw blurRad="38100" dist="38100" dir="2700000" algn="tl">
                    <a:srgbClr val="000000"/>
                  </a:outerShdw>
                </a:effectLst>
                <a:latin typeface="+mn-lt"/>
              </a:defRPr>
            </a:lvl9pPr>
          </a:lstStyle>
          <a:p>
            <a:pPr marL="0" indent="0" eaLnBrk="1" hangingPunct="1">
              <a:buNone/>
            </a:pPr>
            <a:r>
              <a:rPr lang="en-US" sz="2200" kern="0" dirty="0"/>
              <a:t>&gt; (trace fact fact2 fact-acc)</a:t>
            </a:r>
          </a:p>
          <a:p>
            <a:pPr marL="0" indent="0" eaLnBrk="1" hangingPunct="1">
              <a:buNone/>
            </a:pPr>
            <a:r>
              <a:rPr lang="en-US" sz="2200" kern="0" dirty="0"/>
              <a:t>(fact fact2 fact-acc)</a:t>
            </a:r>
          </a:p>
          <a:p>
            <a:pPr marL="0" indent="0" eaLnBrk="1" hangingPunct="1">
              <a:buNone/>
            </a:pPr>
            <a:r>
              <a:rPr lang="en-US" sz="2200" kern="0" dirty="0"/>
              <a:t>&gt; (fact 4)</a:t>
            </a:r>
          </a:p>
          <a:p>
            <a:pPr marL="0" indent="0" eaLnBrk="1" hangingPunct="1">
              <a:buNone/>
            </a:pPr>
            <a:r>
              <a:rPr lang="en-US" sz="2200" kern="0" dirty="0"/>
              <a:t>|(fact 4)</a:t>
            </a:r>
          </a:p>
          <a:p>
            <a:pPr marL="0" indent="0" eaLnBrk="1" hangingPunct="1">
              <a:buNone/>
            </a:pPr>
            <a:r>
              <a:rPr lang="en-US" sz="2200" kern="0" dirty="0"/>
              <a:t>| (fact 3)</a:t>
            </a:r>
          </a:p>
          <a:p>
            <a:pPr marL="0" indent="0" eaLnBrk="1" hangingPunct="1">
              <a:buNone/>
            </a:pPr>
            <a:r>
              <a:rPr lang="en-US" sz="2200" kern="0" dirty="0"/>
              <a:t>| |(fact 2)</a:t>
            </a:r>
          </a:p>
          <a:p>
            <a:pPr marL="0" indent="0" eaLnBrk="1" hangingPunct="1">
              <a:buNone/>
            </a:pPr>
            <a:r>
              <a:rPr lang="en-US" sz="2200" kern="0" dirty="0"/>
              <a:t>| | (fact 1)</a:t>
            </a:r>
          </a:p>
          <a:p>
            <a:pPr marL="0" indent="0" eaLnBrk="1" hangingPunct="1">
              <a:buNone/>
            </a:pPr>
            <a:r>
              <a:rPr lang="en-US" sz="2200" kern="0" dirty="0"/>
              <a:t>| | |(fact 0)</a:t>
            </a:r>
          </a:p>
          <a:p>
            <a:pPr marL="0" indent="0" eaLnBrk="1" hangingPunct="1">
              <a:buNone/>
            </a:pPr>
            <a:r>
              <a:rPr lang="en-US" sz="2200" kern="0" dirty="0"/>
              <a:t>| | |1</a:t>
            </a:r>
          </a:p>
          <a:p>
            <a:pPr marL="0" indent="0" eaLnBrk="1" hangingPunct="1">
              <a:buNone/>
            </a:pPr>
            <a:r>
              <a:rPr lang="en-US" sz="2200" kern="0" dirty="0"/>
              <a:t>| | 1</a:t>
            </a:r>
          </a:p>
          <a:p>
            <a:pPr marL="0" indent="0" eaLnBrk="1" hangingPunct="1">
              <a:buNone/>
            </a:pPr>
            <a:r>
              <a:rPr lang="en-US" sz="2200" kern="0" dirty="0"/>
              <a:t>| |2</a:t>
            </a:r>
          </a:p>
          <a:p>
            <a:pPr marL="0" indent="0" eaLnBrk="1" hangingPunct="1">
              <a:buNone/>
            </a:pPr>
            <a:r>
              <a:rPr lang="en-US" sz="2200" kern="0" dirty="0"/>
              <a:t>| 6</a:t>
            </a:r>
          </a:p>
          <a:p>
            <a:pPr marL="0" indent="0" eaLnBrk="1" hangingPunct="1">
              <a:buNone/>
            </a:pPr>
            <a:r>
              <a:rPr lang="en-US" sz="2200" kern="0" dirty="0"/>
              <a:t>|24</a:t>
            </a:r>
          </a:p>
          <a:p>
            <a:pPr marL="0" indent="0" eaLnBrk="1" hangingPunct="1">
              <a:buNone/>
            </a:pPr>
            <a:r>
              <a:rPr lang="en-US" sz="2200" kern="0" dirty="0"/>
              <a:t>24</a:t>
            </a:r>
          </a:p>
          <a:p>
            <a:pPr marL="0" indent="0" eaLnBrk="1" hangingPunct="1">
              <a:buNone/>
            </a:pPr>
            <a:r>
              <a:rPr lang="en-US" sz="2200" kern="0" dirty="0"/>
              <a:t>        </a:t>
            </a:r>
          </a:p>
          <a:p>
            <a:pPr marL="0" indent="0" eaLnBrk="1" hangingPunct="1">
              <a:buNone/>
            </a:pPr>
            <a:endParaRPr lang="en-US" sz="2200" kern="0" dirty="0"/>
          </a:p>
        </p:txBody>
      </p:sp>
      <p:sp>
        <p:nvSpPr>
          <p:cNvPr id="4" name="Wave 3">
            <a:extLst>
              <a:ext uri="{FF2B5EF4-FFF2-40B4-BE49-F238E27FC236}">
                <a16:creationId xmlns:a16="http://schemas.microsoft.com/office/drawing/2014/main" id="{B4E4E3C1-BD3D-46FA-AC0B-FC85957DAE2B}"/>
              </a:ext>
            </a:extLst>
          </p:cNvPr>
          <p:cNvSpPr/>
          <p:nvPr/>
        </p:nvSpPr>
        <p:spPr bwMode="auto">
          <a:xfrm>
            <a:off x="1828800" y="5334000"/>
            <a:ext cx="4419600" cy="1143000"/>
          </a:xfrm>
          <a:prstGeom prst="wave">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en-US" sz="2000" dirty="0">
                <a:solidFill>
                  <a:schemeClr val="tx2">
                    <a:lumMod val="25000"/>
                  </a:schemeClr>
                </a:solidFill>
              </a:rPr>
              <a:t>Escape from infinite loop by repeatedly pressing ctrl-c</a:t>
            </a:r>
          </a:p>
        </p:txBody>
      </p:sp>
    </p:spTree>
    <p:extLst>
      <p:ext uri="{BB962C8B-B14F-4D97-AF65-F5344CB8AC3E}">
        <p14:creationId xmlns:p14="http://schemas.microsoft.com/office/powerpoint/2010/main" val="675546999"/>
      </p:ext>
    </p:extLst>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Arial"/>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Globe</Template>
  <TotalTime>12497</TotalTime>
  <Words>1001</Words>
  <Application>Microsoft Office PowerPoint</Application>
  <PresentationFormat>Widescreen</PresentationFormat>
  <Paragraphs>168</Paragraphs>
  <Slides>15</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Calibri</vt:lpstr>
      <vt:lpstr>Courier New</vt:lpstr>
      <vt:lpstr>Verdana</vt:lpstr>
      <vt:lpstr>Wingdings</vt:lpstr>
      <vt:lpstr>Globe</vt:lpstr>
      <vt:lpstr>CSSE 304 Day 3</vt:lpstr>
      <vt:lpstr>The “similar example in Java” Question from A0 hand-in</vt:lpstr>
      <vt:lpstr>Need help on assignments? It's OK!</vt:lpstr>
      <vt:lpstr>Go for Simple!</vt:lpstr>
      <vt:lpstr>Which is better?</vt:lpstr>
      <vt:lpstr>Recap - Predicates</vt:lpstr>
      <vt:lpstr>Some A1 solutions</vt:lpstr>
      <vt:lpstr>What is common to all procedures?</vt:lpstr>
      <vt:lpstr>fact example 1</vt:lpstr>
      <vt:lpstr>Fact example 2</vt:lpstr>
      <vt:lpstr>PowerPoint Presentation</vt:lpstr>
      <vt:lpstr>Translation of let</vt:lpstr>
      <vt:lpstr>more on let</vt:lpstr>
      <vt:lpstr>let*</vt:lpstr>
      <vt:lpstr>Work in small groups</vt:lpstr>
    </vt:vector>
  </TitlesOfParts>
  <Company>Rose-Hulman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Programming Day 2 Catapult Session II 2002</dc:title>
  <dc:creator>RHIT</dc:creator>
  <cp:lastModifiedBy>Claude Anderson</cp:lastModifiedBy>
  <cp:revision>180</cp:revision>
  <cp:lastPrinted>2018-11-27T19:35:01Z</cp:lastPrinted>
  <dcterms:created xsi:type="dcterms:W3CDTF">2002-07-10T02:18:35Z</dcterms:created>
  <dcterms:modified xsi:type="dcterms:W3CDTF">2020-12-02T21:12:20Z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8</vt:i4>
  </property>
</Properties>
</file>