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8" r:id="rId1"/>
  </p:sldMasterIdLst>
  <p:notesMasterIdLst>
    <p:notesMasterId r:id="rId8"/>
  </p:notesMasterIdLst>
  <p:handoutMasterIdLst>
    <p:handoutMasterId r:id="rId9"/>
  </p:handoutMasterIdLst>
  <p:sldIdLst>
    <p:sldId id="600" r:id="rId2"/>
    <p:sldId id="596" r:id="rId3"/>
    <p:sldId id="597" r:id="rId4"/>
    <p:sldId id="601" r:id="rId5"/>
    <p:sldId id="598" r:id="rId6"/>
    <p:sldId id="599" r:id="rId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defRPr kumimoji="1" sz="1400" kern="1200">
        <a:solidFill>
          <a:srgbClr val="0000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defRPr kumimoji="1" sz="1400" kern="1200">
        <a:solidFill>
          <a:srgbClr val="0000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defRPr kumimoji="1" sz="1400" kern="1200">
        <a:solidFill>
          <a:srgbClr val="0000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defRPr kumimoji="1" sz="1400" kern="1200">
        <a:solidFill>
          <a:srgbClr val="0000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defRPr kumimoji="1" sz="1400" kern="1200">
        <a:solidFill>
          <a:srgbClr val="0000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umimoji="1" sz="1400" kern="1200">
        <a:solidFill>
          <a:srgbClr val="0000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umimoji="1" sz="1400" kern="1200">
        <a:solidFill>
          <a:srgbClr val="0000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umimoji="1" sz="1400" kern="1200">
        <a:solidFill>
          <a:srgbClr val="0000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umimoji="1" sz="1400" kern="1200">
        <a:solidFill>
          <a:srgbClr val="0000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660066"/>
    <a:srgbClr val="0000CC"/>
    <a:srgbClr val="FF000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504" autoAdjust="0"/>
    <p:restoredTop sz="90929"/>
  </p:normalViewPr>
  <p:slideViewPr>
    <p:cSldViewPr>
      <p:cViewPr>
        <p:scale>
          <a:sx n="100" d="100"/>
          <a:sy n="100" d="100"/>
        </p:scale>
        <p:origin x="-2148" y="-4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76" y="1194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5" rIns="96649" bIns="48325" numCol="1" anchor="t" anchorCtr="0" compatLnSpc="1">
            <a:prstTxWarp prst="textNoShape">
              <a:avLst/>
            </a:prstTxWarp>
          </a:bodyPr>
          <a:lstStyle>
            <a:lvl1pPr defTabSz="966788">
              <a:defRPr kumimoji="0" sz="130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Laptop Software Suite</a:t>
            </a:r>
          </a:p>
        </p:txBody>
      </p:sp>
      <p:sp>
        <p:nvSpPr>
          <p:cNvPr id="372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5" rIns="96649" bIns="48325" numCol="1" anchor="t" anchorCtr="0" compatLnSpc="1">
            <a:prstTxWarp prst="textNoShape">
              <a:avLst/>
            </a:prstTxWarp>
          </a:bodyPr>
          <a:lstStyle>
            <a:lvl1pPr algn="r" defTabSz="966788">
              <a:defRPr kumimoji="0" sz="1300">
                <a:solidFill>
                  <a:schemeClr val="tx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372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5" rIns="96649" bIns="48325" numCol="1" anchor="b" anchorCtr="0" compatLnSpc="1">
            <a:prstTxWarp prst="textNoShape">
              <a:avLst/>
            </a:prstTxWarp>
          </a:bodyPr>
          <a:lstStyle>
            <a:lvl1pPr defTabSz="966788">
              <a:defRPr kumimoji="0" sz="130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Title goes here</a:t>
            </a:r>
          </a:p>
        </p:txBody>
      </p:sp>
      <p:sp>
        <p:nvSpPr>
          <p:cNvPr id="372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5" rIns="96649" bIns="48325" numCol="1" anchor="b" anchorCtr="0" compatLnSpc="1">
            <a:prstTxWarp prst="textNoShape">
              <a:avLst/>
            </a:prstTxWarp>
          </a:bodyPr>
          <a:lstStyle>
            <a:lvl1pPr algn="r" defTabSz="966788">
              <a:defRPr kumimoji="0" sz="1300">
                <a:solidFill>
                  <a:schemeClr val="tx1"/>
                </a:solidFill>
                <a:effectLst/>
              </a:defRPr>
            </a:lvl1pPr>
          </a:lstStyle>
          <a:p>
            <a:fld id="{4B08EA44-D873-4A47-9DD4-5CAFB3CA481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504" name="Rectangle 103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5" rIns="96649" bIns="48325" numCol="1" anchor="t" anchorCtr="0" compatLnSpc="1">
            <a:prstTxWarp prst="textNoShape">
              <a:avLst/>
            </a:prstTxWarp>
          </a:bodyPr>
          <a:lstStyle>
            <a:lvl1pPr defTabSz="966788">
              <a:buFontTx/>
              <a:buChar char="•"/>
              <a:defRPr kumimoji="0" sz="1300">
                <a:solidFill>
                  <a:schemeClr val="tx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362505" name="Rectangle 103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257300" y="719138"/>
            <a:ext cx="4802188" cy="3602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2506" name="Rectangle 103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5" rIns="96649" bIns="483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62507" name="Rectangle 1035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5" rIns="96649" bIns="48325" numCol="1" anchor="t" anchorCtr="0" compatLnSpc="1">
            <a:prstTxWarp prst="textNoShape">
              <a:avLst/>
            </a:prstTxWarp>
          </a:bodyPr>
          <a:lstStyle>
            <a:lvl1pPr algn="r" defTabSz="966788">
              <a:buFontTx/>
              <a:buChar char="•"/>
              <a:defRPr kumimoji="0" sz="1300">
                <a:solidFill>
                  <a:schemeClr val="tx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362508" name="Rectangle 103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5" rIns="96649" bIns="48325" numCol="1" anchor="b" anchorCtr="0" compatLnSpc="1">
            <a:prstTxWarp prst="textNoShape">
              <a:avLst/>
            </a:prstTxWarp>
          </a:bodyPr>
          <a:lstStyle>
            <a:lvl1pPr defTabSz="966788">
              <a:buFontTx/>
              <a:buChar char="•"/>
              <a:defRPr kumimoji="0" sz="1300">
                <a:solidFill>
                  <a:schemeClr val="tx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362509" name="Rectangle 103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5" rIns="96649" bIns="48325" numCol="1" anchor="b" anchorCtr="0" compatLnSpc="1">
            <a:prstTxWarp prst="textNoShape">
              <a:avLst/>
            </a:prstTxWarp>
          </a:bodyPr>
          <a:lstStyle>
            <a:lvl1pPr algn="r" defTabSz="966788">
              <a:buFontTx/>
              <a:buChar char="•"/>
              <a:defRPr kumimoji="0" sz="1300">
                <a:solidFill>
                  <a:schemeClr val="tx1"/>
                </a:solidFill>
                <a:effectLst/>
              </a:defRPr>
            </a:lvl1pPr>
          </a:lstStyle>
          <a:p>
            <a:fld id="{5D9174A8-A84C-41B8-A748-2C2A4771C4D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</a:t>
            </a:r>
            <a:r>
              <a:rPr lang="en-US">
                <a:solidFill>
                  <a:srgbClr val="0000CC"/>
                </a:solidFill>
              </a:rPr>
              <a:t>EC331 Fall 2006</a:t>
            </a:r>
            <a:fld id="{3992A244-B1B5-4311-B2D2-6AF9DE065B1E}" type="datetime4">
              <a:rPr lang="en-US">
                <a:solidFill>
                  <a:srgbClr val="0000CC"/>
                </a:solidFill>
              </a:rPr>
              <a:pPr/>
              <a:t>May 6, 2009</a:t>
            </a:fld>
            <a:r>
              <a:rPr lang="en-US">
                <a:solidFill>
                  <a:srgbClr val="0000CC"/>
                </a:solidFill>
              </a:rPr>
              <a:t>      page </a:t>
            </a:r>
            <a:fld id="{E67CF345-2AAB-4BE6-A487-AC07AD51F4DD}" type="slidenum">
              <a:rPr lang="en-US">
                <a:solidFill>
                  <a:srgbClr val="0000CC"/>
                </a:solidFill>
              </a:rPr>
              <a:pPr/>
              <a:t>‹#›</a:t>
            </a:fld>
            <a:endParaRPr lang="en-US" sz="1400">
              <a:solidFill>
                <a:srgbClr val="0000CC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</a:t>
            </a:r>
            <a:r>
              <a:rPr lang="en-US">
                <a:solidFill>
                  <a:srgbClr val="0000CC"/>
                </a:solidFill>
              </a:rPr>
              <a:t>EC331 Fall 2006</a:t>
            </a:r>
            <a:fld id="{FD91ED9D-B793-4196-B493-AD2349546D7A}" type="datetime4">
              <a:rPr lang="en-US">
                <a:solidFill>
                  <a:srgbClr val="0000CC"/>
                </a:solidFill>
              </a:rPr>
              <a:pPr/>
              <a:t>May 6, 2009</a:t>
            </a:fld>
            <a:r>
              <a:rPr lang="en-US">
                <a:solidFill>
                  <a:srgbClr val="0000CC"/>
                </a:solidFill>
              </a:rPr>
              <a:t>      page </a:t>
            </a:r>
            <a:fld id="{AEEFCC34-2A9A-4370-9DD8-0C335F26D543}" type="slidenum">
              <a:rPr lang="en-US">
                <a:solidFill>
                  <a:srgbClr val="0000CC"/>
                </a:solidFill>
              </a:rPr>
              <a:pPr/>
              <a:t>‹#›</a:t>
            </a:fld>
            <a:endParaRPr lang="en-US" sz="1400">
              <a:solidFill>
                <a:srgbClr val="0000CC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</a:t>
            </a:r>
            <a:r>
              <a:rPr lang="en-US">
                <a:solidFill>
                  <a:srgbClr val="0000CC"/>
                </a:solidFill>
              </a:rPr>
              <a:t>EC331 Fall 2006</a:t>
            </a:r>
            <a:fld id="{D3C24AB7-86C5-492A-8B3C-038B6A3F0719}" type="datetime4">
              <a:rPr lang="en-US">
                <a:solidFill>
                  <a:srgbClr val="0000CC"/>
                </a:solidFill>
              </a:rPr>
              <a:pPr/>
              <a:t>May 6, 2009</a:t>
            </a:fld>
            <a:r>
              <a:rPr lang="en-US">
                <a:solidFill>
                  <a:srgbClr val="0000CC"/>
                </a:solidFill>
              </a:rPr>
              <a:t>      page </a:t>
            </a:r>
            <a:fld id="{D185B1B4-DF6A-4B54-AD04-86FB500DCAEB}" type="slidenum">
              <a:rPr lang="en-US">
                <a:solidFill>
                  <a:srgbClr val="0000CC"/>
                </a:solidFill>
              </a:rPr>
              <a:pPr/>
              <a:t>‹#›</a:t>
            </a:fld>
            <a:endParaRPr lang="en-US" sz="1400">
              <a:solidFill>
                <a:srgbClr val="0000CC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304800"/>
            <a:ext cx="7315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370698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00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 EC331 Fall 2006</a:t>
            </a:r>
            <a:fld id="{417FF46F-108D-44FC-9771-ABCB97C98612}" type="datetime4">
              <a:rPr lang="en-US"/>
              <a:pPr/>
              <a:t>May 6, 2009</a:t>
            </a:fld>
            <a:r>
              <a:rPr lang="en-US"/>
              <a:t>      page </a:t>
            </a:r>
            <a:fld id="{FC08E444-9C74-4D9E-99C2-50EBD9E85D1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70701" name="Line 13"/>
          <p:cNvSpPr>
            <a:spLocks noChangeShapeType="1"/>
          </p:cNvSpPr>
          <p:nvPr/>
        </p:nvSpPr>
        <p:spPr bwMode="auto">
          <a:xfrm>
            <a:off x="914400" y="914400"/>
            <a:ext cx="7315200" cy="0"/>
          </a:xfrm>
          <a:prstGeom prst="line">
            <a:avLst/>
          </a:prstGeom>
          <a:noFill/>
          <a:ln w="57150" cmpd="thinThick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370703" name="Picture 15" descr="RoseLogo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10400" y="6400800"/>
            <a:ext cx="1828800" cy="300038"/>
          </a:xfrm>
          <a:prstGeom prst="rect">
            <a:avLst/>
          </a:prstGeom>
          <a:noFill/>
        </p:spPr>
      </p:pic>
      <p:sp>
        <p:nvSpPr>
          <p:cNvPr id="370704" name="Rectangle 16"/>
          <p:cNvSpPr>
            <a:spLocks noChangeArrowheads="1"/>
          </p:cNvSpPr>
          <p:nvPr/>
        </p:nvSpPr>
        <p:spPr bwMode="auto">
          <a:xfrm>
            <a:off x="990600" y="1295400"/>
            <a:ext cx="7467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60000"/>
              </a:spcBef>
              <a:buClr>
                <a:srgbClr val="660066"/>
              </a:buClr>
              <a:buFontTx/>
              <a:buChar char="o"/>
            </a:pPr>
            <a:endParaRPr lang="en-US" sz="20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70706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143000"/>
            <a:ext cx="73152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664" r:id="rId2"/>
    <p:sldLayoutId id="2147483665" r:id="rId3"/>
  </p:sldLayoutIdLst>
  <p:hf sldNum="0" hdr="0" ftr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2400">
          <a:solidFill>
            <a:srgbClr val="FF0000"/>
          </a:solidFill>
          <a:effectLst/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60000"/>
        </a:spcBef>
        <a:spcAft>
          <a:spcPct val="0"/>
        </a:spcAft>
        <a:buClr>
          <a:srgbClr val="660066"/>
        </a:buClr>
        <a:buChar char="o"/>
        <a:defRPr kumimoji="1" sz="2000">
          <a:solidFill>
            <a:srgbClr val="0000CC"/>
          </a:solidFill>
          <a:effectLst/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Clr>
          <a:srgbClr val="660066"/>
        </a:buClr>
        <a:buChar char="o"/>
        <a:defRPr kumimoji="1" sz="1600">
          <a:solidFill>
            <a:srgbClr val="0000CC"/>
          </a:solidFill>
          <a:effectLst/>
          <a:latin typeface="+mn-lt"/>
        </a:defRPr>
      </a:lvl2pPr>
      <a:lvl3pPr marL="1143000" indent="-228600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rgbClr val="660066"/>
        </a:buClr>
        <a:buChar char="o"/>
        <a:defRPr kumimoji="1" sz="1400">
          <a:solidFill>
            <a:srgbClr val="0000CC"/>
          </a:solidFill>
          <a:effectLst/>
          <a:latin typeface="+mn-lt"/>
        </a:defRPr>
      </a:lvl3pPr>
      <a:lvl4pPr marL="1600200" indent="-228600" algn="l" rtl="0" eaLnBrk="0" fontAlgn="base" hangingPunct="0">
        <a:lnSpc>
          <a:spcPct val="75000"/>
        </a:lnSpc>
        <a:spcBef>
          <a:spcPct val="30000"/>
        </a:spcBef>
        <a:spcAft>
          <a:spcPct val="0"/>
        </a:spcAft>
        <a:buClr>
          <a:srgbClr val="660066"/>
        </a:buClr>
        <a:buChar char="o"/>
        <a:defRPr kumimoji="1" sz="2000">
          <a:solidFill>
            <a:srgbClr val="0000CC"/>
          </a:solidFill>
          <a:effectLst/>
          <a:latin typeface="+mn-lt"/>
        </a:defRPr>
      </a:lvl4pPr>
      <a:lvl5pPr marL="2057400" indent="-228600" algn="l" rtl="0" eaLnBrk="0" fontAlgn="base" hangingPunct="0">
        <a:lnSpc>
          <a:spcPct val="75000"/>
        </a:lnSpc>
        <a:spcBef>
          <a:spcPct val="30000"/>
        </a:spcBef>
        <a:spcAft>
          <a:spcPct val="0"/>
        </a:spcAft>
        <a:buClr>
          <a:srgbClr val="660066"/>
        </a:buClr>
        <a:buChar char="o"/>
        <a:defRPr kumimoji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0" fontAlgn="base" hangingPunct="0">
        <a:lnSpc>
          <a:spcPct val="75000"/>
        </a:lnSpc>
        <a:spcBef>
          <a:spcPct val="30000"/>
        </a:spcBef>
        <a:spcAft>
          <a:spcPct val="0"/>
        </a:spcAft>
        <a:buClr>
          <a:srgbClr val="660066"/>
        </a:buClr>
        <a:buChar char="o"/>
        <a:defRPr kumimoji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0" fontAlgn="base" hangingPunct="0">
        <a:lnSpc>
          <a:spcPct val="75000"/>
        </a:lnSpc>
        <a:spcBef>
          <a:spcPct val="30000"/>
        </a:spcBef>
        <a:spcAft>
          <a:spcPct val="0"/>
        </a:spcAft>
        <a:buClr>
          <a:srgbClr val="660066"/>
        </a:buClr>
        <a:buChar char="o"/>
        <a:defRPr kumimoji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0" fontAlgn="base" hangingPunct="0">
        <a:lnSpc>
          <a:spcPct val="75000"/>
        </a:lnSpc>
        <a:spcBef>
          <a:spcPct val="30000"/>
        </a:spcBef>
        <a:spcAft>
          <a:spcPct val="0"/>
        </a:spcAft>
        <a:buClr>
          <a:srgbClr val="660066"/>
        </a:buClr>
        <a:buChar char="o"/>
        <a:defRPr kumimoji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0" fontAlgn="base" hangingPunct="0">
        <a:lnSpc>
          <a:spcPct val="75000"/>
        </a:lnSpc>
        <a:spcBef>
          <a:spcPct val="30000"/>
        </a:spcBef>
        <a:spcAft>
          <a:spcPct val="0"/>
        </a:spcAft>
        <a:buClr>
          <a:srgbClr val="660066"/>
        </a:buClr>
        <a:buChar char="o"/>
        <a:defRPr kumimoji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scale.com/" TargetMode="External"/><Relationship Id="rId2" Type="http://schemas.openxmlformats.org/officeDocument/2006/relationships/hyperlink" Target="http://getregisterednow.com/FTF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freertos.org/porthcs12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>
                <a:solidFill>
                  <a:srgbClr val="0000CC"/>
                </a:solidFill>
              </a:rPr>
              <a:t>EC331 </a:t>
            </a:r>
            <a:r>
              <a:rPr lang="en-US" dirty="0" smtClean="0">
                <a:solidFill>
                  <a:srgbClr val="0000CC"/>
                </a:solidFill>
              </a:rPr>
              <a:t>Term Project Assignment, </a:t>
            </a:r>
            <a:fld id="{345CD59F-5496-4B54-B52D-FBFFC38F962B}" type="datetime4">
              <a:rPr lang="en-US" smtClean="0">
                <a:solidFill>
                  <a:srgbClr val="0000CC"/>
                </a:solidFill>
              </a:rPr>
              <a:pPr/>
              <a:t>May 6, 2009</a:t>
            </a:fld>
            <a:r>
              <a:rPr lang="en-US" dirty="0">
                <a:solidFill>
                  <a:srgbClr val="0000CC"/>
                </a:solidFill>
              </a:rPr>
              <a:t>      page </a:t>
            </a:r>
            <a:fld id="{92A14E2F-BF4B-4400-84D5-1F2BC86BFE74}" type="slidenum">
              <a:rPr lang="en-US">
                <a:solidFill>
                  <a:srgbClr val="0000CC"/>
                </a:solidFill>
              </a:rPr>
              <a:pPr/>
              <a:t>1</a:t>
            </a:fld>
            <a:endParaRPr lang="en-US" sz="1400" dirty="0">
              <a:solidFill>
                <a:srgbClr val="0000CC"/>
              </a:solidFill>
            </a:endParaRPr>
          </a:p>
        </p:txBody>
      </p:sp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objective and schedule</a:t>
            </a:r>
          </a:p>
        </p:txBody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Objective</a:t>
            </a:r>
          </a:p>
          <a:p>
            <a:pPr lvl="1"/>
            <a:r>
              <a:rPr lang="en-US" dirty="0"/>
              <a:t>A HC9S12-based system that implement a usable function with easy interface, operation and display (i.e., an embedded system).</a:t>
            </a:r>
          </a:p>
          <a:p>
            <a:r>
              <a:rPr lang="en-US" dirty="0"/>
              <a:t>Proposal due </a:t>
            </a:r>
            <a:r>
              <a:rPr lang="en-US" dirty="0" smtClean="0"/>
              <a:t>by 9</a:t>
            </a:r>
            <a:r>
              <a:rPr lang="en-US" baseline="30000" dirty="0" smtClean="0"/>
              <a:t>th</a:t>
            </a:r>
            <a:r>
              <a:rPr lang="en-US" dirty="0" smtClean="0"/>
              <a:t> period </a:t>
            </a:r>
            <a:r>
              <a:rPr lang="en-US" dirty="0"/>
              <a:t>in class, </a:t>
            </a:r>
            <a:r>
              <a:rPr lang="en-US" dirty="0" smtClean="0"/>
              <a:t>Tuesday</a:t>
            </a:r>
            <a:r>
              <a:rPr lang="en-US" dirty="0"/>
              <a:t>, May </a:t>
            </a:r>
            <a:r>
              <a:rPr lang="en-US" dirty="0" smtClean="0"/>
              <a:t>12</a:t>
            </a:r>
            <a:endParaRPr lang="en-US" dirty="0"/>
          </a:p>
          <a:p>
            <a:pPr lvl="1"/>
            <a:r>
              <a:rPr lang="en-US" dirty="0"/>
              <a:t>project proposal outline and oral presentation (5 minutes per group)</a:t>
            </a:r>
          </a:p>
          <a:p>
            <a:r>
              <a:rPr lang="en-US" dirty="0"/>
              <a:t>5 pm Wednesdays, May </a:t>
            </a:r>
            <a:r>
              <a:rPr lang="en-US" dirty="0" smtClean="0"/>
              <a:t>13 </a:t>
            </a:r>
            <a:r>
              <a:rPr lang="en-US" dirty="0"/>
              <a:t>and </a:t>
            </a:r>
            <a:r>
              <a:rPr lang="en-US" dirty="0" smtClean="0"/>
              <a:t>20</a:t>
            </a:r>
            <a:endParaRPr lang="en-US" dirty="0"/>
          </a:p>
          <a:p>
            <a:pPr lvl="1"/>
            <a:r>
              <a:rPr lang="en-US" dirty="0"/>
              <a:t>weekly progress reports submitted to the </a:t>
            </a:r>
            <a:r>
              <a:rPr lang="en-US" dirty="0" err="1"/>
              <a:t>dropbox</a:t>
            </a:r>
            <a:r>
              <a:rPr lang="en-US" dirty="0"/>
              <a:t> on Angel</a:t>
            </a:r>
          </a:p>
          <a:p>
            <a:pPr marL="342900" lvl="1" indent="-342900">
              <a:spcBef>
                <a:spcPct val="60000"/>
              </a:spcBef>
            </a:pPr>
            <a:r>
              <a:rPr lang="en-US" sz="2000" dirty="0"/>
              <a:t>Demonstration </a:t>
            </a:r>
            <a:r>
              <a:rPr lang="en-US" sz="2000" dirty="0" smtClean="0"/>
              <a:t>and final report due.</a:t>
            </a:r>
          </a:p>
          <a:p>
            <a:pPr lvl="1"/>
            <a:r>
              <a:rPr lang="en-US" dirty="0" smtClean="0"/>
              <a:t>9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/>
              <a:t>period in class, Friday, May </a:t>
            </a:r>
            <a:r>
              <a:rPr lang="en-US" dirty="0" smtClean="0"/>
              <a:t>22 for graduating seniors</a:t>
            </a:r>
          </a:p>
          <a:p>
            <a:pPr lvl="1"/>
            <a:r>
              <a:rPr lang="en-US" dirty="0" smtClean="0"/>
              <a:t>8am on Friday, May 29</a:t>
            </a:r>
            <a:r>
              <a:rPr lang="en-US" baseline="30000" dirty="0" smtClean="0"/>
              <a:t>th</a:t>
            </a:r>
            <a:r>
              <a:rPr lang="en-US" dirty="0"/>
              <a:t> </a:t>
            </a:r>
            <a:r>
              <a:rPr lang="en-US" dirty="0" smtClean="0"/>
              <a:t>in Room O257 for the rest of the class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>
                <a:solidFill>
                  <a:srgbClr val="0000CC"/>
                </a:solidFill>
              </a:rPr>
              <a:t>EC331 </a:t>
            </a:r>
            <a:fld id="{EB0F3865-AD35-48E9-81B7-DDA45B215401}" type="datetime4">
              <a:rPr lang="en-US" smtClean="0">
                <a:solidFill>
                  <a:srgbClr val="0000CC"/>
                </a:solidFill>
              </a:rPr>
              <a:pPr/>
              <a:t>May 6, 2009</a:t>
            </a:fld>
            <a:r>
              <a:rPr lang="en-US" dirty="0">
                <a:solidFill>
                  <a:srgbClr val="0000CC"/>
                </a:solidFill>
              </a:rPr>
              <a:t>      page </a:t>
            </a:r>
            <a:fld id="{6E1B25D3-B85E-4C2E-8E96-7534BE04FFE4}" type="slidenum">
              <a:rPr lang="en-US">
                <a:solidFill>
                  <a:srgbClr val="0000CC"/>
                </a:solidFill>
              </a:rPr>
              <a:pPr/>
              <a:t>2</a:t>
            </a:fld>
            <a:endParaRPr lang="en-US" sz="1400" dirty="0">
              <a:solidFill>
                <a:srgbClr val="0000CC"/>
              </a:solidFill>
            </a:endParaRPr>
          </a:p>
        </p:txBody>
      </p:sp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proposal outline</a:t>
            </a:r>
          </a:p>
        </p:txBody>
      </p:sp>
      <p:sp>
        <p:nvSpPr>
          <p:cNvPr id="462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Due by </a:t>
            </a:r>
            <a:r>
              <a:rPr lang="en-US" dirty="0" smtClean="0"/>
              <a:t>9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/>
              <a:t>period in class, </a:t>
            </a:r>
            <a:r>
              <a:rPr lang="en-US" dirty="0" smtClean="0"/>
              <a:t>Tuesday</a:t>
            </a:r>
            <a:r>
              <a:rPr lang="en-US" dirty="0"/>
              <a:t>, May </a:t>
            </a:r>
            <a:r>
              <a:rPr lang="en-US" dirty="0" smtClean="0"/>
              <a:t>12</a:t>
            </a:r>
            <a:endParaRPr lang="en-US" dirty="0"/>
          </a:p>
          <a:p>
            <a:r>
              <a:rPr lang="en-US" dirty="0"/>
              <a:t>Introduction</a:t>
            </a:r>
          </a:p>
          <a:p>
            <a:r>
              <a:rPr lang="en-US" dirty="0"/>
              <a:t>Objectives and Specifications (include quantitative targets)</a:t>
            </a:r>
          </a:p>
          <a:p>
            <a:r>
              <a:rPr lang="en-US" dirty="0"/>
              <a:t>C</a:t>
            </a:r>
            <a:r>
              <a:rPr lang="en-US" dirty="0" smtClean="0"/>
              <a:t>onceptual design description</a:t>
            </a:r>
            <a:endParaRPr lang="en-US" dirty="0"/>
          </a:p>
          <a:p>
            <a:r>
              <a:rPr lang="en-US" dirty="0"/>
              <a:t>Tasks and priorities</a:t>
            </a:r>
          </a:p>
          <a:p>
            <a:r>
              <a:rPr lang="en-US" dirty="0"/>
              <a:t>Schedule bar-chart</a:t>
            </a:r>
          </a:p>
          <a:p>
            <a:r>
              <a:rPr lang="en-US" dirty="0" smtClean="0"/>
              <a:t>Budget</a:t>
            </a:r>
          </a:p>
          <a:p>
            <a:r>
              <a:rPr lang="en-US" dirty="0" smtClean="0"/>
              <a:t>See an example proposal on Angel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>
                <a:solidFill>
                  <a:srgbClr val="0000CC"/>
                </a:solidFill>
              </a:rPr>
              <a:t>EC331 </a:t>
            </a:r>
            <a:fld id="{C8B23B17-5240-4D27-AA66-2BB7EE64B9CA}" type="datetime4">
              <a:rPr lang="en-US" smtClean="0">
                <a:solidFill>
                  <a:srgbClr val="0000CC"/>
                </a:solidFill>
              </a:rPr>
              <a:pPr/>
              <a:t>May 6, 2009</a:t>
            </a:fld>
            <a:r>
              <a:rPr lang="en-US" dirty="0">
                <a:solidFill>
                  <a:srgbClr val="0000CC"/>
                </a:solidFill>
              </a:rPr>
              <a:t>      page </a:t>
            </a:r>
            <a:fld id="{29F9D1F0-7090-4907-B1DE-EED0A5103316}" type="slidenum">
              <a:rPr lang="en-US">
                <a:solidFill>
                  <a:srgbClr val="0000CC"/>
                </a:solidFill>
              </a:rPr>
              <a:pPr/>
              <a:t>3</a:t>
            </a:fld>
            <a:endParaRPr lang="en-US" sz="1400" dirty="0">
              <a:solidFill>
                <a:srgbClr val="0000CC"/>
              </a:solidFill>
            </a:endParaRPr>
          </a:p>
        </p:txBody>
      </p:sp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 weekly progress reports</a:t>
            </a:r>
          </a:p>
        </p:txBody>
      </p:sp>
      <p:sp>
        <p:nvSpPr>
          <p:cNvPr id="463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Due by 5 pm Wednesdays, May </a:t>
            </a:r>
            <a:r>
              <a:rPr lang="en-US" dirty="0" smtClean="0"/>
              <a:t>13 </a:t>
            </a:r>
            <a:r>
              <a:rPr lang="en-US" dirty="0"/>
              <a:t>and </a:t>
            </a:r>
            <a:r>
              <a:rPr lang="en-US" dirty="0" smtClean="0"/>
              <a:t>20 </a:t>
            </a:r>
            <a:endParaRPr lang="en-US" dirty="0"/>
          </a:p>
          <a:p>
            <a:r>
              <a:rPr lang="en-US" dirty="0"/>
              <a:t>Drop in the drop in box on ANGEL</a:t>
            </a:r>
          </a:p>
          <a:p>
            <a:r>
              <a:rPr lang="en-US" dirty="0"/>
              <a:t>The report should include a few words on  the following</a:t>
            </a:r>
          </a:p>
          <a:p>
            <a:pPr lvl="1"/>
            <a:r>
              <a:rPr lang="en-US" dirty="0"/>
              <a:t>Current status (percentage of work done and any delay)</a:t>
            </a:r>
          </a:p>
          <a:p>
            <a:pPr lvl="1"/>
            <a:r>
              <a:rPr lang="en-US" dirty="0"/>
              <a:t>Work completed</a:t>
            </a:r>
          </a:p>
          <a:p>
            <a:pPr lvl="1"/>
            <a:r>
              <a:rPr lang="en-US" dirty="0"/>
              <a:t>Current work</a:t>
            </a:r>
          </a:p>
          <a:p>
            <a:pPr lvl="1"/>
            <a:r>
              <a:rPr lang="en-US" dirty="0"/>
              <a:t>Future work</a:t>
            </a:r>
          </a:p>
          <a:p>
            <a:pPr lvl="1"/>
            <a:r>
              <a:rPr lang="en-US" dirty="0"/>
              <a:t>Red flags if any</a:t>
            </a:r>
          </a:p>
          <a:p>
            <a:r>
              <a:rPr lang="en-US" dirty="0"/>
              <a:t>See </a:t>
            </a:r>
            <a:r>
              <a:rPr lang="en-US" dirty="0" smtClean="0"/>
              <a:t>an example progress report on Angel</a:t>
            </a:r>
            <a:endParaRPr lang="en-US" dirty="0"/>
          </a:p>
          <a:p>
            <a:r>
              <a:rPr lang="en-US" dirty="0"/>
              <a:t>No deadline extension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>
                <a:solidFill>
                  <a:srgbClr val="0000CC"/>
                </a:solidFill>
              </a:rPr>
              <a:t>EC331 </a:t>
            </a:r>
            <a:fld id="{A5C93C7D-562E-4FEF-9642-FDD8B6CA2E29}" type="datetime4">
              <a:rPr lang="en-US" smtClean="0">
                <a:solidFill>
                  <a:srgbClr val="0000CC"/>
                </a:solidFill>
              </a:rPr>
              <a:pPr/>
              <a:t>May 6, 2009</a:t>
            </a:fld>
            <a:r>
              <a:rPr lang="en-US" dirty="0">
                <a:solidFill>
                  <a:srgbClr val="0000CC"/>
                </a:solidFill>
              </a:rPr>
              <a:t>      page </a:t>
            </a:r>
            <a:fld id="{7E2818EB-9CEA-4698-BA2F-5CDC28BDD254}" type="slidenum">
              <a:rPr lang="en-US">
                <a:solidFill>
                  <a:srgbClr val="0000CC"/>
                </a:solidFill>
              </a:rPr>
              <a:pPr/>
              <a:t>4</a:t>
            </a:fld>
            <a:endParaRPr lang="en-US" sz="1400" dirty="0">
              <a:solidFill>
                <a:srgbClr val="0000CC"/>
              </a:solidFill>
            </a:endParaRPr>
          </a:p>
        </p:txBody>
      </p:sp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Notes</a:t>
            </a:r>
          </a:p>
        </p:txBody>
      </p:sp>
      <p:sp>
        <p:nvSpPr>
          <p:cNvPr id="481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It is OK to look for ideas on the Internet and to modify another project</a:t>
            </a:r>
          </a:p>
          <a:p>
            <a:pPr lvl="1"/>
            <a:r>
              <a:rPr lang="en-US"/>
              <a:t>Give credit to others</a:t>
            </a:r>
          </a:p>
          <a:p>
            <a:pPr lvl="1"/>
            <a:r>
              <a:rPr lang="en-US"/>
              <a:t>Show how much is new and your own work</a:t>
            </a:r>
          </a:p>
          <a:p>
            <a:r>
              <a:rPr lang="en-US"/>
              <a:t>Define a project that can be done in two weeks </a:t>
            </a:r>
          </a:p>
          <a:p>
            <a:pPr lvl="1"/>
            <a:r>
              <a:rPr lang="en-US"/>
              <a:t>30 person-hours</a:t>
            </a:r>
          </a:p>
          <a:p>
            <a:r>
              <a:rPr lang="en-US"/>
              <a:t>Divide a project into a few phases</a:t>
            </a:r>
          </a:p>
          <a:p>
            <a:r>
              <a:rPr lang="en-US"/>
              <a:t>Always ready to demonstrate a working prototype</a:t>
            </a:r>
          </a:p>
          <a:p>
            <a:r>
              <a:rPr lang="en-US"/>
              <a:t>Divide program into subroutines and work on one at a time</a:t>
            </a:r>
          </a:p>
          <a:p>
            <a:r>
              <a:rPr lang="en-US"/>
              <a:t>Both C and assembly language can be used</a:t>
            </a:r>
          </a:p>
          <a:p>
            <a:r>
              <a:rPr lang="en-US"/>
              <a:t>Caution: don’t be too ambitious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>
                <a:solidFill>
                  <a:srgbClr val="0000CC"/>
                </a:solidFill>
              </a:rPr>
              <a:t>EC331 </a:t>
            </a:r>
            <a:fld id="{15A00E8D-36C2-48B2-80C7-5C3468DE4B5E}" type="datetime4">
              <a:rPr lang="en-US" smtClean="0">
                <a:solidFill>
                  <a:srgbClr val="0000CC"/>
                </a:solidFill>
              </a:rPr>
              <a:pPr/>
              <a:t>May 6, 2009</a:t>
            </a:fld>
            <a:r>
              <a:rPr lang="en-US" dirty="0">
                <a:solidFill>
                  <a:srgbClr val="0000CC"/>
                </a:solidFill>
              </a:rPr>
              <a:t>      page </a:t>
            </a:r>
            <a:fld id="{CD5E38C0-2F94-445F-BE22-C43D2261E4DD}" type="slidenum">
              <a:rPr lang="en-US">
                <a:solidFill>
                  <a:srgbClr val="0000CC"/>
                </a:solidFill>
              </a:rPr>
              <a:pPr/>
              <a:t>5</a:t>
            </a:fld>
            <a:endParaRPr lang="en-US" sz="1400" dirty="0">
              <a:solidFill>
                <a:srgbClr val="0000CC"/>
              </a:solidFill>
            </a:endParaRPr>
          </a:p>
        </p:txBody>
      </p:sp>
      <p:sp>
        <p:nvSpPr>
          <p:cNvPr id="475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Past </a:t>
            </a:r>
            <a:r>
              <a:rPr lang="en-US" dirty="0" smtClean="0"/>
              <a:t>projects – see example reports on Angel</a:t>
            </a:r>
            <a:endParaRPr lang="en-US" dirty="0"/>
          </a:p>
        </p:txBody>
      </p:sp>
      <p:sp>
        <p:nvSpPr>
          <p:cNvPr id="475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19600" y="914400"/>
            <a:ext cx="4419600" cy="3124200"/>
          </a:xfrm>
        </p:spPr>
        <p:txBody>
          <a:bodyPr/>
          <a:lstStyle/>
          <a:p>
            <a:r>
              <a:rPr lang="en-US" sz="1600" dirty="0"/>
              <a:t>Winter 1999</a:t>
            </a:r>
          </a:p>
          <a:p>
            <a:pPr lvl="1"/>
            <a:r>
              <a:rPr lang="en-US" sz="1400" dirty="0"/>
              <a:t>Smart car that follows a black belt</a:t>
            </a:r>
          </a:p>
          <a:p>
            <a:pPr lvl="1"/>
            <a:r>
              <a:rPr lang="en-US" sz="1400" dirty="0"/>
              <a:t>Ultrasonic range finder</a:t>
            </a:r>
          </a:p>
          <a:p>
            <a:pPr lvl="1"/>
            <a:r>
              <a:rPr lang="en-US" sz="1400" dirty="0"/>
              <a:t>Reaction timer</a:t>
            </a:r>
          </a:p>
          <a:p>
            <a:pPr lvl="1"/>
            <a:r>
              <a:rPr lang="en-US" sz="1400" dirty="0"/>
              <a:t>A Perkins keyboard</a:t>
            </a:r>
          </a:p>
          <a:p>
            <a:pPr lvl="1"/>
            <a:r>
              <a:rPr lang="en-US" sz="1400" dirty="0"/>
              <a:t>Message wand</a:t>
            </a:r>
          </a:p>
          <a:p>
            <a:pPr lvl="1"/>
            <a:r>
              <a:rPr lang="en-US" sz="1400" dirty="0"/>
              <a:t>Model rocket launch controller</a:t>
            </a:r>
          </a:p>
          <a:p>
            <a:pPr lvl="1"/>
            <a:r>
              <a:rPr lang="en-US" sz="1400" dirty="0"/>
              <a:t>A unusual clock using LEDs</a:t>
            </a:r>
          </a:p>
          <a:p>
            <a:pPr lvl="1"/>
            <a:r>
              <a:rPr lang="en-US" sz="1400" dirty="0"/>
              <a:t>A one-wire temperature sensor and display</a:t>
            </a:r>
          </a:p>
          <a:p>
            <a:pPr lvl="1"/>
            <a:r>
              <a:rPr lang="en-US" sz="1400" dirty="0"/>
              <a:t>Talking clock</a:t>
            </a:r>
          </a:p>
        </p:txBody>
      </p:sp>
      <p:sp>
        <p:nvSpPr>
          <p:cNvPr id="475140" name="Rectangle 4"/>
          <p:cNvSpPr>
            <a:spLocks noChangeArrowheads="1"/>
          </p:cNvSpPr>
          <p:nvPr/>
        </p:nvSpPr>
        <p:spPr bwMode="auto">
          <a:xfrm>
            <a:off x="4648200" y="4114800"/>
            <a:ext cx="3810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60000"/>
              </a:spcBef>
              <a:buClr>
                <a:srgbClr val="660066"/>
              </a:buClr>
              <a:buFontTx/>
              <a:buChar char="o"/>
            </a:pPr>
            <a:r>
              <a:rPr lang="en-US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Spring 2000</a:t>
            </a:r>
          </a:p>
          <a:p>
            <a:pPr marL="742950" lvl="1" indent="-285750">
              <a:spcBef>
                <a:spcPct val="40000"/>
              </a:spcBef>
              <a:buClr>
                <a:srgbClr val="660066"/>
              </a:buClr>
              <a:buFontTx/>
              <a:buChar char="o"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Path recordable vehicle</a:t>
            </a:r>
          </a:p>
          <a:p>
            <a:pPr marL="742950" lvl="1" indent="-285750">
              <a:spcBef>
                <a:spcPct val="40000"/>
              </a:spcBef>
              <a:buClr>
                <a:srgbClr val="660066"/>
              </a:buClr>
              <a:buFontTx/>
              <a:buChar char="o"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Ultrasonic range finder</a:t>
            </a:r>
          </a:p>
          <a:p>
            <a:pPr marL="742950" lvl="1" indent="-285750">
              <a:spcBef>
                <a:spcPct val="40000"/>
              </a:spcBef>
              <a:buClr>
                <a:srgbClr val="660066"/>
              </a:buClr>
              <a:buFontTx/>
              <a:buChar char="o"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Foosball table score keeper</a:t>
            </a:r>
          </a:p>
          <a:p>
            <a:pPr marL="742950" lvl="1" indent="-285750">
              <a:spcBef>
                <a:spcPct val="40000"/>
              </a:spcBef>
              <a:buClr>
                <a:srgbClr val="660066"/>
              </a:buClr>
              <a:buFontTx/>
              <a:buChar char="o"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Bicycle computer</a:t>
            </a:r>
          </a:p>
          <a:p>
            <a:pPr marL="742950" lvl="1" indent="-285750">
              <a:spcBef>
                <a:spcPct val="40000"/>
              </a:spcBef>
              <a:buClr>
                <a:srgbClr val="660066"/>
              </a:buClr>
              <a:buFontTx/>
              <a:buChar char="o"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Intercom system</a:t>
            </a:r>
          </a:p>
          <a:p>
            <a:pPr marL="742950" lvl="1" indent="-285750">
              <a:spcBef>
                <a:spcPct val="40000"/>
              </a:spcBef>
              <a:buClr>
                <a:srgbClr val="660066"/>
              </a:buClr>
              <a:buFontTx/>
              <a:buChar char="o"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Engineer’s assistant</a:t>
            </a:r>
          </a:p>
          <a:p>
            <a:pPr marL="742950" lvl="1" indent="-285750">
              <a:spcBef>
                <a:spcPct val="40000"/>
              </a:spcBef>
              <a:buClr>
                <a:srgbClr val="660066"/>
              </a:buClr>
              <a:buFontTx/>
              <a:buChar char="o"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Amplifier power meter</a:t>
            </a:r>
          </a:p>
        </p:txBody>
      </p:sp>
      <p:sp>
        <p:nvSpPr>
          <p:cNvPr id="475141" name="Rectangle 5"/>
          <p:cNvSpPr>
            <a:spLocks noChangeArrowheads="1"/>
          </p:cNvSpPr>
          <p:nvPr/>
        </p:nvSpPr>
        <p:spPr bwMode="auto">
          <a:xfrm>
            <a:off x="533400" y="1066800"/>
            <a:ext cx="4191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60000"/>
              </a:spcBef>
              <a:buClr>
                <a:srgbClr val="660066"/>
              </a:buClr>
              <a:buFontTx/>
              <a:buChar char="o"/>
            </a:pPr>
            <a:r>
              <a:rPr lang="en-US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Fall 2000-2001</a:t>
            </a:r>
          </a:p>
          <a:p>
            <a:pPr marL="742950" lvl="1" indent="-285750">
              <a:spcBef>
                <a:spcPct val="40000"/>
              </a:spcBef>
              <a:buClr>
                <a:srgbClr val="660066"/>
              </a:buClr>
              <a:buFontTx/>
              <a:buChar char="o"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A door alert system</a:t>
            </a:r>
          </a:p>
          <a:p>
            <a:pPr marL="742950" lvl="1" indent="-285750">
              <a:spcBef>
                <a:spcPct val="40000"/>
              </a:spcBef>
              <a:buClr>
                <a:srgbClr val="660066"/>
              </a:buClr>
              <a:buFontTx/>
              <a:buChar char="o"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A Length Meter with a hall-effect sensor and a magnet on a wheel</a:t>
            </a:r>
          </a:p>
          <a:p>
            <a:pPr marL="742950" lvl="1" indent="-285750">
              <a:spcBef>
                <a:spcPct val="40000"/>
              </a:spcBef>
              <a:buClr>
                <a:srgbClr val="660066"/>
              </a:buClr>
              <a:buFontTx/>
              <a:buChar char="o"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A passenger control for a roller-coaster</a:t>
            </a:r>
          </a:p>
          <a:p>
            <a:pPr marL="742950" lvl="1" indent="-285750">
              <a:spcBef>
                <a:spcPct val="40000"/>
              </a:spcBef>
              <a:buClr>
                <a:srgbClr val="660066"/>
              </a:buClr>
              <a:buFontTx/>
              <a:buChar char="o"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A PIC-based calculator</a:t>
            </a:r>
          </a:p>
          <a:p>
            <a:pPr marL="742950" lvl="1" indent="-285750">
              <a:spcBef>
                <a:spcPct val="40000"/>
              </a:spcBef>
              <a:buClr>
                <a:srgbClr val="660066"/>
              </a:buClr>
              <a:buFontTx/>
              <a:buChar char="o"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A visual sequencing game</a:t>
            </a:r>
          </a:p>
          <a:p>
            <a:pPr marL="742950" lvl="1" indent="-285750">
              <a:spcBef>
                <a:spcPct val="40000"/>
              </a:spcBef>
              <a:buClr>
                <a:srgbClr val="660066"/>
              </a:buClr>
              <a:buFontTx/>
              <a:buChar char="o"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Keyless door lock system</a:t>
            </a:r>
          </a:p>
          <a:p>
            <a:pPr marL="742950" lvl="1" indent="-285750">
              <a:spcBef>
                <a:spcPct val="40000"/>
              </a:spcBef>
              <a:buClr>
                <a:srgbClr val="660066"/>
              </a:buClr>
              <a:buFontTx/>
              <a:buChar char="o"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Locating a light source with a light sensor and a step motor</a:t>
            </a:r>
          </a:p>
          <a:p>
            <a:pPr marL="742950" lvl="1" indent="-285750">
              <a:spcBef>
                <a:spcPct val="40000"/>
              </a:spcBef>
              <a:buClr>
                <a:srgbClr val="660066"/>
              </a:buClr>
              <a:buFontTx/>
              <a:buChar char="o"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Memory game based on the well-known “Simon”</a:t>
            </a:r>
          </a:p>
          <a:p>
            <a:pPr marL="742950" lvl="1" indent="-285750">
              <a:spcBef>
                <a:spcPct val="40000"/>
              </a:spcBef>
              <a:buClr>
                <a:srgbClr val="660066"/>
              </a:buClr>
              <a:buFontTx/>
              <a:buChar char="o"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Multi-pattern light controller with audio response triggering</a:t>
            </a:r>
          </a:p>
          <a:p>
            <a:pPr marL="742950" lvl="1" indent="-285750">
              <a:spcBef>
                <a:spcPct val="40000"/>
              </a:spcBef>
              <a:buClr>
                <a:srgbClr val="660066"/>
              </a:buClr>
              <a:buFontTx/>
              <a:buChar char="o"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PIC-based accelerometer</a:t>
            </a:r>
          </a:p>
          <a:p>
            <a:pPr marL="742950" lvl="1" indent="-285750">
              <a:spcBef>
                <a:spcPct val="40000"/>
              </a:spcBef>
              <a:buClr>
                <a:srgbClr val="660066"/>
              </a:buClr>
              <a:buFontTx/>
              <a:buChar char="o"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Synthesizing a plucked string sound</a:t>
            </a:r>
          </a:p>
          <a:p>
            <a:pPr marL="742950" lvl="1" indent="-285750">
              <a:spcBef>
                <a:spcPct val="40000"/>
              </a:spcBef>
              <a:buClr>
                <a:srgbClr val="660066"/>
              </a:buClr>
              <a:buFontTx/>
              <a:buChar char="o"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Tic-Tac-Toe game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>
                <a:solidFill>
                  <a:srgbClr val="0000CC"/>
                </a:solidFill>
              </a:rPr>
              <a:t>EC331 </a:t>
            </a:r>
            <a:fld id="{7BE8C3EC-8DB2-473A-AEB9-9F560CAFF036}" type="datetime4">
              <a:rPr lang="en-US" smtClean="0">
                <a:solidFill>
                  <a:srgbClr val="0000CC"/>
                </a:solidFill>
              </a:rPr>
              <a:pPr/>
              <a:t>May 6, 2009</a:t>
            </a:fld>
            <a:r>
              <a:rPr lang="en-US" dirty="0">
                <a:solidFill>
                  <a:srgbClr val="0000CC"/>
                </a:solidFill>
              </a:rPr>
              <a:t>      page </a:t>
            </a:r>
            <a:fld id="{6C9B8C43-BDE7-4626-8B2A-E57F86FD3E6A}" type="slidenum">
              <a:rPr lang="en-US">
                <a:solidFill>
                  <a:srgbClr val="0000CC"/>
                </a:solidFill>
              </a:rPr>
              <a:pPr/>
              <a:t>6</a:t>
            </a:fld>
            <a:endParaRPr lang="en-US" sz="1400" dirty="0">
              <a:solidFill>
                <a:srgbClr val="0000CC"/>
              </a:solidFill>
            </a:endParaRPr>
          </a:p>
        </p:txBody>
      </p:sp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HC12 resources and web pages</a:t>
            </a:r>
          </a:p>
        </p:txBody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066800"/>
            <a:ext cx="7315200" cy="4800600"/>
          </a:xfrm>
        </p:spPr>
        <p:txBody>
          <a:bodyPr/>
          <a:lstStyle/>
          <a:p>
            <a:r>
              <a:rPr lang="en-US" dirty="0" smtClean="0"/>
              <a:t>See example project reports from past students on Angel</a:t>
            </a:r>
          </a:p>
          <a:p>
            <a:r>
              <a:rPr lang="en-US" dirty="0" smtClean="0"/>
              <a:t>Freescale </a:t>
            </a:r>
            <a:r>
              <a:rPr lang="en-US" dirty="0"/>
              <a:t>Technology Forum</a:t>
            </a:r>
          </a:p>
          <a:p>
            <a:pPr lvl="1"/>
            <a:r>
              <a:rPr lang="en-US" dirty="0">
                <a:hlinkClick r:id="rId2"/>
              </a:rPr>
              <a:t>http://getregisterednow.com/FTF</a:t>
            </a:r>
            <a:endParaRPr lang="en-US" dirty="0"/>
          </a:p>
          <a:p>
            <a:r>
              <a:rPr lang="en-US" dirty="0"/>
              <a:t>MC9S12C32 application notes at </a:t>
            </a:r>
            <a:r>
              <a:rPr lang="en-US" dirty="0">
                <a:hlinkClick r:id="rId3"/>
              </a:rPr>
              <a:t>www.freescale.com</a:t>
            </a:r>
            <a:endParaRPr lang="en-US" dirty="0"/>
          </a:p>
          <a:p>
            <a:r>
              <a:rPr lang="en-US" dirty="0"/>
              <a:t>Free Real Time Operating System for HCS12</a:t>
            </a:r>
          </a:p>
          <a:p>
            <a:pPr lvl="1"/>
            <a:r>
              <a:rPr lang="en-US" dirty="0">
                <a:hlinkClick r:id="rId4"/>
              </a:rPr>
              <a:t>http://www.freertos.org/porthcs12.html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4D4D4D"/>
      </a:dk1>
      <a:lt1>
        <a:srgbClr val="FFFFFF"/>
      </a:lt1>
      <a:dk2>
        <a:srgbClr val="006666"/>
      </a:dk2>
      <a:lt2>
        <a:srgbClr val="CC9900"/>
      </a:lt2>
      <a:accent1>
        <a:srgbClr val="CC9900"/>
      </a:accent1>
      <a:accent2>
        <a:srgbClr val="800000"/>
      </a:accent2>
      <a:accent3>
        <a:srgbClr val="AAB8B8"/>
      </a:accent3>
      <a:accent4>
        <a:srgbClr val="DADADA"/>
      </a:accent4>
      <a:accent5>
        <a:srgbClr val="E2CAAA"/>
      </a:accent5>
      <a:accent6>
        <a:srgbClr val="730000"/>
      </a:accent6>
      <a:hlink>
        <a:srgbClr val="C0C0C0"/>
      </a:hlink>
      <a:folHlink>
        <a:srgbClr val="969696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en-US" sz="1400" b="0" i="0" u="none" strike="noStrike" cap="none" normalizeH="0" baseline="0" smtClean="0">
            <a:ln>
              <a:noFill/>
            </a:ln>
            <a:solidFill>
              <a:srgbClr val="0000CC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en-US" sz="1400" b="0" i="0" u="none" strike="noStrike" cap="none" normalizeH="0" baseline="0" smtClean="0">
            <a:ln>
              <a:noFill/>
            </a:ln>
            <a:solidFill>
              <a:srgbClr val="0000CC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4D4D4D"/>
        </a:dk1>
        <a:lt1>
          <a:srgbClr val="FFFFFF"/>
        </a:lt1>
        <a:dk2>
          <a:srgbClr val="006666"/>
        </a:dk2>
        <a:lt2>
          <a:srgbClr val="CC9900"/>
        </a:lt2>
        <a:accent1>
          <a:srgbClr val="CC9900"/>
        </a:accent1>
        <a:accent2>
          <a:srgbClr val="800000"/>
        </a:accent2>
        <a:accent3>
          <a:srgbClr val="AAB8B8"/>
        </a:accent3>
        <a:accent4>
          <a:srgbClr val="DADADA"/>
        </a:accent4>
        <a:accent5>
          <a:srgbClr val="E2CAAA"/>
        </a:accent5>
        <a:accent6>
          <a:srgbClr val="730000"/>
        </a:accent6>
        <a:hlink>
          <a:srgbClr val="C0C0C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10000"/>
        </a:dk1>
        <a:lt1>
          <a:srgbClr val="C0C0C0"/>
        </a:lt1>
        <a:dk2>
          <a:srgbClr val="010000"/>
        </a:dk2>
        <a:lt2>
          <a:srgbClr val="C0C0C0"/>
        </a:lt2>
        <a:accent1>
          <a:srgbClr val="969696"/>
        </a:accent1>
        <a:accent2>
          <a:srgbClr val="000000"/>
        </a:accent2>
        <a:accent3>
          <a:srgbClr val="DCDCDC"/>
        </a:accent3>
        <a:accent4>
          <a:srgbClr val="010000"/>
        </a:accent4>
        <a:accent5>
          <a:srgbClr val="C9C9C9"/>
        </a:accent5>
        <a:accent6>
          <a:srgbClr val="000000"/>
        </a:accent6>
        <a:hlink>
          <a:srgbClr val="FFFF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4D4D4D"/>
        </a:dk1>
        <a:lt1>
          <a:srgbClr val="99CCFF"/>
        </a:lt1>
        <a:dk2>
          <a:srgbClr val="4D4D4D"/>
        </a:dk2>
        <a:lt2>
          <a:srgbClr val="000000"/>
        </a:lt2>
        <a:accent1>
          <a:srgbClr val="990099"/>
        </a:accent1>
        <a:accent2>
          <a:srgbClr val="FFCC00"/>
        </a:accent2>
        <a:accent3>
          <a:srgbClr val="CAE2FF"/>
        </a:accent3>
        <a:accent4>
          <a:srgbClr val="404040"/>
        </a:accent4>
        <a:accent5>
          <a:srgbClr val="CAAACA"/>
        </a:accent5>
        <a:accent6>
          <a:srgbClr val="E7B900"/>
        </a:accent6>
        <a:hlink>
          <a:srgbClr val="FFFF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00"/>
        </a:lt1>
        <a:dk2>
          <a:srgbClr val="000066"/>
        </a:dk2>
        <a:lt2>
          <a:srgbClr val="99CC00"/>
        </a:lt2>
        <a:accent1>
          <a:srgbClr val="99CC00"/>
        </a:accent1>
        <a:accent2>
          <a:srgbClr val="FFFF00"/>
        </a:accent2>
        <a:accent3>
          <a:srgbClr val="AAAAB8"/>
        </a:accent3>
        <a:accent4>
          <a:srgbClr val="DADA00"/>
        </a:accent4>
        <a:accent5>
          <a:srgbClr val="CAE2AA"/>
        </a:accent5>
        <a:accent6>
          <a:srgbClr val="E7E700"/>
        </a:accent6>
        <a:hlink>
          <a:srgbClr val="9999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969696"/>
        </a:dk1>
        <a:lt1>
          <a:srgbClr val="FFCC00"/>
        </a:lt1>
        <a:dk2>
          <a:srgbClr val="FF6600"/>
        </a:dk2>
        <a:lt2>
          <a:srgbClr val="009900"/>
        </a:lt2>
        <a:accent1>
          <a:srgbClr val="FFCC00"/>
        </a:accent1>
        <a:accent2>
          <a:srgbClr val="009900"/>
        </a:accent2>
        <a:accent3>
          <a:srgbClr val="FFB8AA"/>
        </a:accent3>
        <a:accent4>
          <a:srgbClr val="DAAE00"/>
        </a:accent4>
        <a:accent5>
          <a:srgbClr val="FFE2AA"/>
        </a:accent5>
        <a:accent6>
          <a:srgbClr val="008A00"/>
        </a:accent6>
        <a:hlink>
          <a:srgbClr val="FFFFFF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CC00"/>
        </a:lt1>
        <a:dk2>
          <a:srgbClr val="336600"/>
        </a:dk2>
        <a:lt2>
          <a:srgbClr val="969696"/>
        </a:lt2>
        <a:accent1>
          <a:srgbClr val="336600"/>
        </a:accent1>
        <a:accent2>
          <a:srgbClr val="CCCC00"/>
        </a:accent2>
        <a:accent3>
          <a:srgbClr val="FFE2AA"/>
        </a:accent3>
        <a:accent4>
          <a:srgbClr val="000000"/>
        </a:accent4>
        <a:accent5>
          <a:srgbClr val="ADB8AA"/>
        </a:accent5>
        <a:accent6>
          <a:srgbClr val="B9B900"/>
        </a:accent6>
        <a:hlink>
          <a:srgbClr val="FFFFFF"/>
        </a:hlink>
        <a:folHlink>
          <a:srgbClr val="FFFFA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10000"/>
        </a:dk1>
        <a:lt1>
          <a:srgbClr val="99CCFF"/>
        </a:lt1>
        <a:dk2>
          <a:srgbClr val="666633"/>
        </a:dk2>
        <a:lt2>
          <a:srgbClr val="969696"/>
        </a:lt2>
        <a:accent1>
          <a:srgbClr val="666633"/>
        </a:accent1>
        <a:accent2>
          <a:srgbClr val="FFCC00"/>
        </a:accent2>
        <a:accent3>
          <a:srgbClr val="CAE2FF"/>
        </a:accent3>
        <a:accent4>
          <a:srgbClr val="010000"/>
        </a:accent4>
        <a:accent5>
          <a:srgbClr val="B8B8AD"/>
        </a:accent5>
        <a:accent6>
          <a:srgbClr val="E7B900"/>
        </a:accent6>
        <a:hlink>
          <a:srgbClr val="FFFF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9900CC"/>
        </a:dk1>
        <a:lt1>
          <a:srgbClr val="FFCC00"/>
        </a:lt1>
        <a:dk2>
          <a:srgbClr val="FF3300"/>
        </a:dk2>
        <a:lt2>
          <a:srgbClr val="969696"/>
        </a:lt2>
        <a:accent1>
          <a:srgbClr val="FF3300"/>
        </a:accent1>
        <a:accent2>
          <a:srgbClr val="FFCC00"/>
        </a:accent2>
        <a:accent3>
          <a:srgbClr val="FFE2AA"/>
        </a:accent3>
        <a:accent4>
          <a:srgbClr val="8200AE"/>
        </a:accent4>
        <a:accent5>
          <a:srgbClr val="FFADAA"/>
        </a:accent5>
        <a:accent6>
          <a:srgbClr val="E7B900"/>
        </a:accent6>
        <a:hlink>
          <a:srgbClr val="FFFFFF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5420</TotalTime>
  <Words>496</Words>
  <Application>Microsoft PowerPoint</Application>
  <PresentationFormat>On-screen Show (4:3)</PresentationFormat>
  <Paragraphs>86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Project objective and schedule</vt:lpstr>
      <vt:lpstr>Project proposal outline</vt:lpstr>
      <vt:lpstr>Two weekly progress reports</vt:lpstr>
      <vt:lpstr>Notes</vt:lpstr>
      <vt:lpstr>Past projects – see example reports on Angel</vt:lpstr>
      <vt:lpstr>HC12 resources and web pages</vt:lpstr>
    </vt:vector>
  </TitlesOfParts>
  <Company>Rose-Hulman Inst of 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 430 Microcomputers</dc:title>
  <dc:creator>Laptop Software Suite</dc:creator>
  <cp:lastModifiedBy>JianJian  Song</cp:lastModifiedBy>
  <cp:revision>684</cp:revision>
  <cp:lastPrinted>2000-10-18T22:40:01Z</cp:lastPrinted>
  <dcterms:created xsi:type="dcterms:W3CDTF">1999-12-06T02:14:27Z</dcterms:created>
  <dcterms:modified xsi:type="dcterms:W3CDTF">2009-05-07T03:27:55Z</dcterms:modified>
</cp:coreProperties>
</file>