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83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 autoAdjust="0"/>
    <p:restoredTop sz="94604" autoAdjust="0"/>
  </p:normalViewPr>
  <p:slideViewPr>
    <p:cSldViewPr>
      <p:cViewPr varScale="1">
        <p:scale>
          <a:sx n="63" d="100"/>
          <a:sy n="63" d="100"/>
        </p:scale>
        <p:origin x="-5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F14AA2E-360F-401D-BCFC-BE48F600204F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2C0E5D7-5C52-4E1E-B163-A829B835C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97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ABF6E49-CCA7-4356-9DC0-83AA996AAC78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B07C4EF-D7C0-41B5-96ED-399E4D8F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368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8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9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8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2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6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6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6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3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7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82635-B7E2-4B45-9C08-AECF6F5F1B3B}" type="datetimeFigureOut">
              <a:rPr lang="en-US" smtClean="0"/>
              <a:t>2013-01-11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8CFFE-26EF-4B45-A961-A753F940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Multicycle</a:t>
            </a:r>
            <a:r>
              <a:rPr lang="en-US" dirty="0" smtClean="0"/>
              <a:t>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07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1026"/>
          <p:cNvSpPr>
            <a:spLocks noChangeArrowheads="1"/>
          </p:cNvSpPr>
          <p:nvPr/>
        </p:nvSpPr>
        <p:spPr bwMode="auto">
          <a:xfrm>
            <a:off x="3581400" y="3711575"/>
            <a:ext cx="18288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5" name="Rectangle 1027"/>
          <p:cNvSpPr>
            <a:spLocks noChangeArrowheads="1"/>
          </p:cNvSpPr>
          <p:nvPr/>
        </p:nvSpPr>
        <p:spPr bwMode="auto">
          <a:xfrm>
            <a:off x="5299075" y="3733800"/>
            <a:ext cx="165100" cy="3048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6" name="Rectangle 1028"/>
          <p:cNvSpPr>
            <a:spLocks noChangeArrowheads="1"/>
          </p:cNvSpPr>
          <p:nvPr/>
        </p:nvSpPr>
        <p:spPr bwMode="auto">
          <a:xfrm>
            <a:off x="4114800" y="4025900"/>
            <a:ext cx="1676400" cy="13589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7" name="Rectangle 1029"/>
          <p:cNvSpPr>
            <a:spLocks noChangeArrowheads="1"/>
          </p:cNvSpPr>
          <p:nvPr/>
        </p:nvSpPr>
        <p:spPr bwMode="auto">
          <a:xfrm>
            <a:off x="8318500" y="4724400"/>
            <a:ext cx="152400" cy="1295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8" name="Rectangle 1030"/>
          <p:cNvSpPr>
            <a:spLocks noChangeArrowheads="1"/>
          </p:cNvSpPr>
          <p:nvPr/>
        </p:nvSpPr>
        <p:spPr bwMode="auto">
          <a:xfrm>
            <a:off x="3886200" y="4648200"/>
            <a:ext cx="152400" cy="13716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9" name="Rectangle 1031"/>
          <p:cNvSpPr>
            <a:spLocks noChangeArrowheads="1"/>
          </p:cNvSpPr>
          <p:nvPr/>
        </p:nvSpPr>
        <p:spPr bwMode="auto">
          <a:xfrm>
            <a:off x="3962400" y="5867400"/>
            <a:ext cx="44958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20" name="Rectangle 1032"/>
          <p:cNvSpPr>
            <a:spLocks noChangeArrowheads="1"/>
          </p:cNvSpPr>
          <p:nvPr/>
        </p:nvSpPr>
        <p:spPr bwMode="auto">
          <a:xfrm>
            <a:off x="3962400" y="4660900"/>
            <a:ext cx="266700" cy="1397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21" name="Rectangle 103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Multicycle Execution Step (4):</a:t>
            </a:r>
            <a:br>
              <a:rPr lang="en-US"/>
            </a:br>
            <a:r>
              <a:rPr lang="en-US"/>
              <a:t>ALU Instruction (R-Type)</a:t>
            </a:r>
          </a:p>
        </p:txBody>
      </p:sp>
      <p:sp>
        <p:nvSpPr>
          <p:cNvPr id="627722" name="Rectangle 103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Reg[IR[15:11]] = ALUOUT</a:t>
            </a:r>
            <a:endParaRPr lang="en-US" sz="2000"/>
          </a:p>
        </p:txBody>
      </p:sp>
      <p:sp>
        <p:nvSpPr>
          <p:cNvPr id="627723" name="Rectangle 1035"/>
          <p:cNvSpPr>
            <a:spLocks noChangeArrowheads="1"/>
          </p:cNvSpPr>
          <p:nvPr/>
        </p:nvSpPr>
        <p:spPr bwMode="auto">
          <a:xfrm>
            <a:off x="7848600" y="4711700"/>
            <a:ext cx="6096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7724" name="Group 1036"/>
          <p:cNvGrpSpPr>
            <a:grpSpLocks/>
          </p:cNvGrpSpPr>
          <p:nvPr/>
        </p:nvGrpSpPr>
        <p:grpSpPr bwMode="auto">
          <a:xfrm>
            <a:off x="368300" y="2732088"/>
            <a:ext cx="8108950" cy="3341687"/>
            <a:chOff x="232" y="1720"/>
            <a:chExt cx="5108" cy="2105"/>
          </a:xfrm>
        </p:grpSpPr>
        <p:sp>
          <p:nvSpPr>
            <p:cNvPr id="627725" name="Text Box 1037"/>
            <p:cNvSpPr txBox="1">
              <a:spLocks noChangeArrowheads="1"/>
            </p:cNvSpPr>
            <p:nvPr/>
          </p:nvSpPr>
          <p:spPr bwMode="auto">
            <a:xfrm>
              <a:off x="4788" y="2458"/>
              <a:ext cx="47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R-Type</a:t>
              </a:r>
            </a:p>
            <a:p>
              <a:pPr algn="ctr" eaLnBrk="0" hangingPunct="0"/>
              <a:r>
                <a:rPr lang="en-US" sz="1400" b="1"/>
                <a:t>Result</a:t>
              </a:r>
            </a:p>
          </p:txBody>
        </p:sp>
        <p:grpSp>
          <p:nvGrpSpPr>
            <p:cNvPr id="627726" name="Group 1038"/>
            <p:cNvGrpSpPr>
              <a:grpSpLocks/>
            </p:cNvGrpSpPr>
            <p:nvPr/>
          </p:nvGrpSpPr>
          <p:grpSpPr bwMode="auto">
            <a:xfrm>
              <a:off x="232" y="1720"/>
              <a:ext cx="5108" cy="2105"/>
              <a:chOff x="232" y="1720"/>
              <a:chExt cx="5108" cy="2105"/>
            </a:xfrm>
          </p:grpSpPr>
          <p:sp>
            <p:nvSpPr>
              <p:cNvPr id="627727" name="Rectangle 1039"/>
              <p:cNvSpPr>
                <a:spLocks noChangeArrowheads="1"/>
              </p:cNvSpPr>
              <p:nvPr/>
            </p:nvSpPr>
            <p:spPr bwMode="auto">
              <a:xfrm>
                <a:off x="4872" y="2784"/>
                <a:ext cx="336" cy="480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728" name="Rectangle 1040" descr="50%"/>
              <p:cNvSpPr>
                <a:spLocks noChangeArrowheads="1"/>
              </p:cNvSpPr>
              <p:nvPr/>
            </p:nvSpPr>
            <p:spPr bwMode="auto">
              <a:xfrm>
                <a:off x="3656" y="2592"/>
                <a:ext cx="288" cy="384"/>
              </a:xfrm>
              <a:prstGeom prst="rect">
                <a:avLst/>
              </a:prstGeom>
              <a:pattFill prst="pct50">
                <a:fgClr>
                  <a:srgbClr val="FF9900"/>
                </a:fgClr>
                <a:bgClr>
                  <a:srgbClr val="FFFFFF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729" name="Rectangle 1041" descr="50%"/>
              <p:cNvSpPr>
                <a:spLocks noChangeArrowheads="1"/>
              </p:cNvSpPr>
              <p:nvPr/>
            </p:nvSpPr>
            <p:spPr bwMode="auto">
              <a:xfrm>
                <a:off x="3656" y="2976"/>
                <a:ext cx="288" cy="384"/>
              </a:xfrm>
              <a:prstGeom prst="rect">
                <a:avLst/>
              </a:prstGeom>
              <a:pattFill prst="pct50">
                <a:fgClr>
                  <a:srgbClr val="FF9900"/>
                </a:fgClr>
                <a:bgClr>
                  <a:srgbClr val="FFFFFF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730" name="Rectangle 1042"/>
              <p:cNvSpPr>
                <a:spLocks noChangeArrowheads="1"/>
              </p:cNvSpPr>
              <p:nvPr/>
            </p:nvSpPr>
            <p:spPr bwMode="auto">
              <a:xfrm>
                <a:off x="2040" y="2064"/>
                <a:ext cx="288" cy="624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731" name="Rectangle 1043"/>
              <p:cNvSpPr>
                <a:spLocks noChangeArrowheads="1"/>
              </p:cNvSpPr>
              <p:nvPr/>
            </p:nvSpPr>
            <p:spPr bwMode="auto">
              <a:xfrm>
                <a:off x="384" y="2496"/>
                <a:ext cx="288" cy="528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732" name="Text Box 1044"/>
              <p:cNvSpPr txBox="1">
                <a:spLocks noChangeArrowheads="1"/>
              </p:cNvSpPr>
              <p:nvPr/>
            </p:nvSpPr>
            <p:spPr bwMode="auto">
              <a:xfrm>
                <a:off x="3513" y="2400"/>
                <a:ext cx="47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1400" b="1">
                    <a:solidFill>
                      <a:schemeClr val="bg2"/>
                    </a:solidFill>
                  </a:rPr>
                  <a:t>Reg[rs]</a:t>
                </a:r>
              </a:p>
            </p:txBody>
          </p:sp>
          <p:sp>
            <p:nvSpPr>
              <p:cNvPr id="627733" name="Text Box 1045"/>
              <p:cNvSpPr txBox="1">
                <a:spLocks noChangeArrowheads="1"/>
              </p:cNvSpPr>
              <p:nvPr/>
            </p:nvSpPr>
            <p:spPr bwMode="auto">
              <a:xfrm>
                <a:off x="3508" y="3312"/>
                <a:ext cx="46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1400" b="1">
                    <a:solidFill>
                      <a:schemeClr val="bg2"/>
                    </a:solidFill>
                  </a:rPr>
                  <a:t>Reg[rt]</a:t>
                </a:r>
              </a:p>
            </p:txBody>
          </p:sp>
          <p:sp>
            <p:nvSpPr>
              <p:cNvPr id="627734" name="Text Box 1046"/>
              <p:cNvSpPr txBox="1">
                <a:spLocks noChangeArrowheads="1"/>
              </p:cNvSpPr>
              <p:nvPr/>
            </p:nvSpPr>
            <p:spPr bwMode="auto">
              <a:xfrm>
                <a:off x="323" y="3024"/>
                <a:ext cx="44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1400" b="1"/>
                  <a:t>PC + 4</a:t>
                </a:r>
              </a:p>
            </p:txBody>
          </p:sp>
          <p:pic>
            <p:nvPicPr>
              <p:cNvPr id="627735" name="Picture 104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2" y="1720"/>
                <a:ext cx="5108" cy="21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37577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2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2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nimBg="1"/>
      <p:bldP spid="627715" grpId="0" animBg="1"/>
      <p:bldP spid="627716" grpId="0" animBg="1"/>
      <p:bldP spid="627717" grpId="0" animBg="1"/>
      <p:bldP spid="627718" grpId="0" animBg="1"/>
      <p:bldP spid="627719" grpId="0" animBg="1"/>
      <p:bldP spid="627720" grpId="0" animBg="1"/>
      <p:bldP spid="6277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8738" name="Group 1026"/>
          <p:cNvGrpSpPr>
            <a:grpSpLocks/>
          </p:cNvGrpSpPr>
          <p:nvPr/>
        </p:nvGrpSpPr>
        <p:grpSpPr bwMode="auto">
          <a:xfrm>
            <a:off x="3657600" y="3721100"/>
            <a:ext cx="1790700" cy="393700"/>
            <a:chOff x="2304" y="2344"/>
            <a:chExt cx="1128" cy="248"/>
          </a:xfrm>
        </p:grpSpPr>
        <p:sp>
          <p:nvSpPr>
            <p:cNvPr id="628739" name="Rectangle 1027"/>
            <p:cNvSpPr>
              <a:spLocks noChangeArrowheads="1"/>
            </p:cNvSpPr>
            <p:nvPr/>
          </p:nvSpPr>
          <p:spPr bwMode="auto">
            <a:xfrm>
              <a:off x="2304" y="2344"/>
              <a:ext cx="1104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40" name="Rectangle 1028"/>
            <p:cNvSpPr>
              <a:spLocks noChangeArrowheads="1"/>
            </p:cNvSpPr>
            <p:nvPr/>
          </p:nvSpPr>
          <p:spPr bwMode="auto">
            <a:xfrm>
              <a:off x="3336" y="2352"/>
              <a:ext cx="96" cy="24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8741" name="Rectangle 1029"/>
          <p:cNvSpPr>
            <a:spLocks noChangeArrowheads="1"/>
          </p:cNvSpPr>
          <p:nvPr/>
        </p:nvSpPr>
        <p:spPr bwMode="auto">
          <a:xfrm>
            <a:off x="4140200" y="4038600"/>
            <a:ext cx="1638300" cy="134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42" name="Rectangle 1030"/>
          <p:cNvSpPr>
            <a:spLocks noChangeArrowheads="1"/>
          </p:cNvSpPr>
          <p:nvPr/>
        </p:nvSpPr>
        <p:spPr bwMode="auto">
          <a:xfrm>
            <a:off x="3657600" y="4660900"/>
            <a:ext cx="533400" cy="1524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43" name="Rectangle 1031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338511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Multicycle</a:t>
            </a:r>
            <a:r>
              <a:rPr lang="en-US" dirty="0"/>
              <a:t> Execution Step (5):</a:t>
            </a:r>
            <a:br>
              <a:rPr lang="en-US" dirty="0"/>
            </a:br>
            <a:r>
              <a:rPr lang="en-US" dirty="0"/>
              <a:t>Memory Read Completion (</a:t>
            </a:r>
            <a:r>
              <a:rPr lang="en-US" dirty="0" err="1">
                <a:latin typeface="Courier New" pitchFamily="49" charset="0"/>
              </a:rPr>
              <a:t>lw</a:t>
            </a:r>
            <a:r>
              <a:rPr lang="en-US" dirty="0"/>
              <a:t>)</a:t>
            </a:r>
          </a:p>
        </p:txBody>
      </p:sp>
      <p:sp>
        <p:nvSpPr>
          <p:cNvPr id="628744" name="Rectangle 10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Reg[IR[20-16]] = MDR</a:t>
            </a:r>
            <a:r>
              <a:rPr lang="en-US" sz="2400">
                <a:latin typeface="Courier New" pitchFamily="49" charset="0"/>
              </a:rPr>
              <a:t>;</a:t>
            </a:r>
            <a:endParaRPr lang="en-US"/>
          </a:p>
        </p:txBody>
      </p:sp>
      <p:grpSp>
        <p:nvGrpSpPr>
          <p:cNvPr id="628745" name="Group 1033"/>
          <p:cNvGrpSpPr>
            <a:grpSpLocks/>
          </p:cNvGrpSpPr>
          <p:nvPr/>
        </p:nvGrpSpPr>
        <p:grpSpPr bwMode="auto">
          <a:xfrm>
            <a:off x="368300" y="2730500"/>
            <a:ext cx="8108950" cy="3341688"/>
            <a:chOff x="232" y="1720"/>
            <a:chExt cx="5108" cy="2105"/>
          </a:xfrm>
        </p:grpSpPr>
        <p:sp>
          <p:nvSpPr>
            <p:cNvPr id="628746" name="Rectangle 1034"/>
            <p:cNvSpPr>
              <a:spLocks noChangeArrowheads="1"/>
            </p:cNvSpPr>
            <p:nvPr/>
          </p:nvSpPr>
          <p:spPr bwMode="auto">
            <a:xfrm>
              <a:off x="384" y="2496"/>
              <a:ext cx="288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47" name="Text Box 1035"/>
            <p:cNvSpPr txBox="1">
              <a:spLocks noChangeArrowheads="1"/>
            </p:cNvSpPr>
            <p:nvPr/>
          </p:nvSpPr>
          <p:spPr bwMode="auto">
            <a:xfrm>
              <a:off x="323" y="3024"/>
              <a:ext cx="44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PC + 4</a:t>
              </a:r>
            </a:p>
          </p:txBody>
        </p:sp>
        <p:sp>
          <p:nvSpPr>
            <p:cNvPr id="628748" name="Rectangle 1036"/>
            <p:cNvSpPr>
              <a:spLocks noChangeArrowheads="1"/>
            </p:cNvSpPr>
            <p:nvPr/>
          </p:nvSpPr>
          <p:spPr bwMode="auto">
            <a:xfrm flipV="1">
              <a:off x="2040" y="2688"/>
              <a:ext cx="288" cy="624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49" name="Rectangle 1037" descr="50%"/>
            <p:cNvSpPr>
              <a:spLocks noChangeArrowheads="1"/>
            </p:cNvSpPr>
            <p:nvPr/>
          </p:nvSpPr>
          <p:spPr bwMode="auto">
            <a:xfrm>
              <a:off x="4872" y="2784"/>
              <a:ext cx="336" cy="480"/>
            </a:xfrm>
            <a:prstGeom prst="rect">
              <a:avLst/>
            </a:prstGeom>
            <a:pattFill prst="pct50">
              <a:fgClr>
                <a:srgbClr val="FF99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0" name="Rectangle 1038" descr="50%"/>
            <p:cNvSpPr>
              <a:spLocks noChangeArrowheads="1"/>
            </p:cNvSpPr>
            <p:nvPr/>
          </p:nvSpPr>
          <p:spPr bwMode="auto">
            <a:xfrm>
              <a:off x="3688" y="2592"/>
              <a:ext cx="248" cy="384"/>
            </a:xfrm>
            <a:prstGeom prst="rect">
              <a:avLst/>
            </a:prstGeom>
            <a:pattFill prst="pct50">
              <a:fgClr>
                <a:srgbClr val="FF99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1" name="Rectangle 1039" descr="50%"/>
            <p:cNvSpPr>
              <a:spLocks noChangeArrowheads="1"/>
            </p:cNvSpPr>
            <p:nvPr/>
          </p:nvSpPr>
          <p:spPr bwMode="auto">
            <a:xfrm>
              <a:off x="3688" y="2976"/>
              <a:ext cx="248" cy="384"/>
            </a:xfrm>
            <a:prstGeom prst="rect">
              <a:avLst/>
            </a:prstGeom>
            <a:pattFill prst="pct50">
              <a:fgClr>
                <a:srgbClr val="FF99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2" name="Rectangle 1040"/>
            <p:cNvSpPr>
              <a:spLocks noChangeArrowheads="1"/>
            </p:cNvSpPr>
            <p:nvPr/>
          </p:nvSpPr>
          <p:spPr bwMode="auto">
            <a:xfrm>
              <a:off x="2040" y="2064"/>
              <a:ext cx="288" cy="6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3" name="Text Box 1041"/>
            <p:cNvSpPr txBox="1">
              <a:spLocks noChangeArrowheads="1"/>
            </p:cNvSpPr>
            <p:nvPr/>
          </p:nvSpPr>
          <p:spPr bwMode="auto">
            <a:xfrm>
              <a:off x="3561" y="2400"/>
              <a:ext cx="4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Reg[rs]</a:t>
              </a:r>
            </a:p>
          </p:txBody>
        </p:sp>
        <p:sp>
          <p:nvSpPr>
            <p:cNvPr id="628754" name="Text Box 1042"/>
            <p:cNvSpPr txBox="1">
              <a:spLocks noChangeArrowheads="1"/>
            </p:cNvSpPr>
            <p:nvPr/>
          </p:nvSpPr>
          <p:spPr bwMode="auto">
            <a:xfrm>
              <a:off x="3556" y="3312"/>
              <a:ext cx="4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Reg[rt]</a:t>
              </a:r>
            </a:p>
          </p:txBody>
        </p:sp>
        <p:sp>
          <p:nvSpPr>
            <p:cNvPr id="628755" name="Text Box 1043"/>
            <p:cNvSpPr txBox="1">
              <a:spLocks noChangeArrowheads="1"/>
            </p:cNvSpPr>
            <p:nvPr/>
          </p:nvSpPr>
          <p:spPr bwMode="auto">
            <a:xfrm>
              <a:off x="1997" y="3274"/>
              <a:ext cx="393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Mem.</a:t>
              </a:r>
            </a:p>
            <a:p>
              <a:pPr algn="ctr" eaLnBrk="0" hangingPunct="0"/>
              <a:r>
                <a:rPr lang="en-US" sz="1400" b="1"/>
                <a:t>Data</a:t>
              </a:r>
            </a:p>
          </p:txBody>
        </p:sp>
        <p:sp>
          <p:nvSpPr>
            <p:cNvPr id="628756" name="Rectangle 1044"/>
            <p:cNvSpPr>
              <a:spLocks noChangeArrowheads="1"/>
            </p:cNvSpPr>
            <p:nvPr/>
          </p:nvSpPr>
          <p:spPr bwMode="auto">
            <a:xfrm>
              <a:off x="4771" y="2464"/>
              <a:ext cx="50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Mem.</a:t>
              </a:r>
            </a:p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Address</a:t>
              </a:r>
            </a:p>
          </p:txBody>
        </p:sp>
        <p:pic>
          <p:nvPicPr>
            <p:cNvPr id="628757" name="Picture 104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" y="1720"/>
              <a:ext cx="5108" cy="2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69225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1" grpId="0" animBg="1"/>
      <p:bldP spid="6287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1026"/>
          <p:cNvSpPr>
            <a:spLocks noChangeArrowheads="1"/>
          </p:cNvSpPr>
          <p:nvPr/>
        </p:nvSpPr>
        <p:spPr bwMode="auto">
          <a:xfrm>
            <a:off x="1587500" y="4051300"/>
            <a:ext cx="1447800" cy="12954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9523" name="Group 1027"/>
          <p:cNvGrpSpPr>
            <a:grpSpLocks/>
          </p:cNvGrpSpPr>
          <p:nvPr/>
        </p:nvGrpSpPr>
        <p:grpSpPr bwMode="auto">
          <a:xfrm>
            <a:off x="2933700" y="3276600"/>
            <a:ext cx="762000" cy="1524000"/>
            <a:chOff x="1848" y="2064"/>
            <a:chExt cx="480" cy="960"/>
          </a:xfrm>
        </p:grpSpPr>
        <p:sp>
          <p:nvSpPr>
            <p:cNvPr id="619524" name="Rectangle 1028"/>
            <p:cNvSpPr>
              <a:spLocks noChangeArrowheads="1"/>
            </p:cNvSpPr>
            <p:nvPr/>
          </p:nvSpPr>
          <p:spPr bwMode="auto">
            <a:xfrm>
              <a:off x="2040" y="2064"/>
              <a:ext cx="288" cy="6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25" name="Rectangle 1029"/>
            <p:cNvSpPr>
              <a:spLocks noChangeArrowheads="1"/>
            </p:cNvSpPr>
            <p:nvPr/>
          </p:nvSpPr>
          <p:spPr bwMode="auto">
            <a:xfrm>
              <a:off x="1848" y="2928"/>
              <a:ext cx="144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26" name="Rectangle 1030"/>
            <p:cNvSpPr>
              <a:spLocks noChangeArrowheads="1"/>
            </p:cNvSpPr>
            <p:nvPr/>
          </p:nvSpPr>
          <p:spPr bwMode="auto">
            <a:xfrm>
              <a:off x="1896" y="2352"/>
              <a:ext cx="96" cy="65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27" name="Rectangle 1031"/>
            <p:cNvSpPr>
              <a:spLocks noChangeArrowheads="1"/>
            </p:cNvSpPr>
            <p:nvPr/>
          </p:nvSpPr>
          <p:spPr bwMode="auto">
            <a:xfrm>
              <a:off x="1944" y="2352"/>
              <a:ext cx="144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9528" name="Rectangle 103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Multicycle</a:t>
            </a:r>
            <a:r>
              <a:rPr lang="en-US" dirty="0"/>
              <a:t> Execution Step (1):</a:t>
            </a:r>
            <a:br>
              <a:rPr lang="en-US" dirty="0"/>
            </a:br>
            <a:r>
              <a:rPr lang="en-US" dirty="0"/>
              <a:t>Instruction Fetch</a:t>
            </a:r>
          </a:p>
        </p:txBody>
      </p:sp>
      <p:sp>
        <p:nvSpPr>
          <p:cNvPr id="619529" name="Rectangle 1033"/>
          <p:cNvSpPr>
            <a:spLocks noGrp="1" noChangeArrowheads="1"/>
          </p:cNvSpPr>
          <p:nvPr>
            <p:ph idx="1"/>
          </p:nvPr>
        </p:nvSpPr>
        <p:spPr>
          <a:xfrm>
            <a:off x="1182688" y="18288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IR = Memory[PC];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PC = PC + 4;</a:t>
            </a:r>
            <a:endParaRPr lang="en-US" sz="2000"/>
          </a:p>
        </p:txBody>
      </p:sp>
      <p:sp>
        <p:nvSpPr>
          <p:cNvPr id="619530" name="Rectangle 1034"/>
          <p:cNvSpPr>
            <a:spLocks noChangeArrowheads="1"/>
          </p:cNvSpPr>
          <p:nvPr/>
        </p:nvSpPr>
        <p:spPr bwMode="auto">
          <a:xfrm>
            <a:off x="457200" y="2667000"/>
            <a:ext cx="7162800" cy="15240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531" name="Rectangle 1035"/>
          <p:cNvSpPr>
            <a:spLocks noChangeArrowheads="1"/>
          </p:cNvSpPr>
          <p:nvPr/>
        </p:nvSpPr>
        <p:spPr bwMode="auto">
          <a:xfrm>
            <a:off x="381000" y="2667000"/>
            <a:ext cx="152400" cy="175260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532" name="Rectangle 1036"/>
          <p:cNvSpPr>
            <a:spLocks noChangeArrowheads="1"/>
          </p:cNvSpPr>
          <p:nvPr/>
        </p:nvSpPr>
        <p:spPr bwMode="auto">
          <a:xfrm>
            <a:off x="7543800" y="2667000"/>
            <a:ext cx="152400" cy="220980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9533" name="Group 1037"/>
          <p:cNvGrpSpPr>
            <a:grpSpLocks/>
          </p:cNvGrpSpPr>
          <p:nvPr/>
        </p:nvGrpSpPr>
        <p:grpSpPr bwMode="auto">
          <a:xfrm>
            <a:off x="6394450" y="4025900"/>
            <a:ext cx="1149350" cy="1447800"/>
            <a:chOff x="4028" y="2536"/>
            <a:chExt cx="724" cy="912"/>
          </a:xfrm>
        </p:grpSpPr>
        <p:sp>
          <p:nvSpPr>
            <p:cNvPr id="619534" name="AutoShape 1038"/>
            <p:cNvSpPr>
              <a:spLocks noChangeArrowheads="1"/>
            </p:cNvSpPr>
            <p:nvPr/>
          </p:nvSpPr>
          <p:spPr bwMode="auto">
            <a:xfrm rot="-5400000">
              <a:off x="3968" y="2776"/>
              <a:ext cx="912" cy="432"/>
            </a:xfrm>
            <a:custGeom>
              <a:avLst/>
              <a:gdLst>
                <a:gd name="G0" fmla="+- 5660 0 0"/>
                <a:gd name="G1" fmla="+- 21600 0 5660"/>
                <a:gd name="G2" fmla="*/ 5660 1 2"/>
                <a:gd name="G3" fmla="+- 21600 0 G2"/>
                <a:gd name="G4" fmla="+/ 5660 21600 2"/>
                <a:gd name="G5" fmla="+/ G1 0 2"/>
                <a:gd name="G6" fmla="*/ 21600 21600 5660"/>
                <a:gd name="G7" fmla="*/ G6 1 2"/>
                <a:gd name="G8" fmla="+- 21600 0 G7"/>
                <a:gd name="G9" fmla="*/ 21600 1 2"/>
                <a:gd name="G10" fmla="+- 5660 0 G9"/>
                <a:gd name="G11" fmla="?: G10 G8 0"/>
                <a:gd name="G12" fmla="?: G10 G7 21600"/>
                <a:gd name="T0" fmla="*/ 18770 w 21600"/>
                <a:gd name="T1" fmla="*/ 10800 h 21600"/>
                <a:gd name="T2" fmla="*/ 10800 w 21600"/>
                <a:gd name="T3" fmla="*/ 21600 h 21600"/>
                <a:gd name="T4" fmla="*/ 2830 w 21600"/>
                <a:gd name="T5" fmla="*/ 10800 h 21600"/>
                <a:gd name="T6" fmla="*/ 10800 w 21600"/>
                <a:gd name="T7" fmla="*/ 0 h 21600"/>
                <a:gd name="T8" fmla="*/ 4630 w 21600"/>
                <a:gd name="T9" fmla="*/ 4630 h 21600"/>
                <a:gd name="T10" fmla="*/ 16970 w 21600"/>
                <a:gd name="T11" fmla="*/ 1697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660" y="21600"/>
                  </a:lnTo>
                  <a:lnTo>
                    <a:pt x="1594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35" name="Text Box 1039"/>
            <p:cNvSpPr txBox="1">
              <a:spLocks noChangeArrowheads="1"/>
            </p:cNvSpPr>
            <p:nvPr/>
          </p:nvSpPr>
          <p:spPr bwMode="auto">
            <a:xfrm>
              <a:off x="4028" y="2976"/>
              <a:ext cx="196" cy="23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800" b="1">
                  <a:latin typeface="Helvetica" pitchFamily="34" charset="0"/>
                </a:rPr>
                <a:t>4</a:t>
              </a:r>
            </a:p>
          </p:txBody>
        </p:sp>
        <p:sp>
          <p:nvSpPr>
            <p:cNvPr id="619536" name="Rectangle 1040"/>
            <p:cNvSpPr>
              <a:spLocks noChangeArrowheads="1"/>
            </p:cNvSpPr>
            <p:nvPr/>
          </p:nvSpPr>
          <p:spPr bwMode="auto">
            <a:xfrm>
              <a:off x="4560" y="2976"/>
              <a:ext cx="192" cy="96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9537" name="Rectangle 1041"/>
          <p:cNvSpPr>
            <a:spLocks noChangeArrowheads="1"/>
          </p:cNvSpPr>
          <p:nvPr/>
        </p:nvSpPr>
        <p:spPr bwMode="auto">
          <a:xfrm>
            <a:off x="990600" y="4292600"/>
            <a:ext cx="685800" cy="1524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9538" name="Group 1042"/>
          <p:cNvGrpSpPr>
            <a:grpSpLocks/>
          </p:cNvGrpSpPr>
          <p:nvPr/>
        </p:nvGrpSpPr>
        <p:grpSpPr bwMode="auto">
          <a:xfrm>
            <a:off x="1346200" y="3098800"/>
            <a:ext cx="5359400" cy="1397000"/>
            <a:chOff x="848" y="1952"/>
            <a:chExt cx="3376" cy="880"/>
          </a:xfrm>
        </p:grpSpPr>
        <p:sp>
          <p:nvSpPr>
            <p:cNvPr id="619539" name="Rectangle 1043"/>
            <p:cNvSpPr>
              <a:spLocks noChangeArrowheads="1"/>
            </p:cNvSpPr>
            <p:nvPr/>
          </p:nvSpPr>
          <p:spPr bwMode="auto">
            <a:xfrm>
              <a:off x="848" y="1968"/>
              <a:ext cx="96" cy="8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40" name="Rectangle 1044"/>
            <p:cNvSpPr>
              <a:spLocks noChangeArrowheads="1"/>
            </p:cNvSpPr>
            <p:nvPr/>
          </p:nvSpPr>
          <p:spPr bwMode="auto">
            <a:xfrm>
              <a:off x="864" y="1952"/>
              <a:ext cx="3168" cy="9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41" name="Rectangle 1045"/>
            <p:cNvSpPr>
              <a:spLocks noChangeArrowheads="1"/>
            </p:cNvSpPr>
            <p:nvPr/>
          </p:nvSpPr>
          <p:spPr bwMode="auto">
            <a:xfrm>
              <a:off x="3936" y="2016"/>
              <a:ext cx="96" cy="8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42" name="Rectangle 1046"/>
            <p:cNvSpPr>
              <a:spLocks noChangeArrowheads="1"/>
            </p:cNvSpPr>
            <p:nvPr/>
          </p:nvSpPr>
          <p:spPr bwMode="auto">
            <a:xfrm>
              <a:off x="3936" y="2736"/>
              <a:ext cx="288" cy="9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9543" name="Text Box 1047"/>
          <p:cNvSpPr txBox="1">
            <a:spLocks noChangeArrowheads="1"/>
          </p:cNvSpPr>
          <p:nvPr/>
        </p:nvSpPr>
        <p:spPr bwMode="auto">
          <a:xfrm>
            <a:off x="457200" y="4876800"/>
            <a:ext cx="700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400" b="1"/>
              <a:t>PC + 4</a:t>
            </a:r>
          </a:p>
        </p:txBody>
      </p:sp>
      <p:grpSp>
        <p:nvGrpSpPr>
          <p:cNvPr id="619544" name="Group 1048"/>
          <p:cNvGrpSpPr>
            <a:grpSpLocks/>
          </p:cNvGrpSpPr>
          <p:nvPr/>
        </p:nvGrpSpPr>
        <p:grpSpPr bwMode="auto">
          <a:xfrm>
            <a:off x="381000" y="3962400"/>
            <a:ext cx="685800" cy="838200"/>
            <a:chOff x="240" y="3648"/>
            <a:chExt cx="432" cy="528"/>
          </a:xfrm>
        </p:grpSpPr>
        <p:sp>
          <p:nvSpPr>
            <p:cNvPr id="619545" name="Rectangle 1049"/>
            <p:cNvSpPr>
              <a:spLocks noChangeArrowheads="1"/>
            </p:cNvSpPr>
            <p:nvPr/>
          </p:nvSpPr>
          <p:spPr bwMode="auto">
            <a:xfrm>
              <a:off x="240" y="3856"/>
              <a:ext cx="192" cy="96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46" name="Rectangle 1050"/>
            <p:cNvSpPr>
              <a:spLocks noChangeArrowheads="1"/>
            </p:cNvSpPr>
            <p:nvPr/>
          </p:nvSpPr>
          <p:spPr bwMode="auto">
            <a:xfrm>
              <a:off x="384" y="3648"/>
              <a:ext cx="288" cy="528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9547" name="Rectangle 1051"/>
          <p:cNvSpPr>
            <a:spLocks noChangeArrowheads="1"/>
          </p:cNvSpPr>
          <p:nvPr/>
        </p:nvSpPr>
        <p:spPr bwMode="auto">
          <a:xfrm>
            <a:off x="609600" y="3962400"/>
            <a:ext cx="457200" cy="8382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19548" name="Picture 10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2728913"/>
            <a:ext cx="810895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037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9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19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619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19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2" grpId="0" animBg="1"/>
      <p:bldP spid="619530" grpId="0" animBg="1"/>
      <p:bldP spid="619531" grpId="0" animBg="1"/>
      <p:bldP spid="619532" grpId="0" animBg="1"/>
      <p:bldP spid="619537" grpId="0" animBg="1"/>
      <p:bldP spid="619543" grpId="0" autoUpdateAnimBg="0"/>
      <p:bldP spid="6195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AutoShape 2"/>
          <p:cNvSpPr>
            <a:spLocks noChangeArrowheads="1"/>
          </p:cNvSpPr>
          <p:nvPr/>
        </p:nvSpPr>
        <p:spPr bwMode="auto">
          <a:xfrm rot="-5400000">
            <a:off x="6299200" y="4722813"/>
            <a:ext cx="1447800" cy="685800"/>
          </a:xfrm>
          <a:custGeom>
            <a:avLst/>
            <a:gdLst>
              <a:gd name="G0" fmla="+- 5660 0 0"/>
              <a:gd name="G1" fmla="+- 21600 0 5660"/>
              <a:gd name="G2" fmla="*/ 5660 1 2"/>
              <a:gd name="G3" fmla="+- 21600 0 G2"/>
              <a:gd name="G4" fmla="+/ 5660 21600 2"/>
              <a:gd name="G5" fmla="+/ G1 0 2"/>
              <a:gd name="G6" fmla="*/ 21600 21600 5660"/>
              <a:gd name="G7" fmla="*/ G6 1 2"/>
              <a:gd name="G8" fmla="+- 21600 0 G7"/>
              <a:gd name="G9" fmla="*/ 21600 1 2"/>
              <a:gd name="G10" fmla="+- 5660 0 G9"/>
              <a:gd name="G11" fmla="?: G10 G8 0"/>
              <a:gd name="G12" fmla="?: G10 G7 21600"/>
              <a:gd name="T0" fmla="*/ 18770 w 21600"/>
              <a:gd name="T1" fmla="*/ 10800 h 21600"/>
              <a:gd name="T2" fmla="*/ 10800 w 21600"/>
              <a:gd name="T3" fmla="*/ 21600 h 21600"/>
              <a:gd name="T4" fmla="*/ 2830 w 21600"/>
              <a:gd name="T5" fmla="*/ 10800 h 21600"/>
              <a:gd name="T6" fmla="*/ 10800 w 21600"/>
              <a:gd name="T7" fmla="*/ 0 h 21600"/>
              <a:gd name="T8" fmla="*/ 4630 w 21600"/>
              <a:gd name="T9" fmla="*/ 4630 h 21600"/>
              <a:gd name="T10" fmla="*/ 16970 w 21600"/>
              <a:gd name="T11" fmla="*/ 1697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660" y="21600"/>
                </a:lnTo>
                <a:lnTo>
                  <a:pt x="1594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547" name="Rectangle 3"/>
          <p:cNvSpPr>
            <a:spLocks noChangeArrowheads="1"/>
          </p:cNvSpPr>
          <p:nvPr/>
        </p:nvSpPr>
        <p:spPr bwMode="auto">
          <a:xfrm>
            <a:off x="7708900" y="4710113"/>
            <a:ext cx="533400" cy="7620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0548" name="Group 4"/>
          <p:cNvGrpSpPr>
            <a:grpSpLocks/>
          </p:cNvGrpSpPr>
          <p:nvPr/>
        </p:nvGrpSpPr>
        <p:grpSpPr bwMode="auto">
          <a:xfrm>
            <a:off x="3657600" y="4049713"/>
            <a:ext cx="3124200" cy="1981200"/>
            <a:chOff x="2304" y="2352"/>
            <a:chExt cx="1968" cy="1248"/>
          </a:xfrm>
        </p:grpSpPr>
        <p:sp>
          <p:nvSpPr>
            <p:cNvPr id="620549" name="Rectangle 5"/>
            <p:cNvSpPr>
              <a:spLocks noChangeArrowheads="1"/>
            </p:cNvSpPr>
            <p:nvPr/>
          </p:nvSpPr>
          <p:spPr bwMode="auto">
            <a:xfrm>
              <a:off x="3936" y="3120"/>
              <a:ext cx="336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50" name="Rectangle 6"/>
            <p:cNvSpPr>
              <a:spLocks noChangeArrowheads="1"/>
            </p:cNvSpPr>
            <p:nvPr/>
          </p:nvSpPr>
          <p:spPr bwMode="auto">
            <a:xfrm>
              <a:off x="3920" y="3120"/>
              <a:ext cx="112" cy="48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51" name="Rectangle 7"/>
            <p:cNvSpPr>
              <a:spLocks noChangeArrowheads="1"/>
            </p:cNvSpPr>
            <p:nvPr/>
          </p:nvSpPr>
          <p:spPr bwMode="auto">
            <a:xfrm>
              <a:off x="2336" y="2352"/>
              <a:ext cx="112" cy="1248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52" name="Rectangle 8"/>
            <p:cNvSpPr>
              <a:spLocks noChangeArrowheads="1"/>
            </p:cNvSpPr>
            <p:nvPr/>
          </p:nvSpPr>
          <p:spPr bwMode="auto">
            <a:xfrm>
              <a:off x="3080" y="2352"/>
              <a:ext cx="112" cy="288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53" name="Rectangle 9"/>
            <p:cNvSpPr>
              <a:spLocks noChangeArrowheads="1"/>
            </p:cNvSpPr>
            <p:nvPr/>
          </p:nvSpPr>
          <p:spPr bwMode="auto">
            <a:xfrm>
              <a:off x="2304" y="2352"/>
              <a:ext cx="864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54" name="Rectangle 10"/>
            <p:cNvSpPr>
              <a:spLocks noChangeArrowheads="1"/>
            </p:cNvSpPr>
            <p:nvPr/>
          </p:nvSpPr>
          <p:spPr bwMode="auto">
            <a:xfrm>
              <a:off x="2816" y="2352"/>
              <a:ext cx="112" cy="288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55" name="Rectangle 11"/>
            <p:cNvSpPr>
              <a:spLocks noChangeArrowheads="1"/>
            </p:cNvSpPr>
            <p:nvPr/>
          </p:nvSpPr>
          <p:spPr bwMode="auto">
            <a:xfrm>
              <a:off x="2352" y="3504"/>
              <a:ext cx="1680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0556" name="Rectangle 1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Multicycle</a:t>
            </a:r>
            <a:r>
              <a:rPr lang="en-US" dirty="0"/>
              <a:t> Execution Step (2):</a:t>
            </a:r>
            <a:br>
              <a:rPr lang="en-US" dirty="0"/>
            </a:br>
            <a:r>
              <a:rPr lang="en-US" dirty="0"/>
              <a:t>Instruction Decode &amp; Register Fetch</a:t>
            </a:r>
          </a:p>
        </p:txBody>
      </p:sp>
      <p:sp>
        <p:nvSpPr>
          <p:cNvPr id="620557" name="Rectangle 13"/>
          <p:cNvSpPr>
            <a:spLocks noGrp="1" noChangeArrowheads="1"/>
          </p:cNvSpPr>
          <p:nvPr>
            <p:ph idx="1"/>
          </p:nvPr>
        </p:nvSpPr>
        <p:spPr>
          <a:xfrm>
            <a:off x="1182688" y="19050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A = Reg[IR[25-21]];		(A = Reg[rs])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B = Reg[IR[20-15]];		(B = Reg[rt])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ALUOut = (PC + sign-extend(IR[15-0]) &lt;&lt; 2)</a:t>
            </a:r>
            <a:endParaRPr lang="en-US" sz="2000"/>
          </a:p>
        </p:txBody>
      </p:sp>
      <p:sp>
        <p:nvSpPr>
          <p:cNvPr id="620558" name="Rectangle 14"/>
          <p:cNvSpPr>
            <a:spLocks noChangeArrowheads="1"/>
          </p:cNvSpPr>
          <p:nvPr/>
        </p:nvSpPr>
        <p:spPr bwMode="auto">
          <a:xfrm>
            <a:off x="7239000" y="5027613"/>
            <a:ext cx="609600" cy="1524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559" name="Text Box 15"/>
          <p:cNvSpPr txBox="1">
            <a:spLocks noChangeArrowheads="1"/>
          </p:cNvSpPr>
          <p:nvPr/>
        </p:nvSpPr>
        <p:spPr bwMode="auto">
          <a:xfrm>
            <a:off x="7573963" y="4005263"/>
            <a:ext cx="808037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400" b="1"/>
              <a:t>Branch</a:t>
            </a:r>
          </a:p>
          <a:p>
            <a:pPr algn="ctr" eaLnBrk="0" hangingPunct="0"/>
            <a:r>
              <a:rPr lang="en-US" sz="1400" b="1"/>
              <a:t>Target</a:t>
            </a:r>
          </a:p>
          <a:p>
            <a:pPr algn="ctr" eaLnBrk="0" hangingPunct="0"/>
            <a:r>
              <a:rPr lang="en-US" sz="1400" b="1"/>
              <a:t>Address</a:t>
            </a:r>
          </a:p>
        </p:txBody>
      </p:sp>
      <p:grpSp>
        <p:nvGrpSpPr>
          <p:cNvPr id="620560" name="Group 16"/>
          <p:cNvGrpSpPr>
            <a:grpSpLocks/>
          </p:cNvGrpSpPr>
          <p:nvPr/>
        </p:nvGrpSpPr>
        <p:grpSpPr bwMode="auto">
          <a:xfrm>
            <a:off x="5576888" y="4125913"/>
            <a:ext cx="747712" cy="914400"/>
            <a:chOff x="3513" y="2400"/>
            <a:chExt cx="471" cy="576"/>
          </a:xfrm>
        </p:grpSpPr>
        <p:sp>
          <p:nvSpPr>
            <p:cNvPr id="620561" name="Rectangle 17"/>
            <p:cNvSpPr>
              <a:spLocks noChangeArrowheads="1"/>
            </p:cNvSpPr>
            <p:nvPr/>
          </p:nvSpPr>
          <p:spPr bwMode="auto">
            <a:xfrm>
              <a:off x="3600" y="2736"/>
              <a:ext cx="144" cy="9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62" name="Rectangle 18"/>
            <p:cNvSpPr>
              <a:spLocks noChangeArrowheads="1"/>
            </p:cNvSpPr>
            <p:nvPr/>
          </p:nvSpPr>
          <p:spPr bwMode="auto">
            <a:xfrm>
              <a:off x="3656" y="2592"/>
              <a:ext cx="288" cy="38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63" name="Text Box 19"/>
            <p:cNvSpPr txBox="1">
              <a:spLocks noChangeArrowheads="1"/>
            </p:cNvSpPr>
            <p:nvPr/>
          </p:nvSpPr>
          <p:spPr bwMode="auto">
            <a:xfrm>
              <a:off x="3513" y="2400"/>
              <a:ext cx="4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Reg[rs]</a:t>
              </a:r>
            </a:p>
          </p:txBody>
        </p:sp>
      </p:grpSp>
      <p:grpSp>
        <p:nvGrpSpPr>
          <p:cNvPr id="620564" name="Group 20"/>
          <p:cNvGrpSpPr>
            <a:grpSpLocks/>
          </p:cNvGrpSpPr>
          <p:nvPr/>
        </p:nvGrpSpPr>
        <p:grpSpPr bwMode="auto">
          <a:xfrm>
            <a:off x="5568950" y="5040313"/>
            <a:ext cx="736600" cy="838200"/>
            <a:chOff x="3508" y="2976"/>
            <a:chExt cx="464" cy="528"/>
          </a:xfrm>
        </p:grpSpPr>
        <p:sp>
          <p:nvSpPr>
            <p:cNvPr id="620565" name="Rectangle 21"/>
            <p:cNvSpPr>
              <a:spLocks noChangeArrowheads="1"/>
            </p:cNvSpPr>
            <p:nvPr/>
          </p:nvSpPr>
          <p:spPr bwMode="auto">
            <a:xfrm>
              <a:off x="3600" y="3120"/>
              <a:ext cx="144" cy="9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66" name="Rectangle 22"/>
            <p:cNvSpPr>
              <a:spLocks noChangeArrowheads="1"/>
            </p:cNvSpPr>
            <p:nvPr/>
          </p:nvSpPr>
          <p:spPr bwMode="auto">
            <a:xfrm>
              <a:off x="3656" y="2976"/>
              <a:ext cx="288" cy="38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67" name="Text Box 23"/>
            <p:cNvSpPr txBox="1">
              <a:spLocks noChangeArrowheads="1"/>
            </p:cNvSpPr>
            <p:nvPr/>
          </p:nvSpPr>
          <p:spPr bwMode="auto">
            <a:xfrm>
              <a:off x="3508" y="3312"/>
              <a:ext cx="4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Reg[rt]</a:t>
              </a:r>
            </a:p>
          </p:txBody>
        </p:sp>
      </p:grpSp>
      <p:grpSp>
        <p:nvGrpSpPr>
          <p:cNvPr id="620568" name="Group 24"/>
          <p:cNvGrpSpPr>
            <a:grpSpLocks/>
          </p:cNvGrpSpPr>
          <p:nvPr/>
        </p:nvGrpSpPr>
        <p:grpSpPr bwMode="auto">
          <a:xfrm>
            <a:off x="1016000" y="3414713"/>
            <a:ext cx="5689600" cy="1397000"/>
            <a:chOff x="640" y="1952"/>
            <a:chExt cx="3584" cy="880"/>
          </a:xfrm>
        </p:grpSpPr>
        <p:sp>
          <p:nvSpPr>
            <p:cNvPr id="620569" name="Rectangle 25"/>
            <p:cNvSpPr>
              <a:spLocks noChangeArrowheads="1"/>
            </p:cNvSpPr>
            <p:nvPr/>
          </p:nvSpPr>
          <p:spPr bwMode="auto">
            <a:xfrm>
              <a:off x="640" y="2720"/>
              <a:ext cx="288" cy="80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70" name="Rectangle 26"/>
            <p:cNvSpPr>
              <a:spLocks noChangeArrowheads="1"/>
            </p:cNvSpPr>
            <p:nvPr/>
          </p:nvSpPr>
          <p:spPr bwMode="auto">
            <a:xfrm>
              <a:off x="848" y="1968"/>
              <a:ext cx="96" cy="8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71" name="Rectangle 27"/>
            <p:cNvSpPr>
              <a:spLocks noChangeArrowheads="1"/>
            </p:cNvSpPr>
            <p:nvPr/>
          </p:nvSpPr>
          <p:spPr bwMode="auto">
            <a:xfrm>
              <a:off x="864" y="1952"/>
              <a:ext cx="3168" cy="9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72" name="Rectangle 28"/>
            <p:cNvSpPr>
              <a:spLocks noChangeArrowheads="1"/>
            </p:cNvSpPr>
            <p:nvPr/>
          </p:nvSpPr>
          <p:spPr bwMode="auto">
            <a:xfrm>
              <a:off x="3936" y="2016"/>
              <a:ext cx="96" cy="8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73" name="Rectangle 29"/>
            <p:cNvSpPr>
              <a:spLocks noChangeArrowheads="1"/>
            </p:cNvSpPr>
            <p:nvPr/>
          </p:nvSpPr>
          <p:spPr bwMode="auto">
            <a:xfrm>
              <a:off x="3936" y="2736"/>
              <a:ext cx="288" cy="9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0574" name="Group 30"/>
          <p:cNvGrpSpPr>
            <a:grpSpLocks/>
          </p:cNvGrpSpPr>
          <p:nvPr/>
        </p:nvGrpSpPr>
        <p:grpSpPr bwMode="auto">
          <a:xfrm>
            <a:off x="381000" y="3048000"/>
            <a:ext cx="8108950" cy="3341687"/>
            <a:chOff x="224" y="1728"/>
            <a:chExt cx="5108" cy="2105"/>
          </a:xfrm>
        </p:grpSpPr>
        <p:sp>
          <p:nvSpPr>
            <p:cNvPr id="620575" name="Rectangle 31"/>
            <p:cNvSpPr>
              <a:spLocks noChangeArrowheads="1"/>
            </p:cNvSpPr>
            <p:nvPr/>
          </p:nvSpPr>
          <p:spPr bwMode="auto">
            <a:xfrm>
              <a:off x="2024" y="2064"/>
              <a:ext cx="288" cy="6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76" name="Rectangle 32"/>
            <p:cNvSpPr>
              <a:spLocks noChangeArrowheads="1"/>
            </p:cNvSpPr>
            <p:nvPr/>
          </p:nvSpPr>
          <p:spPr bwMode="auto">
            <a:xfrm>
              <a:off x="384" y="2496"/>
              <a:ext cx="288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77" name="Text Box 33"/>
            <p:cNvSpPr txBox="1">
              <a:spLocks noChangeArrowheads="1"/>
            </p:cNvSpPr>
            <p:nvPr/>
          </p:nvSpPr>
          <p:spPr bwMode="auto">
            <a:xfrm>
              <a:off x="323" y="3024"/>
              <a:ext cx="44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PC + 4</a:t>
              </a:r>
            </a:p>
          </p:txBody>
        </p:sp>
        <p:pic>
          <p:nvPicPr>
            <p:cNvPr id="620578" name="Picture 3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" y="1728"/>
              <a:ext cx="5108" cy="2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49856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6" grpId="0" animBg="1"/>
      <p:bldP spid="620547" grpId="0" animBg="1"/>
      <p:bldP spid="620558" grpId="0" animBg="1"/>
      <p:bldP spid="62055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 descr="25%"/>
          <p:cNvSpPr>
            <a:spLocks noChangeArrowheads="1"/>
          </p:cNvSpPr>
          <p:nvPr/>
        </p:nvSpPr>
        <p:spPr bwMode="auto">
          <a:xfrm>
            <a:off x="7739063" y="4419600"/>
            <a:ext cx="533400" cy="762000"/>
          </a:xfrm>
          <a:prstGeom prst="rect">
            <a:avLst/>
          </a:prstGeom>
          <a:pattFill prst="pct25">
            <a:fgClr>
              <a:srgbClr val="00FF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1571" name="Group 3"/>
          <p:cNvGrpSpPr>
            <a:grpSpLocks/>
          </p:cNvGrpSpPr>
          <p:nvPr/>
        </p:nvGrpSpPr>
        <p:grpSpPr bwMode="auto">
          <a:xfrm>
            <a:off x="3238500" y="3276600"/>
            <a:ext cx="3556000" cy="2438400"/>
            <a:chOff x="2040" y="2064"/>
            <a:chExt cx="2240" cy="1536"/>
          </a:xfrm>
        </p:grpSpPr>
        <p:sp>
          <p:nvSpPr>
            <p:cNvPr id="621572" name="Rectangle 4"/>
            <p:cNvSpPr>
              <a:spLocks noChangeArrowheads="1"/>
            </p:cNvSpPr>
            <p:nvPr/>
          </p:nvSpPr>
          <p:spPr bwMode="auto">
            <a:xfrm>
              <a:off x="3944" y="3120"/>
              <a:ext cx="336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73" name="Rectangle 5"/>
            <p:cNvSpPr>
              <a:spLocks noChangeArrowheads="1"/>
            </p:cNvSpPr>
            <p:nvPr/>
          </p:nvSpPr>
          <p:spPr bwMode="auto">
            <a:xfrm>
              <a:off x="3928" y="3120"/>
              <a:ext cx="112" cy="48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74" name="Rectangle 6"/>
            <p:cNvSpPr>
              <a:spLocks noChangeArrowheads="1"/>
            </p:cNvSpPr>
            <p:nvPr/>
          </p:nvSpPr>
          <p:spPr bwMode="auto">
            <a:xfrm>
              <a:off x="2336" y="2352"/>
              <a:ext cx="112" cy="1248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75" name="Rectangle 7"/>
            <p:cNvSpPr>
              <a:spLocks noChangeArrowheads="1"/>
            </p:cNvSpPr>
            <p:nvPr/>
          </p:nvSpPr>
          <p:spPr bwMode="auto">
            <a:xfrm>
              <a:off x="2040" y="2064"/>
              <a:ext cx="288" cy="6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76" name="Rectangle 8"/>
            <p:cNvSpPr>
              <a:spLocks noChangeArrowheads="1"/>
            </p:cNvSpPr>
            <p:nvPr/>
          </p:nvSpPr>
          <p:spPr bwMode="auto">
            <a:xfrm>
              <a:off x="2304" y="2352"/>
              <a:ext cx="144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77" name="Rectangle 9"/>
            <p:cNvSpPr>
              <a:spLocks noChangeArrowheads="1"/>
            </p:cNvSpPr>
            <p:nvPr/>
          </p:nvSpPr>
          <p:spPr bwMode="auto">
            <a:xfrm>
              <a:off x="2352" y="3504"/>
              <a:ext cx="1680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1578" name="Rectangle 10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639175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Multicycle</a:t>
            </a:r>
            <a:r>
              <a:rPr lang="en-US" dirty="0"/>
              <a:t> Execution Step (3):</a:t>
            </a:r>
            <a:br>
              <a:rPr lang="en-US" dirty="0"/>
            </a:br>
            <a:r>
              <a:rPr lang="en-US" dirty="0"/>
              <a:t>Memory Reference Instructions</a:t>
            </a:r>
          </a:p>
        </p:txBody>
      </p:sp>
      <p:sp>
        <p:nvSpPr>
          <p:cNvPr id="621579" name="Rectangle 11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4144963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 err="1">
                <a:latin typeface="Courier New" pitchFamily="49" charset="0"/>
              </a:rPr>
              <a:t>ALUOut</a:t>
            </a:r>
            <a:r>
              <a:rPr lang="en-US" sz="2000" dirty="0">
                <a:latin typeface="Courier New" pitchFamily="49" charset="0"/>
              </a:rPr>
              <a:t> = A + sign-extend(IR[15-0]);</a:t>
            </a:r>
            <a:endParaRPr lang="en-US" sz="2000" dirty="0"/>
          </a:p>
        </p:txBody>
      </p:sp>
      <p:grpSp>
        <p:nvGrpSpPr>
          <p:cNvPr id="621580" name="Group 12"/>
          <p:cNvGrpSpPr>
            <a:grpSpLocks/>
          </p:cNvGrpSpPr>
          <p:nvPr/>
        </p:nvGrpSpPr>
        <p:grpSpPr bwMode="auto">
          <a:xfrm>
            <a:off x="6172200" y="3886200"/>
            <a:ext cx="2209800" cy="1587500"/>
            <a:chOff x="3888" y="2448"/>
            <a:chExt cx="1392" cy="1000"/>
          </a:xfrm>
        </p:grpSpPr>
        <p:sp>
          <p:nvSpPr>
            <p:cNvPr id="621581" name="AutoShape 13"/>
            <p:cNvSpPr>
              <a:spLocks noChangeArrowheads="1"/>
            </p:cNvSpPr>
            <p:nvPr/>
          </p:nvSpPr>
          <p:spPr bwMode="auto">
            <a:xfrm rot="-5400000">
              <a:off x="3968" y="2776"/>
              <a:ext cx="912" cy="432"/>
            </a:xfrm>
            <a:custGeom>
              <a:avLst/>
              <a:gdLst>
                <a:gd name="G0" fmla="+- 5660 0 0"/>
                <a:gd name="G1" fmla="+- 21600 0 5660"/>
                <a:gd name="G2" fmla="*/ 5660 1 2"/>
                <a:gd name="G3" fmla="+- 21600 0 G2"/>
                <a:gd name="G4" fmla="+/ 5660 21600 2"/>
                <a:gd name="G5" fmla="+/ G1 0 2"/>
                <a:gd name="G6" fmla="*/ 21600 21600 5660"/>
                <a:gd name="G7" fmla="*/ G6 1 2"/>
                <a:gd name="G8" fmla="+- 21600 0 G7"/>
                <a:gd name="G9" fmla="*/ 21600 1 2"/>
                <a:gd name="G10" fmla="+- 5660 0 G9"/>
                <a:gd name="G11" fmla="?: G10 G8 0"/>
                <a:gd name="G12" fmla="?: G10 G7 21600"/>
                <a:gd name="T0" fmla="*/ 18770 w 21600"/>
                <a:gd name="T1" fmla="*/ 10800 h 21600"/>
                <a:gd name="T2" fmla="*/ 10800 w 21600"/>
                <a:gd name="T3" fmla="*/ 21600 h 21600"/>
                <a:gd name="T4" fmla="*/ 2830 w 21600"/>
                <a:gd name="T5" fmla="*/ 10800 h 21600"/>
                <a:gd name="T6" fmla="*/ 10800 w 21600"/>
                <a:gd name="T7" fmla="*/ 0 h 21600"/>
                <a:gd name="T8" fmla="*/ 4630 w 21600"/>
                <a:gd name="T9" fmla="*/ 4630 h 21600"/>
                <a:gd name="T10" fmla="*/ 16970 w 21600"/>
                <a:gd name="T11" fmla="*/ 1697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660" y="21600"/>
                  </a:lnTo>
                  <a:lnTo>
                    <a:pt x="1594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82" name="Rectangle 14"/>
            <p:cNvSpPr>
              <a:spLocks noChangeArrowheads="1"/>
            </p:cNvSpPr>
            <p:nvPr/>
          </p:nvSpPr>
          <p:spPr bwMode="auto">
            <a:xfrm>
              <a:off x="3888" y="2736"/>
              <a:ext cx="360" cy="9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83" name="Rectangle 15"/>
            <p:cNvSpPr>
              <a:spLocks noChangeArrowheads="1"/>
            </p:cNvSpPr>
            <p:nvPr/>
          </p:nvSpPr>
          <p:spPr bwMode="auto">
            <a:xfrm>
              <a:off x="4872" y="2784"/>
              <a:ext cx="336" cy="48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84" name="Rectangle 16"/>
            <p:cNvSpPr>
              <a:spLocks noChangeArrowheads="1"/>
            </p:cNvSpPr>
            <p:nvPr/>
          </p:nvSpPr>
          <p:spPr bwMode="auto">
            <a:xfrm>
              <a:off x="4560" y="2968"/>
              <a:ext cx="384" cy="9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85" name="Text Box 17"/>
            <p:cNvSpPr txBox="1">
              <a:spLocks noChangeArrowheads="1"/>
            </p:cNvSpPr>
            <p:nvPr/>
          </p:nvSpPr>
          <p:spPr bwMode="auto">
            <a:xfrm>
              <a:off x="4771" y="2448"/>
              <a:ext cx="50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Mem.</a:t>
              </a:r>
            </a:p>
            <a:p>
              <a:pPr algn="ctr" eaLnBrk="0" hangingPunct="0"/>
              <a:r>
                <a:rPr lang="en-US" sz="1400" b="1"/>
                <a:t>Address</a:t>
              </a:r>
            </a:p>
          </p:txBody>
        </p:sp>
      </p:grpSp>
      <p:grpSp>
        <p:nvGrpSpPr>
          <p:cNvPr id="621586" name="Group 18"/>
          <p:cNvGrpSpPr>
            <a:grpSpLocks/>
          </p:cNvGrpSpPr>
          <p:nvPr/>
        </p:nvGrpSpPr>
        <p:grpSpPr bwMode="auto">
          <a:xfrm>
            <a:off x="349250" y="2754313"/>
            <a:ext cx="8108950" cy="3341687"/>
            <a:chOff x="232" y="1720"/>
            <a:chExt cx="5108" cy="2105"/>
          </a:xfrm>
        </p:grpSpPr>
        <p:sp>
          <p:nvSpPr>
            <p:cNvPr id="621587" name="Rectangle 19"/>
            <p:cNvSpPr>
              <a:spLocks noChangeArrowheads="1"/>
            </p:cNvSpPr>
            <p:nvPr/>
          </p:nvSpPr>
          <p:spPr bwMode="auto">
            <a:xfrm>
              <a:off x="3672" y="2976"/>
              <a:ext cx="288" cy="38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88" name="Rectangle 20"/>
            <p:cNvSpPr>
              <a:spLocks noChangeArrowheads="1"/>
            </p:cNvSpPr>
            <p:nvPr/>
          </p:nvSpPr>
          <p:spPr bwMode="auto">
            <a:xfrm>
              <a:off x="384" y="2496"/>
              <a:ext cx="288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89" name="Rectangle 21"/>
            <p:cNvSpPr>
              <a:spLocks noChangeArrowheads="1"/>
            </p:cNvSpPr>
            <p:nvPr/>
          </p:nvSpPr>
          <p:spPr bwMode="auto">
            <a:xfrm>
              <a:off x="3672" y="2592"/>
              <a:ext cx="288" cy="38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90" name="Text Box 22"/>
            <p:cNvSpPr txBox="1">
              <a:spLocks noChangeArrowheads="1"/>
            </p:cNvSpPr>
            <p:nvPr/>
          </p:nvSpPr>
          <p:spPr bwMode="auto">
            <a:xfrm>
              <a:off x="3513" y="2400"/>
              <a:ext cx="4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Reg[rs]</a:t>
              </a:r>
            </a:p>
          </p:txBody>
        </p:sp>
        <p:sp>
          <p:nvSpPr>
            <p:cNvPr id="621591" name="Text Box 23"/>
            <p:cNvSpPr txBox="1">
              <a:spLocks noChangeArrowheads="1"/>
            </p:cNvSpPr>
            <p:nvPr/>
          </p:nvSpPr>
          <p:spPr bwMode="auto">
            <a:xfrm>
              <a:off x="3508" y="3312"/>
              <a:ext cx="4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Reg[rt]</a:t>
              </a:r>
            </a:p>
          </p:txBody>
        </p:sp>
        <p:sp>
          <p:nvSpPr>
            <p:cNvPr id="621592" name="Text Box 24"/>
            <p:cNvSpPr txBox="1">
              <a:spLocks noChangeArrowheads="1"/>
            </p:cNvSpPr>
            <p:nvPr/>
          </p:nvSpPr>
          <p:spPr bwMode="auto">
            <a:xfrm>
              <a:off x="323" y="3024"/>
              <a:ext cx="44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PC + 4</a:t>
              </a:r>
            </a:p>
          </p:txBody>
        </p:sp>
        <p:pic>
          <p:nvPicPr>
            <p:cNvPr id="621593" name="Picture 2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" y="1720"/>
              <a:ext cx="5108" cy="2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60013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2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2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 descr="30%"/>
          <p:cNvSpPr>
            <a:spLocks noChangeArrowheads="1"/>
          </p:cNvSpPr>
          <p:nvPr/>
        </p:nvSpPr>
        <p:spPr bwMode="auto">
          <a:xfrm>
            <a:off x="7761288" y="4419600"/>
            <a:ext cx="457200" cy="762000"/>
          </a:xfrm>
          <a:prstGeom prst="rect">
            <a:avLst/>
          </a:prstGeom>
          <a:pattFill prst="pct30">
            <a:fgClr>
              <a:srgbClr val="00FF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Multicycle Execution Step (3):</a:t>
            </a:r>
            <a:br>
              <a:rPr lang="en-US"/>
            </a:br>
            <a:r>
              <a:rPr lang="en-US"/>
              <a:t>ALU Instruction (R-Type)</a:t>
            </a:r>
          </a:p>
        </p:txBody>
      </p:sp>
      <p:sp>
        <p:nvSpPr>
          <p:cNvPr id="62259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ALUOut = A op B</a:t>
            </a:r>
            <a:endParaRPr lang="en-US" sz="2000"/>
          </a:p>
        </p:txBody>
      </p:sp>
      <p:grpSp>
        <p:nvGrpSpPr>
          <p:cNvPr id="622597" name="Group 5"/>
          <p:cNvGrpSpPr>
            <a:grpSpLocks/>
          </p:cNvGrpSpPr>
          <p:nvPr/>
        </p:nvGrpSpPr>
        <p:grpSpPr bwMode="auto">
          <a:xfrm>
            <a:off x="6248400" y="3902075"/>
            <a:ext cx="2109788" cy="1571625"/>
            <a:chOff x="3936" y="2458"/>
            <a:chExt cx="1329" cy="990"/>
          </a:xfrm>
        </p:grpSpPr>
        <p:sp>
          <p:nvSpPr>
            <p:cNvPr id="622598" name="AutoShape 6"/>
            <p:cNvSpPr>
              <a:spLocks noChangeArrowheads="1"/>
            </p:cNvSpPr>
            <p:nvPr/>
          </p:nvSpPr>
          <p:spPr bwMode="auto">
            <a:xfrm rot="-5400000">
              <a:off x="3968" y="2776"/>
              <a:ext cx="912" cy="432"/>
            </a:xfrm>
            <a:custGeom>
              <a:avLst/>
              <a:gdLst>
                <a:gd name="G0" fmla="+- 5660 0 0"/>
                <a:gd name="G1" fmla="+- 21600 0 5660"/>
                <a:gd name="G2" fmla="*/ 5660 1 2"/>
                <a:gd name="G3" fmla="+- 21600 0 G2"/>
                <a:gd name="G4" fmla="+/ 5660 21600 2"/>
                <a:gd name="G5" fmla="+/ G1 0 2"/>
                <a:gd name="G6" fmla="*/ 21600 21600 5660"/>
                <a:gd name="G7" fmla="*/ G6 1 2"/>
                <a:gd name="G8" fmla="+- 21600 0 G7"/>
                <a:gd name="G9" fmla="*/ 21600 1 2"/>
                <a:gd name="G10" fmla="+- 5660 0 G9"/>
                <a:gd name="G11" fmla="?: G10 G8 0"/>
                <a:gd name="G12" fmla="?: G10 G7 21600"/>
                <a:gd name="T0" fmla="*/ 18770 w 21600"/>
                <a:gd name="T1" fmla="*/ 10800 h 21600"/>
                <a:gd name="T2" fmla="*/ 10800 w 21600"/>
                <a:gd name="T3" fmla="*/ 21600 h 21600"/>
                <a:gd name="T4" fmla="*/ 2830 w 21600"/>
                <a:gd name="T5" fmla="*/ 10800 h 21600"/>
                <a:gd name="T6" fmla="*/ 10800 w 21600"/>
                <a:gd name="T7" fmla="*/ 0 h 21600"/>
                <a:gd name="T8" fmla="*/ 4630 w 21600"/>
                <a:gd name="T9" fmla="*/ 4630 h 21600"/>
                <a:gd name="T10" fmla="*/ 16970 w 21600"/>
                <a:gd name="T11" fmla="*/ 1697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660" y="21600"/>
                  </a:lnTo>
                  <a:lnTo>
                    <a:pt x="1594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599" name="Rectangle 7"/>
            <p:cNvSpPr>
              <a:spLocks noChangeArrowheads="1"/>
            </p:cNvSpPr>
            <p:nvPr/>
          </p:nvSpPr>
          <p:spPr bwMode="auto">
            <a:xfrm>
              <a:off x="4888" y="2784"/>
              <a:ext cx="296" cy="48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600" name="Rectangle 8"/>
            <p:cNvSpPr>
              <a:spLocks noChangeArrowheads="1"/>
            </p:cNvSpPr>
            <p:nvPr/>
          </p:nvSpPr>
          <p:spPr bwMode="auto">
            <a:xfrm>
              <a:off x="3936" y="2736"/>
              <a:ext cx="336" cy="9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601" name="Rectangle 9"/>
            <p:cNvSpPr>
              <a:spLocks noChangeArrowheads="1"/>
            </p:cNvSpPr>
            <p:nvPr/>
          </p:nvSpPr>
          <p:spPr bwMode="auto">
            <a:xfrm>
              <a:off x="3936" y="3120"/>
              <a:ext cx="336" cy="9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602" name="Rectangle 10"/>
            <p:cNvSpPr>
              <a:spLocks noChangeArrowheads="1"/>
            </p:cNvSpPr>
            <p:nvPr/>
          </p:nvSpPr>
          <p:spPr bwMode="auto">
            <a:xfrm>
              <a:off x="4560" y="2968"/>
              <a:ext cx="384" cy="9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603" name="Text Box 11"/>
            <p:cNvSpPr txBox="1">
              <a:spLocks noChangeArrowheads="1"/>
            </p:cNvSpPr>
            <p:nvPr/>
          </p:nvSpPr>
          <p:spPr bwMode="auto">
            <a:xfrm>
              <a:off x="4788" y="2458"/>
              <a:ext cx="47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R-Type</a:t>
              </a:r>
            </a:p>
            <a:p>
              <a:pPr algn="ctr" eaLnBrk="0" hangingPunct="0"/>
              <a:r>
                <a:rPr lang="en-US" sz="1400" b="1"/>
                <a:t>Result</a:t>
              </a:r>
            </a:p>
          </p:txBody>
        </p:sp>
      </p:grpSp>
      <p:grpSp>
        <p:nvGrpSpPr>
          <p:cNvPr id="622604" name="Group 12"/>
          <p:cNvGrpSpPr>
            <a:grpSpLocks/>
          </p:cNvGrpSpPr>
          <p:nvPr/>
        </p:nvGrpSpPr>
        <p:grpSpPr bwMode="auto">
          <a:xfrm>
            <a:off x="349250" y="2730500"/>
            <a:ext cx="8108950" cy="3341688"/>
            <a:chOff x="232" y="1720"/>
            <a:chExt cx="5108" cy="2105"/>
          </a:xfrm>
        </p:grpSpPr>
        <p:sp>
          <p:nvSpPr>
            <p:cNvPr id="622605" name="Rectangle 13"/>
            <p:cNvSpPr>
              <a:spLocks noChangeArrowheads="1"/>
            </p:cNvSpPr>
            <p:nvPr/>
          </p:nvSpPr>
          <p:spPr bwMode="auto">
            <a:xfrm>
              <a:off x="3696" y="2592"/>
              <a:ext cx="248" cy="38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606" name="Rectangle 14"/>
            <p:cNvSpPr>
              <a:spLocks noChangeArrowheads="1"/>
            </p:cNvSpPr>
            <p:nvPr/>
          </p:nvSpPr>
          <p:spPr bwMode="auto">
            <a:xfrm>
              <a:off x="3696" y="2976"/>
              <a:ext cx="248" cy="38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607" name="Rectangle 15"/>
            <p:cNvSpPr>
              <a:spLocks noChangeArrowheads="1"/>
            </p:cNvSpPr>
            <p:nvPr/>
          </p:nvSpPr>
          <p:spPr bwMode="auto">
            <a:xfrm>
              <a:off x="2040" y="2064"/>
              <a:ext cx="288" cy="6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608" name="Rectangle 16"/>
            <p:cNvSpPr>
              <a:spLocks noChangeArrowheads="1"/>
            </p:cNvSpPr>
            <p:nvPr/>
          </p:nvSpPr>
          <p:spPr bwMode="auto">
            <a:xfrm>
              <a:off x="384" y="2496"/>
              <a:ext cx="288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609" name="Text Box 17"/>
            <p:cNvSpPr txBox="1">
              <a:spLocks noChangeArrowheads="1"/>
            </p:cNvSpPr>
            <p:nvPr/>
          </p:nvSpPr>
          <p:spPr bwMode="auto">
            <a:xfrm>
              <a:off x="3513" y="2400"/>
              <a:ext cx="4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Reg[rs]</a:t>
              </a:r>
            </a:p>
          </p:txBody>
        </p:sp>
        <p:sp>
          <p:nvSpPr>
            <p:cNvPr id="622610" name="Text Box 18"/>
            <p:cNvSpPr txBox="1">
              <a:spLocks noChangeArrowheads="1"/>
            </p:cNvSpPr>
            <p:nvPr/>
          </p:nvSpPr>
          <p:spPr bwMode="auto">
            <a:xfrm>
              <a:off x="3508" y="3312"/>
              <a:ext cx="4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Reg[rt]</a:t>
              </a:r>
            </a:p>
          </p:txBody>
        </p:sp>
        <p:sp>
          <p:nvSpPr>
            <p:cNvPr id="622611" name="Text Box 19"/>
            <p:cNvSpPr txBox="1">
              <a:spLocks noChangeArrowheads="1"/>
            </p:cNvSpPr>
            <p:nvPr/>
          </p:nvSpPr>
          <p:spPr bwMode="auto">
            <a:xfrm>
              <a:off x="323" y="3024"/>
              <a:ext cx="44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PC + 4</a:t>
              </a:r>
            </a:p>
          </p:txBody>
        </p:sp>
        <p:pic>
          <p:nvPicPr>
            <p:cNvPr id="622612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" y="1720"/>
              <a:ext cx="5108" cy="2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234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22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nimBg="1"/>
      <p:bldP spid="62259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Multicycle Execution Step (3):</a:t>
            </a:r>
            <a:br>
              <a:rPr lang="en-US"/>
            </a:br>
            <a:r>
              <a:rPr lang="en-US"/>
              <a:t>Branch Instructions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286000"/>
            <a:ext cx="6777317" cy="3508977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if (A == B) PC = </a:t>
            </a:r>
            <a:r>
              <a:rPr lang="en-US" sz="2000" dirty="0" err="1">
                <a:latin typeface="Courier New" pitchFamily="49" charset="0"/>
              </a:rPr>
              <a:t>ALUOut</a:t>
            </a:r>
            <a:r>
              <a:rPr lang="en-US" sz="2000" dirty="0">
                <a:latin typeface="Courier New" pitchFamily="49" charset="0"/>
              </a:rPr>
              <a:t>;</a:t>
            </a:r>
            <a:endParaRPr lang="en-US" sz="2000" dirty="0"/>
          </a:p>
        </p:txBody>
      </p:sp>
      <p:grpSp>
        <p:nvGrpSpPr>
          <p:cNvPr id="623620" name="Group 4"/>
          <p:cNvGrpSpPr>
            <a:grpSpLocks/>
          </p:cNvGrpSpPr>
          <p:nvPr/>
        </p:nvGrpSpPr>
        <p:grpSpPr bwMode="auto">
          <a:xfrm>
            <a:off x="6248400" y="4025900"/>
            <a:ext cx="1320800" cy="1447800"/>
            <a:chOff x="3936" y="2536"/>
            <a:chExt cx="832" cy="912"/>
          </a:xfrm>
        </p:grpSpPr>
        <p:sp>
          <p:nvSpPr>
            <p:cNvPr id="623621" name="Rectangle 5"/>
            <p:cNvSpPr>
              <a:spLocks noChangeArrowheads="1"/>
            </p:cNvSpPr>
            <p:nvPr/>
          </p:nvSpPr>
          <p:spPr bwMode="auto">
            <a:xfrm>
              <a:off x="4576" y="2736"/>
              <a:ext cx="192" cy="19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22" name="AutoShape 6"/>
            <p:cNvSpPr>
              <a:spLocks noChangeArrowheads="1"/>
            </p:cNvSpPr>
            <p:nvPr/>
          </p:nvSpPr>
          <p:spPr bwMode="auto">
            <a:xfrm rot="-5400000">
              <a:off x="3968" y="2776"/>
              <a:ext cx="912" cy="432"/>
            </a:xfrm>
            <a:custGeom>
              <a:avLst/>
              <a:gdLst>
                <a:gd name="G0" fmla="+- 5660 0 0"/>
                <a:gd name="G1" fmla="+- 21600 0 5660"/>
                <a:gd name="G2" fmla="*/ 5660 1 2"/>
                <a:gd name="G3" fmla="+- 21600 0 G2"/>
                <a:gd name="G4" fmla="+/ 5660 21600 2"/>
                <a:gd name="G5" fmla="+/ G1 0 2"/>
                <a:gd name="G6" fmla="*/ 21600 21600 5660"/>
                <a:gd name="G7" fmla="*/ G6 1 2"/>
                <a:gd name="G8" fmla="+- 21600 0 G7"/>
                <a:gd name="G9" fmla="*/ 21600 1 2"/>
                <a:gd name="G10" fmla="+- 5660 0 G9"/>
                <a:gd name="G11" fmla="?: G10 G8 0"/>
                <a:gd name="G12" fmla="?: G10 G7 21600"/>
                <a:gd name="T0" fmla="*/ 18770 w 21600"/>
                <a:gd name="T1" fmla="*/ 10800 h 21600"/>
                <a:gd name="T2" fmla="*/ 10800 w 21600"/>
                <a:gd name="T3" fmla="*/ 21600 h 21600"/>
                <a:gd name="T4" fmla="*/ 2830 w 21600"/>
                <a:gd name="T5" fmla="*/ 10800 h 21600"/>
                <a:gd name="T6" fmla="*/ 10800 w 21600"/>
                <a:gd name="T7" fmla="*/ 0 h 21600"/>
                <a:gd name="T8" fmla="*/ 4630 w 21600"/>
                <a:gd name="T9" fmla="*/ 4630 h 21600"/>
                <a:gd name="T10" fmla="*/ 16970 w 21600"/>
                <a:gd name="T11" fmla="*/ 1697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660" y="21600"/>
                  </a:lnTo>
                  <a:lnTo>
                    <a:pt x="1594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23" name="Rectangle 7"/>
            <p:cNvSpPr>
              <a:spLocks noChangeArrowheads="1"/>
            </p:cNvSpPr>
            <p:nvPr/>
          </p:nvSpPr>
          <p:spPr bwMode="auto">
            <a:xfrm>
              <a:off x="3936" y="3120"/>
              <a:ext cx="336" cy="9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24" name="Rectangle 8"/>
            <p:cNvSpPr>
              <a:spLocks noChangeArrowheads="1"/>
            </p:cNvSpPr>
            <p:nvPr/>
          </p:nvSpPr>
          <p:spPr bwMode="auto">
            <a:xfrm>
              <a:off x="3936" y="2736"/>
              <a:ext cx="288" cy="9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3625" name="Group 9"/>
          <p:cNvGrpSpPr>
            <a:grpSpLocks/>
          </p:cNvGrpSpPr>
          <p:nvPr/>
        </p:nvGrpSpPr>
        <p:grpSpPr bwMode="auto">
          <a:xfrm>
            <a:off x="381000" y="2819400"/>
            <a:ext cx="8077200" cy="2209800"/>
            <a:chOff x="240" y="1680"/>
            <a:chExt cx="5088" cy="1392"/>
          </a:xfrm>
        </p:grpSpPr>
        <p:sp>
          <p:nvSpPr>
            <p:cNvPr id="623626" name="Rectangle 10"/>
            <p:cNvSpPr>
              <a:spLocks noChangeArrowheads="1"/>
            </p:cNvSpPr>
            <p:nvPr/>
          </p:nvSpPr>
          <p:spPr bwMode="auto">
            <a:xfrm>
              <a:off x="384" y="2496"/>
              <a:ext cx="288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27" name="Rectangle 11"/>
            <p:cNvSpPr>
              <a:spLocks noChangeArrowheads="1"/>
            </p:cNvSpPr>
            <p:nvPr/>
          </p:nvSpPr>
          <p:spPr bwMode="auto">
            <a:xfrm>
              <a:off x="5184" y="2968"/>
              <a:ext cx="144" cy="104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28" name="Rectangle 12"/>
            <p:cNvSpPr>
              <a:spLocks noChangeArrowheads="1"/>
            </p:cNvSpPr>
            <p:nvPr/>
          </p:nvSpPr>
          <p:spPr bwMode="auto">
            <a:xfrm>
              <a:off x="5232" y="1680"/>
              <a:ext cx="96" cy="1344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29" name="Rectangle 13"/>
            <p:cNvSpPr>
              <a:spLocks noChangeArrowheads="1"/>
            </p:cNvSpPr>
            <p:nvPr/>
          </p:nvSpPr>
          <p:spPr bwMode="auto">
            <a:xfrm>
              <a:off x="240" y="1680"/>
              <a:ext cx="5088" cy="9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30" name="Rectangle 14"/>
            <p:cNvSpPr>
              <a:spLocks noChangeArrowheads="1"/>
            </p:cNvSpPr>
            <p:nvPr/>
          </p:nvSpPr>
          <p:spPr bwMode="auto">
            <a:xfrm>
              <a:off x="240" y="2704"/>
              <a:ext cx="192" cy="9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31" name="Rectangle 15"/>
            <p:cNvSpPr>
              <a:spLocks noChangeArrowheads="1"/>
            </p:cNvSpPr>
            <p:nvPr/>
          </p:nvSpPr>
          <p:spPr bwMode="auto">
            <a:xfrm>
              <a:off x="240" y="1680"/>
              <a:ext cx="96" cy="1104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3632" name="Text Box 16"/>
          <p:cNvSpPr txBox="1">
            <a:spLocks noChangeArrowheads="1"/>
          </p:cNvSpPr>
          <p:nvPr/>
        </p:nvSpPr>
        <p:spPr bwMode="auto">
          <a:xfrm>
            <a:off x="458788" y="4724400"/>
            <a:ext cx="808037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400" b="1"/>
              <a:t>Branch</a:t>
            </a:r>
          </a:p>
          <a:p>
            <a:pPr algn="ctr" eaLnBrk="0" hangingPunct="0"/>
            <a:r>
              <a:rPr lang="en-US" sz="1400" b="1"/>
              <a:t>Target</a:t>
            </a:r>
          </a:p>
          <a:p>
            <a:pPr algn="ctr" eaLnBrk="0" hangingPunct="0"/>
            <a:r>
              <a:rPr lang="en-US" sz="1400" b="1"/>
              <a:t>Address</a:t>
            </a:r>
          </a:p>
        </p:txBody>
      </p:sp>
      <p:grpSp>
        <p:nvGrpSpPr>
          <p:cNvPr id="623633" name="Group 17"/>
          <p:cNvGrpSpPr>
            <a:grpSpLocks/>
          </p:cNvGrpSpPr>
          <p:nvPr/>
        </p:nvGrpSpPr>
        <p:grpSpPr bwMode="auto">
          <a:xfrm>
            <a:off x="368300" y="2906713"/>
            <a:ext cx="8108950" cy="3341687"/>
            <a:chOff x="232" y="1720"/>
            <a:chExt cx="5108" cy="2105"/>
          </a:xfrm>
        </p:grpSpPr>
        <p:sp>
          <p:nvSpPr>
            <p:cNvPr id="623634" name="Rectangle 18"/>
            <p:cNvSpPr>
              <a:spLocks noChangeArrowheads="1"/>
            </p:cNvSpPr>
            <p:nvPr/>
          </p:nvSpPr>
          <p:spPr bwMode="auto">
            <a:xfrm>
              <a:off x="384" y="2496"/>
              <a:ext cx="288" cy="528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35" name="Rectangle 19"/>
            <p:cNvSpPr>
              <a:spLocks noChangeArrowheads="1"/>
            </p:cNvSpPr>
            <p:nvPr/>
          </p:nvSpPr>
          <p:spPr bwMode="auto">
            <a:xfrm>
              <a:off x="4872" y="2784"/>
              <a:ext cx="336" cy="480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36" name="Rectangle 20"/>
            <p:cNvSpPr>
              <a:spLocks noChangeArrowheads="1"/>
            </p:cNvSpPr>
            <p:nvPr/>
          </p:nvSpPr>
          <p:spPr bwMode="auto">
            <a:xfrm>
              <a:off x="3664" y="2592"/>
              <a:ext cx="288" cy="38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37" name="Rectangle 21"/>
            <p:cNvSpPr>
              <a:spLocks noChangeArrowheads="1"/>
            </p:cNvSpPr>
            <p:nvPr/>
          </p:nvSpPr>
          <p:spPr bwMode="auto">
            <a:xfrm>
              <a:off x="3664" y="2976"/>
              <a:ext cx="288" cy="38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38" name="Rectangle 22"/>
            <p:cNvSpPr>
              <a:spLocks noChangeArrowheads="1"/>
            </p:cNvSpPr>
            <p:nvPr/>
          </p:nvSpPr>
          <p:spPr bwMode="auto">
            <a:xfrm>
              <a:off x="2040" y="2064"/>
              <a:ext cx="288" cy="6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39" name="Text Box 23"/>
            <p:cNvSpPr txBox="1">
              <a:spLocks noChangeArrowheads="1"/>
            </p:cNvSpPr>
            <p:nvPr/>
          </p:nvSpPr>
          <p:spPr bwMode="auto">
            <a:xfrm>
              <a:off x="3513" y="2400"/>
              <a:ext cx="4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Reg[rs]</a:t>
              </a:r>
            </a:p>
          </p:txBody>
        </p:sp>
        <p:sp>
          <p:nvSpPr>
            <p:cNvPr id="623640" name="Text Box 24"/>
            <p:cNvSpPr txBox="1">
              <a:spLocks noChangeArrowheads="1"/>
            </p:cNvSpPr>
            <p:nvPr/>
          </p:nvSpPr>
          <p:spPr bwMode="auto">
            <a:xfrm>
              <a:off x="3508" y="3312"/>
              <a:ext cx="4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Reg[rt]</a:t>
              </a:r>
            </a:p>
          </p:txBody>
        </p:sp>
        <p:sp>
          <p:nvSpPr>
            <p:cNvPr id="623641" name="Text Box 25"/>
            <p:cNvSpPr txBox="1">
              <a:spLocks noChangeArrowheads="1"/>
            </p:cNvSpPr>
            <p:nvPr/>
          </p:nvSpPr>
          <p:spPr bwMode="auto">
            <a:xfrm>
              <a:off x="4771" y="2324"/>
              <a:ext cx="509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Branch</a:t>
              </a:r>
            </a:p>
            <a:p>
              <a:pPr algn="ctr" eaLnBrk="0" hangingPunct="0"/>
              <a:r>
                <a:rPr lang="en-US" sz="1400" b="1"/>
                <a:t>Target</a:t>
              </a:r>
            </a:p>
            <a:p>
              <a:pPr algn="ctr" eaLnBrk="0" hangingPunct="0"/>
              <a:r>
                <a:rPr lang="en-US" sz="1400" b="1"/>
                <a:t>Address</a:t>
              </a:r>
            </a:p>
          </p:txBody>
        </p:sp>
        <p:pic>
          <p:nvPicPr>
            <p:cNvPr id="623642" name="Picture 2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" y="1720"/>
              <a:ext cx="5108" cy="2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3" name="Straight Connector 2"/>
          <p:cNvCxnSpPr/>
          <p:nvPr/>
        </p:nvCxnSpPr>
        <p:spPr>
          <a:xfrm flipH="1" flipV="1">
            <a:off x="8382000" y="2906713"/>
            <a:ext cx="1" cy="2174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573963" y="2895600"/>
            <a:ext cx="8080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382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2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3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ChangeArrowheads="1"/>
          </p:cNvSpPr>
          <p:nvPr/>
        </p:nvSpPr>
        <p:spPr bwMode="auto">
          <a:xfrm>
            <a:off x="381000" y="4305300"/>
            <a:ext cx="304800" cy="1524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43" name="Rectangle 3"/>
          <p:cNvSpPr>
            <a:spLocks noChangeArrowheads="1"/>
          </p:cNvSpPr>
          <p:nvPr/>
        </p:nvSpPr>
        <p:spPr bwMode="auto">
          <a:xfrm>
            <a:off x="381000" y="2743200"/>
            <a:ext cx="152400" cy="16764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4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Multicycle Execution Step (3):</a:t>
            </a:r>
            <a:br>
              <a:rPr lang="en-US"/>
            </a:br>
            <a:r>
              <a:rPr lang="en-US"/>
              <a:t>Jump Instruction</a:t>
            </a:r>
          </a:p>
        </p:txBody>
      </p:sp>
      <p:sp>
        <p:nvSpPr>
          <p:cNvPr id="6246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PC = PC[31-28] concat (IR[25-0] &lt;&lt; 2)</a:t>
            </a:r>
            <a:endParaRPr lang="en-US" sz="2000"/>
          </a:p>
        </p:txBody>
      </p:sp>
      <p:sp>
        <p:nvSpPr>
          <p:cNvPr id="624646" name="Rectangle 6"/>
          <p:cNvSpPr>
            <a:spLocks noChangeArrowheads="1"/>
          </p:cNvSpPr>
          <p:nvPr/>
        </p:nvSpPr>
        <p:spPr bwMode="auto">
          <a:xfrm>
            <a:off x="381000" y="2667000"/>
            <a:ext cx="7315200" cy="1524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47" name="Rectangle 7"/>
          <p:cNvSpPr>
            <a:spLocks noChangeArrowheads="1"/>
          </p:cNvSpPr>
          <p:nvPr/>
        </p:nvSpPr>
        <p:spPr bwMode="auto">
          <a:xfrm>
            <a:off x="7543800" y="2667000"/>
            <a:ext cx="152400" cy="6858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48" name="Text Box 8"/>
          <p:cNvSpPr txBox="1">
            <a:spLocks noChangeArrowheads="1"/>
          </p:cNvSpPr>
          <p:nvPr/>
        </p:nvSpPr>
        <p:spPr bwMode="auto">
          <a:xfrm>
            <a:off x="458788" y="4740275"/>
            <a:ext cx="8080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400" b="1"/>
              <a:t>Jump</a:t>
            </a:r>
          </a:p>
          <a:p>
            <a:pPr algn="ctr" eaLnBrk="0" hangingPunct="0"/>
            <a:r>
              <a:rPr lang="en-US" sz="1400" b="1"/>
              <a:t>Address</a:t>
            </a:r>
          </a:p>
        </p:txBody>
      </p:sp>
      <p:grpSp>
        <p:nvGrpSpPr>
          <p:cNvPr id="624649" name="Group 9"/>
          <p:cNvGrpSpPr>
            <a:grpSpLocks/>
          </p:cNvGrpSpPr>
          <p:nvPr/>
        </p:nvGrpSpPr>
        <p:grpSpPr bwMode="auto">
          <a:xfrm>
            <a:off x="1003300" y="3111500"/>
            <a:ext cx="6705600" cy="1333500"/>
            <a:chOff x="632" y="1968"/>
            <a:chExt cx="4224" cy="840"/>
          </a:xfrm>
        </p:grpSpPr>
        <p:sp>
          <p:nvSpPr>
            <p:cNvPr id="624650" name="Rectangle 10"/>
            <p:cNvSpPr>
              <a:spLocks noChangeArrowheads="1"/>
            </p:cNvSpPr>
            <p:nvPr/>
          </p:nvSpPr>
          <p:spPr bwMode="auto">
            <a:xfrm>
              <a:off x="2312" y="2376"/>
              <a:ext cx="2496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51" name="Rectangle 11"/>
            <p:cNvSpPr>
              <a:spLocks noChangeArrowheads="1"/>
            </p:cNvSpPr>
            <p:nvPr/>
          </p:nvSpPr>
          <p:spPr bwMode="auto">
            <a:xfrm>
              <a:off x="632" y="2728"/>
              <a:ext cx="288" cy="80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52" name="Rectangle 12"/>
            <p:cNvSpPr>
              <a:spLocks noChangeArrowheads="1"/>
            </p:cNvSpPr>
            <p:nvPr/>
          </p:nvSpPr>
          <p:spPr bwMode="auto">
            <a:xfrm>
              <a:off x="856" y="1992"/>
              <a:ext cx="96" cy="8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53" name="Rectangle 13"/>
            <p:cNvSpPr>
              <a:spLocks noChangeArrowheads="1"/>
            </p:cNvSpPr>
            <p:nvPr/>
          </p:nvSpPr>
          <p:spPr bwMode="auto">
            <a:xfrm>
              <a:off x="872" y="1968"/>
              <a:ext cx="3888" cy="1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54" name="Rectangle 14"/>
            <p:cNvSpPr>
              <a:spLocks noChangeArrowheads="1"/>
            </p:cNvSpPr>
            <p:nvPr/>
          </p:nvSpPr>
          <p:spPr bwMode="auto">
            <a:xfrm>
              <a:off x="4760" y="2088"/>
              <a:ext cx="96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4655" name="Group 15"/>
          <p:cNvGrpSpPr>
            <a:grpSpLocks/>
          </p:cNvGrpSpPr>
          <p:nvPr/>
        </p:nvGrpSpPr>
        <p:grpSpPr bwMode="auto">
          <a:xfrm>
            <a:off x="381000" y="2754313"/>
            <a:ext cx="8108950" cy="3341687"/>
            <a:chOff x="232" y="1720"/>
            <a:chExt cx="5108" cy="2105"/>
          </a:xfrm>
        </p:grpSpPr>
        <p:sp>
          <p:nvSpPr>
            <p:cNvPr id="624656" name="Rectangle 16" descr="50%"/>
            <p:cNvSpPr>
              <a:spLocks noChangeArrowheads="1"/>
            </p:cNvSpPr>
            <p:nvPr/>
          </p:nvSpPr>
          <p:spPr bwMode="auto">
            <a:xfrm>
              <a:off x="4872" y="2792"/>
              <a:ext cx="336" cy="480"/>
            </a:xfrm>
            <a:prstGeom prst="rect">
              <a:avLst/>
            </a:prstGeom>
            <a:pattFill prst="pct50">
              <a:fgClr>
                <a:srgbClr val="00FF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57" name="Rectangle 17" descr="50%"/>
            <p:cNvSpPr>
              <a:spLocks noChangeArrowheads="1"/>
            </p:cNvSpPr>
            <p:nvPr/>
          </p:nvSpPr>
          <p:spPr bwMode="auto">
            <a:xfrm>
              <a:off x="3664" y="2592"/>
              <a:ext cx="288" cy="384"/>
            </a:xfrm>
            <a:prstGeom prst="rect">
              <a:avLst/>
            </a:prstGeom>
            <a:pattFill prst="pct50">
              <a:fgClr>
                <a:srgbClr val="FF99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58" name="Rectangle 18" descr="50%"/>
            <p:cNvSpPr>
              <a:spLocks noChangeArrowheads="1"/>
            </p:cNvSpPr>
            <p:nvPr/>
          </p:nvSpPr>
          <p:spPr bwMode="auto">
            <a:xfrm>
              <a:off x="3664" y="2976"/>
              <a:ext cx="288" cy="384"/>
            </a:xfrm>
            <a:prstGeom prst="rect">
              <a:avLst/>
            </a:prstGeom>
            <a:pattFill prst="pct50">
              <a:fgClr>
                <a:srgbClr val="FF99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59" name="Rectangle 19"/>
            <p:cNvSpPr>
              <a:spLocks noChangeArrowheads="1"/>
            </p:cNvSpPr>
            <p:nvPr/>
          </p:nvSpPr>
          <p:spPr bwMode="auto">
            <a:xfrm>
              <a:off x="2040" y="2064"/>
              <a:ext cx="288" cy="6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60" name="Rectangle 20"/>
            <p:cNvSpPr>
              <a:spLocks noChangeArrowheads="1"/>
            </p:cNvSpPr>
            <p:nvPr/>
          </p:nvSpPr>
          <p:spPr bwMode="auto">
            <a:xfrm>
              <a:off x="384" y="2496"/>
              <a:ext cx="288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61" name="Text Box 21"/>
            <p:cNvSpPr txBox="1">
              <a:spLocks noChangeArrowheads="1"/>
            </p:cNvSpPr>
            <p:nvPr/>
          </p:nvSpPr>
          <p:spPr bwMode="auto">
            <a:xfrm>
              <a:off x="3600" y="2408"/>
              <a:ext cx="4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Reg[rs]</a:t>
              </a:r>
            </a:p>
          </p:txBody>
        </p:sp>
        <p:sp>
          <p:nvSpPr>
            <p:cNvPr id="624662" name="Text Box 22"/>
            <p:cNvSpPr txBox="1">
              <a:spLocks noChangeArrowheads="1"/>
            </p:cNvSpPr>
            <p:nvPr/>
          </p:nvSpPr>
          <p:spPr bwMode="auto">
            <a:xfrm>
              <a:off x="3568" y="3312"/>
              <a:ext cx="4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Reg[rt]</a:t>
              </a:r>
            </a:p>
          </p:txBody>
        </p:sp>
        <p:sp>
          <p:nvSpPr>
            <p:cNvPr id="624663" name="Text Box 23"/>
            <p:cNvSpPr txBox="1">
              <a:spLocks noChangeArrowheads="1"/>
            </p:cNvSpPr>
            <p:nvPr/>
          </p:nvSpPr>
          <p:spPr bwMode="auto">
            <a:xfrm>
              <a:off x="4787" y="2332"/>
              <a:ext cx="509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Branch</a:t>
              </a:r>
            </a:p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Target</a:t>
              </a:r>
            </a:p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Address</a:t>
              </a:r>
            </a:p>
          </p:txBody>
        </p:sp>
        <p:pic>
          <p:nvPicPr>
            <p:cNvPr id="624664" name="Picture 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" y="1720"/>
              <a:ext cx="5108" cy="2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52617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2" grpId="0" animBg="1"/>
      <p:bldP spid="624643" grpId="0" animBg="1"/>
      <p:bldP spid="624646" grpId="0" animBg="1"/>
      <p:bldP spid="624647" grpId="0" animBg="1"/>
      <p:bldP spid="62464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ChangeArrowheads="1"/>
          </p:cNvSpPr>
          <p:nvPr/>
        </p:nvSpPr>
        <p:spPr bwMode="auto">
          <a:xfrm>
            <a:off x="1612900" y="4064000"/>
            <a:ext cx="1371600" cy="1295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tr-TR" sz="2800"/>
          </a:p>
        </p:txBody>
      </p:sp>
      <p:sp>
        <p:nvSpPr>
          <p:cNvPr id="625667" name="Rectangle 3"/>
          <p:cNvSpPr>
            <a:spLocks noChangeArrowheads="1"/>
          </p:cNvSpPr>
          <p:nvPr/>
        </p:nvSpPr>
        <p:spPr bwMode="auto">
          <a:xfrm flipV="1">
            <a:off x="3238500" y="4267200"/>
            <a:ext cx="457200" cy="9906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68" name="Rectangle 4"/>
          <p:cNvSpPr>
            <a:spLocks noChangeArrowheads="1"/>
          </p:cNvSpPr>
          <p:nvPr/>
        </p:nvSpPr>
        <p:spPr bwMode="auto">
          <a:xfrm>
            <a:off x="2832100" y="4660900"/>
            <a:ext cx="533400" cy="1524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69" name="Rectangle 5"/>
          <p:cNvSpPr>
            <a:spLocks noChangeArrowheads="1"/>
          </p:cNvSpPr>
          <p:nvPr/>
        </p:nvSpPr>
        <p:spPr bwMode="auto">
          <a:xfrm>
            <a:off x="1143000" y="2870200"/>
            <a:ext cx="7264400" cy="1778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0" name="Rectangle 6"/>
          <p:cNvSpPr>
            <a:spLocks noChangeArrowheads="1"/>
          </p:cNvSpPr>
          <p:nvPr/>
        </p:nvSpPr>
        <p:spPr bwMode="auto">
          <a:xfrm flipH="1">
            <a:off x="1130300" y="2870200"/>
            <a:ext cx="165100" cy="1549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1" name="Rectangle 7"/>
          <p:cNvSpPr>
            <a:spLocks noChangeArrowheads="1"/>
          </p:cNvSpPr>
          <p:nvPr/>
        </p:nvSpPr>
        <p:spPr bwMode="auto">
          <a:xfrm>
            <a:off x="1143000" y="4318000"/>
            <a:ext cx="533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2" name="Rectangle 8"/>
          <p:cNvSpPr>
            <a:spLocks noChangeArrowheads="1"/>
          </p:cNvSpPr>
          <p:nvPr/>
        </p:nvSpPr>
        <p:spPr bwMode="auto">
          <a:xfrm flipH="1">
            <a:off x="8318500" y="2870200"/>
            <a:ext cx="139700" cy="19558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3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Multicycle Execution Step (4):</a:t>
            </a:r>
            <a:br>
              <a:rPr lang="en-US"/>
            </a:br>
            <a:r>
              <a:rPr lang="en-US"/>
              <a:t>Memory Access - Read (</a:t>
            </a:r>
            <a:r>
              <a:rPr lang="en-US">
                <a:latin typeface="Courier New" pitchFamily="49" charset="0"/>
              </a:rPr>
              <a:t>lw</a:t>
            </a:r>
            <a:r>
              <a:rPr lang="en-US"/>
              <a:t>)</a:t>
            </a:r>
          </a:p>
        </p:txBody>
      </p:sp>
      <p:sp>
        <p:nvSpPr>
          <p:cNvPr id="625674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MDR = Memory[ALUOut];</a:t>
            </a:r>
            <a:endParaRPr lang="en-US" sz="2000"/>
          </a:p>
        </p:txBody>
      </p:sp>
      <p:sp>
        <p:nvSpPr>
          <p:cNvPr id="625675" name="Rectangle 11"/>
          <p:cNvSpPr>
            <a:spLocks noChangeArrowheads="1"/>
          </p:cNvSpPr>
          <p:nvPr/>
        </p:nvSpPr>
        <p:spPr bwMode="auto">
          <a:xfrm>
            <a:off x="8229600" y="4724400"/>
            <a:ext cx="2286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6" name="Text Box 12"/>
          <p:cNvSpPr txBox="1">
            <a:spLocks noChangeArrowheads="1"/>
          </p:cNvSpPr>
          <p:nvPr/>
        </p:nvSpPr>
        <p:spPr bwMode="auto">
          <a:xfrm>
            <a:off x="3170238" y="5197475"/>
            <a:ext cx="6238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400" b="1"/>
              <a:t>Mem.</a:t>
            </a:r>
          </a:p>
          <a:p>
            <a:pPr algn="ctr" eaLnBrk="0" hangingPunct="0"/>
            <a:r>
              <a:rPr lang="en-US" sz="1400" b="1"/>
              <a:t>Data</a:t>
            </a:r>
          </a:p>
        </p:txBody>
      </p:sp>
      <p:grpSp>
        <p:nvGrpSpPr>
          <p:cNvPr id="625677" name="Group 13"/>
          <p:cNvGrpSpPr>
            <a:grpSpLocks/>
          </p:cNvGrpSpPr>
          <p:nvPr/>
        </p:nvGrpSpPr>
        <p:grpSpPr bwMode="auto">
          <a:xfrm>
            <a:off x="368300" y="2730500"/>
            <a:ext cx="8108950" cy="3341688"/>
            <a:chOff x="232" y="1720"/>
            <a:chExt cx="5108" cy="2105"/>
          </a:xfrm>
        </p:grpSpPr>
        <p:sp>
          <p:nvSpPr>
            <p:cNvPr id="625678" name="Rectangle 14"/>
            <p:cNvSpPr>
              <a:spLocks noChangeArrowheads="1"/>
            </p:cNvSpPr>
            <p:nvPr/>
          </p:nvSpPr>
          <p:spPr bwMode="auto">
            <a:xfrm>
              <a:off x="384" y="2496"/>
              <a:ext cx="288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679" name="Text Box 15"/>
            <p:cNvSpPr txBox="1">
              <a:spLocks noChangeArrowheads="1"/>
            </p:cNvSpPr>
            <p:nvPr/>
          </p:nvSpPr>
          <p:spPr bwMode="auto">
            <a:xfrm>
              <a:off x="323" y="3024"/>
              <a:ext cx="44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PC + 4</a:t>
              </a:r>
            </a:p>
          </p:txBody>
        </p:sp>
        <p:sp>
          <p:nvSpPr>
            <p:cNvPr id="625680" name="Rectangle 16"/>
            <p:cNvSpPr>
              <a:spLocks noChangeArrowheads="1"/>
            </p:cNvSpPr>
            <p:nvPr/>
          </p:nvSpPr>
          <p:spPr bwMode="auto">
            <a:xfrm>
              <a:off x="4872" y="2776"/>
              <a:ext cx="336" cy="48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681" name="Rectangle 17" descr="50%"/>
            <p:cNvSpPr>
              <a:spLocks noChangeArrowheads="1"/>
            </p:cNvSpPr>
            <p:nvPr/>
          </p:nvSpPr>
          <p:spPr bwMode="auto">
            <a:xfrm>
              <a:off x="3664" y="2592"/>
              <a:ext cx="288" cy="384"/>
            </a:xfrm>
            <a:prstGeom prst="rect">
              <a:avLst/>
            </a:prstGeom>
            <a:pattFill prst="pct50">
              <a:fgClr>
                <a:srgbClr val="FF99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682" name="Rectangle 18" descr="50%"/>
            <p:cNvSpPr>
              <a:spLocks noChangeArrowheads="1"/>
            </p:cNvSpPr>
            <p:nvPr/>
          </p:nvSpPr>
          <p:spPr bwMode="auto">
            <a:xfrm>
              <a:off x="3664" y="2976"/>
              <a:ext cx="288" cy="384"/>
            </a:xfrm>
            <a:prstGeom prst="rect">
              <a:avLst/>
            </a:prstGeom>
            <a:pattFill prst="pct50">
              <a:fgClr>
                <a:srgbClr val="FF99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683" name="Rectangle 19"/>
            <p:cNvSpPr>
              <a:spLocks noChangeArrowheads="1"/>
            </p:cNvSpPr>
            <p:nvPr/>
          </p:nvSpPr>
          <p:spPr bwMode="auto">
            <a:xfrm>
              <a:off x="2040" y="2064"/>
              <a:ext cx="288" cy="6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684" name="Text Box 20"/>
            <p:cNvSpPr txBox="1">
              <a:spLocks noChangeArrowheads="1"/>
            </p:cNvSpPr>
            <p:nvPr/>
          </p:nvSpPr>
          <p:spPr bwMode="auto">
            <a:xfrm>
              <a:off x="3557" y="2400"/>
              <a:ext cx="4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Reg[rs]</a:t>
              </a:r>
            </a:p>
          </p:txBody>
        </p:sp>
        <p:sp>
          <p:nvSpPr>
            <p:cNvPr id="625685" name="Text Box 21"/>
            <p:cNvSpPr txBox="1">
              <a:spLocks noChangeArrowheads="1"/>
            </p:cNvSpPr>
            <p:nvPr/>
          </p:nvSpPr>
          <p:spPr bwMode="auto">
            <a:xfrm>
              <a:off x="3552" y="3312"/>
              <a:ext cx="4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Reg[rt]</a:t>
              </a:r>
            </a:p>
          </p:txBody>
        </p:sp>
        <p:sp>
          <p:nvSpPr>
            <p:cNvPr id="625686" name="Text Box 22"/>
            <p:cNvSpPr txBox="1">
              <a:spLocks noChangeArrowheads="1"/>
            </p:cNvSpPr>
            <p:nvPr/>
          </p:nvSpPr>
          <p:spPr bwMode="auto">
            <a:xfrm>
              <a:off x="4771" y="2391"/>
              <a:ext cx="50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Mem.</a:t>
              </a:r>
            </a:p>
            <a:p>
              <a:pPr algn="ctr" eaLnBrk="0" hangingPunct="0"/>
              <a:r>
                <a:rPr lang="en-US" sz="1400" b="1"/>
                <a:t>Address</a:t>
              </a:r>
            </a:p>
          </p:txBody>
        </p:sp>
        <p:pic>
          <p:nvPicPr>
            <p:cNvPr id="625687" name="Picture 2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" y="1720"/>
              <a:ext cx="5108" cy="2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0105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6" grpId="0" animBg="1" autoUpdateAnimBg="0"/>
      <p:bldP spid="625667" grpId="0" animBg="1"/>
      <p:bldP spid="625668" grpId="0" animBg="1"/>
      <p:bldP spid="625669" grpId="0" animBg="1"/>
      <p:bldP spid="625670" grpId="0" animBg="1"/>
      <p:bldP spid="625671" grpId="0" animBg="1"/>
      <p:bldP spid="625672" grpId="0" animBg="1"/>
      <p:bldP spid="625675" grpId="0" animBg="1"/>
      <p:bldP spid="62567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ChangeArrowheads="1"/>
          </p:cNvSpPr>
          <p:nvPr/>
        </p:nvSpPr>
        <p:spPr bwMode="auto">
          <a:xfrm>
            <a:off x="1625600" y="4064000"/>
            <a:ext cx="1371600" cy="1295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tr-TR" sz="2800"/>
          </a:p>
        </p:txBody>
      </p:sp>
      <p:sp>
        <p:nvSpPr>
          <p:cNvPr id="626691" name="Rectangle 3"/>
          <p:cNvSpPr>
            <a:spLocks noChangeArrowheads="1"/>
          </p:cNvSpPr>
          <p:nvPr/>
        </p:nvSpPr>
        <p:spPr bwMode="auto">
          <a:xfrm>
            <a:off x="6477000" y="5029200"/>
            <a:ext cx="127000" cy="7620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2" name="Rectangle 4"/>
          <p:cNvSpPr>
            <a:spLocks noChangeArrowheads="1"/>
          </p:cNvSpPr>
          <p:nvPr/>
        </p:nvSpPr>
        <p:spPr bwMode="auto">
          <a:xfrm>
            <a:off x="1397000" y="4914900"/>
            <a:ext cx="3048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3" name="Rectangle 5"/>
          <p:cNvSpPr>
            <a:spLocks noChangeArrowheads="1"/>
          </p:cNvSpPr>
          <p:nvPr/>
        </p:nvSpPr>
        <p:spPr bwMode="auto">
          <a:xfrm>
            <a:off x="1397000" y="4927600"/>
            <a:ext cx="127000" cy="914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1447800" y="5740400"/>
            <a:ext cx="5156200" cy="1270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6070600" y="4953000"/>
            <a:ext cx="533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1143000" y="2870200"/>
            <a:ext cx="7264400" cy="1778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7" name="Rectangle 9"/>
          <p:cNvSpPr>
            <a:spLocks noChangeArrowheads="1"/>
          </p:cNvSpPr>
          <p:nvPr/>
        </p:nvSpPr>
        <p:spPr bwMode="auto">
          <a:xfrm flipH="1">
            <a:off x="1130300" y="2870200"/>
            <a:ext cx="165100" cy="1549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8" name="Rectangle 10"/>
          <p:cNvSpPr>
            <a:spLocks noChangeArrowheads="1"/>
          </p:cNvSpPr>
          <p:nvPr/>
        </p:nvSpPr>
        <p:spPr bwMode="auto">
          <a:xfrm>
            <a:off x="1143000" y="4318000"/>
            <a:ext cx="533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9" name="Rectangle 11"/>
          <p:cNvSpPr>
            <a:spLocks noChangeArrowheads="1"/>
          </p:cNvSpPr>
          <p:nvPr/>
        </p:nvSpPr>
        <p:spPr bwMode="auto">
          <a:xfrm flipH="1">
            <a:off x="8318500" y="2870200"/>
            <a:ext cx="139700" cy="19558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700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Multicycle Execution Step (4):</a:t>
            </a:r>
            <a:br>
              <a:rPr lang="en-US"/>
            </a:br>
            <a:r>
              <a:rPr lang="en-US"/>
              <a:t>Memory Access - Write (</a:t>
            </a:r>
            <a:r>
              <a:rPr lang="en-US">
                <a:latin typeface="Courier New" pitchFamily="49" charset="0"/>
              </a:rPr>
              <a:t>sw</a:t>
            </a:r>
            <a:r>
              <a:rPr lang="en-US"/>
              <a:t>)</a:t>
            </a:r>
          </a:p>
        </p:txBody>
      </p:sp>
      <p:sp>
        <p:nvSpPr>
          <p:cNvPr id="626701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Memory[ALUOut] = B;</a:t>
            </a:r>
            <a:endParaRPr lang="en-US" sz="2000"/>
          </a:p>
        </p:txBody>
      </p:sp>
      <p:sp>
        <p:nvSpPr>
          <p:cNvPr id="626702" name="Rectangle 14"/>
          <p:cNvSpPr>
            <a:spLocks noChangeArrowheads="1"/>
          </p:cNvSpPr>
          <p:nvPr/>
        </p:nvSpPr>
        <p:spPr bwMode="auto">
          <a:xfrm>
            <a:off x="8229600" y="4724400"/>
            <a:ext cx="2286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6703" name="Group 15"/>
          <p:cNvGrpSpPr>
            <a:grpSpLocks/>
          </p:cNvGrpSpPr>
          <p:nvPr/>
        </p:nvGrpSpPr>
        <p:grpSpPr bwMode="auto">
          <a:xfrm>
            <a:off x="368300" y="2730500"/>
            <a:ext cx="8108950" cy="3341688"/>
            <a:chOff x="232" y="1720"/>
            <a:chExt cx="5108" cy="2105"/>
          </a:xfrm>
        </p:grpSpPr>
        <p:sp>
          <p:nvSpPr>
            <p:cNvPr id="626704" name="Rectangle 16"/>
            <p:cNvSpPr>
              <a:spLocks noChangeArrowheads="1"/>
            </p:cNvSpPr>
            <p:nvPr/>
          </p:nvSpPr>
          <p:spPr bwMode="auto">
            <a:xfrm>
              <a:off x="384" y="2496"/>
              <a:ext cx="288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05" name="Text Box 17"/>
            <p:cNvSpPr txBox="1">
              <a:spLocks noChangeArrowheads="1"/>
            </p:cNvSpPr>
            <p:nvPr/>
          </p:nvSpPr>
          <p:spPr bwMode="auto">
            <a:xfrm>
              <a:off x="323" y="3024"/>
              <a:ext cx="44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PC + 4</a:t>
              </a:r>
            </a:p>
          </p:txBody>
        </p:sp>
        <p:sp>
          <p:nvSpPr>
            <p:cNvPr id="626706" name="Rectangle 18"/>
            <p:cNvSpPr>
              <a:spLocks noChangeArrowheads="1"/>
            </p:cNvSpPr>
            <p:nvPr/>
          </p:nvSpPr>
          <p:spPr bwMode="auto">
            <a:xfrm>
              <a:off x="4872" y="2776"/>
              <a:ext cx="336" cy="48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07" name="Rectangle 19" descr="50%"/>
            <p:cNvSpPr>
              <a:spLocks noChangeArrowheads="1"/>
            </p:cNvSpPr>
            <p:nvPr/>
          </p:nvSpPr>
          <p:spPr bwMode="auto">
            <a:xfrm>
              <a:off x="3656" y="2592"/>
              <a:ext cx="288" cy="384"/>
            </a:xfrm>
            <a:prstGeom prst="rect">
              <a:avLst/>
            </a:prstGeom>
            <a:pattFill prst="pct50">
              <a:fgClr>
                <a:srgbClr val="FF99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08" name="Rectangle 20"/>
            <p:cNvSpPr>
              <a:spLocks noChangeArrowheads="1"/>
            </p:cNvSpPr>
            <p:nvPr/>
          </p:nvSpPr>
          <p:spPr bwMode="auto">
            <a:xfrm>
              <a:off x="3656" y="2976"/>
              <a:ext cx="288" cy="38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09" name="Rectangle 21"/>
            <p:cNvSpPr>
              <a:spLocks noChangeArrowheads="1"/>
            </p:cNvSpPr>
            <p:nvPr/>
          </p:nvSpPr>
          <p:spPr bwMode="auto">
            <a:xfrm>
              <a:off x="2032" y="2056"/>
              <a:ext cx="288" cy="6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10" name="Text Box 22"/>
            <p:cNvSpPr txBox="1">
              <a:spLocks noChangeArrowheads="1"/>
            </p:cNvSpPr>
            <p:nvPr/>
          </p:nvSpPr>
          <p:spPr bwMode="auto">
            <a:xfrm>
              <a:off x="3513" y="2400"/>
              <a:ext cx="4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</a:rPr>
                <a:t>Reg[rs]</a:t>
              </a:r>
            </a:p>
          </p:txBody>
        </p:sp>
        <p:sp>
          <p:nvSpPr>
            <p:cNvPr id="626711" name="Text Box 23"/>
            <p:cNvSpPr txBox="1">
              <a:spLocks noChangeArrowheads="1"/>
            </p:cNvSpPr>
            <p:nvPr/>
          </p:nvSpPr>
          <p:spPr bwMode="auto">
            <a:xfrm>
              <a:off x="3508" y="3312"/>
              <a:ext cx="4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/>
                <a:t>Reg[rt]</a:t>
              </a:r>
            </a:p>
          </p:txBody>
        </p:sp>
        <p:pic>
          <p:nvPicPr>
            <p:cNvPr id="626712" name="Picture 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" y="1720"/>
              <a:ext cx="5108" cy="2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03462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6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nimBg="1" autoUpdateAnimBg="0"/>
      <p:bldP spid="626691" grpId="0" animBg="1"/>
      <p:bldP spid="626692" grpId="0" animBg="1"/>
      <p:bldP spid="626693" grpId="0" animBg="1"/>
      <p:bldP spid="626694" grpId="0" animBg="1"/>
      <p:bldP spid="626695" grpId="0" animBg="1"/>
      <p:bldP spid="626696" grpId="0" animBg="1"/>
      <p:bldP spid="626697" grpId="0" animBg="1"/>
      <p:bldP spid="626698" grpId="0" animBg="1"/>
      <p:bldP spid="626699" grpId="0" animBg="1"/>
      <p:bldP spid="62670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</TotalTime>
  <Words>320</Words>
  <Application>Microsoft Macintosh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Multicycle datapath</vt:lpstr>
      <vt:lpstr>Multicycle Execution Step (1): Instruction Fetch</vt:lpstr>
      <vt:lpstr>Multicycle Execution Step (2): Instruction Decode &amp; Register Fetch</vt:lpstr>
      <vt:lpstr>Multicycle Execution Step (3): Memory Reference Instructions</vt:lpstr>
      <vt:lpstr>Multicycle Execution Step (3): ALU Instruction (R-Type)</vt:lpstr>
      <vt:lpstr>Multicycle Execution Step (3): Branch Instructions</vt:lpstr>
      <vt:lpstr>Multicycle Execution Step (3): Jump Instruction</vt:lpstr>
      <vt:lpstr>Multicycle Execution Step (4): Memory Access - Read (lw)</vt:lpstr>
      <vt:lpstr>Multicycle Execution Step (4): Memory Access - Write (sw)</vt:lpstr>
      <vt:lpstr>Multicycle Execution Step (4): ALU Instruction (R-Type)</vt:lpstr>
      <vt:lpstr>Multicycle Execution Step (5): Memory Read Completion (lw)</vt:lpstr>
    </vt:vector>
  </TitlesOfParts>
  <Company>Rose-Hulman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computers are being called upon to perform many new functions, including the consumption of homework formerly eaten by the dog.  Doug Larson</dc:title>
  <dc:creator>Shillingford, Nadine</dc:creator>
  <cp:lastModifiedBy>m t</cp:lastModifiedBy>
  <cp:revision>31</cp:revision>
  <cp:lastPrinted>2011-10-03T14:47:51Z</cp:lastPrinted>
  <dcterms:created xsi:type="dcterms:W3CDTF">2010-10-01T13:19:33Z</dcterms:created>
  <dcterms:modified xsi:type="dcterms:W3CDTF">2013-01-11T06:08:57Z</dcterms:modified>
</cp:coreProperties>
</file>