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notesMasterIdLst>
    <p:notesMasterId r:id="rId15"/>
  </p:notesMasterIdLst>
  <p:handoutMasterIdLst>
    <p:handoutMasterId r:id="rId16"/>
  </p:handoutMasterIdLst>
  <p:sldIdLst>
    <p:sldId id="256" r:id="rId2"/>
    <p:sldId id="284" r:id="rId3"/>
    <p:sldId id="285" r:id="rId4"/>
    <p:sldId id="286" r:id="rId5"/>
    <p:sldId id="287" r:id="rId6"/>
    <p:sldId id="288" r:id="rId7"/>
    <p:sldId id="289" r:id="rId8"/>
    <p:sldId id="294" r:id="rId9"/>
    <p:sldId id="290" r:id="rId10"/>
    <p:sldId id="291" r:id="rId11"/>
    <p:sldId id="295" r:id="rId12"/>
    <p:sldId id="293" r:id="rId13"/>
    <p:sldId id="292" r:id="rId1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clrMode="bw"/>
  <p:clrMru>
    <a:srgbClr val="EE7D3E"/>
    <a:srgbClr val="DA1F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0724" autoAdjust="0"/>
  </p:normalViewPr>
  <p:slideViewPr>
    <p:cSldViewPr snapToObjects="1">
      <p:cViewPr varScale="1">
        <p:scale>
          <a:sx n="47" d="100"/>
          <a:sy n="47" d="100"/>
        </p:scale>
        <p:origin x="1820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46" tIns="48324" rIns="96646" bIns="48324" numCol="1" anchor="t" anchorCtr="0" compatLnSpc="1">
            <a:prstTxWarp prst="textNoShape">
              <a:avLst/>
            </a:prstTxWarp>
          </a:bodyPr>
          <a:lstStyle>
            <a:lvl1pPr defTabSz="947738">
              <a:defRPr sz="1200"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4144963" y="0"/>
            <a:ext cx="316865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46" tIns="48324" rIns="96646" bIns="48324" numCol="1" anchor="t" anchorCtr="0" compatLnSpc="1">
            <a:prstTxWarp prst="textNoShape">
              <a:avLst/>
            </a:prstTxWarp>
          </a:bodyPr>
          <a:lstStyle>
            <a:lvl1pPr algn="r" defTabSz="947738">
              <a:defRPr sz="1200">
                <a:latin typeface="Calibri" pitchFamily="-111" charset="0"/>
              </a:defRPr>
            </a:lvl1pPr>
          </a:lstStyle>
          <a:p>
            <a:fld id="{65D74018-F93C-4E75-AF90-3F2E7993EE01}" type="datetime1">
              <a:rPr lang="en-US"/>
              <a:pPr/>
              <a:t>5/18/2014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46" tIns="48324" rIns="96646" bIns="48324" numCol="1" anchor="b" anchorCtr="0" compatLnSpc="1">
            <a:prstTxWarp prst="textNoShape">
              <a:avLst/>
            </a:prstTxWarp>
          </a:bodyPr>
          <a:lstStyle>
            <a:lvl1pPr defTabSz="947738">
              <a:defRPr sz="1200"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4144963" y="9118600"/>
            <a:ext cx="316865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46" tIns="48324" rIns="96646" bIns="48324" numCol="1" anchor="b" anchorCtr="0" compatLnSpc="1">
            <a:prstTxWarp prst="textNoShape">
              <a:avLst/>
            </a:prstTxWarp>
          </a:bodyPr>
          <a:lstStyle>
            <a:lvl1pPr algn="r" defTabSz="947738">
              <a:defRPr sz="1200">
                <a:latin typeface="Calibri" pitchFamily="-111" charset="0"/>
              </a:defRPr>
            </a:lvl1pPr>
          </a:lstStyle>
          <a:p>
            <a:fld id="{3604817B-BFB0-44D8-AC44-1DF89256058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7578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46" tIns="48324" rIns="96646" bIns="48324" numCol="1" anchor="t" anchorCtr="0" compatLnSpc="1">
            <a:prstTxWarp prst="textNoShape">
              <a:avLst/>
            </a:prstTxWarp>
          </a:bodyPr>
          <a:lstStyle>
            <a:lvl1pPr defTabSz="947738">
              <a:defRPr sz="1200"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46" tIns="48324" rIns="96646" bIns="48324" numCol="1" anchor="t" anchorCtr="0" compatLnSpc="1">
            <a:prstTxWarp prst="textNoShape">
              <a:avLst/>
            </a:prstTxWarp>
          </a:bodyPr>
          <a:lstStyle>
            <a:lvl1pPr algn="r" defTabSz="947738">
              <a:defRPr sz="1200">
                <a:latin typeface="Calibri" pitchFamily="-111" charset="0"/>
              </a:defRPr>
            </a:lvl1pPr>
          </a:lstStyle>
          <a:p>
            <a:fld id="{9B710598-4F1E-4AD8-8467-126F0DE5D8E2}" type="datetime1">
              <a:rPr lang="en-US"/>
              <a:pPr/>
              <a:t>5/18/2014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1" tIns="46586" rIns="93171" bIns="46586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731838" y="4560888"/>
            <a:ext cx="5851525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46" tIns="48324" rIns="96646" bIns="483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  <a:endParaRPr lang="en-US" noProof="0"/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46" tIns="48324" rIns="96646" bIns="48324" numCol="1" anchor="b" anchorCtr="0" compatLnSpc="1">
            <a:prstTxWarp prst="textNoShape">
              <a:avLst/>
            </a:prstTxWarp>
          </a:bodyPr>
          <a:lstStyle>
            <a:lvl1pPr defTabSz="947738">
              <a:defRPr sz="1200"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46" tIns="48324" rIns="96646" bIns="48324" numCol="1" anchor="b" anchorCtr="0" compatLnSpc="1">
            <a:prstTxWarp prst="textNoShape">
              <a:avLst/>
            </a:prstTxWarp>
          </a:bodyPr>
          <a:lstStyle>
            <a:lvl1pPr algn="r" defTabSz="947738">
              <a:defRPr sz="1200">
                <a:latin typeface="Calibri" pitchFamily="-111" charset="0"/>
              </a:defRPr>
            </a:lvl1pPr>
          </a:lstStyle>
          <a:p>
            <a:fld id="{99EE6EE9-A9EA-4887-8E21-F03283A1314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0299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1" charset="-128"/>
        <a:cs typeface="ＭＳ Ｐゴシック" pitchFamily="-11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1" charset="-128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Bring hard copy of </a:t>
            </a:r>
            <a:r>
              <a:rPr lang="en-US" dirty="0" err="1" smtClean="0"/>
              <a:t>DataStructures</a:t>
            </a:r>
            <a:r>
              <a:rPr lang="en-US" baseline="0" dirty="0" err="1" smtClean="0"/>
              <a:t>Solution</a:t>
            </a:r>
            <a:r>
              <a:rPr lang="en-US" baseline="0" dirty="0" smtClean="0"/>
              <a:t>/example/</a:t>
            </a:r>
            <a:r>
              <a:rPr lang="en-US" baseline="0" dirty="0" err="1" smtClean="0"/>
              <a:t>DataStructuresDemo.java</a:t>
            </a:r>
            <a:r>
              <a:rPr lang="en-US" baseline="0" dirty="0" smtClean="0"/>
              <a:t>, </a:t>
            </a: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698A45-AAA3-447C-A8D3-D8DAFED8AC3D}" type="slidenum">
              <a:rPr lang="en-US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304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The dean suggested that we will get a better response rate if</a:t>
            </a:r>
            <a:r>
              <a:rPr lang="en-US" baseline="0" dirty="0" smtClean="0"/>
              <a:t> this is done early instead of at the end of the class session.</a:t>
            </a:r>
            <a:endParaRPr lang="en-US" dirty="0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9C13AE-6BCE-4550-AA4E-5A94682A9C81}" type="slidenum">
              <a:rPr lang="en-US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2515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Be sure  to solve </a:t>
            </a:r>
            <a:r>
              <a:rPr lang="en-US" baseline="0" dirty="0" err="1" smtClean="0"/>
              <a:t>DataStructures</a:t>
            </a:r>
            <a:r>
              <a:rPr lang="en-US" baseline="0" dirty="0" smtClean="0"/>
              <a:t> TODO items, either by live coding or letting them work as time allows.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Do this before you set them loose to work on </a:t>
            </a:r>
            <a:r>
              <a:rPr lang="en-US" baseline="0" dirty="0" err="1" smtClean="0"/>
              <a:t>LodeRunner</a:t>
            </a:r>
            <a:r>
              <a:rPr lang="en-US" baseline="0" smtClean="0"/>
              <a:t>.</a:t>
            </a:r>
            <a:endParaRPr lang="en-US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196401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61CCCE-EBAC-4FB5-91D4-9759E6271461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879941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79AF1F-420C-4554-9A90-323E5D0BD362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18389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0A0E2A-ADE9-4A3F-B92B-6E78E11FD9F0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180547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Review from last time. Keep moving.</a:t>
            </a:r>
          </a:p>
        </p:txBody>
      </p:sp>
    </p:spTree>
    <p:extLst>
      <p:ext uri="{BB962C8B-B14F-4D97-AF65-F5344CB8AC3E}">
        <p14:creationId xmlns:p14="http://schemas.microsoft.com/office/powerpoint/2010/main" val="19352107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44024E-B97A-4E4F-909B-42E724D053BD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179765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FA179B-479D-4BA4-8F7C-069BE730832B}" type="slidenum">
              <a:rPr lang="en-US" smtClean="0"/>
              <a:pPr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61511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Sketch a binary</a:t>
            </a:r>
            <a:r>
              <a:rPr lang="en-US" baseline="0" dirty="0" smtClean="0"/>
              <a:t> search tree on the board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257853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Sketch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hashmap</a:t>
            </a:r>
            <a:r>
              <a:rPr lang="en-US" baseline="0" dirty="0" smtClean="0"/>
              <a:t> on the board</a:t>
            </a:r>
          </a:p>
          <a:p>
            <a:r>
              <a:rPr lang="en-US" baseline="0" dirty="0" smtClean="0"/>
              <a:t>Solve </a:t>
            </a:r>
            <a:r>
              <a:rPr lang="en-US" baseline="0" dirty="0" err="1" smtClean="0"/>
              <a:t>DataStructures</a:t>
            </a:r>
            <a:r>
              <a:rPr lang="en-US" baseline="0" dirty="0" smtClean="0"/>
              <a:t> TODO items, either by live coding or letting them work as time allows.  You might want to do the course evaluations first --- see next slide.</a:t>
            </a: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1E01FE-62F0-4271-BDF6-8002268F08FA}" type="slidenum">
              <a:rPr lang="en-US" smtClean="0"/>
              <a:pPr/>
              <a:t>10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67639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82EC2A5-41D4-46FA-A6AF-C220D17DC571}" type="datetime1">
              <a:rPr lang="en-US"/>
              <a:pPr/>
              <a:t>5/18/2014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384EDCB-49BE-46F3-9786-C3A8AD3BFC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911633-C6FF-4D8E-89B5-72AB808CFDED}" type="datetime1">
              <a:rPr lang="en-US"/>
              <a:pPr/>
              <a:t>5/18/2014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9721E7-1DD5-4445-B030-0667F9C36A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1143CB-701B-44DB-B546-31992418C301}" type="datetime1">
              <a:rPr lang="en-US"/>
              <a:pPr/>
              <a:t>5/18/2014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0BF9EA-1B53-4000-A5E8-E6039B7C03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05A32CF-5622-402A-8C8A-E9AF2F57170E}" type="datetime1">
              <a:rPr lang="en-US"/>
              <a:pPr/>
              <a:t>5/18/2014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8EC1B5-7572-425F-9A22-061DAB7513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>
            <a:spLocks noChangeArrowheads="1"/>
          </p:cNvSpPr>
          <p:nvPr/>
        </p:nvSpPr>
        <p:spPr bwMode="auto"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7FC4DD"/>
              </a:gs>
              <a:gs pos="28000">
                <a:srgbClr val="50B8DA"/>
              </a:gs>
              <a:gs pos="100000">
                <a:srgbClr val="1389A6"/>
              </a:gs>
            </a:gsLst>
            <a:lin ang="54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dist="25400" dir="5400000" rotWithShape="0">
              <a:srgbClr val="808080">
                <a:alpha val="45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5" name="Chevron 4"/>
          <p:cNvSpPr>
            <a:spLocks noChangeArrowheads="1"/>
          </p:cNvSpPr>
          <p:nvPr/>
        </p:nvSpPr>
        <p:spPr bwMode="auto"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7FC4DD"/>
              </a:gs>
              <a:gs pos="28000">
                <a:srgbClr val="50B8DA"/>
              </a:gs>
              <a:gs pos="100000">
                <a:srgbClr val="1389A6"/>
              </a:gs>
            </a:gsLst>
            <a:lin ang="54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dist="25400" dir="5400000" rotWithShape="0">
              <a:srgbClr val="808080">
                <a:alpha val="45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8AFBA5-1506-4686-8A4A-1C6C83356C0C}" type="datetime1">
              <a:rPr lang="en-US"/>
              <a:pPr/>
              <a:t>5/18/2014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8B828E-414C-4D88-A607-314C635605BA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D70919-7683-4C07-A41E-4CDFCBBB5362}" type="datetime1">
              <a:rPr lang="en-US"/>
              <a:pPr/>
              <a:t>5/18/2014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88A267-AAF3-4337-9D87-B957ED604599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1F1DBD-4985-411E-ACE7-C29BD9D1ED55}" type="datetime1">
              <a:rPr lang="en-US"/>
              <a:pPr/>
              <a:t>5/18/2014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F97BE9-EFF6-45E4-AD6C-5D4B3FB5AAE7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C0ABFBF-13D2-4D94-9BFA-ABF83D49ADAA}" type="datetime1">
              <a:rPr lang="en-US"/>
              <a:pPr/>
              <a:t>5/18/2014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D52962-7F3C-4F28-AD67-8D0A844C182C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D02ECD-2DC6-43C5-B7F6-6139F4B6795E}" type="datetime1">
              <a:rPr lang="en-US"/>
              <a:pPr/>
              <a:t>5/18/2014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87F354-235E-4451-878B-0FFB22AD6F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471C13C-3622-4BD2-82C2-37861795E92C}" type="datetime1">
              <a:rPr lang="en-US"/>
              <a:pPr/>
              <a:t>5/18/2014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CF071C-6EEB-4532-AF31-834516537B92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>
            <a:spLocks noChangeArrowheads="1"/>
          </p:cNvSpPr>
          <p:nvPr/>
        </p:nvSpPr>
        <p:spPr bwMode="auto"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7FC4DD"/>
              </a:gs>
              <a:gs pos="28000">
                <a:srgbClr val="50B8DA"/>
              </a:gs>
              <a:gs pos="100000">
                <a:srgbClr val="1389A6"/>
              </a:gs>
            </a:gsLst>
            <a:lin ang="54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dist="25400" dir="5400000" rotWithShape="0">
              <a:srgbClr val="808080">
                <a:alpha val="45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0" name="Chevron 9"/>
          <p:cNvSpPr>
            <a:spLocks noChangeArrowheads="1"/>
          </p:cNvSpPr>
          <p:nvPr/>
        </p:nvSpPr>
        <p:spPr bwMode="auto"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7FC4DD"/>
              </a:gs>
              <a:gs pos="28000">
                <a:srgbClr val="50B8DA"/>
              </a:gs>
              <a:gs pos="100000">
                <a:srgbClr val="1389A6"/>
              </a:gs>
            </a:gsLst>
            <a:lin ang="54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dist="25400" dir="5400000" rotWithShape="0">
              <a:srgbClr val="808080">
                <a:alpha val="45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B9B1D5-79A5-497D-8594-320A3AD7E445}" type="datetime1">
              <a:rPr lang="en-US"/>
              <a:pPr/>
              <a:t>5/18/2014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5A7CB9-459A-4394-B0FA-C35CD24944A0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fld id="{23E35F12-188A-4DB5-9CD5-F1A7421801B4}" type="datetime1">
              <a:rPr lang="en-US"/>
              <a:pPr/>
              <a:t>5/18/2014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90457F3F-E556-4B33-9789-37987BECFC6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40" r:id="rId1"/>
    <p:sldLayoutId id="2147484636" r:id="rId2"/>
    <p:sldLayoutId id="2147484641" r:id="rId3"/>
    <p:sldLayoutId id="2147484642" r:id="rId4"/>
    <p:sldLayoutId id="2147484643" r:id="rId5"/>
    <p:sldLayoutId id="2147484644" r:id="rId6"/>
    <p:sldLayoutId id="2147484637" r:id="rId7"/>
    <p:sldLayoutId id="2147484645" r:id="rId8"/>
    <p:sldLayoutId id="2147484646" r:id="rId9"/>
    <p:sldLayoutId id="2147484638" r:id="rId10"/>
    <p:sldLayoutId id="214748463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ＭＳ Ｐゴシック" pitchFamily="-111" charset="-128"/>
          <a:cs typeface="ＭＳ Ｐゴシック" pitchFamily="-111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ＭＳ Ｐゴシック" pitchFamily="-111" charset="-128"/>
          <a:cs typeface="ＭＳ Ｐゴシック" pitchFamily="-11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ＭＳ Ｐゴシック" pitchFamily="-111" charset="-128"/>
          <a:cs typeface="ＭＳ Ｐゴシック" pitchFamily="-11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ＭＳ Ｐゴシック" pitchFamily="-111" charset="-128"/>
          <a:cs typeface="ＭＳ Ｐゴシック" pitchFamily="-11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ＭＳ Ｐゴシック" pitchFamily="-111" charset="-128"/>
          <a:cs typeface="ＭＳ Ｐゴシック" pitchFamily="-11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-111" charset="2"/>
        <a:buChar char=""/>
        <a:defRPr sz="2700" kern="1200">
          <a:solidFill>
            <a:schemeClr val="tx1"/>
          </a:solidFill>
          <a:latin typeface="+mn-lt"/>
          <a:ea typeface="ＭＳ Ｐゴシック" pitchFamily="-111" charset="-128"/>
          <a:cs typeface="ＭＳ Ｐゴシック" pitchFamily="-111" charset="-128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-111" charset="0"/>
        <a:buChar char="◦"/>
        <a:defRPr sz="23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-111" charset="2"/>
        <a:buChar char=""/>
        <a:defRPr sz="21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-111" charset="2"/>
        <a:buChar char=""/>
        <a:defRPr sz="19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-111" charset="2"/>
        <a:buChar char=""/>
        <a:defRPr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CSSE 220 Day 28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7" name="Rectang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>
              <a:lnSpc>
                <a:spcPct val="90000"/>
              </a:lnSpc>
            </a:pPr>
            <a:r>
              <a:rPr lang="en-US" sz="2500" dirty="0" smtClean="0"/>
              <a:t>Data-structure-</a:t>
            </a:r>
            <a:r>
              <a:rPr lang="en-US" sz="2500" dirty="0" err="1" smtClean="0"/>
              <a:t>palooza</a:t>
            </a:r>
            <a:r>
              <a:rPr lang="en-US" sz="2500" dirty="0" smtClean="0"/>
              <a:t/>
            </a:r>
            <a:br>
              <a:rPr lang="en-US" sz="2500" dirty="0" smtClean="0"/>
            </a:br>
            <a:endParaRPr lang="en-US" sz="25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52400" y="6182380"/>
            <a:ext cx="6400800" cy="523220"/>
          </a:xfrm>
          <a:prstGeom prst="rect">
            <a:avLst/>
          </a:prstGeom>
          <a:solidFill>
            <a:srgbClr val="EE7D3E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800" dirty="0"/>
              <a:t>Checkout </a:t>
            </a:r>
            <a:r>
              <a:rPr lang="en-US" sz="2800" dirty="0" err="1" smtClean="0"/>
              <a:t>DataStructures</a:t>
            </a:r>
            <a:r>
              <a:rPr lang="en-US" sz="2800" dirty="0"/>
              <a:t> </a:t>
            </a:r>
            <a:r>
              <a:rPr lang="en-US" sz="2800" dirty="0" smtClean="0"/>
              <a:t>from </a:t>
            </a:r>
            <a:r>
              <a:rPr lang="en-US" sz="2800" dirty="0"/>
              <a:t>SVN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Associate </a:t>
            </a:r>
            <a:r>
              <a:rPr lang="en-US" b="1" dirty="0" smtClean="0">
                <a:solidFill>
                  <a:srgbClr val="EB641B"/>
                </a:solidFill>
              </a:rPr>
              <a:t>keys</a:t>
            </a:r>
            <a:r>
              <a:rPr lang="en-US" dirty="0" smtClean="0"/>
              <a:t> with </a:t>
            </a:r>
            <a:r>
              <a:rPr lang="en-US" b="1" dirty="0" smtClean="0">
                <a:solidFill>
                  <a:srgbClr val="EB641B"/>
                </a:solidFill>
              </a:rPr>
              <a:t>values</a:t>
            </a:r>
          </a:p>
          <a:p>
            <a:r>
              <a:rPr lang="en-US" dirty="0" smtClean="0"/>
              <a:t>Real-world “maps”</a:t>
            </a:r>
          </a:p>
          <a:p>
            <a:pPr lvl="1"/>
            <a:r>
              <a:rPr lang="en-US" dirty="0" smtClean="0"/>
              <a:t>Dictionary</a:t>
            </a:r>
          </a:p>
          <a:p>
            <a:pPr lvl="1"/>
            <a:r>
              <a:rPr lang="en-US" dirty="0" smtClean="0"/>
              <a:t>Phone book</a:t>
            </a:r>
          </a:p>
          <a:p>
            <a:r>
              <a:rPr lang="en-US" dirty="0" smtClean="0"/>
              <a:t>Some uses:</a:t>
            </a:r>
          </a:p>
          <a:p>
            <a:pPr lvl="1"/>
            <a:r>
              <a:rPr lang="en-US" dirty="0" smtClean="0"/>
              <a:t>Associating student ID with transcript</a:t>
            </a:r>
          </a:p>
          <a:p>
            <a:pPr lvl="1"/>
            <a:r>
              <a:rPr lang="en-US" dirty="0" smtClean="0"/>
              <a:t>Associating name with high scores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Maps</a:t>
            </a:r>
            <a:endParaRPr lang="en-US" dirty="0"/>
          </a:p>
        </p:txBody>
      </p:sp>
      <p:graphicFrame>
        <p:nvGraphicFramePr>
          <p:cNvPr id="25625" name="Group 25"/>
          <p:cNvGraphicFramePr>
            <a:graphicFrameLocks noGrp="1"/>
          </p:cNvGraphicFramePr>
          <p:nvPr/>
        </p:nvGraphicFramePr>
        <p:xfrm>
          <a:off x="457200" y="4667250"/>
          <a:ext cx="8229600" cy="1371600"/>
        </p:xfrm>
        <a:graphic>
          <a:graphicData uri="http://schemas.openxmlformats.org/drawingml/2006/table">
            <a:tbl>
              <a:tblPr/>
              <a:tblGrid>
                <a:gridCol w="3657600"/>
                <a:gridCol w="2286000"/>
                <a:gridCol w="22860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charset="0"/>
                        </a:rPr>
                        <a:t>Operations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charset="0"/>
                        </a:rPr>
                        <a:t>HashMap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charset="0"/>
                        </a:rPr>
                        <a:t>TreeMap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charset="0"/>
                        </a:rPr>
                        <a:t>Insert key-value pair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charset="0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charset="0"/>
                        </a:rPr>
                        <a:t>O(lg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charset="0"/>
                        </a:rPr>
                        <a:t>Look up value for key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charset="0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charset="0"/>
                        </a:rPr>
                        <a:t>O(lg 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</a:tbl>
          </a:graphicData>
        </a:graphic>
      </p:graphicFrame>
      <p:sp>
        <p:nvSpPr>
          <p:cNvPr id="7" name="Line Callout 2 6"/>
          <p:cNvSpPr>
            <a:spLocks/>
          </p:cNvSpPr>
          <p:nvPr/>
        </p:nvSpPr>
        <p:spPr bwMode="auto">
          <a:xfrm flipH="1">
            <a:off x="1143000" y="6172200"/>
            <a:ext cx="2362200" cy="6858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39148"/>
              <a:gd name="adj6" fmla="val -45019"/>
            </a:avLst>
          </a:prstGeom>
          <a:gradFill rotWithShape="1">
            <a:gsLst>
              <a:gs pos="0">
                <a:srgbClr val="000000"/>
              </a:gs>
              <a:gs pos="50000">
                <a:srgbClr val="000000"/>
              </a:gs>
              <a:gs pos="70000">
                <a:srgbClr val="131313"/>
              </a:gs>
              <a:gs pos="100000">
                <a:srgbClr val="3C3C3C"/>
              </a:gs>
            </a:gsLst>
            <a:lin ang="16200000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381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2400" dirty="0">
                <a:solidFill>
                  <a:schemeClr val="lt1"/>
                </a:solidFill>
                <a:latin typeface="+mn-lt"/>
                <a:cs typeface="+mn-cs"/>
              </a:rPr>
              <a:t>Can hog space</a:t>
            </a:r>
          </a:p>
        </p:txBody>
      </p:sp>
      <p:sp>
        <p:nvSpPr>
          <p:cNvPr id="8" name="Line Callout 2 7"/>
          <p:cNvSpPr>
            <a:spLocks/>
          </p:cNvSpPr>
          <p:nvPr/>
        </p:nvSpPr>
        <p:spPr bwMode="auto">
          <a:xfrm flipH="1">
            <a:off x="4114800" y="6248400"/>
            <a:ext cx="2743200" cy="5334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52333"/>
              <a:gd name="adj6" fmla="val -19245"/>
            </a:avLst>
          </a:prstGeom>
          <a:gradFill rotWithShape="1">
            <a:gsLst>
              <a:gs pos="0">
                <a:srgbClr val="000000"/>
              </a:gs>
              <a:gs pos="50000">
                <a:srgbClr val="000000"/>
              </a:gs>
              <a:gs pos="70000">
                <a:srgbClr val="131313"/>
              </a:gs>
              <a:gs pos="100000">
                <a:srgbClr val="3C3C3C"/>
              </a:gs>
            </a:gsLst>
            <a:lin ang="16200000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381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lt1"/>
                </a:solidFill>
                <a:latin typeface="+mn-lt"/>
                <a:cs typeface="+mn-cs"/>
              </a:rPr>
              <a:t>Sorts items by key!</a:t>
            </a:r>
          </a:p>
        </p:txBody>
      </p:sp>
      <p:sp>
        <p:nvSpPr>
          <p:cNvPr id="9" name="Rectangle 9"/>
          <p:cNvSpPr>
            <a:spLocks/>
          </p:cNvSpPr>
          <p:nvPr/>
        </p:nvSpPr>
        <p:spPr bwMode="auto">
          <a:xfrm>
            <a:off x="8432800" y="6334564"/>
            <a:ext cx="558800" cy="4191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800" dirty="0" smtClean="0">
                <a:solidFill>
                  <a:schemeClr val="bg1"/>
                </a:solidFill>
                <a:cs typeface="Arial" pitchFamily="34" charset="0"/>
                <a:sym typeface="Arial" pitchFamily="34" charset="0"/>
              </a:rPr>
              <a:t>Q4</a:t>
            </a:r>
            <a:endParaRPr lang="en-US" sz="1800" dirty="0">
              <a:solidFill>
                <a:schemeClr val="bg1"/>
              </a:solidFill>
              <a:cs typeface="Arial" pitchFamily="34" charset="0"/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79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When using a set or map, you choose the implementation: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Binary </a:t>
            </a:r>
            <a:r>
              <a:rPr lang="en-US" dirty="0" smtClean="0"/>
              <a:t>Tree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US" dirty="0"/>
              <a:t>Hash </a:t>
            </a:r>
            <a:r>
              <a:rPr lang="en-US" dirty="0" smtClean="0"/>
              <a:t>Table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Use if you need the items to be </a:t>
            </a:r>
            <a:r>
              <a:rPr lang="en-US" b="1" dirty="0" smtClean="0"/>
              <a:t>sorted</a:t>
            </a:r>
          </a:p>
          <a:p>
            <a:endParaRPr lang="en-US" dirty="0" smtClean="0"/>
          </a:p>
          <a:p>
            <a:r>
              <a:rPr lang="en-US" dirty="0" smtClean="0"/>
              <a:t>Log(n) height of tree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Uses “hash code”</a:t>
            </a:r>
          </a:p>
          <a:p>
            <a:endParaRPr lang="en-US" dirty="0"/>
          </a:p>
          <a:p>
            <a:r>
              <a:rPr lang="en-US" dirty="0" smtClean="0"/>
              <a:t>O(1) to lookup, add or remove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258796"/>
              </p:ext>
            </p:extLst>
          </p:nvPr>
        </p:nvGraphicFramePr>
        <p:xfrm>
          <a:off x="4645027" y="4876800"/>
          <a:ext cx="4041776" cy="5181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7973"/>
                <a:gridCol w="609600"/>
                <a:gridCol w="457200"/>
                <a:gridCol w="421573"/>
                <a:gridCol w="449086"/>
                <a:gridCol w="449086"/>
                <a:gridCol w="449086"/>
                <a:gridCol w="449086"/>
                <a:gridCol w="449086"/>
              </a:tblGrid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joe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ty</a:t>
                      </a:r>
                      <a:r>
                        <a:rPr lang="en-US" sz="1400" dirty="0" smtClean="0"/>
                        <a:t>,</a:t>
                      </a:r>
                    </a:p>
                    <a:p>
                      <a:r>
                        <a:rPr lang="en-US" sz="1400" dirty="0" err="1" smtClean="0"/>
                        <a:t>ali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…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http://upload.wikimedia.org/wikipedia/commons/d/df/Binary_tre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4278934"/>
            <a:ext cx="1667759" cy="968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9"/>
          <p:cNvSpPr>
            <a:spLocks/>
          </p:cNvSpPr>
          <p:nvPr/>
        </p:nvSpPr>
        <p:spPr bwMode="auto">
          <a:xfrm>
            <a:off x="8077200" y="6334564"/>
            <a:ext cx="914400" cy="4191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800" dirty="0" smtClean="0">
                <a:solidFill>
                  <a:schemeClr val="tx1"/>
                </a:solidFill>
                <a:cs typeface="Arial" pitchFamily="34" charset="0"/>
                <a:sym typeface="Arial" pitchFamily="34" charset="0"/>
              </a:rPr>
              <a:t>Q5 - 8</a:t>
            </a:r>
            <a:endParaRPr lang="en-US" sz="1800" dirty="0">
              <a:solidFill>
                <a:schemeClr val="tx1"/>
              </a:solidFill>
              <a:cs typeface="Arial" pitchFamily="34" charset="0"/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1343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Course Evaluations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29699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2113"/>
            <a:ext cx="4572000" cy="1454150"/>
          </a:xfrm>
        </p:spPr>
        <p:txBody>
          <a:bodyPr/>
          <a:lstStyle/>
          <a:p>
            <a:r>
              <a:rPr lang="en-US" smtClean="0"/>
              <a:t>Your chance to improve instruction, courses, and curricula.</a:t>
            </a:r>
          </a:p>
        </p:txBody>
      </p:sp>
    </p:spTree>
    <p:extLst>
      <p:ext uri="{BB962C8B-B14F-4D97-AF65-F5344CB8AC3E}">
        <p14:creationId xmlns:p14="http://schemas.microsoft.com/office/powerpoint/2010/main" val="295792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751442" y="2438400"/>
            <a:ext cx="7772400" cy="18288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ＭＳ Ｐゴシック" pitchFamily="-111" charset="-128"/>
                <a:cs typeface="ＭＳ Ｐゴシック" pitchFamily="-111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9pPr>
          </a:lstStyle>
          <a:p>
            <a:pPr algn="r"/>
            <a:r>
              <a:rPr lang="en-US" dirty="0" err="1" smtClean="0"/>
              <a:t>LodeRunner</a:t>
            </a:r>
            <a:r>
              <a:rPr lang="en-US" dirty="0" smtClean="0"/>
              <a:t> Work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17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Data Structures</a:t>
            </a:r>
            <a:endParaRPr lang="en-US" dirty="0"/>
          </a:p>
        </p:txBody>
      </p:sp>
      <p:sp>
        <p:nvSpPr>
          <p:cNvPr id="11267" name="Text Placeholder 4"/>
          <p:cNvSpPr>
            <a:spLocks noGrp="1"/>
          </p:cNvSpPr>
          <p:nvPr>
            <p:ph type="body" idx="1"/>
          </p:nvPr>
        </p:nvSpPr>
        <p:spPr>
          <a:xfrm>
            <a:off x="3922713" y="2932113"/>
            <a:ext cx="4572000" cy="1454150"/>
          </a:xfrm>
        </p:spPr>
        <p:txBody>
          <a:bodyPr/>
          <a:lstStyle/>
          <a:p>
            <a:r>
              <a:rPr lang="en-US" smtClean="0"/>
              <a:t>Understanding the engineering trade-offs when storing data</a:t>
            </a:r>
          </a:p>
        </p:txBody>
      </p:sp>
    </p:spTree>
    <p:extLst>
      <p:ext uri="{BB962C8B-B14F-4D97-AF65-F5344CB8AC3E}">
        <p14:creationId xmlns:p14="http://schemas.microsoft.com/office/powerpoint/2010/main" val="286060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Abstract Data Types </a:t>
            </a:r>
            <a:endParaRPr lang="en-US" dirty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Boil down data types (e.g., lists) to their essential operations</a:t>
            </a:r>
          </a:p>
          <a:p>
            <a:endParaRPr lang="en-US" dirty="0" smtClean="0"/>
          </a:p>
          <a:p>
            <a:r>
              <a:rPr lang="en-US" dirty="0" smtClean="0"/>
              <a:t>Choosing a data structure for a project then becomes:</a:t>
            </a:r>
          </a:p>
          <a:p>
            <a:pPr lvl="1"/>
            <a:r>
              <a:rPr lang="en-US" dirty="0" smtClean="0"/>
              <a:t>Identify the operations needed</a:t>
            </a:r>
          </a:p>
          <a:p>
            <a:pPr lvl="1"/>
            <a:r>
              <a:rPr lang="en-US" dirty="0" smtClean="0"/>
              <a:t>Identify the abstract data type that most efficiently supports those operations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Goal: that you understand several basic abstract data types and when to use them</a:t>
            </a:r>
          </a:p>
        </p:txBody>
      </p:sp>
    </p:spTree>
    <p:extLst>
      <p:ext uri="{BB962C8B-B14F-4D97-AF65-F5344CB8AC3E}">
        <p14:creationId xmlns:p14="http://schemas.microsoft.com/office/powerpoint/2010/main" val="382926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Array List</a:t>
            </a:r>
          </a:p>
          <a:p>
            <a:r>
              <a:rPr lang="en-US" smtClean="0"/>
              <a:t>Linked List</a:t>
            </a:r>
          </a:p>
          <a:p>
            <a:r>
              <a:rPr lang="en-US" smtClean="0"/>
              <a:t>Stack</a:t>
            </a:r>
          </a:p>
          <a:p>
            <a:r>
              <a:rPr lang="en-US" smtClean="0"/>
              <a:t>Queue</a:t>
            </a:r>
          </a:p>
          <a:p>
            <a:r>
              <a:rPr lang="en-US" smtClean="0"/>
              <a:t>Set</a:t>
            </a:r>
          </a:p>
          <a:p>
            <a:r>
              <a:rPr lang="en-US" smtClean="0"/>
              <a:t>Map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Common ADTs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0" y="4343400"/>
            <a:ext cx="4876800" cy="1570038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400" dirty="0"/>
              <a:t>Implementations for all of these are provided by the </a:t>
            </a:r>
            <a:r>
              <a:rPr lang="en-US" sz="2400" dirty="0">
                <a:solidFill>
                  <a:schemeClr val="accent3"/>
                </a:solidFill>
              </a:rPr>
              <a:t>Java Collections Framework </a:t>
            </a:r>
            <a:r>
              <a:rPr lang="en-US" sz="2400" dirty="0"/>
              <a:t>in the  </a:t>
            </a:r>
            <a:r>
              <a:rPr lang="en-US" sz="2400" b="1" dirty="0" err="1">
                <a:solidFill>
                  <a:schemeClr val="accent3"/>
                </a:solidFill>
                <a:latin typeface="Lucida Sans Typewriter" pitchFamily="49" charset="0"/>
              </a:rPr>
              <a:t>java.util</a:t>
            </a:r>
            <a:r>
              <a:rPr lang="en-US" sz="2400" dirty="0"/>
              <a:t> package.</a:t>
            </a:r>
          </a:p>
        </p:txBody>
      </p:sp>
    </p:spTree>
    <p:extLst>
      <p:ext uri="{BB962C8B-B14F-4D97-AF65-F5344CB8AC3E}">
        <p14:creationId xmlns:p14="http://schemas.microsoft.com/office/powerpoint/2010/main" val="198289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/>
                <a:gridCol w="2552700"/>
                <a:gridCol w="25527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Operations Provided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Array List Efficiency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Linked List Efficiency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Random access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O(1)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O(n)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Add/remove item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O(n)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O(1)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Array Lists and Linked Lists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42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last-in, first-out (LIFO) data structure</a:t>
            </a:r>
          </a:p>
          <a:p>
            <a:r>
              <a:rPr lang="en-US" dirty="0" smtClean="0"/>
              <a:t>Real-world stacks</a:t>
            </a:r>
          </a:p>
          <a:p>
            <a:pPr lvl="1"/>
            <a:r>
              <a:rPr lang="en-US" dirty="0" smtClean="0"/>
              <a:t>Plate dispensers in the cafeteria</a:t>
            </a:r>
          </a:p>
          <a:p>
            <a:pPr lvl="1"/>
            <a:r>
              <a:rPr lang="en-US" dirty="0" smtClean="0"/>
              <a:t>Pancakes!</a:t>
            </a:r>
            <a:endParaRPr lang="en-US" dirty="0" smtClean="0"/>
          </a:p>
          <a:p>
            <a:r>
              <a:rPr lang="en-US" dirty="0" smtClean="0"/>
              <a:t>Some uses:</a:t>
            </a:r>
          </a:p>
          <a:p>
            <a:pPr lvl="1"/>
            <a:r>
              <a:rPr lang="en-US" dirty="0" smtClean="0"/>
              <a:t>Tracking paths through a maze</a:t>
            </a:r>
          </a:p>
          <a:p>
            <a:pPr lvl="1"/>
            <a:r>
              <a:rPr lang="en-US" dirty="0" smtClean="0"/>
              <a:t>Providing “unlimited undo” in an application</a:t>
            </a:r>
          </a:p>
          <a:p>
            <a:pPr>
              <a:buFont typeface="Wingdings 3" charset="2"/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Stacks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685800" y="4648200"/>
          <a:ext cx="45720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514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Operations Provided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Efficiency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Push</a:t>
                      </a:r>
                      <a:r>
                        <a:rPr lang="en-US" sz="2400" baseline="0" dirty="0" smtClean="0"/>
                        <a:t> item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O(1)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Pop item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O(1)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0" y="4800600"/>
            <a:ext cx="2819400" cy="1323975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Implemented by </a:t>
            </a:r>
            <a:r>
              <a:rPr lang="en-US" sz="2000" b="1" dirty="0">
                <a:solidFill>
                  <a:schemeClr val="accent3"/>
                </a:solidFill>
                <a:latin typeface="Lucida Sans Typewriter" pitchFamily="49" charset="0"/>
              </a:rPr>
              <a:t>Stack</a:t>
            </a:r>
            <a:r>
              <a:rPr lang="en-US" sz="2000" dirty="0"/>
              <a:t>, </a:t>
            </a:r>
            <a:r>
              <a:rPr lang="en-US" sz="2000" b="1" dirty="0" err="1">
                <a:solidFill>
                  <a:schemeClr val="accent3"/>
                </a:solidFill>
                <a:latin typeface="Lucida Sans Typewriter" pitchFamily="49" charset="0"/>
              </a:rPr>
              <a:t>LinkedList</a:t>
            </a:r>
            <a:r>
              <a:rPr lang="en-US" sz="2000" dirty="0"/>
              <a:t>, and </a:t>
            </a:r>
            <a:r>
              <a:rPr lang="en-US" sz="2000" b="1" dirty="0" err="1">
                <a:solidFill>
                  <a:schemeClr val="accent3"/>
                </a:solidFill>
                <a:latin typeface="Lucida Sans Typewriter" pitchFamily="49" charset="0"/>
              </a:rPr>
              <a:t>ArrayDeque</a:t>
            </a:r>
            <a:r>
              <a:rPr lang="en-US" sz="2000" dirty="0"/>
              <a:t> in Java</a:t>
            </a:r>
          </a:p>
        </p:txBody>
      </p:sp>
      <p:sp>
        <p:nvSpPr>
          <p:cNvPr id="6" name="Rectangle 9"/>
          <p:cNvSpPr>
            <a:spLocks/>
          </p:cNvSpPr>
          <p:nvPr/>
        </p:nvSpPr>
        <p:spPr bwMode="auto">
          <a:xfrm>
            <a:off x="8432800" y="6334564"/>
            <a:ext cx="558800" cy="4191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800" dirty="0" smtClean="0">
                <a:solidFill>
                  <a:schemeClr val="bg1"/>
                </a:solidFill>
                <a:cs typeface="Arial" pitchFamily="34" charset="0"/>
                <a:sym typeface="Arial" pitchFamily="34" charset="0"/>
              </a:rPr>
              <a:t>Q1</a:t>
            </a:r>
            <a:endParaRPr lang="en-US" sz="1800" dirty="0">
              <a:solidFill>
                <a:schemeClr val="bg1"/>
              </a:solidFill>
              <a:cs typeface="Arial" pitchFamily="34" charset="0"/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15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first-in, first-out (FIFO) data structure</a:t>
            </a:r>
          </a:p>
          <a:p>
            <a:r>
              <a:rPr lang="en-US" dirty="0" smtClean="0"/>
              <a:t>Real-world queues</a:t>
            </a:r>
          </a:p>
          <a:p>
            <a:pPr lvl="1"/>
            <a:r>
              <a:rPr lang="en-US" dirty="0" smtClean="0"/>
              <a:t>Waiting line at </a:t>
            </a:r>
            <a:r>
              <a:rPr lang="en-US" dirty="0" smtClean="0"/>
              <a:t>the ARA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Some </a:t>
            </a:r>
            <a:r>
              <a:rPr lang="en-US" dirty="0" smtClean="0"/>
              <a:t>uses:</a:t>
            </a:r>
          </a:p>
          <a:p>
            <a:pPr lvl="1"/>
            <a:r>
              <a:rPr lang="en-US" dirty="0" smtClean="0"/>
              <a:t>Scheduling access to shared resource (e.g., printer)</a:t>
            </a:r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Queues</a:t>
            </a:r>
            <a:endParaRPr lang="en-US" dirty="0"/>
          </a:p>
        </p:txBody>
      </p:sp>
      <p:graphicFrame>
        <p:nvGraphicFramePr>
          <p:cNvPr id="23572" name="Group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9522432"/>
              </p:ext>
            </p:extLst>
          </p:nvPr>
        </p:nvGraphicFramePr>
        <p:xfrm>
          <a:off x="304800" y="4572000"/>
          <a:ext cx="5486402" cy="1371600"/>
        </p:xfrm>
        <a:graphic>
          <a:graphicData uri="http://schemas.openxmlformats.org/drawingml/2006/table">
            <a:tbl>
              <a:tblPr/>
              <a:tblGrid>
                <a:gridCol w="3711388"/>
                <a:gridCol w="1775014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charset="0"/>
                        </a:rPr>
                        <a:t>Operations Provided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charset="0"/>
                        </a:rPr>
                        <a:t>Efficiency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charset="0"/>
                        </a:rPr>
                        <a:t>Add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charset="0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charset="0"/>
                        </a:rPr>
                        <a:t>enqueue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charset="0"/>
                        </a:rPr>
                        <a:t>, offer)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charset="0"/>
                        </a:rPr>
                        <a:t>item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charset="0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charset="0"/>
                        </a:rPr>
                        <a:t>Remove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charset="0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charset="0"/>
                        </a:rPr>
                        <a:t>dequeue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charset="0"/>
                        </a:rPr>
                        <a:t>, poll)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charset="0"/>
                        </a:rPr>
                        <a:t>item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charset="0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096000" y="4572000"/>
            <a:ext cx="2819400" cy="156966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000000"/>
              </a:gs>
              <a:gs pos="70000">
                <a:srgbClr val="131313"/>
              </a:gs>
              <a:gs pos="100000">
                <a:srgbClr val="3C3C3C"/>
              </a:gs>
            </a:gsLst>
            <a:lin ang="16200000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38100" dir="5400000" rotWithShape="0">
              <a:srgbClr val="808080">
                <a:alpha val="34999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lt1"/>
                </a:solidFill>
                <a:latin typeface="+mn-lt"/>
                <a:cs typeface="+mn-cs"/>
              </a:rPr>
              <a:t>Implemented by </a:t>
            </a:r>
            <a:r>
              <a:rPr lang="en-US" sz="2400" b="1" dirty="0" err="1">
                <a:solidFill>
                  <a:schemeClr val="accent3"/>
                </a:solidFill>
                <a:latin typeface="Lucida Sans Typewriter" pitchFamily="49" charset="0"/>
                <a:cs typeface="+mn-cs"/>
              </a:rPr>
              <a:t>LinkedList</a:t>
            </a:r>
            <a:r>
              <a:rPr lang="en-US" sz="2400" dirty="0">
                <a:solidFill>
                  <a:schemeClr val="lt1"/>
                </a:solidFill>
                <a:latin typeface="+mn-lt"/>
                <a:cs typeface="+mn-cs"/>
              </a:rPr>
              <a:t> and </a:t>
            </a:r>
            <a:r>
              <a:rPr lang="en-US" sz="2400" b="1" dirty="0" err="1">
                <a:solidFill>
                  <a:schemeClr val="accent3"/>
                </a:solidFill>
                <a:latin typeface="Lucida Sans Typewriter" pitchFamily="49" charset="0"/>
                <a:cs typeface="+mn-cs"/>
              </a:rPr>
              <a:t>ArrayDeque</a:t>
            </a:r>
            <a:r>
              <a:rPr lang="en-US" sz="2400" dirty="0">
                <a:solidFill>
                  <a:schemeClr val="lt1"/>
                </a:solidFill>
                <a:latin typeface="+mn-lt"/>
                <a:cs typeface="+mn-cs"/>
              </a:rPr>
              <a:t> in Java</a:t>
            </a:r>
          </a:p>
        </p:txBody>
      </p:sp>
      <p:sp>
        <p:nvSpPr>
          <p:cNvPr id="6" name="Rectangle 9"/>
          <p:cNvSpPr>
            <a:spLocks/>
          </p:cNvSpPr>
          <p:nvPr/>
        </p:nvSpPr>
        <p:spPr bwMode="auto">
          <a:xfrm>
            <a:off x="8432800" y="6334564"/>
            <a:ext cx="558800" cy="4191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800" dirty="0" smtClean="0">
                <a:solidFill>
                  <a:schemeClr val="bg1"/>
                </a:solidFill>
                <a:cs typeface="Arial" pitchFamily="34" charset="0"/>
                <a:sym typeface="Arial" pitchFamily="34" charset="0"/>
              </a:rPr>
              <a:t>Q2</a:t>
            </a:r>
            <a:endParaRPr lang="en-US" sz="1800" dirty="0">
              <a:solidFill>
                <a:schemeClr val="bg1"/>
              </a:solidFill>
              <a:cs typeface="Arial" pitchFamily="34" charset="0"/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29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When using a set or map, you choose the implementation: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Binary </a:t>
            </a:r>
            <a:r>
              <a:rPr lang="en-US" dirty="0" smtClean="0"/>
              <a:t>Tree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US" dirty="0"/>
              <a:t>Hash </a:t>
            </a:r>
            <a:r>
              <a:rPr lang="en-US" dirty="0" smtClean="0"/>
              <a:t>Table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Use if you need the items to be </a:t>
            </a:r>
            <a:r>
              <a:rPr lang="en-US" b="1" dirty="0" smtClean="0"/>
              <a:t>sorted</a:t>
            </a:r>
          </a:p>
          <a:p>
            <a:endParaRPr lang="en-US" dirty="0" smtClean="0"/>
          </a:p>
          <a:p>
            <a:r>
              <a:rPr lang="en-US" dirty="0" smtClean="0"/>
              <a:t>Log(n) height of tree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Uses “hash code”</a:t>
            </a:r>
          </a:p>
          <a:p>
            <a:endParaRPr lang="en-US" dirty="0"/>
          </a:p>
          <a:p>
            <a:r>
              <a:rPr lang="en-US" dirty="0" smtClean="0"/>
              <a:t>O(1) to lookup, add or remove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1567254"/>
              </p:ext>
            </p:extLst>
          </p:nvPr>
        </p:nvGraphicFramePr>
        <p:xfrm>
          <a:off x="4645027" y="4876800"/>
          <a:ext cx="4041776" cy="5181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7973"/>
                <a:gridCol w="609600"/>
                <a:gridCol w="457200"/>
                <a:gridCol w="421573"/>
                <a:gridCol w="449086"/>
                <a:gridCol w="449086"/>
                <a:gridCol w="449086"/>
                <a:gridCol w="449086"/>
                <a:gridCol w="449086"/>
              </a:tblGrid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joe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ty</a:t>
                      </a:r>
                      <a:r>
                        <a:rPr lang="en-US" sz="1400" dirty="0" smtClean="0"/>
                        <a:t>,</a:t>
                      </a:r>
                    </a:p>
                    <a:p>
                      <a:r>
                        <a:rPr lang="en-US" sz="1400" dirty="0" err="1" smtClean="0"/>
                        <a:t>ali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…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http://upload.wikimedia.org/wikipedia/commons/d/df/Binary_tre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4278934"/>
            <a:ext cx="1667759" cy="968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9984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</a:t>
            </a:r>
            <a:r>
              <a:rPr lang="en-US" dirty="0" smtClean="0"/>
              <a:t>ollections </a:t>
            </a:r>
            <a:r>
              <a:rPr lang="en-US" b="1" dirty="0" smtClean="0"/>
              <a:t>without duplicates</a:t>
            </a:r>
            <a:endParaRPr lang="en-US" dirty="0" smtClean="0"/>
          </a:p>
          <a:p>
            <a:r>
              <a:rPr lang="en-US" dirty="0" smtClean="0"/>
              <a:t>Real-world sets</a:t>
            </a:r>
          </a:p>
          <a:p>
            <a:pPr lvl="1"/>
            <a:r>
              <a:rPr lang="en-US" dirty="0" smtClean="0"/>
              <a:t>Students</a:t>
            </a:r>
          </a:p>
          <a:p>
            <a:pPr lvl="1"/>
            <a:r>
              <a:rPr lang="en-US" dirty="0" smtClean="0"/>
              <a:t>Collectibles</a:t>
            </a:r>
          </a:p>
          <a:p>
            <a:r>
              <a:rPr lang="en-US" dirty="0" smtClean="0"/>
              <a:t>Some uses:</a:t>
            </a:r>
          </a:p>
          <a:p>
            <a:pPr lvl="1"/>
            <a:r>
              <a:rPr lang="en-US" dirty="0" smtClean="0"/>
              <a:t>Quickly checking if an item is in a collection</a:t>
            </a:r>
          </a:p>
          <a:p>
            <a:r>
              <a:rPr lang="en-US" dirty="0" smtClean="0"/>
              <a:t>Sorted? Depends on implementation!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Sets</a:t>
            </a:r>
            <a:endParaRPr lang="en-US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641425"/>
              </p:ext>
            </p:extLst>
          </p:nvPr>
        </p:nvGraphicFramePr>
        <p:xfrm>
          <a:off x="457200" y="4724400"/>
          <a:ext cx="82296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/>
                <a:gridCol w="2552700"/>
                <a:gridCol w="25527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Operations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HashSet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TreeSet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Add/remove item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O(1)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O(log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smtClean="0"/>
                        <a:t>n)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Contains?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O(1)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O(log</a:t>
                      </a:r>
                      <a:r>
                        <a:rPr lang="en-US" sz="2400" baseline="0" dirty="0" smtClean="0"/>
                        <a:t> n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Line Callout 2 6"/>
          <p:cNvSpPr>
            <a:spLocks/>
          </p:cNvSpPr>
          <p:nvPr/>
        </p:nvSpPr>
        <p:spPr bwMode="auto">
          <a:xfrm flipH="1">
            <a:off x="1371600" y="6172200"/>
            <a:ext cx="2133600" cy="5334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39148"/>
              <a:gd name="adj6" fmla="val -45019"/>
            </a:avLst>
          </a:prstGeom>
          <a:gradFill rotWithShape="1">
            <a:gsLst>
              <a:gs pos="0">
                <a:srgbClr val="000000"/>
              </a:gs>
              <a:gs pos="50000">
                <a:srgbClr val="000000"/>
              </a:gs>
              <a:gs pos="70000">
                <a:srgbClr val="131313"/>
              </a:gs>
              <a:gs pos="100000">
                <a:srgbClr val="3C3C3C"/>
              </a:gs>
            </a:gsLst>
            <a:lin ang="16200000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381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lt1"/>
                </a:solidFill>
                <a:latin typeface="+mn-lt"/>
                <a:cs typeface="+mn-cs"/>
              </a:rPr>
              <a:t>Can hog space</a:t>
            </a:r>
          </a:p>
        </p:txBody>
      </p:sp>
      <p:sp>
        <p:nvSpPr>
          <p:cNvPr id="8" name="Line Callout 2 7"/>
          <p:cNvSpPr>
            <a:spLocks/>
          </p:cNvSpPr>
          <p:nvPr/>
        </p:nvSpPr>
        <p:spPr bwMode="auto">
          <a:xfrm flipH="1">
            <a:off x="5105400" y="6172200"/>
            <a:ext cx="2085975" cy="5334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39148"/>
              <a:gd name="adj6" fmla="val -17162"/>
            </a:avLst>
          </a:prstGeom>
          <a:gradFill rotWithShape="1">
            <a:gsLst>
              <a:gs pos="0">
                <a:srgbClr val="000000"/>
              </a:gs>
              <a:gs pos="50000">
                <a:srgbClr val="000000"/>
              </a:gs>
              <a:gs pos="70000">
                <a:srgbClr val="131313"/>
              </a:gs>
              <a:gs pos="100000">
                <a:srgbClr val="3C3C3C"/>
              </a:gs>
            </a:gsLst>
            <a:lin ang="16200000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381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lt1"/>
                </a:solidFill>
                <a:latin typeface="+mn-lt"/>
                <a:cs typeface="+mn-cs"/>
              </a:rPr>
              <a:t>Sorts items!</a:t>
            </a:r>
          </a:p>
        </p:txBody>
      </p:sp>
      <p:sp>
        <p:nvSpPr>
          <p:cNvPr id="9" name="Rectangle 9"/>
          <p:cNvSpPr>
            <a:spLocks/>
          </p:cNvSpPr>
          <p:nvPr/>
        </p:nvSpPr>
        <p:spPr bwMode="auto">
          <a:xfrm>
            <a:off x="8432800" y="6334564"/>
            <a:ext cx="558800" cy="4191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800" dirty="0" smtClean="0">
                <a:solidFill>
                  <a:schemeClr val="bg1"/>
                </a:solidFill>
                <a:cs typeface="Arial" pitchFamily="34" charset="0"/>
                <a:sym typeface="Arial" pitchFamily="34" charset="0"/>
              </a:rPr>
              <a:t>Q3</a:t>
            </a:r>
            <a:endParaRPr lang="en-US" sz="1800" dirty="0">
              <a:solidFill>
                <a:schemeClr val="bg1"/>
              </a:solidFill>
              <a:cs typeface="Arial" pitchFamily="34" charset="0"/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04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8781</TotalTime>
  <Words>589</Words>
  <Application>Microsoft Office PowerPoint</Application>
  <PresentationFormat>On-screen Show (4:3)</PresentationFormat>
  <Paragraphs>151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ＭＳ Ｐゴシック</vt:lpstr>
      <vt:lpstr>Arial</vt:lpstr>
      <vt:lpstr>Calibri</vt:lpstr>
      <vt:lpstr>Lucida Sans Typewriter</vt:lpstr>
      <vt:lpstr>Lucida Sans Unicode</vt:lpstr>
      <vt:lpstr>Verdana</vt:lpstr>
      <vt:lpstr>Wingdings 2</vt:lpstr>
      <vt:lpstr>Wingdings 3</vt:lpstr>
      <vt:lpstr>Concourse</vt:lpstr>
      <vt:lpstr>CSSE 220 Day 28</vt:lpstr>
      <vt:lpstr>Data Structures</vt:lpstr>
      <vt:lpstr>Abstract Data Types </vt:lpstr>
      <vt:lpstr>Common ADTs</vt:lpstr>
      <vt:lpstr>Array Lists and Linked Lists</vt:lpstr>
      <vt:lpstr>Stacks</vt:lpstr>
      <vt:lpstr>Queues</vt:lpstr>
      <vt:lpstr>When using a set or map, you choose the implementation:</vt:lpstr>
      <vt:lpstr>Sets</vt:lpstr>
      <vt:lpstr>Maps</vt:lpstr>
      <vt:lpstr>When using a set or map, you choose the implementation:</vt:lpstr>
      <vt:lpstr>Course Evaluations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Delvin Defoe</dc:creator>
  <cp:lastModifiedBy>Amanda Stouder</cp:lastModifiedBy>
  <cp:revision>1023</cp:revision>
  <cp:lastPrinted>2012-02-13T09:11:49Z</cp:lastPrinted>
  <dcterms:created xsi:type="dcterms:W3CDTF">2011-05-18T17:32:32Z</dcterms:created>
  <dcterms:modified xsi:type="dcterms:W3CDTF">2014-05-18T20:46:00Z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TC101671231033</vt:lpwstr>
  </property>
</Properties>
</file>